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FF"/>
    <a:srgbClr val="FA76D4"/>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6" d="100"/>
          <a:sy n="66"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62584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1059415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53934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3105694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66829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249032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1639461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125766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241375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1122568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1EBBC08-AA6C-43A6-BF85-77F11C7D491D}" type="datetimeFigureOut">
              <a:rPr kumimoji="1" lang="ja-JP" altLang="en-US" smtClean="0"/>
              <a:t>2018/10/26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2023985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BBC08-AA6C-43A6-BF85-77F11C7D491D}" type="datetimeFigureOut">
              <a:rPr kumimoji="1" lang="ja-JP" altLang="en-US" smtClean="0"/>
              <a:t>2018/10/26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F05CA3-241F-403D-B482-64226A5DFF87}" type="slidenum">
              <a:rPr kumimoji="1" lang="ja-JP" altLang="en-US" smtClean="0"/>
              <a:t>‹#›</a:t>
            </a:fld>
            <a:endParaRPr kumimoji="1" lang="ja-JP" altLang="en-US"/>
          </a:p>
        </p:txBody>
      </p:sp>
    </p:spTree>
    <p:extLst>
      <p:ext uri="{BB962C8B-B14F-4D97-AF65-F5344CB8AC3E}">
        <p14:creationId xmlns:p14="http://schemas.microsoft.com/office/powerpoint/2010/main" val="94144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9552" y="684472"/>
            <a:ext cx="1775338" cy="5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p:cNvSpPr txBox="1"/>
          <p:nvPr/>
        </p:nvSpPr>
        <p:spPr>
          <a:xfrm>
            <a:off x="1187624" y="1228690"/>
            <a:ext cx="2016224" cy="400110"/>
          </a:xfrm>
          <a:prstGeom prst="rect">
            <a:avLst/>
          </a:prstGeom>
          <a:no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平成</a:t>
            </a:r>
            <a:r>
              <a:rPr lang="ja-JP" altLang="en-US" sz="2000" b="1" dirty="0">
                <a:latin typeface="HG丸ｺﾞｼｯｸM-PRO" panose="020F0600000000000000" pitchFamily="50" charset="-128"/>
                <a:ea typeface="HG丸ｺﾞｼｯｸM-PRO" panose="020F0600000000000000" pitchFamily="50" charset="-128"/>
              </a:rPr>
              <a:t>３０</a:t>
            </a:r>
            <a:r>
              <a:rPr kumimoji="1" lang="ja-JP" altLang="en-US" sz="2000" b="1" dirty="0" smtClean="0">
                <a:latin typeface="HG丸ｺﾞｼｯｸM-PRO" panose="020F0600000000000000" pitchFamily="50" charset="-128"/>
                <a:ea typeface="HG丸ｺﾞｼｯｸM-PRO" panose="020F0600000000000000" pitchFamily="50" charset="-128"/>
              </a:rPr>
              <a:t>年度</a:t>
            </a:r>
            <a:endParaRPr kumimoji="1" lang="ja-JP" altLang="en-US" sz="2000" b="1"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029163" y="2863870"/>
            <a:ext cx="7071229" cy="1292662"/>
          </a:xfrm>
          <a:prstGeom prst="rect">
            <a:avLst/>
          </a:prstGeom>
          <a:noFill/>
        </p:spPr>
        <p:txBody>
          <a:bodyPr wrap="square" rtlCol="0">
            <a:spAutoFit/>
          </a:bodyPr>
          <a:lstStyle/>
          <a:p>
            <a:pPr algn="ctr"/>
            <a:r>
              <a:rPr kumimoji="1" lang="ja-JP" altLang="en-US" sz="3600" b="1" dirty="0" smtClean="0">
                <a:latin typeface="HG丸ｺﾞｼｯｸM-PRO" panose="020F0600000000000000" pitchFamily="50" charset="-128"/>
                <a:ea typeface="HG丸ｺﾞｼｯｸM-PRO" panose="020F0600000000000000" pitchFamily="50" charset="-128"/>
              </a:rPr>
              <a:t>大阪府交通道路</a:t>
            </a:r>
            <a:r>
              <a:rPr lang="ja-JP" altLang="en-US" sz="3600" b="1" dirty="0" smtClean="0">
                <a:latin typeface="HG丸ｺﾞｼｯｸM-PRO" panose="020F0600000000000000" pitchFamily="50" charset="-128"/>
                <a:ea typeface="HG丸ｺﾞｼｯｸM-PRO" panose="020F0600000000000000" pitchFamily="50" charset="-128"/>
              </a:rPr>
              <a:t>室　　　　</a:t>
            </a:r>
            <a:endParaRPr lang="en-US" altLang="ja-JP" sz="3600" b="1" dirty="0" smtClean="0">
              <a:latin typeface="HG丸ｺﾞｼｯｸM-PRO" panose="020F0600000000000000" pitchFamily="50" charset="-128"/>
              <a:ea typeface="HG丸ｺﾞｼｯｸM-PRO" panose="020F0600000000000000" pitchFamily="50" charset="-128"/>
            </a:endParaRPr>
          </a:p>
          <a:p>
            <a:pPr algn="ctr">
              <a:lnSpc>
                <a:spcPct val="150000"/>
              </a:lnSpc>
            </a:pPr>
            <a:r>
              <a:rPr lang="ja-JP" altLang="en-US" sz="2800" b="1" dirty="0" smtClean="0">
                <a:latin typeface="HG丸ｺﾞｼｯｸM-PRO" panose="020F0600000000000000" pitchFamily="50" charset="-128"/>
                <a:ea typeface="HG丸ｺﾞｼｯｸM-PRO" panose="020F0600000000000000" pitchFamily="50" charset="-128"/>
              </a:rPr>
              <a:t>（事業紹介）</a:t>
            </a:r>
            <a:endParaRPr kumimoji="1" lang="ja-JP" altLang="en-US" sz="3600" b="1" dirty="0">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4860032" y="5457418"/>
            <a:ext cx="3874346" cy="707886"/>
          </a:xfrm>
          <a:prstGeom prst="rect">
            <a:avLst/>
          </a:prstGeom>
          <a:noFill/>
        </p:spPr>
        <p:txBody>
          <a:bodyPr wrap="square" rtlCol="0">
            <a:spAutoFit/>
          </a:bodyPr>
          <a:lstStyle/>
          <a:p>
            <a:r>
              <a:rPr kumimoji="1" lang="ja-JP" altLang="en-US" sz="2000" b="1" dirty="0" smtClean="0">
                <a:latin typeface="HG丸ｺﾞｼｯｸM-PRO" panose="020F0600000000000000" pitchFamily="50" charset="-128"/>
                <a:ea typeface="HG丸ｺﾞｼｯｸM-PRO" panose="020F0600000000000000" pitchFamily="50" charset="-128"/>
              </a:rPr>
              <a:t>大阪府都市整備部</a:t>
            </a:r>
            <a:endParaRPr kumimoji="1" lang="en-US" altLang="ja-JP" sz="2000" b="1" dirty="0" smtClean="0">
              <a:latin typeface="HG丸ｺﾞｼｯｸM-PRO" panose="020F0600000000000000" pitchFamily="50" charset="-128"/>
              <a:ea typeface="HG丸ｺﾞｼｯｸM-PRO" panose="020F0600000000000000" pitchFamily="50" charset="-128"/>
            </a:endParaRPr>
          </a:p>
          <a:p>
            <a:r>
              <a:rPr lang="ja-JP" altLang="en-US" sz="2000" b="1" dirty="0" smtClean="0">
                <a:latin typeface="HG丸ｺﾞｼｯｸM-PRO" panose="020F0600000000000000" pitchFamily="50" charset="-128"/>
                <a:ea typeface="HG丸ｺﾞｼｯｸM-PRO" panose="020F0600000000000000" pitchFamily="50" charset="-128"/>
              </a:rPr>
              <a:t>　　交通道路室  </a:t>
            </a:r>
            <a:r>
              <a:rPr kumimoji="1" lang="ja-JP" altLang="en-US" sz="2000" b="1" dirty="0" smtClean="0">
                <a:latin typeface="HG丸ｺﾞｼｯｸM-PRO" panose="020F0600000000000000" pitchFamily="50" charset="-128"/>
                <a:ea typeface="HG丸ｺﾞｼｯｸM-PRO" panose="020F0600000000000000" pitchFamily="50" charset="-128"/>
              </a:rPr>
              <a:t>道路整備課　 </a:t>
            </a:r>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214186" y="188640"/>
            <a:ext cx="8715627" cy="6408712"/>
          </a:xfrm>
          <a:prstGeom prst="rect">
            <a:avLst/>
          </a:prstGeom>
          <a:noFill/>
          <a:ln w="60325"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7740496" y="116632"/>
            <a:ext cx="1296000" cy="576000"/>
          </a:xfrm>
          <a:prstGeom prst="rect">
            <a:avLst/>
          </a:prstGeom>
          <a:solidFill>
            <a:schemeClr val="bg1"/>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mn-ea"/>
                <a:ea typeface="+mn-ea"/>
              </a:rPr>
              <a:t>資料６</a:t>
            </a:r>
            <a:endParaRPr lang="ja-JP" altLang="en-US" sz="2000" dirty="0">
              <a:latin typeface="+mn-ea"/>
              <a:ea typeface="+mn-ea"/>
            </a:endParaRPr>
          </a:p>
        </p:txBody>
      </p:sp>
    </p:spTree>
    <p:extLst>
      <p:ext uri="{BB962C8B-B14F-4D97-AF65-F5344CB8AC3E}">
        <p14:creationId xmlns:p14="http://schemas.microsoft.com/office/powerpoint/2010/main" val="2525001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43606" y="1412776"/>
            <a:ext cx="3263805" cy="2123658"/>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道路ネットワークの充実・強化</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高速道路料金体系の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一元化</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鉄道ネットワークの充実・強化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公共交通の利便性向上　</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慢性的な交通渋滞の解消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Wingdings" panose="05000000000000000000" pitchFamily="2" charset="2"/>
              <a:buChar char="Ø"/>
            </a:pP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115615" y="4682884"/>
            <a:ext cx="3482431" cy="1569660"/>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道路の無電柱化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公共交通の利用促進</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歴史と文化を活かした街道づくり</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「道の駅」</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の活性化</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827584" y="404664"/>
            <a:ext cx="7992889" cy="59766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6"/>
          <p:cNvSpPr/>
          <p:nvPr/>
        </p:nvSpPr>
        <p:spPr bwMode="black">
          <a:xfrm>
            <a:off x="1043608" y="548679"/>
            <a:ext cx="3060000" cy="85017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大阪・関西の成長・活力を支える交通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ホームベース 7"/>
          <p:cNvSpPr/>
          <p:nvPr/>
        </p:nvSpPr>
        <p:spPr>
          <a:xfrm>
            <a:off x="1069597" y="3645024"/>
            <a:ext cx="3060000" cy="965851"/>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270896" y="404664"/>
            <a:ext cx="395419" cy="59766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white">
          <a:xfrm>
            <a:off x="251520" y="2799759"/>
            <a:ext cx="430887" cy="1118255"/>
          </a:xfrm>
          <a:prstGeom prst="rect">
            <a:avLst/>
          </a:prstGeom>
          <a:noFill/>
        </p:spPr>
        <p:txBody>
          <a:bodyPr vert="eaVert" wrap="none" rtlCol="0">
            <a:spAutoFit/>
          </a:bodyPr>
          <a:lstStyle/>
          <a:p>
            <a:r>
              <a:rPr kumimoji="1"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成長・活力</a:t>
            </a:r>
            <a:endPar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2"/>
          <p:cNvSpPr txBox="1">
            <a:spLocks noChangeArrowheads="1"/>
          </p:cNvSpPr>
          <p:nvPr/>
        </p:nvSpPr>
        <p:spPr bwMode="auto">
          <a:xfrm>
            <a:off x="4913903" y="2128690"/>
            <a:ext cx="1123844" cy="22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道路の整備</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2"/>
          <p:cNvSpPr txBox="1">
            <a:spLocks noChangeArrowheads="1"/>
          </p:cNvSpPr>
          <p:nvPr/>
        </p:nvSpPr>
        <p:spPr bwMode="auto">
          <a:xfrm>
            <a:off x="7167677" y="2100966"/>
            <a:ext cx="1334043" cy="18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鉄道の整備</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2"/>
          <p:cNvSpPr txBox="1">
            <a:spLocks noChangeArrowheads="1"/>
          </p:cNvSpPr>
          <p:nvPr/>
        </p:nvSpPr>
        <p:spPr bwMode="auto">
          <a:xfrm>
            <a:off x="7130436" y="3975829"/>
            <a:ext cx="2131088" cy="1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連続立体交差</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14" descr="IMGP1357"/>
          <p:cNvPicPr preferRelativeResize="0">
            <a:picLocks noChangeArrowheads="1"/>
          </p:cNvPicPr>
          <p:nvPr/>
        </p:nvPicPr>
        <p:blipFill rotWithShape="1">
          <a:blip r:embed="rId2" cstate="print">
            <a:lum bright="16000"/>
            <a:extLst>
              <a:ext uri="{28A0092B-C50C-407E-A947-70E740481C1C}">
                <a14:useLocalDpi xmlns:a14="http://schemas.microsoft.com/office/drawing/2010/main" val="0"/>
              </a:ext>
            </a:extLst>
          </a:blip>
          <a:srcRect r="11476"/>
          <a:stretch/>
        </p:blipFill>
        <p:spPr bwMode="auto">
          <a:xfrm>
            <a:off x="6707070" y="4437112"/>
            <a:ext cx="1969386" cy="147173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テキスト ボックス 2"/>
          <p:cNvSpPr txBox="1">
            <a:spLocks noChangeArrowheads="1"/>
          </p:cNvSpPr>
          <p:nvPr/>
        </p:nvSpPr>
        <p:spPr bwMode="auto">
          <a:xfrm>
            <a:off x="4663991" y="3984983"/>
            <a:ext cx="2330247" cy="20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道路と鉄道の立体交差</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2"/>
          <p:cNvSpPr txBox="1">
            <a:spLocks noChangeArrowheads="1"/>
          </p:cNvSpPr>
          <p:nvPr/>
        </p:nvSpPr>
        <p:spPr bwMode="auto">
          <a:xfrm>
            <a:off x="7275352" y="6004496"/>
            <a:ext cx="1871735" cy="21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歴史街道</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2"/>
          <p:cNvSpPr txBox="1">
            <a:spLocks noChangeArrowheads="1"/>
          </p:cNvSpPr>
          <p:nvPr/>
        </p:nvSpPr>
        <p:spPr bwMode="auto">
          <a:xfrm>
            <a:off x="4981512" y="6010240"/>
            <a:ext cx="1805162" cy="24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駅機能の充実</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l="23044" t="26286" r="8245" b="12825"/>
          <a:stretch/>
        </p:blipFill>
        <p:spPr>
          <a:xfrm>
            <a:off x="6660233" y="692696"/>
            <a:ext cx="2016224" cy="1399077"/>
          </a:xfrm>
          <a:prstGeom prst="rect">
            <a:avLst/>
          </a:prstGeom>
          <a:ln w="3175">
            <a:solidFill>
              <a:schemeClr val="tx1"/>
            </a:solidFill>
          </a:ln>
        </p:spPr>
      </p:pic>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2750" y="2492896"/>
            <a:ext cx="1963707" cy="1440281"/>
          </a:xfrm>
          <a:prstGeom prst="rect">
            <a:avLst/>
          </a:prstGeom>
          <a:ln w="3175">
            <a:solidFill>
              <a:schemeClr val="tx1"/>
            </a:solidFill>
          </a:ln>
          <a:effectLst>
            <a:outerShdw blurRad="50800" dist="38100" dir="2700000" algn="tl" rotWithShape="0">
              <a:prstClr val="black">
                <a:alpha val="40000"/>
              </a:prstClr>
            </a:outerShdw>
          </a:effectLst>
        </p:spPr>
      </p:pic>
      <p:pic>
        <p:nvPicPr>
          <p:cNvPr id="20" name="Picture 3"/>
          <p:cNvPicPr>
            <a:picLocks noChangeArrowheads="1"/>
          </p:cNvPicPr>
          <p:nvPr/>
        </p:nvPicPr>
        <p:blipFill rotWithShape="1">
          <a:blip r:embed="rId5" cstate="print">
            <a:extLst>
              <a:ext uri="{28A0092B-C50C-407E-A947-70E740481C1C}">
                <a14:useLocalDpi xmlns:a14="http://schemas.microsoft.com/office/drawing/2010/main" val="0"/>
              </a:ext>
            </a:extLst>
          </a:blip>
          <a:srcRect l="1409" t="21330" r="10465" b="-643"/>
          <a:stretch/>
        </p:blipFill>
        <p:spPr bwMode="auto">
          <a:xfrm>
            <a:off x="4572000" y="4477547"/>
            <a:ext cx="1969386" cy="147173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355" t="575"/>
          <a:stretch/>
        </p:blipFill>
        <p:spPr bwMode="auto">
          <a:xfrm>
            <a:off x="4499992" y="692696"/>
            <a:ext cx="2041394" cy="141853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図 21"/>
          <p:cNvPicPr>
            <a:picLocks noChangeAspect="1"/>
          </p:cNvPicPr>
          <p:nvPr/>
        </p:nvPicPr>
        <p:blipFill rotWithShape="1">
          <a:blip r:embed="rId7" cstate="print">
            <a:extLst>
              <a:ext uri="{28A0092B-C50C-407E-A947-70E740481C1C}">
                <a14:useLocalDpi xmlns:a14="http://schemas.microsoft.com/office/drawing/2010/main" val="0"/>
              </a:ext>
            </a:extLst>
          </a:blip>
          <a:srcRect t="2024" b="8318"/>
          <a:stretch/>
        </p:blipFill>
        <p:spPr>
          <a:xfrm>
            <a:off x="4562665" y="2492896"/>
            <a:ext cx="1978721" cy="1440281"/>
          </a:xfrm>
          <a:prstGeom prst="rect">
            <a:avLst/>
          </a:prstGeom>
          <a:ln w="3175">
            <a:solidFill>
              <a:schemeClr val="tx1"/>
            </a:solidFill>
          </a:ln>
        </p:spPr>
      </p:pic>
    </p:spTree>
    <p:extLst>
      <p:ext uri="{BB962C8B-B14F-4D97-AF65-F5344CB8AC3E}">
        <p14:creationId xmlns:p14="http://schemas.microsoft.com/office/powerpoint/2010/main" val="442094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ホームベース 4"/>
          <p:cNvSpPr/>
          <p:nvPr/>
        </p:nvSpPr>
        <p:spPr>
          <a:xfrm>
            <a:off x="894301" y="1844824"/>
            <a:ext cx="3518705" cy="74197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安全・安心な暮らしを支える交通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ホームベース 5"/>
          <p:cNvSpPr/>
          <p:nvPr/>
        </p:nvSpPr>
        <p:spPr>
          <a:xfrm>
            <a:off x="928182" y="4941168"/>
            <a:ext cx="3499802" cy="645357"/>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戦略的な維持管理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ホームベース 6"/>
          <p:cNvSpPr/>
          <p:nvPr/>
        </p:nvSpPr>
        <p:spPr>
          <a:xfrm>
            <a:off x="913609" y="620688"/>
            <a:ext cx="3514375" cy="771396"/>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強い都市を支える交通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765266" y="404664"/>
            <a:ext cx="8127214" cy="633670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99592" y="1340768"/>
            <a:ext cx="3921407" cy="461665"/>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災害に強い交通インフラの構築</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899592" y="2532153"/>
            <a:ext cx="3921407" cy="2308324"/>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歩行空間の確保</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道路・鉄道施設の</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バリアフリー化</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自転車</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条例に基づく自転車対策の強化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踏切の安全対策</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事故危険</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箇所</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対策</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交通</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安全の普及啓発</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899592" y="5578906"/>
            <a:ext cx="3921407" cy="1569660"/>
          </a:xfrm>
          <a:prstGeom prst="rect">
            <a:avLst/>
          </a:prstGeom>
          <a:noFill/>
        </p:spPr>
        <p:txBody>
          <a:bodyPr wrap="square" rtlCol="0">
            <a:spAutoFit/>
          </a:bodyPr>
          <a:lstStyle/>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日常的</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な維持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管理</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な維持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管理</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維持管理</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の財源の確保</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lnSpc>
                <a:spcPct val="150000"/>
              </a:lnSpc>
              <a:buFont typeface="Wingdings" panose="05000000000000000000" pitchFamily="2" charset="2"/>
              <a:buChar char="Ø"/>
            </a:pP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251520" y="404664"/>
            <a:ext cx="395419" cy="63367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bwMode="white">
          <a:xfrm>
            <a:off x="223185" y="2845416"/>
            <a:ext cx="430887" cy="1118255"/>
          </a:xfrm>
          <a:prstGeom prst="rect">
            <a:avLst/>
          </a:prstGeom>
          <a:noFill/>
        </p:spPr>
        <p:txBody>
          <a:bodyPr vert="eaVert" wrap="none" rtlCol="0">
            <a:spAutoFit/>
          </a:bodyPr>
          <a:lstStyle/>
          <a:p>
            <a:r>
              <a:rPr lang="ja-JP" altLang="en-US" sz="16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安全・安心</a:t>
            </a:r>
            <a:endPar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55"/>
          <p:cNvPicPr>
            <a:picLocks noChangeAspect="1" noChangeArrowheads="1"/>
          </p:cNvPicPr>
          <p:nvPr/>
        </p:nvPicPr>
        <p:blipFill>
          <a:blip r:embed="rId2" cstate="print">
            <a:lum bright="16000" contrast="12000"/>
            <a:extLst>
              <a:ext uri="{28A0092B-C50C-407E-A947-70E740481C1C}">
                <a14:useLocalDpi xmlns:a14="http://schemas.microsoft.com/office/drawing/2010/main" val="0"/>
              </a:ext>
            </a:extLst>
          </a:blip>
          <a:srcRect/>
          <a:stretch>
            <a:fillRect/>
          </a:stretch>
        </p:blipFill>
        <p:spPr bwMode="auto">
          <a:xfrm>
            <a:off x="4644008" y="2598546"/>
            <a:ext cx="1913780" cy="13290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1556" b="18511"/>
          <a:stretch/>
        </p:blipFill>
        <p:spPr bwMode="auto">
          <a:xfrm>
            <a:off x="6844306" y="4523520"/>
            <a:ext cx="1913780" cy="13290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図 15"/>
          <p:cNvPicPr>
            <a:picLocks noChangeAspect="1"/>
          </p:cNvPicPr>
          <p:nvPr/>
        </p:nvPicPr>
        <p:blipFill rotWithShape="1">
          <a:blip r:embed="rId4" cstate="print">
            <a:extLst>
              <a:ext uri="{28A0092B-C50C-407E-A947-70E740481C1C}">
                <a14:useLocalDpi xmlns:a14="http://schemas.microsoft.com/office/drawing/2010/main" val="0"/>
              </a:ext>
            </a:extLst>
          </a:blip>
          <a:srcRect t="6419" r="20632" b="15868"/>
          <a:stretch/>
        </p:blipFill>
        <p:spPr>
          <a:xfrm>
            <a:off x="6876256" y="556386"/>
            <a:ext cx="1913780" cy="1329014"/>
          </a:xfrm>
          <a:prstGeom prst="rect">
            <a:avLst/>
          </a:prstGeom>
          <a:ln>
            <a:noFill/>
          </a:ln>
          <a:effectLst>
            <a:outerShdw blurRad="50800" dist="38100" dir="2700000" algn="tl" rotWithShape="0">
              <a:prstClr val="black">
                <a:alpha val="40000"/>
              </a:prstClr>
            </a:outerShdw>
          </a:effectLst>
        </p:spPr>
      </p:pic>
      <p:pic>
        <p:nvPicPr>
          <p:cNvPr id="17" name="図 16" descr="\\webx.lan.pref.osaka.jp\DavWWWRoot\01\toshiseibi\kotsudoro\DocLib\★★道路環境課★★\環境整備G\【道環】橋梁ＷＧ\★橋脚補強の写真\【枚方】仁和寺ＲＣ（後）２.JPG"/>
          <p:cNvPicPr>
            <a:picLocks noChangeAspect="1"/>
          </p:cNvPicPr>
          <p:nvPr/>
        </p:nvPicPr>
        <p:blipFill rotWithShape="1">
          <a:blip r:embed="rId5" cstate="print">
            <a:extLst>
              <a:ext uri="{28A0092B-C50C-407E-A947-70E740481C1C}">
                <a14:useLocalDpi xmlns:a14="http://schemas.microsoft.com/office/drawing/2010/main" val="0"/>
              </a:ext>
            </a:extLst>
          </a:blip>
          <a:srcRect l="13805" t="26200" r="44111" b="32646"/>
          <a:stretch/>
        </p:blipFill>
        <p:spPr bwMode="auto">
          <a:xfrm>
            <a:off x="4572000" y="537692"/>
            <a:ext cx="1913780" cy="1329014"/>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8" name="テキスト ボックス 2"/>
          <p:cNvSpPr txBox="1">
            <a:spLocks noChangeArrowheads="1"/>
          </p:cNvSpPr>
          <p:nvPr/>
        </p:nvSpPr>
        <p:spPr bwMode="auto">
          <a:xfrm>
            <a:off x="4852678" y="4035623"/>
            <a:ext cx="1705110" cy="18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歩行空間の確保</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2"/>
          <p:cNvSpPr txBox="1">
            <a:spLocks noChangeArrowheads="1"/>
          </p:cNvSpPr>
          <p:nvPr/>
        </p:nvSpPr>
        <p:spPr bwMode="auto">
          <a:xfrm>
            <a:off x="7144590" y="4023807"/>
            <a:ext cx="1459858" cy="19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バリアフリー化</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2"/>
          <p:cNvSpPr txBox="1">
            <a:spLocks noChangeArrowheads="1"/>
          </p:cNvSpPr>
          <p:nvPr/>
        </p:nvSpPr>
        <p:spPr bwMode="auto">
          <a:xfrm>
            <a:off x="4904276" y="5964649"/>
            <a:ext cx="1581504" cy="20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道路パトロール</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
          <p:cNvSpPr txBox="1">
            <a:spLocks noChangeArrowheads="1"/>
          </p:cNvSpPr>
          <p:nvPr/>
        </p:nvSpPr>
        <p:spPr bwMode="auto">
          <a:xfrm>
            <a:off x="7119536" y="5942713"/>
            <a:ext cx="1484911" cy="23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トンネル点検</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
          <p:cNvSpPr txBox="1">
            <a:spLocks noChangeArrowheads="1"/>
          </p:cNvSpPr>
          <p:nvPr/>
        </p:nvSpPr>
        <p:spPr bwMode="auto">
          <a:xfrm>
            <a:off x="4951306" y="2020790"/>
            <a:ext cx="1155168" cy="19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耐震性強化</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
          <p:cNvSpPr txBox="1">
            <a:spLocks noChangeArrowheads="1"/>
          </p:cNvSpPr>
          <p:nvPr/>
        </p:nvSpPr>
        <p:spPr bwMode="auto">
          <a:xfrm>
            <a:off x="7215726" y="1990056"/>
            <a:ext cx="1572166" cy="20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defTabSz="929945" fontAlgn="base">
              <a:spcBef>
                <a:spcPct val="0"/>
              </a:spcBef>
              <a:spcAft>
                <a:spcPct val="0"/>
              </a:spcAft>
            </a:pP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i="1" dirty="0">
                <a:latin typeface="メイリオ" panose="020B0604030504040204" pitchFamily="50" charset="-128"/>
                <a:ea typeface="メイリオ" panose="020B0604030504040204" pitchFamily="50" charset="-128"/>
                <a:cs typeface="メイリオ" panose="020B0604030504040204" pitchFamily="50" charset="-128"/>
              </a:rPr>
              <a:t>道路法面対策</a:t>
            </a:r>
            <a:r>
              <a:rPr lang="en-US" altLang="ja-JP" sz="1050" i="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4" name="図 23"/>
          <p:cNvPicPr>
            <a:picLocks noChangeAspect="1"/>
          </p:cNvPicPr>
          <p:nvPr/>
        </p:nvPicPr>
        <p:blipFill rotWithShape="1">
          <a:blip r:embed="rId6" cstate="print">
            <a:lum bright="16000" contrast="12000"/>
            <a:extLst>
              <a:ext uri="{28A0092B-C50C-407E-A947-70E740481C1C}">
                <a14:useLocalDpi xmlns:a14="http://schemas.microsoft.com/office/drawing/2010/main" val="0"/>
              </a:ext>
            </a:extLst>
          </a:blip>
          <a:srcRect b="5399"/>
          <a:stretch/>
        </p:blipFill>
        <p:spPr>
          <a:xfrm>
            <a:off x="6844306" y="2595463"/>
            <a:ext cx="1943586" cy="1335587"/>
          </a:xfrm>
          <a:prstGeom prst="rect">
            <a:avLst/>
          </a:prstGeom>
          <a:noFill/>
          <a:ln>
            <a:noFill/>
          </a:ln>
          <a:effectLst>
            <a:outerShdw blurRad="50800" dist="38100" dir="2700000" algn="tl" rotWithShape="0">
              <a:prstClr val="black">
                <a:alpha val="40000"/>
              </a:prstClr>
            </a:outerShdw>
          </a:effectLst>
        </p:spPr>
      </p:pic>
      <p:sp>
        <p:nvSpPr>
          <p:cNvPr id="25" name="テキスト ボックス 24"/>
          <p:cNvSpPr txBox="1"/>
          <p:nvPr/>
        </p:nvSpPr>
        <p:spPr>
          <a:xfrm>
            <a:off x="6844306" y="5232234"/>
            <a:ext cx="235962" cy="215444"/>
          </a:xfrm>
          <a:prstGeom prst="rect">
            <a:avLst/>
          </a:prstGeom>
          <a:noFill/>
        </p:spPr>
        <p:txBody>
          <a:bodyPr wrap="none" rtlCol="0">
            <a:spAutoFit/>
          </a:bodyPr>
          <a:lstStyle/>
          <a:p>
            <a:r>
              <a:rPr kumimoji="1" lang="en-US" altLang="ja-JP" sz="800" dirty="0" smtClean="0"/>
              <a:t>1</a:t>
            </a:r>
            <a:endParaRPr kumimoji="1" lang="ja-JP" altLang="en-US" sz="800" dirty="0"/>
          </a:p>
        </p:txBody>
      </p:sp>
      <p:pic>
        <p:nvPicPr>
          <p:cNvPr id="26" name="図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4523520"/>
            <a:ext cx="1913780" cy="13290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76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t="6341"/>
          <a:stretch/>
        </p:blipFill>
        <p:spPr>
          <a:xfrm>
            <a:off x="6615377" y="2969188"/>
            <a:ext cx="2421119" cy="1680035"/>
          </a:xfrm>
          <a:prstGeom prst="rect">
            <a:avLst/>
          </a:prstGeom>
        </p:spPr>
      </p:pic>
      <p:sp>
        <p:nvSpPr>
          <p:cNvPr id="5" name="テキスト ボックス 4"/>
          <p:cNvSpPr txBox="1"/>
          <p:nvPr/>
        </p:nvSpPr>
        <p:spPr>
          <a:xfrm>
            <a:off x="7893412" y="6415856"/>
            <a:ext cx="750459" cy="232402"/>
          </a:xfrm>
          <a:prstGeom prst="rect">
            <a:avLst/>
          </a:prstGeom>
          <a:noFill/>
        </p:spPr>
        <p:txBody>
          <a:bodyPr wrap="none" lIns="92994" tIns="46497" rIns="92994" bIns="46497"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国道</a:t>
            </a:r>
            <a:r>
              <a:rPr lang="en-US" altLang="ja-JP" sz="900" dirty="0">
                <a:latin typeface="メイリオ" panose="020B0604030504040204" pitchFamily="50" charset="-128"/>
                <a:ea typeface="メイリオ" panose="020B0604030504040204" pitchFamily="50" charset="-128"/>
                <a:cs typeface="メイリオ" panose="020B0604030504040204" pitchFamily="50" charset="-128"/>
              </a:rPr>
              <a:t>371</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号</a:t>
            </a:r>
            <a:endParaRPr lang="en-US" altLang="ja-JP"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8378264" y="4732093"/>
            <a:ext cx="649469" cy="232402"/>
          </a:xfrm>
          <a:prstGeom prst="rect">
            <a:avLst/>
          </a:prstGeom>
          <a:noFill/>
        </p:spPr>
        <p:txBody>
          <a:bodyPr wrap="none" lIns="92994" tIns="46497" rIns="92994" bIns="46497" rtlCol="0">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大和川</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線</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5292080" y="2993039"/>
            <a:ext cx="1226550" cy="232402"/>
          </a:xfrm>
          <a:prstGeom prst="rect">
            <a:avLst/>
          </a:prstGeom>
          <a:solidFill>
            <a:schemeClr val="bg1"/>
          </a:solidFill>
          <a:ln w="3175">
            <a:solidFill>
              <a:srgbClr val="FF0000"/>
            </a:solidFill>
          </a:ln>
        </p:spPr>
        <p:txBody>
          <a:bodyPr wrap="none" lIns="92994" tIns="46497" rIns="92994" bIns="46497" rtlCol="0" anchor="t">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環状交通機能の強化</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5292080" y="4719601"/>
            <a:ext cx="1111134" cy="232402"/>
          </a:xfrm>
          <a:prstGeom prst="rect">
            <a:avLst/>
          </a:prstGeom>
          <a:solidFill>
            <a:schemeClr val="bg1"/>
          </a:solidFill>
          <a:ln w="3175">
            <a:solidFill>
              <a:srgbClr val="FF0000"/>
            </a:solidFill>
          </a:ln>
        </p:spPr>
        <p:txBody>
          <a:bodyPr wrap="none" lIns="92994" tIns="46497" rIns="92994" bIns="46497" rtlCol="0" anchor="t">
            <a:spAutoFit/>
          </a:bodyPr>
          <a:lstStyle/>
          <a:p>
            <a:pPr algn="ct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府県間</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の連携強化</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descr="http://webx.lan.pref.osaka.jp/01/toshiseibi/kyouyu/Documents/524_茨木土木/計画G中山様　←　新名神関連事業建設事業所　裏/IMG_111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4" r="7933"/>
          <a:stretch/>
        </p:blipFill>
        <p:spPr bwMode="auto">
          <a:xfrm>
            <a:off x="5297043" y="1148673"/>
            <a:ext cx="2299293" cy="1632255"/>
          </a:xfrm>
          <a:prstGeom prst="rect">
            <a:avLst/>
          </a:prstGeom>
          <a:noFill/>
          <a:effectLst>
            <a:outerShdw blurRad="50800" dist="38100" dir="30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7668344" y="2256139"/>
            <a:ext cx="1348258" cy="524789"/>
          </a:xfrm>
          <a:prstGeom prst="rect">
            <a:avLst/>
          </a:prstGeom>
          <a:noFill/>
        </p:spPr>
        <p:txBody>
          <a:bodyPr wrap="square" lIns="92994" tIns="46497" rIns="92994" bIns="46497" rtlCol="0" anchor="t">
            <a:spAutoFit/>
          </a:bodyPr>
          <a:lstStyle/>
          <a:p>
            <a:pPr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高槻東道路</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（新名神高速道路アクセス）</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2017.3 </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供用開始</a:t>
            </a: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21" t="10181" r="4293" b="1583"/>
          <a:stretch/>
        </p:blipFill>
        <p:spPr bwMode="auto">
          <a:xfrm>
            <a:off x="94791" y="836712"/>
            <a:ext cx="5125281" cy="5900042"/>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94791" y="888213"/>
            <a:ext cx="2552890" cy="246221"/>
          </a:xfrm>
          <a:prstGeom prst="rect">
            <a:avLst/>
          </a:prstGeom>
          <a:solidFill>
            <a:srgbClr val="0000FF"/>
          </a:solidFill>
        </p:spPr>
        <p:txBody>
          <a:bodyPr wrap="square" anchor="ctr">
            <a:spAutoFit/>
          </a:bodyPr>
          <a:lstStyle/>
          <a:p>
            <a:pPr algn="ctr"/>
            <a:r>
              <a:rPr lang="ja-JP" altLang="en-US"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幹線道路ネットワークの</a:t>
            </a:r>
            <a:r>
              <a:rPr lang="ja-JP" altLang="en-US" sz="1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5292080" y="820334"/>
            <a:ext cx="1457383" cy="232402"/>
          </a:xfrm>
          <a:prstGeom prst="rect">
            <a:avLst/>
          </a:prstGeom>
          <a:solidFill>
            <a:schemeClr val="bg1"/>
          </a:solidFill>
          <a:ln w="3175">
            <a:solidFill>
              <a:srgbClr val="FF0000"/>
            </a:solidFill>
          </a:ln>
        </p:spPr>
        <p:txBody>
          <a:bodyPr wrap="none" lIns="92994" tIns="46497" rIns="92994" bIns="46497" rtlCol="0" anchor="t">
            <a:spAutoFit/>
          </a:bodyPr>
          <a:lstStyle/>
          <a:p>
            <a:pPr algn="ct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国土軸</a:t>
            </a:r>
            <a:r>
              <a:rPr lang="ja-JP" altLang="en-US" sz="900" dirty="0">
                <a:latin typeface="メイリオ" panose="020B0604030504040204" pitchFamily="50" charset="-128"/>
                <a:ea typeface="メイリオ" panose="020B0604030504040204" pitchFamily="50" charset="-128"/>
                <a:cs typeface="メイリオ" panose="020B0604030504040204" pitchFamily="50" charset="-128"/>
              </a:rPr>
              <a:t>へのアクセス</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強化</a:t>
            </a:r>
            <a:endParaRPr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5001395"/>
            <a:ext cx="2503662" cy="166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p:cNvSpPr/>
          <p:nvPr/>
        </p:nvSpPr>
        <p:spPr>
          <a:xfrm>
            <a:off x="0" y="3809"/>
            <a:ext cx="9144000" cy="727590"/>
          </a:xfrm>
          <a:prstGeom prst="rect">
            <a:avLst/>
          </a:prstGeom>
          <a:gradFill>
            <a:gsLst>
              <a:gs pos="0">
                <a:srgbClr val="00B0F0"/>
              </a:gs>
              <a:gs pos="100000">
                <a:srgbClr val="99CCFF"/>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algn="ctr"/>
            <a:endParaRPr kumimoji="1" lang="ja-JP" altLang="en-US"/>
          </a:p>
        </p:txBody>
      </p:sp>
      <p:cxnSp>
        <p:nvCxnSpPr>
          <p:cNvPr id="17" name="直線コネクタ 16"/>
          <p:cNvCxnSpPr/>
          <p:nvPr/>
        </p:nvCxnSpPr>
        <p:spPr>
          <a:xfrm>
            <a:off x="-174877" y="681980"/>
            <a:ext cx="9409431" cy="10715"/>
          </a:xfrm>
          <a:prstGeom prst="line">
            <a:avLst/>
          </a:prstGeom>
          <a:ln w="1016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タイトル 1"/>
          <p:cNvSpPr txBox="1">
            <a:spLocks/>
          </p:cNvSpPr>
          <p:nvPr/>
        </p:nvSpPr>
        <p:spPr>
          <a:xfrm>
            <a:off x="8919" y="-38408"/>
            <a:ext cx="9135081" cy="803112"/>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１：大阪・関西の成長・活力を支える交通</a:t>
            </a:r>
            <a:endPar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2205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5"/>
          <p:cNvSpPr>
            <a:spLocks noChangeArrowheads="1"/>
          </p:cNvSpPr>
          <p:nvPr/>
        </p:nvSpPr>
        <p:spPr bwMode="auto">
          <a:xfrm>
            <a:off x="125586" y="3509460"/>
            <a:ext cx="2790230" cy="37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道路と鉄道の立体</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交差化</a:t>
            </a:r>
            <a:endParaRPr lang="en-US" altLang="ja-JP" sz="120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zh-TW" sz="120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kern="100" dirty="0">
                <a:latin typeface="メイリオ" panose="020B0604030504040204" pitchFamily="50" charset="-128"/>
                <a:ea typeface="メイリオ" panose="020B0604030504040204" pitchFamily="50" charset="-128"/>
                <a:cs typeface="メイリオ" panose="020B0604030504040204" pitchFamily="50" charset="-128"/>
              </a:rPr>
              <a:t>都</a:t>
            </a:r>
            <a:r>
              <a:rPr lang="en-US" altLang="zh-TW" sz="1200" kern="100" dirty="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kern="100" dirty="0">
                <a:latin typeface="メイリオ" panose="020B0604030504040204" pitchFamily="50" charset="-128"/>
                <a:ea typeface="メイリオ" panose="020B0604030504040204" pitchFamily="50" charset="-128"/>
                <a:cs typeface="メイリオ" panose="020B0604030504040204" pitchFamily="50" charset="-128"/>
              </a:rPr>
              <a:t>堺港大堀</a:t>
            </a:r>
            <a:r>
              <a:rPr lang="zh-TW"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線</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松原市</a:t>
            </a:r>
            <a:r>
              <a:rPr lang="zh-TW" altLang="en-US" sz="1200" kern="100" dirty="0">
                <a:latin typeface="メイリオ" panose="020B0604030504040204" pitchFamily="50" charset="-128"/>
                <a:ea typeface="メイリオ" panose="020B0604030504040204" pitchFamily="50" charset="-128"/>
                <a:cs typeface="メイリオ" panose="020B0604030504040204" pitchFamily="50" charset="-128"/>
              </a:rPr>
              <a:t>）</a:t>
            </a:r>
          </a:p>
          <a:p>
            <a:pPr algn="ctr"/>
            <a:endPar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タイトル 1"/>
          <p:cNvSpPr txBox="1">
            <a:spLocks/>
          </p:cNvSpPr>
          <p:nvPr/>
        </p:nvSpPr>
        <p:spPr>
          <a:xfrm>
            <a:off x="35496" y="1285872"/>
            <a:ext cx="6795103" cy="43463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道路と鉄道の立体交差化</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algn="l"/>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道路と鉄道の立体交差化により、踏切</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による渋滞</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や事故などを解消します。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228"/>
          <p:cNvSpPr>
            <a:spLocks noChangeArrowheads="1"/>
          </p:cNvSpPr>
          <p:nvPr/>
        </p:nvSpPr>
        <p:spPr bwMode="auto">
          <a:xfrm>
            <a:off x="3203848" y="3552035"/>
            <a:ext cx="2766168" cy="438281"/>
          </a:xfrm>
          <a:prstGeom prst="rect">
            <a:avLst/>
          </a:prstGeom>
          <a:noFill/>
          <a:ln>
            <a:noFill/>
          </a:ln>
          <a:extLst/>
        </p:spPr>
        <p:txBody>
          <a:bodyPr rot="0" vert="horz" wrap="square" lIns="75558" tIns="9041" rIns="75558" bIns="9041" anchor="t" anchorCtr="0" upright="1">
            <a:noAutofit/>
          </a:bodyPr>
          <a:lstStyle/>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連続立体交差化</a:t>
            </a:r>
            <a:endParaRPr lang="en-US" altLang="ja-JP" sz="120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（南海</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本線・高師浜</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線・高石市）</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t="6558" b="4509"/>
          <a:stretch/>
        </p:blipFill>
        <p:spPr>
          <a:xfrm>
            <a:off x="6372200" y="1795965"/>
            <a:ext cx="2564026" cy="1684479"/>
          </a:xfrm>
          <a:prstGeom prst="rect">
            <a:avLst/>
          </a:prstGeom>
          <a:ln>
            <a:noFill/>
          </a:ln>
          <a:effectLst>
            <a:outerShdw blurRad="50800" dist="38100" dir="2700000" algn="tl" rotWithShape="0">
              <a:prstClr val="black">
                <a:alpha val="40000"/>
              </a:prstClr>
            </a:outerShdw>
          </a:effectLst>
        </p:spPr>
      </p:pic>
      <p:sp>
        <p:nvSpPr>
          <p:cNvPr id="8" name="Rectangle 230"/>
          <p:cNvSpPr>
            <a:spLocks noChangeArrowheads="1"/>
          </p:cNvSpPr>
          <p:nvPr/>
        </p:nvSpPr>
        <p:spPr bwMode="auto">
          <a:xfrm>
            <a:off x="6013440" y="3555561"/>
            <a:ext cx="3245992" cy="620443"/>
          </a:xfrm>
          <a:prstGeom prst="rect">
            <a:avLst/>
          </a:prstGeom>
          <a:noFill/>
          <a:ln>
            <a:noFill/>
          </a:ln>
          <a:extLst/>
        </p:spPr>
        <p:txBody>
          <a:bodyPr rot="0" vert="horz" wrap="square" lIns="75558" tIns="9041" rIns="75558" bIns="9041" anchor="t" anchorCtr="0" upright="1">
            <a:noAutofit/>
          </a:bodyPr>
          <a:lstStyle/>
          <a:p>
            <a:pPr algn="ct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高架化前の混雑状況</a:t>
            </a:r>
            <a:endParaRPr lang="en-US" altLang="ja-JP" sz="120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（京阪本線</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・香里園駅</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付近・寝屋川市 </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107504" y="836712"/>
            <a:ext cx="3346250" cy="369332"/>
          </a:xfrm>
          <a:prstGeom prst="rect">
            <a:avLst/>
          </a:prstGeom>
          <a:solidFill>
            <a:schemeClr val="accent1">
              <a:lumMod val="20000"/>
              <a:lumOff val="80000"/>
            </a:schemeClr>
          </a:solidFill>
          <a:ln w="38100" cmpd="dbl">
            <a:solidFill>
              <a:srgbClr val="0000FF"/>
            </a:solidFill>
          </a:ln>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◆慢性的な交通渋滞の解消</a:t>
            </a:r>
          </a:p>
        </p:txBody>
      </p:sp>
      <p:pic>
        <p:nvPicPr>
          <p:cNvPr id="10" name="Picture 2" descr="南海高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83" y="1780636"/>
            <a:ext cx="2580214" cy="170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t="8112" b="2508"/>
          <a:stretch/>
        </p:blipFill>
        <p:spPr>
          <a:xfrm>
            <a:off x="407373" y="1798598"/>
            <a:ext cx="2508443" cy="1681558"/>
          </a:xfrm>
          <a:prstGeom prst="rect">
            <a:avLst/>
          </a:prstGeom>
        </p:spPr>
      </p:pic>
      <p:sp>
        <p:nvSpPr>
          <p:cNvPr id="12" name="タイトル 1"/>
          <p:cNvSpPr txBox="1">
            <a:spLocks/>
          </p:cNvSpPr>
          <p:nvPr/>
        </p:nvSpPr>
        <p:spPr>
          <a:xfrm>
            <a:off x="35496" y="3975568"/>
            <a:ext cx="8900730" cy="79208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交差点の機能向上</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176213" indent="-176213" algn="l"/>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付加</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車線の設置や信号現示の変更を組み合わせた</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交差点改良事業など、混雑状況に応じた対策により交差点</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おける交通</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渋滞</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を緩和</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します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6056" y="4739096"/>
            <a:ext cx="2766808" cy="1985289"/>
          </a:xfrm>
          <a:prstGeom prst="rect">
            <a:avLst/>
          </a:prstGeom>
        </p:spPr>
      </p:pic>
      <p:pic>
        <p:nvPicPr>
          <p:cNvPr id="14" name="図 13"/>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26663" y="4725144"/>
            <a:ext cx="2869273" cy="2000007"/>
          </a:xfrm>
          <a:prstGeom prst="rect">
            <a:avLst/>
          </a:prstGeom>
        </p:spPr>
      </p:pic>
      <p:sp>
        <p:nvSpPr>
          <p:cNvPr id="15" name="右矢印 14"/>
          <p:cNvSpPr>
            <a:spLocks noChangeArrowheads="1"/>
          </p:cNvSpPr>
          <p:nvPr/>
        </p:nvSpPr>
        <p:spPr bwMode="auto">
          <a:xfrm>
            <a:off x="4427984" y="5301208"/>
            <a:ext cx="288032" cy="936000"/>
          </a:xfrm>
          <a:prstGeom prst="rightArrow">
            <a:avLst>
              <a:gd name="adj1" fmla="val 44204"/>
              <a:gd name="adj2" fmla="val 57264"/>
            </a:avLst>
          </a:prstGeom>
          <a:gradFill>
            <a:gsLst>
              <a:gs pos="0">
                <a:srgbClr val="CCECFF"/>
              </a:gs>
              <a:gs pos="35000">
                <a:srgbClr val="99CCFF"/>
              </a:gs>
              <a:gs pos="100000">
                <a:srgbClr val="00B0F0"/>
              </a:gs>
            </a:gsLst>
            <a:lin ang="0" scaled="0"/>
          </a:gradFill>
          <a:ln w="3175" algn="ctr">
            <a:noFill/>
            <a:miter lim="800000"/>
            <a:headEnd/>
            <a:tailEnd/>
          </a:ln>
          <a:effectLst/>
          <a:extLst/>
        </p:spPr>
        <p:txBody>
          <a:bodyPr rot="0" vert="horz" wrap="square" lIns="96869" tIns="48435" rIns="96869" bIns="48435" anchor="t" anchorCtr="0" upright="1">
            <a:noAutofit/>
          </a:bodyP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Rectangle 235"/>
          <p:cNvSpPr>
            <a:spLocks noChangeArrowheads="1"/>
          </p:cNvSpPr>
          <p:nvPr/>
        </p:nvSpPr>
        <p:spPr bwMode="auto">
          <a:xfrm>
            <a:off x="3675645" y="4802735"/>
            <a:ext cx="1688443" cy="498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交差点</a:t>
            </a:r>
            <a:endParaRPr lang="en-US" altLang="ja-JP" sz="1200" kern="1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改良</a:t>
            </a:r>
            <a:r>
              <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rPr>
              <a:t>事例</a:t>
            </a:r>
          </a:p>
        </p:txBody>
      </p:sp>
      <p:grpSp>
        <p:nvGrpSpPr>
          <p:cNvPr id="17" name="グループ化 16"/>
          <p:cNvGrpSpPr/>
          <p:nvPr/>
        </p:nvGrpSpPr>
        <p:grpSpPr>
          <a:xfrm>
            <a:off x="5295811" y="5939185"/>
            <a:ext cx="1840300" cy="751435"/>
            <a:chOff x="5792827" y="9536591"/>
            <a:chExt cx="944581" cy="751435"/>
          </a:xfrm>
        </p:grpSpPr>
        <p:sp>
          <p:nvSpPr>
            <p:cNvPr id="18" name="円形吹き出し 17"/>
            <p:cNvSpPr/>
            <p:nvPr/>
          </p:nvSpPr>
          <p:spPr>
            <a:xfrm>
              <a:off x="5792827" y="9536591"/>
              <a:ext cx="924487" cy="430466"/>
            </a:xfrm>
            <a:prstGeom prst="wedgeEllipseCallout">
              <a:avLst>
                <a:gd name="adj1" fmla="val 26419"/>
                <a:gd name="adj2" fmla="val -80247"/>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9" name="テキスト ボックス 18"/>
            <p:cNvSpPr txBox="1"/>
            <p:nvPr/>
          </p:nvSpPr>
          <p:spPr>
            <a:xfrm>
              <a:off x="5792827" y="9580140"/>
              <a:ext cx="944581" cy="707886"/>
            </a:xfrm>
            <a:prstGeom prst="rect">
              <a:avLst/>
            </a:prstGeom>
            <a:noFill/>
          </p:spPr>
          <p:txBody>
            <a:bodyPr wrap="square" rtlCol="0">
              <a:spAutoFit/>
            </a:bodyPr>
            <a:lstStyle/>
            <a:p>
              <a:pPr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車道を拡幅し</a:t>
              </a:r>
              <a:endPar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右折専用車線整備</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0" name="正方形/長方形 19"/>
          <p:cNvSpPr/>
          <p:nvPr/>
        </p:nvSpPr>
        <p:spPr>
          <a:xfrm>
            <a:off x="-93772" y="-32449"/>
            <a:ext cx="9252520" cy="757590"/>
          </a:xfrm>
          <a:prstGeom prst="rect">
            <a:avLst/>
          </a:prstGeom>
          <a:gradFill>
            <a:gsLst>
              <a:gs pos="0">
                <a:srgbClr val="00B0F0"/>
              </a:gs>
              <a:gs pos="100000">
                <a:srgbClr val="99CCFF"/>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algn="ctr"/>
            <a:endParaRPr kumimoji="1" lang="ja-JP" altLang="en-US"/>
          </a:p>
        </p:txBody>
      </p:sp>
      <p:cxnSp>
        <p:nvCxnSpPr>
          <p:cNvPr id="21" name="直線コネクタ 20"/>
          <p:cNvCxnSpPr/>
          <p:nvPr/>
        </p:nvCxnSpPr>
        <p:spPr>
          <a:xfrm>
            <a:off x="-108520" y="692695"/>
            <a:ext cx="9252520" cy="0"/>
          </a:xfrm>
          <a:prstGeom prst="line">
            <a:avLst/>
          </a:prstGeom>
          <a:ln w="1016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タイトル 1"/>
          <p:cNvSpPr txBox="1">
            <a:spLocks/>
          </p:cNvSpPr>
          <p:nvPr/>
        </p:nvSpPr>
        <p:spPr>
          <a:xfrm>
            <a:off x="8919" y="-38408"/>
            <a:ext cx="9135081" cy="803112"/>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１：大阪・関西の成長・活力を支える交通</a:t>
            </a:r>
            <a:endPar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24968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9713" y="849800"/>
            <a:ext cx="4981992" cy="339313"/>
          </a:xfrm>
          <a:prstGeom prst="rect">
            <a:avLst/>
          </a:prstGeom>
          <a:solidFill>
            <a:schemeClr val="accent1">
              <a:lumMod val="20000"/>
              <a:lumOff val="80000"/>
            </a:schemeClr>
          </a:solidFill>
          <a:ln w="38100" cmpd="dbl">
            <a:solidFill>
              <a:srgbClr val="0000FF"/>
            </a:solidFill>
          </a:ln>
        </p:spPr>
        <p:txBody>
          <a:bodyPr wrap="square" lIns="0" tIns="36000" rIns="0" bIns="0" rtlCol="0" anchor="ctr" anchorCtr="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◆歴史と文化を活かした街道づくり</a:t>
            </a:r>
          </a:p>
        </p:txBody>
      </p:sp>
      <p:sp>
        <p:nvSpPr>
          <p:cNvPr id="5" name="タイトル 1"/>
          <p:cNvSpPr txBox="1">
            <a:spLocks/>
          </p:cNvSpPr>
          <p:nvPr/>
        </p:nvSpPr>
        <p:spPr>
          <a:xfrm>
            <a:off x="372644" y="1340767"/>
            <a:ext cx="8807868" cy="432049"/>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地域の歴史文化を活かして、誰もが親しめる街道づくりを目指し、</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府内</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歴史街道で、さまざま</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な事業</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に取り組んでいます。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539552" y="1916832"/>
            <a:ext cx="7776864" cy="64807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つの歴史街道：「竹内街道」「熊野街道」「京街道」「西国街道」</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「東高野街道」「西高野街道」「高野街道」「暗越奈良街道」</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タイトル 1"/>
          <p:cNvSpPr txBox="1">
            <a:spLocks/>
          </p:cNvSpPr>
          <p:nvPr/>
        </p:nvSpPr>
        <p:spPr>
          <a:xfrm>
            <a:off x="171367" y="2780928"/>
            <a:ext cx="7767645" cy="1512168"/>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（例）竹内街道における</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取組み　～日本遺産に認定～</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gn="l"/>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竹内街道</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では、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2013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年に敷設</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1400</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年の節目を迎えたことを契機に、街道沿線の自治体が</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一　　体</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なり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実行委員会</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組織し</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、市民</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・企業・大学</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等の参画</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・連携・</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協働により、</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さまざまな活性化事業を展開しています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年４月に、竹内</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街道・横大路（大道）が日本遺産に認定</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されました。</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u="sng" dirty="0" smtClean="0">
                <a:latin typeface="メイリオ" panose="020B0604030504040204" pitchFamily="50" charset="-128"/>
                <a:ea typeface="メイリオ" panose="020B0604030504040204" pitchFamily="50" charset="-128"/>
                <a:cs typeface="メイリオ" panose="020B0604030504040204" pitchFamily="50" charset="-128"/>
              </a:rPr>
              <a:t>1400</a:t>
            </a:r>
            <a:r>
              <a:rPr lang="ja-JP" altLang="en-US" sz="1400" u="sng" dirty="0" smtClean="0">
                <a:latin typeface="メイリオ" panose="020B0604030504040204" pitchFamily="50" charset="-128"/>
                <a:ea typeface="メイリオ" panose="020B0604030504040204" pitchFamily="50" charset="-128"/>
                <a:cs typeface="メイリオ" panose="020B0604030504040204" pitchFamily="50" charset="-128"/>
              </a:rPr>
              <a:t>年に渡る悠久の歴史を伝える「最古の国道」～竹内街道・横大路（大道）～</a:t>
            </a:r>
            <a:endParaRPr lang="en-US" altLang="ja-JP" sz="1400"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Text Box 423"/>
          <p:cNvSpPr txBox="1">
            <a:spLocks noChangeArrowheads="1"/>
          </p:cNvSpPr>
          <p:nvPr/>
        </p:nvSpPr>
        <p:spPr bwMode="auto">
          <a:xfrm>
            <a:off x="34659" y="4509120"/>
            <a:ext cx="5091956" cy="23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spAutoFit/>
          </a:bodyPr>
          <a:lstStyle/>
          <a:p>
            <a:pPr algn="ctr">
              <a:spcAft>
                <a:spcPts val="0"/>
              </a:spcAft>
            </a:pPr>
            <a:r>
              <a:rPr lang="ja-JP" sz="14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400" b="1" kern="1200" dirty="0" smtClean="0">
                <a:effectLst/>
                <a:latin typeface="メイリオ" panose="020B0604030504040204" pitchFamily="50" charset="-128"/>
                <a:ea typeface="メイリオ" panose="020B0604030504040204" pitchFamily="50" charset="-128"/>
                <a:cs typeface="メイリオ" panose="020B0604030504040204" pitchFamily="50" charset="-128"/>
              </a:rPr>
              <a:t>竹内街道・横大路（大道）</a:t>
            </a:r>
            <a:r>
              <a:rPr lang="ja-JP" altLang="en-US" sz="1400" b="1" kern="1200" dirty="0" smtClean="0">
                <a:effectLst/>
                <a:latin typeface="メイリオ" panose="020B0604030504040204" pitchFamily="50" charset="-128"/>
                <a:ea typeface="メイリオ" panose="020B0604030504040204" pitchFamily="50" charset="-128"/>
                <a:cs typeface="メイリオ" panose="020B0604030504040204" pitchFamily="50" charset="-128"/>
              </a:rPr>
              <a:t>活性化実行委員会</a:t>
            </a:r>
            <a:r>
              <a:rPr lang="en-US" altLang="ja-JP" sz="1400" b="1" kern="12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400" b="1" kern="1200"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b="1" kern="1200" dirty="0" smtClean="0">
                <a:effectLst/>
                <a:latin typeface="メイリオ" panose="020B0604030504040204" pitchFamily="50" charset="-128"/>
                <a:ea typeface="メイリオ" panose="020B0604030504040204" pitchFamily="50" charset="-128"/>
                <a:cs typeface="メイリオ" panose="020B0604030504040204" pitchFamily="50" charset="-128"/>
              </a:rPr>
              <a:t>活動</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の</a:t>
            </a:r>
            <a:r>
              <a:rPr lang="ja-JP" sz="1400" b="1" kern="1200" dirty="0" smtClean="0">
                <a:effectLst/>
                <a:latin typeface="メイリオ" panose="020B0604030504040204" pitchFamily="50" charset="-128"/>
                <a:ea typeface="メイリオ" panose="020B0604030504040204" pitchFamily="50" charset="-128"/>
                <a:cs typeface="メイリオ" panose="020B0604030504040204" pitchFamily="50" charset="-128"/>
              </a:rPr>
              <a:t>様子</a:t>
            </a:r>
            <a:endParaRPr lang="ja-JP" sz="14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Picture 2" descr="\\10000ws201840\f\◇H24 竹内街道1400年祭\999　竹内街道1401年\写真関係\大人の遠足_大井_261026\IMG_3489.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14342" b="20089"/>
          <a:stretch/>
        </p:blipFill>
        <p:spPr bwMode="auto">
          <a:xfrm>
            <a:off x="6913538" y="4869160"/>
            <a:ext cx="2050950" cy="1423887"/>
          </a:xfrm>
          <a:prstGeom prst="rect">
            <a:avLst/>
          </a:prstGeom>
          <a:noFill/>
          <a:effectLst>
            <a:outerShdw blurRad="50800" dist="381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17" name="Picture 2" descr="D:\TachibanaA\Desktop\②【カメラのキタムラ賞】竹内街道をゆく.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21"/>
          <a:stretch/>
        </p:blipFill>
        <p:spPr bwMode="auto">
          <a:xfrm>
            <a:off x="4681290" y="4875387"/>
            <a:ext cx="1971932" cy="1409495"/>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8" name="Picture 3" descr="\\10000ws200543\G\010 歴史街道、道の駅に関すること\01 歴史街道\06 竹内街道1400年活性化プロジェクト\街道まつり\H29\10　写真\15214185048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793" y="4876649"/>
            <a:ext cx="1917228" cy="141861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2" descr="G:\010 歴史街道、道の駅に関すること\01 歴史街道\06 竹内街道1400年活性化プロジェクト\写真関係\ワッソ　20171108\【送信データ】四天王寺ワッソ2017\大阪府　撮影写真\IMGP010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706" t="9506" r="7866" b="5392"/>
          <a:stretch/>
        </p:blipFill>
        <p:spPr bwMode="auto">
          <a:xfrm>
            <a:off x="2521050" y="4869160"/>
            <a:ext cx="1909979" cy="14270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93772" y="-32449"/>
            <a:ext cx="9252520" cy="757590"/>
          </a:xfrm>
          <a:prstGeom prst="rect">
            <a:avLst/>
          </a:prstGeom>
          <a:gradFill>
            <a:gsLst>
              <a:gs pos="0">
                <a:srgbClr val="00B0F0"/>
              </a:gs>
              <a:gs pos="100000">
                <a:srgbClr val="99CCFF"/>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algn="ctr"/>
            <a:endParaRPr kumimoji="1" lang="ja-JP" altLang="en-US"/>
          </a:p>
        </p:txBody>
      </p:sp>
      <p:cxnSp>
        <p:nvCxnSpPr>
          <p:cNvPr id="21" name="直線コネクタ 20"/>
          <p:cNvCxnSpPr/>
          <p:nvPr/>
        </p:nvCxnSpPr>
        <p:spPr>
          <a:xfrm>
            <a:off x="-108520" y="692696"/>
            <a:ext cx="9252520" cy="0"/>
          </a:xfrm>
          <a:prstGeom prst="line">
            <a:avLst/>
          </a:prstGeom>
          <a:ln w="1016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タイトル 1"/>
          <p:cNvSpPr txBox="1">
            <a:spLocks/>
          </p:cNvSpPr>
          <p:nvPr/>
        </p:nvSpPr>
        <p:spPr>
          <a:xfrm>
            <a:off x="8919" y="-38408"/>
            <a:ext cx="9135081" cy="803112"/>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：都市の魅力を高める交通</a:t>
            </a:r>
            <a:endParaRPr lang="ja-JP" altLang="en-US" sz="1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Rectangle 235"/>
          <p:cNvSpPr>
            <a:spLocks noChangeArrowheads="1"/>
          </p:cNvSpPr>
          <p:nvPr/>
        </p:nvSpPr>
        <p:spPr bwMode="auto">
          <a:xfrm>
            <a:off x="387793" y="6429928"/>
            <a:ext cx="1917228" cy="37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街道まつり</a:t>
            </a:r>
            <a:endPar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Rectangle 235"/>
          <p:cNvSpPr>
            <a:spLocks noChangeArrowheads="1"/>
          </p:cNvSpPr>
          <p:nvPr/>
        </p:nvSpPr>
        <p:spPr bwMode="auto">
          <a:xfrm>
            <a:off x="2510756" y="6414124"/>
            <a:ext cx="1917228" cy="37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r>
              <a:rPr lang="en-US" altLang="ja-JP" sz="1200" kern="100" dirty="0" smtClean="0">
                <a:latin typeface="メイリオ" panose="020B0604030504040204" pitchFamily="50" charset="-128"/>
                <a:ea typeface="メイリオ" panose="020B0604030504040204" pitchFamily="50" charset="-128"/>
                <a:cs typeface="メイリオ" panose="020B0604030504040204" pitchFamily="50" charset="-128"/>
              </a:rPr>
              <a:t>PR</a:t>
            </a: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活動</a:t>
            </a:r>
            <a:endPar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Rectangle 235"/>
          <p:cNvSpPr>
            <a:spLocks noChangeArrowheads="1"/>
          </p:cNvSpPr>
          <p:nvPr/>
        </p:nvSpPr>
        <p:spPr bwMode="auto">
          <a:xfrm>
            <a:off x="4708642" y="6399376"/>
            <a:ext cx="1917228" cy="37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フォトコンテスト</a:t>
            </a:r>
            <a:endPar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Rectangle 235"/>
          <p:cNvSpPr>
            <a:spLocks noChangeArrowheads="1"/>
          </p:cNvSpPr>
          <p:nvPr/>
        </p:nvSpPr>
        <p:spPr bwMode="auto">
          <a:xfrm>
            <a:off x="6980399" y="6414124"/>
            <a:ext cx="1917228" cy="375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6869" tIns="48435" rIns="96869" bIns="48435" anchor="t" anchorCtr="0" upright="1">
            <a:noAutofit/>
          </a:bodyPr>
          <a:lstStyle/>
          <a:p>
            <a:pPr algn="ctr"/>
            <a:r>
              <a:rPr lang="ja-JP" altLang="en-US" sz="1200" kern="100" dirty="0" smtClean="0">
                <a:latin typeface="メイリオ" panose="020B0604030504040204" pitchFamily="50" charset="-128"/>
                <a:ea typeface="メイリオ" panose="020B0604030504040204" pitchFamily="50" charset="-128"/>
                <a:cs typeface="メイリオ" panose="020B0604030504040204" pitchFamily="50" charset="-128"/>
              </a:rPr>
              <a:t>街道の周遊喚起</a:t>
            </a:r>
            <a:endParaRPr lang="ja-JP" altLang="en-US" sz="1200" kern="1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0353" y="2708920"/>
            <a:ext cx="1310948" cy="191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647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3772" y="-32449"/>
            <a:ext cx="9252520" cy="757590"/>
          </a:xfrm>
          <a:prstGeom prst="rect">
            <a:avLst/>
          </a:prstGeom>
          <a:gradFill>
            <a:gsLst>
              <a:gs pos="0">
                <a:srgbClr val="00B0F0"/>
              </a:gs>
              <a:gs pos="100000">
                <a:srgbClr val="99CCFF"/>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algn="ctr"/>
            <a:endParaRPr kumimoji="1" lang="ja-JP" altLang="en-US"/>
          </a:p>
        </p:txBody>
      </p:sp>
      <p:cxnSp>
        <p:nvCxnSpPr>
          <p:cNvPr id="5" name="直線コネクタ 4"/>
          <p:cNvCxnSpPr/>
          <p:nvPr/>
        </p:nvCxnSpPr>
        <p:spPr>
          <a:xfrm>
            <a:off x="-108520" y="692696"/>
            <a:ext cx="9252520" cy="0"/>
          </a:xfrm>
          <a:prstGeom prst="line">
            <a:avLst/>
          </a:prstGeom>
          <a:ln w="1016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8919" y="-38408"/>
            <a:ext cx="9135081" cy="803112"/>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：災害に強い都市を支える交通</a:t>
            </a:r>
            <a:endParaRPr lang="ja-JP" altLang="en-US" sz="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descr="\\webx.lan.pref.osaka.jp\DavWWWRoot\01\toshiseibi\kotsudoro\DocLib\★★道路環境課★★\環境整備G\【道環】橋梁ＷＧ\★橋脚補強の写真\【枚方】仁和寺ＲＣ（後）２.JPG"/>
          <p:cNvPicPr>
            <a:picLocks noChangeAspect="1"/>
          </p:cNvPicPr>
          <p:nvPr/>
        </p:nvPicPr>
        <p:blipFill rotWithShape="1">
          <a:blip r:embed="rId2" cstate="print">
            <a:extLst>
              <a:ext uri="{28A0092B-C50C-407E-A947-70E740481C1C}">
                <a14:useLocalDpi xmlns:a14="http://schemas.microsoft.com/office/drawing/2010/main" val="0"/>
              </a:ext>
            </a:extLst>
          </a:blip>
          <a:srcRect l="13805" t="26200" r="44111" b="32646"/>
          <a:stretch/>
        </p:blipFill>
        <p:spPr bwMode="auto">
          <a:xfrm>
            <a:off x="5663404" y="858266"/>
            <a:ext cx="2448040" cy="1651747"/>
          </a:xfrm>
          <a:prstGeom prst="rect">
            <a:avLst/>
          </a:prstGeom>
          <a:no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8" name="タイトル 1"/>
          <p:cNvSpPr txBox="1">
            <a:spLocks/>
          </p:cNvSpPr>
          <p:nvPr/>
        </p:nvSpPr>
        <p:spPr>
          <a:xfrm>
            <a:off x="107504" y="1298256"/>
            <a:ext cx="5408782" cy="936104"/>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近い</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将来発生が懸念されている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南海トラフ巨大地震</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や、近年増加している集中豪雨</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など</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の災害に対応するため、「強さ」と「しなやかさ」を持ったインフラの構築を進めます。</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8662" y="2132856"/>
            <a:ext cx="5526766" cy="1422886"/>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道路施設の耐震性強化</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gn="l"/>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地震発生後に緊急車両が確実に通行できるよう、広域</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緊急交通路の橋梁の耐震性強化を図ります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kern="100" dirty="0" smtClean="0">
                <a:latin typeface="メイリオ" panose="020B0604030504040204" pitchFamily="50" charset="-128"/>
                <a:ea typeface="メイリオ" panose="020B0604030504040204" pitchFamily="50" charset="-128"/>
                <a:cs typeface="メイリオ" panose="020B0604030504040204" pitchFamily="50" charset="-128"/>
              </a:rPr>
              <a:t>2020</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年度末（平成</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年度末</a:t>
            </a:r>
            <a:r>
              <a:rPr lang="ja-JP" altLang="en-US" sz="1400" kern="100" dirty="0" smtClean="0">
                <a:latin typeface="メイリオ" panose="020B0604030504040204" pitchFamily="50" charset="-128"/>
                <a:ea typeface="メイリオ" panose="020B0604030504040204" pitchFamily="50" charset="-128"/>
                <a:cs typeface="メイリオ" panose="020B0604030504040204" pitchFamily="50" charset="-128"/>
              </a:rPr>
              <a:t>）までに、広域緊急交通路の耐震対策完了を目指します。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広域緊急交通路のうち重点</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400" kern="100" dirty="0" smtClean="0">
                <a:latin typeface="メイリオ" panose="020B0604030504040204" pitchFamily="50" charset="-128"/>
                <a:ea typeface="メイリオ" panose="020B0604030504040204" pitchFamily="50" charset="-128"/>
                <a:cs typeface="メイリオ" panose="020B0604030504040204" pitchFamily="50" charset="-128"/>
              </a:rPr>
              <a:t>路線</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や大阪モノレール</a:t>
            </a:r>
            <a:r>
              <a:rPr lang="ja-JP" altLang="en-US" sz="1400" kern="100" dirty="0" smtClean="0">
                <a:latin typeface="メイリオ" panose="020B0604030504040204" pitchFamily="50" charset="-128"/>
                <a:ea typeface="メイリオ" panose="020B0604030504040204" pitchFamily="50" charset="-128"/>
                <a:cs typeface="メイリオ" panose="020B0604030504040204" pitchFamily="50" charset="-128"/>
              </a:rPr>
              <a:t>は対策完了</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rcRect l="6485" t="25035" r="57515" b="27855"/>
          <a:stretch>
            <a:fillRect/>
          </a:stretch>
        </p:blipFill>
        <p:spPr bwMode="auto">
          <a:xfrm>
            <a:off x="5663404" y="2633448"/>
            <a:ext cx="2448040" cy="1646096"/>
          </a:xfrm>
          <a:prstGeom prst="rect">
            <a:avLst/>
          </a:prstGeom>
          <a:noFill/>
          <a:ln>
            <a:noFill/>
          </a:ln>
          <a:effectLst>
            <a:outerShdw blurRad="50800" dist="38100" dir="2700000" algn="tl" rotWithShape="0">
              <a:prstClr val="black">
                <a:alpha val="40000"/>
              </a:prstClr>
            </a:outerShdw>
          </a:effectLst>
        </p:spPr>
      </p:pic>
      <p:sp>
        <p:nvSpPr>
          <p:cNvPr id="11" name="テキスト ボックス 10"/>
          <p:cNvSpPr txBox="1"/>
          <p:nvPr/>
        </p:nvSpPr>
        <p:spPr>
          <a:xfrm>
            <a:off x="28114" y="821964"/>
            <a:ext cx="4111838" cy="369332"/>
          </a:xfrm>
          <a:prstGeom prst="rect">
            <a:avLst/>
          </a:prstGeom>
          <a:solidFill>
            <a:schemeClr val="accent1">
              <a:lumMod val="20000"/>
              <a:lumOff val="80000"/>
            </a:schemeClr>
          </a:solidFill>
          <a:ln w="38100" cmpd="dbl">
            <a:solidFill>
              <a:srgbClr val="0000FF"/>
            </a:solid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災害に強い交通インフラの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構築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6"/>
          <p:cNvSpPr txBox="1">
            <a:spLocks noChangeArrowheads="1"/>
          </p:cNvSpPr>
          <p:nvPr/>
        </p:nvSpPr>
        <p:spPr bwMode="auto">
          <a:xfrm>
            <a:off x="8111444" y="2057384"/>
            <a:ext cx="864328" cy="23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algn="ctr">
              <a:spcAft>
                <a:spcPts val="0"/>
              </a:spcAft>
            </a:pP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橋脚の補強</a:t>
            </a:r>
            <a:endParaRPr lang="ja-JP" sz="105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6"/>
          <p:cNvSpPr txBox="1">
            <a:spLocks noChangeArrowheads="1"/>
          </p:cNvSpPr>
          <p:nvPr/>
        </p:nvSpPr>
        <p:spPr bwMode="auto">
          <a:xfrm>
            <a:off x="8100392" y="3847496"/>
            <a:ext cx="1049879" cy="23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15" tIns="34208" rIns="68415" bIns="34208">
            <a:spAutoFit/>
          </a:bodyPr>
          <a:lstStyle/>
          <a:p>
            <a:pPr algn="ctr">
              <a:spcAft>
                <a:spcPts val="0"/>
              </a:spcAft>
            </a:pPr>
            <a:r>
              <a:rPr lang="ja-JP" altLang="en-US" sz="105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落橋防止対策</a:t>
            </a:r>
            <a:endParaRPr lang="ja-JP" sz="105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タイトル 1"/>
          <p:cNvSpPr txBox="1">
            <a:spLocks/>
          </p:cNvSpPr>
          <p:nvPr/>
        </p:nvSpPr>
        <p:spPr>
          <a:xfrm>
            <a:off x="5040560" y="5157192"/>
            <a:ext cx="4067944" cy="1080120"/>
          </a:xfrm>
          <a:prstGeom prst="rect">
            <a:avLst/>
          </a:prstGeom>
          <a:ln>
            <a:noFill/>
          </a:ln>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災害復旧対策の推進</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176213" indent="-176213" algn="l"/>
            <a:r>
              <a:rPr lang="ja-JP" altLang="en-US" sz="1400" kern="100" dirty="0" smtClean="0">
                <a:latin typeface="メイリオ" panose="020B0604030504040204" pitchFamily="50" charset="-128"/>
                <a:ea typeface="メイリオ" panose="020B0604030504040204" pitchFamily="50" charset="-128"/>
                <a:cs typeface="メイリオ" panose="020B0604030504040204" pitchFamily="50" charset="-128"/>
              </a:rPr>
              <a:t>　平成</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29</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月</a:t>
            </a:r>
            <a:r>
              <a:rPr lang="ja-JP" altLang="en-US" sz="1400" kern="100" dirty="0" smtClean="0">
                <a:latin typeface="メイリオ" panose="020B0604030504040204" pitchFamily="50" charset="-128"/>
                <a:ea typeface="メイリオ" panose="020B0604030504040204" pitchFamily="50" charset="-128"/>
                <a:cs typeface="メイリオ" panose="020B0604030504040204" pitchFamily="50" charset="-128"/>
              </a:rPr>
              <a:t>に日本</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列島に上陸した台風第</a:t>
            </a:r>
            <a:r>
              <a:rPr lang="en-US" altLang="ja-JP" sz="1400" kern="100"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400" kern="100" dirty="0" smtClean="0">
                <a:latin typeface="メイリオ" panose="020B0604030504040204" pitchFamily="50" charset="-128"/>
                <a:ea typeface="メイリオ" panose="020B0604030504040204" pitchFamily="50" charset="-128"/>
                <a:cs typeface="メイリオ" panose="020B0604030504040204" pitchFamily="50" charset="-128"/>
              </a:rPr>
              <a:t>号の被害が発生した箇所について、一日</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も早い本格復旧</a:t>
            </a:r>
            <a:r>
              <a:rPr lang="ja-JP" altLang="en-US" sz="1400" kern="100" dirty="0" smtClean="0">
                <a:latin typeface="メイリオ" panose="020B0604030504040204" pitchFamily="50" charset="-128"/>
                <a:ea typeface="メイリオ" panose="020B0604030504040204" pitchFamily="50" charset="-128"/>
                <a:cs typeface="メイリオ" panose="020B0604030504040204" pitchFamily="50" charset="-128"/>
              </a:rPr>
              <a:t>をめざします</a:t>
            </a:r>
            <a:r>
              <a:rPr lang="ja-JP" altLang="en-US" sz="1400" kern="100" dirty="0">
                <a:latin typeface="メイリオ" panose="020B0604030504040204" pitchFamily="50" charset="-128"/>
                <a:ea typeface="メイリオ" panose="020B0604030504040204" pitchFamily="50" charset="-128"/>
                <a:cs typeface="メイリオ" panose="020B0604030504040204" pitchFamily="50" charset="-128"/>
              </a:rPr>
              <a:t>。</a:t>
            </a:r>
          </a:p>
          <a:p>
            <a:pPr algn="l"/>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endPar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645024"/>
            <a:ext cx="4824536" cy="29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
          <p:cNvSpPr txBox="1">
            <a:spLocks noChangeArrowheads="1"/>
          </p:cNvSpPr>
          <p:nvPr/>
        </p:nvSpPr>
        <p:spPr bwMode="auto">
          <a:xfrm>
            <a:off x="5081600" y="6334173"/>
            <a:ext cx="2154696" cy="263179"/>
          </a:xfrm>
          <a:prstGeom prst="rect">
            <a:avLst/>
          </a:prstGeom>
          <a:noFill/>
          <a:ln w="9525">
            <a:noFill/>
            <a:miter lim="800000"/>
            <a:headEnd/>
            <a:tailEnd/>
          </a:ln>
        </p:spPr>
        <p:txBody>
          <a:bodyPr wrap="square" lIns="92994" tIns="46497" rIns="92994" bIns="46497"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一般国道</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173</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号（福住地区）</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77652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3772" y="-32449"/>
            <a:ext cx="9252520" cy="757590"/>
          </a:xfrm>
          <a:prstGeom prst="rect">
            <a:avLst/>
          </a:prstGeom>
          <a:gradFill>
            <a:gsLst>
              <a:gs pos="0">
                <a:srgbClr val="00B0F0"/>
              </a:gs>
              <a:gs pos="100000">
                <a:srgbClr val="99CCFF"/>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algn="ctr"/>
            <a:endParaRPr kumimoji="1" lang="ja-JP" altLang="en-US"/>
          </a:p>
        </p:txBody>
      </p:sp>
      <p:cxnSp>
        <p:nvCxnSpPr>
          <p:cNvPr id="5" name="直線コネクタ 4"/>
          <p:cNvCxnSpPr/>
          <p:nvPr/>
        </p:nvCxnSpPr>
        <p:spPr>
          <a:xfrm>
            <a:off x="-108520" y="692696"/>
            <a:ext cx="9252520" cy="0"/>
          </a:xfrm>
          <a:prstGeom prst="line">
            <a:avLst/>
          </a:prstGeom>
          <a:ln w="1016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8919" y="-38408"/>
            <a:ext cx="9135081" cy="803112"/>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：安全・安心な暮らしを支える交通</a:t>
            </a:r>
          </a:p>
        </p:txBody>
      </p:sp>
      <p:sp>
        <p:nvSpPr>
          <p:cNvPr id="7" name="テキスト ボックス 6"/>
          <p:cNvSpPr txBox="1"/>
          <p:nvPr/>
        </p:nvSpPr>
        <p:spPr>
          <a:xfrm>
            <a:off x="38528" y="980728"/>
            <a:ext cx="5469576" cy="369332"/>
          </a:xfrm>
          <a:prstGeom prst="rect">
            <a:avLst/>
          </a:prstGeom>
          <a:solidFill>
            <a:schemeClr val="accent1">
              <a:lumMod val="20000"/>
              <a:lumOff val="80000"/>
            </a:schemeClr>
          </a:solidFill>
          <a:ln w="38100" cmpd="dbl">
            <a:solidFill>
              <a:srgbClr val="0000FF"/>
            </a:solidFill>
          </a:ln>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◆大阪府自転車条例に基づく自転車対策の強化</a:t>
            </a:r>
            <a:endParaRPr lang="zh-TW"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タイトル 1"/>
          <p:cNvSpPr txBox="1">
            <a:spLocks/>
          </p:cNvSpPr>
          <p:nvPr/>
        </p:nvSpPr>
        <p:spPr>
          <a:xfrm>
            <a:off x="179512" y="1484784"/>
            <a:ext cx="8856984" cy="1152128"/>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「大阪府自転車の安全で適正な利用の促進に関する条例」に基づき、幅広い世代を対象とした交通安全の周知啓発活動や、企業と連携した条例の普及啓発、保険の加入促進などを推進します。また、平成</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28</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月に策定した「大阪府自転車通行空間整備緊急３か年計画（案）」に基づく自転車通行空間の整備を進めます。</a:t>
            </a:r>
            <a:endParaRPr lang="zh-TW"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txBox="1">
            <a:spLocks/>
          </p:cNvSpPr>
          <p:nvPr/>
        </p:nvSpPr>
        <p:spPr>
          <a:xfrm>
            <a:off x="193423" y="2636912"/>
            <a:ext cx="6534846" cy="309444"/>
          </a:xfrm>
          <a:prstGeom prst="rect">
            <a:avLst/>
          </a:prstGeom>
          <a:ln>
            <a:noFill/>
          </a:ln>
        </p:spPr>
        <p:txBody>
          <a:bodyPr vert="horz" lIns="92994" tIns="46497" rIns="92994" bIns="46497"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条例の４本柱</a:t>
            </a:r>
            <a:r>
              <a:rPr lang="ja-JP" altLang="en-US"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lang="zh-TW" altLang="en-US" sz="1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395536" y="5445224"/>
            <a:ext cx="8568951" cy="1279532"/>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108520" y="5445224"/>
            <a:ext cx="3511502" cy="338554"/>
          </a:xfrm>
          <a:prstGeom prst="rect">
            <a:avLst/>
          </a:prstGeom>
          <a:noFill/>
        </p:spPr>
        <p:txBody>
          <a:bodyPr wrap="square" rtlCol="0">
            <a:spAutoFit/>
          </a:bodyPr>
          <a:lstStyle/>
          <a:p>
            <a:r>
              <a:rPr kumimoji="1" lang="ja-JP" altLang="en-US" sz="16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　　　交通ルール・マナーの向上</a:t>
            </a:r>
            <a:endParaRPr kumimoji="1"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3131840" y="5445224"/>
            <a:ext cx="5832647" cy="307777"/>
          </a:xfrm>
          <a:prstGeom prst="rect">
            <a:avLst/>
          </a:prstGeom>
          <a:noFill/>
        </p:spPr>
        <p:txBody>
          <a:bodyPr wrap="square" rtlCol="0">
            <a:spAutoFit/>
          </a:bodyPr>
          <a:lstStyle/>
          <a:p>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自転車は車両です。</a:t>
            </a:r>
            <a:r>
              <a:rPr kumimoji="1"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ルール・マナーを守って自転車を安全・適正に利用しましょう。</a:t>
            </a:r>
            <a:endParaRPr kumimoji="1"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520502" y="5783777"/>
            <a:ext cx="8290443" cy="819187"/>
            <a:chOff x="-107534" y="3049783"/>
            <a:chExt cx="7673594" cy="709644"/>
          </a:xfrm>
        </p:grpSpPr>
        <p:sp>
          <p:nvSpPr>
            <p:cNvPr id="19" name="正方形/長方形 18"/>
            <p:cNvSpPr/>
            <p:nvPr/>
          </p:nvSpPr>
          <p:spPr>
            <a:xfrm>
              <a:off x="-107534" y="3049783"/>
              <a:ext cx="7673594" cy="709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07534" y="3063987"/>
              <a:ext cx="1417288" cy="639889"/>
            </a:xfrm>
            <a:prstGeom prst="rect">
              <a:avLst/>
            </a:prstGeom>
            <a:noFill/>
          </p:spPr>
          <p:txBody>
            <a:bodyPr wrap="square" rtlCol="0">
              <a:spAutoFit/>
            </a:bodyPr>
            <a:lstStyle/>
            <a:p>
              <a:r>
                <a:rPr kumimoji="1" lang="ja-JP" altLang="en-US" sz="14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自転車は</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車道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左側</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走りましょう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376404" y="3068397"/>
              <a:ext cx="1167994" cy="453254"/>
            </a:xfrm>
            <a:prstGeom prst="rect">
              <a:avLst/>
            </a:prstGeom>
            <a:noFill/>
          </p:spPr>
          <p:txBody>
            <a:bodyPr wrap="none" rtlCol="0">
              <a:spAutoFit/>
            </a:bodyPr>
            <a:lstStyle/>
            <a:p>
              <a:r>
                <a:rPr kumimoji="1" lang="ja-JP" altLang="en-US" sz="14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歩道は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歩行者</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優先</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817530" y="3063987"/>
              <a:ext cx="1491485" cy="639889"/>
            </a:xfrm>
            <a:prstGeom prst="rect">
              <a:avLst/>
            </a:prstGeom>
            <a:noFill/>
          </p:spPr>
          <p:txBody>
            <a:bodyPr wrap="square" rtlCol="0">
              <a:spAutoFit/>
            </a:bodyPr>
            <a:lstStyle/>
            <a:p>
              <a:pPr marL="180975" indent="-180975"/>
              <a:r>
                <a:rPr kumimoji="1" lang="ja-JP" altLang="en-US" sz="14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交差点で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一時</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停止と安全確認</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537399" y="3058973"/>
              <a:ext cx="1504522" cy="453254"/>
            </a:xfrm>
            <a:prstGeom prst="rect">
              <a:avLst/>
            </a:prstGeom>
            <a:noFill/>
          </p:spPr>
          <p:txBody>
            <a:bodyPr wrap="square" rtlCol="0">
              <a:spAutoFit/>
            </a:bodyPr>
            <a:lstStyle/>
            <a:p>
              <a:r>
                <a:rPr kumimoji="1" lang="ja-JP" altLang="en-US" sz="14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信号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守りましょう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6108572" y="3057022"/>
              <a:ext cx="1333006" cy="453254"/>
            </a:xfrm>
            <a:prstGeom prst="rect">
              <a:avLst/>
            </a:prstGeom>
            <a:noFill/>
          </p:spPr>
          <p:txBody>
            <a:bodyPr wrap="square" rtlCol="0">
              <a:spAutoFit/>
            </a:bodyPr>
            <a:lstStyle/>
            <a:p>
              <a:pPr marL="180975" indent="-180975"/>
              <a:r>
                <a:rPr kumimoji="1" lang="ja-JP" altLang="en-US" sz="14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夜間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ライトを</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点灯</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15" name="直線コネクタ 14"/>
          <p:cNvCxnSpPr/>
          <p:nvPr/>
        </p:nvCxnSpPr>
        <p:spPr>
          <a:xfrm>
            <a:off x="2123728" y="5805264"/>
            <a:ext cx="0" cy="79770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635896" y="5805264"/>
            <a:ext cx="0" cy="79770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508104" y="5783778"/>
            <a:ext cx="0" cy="8191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236296" y="5783778"/>
            <a:ext cx="0" cy="8191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95536" y="2946357"/>
            <a:ext cx="4122204" cy="1201667"/>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4671696" y="2946357"/>
            <a:ext cx="4292792" cy="2403335"/>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395536" y="4272324"/>
            <a:ext cx="4122204" cy="1077370"/>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p:cNvSpPr txBox="1"/>
          <p:nvPr/>
        </p:nvSpPr>
        <p:spPr>
          <a:xfrm>
            <a:off x="395536" y="3018438"/>
            <a:ext cx="4122204" cy="338554"/>
          </a:xfrm>
          <a:prstGeom prst="rect">
            <a:avLst/>
          </a:prstGeom>
          <a:noFill/>
        </p:spPr>
        <p:txBody>
          <a:bodyPr wrap="square" rtlCol="0">
            <a:spAutoFit/>
          </a:bodyPr>
          <a:lstStyle/>
          <a:p>
            <a:pPr algn="ctr"/>
            <a:r>
              <a:rPr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自転車保険</a:t>
            </a:r>
            <a:r>
              <a:rPr lang="ja-JP" altLang="en-US" sz="16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の加入義務化</a:t>
            </a:r>
            <a:r>
              <a:rPr kumimoji="1" lang="ja-JP" altLang="en-US"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H</a:t>
            </a:r>
            <a:r>
              <a:rPr kumimoji="1" lang="en-US" altLang="ja-JP"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28</a:t>
            </a:r>
            <a:r>
              <a:rPr lang="en-US" altLang="ja-JP"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7</a:t>
            </a:r>
            <a:r>
              <a:rPr lang="en-US" altLang="ja-JP"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施行）</a:t>
            </a:r>
            <a:endParaRPr kumimoji="1"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4746142" y="3018438"/>
            <a:ext cx="4074330" cy="338554"/>
          </a:xfrm>
          <a:prstGeom prst="rect">
            <a:avLst/>
          </a:prstGeom>
          <a:noFill/>
        </p:spPr>
        <p:txBody>
          <a:bodyPr wrap="square" rtlCol="0">
            <a:spAutoFit/>
          </a:bodyPr>
          <a:lstStyle/>
          <a:p>
            <a:pPr algn="ctr"/>
            <a:r>
              <a:rPr lang="ja-JP" altLang="en-US" sz="16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自転車の安全利用</a:t>
            </a:r>
            <a:endParaRPr kumimoji="1"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755576" y="4314582"/>
            <a:ext cx="3504175" cy="338554"/>
          </a:xfrm>
          <a:prstGeom prst="rect">
            <a:avLst/>
          </a:prstGeom>
          <a:noFill/>
        </p:spPr>
        <p:txBody>
          <a:bodyPr wrap="square" rtlCol="0">
            <a:spAutoFit/>
          </a:bodyPr>
          <a:lstStyle/>
          <a:p>
            <a:pPr algn="ctr"/>
            <a:r>
              <a:rPr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交通</a:t>
            </a:r>
            <a:r>
              <a:rPr lang="ja-JP" altLang="en-US" sz="1600" b="1" dirty="0" smtClean="0">
                <a:solidFill>
                  <a:srgbClr val="FFFF00"/>
                </a:solidFill>
                <a:latin typeface="メイリオ" panose="020B0604030504040204" pitchFamily="50" charset="-128"/>
                <a:ea typeface="メイリオ" panose="020B0604030504040204" pitchFamily="50" charset="-128"/>
                <a:cs typeface="メイリオ" panose="020B0604030504040204" pitchFamily="50" charset="-128"/>
              </a:rPr>
              <a:t>安全教育の充実</a:t>
            </a:r>
            <a:endParaRPr kumimoji="1" lang="ja-JP" altLang="en-US" sz="1600" b="1" dirty="0">
              <a:solidFill>
                <a:srgbClr val="FFFF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520502" y="3320190"/>
            <a:ext cx="3888432" cy="74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520502" y="3324966"/>
            <a:ext cx="3888432" cy="738664"/>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自転車利用者が損害賠償責任を負った場合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の経済的負担の軽減と、被害者の保護を図るため、</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自転車損害賠償保険の加入を義務化しました。</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788024" y="3320190"/>
            <a:ext cx="4032448" cy="1904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520502" y="4598779"/>
            <a:ext cx="3888431" cy="625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539553" y="4581128"/>
            <a:ext cx="3888431"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児童・生徒に対する交通安全教育の指導強化</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や家庭職場における交通安全教育の実施に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努めましょう。</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4765192" y="3355338"/>
            <a:ext cx="4052075" cy="954107"/>
          </a:xfrm>
          <a:prstGeom prst="rect">
            <a:avLst/>
          </a:prstGeom>
          <a:noFill/>
        </p:spPr>
        <p:txBody>
          <a:bodyPr wrap="square" rtlCol="0">
            <a:spAutoFit/>
          </a:bodyPr>
          <a:lstStyle/>
          <a:p>
            <a:r>
              <a:rPr lang="ja-JP" altLang="en-US" sz="1400" dirty="0" smtClean="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高齢者のヘルメット着用</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歳以上の高齢者が自転車に乗車するとき</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は、ヘルメットを着用し、自分の身を守りましょう。ヘルメットは自転車で転倒したときに頭を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守ってくれます。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4771590" y="4299476"/>
            <a:ext cx="4039357" cy="954107"/>
          </a:xfrm>
          <a:prstGeom prst="rect">
            <a:avLst/>
          </a:prstGeom>
          <a:noFill/>
        </p:spPr>
        <p:txBody>
          <a:bodyPr wrap="square" rtlCol="0">
            <a:spAutoFit/>
          </a:bodyPr>
          <a:lstStyle/>
          <a:p>
            <a:r>
              <a:rPr lang="ja-JP" altLang="en-US" sz="1400" dirty="0">
                <a:solidFill>
                  <a:srgbClr val="0066FF"/>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自転車の点検及び整備</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反射器材の装着、タイヤの空気圧やブレーキの効きなどの自己点検のほか、異常を感じた際には、販売業者の点検整備を受けましょう。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89022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123900" y="1340768"/>
            <a:ext cx="7472436" cy="312212"/>
          </a:xfrm>
          <a:prstGeom prst="foldedCorner">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bIns="0" rtlCol="0" anchor="ctr">
            <a:spAutoFit/>
          </a:bodyPr>
          <a:lstStyle/>
          <a:p>
            <a:r>
              <a:rPr lang="ja-JP"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道路</a:t>
            </a:r>
            <a:r>
              <a:rPr lang="ja-JP"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の維持管理に使用する費用を確保するための取組みを進めています</a:t>
            </a:r>
            <a:r>
              <a:rPr lang="ja-JP"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35382" y="908720"/>
            <a:ext cx="4176578" cy="369332"/>
          </a:xfrm>
          <a:prstGeom prst="rect">
            <a:avLst/>
          </a:prstGeom>
          <a:solidFill>
            <a:schemeClr val="accent1">
              <a:lumMod val="20000"/>
              <a:lumOff val="80000"/>
            </a:schemeClr>
          </a:solidFill>
          <a:ln w="38100" cmpd="dbl">
            <a:solidFill>
              <a:srgbClr val="0000FF"/>
            </a:solidFill>
          </a:ln>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◆維持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管理のための財源</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確保</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93772" y="-32449"/>
            <a:ext cx="9252520" cy="757590"/>
          </a:xfrm>
          <a:prstGeom prst="rect">
            <a:avLst/>
          </a:prstGeom>
          <a:gradFill>
            <a:gsLst>
              <a:gs pos="0">
                <a:srgbClr val="00B0F0"/>
              </a:gs>
              <a:gs pos="100000">
                <a:srgbClr val="99CCFF"/>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994" tIns="46497" rIns="92994" bIns="46497" rtlCol="0" anchor="ctr"/>
          <a:lstStyle/>
          <a:p>
            <a:pPr algn="ctr"/>
            <a:endParaRPr kumimoji="1" lang="ja-JP" altLang="en-US"/>
          </a:p>
        </p:txBody>
      </p:sp>
      <p:cxnSp>
        <p:nvCxnSpPr>
          <p:cNvPr id="7" name="直線コネクタ 6"/>
          <p:cNvCxnSpPr/>
          <p:nvPr/>
        </p:nvCxnSpPr>
        <p:spPr>
          <a:xfrm>
            <a:off x="-108520" y="692696"/>
            <a:ext cx="9252520" cy="0"/>
          </a:xfrm>
          <a:prstGeom prst="line">
            <a:avLst/>
          </a:prstGeom>
          <a:ln w="101600" cmpd="thickThin">
            <a:solidFill>
              <a:srgbClr val="0000FF"/>
            </a:solidFill>
          </a:ln>
        </p:spPr>
        <p:style>
          <a:lnRef idx="1">
            <a:schemeClr val="accent1"/>
          </a:lnRef>
          <a:fillRef idx="0">
            <a:schemeClr val="accent1"/>
          </a:fillRef>
          <a:effectRef idx="0">
            <a:schemeClr val="accent1"/>
          </a:effectRef>
          <a:fontRef idx="minor">
            <a:schemeClr val="tx1"/>
          </a:fontRef>
        </p:style>
      </p:cxnSp>
      <p:sp>
        <p:nvSpPr>
          <p:cNvPr id="8" name="タイトル 1"/>
          <p:cNvSpPr txBox="1">
            <a:spLocks/>
          </p:cNvSpPr>
          <p:nvPr/>
        </p:nvSpPr>
        <p:spPr>
          <a:xfrm>
            <a:off x="8919" y="-38408"/>
            <a:ext cx="9135081" cy="803112"/>
          </a:xfrm>
          <a:prstGeom prst="rect">
            <a:avLst/>
          </a:prstGeom>
        </p:spPr>
        <p:txBody>
          <a:bodyPr vert="horz" lIns="92994" tIns="46497" rIns="92994" bIns="46497"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ポイント</a:t>
            </a:r>
            <a:r>
              <a:rPr lang="en-US" altLang="ja-JP"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：戦略的な維持</a:t>
            </a:r>
            <a:r>
              <a:rPr lang="ja-JP" altLang="en-US" sz="28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管理</a:t>
            </a:r>
            <a:endPar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Text Box 533"/>
          <p:cNvSpPr txBox="1">
            <a:spLocks noChangeArrowheads="1"/>
          </p:cNvSpPr>
          <p:nvPr/>
        </p:nvSpPr>
        <p:spPr bwMode="auto">
          <a:xfrm>
            <a:off x="48341" y="1682998"/>
            <a:ext cx="3011491"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R="0" lvl="0" indent="0" algn="l" defTabSz="914400" rtl="0" eaLnBrk="1" fontAlgn="base" latinLnBrk="0" hangingPunct="1">
              <a:lnSpc>
                <a:spcPct val="100000"/>
              </a:lnSpc>
              <a:spcBef>
                <a:spcPct val="0"/>
              </a:spcBef>
              <a:spcAft>
                <a:spcPct val="0"/>
              </a:spcAft>
              <a:buClrTx/>
              <a:buSzTx/>
              <a:tabLst/>
            </a:pPr>
            <a:r>
              <a:rPr kumimoji="1" lang="en-US"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ネーミングライツ事業</a:t>
            </a:r>
            <a:r>
              <a:rPr kumimoji="1" lang="en-US"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147638"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道路施設の名称（通称）の命名権を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企業</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に売却</a:t>
            </a:r>
          </a:p>
          <a:p>
            <a:pPr marL="0" marR="0" lvl="0" indent="11430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　</a:t>
            </a:r>
          </a:p>
          <a:p>
            <a:pPr marL="0" marR="0" lvl="0" indent="114300" algn="l" defTabSz="914400" rtl="0" eaLnBrk="0" fontAlgn="base" latinLnBrk="0" hangingPunct="0">
              <a:lnSpc>
                <a:spcPct val="100000"/>
              </a:lnSpc>
              <a:spcBef>
                <a:spcPct val="0"/>
              </a:spcBef>
              <a:spcAft>
                <a:spcPct val="0"/>
              </a:spcAft>
              <a:buClrTx/>
              <a:buSzTx/>
              <a:buFontTx/>
              <a:buNone/>
              <a:tabLst/>
            </a:pPr>
            <a:endPar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61" r="20525" b="11881"/>
          <a:stretch/>
        </p:blipFill>
        <p:spPr bwMode="auto">
          <a:xfrm>
            <a:off x="376848" y="2348880"/>
            <a:ext cx="2293916" cy="145434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テキスト ボックス 2"/>
          <p:cNvSpPr txBox="1">
            <a:spLocks noChangeArrowheads="1"/>
          </p:cNvSpPr>
          <p:nvPr/>
        </p:nvSpPr>
        <p:spPr bwMode="auto">
          <a:xfrm>
            <a:off x="405876" y="3861048"/>
            <a:ext cx="229391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一般国道</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号</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伊加賀</a:t>
            </a:r>
            <a:r>
              <a:rPr kumimoji="1" lang="ja-JP" altLang="en-US"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歩道橋</a:t>
            </a:r>
            <a:r>
              <a:rPr kumimoji="1" lang="en-US" altLang="ja-JP"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枚方市</a:t>
            </a:r>
            <a:r>
              <a:rPr kumimoji="1" lang="en-US" altLang="ja-JP"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Text Box 16"/>
          <p:cNvSpPr txBox="1">
            <a:spLocks noChangeArrowheads="1"/>
          </p:cNvSpPr>
          <p:nvPr/>
        </p:nvSpPr>
        <p:spPr bwMode="auto">
          <a:xfrm>
            <a:off x="2885664" y="1686856"/>
            <a:ext cx="3240360" cy="13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R="0" lvl="0" indent="0" algn="l" defTabSz="914400" rtl="0" eaLnBrk="1" fontAlgn="base" latinLnBrk="0" hangingPunct="1">
              <a:lnSpc>
                <a:spcPct val="100000"/>
              </a:lnSpc>
              <a:spcBef>
                <a:spcPct val="0"/>
              </a:spcBef>
              <a:spcAft>
                <a:spcPct val="0"/>
              </a:spcAft>
              <a:buClrTx/>
              <a:buSzTx/>
              <a:buFontTx/>
              <a:buNone/>
              <a:tabLst/>
            </a:pP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道路施設を活用した広告事業</a:t>
            </a:r>
            <a:r>
              <a:rPr kumimoji="1" lang="en-US" altLang="ja-JP" sz="14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a:p>
            <a:pPr marL="261938" marR="0" lvl="0" indent="-134938"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千里中央駅の連絡通路において、</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年度</a:t>
            </a: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支柱</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本</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で</a:t>
            </a:r>
            <a:r>
              <a:rPr kumimoji="1" lang="ja-JP" altLang="en-US"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広告を掲出。</a:t>
            </a:r>
            <a:endParaRPr kumimoji="1" lang="en-US"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Picture 2" descr="D:\yokoyamatom\Desktop\期限付きメール\180314〆_H30職場チャレンジシート&amp;施策ポイント\①南西側2面（奥は北急の千里中央駅方面）DSCN94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9894" y="2636912"/>
            <a:ext cx="2098860" cy="14210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Text Box 504"/>
          <p:cNvSpPr txBox="1">
            <a:spLocks noChangeArrowheads="1"/>
          </p:cNvSpPr>
          <p:nvPr/>
        </p:nvSpPr>
        <p:spPr bwMode="auto">
          <a:xfrm>
            <a:off x="3516290" y="4149080"/>
            <a:ext cx="1855788" cy="45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ja-JP"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千里中央駅　連絡通路</a:t>
            </a:r>
            <a:endParaRPr kumimoji="1" lang="en-US" altLang="ja-JP"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（豊中市）</a:t>
            </a:r>
            <a:endParaRPr kumimoji="1" lang="ja-JP" altLang="ja-JP" sz="11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Text Box 15"/>
          <p:cNvSpPr txBox="1">
            <a:spLocks noChangeArrowheads="1"/>
          </p:cNvSpPr>
          <p:nvPr/>
        </p:nvSpPr>
        <p:spPr bwMode="auto">
          <a:xfrm>
            <a:off x="5832648" y="1464926"/>
            <a:ext cx="3419872" cy="1247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261938" marR="0" lvl="0" indent="-134938"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光の回廊づくり「アドプト・ライト・プログラム」</a:t>
            </a:r>
            <a:r>
              <a:rPr kumimoji="1" lang="en-US"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a:p>
            <a:pPr marL="449263" marR="0" lvl="0" indent="-322263"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企業と大阪府が協働で</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道路照明灯の</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日常点検・維持管理を行うもので、参加企業に</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は１</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灯あたり年間２万円を協賛いただ</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く</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p>
        </p:txBody>
      </p:sp>
      <p:grpSp>
        <p:nvGrpSpPr>
          <p:cNvPr id="16" name="Group 485"/>
          <p:cNvGrpSpPr>
            <a:grpSpLocks/>
          </p:cNvGrpSpPr>
          <p:nvPr/>
        </p:nvGrpSpPr>
        <p:grpSpPr bwMode="auto">
          <a:xfrm>
            <a:off x="6120680" y="2823412"/>
            <a:ext cx="2844034" cy="1613700"/>
            <a:chOff x="8226" y="13270"/>
            <a:chExt cx="2702" cy="1728"/>
          </a:xfrm>
        </p:grpSpPr>
        <p:grpSp>
          <p:nvGrpSpPr>
            <p:cNvPr id="17" name="Group 486"/>
            <p:cNvGrpSpPr>
              <a:grpSpLocks/>
            </p:cNvGrpSpPr>
            <p:nvPr/>
          </p:nvGrpSpPr>
          <p:grpSpPr bwMode="auto">
            <a:xfrm>
              <a:off x="8226" y="13270"/>
              <a:ext cx="2702" cy="1728"/>
              <a:chOff x="376" y="105"/>
              <a:chExt cx="337" cy="228"/>
            </a:xfrm>
          </p:grpSpPr>
          <p:pic>
            <p:nvPicPr>
              <p:cNvPr id="21" name="Picture 487" descr="照明灯"/>
              <p:cNvPicPr>
                <a:picLocks noChangeAspect="1" noChangeArrowheads="1"/>
              </p:cNvPicPr>
              <p:nvPr/>
            </p:nvPicPr>
            <p:blipFill>
              <a:blip r:embed="rId4">
                <a:lum bright="10000"/>
                <a:extLst>
                  <a:ext uri="{28A0092B-C50C-407E-A947-70E740481C1C}">
                    <a14:useLocalDpi xmlns:a14="http://schemas.microsoft.com/office/drawing/2010/main" val="0"/>
                  </a:ext>
                </a:extLst>
              </a:blip>
              <a:srcRect/>
              <a:stretch>
                <a:fillRect/>
              </a:stretch>
            </p:blipFill>
            <p:spPr bwMode="auto">
              <a:xfrm>
                <a:off x="376" y="105"/>
                <a:ext cx="166" cy="228"/>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AutoShape 488"/>
              <p:cNvSpPr>
                <a:spLocks noChangeArrowheads="1"/>
              </p:cNvSpPr>
              <p:nvPr/>
            </p:nvSpPr>
            <p:spPr bwMode="auto">
              <a:xfrm>
                <a:off x="561" y="105"/>
                <a:ext cx="152" cy="227"/>
              </a:xfrm>
              <a:prstGeom prst="wedgeRoundRectCallout">
                <a:avLst>
                  <a:gd name="adj1" fmla="val -105264"/>
                  <a:gd name="adj2" fmla="val 34139"/>
                  <a:gd name="adj3" fmla="val 16667"/>
                </a:avLst>
              </a:prstGeom>
              <a:noFill/>
              <a:ln w="19050">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just">
                  <a:spcAft>
                    <a:spcPts val="0"/>
                  </a:spcAft>
                </a:pPr>
                <a:r>
                  <a:rPr lang="en-US" sz="1050" kern="100">
                    <a:effectLst/>
                    <a:latin typeface="HG丸ｺﾞｼｯｸM-PRO"/>
                    <a:ea typeface="ＭＳ 明朝"/>
                    <a:cs typeface="Times New Roman"/>
                  </a:rPr>
                  <a:t> </a:t>
                </a:r>
                <a:endParaRPr lang="ja-JP" sz="1050" kern="100">
                  <a:effectLst/>
                  <a:latin typeface="Century"/>
                  <a:ea typeface="ＭＳ 明朝"/>
                  <a:cs typeface="Times New Roman"/>
                </a:endParaRPr>
              </a:p>
            </p:txBody>
          </p:sp>
          <p:sp>
            <p:nvSpPr>
              <p:cNvPr id="23" name="Oval 489"/>
              <p:cNvSpPr>
                <a:spLocks noChangeArrowheads="1"/>
              </p:cNvSpPr>
              <p:nvPr/>
            </p:nvSpPr>
            <p:spPr bwMode="auto">
              <a:xfrm>
                <a:off x="443" y="278"/>
                <a:ext cx="30" cy="37"/>
              </a:xfrm>
              <a:prstGeom prst="ellipse">
                <a:avLst/>
              </a:prstGeom>
              <a:noFill/>
              <a:ln w="25400">
                <a:solidFill>
                  <a:schemeClr val="bg1">
                    <a:lumMod val="85000"/>
                  </a:schemeClr>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grpSp>
        <p:grpSp>
          <p:nvGrpSpPr>
            <p:cNvPr id="18" name="Canvas 490"/>
            <p:cNvGrpSpPr>
              <a:grpSpLocks noChangeAspect="1"/>
            </p:cNvGrpSpPr>
            <p:nvPr/>
          </p:nvGrpSpPr>
          <p:grpSpPr bwMode="auto">
            <a:xfrm>
              <a:off x="9852" y="13347"/>
              <a:ext cx="920" cy="1620"/>
              <a:chOff x="0" y="0"/>
              <a:chExt cx="920" cy="1620"/>
            </a:xfrm>
          </p:grpSpPr>
          <p:sp>
            <p:nvSpPr>
              <p:cNvPr id="19" name="AutoShape 491"/>
              <p:cNvSpPr>
                <a:spLocks noChangeAspect="1" noChangeArrowheads="1" noTextEdit="1"/>
              </p:cNvSpPr>
              <p:nvPr/>
            </p:nvSpPr>
            <p:spPr bwMode="auto">
              <a:xfrm>
                <a:off x="0" y="0"/>
                <a:ext cx="920" cy="162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ja-JP" altLang="en-US"/>
              </a:p>
            </p:txBody>
          </p:sp>
          <p:pic>
            <p:nvPicPr>
              <p:cNvPr id="20" name="Picture 4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0" cy="162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32" name="Text Box 18"/>
          <p:cNvSpPr txBox="1">
            <a:spLocks noChangeArrowheads="1"/>
          </p:cNvSpPr>
          <p:nvPr/>
        </p:nvSpPr>
        <p:spPr bwMode="auto">
          <a:xfrm>
            <a:off x="3416524" y="4653136"/>
            <a:ext cx="4395836"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algn="l" defTabSz="914400" rtl="0" eaLnBrk="1" fontAlgn="base" latinLnBrk="0" hangingPunct="1">
              <a:lnSpc>
                <a:spcPct val="100000"/>
              </a:lnSpc>
              <a:spcBef>
                <a:spcPct val="0"/>
              </a:spcBef>
              <a:spcAft>
                <a:spcPct val="0"/>
              </a:spcAft>
              <a:buClrTx/>
              <a:buSzTx/>
              <a:buFontTx/>
              <a:buNone/>
              <a:tabLst/>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歩道橋リフレッシュ事業</a:t>
            </a:r>
            <a:r>
              <a:rPr kumimoji="1" lang="en-US"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a:p>
            <a:pPr marL="363538" marR="0" lvl="0" indent="-236538"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b="0" i="0" u="none" strike="noStrike" cap="none" normalizeH="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企業等に歩道橋の塗替え費用を負担</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して</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頂く代わりに、病院、大学</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大規模商業施設</a:t>
            </a:r>
            <a:r>
              <a:rPr kumimoji="1" lang="ja-JP" altLang="en-US"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など</a:t>
            </a:r>
            <a:r>
              <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への道先案内を表示するものです。</a:t>
            </a:r>
          </a:p>
        </p:txBody>
      </p:sp>
      <p:pic>
        <p:nvPicPr>
          <p:cNvPr id="33" name="図 32" descr="refresh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5517232"/>
            <a:ext cx="2920488" cy="1277947"/>
          </a:xfrm>
          <a:prstGeom prst="rect">
            <a:avLst/>
          </a:prstGeom>
          <a:noFill/>
          <a:ln w="3175">
            <a:solidFill>
              <a:schemeClr val="tx1"/>
            </a:solidFill>
          </a:ln>
          <a:effectLst>
            <a:outerShdw blurRad="50800" dist="38100" dir="2700000" algn="tl" rotWithShape="0">
              <a:prstClr val="black">
                <a:alpha val="40000"/>
              </a:prstClr>
            </a:outerShdw>
          </a:effectLst>
        </p:spPr>
      </p:pic>
      <p:sp>
        <p:nvSpPr>
          <p:cNvPr id="34" name="Text Box 499"/>
          <p:cNvSpPr txBox="1">
            <a:spLocks noChangeArrowheads="1"/>
          </p:cNvSpPr>
          <p:nvPr/>
        </p:nvSpPr>
        <p:spPr bwMode="auto">
          <a:xfrm>
            <a:off x="7092280" y="6309320"/>
            <a:ext cx="2078437" cy="69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府</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道 </a:t>
            </a:r>
            <a:r>
              <a:rPr 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京都</a:t>
            </a:r>
            <a:r>
              <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rPr>
              <a:t>守口線　</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枚方</a:t>
            </a:r>
            <a:r>
              <a:rPr 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市駅前</a:t>
            </a:r>
            <a:r>
              <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rPr>
              <a:t>横断</a:t>
            </a:r>
            <a:r>
              <a:rPr 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歩道橋</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r>
              <a:rPr lang="ja-JP" altLang="en-US" sz="1050" kern="1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（枚方市）</a:t>
            </a:r>
            <a:endParaRPr lang="en-US" altLang="ja-JP" sz="105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a:spcAft>
                <a:spcPts val="0"/>
              </a:spcAft>
            </a:pP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Text Box 17"/>
          <p:cNvSpPr txBox="1">
            <a:spLocks noChangeArrowheads="1"/>
          </p:cNvSpPr>
          <p:nvPr/>
        </p:nvSpPr>
        <p:spPr bwMode="auto">
          <a:xfrm>
            <a:off x="-108520" y="4365104"/>
            <a:ext cx="375917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lvl1pPr indent="1270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27000" defTabSz="914400" rtl="0" eaLnBrk="1" fontAlgn="base" latinLnBrk="0" hangingPunct="1">
              <a:lnSpc>
                <a:spcPct val="100000"/>
              </a:lnSpc>
              <a:spcBef>
                <a:spcPct val="0"/>
              </a:spcBef>
              <a:spcAft>
                <a:spcPct val="0"/>
              </a:spcAft>
              <a:buClrTx/>
              <a:buSzTx/>
              <a:buFontTx/>
              <a:buNone/>
              <a:tabLst/>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高架下・道路予定区域の有効活用</a:t>
            </a:r>
            <a:r>
              <a:rPr kumimoji="1" lang="en-US" altLang="ja-JP" sz="1400"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marL="363538" marR="0" lvl="0" indent="-236538" defTabSz="914400" rtl="0" eaLnBrk="1" fontAlgn="base" latinLnBrk="0" hangingPunct="1">
              <a:lnSpc>
                <a:spcPct val="100000"/>
              </a:lnSpc>
              <a:spcBef>
                <a:spcPct val="0"/>
              </a:spcBef>
              <a:spcAft>
                <a:spcPct val="0"/>
              </a:spcAft>
              <a:buClrTx/>
              <a:buSzTx/>
              <a:buFontTx/>
              <a:buNone/>
              <a:tabLst/>
            </a:pP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　 高架下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や道路予定区域</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を民間事</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業者に</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貸し出して地域</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の活性化を</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促進し、</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土地</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の使用料</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を道路の維持管理に有効活用しています</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ja-JP" sz="1400" b="0"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23300" y="5223164"/>
            <a:ext cx="2096572" cy="1572015"/>
          </a:xfrm>
          <a:prstGeom prst="rect">
            <a:avLst/>
          </a:prstGeom>
          <a:noFill/>
          <a:ln w="3175">
            <a:solidFill>
              <a:schemeClr val="tx1"/>
            </a:solidFill>
            <a:miter lim="800000"/>
            <a:headEnd/>
            <a:tailEnd/>
          </a:ln>
          <a:effectLst>
            <a:outerShdw blurRad="38100" dist="38100" dir="2700000" algn="ctr" rotWithShape="0">
              <a:schemeClr val="tx1">
                <a:alpha val="40000"/>
              </a:schemeClr>
            </a:outerShdw>
          </a:effectLst>
          <a:extLst>
            <a:ext uri="{909E8E84-426E-40DD-AFC4-6F175D3DCCD1}">
              <a14:hiddenFill xmlns:a14="http://schemas.microsoft.com/office/drawing/2010/main">
                <a:solidFill>
                  <a:schemeClr val="accent1"/>
                </a:solidFill>
              </a14:hiddenFill>
            </a:ext>
          </a:extLst>
        </p:spPr>
      </p:pic>
      <p:sp>
        <p:nvSpPr>
          <p:cNvPr id="37" name="Text Box 331"/>
          <p:cNvSpPr txBox="1">
            <a:spLocks noChangeArrowheads="1"/>
          </p:cNvSpPr>
          <p:nvPr/>
        </p:nvSpPr>
        <p:spPr bwMode="white">
          <a:xfrm>
            <a:off x="48341" y="6237005"/>
            <a:ext cx="1212291" cy="5043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国道</a:t>
            </a:r>
            <a:r>
              <a:rPr lang="en-US" altLang="ja-JP" sz="1050" dirty="0">
                <a:latin typeface="メイリオ" panose="020B0604030504040204" pitchFamily="50" charset="-128"/>
                <a:ea typeface="メイリオ" panose="020B0604030504040204" pitchFamily="50" charset="-128"/>
                <a:cs typeface="メイリオ" panose="020B0604030504040204" pitchFamily="50" charset="-128"/>
              </a:rPr>
              <a:t>170</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号新町跨</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道橋</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高架下</a:t>
            </a:r>
            <a:endPar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endParaRPr>
          </a:p>
          <a:p>
            <a:pPr lvl="0" fontAlgn="base">
              <a:spcBef>
                <a:spcPct val="0"/>
              </a:spcBef>
              <a:spcAft>
                <a:spcPct val="0"/>
              </a:spcAft>
            </a:pP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　（東大阪市）</a:t>
            </a:r>
            <a:endParaRPr lang="en-US" altLang="zh-TW" sz="105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10542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919</Words>
  <PresentationFormat>画面に合わせる (4:3)</PresentationFormat>
  <Paragraphs>154</Paragraphs>
  <Slides>9</Slides>
  <Notes>0</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2018-10-25T07:35:12Z</cp:lastPrinted>
  <dcterms:created xsi:type="dcterms:W3CDTF">2018-10-25T01:08:13Z</dcterms:created>
  <dcterms:modified xsi:type="dcterms:W3CDTF">2018-10-26T02:26:15Z</dcterms:modified>
</cp:coreProperties>
</file>