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8"/>
  </p:notesMasterIdLst>
  <p:sldIdLst>
    <p:sldId id="256" r:id="rId2"/>
    <p:sldId id="288" r:id="rId3"/>
    <p:sldId id="275" r:id="rId4"/>
    <p:sldId id="286" r:id="rId5"/>
    <p:sldId id="285" r:id="rId6"/>
    <p:sldId id="276" r:id="rId7"/>
    <p:sldId id="280" r:id="rId8"/>
    <p:sldId id="282" r:id="rId9"/>
    <p:sldId id="283" r:id="rId10"/>
    <p:sldId id="284" r:id="rId11"/>
    <p:sldId id="289" r:id="rId12"/>
    <p:sldId id="290" r:id="rId13"/>
    <p:sldId id="292" r:id="rId14"/>
    <p:sldId id="291" r:id="rId15"/>
    <p:sldId id="272" r:id="rId16"/>
    <p:sldId id="279"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187" autoAdjust="0"/>
  </p:normalViewPr>
  <p:slideViewPr>
    <p:cSldViewPr>
      <p:cViewPr>
        <p:scale>
          <a:sx n="75" d="100"/>
          <a:sy n="75" d="100"/>
        </p:scale>
        <p:origin x="-1230" y="-72"/>
      </p:cViewPr>
      <p:guideLst>
        <p:guide orient="horz" pos="2160"/>
        <p:guide pos="2880"/>
      </p:guideLst>
    </p:cSldViewPr>
  </p:slideViewPr>
  <p:outlineViewPr>
    <p:cViewPr>
      <p:scale>
        <a:sx n="33" d="100"/>
        <a:sy n="33" d="100"/>
      </p:scale>
      <p:origin x="0" y="11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IB\&#33258;&#21205;&#36554;&#29872;&#22659;&#25512;&#36914;G\07%20&#33258;&#21205;&#36554;&#29872;&#22659;&#23550;&#31574;&#25285;&#24403;&#35506;&#38263;&#20250;&#35696;\H29&#24066;&#30010;&#26449;&#20250;&#35696;&#65288;&#20104;&#23450;&#65289;\04%20&#12450;&#12531;&#12465;&#12540;&#12488;\03_&#32080;&#26524;&#36890;&#30693;\&#12304;&#38598;&#35336;&#12305;&#33258;&#21205;&#36554;&#29872;&#22659;&#23550;&#31574;&#12398;&#21462;&#32068;&#12395;&#38306;&#12377;&#12427;&#35519;&#26619;&#32080;&#2652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33258;&#21205;&#36554;&#29872;&#22659;&#25512;&#36914;G\07%20&#33258;&#21205;&#36554;&#29872;&#22659;&#23550;&#31574;&#25285;&#24403;&#35506;&#38263;&#20250;&#35696;\H29&#24066;&#30010;&#26449;&#20250;&#35696;&#65288;&#20104;&#23450;&#65289;\04%20&#12450;&#12531;&#12465;&#12540;&#12488;\03_&#32080;&#26524;&#36890;&#30693;\&#12304;&#38598;&#35336;&#12305;&#33258;&#21205;&#36554;&#29872;&#22659;&#23550;&#31574;&#12398;&#21462;&#32068;&#12395;&#38306;&#12377;&#12427;&#35519;&#26619;&#32080;&#26524;.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LIB\&#33258;&#21205;&#36554;&#29872;&#22659;&#25512;&#36914;G\07%20&#33258;&#21205;&#36554;&#29872;&#22659;&#23550;&#31574;&#25285;&#24403;&#35506;&#38263;&#20250;&#35696;\H29&#24066;&#30010;&#26449;&#20250;&#35696;&#65288;&#20104;&#23450;&#65289;\04%20&#12450;&#12531;&#12465;&#12540;&#12488;\03_&#32080;&#26524;&#36890;&#30693;\&#12304;&#38598;&#35336;&#12305;&#33258;&#21205;&#36554;&#29872;&#22659;&#23550;&#31574;&#12398;&#21462;&#32068;&#12395;&#38306;&#12377;&#12427;&#35519;&#26619;&#32080;&#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a:t>エコカーイベント実施状況（</a:t>
            </a:r>
            <a:r>
              <a:rPr lang="en-US" sz="1600" u="sng"/>
              <a:t>H28</a:t>
            </a:r>
            <a:r>
              <a:rPr lang="ja-JP" sz="1600" u="sng"/>
              <a:t>）</a:t>
            </a:r>
          </a:p>
        </c:rich>
      </c:tx>
      <c:layout>
        <c:manualLayout>
          <c:xMode val="edge"/>
          <c:yMode val="edge"/>
          <c:x val="0.13232432279837758"/>
          <c:y val="3.2463451989664521E-2"/>
        </c:manualLayout>
      </c:layout>
      <c:overlay val="0"/>
    </c:title>
    <c:autoTitleDeleted val="0"/>
    <c:plotArea>
      <c:layout>
        <c:manualLayout>
          <c:layoutTarget val="inner"/>
          <c:xMode val="edge"/>
          <c:yMode val="edge"/>
          <c:x val="0.14526983340648852"/>
          <c:y val="0.17909323869796845"/>
          <c:w val="0.72252149579008529"/>
          <c:h val="0.67603796775382308"/>
        </c:manualLayout>
      </c:layout>
      <c:pieChart>
        <c:varyColors val="1"/>
        <c:ser>
          <c:idx val="0"/>
          <c:order val="0"/>
          <c:spPr>
            <a:ln>
              <a:solidFill>
                <a:srgbClr val="0070C0"/>
              </a:solidFill>
            </a:ln>
          </c:spPr>
          <c:dPt>
            <c:idx val="0"/>
            <c:bubble3D val="0"/>
            <c:spPr>
              <a:solidFill>
                <a:schemeClr val="accent1"/>
              </a:solidFill>
              <a:ln>
                <a:solidFill>
                  <a:srgbClr val="0070C0"/>
                </a:solidFill>
              </a:ln>
            </c:spPr>
          </c:dPt>
          <c:dPt>
            <c:idx val="1"/>
            <c:bubble3D val="0"/>
            <c:explosion val="1"/>
            <c:spPr>
              <a:solidFill>
                <a:schemeClr val="accent5">
                  <a:lumMod val="20000"/>
                  <a:lumOff val="80000"/>
                </a:schemeClr>
              </a:solidFill>
              <a:ln>
                <a:solidFill>
                  <a:srgbClr val="0070C0"/>
                </a:solidFill>
              </a:ln>
            </c:spPr>
          </c:dPt>
          <c:dLbls>
            <c:dLbl>
              <c:idx val="1"/>
              <c:layout>
                <c:manualLayout>
                  <c:x val="0.1727444635781209"/>
                  <c:y val="-0.2109263773132391"/>
                </c:manualLayout>
              </c:layout>
              <c:dLblPos val="bestFit"/>
              <c:showLegendKey val="0"/>
              <c:showVal val="0"/>
              <c:showCatName val="0"/>
              <c:showSerName val="0"/>
              <c:showPercent val="1"/>
              <c:showBubbleSize val="0"/>
            </c:dLbl>
            <c:txPr>
              <a:bodyPr/>
              <a:lstStyle/>
              <a:p>
                <a:pPr>
                  <a:defRPr sz="1400"/>
                </a:pPr>
                <a:endParaRPr lang="ja-JP"/>
              </a:p>
            </c:txPr>
            <c:dLblPos val="ctr"/>
            <c:showLegendKey val="0"/>
            <c:showVal val="0"/>
            <c:showCatName val="0"/>
            <c:showSerName val="0"/>
            <c:showPercent val="1"/>
            <c:showBubbleSize val="0"/>
            <c:showLeaderLines val="1"/>
          </c:dLbls>
          <c:cat>
            <c:strRef>
              <c:f>集計表!$B$9:$B$10</c:f>
              <c:strCache>
                <c:ptCount val="2"/>
                <c:pt idx="0">
                  <c:v>実施</c:v>
                </c:pt>
                <c:pt idx="1">
                  <c:v>未実施</c:v>
                </c:pt>
              </c:strCache>
            </c:strRef>
          </c:cat>
          <c:val>
            <c:numRef>
              <c:f>集計表!$C$9:$C$10</c:f>
              <c:numCache>
                <c:formatCode>General</c:formatCode>
                <c:ptCount val="2"/>
                <c:pt idx="0">
                  <c:v>13</c:v>
                </c:pt>
                <c:pt idx="1">
                  <c:v>30</c:v>
                </c:pt>
              </c:numCache>
            </c:numRef>
          </c:val>
        </c:ser>
        <c:ser>
          <c:idx val="1"/>
          <c:order val="1"/>
          <c:dLbls>
            <c:showLegendKey val="0"/>
            <c:showVal val="1"/>
            <c:showCatName val="0"/>
            <c:showSerName val="0"/>
            <c:showPercent val="0"/>
            <c:showBubbleSize val="0"/>
            <c:showLeaderLines val="1"/>
          </c:dLbls>
          <c:cat>
            <c:strRef>
              <c:f>集計表!$B$9:$B$10</c:f>
              <c:strCache>
                <c:ptCount val="2"/>
                <c:pt idx="0">
                  <c:v>実施</c:v>
                </c:pt>
                <c:pt idx="1">
                  <c:v>未実施</c:v>
                </c:pt>
              </c:strCache>
            </c:strRef>
          </c:cat>
          <c:val>
            <c:numRef>
              <c:f>集計表!$D$9:$D$10</c:f>
              <c:numCache>
                <c:formatCode>0%</c:formatCode>
                <c:ptCount val="2"/>
                <c:pt idx="0">
                  <c:v>0.30232558139534882</c:v>
                </c:pt>
                <c:pt idx="1">
                  <c:v>0.69767441860465118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05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a:t>イベントの実施内容予定（</a:t>
            </a:r>
            <a:r>
              <a:rPr lang="en-US" sz="1600" u="sng"/>
              <a:t>H29</a:t>
            </a:r>
            <a:r>
              <a:rPr lang="ja-JP" sz="1600" u="sng"/>
              <a:t>）</a:t>
            </a:r>
          </a:p>
        </c:rich>
      </c:tx>
      <c:overlay val="0"/>
    </c:title>
    <c:autoTitleDeleted val="0"/>
    <c:plotArea>
      <c:layout>
        <c:manualLayout>
          <c:layoutTarget val="inner"/>
          <c:xMode val="edge"/>
          <c:yMode val="edge"/>
          <c:x val="0.42890224825247675"/>
          <c:y val="0.21180816054301674"/>
          <c:w val="0.52664793422272027"/>
          <c:h val="0.67589409478415374"/>
        </c:manualLayout>
      </c:layout>
      <c:barChart>
        <c:barDir val="bar"/>
        <c:grouping val="clustered"/>
        <c:varyColors val="0"/>
        <c:ser>
          <c:idx val="1"/>
          <c:order val="0"/>
          <c:invertIfNegative val="0"/>
          <c:cat>
            <c:strRef>
              <c:f>集計表!$B$97:$B$102</c:f>
              <c:strCache>
                <c:ptCount val="6"/>
                <c:pt idx="0">
                  <c:v>実車講習会</c:v>
                </c:pt>
                <c:pt idx="1">
                  <c:v>セミナー・講習会</c:v>
                </c:pt>
                <c:pt idx="2">
                  <c:v>庁内研修</c:v>
                </c:pt>
                <c:pt idx="3">
                  <c:v>シミュレーター体験</c:v>
                </c:pt>
                <c:pt idx="4">
                  <c:v>その他</c:v>
                </c:pt>
                <c:pt idx="5">
                  <c:v>未定</c:v>
                </c:pt>
              </c:strCache>
            </c:strRef>
          </c:cat>
          <c:val>
            <c:numRef>
              <c:f>集計表!$C$97:$C$102</c:f>
              <c:numCache>
                <c:formatCode>General</c:formatCode>
                <c:ptCount val="6"/>
              </c:numCache>
            </c:numRef>
          </c:val>
        </c:ser>
        <c:ser>
          <c:idx val="0"/>
          <c:order val="1"/>
          <c:spPr>
            <a:solidFill>
              <a:srgbClr val="0070C0"/>
            </a:solidFill>
            <a:ln>
              <a:solidFill>
                <a:srgbClr val="0070C0"/>
              </a:solidFill>
            </a:ln>
          </c:spPr>
          <c:invertIfNegative val="0"/>
          <c:dLbls>
            <c:showLegendKey val="0"/>
            <c:showVal val="1"/>
            <c:showCatName val="0"/>
            <c:showSerName val="0"/>
            <c:showPercent val="0"/>
            <c:showBubbleSize val="0"/>
            <c:showLeaderLines val="0"/>
          </c:dLbls>
          <c:cat>
            <c:strRef>
              <c:f>集計表!$B$97:$B$102</c:f>
              <c:strCache>
                <c:ptCount val="6"/>
                <c:pt idx="0">
                  <c:v>実車講習会</c:v>
                </c:pt>
                <c:pt idx="1">
                  <c:v>セミナー・講習会</c:v>
                </c:pt>
                <c:pt idx="2">
                  <c:v>庁内研修</c:v>
                </c:pt>
                <c:pt idx="3">
                  <c:v>シミュレーター体験</c:v>
                </c:pt>
                <c:pt idx="4">
                  <c:v>その他</c:v>
                </c:pt>
                <c:pt idx="5">
                  <c:v>未定</c:v>
                </c:pt>
              </c:strCache>
            </c:strRef>
          </c:cat>
          <c:val>
            <c:numRef>
              <c:f>集計表!$D$97:$D$102</c:f>
              <c:numCache>
                <c:formatCode>General</c:formatCode>
                <c:ptCount val="6"/>
                <c:pt idx="0">
                  <c:v>1</c:v>
                </c:pt>
                <c:pt idx="1">
                  <c:v>5</c:v>
                </c:pt>
                <c:pt idx="2">
                  <c:v>2</c:v>
                </c:pt>
                <c:pt idx="3">
                  <c:v>10</c:v>
                </c:pt>
                <c:pt idx="4">
                  <c:v>3</c:v>
                </c:pt>
                <c:pt idx="5">
                  <c:v>4</c:v>
                </c:pt>
              </c:numCache>
            </c:numRef>
          </c:val>
        </c:ser>
        <c:dLbls>
          <c:showLegendKey val="0"/>
          <c:showVal val="0"/>
          <c:showCatName val="0"/>
          <c:showSerName val="0"/>
          <c:showPercent val="0"/>
          <c:showBubbleSize val="0"/>
        </c:dLbls>
        <c:gapWidth val="100"/>
        <c:axId val="132929536"/>
        <c:axId val="101694208"/>
      </c:barChart>
      <c:catAx>
        <c:axId val="132929536"/>
        <c:scaling>
          <c:orientation val="maxMin"/>
        </c:scaling>
        <c:delete val="0"/>
        <c:axPos val="l"/>
        <c:majorTickMark val="none"/>
        <c:minorTickMark val="none"/>
        <c:tickLblPos val="nextTo"/>
        <c:txPr>
          <a:bodyPr/>
          <a:lstStyle/>
          <a:p>
            <a:pPr>
              <a:defRPr sz="1400"/>
            </a:pPr>
            <a:endParaRPr lang="ja-JP"/>
          </a:p>
        </c:txPr>
        <c:crossAx val="101694208"/>
        <c:crosses val="autoZero"/>
        <c:auto val="1"/>
        <c:lblAlgn val="ctr"/>
        <c:lblOffset val="100"/>
        <c:noMultiLvlLbl val="0"/>
      </c:catAx>
      <c:valAx>
        <c:axId val="101694208"/>
        <c:scaling>
          <c:orientation val="minMax"/>
        </c:scaling>
        <c:delete val="0"/>
        <c:axPos val="b"/>
        <c:majorGridlines/>
        <c:numFmt formatCode="General" sourceLinked="1"/>
        <c:majorTickMark val="none"/>
        <c:minorTickMark val="none"/>
        <c:tickLblPos val="nextTo"/>
        <c:crossAx val="132929536"/>
        <c:crosses val="max"/>
        <c:crossBetween val="between"/>
      </c:valAx>
    </c:plotArea>
    <c:plotVisOnly val="1"/>
    <c:dispBlanksAs val="gap"/>
    <c:showDLblsOverMax val="0"/>
  </c:chart>
  <c:spPr>
    <a:ln>
      <a:noFill/>
    </a:ln>
  </c:spPr>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dirty="0"/>
              <a:t>エコドライブ普及啓発ツール</a:t>
            </a:r>
          </a:p>
        </c:rich>
      </c:tx>
      <c:overlay val="0"/>
    </c:title>
    <c:autoTitleDeleted val="0"/>
    <c:plotArea>
      <c:layout/>
      <c:barChart>
        <c:barDir val="bar"/>
        <c:grouping val="clustered"/>
        <c:varyColors val="0"/>
        <c:ser>
          <c:idx val="1"/>
          <c:order val="0"/>
          <c:spPr>
            <a:solidFill>
              <a:srgbClr val="0070C0"/>
            </a:solidFill>
            <a:ln>
              <a:solidFill>
                <a:srgbClr val="0070C0"/>
              </a:solidFill>
            </a:ln>
          </c:spPr>
          <c:invertIfNegative val="0"/>
          <c:dLbls>
            <c:showLegendKey val="0"/>
            <c:showVal val="1"/>
            <c:showCatName val="0"/>
            <c:showSerName val="0"/>
            <c:showPercent val="0"/>
            <c:showBubbleSize val="0"/>
            <c:showLeaderLines val="0"/>
          </c:dLbls>
          <c:cat>
            <c:strRef>
              <c:f>集計表!$B$120:$E$126</c:f>
              <c:strCache>
                <c:ptCount val="7"/>
                <c:pt idx="0">
                  <c:v>①エコドライブシミュレーター</c:v>
                </c:pt>
                <c:pt idx="1">
                  <c:v>②燃費計</c:v>
                </c:pt>
                <c:pt idx="2">
                  <c:v>③エコドライブDVD</c:v>
                </c:pt>
                <c:pt idx="3">
                  <c:v>④エコドライブセミナー用講習テキスト</c:v>
                </c:pt>
                <c:pt idx="4">
                  <c:v>⑤普及啓発グッズ</c:v>
                </c:pt>
                <c:pt idx="5">
                  <c:v>⑥その他</c:v>
                </c:pt>
                <c:pt idx="6">
                  <c:v>⑦特になし</c:v>
                </c:pt>
              </c:strCache>
            </c:strRef>
          </c:cat>
          <c:val>
            <c:numRef>
              <c:f>集計表!$F$120:$F$126</c:f>
              <c:numCache>
                <c:formatCode>General</c:formatCode>
                <c:ptCount val="7"/>
                <c:pt idx="0">
                  <c:v>24</c:v>
                </c:pt>
                <c:pt idx="1">
                  <c:v>14</c:v>
                </c:pt>
                <c:pt idx="2">
                  <c:v>10</c:v>
                </c:pt>
                <c:pt idx="3">
                  <c:v>11</c:v>
                </c:pt>
                <c:pt idx="4">
                  <c:v>24</c:v>
                </c:pt>
                <c:pt idx="5">
                  <c:v>2</c:v>
                </c:pt>
                <c:pt idx="6">
                  <c:v>9</c:v>
                </c:pt>
              </c:numCache>
            </c:numRef>
          </c:val>
        </c:ser>
        <c:dLbls>
          <c:showLegendKey val="0"/>
          <c:showVal val="0"/>
          <c:showCatName val="0"/>
          <c:showSerName val="0"/>
          <c:showPercent val="0"/>
          <c:showBubbleSize val="0"/>
        </c:dLbls>
        <c:gapWidth val="150"/>
        <c:axId val="39516672"/>
        <c:axId val="132906304"/>
      </c:barChart>
      <c:catAx>
        <c:axId val="39516672"/>
        <c:scaling>
          <c:orientation val="maxMin"/>
        </c:scaling>
        <c:delete val="0"/>
        <c:axPos val="l"/>
        <c:majorTickMark val="none"/>
        <c:minorTickMark val="none"/>
        <c:tickLblPos val="nextTo"/>
        <c:txPr>
          <a:bodyPr/>
          <a:lstStyle/>
          <a:p>
            <a:pPr>
              <a:defRPr sz="1400"/>
            </a:pPr>
            <a:endParaRPr lang="ja-JP"/>
          </a:p>
        </c:txPr>
        <c:crossAx val="132906304"/>
        <c:crosses val="autoZero"/>
        <c:auto val="1"/>
        <c:lblAlgn val="ctr"/>
        <c:lblOffset val="100"/>
        <c:noMultiLvlLbl val="0"/>
      </c:catAx>
      <c:valAx>
        <c:axId val="132906304"/>
        <c:scaling>
          <c:orientation val="minMax"/>
        </c:scaling>
        <c:delete val="0"/>
        <c:axPos val="b"/>
        <c:majorGridlines/>
        <c:numFmt formatCode="General" sourceLinked="1"/>
        <c:majorTickMark val="none"/>
        <c:minorTickMark val="none"/>
        <c:tickLblPos val="nextTo"/>
        <c:crossAx val="39516672"/>
        <c:crosses val="max"/>
        <c:crossBetween val="between"/>
      </c:valAx>
    </c:plotArea>
    <c:plotVisOnly val="1"/>
    <c:dispBlanksAs val="gap"/>
    <c:showDLblsOverMax val="0"/>
  </c:chart>
  <c:spPr>
    <a:ln>
      <a:noFill/>
    </a:ln>
  </c:spPr>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ja-JP" sz="1600" u="sng" dirty="0"/>
              <a:t>イベントの実施月（</a:t>
            </a:r>
            <a:r>
              <a:rPr lang="en-US" sz="1600" u="sng" dirty="0"/>
              <a:t>H28)</a:t>
            </a:r>
            <a:endParaRPr lang="ja-JP" sz="1600" u="sng" dirty="0"/>
          </a:p>
        </c:rich>
      </c:tx>
      <c:layout/>
      <c:overlay val="0"/>
    </c:title>
    <c:autoTitleDeleted val="0"/>
    <c:plotArea>
      <c:layout/>
      <c:barChart>
        <c:barDir val="bar"/>
        <c:grouping val="clustered"/>
        <c:varyColors val="0"/>
        <c:ser>
          <c:idx val="0"/>
          <c:order val="0"/>
          <c:spPr>
            <a:solidFill>
              <a:srgbClr val="0070C0"/>
            </a:solidFill>
            <a:ln>
              <a:solidFill>
                <a:srgbClr val="0070C0"/>
              </a:solidFill>
            </a:ln>
          </c:spPr>
          <c:invertIfNegative val="0"/>
          <c:cat>
            <c:strRef>
              <c:f>集計表!$C$26:$N$26</c:f>
              <c:strCache>
                <c:ptCount val="12"/>
                <c:pt idx="0">
                  <c:v>４月</c:v>
                </c:pt>
                <c:pt idx="1">
                  <c:v>５月</c:v>
                </c:pt>
                <c:pt idx="2">
                  <c:v>６月</c:v>
                </c:pt>
                <c:pt idx="3">
                  <c:v>７月</c:v>
                </c:pt>
                <c:pt idx="4">
                  <c:v>８月</c:v>
                </c:pt>
                <c:pt idx="5">
                  <c:v>９月</c:v>
                </c:pt>
                <c:pt idx="6">
                  <c:v>１０月</c:v>
                </c:pt>
                <c:pt idx="7">
                  <c:v>１１月</c:v>
                </c:pt>
                <c:pt idx="8">
                  <c:v>１２月</c:v>
                </c:pt>
                <c:pt idx="9">
                  <c:v>1月</c:v>
                </c:pt>
                <c:pt idx="10">
                  <c:v>２月</c:v>
                </c:pt>
                <c:pt idx="11">
                  <c:v>３月</c:v>
                </c:pt>
              </c:strCache>
            </c:strRef>
          </c:cat>
          <c:val>
            <c:numRef>
              <c:f>集計表!$C$27:$N$27</c:f>
              <c:numCache>
                <c:formatCode>General</c:formatCode>
                <c:ptCount val="12"/>
                <c:pt idx="0">
                  <c:v>1</c:v>
                </c:pt>
                <c:pt idx="1">
                  <c:v>0</c:v>
                </c:pt>
                <c:pt idx="2">
                  <c:v>3</c:v>
                </c:pt>
                <c:pt idx="3">
                  <c:v>0</c:v>
                </c:pt>
                <c:pt idx="4">
                  <c:v>0</c:v>
                </c:pt>
                <c:pt idx="5">
                  <c:v>1</c:v>
                </c:pt>
                <c:pt idx="6">
                  <c:v>4</c:v>
                </c:pt>
                <c:pt idx="7">
                  <c:v>3</c:v>
                </c:pt>
                <c:pt idx="8">
                  <c:v>0</c:v>
                </c:pt>
                <c:pt idx="9">
                  <c:v>1</c:v>
                </c:pt>
                <c:pt idx="10">
                  <c:v>3</c:v>
                </c:pt>
                <c:pt idx="11">
                  <c:v>1</c:v>
                </c:pt>
              </c:numCache>
            </c:numRef>
          </c:val>
        </c:ser>
        <c:dLbls>
          <c:showLegendKey val="0"/>
          <c:showVal val="1"/>
          <c:showCatName val="0"/>
          <c:showSerName val="0"/>
          <c:showPercent val="0"/>
          <c:showBubbleSize val="0"/>
        </c:dLbls>
        <c:gapWidth val="150"/>
        <c:overlap val="-25"/>
        <c:axId val="38839296"/>
        <c:axId val="109972864"/>
      </c:barChart>
      <c:catAx>
        <c:axId val="38839296"/>
        <c:scaling>
          <c:orientation val="maxMin"/>
        </c:scaling>
        <c:delete val="0"/>
        <c:axPos val="l"/>
        <c:majorTickMark val="none"/>
        <c:minorTickMark val="none"/>
        <c:tickLblPos val="nextTo"/>
        <c:crossAx val="109972864"/>
        <c:crosses val="autoZero"/>
        <c:auto val="1"/>
        <c:lblAlgn val="ctr"/>
        <c:lblOffset val="100"/>
        <c:noMultiLvlLbl val="0"/>
      </c:catAx>
      <c:valAx>
        <c:axId val="109972864"/>
        <c:scaling>
          <c:orientation val="minMax"/>
          <c:max val="5"/>
        </c:scaling>
        <c:delete val="1"/>
        <c:axPos val="b"/>
        <c:numFmt formatCode="General" sourceLinked="1"/>
        <c:majorTickMark val="out"/>
        <c:minorTickMark val="none"/>
        <c:tickLblPos val="nextTo"/>
        <c:crossAx val="38839296"/>
        <c:crosses val="max"/>
        <c:crossBetween val="between"/>
        <c:majorUnit val="1"/>
      </c:valAx>
    </c:plotArea>
    <c:plotVisOnly val="1"/>
    <c:dispBlanksAs val="gap"/>
    <c:showDLblsOverMax val="0"/>
  </c:chart>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a:t>エコカーイベント実施予定（</a:t>
            </a:r>
            <a:r>
              <a:rPr lang="en-US" sz="1600" u="sng"/>
              <a:t>H29</a:t>
            </a:r>
            <a:r>
              <a:rPr lang="ja-JP" sz="1600" u="sng"/>
              <a:t>）</a:t>
            </a:r>
          </a:p>
        </c:rich>
      </c:tx>
      <c:layout>
        <c:manualLayout>
          <c:xMode val="edge"/>
          <c:yMode val="edge"/>
          <c:x val="0.1568147493587505"/>
          <c:y val="0"/>
        </c:manualLayout>
      </c:layout>
      <c:overlay val="0"/>
    </c:title>
    <c:autoTitleDeleted val="0"/>
    <c:plotArea>
      <c:layout>
        <c:manualLayout>
          <c:layoutTarget val="inner"/>
          <c:xMode val="edge"/>
          <c:yMode val="edge"/>
          <c:x val="0.14919509229206587"/>
          <c:y val="0.11153595113363472"/>
          <c:w val="0.71181773624304912"/>
          <c:h val="0.85793859442967879"/>
        </c:manualLayout>
      </c:layout>
      <c:pieChart>
        <c:varyColors val="1"/>
        <c:ser>
          <c:idx val="0"/>
          <c:order val="0"/>
          <c:spPr>
            <a:ln>
              <a:solidFill>
                <a:srgbClr val="0070C0"/>
              </a:solidFill>
            </a:ln>
          </c:spPr>
          <c:dPt>
            <c:idx val="0"/>
            <c:bubble3D val="0"/>
            <c:spPr>
              <a:solidFill>
                <a:schemeClr val="accent1"/>
              </a:solidFill>
              <a:ln>
                <a:solidFill>
                  <a:srgbClr val="0070C0"/>
                </a:solidFill>
              </a:ln>
            </c:spPr>
          </c:dPt>
          <c:dPt>
            <c:idx val="1"/>
            <c:bubble3D val="0"/>
            <c:spPr>
              <a:solidFill>
                <a:schemeClr val="accent1">
                  <a:lumMod val="20000"/>
                  <a:lumOff val="80000"/>
                </a:schemeClr>
              </a:solidFill>
              <a:ln>
                <a:solidFill>
                  <a:srgbClr val="0070C0"/>
                </a:solidFill>
              </a:ln>
            </c:spPr>
          </c:dPt>
          <c:dLbls>
            <c:dLbl>
              <c:idx val="1"/>
              <c:layout>
                <c:manualLayout>
                  <c:x val="0.20655102608781972"/>
                  <c:y val="-0.27077435840462172"/>
                </c:manualLayout>
              </c:layout>
              <c:dLblPos val="bestFit"/>
              <c:showLegendKey val="0"/>
              <c:showVal val="0"/>
              <c:showCatName val="0"/>
              <c:showSerName val="0"/>
              <c:showPercent val="1"/>
              <c:showBubbleSize val="0"/>
            </c:dLbl>
            <c:txPr>
              <a:bodyPr/>
              <a:lstStyle/>
              <a:p>
                <a:pPr>
                  <a:defRPr sz="1400"/>
                </a:pPr>
                <a:endParaRPr lang="ja-JP"/>
              </a:p>
            </c:txPr>
            <c:dLblPos val="ctr"/>
            <c:showLegendKey val="0"/>
            <c:showVal val="0"/>
            <c:showCatName val="0"/>
            <c:showSerName val="0"/>
            <c:showPercent val="1"/>
            <c:showBubbleSize val="0"/>
            <c:showLeaderLines val="1"/>
          </c:dLbls>
          <c:val>
            <c:numRef>
              <c:f>集計表!$D$34:$D$35</c:f>
              <c:numCache>
                <c:formatCode>0%</c:formatCode>
                <c:ptCount val="2"/>
                <c:pt idx="0">
                  <c:v>0.27906976744186046</c:v>
                </c:pt>
                <c:pt idx="1">
                  <c:v>0.72093023255813948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1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dirty="0"/>
              <a:t>エコカーイベント希望車種（</a:t>
            </a:r>
            <a:r>
              <a:rPr lang="en-US" sz="1600" u="sng" dirty="0"/>
              <a:t>H29)</a:t>
            </a:r>
            <a:endParaRPr lang="ja-JP" sz="1600" u="sng" dirty="0"/>
          </a:p>
        </c:rich>
      </c:tx>
      <c:layout>
        <c:manualLayout>
          <c:xMode val="edge"/>
          <c:yMode val="edge"/>
          <c:x val="0.22494553450700602"/>
          <c:y val="2.0890760565387911E-2"/>
        </c:manualLayout>
      </c:layout>
      <c:overlay val="0"/>
    </c:title>
    <c:autoTitleDeleted val="0"/>
    <c:plotArea>
      <c:layout>
        <c:manualLayout>
          <c:layoutTarget val="inner"/>
          <c:xMode val="edge"/>
          <c:yMode val="edge"/>
          <c:x val="0.19201406483290476"/>
          <c:y val="0.14076947425128863"/>
          <c:w val="0.53971357518541296"/>
          <c:h val="0.8350285502868654"/>
        </c:manualLayout>
      </c:layout>
      <c:pieChart>
        <c:varyColors val="1"/>
        <c:ser>
          <c:idx val="0"/>
          <c:order val="0"/>
          <c:tx>
            <c:strRef>
              <c:f>集計表!$C$45</c:f>
              <c:strCache>
                <c:ptCount val="1"/>
                <c:pt idx="0">
                  <c:v>イベント数</c:v>
                </c:pt>
              </c:strCache>
            </c:strRef>
          </c:tx>
          <c:spPr>
            <a:ln>
              <a:solidFill>
                <a:srgbClr val="0070C0"/>
              </a:solidFill>
            </a:ln>
          </c:spPr>
          <c:dPt>
            <c:idx val="0"/>
            <c:bubble3D val="0"/>
            <c:spPr>
              <a:solidFill>
                <a:schemeClr val="accent1"/>
              </a:solidFill>
              <a:ln>
                <a:solidFill>
                  <a:srgbClr val="0070C0"/>
                </a:solidFill>
              </a:ln>
            </c:spPr>
          </c:dPt>
          <c:dPt>
            <c:idx val="1"/>
            <c:bubble3D val="0"/>
            <c:spPr>
              <a:solidFill>
                <a:schemeClr val="accent1">
                  <a:lumMod val="60000"/>
                  <a:lumOff val="40000"/>
                </a:schemeClr>
              </a:solidFill>
              <a:ln>
                <a:solidFill>
                  <a:srgbClr val="0070C0"/>
                </a:solidFill>
              </a:ln>
            </c:spPr>
          </c:dPt>
          <c:dPt>
            <c:idx val="2"/>
            <c:bubble3D val="0"/>
            <c:spPr>
              <a:solidFill>
                <a:schemeClr val="accent1">
                  <a:lumMod val="20000"/>
                  <a:lumOff val="80000"/>
                </a:schemeClr>
              </a:solidFill>
              <a:ln>
                <a:solidFill>
                  <a:srgbClr val="0070C0"/>
                </a:solidFill>
              </a:ln>
            </c:spPr>
          </c:dPt>
          <c:dPt>
            <c:idx val="3"/>
            <c:bubble3D val="0"/>
            <c:spPr>
              <a:pattFill prst="pct5">
                <a:fgClr>
                  <a:schemeClr val="accent1"/>
                </a:fgClr>
                <a:bgClr>
                  <a:schemeClr val="bg1"/>
                </a:bgClr>
              </a:pattFill>
              <a:ln>
                <a:solidFill>
                  <a:srgbClr val="0070C0"/>
                </a:solidFill>
              </a:ln>
            </c:spPr>
          </c:dPt>
          <c:dPt>
            <c:idx val="4"/>
            <c:bubble3D val="0"/>
            <c:spPr>
              <a:solidFill>
                <a:schemeClr val="accent1">
                  <a:lumMod val="75000"/>
                </a:schemeClr>
              </a:solidFill>
              <a:ln>
                <a:solidFill>
                  <a:srgbClr val="0070C0"/>
                </a:solidFill>
              </a:ln>
            </c:spPr>
          </c:dPt>
          <c:dLbls>
            <c:dLbl>
              <c:idx val="1"/>
              <c:layout>
                <c:manualLayout>
                  <c:x val="7.2880621665343412E-2"/>
                  <c:y val="-0.20419203421842017"/>
                </c:manualLayout>
              </c:layout>
              <c:dLblPos val="bestFit"/>
              <c:showLegendKey val="0"/>
              <c:showVal val="0"/>
              <c:showCatName val="1"/>
              <c:showSerName val="0"/>
              <c:showPercent val="0"/>
              <c:showBubbleSize val="0"/>
            </c:dLbl>
            <c:dLbl>
              <c:idx val="2"/>
              <c:layout>
                <c:manualLayout>
                  <c:x val="9.9380048558290274E-2"/>
                  <c:y val="-2.8219086768136874E-2"/>
                </c:manualLayout>
              </c:layout>
              <c:dLblPos val="bestFit"/>
              <c:showLegendKey val="0"/>
              <c:showVal val="0"/>
              <c:showCatName val="1"/>
              <c:showSerName val="0"/>
              <c:showPercent val="0"/>
              <c:showBubbleSize val="0"/>
            </c:dLbl>
            <c:dLbl>
              <c:idx val="3"/>
              <c:layout>
                <c:manualLayout>
                  <c:x val="8.0277665625228589E-2"/>
                  <c:y val="8.2689145650483284E-2"/>
                </c:manualLayout>
              </c:layout>
              <c:dLblPos val="bestFit"/>
              <c:showLegendKey val="0"/>
              <c:showVal val="0"/>
              <c:showCatName val="1"/>
              <c:showSerName val="0"/>
              <c:showPercent val="0"/>
              <c:showBubbleSize val="0"/>
            </c:dLbl>
            <c:dLbl>
              <c:idx val="4"/>
              <c:layout>
                <c:manualLayout>
                  <c:x val="7.9421561560910653E-2"/>
                  <c:y val="0.15406307056029417"/>
                </c:manualLayout>
              </c:layout>
              <c:spPr/>
              <c:txPr>
                <a:bodyPr/>
                <a:lstStyle/>
                <a:p>
                  <a:pPr>
                    <a:defRPr sz="1400">
                      <a:solidFill>
                        <a:schemeClr val="bg1"/>
                      </a:solidFill>
                    </a:defRPr>
                  </a:pPr>
                  <a:endParaRPr lang="ja-JP"/>
                </a:p>
              </c:txPr>
              <c:dLblPos val="bestFit"/>
              <c:showLegendKey val="0"/>
              <c:showVal val="0"/>
              <c:showCatName val="1"/>
              <c:showSerName val="0"/>
              <c:showPercent val="0"/>
              <c:showBubbleSize val="0"/>
            </c:dLbl>
            <c:txPr>
              <a:bodyPr/>
              <a:lstStyle/>
              <a:p>
                <a:pPr>
                  <a:defRPr sz="1400"/>
                </a:pPr>
                <a:endParaRPr lang="ja-JP"/>
              </a:p>
            </c:txPr>
            <c:dLblPos val="ctr"/>
            <c:showLegendKey val="0"/>
            <c:showVal val="0"/>
            <c:showCatName val="1"/>
            <c:showSerName val="0"/>
            <c:showPercent val="0"/>
            <c:showBubbleSize val="0"/>
            <c:showLeaderLines val="1"/>
          </c:dLbls>
          <c:cat>
            <c:strRef>
              <c:f>集計表!$B$46:$B$50</c:f>
              <c:strCache>
                <c:ptCount val="5"/>
                <c:pt idx="0">
                  <c:v>FCV</c:v>
                </c:pt>
                <c:pt idx="1">
                  <c:v>EV</c:v>
                </c:pt>
                <c:pt idx="2">
                  <c:v>PHV</c:v>
                </c:pt>
                <c:pt idx="3">
                  <c:v>HV</c:v>
                </c:pt>
                <c:pt idx="4">
                  <c:v>その他</c:v>
                </c:pt>
              </c:strCache>
            </c:strRef>
          </c:cat>
          <c:val>
            <c:numRef>
              <c:f>集計表!$C$46:$C$50</c:f>
              <c:numCache>
                <c:formatCode>General</c:formatCode>
                <c:ptCount val="5"/>
                <c:pt idx="0">
                  <c:v>9</c:v>
                </c:pt>
                <c:pt idx="1">
                  <c:v>8</c:v>
                </c:pt>
                <c:pt idx="2">
                  <c:v>2</c:v>
                </c:pt>
                <c:pt idx="3">
                  <c:v>2</c:v>
                </c:pt>
                <c:pt idx="4">
                  <c:v>3</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1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dirty="0"/>
              <a:t>エコドライブ取組</a:t>
            </a:r>
            <a:r>
              <a:rPr lang="ja-JP" sz="1600" u="sng" dirty="0" smtClean="0"/>
              <a:t>実施</a:t>
            </a:r>
            <a:r>
              <a:rPr lang="ja-JP" altLang="en-US" sz="1600" u="sng" dirty="0" smtClean="0"/>
              <a:t>状況</a:t>
            </a:r>
            <a:r>
              <a:rPr lang="ja-JP" sz="1600" u="sng" dirty="0" smtClean="0"/>
              <a:t>（</a:t>
            </a:r>
            <a:r>
              <a:rPr lang="en-US" sz="1600" u="sng" dirty="0"/>
              <a:t>H28</a:t>
            </a:r>
            <a:r>
              <a:rPr lang="ja-JP" sz="1600" u="sng" dirty="0"/>
              <a:t>）</a:t>
            </a:r>
          </a:p>
        </c:rich>
      </c:tx>
      <c:layout>
        <c:manualLayout>
          <c:xMode val="edge"/>
          <c:yMode val="edge"/>
          <c:x val="0.19730777776828215"/>
          <c:y val="1.5204249336280643E-2"/>
        </c:manualLayout>
      </c:layout>
      <c:overlay val="0"/>
    </c:title>
    <c:autoTitleDeleted val="0"/>
    <c:plotArea>
      <c:layout>
        <c:manualLayout>
          <c:layoutTarget val="inner"/>
          <c:xMode val="edge"/>
          <c:yMode val="edge"/>
          <c:x val="0.16790613008810987"/>
          <c:y val="0.16395687835451234"/>
          <c:w val="0.76913800252352915"/>
          <c:h val="0.74261600243651094"/>
        </c:manualLayout>
      </c:layout>
      <c:pieChart>
        <c:varyColors val="1"/>
        <c:ser>
          <c:idx val="0"/>
          <c:order val="0"/>
          <c:spPr>
            <a:ln>
              <a:solidFill>
                <a:srgbClr val="0070C0"/>
              </a:solidFill>
            </a:ln>
          </c:spPr>
          <c:dPt>
            <c:idx val="0"/>
            <c:bubble3D val="0"/>
            <c:spPr>
              <a:solidFill>
                <a:schemeClr val="accent1"/>
              </a:solidFill>
              <a:ln>
                <a:solidFill>
                  <a:srgbClr val="0070C0"/>
                </a:solidFill>
              </a:ln>
            </c:spPr>
          </c:dPt>
          <c:dPt>
            <c:idx val="1"/>
            <c:bubble3D val="0"/>
            <c:spPr>
              <a:solidFill>
                <a:schemeClr val="accent1">
                  <a:lumMod val="20000"/>
                  <a:lumOff val="80000"/>
                </a:schemeClr>
              </a:solidFill>
              <a:ln>
                <a:solidFill>
                  <a:srgbClr val="0070C0"/>
                </a:solidFill>
              </a:ln>
            </c:spPr>
          </c:dPt>
          <c:dLbls>
            <c:dLbl>
              <c:idx val="0"/>
              <c:layout>
                <c:manualLayout>
                  <c:x val="-0.24775322583205039"/>
                  <c:y val="-8.0793729471654141E-2"/>
                </c:manualLayout>
              </c:layout>
              <c:spPr/>
              <c:txPr>
                <a:bodyPr/>
                <a:lstStyle/>
                <a:p>
                  <a:pPr>
                    <a:defRPr sz="1400"/>
                  </a:pPr>
                  <a:endParaRPr lang="ja-JP"/>
                </a:p>
              </c:txPr>
              <c:dLblPos val="bestFit"/>
              <c:showLegendKey val="0"/>
              <c:showVal val="0"/>
              <c:showCatName val="0"/>
              <c:showSerName val="0"/>
              <c:showPercent val="1"/>
              <c:showBubbleSize val="0"/>
            </c:dLbl>
            <c:dLbl>
              <c:idx val="1"/>
              <c:spPr/>
              <c:txPr>
                <a:bodyPr/>
                <a:lstStyle/>
                <a:p>
                  <a:pPr>
                    <a:defRPr sz="1400"/>
                  </a:pPr>
                  <a:endParaRPr lang="ja-JP"/>
                </a:p>
              </c:txPr>
              <c:dLblPos val="ctr"/>
              <c:showLegendKey val="0"/>
              <c:showVal val="0"/>
              <c:showCatName val="0"/>
              <c:showSerName val="0"/>
              <c:showPercent val="1"/>
              <c:showBubbleSize val="0"/>
            </c:dLbl>
            <c:dLblPos val="ctr"/>
            <c:showLegendKey val="0"/>
            <c:showVal val="0"/>
            <c:showCatName val="0"/>
            <c:showSerName val="0"/>
            <c:showPercent val="1"/>
            <c:showBubbleSize val="0"/>
            <c:showLeaderLines val="1"/>
          </c:dLbls>
          <c:val>
            <c:numRef>
              <c:f>集計表!$D$57:$D$58</c:f>
              <c:numCache>
                <c:formatCode>0%</c:formatCode>
                <c:ptCount val="2"/>
                <c:pt idx="0">
                  <c:v>0.53488372093023251</c:v>
                </c:pt>
                <c:pt idx="1">
                  <c:v>0.46511627906976744</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9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a:t>事業の実施内容（</a:t>
            </a:r>
            <a:r>
              <a:rPr lang="en-US" sz="1600" u="sng"/>
              <a:t>H28</a:t>
            </a:r>
            <a:r>
              <a:rPr lang="ja-JP" sz="1600" u="sng"/>
              <a:t>）</a:t>
            </a:r>
          </a:p>
        </c:rich>
      </c:tx>
      <c:layout>
        <c:manualLayout>
          <c:xMode val="edge"/>
          <c:yMode val="edge"/>
          <c:x val="0.30094090213035324"/>
          <c:y val="3.6620949793700112E-2"/>
        </c:manualLayout>
      </c:layout>
      <c:overlay val="0"/>
    </c:title>
    <c:autoTitleDeleted val="0"/>
    <c:plotArea>
      <c:layout>
        <c:manualLayout>
          <c:layoutTarget val="inner"/>
          <c:xMode val="edge"/>
          <c:yMode val="edge"/>
          <c:x val="0.48790907017552027"/>
          <c:y val="0.22136309366691198"/>
          <c:w val="0.45754560221925372"/>
          <c:h val="0.57894334325655217"/>
        </c:manualLayout>
      </c:layout>
      <c:barChart>
        <c:barDir val="bar"/>
        <c:grouping val="clustered"/>
        <c:varyColors val="0"/>
        <c:ser>
          <c:idx val="1"/>
          <c:order val="0"/>
          <c:invertIfNegative val="0"/>
          <c:cat>
            <c:strRef>
              <c:f>集計表!$B$63:$B$65</c:f>
              <c:strCache>
                <c:ptCount val="3"/>
                <c:pt idx="0">
                  <c:v>イベントで啓発</c:v>
                </c:pt>
                <c:pt idx="1">
                  <c:v>ホームページ・広報誌でPR</c:v>
                </c:pt>
                <c:pt idx="2">
                  <c:v>その他</c:v>
                </c:pt>
              </c:strCache>
            </c:strRef>
          </c:cat>
          <c:val>
            <c:numRef>
              <c:f>集計表!$C$63:$C$65</c:f>
              <c:numCache>
                <c:formatCode>General</c:formatCode>
                <c:ptCount val="3"/>
              </c:numCache>
            </c:numRef>
          </c:val>
        </c:ser>
        <c:ser>
          <c:idx val="0"/>
          <c:order val="1"/>
          <c:spPr>
            <a:solidFill>
              <a:srgbClr val="0070C0"/>
            </a:solidFill>
          </c:spPr>
          <c:invertIfNegative val="0"/>
          <c:dLbls>
            <c:showLegendKey val="0"/>
            <c:showVal val="1"/>
            <c:showCatName val="0"/>
            <c:showSerName val="0"/>
            <c:showPercent val="0"/>
            <c:showBubbleSize val="0"/>
            <c:showLeaderLines val="0"/>
          </c:dLbls>
          <c:cat>
            <c:strRef>
              <c:f>集計表!$B$63:$B$65</c:f>
              <c:strCache>
                <c:ptCount val="3"/>
                <c:pt idx="0">
                  <c:v>イベントで啓発</c:v>
                </c:pt>
                <c:pt idx="1">
                  <c:v>ホームページ・広報誌でPR</c:v>
                </c:pt>
                <c:pt idx="2">
                  <c:v>その他</c:v>
                </c:pt>
              </c:strCache>
            </c:strRef>
          </c:cat>
          <c:val>
            <c:numRef>
              <c:f>集計表!$D$63:$D$65</c:f>
              <c:numCache>
                <c:formatCode>General</c:formatCode>
                <c:ptCount val="3"/>
                <c:pt idx="0">
                  <c:v>18</c:v>
                </c:pt>
                <c:pt idx="1">
                  <c:v>7</c:v>
                </c:pt>
                <c:pt idx="2">
                  <c:v>4</c:v>
                </c:pt>
              </c:numCache>
            </c:numRef>
          </c:val>
        </c:ser>
        <c:dLbls>
          <c:showLegendKey val="0"/>
          <c:showVal val="0"/>
          <c:showCatName val="0"/>
          <c:showSerName val="0"/>
          <c:showPercent val="0"/>
          <c:showBubbleSize val="0"/>
        </c:dLbls>
        <c:gapWidth val="67"/>
        <c:axId val="38768128"/>
        <c:axId val="132904000"/>
      </c:barChart>
      <c:catAx>
        <c:axId val="38768128"/>
        <c:scaling>
          <c:orientation val="maxMin"/>
        </c:scaling>
        <c:delete val="0"/>
        <c:axPos val="l"/>
        <c:majorTickMark val="none"/>
        <c:minorTickMark val="none"/>
        <c:tickLblPos val="nextTo"/>
        <c:crossAx val="132904000"/>
        <c:crosses val="autoZero"/>
        <c:auto val="1"/>
        <c:lblAlgn val="ctr"/>
        <c:lblOffset val="100"/>
        <c:noMultiLvlLbl val="0"/>
      </c:catAx>
      <c:valAx>
        <c:axId val="132904000"/>
        <c:scaling>
          <c:orientation val="minMax"/>
        </c:scaling>
        <c:delete val="0"/>
        <c:axPos val="b"/>
        <c:numFmt formatCode="General" sourceLinked="1"/>
        <c:majorTickMark val="none"/>
        <c:minorTickMark val="none"/>
        <c:tickLblPos val="nextTo"/>
        <c:crossAx val="38768128"/>
        <c:crosses val="max"/>
        <c:crossBetween val="between"/>
      </c:valAx>
    </c:plotArea>
    <c:plotVisOnly val="1"/>
    <c:dispBlanksAs val="gap"/>
    <c:showDLblsOverMax val="0"/>
  </c:chart>
  <c:spPr>
    <a:ln>
      <a:noFill/>
    </a:ln>
  </c:spPr>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u="sng"/>
            </a:pPr>
            <a:r>
              <a:rPr lang="ja-JP" sz="1600" u="sng"/>
              <a:t>イベント実施月（</a:t>
            </a:r>
            <a:r>
              <a:rPr lang="en-US" sz="1600" u="sng"/>
              <a:t>H28)</a:t>
            </a:r>
            <a:endParaRPr lang="ja-JP" sz="1600" u="sng"/>
          </a:p>
        </c:rich>
      </c:tx>
      <c:layout>
        <c:manualLayout>
          <c:xMode val="edge"/>
          <c:yMode val="edge"/>
          <c:x val="0.23996200348432914"/>
          <c:y val="1.8159813641568271E-2"/>
        </c:manualLayout>
      </c:layout>
      <c:overlay val="0"/>
    </c:title>
    <c:autoTitleDeleted val="0"/>
    <c:plotArea>
      <c:layout>
        <c:manualLayout>
          <c:layoutTarget val="inner"/>
          <c:xMode val="edge"/>
          <c:yMode val="edge"/>
          <c:x val="0.14904596270558348"/>
          <c:y val="0.10962969210689032"/>
          <c:w val="0.62152497320117583"/>
          <c:h val="0.85338017374926201"/>
        </c:manualLayout>
      </c:layout>
      <c:barChart>
        <c:barDir val="bar"/>
        <c:grouping val="clustered"/>
        <c:varyColors val="0"/>
        <c:ser>
          <c:idx val="0"/>
          <c:order val="0"/>
          <c:spPr>
            <a:solidFill>
              <a:srgbClr val="0070C0"/>
            </a:solidFill>
          </c:spPr>
          <c:invertIfNegative val="0"/>
          <c:dLbls>
            <c:showLegendKey val="0"/>
            <c:showVal val="1"/>
            <c:showCatName val="0"/>
            <c:showSerName val="0"/>
            <c:showPercent val="0"/>
            <c:showBubbleSize val="0"/>
            <c:showLeaderLines val="0"/>
          </c:dLbls>
          <c:cat>
            <c:strRef>
              <c:f>集計表!$C$85:$N$85</c:f>
              <c:strCache>
                <c:ptCount val="12"/>
                <c:pt idx="0">
                  <c:v>４月</c:v>
                </c:pt>
                <c:pt idx="1">
                  <c:v>５月</c:v>
                </c:pt>
                <c:pt idx="2">
                  <c:v>６月</c:v>
                </c:pt>
                <c:pt idx="3">
                  <c:v>７月</c:v>
                </c:pt>
                <c:pt idx="4">
                  <c:v>８月</c:v>
                </c:pt>
                <c:pt idx="5">
                  <c:v>９月</c:v>
                </c:pt>
                <c:pt idx="6">
                  <c:v>１０月</c:v>
                </c:pt>
                <c:pt idx="7">
                  <c:v>１１月</c:v>
                </c:pt>
                <c:pt idx="8">
                  <c:v>１２月</c:v>
                </c:pt>
                <c:pt idx="9">
                  <c:v>1月</c:v>
                </c:pt>
                <c:pt idx="10">
                  <c:v>２月</c:v>
                </c:pt>
                <c:pt idx="11">
                  <c:v>３月</c:v>
                </c:pt>
              </c:strCache>
            </c:strRef>
          </c:cat>
          <c:val>
            <c:numRef>
              <c:f>集計表!$C$86:$N$86</c:f>
              <c:numCache>
                <c:formatCode>General</c:formatCode>
                <c:ptCount val="12"/>
                <c:pt idx="0">
                  <c:v>1</c:v>
                </c:pt>
                <c:pt idx="1">
                  <c:v>2</c:v>
                </c:pt>
                <c:pt idx="2">
                  <c:v>2</c:v>
                </c:pt>
                <c:pt idx="3">
                  <c:v>1</c:v>
                </c:pt>
                <c:pt idx="4">
                  <c:v>0</c:v>
                </c:pt>
                <c:pt idx="5">
                  <c:v>3</c:v>
                </c:pt>
                <c:pt idx="6">
                  <c:v>6</c:v>
                </c:pt>
                <c:pt idx="7">
                  <c:v>10</c:v>
                </c:pt>
                <c:pt idx="8">
                  <c:v>1</c:v>
                </c:pt>
                <c:pt idx="9">
                  <c:v>3</c:v>
                </c:pt>
                <c:pt idx="10">
                  <c:v>4</c:v>
                </c:pt>
                <c:pt idx="11">
                  <c:v>2</c:v>
                </c:pt>
              </c:numCache>
            </c:numRef>
          </c:val>
        </c:ser>
        <c:dLbls>
          <c:showLegendKey val="0"/>
          <c:showVal val="0"/>
          <c:showCatName val="0"/>
          <c:showSerName val="0"/>
          <c:showPercent val="0"/>
          <c:showBubbleSize val="0"/>
        </c:dLbls>
        <c:gapWidth val="150"/>
        <c:axId val="132756992"/>
        <c:axId val="101689600"/>
      </c:barChart>
      <c:catAx>
        <c:axId val="132756992"/>
        <c:scaling>
          <c:orientation val="maxMin"/>
        </c:scaling>
        <c:delete val="0"/>
        <c:axPos val="l"/>
        <c:majorTickMark val="none"/>
        <c:minorTickMark val="none"/>
        <c:tickLblPos val="nextTo"/>
        <c:crossAx val="101689600"/>
        <c:crosses val="autoZero"/>
        <c:auto val="1"/>
        <c:lblAlgn val="ctr"/>
        <c:lblOffset val="100"/>
        <c:noMultiLvlLbl val="0"/>
      </c:catAx>
      <c:valAx>
        <c:axId val="101689600"/>
        <c:scaling>
          <c:orientation val="minMax"/>
          <c:max val="12"/>
        </c:scaling>
        <c:delete val="1"/>
        <c:axPos val="b"/>
        <c:numFmt formatCode="General" sourceLinked="1"/>
        <c:majorTickMark val="none"/>
        <c:minorTickMark val="none"/>
        <c:tickLblPos val="nextTo"/>
        <c:crossAx val="132756992"/>
        <c:crosses val="max"/>
        <c:crossBetween val="between"/>
        <c:majorUnit val="1"/>
      </c:valAx>
    </c:plotArea>
    <c:plotVisOnly val="1"/>
    <c:dispBlanksAs val="gap"/>
    <c:showDLblsOverMax val="0"/>
  </c:chart>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u="sng"/>
            </a:pPr>
            <a:r>
              <a:rPr lang="ja-JP" sz="1600" u="sng" dirty="0"/>
              <a:t>イベントの実施内容（</a:t>
            </a:r>
            <a:r>
              <a:rPr lang="en-US" sz="1600" u="sng" dirty="0"/>
              <a:t>H28</a:t>
            </a:r>
            <a:r>
              <a:rPr lang="ja-JP" sz="1600" u="sng" dirty="0"/>
              <a:t>）</a:t>
            </a:r>
          </a:p>
        </c:rich>
      </c:tx>
      <c:layout>
        <c:manualLayout>
          <c:xMode val="edge"/>
          <c:yMode val="edge"/>
          <c:x val="0.24475276192539255"/>
          <c:y val="3.4582214176638324E-3"/>
        </c:manualLayout>
      </c:layout>
      <c:overlay val="0"/>
    </c:title>
    <c:autoTitleDeleted val="0"/>
    <c:plotArea>
      <c:layout>
        <c:manualLayout>
          <c:layoutTarget val="inner"/>
          <c:xMode val="edge"/>
          <c:yMode val="edge"/>
          <c:x val="0.42741612449019234"/>
          <c:y val="0.19226445803834158"/>
          <c:w val="0.47057050846318182"/>
          <c:h val="0.56804442991718485"/>
        </c:manualLayout>
      </c:layout>
      <c:barChart>
        <c:barDir val="bar"/>
        <c:grouping val="clustered"/>
        <c:varyColors val="0"/>
        <c:ser>
          <c:idx val="1"/>
          <c:order val="0"/>
          <c:invertIfNegative val="0"/>
          <c:cat>
            <c:strRef>
              <c:f>集計表!$B$70:$B$74</c:f>
              <c:strCache>
                <c:ptCount val="5"/>
                <c:pt idx="0">
                  <c:v>実車講習会</c:v>
                </c:pt>
                <c:pt idx="1">
                  <c:v>セミナー・講習会</c:v>
                </c:pt>
                <c:pt idx="2">
                  <c:v>庁内研修</c:v>
                </c:pt>
                <c:pt idx="3">
                  <c:v>シミュレーター体験</c:v>
                </c:pt>
                <c:pt idx="4">
                  <c:v>その他</c:v>
                </c:pt>
              </c:strCache>
            </c:strRef>
          </c:cat>
          <c:val>
            <c:numRef>
              <c:f>集計表!$C$70:$C$74</c:f>
              <c:numCache>
                <c:formatCode>General</c:formatCode>
                <c:ptCount val="5"/>
              </c:numCache>
            </c:numRef>
          </c:val>
        </c:ser>
        <c:ser>
          <c:idx val="0"/>
          <c:order val="1"/>
          <c:spPr>
            <a:solidFill>
              <a:srgbClr val="0070C0"/>
            </a:solidFill>
          </c:spPr>
          <c:invertIfNegative val="0"/>
          <c:dLbls>
            <c:showLegendKey val="0"/>
            <c:showVal val="1"/>
            <c:showCatName val="0"/>
            <c:showSerName val="0"/>
            <c:showPercent val="0"/>
            <c:showBubbleSize val="0"/>
            <c:showLeaderLines val="0"/>
          </c:dLbls>
          <c:cat>
            <c:strRef>
              <c:f>集計表!$B$70:$B$74</c:f>
              <c:strCache>
                <c:ptCount val="5"/>
                <c:pt idx="0">
                  <c:v>実車講習会</c:v>
                </c:pt>
                <c:pt idx="1">
                  <c:v>セミナー・講習会</c:v>
                </c:pt>
                <c:pt idx="2">
                  <c:v>庁内研修</c:v>
                </c:pt>
                <c:pt idx="3">
                  <c:v>シミュレーター体験</c:v>
                </c:pt>
                <c:pt idx="4">
                  <c:v>その他</c:v>
                </c:pt>
              </c:strCache>
            </c:strRef>
          </c:cat>
          <c:val>
            <c:numRef>
              <c:f>集計表!$D$70:$D$74</c:f>
              <c:numCache>
                <c:formatCode>General</c:formatCode>
                <c:ptCount val="5"/>
                <c:pt idx="0">
                  <c:v>2</c:v>
                </c:pt>
                <c:pt idx="1">
                  <c:v>6</c:v>
                </c:pt>
                <c:pt idx="2">
                  <c:v>5</c:v>
                </c:pt>
                <c:pt idx="3">
                  <c:v>19</c:v>
                </c:pt>
                <c:pt idx="4">
                  <c:v>5</c:v>
                </c:pt>
              </c:numCache>
            </c:numRef>
          </c:val>
        </c:ser>
        <c:dLbls>
          <c:showLegendKey val="0"/>
          <c:showVal val="0"/>
          <c:showCatName val="0"/>
          <c:showSerName val="0"/>
          <c:showPercent val="0"/>
          <c:showBubbleSize val="0"/>
        </c:dLbls>
        <c:gapWidth val="87"/>
        <c:axId val="132757504"/>
        <c:axId val="101690752"/>
      </c:barChart>
      <c:catAx>
        <c:axId val="132757504"/>
        <c:scaling>
          <c:orientation val="maxMin"/>
        </c:scaling>
        <c:delete val="0"/>
        <c:axPos val="l"/>
        <c:majorTickMark val="none"/>
        <c:minorTickMark val="none"/>
        <c:tickLblPos val="nextTo"/>
        <c:crossAx val="101690752"/>
        <c:crosses val="autoZero"/>
        <c:auto val="1"/>
        <c:lblAlgn val="ctr"/>
        <c:lblOffset val="100"/>
        <c:noMultiLvlLbl val="0"/>
      </c:catAx>
      <c:valAx>
        <c:axId val="101690752"/>
        <c:scaling>
          <c:orientation val="minMax"/>
        </c:scaling>
        <c:delete val="0"/>
        <c:axPos val="b"/>
        <c:numFmt formatCode="General" sourceLinked="1"/>
        <c:majorTickMark val="none"/>
        <c:minorTickMark val="none"/>
        <c:tickLblPos val="nextTo"/>
        <c:crossAx val="132757504"/>
        <c:crosses val="max"/>
        <c:crossBetween val="between"/>
      </c:valAx>
    </c:plotArea>
    <c:plotVisOnly val="1"/>
    <c:dispBlanksAs val="gap"/>
    <c:showDLblsOverMax val="0"/>
  </c:chart>
  <c:spPr>
    <a:ln>
      <a:noFill/>
    </a:ln>
  </c:spPr>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b="1" u="sng"/>
            </a:pPr>
            <a:r>
              <a:rPr lang="ja-JP" sz="1600" b="1" u="sng" dirty="0" smtClean="0"/>
              <a:t>エコドライブ</a:t>
            </a:r>
            <a:r>
              <a:rPr lang="ja-JP" sz="1600" b="1" u="sng" dirty="0"/>
              <a:t>取組</a:t>
            </a:r>
            <a:r>
              <a:rPr lang="ja-JP" sz="1600" b="1" u="sng" dirty="0" smtClean="0"/>
              <a:t>実施</a:t>
            </a:r>
            <a:r>
              <a:rPr lang="ja-JP" altLang="en-US" sz="1600" b="1" u="sng" dirty="0" smtClean="0"/>
              <a:t>予定</a:t>
            </a:r>
            <a:r>
              <a:rPr lang="ja-JP" sz="1600" b="1" u="sng" dirty="0" smtClean="0"/>
              <a:t>（</a:t>
            </a:r>
            <a:r>
              <a:rPr lang="en-US" sz="1600" b="1" u="sng" dirty="0"/>
              <a:t>H29</a:t>
            </a:r>
            <a:r>
              <a:rPr lang="ja-JP" sz="1600" b="1" u="sng" dirty="0"/>
              <a:t>）</a:t>
            </a:r>
          </a:p>
        </c:rich>
      </c:tx>
      <c:layout>
        <c:manualLayout>
          <c:xMode val="edge"/>
          <c:yMode val="edge"/>
          <c:x val="0.16287380105914157"/>
          <c:y val="0"/>
        </c:manualLayout>
      </c:layout>
      <c:overlay val="0"/>
    </c:title>
    <c:autoTitleDeleted val="0"/>
    <c:plotArea>
      <c:layout>
        <c:manualLayout>
          <c:layoutTarget val="inner"/>
          <c:xMode val="edge"/>
          <c:yMode val="edge"/>
          <c:x val="0.15710851991119529"/>
          <c:y val="0.15989097724473808"/>
          <c:w val="0.63255745995016099"/>
          <c:h val="0.73628427787256323"/>
        </c:manualLayout>
      </c:layout>
      <c:pieChart>
        <c:varyColors val="1"/>
        <c:ser>
          <c:idx val="0"/>
          <c:order val="0"/>
          <c:spPr>
            <a:ln>
              <a:solidFill>
                <a:srgbClr val="0070C0"/>
              </a:solidFill>
            </a:ln>
          </c:spPr>
          <c:dPt>
            <c:idx val="0"/>
            <c:bubble3D val="0"/>
            <c:spPr>
              <a:solidFill>
                <a:schemeClr val="accent1"/>
              </a:solidFill>
              <a:ln>
                <a:solidFill>
                  <a:srgbClr val="0070C0"/>
                </a:solidFill>
              </a:ln>
            </c:spPr>
          </c:dPt>
          <c:dPt>
            <c:idx val="1"/>
            <c:bubble3D val="0"/>
            <c:spPr>
              <a:solidFill>
                <a:schemeClr val="accent1">
                  <a:lumMod val="20000"/>
                  <a:lumOff val="80000"/>
                </a:schemeClr>
              </a:solidFill>
              <a:ln>
                <a:solidFill>
                  <a:srgbClr val="0070C0"/>
                </a:solidFill>
              </a:ln>
            </c:spPr>
          </c:dPt>
          <c:dLbls>
            <c:dLblPos val="ctr"/>
            <c:showLegendKey val="0"/>
            <c:showVal val="0"/>
            <c:showCatName val="0"/>
            <c:showSerName val="0"/>
            <c:showPercent val="1"/>
            <c:showBubbleSize val="0"/>
            <c:showLeaderLines val="1"/>
          </c:dLbls>
          <c:val>
            <c:numRef>
              <c:f>集計表!$D$91:$D$92</c:f>
              <c:numCache>
                <c:formatCode>0%</c:formatCode>
                <c:ptCount val="2"/>
                <c:pt idx="0">
                  <c:v>0.39534883720930231</c:v>
                </c:pt>
                <c:pt idx="1">
                  <c:v>0.60465116279069764</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0.54098</cdr:x>
      <cdr:y>0.4478</cdr:y>
    </cdr:from>
    <cdr:to>
      <cdr:x>0.83845</cdr:x>
      <cdr:y>0.60024</cdr:y>
    </cdr:to>
    <cdr:sp macro="" textlink="">
      <cdr:nvSpPr>
        <cdr:cNvPr id="2" name="テキスト ボックス 1"/>
        <cdr:cNvSpPr txBox="1"/>
      </cdr:nvSpPr>
      <cdr:spPr>
        <a:xfrm xmlns:a="http://schemas.openxmlformats.org/drawingml/2006/main">
          <a:off x="2376264" y="2102222"/>
          <a:ext cx="1306633" cy="715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0.19672</cdr:x>
      <cdr:y>0.57051</cdr:y>
    </cdr:from>
    <cdr:to>
      <cdr:x>0.6265</cdr:x>
      <cdr:y>0.72295</cdr:y>
    </cdr:to>
    <cdr:sp macro="" textlink="">
      <cdr:nvSpPr>
        <cdr:cNvPr id="3" name="テキスト ボックス 2"/>
        <cdr:cNvSpPr txBox="1"/>
      </cdr:nvSpPr>
      <cdr:spPr>
        <a:xfrm xmlns:a="http://schemas.openxmlformats.org/drawingml/2006/main">
          <a:off x="864096" y="2678286"/>
          <a:ext cx="1887804" cy="715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0.40984</cdr:x>
      <cdr:y>0.34043</cdr:y>
    </cdr:from>
    <cdr:to>
      <cdr:x>0.83963</cdr:x>
      <cdr:y>0.49286</cdr:y>
    </cdr:to>
    <cdr:sp macro="" textlink="">
      <cdr:nvSpPr>
        <cdr:cNvPr id="4" name="テキスト ボックス 3"/>
        <cdr:cNvSpPr txBox="1"/>
      </cdr:nvSpPr>
      <cdr:spPr>
        <a:xfrm xmlns:a="http://schemas.openxmlformats.org/drawingml/2006/main">
          <a:off x="1800200" y="1598166"/>
          <a:ext cx="1887848" cy="715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実施</a:t>
          </a:r>
        </a:p>
      </cdr:txBody>
    </cdr:sp>
  </cdr:relSizeAnchor>
  <cdr:relSizeAnchor xmlns:cdr="http://schemas.openxmlformats.org/drawingml/2006/chartDrawing">
    <cdr:from>
      <cdr:x>0.09836</cdr:x>
      <cdr:y>0.4478</cdr:y>
    </cdr:from>
    <cdr:to>
      <cdr:x>0.52815</cdr:x>
      <cdr:y>0.60024</cdr:y>
    </cdr:to>
    <cdr:sp macro="" textlink="">
      <cdr:nvSpPr>
        <cdr:cNvPr id="5" name="テキスト ボックス 4"/>
        <cdr:cNvSpPr txBox="1"/>
      </cdr:nvSpPr>
      <cdr:spPr>
        <a:xfrm xmlns:a="http://schemas.openxmlformats.org/drawingml/2006/main">
          <a:off x="432048" y="2102222"/>
          <a:ext cx="1887848" cy="715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未実施</a:t>
          </a:r>
        </a:p>
      </cdr:txBody>
    </cdr:sp>
  </cdr:relSizeAnchor>
</c:userShapes>
</file>

<file path=ppt/drawings/drawing2.xml><?xml version="1.0" encoding="utf-8"?>
<c:userShapes xmlns:c="http://schemas.openxmlformats.org/drawingml/2006/chart">
  <cdr:relSizeAnchor xmlns:cdr="http://schemas.openxmlformats.org/drawingml/2006/chartDrawing">
    <cdr:from>
      <cdr:x>0.56631</cdr:x>
      <cdr:y>0.43925</cdr:y>
    </cdr:from>
    <cdr:to>
      <cdr:x>0.86378</cdr:x>
      <cdr:y>0.59169</cdr:y>
    </cdr:to>
    <cdr:sp macro="" textlink="">
      <cdr:nvSpPr>
        <cdr:cNvPr id="2" name="テキスト ボックス 1"/>
        <cdr:cNvSpPr txBox="1"/>
      </cdr:nvSpPr>
      <cdr:spPr>
        <a:xfrm xmlns:a="http://schemas.openxmlformats.org/drawingml/2006/main">
          <a:off x="2555776" y="1644736"/>
          <a:ext cx="1342501" cy="570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0.26315</cdr:x>
      <cdr:y>0.65827</cdr:y>
    </cdr:from>
    <cdr:to>
      <cdr:x>0.69293</cdr:x>
      <cdr:y>0.81071</cdr:y>
    </cdr:to>
    <cdr:sp macro="" textlink="">
      <cdr:nvSpPr>
        <cdr:cNvPr id="3" name="テキスト ボックス 2"/>
        <cdr:cNvSpPr txBox="1"/>
      </cdr:nvSpPr>
      <cdr:spPr>
        <a:xfrm xmlns:a="http://schemas.openxmlformats.org/drawingml/2006/main">
          <a:off x="1187624" y="2464828"/>
          <a:ext cx="1939624" cy="570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0.41914</cdr:x>
      <cdr:y>0.30142</cdr:y>
    </cdr:from>
    <cdr:to>
      <cdr:x>0.84893</cdr:x>
      <cdr:y>0.45385</cdr:y>
    </cdr:to>
    <cdr:sp macro="" textlink="">
      <cdr:nvSpPr>
        <cdr:cNvPr id="4" name="テキスト ボックス 3"/>
        <cdr:cNvSpPr txBox="1"/>
      </cdr:nvSpPr>
      <cdr:spPr>
        <a:xfrm xmlns:a="http://schemas.openxmlformats.org/drawingml/2006/main">
          <a:off x="1944216" y="1062324"/>
          <a:ext cx="1993597" cy="53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実施予定</a:t>
          </a:r>
        </a:p>
      </cdr:txBody>
    </cdr:sp>
  </cdr:relSizeAnchor>
  <cdr:relSizeAnchor xmlns:cdr="http://schemas.openxmlformats.org/drawingml/2006/chartDrawing">
    <cdr:from>
      <cdr:x>0.18338</cdr:x>
      <cdr:y>0.47853</cdr:y>
    </cdr:from>
    <cdr:to>
      <cdr:x>0.47303</cdr:x>
      <cdr:y>0.63097</cdr:y>
    </cdr:to>
    <cdr:sp macro="" textlink="">
      <cdr:nvSpPr>
        <cdr:cNvPr id="5" name="テキスト ボックス 4"/>
        <cdr:cNvSpPr txBox="1"/>
      </cdr:nvSpPr>
      <cdr:spPr>
        <a:xfrm xmlns:a="http://schemas.openxmlformats.org/drawingml/2006/main">
          <a:off x="827584" y="1791800"/>
          <a:ext cx="1307217" cy="57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未実施予定</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0.53846</cdr:x>
      <cdr:y>0.56897</cdr:y>
    </cdr:from>
    <cdr:to>
      <cdr:x>0.87775</cdr:x>
      <cdr:y>0.72141</cdr:y>
    </cdr:to>
    <cdr:sp macro="" textlink="">
      <cdr:nvSpPr>
        <cdr:cNvPr id="2" name="テキスト ボックス 1"/>
        <cdr:cNvSpPr txBox="1"/>
      </cdr:nvSpPr>
      <cdr:spPr>
        <a:xfrm xmlns:a="http://schemas.openxmlformats.org/drawingml/2006/main">
          <a:off x="2520280" y="2376264"/>
          <a:ext cx="1588033" cy="636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0.23077</cdr:x>
      <cdr:y>0.56897</cdr:y>
    </cdr:from>
    <cdr:to>
      <cdr:x>0.55422</cdr:x>
      <cdr:y>0.72141</cdr:y>
    </cdr:to>
    <cdr:sp macro="" textlink="">
      <cdr:nvSpPr>
        <cdr:cNvPr id="3" name="テキスト ボックス 2"/>
        <cdr:cNvSpPr txBox="1"/>
      </cdr:nvSpPr>
      <cdr:spPr>
        <a:xfrm xmlns:a="http://schemas.openxmlformats.org/drawingml/2006/main">
          <a:off x="1080120" y="2376264"/>
          <a:ext cx="1513914" cy="636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0.44615</cdr:x>
      <cdr:y>0.39655</cdr:y>
    </cdr:from>
    <cdr:to>
      <cdr:x>0.87594</cdr:x>
      <cdr:y>0.54898</cdr:y>
    </cdr:to>
    <cdr:sp macro="" textlink="">
      <cdr:nvSpPr>
        <cdr:cNvPr id="4" name="テキスト ボックス 3"/>
        <cdr:cNvSpPr txBox="1"/>
      </cdr:nvSpPr>
      <cdr:spPr>
        <a:xfrm xmlns:a="http://schemas.openxmlformats.org/drawingml/2006/main">
          <a:off x="2088232" y="1656184"/>
          <a:ext cx="2011641" cy="636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実施</a:t>
          </a:r>
        </a:p>
      </cdr:txBody>
    </cdr:sp>
  </cdr:relSizeAnchor>
  <cdr:relSizeAnchor xmlns:cdr="http://schemas.openxmlformats.org/drawingml/2006/chartDrawing">
    <cdr:from>
      <cdr:x>0.13846</cdr:x>
      <cdr:y>0.39655</cdr:y>
    </cdr:from>
    <cdr:to>
      <cdr:x>0.56825</cdr:x>
      <cdr:y>0.54899</cdr:y>
    </cdr:to>
    <cdr:sp macro="" textlink="">
      <cdr:nvSpPr>
        <cdr:cNvPr id="5" name="テキスト ボックス 4"/>
        <cdr:cNvSpPr txBox="1"/>
      </cdr:nvSpPr>
      <cdr:spPr>
        <a:xfrm xmlns:a="http://schemas.openxmlformats.org/drawingml/2006/main">
          <a:off x="648072" y="1656184"/>
          <a:ext cx="2011640" cy="636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未実施</a:t>
          </a:r>
        </a:p>
      </cdr:txBody>
    </cdr:sp>
  </cdr:relSizeAnchor>
</c:userShapes>
</file>

<file path=ppt/drawings/drawing4.xml><?xml version="1.0" encoding="utf-8"?>
<c:userShapes xmlns:c="http://schemas.openxmlformats.org/drawingml/2006/chart">
  <cdr:relSizeAnchor xmlns:cdr="http://schemas.openxmlformats.org/drawingml/2006/chartDrawing">
    <cdr:from>
      <cdr:x>0.32432</cdr:x>
      <cdr:y>0.12116</cdr:y>
    </cdr:from>
    <cdr:to>
      <cdr:x>0.77743</cdr:x>
      <cdr:y>0.19515</cdr:y>
    </cdr:to>
    <cdr:sp macro="" textlink="">
      <cdr:nvSpPr>
        <cdr:cNvPr id="2" name="テキスト ボックス 9"/>
        <cdr:cNvSpPr txBox="1"/>
      </cdr:nvSpPr>
      <cdr:spPr>
        <a:xfrm xmlns:a="http://schemas.openxmlformats.org/drawingml/2006/main">
          <a:off x="1728191" y="504056"/>
          <a:ext cx="241444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年イベント総数：</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0.69084</cdr:x>
      <cdr:y>0.12905</cdr:y>
    </cdr:from>
    <cdr:to>
      <cdr:x>1</cdr:x>
      <cdr:y>0.21286</cdr:y>
    </cdr:to>
    <cdr:sp macro="" textlink="">
      <cdr:nvSpPr>
        <cdr:cNvPr id="2" name="テキスト ボックス 19"/>
        <cdr:cNvSpPr txBox="1"/>
      </cdr:nvSpPr>
      <cdr:spPr>
        <a:xfrm xmlns:a="http://schemas.openxmlformats.org/drawingml/2006/main">
          <a:off x="2959536" y="473924"/>
          <a:ext cx="132443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0.51911</cdr:x>
      <cdr:y>0.51994</cdr:y>
    </cdr:from>
    <cdr:to>
      <cdr:x>0.81658</cdr:x>
      <cdr:y>0.67238</cdr:y>
    </cdr:to>
    <cdr:sp macro="" textlink="">
      <cdr:nvSpPr>
        <cdr:cNvPr id="2" name="テキスト ボックス 1"/>
        <cdr:cNvSpPr txBox="1"/>
      </cdr:nvSpPr>
      <cdr:spPr>
        <a:xfrm xmlns:a="http://schemas.openxmlformats.org/drawingml/2006/main">
          <a:off x="1462897" y="672852"/>
          <a:ext cx="838296" cy="1972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p>
      </cdr:txBody>
    </cdr:sp>
  </cdr:relSizeAnchor>
  <cdr:relSizeAnchor xmlns:cdr="http://schemas.openxmlformats.org/drawingml/2006/chartDrawing">
    <cdr:from>
      <cdr:x>0.21271</cdr:x>
      <cdr:y>0.64172</cdr:y>
    </cdr:from>
    <cdr:to>
      <cdr:x>0.64249</cdr:x>
      <cdr:y>0.79416</cdr:y>
    </cdr:to>
    <cdr:sp macro="" textlink="">
      <cdr:nvSpPr>
        <cdr:cNvPr id="3" name="テキスト ボックス 2"/>
        <cdr:cNvSpPr txBox="1"/>
      </cdr:nvSpPr>
      <cdr:spPr>
        <a:xfrm xmlns:a="http://schemas.openxmlformats.org/drawingml/2006/main">
          <a:off x="1001586" y="2596002"/>
          <a:ext cx="2023730" cy="616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cdr:txBody>
    </cdr:sp>
  </cdr:relSizeAnchor>
  <cdr:relSizeAnchor xmlns:cdr="http://schemas.openxmlformats.org/drawingml/2006/chartDrawing">
    <cdr:from>
      <cdr:x>0.3976</cdr:x>
      <cdr:y>0.35692</cdr:y>
    </cdr:from>
    <cdr:to>
      <cdr:x>0.82739</cdr:x>
      <cdr:y>0.48303</cdr:y>
    </cdr:to>
    <cdr:sp macro="" textlink="">
      <cdr:nvSpPr>
        <cdr:cNvPr id="4" name="テキスト ボックス 3"/>
        <cdr:cNvSpPr txBox="1"/>
      </cdr:nvSpPr>
      <cdr:spPr>
        <a:xfrm xmlns:a="http://schemas.openxmlformats.org/drawingml/2006/main">
          <a:off x="1872208" y="1443874"/>
          <a:ext cx="2023777" cy="510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実施予定</a:t>
          </a:r>
        </a:p>
      </cdr:txBody>
    </cdr:sp>
  </cdr:relSizeAnchor>
  <cdr:relSizeAnchor xmlns:cdr="http://schemas.openxmlformats.org/drawingml/2006/chartDrawing">
    <cdr:from>
      <cdr:x>0.07646</cdr:x>
      <cdr:y>0.46372</cdr:y>
    </cdr:from>
    <cdr:to>
      <cdr:x>0.50625</cdr:x>
      <cdr:y>0.61616</cdr:y>
    </cdr:to>
    <cdr:sp macro="" textlink="">
      <cdr:nvSpPr>
        <cdr:cNvPr id="5" name="テキスト ボックス 4"/>
        <cdr:cNvSpPr txBox="1"/>
      </cdr:nvSpPr>
      <cdr:spPr>
        <a:xfrm xmlns:a="http://schemas.openxmlformats.org/drawingml/2006/main">
          <a:off x="360040" y="1875922"/>
          <a:ext cx="2023777" cy="616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未実施</a:t>
          </a:r>
        </a:p>
      </cdr:txBody>
    </cdr:sp>
  </cdr:relSizeAnchor>
</c:userShapes>
</file>

<file path=ppt/drawings/drawing7.xml><?xml version="1.0" encoding="utf-8"?>
<c:userShapes xmlns:c="http://schemas.openxmlformats.org/drawingml/2006/chart">
  <cdr:relSizeAnchor xmlns:cdr="http://schemas.openxmlformats.org/drawingml/2006/chartDrawing">
    <cdr:from>
      <cdr:x>0.7913</cdr:x>
      <cdr:y>0.04688</cdr:y>
    </cdr:from>
    <cdr:to>
      <cdr:x>0.93789</cdr:x>
      <cdr:y>0.11366</cdr:y>
    </cdr:to>
    <cdr:sp macro="" textlink="">
      <cdr:nvSpPr>
        <cdr:cNvPr id="2" name="テキスト ボックス 14"/>
        <cdr:cNvSpPr txBox="1"/>
      </cdr:nvSpPr>
      <cdr:spPr>
        <a:xfrm xmlns:a="http://schemas.openxmlformats.org/drawingml/2006/main">
          <a:off x="6552728" y="216024"/>
          <a:ext cx="12139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1CA31F8-F74A-40F1-8DAA-9DFF74669CC7}" type="datetimeFigureOut">
              <a:rPr kumimoji="1" lang="ja-JP" altLang="en-US" smtClean="0"/>
              <a:t>2017/9/7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1934D5CC-4A0C-4D44-9FBB-22AD4B79EF7B}" type="slidenum">
              <a:rPr kumimoji="1" lang="ja-JP" altLang="en-US" smtClean="0"/>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□今年度の６月に府内市町村に対し「自動車環境対策に関する調査」を実施</a:t>
            </a:r>
            <a:endParaRPr kumimoji="1" lang="en-US" altLang="ja-JP" dirty="0" smtClean="0"/>
          </a:p>
          <a:p>
            <a:r>
              <a:rPr kumimoji="1" lang="ja-JP" altLang="en-US" dirty="0" smtClean="0"/>
              <a:t>□その中でエコカー・エコドライブに関する普及啓発事業の昨年度の実施状況及び今年度の実施予定について紹介</a:t>
            </a:r>
            <a:endParaRPr kumimoji="1" lang="en-US" altLang="ja-JP" dirty="0" smtClean="0"/>
          </a:p>
          <a:p>
            <a:r>
              <a:rPr kumimoji="1" lang="ja-JP" altLang="en-US" dirty="0" smtClean="0"/>
              <a:t>□後半は市町村に対する大阪府のエコカー・エコドライブに関する支援メニューについて紹介</a:t>
            </a:r>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a:t>
            </a:fld>
            <a:endParaRPr kumimoji="1" lang="ja-JP" altLang="en-US"/>
          </a:p>
        </p:txBody>
      </p:sp>
    </p:spTree>
    <p:extLst>
      <p:ext uri="{BB962C8B-B14F-4D97-AF65-F5344CB8AC3E}">
        <p14:creationId xmlns:p14="http://schemas.microsoft.com/office/powerpoint/2010/main" val="170873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□現在、大阪府が事務局を務める大阪自動車環境対策推進会議が提供しているエコドライブ普及啓発ツールを紹介。</a:t>
            </a:r>
            <a:endParaRPr kumimoji="1" lang="en-US" altLang="ja-JP" dirty="0" smtClean="0"/>
          </a:p>
          <a:p>
            <a:r>
              <a:rPr kumimoji="1" lang="ja-JP" altLang="en-US" dirty="0" smtClean="0"/>
              <a:t>□エコドライブシミュレーター、燃費計等の機器、エコドライブパネル・タペストリーの貸出を無料で実施</a:t>
            </a:r>
            <a:endParaRPr kumimoji="1" lang="en-US" altLang="ja-JP" dirty="0" smtClean="0"/>
          </a:p>
          <a:p>
            <a:r>
              <a:rPr kumimoji="1" lang="ja-JP" altLang="en-US" dirty="0" smtClean="0"/>
              <a:t>　（昨年度の市町村等（府２件含む）エコドライブシミュレーター貸出件数：１３件）</a:t>
            </a:r>
            <a:endParaRPr kumimoji="1" lang="en-US" altLang="ja-JP" dirty="0" smtClean="0"/>
          </a:p>
          <a:p>
            <a:r>
              <a:rPr kumimoji="1" lang="ja-JP" altLang="en-US" dirty="0" smtClean="0"/>
              <a:t>□普及啓発グッズとして、エコドライブリーフレット、エコドライブステッカーを無料で提供</a:t>
            </a:r>
            <a:endParaRPr kumimoji="1" lang="en-US" altLang="ja-JP" dirty="0" smtClean="0"/>
          </a:p>
          <a:p>
            <a:r>
              <a:rPr kumimoji="1" lang="ja-JP" altLang="en-US" dirty="0" smtClean="0"/>
              <a:t>　エコドライブマグネットステッカーは府民にシミュレーター体験やセミナーを受講をしていただいた方への配布用に作成</a:t>
            </a:r>
            <a:endParaRPr kumimoji="1" lang="en-US" altLang="ja-JP" dirty="0" smtClean="0"/>
          </a:p>
          <a:p>
            <a:r>
              <a:rPr kumimoji="1" lang="ja-JP" altLang="en-US" dirty="0" smtClean="0"/>
              <a:t>□今後も市町村の要望をふまえ、支援メニューを拡充していきたい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10</a:t>
            </a:fld>
            <a:endParaRPr kumimoji="1" lang="ja-JP" altLang="en-US"/>
          </a:p>
        </p:txBody>
      </p:sp>
    </p:spTree>
    <p:extLst>
      <p:ext uri="{BB962C8B-B14F-4D97-AF65-F5344CB8AC3E}">
        <p14:creationId xmlns:p14="http://schemas.microsoft.com/office/powerpoint/2010/main" val="49926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□先ほど紹介したエコドライブ普及啓発ツール以外にも、大阪府にはエコカー・エコドライブに関する取組への支援メニューを用意、紹介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11</a:t>
            </a:fld>
            <a:endParaRPr kumimoji="1" lang="ja-JP" altLang="en-US"/>
          </a:p>
        </p:txBody>
      </p:sp>
    </p:spTree>
    <p:extLst>
      <p:ext uri="{BB962C8B-B14F-4D97-AF65-F5344CB8AC3E}">
        <p14:creationId xmlns:p14="http://schemas.microsoft.com/office/powerpoint/2010/main" val="162700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□エコカー普及啓発支援として、大阪府ではエコカー展示・試乗会は府民へエコカーの最新情報やその意義を理解してもらうために有効な手段としている。</a:t>
            </a:r>
            <a:endParaRPr kumimoji="1" lang="en-US" altLang="ja-JP" dirty="0" smtClean="0"/>
          </a:p>
          <a:p>
            <a:r>
              <a:rPr kumimoji="1" lang="ja-JP" altLang="en-US" dirty="0" smtClean="0"/>
              <a:t>□市町村主催の各地域イベントにおいてエコカー展示・試乗会の実施を推進するため、大阪府では「大阪エコカー協働普及サポートネット」のディーラー、エネルギー事業者等の会員にご協力いただき、エコカー出展のサポートを実施</a:t>
            </a:r>
            <a:endParaRPr kumimoji="1" lang="en-US" altLang="ja-JP" dirty="0" smtClean="0"/>
          </a:p>
          <a:p>
            <a:r>
              <a:rPr kumimoji="1" lang="ja-JP" altLang="en-US" dirty="0" smtClean="0"/>
              <a:t>□エコカー展示・試乗会を安全かつ円滑に実施するために、市町村等担当者向けの「エコカー展示・試乗実施マニュアル」を平成２７年度作成。</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12</a:t>
            </a:fld>
            <a:endParaRPr kumimoji="1" lang="ja-JP" altLang="en-US"/>
          </a:p>
        </p:txBody>
      </p:sp>
    </p:spTree>
    <p:extLst>
      <p:ext uri="{BB962C8B-B14F-4D97-AF65-F5344CB8AC3E}">
        <p14:creationId xmlns:p14="http://schemas.microsoft.com/office/powerpoint/2010/main" val="86240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□エコカー普及啓発ツールの紹介。</a:t>
            </a:r>
            <a:endParaRPr kumimoji="1" lang="en-US" altLang="ja-JP" dirty="0" smtClean="0"/>
          </a:p>
          <a:p>
            <a:r>
              <a:rPr kumimoji="1" lang="ja-JP" altLang="en-US" dirty="0" smtClean="0"/>
              <a:t>□</a:t>
            </a:r>
            <a:r>
              <a:rPr kumimoji="1" lang="en-US" altLang="ja-JP" dirty="0" smtClean="0"/>
              <a:t>H</a:t>
            </a:r>
            <a:r>
              <a:rPr kumimoji="1" lang="ja-JP" altLang="en-US" dirty="0" smtClean="0"/>
              <a:t>２７年度に作成２種類のエコカー普及啓発パネル、エコカー展示試乗会ののぼり３種類を無料で貸出。</a:t>
            </a:r>
            <a:endParaRPr kumimoji="1" lang="en-US" altLang="ja-JP" dirty="0" smtClean="0"/>
          </a:p>
          <a:p>
            <a:r>
              <a:rPr kumimoji="1" lang="ja-JP" altLang="en-US" dirty="0" smtClean="0"/>
              <a:t>□普及啓発グッズとして、パネルと同じデザインのポスター、および</a:t>
            </a:r>
            <a:r>
              <a:rPr kumimoji="1" lang="en-US" altLang="ja-JP" dirty="0" smtClean="0"/>
              <a:t>A4</a:t>
            </a:r>
            <a:r>
              <a:rPr kumimoji="1" lang="ja-JP" altLang="en-US" dirty="0" smtClean="0"/>
              <a:t>３つ折サイズのエコカー早分かりリーフレットを無料で提供。</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13</a:t>
            </a:fld>
            <a:endParaRPr kumimoji="1" lang="ja-JP" altLang="en-US"/>
          </a:p>
        </p:txBody>
      </p:sp>
    </p:spTree>
    <p:extLst>
      <p:ext uri="{BB962C8B-B14F-4D97-AF65-F5344CB8AC3E}">
        <p14:creationId xmlns:p14="http://schemas.microsoft.com/office/powerpoint/2010/main" val="187232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□大阪府で市町村職員を対象としたエコドライブ座学講習会と実車講習会を実施。</a:t>
            </a:r>
            <a:endParaRPr kumimoji="1" lang="en-US" altLang="ja-JP" dirty="0" smtClean="0"/>
          </a:p>
          <a:p>
            <a:r>
              <a:rPr kumimoji="1" lang="ja-JP" altLang="en-US" dirty="0" smtClean="0"/>
              <a:t>□座学講習会では「エコドライブ講師要請研修会」として、エコドライブシミュレーターの取扱方法や</a:t>
            </a:r>
            <a:r>
              <a:rPr kumimoji="1" lang="en-US" altLang="ja-JP" dirty="0" smtClean="0"/>
              <a:t>JAF</a:t>
            </a:r>
            <a:r>
              <a:rPr kumimoji="1" lang="ja-JP" altLang="en-US" dirty="0" smtClean="0"/>
              <a:t>にご協力いただき、エコドライブの座学講習を受講できる。</a:t>
            </a:r>
            <a:endParaRPr kumimoji="1" lang="en-US" altLang="ja-JP" dirty="0" smtClean="0"/>
          </a:p>
          <a:p>
            <a:r>
              <a:rPr kumimoji="1" lang="ja-JP" altLang="en-US" dirty="0" smtClean="0"/>
              <a:t>　昨年度は９月５日に実施し、７市町村９人にご参加いただいた。</a:t>
            </a:r>
            <a:endParaRPr kumimoji="1" lang="en-US" altLang="ja-JP" dirty="0" smtClean="0"/>
          </a:p>
          <a:p>
            <a:r>
              <a:rPr kumimoji="1" lang="ja-JP" altLang="en-US" sz="1200" kern="1200" dirty="0" smtClean="0">
                <a:solidFill>
                  <a:schemeClr val="tx1"/>
                </a:solidFill>
                <a:effectLst/>
                <a:latin typeface="+mn-lt"/>
                <a:ea typeface="+mn-ea"/>
                <a:cs typeface="+mn-cs"/>
              </a:rPr>
              <a:t>　参加者の感想</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エコドライブシミュレーターを活用する際に、どういったことを参加者に伝えてあげればよいか分かり、大変参考になった。</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エコドライブの基本がよく分かりました</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実際に自分が燃費の良くない運転をしていたことが分かったいい機会になった。市に帰って市民向けの講習会でも今回の内容を伝えたいと思う。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en-US" altLang="ja-JP" dirty="0" smtClean="0"/>
          </a:p>
          <a:p>
            <a:r>
              <a:rPr kumimoji="1" lang="ja-JP" altLang="en-US" dirty="0" smtClean="0"/>
              <a:t>□エコドライブ実車講習会は自動車学校協会のご協力により、府内教習場で実際に車に乗ってエコドライブを体験できる講習会を無料で受講できる。</a:t>
            </a:r>
            <a:endParaRPr kumimoji="1" lang="en-US" altLang="ja-JP" dirty="0" smtClean="0"/>
          </a:p>
          <a:p>
            <a:r>
              <a:rPr kumimoji="1" lang="ja-JP" altLang="en-US" dirty="0" smtClean="0"/>
              <a:t>　昨年度は吹田市、大阪市、貝塚市の教習場で実施し、９市町９人が参加。</a:t>
            </a:r>
            <a:endParaRPr kumimoji="1" lang="en-US" altLang="ja-JP" dirty="0" smtClean="0"/>
          </a:p>
          <a:p>
            <a:r>
              <a:rPr kumimoji="1" lang="ja-JP" altLang="en-US" smtClean="0"/>
              <a:t>　</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14</a:t>
            </a:fld>
            <a:endParaRPr kumimoji="1" lang="ja-JP" altLang="en-US"/>
          </a:p>
        </p:txBody>
      </p:sp>
    </p:spTree>
    <p:extLst>
      <p:ext uri="{BB962C8B-B14F-4D97-AF65-F5344CB8AC3E}">
        <p14:creationId xmlns:p14="http://schemas.microsoft.com/office/powerpoint/2010/main" val="411797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□市町村が実施するエコカー展示試乗会やエコドライブシミュレーター体験等のイベントについて、大阪府ではイベントの周知、広報協力を実施</a:t>
            </a:r>
            <a:endParaRPr kumimoji="1" lang="en-US" altLang="ja-JP" dirty="0" smtClean="0"/>
          </a:p>
          <a:p>
            <a:r>
              <a:rPr kumimoji="1" lang="ja-JP" altLang="en-US" dirty="0" smtClean="0"/>
              <a:t>□大阪府の周知・広報ツールとしてはホームページ、報道提供、メールマガジン「おおさか自動車環境ニュース」がある</a:t>
            </a:r>
            <a:endParaRPr kumimoji="1" lang="en-US" altLang="ja-JP" dirty="0" smtClean="0"/>
          </a:p>
          <a:p>
            <a:r>
              <a:rPr kumimoji="1" lang="ja-JP" altLang="en-US" dirty="0" smtClean="0"/>
              <a:t>□平成２８年度の実績は、エコカーイベントのホームページでの情報発信は１５件</a:t>
            </a:r>
            <a:endParaRPr kumimoji="1" lang="en-US" altLang="ja-JP" dirty="0" smtClean="0"/>
          </a:p>
          <a:p>
            <a:r>
              <a:rPr kumimoji="1" lang="ja-JP" altLang="en-US" dirty="0" smtClean="0"/>
              <a:t>□報道提供の回数はエコカーイベントが３回（イベント</a:t>
            </a:r>
            <a:r>
              <a:rPr kumimoji="1" lang="en-US" altLang="ja-JP" dirty="0" smtClean="0"/>
              <a:t>10</a:t>
            </a:r>
            <a:r>
              <a:rPr kumimoji="1" lang="ja-JP" altLang="en-US" dirty="0" smtClean="0"/>
              <a:t>件）、エコドライブイベントが１回（イベント</a:t>
            </a:r>
            <a:r>
              <a:rPr kumimoji="1" lang="en-US" altLang="ja-JP" dirty="0" smtClean="0"/>
              <a:t>6</a:t>
            </a:r>
            <a:r>
              <a:rPr kumimoji="1" lang="ja-JP" altLang="en-US" dirty="0" smtClean="0"/>
              <a:t>件）</a:t>
            </a:r>
            <a:endParaRPr kumimoji="1" lang="en-US" altLang="ja-JP" dirty="0" smtClean="0"/>
          </a:p>
          <a:p>
            <a:r>
              <a:rPr kumimoji="1" lang="ja-JP" altLang="en-US" dirty="0" smtClean="0"/>
              <a:t>□メールマガジンは現在約１７００人会員がおり、昨年度は月２回をめどにメールを配信。</a:t>
            </a:r>
            <a:endParaRPr kumimoji="1" lang="en-US" altLang="ja-JP" dirty="0" smtClean="0"/>
          </a:p>
          <a:p>
            <a:r>
              <a:rPr kumimoji="1" lang="ja-JP" altLang="en-US" dirty="0" smtClean="0"/>
              <a:t>□昨年度はエコカー展示イベントのみ</a:t>
            </a:r>
            <a:r>
              <a:rPr kumimoji="1" lang="en-US" altLang="ja-JP" dirty="0" smtClean="0"/>
              <a:t>HP</a:t>
            </a:r>
            <a:r>
              <a:rPr kumimoji="1" lang="ja-JP" altLang="en-US" dirty="0" err="1" smtClean="0"/>
              <a:t>にて紹</a:t>
            </a:r>
            <a:r>
              <a:rPr kumimoji="1" lang="ja-JP" altLang="en-US" dirty="0" smtClean="0"/>
              <a:t>介していたが、今年度からはエコドライブイベントについても</a:t>
            </a:r>
            <a:r>
              <a:rPr kumimoji="1" lang="en-US" altLang="ja-JP" dirty="0" smtClean="0"/>
              <a:t>HP</a:t>
            </a:r>
            <a:r>
              <a:rPr kumimoji="1" lang="ja-JP" altLang="en-US" dirty="0" smtClean="0"/>
              <a:t>掲載予定</a:t>
            </a:r>
            <a:endParaRPr kumimoji="1" lang="en-US" altLang="ja-JP" dirty="0" smtClean="0"/>
          </a:p>
          <a:p>
            <a:r>
              <a:rPr kumimoji="1" lang="ja-JP" altLang="en-US" smtClean="0"/>
              <a:t>□エコカー、エコドライブに関するイベントを実施する際は、ぜひ大阪府の周知、広報ツールを利用していただきたい</a:t>
            </a:r>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15</a:t>
            </a:fld>
            <a:endParaRPr kumimoji="1" lang="ja-JP" altLang="en-US"/>
          </a:p>
        </p:txBody>
      </p:sp>
    </p:spTree>
    <p:extLst>
      <p:ext uri="{BB962C8B-B14F-4D97-AF65-F5344CB8AC3E}">
        <p14:creationId xmlns:p14="http://schemas.microsoft.com/office/powerpoint/2010/main" val="52121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□まず、市町村におけるエコカー普及啓発事業について紹介。</a:t>
            </a:r>
            <a:endParaRPr kumimoji="1" lang="en-US" altLang="ja-JP" dirty="0" smtClean="0"/>
          </a:p>
          <a:p>
            <a:r>
              <a:rPr kumimoji="1" lang="ja-JP" altLang="en-US" dirty="0" smtClean="0"/>
              <a:t>□昨年、</a:t>
            </a:r>
            <a:r>
              <a:rPr kumimoji="1" lang="en-US" altLang="ja-JP" dirty="0" smtClean="0"/>
              <a:t>H</a:t>
            </a:r>
            <a:r>
              <a:rPr kumimoji="1" lang="ja-JP" altLang="en-US" dirty="0" smtClean="0"/>
              <a:t>２８年度のエコカー展示・試乗イベントの実施状況と、そのイベントの実施月を表したグラフ。</a:t>
            </a:r>
            <a:endParaRPr kumimoji="1" lang="en-US" altLang="ja-JP" dirty="0" smtClean="0"/>
          </a:p>
          <a:p>
            <a:r>
              <a:rPr kumimoji="1" lang="ja-JP" altLang="en-US" dirty="0" smtClean="0"/>
              <a:t>□昨年度のエコカー普及啓発事業として、エコカー展示・試乗イベントを実施した市町村は１３自治体、イベントの総数は１７件。すべて展示イベント。</a:t>
            </a:r>
            <a:endParaRPr kumimoji="1" lang="en-US" altLang="ja-JP" dirty="0" smtClean="0"/>
          </a:p>
          <a:p>
            <a:r>
              <a:rPr kumimoji="1" lang="ja-JP" altLang="en-US" dirty="0" smtClean="0"/>
              <a:t>□</a:t>
            </a:r>
            <a:r>
              <a:rPr kumimoji="1" lang="en-US" altLang="ja-JP" dirty="0" smtClean="0"/>
              <a:t>H</a:t>
            </a:r>
            <a:r>
              <a:rPr kumimoji="1" lang="ja-JP" altLang="en-US" dirty="0" smtClean="0"/>
              <a:t>２７年度のイベント実施は１６自治体であり、やや減少していた。</a:t>
            </a:r>
            <a:endParaRPr kumimoji="1" lang="en-US" altLang="ja-JP" dirty="0" smtClean="0"/>
          </a:p>
          <a:p>
            <a:r>
              <a:rPr kumimoji="1" lang="ja-JP" altLang="en-US" dirty="0" smtClean="0"/>
              <a:t>□イベントの実施月は行楽シーズンである１０月、１１月が多い。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2</a:t>
            </a:fld>
            <a:endParaRPr kumimoji="1" lang="ja-JP" altLang="en-US"/>
          </a:p>
        </p:txBody>
      </p:sp>
    </p:spTree>
    <p:extLst>
      <p:ext uri="{BB962C8B-B14F-4D97-AF65-F5344CB8AC3E}">
        <p14:creationId xmlns:p14="http://schemas.microsoft.com/office/powerpoint/2010/main" val="198420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□昨年度実施された市町村実施のエコカー展示イベントについて何例か紹介。</a:t>
            </a:r>
            <a:endParaRPr kumimoji="1" lang="en-US" altLang="ja-JP" dirty="0" smtClean="0"/>
          </a:p>
          <a:p>
            <a:r>
              <a:rPr kumimoji="1" lang="ja-JP" altLang="en-US" dirty="0" smtClean="0"/>
              <a:t>□１つめは大阪市が実施した「</a:t>
            </a:r>
            <a:r>
              <a:rPr kumimoji="1" lang="en-US" altLang="ja-JP" dirty="0" smtClean="0"/>
              <a:t>ECO</a:t>
            </a:r>
            <a:r>
              <a:rPr kumimoji="1" lang="ja-JP" altLang="en-US" dirty="0" smtClean="0"/>
              <a:t>縁日２０１６」。花博記念公園鶴見緑地にて実施し、人通りの多い中央噴水横にてエコカーを展示。</a:t>
            </a:r>
            <a:endParaRPr kumimoji="1" lang="en-US" altLang="ja-JP" dirty="0" smtClean="0"/>
          </a:p>
          <a:p>
            <a:r>
              <a:rPr kumimoji="1" lang="ja-JP" altLang="en-US" dirty="0" smtClean="0"/>
              <a:t>□エコカーの展示車種は</a:t>
            </a:r>
            <a:r>
              <a:rPr kumimoji="1" lang="en-US" altLang="ja-JP" dirty="0" smtClean="0"/>
              <a:t>FCV</a:t>
            </a:r>
            <a:r>
              <a:rPr kumimoji="1" lang="ja-JP" altLang="en-US" dirty="0" smtClean="0"/>
              <a:t>と</a:t>
            </a:r>
            <a:r>
              <a:rPr kumimoji="1" lang="en-US" altLang="ja-JP" dirty="0" smtClean="0"/>
              <a:t>PHV</a:t>
            </a:r>
            <a:r>
              <a:rPr kumimoji="1" lang="ja-JP" altLang="en-US" dirty="0" err="1" smtClean="0"/>
              <a:t>。</a:t>
            </a:r>
            <a:r>
              <a:rPr kumimoji="1" lang="ja-JP" altLang="en-US" dirty="0" smtClean="0"/>
              <a:t>配車は「大阪エコカー協働普及サポートネット」の会員であるディーラー及び燃料供給事業者に協力いただいた。</a:t>
            </a:r>
            <a:endParaRPr kumimoji="1" lang="en-US" altLang="ja-JP" dirty="0" smtClean="0"/>
          </a:p>
          <a:p>
            <a:r>
              <a:rPr kumimoji="1" lang="ja-JP" altLang="en-US" dirty="0" smtClean="0"/>
              <a:t>　（本来は</a:t>
            </a:r>
            <a:r>
              <a:rPr kumimoji="1" lang="en-US" altLang="ja-JP" dirty="0" smtClean="0"/>
              <a:t>EV</a:t>
            </a:r>
            <a:r>
              <a:rPr kumimoji="1" lang="ja-JP" altLang="en-US" dirty="0" smtClean="0"/>
              <a:t>（日産大阪販売㈱）も展示する予定だったが、１８日（日）が悪天候で１９日（月・祝）に延期したため、出展できなかった）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3</a:t>
            </a:fld>
            <a:endParaRPr kumimoji="1" lang="ja-JP" altLang="en-US"/>
          </a:p>
        </p:txBody>
      </p:sp>
    </p:spTree>
    <p:extLst>
      <p:ext uri="{BB962C8B-B14F-4D97-AF65-F5344CB8AC3E}">
        <p14:creationId xmlns:p14="http://schemas.microsoft.com/office/powerpoint/2010/main" val="294850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□次に、池田市が実施した「２０１６サイクル＆エコカーニバル</a:t>
            </a:r>
            <a:r>
              <a:rPr kumimoji="1" lang="en-US" altLang="ja-JP" dirty="0" smtClean="0"/>
              <a:t>in</a:t>
            </a:r>
            <a:r>
              <a:rPr kumimoji="1" lang="ja-JP" altLang="en-US" dirty="0" smtClean="0"/>
              <a:t>池田」。</a:t>
            </a:r>
            <a:endParaRPr kumimoji="1" lang="en-US" altLang="ja-JP" dirty="0" smtClean="0"/>
          </a:p>
          <a:p>
            <a:r>
              <a:rPr kumimoji="1" lang="ja-JP" altLang="en-US" dirty="0" smtClean="0"/>
              <a:t>□池田市立池田小学校のグラウンドにて、</a:t>
            </a:r>
            <a:r>
              <a:rPr kumimoji="1" lang="en-US" altLang="ja-JP" dirty="0" smtClean="0"/>
              <a:t>FCV</a:t>
            </a:r>
            <a:r>
              <a:rPr kumimoji="1" lang="ja-JP" altLang="en-US" dirty="0" err="1" smtClean="0"/>
              <a:t>、</a:t>
            </a:r>
            <a:r>
              <a:rPr kumimoji="1" lang="en-US" altLang="ja-JP" dirty="0" smtClean="0"/>
              <a:t>EV</a:t>
            </a:r>
            <a:r>
              <a:rPr kumimoji="1" lang="ja-JP" altLang="en-US" dirty="0" err="1" smtClean="0"/>
              <a:t>、</a:t>
            </a:r>
            <a:r>
              <a:rPr kumimoji="1" lang="en-US" altLang="ja-JP" dirty="0" smtClean="0"/>
              <a:t>BDF</a:t>
            </a:r>
            <a:r>
              <a:rPr kumimoji="1" lang="ja-JP" altLang="en-US" dirty="0" smtClean="0"/>
              <a:t>バスを展示。</a:t>
            </a:r>
            <a:endParaRPr kumimoji="1" lang="en-US" altLang="ja-JP" dirty="0" smtClean="0"/>
          </a:p>
          <a:p>
            <a:r>
              <a:rPr kumimoji="1" lang="ja-JP" altLang="en-US" dirty="0" smtClean="0"/>
              <a:t>□入り口付近にエコカーを展示することで、来場者にくまなくエコカーの</a:t>
            </a:r>
            <a:r>
              <a:rPr kumimoji="1" lang="en-US" altLang="ja-JP" dirty="0" smtClean="0"/>
              <a:t>PR</a:t>
            </a:r>
            <a:r>
              <a:rPr kumimoji="1" lang="ja-JP" altLang="en-US" dirty="0" smtClean="0"/>
              <a:t>ができた。</a:t>
            </a:r>
            <a:endParaRPr kumimoji="1" lang="en-US" altLang="ja-JP" dirty="0" smtClean="0"/>
          </a:p>
          <a:p>
            <a:r>
              <a:rPr kumimoji="1" lang="ja-JP" altLang="en-US" dirty="0" smtClean="0"/>
              <a:t>□</a:t>
            </a:r>
            <a:r>
              <a:rPr kumimoji="1" lang="en-US" altLang="ja-JP" dirty="0" smtClean="0"/>
              <a:t>FCV</a:t>
            </a:r>
            <a:r>
              <a:rPr kumimoji="1" lang="ja-JP" altLang="en-US" dirty="0" smtClean="0"/>
              <a:t>の展示の横には水素</a:t>
            </a:r>
            <a:r>
              <a:rPr kumimoji="1" lang="en-US" altLang="ja-JP" dirty="0" smtClean="0"/>
              <a:t>ST</a:t>
            </a:r>
            <a:r>
              <a:rPr kumimoji="1" lang="ja-JP" altLang="en-US" dirty="0" smtClean="0"/>
              <a:t>に関するパネルも配置し、</a:t>
            </a:r>
            <a:r>
              <a:rPr kumimoji="1" lang="en-US" altLang="ja-JP" dirty="0" smtClean="0"/>
              <a:t>FCV</a:t>
            </a:r>
            <a:r>
              <a:rPr kumimoji="1" lang="ja-JP" altLang="en-US" dirty="0" smtClean="0"/>
              <a:t>と合わせて</a:t>
            </a:r>
            <a:r>
              <a:rPr kumimoji="1" lang="en-US" altLang="ja-JP" dirty="0" smtClean="0"/>
              <a:t>ST</a:t>
            </a:r>
            <a:r>
              <a:rPr kumimoji="1" lang="ja-JP" altLang="en-US" dirty="0" smtClean="0"/>
              <a:t>の情報についても啓発できた。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4</a:t>
            </a:fld>
            <a:endParaRPr kumimoji="1" lang="ja-JP" altLang="en-US"/>
          </a:p>
        </p:txBody>
      </p:sp>
    </p:spTree>
    <p:extLst>
      <p:ext uri="{BB962C8B-B14F-4D97-AF65-F5344CB8AC3E}">
        <p14:creationId xmlns:p14="http://schemas.microsoft.com/office/powerpoint/2010/main" val="396978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□今年度のエコカーイベントの実施予定と、エコカーイベントへの展示・試乗等への希望車種のグラフ。</a:t>
            </a:r>
            <a:endParaRPr kumimoji="1" lang="en-US" altLang="ja-JP" dirty="0" smtClean="0"/>
          </a:p>
          <a:p>
            <a:r>
              <a:rPr kumimoji="1" lang="ja-JP" altLang="en-US" dirty="0" smtClean="0"/>
              <a:t>□今年度のエコカーイベントは１２自治体で実施予定（－１は枚方市）</a:t>
            </a:r>
            <a:endParaRPr kumimoji="1" lang="en-US" altLang="ja-JP" dirty="0" smtClean="0"/>
          </a:p>
          <a:p>
            <a:r>
              <a:rPr kumimoji="1" lang="ja-JP" altLang="en-US" dirty="0" smtClean="0"/>
              <a:t>□今年度のイベントでの展示希望車種は</a:t>
            </a:r>
            <a:r>
              <a:rPr kumimoji="1" lang="en-US" altLang="ja-JP" dirty="0" smtClean="0"/>
              <a:t>FCV</a:t>
            </a:r>
            <a:r>
              <a:rPr kumimoji="1" lang="ja-JP" altLang="en-US" dirty="0" smtClean="0"/>
              <a:t>が９件と最も多く、ついで</a:t>
            </a:r>
            <a:r>
              <a:rPr kumimoji="1" lang="en-US" altLang="ja-JP" dirty="0" smtClean="0"/>
              <a:t>EV</a:t>
            </a:r>
            <a:r>
              <a:rPr kumimoji="1" lang="ja-JP" altLang="en-US" dirty="0" smtClean="0"/>
              <a:t>が８件、</a:t>
            </a:r>
            <a:r>
              <a:rPr kumimoji="1" lang="en-US" altLang="ja-JP" dirty="0" smtClean="0"/>
              <a:t>PHV</a:t>
            </a:r>
            <a:r>
              <a:rPr kumimoji="1" lang="ja-JP" altLang="en-US" dirty="0" smtClean="0"/>
              <a:t>と</a:t>
            </a:r>
            <a:r>
              <a:rPr kumimoji="1" lang="en-US" altLang="ja-JP" dirty="0" smtClean="0"/>
              <a:t>HV</a:t>
            </a:r>
            <a:r>
              <a:rPr kumimoji="1" lang="ja-JP" altLang="en-US" dirty="0" smtClean="0"/>
              <a:t>が２件あった。</a:t>
            </a:r>
            <a:endParaRPr kumimoji="1" lang="en-US" altLang="ja-JP" dirty="0" smtClean="0"/>
          </a:p>
          <a:p>
            <a:r>
              <a:rPr kumimoji="1" lang="ja-JP" altLang="en-US" dirty="0" smtClean="0"/>
              <a:t>□府民により身近となる</a:t>
            </a:r>
            <a:r>
              <a:rPr kumimoji="1" lang="en-US" altLang="ja-JP" dirty="0" smtClean="0"/>
              <a:t>CD</a:t>
            </a:r>
            <a:r>
              <a:rPr kumimoji="1" lang="ja-JP" altLang="en-US" dirty="0" smtClean="0"/>
              <a:t>や</a:t>
            </a:r>
            <a:r>
              <a:rPr kumimoji="1" lang="en-US" altLang="ja-JP" dirty="0" smtClean="0"/>
              <a:t>PHV</a:t>
            </a:r>
            <a:r>
              <a:rPr kumimoji="1" lang="ja-JP" altLang="en-US" dirty="0" smtClean="0"/>
              <a:t>についても、今後展示を働きかけていきたい。</a:t>
            </a:r>
            <a:endParaRPr kumimoji="1" lang="en-US" altLang="ja-JP" dirty="0" smtClean="0"/>
          </a:p>
          <a:p>
            <a:r>
              <a:rPr kumimoji="1" lang="ja-JP" altLang="en-US" dirty="0" smtClean="0"/>
              <a:t>□今後も引き続き、市町村のエコカー展示・試乗会への取組支援を実施していく。詳細は後半にて紹介。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5</a:t>
            </a:fld>
            <a:endParaRPr kumimoji="1" lang="ja-JP" altLang="en-US"/>
          </a:p>
        </p:txBody>
      </p:sp>
    </p:spTree>
    <p:extLst>
      <p:ext uri="{BB962C8B-B14F-4D97-AF65-F5344CB8AC3E}">
        <p14:creationId xmlns:p14="http://schemas.microsoft.com/office/powerpoint/2010/main" val="42810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□次に市町村のエコドライブ普及啓発事業について紹介。</a:t>
            </a:r>
            <a:endParaRPr kumimoji="1" lang="en-US" altLang="ja-JP" dirty="0" smtClean="0"/>
          </a:p>
          <a:p>
            <a:r>
              <a:rPr kumimoji="1" lang="ja-JP" altLang="en-US" dirty="0" smtClean="0"/>
              <a:t>□昨年度のエコドライブに関する取組みについての実施状況のグラフと、事業の実施内容のグラフ。</a:t>
            </a:r>
            <a:endParaRPr kumimoji="1" lang="en-US" altLang="ja-JP" dirty="0" smtClean="0"/>
          </a:p>
          <a:p>
            <a:r>
              <a:rPr kumimoji="1" lang="ja-JP" altLang="en-US" dirty="0" smtClean="0"/>
              <a:t>□エコドライブに関する取組みについて実施した自治体は２３自治体で、過半数が実施。</a:t>
            </a:r>
            <a:endParaRPr kumimoji="1" lang="en-US" altLang="ja-JP" dirty="0" smtClean="0"/>
          </a:p>
          <a:p>
            <a:r>
              <a:rPr kumimoji="1" lang="ja-JP" altLang="en-US" dirty="0" smtClean="0"/>
              <a:t>□取組で一番多いのは環境イベントでのシミュレーター体験や、セミナー等のイベントを実施したものであり、１８自治体が実施。</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6</a:t>
            </a:fld>
            <a:endParaRPr kumimoji="1" lang="ja-JP" altLang="en-US"/>
          </a:p>
        </p:txBody>
      </p:sp>
    </p:spTree>
    <p:extLst>
      <p:ext uri="{BB962C8B-B14F-4D97-AF65-F5344CB8AC3E}">
        <p14:creationId xmlns:p14="http://schemas.microsoft.com/office/powerpoint/2010/main" val="427559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□エコドライブに関するイベントの詳細について。</a:t>
            </a:r>
            <a:endParaRPr kumimoji="1" lang="en-US" altLang="ja-JP" dirty="0" smtClean="0"/>
          </a:p>
          <a:p>
            <a:r>
              <a:rPr kumimoji="1" lang="ja-JP" altLang="en-US" dirty="0" smtClean="0"/>
              <a:t>□昨年度のイベントの実施内容のグラフと、イベントの実施月のグラフ。</a:t>
            </a:r>
            <a:endParaRPr kumimoji="1" lang="en-US" altLang="ja-JP" dirty="0" smtClean="0"/>
          </a:p>
          <a:p>
            <a:r>
              <a:rPr kumimoji="1" lang="ja-JP" altLang="en-US" dirty="0" smtClean="0"/>
              <a:t>□イベント内容としてはエコドライブシミュレーター体験が１９件、ついでセミナー、講習会、庁内研修。</a:t>
            </a:r>
            <a:endParaRPr kumimoji="1" lang="en-US" altLang="ja-JP" dirty="0" smtClean="0"/>
          </a:p>
          <a:p>
            <a:r>
              <a:rPr kumimoji="1" lang="ja-JP" altLang="en-US" dirty="0" smtClean="0"/>
              <a:t>（イベントの対象者としては市民・町民向けが２２件、ついで職員向けが８件、事業者向けが４件、誰でも可が２件）</a:t>
            </a:r>
            <a:endParaRPr kumimoji="1" lang="en-US" altLang="ja-JP" dirty="0" smtClean="0"/>
          </a:p>
          <a:p>
            <a:r>
              <a:rPr kumimoji="1" lang="ja-JP" altLang="en-US" dirty="0" smtClean="0"/>
              <a:t>□イベント実施月は１１月のエコドライブ月間が最も多く、エコカー展示とあわせて市町村主催の環境イベントにて啓発しているケースも多い。</a:t>
            </a:r>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7</a:t>
            </a:fld>
            <a:endParaRPr kumimoji="1" lang="ja-JP" altLang="en-US"/>
          </a:p>
        </p:txBody>
      </p:sp>
    </p:spTree>
    <p:extLst>
      <p:ext uri="{BB962C8B-B14F-4D97-AF65-F5344CB8AC3E}">
        <p14:creationId xmlns:p14="http://schemas.microsoft.com/office/powerpoint/2010/main" val="328222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□今年度のエコドライブに関する取組の実施予定およびイベントの実施内容予定のグラフ。</a:t>
            </a:r>
            <a:endParaRPr kumimoji="1" lang="en-US" altLang="ja-JP" dirty="0" smtClean="0"/>
          </a:p>
          <a:p>
            <a:r>
              <a:rPr kumimoji="1" lang="ja-JP" altLang="en-US" dirty="0" smtClean="0"/>
              <a:t>□今年度のエコドライブ取組の実施予定としては１７自治体が実施予定。</a:t>
            </a:r>
            <a:endParaRPr kumimoji="1" lang="en-US" altLang="ja-JP" dirty="0" smtClean="0"/>
          </a:p>
          <a:p>
            <a:r>
              <a:rPr kumimoji="1" lang="ja-JP" altLang="en-US" dirty="0" smtClean="0"/>
              <a:t>□実施内容としては</a:t>
            </a:r>
            <a:r>
              <a:rPr kumimoji="1" lang="en-US" altLang="ja-JP" dirty="0" smtClean="0"/>
              <a:t>H</a:t>
            </a:r>
            <a:r>
              <a:rPr kumimoji="1" lang="ja-JP" altLang="en-US" dirty="0" smtClean="0"/>
              <a:t>２８年度と同じくエコドライブシミュレーター体験が最も多い。</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8</a:t>
            </a:fld>
            <a:endParaRPr kumimoji="1" lang="ja-JP" altLang="en-US"/>
          </a:p>
        </p:txBody>
      </p:sp>
    </p:spTree>
    <p:extLst>
      <p:ext uri="{BB962C8B-B14F-4D97-AF65-F5344CB8AC3E}">
        <p14:creationId xmlns:p14="http://schemas.microsoft.com/office/powerpoint/2010/main" val="172489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□「エコドライブの普及啓発のために、どのようなツールが必要と考えますか？」という調査を実施。</a:t>
            </a:r>
            <a:endParaRPr kumimoji="1" lang="en-US" altLang="ja-JP" dirty="0" smtClean="0"/>
          </a:p>
          <a:p>
            <a:r>
              <a:rPr kumimoji="1" lang="ja-JP" altLang="en-US" dirty="0" smtClean="0"/>
              <a:t>□エコドライブシミュレーターや燃費計等の機器とエコドライブステッカーやリーフレット等のエコドライブ普及啓発グッズの要望が特に多かった。</a:t>
            </a:r>
            <a:endParaRPr kumimoji="1" lang="en-US" altLang="ja-JP" dirty="0" smtClean="0"/>
          </a:p>
          <a:p>
            <a:r>
              <a:rPr kumimoji="1" lang="ja-JP" altLang="en-US" dirty="0" smtClean="0"/>
              <a:t>□普及啓発グッズの中ではエコドライブステッカーの要望が多かった。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t>9</a:t>
            </a:fld>
            <a:endParaRPr kumimoji="1" lang="ja-JP" altLang="en-US"/>
          </a:p>
        </p:txBody>
      </p:sp>
    </p:spTree>
    <p:extLst>
      <p:ext uri="{BB962C8B-B14F-4D97-AF65-F5344CB8AC3E}">
        <p14:creationId xmlns:p14="http://schemas.microsoft.com/office/powerpoint/2010/main" val="301252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FD55DA-FD84-4C9F-9056-BEE6AA1AC749}" type="datetime1">
              <a:rPr kumimoji="1" lang="ja-JP" altLang="en-US" smtClean="0"/>
              <a:t>2017/9/7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F41351-80A8-4299-8C19-A18013954E44}" type="datetime1">
              <a:rPr kumimoji="1" lang="ja-JP" altLang="en-US" smtClean="0"/>
              <a:t>2017/9/7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0E57A3-9161-4E28-BAA8-FE1EFD6FD3D4}" type="datetime1">
              <a:rPr kumimoji="1" lang="ja-JP" altLang="en-US" smtClean="0"/>
              <a:t>2017/9/7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706545-8FF7-44AE-B330-BB014E8ECCE4}" type="datetime1">
              <a:rPr kumimoji="1" lang="ja-JP" altLang="en-US" smtClean="0"/>
              <a:t>2017/9/7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2380BD3-3A6E-4732-B155-EB88CF97BD90}" type="datetime1">
              <a:rPr kumimoji="1" lang="ja-JP" altLang="en-US" smtClean="0"/>
              <a:t>2017/9/7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DE236D-F7D7-4FBE-B915-07BCE5080561}" type="datetime1">
              <a:rPr kumimoji="1" lang="ja-JP" altLang="en-US" smtClean="0"/>
              <a:t>2017/9/7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3CE621E-8687-430C-8EA4-C2C9E6E7441D}" type="datetime1">
              <a:rPr kumimoji="1" lang="ja-JP" altLang="en-US" smtClean="0"/>
              <a:t>2017/9/7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5DDD6B1-2526-4D93-9040-98AF4B89D4CC}" type="datetime1">
              <a:rPr kumimoji="1" lang="ja-JP" altLang="en-US" smtClean="0"/>
              <a:t>2017/9/7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18CA65-2DE9-4E76-B624-FD97FCA54057}" type="datetime1">
              <a:rPr kumimoji="1" lang="ja-JP" altLang="en-US" smtClean="0"/>
              <a:t>2017/9/7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E0C460-993F-428B-BC82-77B9C9ADC03C}" type="datetime1">
              <a:rPr kumimoji="1" lang="ja-JP" altLang="en-US" smtClean="0"/>
              <a:t>2017/9/7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555C50-AEDF-421A-84B7-87B0D85902F9}" type="datetime1">
              <a:rPr kumimoji="1" lang="ja-JP" altLang="en-US" smtClean="0"/>
              <a:t>2017/9/7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1ADA8-116F-4AFB-90D8-4C2A579F7680}" type="datetime1">
              <a:rPr kumimoji="1" lang="ja-JP" altLang="en-US" smtClean="0"/>
              <a:t>2017/9/7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8330-19CA-442F-8CA1-3D3D5A242D71}" type="slidenum">
              <a:rPr kumimoji="1" lang="ja-JP" altLang="en-US" smtClean="0"/>
              <a:t>‹#›</a:t>
            </a:fld>
            <a:endParaRPr kumimoji="1" lang="ja-JP" altLang="en-US"/>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4.bp.blogspot.com/-R77n5xY1djI/U2LuP2bLTTI/AAAAAAAAfmI/7urlTsJ9gW4/s800/eco_car.p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www.pref.osaka.lg.jp/kotsukankyo/haigasu/even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ref.osaka.lg.jp/kotsukankyo/mailmaga/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p:spPr>
        <p:txBody>
          <a:bodyPr>
            <a:normAutofit fontScale="90000"/>
          </a:bodyPr>
          <a:lstStyle/>
          <a:p>
            <a:r>
              <a:rPr kumimoji="1" lang="ja-JP" altLang="en-US"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市町村における</a:t>
            </a:r>
            <a:r>
              <a:rPr kumimoji="1" lang="en-US" altLang="ja-JP"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エコカー・エコドライブ</a:t>
            </a:r>
            <a:r>
              <a:rPr lang="en-US" altLang="ja-JP"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普及啓発事業について</a:t>
            </a:r>
            <a:endParaRPr kumimoji="1" lang="ja-JP" altLang="en-US" b="1" dirty="0">
              <a:ln w="10541" cmpd="sng">
                <a:solidFill>
                  <a:schemeClr val="accent1">
                    <a:shade val="88000"/>
                    <a:satMod val="110000"/>
                  </a:schemeClr>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540668" y="4623271"/>
            <a:ext cx="806266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大阪府　交通環境課</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自動車</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環境推進グループ</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2" descr="エコカー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52" y="3151427"/>
            <a:ext cx="2016224" cy="147184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092280" y="404664"/>
            <a:ext cx="1368152" cy="369332"/>
          </a:xfrm>
          <a:prstGeom prst="rect">
            <a:avLst/>
          </a:prstGeom>
          <a:noFill/>
          <a:ln>
            <a:noFill/>
          </a:ln>
        </p:spPr>
        <p:txBody>
          <a:bodyPr wrap="square" rtlCol="0">
            <a:spAutoFit/>
          </a:bodyPr>
          <a:lstStyle/>
          <a:p>
            <a:pPr algn="ctr"/>
            <a:r>
              <a:rPr kumimoji="1" lang="ja-JP" altLang="en-US" dirty="0" smtClean="0"/>
              <a:t>資料９</a:t>
            </a:r>
            <a:endParaRPr kumimoji="1" lang="ja-JP" altLang="en-US" dirty="0"/>
          </a:p>
        </p:txBody>
      </p:sp>
      <p:sp>
        <p:nvSpPr>
          <p:cNvPr id="5" name="正方形/長方形 4"/>
          <p:cNvSpPr/>
          <p:nvPr/>
        </p:nvSpPr>
        <p:spPr>
          <a:xfrm>
            <a:off x="7128172" y="256002"/>
            <a:ext cx="1368152" cy="652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334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．エコドライブ普及啓発ツールについて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49560" y="706686"/>
            <a:ext cx="5762600" cy="5620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エコドライブ普及に必要と考えるツールについて</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865916517"/>
              </p:ext>
            </p:extLst>
          </p:nvPr>
        </p:nvGraphicFramePr>
        <p:xfrm>
          <a:off x="467544" y="1484784"/>
          <a:ext cx="828092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652120" y="6103291"/>
            <a:ext cx="1645993"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（自治体数）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9</a:t>
            </a:fld>
            <a:endParaRPr kumimoji="1" lang="ja-JP" altLang="en-US"/>
          </a:p>
        </p:txBody>
      </p:sp>
      <p:sp>
        <p:nvSpPr>
          <p:cNvPr id="4" name="正方形/長方形 3"/>
          <p:cNvSpPr/>
          <p:nvPr/>
        </p:nvSpPr>
        <p:spPr>
          <a:xfrm>
            <a:off x="1191816" y="2158256"/>
            <a:ext cx="2630388" cy="36004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正方形/長方形 9"/>
          <p:cNvSpPr/>
          <p:nvPr/>
        </p:nvSpPr>
        <p:spPr>
          <a:xfrm>
            <a:off x="2229644" y="4195688"/>
            <a:ext cx="1596876" cy="36004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テキスト ボックス 10"/>
          <p:cNvSpPr txBox="1"/>
          <p:nvPr/>
        </p:nvSpPr>
        <p:spPr>
          <a:xfrm>
            <a:off x="3851920" y="6427112"/>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9"/>
          <p:cNvSpPr txBox="1"/>
          <p:nvPr/>
        </p:nvSpPr>
        <p:spPr>
          <a:xfrm>
            <a:off x="611560" y="6097734"/>
            <a:ext cx="410445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講習会等</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2463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．エコドライブ普及啓発ツールについて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49560" y="706686"/>
            <a:ext cx="7778824" cy="5620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エコドライブ普及啓発ツールの紹介（大阪自動車環境対策推進会議）</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localhost\LIB\自動車環境推進G\05 大阪自動車環境対策推進会議\H29\エコドライブマーク関連\07 納品\ecodrive-s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941168"/>
            <a:ext cx="2007453" cy="81078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ocalhost\LIB\自動車環境推進G\05 大阪自動車環境対策推進会議\H28\10 エコドライブリーフレット\5 納品\20161212_ecodrive納品データ\HP用\ECODRA_OMO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6298" y="1556992"/>
            <a:ext cx="12726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254.121.21\jihai-g\交通環境課フォルダー\流入車以外\エコドライブ関係\04 市町村関係\H28\160905(JAF)座学講師養成研修会\写真\RIMG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772976"/>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0.254.121.21\jihai-g\交通環境課フォルダー\流入車以外\エコドライブ関係\03 自動車学校協会・実車\02　府・市町村向け実施分\H28\1611市町村職員向け\06 写真\1115　芦原\RIMG00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6663" y="1844984"/>
            <a:ext cx="19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827584" y="3284984"/>
            <a:ext cx="253844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エコドライブシミュレーター</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073255" y="3284984"/>
            <a:ext cx="1290833" cy="307777"/>
          </a:xfrm>
          <a:prstGeom prst="rect">
            <a:avLst/>
          </a:prstGeom>
          <a:noFill/>
        </p:spPr>
        <p:txBody>
          <a:bodyPr wrap="square" rtlCol="0">
            <a:spAutoFit/>
          </a:bodyPr>
          <a:lstStyle/>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燃費計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091925" y="5915064"/>
            <a:ext cx="2918930" cy="523220"/>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エコドライブステッカー</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（シール状・マグネット状）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23528" y="1196752"/>
            <a:ext cx="3888432"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①機器、パネル等の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貸出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850235" y="3395092"/>
            <a:ext cx="2704726" cy="307777"/>
          </a:xfrm>
          <a:prstGeom prst="rect">
            <a:avLst/>
          </a:prstGeom>
          <a:noFill/>
        </p:spPr>
        <p:txBody>
          <a:bodyPr wrap="square" rtlCol="0">
            <a:spAutoFit/>
          </a:bodyPr>
          <a:lstStyle/>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パネル、タペストリー</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49560" y="1124744"/>
            <a:ext cx="8642920" cy="2631420"/>
          </a:xfrm>
          <a:prstGeom prst="roundRect">
            <a:avLst>
              <a:gd name="adj" fmla="val 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3528" y="4077072"/>
            <a:ext cx="388843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普及啓発グッズの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提供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Picture 3" descr="\\localhost\LIB\自動車環境推進G\05 大阪自動車環境対策推進会議\H28\10 エコドライブリーフレット\5 納品\20161212_ecodrive納品データ\HP用\ECODRA_OMO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862" y="4299922"/>
            <a:ext cx="12726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391634" y="6217567"/>
            <a:ext cx="4113075" cy="307777"/>
          </a:xfrm>
          <a:prstGeom prst="rect">
            <a:avLst/>
          </a:prstGeom>
          <a:noFill/>
        </p:spPr>
        <p:txBody>
          <a:bodyPr wrap="square" rtlCol="0">
            <a:spAutoFit/>
          </a:bodyPr>
          <a:lstStyle/>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ポスター・リーフレット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51520" y="4005064"/>
            <a:ext cx="8640960" cy="2631420"/>
          </a:xfrm>
          <a:prstGeom prst="roundRect">
            <a:avLst>
              <a:gd name="adj" fmla="val 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localhost\LIB\自動車環境推進G\05 大阪自動車環境対策推進会議\H28\10 エコドライブリーフレット\5 納品\20161212_ecodrive納品データ\HP用\ECODRA_UR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8171" y="4299949"/>
            <a:ext cx="12726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t>10</a:t>
            </a:fld>
            <a:endParaRPr kumimoji="1" lang="ja-JP" altLang="en-US"/>
          </a:p>
        </p:txBody>
      </p:sp>
    </p:spTree>
    <p:extLst>
      <p:ext uri="{BB962C8B-B14F-4D97-AF65-F5344CB8AC3E}">
        <p14:creationId xmlns:p14="http://schemas.microsoft.com/office/powerpoint/2010/main" val="156806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332"/>
            <a:ext cx="8229600" cy="576064"/>
          </a:xfrm>
          <a:solidFill>
            <a:schemeClr val="accent1"/>
          </a:solidFill>
          <a:ln>
            <a:solidFill>
              <a:srgbClr val="0070C0"/>
            </a:solidFill>
          </a:ln>
        </p:spPr>
        <p:txBody>
          <a:bodyPr>
            <a:norm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大阪府の支援メニュー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95536" y="1903264"/>
            <a:ext cx="8496944" cy="2677656"/>
          </a:xfrm>
          <a:prstGeom prst="rect">
            <a:avLst/>
          </a:prstGeom>
          <a:noFill/>
        </p:spPr>
        <p:txBody>
          <a:bodyPr wrap="square" rtlCol="0">
            <a:spAutoFit/>
          </a:bodyPr>
          <a:lstStyle/>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．エコカーの普及啓発支援</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職員対象エコドライブ講習会の実施</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３．イベントの周知・広報協力</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t>11</a:t>
            </a:fld>
            <a:endParaRPr kumimoji="1" lang="ja-JP" altLang="en-US"/>
          </a:p>
        </p:txBody>
      </p:sp>
    </p:spTree>
    <p:extLst>
      <p:ext uri="{BB962C8B-B14F-4D97-AF65-F5344CB8AC3E}">
        <p14:creationId xmlns:p14="http://schemas.microsoft.com/office/powerpoint/2010/main" val="118532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．エコカーの普及</a:t>
            </a:r>
            <a:r>
              <a:rPr lang="ja-JP" altLang="en-US" sz="2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啓発支援</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49560" y="706686"/>
            <a:ext cx="7778824"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（１）エコカー普及啓発支援</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23528" y="1196752"/>
            <a:ext cx="6480720"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①エコカー展示・試乗会のサポート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49560" y="1124744"/>
            <a:ext cx="8642920" cy="5400600"/>
          </a:xfrm>
          <a:prstGeom prst="roundRect">
            <a:avLst>
              <a:gd name="adj" fmla="val 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5536" y="4355812"/>
            <a:ext cx="5904656" cy="338554"/>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参考：大阪エコカー協働普及サポートネット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54" y="1665043"/>
            <a:ext cx="1607102" cy="237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23528" y="1628800"/>
            <a:ext cx="6552728" cy="2585323"/>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○エコカー普及促進にはエコカー展示・試乗会はエコカーの最新情報やその意義の理解に有効な手段</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○市町村等主催の各地域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イベントに対する支援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「大阪エコカー協働普及サポートネット」会員の協力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によるエコカー展示・試乗会へのエコカー出展サポート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・「エコカー展示・試乗実施マニュアル」を作成</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97248" y="4637454"/>
            <a:ext cx="8727280" cy="1815882"/>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設立</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参加団体</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７６団体（</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日現在）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行政機関、自動車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メーカー・ディーラー、エネルギー事業者、</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充電器・電池メーカー、駐車場、情報・リース等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536575" indent="-536575">
              <a:buNone/>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目的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大阪エコカー普及戦略に掲げる普及目標（２０２０年に府内自動車の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536575" indent="-536575">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２台に１台をエコカーに！）の達成を目指し、市町村等のエコカー普及活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536575" indent="-536575">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動を官民協働して推進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1"/>
          <p:cNvSpPr>
            <a:spLocks noGrp="1"/>
          </p:cNvSpPr>
          <p:nvPr>
            <p:ph type="sldNum" sz="quarter" idx="12"/>
          </p:nvPr>
        </p:nvSpPr>
        <p:spPr>
          <a:xfrm>
            <a:off x="6553200" y="6262712"/>
            <a:ext cx="2133600" cy="365125"/>
          </a:xfrm>
        </p:spPr>
        <p:txBody>
          <a:bodyPr/>
          <a:lstStyle/>
          <a:p>
            <a:fld id="{32148330-19CA-442F-8CA1-3D3D5A242D71}" type="slidenum">
              <a:rPr kumimoji="1" lang="ja-JP" altLang="en-US" smtClean="0"/>
              <a:t>12</a:t>
            </a:fld>
            <a:endParaRPr kumimoji="1" lang="ja-JP" altLang="en-US" dirty="0"/>
          </a:p>
        </p:txBody>
      </p:sp>
    </p:spTree>
    <p:extLst>
      <p:ext uri="{BB962C8B-B14F-4D97-AF65-F5344CB8AC3E}">
        <p14:creationId xmlns:p14="http://schemas.microsoft.com/office/powerpoint/2010/main" val="367638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．エコカーの普及</a:t>
            </a:r>
            <a:r>
              <a:rPr lang="ja-JP" altLang="en-US" sz="2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啓発支援</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49560" y="706686"/>
            <a:ext cx="7778824"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（２）エコカー普及啓発ツールの紹介（大阪自動車環境対策推進会議）</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23528" y="1196752"/>
            <a:ext cx="388843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パネル等の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貸出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49560" y="1124744"/>
            <a:ext cx="8642920" cy="2736304"/>
          </a:xfrm>
          <a:prstGeom prst="roundRect">
            <a:avLst>
              <a:gd name="adj" fmla="val 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3528" y="4077072"/>
            <a:ext cx="388843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普及啓発グッズの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提供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734409" y="6289575"/>
            <a:ext cx="1955775" cy="307777"/>
          </a:xfrm>
          <a:prstGeom prst="rect">
            <a:avLst/>
          </a:prstGeom>
          <a:noFill/>
        </p:spPr>
        <p:txBody>
          <a:bodyPr wrap="square" rtlCol="0">
            <a:spAutoFit/>
          </a:bodyPr>
          <a:lstStyle/>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リーフレット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51520" y="4005064"/>
            <a:ext cx="8640960" cy="2631420"/>
          </a:xfrm>
          <a:prstGeom prst="roundRect">
            <a:avLst>
              <a:gd name="adj" fmla="val 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t>13</a:t>
            </a:fld>
            <a:endParaRPr kumimoji="1" lang="ja-JP" altLang="en-US"/>
          </a:p>
        </p:txBody>
      </p:sp>
      <p:pic>
        <p:nvPicPr>
          <p:cNvPr id="20" name="図 19" descr="E:\LIB\自動車環境対策Ｇ\03 大阪自動車環境対策推進会議\H27\24 パネル・リーフレット作成\パネル・リーフ作成\04 納品データ\最終納品データ_2016.01.21\02_panel01_runner_2016.01.18\バトンタッチA1パネル決定版_ol_c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483" y="1473974"/>
            <a:ext cx="1564233" cy="2160000"/>
          </a:xfrm>
          <a:prstGeom prst="rect">
            <a:avLst/>
          </a:prstGeom>
          <a:noFill/>
          <a:ln>
            <a:noFill/>
          </a:ln>
        </p:spPr>
      </p:pic>
      <p:pic>
        <p:nvPicPr>
          <p:cNvPr id="21" name="図 20" descr="E:\LIB\自動車環境対策Ｇ\03 大阪自動車環境対策推進会議\H27\24 パネル・リーフレット作成\パネル・リーフ作成\04 納品データ\最終納品データ_2016.01.21\02_panel02_batter_2016.01.18\5割バッターA1パネル決定版_ol_c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473974"/>
            <a:ext cx="1564233" cy="2160000"/>
          </a:xfrm>
          <a:prstGeom prst="rect">
            <a:avLst/>
          </a:prstGeom>
          <a:noFill/>
          <a:ln>
            <a:noFill/>
          </a:ln>
        </p:spPr>
      </p:pic>
      <p:pic>
        <p:nvPicPr>
          <p:cNvPr id="6" name="Picture 2" descr="leafom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497" y="4329320"/>
            <a:ext cx="2801887" cy="19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descr="E:\LIB\自動車環境対策Ｇ\03 大阪自動車環境対策推進会議\H27\24 パネル・リーフレット作成\パネル・リーフ作成\04 納品データ\最終納品データ_2016.01.21\02_panel01_runner_2016.01.18\バトンタッチA1パネル決定版_ol_c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8836" y="4481428"/>
            <a:ext cx="1303528" cy="1800000"/>
          </a:xfrm>
          <a:prstGeom prst="rect">
            <a:avLst/>
          </a:prstGeom>
          <a:noFill/>
          <a:ln>
            <a:noFill/>
          </a:ln>
        </p:spPr>
      </p:pic>
      <p:pic>
        <p:nvPicPr>
          <p:cNvPr id="25" name="図 24" descr="E:\LIB\自動車環境対策Ｇ\03 大阪自動車環境対策推進会議\H27\24 パネル・リーフレット作成\パネル・リーフ作成\04 納品データ\最終納品データ_2016.01.21\02_panel02_batter_2016.01.18\5割バッターA1パネル決定版_ol_c6.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3729" y="4512434"/>
            <a:ext cx="1303528" cy="1800000"/>
          </a:xfrm>
          <a:prstGeom prst="rect">
            <a:avLst/>
          </a:prstGeom>
          <a:noFill/>
          <a:ln>
            <a:noFill/>
          </a:ln>
        </p:spPr>
      </p:pic>
      <p:sp>
        <p:nvSpPr>
          <p:cNvPr id="26" name="テキスト ボックス 25"/>
          <p:cNvSpPr txBox="1"/>
          <p:nvPr/>
        </p:nvSpPr>
        <p:spPr>
          <a:xfrm>
            <a:off x="1680121" y="6273291"/>
            <a:ext cx="1955775"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ポスター</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7566907" y="1318409"/>
            <a:ext cx="922953" cy="2160000"/>
          </a:xfrm>
          <a:prstGeom prst="rect">
            <a:avLst/>
          </a:prstGeom>
          <a:noFill/>
        </p:spPr>
      </p:pic>
      <p:pic>
        <p:nvPicPr>
          <p:cNvPr id="28" name="図 27"/>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6409492" y="1345372"/>
            <a:ext cx="932370" cy="2160000"/>
          </a:xfrm>
          <a:prstGeom prst="rect">
            <a:avLst/>
          </a:prstGeom>
          <a:noFill/>
        </p:spPr>
      </p:pic>
      <p:pic>
        <p:nvPicPr>
          <p:cNvPr id="29" name="図 28"/>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5277765" y="1302173"/>
            <a:ext cx="913288" cy="2160000"/>
          </a:xfrm>
          <a:prstGeom prst="rect">
            <a:avLst/>
          </a:prstGeom>
          <a:noFill/>
        </p:spPr>
      </p:pic>
      <p:sp>
        <p:nvSpPr>
          <p:cNvPr id="30" name="テキスト ボックス 29"/>
          <p:cNvSpPr txBox="1"/>
          <p:nvPr/>
        </p:nvSpPr>
        <p:spPr>
          <a:xfrm>
            <a:off x="1776342" y="3578162"/>
            <a:ext cx="1955775"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パネル</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940152" y="3505372"/>
            <a:ext cx="1955775"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のぼり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78725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3628" y="836552"/>
            <a:ext cx="8328712" cy="4032608"/>
          </a:xfrm>
        </p:spPr>
        <p:txBody>
          <a:bodyPr>
            <a:noAutofit/>
          </a:bodyPr>
          <a:lstStyle/>
          <a:p>
            <a:pPr marL="0"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■平成２８年度実績</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○エコドライブ講師養成研修会の開催</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【H2</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８年度：参加</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市町・</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日　時：平成</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日（月）</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 </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場　所：大阪府咲洲庁舎</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内　容：シミュレーター機器設置実習、体験</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エコドライブ座学講習　（講師）</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JAF</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職員</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○エコドライブ実車講習会の開催</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年度：９市町・</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日　時：平成</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10,15,17</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日 </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場　所：吹田自動車</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学校（吹田市）、</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芦原</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自動車</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学校（大阪市）、</a:t>
            </a:r>
            <a:r>
              <a:rPr lang="zh-TW" altLang="en-US" sz="1500" dirty="0">
                <a:latin typeface="メイリオ" panose="020B0604030504040204" pitchFamily="50" charset="-128"/>
                <a:ea typeface="メイリオ" panose="020B0604030504040204" pitchFamily="50" charset="-128"/>
                <a:cs typeface="メイリオ" panose="020B0604030504040204" pitchFamily="50" charset="-128"/>
              </a:rPr>
              <a:t>関西自動車</a:t>
            </a:r>
            <a:r>
              <a:rPr lang="zh-TW" altLang="en-US" sz="1500" dirty="0" smtClean="0">
                <a:latin typeface="メイリオ" panose="020B0604030504040204" pitchFamily="50" charset="-128"/>
                <a:ea typeface="メイリオ" panose="020B0604030504040204" pitchFamily="50" charset="-128"/>
                <a:cs typeface="メイリオ" panose="020B0604030504040204" pitchFamily="50" charset="-128"/>
              </a:rPr>
              <a:t>学院</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（貝塚市）</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協　力：</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一社</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自動車学校協会　</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対　象：市町村職員</a:t>
            </a:r>
          </a:p>
          <a:p>
            <a:pPr marL="0" inden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内　容：実車講習、座学</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a:spLocks noGrp="1"/>
          </p:cNvSpPr>
          <p:nvPr>
            <p:ph type="title"/>
          </p:nvPr>
        </p:nvSpPr>
        <p:spPr>
          <a:xfrm>
            <a:off x="467544" y="188640"/>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．市町村職員対象エコドライブ講習会の実施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txBox="1">
            <a:spLocks/>
          </p:cNvSpPr>
          <p:nvPr/>
        </p:nvSpPr>
        <p:spPr>
          <a:xfrm>
            <a:off x="518864" y="5085184"/>
            <a:ext cx="8229600" cy="1656184"/>
          </a:xfrm>
          <a:prstGeom prst="rect">
            <a:avLst/>
          </a:prstGeom>
          <a:ln>
            <a:solidFill>
              <a:schemeClr val="tx1"/>
            </a:solidFill>
            <a:prstDash val="lgDash"/>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年度の実施予定</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smtClean="0">
                <a:latin typeface="メイリオ" panose="020B0604030504040204" pitchFamily="50" charset="-128"/>
                <a:ea typeface="メイリオ" panose="020B0604030504040204" pitchFamily="50" charset="-128"/>
                <a:cs typeface="メイリオ" panose="020B0604030504040204" pitchFamily="50" charset="-128"/>
              </a:rPr>
              <a:t>エコドライブ</a:t>
            </a:r>
            <a:r>
              <a:rPr lang="ja-JP" altLang="en-US" sz="1500" smtClean="0">
                <a:latin typeface="メイリオ" panose="020B0604030504040204" pitchFamily="50" charset="-128"/>
                <a:ea typeface="メイリオ" panose="020B0604030504040204" pitchFamily="50" charset="-128"/>
                <a:cs typeface="メイリオ" panose="020B0604030504040204" pitchFamily="50" charset="-128"/>
              </a:rPr>
              <a:t>講師</a:t>
            </a:r>
            <a:r>
              <a:rPr lang="ja-JP" altLang="en-US" sz="1500">
                <a:latin typeface="メイリオ" panose="020B0604030504040204" pitchFamily="50" charset="-128"/>
                <a:ea typeface="メイリオ" panose="020B0604030504040204" pitchFamily="50" charset="-128"/>
                <a:cs typeface="メイリオ" panose="020B0604030504040204" pitchFamily="50" charset="-128"/>
              </a:rPr>
              <a:t>養成</a:t>
            </a:r>
            <a:r>
              <a:rPr lang="ja-JP" altLang="en-US" sz="1500" smtClean="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日時：</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日　</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　　場所：大阪府咲洲庁舎</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○エコドライブ実車講習会</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日時：</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月頃（</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回実施、調整中）　　　</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　　　　場所：調整中</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10.254.121.21\jihai-g\交通環境課フォルダー\流入車以外\エコドライブ関係\04 市町村関係\H28\160905(JAF)座学講師養成研修会\写真\RIMG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912"/>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10.254.121.21\jihai-g\交通環境課フォルダー\流入車以外\エコドライブ関係\03 自動車学校協会・実車\02　府・市町村向け実施分\H28\1611市町村職員向け\06 写真\1118　関西【貝塚）\RIMG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340" y="3284984"/>
            <a:ext cx="19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32148330-19CA-442F-8CA1-3D3D5A242D71}" type="slidenum">
              <a:rPr kumimoji="1" lang="ja-JP" altLang="en-US" smtClean="0"/>
              <a:t>14</a:t>
            </a:fld>
            <a:endParaRPr kumimoji="1" lang="ja-JP" altLang="en-US" dirty="0"/>
          </a:p>
        </p:txBody>
      </p:sp>
    </p:spTree>
    <p:extLst>
      <p:ext uri="{BB962C8B-B14F-4D97-AF65-F5344CB8AC3E}">
        <p14:creationId xmlns:p14="http://schemas.microsoft.com/office/powerpoint/2010/main" val="272647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019869"/>
            <a:ext cx="8229600" cy="4281339"/>
          </a:xfrm>
        </p:spPr>
        <p:txBody>
          <a:bodyPr>
            <a:normAutofit/>
          </a:bodyPr>
          <a:lstStyle/>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展示・試乗会等に係る</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２８年度</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の実績</a:t>
            </a: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・ホームページに</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よるエコカーイベント情報</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発信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１５件</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・報道提供数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（エコカーイベント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回、エコドライブイベント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・メルマガ配信　　月２回程度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会員</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数</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1,671</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H29.8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月現在）</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参考）　</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イベント情報</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www.pref.osaka.lg.jp/kotsukankyo/haigasu/event.html</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自動車環境ニュース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www.pref.osaka.lg.jp/kotsukankyo/mailmaga/index.html</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３．イベントの周知・広報協力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2"/>
          <p:cNvSpPr txBox="1">
            <a:spLocks/>
          </p:cNvSpPr>
          <p:nvPr/>
        </p:nvSpPr>
        <p:spPr>
          <a:xfrm>
            <a:off x="518864" y="5085184"/>
            <a:ext cx="8229600" cy="1512168"/>
          </a:xfrm>
          <a:prstGeom prst="rect">
            <a:avLst/>
          </a:prstGeom>
          <a:ln>
            <a:solidFill>
              <a:schemeClr val="tx1"/>
            </a:solidFill>
            <a:prstDash val="lgDash"/>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0" indent="0">
              <a:buFont typeface="Arial" panose="020B0604020202020204" pitchFamily="34" charse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今年度もエコカー・エコドライブに関するイベントの広報、周知について</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ホームページ、メールマガジン、報道提供等にて協力いたします！</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一度、ご相談ください。</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2148330-19CA-442F-8CA1-3D3D5A242D71}" type="slidenum">
              <a:rPr kumimoji="1" lang="ja-JP" altLang="en-US" smtClean="0"/>
              <a:t>15</a:t>
            </a:fld>
            <a:endParaRPr kumimoji="1" lang="ja-JP" altLang="en-US"/>
          </a:p>
        </p:txBody>
      </p:sp>
    </p:spTree>
    <p:extLst>
      <p:ext uri="{BB962C8B-B14F-4D97-AF65-F5344CB8AC3E}">
        <p14:creationId xmlns:p14="http://schemas.microsoft.com/office/powerpoint/2010/main" val="2395283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3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目次</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23528" y="1700808"/>
            <a:ext cx="8640960" cy="3416320"/>
          </a:xfrm>
          <a:prstGeom prst="rect">
            <a:avLst/>
          </a:prstGeom>
          <a:noFill/>
        </p:spPr>
        <p:txBody>
          <a:bodyPr wrap="square" rtlCol="0">
            <a:spAutoFit/>
          </a:bodyPr>
          <a:lstStyle/>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１．市町村におけるエコカー普及啓発事業について</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２．市町村におけるエコドライブ普及啓発事業について</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３．エコドライブ普及啓発ツールについて</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t>1</a:t>
            </a:fld>
            <a:endParaRPr kumimoji="1" lang="ja-JP" altLang="en-US"/>
          </a:p>
        </p:txBody>
      </p:sp>
    </p:spTree>
    <p:extLst>
      <p:ext uri="{BB962C8B-B14F-4D97-AF65-F5344CB8AC3E}">
        <p14:creationId xmlns:p14="http://schemas.microsoft.com/office/powerpoint/2010/main" val="3736323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１．市町村におけるエコカー普及啓発事業について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692696"/>
            <a:ext cx="57626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（１）平成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年度のエコカー普及啓発事業</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1001846729"/>
              </p:ext>
            </p:extLst>
          </p:nvPr>
        </p:nvGraphicFramePr>
        <p:xfrm>
          <a:off x="251520" y="1254770"/>
          <a:ext cx="4392488" cy="4694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3526572464"/>
              </p:ext>
            </p:extLst>
          </p:nvPr>
        </p:nvGraphicFramePr>
        <p:xfrm>
          <a:off x="4602908" y="1254770"/>
          <a:ext cx="4541092" cy="5126558"/>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6876256" y="6116796"/>
            <a:ext cx="1800200"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イベント件</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6446316" y="1772816"/>
            <a:ext cx="2662188" cy="307777"/>
          </a:xfrm>
          <a:prstGeom prst="rect">
            <a:avLst/>
          </a:prstGeom>
          <a:noFill/>
        </p:spPr>
        <p:txBody>
          <a:bodyPr wrap="square" rtlCol="0">
            <a:spAutoFit/>
          </a:bodyPr>
          <a:lstStyle/>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年イベント総数：</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2</a:t>
            </a:fld>
            <a:endParaRPr kumimoji="1" lang="ja-JP" altLang="en-US"/>
          </a:p>
        </p:txBody>
      </p:sp>
      <p:sp>
        <p:nvSpPr>
          <p:cNvPr id="4" name="テキスト ボックス 3"/>
          <p:cNvSpPr txBox="1"/>
          <p:nvPr/>
        </p:nvSpPr>
        <p:spPr>
          <a:xfrm>
            <a:off x="251520" y="6427113"/>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39796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１．市町村におけるエコカー普及啓発事業について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850702"/>
            <a:ext cx="90010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（２）市町村実施のエコカー展示イベント紹介</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251520" y="1340768"/>
            <a:ext cx="8568952" cy="279432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①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ECO</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縁日２０１６</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実施者：大阪市</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実施日時：平成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日（月・祝）</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実施場所：花博記念公園鶴見緑地</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来場者数：</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6,143</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展示車種：</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FCV</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MIRAI</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」（大阪ガス㈱、大阪トヨペット㈱）、</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PHV</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「アウトランダー</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PHEV</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」（西日本三菱自動車販売㈱）</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当日の概況：</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・人通りの多い中央噴水横にエコカーを展示したところ、イベント参加者　　</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のみならず、公園の来園者にも興味を持っていただけた。</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localhost\LIB\自動車環境推進G\06 エコカー普及促進\03 サポートネット\51_エコカー普及　イベント\平成28年度\☆イベント実施報告書\報告書\【大阪市】ＥＣＯ縁日\ecoennich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91992"/>
            <a:ext cx="288293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ocalhost\LIB\自動車環境推進G\06 エコカー普及促進\03 サポートネット\51_エコカー普及　イベント\平成28年度\☆イベント実施報告書\報告書\【大阪市】ＥＣＯ縁日\ecoennichi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380780"/>
            <a:ext cx="2882939" cy="2160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3</a:t>
            </a:fld>
            <a:endParaRPr kumimoji="1" lang="ja-JP" altLang="en-US"/>
          </a:p>
        </p:txBody>
      </p:sp>
    </p:spTree>
    <p:extLst>
      <p:ext uri="{BB962C8B-B14F-4D97-AF65-F5344CB8AC3E}">
        <p14:creationId xmlns:p14="http://schemas.microsoft.com/office/powerpoint/2010/main" val="341238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１．市町村におけるエコカー普及啓発事業について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850702"/>
            <a:ext cx="90010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（２）市町村実施のエコカー展示イベント紹介</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251520" y="1412776"/>
            <a:ext cx="8784976"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②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サイクル＆エコカーニバル</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in</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池田</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実施者：池田市、（一社）大阪府トラック協会河北支部、池田市教育委員会</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実施日時：平成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日（日）</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実施場所：池田市立池田小学校</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来場者数：</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展示車種：</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FCV</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MIRAI</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」（大阪ガス㈱）、</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LRAF</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」（日産大阪販売㈱）、</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BDF</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バス（阪急バス）</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当日の概況：</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・入口付近に展示したので、来場者にくまなく</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できた。</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展示</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場所の近くでイベント（トラック綱引き、ベロタクシー）を実施し、</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グラウンド一帯で自動車に関する啓発ができた。</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138413" y="4581128"/>
            <a:ext cx="8826075" cy="2160000"/>
            <a:chOff x="89248" y="4412828"/>
            <a:chExt cx="8826075" cy="2160000"/>
          </a:xfrm>
        </p:grpSpPr>
        <p:pic>
          <p:nvPicPr>
            <p:cNvPr id="1026" name="Picture 2" descr="\\localhost\LIB\自動車環境推進G\06 エコカー普及促進\03 サポートネット\51_エコカー普及　イベント\平成28年度\☆イベント実施報告書\報告書\【池田市】サイクル＆エコカーニバル\iked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8" y="4412828"/>
              <a:ext cx="288431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calhost\LIB\自動車環境推進G\06 エコカー普及促進\03 サポートネット\51_エコカー普及　イベント\平成28年度\☆イベント実施報告書\報告書\【池田市】サイクル＆エコカーニバル\iked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286" y="4412828"/>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lhost\LIB\自動車環境推進G\06 エコカー普及促進\03 サポートネット\51_エコカー普及　イベント\平成28年度\☆イベント実施報告書\報告書\【池田市】サイクル＆エコカーニバル\ikeda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012" y="4412828"/>
              <a:ext cx="2884311" cy="2160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t>4</a:t>
            </a:fld>
            <a:endParaRPr kumimoji="1" lang="ja-JP" altLang="en-US"/>
          </a:p>
        </p:txBody>
      </p:sp>
    </p:spTree>
    <p:extLst>
      <p:ext uri="{BB962C8B-B14F-4D97-AF65-F5344CB8AC3E}">
        <p14:creationId xmlns:p14="http://schemas.microsoft.com/office/powerpoint/2010/main" val="240879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64704"/>
            <a:ext cx="6495020" cy="504056"/>
          </a:xfrm>
        </p:spPr>
        <p:txBody>
          <a:bodyPr>
            <a:normAutofit/>
          </a:body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年度のエコカー普及啓発事業の予定</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93068" y="5470232"/>
            <a:ext cx="4104456" cy="584775"/>
          </a:xfrm>
          <a:prstGeom prst="rect">
            <a:avLst/>
          </a:prstGeom>
          <a:noFill/>
        </p:spPr>
        <p:txBody>
          <a:bodyPr wrap="square" rtlCol="0">
            <a:spAutoFit/>
          </a:bodyPr>
          <a:lstStyle/>
          <a:p>
            <a:pPr algn="ctr"/>
            <a:r>
              <a:rPr kumimoji="1" lang="en-US" altLang="ja-JP" sz="1600" dirty="0" smtClean="0"/>
              <a:t>※</a:t>
            </a:r>
            <a:r>
              <a:rPr kumimoji="1" lang="ja-JP" altLang="en-US" sz="1600" dirty="0" smtClean="0"/>
              <a:t>今年度、既に開催したものも</a:t>
            </a:r>
            <a:endParaRPr kumimoji="1" lang="en-US" altLang="ja-JP" sz="1600" dirty="0" smtClean="0"/>
          </a:p>
          <a:p>
            <a:pPr algn="ctr"/>
            <a:r>
              <a:rPr kumimoji="1" lang="ja-JP" altLang="en-US" sz="1600" dirty="0" smtClean="0"/>
              <a:t>含めて</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います</a:t>
            </a:r>
            <a:r>
              <a:rPr kumimoji="1" lang="ja-JP" altLang="en-US" sz="1600" dirty="0" smtClean="0"/>
              <a:t>。</a:t>
            </a:r>
            <a:endParaRPr kumimoji="1" lang="ja-JP" altLang="en-US" sz="1600" dirty="0"/>
          </a:p>
        </p:txBody>
      </p:sp>
      <p:sp>
        <p:nvSpPr>
          <p:cNvPr id="7" name="タイトル 1"/>
          <p:cNvSpPr txBox="1">
            <a:spLocks/>
          </p:cNvSpPr>
          <p:nvPr/>
        </p:nvSpPr>
        <p:spPr>
          <a:xfrm>
            <a:off x="467544" y="116632"/>
            <a:ext cx="8229600" cy="576064"/>
          </a:xfrm>
          <a:prstGeom prst="rect">
            <a:avLst/>
          </a:prstGeom>
          <a:solidFill>
            <a:schemeClr val="accent1"/>
          </a:solidFill>
          <a:ln>
            <a:solidFill>
              <a:srgbClr val="0070C0"/>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１．市町村におけるエコカー普及啓発事業について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400006068"/>
              </p:ext>
            </p:extLst>
          </p:nvPr>
        </p:nvGraphicFramePr>
        <p:xfrm>
          <a:off x="0" y="1700808"/>
          <a:ext cx="4513064"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1060329050"/>
              </p:ext>
            </p:extLst>
          </p:nvPr>
        </p:nvGraphicFramePr>
        <p:xfrm>
          <a:off x="3635896" y="1700808"/>
          <a:ext cx="5904656"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7242348" y="3544790"/>
            <a:ext cx="720080" cy="30777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301308" y="4618647"/>
            <a:ext cx="720080"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292080" y="3717032"/>
            <a:ext cx="720080"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292080" y="3237013"/>
            <a:ext cx="720080"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868144" y="2863969"/>
            <a:ext cx="720080" cy="307777"/>
          </a:xfrm>
          <a:prstGeom prst="rect">
            <a:avLst/>
          </a:prstGeom>
          <a:noFill/>
        </p:spPr>
        <p:txBody>
          <a:bodyPr wrap="squar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件</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206528" y="5517232"/>
            <a:ext cx="3325056" cy="584775"/>
          </a:xfrm>
          <a:prstGeom prst="rect">
            <a:avLst/>
          </a:prstGeom>
          <a:noFill/>
        </p:spPr>
        <p:txBody>
          <a:bodyPr wrap="square" rtlCol="0">
            <a:spAutoFit/>
          </a:bodyPr>
          <a:lstStyle/>
          <a:p>
            <a:r>
              <a:rPr kumimoji="1" lang="en-US" altLang="ja-JP" sz="1600" dirty="0" smtClean="0"/>
              <a:t>※</a:t>
            </a:r>
            <a:r>
              <a:rPr kumimoji="1" lang="ja-JP" altLang="en-US" sz="1600" dirty="0" smtClean="0"/>
              <a:t>その他：</a:t>
            </a:r>
            <a:r>
              <a:rPr kumimoji="1" lang="en-US" altLang="ja-JP" sz="1600" dirty="0" smtClean="0"/>
              <a:t>CNG</a:t>
            </a:r>
            <a:r>
              <a:rPr kumimoji="1" lang="ja-JP" altLang="en-US" sz="1600" dirty="0" smtClean="0"/>
              <a:t>車、ソーラー車、</a:t>
            </a:r>
            <a:endParaRPr kumimoji="1" lang="en-US" altLang="ja-JP" sz="1600" dirty="0" smtClean="0"/>
          </a:p>
          <a:p>
            <a:r>
              <a:rPr lang="ja-JP" altLang="en-US" sz="1600" dirty="0" smtClean="0"/>
              <a:t>　　　　　　 クリーン</a:t>
            </a:r>
            <a:r>
              <a:rPr kumimoji="1" lang="ja-JP" altLang="en-US" sz="1600" dirty="0" smtClean="0"/>
              <a:t>ディーゼル車</a:t>
            </a:r>
            <a:endParaRPr kumimoji="1" lang="ja-JP" altLang="en-US" sz="1600" dirty="0"/>
          </a:p>
        </p:txBody>
      </p:sp>
      <p:sp>
        <p:nvSpPr>
          <p:cNvPr id="16" name="テキスト ボックス 15"/>
          <p:cNvSpPr txBox="1"/>
          <p:nvPr/>
        </p:nvSpPr>
        <p:spPr>
          <a:xfrm>
            <a:off x="7602388" y="2215493"/>
            <a:ext cx="1213945"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t>5</a:t>
            </a:fld>
            <a:endParaRPr kumimoji="1" lang="ja-JP" altLang="en-US"/>
          </a:p>
        </p:txBody>
      </p:sp>
      <p:sp>
        <p:nvSpPr>
          <p:cNvPr id="17" name="テキスト ボックス 16"/>
          <p:cNvSpPr txBox="1"/>
          <p:nvPr/>
        </p:nvSpPr>
        <p:spPr>
          <a:xfrm>
            <a:off x="3851920" y="6427112"/>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5446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．市町村におけるエコドライブ普及啓発事業について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692696"/>
            <a:ext cx="57626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（１）平成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年度のエコドライブ普及啓発事業</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516216" y="5162708"/>
            <a:ext cx="1435033"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（自治体数）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493022660"/>
              </p:ext>
            </p:extLst>
          </p:nvPr>
        </p:nvGraphicFramePr>
        <p:xfrm>
          <a:off x="-540568" y="1700808"/>
          <a:ext cx="4680520"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4022644073"/>
              </p:ext>
            </p:extLst>
          </p:nvPr>
        </p:nvGraphicFramePr>
        <p:xfrm>
          <a:off x="4283968" y="1484785"/>
          <a:ext cx="4296940" cy="3954922"/>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4500841" y="5665097"/>
            <a:ext cx="4510183"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庁内放送での呼びかけ、シミュレーターの常設展示</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環境マネジメントシステムマニュアルでの職員周知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6</a:t>
            </a:fld>
            <a:endParaRPr kumimoji="1" lang="ja-JP" altLang="en-US"/>
          </a:p>
        </p:txBody>
      </p:sp>
      <p:sp>
        <p:nvSpPr>
          <p:cNvPr id="20" name="テキスト ボックス 19"/>
          <p:cNvSpPr txBox="1"/>
          <p:nvPr/>
        </p:nvSpPr>
        <p:spPr>
          <a:xfrm>
            <a:off x="7759946" y="2050975"/>
            <a:ext cx="1213945"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851920" y="6427112"/>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2019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．市町村におけるエコドライブ普及啓発事業について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692696"/>
            <a:ext cx="57626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（２）平成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年度のエコドライブイベント実施状況</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511353993"/>
              </p:ext>
            </p:extLst>
          </p:nvPr>
        </p:nvGraphicFramePr>
        <p:xfrm>
          <a:off x="4716017" y="1700808"/>
          <a:ext cx="5328592" cy="4160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2980465682"/>
              </p:ext>
            </p:extLst>
          </p:nvPr>
        </p:nvGraphicFramePr>
        <p:xfrm>
          <a:off x="225872" y="1767364"/>
          <a:ext cx="4283968"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2051720" y="4917765"/>
            <a:ext cx="1800200"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イベント件</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67544" y="5439772"/>
            <a:ext cx="4104456" cy="738664"/>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パネル展示、エコドライブダンス、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庁内放送での呼びかけ、</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シミュレーター体験の常設ブース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6228184" y="5805264"/>
            <a:ext cx="1800200"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イベント件</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7</a:t>
            </a:fld>
            <a:endParaRPr kumimoji="1" lang="ja-JP" altLang="en-US"/>
          </a:p>
        </p:txBody>
      </p:sp>
      <p:sp>
        <p:nvSpPr>
          <p:cNvPr id="10" name="テキスト ボックス 9"/>
          <p:cNvSpPr txBox="1"/>
          <p:nvPr/>
        </p:nvSpPr>
        <p:spPr>
          <a:xfrm>
            <a:off x="3851920" y="6427112"/>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530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76064"/>
          </a:xfrm>
          <a:solidFill>
            <a:schemeClr val="accent1"/>
          </a:solidFill>
          <a:ln>
            <a:solidFill>
              <a:srgbClr val="0070C0"/>
            </a:solidFill>
          </a:ln>
        </p:spPr>
        <p:txBody>
          <a:bodyPr>
            <a:norm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．市町村におけるエコドライブ普及啓発事業について　　　　　　　　　　　　　</a:t>
            </a:r>
            <a:endPar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51520" y="692696"/>
            <a:ext cx="5762600" cy="5620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（３）平成</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９年度のエコドライブ普及啓発事業の予定</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588224" y="5313481"/>
            <a:ext cx="1604893"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35170588"/>
              </p:ext>
            </p:extLst>
          </p:nvPr>
        </p:nvGraphicFramePr>
        <p:xfrm>
          <a:off x="107504" y="1697094"/>
          <a:ext cx="4708758" cy="4045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3586577367"/>
              </p:ext>
            </p:extLst>
          </p:nvPr>
        </p:nvGraphicFramePr>
        <p:xfrm>
          <a:off x="4216685" y="1697093"/>
          <a:ext cx="4454304" cy="3713471"/>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7927067" y="2127980"/>
            <a:ext cx="1213945"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2148330-19CA-442F-8CA1-3D3D5A242D71}" type="slidenum">
              <a:rPr kumimoji="1" lang="ja-JP" altLang="en-US" smtClean="0"/>
              <a:t>8</a:t>
            </a:fld>
            <a:endParaRPr kumimoji="1" lang="ja-JP" altLang="en-US"/>
          </a:p>
        </p:txBody>
      </p:sp>
      <p:sp>
        <p:nvSpPr>
          <p:cNvPr id="9" name="テキスト ボックス 8"/>
          <p:cNvSpPr txBox="1"/>
          <p:nvPr/>
        </p:nvSpPr>
        <p:spPr>
          <a:xfrm>
            <a:off x="3851920" y="6427112"/>
            <a:ext cx="4752528"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市町村へのアンケート結果（</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月実施）より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860032" y="5650830"/>
            <a:ext cx="4104456" cy="30777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パネル展示、エコドライブダンス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653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TotalTime>
  <Words>1972</Words>
  <Application>Microsoft Office PowerPoint</Application>
  <PresentationFormat>画面に合わせる (4:3)</PresentationFormat>
  <Paragraphs>298</Paragraphs>
  <Slides>16</Slides>
  <Notes>15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市町村における エコカー・エコドライブ 普及啓発事業について</vt:lpstr>
      <vt:lpstr>目次　　　　　　　　　　　　　</vt:lpstr>
      <vt:lpstr>１．市町村におけるエコカー普及啓発事業について　　　　　　　　　　　　　</vt:lpstr>
      <vt:lpstr>１．市町村におけるエコカー普及啓発事業について　　　　　　　　　　　　　</vt:lpstr>
      <vt:lpstr>１．市町村におけるエコカー普及啓発事業について　　　　　　　　　　　　　</vt:lpstr>
      <vt:lpstr>（３）平成29年度のエコカー普及啓発事業の予定</vt:lpstr>
      <vt:lpstr>２．市町村におけるエコドライブ普及啓発事業について　　　　　　　　　　　　　</vt:lpstr>
      <vt:lpstr>２．市町村におけるエコドライブ普及啓発事業について　　　　　　　　　　　　　</vt:lpstr>
      <vt:lpstr>２．市町村におけるエコドライブ普及啓発事業について　　　　　　　　　　　　　</vt:lpstr>
      <vt:lpstr>３．エコドライブ普及啓発ツールについて　　　　　　　　　　　　　</vt:lpstr>
      <vt:lpstr>３．エコドライブ普及啓発ツールについて　　　　　　　　　　　　　</vt:lpstr>
      <vt:lpstr>大阪府の支援メニュー　　　　　　　　　　　　　</vt:lpstr>
      <vt:lpstr>１．エコカーの普及啓発支援　　　　　　　　　　　　　</vt:lpstr>
      <vt:lpstr>１．エコカーの普及啓発支援　　　　　　　　　　　　　</vt:lpstr>
      <vt:lpstr>２．市町村職員対象エコドライブ講習会の実施　　　　　　　　　　　　　</vt:lpstr>
      <vt:lpstr>３．イベントの周知・広報協力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市町村における エコカー・エコドライブ 普及啓発事業について</dc:title>
  <cp:revision>1</cp:revision>
  <cp:lastPrinted>2017-08-22T00:42:11Z</cp:lastPrinted>
  <dcterms:created xsi:type="dcterms:W3CDTF">2015-05-08T02:07:56Z</dcterms:created>
  <dcterms:modified xsi:type="dcterms:W3CDTF">2017-09-07T04:26:32Z</dcterms:modified>
</cp:coreProperties>
</file>