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7"/>
  </p:notesMasterIdLst>
  <p:sldIdLst>
    <p:sldId id="256" r:id="rId2"/>
    <p:sldId id="308" r:id="rId3"/>
    <p:sldId id="295" r:id="rId4"/>
    <p:sldId id="287" r:id="rId5"/>
    <p:sldId id="296" r:id="rId6"/>
    <p:sldId id="289" r:id="rId7"/>
    <p:sldId id="297" r:id="rId8"/>
    <p:sldId id="291" r:id="rId9"/>
    <p:sldId id="300" r:id="rId10"/>
    <p:sldId id="292" r:id="rId11"/>
    <p:sldId id="298" r:id="rId12"/>
    <p:sldId id="301" r:id="rId13"/>
    <p:sldId id="304" r:id="rId14"/>
    <p:sldId id="302" r:id="rId15"/>
    <p:sldId id="303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0" autoAdjust="0"/>
    <p:restoredTop sz="95144" autoAdjust="0"/>
  </p:normalViewPr>
  <p:slideViewPr>
    <p:cSldViewPr>
      <p:cViewPr>
        <p:scale>
          <a:sx n="75" d="100"/>
          <a:sy n="75" d="100"/>
        </p:scale>
        <p:origin x="-14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f.osaka.lg.jp/kotsukankyo/haigasu/" TargetMode="External"/><Relationship Id="rId2" Type="http://schemas.openxmlformats.org/officeDocument/2006/relationships/hyperlink" Target="http://www.pref.osaka.lg.jp/kotsukankyo/mailmaga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f.osaka.lg.jp/kotsukankyo/haigasu/eco_challenge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496572" y="2174999"/>
            <a:ext cx="8208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27</a:t>
            </a:r>
            <a:r>
              <a:rPr lang="ja-JP" altLang="en-US" sz="3600" dirty="0" smtClean="0"/>
              <a:t>年度における</a:t>
            </a:r>
            <a:endParaRPr lang="en-US" altLang="ja-JP" sz="3600" dirty="0" smtClean="0"/>
          </a:p>
          <a:p>
            <a:r>
              <a:rPr lang="ja-JP" altLang="en-US" sz="3600" dirty="0" smtClean="0"/>
              <a:t>協</a:t>
            </a:r>
            <a:r>
              <a:rPr lang="ja-JP" altLang="en-US" sz="3600" dirty="0"/>
              <a:t>議会構成機関の自動車</a:t>
            </a:r>
            <a:r>
              <a:rPr lang="ja-JP" altLang="en-US" sz="3600" dirty="0" smtClean="0"/>
              <a:t>環境対策の</a:t>
            </a:r>
            <a:endParaRPr lang="en-US" altLang="ja-JP" sz="3600" dirty="0" smtClean="0"/>
          </a:p>
          <a:p>
            <a:r>
              <a:rPr lang="ja-JP" altLang="en-US" sz="3600" dirty="0" smtClean="0"/>
              <a:t>進捗状況について</a:t>
            </a:r>
            <a:endParaRPr lang="ja-JP" altLang="en-US" sz="36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+mn-ea"/>
                <a:ea typeface="+mn-ea"/>
              </a:rPr>
              <a:t>資料４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17899"/>
            <a:ext cx="4608000" cy="277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6" y="1517899"/>
            <a:ext cx="4608000" cy="278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６．</a:t>
            </a:r>
            <a:r>
              <a:rPr lang="ja-JP" altLang="ja-JP" sz="2400" dirty="0"/>
              <a:t>交通流対策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268" y="4685074"/>
            <a:ext cx="4950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○平成</a:t>
            </a:r>
            <a:r>
              <a:rPr lang="en-US" altLang="ja-JP" sz="2000" dirty="0" smtClean="0">
                <a:latin typeface="+mn-ea"/>
              </a:rPr>
              <a:t>21</a:t>
            </a:r>
            <a:r>
              <a:rPr lang="ja-JP" altLang="en-US" sz="2000" dirty="0" smtClean="0">
                <a:latin typeface="+mn-ea"/>
              </a:rPr>
              <a:t>年度の平均旅行速度から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6996" y="1084674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20072" y="1084674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31381" y="4580566"/>
            <a:ext cx="3829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年度指標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03848" y="1505342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652626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072" y="4365104"/>
            <a:ext cx="3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9552" y="5012614"/>
            <a:ext cx="4248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1.5 </a:t>
            </a:r>
            <a:r>
              <a:rPr lang="en-US" altLang="ja-JP" sz="2000" dirty="0" smtClean="0">
                <a:latin typeface="+mn-ea"/>
              </a:rPr>
              <a:t>km/h</a:t>
            </a:r>
            <a:r>
              <a:rPr lang="ja-JP" altLang="en-US" sz="2000" dirty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88000"/>
            <a:r>
              <a:rPr lang="ja-JP" altLang="ja-JP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39.9km/h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790575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32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3.0 </a:t>
            </a:r>
            <a:r>
              <a:rPr lang="en-US" altLang="ja-JP" sz="2000" dirty="0">
                <a:latin typeface="+mn-ea"/>
              </a:rPr>
              <a:t>km/h</a:t>
            </a:r>
            <a:r>
              <a:rPr lang="ja-JP" altLang="en-US" sz="2000" dirty="0" smtClean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88000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41.4km/h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88024" y="5012614"/>
            <a:ext cx="4355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ja-JP" sz="2000" dirty="0">
                <a:latin typeface="+mn-ea"/>
              </a:rPr>
              <a:t>実績】平成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2.8 km/h</a:t>
            </a:r>
            <a:r>
              <a:rPr lang="ja-JP" altLang="en-US" sz="2000" dirty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60575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41.2km/h</a:t>
            </a:r>
            <a:r>
              <a:rPr lang="ja-JP" altLang="en-US" sz="2000" dirty="0" smtClean="0">
                <a:latin typeface="+mn-ea"/>
              </a:rPr>
              <a:t>）</a:t>
            </a:r>
          </a:p>
          <a:p>
            <a:pPr marL="792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2.8 km/h</a:t>
            </a:r>
            <a:r>
              <a:rPr lang="ja-JP" altLang="en-US" sz="2000" dirty="0" smtClean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60575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41.2km/h</a:t>
            </a:r>
            <a:r>
              <a:rPr lang="ja-JP" altLang="en-US" sz="2000" dirty="0">
                <a:latin typeface="+mn-ea"/>
              </a:rPr>
              <a:t>）</a:t>
            </a:r>
          </a:p>
          <a:p>
            <a:r>
              <a:rPr lang="ja-JP" altLang="en-US" sz="2000" dirty="0" smtClean="0">
                <a:latin typeface="+mn-ea"/>
              </a:rPr>
              <a:t>（参考）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21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38.4km/h</a:t>
            </a:r>
            <a:endParaRPr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003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60512" y="1713870"/>
            <a:ext cx="88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177800"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「国道</a:t>
            </a:r>
            <a:r>
              <a:rPr lang="en-US" altLang="ja-JP" sz="2000" dirty="0">
                <a:latin typeface="+mn-ea"/>
              </a:rPr>
              <a:t>43</a:t>
            </a:r>
            <a:r>
              <a:rPr lang="ja-JP" altLang="ja-JP" sz="2000" dirty="0">
                <a:latin typeface="+mn-ea"/>
              </a:rPr>
              <a:t>号・阪神高速神戸線における大気環境改善に</a:t>
            </a:r>
            <a:r>
              <a:rPr lang="ja-JP" altLang="ja-JP" sz="2000" dirty="0" smtClean="0">
                <a:latin typeface="+mn-ea"/>
              </a:rPr>
              <a:t>向けた交通需要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軽減キャンペーン</a:t>
            </a:r>
            <a:r>
              <a:rPr lang="ja-JP" altLang="ja-JP" sz="2000" dirty="0">
                <a:latin typeface="+mn-ea"/>
              </a:rPr>
              <a:t>」（近畿地方整備局、近畿運輸局、阪神高速道路㈱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2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メールマガジン「おおさか自動車環境ニュース」の</a:t>
            </a:r>
            <a:r>
              <a:rPr lang="ja-JP" altLang="ja-JP" sz="2000" dirty="0" smtClean="0">
                <a:latin typeface="+mn-ea"/>
              </a:rPr>
              <a:t>配信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　（</a:t>
            </a:r>
            <a:r>
              <a:rPr lang="en-US" altLang="ja-JP" sz="2000" dirty="0" smtClean="0">
                <a:latin typeface="+mn-ea"/>
              </a:rPr>
              <a:t>H27</a:t>
            </a:r>
            <a:r>
              <a:rPr lang="ja-JP" altLang="ja-JP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19</a:t>
            </a:r>
            <a:r>
              <a:rPr lang="ja-JP" altLang="ja-JP" sz="2000" dirty="0" smtClean="0">
                <a:latin typeface="+mn-ea"/>
              </a:rPr>
              <a:t>回、登録者数</a:t>
            </a:r>
            <a:r>
              <a:rPr lang="en-US" altLang="ja-JP" sz="2000" dirty="0" smtClean="0">
                <a:latin typeface="+mn-ea"/>
              </a:rPr>
              <a:t>1,911</a:t>
            </a:r>
            <a:r>
              <a:rPr lang="ja-JP" altLang="ja-JP" sz="2000" dirty="0" smtClean="0">
                <a:latin typeface="+mn-ea"/>
              </a:rPr>
              <a:t>人）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2"/>
              </a:rPr>
              <a:t>http://www.pref.osaka.lg.jp/kotsukankyo/mailmaga</a:t>
            </a:r>
            <a:r>
              <a:rPr lang="en-US" altLang="ja-JP" sz="2000" dirty="0" smtClean="0">
                <a:latin typeface="+mn-ea"/>
                <a:hlinkClick r:id="rId2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dirty="0">
                <a:latin typeface="+mn-ea"/>
              </a:rPr>
              <a:t>ホームページを通じた自動車環境情報の</a:t>
            </a:r>
            <a:r>
              <a:rPr lang="ja-JP" altLang="en-US" sz="2000" dirty="0" smtClean="0">
                <a:latin typeface="+mn-ea"/>
              </a:rPr>
              <a:t>発信（府等）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3"/>
              </a:rPr>
              <a:t>http://www.pref.osaka.lg.jp/kotsukankyo/haigasu</a:t>
            </a:r>
            <a:r>
              <a:rPr lang="en-US" altLang="ja-JP" sz="2000" dirty="0" smtClean="0">
                <a:latin typeface="+mn-ea"/>
                <a:hlinkClick r:id="rId3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2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環境に配慮した自動車利用を促進するおおさか交通</a:t>
            </a:r>
            <a:r>
              <a:rPr lang="ja-JP" altLang="ja-JP" sz="2000" dirty="0" smtClean="0">
                <a:latin typeface="+mn-ea"/>
              </a:rPr>
              <a:t>エコチャレンジ推進運動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大阪自動車環境対策推進会議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4"/>
              </a:rPr>
              <a:t>http://</a:t>
            </a:r>
            <a:r>
              <a:rPr lang="en-US" altLang="ja-JP" sz="2000" dirty="0" smtClean="0">
                <a:latin typeface="+mn-ea"/>
                <a:hlinkClick r:id="rId4"/>
              </a:rPr>
              <a:t>www.pref.osaka.lg.jp/kotsukankyo/haigasu/eco_challenge.html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７．</a:t>
            </a:r>
            <a:r>
              <a:rPr lang="ja-JP" altLang="ja-JP" sz="2400" dirty="0"/>
              <a:t>普及啓発活動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1127065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89428" y="1219519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21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n-ea"/>
              </a:rPr>
              <a:t>計画</a:t>
            </a:r>
            <a:r>
              <a:rPr lang="ja-JP" altLang="en-US" sz="2400" dirty="0">
                <a:latin typeface="+mn-ea"/>
              </a:rPr>
              <a:t>の進行管理</a:t>
            </a:r>
            <a:endParaRPr lang="en-US" altLang="ja-JP" sz="24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940658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1484784"/>
            <a:ext cx="8928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二</a:t>
            </a:r>
            <a:r>
              <a:rPr lang="ja-JP" altLang="ja-JP" sz="2000" dirty="0">
                <a:latin typeface="+mn-ea"/>
              </a:rPr>
              <a:t>酸化窒素高濃度予測地点における環境の状況</a:t>
            </a:r>
            <a:r>
              <a:rPr lang="ja-JP" altLang="ja-JP" sz="2000" dirty="0" smtClean="0">
                <a:latin typeface="+mn-ea"/>
              </a:rPr>
              <a:t>把握</a:t>
            </a:r>
            <a:endParaRPr lang="en-US" altLang="ja-JP" sz="2000" dirty="0" smtClean="0">
              <a:latin typeface="+mn-ea"/>
            </a:endParaRPr>
          </a:p>
          <a:p>
            <a:pPr marL="1800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　・</a:t>
            </a:r>
            <a:r>
              <a:rPr lang="ja-JP" altLang="ja-JP" sz="2000" dirty="0" smtClean="0">
                <a:latin typeface="+mn-ea"/>
              </a:rPr>
              <a:t>交通量</a:t>
            </a:r>
            <a:r>
              <a:rPr lang="ja-JP" altLang="ja-JP" sz="2000" dirty="0">
                <a:latin typeface="+mn-ea"/>
              </a:rPr>
              <a:t>調査・濃度</a:t>
            </a:r>
            <a:r>
              <a:rPr lang="ja-JP" altLang="ja-JP" sz="2000" dirty="0" smtClean="0">
                <a:latin typeface="+mn-ea"/>
              </a:rPr>
              <a:t>推計</a:t>
            </a:r>
            <a:r>
              <a:rPr lang="ja-JP" altLang="en-US" sz="2000" dirty="0" smtClean="0">
                <a:latin typeface="+mn-ea"/>
              </a:rPr>
              <a:t>１</a:t>
            </a:r>
            <a:r>
              <a:rPr lang="ja-JP" altLang="ja-JP" sz="2000" dirty="0" smtClean="0">
                <a:latin typeface="+mn-ea"/>
              </a:rPr>
              <a:t>地点</a:t>
            </a:r>
            <a:endParaRPr lang="ja-JP" altLang="ja-JP" sz="2000" dirty="0">
              <a:latin typeface="+mn-ea"/>
            </a:endParaRP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大阪</a:t>
            </a:r>
            <a:r>
              <a:rPr lang="ja-JP" altLang="en-US" dirty="0">
                <a:latin typeface="+mn-ea"/>
              </a:rPr>
              <a:t>臨海</a:t>
            </a:r>
            <a:r>
              <a:rPr lang="ja-JP" altLang="en-US" dirty="0" smtClean="0">
                <a:latin typeface="+mn-ea"/>
              </a:rPr>
              <a:t>線：石津西町</a:t>
            </a:r>
            <a:r>
              <a:rPr lang="ja-JP" altLang="ja-JP" dirty="0" smtClean="0">
                <a:latin typeface="+mn-ea"/>
              </a:rPr>
              <a:t>交差点（</a:t>
            </a:r>
            <a:r>
              <a:rPr lang="ja-JP" altLang="en-US" dirty="0" smtClean="0">
                <a:latin typeface="+mn-ea"/>
              </a:rPr>
              <a:t>堺</a:t>
            </a:r>
            <a:r>
              <a:rPr lang="ja-JP" altLang="ja-JP" dirty="0" smtClean="0">
                <a:latin typeface="+mn-ea"/>
              </a:rPr>
              <a:t>市</a:t>
            </a:r>
            <a:r>
              <a:rPr lang="ja-JP" altLang="en-US" dirty="0" smtClean="0">
                <a:latin typeface="+mn-ea"/>
              </a:rPr>
              <a:t>西区</a:t>
            </a:r>
            <a:r>
              <a:rPr lang="ja-JP" altLang="ja-JP" dirty="0" smtClean="0">
                <a:latin typeface="+mn-ea"/>
              </a:rPr>
              <a:t>）</a:t>
            </a:r>
            <a:endParaRPr lang="en-US" altLang="ja-JP" dirty="0" smtClean="0">
              <a:latin typeface="+mn-ea"/>
            </a:endParaRPr>
          </a:p>
          <a:p>
            <a:pPr marL="180000"/>
            <a:r>
              <a:rPr lang="ja-JP" altLang="en-US" sz="2000" dirty="0" smtClean="0">
                <a:latin typeface="+mn-ea"/>
              </a:rPr>
              <a:t>　</a:t>
            </a:r>
            <a:endParaRPr lang="en-US" altLang="ja-JP" sz="2000" dirty="0">
              <a:latin typeface="+mn-ea"/>
            </a:endParaRPr>
          </a:p>
          <a:p>
            <a:pPr marL="180000"/>
            <a:r>
              <a:rPr lang="ja-JP" altLang="en-US" sz="2000" dirty="0" smtClean="0">
                <a:latin typeface="+mn-ea"/>
              </a:rPr>
              <a:t>　・</a:t>
            </a:r>
            <a:r>
              <a:rPr lang="ja-JP" altLang="ja-JP" sz="2000" dirty="0" smtClean="0">
                <a:latin typeface="+mn-ea"/>
              </a:rPr>
              <a:t>簡易測定</a:t>
            </a:r>
            <a:r>
              <a:rPr lang="ja-JP" altLang="en-US" sz="2000" dirty="0" smtClean="0">
                <a:latin typeface="+mn-ea"/>
              </a:rPr>
              <a:t>７</a:t>
            </a:r>
            <a:r>
              <a:rPr lang="ja-JP" altLang="ja-JP" sz="2000" dirty="0" smtClean="0">
                <a:latin typeface="+mn-ea"/>
              </a:rPr>
              <a:t>地点</a:t>
            </a:r>
            <a:endParaRPr lang="ja-JP" altLang="ja-JP" sz="2000" dirty="0">
              <a:latin typeface="+mn-ea"/>
            </a:endParaRP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大阪中央環状線：山田駅東側交差点（吹田市）、</a:t>
            </a:r>
            <a:r>
              <a:rPr lang="ja-JP" altLang="ja-JP" dirty="0" smtClean="0">
                <a:latin typeface="+mn-ea"/>
              </a:rPr>
              <a:t>下穂積</a:t>
            </a:r>
            <a:r>
              <a:rPr lang="en-US" altLang="ja-JP" dirty="0">
                <a:latin typeface="+mn-ea"/>
              </a:rPr>
              <a:t>2</a:t>
            </a:r>
            <a:r>
              <a:rPr lang="ja-JP" altLang="ja-JP" dirty="0">
                <a:latin typeface="+mn-ea"/>
              </a:rPr>
              <a:t>丁目交差点（茨木市）</a:t>
            </a:r>
            <a:r>
              <a:rPr lang="ja-JP" altLang="ja-JP" dirty="0" smtClean="0">
                <a:latin typeface="+mn-ea"/>
              </a:rPr>
              <a:t>、</a:t>
            </a:r>
            <a:endParaRPr lang="en-US" altLang="ja-JP" dirty="0" smtClean="0">
              <a:latin typeface="+mn-ea"/>
            </a:endParaRPr>
          </a:p>
          <a:p>
            <a:pPr marL="648000"/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　　　　　　　　　　 一津屋</a:t>
            </a:r>
            <a:r>
              <a:rPr lang="ja-JP" altLang="ja-JP" dirty="0" smtClean="0">
                <a:latin typeface="+mn-ea"/>
              </a:rPr>
              <a:t>交差点</a:t>
            </a:r>
            <a:r>
              <a:rPr lang="en-US" altLang="ja-JP" dirty="0">
                <a:latin typeface="+mn-ea"/>
              </a:rPr>
              <a:t>(</a:t>
            </a:r>
            <a:r>
              <a:rPr lang="ja-JP" altLang="ja-JP" dirty="0">
                <a:latin typeface="+mn-ea"/>
              </a:rPr>
              <a:t>茨木市</a:t>
            </a:r>
            <a:r>
              <a:rPr lang="en-US" altLang="ja-JP" dirty="0" smtClean="0">
                <a:latin typeface="+mn-ea"/>
              </a:rPr>
              <a:t>)</a:t>
            </a: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大阪臨海</a:t>
            </a:r>
            <a:r>
              <a:rPr lang="ja-JP" altLang="en-US" dirty="0">
                <a:latin typeface="+mn-ea"/>
              </a:rPr>
              <a:t>線</a:t>
            </a:r>
            <a:r>
              <a:rPr lang="ja-JP" altLang="en-US" dirty="0" smtClean="0">
                <a:latin typeface="+mn-ea"/>
              </a:rPr>
              <a:t>：住之江公園前交差点（大阪市住之江区）、石津西町</a:t>
            </a:r>
            <a:r>
              <a:rPr lang="ja-JP" altLang="ja-JP" dirty="0">
                <a:latin typeface="+mn-ea"/>
              </a:rPr>
              <a:t>交差点（</a:t>
            </a:r>
            <a:r>
              <a:rPr lang="ja-JP" altLang="en-US" dirty="0" smtClean="0">
                <a:latin typeface="+mn-ea"/>
              </a:rPr>
              <a:t>堺</a:t>
            </a:r>
            <a:r>
              <a:rPr lang="ja-JP" altLang="ja-JP" dirty="0" smtClean="0">
                <a:latin typeface="+mn-ea"/>
              </a:rPr>
              <a:t>市</a:t>
            </a:r>
            <a:r>
              <a:rPr lang="ja-JP" altLang="en-US" dirty="0" smtClean="0">
                <a:latin typeface="+mn-ea"/>
              </a:rPr>
              <a:t>西区</a:t>
            </a:r>
            <a:r>
              <a:rPr lang="ja-JP" altLang="ja-JP" dirty="0" smtClean="0">
                <a:latin typeface="+mn-ea"/>
              </a:rPr>
              <a:t>）</a:t>
            </a:r>
            <a:endParaRPr lang="en-US" altLang="ja-JP" dirty="0" smtClean="0">
              <a:latin typeface="+mn-ea"/>
            </a:endParaRP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大阪高槻京都線：西駅前交差点（茨木市）</a:t>
            </a:r>
            <a:endParaRPr lang="en-US" altLang="ja-JP" dirty="0" smtClean="0">
              <a:latin typeface="+mn-ea"/>
            </a:endParaRPr>
          </a:p>
          <a:p>
            <a:pPr marL="648000">
              <a:spcBef>
                <a:spcPts val="600"/>
              </a:spcBef>
            </a:pPr>
            <a:r>
              <a:rPr lang="ja-JP" altLang="en-US" dirty="0" smtClean="0">
                <a:latin typeface="+mn-ea"/>
              </a:rPr>
              <a:t>国道</a:t>
            </a:r>
            <a:r>
              <a:rPr lang="en-US" altLang="ja-JP" dirty="0" smtClean="0">
                <a:latin typeface="+mn-ea"/>
              </a:rPr>
              <a:t>43</a:t>
            </a:r>
            <a:r>
              <a:rPr lang="ja-JP" altLang="en-US" dirty="0" smtClean="0">
                <a:latin typeface="+mn-ea"/>
              </a:rPr>
              <a:t>号：北津守ランプ前</a:t>
            </a:r>
            <a:r>
              <a:rPr lang="ja-JP" altLang="ja-JP" dirty="0" smtClean="0">
                <a:latin typeface="+mn-ea"/>
              </a:rPr>
              <a:t>交差点</a:t>
            </a:r>
            <a:r>
              <a:rPr lang="ja-JP" altLang="ja-JP" dirty="0">
                <a:latin typeface="+mn-ea"/>
              </a:rPr>
              <a:t>（</a:t>
            </a:r>
            <a:r>
              <a:rPr lang="ja-JP" altLang="ja-JP" dirty="0" smtClean="0">
                <a:latin typeface="+mn-ea"/>
              </a:rPr>
              <a:t>大阪市</a:t>
            </a:r>
            <a:r>
              <a:rPr lang="ja-JP" altLang="en-US" dirty="0" smtClean="0">
                <a:latin typeface="+mn-ea"/>
              </a:rPr>
              <a:t>西成</a:t>
            </a:r>
            <a:r>
              <a:rPr lang="ja-JP" altLang="ja-JP" dirty="0" smtClean="0">
                <a:latin typeface="+mn-ea"/>
              </a:rPr>
              <a:t>区）</a:t>
            </a:r>
            <a:endParaRPr lang="ja-JP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57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 smtClean="0">
                <a:latin typeface="+mn-ea"/>
              </a:rPr>
              <a:t>対策</a:t>
            </a:r>
            <a:r>
              <a:rPr lang="ja-JP" altLang="ja-JP" sz="2400" dirty="0">
                <a:latin typeface="+mn-ea"/>
              </a:rPr>
              <a:t>全体の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ja-JP" sz="2400" dirty="0" smtClean="0">
                <a:latin typeface="+mn-ea"/>
              </a:rPr>
              <a:t>削減量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4312" y="724634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9712" y="5633484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効果①、②：自動車単体規制の推進、車種規制の実施等による削減量</a:t>
            </a:r>
          </a:p>
          <a:p>
            <a:r>
              <a:rPr lang="ja-JP" altLang="ja-JP" sz="1400" dirty="0"/>
              <a:t>効果③　　：エコカーの普及促進による削減量</a:t>
            </a:r>
          </a:p>
          <a:p>
            <a:r>
              <a:rPr lang="ja-JP" altLang="ja-JP" sz="1400" dirty="0"/>
              <a:t>効果④　　：交通需要の調整・低減による削減量</a:t>
            </a:r>
          </a:p>
          <a:p>
            <a:r>
              <a:rPr lang="ja-JP" altLang="ja-JP" sz="1400" dirty="0"/>
              <a:t>効果⑤　　：交通流対策による削減量</a:t>
            </a:r>
          </a:p>
          <a:p>
            <a:r>
              <a:rPr lang="ja-JP" altLang="ja-JP" sz="1400" dirty="0"/>
              <a:t>全効果　　</a:t>
            </a:r>
            <a:r>
              <a:rPr lang="ja-JP" altLang="ja-JP" sz="1400" dirty="0" smtClean="0"/>
              <a:t>：</a:t>
            </a:r>
            <a:r>
              <a:rPr lang="ja-JP" altLang="en-US" sz="1400" dirty="0" smtClean="0"/>
              <a:t>全体の削減量</a:t>
            </a:r>
            <a:endParaRPr lang="ja-JP" altLang="ja-JP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304" y="1156293"/>
            <a:ext cx="5472000" cy="451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5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 smtClean="0">
                <a:latin typeface="+mn-ea"/>
              </a:rPr>
              <a:t>対策</a:t>
            </a:r>
            <a:r>
              <a:rPr lang="ja-JP" altLang="ja-JP" sz="2400" dirty="0">
                <a:latin typeface="+mn-ea"/>
              </a:rPr>
              <a:t>全体</a:t>
            </a:r>
            <a:r>
              <a:rPr lang="ja-JP" altLang="ja-JP" sz="2400" dirty="0" smtClean="0">
                <a:latin typeface="+mn-ea"/>
              </a:rPr>
              <a:t>の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ja-JP" sz="2400" dirty="0">
                <a:latin typeface="+mn-ea"/>
              </a:rPr>
              <a:t>削減量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01801" y="724634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5633484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効果①、②：自動車単体規制の推進、車種規制の実施等による削減量</a:t>
            </a:r>
          </a:p>
          <a:p>
            <a:r>
              <a:rPr lang="ja-JP" altLang="ja-JP" sz="1400" dirty="0"/>
              <a:t>効果③　　：エコカーの普及促進による削減量</a:t>
            </a:r>
          </a:p>
          <a:p>
            <a:r>
              <a:rPr lang="ja-JP" altLang="ja-JP" sz="1400" dirty="0"/>
              <a:t>効果④　　：交通需要の調整・低減による削減量</a:t>
            </a:r>
          </a:p>
          <a:p>
            <a:r>
              <a:rPr lang="ja-JP" altLang="ja-JP" sz="1400" dirty="0"/>
              <a:t>効果⑤　　：交通流対策による削減量</a:t>
            </a:r>
          </a:p>
          <a:p>
            <a:r>
              <a:rPr lang="ja-JP" altLang="ja-JP" sz="1400" dirty="0"/>
              <a:t>全効果　　</a:t>
            </a:r>
            <a:r>
              <a:rPr lang="ja-JP" altLang="ja-JP" sz="1400" dirty="0" smtClean="0"/>
              <a:t>：</a:t>
            </a:r>
            <a:r>
              <a:rPr lang="ja-JP" altLang="en-US" sz="1400" dirty="0" smtClean="0"/>
              <a:t>全体の削減量</a:t>
            </a:r>
            <a:endParaRPr lang="ja-JP" altLang="ja-JP" sz="1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52059"/>
            <a:ext cx="5472000" cy="450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43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99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76064" y="8760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対策による</a:t>
            </a:r>
            <a:r>
              <a:rPr kumimoji="1" lang="en-US" altLang="ja-JP" sz="2400" dirty="0" smtClean="0">
                <a:latin typeface="+mn-ea"/>
              </a:rPr>
              <a:t>NOx</a:t>
            </a:r>
            <a:r>
              <a:rPr kumimoji="1" lang="ja-JP" altLang="en-US" sz="2400" dirty="0" smtClean="0">
                <a:latin typeface="+mn-ea"/>
              </a:rPr>
              <a:t>・</a:t>
            </a:r>
            <a:r>
              <a:rPr kumimoji="1" lang="en-US" altLang="ja-JP" sz="2400" dirty="0" smtClean="0">
                <a:latin typeface="+mn-ea"/>
              </a:rPr>
              <a:t>PM</a:t>
            </a:r>
            <a:r>
              <a:rPr kumimoji="1" lang="ja-JP" altLang="en-US" sz="2400" dirty="0" smtClean="0">
                <a:latin typeface="+mn-ea"/>
              </a:rPr>
              <a:t>削減量の算定方法の概要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1988840"/>
            <a:ext cx="8748464" cy="5760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■各対策</a:t>
            </a:r>
            <a:r>
              <a:rPr lang="ja-JP" altLang="en-US" sz="2000" dirty="0">
                <a:latin typeface="+mn-ea"/>
              </a:rPr>
              <a:t>に</a:t>
            </a:r>
            <a:r>
              <a:rPr lang="ja-JP" altLang="en-US" sz="2000" dirty="0" smtClean="0">
                <a:latin typeface="+mn-ea"/>
              </a:rPr>
              <a:t>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４、７は削減量未算定</a:t>
            </a:r>
            <a:endParaRPr lang="ja-JP" altLang="en-US" sz="16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67624" y="5961447"/>
            <a:ext cx="57606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kern="100" dirty="0">
                <a:latin typeface="+mn-ea"/>
                <a:cs typeface="Times New Roman"/>
              </a:rPr>
              <a:t>［</a:t>
            </a:r>
            <a:r>
              <a:rPr lang="ja-JP" altLang="en-US" sz="1400" kern="100" dirty="0" smtClean="0">
                <a:latin typeface="+mn-ea"/>
                <a:cs typeface="Times New Roman"/>
              </a:rPr>
              <a:t>排出量］＝［車種別排出係数（</a:t>
            </a:r>
            <a:r>
              <a:rPr lang="en-US" altLang="ja-JP" sz="1400" kern="100" dirty="0" smtClean="0">
                <a:latin typeface="+mn-ea"/>
                <a:cs typeface="Times New Roman"/>
              </a:rPr>
              <a:t>g/</a:t>
            </a:r>
            <a:r>
              <a:rPr lang="ja-JP" altLang="en-US" sz="1400" kern="100" dirty="0" smtClean="0">
                <a:latin typeface="+mn-ea"/>
                <a:cs typeface="Times New Roman"/>
              </a:rPr>
              <a:t>台</a:t>
            </a:r>
            <a:r>
              <a:rPr lang="ja-JP" altLang="en-US" sz="1400" kern="100" dirty="0">
                <a:latin typeface="+mn-ea"/>
                <a:cs typeface="Times New Roman"/>
              </a:rPr>
              <a:t>･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 smtClean="0">
                <a:latin typeface="+mn-ea"/>
                <a:cs typeface="Times New Roman"/>
              </a:rPr>
              <a:t>）］</a:t>
            </a:r>
            <a:r>
              <a:rPr lang="en-US" altLang="ja-JP" sz="1400" kern="100" dirty="0" smtClean="0">
                <a:latin typeface="+mn-ea"/>
                <a:cs typeface="Times New Roman"/>
              </a:rPr>
              <a:t>×</a:t>
            </a:r>
            <a:r>
              <a:rPr lang="ja-JP" altLang="en-US" sz="1400" kern="100" dirty="0" smtClean="0">
                <a:latin typeface="+mn-ea"/>
                <a:cs typeface="Times New Roman"/>
              </a:rPr>
              <a:t>［自動車</a:t>
            </a:r>
            <a:r>
              <a:rPr lang="ja-JP" altLang="en-US" sz="1400" kern="100" dirty="0">
                <a:latin typeface="+mn-ea"/>
                <a:cs typeface="Times New Roman"/>
              </a:rPr>
              <a:t>走行量</a:t>
            </a:r>
            <a:r>
              <a:rPr lang="ja-JP" altLang="en-US" sz="1400" kern="100" dirty="0" smtClean="0">
                <a:latin typeface="+mn-ea"/>
                <a:cs typeface="Times New Roman"/>
              </a:rPr>
              <a:t>（台</a:t>
            </a:r>
            <a:r>
              <a:rPr lang="ja-JP" altLang="en-US" sz="1400" kern="100" dirty="0">
                <a:latin typeface="+mn-ea"/>
                <a:cs typeface="Times New Roman"/>
              </a:rPr>
              <a:t>･ 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13836" y="6402648"/>
            <a:ext cx="4738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「車種別排出係数式」に［旅行速度</a:t>
            </a:r>
            <a:r>
              <a:rPr kumimoji="1" lang="ja-JP" altLang="en-US" sz="1400" dirty="0" smtClean="0">
                <a:latin typeface="+mn-ea"/>
              </a:rPr>
              <a:t>（</a:t>
            </a:r>
            <a:r>
              <a:rPr kumimoji="1" lang="en-US" altLang="ja-JP" sz="1400" dirty="0" smtClean="0">
                <a:latin typeface="+mn-ea"/>
              </a:rPr>
              <a:t>km/h</a:t>
            </a:r>
            <a:r>
              <a:rPr kumimoji="1" lang="ja-JP" altLang="en-US" sz="1400" dirty="0" smtClean="0">
                <a:latin typeface="+mn-ea"/>
              </a:rPr>
              <a:t>）</a:t>
            </a:r>
            <a:r>
              <a:rPr kumimoji="1" lang="ja-JP" altLang="en-US" sz="1400" dirty="0" smtClean="0"/>
              <a:t>］を入力</a:t>
            </a:r>
            <a:r>
              <a:rPr lang="ja-JP" altLang="en-US" sz="1400" dirty="0" smtClean="0"/>
              <a:t>して算定</a:t>
            </a:r>
            <a:endParaRPr kumimoji="1" lang="ja-JP" altLang="en-US" sz="1400" dirty="0"/>
          </a:p>
        </p:txBody>
      </p:sp>
      <p:sp>
        <p:nvSpPr>
          <p:cNvPr id="12" name="下矢印 11"/>
          <p:cNvSpPr/>
          <p:nvPr/>
        </p:nvSpPr>
        <p:spPr>
          <a:xfrm flipV="1">
            <a:off x="3282811" y="6237424"/>
            <a:ext cx="216000" cy="18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836712"/>
            <a:ext cx="8280220" cy="3960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</a:t>
            </a:r>
            <a:r>
              <a:rPr lang="en-US" altLang="ja-JP" sz="2000" dirty="0" smtClean="0">
                <a:latin typeface="+mn-ea"/>
              </a:rPr>
              <a:t>H21</a:t>
            </a:r>
            <a:r>
              <a:rPr lang="ja-JP" altLang="en-US" sz="2000" dirty="0" smtClean="0">
                <a:latin typeface="+mn-ea"/>
              </a:rPr>
              <a:t>年度から</a:t>
            </a:r>
            <a:r>
              <a:rPr lang="en-US" altLang="ja-JP" sz="2000" dirty="0" smtClean="0">
                <a:latin typeface="+mn-ea"/>
              </a:rPr>
              <a:t>H27</a:t>
            </a:r>
            <a:r>
              <a:rPr lang="ja-JP" altLang="en-US" sz="2000" dirty="0" smtClean="0">
                <a:latin typeface="+mn-ea"/>
              </a:rPr>
              <a:t>年度までの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92290" y="1412796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［</a:t>
            </a:r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排出量］　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smtClean="0">
                <a:latin typeface="+mn-ea"/>
              </a:rPr>
              <a:t>　［</a:t>
            </a:r>
            <a:r>
              <a:rPr lang="en-US" altLang="ja-JP" dirty="0" smtClean="0">
                <a:latin typeface="+mn-ea"/>
              </a:rPr>
              <a:t>H27</a:t>
            </a:r>
            <a:r>
              <a:rPr lang="ja-JP" altLang="en-US" dirty="0" smtClean="0">
                <a:latin typeface="+mn-ea"/>
              </a:rPr>
              <a:t>排出量］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6652" y="2988444"/>
            <a:ext cx="2232000" cy="75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１～３による削減量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（単体規制・車種規制等・エコカー普及）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6652" y="4023128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５による削減量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（交通需要調整・低減）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6652" y="4944682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>
                <a:latin typeface="+mn-ea"/>
              </a:rPr>
              <a:t>６</a:t>
            </a:r>
            <a:r>
              <a:rPr lang="ja-JP" altLang="en-US" dirty="0" smtClean="0">
                <a:latin typeface="+mn-ea"/>
              </a:rPr>
              <a:t>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（交通流対策）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36306" y="4872682"/>
            <a:ext cx="604867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H27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旅行速度の上昇</a:t>
            </a:r>
            <a:r>
              <a:rPr lang="ja-JP" altLang="en-US" dirty="0" smtClean="0">
                <a:latin typeface="+mn-ea"/>
              </a:rPr>
              <a:t>による</a:t>
            </a:r>
            <a:r>
              <a:rPr lang="ja-JP" altLang="en-US" dirty="0">
                <a:latin typeface="+mn-ea"/>
              </a:rPr>
              <a:t>排出量の</a:t>
            </a:r>
            <a:r>
              <a:rPr lang="ja-JP" altLang="en-US" dirty="0" smtClean="0">
                <a:latin typeface="+mn-ea"/>
              </a:rPr>
              <a:t>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>
                <a:latin typeface="+mn-ea"/>
              </a:rPr>
              <a:t>排出係数式</a:t>
            </a:r>
            <a:r>
              <a:rPr lang="ja-JP" altLang="en-US" sz="1600" dirty="0" smtClean="0">
                <a:latin typeface="+mn-ea"/>
              </a:rPr>
              <a:t>、自動車走行量は</a:t>
            </a:r>
            <a:r>
              <a:rPr lang="en-US" altLang="ja-JP" sz="1600" dirty="0" smtClean="0">
                <a:latin typeface="+mn-ea"/>
              </a:rPr>
              <a:t>H27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36306" y="3016417"/>
            <a:ext cx="6300000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H27</a:t>
            </a:r>
            <a:r>
              <a:rPr lang="ja-JP" altLang="en-US" dirty="0" err="1" smtClean="0">
                <a:latin typeface="+mn-ea"/>
              </a:rPr>
              <a:t>の</a:t>
            </a:r>
            <a:r>
              <a:rPr lang="ja-JP" altLang="en-US" u="sng" dirty="0" err="1" smtClean="0">
                <a:solidFill>
                  <a:srgbClr val="FF0000"/>
                </a:solidFill>
                <a:latin typeface="+mn-ea"/>
              </a:rPr>
              <a:t>排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出係数の減少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ただし、「</a:t>
            </a:r>
            <a:r>
              <a:rPr lang="ja-JP" altLang="en-US" sz="1600" dirty="0">
                <a:latin typeface="+mn-ea"/>
              </a:rPr>
              <a:t>３：エコカー分」と「１、２：エコカー以外分」に分けて</a:t>
            </a:r>
            <a:r>
              <a:rPr lang="ja-JP" altLang="en-US" sz="1600" dirty="0" smtClean="0">
                <a:latin typeface="+mn-ea"/>
              </a:rPr>
              <a:t>算定</a:t>
            </a:r>
            <a:endParaRPr lang="en-US" altLang="ja-JP" sz="1600" dirty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自動車走行量、旅行速度は</a:t>
            </a:r>
            <a:r>
              <a:rPr lang="en-US" altLang="ja-JP" sz="1600" dirty="0" smtClean="0">
                <a:latin typeface="+mn-ea"/>
              </a:rPr>
              <a:t>H27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36306" y="3951128"/>
            <a:ext cx="5939026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H27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自動車走行量の減少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排出係数式、</a:t>
            </a:r>
            <a:r>
              <a:rPr lang="ja-JP" altLang="en-US" sz="1600" dirty="0">
                <a:latin typeface="+mn-ea"/>
              </a:rPr>
              <a:t>旅行速度は</a:t>
            </a:r>
            <a:r>
              <a:rPr lang="en-US" altLang="ja-JP" sz="1600" dirty="0" smtClean="0">
                <a:latin typeface="+mn-ea"/>
              </a:rPr>
              <a:t>H27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6652" y="1358796"/>
            <a:ext cx="2088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dirty="0">
                <a:latin typeface="+mn-ea"/>
              </a:rPr>
              <a:t>全体</a:t>
            </a:r>
            <a:r>
              <a:rPr lang="ja-JP" altLang="en-US" dirty="0" smtClean="0">
                <a:latin typeface="+mn-ea"/>
              </a:rPr>
              <a:t>の削減量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80296" y="5733368"/>
            <a:ext cx="6156000" cy="100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8428" y="2456944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「全体の削減量」を下記の対策の削減量に割り振り算定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44928" y="5697400"/>
            <a:ext cx="1008000" cy="324000"/>
          </a:xfrm>
          <a:prstGeom prst="roundRect">
            <a:avLst/>
          </a:prstGeom>
          <a:noFill/>
          <a:ln w="12700"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400" dirty="0">
                <a:latin typeface="+mn-ea"/>
              </a:rPr>
              <a:t>＜</a:t>
            </a:r>
            <a:r>
              <a:rPr lang="ja-JP" altLang="en-US" sz="1400" dirty="0" smtClean="0">
                <a:latin typeface="+mn-ea"/>
              </a:rPr>
              <a:t>参考</a:t>
            </a:r>
            <a:r>
              <a:rPr lang="ja-JP" altLang="en-US" sz="1400" dirty="0">
                <a:latin typeface="+mn-ea"/>
              </a:rPr>
              <a:t>＞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87604"/>
            <a:ext cx="1721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＜参考＞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46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32048" y="8760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>
                <a:latin typeface="+mn-ea"/>
              </a:rPr>
              <a:t>計画</a:t>
            </a:r>
            <a:r>
              <a:rPr lang="ja-JP" altLang="en-US" sz="2400" dirty="0">
                <a:latin typeface="+mn-ea"/>
              </a:rPr>
              <a:t>の目標達成に向けた主な自動車環境対策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1856" y="5085184"/>
            <a:ext cx="6982512" cy="1700808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marL="266700" indent="-266700">
              <a:spcAft>
                <a:spcPts val="1200"/>
              </a:spcAft>
            </a:pPr>
            <a:r>
              <a:rPr lang="ja-JP" altLang="en-US" dirty="0" smtClean="0"/>
              <a:t>自動車から排出される</a:t>
            </a:r>
            <a:r>
              <a:rPr lang="en-US" altLang="ja-JP" dirty="0" smtClean="0"/>
              <a:t>NOx</a:t>
            </a:r>
            <a:r>
              <a:rPr lang="ja-JP" altLang="en-US" dirty="0" smtClean="0"/>
              <a:t>・</a:t>
            </a:r>
            <a:r>
              <a:rPr lang="en-US" altLang="ja-JP" dirty="0" smtClean="0"/>
              <a:t>PM</a:t>
            </a:r>
            <a:r>
              <a:rPr lang="ja-JP" altLang="en-US" dirty="0" smtClean="0"/>
              <a:t>を削減するためには</a:t>
            </a:r>
            <a:endParaRPr lang="en-US" altLang="ja-JP" dirty="0" smtClean="0"/>
          </a:p>
          <a:p>
            <a:pPr>
              <a:spcAft>
                <a:spcPts val="1200"/>
              </a:spcAft>
            </a:pPr>
            <a:r>
              <a:rPr lang="ja-JP" altLang="en-US" dirty="0" smtClean="0"/>
              <a:t>　◆　排出係数の削減　⇒　１、２、３</a:t>
            </a:r>
            <a:endParaRPr lang="en-US" altLang="ja-JP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dirty="0" smtClean="0"/>
              <a:t>　◆　自動車走行量の削減　⇒　５</a:t>
            </a:r>
            <a:endParaRPr lang="en-US" altLang="ja-JP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dirty="0" smtClean="0"/>
              <a:t>　◆　旅行速度の上昇（道路を走行する自動車の平均速度）　⇒　６</a:t>
            </a: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836712"/>
            <a:ext cx="8171936" cy="4140000"/>
          </a:xfrm>
          <a:prstGeom prst="roundRect">
            <a:avLst>
              <a:gd name="adj" fmla="val 6964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 anchor="t" anchorCtr="0">
            <a:noAutofit/>
          </a:bodyPr>
          <a:lstStyle/>
          <a:p>
            <a:pPr>
              <a:spcAft>
                <a:spcPts val="1800"/>
              </a:spcAft>
            </a:pPr>
            <a:r>
              <a:rPr lang="ja-JP" altLang="ja-JP" sz="2200" dirty="0"/>
              <a:t>１　自動車の適切な点検・整備等による</a:t>
            </a:r>
            <a:r>
              <a:rPr lang="ja-JP" altLang="ja-JP" sz="2200" u="sng" dirty="0">
                <a:solidFill>
                  <a:srgbClr val="FF0000"/>
                </a:solidFill>
              </a:rPr>
              <a:t>自動車単体規制</a:t>
            </a:r>
            <a:r>
              <a:rPr lang="ja-JP" altLang="ja-JP" sz="22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２　</a:t>
            </a:r>
            <a:r>
              <a:rPr lang="ja-JP" altLang="ja-JP" sz="2200" u="sng" dirty="0">
                <a:solidFill>
                  <a:srgbClr val="FF0000"/>
                </a:solidFill>
              </a:rPr>
              <a:t>車種規制</a:t>
            </a:r>
            <a:r>
              <a:rPr lang="ja-JP" altLang="ja-JP" sz="2200" dirty="0"/>
              <a:t>の適正かつ確実な実施、</a:t>
            </a:r>
            <a:r>
              <a:rPr lang="ja-JP" altLang="ja-JP" sz="2200" u="sng" dirty="0">
                <a:solidFill>
                  <a:srgbClr val="FF0000"/>
                </a:solidFill>
              </a:rPr>
              <a:t>流入車規制</a:t>
            </a:r>
            <a:r>
              <a:rPr lang="ja-JP" altLang="ja-JP" sz="22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３　</a:t>
            </a:r>
            <a:r>
              <a:rPr lang="ja-JP" altLang="ja-JP" sz="2200" u="sng" dirty="0">
                <a:solidFill>
                  <a:srgbClr val="FF0000"/>
                </a:solidFill>
              </a:rPr>
              <a:t>エコカーの普及促進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４　</a:t>
            </a:r>
            <a:r>
              <a:rPr lang="ja-JP" altLang="ja-JP" sz="2200" u="sng" dirty="0">
                <a:solidFill>
                  <a:srgbClr val="FF0000"/>
                </a:solidFill>
              </a:rPr>
              <a:t>エコドライブの推進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５　輸送効率の向上等の取組促進による</a:t>
            </a:r>
            <a:r>
              <a:rPr lang="ja-JP" altLang="ja-JP" sz="2200" u="sng" dirty="0">
                <a:solidFill>
                  <a:srgbClr val="FF0000"/>
                </a:solidFill>
              </a:rPr>
              <a:t>交通需要の調整・低減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６　バイパスの整備、交差点改良等の</a:t>
            </a:r>
            <a:r>
              <a:rPr lang="ja-JP" altLang="ja-JP" sz="2200" u="sng" dirty="0">
                <a:solidFill>
                  <a:srgbClr val="FF0000"/>
                </a:solidFill>
              </a:rPr>
              <a:t>交通流対策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７　環境に配慮した自動車利用についての</a:t>
            </a:r>
            <a:r>
              <a:rPr lang="ja-JP" altLang="ja-JP" sz="2200" u="sng" dirty="0">
                <a:solidFill>
                  <a:srgbClr val="FF0000"/>
                </a:solidFill>
              </a:rPr>
              <a:t>普及啓発・環境教育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323528" y="6299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3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23528" y="692696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040036"/>
            <a:ext cx="86409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自動車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単体規制の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対象：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全車種］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・最新規制適合車への転換促進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（近畿運輸局、府）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・適正点検整備研修会（近畿運輸局：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H27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13	2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回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）</a:t>
            </a: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・自動車排出ガス等街頭検査の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実施（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近畿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運輸局：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H27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回）</a:t>
            </a:r>
            <a:endParaRPr lang="ja-JP" altLang="en-US" sz="20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11663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１．自動車単体規制の推進、</a:t>
            </a:r>
            <a:r>
              <a:rPr lang="ja-JP" altLang="en-US" sz="2400" dirty="0" smtClean="0">
                <a:latin typeface="+mn-ea"/>
              </a:rPr>
              <a:t>２</a:t>
            </a:r>
            <a:r>
              <a:rPr lang="ja-JP" altLang="en-US" sz="2400" dirty="0">
                <a:latin typeface="+mn-ea"/>
              </a:rPr>
              <a:t>．車種規制の実施</a:t>
            </a:r>
            <a:r>
              <a:rPr lang="ja-JP" altLang="en-US" sz="2400" dirty="0" smtClean="0">
                <a:latin typeface="+mn-ea"/>
              </a:rPr>
              <a:t>等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528" y="2632720"/>
            <a:ext cx="86409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車種規制の実施等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対象：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貨物車、バス等］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>
              <a:spcBef>
                <a:spcPts val="600"/>
              </a:spcBef>
            </a:pP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法に基づく車種規制の実施（環境省、国土交通省）</a:t>
            </a:r>
          </a:p>
          <a:p>
            <a:pPr marL="252000">
              <a:spcBef>
                <a:spcPts val="600"/>
              </a:spcBef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条例に基づく流入車規制の推進（府：ステッカー交付、立入検査、</a:t>
            </a:r>
          </a:p>
          <a:p>
            <a:pPr marL="252000">
              <a:spcBef>
                <a:spcPts val="600"/>
              </a:spcBef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使用命令・氏名等の公表）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242" y="4354960"/>
            <a:ext cx="4446494" cy="2359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2051720" y="4270338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400" u="sng" dirty="0" smtClean="0"/>
              <a:t>普通貨物車</a:t>
            </a:r>
            <a:r>
              <a:rPr lang="ja-JP" altLang="en-US" sz="1400" u="sng" dirty="0" smtClean="0"/>
              <a:t>に</a:t>
            </a:r>
            <a:r>
              <a:rPr lang="ja-JP" altLang="en-US" sz="1400" u="sng" dirty="0"/>
              <a:t>おける流入車の</a:t>
            </a:r>
            <a:r>
              <a:rPr lang="ja-JP" altLang="en-US" sz="1400" u="sng" dirty="0" smtClean="0"/>
              <a:t>非適合車率の推移</a:t>
            </a:r>
            <a:endParaRPr lang="ja-JP" altLang="ja-JP" sz="1400" u="sng" dirty="0"/>
          </a:p>
        </p:txBody>
      </p:sp>
      <p:sp>
        <p:nvSpPr>
          <p:cNvPr id="13" name="テキスト ボックス 33"/>
          <p:cNvSpPr txBox="1">
            <a:spLocks/>
          </p:cNvSpPr>
          <p:nvPr/>
        </p:nvSpPr>
        <p:spPr>
          <a:xfrm>
            <a:off x="2267744" y="6571952"/>
            <a:ext cx="4690745" cy="2880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+mn-ea"/>
                <a:cs typeface="Times New Roman"/>
              </a:rPr>
              <a:t>（出典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）</a:t>
            </a:r>
            <a:r>
              <a:rPr lang="ja-JP" altLang="en-US" sz="1050" dirty="0">
                <a:latin typeface="+mn-ea"/>
              </a:rPr>
              <a:t>環境省ナンバープレート調査結果</a:t>
            </a:r>
            <a:r>
              <a:rPr lang="ja-JP" altLang="en-US" sz="1050" dirty="0" smtClean="0">
                <a:latin typeface="+mn-ea"/>
              </a:rPr>
              <a:t>より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大阪府作成</a:t>
            </a:r>
            <a:r>
              <a:rPr lang="ja-JP" altLang="en-US" sz="1050" kern="100" dirty="0" smtClean="0">
                <a:effectLst/>
                <a:latin typeface="+mn-ea"/>
                <a:cs typeface="Times New Roman"/>
              </a:rPr>
              <a:t>（通過交通含む）</a:t>
            </a:r>
            <a:endParaRPr lang="ja-JP" sz="1050" kern="100" dirty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75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560" y="1614286"/>
            <a:ext cx="4752000" cy="2818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１．自動車単体規制の推進、</a:t>
            </a:r>
            <a:r>
              <a:rPr lang="ja-JP" altLang="en-US" sz="2400" dirty="0" smtClean="0">
                <a:latin typeface="+mn-ea"/>
              </a:rPr>
              <a:t>２</a:t>
            </a:r>
            <a:r>
              <a:rPr lang="ja-JP" altLang="en-US" sz="2400" dirty="0">
                <a:latin typeface="+mn-ea"/>
              </a:rPr>
              <a:t>．車種規制の実施</a:t>
            </a:r>
            <a:r>
              <a:rPr lang="ja-JP" altLang="en-US" sz="2400" dirty="0" smtClean="0">
                <a:latin typeface="+mn-ea"/>
              </a:rPr>
              <a:t>等</a:t>
            </a:r>
            <a:endParaRPr lang="ja-JP" altLang="en-US" sz="24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76470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4072" y="4537354"/>
            <a:ext cx="2809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2672" y="4912479"/>
            <a:ext cx="4945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普通</a:t>
            </a:r>
            <a:r>
              <a:rPr lang="ja-JP" altLang="ja-JP" sz="2000" dirty="0">
                <a:latin typeface="+mn-ea"/>
              </a:rPr>
              <a:t>貨物車の新長期規制以上の</a:t>
            </a:r>
            <a:r>
              <a:rPr lang="ja-JP" altLang="ja-JP" sz="2000" dirty="0" smtClean="0">
                <a:latin typeface="+mn-ea"/>
              </a:rPr>
              <a:t>割合</a:t>
            </a:r>
            <a:endParaRPr lang="ja-JP" altLang="ja-JP" sz="20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86996" y="1158432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20072" y="1158432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67285" y="6337746"/>
            <a:ext cx="4333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指標を達成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5055046" y="4283571"/>
            <a:ext cx="39528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266700" indent="-266700" algn="just"/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（注）</a:t>
            </a:r>
            <a:r>
              <a:rPr lang="en-US" altLang="ja-JP" sz="1000" kern="100" dirty="0" smtClean="0">
                <a:latin typeface="Century"/>
                <a:ea typeface="ＭＳ 明朝"/>
                <a:cs typeface="Times New Roman"/>
              </a:rPr>
              <a:t>H27</a:t>
            </a:r>
            <a:r>
              <a:rPr lang="ja-JP" altLang="en-US" sz="1000" kern="100" dirty="0">
                <a:latin typeface="Century"/>
                <a:ea typeface="ＭＳ 明朝"/>
                <a:cs typeface="Times New Roman"/>
              </a:rPr>
              <a:t>目標</a:t>
            </a:r>
            <a:r>
              <a:rPr lang="en-US" altLang="ja-JP" sz="1000" kern="100" dirty="0">
                <a:latin typeface="Century"/>
                <a:ea typeface="ＭＳ 明朝"/>
                <a:cs typeface="Times New Roman"/>
              </a:rPr>
              <a:t>:140</a:t>
            </a:r>
            <a:r>
              <a:rPr lang="ja-JP" altLang="ja-JP" sz="1000" kern="100" dirty="0">
                <a:latin typeface="Century"/>
                <a:ea typeface="ＭＳ 明朝"/>
                <a:cs typeface="Times New Roman"/>
              </a:rPr>
              <a:t>ｔ→</a:t>
            </a:r>
            <a:r>
              <a:rPr lang="en-US" altLang="ja-JP" sz="1000" kern="100" dirty="0">
                <a:latin typeface="Century"/>
                <a:ea typeface="ＭＳ 明朝"/>
                <a:cs typeface="Times New Roman"/>
              </a:rPr>
              <a:t>H32</a:t>
            </a:r>
            <a:r>
              <a:rPr lang="ja-JP" altLang="en-US" sz="1000" kern="100" dirty="0">
                <a:latin typeface="Century"/>
                <a:ea typeface="ＭＳ 明朝"/>
                <a:cs typeface="Times New Roman"/>
              </a:rPr>
              <a:t>目標</a:t>
            </a:r>
            <a:r>
              <a:rPr lang="en-US" altLang="ja-JP" sz="1000" kern="100" dirty="0">
                <a:latin typeface="Century"/>
                <a:ea typeface="ＭＳ 明朝"/>
                <a:cs typeface="Times New Roman"/>
              </a:rPr>
              <a:t>:130</a:t>
            </a:r>
            <a:r>
              <a:rPr lang="ja-JP" altLang="ja-JP" sz="1000" kern="100" dirty="0" err="1">
                <a:latin typeface="Century"/>
                <a:ea typeface="ＭＳ 明朝"/>
                <a:cs typeface="Times New Roman"/>
              </a:rPr>
              <a:t>ｔ</a:t>
            </a:r>
            <a:r>
              <a:rPr lang="ja-JP" altLang="ja-JP" sz="1000" kern="100" dirty="0">
                <a:latin typeface="Century"/>
                <a:ea typeface="ＭＳ 明朝"/>
                <a:cs typeface="Times New Roman"/>
              </a:rPr>
              <a:t>と</a:t>
            </a:r>
            <a:r>
              <a:rPr lang="ja-JP" altLang="ja-JP" sz="1000" kern="100" dirty="0" smtClean="0">
                <a:latin typeface="Century"/>
                <a:ea typeface="ＭＳ 明朝"/>
                <a:cs typeface="Times New Roman"/>
              </a:rPr>
              <a:t>な</a:t>
            </a:r>
            <a:r>
              <a:rPr lang="ja-JP" altLang="en-US" sz="1000" kern="100" dirty="0" smtClean="0">
                <a:latin typeface="Century"/>
                <a:ea typeface="ＭＳ 明朝"/>
                <a:cs typeface="Times New Roman"/>
              </a:rPr>
              <a:t>った</a:t>
            </a:r>
            <a:r>
              <a:rPr lang="ja-JP" altLang="ja-JP" sz="1000" kern="100" dirty="0" smtClean="0">
                <a:latin typeface="Century"/>
                <a:ea typeface="ＭＳ 明朝"/>
                <a:cs typeface="Times New Roman"/>
              </a:rPr>
              <a:t>要因</a:t>
            </a:r>
            <a:endParaRPr lang="en-US" altLang="ja-JP" sz="1000" kern="100" dirty="0" smtClean="0">
              <a:latin typeface="Century"/>
              <a:ea typeface="ＭＳ 明朝"/>
              <a:cs typeface="Times New Roman"/>
            </a:endParaRPr>
          </a:p>
          <a:p>
            <a:pPr marL="85725" indent="-85725" algn="just"/>
            <a:r>
              <a:rPr lang="ja-JP" altLang="en-US" sz="1000" kern="100" dirty="0">
                <a:effectLst/>
                <a:latin typeface="Century"/>
                <a:ea typeface="ＭＳ 明朝"/>
                <a:cs typeface="Times New Roman"/>
              </a:rPr>
              <a:t>・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排出係数減少による効果を、「エコカー分」と「エコカー以外分」に割り振って算定。</a:t>
            </a:r>
            <a:endParaRPr lang="en-US" altLang="ja-JP" sz="10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marL="85725" indent="-85725" algn="just"/>
            <a:r>
              <a:rPr lang="ja-JP" altLang="en-US" sz="1000" kern="100" smtClean="0">
                <a:latin typeface="Century"/>
                <a:ea typeface="ＭＳ 明朝"/>
                <a:cs typeface="Times New Roman"/>
              </a:rPr>
              <a:t> ［</a:t>
            </a:r>
            <a:r>
              <a:rPr lang="ja-JP" altLang="en-US" sz="1000" kern="100" dirty="0">
                <a:latin typeface="Century"/>
                <a:ea typeface="ＭＳ 明朝"/>
                <a:cs typeface="Times New Roman"/>
              </a:rPr>
              <a:t>エコカー以外分］ ＝ </a:t>
            </a:r>
            <a:r>
              <a:rPr lang="ja-JP" altLang="en-US" sz="1000" kern="100">
                <a:latin typeface="Century"/>
                <a:ea typeface="ＭＳ 明朝"/>
                <a:cs typeface="Times New Roman"/>
              </a:rPr>
              <a:t>［</a:t>
            </a:r>
            <a:r>
              <a:rPr lang="ja-JP" altLang="en-US" sz="1000" kern="100" smtClean="0">
                <a:latin typeface="Century"/>
                <a:ea typeface="ＭＳ 明朝"/>
                <a:cs typeface="Times New Roman"/>
              </a:rPr>
              <a:t>排出係数減少効果］ </a:t>
            </a:r>
            <a:r>
              <a:rPr lang="ja-JP" altLang="en-US" sz="1000" kern="100" dirty="0">
                <a:latin typeface="Century"/>
                <a:ea typeface="ＭＳ 明朝"/>
                <a:cs typeface="Times New Roman"/>
              </a:rPr>
              <a:t>－</a:t>
            </a:r>
            <a:r>
              <a:rPr lang="ja-JP" altLang="en-US" sz="1000" kern="100" dirty="0" smtClean="0">
                <a:latin typeface="Century"/>
                <a:ea typeface="ＭＳ 明朝"/>
                <a:cs typeface="Times New Roman"/>
              </a:rPr>
              <a:t>［エコカー分］</a:t>
            </a:r>
            <a:endParaRPr lang="en-US" altLang="ja-JP" sz="10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marL="85725" indent="-85725" algn="just"/>
            <a:r>
              <a:rPr lang="ja-JP" altLang="en-US" sz="1000" kern="100" dirty="0" smtClean="0">
                <a:latin typeface="Century"/>
                <a:ea typeface="ＭＳ 明朝"/>
                <a:cs typeface="Times New Roman"/>
              </a:rPr>
              <a:t>・</a:t>
            </a:r>
            <a:r>
              <a:rPr lang="en-US" altLang="ja-JP" sz="1000" kern="100" dirty="0" smtClean="0">
                <a:effectLst/>
                <a:latin typeface="Century"/>
                <a:ea typeface="ＭＳ 明朝"/>
                <a:cs typeface="Times New Roman"/>
              </a:rPr>
              <a:t>H32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目標では「</a:t>
            </a:r>
            <a:r>
              <a:rPr lang="ja-JP" sz="1000" kern="100" dirty="0" smtClean="0">
                <a:effectLst/>
                <a:latin typeface="Century"/>
                <a:ea typeface="ＭＳ 明朝"/>
                <a:cs typeface="Times New Roman"/>
              </a:rPr>
              <a:t>エコカー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分」が増えたため、「エコカー以外分」の効果が</a:t>
            </a:r>
            <a:r>
              <a:rPr lang="en-US" altLang="ja-JP" sz="1000" kern="100" dirty="0" smtClean="0">
                <a:effectLst/>
                <a:latin typeface="Century"/>
                <a:ea typeface="ＭＳ 明朝"/>
                <a:cs typeface="Times New Roman"/>
              </a:rPr>
              <a:t>H27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から減少</a:t>
            </a:r>
            <a:r>
              <a:rPr lang="ja-JP" sz="1000" kern="100" dirty="0" smtClean="0">
                <a:effectLst/>
                <a:latin typeface="Century"/>
                <a:ea typeface="ＭＳ 明朝"/>
                <a:cs typeface="Times New Roman"/>
              </a:rPr>
              <a:t>。</a:t>
            </a:r>
            <a:endParaRPr lang="ja-JP" sz="10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27984" y="5295875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>
                <a:latin typeface="+mn-ea"/>
              </a:rPr>
              <a:t>47%</a:t>
            </a:r>
            <a:endParaRPr lang="en-US" altLang="ja-JP" sz="2000" dirty="0" smtClean="0">
              <a:latin typeface="+mn-ea"/>
            </a:endParaRPr>
          </a:p>
          <a:p>
            <a:pPr marL="756000" lvl="1" defTabSz="987425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　</a:t>
            </a:r>
            <a:r>
              <a:rPr lang="en-US" altLang="ja-JP" sz="2000" dirty="0">
                <a:latin typeface="+mn-ea"/>
              </a:rPr>
              <a:t>52</a:t>
            </a:r>
            <a:r>
              <a:rPr lang="en-US" altLang="ja-JP" sz="2000" dirty="0" smtClean="0">
                <a:latin typeface="+mn-ea"/>
              </a:rPr>
              <a:t>%</a:t>
            </a:r>
          </a:p>
          <a:p>
            <a:r>
              <a:rPr lang="ja-JP" altLang="en-US" sz="2000" dirty="0" smtClean="0">
                <a:latin typeface="+mn-ea"/>
              </a:rPr>
              <a:t>（参考</a:t>
            </a:r>
            <a:r>
              <a:rPr lang="ja-JP" altLang="en-US" sz="2000" dirty="0">
                <a:latin typeface="+mn-ea"/>
              </a:rPr>
              <a:t>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21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27%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94721" y="5295875"/>
            <a:ext cx="3001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</a:t>
            </a:r>
            <a:r>
              <a:rPr lang="ja-JP" altLang="ja-JP" sz="2000" dirty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27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49%</a:t>
            </a:r>
          </a:p>
          <a:p>
            <a:pPr marL="756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65%</a:t>
            </a:r>
            <a:endParaRPr lang="en-US" altLang="ja-JP" sz="2000" dirty="0">
              <a:latin typeface="+mn-ea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" y="1609751"/>
            <a:ext cx="4680000" cy="281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2915816" y="1700808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25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432048" y="4206808"/>
            <a:ext cx="83884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000" kern="100" dirty="0">
                <a:latin typeface="+mn-ea"/>
              </a:rPr>
              <a:t>４．エコドライブの推進</a:t>
            </a:r>
          </a:p>
          <a:p>
            <a:pPr marL="360000" indent="-139700">
              <a:spcBef>
                <a:spcPts val="300"/>
              </a:spcBef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・エコドライブ講習会の実施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［対象：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乗用車］</a:t>
            </a:r>
            <a:endParaRPr lang="en-US" altLang="ja-JP" sz="16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Aft>
                <a:spcPts val="600"/>
              </a:spcAft>
            </a:pP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　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（府、</a:t>
            </a:r>
            <a:r>
              <a:rPr lang="ja-JP" altLang="en-US" sz="2000" kern="100" dirty="0" smtClean="0">
                <a:latin typeface="+mn-ea"/>
              </a:rPr>
              <a:t>大阪市、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堺市</a:t>
            </a: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、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大阪自動車環境対策推進会議等</a:t>
            </a:r>
            <a:r>
              <a:rPr lang="ja-JP" altLang="en-US" sz="2000" kern="100" dirty="0" smtClean="0">
                <a:latin typeface="+mn-ea"/>
              </a:rPr>
              <a:t>：</a:t>
            </a:r>
            <a:r>
              <a:rPr lang="en-US" altLang="ja-JP" sz="2000" kern="100" dirty="0" smtClean="0">
                <a:latin typeface="+mn-ea"/>
              </a:rPr>
              <a:t>H27</a:t>
            </a:r>
            <a:r>
              <a:rPr lang="ja-JP" altLang="en-US" sz="2000" kern="100" dirty="0" smtClean="0">
                <a:latin typeface="+mn-ea"/>
              </a:rPr>
              <a:t>　</a:t>
            </a:r>
            <a:r>
              <a:rPr lang="en-US" altLang="ja-JP" sz="2000" kern="100" dirty="0" smtClean="0">
                <a:latin typeface="+mn-ea"/>
              </a:rPr>
              <a:t>13</a:t>
            </a:r>
            <a:r>
              <a:rPr lang="ja-JP" altLang="ja-JP" sz="2000" kern="100" dirty="0" smtClean="0">
                <a:latin typeface="+mn-ea"/>
              </a:rPr>
              <a:t>団体）</a:t>
            </a:r>
            <a:endParaRPr lang="en-US" altLang="ja-JP" sz="2000" kern="100" dirty="0" smtClean="0"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・イベント開催時に啓発用ノベルティ配布（阪神高速道路㈱）</a:t>
            </a:r>
            <a:endParaRPr lang="ja-JP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・アイドリングストップ看板の掲示・設置指導、</a:t>
            </a: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チラシ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配布（府、</a:t>
            </a: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岸和田市等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）</a:t>
            </a:r>
            <a:endParaRPr lang="en-US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kern="100" dirty="0" smtClean="0">
                <a:solidFill>
                  <a:prstClr val="black"/>
                </a:solidFill>
                <a:latin typeface="+mn-ea"/>
              </a:rPr>
              <a:t>・</a:t>
            </a:r>
            <a:r>
              <a:rPr lang="ja-JP" altLang="en-US" sz="2000" kern="100" dirty="0" smtClean="0">
                <a:solidFill>
                  <a:prstClr val="black"/>
                </a:solidFill>
                <a:latin typeface="+mn-ea"/>
              </a:rPr>
              <a:t>乗合バス起終点でのアイドリングストップ励行指導（高槻市）</a:t>
            </a:r>
            <a:endParaRPr lang="ja-JP" altLang="ja-JP" sz="2000" b="0" kern="100" dirty="0" smtClean="0">
              <a:solidFill>
                <a:schemeClr val="tx1"/>
              </a:solidFill>
              <a:effectLst/>
              <a:latin typeface="+mn-ea"/>
              <a:cs typeface="Times New Roman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0673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67544" y="1052736"/>
            <a:ext cx="820891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３．エコカーの普及促進</a:t>
            </a:r>
            <a:endParaRPr lang="en-US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・官民協働による導入促進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［対象：乗用車等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］</a:t>
            </a:r>
            <a:endParaRPr lang="ja-JP" altLang="ja-JP" sz="16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（大阪エコカー協働普及サポートネット：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H27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　展示・試乗会</a:t>
            </a:r>
            <a:r>
              <a:rPr lang="en-US" altLang="ja-JP" sz="2000" kern="100" dirty="0">
                <a:latin typeface="+mn-ea"/>
              </a:rPr>
              <a:t>9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回）</a:t>
            </a:r>
          </a:p>
          <a:p>
            <a:pPr marL="360000" indent="-139700">
              <a:spcBef>
                <a:spcPts val="300"/>
              </a:spcBef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・自動車使用管理計画書等による指導・取組促進（近畿運輸局・府）</a:t>
            </a:r>
            <a:endParaRPr lang="en-US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en-US" sz="1600" dirty="0" smtClean="0">
                <a:latin typeface="+mn-ea"/>
              </a:rPr>
              <a:t>　［</a:t>
            </a:r>
            <a:r>
              <a:rPr lang="ja-JP" altLang="en-US" sz="1600" dirty="0">
                <a:latin typeface="+mn-ea"/>
              </a:rPr>
              <a:t>対象：全車種（軽自動車を除く）</a:t>
            </a:r>
            <a:r>
              <a:rPr lang="ja-JP" altLang="en-US" sz="1600" dirty="0" smtClean="0">
                <a:latin typeface="+mn-ea"/>
              </a:rPr>
              <a:t>］</a:t>
            </a:r>
            <a:endParaRPr lang="en-US" altLang="ja-JP" sz="16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・トラック等の導入補助　（近畿運輸局：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H27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　トラック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233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台、バス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14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台）</a:t>
            </a:r>
          </a:p>
          <a:p>
            <a:pPr marL="360000" indent="-139700">
              <a:spcBef>
                <a:spcPts val="300"/>
              </a:spcBef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・次世代自動車充電インフラ設置に係るビジョン策定</a:t>
            </a:r>
          </a:p>
          <a:p>
            <a:pPr marL="360000" indent="-139700"/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　（府：ビジョン対象箇所数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 600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箇所）</a:t>
            </a:r>
            <a:endParaRPr lang="ja-JP" altLang="ja-JP" sz="2000" b="0" kern="100" dirty="0" smtClean="0">
              <a:solidFill>
                <a:schemeClr val="tx1"/>
              </a:solidFill>
              <a:effectLst/>
              <a:latin typeface="+mn-ea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0268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３．エコカーの普及促進、４．エコドライブの</a:t>
            </a:r>
            <a:r>
              <a:rPr lang="ja-JP" altLang="en-US" sz="2400" dirty="0" smtClean="0">
                <a:latin typeface="+mn-ea"/>
              </a:rPr>
              <a:t>推進</a:t>
            </a:r>
            <a:endParaRPr lang="ja-JP" altLang="en-US" sz="24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724634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51820" y="4320860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54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4" y="1666479"/>
            <a:ext cx="4716000" cy="286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504" y="1666478"/>
            <a:ext cx="4680000" cy="286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0211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３．エコカーの普及促進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276" y="4982914"/>
            <a:ext cx="4734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>
                <a:latin typeface="+mn-ea"/>
              </a:rPr>
              <a:t>年度までにエコカーを２台に</a:t>
            </a:r>
            <a:r>
              <a:rPr lang="ja-JP" altLang="ja-JP" sz="2000" dirty="0" smtClean="0">
                <a:latin typeface="+mn-ea"/>
              </a:rPr>
              <a:t>１台</a:t>
            </a:r>
            <a:endParaRPr lang="en-US" altLang="ja-JP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6996" y="1129060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20072" y="1129060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20072" y="4901098"/>
            <a:ext cx="314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年度指標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88080" y="1733049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70120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072" y="4643844"/>
            <a:ext cx="279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47436" y="5326608"/>
            <a:ext cx="3945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84</a:t>
            </a:r>
            <a:r>
              <a:rPr lang="ja-JP" altLang="en-US" sz="2000" dirty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24%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792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97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 smtClean="0">
                <a:latin typeface="+mn-ea"/>
              </a:rPr>
              <a:t>28%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（参考）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21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18</a:t>
            </a:r>
            <a:r>
              <a:rPr lang="ja-JP" altLang="en-US" sz="2000" dirty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5%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3568" y="5326608"/>
            <a:ext cx="4086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en-US" altLang="ja-JP" sz="2000" dirty="0" smtClean="0">
                <a:latin typeface="+mn-ea"/>
              </a:rPr>
              <a:t>   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69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 smtClean="0">
                <a:latin typeface="+mn-ea"/>
              </a:rPr>
              <a:t>20%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ja-JP" sz="2000" dirty="0" smtClean="0">
              <a:latin typeface="+mn-ea"/>
            </a:endParaRPr>
          </a:p>
          <a:p>
            <a:pPr marL="756000" lvl="1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179.5</a:t>
            </a:r>
            <a:r>
              <a:rPr lang="ja-JP" altLang="en-US" sz="2000" dirty="0" smtClean="0">
                <a:latin typeface="+mn-ea"/>
              </a:rPr>
              <a:t>万</a:t>
            </a:r>
            <a:r>
              <a:rPr lang="ja-JP" altLang="en-US" sz="2000" dirty="0">
                <a:latin typeface="+mn-ea"/>
              </a:rPr>
              <a:t>台</a:t>
            </a:r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50%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55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79512" y="1196752"/>
            <a:ext cx="882047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○公共交通機関の利便性の向上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60000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</a:t>
            </a:r>
            <a:r>
              <a:rPr lang="ja-JP" altLang="ja-JP" sz="2000" dirty="0">
                <a:latin typeface="+mj-ea"/>
                <a:ea typeface="+mj-ea"/>
              </a:rPr>
              <a:t>おおさか東線（新大阪～久宝寺）</a:t>
            </a:r>
            <a:r>
              <a:rPr lang="ja-JP" altLang="ja-JP" sz="2000" dirty="0" smtClean="0">
                <a:latin typeface="+mj-ea"/>
                <a:ea typeface="+mj-ea"/>
              </a:rPr>
              <a:t>整備</a:t>
            </a:r>
            <a:r>
              <a:rPr lang="ja-JP" altLang="en-US" sz="2000" dirty="0" smtClean="0">
                <a:latin typeface="+mj-ea"/>
                <a:ea typeface="+mj-ea"/>
              </a:rPr>
              <a:t>中　</a:t>
            </a:r>
            <a:r>
              <a:rPr lang="ja-JP" altLang="ja-JP" sz="2000" dirty="0" smtClean="0">
                <a:latin typeface="+mj-ea"/>
                <a:ea typeface="+mj-ea"/>
              </a:rPr>
              <a:t>（大阪外環状鉄道㈱</a:t>
            </a:r>
            <a:r>
              <a:rPr lang="ja-JP" altLang="en-US" sz="2000" dirty="0" smtClean="0">
                <a:latin typeface="+mj-ea"/>
                <a:ea typeface="+mj-ea"/>
              </a:rPr>
              <a:t>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1813">
              <a:spcAft>
                <a:spcPts val="600"/>
              </a:spcAft>
            </a:pPr>
            <a:r>
              <a:rPr lang="en-US" altLang="ja-JP" sz="2000" dirty="0" smtClean="0">
                <a:latin typeface="+mj-ea"/>
                <a:ea typeface="+mj-ea"/>
              </a:rPr>
              <a:t>H30</a:t>
            </a:r>
            <a:r>
              <a:rPr lang="ja-JP" altLang="ja-JP" sz="2000" dirty="0" smtClean="0">
                <a:latin typeface="+mj-ea"/>
                <a:ea typeface="+mj-ea"/>
              </a:rPr>
              <a:t>末全線開業予定</a:t>
            </a:r>
            <a:r>
              <a:rPr lang="ja-JP" altLang="en-US" sz="2000" dirty="0" smtClean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j-ea"/>
                <a:ea typeface="+mj-ea"/>
              </a:rPr>
              <a:t>※H20.3 </a:t>
            </a:r>
            <a:r>
              <a:rPr lang="ja-JP" altLang="en-US" sz="2000" dirty="0" smtClean="0">
                <a:latin typeface="+mj-ea"/>
                <a:ea typeface="+mj-ea"/>
              </a:rPr>
              <a:t>放出～久宝寺間 開業済</a:t>
            </a:r>
            <a:endParaRPr lang="ja-JP" altLang="ja-JP" sz="2000" dirty="0" smtClean="0">
              <a:latin typeface="+mj-ea"/>
              <a:ea typeface="+mj-ea"/>
            </a:endParaRPr>
          </a:p>
          <a:p>
            <a:pPr marL="360000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・バスロケーションシステムの整備（大阪市：</a:t>
            </a:r>
            <a:r>
              <a:rPr lang="en-US" altLang="ja-JP" sz="2000" dirty="0" smtClean="0">
                <a:latin typeface="+mj-ea"/>
                <a:ea typeface="+mj-ea"/>
              </a:rPr>
              <a:t>H27   676</a:t>
            </a:r>
            <a:r>
              <a:rPr lang="ja-JP" altLang="ja-JP" sz="2000" dirty="0" smtClean="0">
                <a:latin typeface="+mj-ea"/>
                <a:ea typeface="+mj-ea"/>
              </a:rPr>
              <a:t>基）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60000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・コミュニティバスの運行（堺市、吹田市、忠岡町等）</a:t>
            </a:r>
            <a:endParaRPr lang="ja-JP" altLang="ja-JP" sz="2000" dirty="0" smtClean="0">
              <a:latin typeface="+mj-ea"/>
              <a:ea typeface="+mj-ea"/>
            </a:endParaRPr>
          </a:p>
          <a:p>
            <a:pPr marL="449263" indent="-90488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</a:t>
            </a:r>
            <a:r>
              <a:rPr lang="ja-JP" altLang="ja-JP" sz="2000" dirty="0">
                <a:latin typeface="+mj-ea"/>
                <a:ea typeface="+mj-ea"/>
              </a:rPr>
              <a:t>駅前広場</a:t>
            </a:r>
            <a:r>
              <a:rPr lang="ja-JP" altLang="ja-JP" sz="2000" dirty="0" smtClean="0">
                <a:latin typeface="+mj-ea"/>
                <a:ea typeface="+mj-ea"/>
              </a:rPr>
              <a:t>整備</a:t>
            </a: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j-ea"/>
                <a:ea typeface="+mj-ea"/>
              </a:rPr>
              <a:t>H27</a:t>
            </a:r>
            <a:r>
              <a:rPr lang="ja-JP" altLang="en-US" sz="2000" dirty="0" smtClean="0">
                <a:latin typeface="+mj-ea"/>
                <a:ea typeface="+mj-ea"/>
              </a:rPr>
              <a:t>：阪急水無瀬</a:t>
            </a:r>
            <a:r>
              <a:rPr lang="ja-JP" altLang="ja-JP" sz="2000" dirty="0" smtClean="0">
                <a:latin typeface="+mj-ea"/>
                <a:ea typeface="+mj-ea"/>
              </a:rPr>
              <a:t>駅</a:t>
            </a:r>
            <a:r>
              <a:rPr lang="ja-JP" altLang="en-US" sz="2000" dirty="0" smtClean="0">
                <a:latin typeface="+mj-ea"/>
                <a:ea typeface="+mj-ea"/>
              </a:rPr>
              <a:t>完了、</a:t>
            </a:r>
            <a:r>
              <a:rPr lang="en-US" altLang="ja-JP" sz="2000" dirty="0" smtClean="0">
                <a:latin typeface="+mj-ea"/>
                <a:ea typeface="+mj-ea"/>
              </a:rPr>
              <a:t>13</a:t>
            </a:r>
            <a:r>
              <a:rPr lang="ja-JP" altLang="en-US" sz="2000" dirty="0" smtClean="0">
                <a:latin typeface="+mj-ea"/>
                <a:ea typeface="+mj-ea"/>
              </a:rPr>
              <a:t>箇所整備中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18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>
                <a:latin typeface="+mj-ea"/>
                <a:ea typeface="+mj-ea"/>
              </a:rPr>
              <a:t>○自家用自動車の使用</a:t>
            </a:r>
            <a:r>
              <a:rPr lang="ja-JP" altLang="en-US" sz="2000" dirty="0" smtClean="0">
                <a:latin typeface="+mj-ea"/>
                <a:ea typeface="+mj-ea"/>
              </a:rPr>
              <a:t>自粛　</a:t>
            </a:r>
            <a:r>
              <a:rPr lang="ja-JP" altLang="en-US" sz="1600" dirty="0" smtClean="0">
                <a:latin typeface="+mj-ea"/>
                <a:ea typeface="+mj-ea"/>
              </a:rPr>
              <a:t>［</a:t>
            </a:r>
            <a:r>
              <a:rPr lang="ja-JP" altLang="en-US" sz="1600" dirty="0">
                <a:latin typeface="+mj-ea"/>
                <a:ea typeface="+mj-ea"/>
              </a:rPr>
              <a:t>対象</a:t>
            </a:r>
            <a:r>
              <a:rPr lang="ja-JP" altLang="en-US" sz="1600" dirty="0" smtClean="0">
                <a:latin typeface="+mj-ea"/>
                <a:ea typeface="+mj-ea"/>
              </a:rPr>
              <a:t>：乗用車等］</a:t>
            </a:r>
            <a:endParaRPr lang="ja-JP" altLang="en-US" sz="1600" dirty="0">
              <a:latin typeface="+mj-ea"/>
              <a:ea typeface="+mj-ea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</a:t>
            </a:r>
            <a:r>
              <a:rPr lang="ja-JP" altLang="ja-JP" sz="2000" dirty="0">
                <a:latin typeface="+mj-ea"/>
                <a:ea typeface="+mj-ea"/>
              </a:rPr>
              <a:t>エコ通勤優良事業所認証</a:t>
            </a:r>
            <a:r>
              <a:rPr lang="ja-JP" altLang="ja-JP" sz="2000" dirty="0" smtClean="0">
                <a:latin typeface="+mj-ea"/>
                <a:ea typeface="+mj-ea"/>
              </a:rPr>
              <a:t>制度（</a:t>
            </a:r>
            <a:r>
              <a:rPr lang="ja-JP" altLang="ja-JP" sz="2000" dirty="0">
                <a:latin typeface="+mj-ea"/>
                <a:ea typeface="+mj-ea"/>
              </a:rPr>
              <a:t>近畿運輸局</a:t>
            </a:r>
            <a:r>
              <a:rPr lang="ja-JP" altLang="ja-JP" sz="2000" dirty="0" smtClean="0">
                <a:latin typeface="+mj-ea"/>
                <a:ea typeface="+mj-ea"/>
              </a:rPr>
              <a:t>：</a:t>
            </a:r>
            <a:r>
              <a:rPr lang="en-US" altLang="ja-JP" sz="2000" dirty="0" smtClean="0">
                <a:latin typeface="+mj-ea"/>
                <a:ea typeface="+mj-ea"/>
              </a:rPr>
              <a:t>H27</a:t>
            </a:r>
            <a:r>
              <a:rPr lang="ja-JP" altLang="en-US" sz="2000" dirty="0" smtClean="0">
                <a:latin typeface="+mj-ea"/>
                <a:ea typeface="+mj-ea"/>
              </a:rPr>
              <a:t>年度</a:t>
            </a:r>
            <a:r>
              <a:rPr lang="ja-JP" altLang="ja-JP" sz="2000" dirty="0" smtClean="0">
                <a:latin typeface="+mj-ea"/>
                <a:ea typeface="+mj-ea"/>
              </a:rPr>
              <a:t>末</a:t>
            </a:r>
            <a:r>
              <a:rPr lang="ja-JP" altLang="en-US" sz="2000" dirty="0" smtClean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j-ea"/>
                <a:ea typeface="+mj-ea"/>
              </a:rPr>
              <a:t>147</a:t>
            </a:r>
            <a:r>
              <a:rPr lang="ja-JP" altLang="ja-JP" sz="2000" dirty="0" smtClean="0">
                <a:latin typeface="+mj-ea"/>
                <a:ea typeface="+mj-ea"/>
              </a:rPr>
              <a:t>事業所</a:t>
            </a:r>
            <a:r>
              <a:rPr lang="ja-JP" altLang="en-US" sz="2000" dirty="0" smtClean="0">
                <a:latin typeface="+mj-ea"/>
                <a:ea typeface="+mj-ea"/>
              </a:rPr>
              <a:t>認証</a:t>
            </a:r>
            <a:r>
              <a:rPr lang="ja-JP" altLang="ja-JP" sz="2000" dirty="0" smtClean="0">
                <a:latin typeface="+mj-ea"/>
                <a:ea typeface="+mj-ea"/>
              </a:rPr>
              <a:t>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・ノーマイカーデーの啓発等の実施（大阪市、堺市、高槻市、摂津市等）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18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○歩行者・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自転車利用の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利便性の向上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・自転車</a:t>
            </a:r>
            <a:r>
              <a:rPr lang="ja-JP" altLang="en-US" sz="2000" dirty="0">
                <a:latin typeface="+mj-ea"/>
                <a:ea typeface="+mj-ea"/>
              </a:rPr>
              <a:t>歩行者</a:t>
            </a:r>
            <a:r>
              <a:rPr lang="ja-JP" altLang="en-US" sz="2000" dirty="0" smtClean="0">
                <a:latin typeface="+mj-ea"/>
                <a:ea typeface="+mj-ea"/>
              </a:rPr>
              <a:t>道の整備（近畿地方整備局等）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n-ea"/>
              </a:rPr>
              <a:t>H27</a:t>
            </a:r>
            <a:r>
              <a:rPr lang="ja-JP" altLang="en-US" sz="2000" dirty="0" smtClean="0">
                <a:latin typeface="+mn-ea"/>
              </a:rPr>
              <a:t>：国道</a:t>
            </a:r>
            <a:r>
              <a:rPr lang="en-US" altLang="ja-JP" sz="2000" dirty="0" smtClean="0">
                <a:latin typeface="+mn-ea"/>
              </a:rPr>
              <a:t>1</a:t>
            </a:r>
            <a:r>
              <a:rPr lang="ja-JP" altLang="en-US" sz="2000" dirty="0" smtClean="0">
                <a:latin typeface="+mn-ea"/>
              </a:rPr>
              <a:t>号枚方市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en-US" sz="2000" dirty="0" smtClean="0">
                <a:latin typeface="+mn-ea"/>
              </a:rPr>
              <a:t>近畿地方整備局</a:t>
            </a:r>
            <a:r>
              <a:rPr lang="ja-JP" altLang="ja-JP" sz="2000" dirty="0" smtClean="0">
                <a:latin typeface="+mn-ea"/>
              </a:rPr>
              <a:t>）</a:t>
            </a:r>
            <a:r>
              <a:rPr lang="ja-JP" altLang="en-US" sz="2000" dirty="0" smtClean="0">
                <a:latin typeface="+mn-ea"/>
              </a:rPr>
              <a:t>完了、国道</a:t>
            </a:r>
            <a:r>
              <a:rPr lang="en-US" altLang="ja-JP" sz="2000" dirty="0" smtClean="0">
                <a:latin typeface="+mn-ea"/>
              </a:rPr>
              <a:t>43</a:t>
            </a:r>
            <a:r>
              <a:rPr lang="ja-JP" altLang="en-US" sz="2000" dirty="0" err="1" smtClean="0">
                <a:latin typeface="+mn-ea"/>
              </a:rPr>
              <a:t>、</a:t>
            </a:r>
            <a:r>
              <a:rPr lang="en-US" altLang="ja-JP" sz="2000" dirty="0" smtClean="0">
                <a:latin typeface="+mn-ea"/>
              </a:rPr>
              <a:t>25</a:t>
            </a:r>
            <a:r>
              <a:rPr lang="ja-JP" altLang="en-US" sz="2000" dirty="0" smtClean="0">
                <a:latin typeface="+mn-ea"/>
              </a:rPr>
              <a:t>号他整備中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ja-JP" altLang="en-US" sz="2400" dirty="0">
                <a:latin typeface="+mn-ea"/>
              </a:rPr>
              <a:t>５．</a:t>
            </a:r>
            <a:r>
              <a:rPr lang="ja-JP" altLang="ja-JP" sz="2400" dirty="0">
                <a:latin typeface="+mn-ea"/>
              </a:rPr>
              <a:t>交通需要の調整・低減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692696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0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1543638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43641"/>
            <a:ext cx="4536000" cy="274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5068368"/>
            <a:ext cx="4410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</a:t>
            </a:r>
            <a:r>
              <a:rPr lang="ja-JP" altLang="en-US" sz="2000" dirty="0" smtClean="0">
                <a:latin typeface="+mn-ea"/>
              </a:rPr>
              <a:t>％削減</a:t>
            </a:r>
            <a:endParaRPr lang="en-US" altLang="ja-JP" sz="2000" dirty="0" smtClean="0">
              <a:latin typeface="+mn-ea"/>
            </a:endParaRPr>
          </a:p>
          <a:p>
            <a:pPr marL="2147888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27,750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ja-JP" sz="2000" dirty="0" smtClean="0">
              <a:latin typeface="+mn-ea"/>
            </a:endParaRPr>
          </a:p>
          <a:p>
            <a:pPr marL="792000" lvl="1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4</a:t>
            </a:r>
            <a:r>
              <a:rPr lang="ja-JP" altLang="en-US" sz="2000" dirty="0" smtClean="0">
                <a:latin typeface="+mn-ea"/>
              </a:rPr>
              <a:t>％削減</a:t>
            </a:r>
            <a:endParaRPr lang="en-US" altLang="ja-JP" sz="2000" dirty="0">
              <a:latin typeface="+mn-ea"/>
            </a:endParaRPr>
          </a:p>
          <a:p>
            <a:pPr marL="2154238" lvl="1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27,560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6996" y="1086986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20072" y="1086986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04048" y="4627018"/>
            <a:ext cx="3080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年度指標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15816" y="1599772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69213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072" y="4324472"/>
            <a:ext cx="3153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ja-JP" altLang="en-US" sz="2400" dirty="0">
                <a:latin typeface="+mn-ea"/>
              </a:rPr>
              <a:t>５．</a:t>
            </a:r>
            <a:r>
              <a:rPr lang="ja-JP" altLang="ja-JP" sz="2400" dirty="0">
                <a:latin typeface="+mn-ea"/>
              </a:rPr>
              <a:t>交通需要の調整・低減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72000" y="5068368"/>
            <a:ext cx="43569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4.2</a:t>
            </a:r>
            <a:r>
              <a:rPr lang="ja-JP" altLang="en-US" sz="2000" dirty="0">
                <a:latin typeface="+mn-ea"/>
              </a:rPr>
              <a:t>％減少</a:t>
            </a:r>
            <a:endParaRPr lang="en-US" altLang="ja-JP" sz="2000" dirty="0">
              <a:latin typeface="+mn-ea"/>
            </a:endParaRPr>
          </a:p>
          <a:p>
            <a:pPr marL="2147888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>
                <a:latin typeface="+mn-ea"/>
              </a:rPr>
              <a:t>27,420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792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4.1</a:t>
            </a:r>
            <a:r>
              <a:rPr lang="ja-JP" altLang="en-US" sz="2000" dirty="0" smtClean="0">
                <a:latin typeface="+mn-ea"/>
              </a:rPr>
              <a:t>％減少</a:t>
            </a:r>
            <a:endParaRPr lang="en-US" altLang="ja-JP" sz="2000" dirty="0" smtClean="0">
              <a:latin typeface="+mn-ea"/>
            </a:endParaRPr>
          </a:p>
          <a:p>
            <a:pPr marL="2154238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27,460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（参考）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21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 </a:t>
            </a:r>
            <a:r>
              <a:rPr lang="en-US" altLang="ja-JP" sz="2000" dirty="0" smtClean="0">
                <a:latin typeface="+mn-ea"/>
              </a:rPr>
              <a:t>28,620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3269" y="4692144"/>
            <a:ext cx="4246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○平成</a:t>
            </a:r>
            <a:r>
              <a:rPr lang="en-US" altLang="ja-JP" sz="2000" dirty="0" smtClean="0">
                <a:latin typeface="+mn-ea"/>
              </a:rPr>
              <a:t>21</a:t>
            </a:r>
            <a:r>
              <a:rPr lang="ja-JP" altLang="en-US" sz="2000" dirty="0" smtClean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の自動車走行量</a:t>
            </a:r>
            <a:r>
              <a:rPr lang="ja-JP" altLang="en-US" sz="2000" dirty="0" smtClean="0">
                <a:latin typeface="+mn-ea"/>
              </a:rPr>
              <a:t>から</a:t>
            </a:r>
            <a:endParaRPr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379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-35028" y="1091962"/>
            <a:ext cx="9180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高速</a:t>
            </a:r>
            <a:r>
              <a:rPr lang="ja-JP" altLang="ja-JP" sz="2000" dirty="0">
                <a:latin typeface="+mn-ea"/>
              </a:rPr>
              <a:t>道路の整備（西日本高速道路㈱、阪神高速道路㈱、府、関係市）</a:t>
            </a:r>
          </a:p>
          <a:p>
            <a:pPr marL="719138"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新名神高速</a:t>
            </a:r>
            <a:r>
              <a:rPr lang="ja-JP" altLang="ja-JP" sz="2000" dirty="0" smtClean="0">
                <a:latin typeface="+mn-ea"/>
              </a:rPr>
              <a:t>道路</a:t>
            </a: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（高槻～神戸）　</a:t>
            </a:r>
            <a:r>
              <a:rPr lang="en-US" altLang="ja-JP" sz="2000" dirty="0" smtClean="0">
                <a:latin typeface="+mn-ea"/>
              </a:rPr>
              <a:t>H30</a:t>
            </a:r>
            <a:r>
              <a:rPr lang="ja-JP" altLang="en-US" sz="2000" dirty="0" smtClean="0">
                <a:latin typeface="+mn-ea"/>
              </a:rPr>
              <a:t>完成予定</a:t>
            </a:r>
            <a:endParaRPr lang="en-US" altLang="ja-JP" sz="2000" dirty="0" smtClean="0">
              <a:latin typeface="+mn-ea"/>
            </a:endParaRPr>
          </a:p>
          <a:p>
            <a:pPr marL="719138"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阪神高速淀川左岸線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2</a:t>
            </a:r>
            <a:r>
              <a:rPr lang="ja-JP" altLang="ja-JP" sz="2000" dirty="0">
                <a:latin typeface="+mn-ea"/>
              </a:rPr>
              <a:t>期（此花区高見～北区豊崎</a:t>
            </a:r>
            <a:r>
              <a:rPr lang="ja-JP" altLang="ja-JP" sz="2000" dirty="0" smtClean="0">
                <a:latin typeface="+mn-ea"/>
              </a:rPr>
              <a:t>）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H32</a:t>
            </a:r>
            <a:r>
              <a:rPr lang="ja-JP" altLang="en-US" sz="2000" dirty="0" smtClean="0">
                <a:latin typeface="+mn-ea"/>
              </a:rPr>
              <a:t>完成予定</a:t>
            </a:r>
            <a:endParaRPr lang="en-US" altLang="ja-JP" sz="2000" dirty="0" smtClean="0">
              <a:latin typeface="+mn-ea"/>
            </a:endParaRPr>
          </a:p>
          <a:p>
            <a:pPr marL="719138"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阪神高速大和川線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H31</a:t>
            </a:r>
            <a:r>
              <a:rPr lang="ja-JP" altLang="en-US" sz="2000" dirty="0" smtClean="0">
                <a:latin typeface="+mn-ea"/>
              </a:rPr>
              <a:t>完成予定</a:t>
            </a:r>
            <a:endParaRPr lang="ja-JP" altLang="en-US" sz="2000" dirty="0">
              <a:latin typeface="+mn-ea"/>
            </a:endParaRPr>
          </a:p>
          <a:p>
            <a:pPr marL="360000"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バイパスの整備（近畿地方整備局、府等：</a:t>
            </a:r>
            <a:r>
              <a:rPr lang="en-US" altLang="ja-JP" sz="2000" dirty="0" smtClean="0">
                <a:latin typeface="+mn-ea"/>
              </a:rPr>
              <a:t>32</a:t>
            </a:r>
            <a:r>
              <a:rPr lang="ja-JP" altLang="ja-JP" sz="2000" dirty="0" smtClean="0">
                <a:latin typeface="+mn-ea"/>
              </a:rPr>
              <a:t>箇所整備中）</a:t>
            </a:r>
            <a:endParaRPr lang="en-US" altLang="ja-JP" sz="2000" dirty="0" smtClean="0">
              <a:latin typeface="+mn-ea"/>
            </a:endParaRPr>
          </a:p>
          <a:p>
            <a:pPr marL="720000"/>
            <a:r>
              <a:rPr lang="en-US" altLang="ja-JP" sz="2000" dirty="0" smtClean="0">
                <a:latin typeface="+mn-ea"/>
              </a:rPr>
              <a:t>H27</a:t>
            </a:r>
            <a:r>
              <a:rPr lang="ja-JP" altLang="en-US" sz="2000" dirty="0" smtClean="0">
                <a:latin typeface="+mn-ea"/>
              </a:rPr>
              <a:t>完了：都）茨木箕面丘陵</a:t>
            </a:r>
            <a:r>
              <a:rPr lang="ja-JP" altLang="ja-JP" sz="2000" dirty="0" smtClean="0">
                <a:latin typeface="+mn-ea"/>
              </a:rPr>
              <a:t>線（</a:t>
            </a:r>
            <a:r>
              <a:rPr lang="ja-JP" altLang="en-US" sz="2000" dirty="0">
                <a:latin typeface="+mn-ea"/>
              </a:rPr>
              <a:t>府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1611313" indent="-900113"/>
            <a:r>
              <a:rPr lang="ja-JP" altLang="en-US" sz="2000" dirty="0" smtClean="0">
                <a:latin typeface="+mn-ea"/>
              </a:rPr>
              <a:t>整備中：国道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en-US" sz="2000" dirty="0">
                <a:latin typeface="+mn-ea"/>
              </a:rPr>
              <a:t>号（第二阪和国道・和歌山岬道路）</a:t>
            </a:r>
            <a:r>
              <a:rPr lang="ja-JP" altLang="en-US" sz="2000" dirty="0" smtClean="0">
                <a:latin typeface="+mn-ea"/>
              </a:rPr>
              <a:t>、国道</a:t>
            </a:r>
            <a:r>
              <a:rPr lang="en-US" altLang="ja-JP" sz="2000" dirty="0">
                <a:latin typeface="+mn-ea"/>
              </a:rPr>
              <a:t>163</a:t>
            </a:r>
            <a:r>
              <a:rPr lang="ja-JP" altLang="en-US" sz="2000" dirty="0">
                <a:latin typeface="+mn-ea"/>
              </a:rPr>
              <a:t>号（清滝生駒道路）</a:t>
            </a:r>
            <a:r>
              <a:rPr lang="ja-JP" altLang="en-US" sz="2000" dirty="0" smtClean="0">
                <a:latin typeface="+mn-ea"/>
              </a:rPr>
              <a:t>、 国道</a:t>
            </a:r>
            <a:r>
              <a:rPr lang="en-US" altLang="ja-JP" sz="2000" dirty="0">
                <a:latin typeface="+mn-ea"/>
              </a:rPr>
              <a:t>480</a:t>
            </a:r>
            <a:r>
              <a:rPr lang="ja-JP" altLang="en-US" sz="2000" dirty="0">
                <a:latin typeface="+mn-ea"/>
              </a:rPr>
              <a:t>号（鍋谷峠道路）、国道</a:t>
            </a:r>
            <a:r>
              <a:rPr lang="en-US" altLang="ja-JP" sz="2000" dirty="0">
                <a:latin typeface="+mn-ea"/>
              </a:rPr>
              <a:t>480</a:t>
            </a:r>
            <a:r>
              <a:rPr lang="ja-JP" altLang="en-US" sz="2000" dirty="0">
                <a:latin typeface="+mn-ea"/>
              </a:rPr>
              <a:t>号（父鬼バイパス）</a:t>
            </a:r>
            <a:r>
              <a:rPr lang="ja-JP" altLang="en-US" sz="2000" dirty="0" smtClean="0">
                <a:latin typeface="+mn-ea"/>
              </a:rPr>
              <a:t>他</a:t>
            </a:r>
            <a:endParaRPr lang="ja-JP" altLang="en-US" sz="2000" dirty="0">
              <a:latin typeface="+mn-ea"/>
            </a:endParaRPr>
          </a:p>
          <a:p>
            <a:pPr marL="36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○連続立体交差事業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近畿運輸局、府等</a:t>
            </a:r>
            <a:r>
              <a:rPr lang="ja-JP" altLang="ja-JP" sz="2000" dirty="0" smtClean="0">
                <a:latin typeface="+mn-ea"/>
              </a:rPr>
              <a:t>：</a:t>
            </a:r>
            <a:r>
              <a:rPr lang="en-US" altLang="ja-JP" sz="2000" dirty="0" smtClean="0">
                <a:latin typeface="+mn-ea"/>
              </a:rPr>
              <a:t>8</a:t>
            </a:r>
            <a:r>
              <a:rPr lang="ja-JP" altLang="ja-JP" sz="2000" dirty="0" smtClean="0">
                <a:latin typeface="+mn-ea"/>
              </a:rPr>
              <a:t>箇所</a:t>
            </a:r>
            <a:r>
              <a:rPr lang="ja-JP" altLang="ja-JP" sz="2000" dirty="0">
                <a:latin typeface="+mn-ea"/>
              </a:rPr>
              <a:t>整備中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近鉄奈良線、阪急京都線・千里線、南海本線、南海本線・高師浜</a:t>
            </a:r>
            <a:r>
              <a:rPr lang="ja-JP" altLang="en-US" sz="2000" dirty="0" smtClean="0">
                <a:latin typeface="+mn-ea"/>
              </a:rPr>
              <a:t>線他</a:t>
            </a:r>
            <a:endParaRPr lang="en-US" altLang="ja-JP" sz="2000" dirty="0" smtClean="0">
              <a:latin typeface="+mn-ea"/>
            </a:endParaRPr>
          </a:p>
          <a:p>
            <a:pPr marL="36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右左折レーン整備（近畿地方整備局、府等：</a:t>
            </a:r>
            <a:r>
              <a:rPr lang="en-US" altLang="ja-JP" sz="2000" dirty="0" smtClean="0">
                <a:latin typeface="+mn-ea"/>
              </a:rPr>
              <a:t>5</a:t>
            </a:r>
            <a:r>
              <a:rPr lang="ja-JP" altLang="ja-JP" sz="2000" dirty="0" smtClean="0">
                <a:latin typeface="+mn-ea"/>
              </a:rPr>
              <a:t>箇所整備中）</a:t>
            </a:r>
            <a:endParaRPr lang="en-US" altLang="ja-JP" sz="2000" dirty="0" smtClean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en-US" altLang="ja-JP" sz="2000" dirty="0">
                <a:latin typeface="+mn-ea"/>
              </a:rPr>
              <a:t>H27</a:t>
            </a:r>
            <a:r>
              <a:rPr lang="ja-JP" altLang="en-US" sz="2000" dirty="0">
                <a:latin typeface="+mn-ea"/>
              </a:rPr>
              <a:t>完了</a:t>
            </a:r>
            <a:r>
              <a:rPr lang="ja-JP" altLang="en-US" sz="2000" dirty="0" smtClean="0">
                <a:latin typeface="+mn-ea"/>
              </a:rPr>
              <a:t>：</a:t>
            </a:r>
            <a:r>
              <a:rPr lang="ja-JP" altLang="ja-JP" sz="2000" dirty="0">
                <a:latin typeface="+mn-ea"/>
              </a:rPr>
              <a:t>府道八尾枚方線河内中野南交差点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en-US" sz="2000" dirty="0">
                <a:latin typeface="+mn-ea"/>
              </a:rPr>
              <a:t>府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整備中：</a:t>
            </a:r>
            <a:r>
              <a:rPr lang="ja-JP" altLang="ja-JP" sz="2000" dirty="0" smtClean="0">
                <a:latin typeface="+mn-ea"/>
              </a:rPr>
              <a:t>国道</a:t>
            </a:r>
            <a:r>
              <a:rPr lang="en-US" altLang="ja-JP" sz="2000" dirty="0">
                <a:latin typeface="+mn-ea"/>
              </a:rPr>
              <a:t>171</a:t>
            </a:r>
            <a:r>
              <a:rPr lang="ja-JP" altLang="ja-JP" sz="2000" dirty="0" smtClean="0">
                <a:latin typeface="+mn-ea"/>
              </a:rPr>
              <a:t>号京口町</a:t>
            </a:r>
            <a:r>
              <a:rPr lang="ja-JP" altLang="ja-JP" sz="2000" dirty="0">
                <a:latin typeface="+mn-ea"/>
              </a:rPr>
              <a:t>地区</a:t>
            </a:r>
            <a:r>
              <a:rPr lang="ja-JP" altLang="ja-JP" sz="2000" dirty="0" smtClean="0">
                <a:latin typeface="+mn-ea"/>
              </a:rPr>
              <a:t>交差点</a:t>
            </a:r>
            <a:r>
              <a:rPr lang="ja-JP" altLang="en-US" sz="2000" dirty="0" smtClean="0">
                <a:latin typeface="+mn-ea"/>
              </a:rPr>
              <a:t>他</a:t>
            </a:r>
            <a:endParaRPr lang="en-US" altLang="ja-JP" sz="2000" dirty="0" smtClean="0">
              <a:latin typeface="+mn-ea"/>
            </a:endParaRPr>
          </a:p>
          <a:p>
            <a:pPr marL="360000"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○環境ロードプライシング（</a:t>
            </a:r>
            <a:r>
              <a:rPr lang="en-US" altLang="ja-JP" sz="2000" dirty="0" smtClean="0">
                <a:latin typeface="+mn-ea"/>
              </a:rPr>
              <a:t>5</a:t>
            </a:r>
            <a:r>
              <a:rPr lang="ja-JP" altLang="en-US" sz="2000" dirty="0" smtClean="0">
                <a:latin typeface="+mn-ea"/>
              </a:rPr>
              <a:t>号湾岸線）（阪神高速道路㈱）</a:t>
            </a:r>
            <a:r>
              <a:rPr lang="ja-JP" altLang="en-US" sz="1600" dirty="0" smtClean="0">
                <a:latin typeface="+mn-ea"/>
              </a:rPr>
              <a:t>［対象：普通貨物車、バス等］</a:t>
            </a:r>
            <a:endParaRPr lang="ja-JP" altLang="ja-JP" sz="16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kern="100" dirty="0"/>
              <a:t>６</a:t>
            </a:r>
            <a:r>
              <a:rPr lang="ja-JP" altLang="en-US" sz="2400" dirty="0"/>
              <a:t>．</a:t>
            </a:r>
            <a:r>
              <a:rPr lang="ja-JP" altLang="ja-JP" sz="2400" dirty="0"/>
              <a:t>交通流対策</a:t>
            </a:r>
            <a:endParaRPr lang="en-US" altLang="ja-JP" sz="2400" kern="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735208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08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5677</TotalTime>
  <Words>1036</Words>
  <Application>Microsoft Office PowerPoint</Application>
  <PresentationFormat>画面に合わせる (4:3)</PresentationFormat>
  <Paragraphs>216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2017-08-14T04:20:57Z</cp:lastPrinted>
  <dcterms:created xsi:type="dcterms:W3CDTF">2015-05-08T02:07:56Z</dcterms:created>
  <dcterms:modified xsi:type="dcterms:W3CDTF">2017-08-21T23:37:49Z</dcterms:modified>
</cp:coreProperties>
</file>