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67" r:id="rId2"/>
    <p:sldId id="288" r:id="rId3"/>
    <p:sldId id="292" r:id="rId4"/>
    <p:sldId id="293" r:id="rId5"/>
    <p:sldId id="276" r:id="rId6"/>
    <p:sldId id="284" r:id="rId7"/>
    <p:sldId id="291" r:id="rId8"/>
  </p:sldIdLst>
  <p:sldSz cx="7562850" cy="10688638"/>
  <p:notesSz cx="6807200" cy="9939338"/>
  <p:defaultTextStyle>
    <a:defPPr>
      <a:defRPr lang="ja-JP"/>
    </a:defPPr>
    <a:lvl1pPr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76" autoAdjust="0"/>
  </p:normalViewPr>
  <p:slideViewPr>
    <p:cSldViewPr snapToGrid="0" snapToObjects="1">
      <p:cViewPr>
        <p:scale>
          <a:sx n="100" d="100"/>
          <a:sy n="100" d="100"/>
        </p:scale>
        <p:origin x="-1008" y="3642"/>
      </p:cViewPr>
      <p:guideLst>
        <p:guide orient="horz" pos="3367"/>
        <p:guide pos="2382"/>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51163" cy="496888"/>
          </a:xfrm>
          <a:prstGeom prst="rect">
            <a:avLst/>
          </a:prstGeom>
        </p:spPr>
        <p:txBody>
          <a:bodyPr vert="horz" lIns="92228" tIns="46114" rIns="92228" bIns="46114" rtlCol="0"/>
          <a:lstStyle>
            <a:lvl1pPr algn="l">
              <a:defRPr sz="1200"/>
            </a:lvl1pPr>
          </a:lstStyle>
          <a:p>
            <a:pPr>
              <a:defRPr/>
            </a:pPr>
            <a:endParaRPr lang="ja-JP" altLang="en-US"/>
          </a:p>
        </p:txBody>
      </p:sp>
      <p:sp>
        <p:nvSpPr>
          <p:cNvPr id="3" name="日付プレースホルダー 2"/>
          <p:cNvSpPr>
            <a:spLocks noGrp="1"/>
          </p:cNvSpPr>
          <p:nvPr>
            <p:ph type="dt" sz="quarter" idx="1"/>
          </p:nvPr>
        </p:nvSpPr>
        <p:spPr>
          <a:xfrm>
            <a:off x="3854450" y="0"/>
            <a:ext cx="2951163" cy="496888"/>
          </a:xfrm>
          <a:prstGeom prst="rect">
            <a:avLst/>
          </a:prstGeom>
        </p:spPr>
        <p:txBody>
          <a:bodyPr vert="horz" lIns="92228" tIns="46114" rIns="92228" bIns="46114" rtlCol="0"/>
          <a:lstStyle>
            <a:lvl1pPr algn="r">
              <a:defRPr sz="1200"/>
            </a:lvl1pPr>
          </a:lstStyle>
          <a:p>
            <a:pPr>
              <a:defRPr/>
            </a:pPr>
            <a:fld id="{53EBDD3B-822B-4FE6-8B72-71166C8CBFC8}" type="datetimeFigureOut">
              <a:rPr lang="ja-JP" altLang="en-US"/>
              <a:pPr>
                <a:defRPr/>
              </a:pPr>
              <a:t>2015/8/21</a:t>
            </a:fld>
            <a:endParaRPr lang="ja-JP" altLang="en-US"/>
          </a:p>
        </p:txBody>
      </p:sp>
      <p:sp>
        <p:nvSpPr>
          <p:cNvPr id="4" name="フッター プレースホルダー 3"/>
          <p:cNvSpPr>
            <a:spLocks noGrp="1"/>
          </p:cNvSpPr>
          <p:nvPr>
            <p:ph type="ftr" sz="quarter" idx="2"/>
          </p:nvPr>
        </p:nvSpPr>
        <p:spPr>
          <a:xfrm>
            <a:off x="0" y="9440863"/>
            <a:ext cx="2951163" cy="496887"/>
          </a:xfrm>
          <a:prstGeom prst="rect">
            <a:avLst/>
          </a:prstGeom>
        </p:spPr>
        <p:txBody>
          <a:bodyPr vert="horz" lIns="92228" tIns="46114" rIns="92228" bIns="46114" rtlCol="0" anchor="b"/>
          <a:lstStyle>
            <a:lvl1pPr algn="l">
              <a:defRPr sz="1200"/>
            </a:lvl1pPr>
          </a:lstStyle>
          <a:p>
            <a:pPr>
              <a:defRPr/>
            </a:pPr>
            <a:endParaRPr lang="ja-JP" altLang="en-US"/>
          </a:p>
        </p:txBody>
      </p:sp>
      <p:sp>
        <p:nvSpPr>
          <p:cNvPr id="5" name="スライド番号プレースホルダー 4"/>
          <p:cNvSpPr>
            <a:spLocks noGrp="1"/>
          </p:cNvSpPr>
          <p:nvPr>
            <p:ph type="sldNum" sz="quarter" idx="3"/>
          </p:nvPr>
        </p:nvSpPr>
        <p:spPr>
          <a:xfrm>
            <a:off x="3854450" y="9440863"/>
            <a:ext cx="2951163" cy="496887"/>
          </a:xfrm>
          <a:prstGeom prst="rect">
            <a:avLst/>
          </a:prstGeom>
        </p:spPr>
        <p:txBody>
          <a:bodyPr vert="horz" lIns="92228" tIns="46114" rIns="92228" bIns="46114" rtlCol="0" anchor="b"/>
          <a:lstStyle>
            <a:lvl1pPr algn="r">
              <a:defRPr sz="1200"/>
            </a:lvl1pPr>
          </a:lstStyle>
          <a:p>
            <a:pPr>
              <a:defRPr/>
            </a:pPr>
            <a:fld id="{5C8878CA-0143-47C3-9014-C07E7824D69B}" type="slidenum">
              <a:rPr lang="ja-JP" altLang="en-US"/>
              <a:pPr>
                <a:defRPr/>
              </a:pPr>
              <a:t>‹#›</a:t>
            </a:fld>
            <a:endParaRPr lang="ja-JP" altLang="en-US"/>
          </a:p>
        </p:txBody>
      </p:sp>
    </p:spTree>
    <p:extLst>
      <p:ext uri="{BB962C8B-B14F-4D97-AF65-F5344CB8AC3E}">
        <p14:creationId xmlns:p14="http://schemas.microsoft.com/office/powerpoint/2010/main" val="277097128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51163" cy="496888"/>
          </a:xfrm>
          <a:prstGeom prst="rect">
            <a:avLst/>
          </a:prstGeom>
        </p:spPr>
        <p:txBody>
          <a:bodyPr vert="horz" lIns="91425" tIns="45712" rIns="91425" bIns="45712" rtlCol="0"/>
          <a:lstStyle>
            <a:lvl1pPr algn="l">
              <a:defRPr sz="1200"/>
            </a:lvl1pPr>
          </a:lstStyle>
          <a:p>
            <a:pPr>
              <a:defRPr/>
            </a:pPr>
            <a:endParaRPr lang="ja-JP" altLang="en-US"/>
          </a:p>
        </p:txBody>
      </p:sp>
      <p:sp>
        <p:nvSpPr>
          <p:cNvPr id="3" name="日付プレースホルダ 2"/>
          <p:cNvSpPr>
            <a:spLocks noGrp="1"/>
          </p:cNvSpPr>
          <p:nvPr>
            <p:ph type="dt" idx="1"/>
          </p:nvPr>
        </p:nvSpPr>
        <p:spPr>
          <a:xfrm>
            <a:off x="3856038" y="0"/>
            <a:ext cx="2949575" cy="496888"/>
          </a:xfrm>
          <a:prstGeom prst="rect">
            <a:avLst/>
          </a:prstGeom>
        </p:spPr>
        <p:txBody>
          <a:bodyPr vert="horz" lIns="91425" tIns="45712" rIns="91425" bIns="45712" rtlCol="0"/>
          <a:lstStyle>
            <a:lvl1pPr algn="r">
              <a:defRPr sz="1200"/>
            </a:lvl1pPr>
          </a:lstStyle>
          <a:p>
            <a:pPr>
              <a:defRPr/>
            </a:pPr>
            <a:fld id="{EB56458B-669B-4CB3-947E-40C408ACB3E2}" type="datetimeFigureOut">
              <a:rPr lang="ja-JP" altLang="en-US"/>
              <a:pPr>
                <a:defRPr/>
              </a:pPr>
              <a:t>2015/8/21</a:t>
            </a:fld>
            <a:endParaRPr lang="ja-JP" altLang="en-US"/>
          </a:p>
        </p:txBody>
      </p:sp>
      <p:sp>
        <p:nvSpPr>
          <p:cNvPr id="4" name="スライド イメージ プレースホルダ 3"/>
          <p:cNvSpPr>
            <a:spLocks noGrp="1" noRot="1" noChangeAspect="1"/>
          </p:cNvSpPr>
          <p:nvPr>
            <p:ph type="sldImg" idx="2"/>
          </p:nvPr>
        </p:nvSpPr>
        <p:spPr>
          <a:xfrm>
            <a:off x="2085975" y="747713"/>
            <a:ext cx="2635250" cy="3724275"/>
          </a:xfrm>
          <a:prstGeom prst="rect">
            <a:avLst/>
          </a:prstGeom>
          <a:noFill/>
          <a:ln w="12700">
            <a:solidFill>
              <a:prstClr val="black"/>
            </a:solidFill>
          </a:ln>
        </p:spPr>
        <p:txBody>
          <a:bodyPr vert="horz" lIns="91425" tIns="45712" rIns="91425" bIns="45712" rtlCol="0" anchor="ctr"/>
          <a:lstStyle/>
          <a:p>
            <a:pPr lvl="0"/>
            <a:endParaRPr lang="ja-JP" altLang="en-US" noProof="0" smtClean="0"/>
          </a:p>
        </p:txBody>
      </p:sp>
      <p:sp>
        <p:nvSpPr>
          <p:cNvPr id="5" name="ノート プレースホルダ 4"/>
          <p:cNvSpPr>
            <a:spLocks noGrp="1"/>
          </p:cNvSpPr>
          <p:nvPr>
            <p:ph type="body" sz="quarter" idx="3"/>
          </p:nvPr>
        </p:nvSpPr>
        <p:spPr>
          <a:xfrm>
            <a:off x="681038" y="4721225"/>
            <a:ext cx="5445125" cy="4470400"/>
          </a:xfrm>
          <a:prstGeom prst="rect">
            <a:avLst/>
          </a:prstGeom>
        </p:spPr>
        <p:txBody>
          <a:bodyPr vert="horz" lIns="91425" tIns="45712" rIns="91425" bIns="45712"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0" y="9440863"/>
            <a:ext cx="2951163" cy="496887"/>
          </a:xfrm>
          <a:prstGeom prst="rect">
            <a:avLst/>
          </a:prstGeom>
        </p:spPr>
        <p:txBody>
          <a:bodyPr vert="horz" lIns="91425" tIns="45712" rIns="91425" bIns="45712"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56038" y="9440863"/>
            <a:ext cx="2949575" cy="496887"/>
          </a:xfrm>
          <a:prstGeom prst="rect">
            <a:avLst/>
          </a:prstGeom>
        </p:spPr>
        <p:txBody>
          <a:bodyPr vert="horz" lIns="91425" tIns="45712" rIns="91425" bIns="45712" rtlCol="0" anchor="b"/>
          <a:lstStyle>
            <a:lvl1pPr algn="r">
              <a:defRPr sz="1200"/>
            </a:lvl1pPr>
          </a:lstStyle>
          <a:p>
            <a:pPr>
              <a:defRPr/>
            </a:pPr>
            <a:fld id="{A6D78BB0-5B53-4951-841C-A258155DAC8D}" type="slidenum">
              <a:rPr lang="ja-JP" altLang="en-US"/>
              <a:pPr>
                <a:defRPr/>
              </a:pPr>
              <a:t>‹#›</a:t>
            </a:fld>
            <a:endParaRPr lang="ja-JP" altLang="en-US"/>
          </a:p>
        </p:txBody>
      </p:sp>
    </p:spTree>
    <p:extLst>
      <p:ext uri="{BB962C8B-B14F-4D97-AF65-F5344CB8AC3E}">
        <p14:creationId xmlns:p14="http://schemas.microsoft.com/office/powerpoint/2010/main" val="1082494671"/>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16387"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ja-JP" alt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704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4081610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p:spPr>
      </p:sp>
      <p:sp>
        <p:nvSpPr>
          <p:cNvPr id="17411" name="ノート プレースホルダー 2"/>
          <p:cNvSpPr>
            <a:spLocks noGrp="1"/>
          </p:cNvSpPr>
          <p:nvPr>
            <p:ph type="body" idx="1"/>
          </p:nvPr>
        </p:nvSpPr>
        <p:spPr bwMode="auto">
          <a:noFill/>
        </p:spPr>
        <p:txBody>
          <a:bodyPr wrap="square" numCol="1" anchor="t" anchorCtr="0" compatLnSpc="1">
            <a:prstTxWarp prst="textNoShape">
              <a:avLst/>
            </a:prstTxWarp>
          </a:bodyPr>
          <a:lstStyle/>
          <a:p>
            <a:endParaRPr lang="ja-JP"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214" y="3320407"/>
            <a:ext cx="6428423" cy="2291129"/>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F0E60AF-8171-4693-A4B0-D90E9FDEAFF1}" type="datetime1">
              <a:rPr lang="ja-JP" altLang="en-US"/>
              <a:pPr>
                <a:defRPr/>
              </a:pPr>
              <a:t>2015/8/21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076943B-FC70-4F0A-9C10-25F1CC5D6414}" type="slidenum">
              <a:rPr lang="ja-JP" altLang="en-US"/>
              <a:pPr>
                <a:defRPr/>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948A18F4-E6B2-466E-9FE1-80DC68663B5C}" type="datetime1">
              <a:rPr lang="ja-JP" altLang="en-US"/>
              <a:pPr>
                <a:defRPr/>
              </a:pPr>
              <a:t>2015/8/21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7F6D8F04-9DD0-4C73-A24F-A9BC6F988C5E}" type="slidenum">
              <a:rPr lang="ja-JP" altLang="en-US"/>
              <a:pPr>
                <a:defRPr/>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535084" y="668040"/>
            <a:ext cx="1407530" cy="1421440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312493" y="668040"/>
            <a:ext cx="4096544" cy="1421440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666DD494-84C5-4378-BE13-ED54CCF16B13}" type="datetime1">
              <a:rPr lang="ja-JP" altLang="en-US"/>
              <a:pPr>
                <a:defRPr/>
              </a:pPr>
              <a:t>2015/8/21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5986B52A-3633-44F9-8B1E-FE9D056DE8FB}" type="slidenum">
              <a:rPr lang="ja-JP" altLang="en-US"/>
              <a:pPr>
                <a:defRPr/>
              </a:pPr>
              <a:t>‹#›</a:t>
            </a:fld>
            <a:endParaRPr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2" name="スライド番号プレースホルダー 5"/>
          <p:cNvSpPr>
            <a:spLocks noGrp="1"/>
          </p:cNvSpPr>
          <p:nvPr>
            <p:ph type="sldNum" sz="quarter" idx="10"/>
          </p:nvPr>
        </p:nvSpPr>
        <p:spPr>
          <a:xfrm>
            <a:off x="5791200" y="10058400"/>
            <a:ext cx="1765300" cy="568325"/>
          </a:xfrm>
        </p:spPr>
        <p:txBody>
          <a:bodyPr/>
          <a:lstStyle>
            <a:lvl1pPr>
              <a:defRPr/>
            </a:lvl1pPr>
          </a:lstStyle>
          <a:p>
            <a:pPr>
              <a:defRPr/>
            </a:pPr>
            <a:r>
              <a:rPr lang="en-US" altLang="ja-JP"/>
              <a:t>page</a:t>
            </a:r>
            <a:fld id="{B3973D0A-1611-402E-B6CC-37A46D2609BF}" type="slidenum">
              <a:rPr lang="ja-JP" altLang="en-US"/>
              <a:pPr>
                <a:defRPr/>
              </a:pPr>
              <a:t>‹#›</a:t>
            </a:fld>
            <a:endParaRPr lang="ja-JP" altLang="en-US"/>
          </a:p>
        </p:txBody>
      </p:sp>
      <p:sp>
        <p:nvSpPr>
          <p:cNvPr id="3" name="日付プレースホルダー 1"/>
          <p:cNvSpPr>
            <a:spLocks noGrp="1"/>
          </p:cNvSpPr>
          <p:nvPr>
            <p:ph type="dt" sz="half" idx="11"/>
          </p:nvPr>
        </p:nvSpPr>
        <p:spPr/>
        <p:txBody>
          <a:bodyPr/>
          <a:lstStyle>
            <a:lvl1pPr>
              <a:defRPr/>
            </a:lvl1pPr>
          </a:lstStyle>
          <a:p>
            <a:pPr>
              <a:defRPr/>
            </a:pPr>
            <a:fld id="{A076E79F-218D-44B1-A0C6-E71EB9916BB7}" type="datetime1">
              <a:rPr lang="ja-JP" altLang="en-US"/>
              <a:pPr>
                <a:defRPr/>
              </a:pPr>
              <a:t>2015/8/21</a:t>
            </a:fld>
            <a:endParaRPr lang="ja-JP" altLang="en-US"/>
          </a:p>
        </p:txBody>
      </p:sp>
      <p:sp>
        <p:nvSpPr>
          <p:cNvPr id="4" name="フッター プレースホルダー 2"/>
          <p:cNvSpPr>
            <a:spLocks noGrp="1"/>
          </p:cNvSpPr>
          <p:nvPr>
            <p:ph type="ftr" sz="quarter" idx="12"/>
          </p:nvPr>
        </p:nvSpPr>
        <p:spPr/>
        <p:txBody>
          <a:bodyPr/>
          <a:lstStyle>
            <a:lvl1pPr>
              <a:defRPr/>
            </a:lvl1pPr>
          </a:lstStyle>
          <a:p>
            <a:pPr>
              <a:defRPr/>
            </a:pPr>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C68B2CB-7661-4BC3-83F2-FD21D69993EF}" type="datetime1">
              <a:rPr lang="ja-JP" altLang="en-US"/>
              <a:pPr>
                <a:defRPr/>
              </a:pPr>
              <a:t>2015/8/21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9365CEB6-E7D1-4B4C-9A00-FF04E8022FF7}" type="slidenum">
              <a:rPr lang="ja-JP" altLang="en-US"/>
              <a:pPr>
                <a:defRPr/>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413" y="6868441"/>
            <a:ext cx="6428423" cy="2122882"/>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597413" y="4530301"/>
            <a:ext cx="6428423" cy="233813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68F37895-08A4-45EC-8223-045355F921BA}" type="datetime1">
              <a:rPr lang="ja-JP" altLang="en-US"/>
              <a:pPr>
                <a:defRPr/>
              </a:pPr>
              <a:t>2015/8/21</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217621A-0E5F-4759-A7AC-0203F40AB8DE}" type="slidenum">
              <a:rPr lang="ja-JP" altLang="en-US"/>
              <a:pPr>
                <a:defRPr/>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312493"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190577" y="3887003"/>
            <a:ext cx="2752037" cy="1099544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CA11DEB9-D7B6-40CA-838E-0E213137052F}" type="datetime1">
              <a:rPr lang="ja-JP" altLang="en-US"/>
              <a:pPr>
                <a:defRPr/>
              </a:pPr>
              <a:t>2015/8/21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33FCCFFB-359A-47B3-A96E-356EFDB3A48A}" type="slidenum">
              <a:rPr lang="ja-JP" altLang="en-US"/>
              <a:pPr>
                <a:defRPr/>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8041"/>
            <a:ext cx="6806565" cy="178144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BD75FDC3-EF20-480E-BD90-51D4CFB81001}" type="datetime1">
              <a:rPr lang="ja-JP" altLang="en-US"/>
              <a:pPr>
                <a:defRPr/>
              </a:pPr>
              <a:t>2015/8/21</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C7785FC4-ABA5-4E64-B1AB-1FBBD44F86E8}" type="slidenum">
              <a:rPr lang="ja-JP" altLang="en-US"/>
              <a:pPr>
                <a:defRPr/>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D72D3477-C94B-4FA3-B566-41E204A56E16}" type="datetime1">
              <a:rPr lang="ja-JP" altLang="en-US"/>
              <a:pPr>
                <a:defRPr/>
              </a:pPr>
              <a:t>2015/8/21</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98EDB14B-C40A-4719-9061-52872858CF08}" type="slidenum">
              <a:rPr lang="ja-JP" altLang="en-US"/>
              <a:pPr>
                <a:defRPr/>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6A9BECD5-1304-49CA-AC7F-9AC5A48DAA24}" type="datetime1">
              <a:rPr lang="ja-JP" altLang="en-US"/>
              <a:pPr>
                <a:defRPr/>
              </a:pPr>
              <a:t>2015/8/21</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3753A33B-9256-4EAD-95D1-233B5C2A502A}" type="slidenum">
              <a:rPr lang="ja-JP" altLang="en-US"/>
              <a:pPr>
                <a:defRPr/>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143" y="425566"/>
            <a:ext cx="2488126" cy="181113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2956864" y="425567"/>
            <a:ext cx="4227843" cy="9122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378143" y="2236697"/>
            <a:ext cx="2488126" cy="73113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1524C12A-25C8-42B0-BA78-E44C560232F1}" type="datetime1">
              <a:rPr lang="ja-JP" altLang="en-US"/>
              <a:pPr>
                <a:defRPr/>
              </a:pPr>
              <a:t>2015/8/21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96BD3F77-55EB-47F2-A69A-9B1941DF084B}" type="slidenum">
              <a:rPr lang="ja-JP" altLang="en-US"/>
              <a:pPr>
                <a:defRPr/>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372" y="7482047"/>
            <a:ext cx="4537710" cy="88329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482372" y="955049"/>
            <a:ext cx="4537710" cy="6413183"/>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482372" y="8365344"/>
            <a:ext cx="4537710" cy="125443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DBC1888-283D-46EC-8EED-FD1E874D62BC}" type="datetime1">
              <a:rPr lang="ja-JP" altLang="en-US"/>
              <a:pPr>
                <a:defRPr/>
              </a:pPr>
              <a:t>2015/8/21</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4DF2B2CB-0D3D-4BAB-994A-5ED2512C9BD4}" type="slidenum">
              <a:rPr lang="ja-JP" altLang="en-US"/>
              <a:pPr>
                <a:defRPr/>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377825" y="428625"/>
            <a:ext cx="6807200" cy="17811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377825" y="2493963"/>
            <a:ext cx="6807200" cy="7054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377825" y="9906000"/>
            <a:ext cx="1765300" cy="569913"/>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F2055735-A7DC-4937-B106-0CA3CFF20225}" type="datetime1">
              <a:rPr lang="ja-JP" altLang="en-US"/>
              <a:pPr>
                <a:defRPr/>
              </a:pPr>
              <a:t>2015/8/21</a:t>
            </a:fld>
            <a:endParaRPr lang="ja-JP" altLang="en-US"/>
          </a:p>
        </p:txBody>
      </p:sp>
      <p:sp>
        <p:nvSpPr>
          <p:cNvPr id="5" name="フッター プレースホルダー 4"/>
          <p:cNvSpPr>
            <a:spLocks noGrp="1"/>
          </p:cNvSpPr>
          <p:nvPr>
            <p:ph type="ftr" sz="quarter" idx="3"/>
          </p:nvPr>
        </p:nvSpPr>
        <p:spPr>
          <a:xfrm>
            <a:off x="2584450" y="9906000"/>
            <a:ext cx="2393950" cy="56991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5419725" y="9906000"/>
            <a:ext cx="1765300" cy="569913"/>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A9970C6C-2670-493D-A0E5-FAA847AD499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hf sldNum="0" hdr="0" ftr="0" dt="0"/>
  <p:txStyles>
    <p:titleStyle>
      <a:lvl1pPr algn="ctr" defTabSz="457200" rtl="0" eaLnBrk="0" fontAlgn="base" hangingPunct="0">
        <a:spcBef>
          <a:spcPct val="0"/>
        </a:spcBef>
        <a:spcAft>
          <a:spcPct val="0"/>
        </a:spcAft>
        <a:defRPr kumimoji="1" sz="4400" kern="1200">
          <a:solidFill>
            <a:schemeClr val="tx1"/>
          </a:solidFill>
          <a:latin typeface="+mj-lt"/>
          <a:ea typeface="+mj-ea"/>
          <a:cs typeface="+mj-cs"/>
        </a:defRPr>
      </a:lvl1pPr>
      <a:lvl2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defTabSz="457200"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defTabSz="457200" rtl="0" fontAlgn="base">
        <a:spcBef>
          <a:spcPct val="0"/>
        </a:spcBef>
        <a:spcAft>
          <a:spcPct val="0"/>
        </a:spcAft>
        <a:defRPr kumimoji="1" sz="4400">
          <a:solidFill>
            <a:schemeClr val="tx1"/>
          </a:solidFill>
          <a:latin typeface="Calibri" pitchFamily="34" charset="0"/>
          <a:ea typeface="ＭＳ Ｐゴシック" charset="-128"/>
        </a:defRPr>
      </a:lvl6pPr>
      <a:lvl7pPr marL="914400" algn="ctr" defTabSz="457200"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defTabSz="457200"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defTabSz="457200"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98425" y="579438"/>
            <a:ext cx="3722688" cy="4841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大阪経済記者クラブ　会員各位</a:t>
            </a:r>
            <a:endParaRPr lang="en-US" altLang="ja-JP" sz="900" dirty="0">
              <a:solidFill>
                <a:schemeClr val="tx1"/>
              </a:solidFill>
              <a:latin typeface="Meiryo UI" pitchFamily="50" charset="-128"/>
              <a:ea typeface="Meiryo UI" pitchFamily="50" charset="-128"/>
              <a:cs typeface="Meiryo UI" pitchFamily="50" charset="-128"/>
            </a:endParaRPr>
          </a:p>
          <a:p>
            <a:pPr fontAlgn="auto">
              <a:spcBef>
                <a:spcPts val="0"/>
              </a:spcBef>
              <a:spcAft>
                <a:spcPts val="0"/>
              </a:spcAft>
              <a:defRPr/>
            </a:pPr>
            <a:endParaRPr lang="en-US" altLang="ja-JP" sz="300" dirty="0">
              <a:solidFill>
                <a:schemeClr val="tx1"/>
              </a:solidFill>
              <a:latin typeface="Meiryo UI" pitchFamily="50" charset="-128"/>
              <a:ea typeface="Meiryo UI" pitchFamily="50" charset="-128"/>
              <a:cs typeface="Meiryo UI" pitchFamily="50" charset="-128"/>
            </a:endParaRPr>
          </a:p>
          <a:p>
            <a:pPr fontAlgn="auto">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（同時資料提供</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大阪府政記者会、大阪市政記者クラブ）</a:t>
            </a:r>
          </a:p>
        </p:txBody>
      </p:sp>
      <p:sp>
        <p:nvSpPr>
          <p:cNvPr id="10" name="正方形/長方形 9"/>
          <p:cNvSpPr/>
          <p:nvPr/>
        </p:nvSpPr>
        <p:spPr>
          <a:xfrm>
            <a:off x="4422775" y="3065463"/>
            <a:ext cx="2868613" cy="3540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ja-JP" altLang="en-US" sz="1100" dirty="0">
                <a:solidFill>
                  <a:schemeClr val="tx1"/>
                </a:solidFill>
                <a:latin typeface="Meiryo UI" pitchFamily="50" charset="-128"/>
                <a:ea typeface="Meiryo UI" pitchFamily="50" charset="-128"/>
                <a:cs typeface="Meiryo UI" pitchFamily="50" charset="-128"/>
              </a:rPr>
              <a:t>大阪・光の饗宴実行委員会</a:t>
            </a:r>
            <a:endParaRPr lang="en-US" altLang="ja-JP" sz="1100" dirty="0">
              <a:solidFill>
                <a:schemeClr val="tx1"/>
              </a:solidFill>
              <a:latin typeface="Meiryo UI" pitchFamily="50" charset="-128"/>
              <a:ea typeface="Meiryo UI" pitchFamily="50" charset="-128"/>
              <a:cs typeface="Meiryo UI" pitchFamily="50" charset="-128"/>
            </a:endParaRPr>
          </a:p>
        </p:txBody>
      </p:sp>
      <p:cxnSp>
        <p:nvCxnSpPr>
          <p:cNvPr id="7" name="直線コネクタ 6"/>
          <p:cNvCxnSpPr/>
          <p:nvPr/>
        </p:nvCxnSpPr>
        <p:spPr>
          <a:xfrm>
            <a:off x="123825" y="1323975"/>
            <a:ext cx="72723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9" name="直線コネクタ 18"/>
          <p:cNvCxnSpPr/>
          <p:nvPr/>
        </p:nvCxnSpPr>
        <p:spPr>
          <a:xfrm>
            <a:off x="133350" y="3006725"/>
            <a:ext cx="727233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正方形/長方形 24"/>
          <p:cNvSpPr/>
          <p:nvPr/>
        </p:nvSpPr>
        <p:spPr>
          <a:xfrm>
            <a:off x="325438" y="10029825"/>
            <a:ext cx="6934200" cy="4397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lnSpc>
                <a:spcPts val="1500"/>
              </a:lnSpc>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　 </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問い合わせ先</a:t>
            </a:r>
            <a:r>
              <a:rPr lang="en-US" altLang="ja-JP" sz="900" dirty="0">
                <a:solidFill>
                  <a:schemeClr val="tx1"/>
                </a:solidFill>
                <a:latin typeface="Meiryo UI" pitchFamily="50" charset="-128"/>
                <a:ea typeface="Meiryo UI" pitchFamily="50" charset="-128"/>
                <a:cs typeface="Meiryo UI" pitchFamily="50" charset="-128"/>
              </a:rPr>
              <a:t>】</a:t>
            </a:r>
            <a:r>
              <a:rPr lang="ja-JP" altLang="en-US" sz="900" dirty="0">
                <a:solidFill>
                  <a:schemeClr val="tx1"/>
                </a:solidFill>
                <a:latin typeface="Meiryo UI" pitchFamily="50" charset="-128"/>
                <a:ea typeface="Meiryo UI" pitchFamily="50" charset="-128"/>
                <a:cs typeface="Meiryo UI" pitchFamily="50" charset="-128"/>
              </a:rPr>
              <a:t>　　大阪府府民文化部　都市魅力創造局　</a:t>
            </a:r>
            <a:r>
              <a:rPr lang="ja-JP" altLang="en-US" sz="900" dirty="0" smtClean="0">
                <a:solidFill>
                  <a:schemeClr val="tx1"/>
                </a:solidFill>
                <a:latin typeface="Meiryo UI" pitchFamily="50" charset="-128"/>
                <a:ea typeface="Meiryo UI" pitchFamily="50" charset="-128"/>
                <a:cs typeface="Meiryo UI" pitchFamily="50" charset="-128"/>
              </a:rPr>
              <a:t>魅力づくり推進課</a:t>
            </a:r>
            <a:r>
              <a:rPr lang="ja-JP" altLang="en-US" sz="900" dirty="0">
                <a:solidFill>
                  <a:schemeClr val="tx1"/>
                </a:solidFill>
                <a:latin typeface="Meiryo UI" pitchFamily="50" charset="-128"/>
                <a:ea typeface="Meiryo UI" pitchFamily="50" charset="-128"/>
                <a:cs typeface="Meiryo UI" pitchFamily="50" charset="-128"/>
              </a:rPr>
              <a:t>　魅力</a:t>
            </a:r>
            <a:r>
              <a:rPr lang="ja-JP" altLang="en-US" sz="900" dirty="0" smtClean="0">
                <a:solidFill>
                  <a:schemeClr val="tx1"/>
                </a:solidFill>
                <a:latin typeface="Meiryo UI" pitchFamily="50" charset="-128"/>
                <a:ea typeface="Meiryo UI" pitchFamily="50" charset="-128"/>
                <a:cs typeface="Meiryo UI" pitchFamily="50" charset="-128"/>
              </a:rPr>
              <a:t>推進</a:t>
            </a:r>
            <a:r>
              <a:rPr lang="ja-JP" altLang="en-US" sz="900" dirty="0">
                <a:solidFill>
                  <a:schemeClr val="tx1"/>
                </a:solidFill>
                <a:latin typeface="Meiryo UI" pitchFamily="50" charset="-128"/>
                <a:ea typeface="Meiryo UI" pitchFamily="50" charset="-128"/>
                <a:cs typeface="Meiryo UI" pitchFamily="50" charset="-128"/>
              </a:rPr>
              <a:t>グループ　　（電話）</a:t>
            </a:r>
            <a:r>
              <a:rPr lang="en-US" altLang="ja-JP" sz="900" dirty="0">
                <a:solidFill>
                  <a:schemeClr val="tx1"/>
                </a:solidFill>
                <a:latin typeface="Meiryo UI" pitchFamily="50" charset="-128"/>
                <a:ea typeface="Meiryo UI" pitchFamily="50" charset="-128"/>
                <a:cs typeface="Meiryo UI" pitchFamily="50" charset="-128"/>
              </a:rPr>
              <a:t>06-6210-9304</a:t>
            </a:r>
          </a:p>
          <a:p>
            <a:pPr fontAlgn="auto">
              <a:lnSpc>
                <a:spcPts val="1500"/>
              </a:lnSpc>
              <a:spcBef>
                <a:spcPts val="0"/>
              </a:spcBef>
              <a:spcAft>
                <a:spcPts val="0"/>
              </a:spcAft>
              <a:defRPr/>
            </a:pPr>
            <a:r>
              <a:rPr lang="ja-JP" altLang="en-US" sz="900" dirty="0">
                <a:solidFill>
                  <a:schemeClr val="tx1"/>
                </a:solidFill>
                <a:latin typeface="Meiryo UI" pitchFamily="50" charset="-128"/>
                <a:ea typeface="Meiryo UI" pitchFamily="50" charset="-128"/>
                <a:cs typeface="Meiryo UI" pitchFamily="50" charset="-128"/>
              </a:rPr>
              <a:t>　　　　　　　　　　　　　 大阪市経済戦略局　観光部観光課　　（電話）</a:t>
            </a:r>
            <a:r>
              <a:rPr lang="en-US" altLang="ja-JP" sz="900" dirty="0">
                <a:solidFill>
                  <a:schemeClr val="tx1"/>
                </a:solidFill>
                <a:latin typeface="Meiryo UI" pitchFamily="50" charset="-128"/>
                <a:ea typeface="Meiryo UI" pitchFamily="50" charset="-128"/>
                <a:cs typeface="Meiryo UI" pitchFamily="50" charset="-128"/>
              </a:rPr>
              <a:t>06-6469-5157</a:t>
            </a:r>
          </a:p>
        </p:txBody>
      </p:sp>
      <p:cxnSp>
        <p:nvCxnSpPr>
          <p:cNvPr id="6" name="直線コネクタ 5"/>
          <p:cNvCxnSpPr/>
          <p:nvPr/>
        </p:nvCxnSpPr>
        <p:spPr>
          <a:xfrm>
            <a:off x="36513" y="10050463"/>
            <a:ext cx="7426325" cy="0"/>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正方形/長方形 7"/>
          <p:cNvSpPr/>
          <p:nvPr/>
        </p:nvSpPr>
        <p:spPr>
          <a:xfrm>
            <a:off x="214313" y="238125"/>
            <a:ext cx="1311275" cy="23336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1000" b="1" dirty="0">
                <a:solidFill>
                  <a:schemeClr val="tx1"/>
                </a:solidFill>
                <a:latin typeface="Meiryo UI" pitchFamily="50" charset="-128"/>
                <a:ea typeface="Meiryo UI" pitchFamily="50" charset="-128"/>
                <a:cs typeface="Meiryo UI" pitchFamily="50" charset="-128"/>
              </a:rPr>
              <a:t>報道関係資料</a:t>
            </a:r>
          </a:p>
        </p:txBody>
      </p:sp>
      <p:sp>
        <p:nvSpPr>
          <p:cNvPr id="9" name="正方形/長方形 8"/>
          <p:cNvSpPr/>
          <p:nvPr/>
        </p:nvSpPr>
        <p:spPr>
          <a:xfrm>
            <a:off x="5965825" y="298450"/>
            <a:ext cx="1444625" cy="1936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r" fontAlgn="auto">
              <a:spcBef>
                <a:spcPts val="0"/>
              </a:spcBef>
              <a:spcAft>
                <a:spcPts val="0"/>
              </a:spcAft>
              <a:defRPr/>
            </a:pPr>
            <a:r>
              <a:rPr lang="ja-JP" altLang="en-US" sz="1000" dirty="0">
                <a:solidFill>
                  <a:schemeClr val="tx1"/>
                </a:solidFill>
                <a:latin typeface="Meiryo UI" pitchFamily="50" charset="-128"/>
                <a:ea typeface="Meiryo UI" pitchFamily="50" charset="-128"/>
                <a:cs typeface="Meiryo UI" pitchFamily="50" charset="-128"/>
              </a:rPr>
              <a:t>平成</a:t>
            </a:r>
            <a:r>
              <a:rPr lang="en-US" altLang="ja-JP" sz="1000" dirty="0">
                <a:solidFill>
                  <a:schemeClr val="tx1"/>
                </a:solidFill>
                <a:latin typeface="Meiryo UI" pitchFamily="50" charset="-128"/>
                <a:ea typeface="Meiryo UI" pitchFamily="50" charset="-128"/>
                <a:cs typeface="Meiryo UI" pitchFamily="50" charset="-128"/>
              </a:rPr>
              <a:t>26</a:t>
            </a:r>
            <a:r>
              <a:rPr lang="ja-JP" altLang="en-US" sz="1000" dirty="0">
                <a:solidFill>
                  <a:schemeClr val="tx1"/>
                </a:solidFill>
                <a:latin typeface="Meiryo UI" pitchFamily="50" charset="-128"/>
                <a:ea typeface="Meiryo UI" pitchFamily="50" charset="-128"/>
                <a:cs typeface="Meiryo UI" pitchFamily="50" charset="-128"/>
              </a:rPr>
              <a:t>年</a:t>
            </a:r>
            <a:r>
              <a:rPr lang="en-US" altLang="ja-JP" sz="1000" dirty="0">
                <a:solidFill>
                  <a:schemeClr val="tx1"/>
                </a:solidFill>
                <a:latin typeface="Meiryo UI" pitchFamily="50" charset="-128"/>
                <a:ea typeface="Meiryo UI" pitchFamily="50" charset="-128"/>
                <a:cs typeface="Meiryo UI" pitchFamily="50" charset="-128"/>
              </a:rPr>
              <a:t>7</a:t>
            </a:r>
            <a:r>
              <a:rPr lang="ja-JP" altLang="en-US" sz="1000" dirty="0">
                <a:solidFill>
                  <a:schemeClr val="tx1"/>
                </a:solidFill>
                <a:latin typeface="Meiryo UI" pitchFamily="50" charset="-128"/>
                <a:ea typeface="Meiryo UI" pitchFamily="50" charset="-128"/>
                <a:cs typeface="Meiryo UI" pitchFamily="50" charset="-128"/>
              </a:rPr>
              <a:t>月</a:t>
            </a:r>
            <a:r>
              <a:rPr lang="en-US" altLang="ja-JP" sz="1000" dirty="0">
                <a:solidFill>
                  <a:schemeClr val="tx1"/>
                </a:solidFill>
                <a:latin typeface="Meiryo UI" pitchFamily="50" charset="-128"/>
                <a:ea typeface="Meiryo UI" pitchFamily="50" charset="-128"/>
                <a:cs typeface="Meiryo UI" pitchFamily="50" charset="-128"/>
              </a:rPr>
              <a:t>11</a:t>
            </a:r>
            <a:r>
              <a:rPr lang="ja-JP" altLang="en-US" sz="1000" dirty="0">
                <a:solidFill>
                  <a:schemeClr val="tx1"/>
                </a:solidFill>
                <a:latin typeface="Meiryo UI" pitchFamily="50" charset="-128"/>
                <a:ea typeface="Meiryo UI" pitchFamily="50" charset="-128"/>
                <a:cs typeface="Meiryo UI" pitchFamily="50" charset="-128"/>
              </a:rPr>
              <a:t>日</a:t>
            </a:r>
          </a:p>
        </p:txBody>
      </p:sp>
      <p:sp>
        <p:nvSpPr>
          <p:cNvPr id="27" name="正方形/長方形 26"/>
          <p:cNvSpPr/>
          <p:nvPr/>
        </p:nvSpPr>
        <p:spPr>
          <a:xfrm>
            <a:off x="4763" y="2424113"/>
            <a:ext cx="7562850" cy="352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2000" b="1" dirty="0">
                <a:solidFill>
                  <a:schemeClr val="tx1"/>
                </a:solidFill>
                <a:latin typeface="Meiryo UI" pitchFamily="50" charset="-128"/>
                <a:ea typeface="Meiryo UI" pitchFamily="50" charset="-128"/>
                <a:cs typeface="Meiryo UI" pitchFamily="50" charset="-128"/>
              </a:rPr>
              <a:t>官民一体となって実施する主なプログラムが決定しました！</a:t>
            </a: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28" name="正方形/長方形 27"/>
          <p:cNvSpPr/>
          <p:nvPr/>
        </p:nvSpPr>
        <p:spPr>
          <a:xfrm>
            <a:off x="171450" y="5918200"/>
            <a:ext cx="7567613" cy="33178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lnSpc>
                <a:spcPts val="1800"/>
              </a:lnSpc>
              <a:spcBef>
                <a:spcPts val="0"/>
              </a:spcBef>
              <a:spcAft>
                <a:spcPts val="0"/>
              </a:spcAft>
              <a:defRPr/>
            </a:pPr>
            <a:r>
              <a:rPr lang="ja-JP" altLang="en-US" sz="1100" b="1" dirty="0" smtClean="0">
                <a:solidFill>
                  <a:schemeClr val="tx1"/>
                </a:solidFill>
                <a:latin typeface="Meiryo UI" pitchFamily="50" charset="-128"/>
                <a:ea typeface="Meiryo UI" pitchFamily="50" charset="-128"/>
                <a:cs typeface="Meiryo UI" pitchFamily="50" charset="-128"/>
              </a:rPr>
              <a:t>２</a:t>
            </a:r>
            <a:r>
              <a:rPr lang="ja-JP" altLang="en-US" sz="1100" b="1" dirty="0">
                <a:solidFill>
                  <a:schemeClr val="tx1"/>
                </a:solidFill>
                <a:latin typeface="Meiryo UI" pitchFamily="50" charset="-128"/>
                <a:ea typeface="Meiryo UI" pitchFamily="50" charset="-128"/>
                <a:cs typeface="Meiryo UI" pitchFamily="50" charset="-128"/>
              </a:rPr>
              <a:t> </a:t>
            </a:r>
            <a:r>
              <a:rPr lang="ja-JP" altLang="en-US" sz="1100" b="1" dirty="0" smtClean="0">
                <a:solidFill>
                  <a:schemeClr val="tx1"/>
                </a:solidFill>
                <a:latin typeface="Meiryo UI" pitchFamily="50" charset="-128"/>
                <a:ea typeface="Meiryo UI" pitchFamily="50" charset="-128"/>
                <a:cs typeface="Meiryo UI" pitchFamily="50" charset="-128"/>
              </a:rPr>
              <a:t>　大阪市内で実施されるエリアプログラム（</a:t>
            </a:r>
            <a:r>
              <a:rPr lang="en-US" altLang="ja-JP" sz="1100" b="1" dirty="0" smtClean="0">
                <a:solidFill>
                  <a:schemeClr val="tx1"/>
                </a:solidFill>
                <a:latin typeface="Meiryo UI" pitchFamily="50" charset="-128"/>
                <a:ea typeface="Meiryo UI" pitchFamily="50" charset="-128"/>
                <a:cs typeface="Meiryo UI" pitchFamily="50" charset="-128"/>
              </a:rPr>
              <a:t>10</a:t>
            </a:r>
            <a:r>
              <a:rPr lang="ja-JP" altLang="en-US" sz="1100" b="1" dirty="0" smtClean="0">
                <a:solidFill>
                  <a:schemeClr val="tx1"/>
                </a:solidFill>
                <a:latin typeface="Meiryo UI" pitchFamily="50" charset="-128"/>
                <a:ea typeface="Meiryo UI" pitchFamily="50" charset="-128"/>
                <a:cs typeface="Meiryo UI" pitchFamily="50" charset="-128"/>
              </a:rPr>
              <a:t>団体</a:t>
            </a:r>
            <a:r>
              <a:rPr lang="en-US" altLang="ja-JP" sz="1100" b="1" dirty="0" smtClean="0">
                <a:solidFill>
                  <a:schemeClr val="tx1"/>
                </a:solidFill>
                <a:latin typeface="Meiryo UI" pitchFamily="50" charset="-128"/>
                <a:ea typeface="Meiryo UI" pitchFamily="50" charset="-128"/>
                <a:cs typeface="Meiryo UI" pitchFamily="50" charset="-128"/>
              </a:rPr>
              <a:t>11</a:t>
            </a:r>
            <a:r>
              <a:rPr lang="ja-JP" altLang="en-US" sz="1100" b="1" dirty="0" smtClean="0">
                <a:solidFill>
                  <a:schemeClr val="tx1"/>
                </a:solidFill>
                <a:latin typeface="Meiryo UI" pitchFamily="50" charset="-128"/>
                <a:ea typeface="Meiryo UI" pitchFamily="50" charset="-128"/>
                <a:cs typeface="Meiryo UI" pitchFamily="50" charset="-128"/>
              </a:rPr>
              <a:t>プログラム）が</a:t>
            </a:r>
            <a:r>
              <a:rPr lang="ja-JP" altLang="en-US" sz="1100" b="1" dirty="0">
                <a:solidFill>
                  <a:schemeClr val="tx1"/>
                </a:solidFill>
                <a:latin typeface="Meiryo UI" pitchFamily="50" charset="-128"/>
                <a:ea typeface="Meiryo UI" pitchFamily="50" charset="-128"/>
                <a:cs typeface="Meiryo UI" pitchFamily="50" charset="-128"/>
              </a:rPr>
              <a:t>決定　　</a:t>
            </a:r>
            <a:r>
              <a:rPr lang="ja-JP" altLang="en-US" sz="1100" b="1" dirty="0" smtClean="0">
                <a:solidFill>
                  <a:schemeClr val="tx1"/>
                </a:solidFill>
                <a:latin typeface="Meiryo UI" pitchFamily="50" charset="-128"/>
                <a:ea typeface="Meiryo UI" pitchFamily="50" charset="-128"/>
                <a:cs typeface="Meiryo UI" pitchFamily="50" charset="-128"/>
              </a:rPr>
              <a:t>～光</a:t>
            </a:r>
            <a:r>
              <a:rPr lang="ja-JP" altLang="en-US" sz="1100" b="1" dirty="0">
                <a:solidFill>
                  <a:schemeClr val="tx1"/>
                </a:solidFill>
                <a:latin typeface="Meiryo UI" pitchFamily="50" charset="-128"/>
                <a:ea typeface="Meiryo UI" pitchFamily="50" charset="-128"/>
                <a:cs typeface="Meiryo UI" pitchFamily="50" charset="-128"/>
              </a:rPr>
              <a:t>のプログラムを一体的に開催～</a:t>
            </a:r>
            <a:endParaRPr lang="en-US" altLang="ja-JP" sz="1100" b="1" dirty="0">
              <a:solidFill>
                <a:schemeClr val="tx1"/>
              </a:solidFill>
              <a:latin typeface="Meiryo UI" pitchFamily="50" charset="-128"/>
              <a:ea typeface="Meiryo UI" pitchFamily="50" charset="-128"/>
              <a:cs typeface="Meiryo UI" pitchFamily="50" charset="-128"/>
            </a:endParaRPr>
          </a:p>
        </p:txBody>
      </p:sp>
      <p:sp>
        <p:nvSpPr>
          <p:cNvPr id="29" name="正方形/長方形 28"/>
          <p:cNvSpPr/>
          <p:nvPr/>
        </p:nvSpPr>
        <p:spPr>
          <a:xfrm>
            <a:off x="0" y="1479550"/>
            <a:ext cx="7567613" cy="385763"/>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auto">
              <a:lnSpc>
                <a:spcPts val="1800"/>
              </a:lnSpc>
              <a:spcBef>
                <a:spcPts val="0"/>
              </a:spcBef>
              <a:spcAft>
                <a:spcPts val="0"/>
              </a:spcAft>
              <a:defRPr/>
            </a:pP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20" name="正方形/長方形 19"/>
          <p:cNvSpPr/>
          <p:nvPr/>
        </p:nvSpPr>
        <p:spPr>
          <a:xfrm>
            <a:off x="100013" y="1479550"/>
            <a:ext cx="7567612" cy="123983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gn="ctr" fontAlgn="auto">
              <a:lnSpc>
                <a:spcPts val="1800"/>
              </a:lnSpc>
              <a:spcBef>
                <a:spcPts val="0"/>
              </a:spcBef>
              <a:spcAft>
                <a:spcPts val="0"/>
              </a:spcAft>
              <a:defRPr/>
            </a:pPr>
            <a:endParaRPr lang="en-US" altLang="ja-JP" sz="3000" b="1" dirty="0">
              <a:solidFill>
                <a:srgbClr val="FF0000"/>
              </a:solidFill>
              <a:latin typeface="Meiryo UI" pitchFamily="50" charset="-128"/>
              <a:ea typeface="Meiryo UI" pitchFamily="50" charset="-128"/>
              <a:cs typeface="Meiryo UI" pitchFamily="50" charset="-128"/>
            </a:endParaRPr>
          </a:p>
          <a:p>
            <a:pPr algn="ctr" fontAlgn="auto">
              <a:lnSpc>
                <a:spcPts val="1800"/>
              </a:lnSpc>
              <a:spcBef>
                <a:spcPts val="0"/>
              </a:spcBef>
              <a:spcAft>
                <a:spcPts val="0"/>
              </a:spcAft>
              <a:defRPr/>
            </a:pPr>
            <a:endParaRPr lang="en-US" altLang="ja-JP" sz="3000" b="1" dirty="0">
              <a:solidFill>
                <a:srgbClr val="FF0000"/>
              </a:solidFill>
              <a:latin typeface="Meiryo UI" pitchFamily="50" charset="-128"/>
              <a:ea typeface="Meiryo UI" pitchFamily="50" charset="-128"/>
              <a:cs typeface="Meiryo UI" pitchFamily="50" charset="-128"/>
            </a:endParaRPr>
          </a:p>
          <a:p>
            <a:pPr algn="ctr" fontAlgn="auto">
              <a:lnSpc>
                <a:spcPts val="1800"/>
              </a:lnSpc>
              <a:spcBef>
                <a:spcPts val="0"/>
              </a:spcBef>
              <a:spcAft>
                <a:spcPts val="0"/>
              </a:spcAft>
              <a:defRPr/>
            </a:pPr>
            <a:r>
              <a:rPr lang="ja-JP" altLang="en-US" sz="3000" b="1" dirty="0">
                <a:solidFill>
                  <a:srgbClr val="FF0000"/>
                </a:solidFill>
                <a:latin typeface="Meiryo UI" pitchFamily="50" charset="-128"/>
                <a:ea typeface="Meiryo UI" pitchFamily="50" charset="-128"/>
                <a:cs typeface="Meiryo UI" pitchFamily="50" charset="-128"/>
              </a:rPr>
              <a:t>「大阪・光の饗宴</a:t>
            </a:r>
            <a:r>
              <a:rPr lang="en-US" altLang="ja-JP" sz="3000" b="1" dirty="0">
                <a:solidFill>
                  <a:srgbClr val="FF0000"/>
                </a:solidFill>
                <a:latin typeface="Meiryo UI" pitchFamily="50" charset="-128"/>
                <a:ea typeface="Meiryo UI" pitchFamily="50" charset="-128"/>
                <a:cs typeface="Meiryo UI" pitchFamily="50" charset="-128"/>
              </a:rPr>
              <a:t>2014</a:t>
            </a:r>
            <a:r>
              <a:rPr lang="ja-JP" altLang="en-US" sz="3000" b="1" dirty="0">
                <a:solidFill>
                  <a:srgbClr val="FF0000"/>
                </a:solidFill>
                <a:latin typeface="Meiryo UI" pitchFamily="50" charset="-128"/>
                <a:ea typeface="Meiryo UI" pitchFamily="50" charset="-128"/>
                <a:cs typeface="Meiryo UI" pitchFamily="50" charset="-128"/>
              </a:rPr>
              <a:t>」</a:t>
            </a: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22" name="正方形/長方形 21"/>
          <p:cNvSpPr/>
          <p:nvPr/>
        </p:nvSpPr>
        <p:spPr>
          <a:xfrm>
            <a:off x="209550" y="3395664"/>
            <a:ext cx="7253288" cy="1166812"/>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ts val="1600"/>
              </a:lnSpc>
              <a:defRPr/>
            </a:pPr>
            <a:r>
              <a:rPr lang="ja-JP" altLang="en-US" sz="1050" dirty="0">
                <a:solidFill>
                  <a:schemeClr val="tx1"/>
                </a:solidFill>
                <a:latin typeface="Meiryo UI" pitchFamily="50" charset="-128"/>
                <a:ea typeface="Meiryo UI" pitchFamily="50" charset="-128"/>
                <a:cs typeface="Meiryo UI" pitchFamily="50" charset="-128"/>
              </a:rPr>
              <a:t>　大阪・光の饗宴実行委員会では</a:t>
            </a:r>
            <a:r>
              <a:rPr lang="ja-JP" altLang="en-US" sz="1050" dirty="0" smtClean="0">
                <a:solidFill>
                  <a:schemeClr val="tx1"/>
                </a:solidFill>
                <a:latin typeface="Meiryo UI" pitchFamily="50" charset="-128"/>
                <a:ea typeface="Meiryo UI" pitchFamily="50" charset="-128"/>
                <a:cs typeface="Meiryo UI" pitchFamily="50" charset="-128"/>
              </a:rPr>
              <a:t>、大阪</a:t>
            </a:r>
            <a:r>
              <a:rPr lang="ja-JP" altLang="en-US" sz="1050" dirty="0">
                <a:solidFill>
                  <a:schemeClr val="tx1"/>
                </a:solidFill>
                <a:latin typeface="Meiryo UI" pitchFamily="50" charset="-128"/>
                <a:ea typeface="Meiryo UI" pitchFamily="50" charset="-128"/>
                <a:cs typeface="Meiryo UI" pitchFamily="50" charset="-128"/>
              </a:rPr>
              <a:t>の夜を彩る</a:t>
            </a:r>
            <a:r>
              <a:rPr lang="ja-JP" altLang="en-US" sz="1050" dirty="0" smtClean="0">
                <a:solidFill>
                  <a:schemeClr val="tx1"/>
                </a:solidFill>
                <a:latin typeface="Meiryo UI" pitchFamily="50" charset="-128"/>
                <a:ea typeface="Meiryo UI" pitchFamily="50" charset="-128"/>
                <a:cs typeface="Meiryo UI" pitchFamily="50" charset="-128"/>
              </a:rPr>
              <a:t>光のミュージアム</a:t>
            </a:r>
            <a:r>
              <a:rPr lang="ja-JP" altLang="en-US" sz="1050" dirty="0">
                <a:solidFill>
                  <a:schemeClr val="tx1"/>
                </a:solidFill>
                <a:latin typeface="Meiryo UI" pitchFamily="50" charset="-128"/>
                <a:ea typeface="Meiryo UI" pitchFamily="50" charset="-128"/>
                <a:cs typeface="Meiryo UI" pitchFamily="50" charset="-128"/>
              </a:rPr>
              <a:t>「大阪・光の饗宴」を実施し、世界的な光の祭典であるフランス・リヨン市の「リュミエール祭」を目標に</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水と</a:t>
            </a:r>
            <a:r>
              <a:rPr lang="ja-JP" altLang="ja-JP" sz="1050" dirty="0" smtClean="0">
                <a:solidFill>
                  <a:schemeClr val="tx1"/>
                </a:solidFill>
                <a:latin typeface="Meiryo UI" pitchFamily="50" charset="-128"/>
                <a:ea typeface="Meiryo UI" pitchFamily="50" charset="-128"/>
                <a:cs typeface="Meiryo UI" pitchFamily="50" charset="-128"/>
              </a:rPr>
              <a:t>光</a:t>
            </a:r>
            <a:r>
              <a:rPr lang="ja-JP" altLang="ja-JP" sz="1050" dirty="0">
                <a:solidFill>
                  <a:schemeClr val="tx1"/>
                </a:solidFill>
                <a:latin typeface="Meiryo UI" pitchFamily="50" charset="-128"/>
                <a:ea typeface="Meiryo UI" pitchFamily="50" charset="-128"/>
                <a:cs typeface="Meiryo UI" pitchFamily="50" charset="-128"/>
              </a:rPr>
              <a:t>の首都・大阪」を象徴する</a:t>
            </a:r>
            <a:r>
              <a:rPr lang="ja-JP" altLang="ja-JP" sz="1050" dirty="0" smtClean="0">
                <a:solidFill>
                  <a:schemeClr val="tx1"/>
                </a:solidFill>
                <a:latin typeface="Meiryo UI" pitchFamily="50" charset="-128"/>
                <a:ea typeface="Meiryo UI" pitchFamily="50" charset="-128"/>
                <a:cs typeface="Meiryo UI" pitchFamily="50" charset="-128"/>
              </a:rPr>
              <a:t>事業</a:t>
            </a:r>
            <a:r>
              <a:rPr lang="ja-JP" altLang="en-US" sz="1050" dirty="0" smtClean="0">
                <a:solidFill>
                  <a:schemeClr val="tx1"/>
                </a:solidFill>
                <a:latin typeface="Meiryo UI" pitchFamily="50" charset="-128"/>
                <a:ea typeface="Meiryo UI" pitchFamily="50" charset="-128"/>
                <a:cs typeface="Meiryo UI" pitchFamily="50" charset="-128"/>
              </a:rPr>
              <a:t>として推進</a:t>
            </a:r>
            <a:r>
              <a:rPr lang="ja-JP" altLang="en-US" sz="1050" dirty="0">
                <a:solidFill>
                  <a:schemeClr val="tx1"/>
                </a:solidFill>
                <a:latin typeface="Meiryo UI" pitchFamily="50" charset="-128"/>
                <a:ea typeface="Meiryo UI" pitchFamily="50" charset="-128"/>
                <a:cs typeface="Meiryo UI" pitchFamily="50" charset="-128"/>
              </a:rPr>
              <a:t>してまいりました</a:t>
            </a:r>
            <a:r>
              <a:rPr lang="ja-JP" altLang="ja-JP"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a:lnSpc>
                <a:spcPct val="150000"/>
              </a:lnSpc>
              <a:defRPr/>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大阪</a:t>
            </a:r>
            <a:r>
              <a:rPr lang="ja-JP" altLang="en-US" sz="1050" dirty="0">
                <a:solidFill>
                  <a:schemeClr val="tx1"/>
                </a:solidFill>
                <a:latin typeface="Meiryo UI" pitchFamily="50" charset="-128"/>
                <a:ea typeface="Meiryo UI" pitchFamily="50" charset="-128"/>
                <a:cs typeface="Meiryo UI" pitchFamily="50" charset="-128"/>
              </a:rPr>
              <a:t>市内</a:t>
            </a:r>
            <a:r>
              <a:rPr lang="ja-JP" altLang="en-US" sz="1050" dirty="0" smtClean="0">
                <a:solidFill>
                  <a:schemeClr val="tx1"/>
                </a:solidFill>
                <a:latin typeface="Meiryo UI" pitchFamily="50" charset="-128"/>
                <a:ea typeface="Meiryo UI" pitchFamily="50" charset="-128"/>
                <a:cs typeface="Meiryo UI" pitchFamily="50" charset="-128"/>
              </a:rPr>
              <a:t>各所に</a:t>
            </a:r>
            <a:r>
              <a:rPr lang="ja-JP" altLang="en-US" sz="1050" dirty="0">
                <a:solidFill>
                  <a:schemeClr val="tx1"/>
                </a:solidFill>
                <a:latin typeface="Meiryo UI" pitchFamily="50" charset="-128"/>
                <a:ea typeface="Meiryo UI" pitchFamily="50" charset="-128"/>
                <a:cs typeface="Meiryo UI" pitchFamily="50" charset="-128"/>
              </a:rPr>
              <a:t>灯される光の輝きが一体となる「大阪・光の饗宴」は、訪れる方すべてをおもてなしする「光のミュージアム」をテーマに、都市魅力の向上や国内外からの観光誘客</a:t>
            </a:r>
            <a:r>
              <a:rPr lang="ja-JP" altLang="en-US" sz="1050" dirty="0" smtClean="0">
                <a:solidFill>
                  <a:schemeClr val="tx1"/>
                </a:solidFill>
                <a:latin typeface="Meiryo UI" pitchFamily="50" charset="-128"/>
                <a:ea typeface="Meiryo UI" pitchFamily="50" charset="-128"/>
                <a:cs typeface="Meiryo UI" pitchFamily="50" charset="-128"/>
              </a:rPr>
              <a:t>促進を</a:t>
            </a:r>
            <a:r>
              <a:rPr lang="ja-JP" altLang="en-US" sz="1050" dirty="0">
                <a:solidFill>
                  <a:schemeClr val="tx1"/>
                </a:solidFill>
                <a:latin typeface="Meiryo UI" pitchFamily="50" charset="-128"/>
                <a:ea typeface="Meiryo UI" pitchFamily="50" charset="-128"/>
                <a:cs typeface="Meiryo UI" pitchFamily="50" charset="-128"/>
              </a:rPr>
              <a:t>めざ</a:t>
            </a:r>
            <a:r>
              <a:rPr lang="ja-JP" altLang="en-US" sz="1050" dirty="0" smtClean="0">
                <a:solidFill>
                  <a:schemeClr val="tx1"/>
                </a:solidFill>
                <a:latin typeface="Meiryo UI" pitchFamily="50" charset="-128"/>
                <a:ea typeface="Meiryo UI" pitchFamily="50" charset="-128"/>
                <a:cs typeface="Meiryo UI" pitchFamily="50" charset="-128"/>
              </a:rPr>
              <a:t>します</a:t>
            </a:r>
            <a:r>
              <a:rPr lang="ja-JP" altLang="en-US" sz="1050" dirty="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a:lnSpc>
                <a:spcPct val="150000"/>
              </a:lnSpc>
              <a:defRPr/>
            </a:pP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このたび、主なプログラムが決定しましたのでお知らせします。</a:t>
            </a:r>
            <a:endParaRPr lang="en-US" altLang="ja-JP" sz="1050" dirty="0" smtClean="0">
              <a:solidFill>
                <a:schemeClr val="tx1"/>
              </a:solidFill>
              <a:latin typeface="Meiryo UI" pitchFamily="50" charset="-128"/>
              <a:ea typeface="Meiryo UI" pitchFamily="50" charset="-128"/>
              <a:cs typeface="Meiryo UI" pitchFamily="50" charset="-128"/>
            </a:endParaRPr>
          </a:p>
        </p:txBody>
      </p:sp>
      <p:cxnSp>
        <p:nvCxnSpPr>
          <p:cNvPr id="11" name="直線コネクタ 10"/>
          <p:cNvCxnSpPr/>
          <p:nvPr/>
        </p:nvCxnSpPr>
        <p:spPr>
          <a:xfrm>
            <a:off x="893763" y="2333625"/>
            <a:ext cx="58039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cxnSp>
        <p:nvCxnSpPr>
          <p:cNvPr id="30" name="直線コネクタ 29"/>
          <p:cNvCxnSpPr/>
          <p:nvPr/>
        </p:nvCxnSpPr>
        <p:spPr>
          <a:xfrm>
            <a:off x="893763" y="2849563"/>
            <a:ext cx="5803900" cy="0"/>
          </a:xfrm>
          <a:prstGeom prst="line">
            <a:avLst/>
          </a:prstGeom>
          <a:ln>
            <a:solidFill>
              <a:schemeClr val="accent1"/>
            </a:solidFill>
          </a:ln>
        </p:spPr>
        <p:style>
          <a:lnRef idx="1">
            <a:schemeClr val="accent6"/>
          </a:lnRef>
          <a:fillRef idx="0">
            <a:schemeClr val="accent6"/>
          </a:fillRef>
          <a:effectRef idx="0">
            <a:schemeClr val="accent6"/>
          </a:effectRef>
          <a:fontRef idx="minor">
            <a:schemeClr val="tx1"/>
          </a:fontRef>
        </p:style>
      </p:cxnSp>
      <p:sp>
        <p:nvSpPr>
          <p:cNvPr id="26" name="正方形/長方形 25"/>
          <p:cNvSpPr/>
          <p:nvPr/>
        </p:nvSpPr>
        <p:spPr>
          <a:xfrm>
            <a:off x="342900" y="5156200"/>
            <a:ext cx="6967538" cy="5429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r>
              <a:rPr lang="ja-JP" altLang="ja-JP" sz="1000" dirty="0" smtClean="0">
                <a:solidFill>
                  <a:schemeClr val="tx1"/>
                </a:solidFill>
                <a:latin typeface="Meiryo UI" pitchFamily="50" charset="-128"/>
                <a:ea typeface="Meiryo UI" pitchFamily="50" charset="-128"/>
                <a:cs typeface="Meiryo UI" pitchFamily="50" charset="-128"/>
              </a:rPr>
              <a:t>これ</a:t>
            </a:r>
            <a:r>
              <a:rPr lang="ja-JP" altLang="ja-JP" sz="1000" dirty="0">
                <a:solidFill>
                  <a:schemeClr val="tx1"/>
                </a:solidFill>
                <a:latin typeface="Meiryo UI" pitchFamily="50" charset="-128"/>
                <a:ea typeface="Meiryo UI" pitchFamily="50" charset="-128"/>
                <a:cs typeface="Meiryo UI" pitchFamily="50" charset="-128"/>
              </a:rPr>
              <a:t>までの区間（淀屋橋～新橋）から難波西口まで延伸することにより、大阪市内の中心部を光でつなぎ、南北の光の軸を基点に世界に類を見ない景観を</a:t>
            </a:r>
            <a:r>
              <a:rPr lang="ja-JP" altLang="ja-JP" sz="1000" dirty="0" smtClean="0">
                <a:solidFill>
                  <a:schemeClr val="tx1"/>
                </a:solidFill>
                <a:latin typeface="Meiryo UI" pitchFamily="50" charset="-128"/>
                <a:ea typeface="Meiryo UI" pitchFamily="50" charset="-128"/>
                <a:cs typeface="Meiryo UI" pitchFamily="50" charset="-128"/>
              </a:rPr>
              <a:t>作り出</a:t>
            </a:r>
            <a:r>
              <a:rPr lang="ja-JP" altLang="en-US" sz="1000" dirty="0" smtClean="0">
                <a:solidFill>
                  <a:schemeClr val="tx1"/>
                </a:solidFill>
                <a:latin typeface="Meiryo UI" pitchFamily="50" charset="-128"/>
                <a:ea typeface="Meiryo UI" pitchFamily="50" charset="-128"/>
                <a:cs typeface="Meiryo UI" pitchFamily="50" charset="-128"/>
              </a:rPr>
              <a:t>します</a:t>
            </a:r>
            <a:r>
              <a:rPr lang="ja-JP" altLang="ja-JP" sz="1000" dirty="0" smtClean="0">
                <a:solidFill>
                  <a:schemeClr val="tx1"/>
                </a:solidFill>
                <a:latin typeface="Meiryo UI" pitchFamily="50" charset="-128"/>
                <a:ea typeface="Meiryo UI" pitchFamily="50" charset="-128"/>
                <a:cs typeface="Meiryo UI" pitchFamily="50" charset="-128"/>
              </a:rPr>
              <a:t>。</a:t>
            </a:r>
            <a:r>
              <a:rPr lang="ja-JP" altLang="ja-JP" sz="1000" dirty="0">
                <a:solidFill>
                  <a:schemeClr val="tx1"/>
                </a:solidFill>
                <a:latin typeface="Meiryo UI" pitchFamily="50" charset="-128"/>
                <a:ea typeface="Meiryo UI" pitchFamily="50" charset="-128"/>
                <a:cs typeface="Meiryo UI" pitchFamily="50" charset="-128"/>
              </a:rPr>
              <a:t>また、大阪ならでは</a:t>
            </a:r>
            <a:r>
              <a:rPr lang="ja-JP" altLang="ja-JP" sz="1000" dirty="0" smtClean="0">
                <a:solidFill>
                  <a:schemeClr val="tx1"/>
                </a:solidFill>
                <a:latin typeface="Meiryo UI" pitchFamily="50" charset="-128"/>
                <a:ea typeface="Meiryo UI" pitchFamily="50" charset="-128"/>
                <a:cs typeface="Meiryo UI" pitchFamily="50" charset="-128"/>
              </a:rPr>
              <a:t>の</a:t>
            </a:r>
            <a:r>
              <a:rPr lang="ja-JP" altLang="en-US" sz="1000" dirty="0" smtClean="0">
                <a:solidFill>
                  <a:schemeClr val="tx1"/>
                </a:solidFill>
                <a:latin typeface="Meiryo UI" pitchFamily="50" charset="-128"/>
                <a:ea typeface="Meiryo UI" pitchFamily="50" charset="-128"/>
                <a:cs typeface="Meiryo UI" pitchFamily="50" charset="-128"/>
              </a:rPr>
              <a:t>光景観を生み出す新たなデザインに刷新し、</a:t>
            </a:r>
            <a:r>
              <a:rPr lang="ja-JP" altLang="ja-JP" sz="1000" dirty="0" smtClean="0">
                <a:solidFill>
                  <a:schemeClr val="tx1"/>
                </a:solidFill>
                <a:latin typeface="Meiryo UI" pitchFamily="50" charset="-128"/>
                <a:ea typeface="Meiryo UI" pitchFamily="50" charset="-128"/>
                <a:cs typeface="Meiryo UI" pitchFamily="50" charset="-128"/>
              </a:rPr>
              <a:t>国内外</a:t>
            </a:r>
            <a:r>
              <a:rPr lang="ja-JP" altLang="ja-JP" sz="1000" dirty="0">
                <a:solidFill>
                  <a:schemeClr val="tx1"/>
                </a:solidFill>
                <a:latin typeface="Meiryo UI" pitchFamily="50" charset="-128"/>
                <a:ea typeface="Meiryo UI" pitchFamily="50" charset="-128"/>
                <a:cs typeface="Meiryo UI" pitchFamily="50" charset="-128"/>
              </a:rPr>
              <a:t>の人々を惹きつけ、賑わいを創出して大阪全体の活性化を</a:t>
            </a:r>
            <a:r>
              <a:rPr lang="ja-JP" altLang="ja-JP" sz="1000" dirty="0" smtClean="0">
                <a:solidFill>
                  <a:schemeClr val="tx1"/>
                </a:solidFill>
                <a:latin typeface="Meiryo UI" pitchFamily="50" charset="-128"/>
                <a:ea typeface="Meiryo UI" pitchFamily="50" charset="-128"/>
                <a:cs typeface="Meiryo UI" pitchFamily="50" charset="-128"/>
              </a:rPr>
              <a:t>図</a:t>
            </a:r>
            <a:r>
              <a:rPr lang="ja-JP" altLang="en-US" sz="1000" dirty="0" smtClean="0">
                <a:solidFill>
                  <a:schemeClr val="tx1"/>
                </a:solidFill>
                <a:latin typeface="Meiryo UI" pitchFamily="50" charset="-128"/>
                <a:ea typeface="Meiryo UI" pitchFamily="50" charset="-128"/>
                <a:cs typeface="Meiryo UI" pitchFamily="50" charset="-128"/>
              </a:rPr>
              <a:t>ります</a:t>
            </a:r>
            <a:r>
              <a:rPr lang="ja-JP" altLang="ja-JP" sz="1000" dirty="0" smtClean="0">
                <a:solidFill>
                  <a:schemeClr val="tx1"/>
                </a:solidFill>
                <a:latin typeface="Meiryo UI" pitchFamily="50" charset="-128"/>
                <a:ea typeface="Meiryo UI" pitchFamily="50" charset="-128"/>
                <a:cs typeface="Meiryo UI" pitchFamily="50" charset="-128"/>
              </a:rPr>
              <a:t>。</a:t>
            </a:r>
            <a:r>
              <a:rPr lang="ja-JP" altLang="ja-JP" sz="1000" dirty="0">
                <a:solidFill>
                  <a:schemeClr val="tx1"/>
                </a:solidFill>
              </a:rPr>
              <a:t>　</a:t>
            </a:r>
          </a:p>
          <a:p>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1" name="正方形/長方形 30"/>
          <p:cNvSpPr/>
          <p:nvPr/>
        </p:nvSpPr>
        <p:spPr>
          <a:xfrm>
            <a:off x="176213" y="6972300"/>
            <a:ext cx="7567612" cy="3810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lnSpc>
                <a:spcPts val="1800"/>
              </a:lnSpc>
              <a:spcBef>
                <a:spcPts val="0"/>
              </a:spcBef>
              <a:spcAft>
                <a:spcPts val="0"/>
              </a:spcAft>
              <a:defRPr/>
            </a:pPr>
            <a:r>
              <a:rPr lang="ja-JP" altLang="en-US" sz="1100" b="1" dirty="0">
                <a:solidFill>
                  <a:schemeClr val="tx1"/>
                </a:solidFill>
                <a:latin typeface="Meiryo UI" pitchFamily="50" charset="-128"/>
                <a:ea typeface="Meiryo UI" pitchFamily="50" charset="-128"/>
                <a:cs typeface="Meiryo UI" pitchFamily="50" charset="-128"/>
              </a:rPr>
              <a:t>３　</a:t>
            </a:r>
            <a:r>
              <a:rPr lang="en-US" altLang="ja-JP" sz="1100" b="1" dirty="0">
                <a:solidFill>
                  <a:schemeClr val="tx1"/>
                </a:solidFill>
                <a:latin typeface="Meiryo UI" pitchFamily="50" charset="-128"/>
                <a:ea typeface="Meiryo UI" pitchFamily="50" charset="-128"/>
                <a:cs typeface="Meiryo UI" pitchFamily="50" charset="-128"/>
              </a:rPr>
              <a:t>2014</a:t>
            </a:r>
            <a:r>
              <a:rPr lang="ja-JP" altLang="en-US" sz="1100" b="1" dirty="0">
                <a:solidFill>
                  <a:schemeClr val="tx1"/>
                </a:solidFill>
                <a:latin typeface="Meiryo UI" pitchFamily="50" charset="-128"/>
                <a:ea typeface="Meiryo UI" pitchFamily="50" charset="-128"/>
                <a:cs typeface="Meiryo UI" pitchFamily="50" charset="-128"/>
              </a:rPr>
              <a:t>年度　光のアートアワード審査会の結果発表</a:t>
            </a:r>
            <a:endParaRPr lang="en-US" altLang="ja-JP" sz="1100" b="1" dirty="0">
              <a:solidFill>
                <a:schemeClr val="tx1"/>
              </a:solidFill>
              <a:latin typeface="Meiryo UI" pitchFamily="50" charset="-128"/>
              <a:ea typeface="Meiryo UI" pitchFamily="50" charset="-128"/>
              <a:cs typeface="Meiryo UI" pitchFamily="50" charset="-128"/>
            </a:endParaRPr>
          </a:p>
        </p:txBody>
      </p:sp>
      <p:sp>
        <p:nvSpPr>
          <p:cNvPr id="32" name="正方形/長方形 31"/>
          <p:cNvSpPr/>
          <p:nvPr/>
        </p:nvSpPr>
        <p:spPr>
          <a:xfrm>
            <a:off x="390525" y="6259513"/>
            <a:ext cx="6967538" cy="49688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ts val="1500"/>
              </a:lnSpc>
              <a:defRPr/>
            </a:pPr>
            <a:r>
              <a:rPr lang="ja-JP" altLang="en-US" sz="1000" dirty="0">
                <a:solidFill>
                  <a:schemeClr val="tx1"/>
                </a:solidFill>
                <a:latin typeface="Meiryo UI" pitchFamily="50" charset="-128"/>
                <a:ea typeface="Meiryo UI" pitchFamily="50" charset="-128"/>
                <a:cs typeface="Meiryo UI" pitchFamily="50" charset="-128"/>
              </a:rPr>
              <a:t>大阪市内に</a:t>
            </a:r>
            <a:r>
              <a:rPr lang="ja-JP" altLang="en-US" sz="1000" dirty="0" smtClean="0">
                <a:solidFill>
                  <a:schemeClr val="tx1"/>
                </a:solidFill>
                <a:latin typeface="Meiryo UI" pitchFamily="50" charset="-128"/>
                <a:ea typeface="Meiryo UI" pitchFamily="50" charset="-128"/>
                <a:cs typeface="Meiryo UI" pitchFamily="50" charset="-128"/>
              </a:rPr>
              <a:t>おいて</a:t>
            </a:r>
            <a:r>
              <a:rPr lang="en-US" altLang="ja-JP" sz="1000" dirty="0" smtClean="0">
                <a:solidFill>
                  <a:schemeClr val="tx1"/>
                </a:solidFill>
                <a:latin typeface="Meiryo UI" pitchFamily="50" charset="-128"/>
                <a:ea typeface="Meiryo UI" pitchFamily="50" charset="-128"/>
                <a:cs typeface="Meiryo UI" pitchFamily="50" charset="-128"/>
              </a:rPr>
              <a:t>10</a:t>
            </a:r>
            <a:r>
              <a:rPr lang="ja-JP" altLang="en-US" sz="1000" dirty="0" smtClean="0">
                <a:solidFill>
                  <a:schemeClr val="tx1"/>
                </a:solidFill>
                <a:latin typeface="Meiryo UI" pitchFamily="50" charset="-128"/>
                <a:ea typeface="Meiryo UI" pitchFamily="50" charset="-128"/>
                <a:cs typeface="Meiryo UI" pitchFamily="50" charset="-128"/>
              </a:rPr>
              <a:t>団体により実施されるエリアプログラム</a:t>
            </a:r>
            <a:r>
              <a:rPr lang="ja-JP" altLang="en-US" sz="1000" dirty="0">
                <a:solidFill>
                  <a:schemeClr val="tx1"/>
                </a:solidFill>
                <a:latin typeface="Meiryo UI" pitchFamily="50" charset="-128"/>
                <a:ea typeface="Meiryo UI" pitchFamily="50" charset="-128"/>
                <a:cs typeface="Meiryo UI" pitchFamily="50" charset="-128"/>
              </a:rPr>
              <a:t>の開催期間とコンテンツが決定しました。コアプログラムで</a:t>
            </a:r>
            <a:r>
              <a:rPr lang="ja-JP" altLang="en-US" sz="1000" dirty="0" smtClean="0">
                <a:solidFill>
                  <a:schemeClr val="tx1"/>
                </a:solidFill>
                <a:latin typeface="Meiryo UI" pitchFamily="50" charset="-128"/>
                <a:ea typeface="Meiryo UI" pitchFamily="50" charset="-128"/>
                <a:cs typeface="Meiryo UI" pitchFamily="50" charset="-128"/>
              </a:rPr>
              <a:t>ある「</a:t>
            </a:r>
            <a:r>
              <a:rPr lang="en-US" altLang="ja-JP" sz="1000" dirty="0" smtClean="0">
                <a:solidFill>
                  <a:schemeClr val="tx1"/>
                </a:solidFill>
                <a:latin typeface="Meiryo UI" pitchFamily="50" charset="-128"/>
                <a:ea typeface="Meiryo UI" pitchFamily="50" charset="-128"/>
                <a:cs typeface="Meiryo UI" pitchFamily="50" charset="-128"/>
              </a:rPr>
              <a:t>OSAKA</a:t>
            </a:r>
            <a:r>
              <a:rPr lang="ja-JP" altLang="en-US" sz="1000" dirty="0">
                <a:solidFill>
                  <a:schemeClr val="tx1"/>
                </a:solidFill>
                <a:latin typeface="Meiryo UI" pitchFamily="50" charset="-128"/>
                <a:ea typeface="Meiryo UI" pitchFamily="50" charset="-128"/>
                <a:cs typeface="Meiryo UI" pitchFamily="50" charset="-128"/>
              </a:rPr>
              <a:t>光のルネサンス</a:t>
            </a:r>
            <a:r>
              <a:rPr lang="en-US" altLang="ja-JP" sz="1000" dirty="0">
                <a:solidFill>
                  <a:schemeClr val="tx1"/>
                </a:solidFill>
                <a:latin typeface="Meiryo UI" pitchFamily="50" charset="-128"/>
                <a:ea typeface="Meiryo UI" pitchFamily="50" charset="-128"/>
                <a:cs typeface="Meiryo UI" pitchFamily="50" charset="-128"/>
              </a:rPr>
              <a:t>2014 </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及び「御堂筋イルミネーション</a:t>
            </a:r>
            <a:r>
              <a:rPr lang="en-US" altLang="ja-JP" sz="1000" dirty="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」と連携し、光のプログラムによる大阪の魅力を一体的に発信します。</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24" name="正方形/長方形 23"/>
          <p:cNvSpPr/>
          <p:nvPr/>
        </p:nvSpPr>
        <p:spPr>
          <a:xfrm>
            <a:off x="190500" y="4822825"/>
            <a:ext cx="4954588" cy="333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lnSpc>
                <a:spcPts val="1800"/>
              </a:lnSpc>
              <a:spcBef>
                <a:spcPts val="0"/>
              </a:spcBef>
              <a:spcAft>
                <a:spcPts val="0"/>
              </a:spcAft>
              <a:defRPr/>
            </a:pPr>
            <a:r>
              <a:rPr lang="en-US" altLang="ja-JP" sz="1100" b="1" dirty="0" smtClean="0">
                <a:solidFill>
                  <a:schemeClr val="tx1"/>
                </a:solidFill>
                <a:latin typeface="Meiryo UI" pitchFamily="50" charset="-128"/>
                <a:ea typeface="Meiryo UI" pitchFamily="50" charset="-128"/>
                <a:cs typeface="Meiryo UI" pitchFamily="50" charset="-128"/>
              </a:rPr>
              <a:t>1</a:t>
            </a:r>
            <a:r>
              <a:rPr lang="ja-JP" altLang="en-US" sz="1100" b="1" dirty="0">
                <a:solidFill>
                  <a:schemeClr val="tx1"/>
                </a:solidFill>
                <a:latin typeface="Meiryo UI" pitchFamily="50" charset="-128"/>
                <a:ea typeface="Meiryo UI" pitchFamily="50" charset="-128"/>
                <a:cs typeface="Meiryo UI" pitchFamily="50" charset="-128"/>
              </a:rPr>
              <a:t>　</a:t>
            </a:r>
            <a:r>
              <a:rPr lang="ja-JP" altLang="en-US" sz="1100" b="1" dirty="0" smtClean="0">
                <a:solidFill>
                  <a:schemeClr val="tx1"/>
                </a:solidFill>
                <a:latin typeface="Meiryo UI" pitchFamily="50" charset="-128"/>
                <a:ea typeface="Meiryo UI" pitchFamily="50" charset="-128"/>
                <a:cs typeface="Meiryo UI" pitchFamily="50" charset="-128"/>
              </a:rPr>
              <a:t> 全長約</a:t>
            </a:r>
            <a:r>
              <a:rPr lang="en-US" altLang="ja-JP" sz="1100" b="1" dirty="0">
                <a:solidFill>
                  <a:schemeClr val="tx1"/>
                </a:solidFill>
                <a:latin typeface="Meiryo UI" pitchFamily="50" charset="-128"/>
                <a:ea typeface="Meiryo UI" pitchFamily="50" charset="-128"/>
                <a:cs typeface="Meiryo UI" pitchFamily="50" charset="-128"/>
              </a:rPr>
              <a:t>3</a:t>
            </a:r>
            <a:r>
              <a:rPr lang="ja-JP" altLang="en-US" sz="1100" b="1" dirty="0" smtClean="0">
                <a:solidFill>
                  <a:schemeClr val="tx1"/>
                </a:solidFill>
                <a:latin typeface="Meiryo UI" pitchFamily="50" charset="-128"/>
                <a:ea typeface="Meiryo UI" pitchFamily="50" charset="-128"/>
                <a:cs typeface="Meiryo UI" pitchFamily="50" charset="-128"/>
              </a:rPr>
              <a:t>キロメートル光の道！</a:t>
            </a:r>
            <a:r>
              <a:rPr lang="ja-JP" altLang="en-US" sz="1100" b="1" dirty="0">
                <a:solidFill>
                  <a:schemeClr val="tx1"/>
                </a:solidFill>
                <a:latin typeface="Meiryo UI" pitchFamily="50" charset="-128"/>
                <a:ea typeface="Meiryo UI" pitchFamily="50" charset="-128"/>
                <a:cs typeface="Meiryo UI" pitchFamily="50" charset="-128"/>
              </a:rPr>
              <a:t>御堂筋</a:t>
            </a:r>
            <a:r>
              <a:rPr lang="ja-JP" altLang="en-US" sz="1100" b="1" dirty="0" smtClean="0">
                <a:solidFill>
                  <a:schemeClr val="tx1"/>
                </a:solidFill>
                <a:latin typeface="Meiryo UI" pitchFamily="50" charset="-128"/>
                <a:ea typeface="Meiryo UI" pitchFamily="50" charset="-128"/>
                <a:cs typeface="Meiryo UI" pitchFamily="50" charset="-128"/>
              </a:rPr>
              <a:t>イルミネーション</a:t>
            </a:r>
            <a:r>
              <a:rPr lang="en-US" altLang="ja-JP" sz="1100" b="1" dirty="0" smtClean="0">
                <a:solidFill>
                  <a:schemeClr val="tx1"/>
                </a:solidFill>
                <a:latin typeface="Meiryo UI" pitchFamily="50" charset="-128"/>
                <a:ea typeface="Meiryo UI" pitchFamily="50" charset="-128"/>
                <a:cs typeface="Meiryo UI" pitchFamily="50" charset="-128"/>
              </a:rPr>
              <a:t>2014</a:t>
            </a:r>
            <a:endParaRPr lang="en-US" altLang="ja-JP" sz="1100" b="1" dirty="0">
              <a:solidFill>
                <a:schemeClr val="tx1"/>
              </a:solidFill>
              <a:latin typeface="Meiryo UI" pitchFamily="50" charset="-128"/>
              <a:ea typeface="Meiryo UI" pitchFamily="50" charset="-128"/>
              <a:cs typeface="Meiryo UI" pitchFamily="50" charset="-128"/>
            </a:endParaRPr>
          </a:p>
        </p:txBody>
      </p:sp>
      <p:sp>
        <p:nvSpPr>
          <p:cNvPr id="36" name="正方形/長方形 35"/>
          <p:cNvSpPr/>
          <p:nvPr/>
        </p:nvSpPr>
        <p:spPr>
          <a:xfrm>
            <a:off x="185738" y="8039100"/>
            <a:ext cx="5491162" cy="3333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lnSpc>
                <a:spcPts val="1800"/>
              </a:lnSpc>
              <a:spcBef>
                <a:spcPts val="0"/>
              </a:spcBef>
              <a:spcAft>
                <a:spcPts val="0"/>
              </a:spcAft>
              <a:defRPr/>
            </a:pPr>
            <a:r>
              <a:rPr lang="ja-JP" altLang="en-US" sz="1100" b="1" dirty="0" smtClean="0">
                <a:solidFill>
                  <a:schemeClr val="tx1"/>
                </a:solidFill>
                <a:latin typeface="Meiryo UI" pitchFamily="50" charset="-128"/>
                <a:ea typeface="Meiryo UI" pitchFamily="50" charset="-128"/>
                <a:cs typeface="Meiryo UI" pitchFamily="50" charset="-128"/>
              </a:rPr>
              <a:t>４</a:t>
            </a:r>
            <a:r>
              <a:rPr lang="ja-JP" altLang="en-US" sz="1100" b="1" dirty="0">
                <a:solidFill>
                  <a:schemeClr val="tx1"/>
                </a:solidFill>
                <a:latin typeface="Meiryo UI" pitchFamily="50" charset="-128"/>
                <a:ea typeface="Meiryo UI" pitchFamily="50" charset="-128"/>
                <a:cs typeface="Meiryo UI" pitchFamily="50" charset="-128"/>
              </a:rPr>
              <a:t>　</a:t>
            </a:r>
            <a:r>
              <a:rPr lang="en-US" altLang="ja-JP" sz="1100" b="1" dirty="0">
                <a:solidFill>
                  <a:schemeClr val="tx1"/>
                </a:solidFill>
                <a:latin typeface="Meiryo UI" pitchFamily="50" charset="-128"/>
                <a:ea typeface="Meiryo UI" pitchFamily="50" charset="-128"/>
                <a:cs typeface="Meiryo UI" pitchFamily="50" charset="-128"/>
              </a:rPr>
              <a:t>49</a:t>
            </a:r>
            <a:r>
              <a:rPr lang="ja-JP" altLang="en-US" sz="1100" b="1" dirty="0">
                <a:solidFill>
                  <a:schemeClr val="tx1"/>
                </a:solidFill>
                <a:latin typeface="Meiryo UI" pitchFamily="50" charset="-128"/>
                <a:ea typeface="Meiryo UI" pitchFamily="50" charset="-128"/>
                <a:cs typeface="Meiryo UI" pitchFamily="50" charset="-128"/>
              </a:rPr>
              <a:t>日間</a:t>
            </a:r>
            <a:r>
              <a:rPr lang="en-US" altLang="ja-JP" sz="1100" b="1" dirty="0">
                <a:solidFill>
                  <a:schemeClr val="tx1"/>
                </a:solidFill>
                <a:latin typeface="Meiryo UI" pitchFamily="50" charset="-128"/>
                <a:ea typeface="Meiryo UI" pitchFamily="50" charset="-128"/>
                <a:cs typeface="Meiryo UI" pitchFamily="50" charset="-128"/>
              </a:rPr>
              <a:t>OSAKA</a:t>
            </a:r>
            <a:r>
              <a:rPr lang="ja-JP" altLang="en-US" sz="1100" b="1" dirty="0">
                <a:solidFill>
                  <a:schemeClr val="tx1"/>
                </a:solidFill>
                <a:latin typeface="Meiryo UI" pitchFamily="50" charset="-128"/>
                <a:ea typeface="Meiryo UI" pitchFamily="50" charset="-128"/>
                <a:cs typeface="Meiryo UI" pitchFamily="50" charset="-128"/>
              </a:rPr>
              <a:t>を遊びつくす</a:t>
            </a:r>
            <a:r>
              <a:rPr lang="ja-JP" altLang="en-US" sz="1100" b="1" dirty="0" smtClean="0">
                <a:solidFill>
                  <a:schemeClr val="tx1"/>
                </a:solidFill>
                <a:latin typeface="Meiryo UI" pitchFamily="50" charset="-128"/>
                <a:ea typeface="Meiryo UI" pitchFamily="50" charset="-128"/>
                <a:cs typeface="Meiryo UI" pitchFamily="50" charset="-128"/>
              </a:rPr>
              <a:t>！「</a:t>
            </a:r>
            <a:r>
              <a:rPr lang="en-US" altLang="ja-JP" sz="1100" b="1" dirty="0" smtClean="0">
                <a:solidFill>
                  <a:schemeClr val="tx1"/>
                </a:solidFill>
                <a:latin typeface="Meiryo UI" pitchFamily="50" charset="-128"/>
                <a:ea typeface="Meiryo UI" pitchFamily="50" charset="-128"/>
                <a:cs typeface="Meiryo UI" pitchFamily="50" charset="-128"/>
              </a:rPr>
              <a:t>OSAKA</a:t>
            </a:r>
            <a:r>
              <a:rPr lang="ja-JP" altLang="en-US" sz="1100" b="1" dirty="0" smtClean="0">
                <a:solidFill>
                  <a:schemeClr val="tx1"/>
                </a:solidFill>
                <a:latin typeface="Meiryo UI" pitchFamily="50" charset="-128"/>
                <a:ea typeface="Meiryo UI" pitchFamily="50" charset="-128"/>
                <a:cs typeface="Meiryo UI" pitchFamily="50" charset="-128"/>
              </a:rPr>
              <a:t>光</a:t>
            </a:r>
            <a:r>
              <a:rPr lang="ja-JP" altLang="en-US" sz="1100" b="1" dirty="0">
                <a:solidFill>
                  <a:schemeClr val="tx1"/>
                </a:solidFill>
                <a:latin typeface="Meiryo UI" pitchFamily="50" charset="-128"/>
                <a:ea typeface="Meiryo UI" pitchFamily="50" charset="-128"/>
                <a:cs typeface="Meiryo UI" pitchFamily="50" charset="-128"/>
              </a:rPr>
              <a:t>の饗宴</a:t>
            </a:r>
            <a:r>
              <a:rPr lang="ja-JP" altLang="en-US" sz="1100" b="1" dirty="0" smtClean="0">
                <a:solidFill>
                  <a:schemeClr val="tx1"/>
                </a:solidFill>
                <a:latin typeface="Meiryo UI" pitchFamily="50" charset="-128"/>
                <a:ea typeface="Meiryo UI" pitchFamily="50" charset="-128"/>
                <a:cs typeface="Meiryo UI" pitchFamily="50" charset="-128"/>
              </a:rPr>
              <a:t>バル</a:t>
            </a:r>
            <a:r>
              <a:rPr lang="en-US" altLang="ja-JP" sz="1100" b="1" dirty="0" smtClean="0">
                <a:solidFill>
                  <a:schemeClr val="tx1"/>
                </a:solidFill>
                <a:latin typeface="Meiryo UI" pitchFamily="50" charset="-128"/>
                <a:ea typeface="Meiryo UI" pitchFamily="50" charset="-128"/>
                <a:cs typeface="Meiryo UI" pitchFamily="50" charset="-128"/>
              </a:rPr>
              <a:t>2014</a:t>
            </a:r>
            <a:r>
              <a:rPr lang="ja-JP" altLang="en-US" sz="1100" b="1" dirty="0" smtClean="0">
                <a:solidFill>
                  <a:schemeClr val="tx1"/>
                </a:solidFill>
                <a:latin typeface="Meiryo UI" pitchFamily="50" charset="-128"/>
                <a:ea typeface="Meiryo UI" pitchFamily="50" charset="-128"/>
                <a:cs typeface="Meiryo UI" pitchFamily="50" charset="-128"/>
              </a:rPr>
              <a:t>」</a:t>
            </a:r>
            <a:r>
              <a:rPr lang="ja-JP" altLang="en-US" sz="1100" b="1" dirty="0">
                <a:solidFill>
                  <a:schemeClr val="tx1"/>
                </a:solidFill>
                <a:latin typeface="Meiryo UI" pitchFamily="50" charset="-128"/>
                <a:ea typeface="Meiryo UI" pitchFamily="50" charset="-128"/>
                <a:cs typeface="Meiryo UI" pitchFamily="50" charset="-128"/>
              </a:rPr>
              <a:t>がスタート！</a:t>
            </a:r>
            <a:endParaRPr lang="en-US" altLang="ja-JP" sz="1100" b="1" dirty="0">
              <a:solidFill>
                <a:schemeClr val="tx1"/>
              </a:solidFill>
              <a:latin typeface="Meiryo UI" pitchFamily="50" charset="-128"/>
              <a:ea typeface="Meiryo UI" pitchFamily="50" charset="-128"/>
              <a:cs typeface="Meiryo UI" pitchFamily="50" charset="-128"/>
            </a:endParaRPr>
          </a:p>
        </p:txBody>
      </p:sp>
      <p:sp>
        <p:nvSpPr>
          <p:cNvPr id="33" name="正方形/長方形 32"/>
          <p:cNvSpPr/>
          <p:nvPr/>
        </p:nvSpPr>
        <p:spPr>
          <a:xfrm>
            <a:off x="-38100" y="1404938"/>
            <a:ext cx="7562850" cy="35242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ja-JP" altLang="en-US" sz="2000" dirty="0">
                <a:solidFill>
                  <a:schemeClr val="tx1"/>
                </a:solidFill>
                <a:latin typeface="Meiryo UI" pitchFamily="50" charset="-128"/>
                <a:ea typeface="Meiryo UI" pitchFamily="50" charset="-128"/>
                <a:cs typeface="Meiryo UI" pitchFamily="50" charset="-128"/>
              </a:rPr>
              <a:t>大阪の夜を彩る光のミュージアム</a:t>
            </a:r>
            <a:endParaRPr lang="en-US" altLang="ja-JP" sz="2000" b="1" dirty="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390525" y="7362825"/>
            <a:ext cx="6967538" cy="630237"/>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a:lnSpc>
                <a:spcPts val="1500"/>
              </a:lnSpc>
              <a:defRPr/>
            </a:pPr>
            <a:r>
              <a:rPr lang="ja-JP" altLang="en-US" sz="1000" dirty="0">
                <a:solidFill>
                  <a:schemeClr val="tx1"/>
                </a:solidFill>
                <a:latin typeface="Meiryo UI" pitchFamily="50" charset="-128"/>
                <a:ea typeface="Meiryo UI" pitchFamily="50" charset="-128"/>
                <a:cs typeface="Meiryo UI" pitchFamily="50" charset="-128"/>
              </a:rPr>
              <a:t>大阪の都市ブランド向上に資するクオリティの高い作品を選考する「光のアートアワード審査会」を平成</a:t>
            </a:r>
            <a:r>
              <a:rPr lang="en-US" altLang="ja-JP" sz="1000" dirty="0">
                <a:solidFill>
                  <a:schemeClr val="tx1"/>
                </a:solidFill>
                <a:latin typeface="Meiryo UI" pitchFamily="50" charset="-128"/>
                <a:ea typeface="Meiryo UI" pitchFamily="50" charset="-128"/>
                <a:cs typeface="Meiryo UI" pitchFamily="50" charset="-128"/>
              </a:rPr>
              <a:t>26</a:t>
            </a:r>
            <a:r>
              <a:rPr lang="ja-JP" altLang="en-US" sz="1000" dirty="0">
                <a:solidFill>
                  <a:schemeClr val="tx1"/>
                </a:solidFill>
                <a:latin typeface="Meiryo UI" pitchFamily="50" charset="-128"/>
                <a:ea typeface="Meiryo UI" pitchFamily="50" charset="-128"/>
                <a:cs typeface="Meiryo UI" pitchFamily="50" charset="-128"/>
              </a:rPr>
              <a:t>年</a:t>
            </a:r>
            <a:r>
              <a:rPr lang="en-US" altLang="ja-JP" sz="1000" dirty="0">
                <a:solidFill>
                  <a:schemeClr val="tx1"/>
                </a:solidFill>
                <a:latin typeface="Meiryo UI" pitchFamily="50" charset="-128"/>
                <a:ea typeface="Meiryo UI" pitchFamily="50" charset="-128"/>
                <a:cs typeface="Meiryo UI" pitchFamily="50" charset="-128"/>
              </a:rPr>
              <a:t>7</a:t>
            </a:r>
            <a:r>
              <a:rPr lang="ja-JP" altLang="en-US" sz="1000" dirty="0">
                <a:solidFill>
                  <a:schemeClr val="tx1"/>
                </a:solidFill>
                <a:latin typeface="Meiryo UI" pitchFamily="50" charset="-128"/>
                <a:ea typeface="Meiryo UI" pitchFamily="50" charset="-128"/>
                <a:cs typeface="Meiryo UI" pitchFamily="50" charset="-128"/>
              </a:rPr>
              <a:t>月</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a:solidFill>
                  <a:schemeClr val="tx1"/>
                </a:solidFill>
                <a:latin typeface="Meiryo UI" pitchFamily="50" charset="-128"/>
                <a:ea typeface="Meiryo UI" pitchFamily="50" charset="-128"/>
                <a:cs typeface="Meiryo UI" pitchFamily="50" charset="-128"/>
              </a:rPr>
              <a:t>日（火）に</a:t>
            </a:r>
            <a:r>
              <a:rPr lang="ja-JP" altLang="en-US" sz="1000" dirty="0" smtClean="0">
                <a:solidFill>
                  <a:schemeClr val="tx1"/>
                </a:solidFill>
                <a:latin typeface="Meiryo UI" pitchFamily="50" charset="-128"/>
                <a:ea typeface="Meiryo UI" pitchFamily="50" charset="-128"/>
                <a:cs typeface="Meiryo UI" pitchFamily="50" charset="-128"/>
              </a:rPr>
              <a:t>開催し、作品を選定しました。</a:t>
            </a:r>
            <a:endParaRPr lang="en-US" altLang="ja-JP" sz="1000" dirty="0" smtClean="0">
              <a:solidFill>
                <a:schemeClr val="tx1"/>
              </a:solidFill>
              <a:latin typeface="Meiryo UI" pitchFamily="50" charset="-128"/>
              <a:ea typeface="Meiryo UI" pitchFamily="50" charset="-128"/>
              <a:cs typeface="Meiryo UI" pitchFamily="50" charset="-128"/>
            </a:endParaRPr>
          </a:p>
        </p:txBody>
      </p:sp>
      <p:pic>
        <p:nvPicPr>
          <p:cNvPr id="3099" name="Picture 28" descr="X:\ユーザ作業用フォルダ\◆wa0035＜旧ゆとみど観光室＞\旧事業企画ライン\26年度事業企画データ\20 大阪・光の饗宴\40 光の饗宴ロゴ関係\2014_大阪・光の饗宴_ロゴ\2014_大阪・光の饗宴_ロゴ\2014_logo_02.jpg"/>
          <p:cNvPicPr>
            <a:picLocks noChangeAspect="1" noChangeArrowheads="1"/>
          </p:cNvPicPr>
          <p:nvPr/>
        </p:nvPicPr>
        <p:blipFill>
          <a:blip r:embed="rId3" cstate="email"/>
          <a:srcRect/>
          <a:stretch>
            <a:fillRect/>
          </a:stretch>
        </p:blipFill>
        <p:spPr bwMode="auto">
          <a:xfrm>
            <a:off x="5676900" y="577850"/>
            <a:ext cx="1709738" cy="569913"/>
          </a:xfrm>
          <a:prstGeom prst="rect">
            <a:avLst/>
          </a:prstGeom>
          <a:noFill/>
          <a:ln w="9525">
            <a:noFill/>
            <a:miter lim="800000"/>
            <a:headEnd/>
            <a:tailEnd/>
          </a:ln>
        </p:spPr>
      </p:pic>
      <p:sp>
        <p:nvSpPr>
          <p:cNvPr id="41" name="正方形/長方形 40"/>
          <p:cNvSpPr/>
          <p:nvPr/>
        </p:nvSpPr>
        <p:spPr>
          <a:xfrm>
            <a:off x="400050" y="8372475"/>
            <a:ext cx="6967538" cy="91440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lstStyle/>
          <a:p>
            <a:pPr fontAlgn="auto">
              <a:lnSpc>
                <a:spcPts val="1500"/>
              </a:lnSpc>
              <a:spcBef>
                <a:spcPts val="0"/>
              </a:spcBef>
              <a:spcAft>
                <a:spcPts val="0"/>
              </a:spcAft>
              <a:defRPr/>
            </a:pPr>
            <a:r>
              <a:rPr lang="ja-JP" altLang="en-US" sz="1000" dirty="0">
                <a:solidFill>
                  <a:schemeClr val="tx1"/>
                </a:solidFill>
                <a:latin typeface="Meiryo UI" pitchFamily="50" charset="-128"/>
                <a:ea typeface="Meiryo UI" pitchFamily="50" charset="-128"/>
                <a:cs typeface="Meiryo UI" pitchFamily="50" charset="-128"/>
              </a:rPr>
              <a:t>大阪・光の</a:t>
            </a:r>
            <a:r>
              <a:rPr lang="ja-JP" altLang="en-US" sz="1000" dirty="0" smtClean="0">
                <a:solidFill>
                  <a:schemeClr val="tx1"/>
                </a:solidFill>
                <a:latin typeface="Meiryo UI" pitchFamily="50" charset="-128"/>
                <a:ea typeface="Meiryo UI" pitchFamily="50" charset="-128"/>
                <a:cs typeface="Meiryo UI" pitchFamily="50" charset="-128"/>
              </a:rPr>
              <a:t>饗宴</a:t>
            </a:r>
            <a:r>
              <a:rPr lang="en-US" altLang="ja-JP" sz="1000" dirty="0" smtClean="0">
                <a:solidFill>
                  <a:schemeClr val="tx1"/>
                </a:solidFill>
                <a:latin typeface="Meiryo UI" pitchFamily="50" charset="-128"/>
                <a:ea typeface="Meiryo UI" pitchFamily="50" charset="-128"/>
                <a:cs typeface="Meiryo UI" pitchFamily="50" charset="-128"/>
              </a:rPr>
              <a:t>2014</a:t>
            </a:r>
            <a:r>
              <a:rPr lang="ja-JP" altLang="en-US" sz="1000" dirty="0" smtClean="0">
                <a:solidFill>
                  <a:schemeClr val="tx1"/>
                </a:solidFill>
                <a:latin typeface="Meiryo UI" pitchFamily="50" charset="-128"/>
                <a:ea typeface="Meiryo UI" pitchFamily="50" charset="-128"/>
                <a:cs typeface="Meiryo UI" pitchFamily="50" charset="-128"/>
              </a:rPr>
              <a:t>開催</a:t>
            </a:r>
            <a:r>
              <a:rPr lang="ja-JP" altLang="en-US" sz="1000" dirty="0">
                <a:solidFill>
                  <a:schemeClr val="tx1"/>
                </a:solidFill>
                <a:latin typeface="Meiryo UI" pitchFamily="50" charset="-128"/>
                <a:ea typeface="Meiryo UI" pitchFamily="50" charset="-128"/>
                <a:cs typeface="Meiryo UI" pitchFamily="50" charset="-128"/>
              </a:rPr>
              <a:t>期間</a:t>
            </a:r>
            <a:r>
              <a:rPr lang="ja-JP" altLang="en-US" sz="1000" dirty="0" smtClean="0">
                <a:solidFill>
                  <a:schemeClr val="tx1"/>
                </a:solidFill>
                <a:latin typeface="Meiryo UI" pitchFamily="50" charset="-128"/>
                <a:ea typeface="Meiryo UI" pitchFamily="50" charset="-128"/>
                <a:cs typeface="Meiryo UI" pitchFamily="50" charset="-128"/>
              </a:rPr>
              <a:t>の</a:t>
            </a:r>
            <a:r>
              <a:rPr lang="en-US" altLang="ja-JP" sz="1000" dirty="0" smtClean="0">
                <a:solidFill>
                  <a:schemeClr val="tx1"/>
                </a:solidFill>
                <a:latin typeface="Meiryo UI" pitchFamily="50" charset="-128"/>
                <a:ea typeface="Meiryo UI" pitchFamily="50" charset="-128"/>
                <a:cs typeface="Meiryo UI" pitchFamily="50" charset="-128"/>
              </a:rPr>
              <a:t>49</a:t>
            </a:r>
            <a:r>
              <a:rPr lang="ja-JP" altLang="en-US" sz="1000" dirty="0" smtClean="0">
                <a:solidFill>
                  <a:schemeClr val="tx1"/>
                </a:solidFill>
                <a:latin typeface="Meiryo UI" pitchFamily="50" charset="-128"/>
                <a:ea typeface="Meiryo UI" pitchFamily="50" charset="-128"/>
                <a:cs typeface="Meiryo UI" pitchFamily="50" charset="-128"/>
              </a:rPr>
              <a:t>日間</a:t>
            </a:r>
            <a:r>
              <a:rPr lang="ja-JP" altLang="en-US" sz="1000" dirty="0">
                <a:solidFill>
                  <a:schemeClr val="tx1"/>
                </a:solidFill>
                <a:latin typeface="Meiryo UI" pitchFamily="50" charset="-128"/>
                <a:ea typeface="Meiryo UI" pitchFamily="50" charset="-128"/>
                <a:cs typeface="Meiryo UI" pitchFamily="50" charset="-128"/>
              </a:rPr>
              <a:t>、大阪ならではの「食」やショッピングなどでお楽しみいただくため</a:t>
            </a:r>
            <a:r>
              <a:rPr lang="ja-JP" altLang="en-US" sz="1000" dirty="0" smtClean="0">
                <a:solidFill>
                  <a:schemeClr val="tx1"/>
                </a:solidFill>
                <a:latin typeface="Meiryo UI" pitchFamily="50" charset="-128"/>
                <a:ea typeface="Meiryo UI" pitchFamily="50" charset="-128"/>
                <a:cs typeface="Meiryo UI" pitchFamily="50" charset="-128"/>
              </a:rPr>
              <a:t>の「</a:t>
            </a:r>
            <a:r>
              <a:rPr lang="en-US" altLang="ja-JP" sz="1000" dirty="0" smtClean="0">
                <a:solidFill>
                  <a:schemeClr val="tx1"/>
                </a:solidFill>
                <a:latin typeface="Meiryo UI" pitchFamily="50" charset="-128"/>
                <a:ea typeface="Meiryo UI" pitchFamily="50" charset="-128"/>
                <a:cs typeface="Meiryo UI" pitchFamily="50" charset="-128"/>
              </a:rPr>
              <a:t>OSAKA</a:t>
            </a:r>
            <a:r>
              <a:rPr lang="ja-JP" altLang="en-US" sz="1000" dirty="0" smtClean="0">
                <a:solidFill>
                  <a:schemeClr val="tx1"/>
                </a:solidFill>
                <a:latin typeface="Meiryo UI" pitchFamily="50" charset="-128"/>
                <a:ea typeface="Meiryo UI" pitchFamily="50" charset="-128"/>
                <a:cs typeface="Meiryo UI" pitchFamily="50" charset="-128"/>
              </a:rPr>
              <a:t>光</a:t>
            </a:r>
            <a:r>
              <a:rPr lang="ja-JP" altLang="en-US" sz="1000" dirty="0">
                <a:solidFill>
                  <a:schemeClr val="tx1"/>
                </a:solidFill>
                <a:latin typeface="Meiryo UI" pitchFamily="50" charset="-128"/>
                <a:ea typeface="Meiryo UI" pitchFamily="50" charset="-128"/>
                <a:cs typeface="Meiryo UI" pitchFamily="50" charset="-128"/>
              </a:rPr>
              <a:t>の饗宴バル</a:t>
            </a:r>
            <a:r>
              <a:rPr lang="en-US" altLang="ja-JP" sz="1000" dirty="0" smtClean="0">
                <a:solidFill>
                  <a:schemeClr val="tx1"/>
                </a:solidFill>
                <a:latin typeface="Meiryo UI" pitchFamily="50" charset="-128"/>
                <a:ea typeface="Meiryo UI" pitchFamily="50" charset="-128"/>
                <a:cs typeface="Meiryo UI" pitchFamily="50" charset="-128"/>
              </a:rPr>
              <a:t>2014</a:t>
            </a:r>
            <a:r>
              <a:rPr lang="ja-JP" altLang="en-US" sz="1000" dirty="0" smtClean="0">
                <a:solidFill>
                  <a:schemeClr val="tx1"/>
                </a:solidFill>
                <a:latin typeface="Meiryo UI" pitchFamily="50" charset="-128"/>
                <a:ea typeface="Meiryo UI" pitchFamily="50" charset="-128"/>
                <a:cs typeface="Meiryo UI" pitchFamily="50" charset="-128"/>
              </a:rPr>
              <a:t>（通称：</a:t>
            </a:r>
            <a:r>
              <a:rPr lang="en-US" altLang="ja-JP" sz="1000" dirty="0" smtClean="0">
                <a:solidFill>
                  <a:schemeClr val="tx1"/>
                </a:solidFill>
                <a:latin typeface="Meiryo UI" pitchFamily="50" charset="-128"/>
                <a:ea typeface="Meiryo UI" pitchFamily="50" charset="-128"/>
                <a:cs typeface="Meiryo UI" pitchFamily="50" charset="-128"/>
              </a:rPr>
              <a:t>OSAKA</a:t>
            </a:r>
            <a:r>
              <a:rPr lang="ja-JP" altLang="en-US" sz="1000" dirty="0">
                <a:solidFill>
                  <a:schemeClr val="tx1"/>
                </a:solidFill>
                <a:latin typeface="Meiryo UI" pitchFamily="50" charset="-128"/>
                <a:ea typeface="Meiryo UI" pitchFamily="50" charset="-128"/>
                <a:cs typeface="Meiryo UI" pitchFamily="50" charset="-128"/>
              </a:rPr>
              <a:t>光バル</a:t>
            </a:r>
            <a:r>
              <a:rPr lang="en-US" altLang="ja-JP" sz="1000" dirty="0" smtClean="0">
                <a:solidFill>
                  <a:schemeClr val="tx1"/>
                </a:solidFill>
                <a:latin typeface="Meiryo UI" pitchFamily="50" charset="-128"/>
                <a:ea typeface="Meiryo UI" pitchFamily="50" charset="-128"/>
                <a:cs typeface="Meiryo UI" pitchFamily="50" charset="-128"/>
              </a:rPr>
              <a:t>2014</a:t>
            </a:r>
            <a:r>
              <a:rPr lang="ja-JP" altLang="en-US" sz="1000" dirty="0" smtClean="0">
                <a:solidFill>
                  <a:schemeClr val="tx1"/>
                </a:solidFill>
                <a:latin typeface="Meiryo UI" pitchFamily="50" charset="-128"/>
                <a:ea typeface="Meiryo UI" pitchFamily="50" charset="-128"/>
                <a:cs typeface="Meiryo UI" pitchFamily="50" charset="-128"/>
              </a:rPr>
              <a:t>）」</a:t>
            </a:r>
            <a:r>
              <a:rPr lang="ja-JP" altLang="en-US" sz="1000" dirty="0">
                <a:solidFill>
                  <a:schemeClr val="tx1"/>
                </a:solidFill>
                <a:latin typeface="Meiryo UI" pitchFamily="50" charset="-128"/>
                <a:ea typeface="Meiryo UI" pitchFamily="50" charset="-128"/>
                <a:cs typeface="Meiryo UI" pitchFamily="50" charset="-128"/>
              </a:rPr>
              <a:t>を実施</a:t>
            </a:r>
            <a:r>
              <a:rPr lang="ja-JP" altLang="en-US" sz="1000" dirty="0" smtClean="0">
                <a:solidFill>
                  <a:schemeClr val="tx1"/>
                </a:solidFill>
                <a:latin typeface="Meiryo UI" pitchFamily="50" charset="-128"/>
                <a:ea typeface="Meiryo UI" pitchFamily="50" charset="-128"/>
                <a:cs typeface="Meiryo UI" pitchFamily="50" charset="-128"/>
              </a:rPr>
              <a:t>します。オリジナル</a:t>
            </a:r>
            <a:r>
              <a:rPr lang="ja-JP" altLang="en-US" sz="1000" dirty="0">
                <a:solidFill>
                  <a:schemeClr val="tx1"/>
                </a:solidFill>
                <a:latin typeface="Meiryo UI" pitchFamily="50" charset="-128"/>
                <a:ea typeface="Meiryo UI" pitchFamily="50" charset="-128"/>
                <a:cs typeface="Meiryo UI" pitchFamily="50" charset="-128"/>
              </a:rPr>
              <a:t>缶</a:t>
            </a:r>
            <a:r>
              <a:rPr lang="ja-JP" altLang="en-US" sz="1000" dirty="0" smtClean="0">
                <a:solidFill>
                  <a:schemeClr val="tx1"/>
                </a:solidFill>
                <a:latin typeface="Meiryo UI" pitchFamily="50" charset="-128"/>
                <a:ea typeface="Meiryo UI" pitchFamily="50" charset="-128"/>
                <a:cs typeface="Meiryo UI" pitchFamily="50" charset="-128"/>
              </a:rPr>
              <a:t>バッジと</a:t>
            </a:r>
            <a:r>
              <a:rPr lang="en-US" altLang="ja-JP" sz="1000" dirty="0">
                <a:solidFill>
                  <a:schemeClr val="tx1"/>
                </a:solidFill>
                <a:latin typeface="Meiryo UI" pitchFamily="50" charset="-128"/>
                <a:ea typeface="Meiryo UI" pitchFamily="50" charset="-128"/>
                <a:cs typeface="Meiryo UI" pitchFamily="50" charset="-128"/>
              </a:rPr>
              <a:t>OSAKA</a:t>
            </a:r>
            <a:r>
              <a:rPr lang="ja-JP" altLang="en-US" sz="1000" dirty="0">
                <a:solidFill>
                  <a:schemeClr val="tx1"/>
                </a:solidFill>
                <a:latin typeface="Meiryo UI" pitchFamily="50" charset="-128"/>
                <a:ea typeface="Meiryo UI" pitchFamily="50" charset="-128"/>
                <a:cs typeface="Meiryo UI" pitchFamily="50" charset="-128"/>
              </a:rPr>
              <a:t>光バル</a:t>
            </a:r>
            <a:r>
              <a:rPr lang="en-US" altLang="ja-JP" sz="1000" dirty="0">
                <a:solidFill>
                  <a:schemeClr val="tx1"/>
                </a:solidFill>
                <a:latin typeface="Meiryo UI" pitchFamily="50" charset="-128"/>
                <a:ea typeface="Meiryo UI" pitchFamily="50" charset="-128"/>
                <a:cs typeface="Meiryo UI" pitchFamily="50" charset="-128"/>
              </a:rPr>
              <a:t>2014</a:t>
            </a:r>
            <a:r>
              <a:rPr lang="ja-JP" altLang="en-US" sz="1000" dirty="0">
                <a:solidFill>
                  <a:schemeClr val="tx1"/>
                </a:solidFill>
                <a:latin typeface="Meiryo UI" pitchFamily="50" charset="-128"/>
                <a:ea typeface="Meiryo UI" pitchFamily="50" charset="-128"/>
                <a:cs typeface="Meiryo UI" pitchFamily="50" charset="-128"/>
              </a:rPr>
              <a:t>ブックで、大阪の食文化、観光名所をご堪能ください</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テキスト ボックス 3"/>
          <p:cNvSpPr txBox="1">
            <a:spLocks noChangeArrowheads="1"/>
          </p:cNvSpPr>
          <p:nvPr/>
        </p:nvSpPr>
        <p:spPr bwMode="auto">
          <a:xfrm>
            <a:off x="209549" y="407988"/>
            <a:ext cx="7153275" cy="301108"/>
          </a:xfrm>
          <a:prstGeom prst="rect">
            <a:avLst/>
          </a:prstGeom>
          <a:noFill/>
          <a:ln w="9525">
            <a:solidFill>
              <a:schemeClr val="tx1"/>
            </a:solidFill>
            <a:miter lim="800000"/>
            <a:headEnd/>
            <a:tailEnd/>
          </a:ln>
        </p:spPr>
        <p:txBody>
          <a:bodyPr wrap="square">
            <a:spAutoFit/>
          </a:bodyPr>
          <a:lstStyle/>
          <a:p>
            <a:pPr fontAlgn="auto">
              <a:lnSpc>
                <a:spcPts val="1800"/>
              </a:lnSpc>
              <a:spcBef>
                <a:spcPts val="0"/>
              </a:spcBef>
              <a:spcAft>
                <a:spcPts val="0"/>
              </a:spcAft>
              <a:defRPr/>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１</a:t>
            </a:r>
            <a:r>
              <a:rPr lang="en-US" altLang="ja-JP"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全長約</a:t>
            </a:r>
            <a:r>
              <a:rPr lang="en-US" altLang="ja-JP" sz="1400" b="1" dirty="0" smtClean="0">
                <a:latin typeface="Meiryo UI" pitchFamily="50" charset="-128"/>
                <a:ea typeface="Meiryo UI" pitchFamily="50" charset="-128"/>
                <a:cs typeface="Meiryo UI" pitchFamily="50" charset="-128"/>
              </a:rPr>
              <a:t>3</a:t>
            </a:r>
            <a:r>
              <a:rPr lang="ja-JP" altLang="en-US" sz="1400" b="1" dirty="0" smtClean="0">
                <a:latin typeface="Meiryo UI" pitchFamily="50" charset="-128"/>
                <a:ea typeface="Meiryo UI" pitchFamily="50" charset="-128"/>
                <a:cs typeface="Meiryo UI" pitchFamily="50" charset="-128"/>
              </a:rPr>
              <a:t>キロメートル光の道！御堂筋イルミネーション</a:t>
            </a:r>
            <a:r>
              <a:rPr lang="en-US" altLang="ja-JP" sz="1400" b="1" dirty="0" smtClean="0">
                <a:latin typeface="Meiryo UI" pitchFamily="50" charset="-128"/>
                <a:ea typeface="Meiryo UI" pitchFamily="50" charset="-128"/>
                <a:cs typeface="Meiryo UI" pitchFamily="50" charset="-128"/>
              </a:rPr>
              <a:t>2014</a:t>
            </a:r>
            <a:endParaRPr lang="en-US" altLang="ja-JP" sz="1400" b="1" dirty="0">
              <a:latin typeface="Meiryo UI" pitchFamily="50" charset="-128"/>
              <a:ea typeface="Meiryo UI" pitchFamily="50" charset="-128"/>
              <a:cs typeface="Meiryo UI" pitchFamily="50" charset="-128"/>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1122284"/>
            <a:ext cx="1376362" cy="1262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テキスト ボックス 2"/>
          <p:cNvSpPr txBox="1">
            <a:spLocks noChangeArrowheads="1"/>
          </p:cNvSpPr>
          <p:nvPr/>
        </p:nvSpPr>
        <p:spPr bwMode="auto">
          <a:xfrm>
            <a:off x="2124075" y="1095375"/>
            <a:ext cx="282962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水と光の首都大阪を彩る光のシンボルロード</a:t>
            </a:r>
          </a:p>
        </p:txBody>
      </p:sp>
      <p:sp>
        <p:nvSpPr>
          <p:cNvPr id="7" name="テキスト ボックス 5"/>
          <p:cNvSpPr txBox="1">
            <a:spLocks noChangeArrowheads="1"/>
          </p:cNvSpPr>
          <p:nvPr/>
        </p:nvSpPr>
        <p:spPr bwMode="auto">
          <a:xfrm>
            <a:off x="2124075" y="1379537"/>
            <a:ext cx="27975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eaLnBrk="1" hangingPunct="1"/>
            <a:r>
              <a:rPr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御堂筋イルミネーション</a:t>
            </a:r>
            <a:r>
              <a:rPr lang="en-US" altLang="ja-JP"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2014</a:t>
            </a:r>
            <a:endParaRPr lang="ja-JP" altLang="en-US" dirty="0">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9"/>
          <p:cNvSpPr txBox="1">
            <a:spLocks noChangeArrowheads="1"/>
          </p:cNvSpPr>
          <p:nvPr/>
        </p:nvSpPr>
        <p:spPr bwMode="auto">
          <a:xfrm>
            <a:off x="2124075" y="1747837"/>
            <a:ext cx="430117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ja-JP"/>
            </a:defPPr>
            <a:lvl1pPr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1pPr>
            <a:lvl2pPr marL="4572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2pPr>
            <a:lvl3pPr marL="9144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3pPr>
            <a:lvl4pPr marL="13716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4pPr>
            <a:lvl5pPr marL="1828800" algn="l" defTabSz="457200" rtl="0" fontAlgn="base">
              <a:spcBef>
                <a:spcPct val="0"/>
              </a:spcBef>
              <a:spcAft>
                <a:spcPct val="0"/>
              </a:spcAft>
              <a:defRPr kumimoji="1" kern="1200">
                <a:solidFill>
                  <a:schemeClr val="tx1"/>
                </a:solidFill>
                <a:latin typeface="Arial" pitchFamily="34" charset="0"/>
                <a:ea typeface="ＭＳ Ｐゴシック" pitchFamily="50" charset="-128"/>
                <a:cs typeface="+mn-cs"/>
              </a:defRPr>
            </a:lvl5pPr>
            <a:lvl6pPr marL="2286000" algn="l" defTabSz="914400" rtl="0" eaLnBrk="1" latinLnBrk="0" hangingPunct="1">
              <a:defRPr kumimoji="1" kern="1200">
                <a:solidFill>
                  <a:schemeClr val="tx1"/>
                </a:solidFill>
                <a:latin typeface="Arial" pitchFamily="34" charset="0"/>
                <a:ea typeface="ＭＳ Ｐゴシック" pitchFamily="50" charset="-128"/>
                <a:cs typeface="+mn-cs"/>
              </a:defRPr>
            </a:lvl6pPr>
            <a:lvl7pPr marL="2743200" algn="l" defTabSz="914400" rtl="0" eaLnBrk="1" latinLnBrk="0" hangingPunct="1">
              <a:defRPr kumimoji="1" kern="1200">
                <a:solidFill>
                  <a:schemeClr val="tx1"/>
                </a:solidFill>
                <a:latin typeface="Arial" pitchFamily="34" charset="0"/>
                <a:ea typeface="ＭＳ Ｐゴシック" pitchFamily="50" charset="-128"/>
                <a:cs typeface="+mn-cs"/>
              </a:defRPr>
            </a:lvl7pPr>
            <a:lvl8pPr marL="3200400" algn="l" defTabSz="914400" rtl="0" eaLnBrk="1" latinLnBrk="0" hangingPunct="1">
              <a:defRPr kumimoji="1" kern="1200">
                <a:solidFill>
                  <a:schemeClr val="tx1"/>
                </a:solidFill>
                <a:latin typeface="Arial" pitchFamily="34" charset="0"/>
                <a:ea typeface="ＭＳ Ｐゴシック" pitchFamily="50" charset="-128"/>
                <a:cs typeface="+mn-cs"/>
              </a:defRPr>
            </a:lvl8pPr>
            <a:lvl9pPr marL="3657600" algn="l" defTabSz="914400" rtl="0" eaLnBrk="1" latinLnBrk="0" hangingPunct="1">
              <a:defRPr kumimoji="1" kern="1200">
                <a:solidFill>
                  <a:schemeClr val="tx1"/>
                </a:solidFill>
                <a:latin typeface="Arial" pitchFamily="34" charset="0"/>
                <a:ea typeface="ＭＳ Ｐゴシック" pitchFamily="50" charset="-128"/>
                <a:cs typeface="+mn-cs"/>
              </a:defRPr>
            </a:lvl9pPr>
          </a:lstStyle>
          <a:p>
            <a:pPr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開催期間：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点灯時間：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時頃～</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時</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200" dirty="0">
                <a:latin typeface="Meiryo UI" panose="020B0604030504040204" pitchFamily="50" charset="-128"/>
                <a:ea typeface="Meiryo UI" panose="020B0604030504040204" pitchFamily="50" charset="-128"/>
                <a:cs typeface="Meiryo UI" panose="020B0604030504040204" pitchFamily="50" charset="-128"/>
              </a:rPr>
              <a:t>開催</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場所：大阪市役所正面及び</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eaLnBrk="1" hangingPunct="1"/>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淀屋橋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交差点（土佐堀通）</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～難波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西口交差点</a:t>
            </a:r>
          </a:p>
        </p:txBody>
      </p:sp>
      <p:sp>
        <p:nvSpPr>
          <p:cNvPr id="31" name="正方形/長方形 30"/>
          <p:cNvSpPr/>
          <p:nvPr/>
        </p:nvSpPr>
        <p:spPr>
          <a:xfrm>
            <a:off x="555624" y="3035201"/>
            <a:ext cx="6581775" cy="646331"/>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光の饗宴のコアプログラムである御堂筋イルミネーションは、今年度新たに難波西口交差点まで延伸します。大阪の中心部を南北に走る御堂筋を約３キロメートルに渡って光で装飾することで、「大阪ならでは」の光景観を創出し、国内外への発信力を高め、大阪全体の活性化をめざします。</a:t>
            </a:r>
          </a:p>
        </p:txBody>
      </p:sp>
      <p:sp>
        <p:nvSpPr>
          <p:cNvPr id="33" name="テキスト ボックス 32"/>
          <p:cNvSpPr txBox="1"/>
          <p:nvPr/>
        </p:nvSpPr>
        <p:spPr>
          <a:xfrm>
            <a:off x="555624" y="7686675"/>
            <a:ext cx="6563015" cy="2031325"/>
          </a:xfrm>
          <a:prstGeom prst="rect">
            <a:avLst/>
          </a:prstGeom>
          <a:noFill/>
        </p:spPr>
        <p:txBody>
          <a:bodyPr wrap="none" rtlCol="0">
            <a:spAutoFit/>
          </a:bodyPr>
          <a:lstStyle/>
          <a:p>
            <a:r>
              <a:rPr lang="ja-JP" altLang="ja-JP" sz="1050" b="1" dirty="0">
                <a:latin typeface="Meiryo UI" panose="020B0604030504040204" pitchFamily="50" charset="-128"/>
                <a:ea typeface="Meiryo UI" panose="020B0604030504040204" pitchFamily="50" charset="-128"/>
                <a:cs typeface="Meiryo UI" panose="020B0604030504040204" pitchFamily="50" charset="-128"/>
              </a:rPr>
              <a:t>御堂筋イルミネーションの距離がミナミまで</a:t>
            </a:r>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延</a:t>
            </a:r>
            <a:r>
              <a:rPr lang="ja-JP" altLang="en-US" sz="1050" b="1" dirty="0" smtClean="0">
                <a:latin typeface="Meiryo UI" panose="020B0604030504040204" pitchFamily="50" charset="-128"/>
                <a:ea typeface="Meiryo UI" panose="020B0604030504040204" pitchFamily="50" charset="-128"/>
                <a:cs typeface="Meiryo UI" panose="020B0604030504040204" pitchFamily="50" charset="-128"/>
              </a:rPr>
              <a:t>伸</a:t>
            </a:r>
            <a:r>
              <a:rPr lang="ja-JP" altLang="ja-JP" sz="105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50" dirty="0">
                <a:latin typeface="Meiryo UI" panose="020B0604030504040204" pitchFamily="50" charset="-128"/>
                <a:ea typeface="Meiryo UI" panose="020B0604030504040204" pitchFamily="50" charset="-128"/>
                <a:cs typeface="Meiryo UI" panose="020B0604030504040204" pitchFamily="50" charset="-128"/>
              </a:rPr>
              <a:t>　昨年度の実施区間から、今年度は新橋交差点から難波西口交差点</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まで</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新たに</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延</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伸</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3</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キロメートルの距離をイルミネーションで輝かせ、世界に類をみない光の道を</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創</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出</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します。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＜昨年度実施区間＞</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北側（淀屋橋交差点～新橋交差点）　　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キロメートル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latin typeface="Meiryo UI" panose="020B0604030504040204" pitchFamily="50" charset="-128"/>
                <a:ea typeface="Meiryo UI" panose="020B0604030504040204" pitchFamily="50" charset="-128"/>
                <a:cs typeface="Meiryo UI" panose="020B0604030504040204" pitchFamily="50" charset="-128"/>
              </a:rPr>
              <a:t>新規実施区間</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＞南側（新橋交差点～難波西口交差点） 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キロメートル</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⇒合計約</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キロメートル</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cs typeface="Meiryo UI" panose="020B0604030504040204" pitchFamily="50" charset="-128"/>
              </a:rPr>
              <a:t> </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50" b="1" dirty="0">
                <a:latin typeface="Meiryo UI" panose="020B0604030504040204" pitchFamily="50" charset="-128"/>
                <a:ea typeface="Meiryo UI" panose="020B0604030504040204" pitchFamily="50" charset="-128"/>
                <a:cs typeface="Meiryo UI" panose="020B0604030504040204" pitchFamily="50" charset="-128"/>
              </a:rPr>
              <a:t>新たなデザインが加わります！</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ja-JP" sz="1050" dirty="0">
                <a:latin typeface="Meiryo UI" panose="020B0604030504040204" pitchFamily="50" charset="-128"/>
                <a:ea typeface="Meiryo UI" panose="020B0604030504040204" pitchFamily="50" charset="-128"/>
                <a:cs typeface="Meiryo UI" panose="020B0604030504040204" pitchFamily="50" charset="-128"/>
              </a:rPr>
              <a:t>・歩道側のイチョウは、昨年度の４色（「御堂筋コーラル」、「ウォームイエロー」、「スノーホワイト」、「水都ブルー」）に加え</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新色</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の「シャンパンゴールド」を今年度新たに延長する新橋交差点から難波西口交差点の区間で点灯します。</a:t>
            </a:r>
          </a:p>
          <a:p>
            <a:r>
              <a:rPr lang="ja-JP" altLang="ja-JP" sz="1050" dirty="0">
                <a:latin typeface="Meiryo UI" panose="020B0604030504040204" pitchFamily="50" charset="-128"/>
                <a:ea typeface="Meiryo UI" panose="020B0604030504040204" pitchFamily="50" charset="-128"/>
                <a:cs typeface="Meiryo UI" panose="020B0604030504040204" pitchFamily="50" charset="-128"/>
              </a:rPr>
              <a:t>・昨年度はライトアップのみを実施していた緑地帯の樹木にイルミネーションを装飾</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桜を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モチーフに</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した</a:t>
            </a:r>
            <a:r>
              <a:rPr lang="ja-JP" altLang="ja-JP" sz="1050" dirty="0">
                <a:latin typeface="Meiryo UI" panose="020B0604030504040204" pitchFamily="50" charset="-128"/>
                <a:ea typeface="Meiryo UI" panose="020B0604030504040204" pitchFamily="50" charset="-128"/>
                <a:cs typeface="Meiryo UI" panose="020B0604030504040204" pitchFamily="50" charset="-128"/>
              </a:rPr>
              <a:t>ＬＥＤで冬の花見を演出します</a:t>
            </a:r>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descr="E:\LIB\都市魅力推進Ｇ\御堂筋イルミネーション\★26年度イルミネーション事業関係\14《イルミ》広報・報道\01プレスリリース\260711記者会見\プレスリリース\parse10_140706-2圧縮.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598" y="3681532"/>
            <a:ext cx="6315026" cy="379559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a:spLocks noChangeArrowheads="1"/>
          </p:cNvSpPr>
          <p:nvPr/>
        </p:nvSpPr>
        <p:spPr bwMode="auto">
          <a:xfrm>
            <a:off x="123825" y="246063"/>
            <a:ext cx="7296150" cy="523220"/>
          </a:xfrm>
          <a:prstGeom prst="rect">
            <a:avLst/>
          </a:prstGeom>
          <a:noFill/>
          <a:ln w="9525">
            <a:solidFill>
              <a:schemeClr val="tx1"/>
            </a:solidFill>
            <a:miter lim="800000"/>
            <a:headEnd/>
            <a:tailEnd/>
          </a:ln>
        </p:spPr>
        <p:txBody>
          <a:bodyPr>
            <a:spAutoFit/>
          </a:bodyPr>
          <a:lstStyle/>
          <a:p>
            <a:r>
              <a:rPr lang="ja-JP" altLang="en-US" sz="1400" b="1" dirty="0">
                <a:latin typeface="Meiryo UI" pitchFamily="50" charset="-128"/>
                <a:ea typeface="Meiryo UI" pitchFamily="50" charset="-128"/>
                <a:cs typeface="Meiryo UI" pitchFamily="50" charset="-128"/>
              </a:rPr>
              <a:t>２</a:t>
            </a:r>
            <a:r>
              <a:rPr lang="en-US" altLang="ja-JP" sz="1400" b="1" dirty="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大阪市内で実施されるエリアプログラム（</a:t>
            </a:r>
            <a:r>
              <a:rPr lang="en-US" altLang="ja-JP" sz="1400" b="1" dirty="0" smtClean="0">
                <a:latin typeface="Meiryo UI" pitchFamily="50" charset="-128"/>
                <a:ea typeface="Meiryo UI" pitchFamily="50" charset="-128"/>
                <a:cs typeface="Meiryo UI" pitchFamily="50" charset="-128"/>
              </a:rPr>
              <a:t>10</a:t>
            </a:r>
            <a:r>
              <a:rPr lang="ja-JP" altLang="en-US" sz="1400" b="1" dirty="0" smtClean="0">
                <a:latin typeface="Meiryo UI" pitchFamily="50" charset="-128"/>
                <a:ea typeface="Meiryo UI" pitchFamily="50" charset="-128"/>
                <a:cs typeface="Meiryo UI" pitchFamily="50" charset="-128"/>
              </a:rPr>
              <a:t>団体</a:t>
            </a:r>
            <a:r>
              <a:rPr lang="en-US" altLang="ja-JP" sz="1400" b="1" dirty="0" smtClean="0">
                <a:latin typeface="Meiryo UI" pitchFamily="50" charset="-128"/>
                <a:ea typeface="Meiryo UI" pitchFamily="50" charset="-128"/>
                <a:cs typeface="Meiryo UI" pitchFamily="50" charset="-128"/>
              </a:rPr>
              <a:t>11</a:t>
            </a:r>
            <a:r>
              <a:rPr lang="ja-JP" altLang="en-US" sz="1400" b="1" dirty="0" smtClean="0">
                <a:latin typeface="Meiryo UI" pitchFamily="50" charset="-128"/>
                <a:ea typeface="Meiryo UI" pitchFamily="50" charset="-128"/>
                <a:cs typeface="Meiryo UI" pitchFamily="50" charset="-128"/>
              </a:rPr>
              <a:t>プログラム</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が決定</a:t>
            </a:r>
            <a:endParaRPr lang="en-US" altLang="ja-JP" sz="1400" b="1" dirty="0" smtClean="0">
              <a:latin typeface="Meiryo UI" pitchFamily="50" charset="-128"/>
              <a:ea typeface="Meiryo UI" pitchFamily="50" charset="-128"/>
              <a:cs typeface="Meiryo UI" pitchFamily="50" charset="-128"/>
            </a:endParaRPr>
          </a:p>
          <a:p>
            <a:r>
              <a:rPr lang="en-US" altLang="ja-JP" sz="1400" b="1" dirty="0">
                <a:latin typeface="Meiryo UI" pitchFamily="50" charset="-128"/>
                <a:ea typeface="Meiryo UI" pitchFamily="50" charset="-128"/>
                <a:cs typeface="Meiryo UI" pitchFamily="50" charset="-128"/>
              </a:rPr>
              <a:t> </a:t>
            </a:r>
            <a:r>
              <a:rPr lang="en-US" altLang="ja-JP" sz="1400" b="1" dirty="0" smtClean="0">
                <a:latin typeface="Meiryo UI" pitchFamily="50" charset="-128"/>
                <a:ea typeface="Meiryo UI" pitchFamily="50" charset="-128"/>
                <a:cs typeface="Meiryo UI" pitchFamily="50" charset="-128"/>
              </a:rPr>
              <a:t>    </a:t>
            </a: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～光</a:t>
            </a:r>
            <a:r>
              <a:rPr lang="ja-JP" altLang="en-US" sz="1400" b="1" dirty="0">
                <a:latin typeface="Meiryo UI" pitchFamily="50" charset="-128"/>
                <a:ea typeface="Meiryo UI" pitchFamily="50" charset="-128"/>
                <a:cs typeface="Meiryo UI" pitchFamily="50" charset="-128"/>
              </a:rPr>
              <a:t>のプログラムを一体的に開催～</a:t>
            </a:r>
            <a:endParaRPr lang="en-US" altLang="ja-JP" sz="1400" b="1" dirty="0">
              <a:latin typeface="Meiryo UI" pitchFamily="50" charset="-128"/>
              <a:ea typeface="Meiryo UI" pitchFamily="50" charset="-128"/>
              <a:cs typeface="Meiryo UI" pitchFamily="50" charset="-128"/>
            </a:endParaRPr>
          </a:p>
        </p:txBody>
      </p:sp>
      <p:sp>
        <p:nvSpPr>
          <p:cNvPr id="5" name="サブタイトル 2"/>
          <p:cNvSpPr txBox="1">
            <a:spLocks/>
          </p:cNvSpPr>
          <p:nvPr/>
        </p:nvSpPr>
        <p:spPr bwMode="auto">
          <a:xfrm>
            <a:off x="990600" y="1090615"/>
            <a:ext cx="6162675" cy="461665"/>
          </a:xfrm>
          <a:prstGeom prst="rect">
            <a:avLst/>
          </a:prstGeom>
          <a:noFill/>
          <a:ln w="9525">
            <a:noFill/>
            <a:miter lim="800000"/>
            <a:headEnd/>
            <a:tailEnd/>
          </a:ln>
        </p:spPr>
        <p:txBody>
          <a:bodyPr>
            <a:spAutoFit/>
          </a:bodyPr>
          <a:lstStyle/>
          <a:p>
            <a:r>
              <a:rPr lang="ja-JP" altLang="ja-JP" sz="1200" b="1" dirty="0" smtClean="0">
                <a:latin typeface="Meiryo UI" pitchFamily="50" charset="-128"/>
                <a:ea typeface="Meiryo UI" pitchFamily="50" charset="-128"/>
                <a:cs typeface="Meiryo UI" pitchFamily="50" charset="-128"/>
              </a:rPr>
              <a:t>街中</a:t>
            </a:r>
            <a:r>
              <a:rPr lang="ja-JP" altLang="ja-JP" sz="1200" b="1" dirty="0">
                <a:latin typeface="Meiryo UI" pitchFamily="50" charset="-128"/>
                <a:ea typeface="Meiryo UI" pitchFamily="50" charset="-128"/>
                <a:cs typeface="Meiryo UI" pitchFamily="50" charset="-128"/>
              </a:rPr>
              <a:t>がスノーマン</a:t>
            </a:r>
            <a:r>
              <a:rPr lang="ja-JP" altLang="ja-JP" sz="1200" b="1" dirty="0" smtClean="0">
                <a:latin typeface="Meiryo UI" pitchFamily="50" charset="-128"/>
                <a:ea typeface="Meiryo UI" pitchFamily="50" charset="-128"/>
                <a:cs typeface="Meiryo UI" pitchFamily="50" charset="-128"/>
              </a:rPr>
              <a:t>！</a:t>
            </a:r>
            <a:r>
              <a:rPr lang="en-US" altLang="ja-JP" sz="1200" b="1" dirty="0" smtClean="0">
                <a:latin typeface="Meiryo UI" pitchFamily="50" charset="-128"/>
                <a:ea typeface="Meiryo UI" pitchFamily="50" charset="-128"/>
                <a:cs typeface="Meiryo UI" pitchFamily="50" charset="-128"/>
              </a:rPr>
              <a:t>/</a:t>
            </a:r>
            <a:r>
              <a:rPr lang="ja-JP" altLang="en-US" sz="1200" b="1" dirty="0" smtClean="0">
                <a:latin typeface="Meiryo UI" pitchFamily="50" charset="-128"/>
                <a:ea typeface="Meiryo UI" pitchFamily="50" charset="-128"/>
                <a:cs typeface="Meiryo UI" pitchFamily="50" charset="-128"/>
              </a:rPr>
              <a:t>トワイライトファンタジー（</a:t>
            </a:r>
            <a:r>
              <a:rPr lang="ja-JP" altLang="ja-JP" sz="1200" b="1" dirty="0" smtClean="0">
                <a:latin typeface="Meiryo UI" pitchFamily="50" charset="-128"/>
                <a:ea typeface="Meiryo UI" pitchFamily="50" charset="-128"/>
                <a:cs typeface="Meiryo UI" pitchFamily="50" charset="-128"/>
              </a:rPr>
              <a:t>大阪</a:t>
            </a:r>
            <a:r>
              <a:rPr lang="ja-JP" altLang="ja-JP" sz="1200" b="1" dirty="0">
                <a:latin typeface="Meiryo UI" pitchFamily="50" charset="-128"/>
                <a:ea typeface="Meiryo UI" pitchFamily="50" charset="-128"/>
                <a:cs typeface="Meiryo UI" pitchFamily="50" charset="-128"/>
              </a:rPr>
              <a:t>ステーションシティ 時空の広場</a:t>
            </a:r>
            <a:r>
              <a:rPr lang="ja-JP" altLang="ja-JP" sz="1200" b="1" dirty="0" smtClean="0">
                <a:latin typeface="Meiryo UI" pitchFamily="50" charset="-128"/>
                <a:ea typeface="Meiryo UI" pitchFamily="50" charset="-128"/>
                <a:cs typeface="Meiryo UI" pitchFamily="50" charset="-128"/>
              </a:rPr>
              <a:t>会場</a:t>
            </a:r>
            <a:r>
              <a:rPr lang="ja-JP" altLang="en-US" sz="1200" b="1" dirty="0" smtClean="0">
                <a:latin typeface="Meiryo UI" pitchFamily="50" charset="-128"/>
                <a:ea typeface="Meiryo UI" pitchFamily="50" charset="-128"/>
                <a:cs typeface="Meiryo UI" pitchFamily="50" charset="-128"/>
              </a:rPr>
              <a:t>）</a:t>
            </a:r>
            <a:endParaRPr lang="ja-JP" altLang="ja-JP" sz="1200" b="1" dirty="0">
              <a:latin typeface="Meiryo UI" pitchFamily="50" charset="-128"/>
              <a:ea typeface="Meiryo UI" pitchFamily="50" charset="-128"/>
              <a:cs typeface="Meiryo UI" pitchFamily="50" charset="-128"/>
            </a:endParaRPr>
          </a:p>
          <a:p>
            <a:r>
              <a:rPr lang="ja-JP" altLang="ja-JP" sz="1200" b="1" dirty="0">
                <a:latin typeface="Meiryo UI" pitchFamily="50" charset="-128"/>
                <a:ea typeface="Meiryo UI" pitchFamily="50" charset="-128"/>
                <a:cs typeface="Meiryo UI" pitchFamily="50" charset="-128"/>
              </a:rPr>
              <a:t>（梅田スノーマンフェスティバル</a:t>
            </a:r>
            <a:r>
              <a:rPr lang="en-US" altLang="ja-JP" sz="1200" b="1" dirty="0">
                <a:latin typeface="Meiryo UI" pitchFamily="50" charset="-128"/>
                <a:ea typeface="Meiryo UI" pitchFamily="50" charset="-128"/>
                <a:cs typeface="Meiryo UI" pitchFamily="50" charset="-128"/>
              </a:rPr>
              <a:t>2014</a:t>
            </a:r>
            <a:r>
              <a:rPr lang="ja-JP" altLang="ja-JP" sz="1200" b="1" dirty="0" smtClean="0">
                <a:latin typeface="Meiryo UI" pitchFamily="50" charset="-128"/>
                <a:ea typeface="Meiryo UI" pitchFamily="50" charset="-128"/>
                <a:cs typeface="Meiryo UI" pitchFamily="50" charset="-128"/>
              </a:rPr>
              <a:t>）</a:t>
            </a:r>
            <a:endParaRPr lang="en-US" altLang="ja-JP" sz="1200" b="1" dirty="0">
              <a:latin typeface="Meiryo UI" pitchFamily="50" charset="-128"/>
              <a:ea typeface="Meiryo UI" pitchFamily="50" charset="-128"/>
              <a:cs typeface="Meiryo UI" pitchFamily="50" charset="-128"/>
            </a:endParaRPr>
          </a:p>
        </p:txBody>
      </p:sp>
      <p:pic>
        <p:nvPicPr>
          <p:cNvPr id="6" name="Picture 33" descr="X:\【大阪府市】\【大阪・光の饗宴2013　広報事業推進】\【事務局データ等】\【合同エリアプログラム】\ロゴ.jpg\snowman_logo.jpg"/>
          <p:cNvPicPr>
            <a:picLocks noChangeAspect="1" noChangeArrowheads="1"/>
          </p:cNvPicPr>
          <p:nvPr/>
        </p:nvPicPr>
        <p:blipFill>
          <a:blip r:embed="rId3" cstate="email"/>
          <a:srcRect/>
          <a:stretch>
            <a:fillRect/>
          </a:stretch>
        </p:blipFill>
        <p:spPr bwMode="auto">
          <a:xfrm>
            <a:off x="161925" y="908051"/>
            <a:ext cx="733920" cy="615950"/>
          </a:xfrm>
          <a:prstGeom prst="rect">
            <a:avLst/>
          </a:prstGeom>
          <a:noFill/>
          <a:ln w="9525">
            <a:noFill/>
            <a:miter lim="800000"/>
            <a:headEnd/>
            <a:tailEnd/>
          </a:ln>
        </p:spPr>
      </p:pic>
      <p:sp>
        <p:nvSpPr>
          <p:cNvPr id="7" name="テキスト ボックス 8"/>
          <p:cNvSpPr txBox="1">
            <a:spLocks noChangeArrowheads="1"/>
          </p:cNvSpPr>
          <p:nvPr/>
        </p:nvSpPr>
        <p:spPr bwMode="auto">
          <a:xfrm>
            <a:off x="200025" y="1541463"/>
            <a:ext cx="7029450" cy="1438855"/>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pPr>
              <a:lnSpc>
                <a:spcPts val="1100"/>
              </a:lnSpc>
            </a:pPr>
            <a:r>
              <a:rPr lang="ja-JP" altLang="en-US" sz="1000" dirty="0">
                <a:latin typeface="Meiryo UI" pitchFamily="50" charset="-128"/>
                <a:ea typeface="Meiryo UI" pitchFamily="50" charset="-128"/>
                <a:cs typeface="Meiryo UI" pitchFamily="50" charset="-128"/>
              </a:rPr>
              <a:t>梅田スノーマンフェスティバル</a:t>
            </a:r>
            <a:r>
              <a:rPr lang="en-US" altLang="ja-JP" sz="1000" dirty="0">
                <a:latin typeface="Meiryo UI" pitchFamily="50" charset="-128"/>
                <a:ea typeface="Meiryo UI" pitchFamily="50" charset="-128"/>
                <a:cs typeface="Meiryo UI" pitchFamily="50" charset="-128"/>
              </a:rPr>
              <a:t>2014</a:t>
            </a:r>
            <a:r>
              <a:rPr lang="ja-JP" altLang="en-US" sz="1000" dirty="0">
                <a:latin typeface="Meiryo UI" pitchFamily="50" charset="-128"/>
                <a:ea typeface="Meiryo UI" pitchFamily="50" charset="-128"/>
                <a:cs typeface="Meiryo UI" pitchFamily="50" charset="-128"/>
              </a:rPr>
              <a:t>実行</a:t>
            </a:r>
            <a:r>
              <a:rPr lang="ja-JP" altLang="en-US" sz="1000" dirty="0" smtClean="0">
                <a:latin typeface="Meiryo UI" pitchFamily="50" charset="-128"/>
                <a:ea typeface="Meiryo UI" pitchFamily="50" charset="-128"/>
                <a:cs typeface="Meiryo UI" pitchFamily="50" charset="-128"/>
              </a:rPr>
              <a:t>委員会</a:t>
            </a:r>
            <a:r>
              <a:rPr lang="ja-JP" altLang="en-US" sz="1000" dirty="0">
                <a:latin typeface="Meiryo UI" pitchFamily="50" charset="-128"/>
                <a:ea typeface="Meiryo UI" pitchFamily="50" charset="-128"/>
                <a:cs typeface="Meiryo UI" pitchFamily="50" charset="-128"/>
              </a:rPr>
              <a:t>　　　　　　　　　　　</a:t>
            </a:r>
            <a:endParaRPr lang="en-US"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ja-JP" altLang="en-US" sz="1000" dirty="0" smtClean="0">
                <a:latin typeface="Meiryo UI" pitchFamily="50" charset="-128"/>
                <a:ea typeface="Meiryo UI" pitchFamily="50" charset="-128"/>
                <a:cs typeface="Meiryo UI" pitchFamily="50" charset="-128"/>
              </a:rPr>
              <a:t>街中がスノーマン！</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2014.11.22</a:t>
            </a:r>
            <a:r>
              <a:rPr lang="ja-JP" altLang="ja-JP" sz="1000" dirty="0" smtClean="0">
                <a:latin typeface="Meiryo UI" pitchFamily="50" charset="-128"/>
                <a:ea typeface="Meiryo UI" pitchFamily="50" charset="-128"/>
                <a:cs typeface="Meiryo UI" pitchFamily="50" charset="-128"/>
              </a:rPr>
              <a:t>（土）～</a:t>
            </a:r>
            <a:r>
              <a:rPr lang="en-US" altLang="ja-JP" sz="1000" dirty="0" smtClean="0">
                <a:latin typeface="Meiryo UI" pitchFamily="50" charset="-128"/>
                <a:ea typeface="Meiryo UI" pitchFamily="50" charset="-128"/>
                <a:cs typeface="Meiryo UI" pitchFamily="50" charset="-128"/>
              </a:rPr>
              <a:t>12.25</a:t>
            </a:r>
            <a:r>
              <a:rPr lang="ja-JP" altLang="ja-JP" sz="1000" dirty="0" smtClean="0">
                <a:latin typeface="Meiryo UI" pitchFamily="50" charset="-128"/>
                <a:ea typeface="Meiryo UI" pitchFamily="50" charset="-128"/>
                <a:cs typeface="Meiryo UI" pitchFamily="50" charset="-128"/>
              </a:rPr>
              <a:t>（木）</a:t>
            </a:r>
          </a:p>
          <a:p>
            <a:pPr>
              <a:lnSpc>
                <a:spcPts val="1100"/>
              </a:lnSpc>
            </a:pPr>
            <a:r>
              <a:rPr lang="ja-JP" altLang="ja-JP" sz="1000" dirty="0" smtClean="0">
                <a:latin typeface="Meiryo UI" pitchFamily="50" charset="-128"/>
                <a:ea typeface="Meiryo UI" pitchFamily="50" charset="-128"/>
                <a:cs typeface="Meiryo UI" pitchFamily="50" charset="-128"/>
              </a:rPr>
              <a:t>大阪ステーションシティ 時空の広場会場「トワイライトファンタジー」</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2014.11.5</a:t>
            </a:r>
            <a:r>
              <a:rPr lang="ja-JP" altLang="ja-JP" sz="1000" dirty="0">
                <a:latin typeface="Meiryo UI" pitchFamily="50" charset="-128"/>
                <a:ea typeface="Meiryo UI" pitchFamily="50" charset="-128"/>
                <a:cs typeface="Meiryo UI" pitchFamily="50" charset="-128"/>
              </a:rPr>
              <a:t>（水）～</a:t>
            </a:r>
            <a:r>
              <a:rPr lang="en-US" altLang="ja-JP" sz="1000" dirty="0">
                <a:latin typeface="Meiryo UI" pitchFamily="50" charset="-128"/>
                <a:ea typeface="Meiryo UI" pitchFamily="50" charset="-128"/>
                <a:cs typeface="Meiryo UI" pitchFamily="50" charset="-128"/>
              </a:rPr>
              <a:t>2015.1.18</a:t>
            </a:r>
            <a:r>
              <a:rPr lang="ja-JP" altLang="ja-JP" sz="1000" dirty="0">
                <a:latin typeface="Meiryo UI" pitchFamily="50" charset="-128"/>
                <a:ea typeface="Meiryo UI" pitchFamily="50" charset="-128"/>
                <a:cs typeface="Meiryo UI" pitchFamily="50" charset="-128"/>
              </a:rPr>
              <a:t>（日）</a:t>
            </a:r>
            <a:r>
              <a:rPr lang="ja-JP" altLang="ja-JP" sz="1000" dirty="0" smtClean="0">
                <a:latin typeface="Meiryo UI" pitchFamily="50" charset="-128"/>
                <a:ea typeface="Meiryo UI" pitchFamily="50" charset="-128"/>
                <a:cs typeface="Meiryo UI" pitchFamily="50" charset="-128"/>
              </a:rPr>
              <a:t>予定</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ja-JP" altLang="en-US" sz="1000" dirty="0" smtClean="0">
                <a:latin typeface="Meiryo UI" pitchFamily="50" charset="-128"/>
                <a:ea typeface="Meiryo UI" pitchFamily="50" charset="-128"/>
                <a:cs typeface="Meiryo UI" pitchFamily="50" charset="-128"/>
              </a:rPr>
              <a:t>梅田各所／</a:t>
            </a:r>
            <a:r>
              <a:rPr lang="ja-JP" altLang="ja-JP" sz="1000" dirty="0" smtClean="0">
                <a:latin typeface="Meiryo UI" pitchFamily="50" charset="-128"/>
                <a:ea typeface="Meiryo UI" pitchFamily="50" charset="-128"/>
                <a:cs typeface="Meiryo UI" pitchFamily="50" charset="-128"/>
              </a:rPr>
              <a:t>大阪</a:t>
            </a:r>
            <a:r>
              <a:rPr lang="ja-JP" altLang="ja-JP" sz="1000" dirty="0">
                <a:latin typeface="Meiryo UI" pitchFamily="50" charset="-128"/>
                <a:ea typeface="Meiryo UI" pitchFamily="50" charset="-128"/>
                <a:cs typeface="Meiryo UI" pitchFamily="50" charset="-128"/>
              </a:rPr>
              <a:t>ステーションシティ 時空の</a:t>
            </a:r>
            <a:r>
              <a:rPr lang="ja-JP" altLang="ja-JP" sz="1000" dirty="0" smtClean="0">
                <a:latin typeface="Meiryo UI" pitchFamily="50" charset="-128"/>
                <a:ea typeface="Meiryo UI" pitchFamily="50" charset="-128"/>
                <a:cs typeface="Meiryo UI" pitchFamily="50" charset="-128"/>
              </a:rPr>
              <a:t>広場</a:t>
            </a:r>
            <a:endParaRPr lang="en-US" altLang="ja-JP" sz="800"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bwMode="auto">
          <a:xfrm>
            <a:off x="990600" y="881063"/>
            <a:ext cx="6438900" cy="322263"/>
          </a:xfrm>
          <a:prstGeom prst="rect">
            <a:avLst/>
          </a:prstGeom>
          <a:noFill/>
          <a:ln w="9525">
            <a:noFill/>
            <a:miter lim="800000"/>
            <a:headEnd/>
            <a:tailEnd/>
          </a:ln>
        </p:spPr>
        <p:txBody>
          <a:bodyPr/>
          <a:lstStyle/>
          <a:p>
            <a:pPr>
              <a:spcBef>
                <a:spcPct val="20000"/>
              </a:spcBef>
            </a:pPr>
            <a:r>
              <a:rPr lang="ja-JP" altLang="ja-JP" sz="1100" dirty="0">
                <a:latin typeface="Meiryo UI" pitchFamily="50" charset="-128"/>
                <a:ea typeface="Meiryo UI" pitchFamily="50" charset="-128"/>
                <a:cs typeface="Meiryo UI" pitchFamily="50" charset="-128"/>
              </a:rPr>
              <a:t>大阪ステーションシティのトワイライトファンタジーをはじめ、梅田の街がスノーマンで一杯に！</a:t>
            </a: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9" name="サブタイトル 2"/>
          <p:cNvSpPr txBox="1">
            <a:spLocks/>
          </p:cNvSpPr>
          <p:nvPr/>
        </p:nvSpPr>
        <p:spPr bwMode="auto">
          <a:xfrm>
            <a:off x="923925" y="3196639"/>
            <a:ext cx="6438900" cy="322263"/>
          </a:xfrm>
          <a:prstGeom prst="rect">
            <a:avLst/>
          </a:prstGeom>
          <a:noFill/>
          <a:ln w="9525">
            <a:noFill/>
            <a:miter lim="800000"/>
            <a:headEnd/>
            <a:tailEnd/>
          </a:ln>
        </p:spPr>
        <p:txBody>
          <a:bodyPr/>
          <a:lstStyle/>
          <a:p>
            <a:r>
              <a:rPr lang="en-US" altLang="ja-JP" sz="1100" dirty="0">
                <a:latin typeface="Meiryo UI" pitchFamily="50" charset="-128"/>
                <a:ea typeface="Meiryo UI" pitchFamily="50" charset="-128"/>
                <a:cs typeface="Meiryo UI" pitchFamily="50" charset="-128"/>
              </a:rPr>
              <a:t>10</a:t>
            </a:r>
            <a:r>
              <a:rPr lang="ja-JP" altLang="en-US" sz="1100" dirty="0">
                <a:latin typeface="Meiryo UI" pitchFamily="50" charset="-128"/>
                <a:ea typeface="Meiryo UI" pitchFamily="50" charset="-128"/>
                <a:cs typeface="Meiryo UI" pitchFamily="50" charset="-128"/>
              </a:rPr>
              <a:t>万個を超えるイルミネーションが煌く世界最大級のクリスマスツリーが華や</a:t>
            </a:r>
            <a:r>
              <a:rPr lang="ja-JP" altLang="en-US" sz="1100" dirty="0" smtClean="0">
                <a:latin typeface="Meiryo UI" pitchFamily="50" charset="-128"/>
                <a:ea typeface="Meiryo UI" pitchFamily="50" charset="-128"/>
                <a:cs typeface="Meiryo UI" pitchFamily="50" charset="-128"/>
              </a:rPr>
              <a:t>かに会場を彩ります</a:t>
            </a:r>
            <a:r>
              <a:rPr lang="ja-JP" altLang="ja-JP" sz="1100" dirty="0" smtClean="0">
                <a:latin typeface="Meiryo UI" pitchFamily="50" charset="-128"/>
                <a:ea typeface="Meiryo UI" pitchFamily="50" charset="-128"/>
                <a:cs typeface="Meiryo UI" pitchFamily="50" charset="-128"/>
              </a:rPr>
              <a:t>！</a:t>
            </a:r>
            <a:endParaRPr lang="ja-JP" altLang="ja-JP" sz="1100"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pic>
        <p:nvPicPr>
          <p:cNvPr id="10" name="Picture 29" descr="X:\【大阪府市】\【大阪・光の饗宴2013　広報事業推進】\【事務局データ等】\【合同エリアプログラム】\ロゴ.jpg\ドイツクリスマス_シンボル.jpg"/>
          <p:cNvPicPr>
            <a:picLocks noChangeAspect="1" noChangeArrowheads="1"/>
          </p:cNvPicPr>
          <p:nvPr/>
        </p:nvPicPr>
        <p:blipFill>
          <a:blip r:embed="rId4" cstate="email"/>
          <a:srcRect/>
          <a:stretch>
            <a:fillRect/>
          </a:stretch>
        </p:blipFill>
        <p:spPr bwMode="auto">
          <a:xfrm>
            <a:off x="256380" y="3192275"/>
            <a:ext cx="619920" cy="619920"/>
          </a:xfrm>
          <a:prstGeom prst="rect">
            <a:avLst/>
          </a:prstGeom>
          <a:noFill/>
          <a:ln w="9525">
            <a:noFill/>
            <a:miter lim="800000"/>
            <a:headEnd/>
            <a:tailEnd/>
          </a:ln>
        </p:spPr>
      </p:pic>
      <p:sp>
        <p:nvSpPr>
          <p:cNvPr id="11" name="サブタイトル 2"/>
          <p:cNvSpPr txBox="1">
            <a:spLocks/>
          </p:cNvSpPr>
          <p:nvPr/>
        </p:nvSpPr>
        <p:spPr bwMode="auto">
          <a:xfrm>
            <a:off x="1057275" y="3442307"/>
            <a:ext cx="3829050" cy="322263"/>
          </a:xfrm>
          <a:prstGeom prst="rect">
            <a:avLst/>
          </a:prstGeom>
          <a:noFill/>
          <a:ln w="9525">
            <a:noFill/>
            <a:miter lim="800000"/>
            <a:headEnd/>
            <a:tailEnd/>
          </a:ln>
        </p:spPr>
        <p:txBody>
          <a:bodyPr/>
          <a:lstStyle/>
          <a:p>
            <a:pPr>
              <a:spcBef>
                <a:spcPct val="20000"/>
              </a:spcBef>
              <a:buFont typeface="Arial" pitchFamily="34" charset="0"/>
              <a:buNone/>
            </a:pPr>
            <a:endParaRPr lang="en-US" altLang="ja-JP" sz="1200" b="1" dirty="0">
              <a:latin typeface="Calibri" pitchFamily="34" charset="0"/>
            </a:endParaRPr>
          </a:p>
          <a:p>
            <a:pPr algn="ctr">
              <a:spcBef>
                <a:spcPct val="20000"/>
              </a:spcBef>
              <a:buFont typeface="Arial" pitchFamily="34" charset="0"/>
              <a:buNone/>
            </a:pPr>
            <a:endParaRPr lang="ja-JP" altLang="en-US" sz="1200" b="1" dirty="0">
              <a:latin typeface="Calibri" pitchFamily="34" charset="0"/>
            </a:endParaRPr>
          </a:p>
        </p:txBody>
      </p:sp>
      <p:sp>
        <p:nvSpPr>
          <p:cNvPr id="12" name="サブタイトル 2"/>
          <p:cNvSpPr txBox="1">
            <a:spLocks/>
          </p:cNvSpPr>
          <p:nvPr/>
        </p:nvSpPr>
        <p:spPr bwMode="auto">
          <a:xfrm>
            <a:off x="990600" y="3366108"/>
            <a:ext cx="6210300" cy="510568"/>
          </a:xfrm>
          <a:prstGeom prst="rect">
            <a:avLst/>
          </a:prstGeom>
          <a:noFill/>
          <a:ln w="9525">
            <a:noFill/>
            <a:miter lim="800000"/>
            <a:headEnd/>
            <a:tailEnd/>
          </a:ln>
        </p:spPr>
        <p:txBody>
          <a:bodyPr/>
          <a:lstStyle/>
          <a:p>
            <a:r>
              <a:rPr lang="ja-JP" altLang="ja-JP" sz="1200" b="1" dirty="0">
                <a:latin typeface="Meiryo UI" pitchFamily="50" charset="-128"/>
                <a:ea typeface="Meiryo UI" pitchFamily="50" charset="-128"/>
                <a:cs typeface="Meiryo UI" pitchFamily="50" charset="-128"/>
              </a:rPr>
              <a:t>世界最大級の</a:t>
            </a:r>
            <a:r>
              <a:rPr lang="ja-JP" altLang="ja-JP" sz="1200" b="1" dirty="0" smtClean="0">
                <a:latin typeface="Meiryo UI" pitchFamily="50" charset="-128"/>
                <a:ea typeface="Meiryo UI" pitchFamily="50" charset="-128"/>
                <a:cs typeface="Meiryo UI" pitchFamily="50" charset="-128"/>
              </a:rPr>
              <a:t>クリスマスツリー</a:t>
            </a:r>
            <a:endParaRPr lang="ja-JP" altLang="ja-JP" sz="1200" b="1" dirty="0">
              <a:latin typeface="Meiryo UI" pitchFamily="50" charset="-128"/>
              <a:ea typeface="Meiryo UI" pitchFamily="50" charset="-128"/>
              <a:cs typeface="Meiryo UI" pitchFamily="50" charset="-128"/>
            </a:endParaRPr>
          </a:p>
          <a:p>
            <a:r>
              <a:rPr lang="ja-JP" altLang="ja-JP" sz="1200" b="1" dirty="0">
                <a:latin typeface="Meiryo UI" pitchFamily="50" charset="-128"/>
                <a:ea typeface="Meiryo UI" pitchFamily="50" charset="-128"/>
                <a:cs typeface="Meiryo UI" pitchFamily="50" charset="-128"/>
              </a:rPr>
              <a:t>（ドイツ・クリスマスマーケット大阪</a:t>
            </a:r>
            <a:r>
              <a:rPr lang="en-US" altLang="ja-JP" sz="1200" b="1" dirty="0">
                <a:latin typeface="Meiryo UI" pitchFamily="50" charset="-128"/>
                <a:ea typeface="Meiryo UI" pitchFamily="50" charset="-128"/>
                <a:cs typeface="Meiryo UI" pitchFamily="50" charset="-128"/>
              </a:rPr>
              <a:t>2014</a:t>
            </a:r>
            <a:r>
              <a:rPr lang="ja-JP" altLang="ja-JP" sz="1200" b="1" dirty="0">
                <a:latin typeface="Meiryo UI" pitchFamily="50" charset="-128"/>
                <a:ea typeface="Meiryo UI" pitchFamily="50" charset="-128"/>
                <a:cs typeface="Meiryo UI" pitchFamily="50" charset="-128"/>
              </a:rPr>
              <a:t>）</a:t>
            </a:r>
          </a:p>
          <a:p>
            <a:pPr>
              <a:spcBef>
                <a:spcPct val="20000"/>
              </a:spcBef>
              <a:buFont typeface="Arial" pitchFamily="34" charset="0"/>
              <a:buNone/>
            </a:pPr>
            <a:r>
              <a:rPr lang="en-US" altLang="ja-JP" sz="1200" b="1" dirty="0" smtClean="0">
                <a:latin typeface="Meiryo UI" pitchFamily="50" charset="-128"/>
                <a:ea typeface="Meiryo UI" pitchFamily="50" charset="-128"/>
                <a:cs typeface="Meiryo UI" pitchFamily="50" charset="-128"/>
              </a:rPr>
              <a:t> </a:t>
            </a:r>
            <a:endParaRPr lang="en-US" altLang="ja-JP" sz="1050" b="1" dirty="0" smtClean="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050" b="1" u="sng" dirty="0" smtClean="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Calibri" pitchFamily="34" charset="0"/>
            </a:endParaRPr>
          </a:p>
          <a:p>
            <a:pPr algn="ctr">
              <a:spcBef>
                <a:spcPct val="20000"/>
              </a:spcBef>
              <a:buFont typeface="Arial" pitchFamily="34" charset="0"/>
              <a:buNone/>
            </a:pPr>
            <a:endParaRPr lang="ja-JP" altLang="en-US" sz="1200" b="1" dirty="0">
              <a:latin typeface="Calibri" pitchFamily="34" charset="0"/>
            </a:endParaRPr>
          </a:p>
        </p:txBody>
      </p:sp>
      <p:sp>
        <p:nvSpPr>
          <p:cNvPr id="13" name="テキスト ボックス 8"/>
          <p:cNvSpPr txBox="1">
            <a:spLocks noChangeArrowheads="1"/>
          </p:cNvSpPr>
          <p:nvPr/>
        </p:nvSpPr>
        <p:spPr bwMode="auto">
          <a:xfrm>
            <a:off x="218280" y="3886201"/>
            <a:ext cx="6635750" cy="1002839"/>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ja-JP" sz="1000" dirty="0">
                <a:latin typeface="Meiryo UI" pitchFamily="50" charset="-128"/>
                <a:ea typeface="Meiryo UI" pitchFamily="50" charset="-128"/>
                <a:cs typeface="Meiryo UI" pitchFamily="50" charset="-128"/>
              </a:rPr>
              <a:t>ドイツ・クリスマスマーケット大阪実行委員会</a:t>
            </a: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2014.11.14</a:t>
            </a:r>
            <a:r>
              <a:rPr lang="ja-JP" altLang="ja-JP" sz="1000" dirty="0">
                <a:latin typeface="Meiryo UI" pitchFamily="50" charset="-128"/>
                <a:ea typeface="Meiryo UI" pitchFamily="50" charset="-128"/>
                <a:cs typeface="Meiryo UI" pitchFamily="50" charset="-128"/>
              </a:rPr>
              <a:t>（金）～</a:t>
            </a:r>
            <a:r>
              <a:rPr lang="en-US" altLang="ja-JP" sz="1000" dirty="0">
                <a:latin typeface="Meiryo UI" pitchFamily="50" charset="-128"/>
                <a:ea typeface="Meiryo UI" pitchFamily="50" charset="-128"/>
                <a:cs typeface="Meiryo UI" pitchFamily="50" charset="-128"/>
              </a:rPr>
              <a:t>12.25</a:t>
            </a:r>
            <a:r>
              <a:rPr lang="ja-JP" altLang="ja-JP" sz="1000" dirty="0">
                <a:latin typeface="Meiryo UI" pitchFamily="50" charset="-128"/>
                <a:ea typeface="Meiryo UI" pitchFamily="50" charset="-128"/>
                <a:cs typeface="Meiryo UI" pitchFamily="50" charset="-128"/>
              </a:rPr>
              <a:t>（木</a:t>
            </a:r>
            <a:r>
              <a:rPr lang="ja-JP"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ja-JP" altLang="ja-JP" sz="1000" dirty="0" smtClean="0">
                <a:latin typeface="Meiryo UI" pitchFamily="50" charset="-128"/>
                <a:ea typeface="Meiryo UI" pitchFamily="50" charset="-128"/>
                <a:cs typeface="Meiryo UI" pitchFamily="50" charset="-128"/>
              </a:rPr>
              <a:t>新梅田</a:t>
            </a:r>
            <a:r>
              <a:rPr lang="ja-JP" altLang="ja-JP" sz="1000" dirty="0">
                <a:latin typeface="Meiryo UI" pitchFamily="50" charset="-128"/>
                <a:ea typeface="Meiryo UI" pitchFamily="50" charset="-128"/>
                <a:cs typeface="Meiryo UI" pitchFamily="50" charset="-128"/>
              </a:rPr>
              <a:t>シティ・</a:t>
            </a:r>
            <a:r>
              <a:rPr lang="ja-JP" altLang="ja-JP" sz="1000" dirty="0" smtClean="0">
                <a:latin typeface="Meiryo UI" pitchFamily="50" charset="-128"/>
                <a:ea typeface="Meiryo UI" pitchFamily="50" charset="-128"/>
                <a:cs typeface="Meiryo UI" pitchFamily="50" charset="-128"/>
              </a:rPr>
              <a:t>ワンダースクエア</a:t>
            </a:r>
            <a:endParaRPr lang="en-US" altLang="ja-JP" sz="800" dirty="0">
              <a:latin typeface="Meiryo UI" pitchFamily="50" charset="-128"/>
              <a:ea typeface="Meiryo UI" pitchFamily="50" charset="-128"/>
              <a:cs typeface="Meiryo UI" pitchFamily="50" charset="-128"/>
            </a:endParaRPr>
          </a:p>
        </p:txBody>
      </p:sp>
      <p:pic>
        <p:nvPicPr>
          <p:cNvPr id="14" name="Picture 34" descr="X:\【大阪府市】\【大阪・光の饗宴2013　広報事業推進】\【事務局データ等】\【合同エリアプログラム】\ロゴ.jpg\中之島ウエストロゴ.jpg"/>
          <p:cNvPicPr>
            <a:picLocks noChangeAspect="1" noChangeArrowheads="1"/>
          </p:cNvPicPr>
          <p:nvPr/>
        </p:nvPicPr>
        <p:blipFill>
          <a:blip r:embed="rId5" cstate="email"/>
          <a:srcRect/>
          <a:stretch>
            <a:fillRect/>
          </a:stretch>
        </p:blipFill>
        <p:spPr bwMode="auto">
          <a:xfrm>
            <a:off x="304799" y="5082317"/>
            <a:ext cx="562769" cy="569182"/>
          </a:xfrm>
          <a:prstGeom prst="rect">
            <a:avLst/>
          </a:prstGeom>
          <a:noFill/>
          <a:ln w="9525">
            <a:noFill/>
            <a:miter lim="800000"/>
            <a:headEnd/>
            <a:tailEnd/>
          </a:ln>
        </p:spPr>
      </p:pic>
      <p:sp>
        <p:nvSpPr>
          <p:cNvPr id="15" name="サブタイトル 2"/>
          <p:cNvSpPr txBox="1">
            <a:spLocks/>
          </p:cNvSpPr>
          <p:nvPr/>
        </p:nvSpPr>
        <p:spPr bwMode="auto">
          <a:xfrm>
            <a:off x="953294" y="5068297"/>
            <a:ext cx="6438900" cy="322263"/>
          </a:xfrm>
          <a:prstGeom prst="rect">
            <a:avLst/>
          </a:prstGeom>
          <a:noFill/>
          <a:ln w="9525">
            <a:noFill/>
            <a:miter lim="800000"/>
            <a:headEnd/>
            <a:tailEnd/>
          </a:ln>
        </p:spPr>
        <p:txBody>
          <a:bodyPr/>
          <a:lstStyle/>
          <a:p>
            <a:pPr>
              <a:spcBef>
                <a:spcPct val="20000"/>
              </a:spcBef>
            </a:pPr>
            <a:r>
              <a:rPr lang="ja-JP" altLang="ja-JP" sz="1100" dirty="0">
                <a:latin typeface="Meiryo UI" pitchFamily="50" charset="-128"/>
                <a:ea typeface="Meiryo UI" pitchFamily="50" charset="-128"/>
                <a:cs typeface="Meiryo UI" pitchFamily="50" charset="-128"/>
              </a:rPr>
              <a:t>大迫力の噴水とラバー・ダックのコラボレーションに光と音楽がリンクするエンタテイメントショー！</a:t>
            </a: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16" name="サブタイトル 2"/>
          <p:cNvSpPr txBox="1">
            <a:spLocks/>
          </p:cNvSpPr>
          <p:nvPr/>
        </p:nvSpPr>
        <p:spPr bwMode="auto">
          <a:xfrm>
            <a:off x="1038225" y="5263442"/>
            <a:ext cx="6162675" cy="365833"/>
          </a:xfrm>
          <a:prstGeom prst="rect">
            <a:avLst/>
          </a:prstGeom>
          <a:noFill/>
          <a:ln w="9525">
            <a:noFill/>
            <a:miter lim="800000"/>
            <a:headEnd/>
            <a:tailEnd/>
          </a:ln>
        </p:spPr>
        <p:txBody>
          <a:bodyPr/>
          <a:lstStyle/>
          <a:p>
            <a:r>
              <a:rPr lang="ja-JP" altLang="ja-JP" sz="1200" b="1" dirty="0">
                <a:latin typeface="Meiryo UI" pitchFamily="50" charset="-128"/>
                <a:ea typeface="Meiryo UI" pitchFamily="50" charset="-128"/>
                <a:cs typeface="Meiryo UI" pitchFamily="50" charset="-128"/>
              </a:rPr>
              <a:t>中之島</a:t>
            </a:r>
            <a:r>
              <a:rPr lang="ja-JP" altLang="ja-JP" sz="1200" b="1" dirty="0" smtClean="0">
                <a:latin typeface="Meiryo UI" pitchFamily="50" charset="-128"/>
                <a:ea typeface="Meiryo UI" pitchFamily="50" charset="-128"/>
                <a:cs typeface="Meiryo UI" pitchFamily="50" charset="-128"/>
              </a:rPr>
              <a:t>ウォーターファンタジア</a:t>
            </a:r>
            <a:endParaRPr lang="en-US" altLang="ja-JP" sz="1200" b="1" dirty="0" smtClean="0">
              <a:latin typeface="Meiryo UI" pitchFamily="50" charset="-128"/>
              <a:ea typeface="Meiryo UI" pitchFamily="50" charset="-128"/>
              <a:cs typeface="Meiryo UI" pitchFamily="50" charset="-128"/>
            </a:endParaRPr>
          </a:p>
          <a:p>
            <a:r>
              <a:rPr lang="ja-JP" altLang="ja-JP" sz="1200" b="1" dirty="0" smtClean="0">
                <a:latin typeface="Meiryo UI" pitchFamily="50" charset="-128"/>
                <a:ea typeface="Meiryo UI" pitchFamily="50" charset="-128"/>
                <a:cs typeface="Meiryo UI" pitchFamily="50" charset="-128"/>
              </a:rPr>
              <a:t>（</a:t>
            </a:r>
            <a:r>
              <a:rPr lang="ja-JP" altLang="ja-JP" sz="1200" b="1" dirty="0">
                <a:latin typeface="Meiryo UI" pitchFamily="50" charset="-128"/>
                <a:ea typeface="Meiryo UI" pitchFamily="50" charset="-128"/>
                <a:cs typeface="Meiryo UI" pitchFamily="50" charset="-128"/>
              </a:rPr>
              <a:t>中之島ウエスト「冬ものがたり</a:t>
            </a:r>
            <a:r>
              <a:rPr lang="en-US" altLang="ja-JP" sz="1200" b="1" dirty="0">
                <a:latin typeface="Meiryo UI" pitchFamily="50" charset="-128"/>
                <a:ea typeface="Meiryo UI" pitchFamily="50" charset="-128"/>
                <a:cs typeface="Meiryo UI" pitchFamily="50" charset="-128"/>
              </a:rPr>
              <a:t>2014</a:t>
            </a:r>
            <a:r>
              <a:rPr lang="ja-JP" altLang="ja-JP" sz="1200" b="1" dirty="0">
                <a:latin typeface="Meiryo UI" pitchFamily="50" charset="-128"/>
                <a:ea typeface="Meiryo UI" pitchFamily="50" charset="-128"/>
                <a:cs typeface="Meiryo UI" pitchFamily="50" charset="-128"/>
              </a:rPr>
              <a:t>」</a:t>
            </a:r>
            <a:r>
              <a:rPr lang="ja-JP" altLang="ja-JP" sz="1200" b="1" dirty="0" smtClean="0">
                <a:latin typeface="Meiryo UI" pitchFamily="50" charset="-128"/>
                <a:ea typeface="Meiryo UI" pitchFamily="50" charset="-128"/>
                <a:cs typeface="Meiryo UI" pitchFamily="50" charset="-128"/>
              </a:rPr>
              <a:t>）</a:t>
            </a:r>
            <a:endParaRPr lang="ja-JP" altLang="ja-JP" sz="1200" b="1"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17" name="テキスト ボックス 8"/>
          <p:cNvSpPr txBox="1">
            <a:spLocks noChangeArrowheads="1"/>
          </p:cNvSpPr>
          <p:nvPr/>
        </p:nvSpPr>
        <p:spPr bwMode="auto">
          <a:xfrm>
            <a:off x="257174" y="5686425"/>
            <a:ext cx="6635750" cy="1002839"/>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ja-JP" sz="1000" dirty="0">
                <a:latin typeface="Meiryo UI" pitchFamily="50" charset="-128"/>
                <a:ea typeface="Meiryo UI" pitchFamily="50" charset="-128"/>
                <a:cs typeface="Meiryo UI" pitchFamily="50" charset="-128"/>
              </a:rPr>
              <a:t>中之島ウエスト・エリアプロモーション</a:t>
            </a:r>
            <a:r>
              <a:rPr lang="ja-JP" altLang="ja-JP" sz="1000" dirty="0" smtClean="0">
                <a:latin typeface="Meiryo UI" pitchFamily="50" charset="-128"/>
                <a:ea typeface="Meiryo UI" pitchFamily="50" charset="-128"/>
                <a:cs typeface="Meiryo UI" pitchFamily="50" charset="-128"/>
              </a:rPr>
              <a:t>連絡会</a:t>
            </a:r>
            <a:endParaRPr lang="ja-JP"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2014.12.15</a:t>
            </a:r>
            <a:r>
              <a:rPr lang="ja-JP" altLang="ja-JP" sz="1000" dirty="0">
                <a:latin typeface="Meiryo UI" pitchFamily="50" charset="-128"/>
                <a:ea typeface="Meiryo UI" pitchFamily="50" charset="-128"/>
                <a:cs typeface="Meiryo UI" pitchFamily="50" charset="-128"/>
              </a:rPr>
              <a:t>（月）～</a:t>
            </a:r>
            <a:r>
              <a:rPr lang="en-US" altLang="ja-JP" sz="1000" dirty="0">
                <a:latin typeface="Meiryo UI" pitchFamily="50" charset="-128"/>
                <a:ea typeface="Meiryo UI" pitchFamily="50" charset="-128"/>
                <a:cs typeface="Meiryo UI" pitchFamily="50" charset="-128"/>
              </a:rPr>
              <a:t>12.25</a:t>
            </a:r>
            <a:r>
              <a:rPr lang="ja-JP" altLang="ja-JP" sz="1000" dirty="0">
                <a:latin typeface="Meiryo UI" pitchFamily="50" charset="-128"/>
                <a:ea typeface="Meiryo UI" pitchFamily="50" charset="-128"/>
                <a:cs typeface="Meiryo UI" pitchFamily="50" charset="-128"/>
              </a:rPr>
              <a:t>（木</a:t>
            </a:r>
            <a:r>
              <a:rPr lang="ja-JP" altLang="ja-JP" sz="1000" dirty="0"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12.14</a:t>
            </a:r>
            <a:r>
              <a:rPr lang="ja-JP" altLang="ja-JP" sz="1000" dirty="0">
                <a:latin typeface="Meiryo UI" pitchFamily="50" charset="-128"/>
                <a:ea typeface="Meiryo UI" pitchFamily="50" charset="-128"/>
                <a:cs typeface="Meiryo UI" pitchFamily="50" charset="-128"/>
              </a:rPr>
              <a:t>（日）はメインプログラムプレビュー</a:t>
            </a:r>
            <a:r>
              <a:rPr lang="ja-JP" altLang="ja-JP" sz="1000" dirty="0" smtClean="0">
                <a:latin typeface="Meiryo UI" pitchFamily="50" charset="-128"/>
                <a:ea typeface="Meiryo UI" pitchFamily="50" charset="-128"/>
                <a:cs typeface="Meiryo UI" pitchFamily="50" charset="-128"/>
              </a:rPr>
              <a:t>開催</a:t>
            </a:r>
            <a:endParaRPr lang="en-US"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ja-JP" altLang="ja-JP" sz="1000" dirty="0" smtClean="0">
                <a:latin typeface="Meiryo UI" pitchFamily="50" charset="-128"/>
                <a:ea typeface="Meiryo UI" pitchFamily="50" charset="-128"/>
                <a:cs typeface="Meiryo UI" pitchFamily="50" charset="-128"/>
              </a:rPr>
              <a:t>ほたるまち港</a:t>
            </a:r>
            <a:endParaRPr lang="ja-JP" altLang="ja-JP" sz="1000" dirty="0">
              <a:latin typeface="Meiryo UI" pitchFamily="50" charset="-128"/>
              <a:ea typeface="Meiryo UI" pitchFamily="50" charset="-128"/>
              <a:cs typeface="Meiryo UI" pitchFamily="50" charset="-128"/>
            </a:endParaRPr>
          </a:p>
        </p:txBody>
      </p:sp>
      <p:pic>
        <p:nvPicPr>
          <p:cNvPr id="18" name="Picture 37" descr="X:\【大阪府市】\【大阪・光の饗宴2013　広報事業推進】\【事務局データ等】\【合同エリアプログラム】\ロゴ.jpg\大阪シティクルーズ推進協議会　シンボルマーク　白黒用　マークのみ　.jpg"/>
          <p:cNvPicPr>
            <a:picLocks noChangeAspect="1" noChangeArrowheads="1"/>
          </p:cNvPicPr>
          <p:nvPr/>
        </p:nvPicPr>
        <p:blipFill>
          <a:blip r:embed="rId6" cstate="email"/>
          <a:srcRect/>
          <a:stretch>
            <a:fillRect/>
          </a:stretch>
        </p:blipFill>
        <p:spPr bwMode="auto">
          <a:xfrm>
            <a:off x="371475" y="6874976"/>
            <a:ext cx="553243" cy="553242"/>
          </a:xfrm>
          <a:prstGeom prst="rect">
            <a:avLst/>
          </a:prstGeom>
          <a:noFill/>
          <a:ln w="9525">
            <a:noFill/>
            <a:miter lim="800000"/>
            <a:headEnd/>
            <a:tailEnd/>
          </a:ln>
        </p:spPr>
      </p:pic>
      <p:sp>
        <p:nvSpPr>
          <p:cNvPr id="19" name="サブタイトル 2"/>
          <p:cNvSpPr txBox="1">
            <a:spLocks/>
          </p:cNvSpPr>
          <p:nvPr/>
        </p:nvSpPr>
        <p:spPr bwMode="auto">
          <a:xfrm>
            <a:off x="1010444" y="6887572"/>
            <a:ext cx="6438900" cy="322263"/>
          </a:xfrm>
          <a:prstGeom prst="rect">
            <a:avLst/>
          </a:prstGeom>
          <a:noFill/>
          <a:ln w="9525">
            <a:noFill/>
            <a:miter lim="800000"/>
            <a:headEnd/>
            <a:tailEnd/>
          </a:ln>
        </p:spPr>
        <p:txBody>
          <a:bodyPr/>
          <a:lstStyle/>
          <a:p>
            <a:r>
              <a:rPr lang="ja-JP" altLang="en-US" sz="1100" dirty="0" smtClean="0">
                <a:latin typeface="Meiryo UI" pitchFamily="50" charset="-128"/>
                <a:ea typeface="Meiryo UI" pitchFamily="50" charset="-128"/>
                <a:cs typeface="Meiryo UI" pitchFamily="50" charset="-128"/>
              </a:rPr>
              <a:t>イルミネーション会場を取り巻く川面にサンタの運転するイルミネーションボートが行き交います</a:t>
            </a:r>
            <a:r>
              <a:rPr lang="ja-JP" altLang="ja-JP" sz="1100" dirty="0" smtClean="0">
                <a:latin typeface="Meiryo UI" pitchFamily="50" charset="-128"/>
                <a:ea typeface="Meiryo UI" pitchFamily="50" charset="-128"/>
                <a:cs typeface="Meiryo UI" pitchFamily="50" charset="-128"/>
              </a:rPr>
              <a:t>！</a:t>
            </a:r>
            <a:endParaRPr lang="ja-JP" altLang="ja-JP" sz="1100"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20" name="サブタイトル 2"/>
          <p:cNvSpPr txBox="1">
            <a:spLocks/>
          </p:cNvSpPr>
          <p:nvPr/>
        </p:nvSpPr>
        <p:spPr bwMode="auto">
          <a:xfrm>
            <a:off x="1066800" y="7082717"/>
            <a:ext cx="6162675" cy="365833"/>
          </a:xfrm>
          <a:prstGeom prst="rect">
            <a:avLst/>
          </a:prstGeom>
          <a:noFill/>
          <a:ln w="9525">
            <a:noFill/>
            <a:miter lim="800000"/>
            <a:headEnd/>
            <a:tailEnd/>
          </a:ln>
        </p:spPr>
        <p:txBody>
          <a:bodyPr/>
          <a:lstStyle/>
          <a:p>
            <a:r>
              <a:rPr lang="ja-JP" altLang="ja-JP" sz="1200" b="1" dirty="0" smtClean="0">
                <a:latin typeface="Meiryo UI" pitchFamily="50" charset="-128"/>
                <a:ea typeface="Meiryo UI" pitchFamily="50" charset="-128"/>
                <a:cs typeface="Meiryo UI" pitchFamily="50" charset="-128"/>
              </a:rPr>
              <a:t>光の水都ルネサンスクルーズ</a:t>
            </a:r>
            <a:endParaRPr lang="en-US" altLang="ja-JP" sz="1200" b="1" dirty="0" smtClean="0">
              <a:latin typeface="Meiryo UI" pitchFamily="50" charset="-128"/>
              <a:ea typeface="Meiryo UI" pitchFamily="50" charset="-128"/>
              <a:cs typeface="Meiryo UI" pitchFamily="50" charset="-128"/>
            </a:endParaRPr>
          </a:p>
          <a:p>
            <a:r>
              <a:rPr lang="ja-JP" altLang="ja-JP" sz="1200" b="1" dirty="0" smtClean="0">
                <a:latin typeface="Meiryo UI" pitchFamily="50" charset="-128"/>
                <a:ea typeface="Meiryo UI" pitchFamily="50" charset="-128"/>
                <a:cs typeface="Meiryo UI" pitchFamily="50" charset="-128"/>
              </a:rPr>
              <a:t>（光の水都ルネサンスボート</a:t>
            </a:r>
            <a:r>
              <a:rPr lang="en-US" altLang="ja-JP" sz="1200" b="1" dirty="0" smtClean="0">
                <a:latin typeface="Meiryo UI" pitchFamily="50" charset="-128"/>
                <a:ea typeface="Meiryo UI" pitchFamily="50" charset="-128"/>
                <a:cs typeface="Meiryo UI" pitchFamily="50" charset="-128"/>
              </a:rPr>
              <a:t>2014</a:t>
            </a:r>
            <a:r>
              <a:rPr lang="ja-JP" altLang="ja-JP" sz="1200" b="1" dirty="0" smtClean="0">
                <a:latin typeface="Meiryo UI" pitchFamily="50" charset="-128"/>
                <a:ea typeface="Meiryo UI" pitchFamily="50" charset="-128"/>
                <a:cs typeface="Meiryo UI" pitchFamily="50" charset="-128"/>
              </a:rPr>
              <a:t>）</a:t>
            </a:r>
            <a:endParaRPr lang="ja-JP" altLang="ja-JP" sz="1200" b="1"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21" name="テキスト ボックス 8"/>
          <p:cNvSpPr txBox="1">
            <a:spLocks noChangeArrowheads="1"/>
          </p:cNvSpPr>
          <p:nvPr/>
        </p:nvSpPr>
        <p:spPr bwMode="auto">
          <a:xfrm>
            <a:off x="304799" y="7544388"/>
            <a:ext cx="6635750" cy="1002839"/>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ja-JP" sz="1000" dirty="0">
                <a:latin typeface="Meiryo UI" pitchFamily="50" charset="-128"/>
                <a:ea typeface="Meiryo UI" pitchFamily="50" charset="-128"/>
                <a:cs typeface="Meiryo UI" pitchFamily="50" charset="-128"/>
              </a:rPr>
              <a:t>大阪シティクルーズ推進協</a:t>
            </a:r>
            <a:r>
              <a:rPr lang="ja-JP" altLang="ja-JP" sz="1000" dirty="0" smtClean="0">
                <a:latin typeface="Meiryo UI" pitchFamily="50" charset="-128"/>
                <a:ea typeface="Meiryo UI" pitchFamily="50" charset="-128"/>
                <a:cs typeface="Meiryo UI" pitchFamily="50" charset="-128"/>
              </a:rPr>
              <a:t>議会</a:t>
            </a:r>
            <a:endParaRPr lang="ja-JP"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2014.12.14</a:t>
            </a:r>
            <a:r>
              <a:rPr lang="ja-JP" altLang="ja-JP" sz="1000" dirty="0">
                <a:latin typeface="Meiryo UI" pitchFamily="50" charset="-128"/>
                <a:ea typeface="Meiryo UI" pitchFamily="50" charset="-128"/>
                <a:cs typeface="Meiryo UI" pitchFamily="50" charset="-128"/>
              </a:rPr>
              <a:t>（日）～</a:t>
            </a:r>
            <a:r>
              <a:rPr lang="en-US" altLang="ja-JP" sz="1000" dirty="0">
                <a:latin typeface="Meiryo UI" pitchFamily="50" charset="-128"/>
                <a:ea typeface="Meiryo UI" pitchFamily="50" charset="-128"/>
                <a:cs typeface="Meiryo UI" pitchFamily="50" charset="-128"/>
              </a:rPr>
              <a:t>12.25</a:t>
            </a:r>
            <a:r>
              <a:rPr lang="ja-JP" altLang="ja-JP" sz="1000" dirty="0">
                <a:latin typeface="Meiryo UI" pitchFamily="50" charset="-128"/>
                <a:ea typeface="Meiryo UI" pitchFamily="50" charset="-128"/>
                <a:cs typeface="Meiryo UI" pitchFamily="50" charset="-128"/>
              </a:rPr>
              <a:t>（木</a:t>
            </a:r>
            <a:r>
              <a:rPr lang="ja-JP" altLang="ja-JP"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ja-JP" altLang="ja-JP" sz="1000" dirty="0" smtClean="0">
                <a:latin typeface="Meiryo UI" pitchFamily="50" charset="-128"/>
                <a:ea typeface="Meiryo UI" pitchFamily="50" charset="-128"/>
                <a:cs typeface="Meiryo UI" pitchFamily="50" charset="-128"/>
              </a:rPr>
              <a:t>中之島</a:t>
            </a:r>
            <a:r>
              <a:rPr lang="ja-JP" altLang="ja-JP" sz="1000" dirty="0">
                <a:latin typeface="Meiryo UI" pitchFamily="50" charset="-128"/>
                <a:ea typeface="Meiryo UI" pitchFamily="50" charset="-128"/>
                <a:cs typeface="Meiryo UI" pitchFamily="50" charset="-128"/>
              </a:rPr>
              <a:t>公園内　中之島</a:t>
            </a:r>
            <a:r>
              <a:rPr lang="ja-JP" altLang="ja-JP" sz="1000" dirty="0" smtClean="0">
                <a:latin typeface="Meiryo UI" pitchFamily="50" charset="-128"/>
                <a:ea typeface="Meiryo UI" pitchFamily="50" charset="-128"/>
                <a:cs typeface="Meiryo UI" pitchFamily="50" charset="-128"/>
              </a:rPr>
              <a:t>ローズポート</a:t>
            </a:r>
            <a:endParaRPr lang="ja-JP" altLang="ja-JP" sz="1000" dirty="0">
              <a:latin typeface="Meiryo UI" pitchFamily="50" charset="-128"/>
              <a:ea typeface="Meiryo UI" pitchFamily="50" charset="-128"/>
              <a:cs typeface="Meiryo UI" pitchFamily="50" charset="-128"/>
            </a:endParaRPr>
          </a:p>
        </p:txBody>
      </p:sp>
      <p:pic>
        <p:nvPicPr>
          <p:cNvPr id="22" name="Picture 34" descr="X:\ユーザ作業用フォルダ\◆wa0035＜旧ゆとみど観光室＞\旧事業企画ライン\25年度事業企画データ\06 光のルネサンス\20 合同プロモーション\130820\天満・桜ノ宮_logo\logo_color.jpg"/>
          <p:cNvPicPr>
            <a:picLocks noChangeAspect="1" noChangeArrowheads="1"/>
          </p:cNvPicPr>
          <p:nvPr/>
        </p:nvPicPr>
        <p:blipFill>
          <a:blip r:embed="rId7" cstate="email"/>
          <a:srcRect/>
          <a:stretch>
            <a:fillRect/>
          </a:stretch>
        </p:blipFill>
        <p:spPr bwMode="auto">
          <a:xfrm>
            <a:off x="209550" y="8572500"/>
            <a:ext cx="866775" cy="866775"/>
          </a:xfrm>
          <a:prstGeom prst="rect">
            <a:avLst/>
          </a:prstGeom>
          <a:noFill/>
          <a:ln w="9525">
            <a:noFill/>
            <a:miter lim="800000"/>
            <a:headEnd/>
            <a:tailEnd/>
          </a:ln>
        </p:spPr>
      </p:pic>
      <p:sp>
        <p:nvSpPr>
          <p:cNvPr id="23" name="サブタイトル 2"/>
          <p:cNvSpPr txBox="1">
            <a:spLocks/>
          </p:cNvSpPr>
          <p:nvPr/>
        </p:nvSpPr>
        <p:spPr bwMode="auto">
          <a:xfrm>
            <a:off x="1039019" y="8763997"/>
            <a:ext cx="6438900" cy="322263"/>
          </a:xfrm>
          <a:prstGeom prst="rect">
            <a:avLst/>
          </a:prstGeom>
          <a:noFill/>
          <a:ln w="9525">
            <a:noFill/>
            <a:miter lim="800000"/>
            <a:headEnd/>
            <a:tailEnd/>
          </a:ln>
        </p:spPr>
        <p:txBody>
          <a:bodyPr/>
          <a:lstStyle/>
          <a:p>
            <a:r>
              <a:rPr lang="ja-JP" altLang="en-US" sz="1100" dirty="0" smtClean="0">
                <a:latin typeface="Meiryo UI" pitchFamily="50" charset="-128"/>
                <a:ea typeface="Meiryo UI" pitchFamily="50" charset="-128"/>
                <a:cs typeface="Meiryo UI" pitchFamily="50" charset="-128"/>
              </a:rPr>
              <a:t>天満・桜ノ宮エリアの象徴である桜をモチーフとした華やいだ大人のイルミネーションを展開。</a:t>
            </a: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24" name="サブタイトル 2"/>
          <p:cNvSpPr txBox="1">
            <a:spLocks/>
          </p:cNvSpPr>
          <p:nvPr/>
        </p:nvSpPr>
        <p:spPr bwMode="auto">
          <a:xfrm>
            <a:off x="1095375" y="8959142"/>
            <a:ext cx="6162675" cy="365833"/>
          </a:xfrm>
          <a:prstGeom prst="rect">
            <a:avLst/>
          </a:prstGeom>
          <a:noFill/>
          <a:ln w="9525">
            <a:noFill/>
            <a:miter lim="800000"/>
            <a:headEnd/>
            <a:tailEnd/>
          </a:ln>
        </p:spPr>
        <p:txBody>
          <a:bodyPr/>
          <a:lstStyle/>
          <a:p>
            <a:r>
              <a:rPr lang="ja-JP" altLang="ja-JP" sz="1200" b="1" dirty="0">
                <a:latin typeface="Meiryo UI" pitchFamily="50" charset="-128"/>
                <a:ea typeface="Meiryo UI" pitchFamily="50" charset="-128"/>
                <a:cs typeface="Meiryo UI" pitchFamily="50" charset="-128"/>
              </a:rPr>
              <a:t>天満・桜ノ宮　光の</a:t>
            </a:r>
            <a:r>
              <a:rPr lang="ja-JP" altLang="ja-JP" sz="1200" b="1" dirty="0" smtClean="0">
                <a:latin typeface="Meiryo UI" pitchFamily="50" charset="-128"/>
                <a:ea typeface="Meiryo UI" pitchFamily="50" charset="-128"/>
                <a:cs typeface="Meiryo UI" pitchFamily="50" charset="-128"/>
              </a:rPr>
              <a:t>エレガンス</a:t>
            </a:r>
            <a:endParaRPr lang="en-US" altLang="ja-JP" sz="1200" b="1"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25" name="テキスト ボックス 8"/>
          <p:cNvSpPr txBox="1">
            <a:spLocks noChangeArrowheads="1"/>
          </p:cNvSpPr>
          <p:nvPr/>
        </p:nvSpPr>
        <p:spPr bwMode="auto">
          <a:xfrm>
            <a:off x="333374" y="9334500"/>
            <a:ext cx="6635750" cy="1002839"/>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ja-JP" sz="1000" dirty="0">
                <a:latin typeface="Meiryo UI" pitchFamily="50" charset="-128"/>
                <a:ea typeface="Meiryo UI" pitchFamily="50" charset="-128"/>
                <a:cs typeface="Meiryo UI" pitchFamily="50" charset="-128"/>
              </a:rPr>
              <a:t>天満エリア</a:t>
            </a:r>
            <a:r>
              <a:rPr lang="ja-JP" altLang="ja-JP" sz="1000" dirty="0" smtClean="0">
                <a:latin typeface="Meiryo UI" pitchFamily="50" charset="-128"/>
                <a:ea typeface="Meiryo UI" pitchFamily="50" charset="-128"/>
                <a:cs typeface="Meiryo UI" pitchFamily="50" charset="-128"/>
              </a:rPr>
              <a:t>交流会</a:t>
            </a:r>
            <a:endParaRPr lang="ja-JP"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 2014.11</a:t>
            </a:r>
            <a:r>
              <a:rPr lang="ja-JP" altLang="ja-JP" sz="1000" dirty="0">
                <a:latin typeface="Meiryo UI" pitchFamily="50" charset="-128"/>
                <a:ea typeface="Meiryo UI" pitchFamily="50" charset="-128"/>
                <a:cs typeface="Meiryo UI" pitchFamily="50" charset="-128"/>
              </a:rPr>
              <a:t>月下旬～</a:t>
            </a:r>
            <a:r>
              <a:rPr lang="en-US" altLang="ja-JP" sz="1000" dirty="0" smtClean="0">
                <a:latin typeface="Meiryo UI" pitchFamily="50" charset="-128"/>
                <a:ea typeface="Meiryo UI" pitchFamily="50" charset="-128"/>
                <a:cs typeface="Meiryo UI" pitchFamily="50" charset="-128"/>
              </a:rPr>
              <a:t>12.25</a:t>
            </a:r>
            <a:r>
              <a:rPr lang="ja-JP" altLang="ja-JP" sz="1000" dirty="0" smtClean="0">
                <a:latin typeface="Meiryo UI" pitchFamily="50" charset="-128"/>
                <a:ea typeface="Meiryo UI" pitchFamily="50" charset="-128"/>
                <a:cs typeface="Meiryo UI" pitchFamily="50" charset="-128"/>
              </a:rPr>
              <a:t>（木</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OAP</a:t>
            </a:r>
            <a:r>
              <a:rPr lang="ja-JP" altLang="ja-JP" sz="1000" dirty="0">
                <a:latin typeface="Meiryo UI" pitchFamily="50" charset="-128"/>
                <a:ea typeface="Meiryo UI" pitchFamily="50" charset="-128"/>
                <a:cs typeface="Meiryo UI" pitchFamily="50" charset="-128"/>
              </a:rPr>
              <a:t>タワー・帝国ホテル大阪</a:t>
            </a:r>
            <a:r>
              <a:rPr lang="ja-JP" altLang="ja-JP" sz="1000" dirty="0" smtClean="0">
                <a:latin typeface="Meiryo UI" pitchFamily="50" charset="-128"/>
                <a:ea typeface="Meiryo UI" pitchFamily="50" charset="-128"/>
                <a:cs typeface="Meiryo UI" pitchFamily="50" charset="-128"/>
              </a:rPr>
              <a:t>ほか</a:t>
            </a:r>
            <a:endParaRPr lang="ja-JP" altLang="ja-JP" sz="1000" dirty="0">
              <a:latin typeface="Meiryo UI" pitchFamily="50" charset="-128"/>
              <a:ea typeface="Meiryo UI" pitchFamily="50" charset="-128"/>
              <a:cs typeface="Meiryo UI" pitchFamily="50" charset="-128"/>
            </a:endParaRPr>
          </a:p>
        </p:txBody>
      </p:sp>
      <p:cxnSp>
        <p:nvCxnSpPr>
          <p:cNvPr id="3" name="直線コネクタ 2"/>
          <p:cNvCxnSpPr/>
          <p:nvPr/>
        </p:nvCxnSpPr>
        <p:spPr>
          <a:xfrm>
            <a:off x="180975" y="3102333"/>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200025" y="4959708"/>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180975" y="6702783"/>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直線コネクタ 27"/>
          <p:cNvCxnSpPr/>
          <p:nvPr/>
        </p:nvCxnSpPr>
        <p:spPr>
          <a:xfrm>
            <a:off x="161925" y="8569683"/>
            <a:ext cx="71628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サブタイトル 2"/>
          <p:cNvSpPr txBox="1">
            <a:spLocks/>
          </p:cNvSpPr>
          <p:nvPr/>
        </p:nvSpPr>
        <p:spPr bwMode="auto">
          <a:xfrm>
            <a:off x="981075" y="615951"/>
            <a:ext cx="6162675" cy="276999"/>
          </a:xfrm>
          <a:prstGeom prst="rect">
            <a:avLst/>
          </a:prstGeom>
          <a:noFill/>
          <a:ln w="9525">
            <a:noFill/>
            <a:miter lim="800000"/>
            <a:headEnd/>
            <a:tailEnd/>
          </a:ln>
        </p:spPr>
        <p:txBody>
          <a:bodyPr>
            <a:spAutoFit/>
          </a:bodyPr>
          <a:lstStyle/>
          <a:p>
            <a:r>
              <a:rPr lang="ja-JP" altLang="ja-JP" sz="1200" b="1" dirty="0" smtClean="0">
                <a:latin typeface="Meiryo UI" pitchFamily="50" charset="-128"/>
                <a:ea typeface="Meiryo UI" pitchFamily="50" charset="-128"/>
                <a:cs typeface="Meiryo UI" pitchFamily="50" charset="-128"/>
              </a:rPr>
              <a:t>大阪</a:t>
            </a:r>
            <a:r>
              <a:rPr lang="ja-JP" altLang="ja-JP" sz="1200" b="1" dirty="0">
                <a:latin typeface="Meiryo UI" pitchFamily="50" charset="-128"/>
                <a:ea typeface="Meiryo UI" pitchFamily="50" charset="-128"/>
                <a:cs typeface="Meiryo UI" pitchFamily="50" charset="-128"/>
              </a:rPr>
              <a:t>・ミナミ光マッセ！！　「光の</a:t>
            </a:r>
            <a:r>
              <a:rPr lang="ja-JP" altLang="ja-JP" sz="1200" b="1" dirty="0" smtClean="0">
                <a:latin typeface="Meiryo UI" pitchFamily="50" charset="-128"/>
                <a:ea typeface="Meiryo UI" pitchFamily="50" charset="-128"/>
                <a:cs typeface="Meiryo UI" pitchFamily="50" charset="-128"/>
              </a:rPr>
              <a:t>杜」</a:t>
            </a:r>
            <a:endParaRPr lang="en-US" altLang="ja-JP" sz="1200" b="1" dirty="0" smtClean="0">
              <a:latin typeface="Meiryo UI" pitchFamily="50" charset="-128"/>
              <a:ea typeface="Meiryo UI" pitchFamily="50" charset="-128"/>
              <a:cs typeface="Meiryo UI" pitchFamily="50" charset="-128"/>
            </a:endParaRPr>
          </a:p>
        </p:txBody>
      </p:sp>
      <p:sp>
        <p:nvSpPr>
          <p:cNvPr id="7" name="テキスト ボックス 8"/>
          <p:cNvSpPr txBox="1">
            <a:spLocks noChangeArrowheads="1"/>
          </p:cNvSpPr>
          <p:nvPr/>
        </p:nvSpPr>
        <p:spPr bwMode="auto">
          <a:xfrm>
            <a:off x="247650" y="1474789"/>
            <a:ext cx="7029450" cy="1156727"/>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rPr>
              <a:t>M</a:t>
            </a:r>
            <a:r>
              <a:rPr lang="ja-JP" altLang="ja-JP" sz="1000" dirty="0">
                <a:latin typeface="Meiryo UI" pitchFamily="50" charset="-128"/>
                <a:ea typeface="Meiryo UI" pitchFamily="50" charset="-128"/>
                <a:cs typeface="Meiryo UI" pitchFamily="50" charset="-128"/>
              </a:rPr>
              <a:t>プロジェクト実行</a:t>
            </a:r>
            <a:r>
              <a:rPr lang="ja-JP" altLang="ja-JP" sz="1000" dirty="0" smtClean="0">
                <a:latin typeface="Meiryo UI" pitchFamily="50" charset="-128"/>
                <a:ea typeface="Meiryo UI" pitchFamily="50" charset="-128"/>
                <a:cs typeface="Meiryo UI" pitchFamily="50" charset="-128"/>
              </a:rPr>
              <a:t>委員会</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開催期間・開催場所</a:t>
            </a:r>
            <a:r>
              <a:rPr lang="en-US" altLang="ja-JP" sz="1000" dirty="0" smtClean="0">
                <a:latin typeface="Meiryo UI" pitchFamily="50" charset="-128"/>
                <a:ea typeface="Meiryo UI" pitchFamily="50" charset="-128"/>
                <a:cs typeface="Meiryo UI" pitchFamily="50" charset="-128"/>
              </a:rPr>
              <a:t>】</a:t>
            </a:r>
          </a:p>
          <a:p>
            <a:r>
              <a:rPr lang="ja-JP" altLang="en-US" sz="1000" dirty="0" smtClean="0">
                <a:latin typeface="Meiryo UI" pitchFamily="50" charset="-128"/>
                <a:ea typeface="Meiryo UI" pitchFamily="50" charset="-128"/>
                <a:cs typeface="Meiryo UI" pitchFamily="50" charset="-128"/>
              </a:rPr>
              <a:t>・光の杜　</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2014.11.8</a:t>
            </a:r>
            <a:r>
              <a:rPr lang="ja-JP" altLang="ja-JP" sz="1000" dirty="0">
                <a:latin typeface="Meiryo UI" pitchFamily="50" charset="-128"/>
                <a:ea typeface="Meiryo UI" pitchFamily="50" charset="-128"/>
                <a:cs typeface="Meiryo UI" pitchFamily="50" charset="-128"/>
              </a:rPr>
              <a:t>（土）～</a:t>
            </a:r>
            <a:r>
              <a:rPr lang="en-US" altLang="ja-JP" sz="1000" dirty="0">
                <a:latin typeface="Meiryo UI" pitchFamily="50" charset="-128"/>
                <a:ea typeface="Meiryo UI" pitchFamily="50" charset="-128"/>
                <a:cs typeface="Meiryo UI" pitchFamily="50" charset="-128"/>
              </a:rPr>
              <a:t>2015.2.15</a:t>
            </a:r>
            <a:r>
              <a:rPr lang="ja-JP" altLang="ja-JP" sz="1000" dirty="0">
                <a:latin typeface="Meiryo UI" pitchFamily="50" charset="-128"/>
                <a:ea typeface="Meiryo UI" pitchFamily="50" charset="-128"/>
                <a:cs typeface="Meiryo UI" pitchFamily="50" charset="-128"/>
              </a:rPr>
              <a:t>（日）</a:t>
            </a:r>
            <a:r>
              <a:rPr lang="ja-JP" altLang="ja-JP" sz="1000" dirty="0" smtClean="0">
                <a:latin typeface="Meiryo UI" pitchFamily="50" charset="-128"/>
                <a:ea typeface="Meiryo UI" pitchFamily="50" charset="-128"/>
                <a:cs typeface="Meiryo UI" pitchFamily="50" charset="-128"/>
              </a:rPr>
              <a:t>予定</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場所／</a:t>
            </a:r>
            <a:r>
              <a:rPr lang="ja-JP" altLang="ja-JP" sz="1000" dirty="0">
                <a:latin typeface="Meiryo UI" pitchFamily="50" charset="-128"/>
                <a:ea typeface="Meiryo UI" pitchFamily="50" charset="-128"/>
                <a:cs typeface="Meiryo UI" pitchFamily="50" charset="-128"/>
              </a:rPr>
              <a:t>なんば</a:t>
            </a:r>
            <a:r>
              <a:rPr lang="ja-JP" altLang="ja-JP" sz="1000" dirty="0" smtClean="0">
                <a:latin typeface="Meiryo UI" pitchFamily="50" charset="-128"/>
                <a:ea typeface="Meiryo UI" pitchFamily="50" charset="-128"/>
                <a:cs typeface="Meiryo UI" pitchFamily="50" charset="-128"/>
              </a:rPr>
              <a:t>パークス</a:t>
            </a:r>
            <a:endParaRPr lang="en-US" altLang="ja-JP" sz="1000" dirty="0" smtClean="0">
              <a:latin typeface="Meiryo UI" pitchFamily="50" charset="-128"/>
              <a:ea typeface="Meiryo UI" pitchFamily="50" charset="-128"/>
              <a:cs typeface="Meiryo UI" pitchFamily="50" charset="-128"/>
            </a:endParaRPr>
          </a:p>
          <a:p>
            <a:r>
              <a:rPr lang="ja-JP" altLang="en-US" sz="1000" dirty="0" smtClean="0">
                <a:latin typeface="Meiryo UI" pitchFamily="50" charset="-128"/>
                <a:ea typeface="Meiryo UI" pitchFamily="50" charset="-128"/>
                <a:cs typeface="Meiryo UI" pitchFamily="50" charset="-128"/>
              </a:rPr>
              <a:t>・</a:t>
            </a:r>
            <a:r>
              <a:rPr lang="ja-JP" altLang="ja-JP" sz="1000" dirty="0" smtClean="0">
                <a:latin typeface="Meiryo UI" pitchFamily="50" charset="-128"/>
                <a:ea typeface="Meiryo UI" pitchFamily="50" charset="-128"/>
                <a:cs typeface="Meiryo UI" pitchFamily="50" charset="-128"/>
              </a:rPr>
              <a:t>なんば戎橋筋商店街　 縁起物イルミネーション</a:t>
            </a:r>
            <a:endParaRPr lang="en-US" altLang="ja-JP" sz="1000" dirty="0" smtClean="0">
              <a:latin typeface="Meiryo UI" pitchFamily="50" charset="-128"/>
              <a:ea typeface="Meiryo UI" pitchFamily="50" charset="-128"/>
              <a:cs typeface="Meiryo UI" pitchFamily="50" charset="-128"/>
            </a:endParaRPr>
          </a:p>
          <a:p>
            <a:r>
              <a:rPr lang="en-US" altLang="ja-JP" sz="1000" dirty="0">
                <a:latin typeface="Meiryo UI" pitchFamily="50" charset="-128"/>
                <a:ea typeface="Meiryo UI" pitchFamily="50" charset="-128"/>
                <a:cs typeface="Meiryo UI" pitchFamily="50" charset="-128"/>
              </a:rPr>
              <a:t>2014.11.22</a:t>
            </a:r>
            <a:r>
              <a:rPr lang="ja-JP" altLang="ja-JP" sz="1000" dirty="0">
                <a:latin typeface="Meiryo UI" pitchFamily="50" charset="-128"/>
                <a:ea typeface="Meiryo UI" pitchFamily="50" charset="-128"/>
                <a:cs typeface="Meiryo UI" pitchFamily="50" charset="-128"/>
              </a:rPr>
              <a:t>（土）～</a:t>
            </a:r>
            <a:r>
              <a:rPr lang="en-US" altLang="ja-JP" sz="1000" dirty="0">
                <a:latin typeface="Meiryo UI" pitchFamily="50" charset="-128"/>
                <a:ea typeface="Meiryo UI" pitchFamily="50" charset="-128"/>
                <a:cs typeface="Meiryo UI" pitchFamily="50" charset="-128"/>
              </a:rPr>
              <a:t>2015.1.12</a:t>
            </a:r>
            <a:r>
              <a:rPr lang="ja-JP" altLang="ja-JP" sz="1000" dirty="0">
                <a:latin typeface="Meiryo UI" pitchFamily="50" charset="-128"/>
                <a:ea typeface="Meiryo UI" pitchFamily="50" charset="-128"/>
                <a:cs typeface="Meiryo UI" pitchFamily="50" charset="-128"/>
              </a:rPr>
              <a:t>（</a:t>
            </a:r>
            <a:r>
              <a:rPr lang="ja-JP" altLang="ja-JP" sz="1000" dirty="0" smtClean="0">
                <a:latin typeface="Meiryo UI" pitchFamily="50" charset="-128"/>
                <a:ea typeface="Meiryo UI" pitchFamily="50" charset="-128"/>
                <a:cs typeface="Meiryo UI" pitchFamily="50" charset="-128"/>
              </a:rPr>
              <a:t>月</a:t>
            </a:r>
            <a:r>
              <a:rPr lang="ja-JP" altLang="en-US" sz="1000" dirty="0" smtClean="0">
                <a:latin typeface="Meiryo UI" pitchFamily="50" charset="-128"/>
                <a:ea typeface="Meiryo UI" pitchFamily="50" charset="-128"/>
                <a:cs typeface="Meiryo UI" pitchFamily="50" charset="-128"/>
              </a:rPr>
              <a:t>・</a:t>
            </a:r>
            <a:r>
              <a:rPr lang="ja-JP" altLang="ja-JP" sz="1000" dirty="0" smtClean="0">
                <a:latin typeface="Meiryo UI" pitchFamily="50" charset="-128"/>
                <a:ea typeface="Meiryo UI" pitchFamily="50" charset="-128"/>
                <a:cs typeface="Meiryo UI" pitchFamily="50" charset="-128"/>
              </a:rPr>
              <a:t>祝）</a:t>
            </a:r>
            <a:r>
              <a:rPr lang="ja-JP" altLang="en-US" sz="1000" dirty="0" smtClean="0">
                <a:latin typeface="Meiryo UI" pitchFamily="50" charset="-128"/>
                <a:ea typeface="Meiryo UI" pitchFamily="50" charset="-128"/>
                <a:cs typeface="Meiryo UI" pitchFamily="50" charset="-128"/>
              </a:rPr>
              <a:t>　場所／</a:t>
            </a:r>
            <a:r>
              <a:rPr lang="ja-JP" altLang="ja-JP" sz="1000" dirty="0">
                <a:latin typeface="Meiryo UI" pitchFamily="50" charset="-128"/>
                <a:ea typeface="Meiryo UI" pitchFamily="50" charset="-128"/>
                <a:cs typeface="Meiryo UI" pitchFamily="50" charset="-128"/>
              </a:rPr>
              <a:t>大阪市中央区難波</a:t>
            </a:r>
            <a:r>
              <a:rPr lang="en-US" altLang="ja-JP" sz="1000" dirty="0">
                <a:latin typeface="Meiryo UI" pitchFamily="50" charset="-128"/>
                <a:ea typeface="Meiryo UI" pitchFamily="50" charset="-128"/>
                <a:cs typeface="Meiryo UI" pitchFamily="50" charset="-128"/>
              </a:rPr>
              <a:t>1</a:t>
            </a:r>
            <a:r>
              <a:rPr lang="ja-JP" altLang="ja-JP" sz="1000" dirty="0">
                <a:latin typeface="Meiryo UI" pitchFamily="50" charset="-128"/>
                <a:ea typeface="Meiryo UI" pitchFamily="50" charset="-128"/>
                <a:cs typeface="Meiryo UI" pitchFamily="50" charset="-128"/>
              </a:rPr>
              <a:t>･</a:t>
            </a:r>
            <a:r>
              <a:rPr lang="en-US" altLang="ja-JP" sz="1000" dirty="0">
                <a:latin typeface="Meiryo UI" pitchFamily="50" charset="-128"/>
                <a:ea typeface="Meiryo UI" pitchFamily="50" charset="-128"/>
                <a:cs typeface="Meiryo UI" pitchFamily="50" charset="-128"/>
              </a:rPr>
              <a:t>3</a:t>
            </a:r>
            <a:r>
              <a:rPr lang="ja-JP" altLang="ja-JP" sz="1000" dirty="0">
                <a:latin typeface="Meiryo UI" pitchFamily="50" charset="-128"/>
                <a:ea typeface="Meiryo UI" pitchFamily="50" charset="-128"/>
                <a:cs typeface="Meiryo UI" pitchFamily="50" charset="-128"/>
              </a:rPr>
              <a:t>丁目、道頓堀</a:t>
            </a:r>
            <a:r>
              <a:rPr lang="en-US" altLang="ja-JP" sz="1000" dirty="0">
                <a:latin typeface="Meiryo UI" pitchFamily="50" charset="-128"/>
                <a:ea typeface="Meiryo UI" pitchFamily="50" charset="-128"/>
                <a:cs typeface="Meiryo UI" pitchFamily="50" charset="-128"/>
              </a:rPr>
              <a:t>1</a:t>
            </a:r>
            <a:r>
              <a:rPr lang="ja-JP" altLang="ja-JP" sz="1000" dirty="0" smtClean="0">
                <a:latin typeface="Meiryo UI" pitchFamily="50" charset="-128"/>
                <a:ea typeface="Meiryo UI" pitchFamily="50" charset="-128"/>
                <a:cs typeface="Meiryo UI" pitchFamily="50" charset="-128"/>
              </a:rPr>
              <a:t>丁目</a:t>
            </a:r>
            <a:endParaRPr lang="ja-JP" altLang="ja-JP" sz="1000" dirty="0">
              <a:latin typeface="Meiryo UI" pitchFamily="50" charset="-128"/>
              <a:ea typeface="Meiryo UI" pitchFamily="50" charset="-128"/>
              <a:cs typeface="Meiryo UI" pitchFamily="50" charset="-128"/>
            </a:endParaRPr>
          </a:p>
        </p:txBody>
      </p:sp>
      <p:sp>
        <p:nvSpPr>
          <p:cNvPr id="8" name="サブタイトル 2"/>
          <p:cNvSpPr txBox="1">
            <a:spLocks/>
          </p:cNvSpPr>
          <p:nvPr/>
        </p:nvSpPr>
        <p:spPr bwMode="auto">
          <a:xfrm>
            <a:off x="981075" y="404018"/>
            <a:ext cx="6438900" cy="261610"/>
          </a:xfrm>
          <a:prstGeom prst="rect">
            <a:avLst/>
          </a:prstGeom>
          <a:noFill/>
          <a:ln w="9525">
            <a:noFill/>
            <a:miter lim="800000"/>
            <a:headEnd/>
            <a:tailEnd/>
          </a:ln>
        </p:spPr>
        <p:txBody>
          <a:bodyPr>
            <a:spAutoFit/>
          </a:bodyPr>
          <a:lstStyle/>
          <a:p>
            <a:r>
              <a:rPr lang="ja-JP" altLang="ja-JP" sz="1100" dirty="0">
                <a:latin typeface="Meiryo UI" pitchFamily="50" charset="-128"/>
                <a:ea typeface="Meiryo UI" pitchFamily="50" charset="-128"/>
                <a:cs typeface="Meiryo UI" pitchFamily="50" charset="-128"/>
              </a:rPr>
              <a:t>水・光・音と自然を活かした都心の</a:t>
            </a:r>
            <a:r>
              <a:rPr lang="ja-JP" altLang="ja-JP" sz="1100" dirty="0" smtClean="0">
                <a:latin typeface="Meiryo UI" pitchFamily="50" charset="-128"/>
                <a:ea typeface="Meiryo UI" pitchFamily="50" charset="-128"/>
                <a:cs typeface="Meiryo UI" pitchFamily="50" charset="-128"/>
              </a:rPr>
              <a:t>杜</a:t>
            </a:r>
            <a:r>
              <a:rPr lang="ja-JP" altLang="en-US" sz="1100" dirty="0" smtClean="0">
                <a:latin typeface="Meiryo UI" pitchFamily="50" charset="-128"/>
                <a:ea typeface="Meiryo UI" pitchFamily="50" charset="-128"/>
                <a:cs typeface="Meiryo UI" pitchFamily="50" charset="-128"/>
              </a:rPr>
              <a:t>（もり）</a:t>
            </a:r>
            <a:r>
              <a:rPr lang="ja-JP" altLang="ja-JP" sz="1100" dirty="0" smtClean="0">
                <a:latin typeface="Meiryo UI" pitchFamily="50" charset="-128"/>
                <a:ea typeface="Meiryo UI" pitchFamily="50" charset="-128"/>
                <a:cs typeface="Meiryo UI" pitchFamily="50" charset="-128"/>
              </a:rPr>
              <a:t>を</a:t>
            </a:r>
            <a:r>
              <a:rPr lang="en-US" altLang="ja-JP" sz="1100" dirty="0">
                <a:latin typeface="Meiryo UI" pitchFamily="50" charset="-128"/>
                <a:ea typeface="Meiryo UI" pitchFamily="50" charset="-128"/>
                <a:cs typeface="Meiryo UI" pitchFamily="50" charset="-128"/>
              </a:rPr>
              <a:t>20</a:t>
            </a:r>
            <a:r>
              <a:rPr lang="ja-JP" altLang="ja-JP" sz="1100" dirty="0">
                <a:latin typeface="Meiryo UI" pitchFamily="50" charset="-128"/>
                <a:ea typeface="Meiryo UI" pitchFamily="50" charset="-128"/>
                <a:cs typeface="Meiryo UI" pitchFamily="50" charset="-128"/>
              </a:rPr>
              <a:t>万球の光が彩ります</a:t>
            </a:r>
            <a:r>
              <a:rPr lang="ja-JP" altLang="ja-JP" sz="1100" dirty="0" smtClean="0">
                <a:latin typeface="Meiryo UI" pitchFamily="50" charset="-128"/>
                <a:ea typeface="Meiryo UI" pitchFamily="50" charset="-128"/>
                <a:cs typeface="Meiryo UI" pitchFamily="50" charset="-128"/>
              </a:rPr>
              <a:t>！</a:t>
            </a:r>
            <a:endParaRPr lang="ja-JP" altLang="en-US" sz="1200" b="1" dirty="0">
              <a:latin typeface="Meiryo UI" pitchFamily="50" charset="-128"/>
              <a:ea typeface="Meiryo UI" pitchFamily="50" charset="-128"/>
              <a:cs typeface="Meiryo UI" pitchFamily="50" charset="-128"/>
            </a:endParaRPr>
          </a:p>
        </p:txBody>
      </p:sp>
      <p:sp>
        <p:nvSpPr>
          <p:cNvPr id="9" name="サブタイトル 2"/>
          <p:cNvSpPr txBox="1">
            <a:spLocks/>
          </p:cNvSpPr>
          <p:nvPr/>
        </p:nvSpPr>
        <p:spPr bwMode="auto">
          <a:xfrm>
            <a:off x="1000620" y="3062099"/>
            <a:ext cx="6438900" cy="322263"/>
          </a:xfrm>
          <a:prstGeom prst="rect">
            <a:avLst/>
          </a:prstGeom>
          <a:noFill/>
          <a:ln w="9525">
            <a:noFill/>
            <a:miter lim="800000"/>
            <a:headEnd/>
            <a:tailEnd/>
          </a:ln>
        </p:spPr>
        <p:txBody>
          <a:bodyPr/>
          <a:lstStyle/>
          <a:p>
            <a:r>
              <a:rPr lang="ja-JP" altLang="ja-JP" sz="1100" dirty="0">
                <a:latin typeface="Meiryo UI" pitchFamily="50" charset="-128"/>
                <a:ea typeface="Meiryo UI" pitchFamily="50" charset="-128"/>
                <a:cs typeface="Meiryo UI" pitchFamily="50" charset="-128"/>
              </a:rPr>
              <a:t>天王寺動物園</a:t>
            </a:r>
            <a:r>
              <a:rPr lang="en-US" altLang="ja-JP" sz="1100" dirty="0">
                <a:latin typeface="Meiryo UI" pitchFamily="50" charset="-128"/>
                <a:ea typeface="Meiryo UI" pitchFamily="50" charset="-128"/>
                <a:cs typeface="Meiryo UI" pitchFamily="50" charset="-128"/>
              </a:rPr>
              <a:t>100</a:t>
            </a:r>
            <a:r>
              <a:rPr lang="ja-JP" altLang="ja-JP" sz="1100" dirty="0">
                <a:latin typeface="Meiryo UI" pitchFamily="50" charset="-128"/>
                <a:ea typeface="Meiryo UI" pitchFamily="50" charset="-128"/>
                <a:cs typeface="Meiryo UI" pitchFamily="50" charset="-128"/>
              </a:rPr>
              <a:t>周年をテーマに子供達が描く絵画で彩られた光のモニュメント</a:t>
            </a:r>
            <a:r>
              <a:rPr lang="ja-JP" altLang="ja-JP" sz="1100" dirty="0" smtClean="0">
                <a:latin typeface="Meiryo UI" pitchFamily="50" charset="-128"/>
                <a:ea typeface="Meiryo UI" pitchFamily="50" charset="-128"/>
                <a:cs typeface="Meiryo UI" pitchFamily="50" charset="-128"/>
              </a:rPr>
              <a:t>！</a:t>
            </a: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11" name="サブタイトル 2"/>
          <p:cNvSpPr txBox="1">
            <a:spLocks/>
          </p:cNvSpPr>
          <p:nvPr/>
        </p:nvSpPr>
        <p:spPr bwMode="auto">
          <a:xfrm>
            <a:off x="1057275" y="3442307"/>
            <a:ext cx="3829050" cy="322263"/>
          </a:xfrm>
          <a:prstGeom prst="rect">
            <a:avLst/>
          </a:prstGeom>
          <a:noFill/>
          <a:ln w="9525">
            <a:noFill/>
            <a:miter lim="800000"/>
            <a:headEnd/>
            <a:tailEnd/>
          </a:ln>
        </p:spPr>
        <p:txBody>
          <a:bodyPr/>
          <a:lstStyle/>
          <a:p>
            <a:pPr>
              <a:spcBef>
                <a:spcPct val="20000"/>
              </a:spcBef>
              <a:buFont typeface="Arial" pitchFamily="34" charset="0"/>
              <a:buNone/>
            </a:pPr>
            <a:endParaRPr lang="en-US" altLang="ja-JP" sz="1200" b="1" dirty="0">
              <a:latin typeface="Calibri" pitchFamily="34" charset="0"/>
            </a:endParaRPr>
          </a:p>
          <a:p>
            <a:pPr algn="ctr">
              <a:spcBef>
                <a:spcPct val="20000"/>
              </a:spcBef>
              <a:buFont typeface="Arial" pitchFamily="34" charset="0"/>
              <a:buNone/>
            </a:pPr>
            <a:endParaRPr lang="ja-JP" altLang="en-US" sz="1200" b="1" dirty="0">
              <a:latin typeface="Calibri" pitchFamily="34" charset="0"/>
            </a:endParaRPr>
          </a:p>
        </p:txBody>
      </p:sp>
      <p:sp>
        <p:nvSpPr>
          <p:cNvPr id="12" name="サブタイトル 2"/>
          <p:cNvSpPr txBox="1">
            <a:spLocks/>
          </p:cNvSpPr>
          <p:nvPr/>
        </p:nvSpPr>
        <p:spPr bwMode="auto">
          <a:xfrm>
            <a:off x="1066800" y="3270858"/>
            <a:ext cx="6210300" cy="304799"/>
          </a:xfrm>
          <a:prstGeom prst="rect">
            <a:avLst/>
          </a:prstGeom>
          <a:noFill/>
          <a:ln w="9525">
            <a:noFill/>
            <a:miter lim="800000"/>
            <a:headEnd/>
            <a:tailEnd/>
          </a:ln>
        </p:spPr>
        <p:txBody>
          <a:bodyPr/>
          <a:lstStyle/>
          <a:p>
            <a:r>
              <a:rPr lang="en-US" altLang="ja-JP" sz="1200" b="1" dirty="0">
                <a:latin typeface="Meiryo UI" pitchFamily="50" charset="-128"/>
                <a:ea typeface="Meiryo UI" pitchFamily="50" charset="-128"/>
                <a:cs typeface="Meiryo UI" pitchFamily="50" charset="-128"/>
              </a:rPr>
              <a:t>Welcoming</a:t>
            </a:r>
            <a:r>
              <a:rPr lang="ja-JP" altLang="ja-JP" sz="1200" b="1" dirty="0">
                <a:latin typeface="Meiryo UI" pitchFamily="50" charset="-128"/>
                <a:ea typeface="Meiryo UI" pitchFamily="50" charset="-128"/>
                <a:cs typeface="Meiryo UI" pitchFamily="50" charset="-128"/>
              </a:rPr>
              <a:t>　あべてん「光の音色」</a:t>
            </a:r>
            <a:r>
              <a:rPr lang="en-US" altLang="ja-JP" sz="1200" b="1" dirty="0">
                <a:latin typeface="Meiryo UI" pitchFamily="50" charset="-128"/>
                <a:ea typeface="Meiryo UI" pitchFamily="50" charset="-128"/>
                <a:cs typeface="Meiryo UI" pitchFamily="50" charset="-128"/>
              </a:rPr>
              <a:t>2014</a:t>
            </a:r>
            <a:r>
              <a:rPr lang="ja-JP" altLang="ja-JP" sz="1200" b="1" dirty="0">
                <a:latin typeface="Meiryo UI" pitchFamily="50" charset="-128"/>
                <a:ea typeface="Meiryo UI" pitchFamily="50" charset="-128"/>
                <a:cs typeface="Meiryo UI" pitchFamily="50" charset="-128"/>
              </a:rPr>
              <a:t>（仮称</a:t>
            </a:r>
            <a:r>
              <a:rPr lang="ja-JP" altLang="ja-JP" sz="1200" b="1" dirty="0" smtClean="0">
                <a:latin typeface="Meiryo UI" pitchFamily="50" charset="-128"/>
                <a:ea typeface="Meiryo UI" pitchFamily="50" charset="-128"/>
                <a:cs typeface="Meiryo UI" pitchFamily="50" charset="-128"/>
              </a:rPr>
              <a:t>）</a:t>
            </a:r>
            <a:r>
              <a:rPr lang="en-US" altLang="ja-JP" sz="1200" b="1" dirty="0" smtClean="0">
                <a:latin typeface="Meiryo UI" pitchFamily="50" charset="-128"/>
                <a:ea typeface="Meiryo UI" pitchFamily="50" charset="-128"/>
                <a:cs typeface="Meiryo UI" pitchFamily="50" charset="-128"/>
              </a:rPr>
              <a:t> </a:t>
            </a:r>
          </a:p>
          <a:p>
            <a:pPr algn="ctr">
              <a:spcBef>
                <a:spcPct val="20000"/>
              </a:spcBef>
              <a:buFont typeface="Arial" pitchFamily="34" charset="0"/>
              <a:buNone/>
            </a:pPr>
            <a:endParaRPr lang="ja-JP" altLang="en-US" sz="1050" b="1" u="sng" dirty="0" smtClean="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Calibri" pitchFamily="34" charset="0"/>
            </a:endParaRPr>
          </a:p>
          <a:p>
            <a:pPr algn="ctr">
              <a:spcBef>
                <a:spcPct val="20000"/>
              </a:spcBef>
              <a:buFont typeface="Arial" pitchFamily="34" charset="0"/>
              <a:buNone/>
            </a:pPr>
            <a:endParaRPr lang="ja-JP" altLang="en-US" sz="1200" b="1" dirty="0">
              <a:latin typeface="Calibri" pitchFamily="34" charset="0"/>
            </a:endParaRPr>
          </a:p>
        </p:txBody>
      </p:sp>
      <p:sp>
        <p:nvSpPr>
          <p:cNvPr id="13" name="テキスト ボックス 8"/>
          <p:cNvSpPr txBox="1">
            <a:spLocks noChangeArrowheads="1"/>
          </p:cNvSpPr>
          <p:nvPr/>
        </p:nvSpPr>
        <p:spPr bwMode="auto">
          <a:xfrm>
            <a:off x="275430" y="3705226"/>
            <a:ext cx="6635750" cy="1002839"/>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ja-JP" sz="1000" dirty="0">
                <a:latin typeface="Meiryo UI" pitchFamily="50" charset="-128"/>
                <a:ea typeface="Meiryo UI" pitchFamily="50" charset="-128"/>
                <a:cs typeface="Meiryo UI" pitchFamily="50" charset="-128"/>
              </a:rPr>
              <a:t>Ｗ</a:t>
            </a:r>
            <a:r>
              <a:rPr lang="en-US" altLang="ja-JP" sz="1000" dirty="0" err="1">
                <a:latin typeface="Meiryo UI" pitchFamily="50" charset="-128"/>
                <a:ea typeface="Meiryo UI" pitchFamily="50" charset="-128"/>
                <a:cs typeface="Meiryo UI" pitchFamily="50" charset="-128"/>
              </a:rPr>
              <a:t>elcoming</a:t>
            </a:r>
            <a:r>
              <a:rPr lang="ja-JP" altLang="ja-JP" sz="1000" dirty="0">
                <a:latin typeface="Meiryo UI" pitchFamily="50" charset="-128"/>
                <a:ea typeface="Meiryo UI" pitchFamily="50" charset="-128"/>
                <a:cs typeface="Meiryo UI" pitchFamily="50" charset="-128"/>
              </a:rPr>
              <a:t>アベノ・天王寺キャンペーン事務局</a:t>
            </a: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2014.12.1</a:t>
            </a:r>
            <a:r>
              <a:rPr lang="ja-JP" altLang="ja-JP" sz="1000" dirty="0" smtClean="0">
                <a:latin typeface="Meiryo UI" pitchFamily="50" charset="-128"/>
                <a:ea typeface="Meiryo UI" pitchFamily="50" charset="-128"/>
                <a:cs typeface="Meiryo UI" pitchFamily="50" charset="-128"/>
              </a:rPr>
              <a:t>（月）～</a:t>
            </a:r>
            <a:r>
              <a:rPr lang="en-US" altLang="ja-JP" sz="1000" dirty="0" smtClean="0">
                <a:latin typeface="Meiryo UI" pitchFamily="50" charset="-128"/>
                <a:ea typeface="Meiryo UI" pitchFamily="50" charset="-128"/>
                <a:cs typeface="Meiryo UI" pitchFamily="50" charset="-128"/>
              </a:rPr>
              <a:t>12.25</a:t>
            </a:r>
            <a:r>
              <a:rPr lang="ja-JP" altLang="ja-JP" sz="1000" dirty="0" smtClean="0">
                <a:latin typeface="Meiryo UI" pitchFamily="50" charset="-128"/>
                <a:ea typeface="Meiryo UI" pitchFamily="50" charset="-128"/>
                <a:cs typeface="Meiryo UI" pitchFamily="50" charset="-128"/>
              </a:rPr>
              <a:t>（木）</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ja-JP" altLang="ja-JP" sz="1000" dirty="0" smtClean="0">
                <a:latin typeface="Meiryo UI" pitchFamily="50" charset="-128"/>
                <a:ea typeface="Meiryo UI" pitchFamily="50" charset="-128"/>
                <a:cs typeface="Meiryo UI" pitchFamily="50" charset="-128"/>
              </a:rPr>
              <a:t>天王寺</a:t>
            </a:r>
            <a:r>
              <a:rPr lang="ja-JP" altLang="ja-JP" sz="1000" dirty="0">
                <a:latin typeface="Meiryo UI" pitchFamily="50" charset="-128"/>
                <a:ea typeface="Meiryo UI" pitchFamily="50" charset="-128"/>
                <a:cs typeface="Meiryo UI" pitchFamily="50" charset="-128"/>
              </a:rPr>
              <a:t>公園　天王寺</a:t>
            </a:r>
            <a:r>
              <a:rPr lang="ja-JP" altLang="ja-JP" sz="1000" dirty="0" smtClean="0">
                <a:latin typeface="Meiryo UI" pitchFamily="50" charset="-128"/>
                <a:ea typeface="Meiryo UI" pitchFamily="50" charset="-128"/>
                <a:cs typeface="Meiryo UI" pitchFamily="50" charset="-128"/>
              </a:rPr>
              <a:t>ゲート前</a:t>
            </a:r>
            <a:endParaRPr lang="ja-JP" altLang="ja-JP" sz="1000" dirty="0">
              <a:latin typeface="Meiryo UI" pitchFamily="50" charset="-128"/>
              <a:ea typeface="Meiryo UI" pitchFamily="50" charset="-128"/>
              <a:cs typeface="Meiryo UI" pitchFamily="50" charset="-128"/>
            </a:endParaRPr>
          </a:p>
        </p:txBody>
      </p:sp>
      <p:sp>
        <p:nvSpPr>
          <p:cNvPr id="15" name="サブタイトル 2"/>
          <p:cNvSpPr txBox="1">
            <a:spLocks/>
          </p:cNvSpPr>
          <p:nvPr/>
        </p:nvSpPr>
        <p:spPr bwMode="auto">
          <a:xfrm>
            <a:off x="1143495" y="6507108"/>
            <a:ext cx="6438900" cy="322263"/>
          </a:xfrm>
          <a:prstGeom prst="rect">
            <a:avLst/>
          </a:prstGeom>
          <a:noFill/>
          <a:ln w="9525">
            <a:noFill/>
            <a:miter lim="800000"/>
            <a:headEnd/>
            <a:tailEnd/>
          </a:ln>
        </p:spPr>
        <p:txBody>
          <a:bodyPr/>
          <a:lstStyle/>
          <a:p>
            <a:r>
              <a:rPr lang="ja-JP" altLang="ja-JP" sz="1100" dirty="0">
                <a:latin typeface="Meiryo UI" pitchFamily="50" charset="-128"/>
                <a:ea typeface="Meiryo UI" pitchFamily="50" charset="-128"/>
                <a:cs typeface="Meiryo UI" pitchFamily="50" charset="-128"/>
              </a:rPr>
              <a:t>うみそらひかりのワンダーランド</a:t>
            </a:r>
            <a:r>
              <a:rPr lang="ja-JP" altLang="ja-JP" sz="1100" dirty="0" smtClean="0">
                <a:latin typeface="Meiryo UI" pitchFamily="50" charset="-128"/>
                <a:ea typeface="Meiryo UI" pitchFamily="50" charset="-128"/>
                <a:cs typeface="Meiryo UI" pitchFamily="50" charset="-128"/>
              </a:rPr>
              <a:t>！サンセットタイム</a:t>
            </a:r>
            <a:r>
              <a:rPr lang="ja-JP" altLang="ja-JP" sz="1100" dirty="0">
                <a:latin typeface="Meiryo UI" pitchFamily="50" charset="-128"/>
                <a:ea typeface="Meiryo UI" pitchFamily="50" charset="-128"/>
                <a:cs typeface="Meiryo UI" pitchFamily="50" charset="-128"/>
              </a:rPr>
              <a:t>、光と音楽はドラマチックに</a:t>
            </a:r>
            <a:r>
              <a:rPr lang="ja-JP" altLang="ja-JP" sz="1100" dirty="0" smtClean="0">
                <a:latin typeface="Meiryo UI" pitchFamily="50" charset="-128"/>
                <a:ea typeface="Meiryo UI" pitchFamily="50" charset="-128"/>
                <a:cs typeface="Meiryo UI" pitchFamily="50" charset="-128"/>
              </a:rPr>
              <a:t>南港</a:t>
            </a:r>
            <a:r>
              <a:rPr lang="en-US" altLang="ja-JP" sz="1100" dirty="0" smtClean="0">
                <a:latin typeface="Meiryo UI" pitchFamily="50" charset="-128"/>
                <a:ea typeface="Meiryo UI" pitchFamily="50" charset="-128"/>
                <a:cs typeface="Meiryo UI" pitchFamily="50" charset="-128"/>
              </a:rPr>
              <a:t>AT</a:t>
            </a:r>
            <a:r>
              <a:rPr lang="en-US" altLang="ja-JP" sz="1100" dirty="0">
                <a:latin typeface="Meiryo UI" pitchFamily="50" charset="-128"/>
                <a:ea typeface="Meiryo UI" pitchFamily="50" charset="-128"/>
                <a:cs typeface="Meiryo UI" pitchFamily="50" charset="-128"/>
              </a:rPr>
              <a:t>C</a:t>
            </a:r>
            <a:r>
              <a:rPr lang="ja-JP" altLang="ja-JP" sz="1100" dirty="0" smtClean="0">
                <a:latin typeface="Meiryo UI" pitchFamily="50" charset="-128"/>
                <a:ea typeface="Meiryo UI" pitchFamily="50" charset="-128"/>
                <a:cs typeface="Meiryo UI" pitchFamily="50" charset="-128"/>
              </a:rPr>
              <a:t>を</a:t>
            </a:r>
            <a:r>
              <a:rPr lang="ja-JP" altLang="ja-JP" sz="1100" dirty="0">
                <a:latin typeface="Meiryo UI" pitchFamily="50" charset="-128"/>
                <a:ea typeface="Meiryo UI" pitchFamily="50" charset="-128"/>
                <a:cs typeface="Meiryo UI" pitchFamily="50" charset="-128"/>
              </a:rPr>
              <a:t>彩る！</a:t>
            </a: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16" name="サブタイトル 2"/>
          <p:cNvSpPr txBox="1">
            <a:spLocks/>
          </p:cNvSpPr>
          <p:nvPr/>
        </p:nvSpPr>
        <p:spPr bwMode="auto">
          <a:xfrm>
            <a:off x="1162050" y="6724596"/>
            <a:ext cx="6162675" cy="365833"/>
          </a:xfrm>
          <a:prstGeom prst="rect">
            <a:avLst/>
          </a:prstGeom>
          <a:noFill/>
          <a:ln w="9525">
            <a:noFill/>
            <a:miter lim="800000"/>
            <a:headEnd/>
            <a:tailEnd/>
          </a:ln>
        </p:spPr>
        <p:txBody>
          <a:bodyPr/>
          <a:lstStyle/>
          <a:p>
            <a:r>
              <a:rPr lang="ja-JP" altLang="en-US" sz="1200" b="1" dirty="0" smtClean="0">
                <a:latin typeface="Meiryo UI" pitchFamily="50" charset="-128"/>
                <a:ea typeface="Meiryo UI" pitchFamily="50" charset="-128"/>
                <a:cs typeface="Meiryo UI" pitchFamily="50" charset="-128"/>
              </a:rPr>
              <a:t>ハートフルクリスマスツリー（</a:t>
            </a:r>
            <a:r>
              <a:rPr lang="ja-JP" altLang="ja-JP" sz="1200" b="1" dirty="0" smtClean="0">
                <a:latin typeface="Meiryo UI" pitchFamily="50" charset="-128"/>
                <a:ea typeface="Meiryo UI" pitchFamily="50" charset="-128"/>
                <a:cs typeface="Meiryo UI" pitchFamily="50" charset="-128"/>
              </a:rPr>
              <a:t>光</a:t>
            </a:r>
            <a:r>
              <a:rPr lang="ja-JP" altLang="ja-JP" sz="1200" b="1" dirty="0">
                <a:latin typeface="Meiryo UI" pitchFamily="50" charset="-128"/>
                <a:ea typeface="Meiryo UI" pitchFamily="50" charset="-128"/>
                <a:cs typeface="Meiryo UI" pitchFamily="50" charset="-128"/>
              </a:rPr>
              <a:t>の</a:t>
            </a:r>
            <a:r>
              <a:rPr lang="ja-JP" altLang="ja-JP" sz="1200" b="1" dirty="0" smtClean="0">
                <a:latin typeface="Meiryo UI" pitchFamily="50" charset="-128"/>
                <a:ea typeface="Meiryo UI" pitchFamily="50" charset="-128"/>
                <a:cs typeface="Meiryo UI" pitchFamily="50" charset="-128"/>
              </a:rPr>
              <a:t>ワンダーランド</a:t>
            </a:r>
            <a:r>
              <a:rPr lang="ja-JP" altLang="en-US" sz="1200" b="1" dirty="0" smtClean="0">
                <a:latin typeface="Meiryo UI" pitchFamily="50" charset="-128"/>
                <a:ea typeface="Meiryo UI" pitchFamily="50" charset="-128"/>
                <a:cs typeface="Meiryo UI" pitchFamily="50" charset="-128"/>
              </a:rPr>
              <a:t>）</a:t>
            </a:r>
            <a:endParaRPr lang="en-US" altLang="ja-JP" sz="1200" b="1" dirty="0">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17" name="テキスト ボックス 8"/>
          <p:cNvSpPr txBox="1">
            <a:spLocks noChangeArrowheads="1"/>
          </p:cNvSpPr>
          <p:nvPr/>
        </p:nvSpPr>
        <p:spPr bwMode="auto">
          <a:xfrm>
            <a:off x="314324" y="7067550"/>
            <a:ext cx="6635750" cy="1002839"/>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ja-JP" sz="1000" dirty="0">
                <a:latin typeface="Meiryo UI" pitchFamily="50" charset="-128"/>
                <a:ea typeface="Meiryo UI" pitchFamily="50" charset="-128"/>
                <a:cs typeface="Meiryo UI" pitchFamily="50" charset="-128"/>
              </a:rPr>
              <a:t>光のワンダーランド実行</a:t>
            </a:r>
            <a:r>
              <a:rPr lang="ja-JP" altLang="ja-JP" sz="1000" dirty="0" smtClean="0">
                <a:latin typeface="Meiryo UI" pitchFamily="50" charset="-128"/>
                <a:ea typeface="Meiryo UI" pitchFamily="50" charset="-128"/>
                <a:cs typeface="Meiryo UI" pitchFamily="50" charset="-128"/>
              </a:rPr>
              <a:t>委員会</a:t>
            </a:r>
            <a:endParaRPr lang="ja-JP"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2014.12.20</a:t>
            </a:r>
            <a:r>
              <a:rPr lang="ja-JP" altLang="ja-JP" sz="1000" dirty="0">
                <a:latin typeface="Meiryo UI" pitchFamily="50" charset="-128"/>
                <a:ea typeface="Meiryo UI" pitchFamily="50" charset="-128"/>
                <a:cs typeface="Meiryo UI" pitchFamily="50" charset="-128"/>
              </a:rPr>
              <a:t>（土）～</a:t>
            </a:r>
            <a:r>
              <a:rPr lang="en-US" altLang="ja-JP" sz="1000" dirty="0">
                <a:latin typeface="Meiryo UI" pitchFamily="50" charset="-128"/>
                <a:ea typeface="Meiryo UI" pitchFamily="50" charset="-128"/>
                <a:cs typeface="Meiryo UI" pitchFamily="50" charset="-128"/>
              </a:rPr>
              <a:t>12.25</a:t>
            </a:r>
            <a:r>
              <a:rPr lang="ja-JP" altLang="ja-JP" sz="1000" dirty="0">
                <a:latin typeface="Meiryo UI" pitchFamily="50" charset="-128"/>
                <a:ea typeface="Meiryo UI" pitchFamily="50" charset="-128"/>
                <a:cs typeface="Meiryo UI" pitchFamily="50" charset="-128"/>
              </a:rPr>
              <a:t>（木</a:t>
            </a:r>
            <a:r>
              <a:rPr lang="ja-JP"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 ATC</a:t>
            </a:r>
            <a:endParaRPr lang="ja-JP" altLang="ja-JP" sz="1000" dirty="0">
              <a:latin typeface="Meiryo UI" pitchFamily="50" charset="-128"/>
              <a:ea typeface="Meiryo UI" pitchFamily="50" charset="-128"/>
              <a:cs typeface="Meiryo UI" pitchFamily="50" charset="-128"/>
            </a:endParaRPr>
          </a:p>
        </p:txBody>
      </p:sp>
      <p:sp>
        <p:nvSpPr>
          <p:cNvPr id="19" name="サブタイトル 2"/>
          <p:cNvSpPr txBox="1">
            <a:spLocks/>
          </p:cNvSpPr>
          <p:nvPr/>
        </p:nvSpPr>
        <p:spPr bwMode="auto">
          <a:xfrm>
            <a:off x="277018" y="4763497"/>
            <a:ext cx="6438900" cy="322263"/>
          </a:xfrm>
          <a:prstGeom prst="rect">
            <a:avLst/>
          </a:prstGeom>
          <a:noFill/>
          <a:ln w="9525">
            <a:noFill/>
            <a:miter lim="800000"/>
            <a:headEnd/>
            <a:tailEnd/>
          </a:ln>
        </p:spPr>
        <p:txBody>
          <a:bodyPr/>
          <a:lstStyle/>
          <a:p>
            <a:r>
              <a:rPr lang="ja-JP" altLang="en-US" sz="1100" dirty="0" smtClean="0">
                <a:latin typeface="Meiryo UI" pitchFamily="50" charset="-128"/>
                <a:ea typeface="Meiryo UI" pitchFamily="50" charset="-128"/>
                <a:cs typeface="Meiryo UI" pitchFamily="50" charset="-128"/>
              </a:rPr>
              <a:t>大阪</a:t>
            </a:r>
            <a:r>
              <a:rPr lang="ja-JP" altLang="en-US" sz="1100" dirty="0">
                <a:latin typeface="Meiryo UI" pitchFamily="50" charset="-128"/>
                <a:ea typeface="Meiryo UI" pitchFamily="50" charset="-128"/>
                <a:cs typeface="Meiryo UI" pitchFamily="50" charset="-128"/>
              </a:rPr>
              <a:t>ベイサイドにふさわしく、海や海の生き物にちなんだイルミネーションを壮大な光で演出！</a:t>
            </a:r>
            <a:endParaRPr lang="en-US" altLang="ja-JP" sz="1100" dirty="0" smtClean="0">
              <a:latin typeface="Meiryo UI" pitchFamily="50" charset="-128"/>
              <a:ea typeface="Meiryo UI" pitchFamily="50" charset="-128"/>
              <a:cs typeface="Meiryo UI" pitchFamily="50" charset="-128"/>
            </a:endParaRPr>
          </a:p>
          <a:p>
            <a:endParaRPr lang="ja-JP" altLang="ja-JP" sz="1100" dirty="0" smtClean="0">
              <a:solidFill>
                <a:srgbClr val="FF0000"/>
              </a:solidFill>
              <a:latin typeface="Meiryo UI" pitchFamily="50" charset="-128"/>
              <a:ea typeface="Meiryo UI" pitchFamily="50" charset="-128"/>
              <a:cs typeface="Meiryo UI" pitchFamily="50" charset="-128"/>
            </a:endParaRPr>
          </a:p>
          <a:p>
            <a:pPr>
              <a:spcBef>
                <a:spcPct val="20000"/>
              </a:spcBef>
              <a:buFont typeface="Arial" pitchFamily="34" charset="0"/>
              <a:buNone/>
            </a:pPr>
            <a:endParaRPr lang="en-US" altLang="ja-JP" sz="1200" b="1" dirty="0">
              <a:solidFill>
                <a:srgbClr val="FF0000"/>
              </a:solidFill>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solidFill>
                <a:srgbClr val="FF0000"/>
              </a:solidFill>
              <a:latin typeface="Meiryo UI" pitchFamily="50" charset="-128"/>
              <a:ea typeface="Meiryo UI" pitchFamily="50" charset="-128"/>
              <a:cs typeface="Meiryo UI" pitchFamily="50" charset="-128"/>
            </a:endParaRPr>
          </a:p>
        </p:txBody>
      </p:sp>
      <p:sp>
        <p:nvSpPr>
          <p:cNvPr id="20" name="サブタイトル 2"/>
          <p:cNvSpPr txBox="1">
            <a:spLocks/>
          </p:cNvSpPr>
          <p:nvPr/>
        </p:nvSpPr>
        <p:spPr bwMode="auto">
          <a:xfrm>
            <a:off x="333374" y="4958642"/>
            <a:ext cx="6162675" cy="365833"/>
          </a:xfrm>
          <a:prstGeom prst="rect">
            <a:avLst/>
          </a:prstGeom>
          <a:noFill/>
          <a:ln w="9525">
            <a:noFill/>
            <a:miter lim="800000"/>
            <a:headEnd/>
            <a:tailEnd/>
          </a:ln>
        </p:spPr>
        <p:txBody>
          <a:bodyPr/>
          <a:lstStyle/>
          <a:p>
            <a:r>
              <a:rPr lang="ja-JP" altLang="en-US" sz="1200" b="1" dirty="0" smtClean="0">
                <a:latin typeface="Meiryo UI" pitchFamily="50" charset="-128"/>
                <a:ea typeface="Meiryo UI" pitchFamily="50" charset="-128"/>
                <a:cs typeface="Meiryo UI" pitchFamily="50" charset="-128"/>
              </a:rPr>
              <a:t>メインツリー（天保山イルミネーション）</a:t>
            </a:r>
            <a:endParaRPr lang="en-US" altLang="ja-JP" sz="12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solidFill>
                <a:srgbClr val="FF0000"/>
              </a:solidFill>
              <a:latin typeface="Meiryo UI" pitchFamily="50" charset="-128"/>
              <a:ea typeface="Meiryo UI" pitchFamily="50" charset="-128"/>
              <a:cs typeface="Meiryo UI" pitchFamily="50" charset="-128"/>
            </a:endParaRPr>
          </a:p>
        </p:txBody>
      </p:sp>
      <p:sp>
        <p:nvSpPr>
          <p:cNvPr id="21" name="テキスト ボックス 8"/>
          <p:cNvSpPr txBox="1">
            <a:spLocks noChangeArrowheads="1"/>
          </p:cNvSpPr>
          <p:nvPr/>
        </p:nvSpPr>
        <p:spPr bwMode="auto">
          <a:xfrm>
            <a:off x="304799" y="5324475"/>
            <a:ext cx="6635750" cy="1002839"/>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天保山イルミネーション実行</a:t>
            </a:r>
            <a:r>
              <a:rPr lang="ja-JP" altLang="en-US" sz="1000" dirty="0" smtClean="0">
                <a:latin typeface="Meiryo UI" pitchFamily="50" charset="-128"/>
                <a:ea typeface="Meiryo UI" pitchFamily="50" charset="-128"/>
                <a:cs typeface="Meiryo UI" pitchFamily="50" charset="-128"/>
              </a:rPr>
              <a:t>委員会</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2014.11.21</a:t>
            </a:r>
            <a:r>
              <a:rPr lang="ja-JP" altLang="en-US" sz="1000" dirty="0">
                <a:latin typeface="Meiryo UI" pitchFamily="50" charset="-128"/>
                <a:ea typeface="Meiryo UI" pitchFamily="50" charset="-128"/>
                <a:cs typeface="Meiryo UI" pitchFamily="50" charset="-128"/>
              </a:rPr>
              <a:t>（金）～</a:t>
            </a:r>
            <a:r>
              <a:rPr lang="en-US" altLang="ja-JP" sz="1000" dirty="0">
                <a:latin typeface="Meiryo UI" pitchFamily="50" charset="-128"/>
                <a:ea typeface="Meiryo UI" pitchFamily="50" charset="-128"/>
                <a:cs typeface="Meiryo UI" pitchFamily="50" charset="-128"/>
              </a:rPr>
              <a:t>2015.3.1</a:t>
            </a:r>
            <a:r>
              <a:rPr lang="ja-JP" altLang="en-US" sz="1000" dirty="0">
                <a:latin typeface="Meiryo UI" pitchFamily="50" charset="-128"/>
                <a:ea typeface="Meiryo UI" pitchFamily="50" charset="-128"/>
                <a:cs typeface="Meiryo UI" pitchFamily="50" charset="-128"/>
              </a:rPr>
              <a:t>（日</a:t>
            </a:r>
            <a:r>
              <a:rPr lang="ja-JP" altLang="en-US" sz="1000" dirty="0"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※2015.1.14</a:t>
            </a:r>
            <a:r>
              <a:rPr lang="ja-JP" altLang="en-US" sz="1000" dirty="0"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15</a:t>
            </a:r>
            <a:r>
              <a:rPr lang="ja-JP" altLang="en-US" sz="1000" dirty="0" err="1"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2.4</a:t>
            </a:r>
            <a:r>
              <a:rPr lang="ja-JP" altLang="en-US" sz="1000" dirty="0" smtClean="0">
                <a:latin typeface="Meiryo UI" pitchFamily="50" charset="-128"/>
                <a:ea typeface="Meiryo UI" pitchFamily="50" charset="-128"/>
                <a:cs typeface="Meiryo UI" pitchFamily="50" charset="-128"/>
              </a:rPr>
              <a:t>・</a:t>
            </a:r>
            <a:r>
              <a:rPr lang="en-US" altLang="ja-JP" sz="1000" dirty="0" smtClean="0">
                <a:latin typeface="Meiryo UI" pitchFamily="50" charset="-128"/>
                <a:ea typeface="Meiryo UI" pitchFamily="50" charset="-128"/>
                <a:cs typeface="Meiryo UI" pitchFamily="50" charset="-128"/>
              </a:rPr>
              <a:t>5</a:t>
            </a:r>
            <a:r>
              <a:rPr lang="ja-JP" altLang="en-US" sz="1000" dirty="0" smtClean="0">
                <a:latin typeface="Meiryo UI" pitchFamily="50" charset="-128"/>
                <a:ea typeface="Meiryo UI" pitchFamily="50" charset="-128"/>
                <a:cs typeface="Meiryo UI" pitchFamily="50" charset="-128"/>
              </a:rPr>
              <a:t>の</a:t>
            </a:r>
            <a:r>
              <a:rPr lang="ja-JP" altLang="en-US" sz="1000" dirty="0">
                <a:latin typeface="Meiryo UI" pitchFamily="50" charset="-128"/>
                <a:ea typeface="Meiryo UI" pitchFamily="50" charset="-128"/>
                <a:cs typeface="Meiryo UI" pitchFamily="50" charset="-128"/>
              </a:rPr>
              <a:t>休館日除く</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zh-CN" altLang="en-US" sz="1000" dirty="0">
                <a:latin typeface="Meiryo UI" pitchFamily="50" charset="-128"/>
                <a:ea typeface="Meiryo UI" pitchFamily="50" charset="-128"/>
                <a:cs typeface="Meiryo UI" pitchFamily="50" charset="-128"/>
              </a:rPr>
              <a:t>大阪市港区海岸通</a:t>
            </a:r>
            <a:r>
              <a:rPr lang="en-US" altLang="zh-CN" sz="1000" dirty="0">
                <a:latin typeface="Meiryo UI" pitchFamily="50" charset="-128"/>
                <a:ea typeface="Meiryo UI" pitchFamily="50" charset="-128"/>
                <a:cs typeface="Meiryo UI" pitchFamily="50" charset="-128"/>
              </a:rPr>
              <a:t>1</a:t>
            </a:r>
            <a:endParaRPr lang="ja-JP" altLang="en-US" sz="1000" dirty="0">
              <a:latin typeface="Meiryo UI" pitchFamily="50" charset="-128"/>
              <a:ea typeface="Meiryo UI" pitchFamily="50" charset="-128"/>
              <a:cs typeface="Meiryo UI" pitchFamily="50" charset="-128"/>
            </a:endParaRPr>
          </a:p>
        </p:txBody>
      </p:sp>
      <p:sp>
        <p:nvSpPr>
          <p:cNvPr id="23" name="サブタイトル 2"/>
          <p:cNvSpPr txBox="1">
            <a:spLocks/>
          </p:cNvSpPr>
          <p:nvPr/>
        </p:nvSpPr>
        <p:spPr bwMode="auto">
          <a:xfrm>
            <a:off x="1124744" y="8583022"/>
            <a:ext cx="6438900" cy="322263"/>
          </a:xfrm>
          <a:prstGeom prst="rect">
            <a:avLst/>
          </a:prstGeom>
          <a:noFill/>
          <a:ln w="9525">
            <a:noFill/>
            <a:miter lim="800000"/>
            <a:headEnd/>
            <a:tailEnd/>
          </a:ln>
        </p:spPr>
        <p:txBody>
          <a:bodyPr/>
          <a:lstStyle/>
          <a:p>
            <a:r>
              <a:rPr lang="ja-JP" altLang="ja-JP" sz="1100" dirty="0">
                <a:latin typeface="Meiryo UI" pitchFamily="50" charset="-128"/>
                <a:ea typeface="Meiryo UI" pitchFamily="50" charset="-128"/>
                <a:cs typeface="Meiryo UI" pitchFamily="50" charset="-128"/>
              </a:rPr>
              <a:t>昨年大好評を博した、大阪城イルミネーションイベントが更にバージョンアップして大阪城に帰ってくる！ </a:t>
            </a:r>
            <a:endParaRPr lang="en-US" altLang="ja-JP" sz="1100" b="1" dirty="0">
              <a:latin typeface="Meiryo UI" pitchFamily="50" charset="-128"/>
              <a:ea typeface="Meiryo UI" pitchFamily="50" charset="-128"/>
              <a:cs typeface="Meiryo UI" pitchFamily="50" charset="-128"/>
            </a:endParaRPr>
          </a:p>
          <a:p>
            <a:pPr algn="ctr">
              <a:spcBef>
                <a:spcPct val="20000"/>
              </a:spcBef>
              <a:buFont typeface="Arial" pitchFamily="34" charset="0"/>
              <a:buNone/>
            </a:pPr>
            <a:endParaRPr lang="ja-JP" altLang="en-US" sz="1200" b="1" dirty="0">
              <a:latin typeface="Meiryo UI" pitchFamily="50" charset="-128"/>
              <a:ea typeface="Meiryo UI" pitchFamily="50" charset="-128"/>
              <a:cs typeface="Meiryo UI" pitchFamily="50" charset="-128"/>
            </a:endParaRPr>
          </a:p>
        </p:txBody>
      </p:sp>
      <p:sp>
        <p:nvSpPr>
          <p:cNvPr id="24" name="サブタイトル 2"/>
          <p:cNvSpPr txBox="1">
            <a:spLocks/>
          </p:cNvSpPr>
          <p:nvPr/>
        </p:nvSpPr>
        <p:spPr bwMode="auto">
          <a:xfrm>
            <a:off x="1171575" y="8797217"/>
            <a:ext cx="6494145" cy="280108"/>
          </a:xfrm>
          <a:prstGeom prst="rect">
            <a:avLst/>
          </a:prstGeom>
          <a:noFill/>
          <a:ln w="9525">
            <a:noFill/>
            <a:miter lim="800000"/>
            <a:headEnd/>
            <a:tailEnd/>
          </a:ln>
        </p:spPr>
        <p:txBody>
          <a:bodyPr/>
          <a:lstStyle/>
          <a:p>
            <a:r>
              <a:rPr lang="en-US" altLang="ja-JP" sz="1200" b="1" dirty="0" smtClean="0">
                <a:latin typeface="Meiryo UI" pitchFamily="50" charset="-128"/>
                <a:ea typeface="Meiryo UI" pitchFamily="50" charset="-128"/>
                <a:cs typeface="Meiryo UI" pitchFamily="50" charset="-128"/>
              </a:rPr>
              <a:t>400</a:t>
            </a:r>
            <a:r>
              <a:rPr lang="ja-JP" altLang="ja-JP" sz="1200" b="1" dirty="0" smtClean="0">
                <a:latin typeface="Meiryo UI" pitchFamily="50" charset="-128"/>
                <a:ea typeface="Meiryo UI" pitchFamily="50" charset="-128"/>
                <a:cs typeface="Meiryo UI" pitchFamily="50" charset="-128"/>
              </a:rPr>
              <a:t>年の時を超え、大阪城が光り輝く大阪城</a:t>
            </a:r>
            <a:r>
              <a:rPr lang="en-US" altLang="ja-JP" sz="1200" b="1" dirty="0" smtClean="0">
                <a:latin typeface="Meiryo UI" pitchFamily="50" charset="-128"/>
                <a:ea typeface="Meiryo UI" pitchFamily="50" charset="-128"/>
                <a:cs typeface="Meiryo UI" pitchFamily="50" charset="-128"/>
              </a:rPr>
              <a:t>3D</a:t>
            </a:r>
            <a:r>
              <a:rPr lang="ja-JP" altLang="ja-JP" sz="1200" b="1" dirty="0" smtClean="0">
                <a:latin typeface="Meiryo UI" pitchFamily="50" charset="-128"/>
                <a:ea typeface="Meiryo UI" pitchFamily="50" charset="-128"/>
                <a:cs typeface="Meiryo UI" pitchFamily="50" charset="-128"/>
              </a:rPr>
              <a:t>マッピングスーパーイルミネーション</a:t>
            </a:r>
          </a:p>
        </p:txBody>
      </p:sp>
      <p:sp>
        <p:nvSpPr>
          <p:cNvPr id="25" name="テキスト ボックス 8"/>
          <p:cNvSpPr txBox="1">
            <a:spLocks noChangeArrowheads="1"/>
          </p:cNvSpPr>
          <p:nvPr/>
        </p:nvSpPr>
        <p:spPr bwMode="auto">
          <a:xfrm>
            <a:off x="333374" y="9277350"/>
            <a:ext cx="6635750" cy="1143903"/>
          </a:xfrm>
          <a:prstGeom prst="rect">
            <a:avLst/>
          </a:prstGeom>
          <a:noFill/>
          <a:ln w="9525">
            <a:noFill/>
            <a:miter lim="800000"/>
            <a:headEnd/>
            <a:tailEnd/>
          </a:ln>
        </p:spPr>
        <p:txBody>
          <a:bodyPr wrap="square">
            <a:spAutoFit/>
          </a:bodyPr>
          <a:lstStyle/>
          <a:p>
            <a:pPr>
              <a:lnSpc>
                <a:spcPts val="1100"/>
              </a:lnSpc>
            </a:pPr>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団体名</a:t>
            </a:r>
            <a:r>
              <a:rPr lang="en-US" altLang="ja-JP" sz="1000" dirty="0" smtClean="0">
                <a:latin typeface="Meiryo UI" pitchFamily="50" charset="-128"/>
                <a:ea typeface="Meiryo UI" pitchFamily="50" charset="-128"/>
                <a:cs typeface="Meiryo UI" pitchFamily="50" charset="-128"/>
              </a:rPr>
              <a:t>】</a:t>
            </a:r>
            <a:endParaRPr lang="en-US" altLang="ja-JP" sz="1000" dirty="0">
              <a:latin typeface="Meiryo UI" pitchFamily="50" charset="-128"/>
              <a:ea typeface="Meiryo UI" pitchFamily="50" charset="-128"/>
              <a:cs typeface="Meiryo UI" pitchFamily="50" charset="-128"/>
            </a:endParaRPr>
          </a:p>
          <a:p>
            <a:r>
              <a:rPr lang="ja-JP" altLang="en-US" sz="1000" dirty="0">
                <a:latin typeface="Meiryo UI" pitchFamily="50" charset="-128"/>
                <a:ea typeface="Meiryo UI" pitchFamily="50" charset="-128"/>
                <a:cs typeface="Meiryo UI" pitchFamily="50" charset="-128"/>
              </a:rPr>
              <a:t>大阪観光局・ハウステンボス株式会社共催</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開催期間</a:t>
            </a:r>
            <a:r>
              <a:rPr lang="en-US" altLang="ja-JP" sz="1000" dirty="0" smtClean="0">
                <a:latin typeface="Meiryo UI" pitchFamily="50" charset="-128"/>
                <a:ea typeface="Meiryo UI" pitchFamily="50" charset="-128"/>
                <a:cs typeface="Meiryo UI" pitchFamily="50" charset="-128"/>
              </a:rPr>
              <a:t>】</a:t>
            </a:r>
          </a:p>
          <a:p>
            <a:r>
              <a:rPr lang="en-US" altLang="ja-JP" sz="1000" dirty="0" smtClean="0">
                <a:latin typeface="Meiryo UI" pitchFamily="50" charset="-128"/>
                <a:ea typeface="Meiryo UI" pitchFamily="50" charset="-128"/>
                <a:cs typeface="Meiryo UI" pitchFamily="50" charset="-128"/>
              </a:rPr>
              <a:t> </a:t>
            </a:r>
            <a:r>
              <a:rPr lang="en-US" altLang="ja-JP" sz="1000" dirty="0">
                <a:latin typeface="Meiryo UI" pitchFamily="50" charset="-128"/>
                <a:ea typeface="Meiryo UI" pitchFamily="50" charset="-128"/>
                <a:cs typeface="Meiryo UI" pitchFamily="50" charset="-128"/>
              </a:rPr>
              <a:t>2014.12.14</a:t>
            </a:r>
            <a:r>
              <a:rPr lang="ja-JP" altLang="en-US" sz="1000" dirty="0">
                <a:latin typeface="Meiryo UI" pitchFamily="50" charset="-128"/>
                <a:ea typeface="Meiryo UI" pitchFamily="50" charset="-128"/>
                <a:cs typeface="Meiryo UI" pitchFamily="50" charset="-128"/>
              </a:rPr>
              <a:t>（日）～</a:t>
            </a:r>
            <a:r>
              <a:rPr lang="en-US" altLang="ja-JP" sz="1000" dirty="0">
                <a:latin typeface="Meiryo UI" pitchFamily="50" charset="-128"/>
                <a:ea typeface="Meiryo UI" pitchFamily="50" charset="-128"/>
                <a:cs typeface="Meiryo UI" pitchFamily="50" charset="-128"/>
              </a:rPr>
              <a:t>2015.2.28</a:t>
            </a:r>
            <a:r>
              <a:rPr lang="ja-JP" altLang="en-US" sz="1000" dirty="0">
                <a:latin typeface="Meiryo UI" pitchFamily="50" charset="-128"/>
                <a:ea typeface="Meiryo UI" pitchFamily="50" charset="-128"/>
                <a:cs typeface="Meiryo UI" pitchFamily="50" charset="-128"/>
              </a:rPr>
              <a:t>（土）</a:t>
            </a:r>
            <a:r>
              <a:rPr lang="ja-JP" altLang="en-US" sz="1000" dirty="0" smtClean="0">
                <a:latin typeface="Meiryo UI" pitchFamily="50" charset="-128"/>
                <a:ea typeface="Meiryo UI" pitchFamily="50" charset="-128"/>
                <a:cs typeface="Meiryo UI" pitchFamily="50" charset="-128"/>
              </a:rPr>
              <a:t>予定</a:t>
            </a:r>
            <a:endParaRPr lang="en-US" altLang="ja-JP" sz="1000" dirty="0" smtClean="0">
              <a:latin typeface="Meiryo UI" pitchFamily="50" charset="-128"/>
              <a:ea typeface="Meiryo UI" pitchFamily="50" charset="-128"/>
              <a:cs typeface="Meiryo UI" pitchFamily="50" charset="-128"/>
            </a:endParaRPr>
          </a:p>
          <a:p>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開催場所</a:t>
            </a:r>
            <a:r>
              <a:rPr lang="en-US" altLang="ja-JP" sz="1000" dirty="0" smtClean="0">
                <a:latin typeface="Meiryo UI" pitchFamily="50" charset="-128"/>
                <a:ea typeface="Meiryo UI" pitchFamily="50" charset="-128"/>
                <a:cs typeface="Meiryo UI" pitchFamily="50" charset="-128"/>
              </a:rPr>
              <a:t>】</a:t>
            </a:r>
          </a:p>
          <a:p>
            <a:r>
              <a:rPr lang="ja-JP" altLang="ja-JP" sz="1000" dirty="0" smtClean="0">
                <a:latin typeface="Meiryo UI" pitchFamily="50" charset="-128"/>
                <a:ea typeface="Meiryo UI" pitchFamily="50" charset="-128"/>
                <a:cs typeface="Meiryo UI" pitchFamily="50" charset="-128"/>
              </a:rPr>
              <a:t>大阪</a:t>
            </a:r>
            <a:r>
              <a:rPr lang="ja-JP" altLang="ja-JP" sz="1000" dirty="0">
                <a:latin typeface="Meiryo UI" pitchFamily="50" charset="-128"/>
                <a:ea typeface="Meiryo UI" pitchFamily="50" charset="-128"/>
                <a:cs typeface="Meiryo UI" pitchFamily="50" charset="-128"/>
              </a:rPr>
              <a:t>城西の</a:t>
            </a:r>
            <a:r>
              <a:rPr lang="ja-JP" altLang="ja-JP" sz="1000" dirty="0" smtClean="0">
                <a:latin typeface="Meiryo UI" pitchFamily="50" charset="-128"/>
                <a:ea typeface="Meiryo UI" pitchFamily="50" charset="-128"/>
                <a:cs typeface="Meiryo UI" pitchFamily="50" charset="-128"/>
              </a:rPr>
              <a:t>丸庭園</a:t>
            </a:r>
            <a:endParaRPr lang="ja-JP" altLang="ja-JP" sz="1000" dirty="0">
              <a:latin typeface="Meiryo UI" pitchFamily="50" charset="-128"/>
              <a:ea typeface="Meiryo UI" pitchFamily="50" charset="-128"/>
              <a:cs typeface="Meiryo UI" pitchFamily="50" charset="-128"/>
            </a:endParaRPr>
          </a:p>
          <a:p>
            <a:pPr>
              <a:lnSpc>
                <a:spcPts val="1100"/>
              </a:lnSpc>
            </a:pPr>
            <a:endParaRPr lang="en-US" altLang="ja-JP" sz="1000" dirty="0">
              <a:latin typeface="Meiryo UI" pitchFamily="50" charset="-128"/>
              <a:ea typeface="Meiryo UI" pitchFamily="50" charset="-128"/>
              <a:cs typeface="Meiryo UI" pitchFamily="50" charset="-128"/>
            </a:endParaRPr>
          </a:p>
        </p:txBody>
      </p:sp>
      <p:pic>
        <p:nvPicPr>
          <p:cNvPr id="28" name="Picture 4" descr="X:\ユーザ作業用フォルダ\◆wa0035＜旧ゆとみど観光室＞\旧事業企画ライン\26年度事業企画データ\20 大阪・光の饗宴\30 合同プロモーション\WEB用_合同PR情報\07_住之江\光のワンダーランドロゴ.jpg"/>
          <p:cNvPicPr>
            <a:picLocks noChangeAspect="1" noChangeArrowheads="1"/>
          </p:cNvPicPr>
          <p:nvPr/>
        </p:nvPicPr>
        <p:blipFill>
          <a:blip r:embed="rId3" cstate="email"/>
          <a:srcRect/>
          <a:stretch>
            <a:fillRect/>
          </a:stretch>
        </p:blipFill>
        <p:spPr bwMode="auto">
          <a:xfrm>
            <a:off x="66675" y="6586923"/>
            <a:ext cx="1156513" cy="389646"/>
          </a:xfrm>
          <a:prstGeom prst="rect">
            <a:avLst/>
          </a:prstGeom>
          <a:noFill/>
          <a:ln w="9525">
            <a:noFill/>
            <a:miter lim="800000"/>
            <a:headEnd/>
            <a:tailEnd/>
          </a:ln>
        </p:spPr>
      </p:pic>
      <p:pic>
        <p:nvPicPr>
          <p:cNvPr id="26" name="Picture 40" descr="X:\【大阪府市】\【大阪・光の饗宴2013　広報事業推進】\【事務局データ等】\【合同エリアプログラム】\ロゴ.jpg\光りまっせ.jpg"/>
          <p:cNvPicPr>
            <a:picLocks noChangeAspect="1" noChangeArrowheads="1"/>
          </p:cNvPicPr>
          <p:nvPr/>
        </p:nvPicPr>
        <p:blipFill>
          <a:blip r:embed="rId4" cstate="email"/>
          <a:srcRect/>
          <a:stretch>
            <a:fillRect/>
          </a:stretch>
        </p:blipFill>
        <p:spPr bwMode="auto">
          <a:xfrm>
            <a:off x="206375" y="574675"/>
            <a:ext cx="746125" cy="656671"/>
          </a:xfrm>
          <a:prstGeom prst="rect">
            <a:avLst/>
          </a:prstGeom>
          <a:noFill/>
          <a:ln w="9525">
            <a:noFill/>
            <a:miter lim="800000"/>
            <a:headEnd/>
            <a:tailEnd/>
          </a:ln>
        </p:spPr>
      </p:pic>
      <p:pic>
        <p:nvPicPr>
          <p:cNvPr id="27" name="Picture 30" descr="X:\【大阪府市】\【大阪・光の饗宴2013　広報事業推進】\【事務局データ等】\【合同エリアプログラム】\ロゴ.jpg\アベノ天王寺キャンペーンロゴ.jpg"/>
          <p:cNvPicPr>
            <a:picLocks noChangeAspect="1" noChangeArrowheads="1"/>
          </p:cNvPicPr>
          <p:nvPr/>
        </p:nvPicPr>
        <p:blipFill>
          <a:blip r:embed="rId5" cstate="email"/>
          <a:srcRect/>
          <a:stretch>
            <a:fillRect/>
          </a:stretch>
        </p:blipFill>
        <p:spPr bwMode="auto">
          <a:xfrm>
            <a:off x="300831" y="2933863"/>
            <a:ext cx="700088" cy="742788"/>
          </a:xfrm>
          <a:prstGeom prst="rect">
            <a:avLst/>
          </a:prstGeom>
          <a:noFill/>
          <a:ln w="9525">
            <a:noFill/>
            <a:miter lim="800000"/>
            <a:headEnd/>
            <a:tailEnd/>
          </a:ln>
        </p:spPr>
      </p:pic>
      <p:pic>
        <p:nvPicPr>
          <p:cNvPr id="29" name="Picture 29"/>
          <p:cNvPicPr>
            <a:picLocks noChangeAspect="1" noChangeArrowheads="1"/>
          </p:cNvPicPr>
          <p:nvPr/>
        </p:nvPicPr>
        <p:blipFill>
          <a:blip r:embed="rId6" cstate="email"/>
          <a:srcRect/>
          <a:stretch>
            <a:fillRect/>
          </a:stretch>
        </p:blipFill>
        <p:spPr bwMode="auto">
          <a:xfrm>
            <a:off x="396082" y="8576609"/>
            <a:ext cx="731836" cy="669816"/>
          </a:xfrm>
          <a:prstGeom prst="rect">
            <a:avLst/>
          </a:prstGeom>
          <a:noFill/>
          <a:ln w="9525">
            <a:noFill/>
            <a:miter lim="800000"/>
            <a:headEnd/>
            <a:tailEnd/>
          </a:ln>
        </p:spPr>
      </p:pic>
      <p:sp>
        <p:nvSpPr>
          <p:cNvPr id="30" name="サブタイトル 2"/>
          <p:cNvSpPr txBox="1">
            <a:spLocks/>
          </p:cNvSpPr>
          <p:nvPr/>
        </p:nvSpPr>
        <p:spPr bwMode="auto">
          <a:xfrm>
            <a:off x="-76201" y="8307033"/>
            <a:ext cx="2028825" cy="322263"/>
          </a:xfrm>
          <a:prstGeom prst="rect">
            <a:avLst/>
          </a:prstGeom>
          <a:noFill/>
          <a:ln w="9525">
            <a:noFill/>
            <a:miter lim="800000"/>
            <a:headEnd/>
            <a:tailEnd/>
          </a:ln>
        </p:spPr>
        <p:txBody>
          <a:bodyPr/>
          <a:lstStyle/>
          <a:p>
            <a:pPr algn="ctr">
              <a:spcBef>
                <a:spcPct val="20000"/>
              </a:spcBef>
              <a:buFont typeface="Arial" pitchFamily="34" charset="0"/>
              <a:buNone/>
            </a:pPr>
            <a:r>
              <a:rPr lang="ja-JP" altLang="en-US" sz="1050" dirty="0" smtClean="0">
                <a:latin typeface="Meiryo UI" pitchFamily="50" charset="-128"/>
                <a:ea typeface="Meiryo UI" pitchFamily="50" charset="-128"/>
                <a:cs typeface="Meiryo UI" pitchFamily="50" charset="-128"/>
              </a:rPr>
              <a:t>特別協賛プログラム</a:t>
            </a:r>
            <a:endParaRPr lang="ja-JP" altLang="en-US" sz="1050" dirty="0">
              <a:latin typeface="Meiryo UI" pitchFamily="50" charset="-128"/>
              <a:ea typeface="Meiryo UI" pitchFamily="50" charset="-128"/>
              <a:cs typeface="Meiryo UI" pitchFamily="50" charset="-128"/>
            </a:endParaRPr>
          </a:p>
        </p:txBody>
      </p:sp>
      <p:cxnSp>
        <p:nvCxnSpPr>
          <p:cNvPr id="31" name="直線コネクタ 30"/>
          <p:cNvCxnSpPr/>
          <p:nvPr/>
        </p:nvCxnSpPr>
        <p:spPr>
          <a:xfrm>
            <a:off x="180975" y="2768958"/>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180975" y="4708065"/>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161925" y="6430372"/>
            <a:ext cx="7162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80975" y="8211547"/>
            <a:ext cx="71628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サブタイトル 2"/>
          <p:cNvSpPr txBox="1">
            <a:spLocks/>
          </p:cNvSpPr>
          <p:nvPr/>
        </p:nvSpPr>
        <p:spPr bwMode="auto">
          <a:xfrm>
            <a:off x="981075" y="1120003"/>
            <a:ext cx="6162675" cy="276999"/>
          </a:xfrm>
          <a:prstGeom prst="rect">
            <a:avLst/>
          </a:prstGeom>
          <a:noFill/>
          <a:ln w="9525">
            <a:noFill/>
            <a:miter lim="800000"/>
            <a:headEnd/>
            <a:tailEnd/>
          </a:ln>
        </p:spPr>
        <p:txBody>
          <a:bodyPr>
            <a:spAutoFit/>
          </a:bodyPr>
          <a:lstStyle/>
          <a:p>
            <a:r>
              <a:rPr lang="ja-JP" altLang="ja-JP" sz="1200" b="1" dirty="0" smtClean="0">
                <a:latin typeface="Meiryo UI" pitchFamily="50" charset="-128"/>
                <a:ea typeface="Meiryo UI" pitchFamily="50" charset="-128"/>
                <a:cs typeface="Meiryo UI" pitchFamily="50" charset="-128"/>
              </a:rPr>
              <a:t>縁起物イルミネーション</a:t>
            </a:r>
            <a:r>
              <a:rPr lang="ja-JP" altLang="en-US" sz="1200" b="1" dirty="0" smtClean="0">
                <a:latin typeface="Meiryo UI" pitchFamily="50" charset="-128"/>
                <a:ea typeface="Meiryo UI" pitchFamily="50" charset="-128"/>
                <a:cs typeface="Meiryo UI" pitchFamily="50" charset="-128"/>
              </a:rPr>
              <a:t>（なんば戎橋筋商店街）</a:t>
            </a:r>
            <a:endParaRPr lang="ja-JP" altLang="en-US" sz="1200" b="1" dirty="0">
              <a:latin typeface="Meiryo UI" pitchFamily="50" charset="-128"/>
              <a:ea typeface="Meiryo UI" pitchFamily="50" charset="-128"/>
              <a:cs typeface="Meiryo UI" pitchFamily="50" charset="-128"/>
            </a:endParaRPr>
          </a:p>
        </p:txBody>
      </p:sp>
      <p:sp>
        <p:nvSpPr>
          <p:cNvPr id="36" name="サブタイトル 2"/>
          <p:cNvSpPr txBox="1">
            <a:spLocks/>
          </p:cNvSpPr>
          <p:nvPr/>
        </p:nvSpPr>
        <p:spPr bwMode="auto">
          <a:xfrm>
            <a:off x="981075" y="913423"/>
            <a:ext cx="6438900" cy="261610"/>
          </a:xfrm>
          <a:prstGeom prst="rect">
            <a:avLst/>
          </a:prstGeom>
          <a:noFill/>
          <a:ln w="9525">
            <a:noFill/>
            <a:miter lim="800000"/>
            <a:headEnd/>
            <a:tailEnd/>
          </a:ln>
        </p:spPr>
        <p:txBody>
          <a:bodyPr>
            <a:spAutoFit/>
          </a:bodyPr>
          <a:lstStyle/>
          <a:p>
            <a:r>
              <a:rPr lang="ja-JP" altLang="en-US" sz="1100" dirty="0">
                <a:latin typeface="Meiryo UI" pitchFamily="50" charset="-128"/>
                <a:ea typeface="Meiryo UI" pitchFamily="50" charset="-128"/>
                <a:cs typeface="Meiryo UI" pitchFamily="50" charset="-128"/>
              </a:rPr>
              <a:t>世界でここにしかない「縁起物</a:t>
            </a:r>
            <a:r>
              <a:rPr lang="en-US" altLang="ja-JP" sz="1100" dirty="0">
                <a:latin typeface="Meiryo UI" pitchFamily="50" charset="-128"/>
                <a:ea typeface="Meiryo UI" pitchFamily="50" charset="-128"/>
                <a:cs typeface="Meiryo UI" pitchFamily="50" charset="-128"/>
              </a:rPr>
              <a:t>LED</a:t>
            </a:r>
            <a:r>
              <a:rPr lang="ja-JP" altLang="en-US" sz="1100" dirty="0">
                <a:latin typeface="Meiryo UI" pitchFamily="50" charset="-128"/>
                <a:ea typeface="Meiryo UI" pitchFamily="50" charset="-128"/>
                <a:cs typeface="Meiryo UI" pitchFamily="50" charset="-128"/>
              </a:rPr>
              <a:t>イルミネーション」の道を通って福をよびこみましょう！</a:t>
            </a:r>
            <a:endParaRPr lang="ja-JP" altLang="en-US" sz="1200" b="1"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サブタイトル 2"/>
          <p:cNvSpPr txBox="1">
            <a:spLocks/>
          </p:cNvSpPr>
          <p:nvPr/>
        </p:nvSpPr>
        <p:spPr bwMode="auto">
          <a:xfrm>
            <a:off x="400050" y="647700"/>
            <a:ext cx="7080249" cy="8639175"/>
          </a:xfrm>
          <a:prstGeom prst="rect">
            <a:avLst/>
          </a:prstGeom>
          <a:noFill/>
          <a:ln w="9525">
            <a:noFill/>
            <a:miter lim="800000"/>
            <a:headEnd/>
            <a:tailEnd/>
          </a:ln>
        </p:spPr>
        <p:txBody>
          <a:bodyPr/>
          <a:lstStyle/>
          <a:p>
            <a:pPr marL="342900" indent="-342900">
              <a:spcBef>
                <a:spcPct val="20000"/>
              </a:spcBef>
              <a:defRPr/>
            </a:pPr>
            <a:r>
              <a:rPr lang="ja-JP" altLang="en-US" sz="1050" b="1" u="sng" dirty="0" smtClean="0">
                <a:latin typeface="Meiryo UI" pitchFamily="50" charset="-128"/>
                <a:ea typeface="Meiryo UI" pitchFamily="50" charset="-128"/>
                <a:cs typeface="Meiryo UI" pitchFamily="50" charset="-128"/>
              </a:rPr>
              <a:t>一般</a:t>
            </a:r>
            <a:r>
              <a:rPr lang="ja-JP" altLang="en-US" sz="1050" b="1" u="sng" dirty="0">
                <a:latin typeface="Meiryo UI" pitchFamily="50" charset="-128"/>
                <a:ea typeface="Meiryo UI" pitchFamily="50" charset="-128"/>
                <a:cs typeface="Meiryo UI" pitchFamily="50" charset="-128"/>
              </a:rPr>
              <a:t>参加</a:t>
            </a:r>
            <a:r>
              <a:rPr lang="ja-JP" altLang="ja-JP" sz="1050" b="1" u="sng" dirty="0">
                <a:latin typeface="Meiryo UI" pitchFamily="50" charset="-128"/>
                <a:ea typeface="Meiryo UI" pitchFamily="50" charset="-128"/>
                <a:cs typeface="Meiryo UI" pitchFamily="50" charset="-128"/>
              </a:rPr>
              <a:t>部門</a:t>
            </a:r>
            <a:r>
              <a:rPr lang="ja-JP" altLang="en-US" sz="1050" b="1" u="sng" dirty="0">
                <a:latin typeface="Meiryo UI" pitchFamily="50" charset="-128"/>
                <a:ea typeface="Meiryo UI" pitchFamily="50" charset="-128"/>
                <a:cs typeface="Meiryo UI" pitchFamily="50" charset="-128"/>
              </a:rPr>
              <a:t>　大阪市中央公会堂・「光☆絵」　　</a:t>
            </a:r>
            <a:endParaRPr lang="en-US" altLang="ja-JP" sz="1050" b="1" u="sng" dirty="0">
              <a:latin typeface="Meiryo UI" pitchFamily="50" charset="-128"/>
              <a:ea typeface="Meiryo UI" pitchFamily="50" charset="-128"/>
              <a:cs typeface="Meiryo UI" pitchFamily="50" charset="-128"/>
            </a:endParaRPr>
          </a:p>
          <a:p>
            <a:pPr marL="342900" indent="-342900">
              <a:spcBef>
                <a:spcPct val="20000"/>
              </a:spcBef>
              <a:defRPr/>
            </a:pPr>
            <a:endParaRPr lang="en-US" altLang="ja-JP" sz="1050" dirty="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◇受賞者</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最優秀賞　　　</a:t>
            </a:r>
            <a:r>
              <a:rPr lang="ja-JP" altLang="ja-JP" sz="1050" dirty="0" smtClean="0">
                <a:latin typeface="Meiryo UI" pitchFamily="50" charset="-128"/>
                <a:ea typeface="Meiryo UI" pitchFamily="50" charset="-128"/>
                <a:cs typeface="Meiryo UI" pitchFamily="50" charset="-128"/>
              </a:rPr>
              <a:t>小玉　一徳</a:t>
            </a:r>
            <a:r>
              <a:rPr lang="ja-JP" altLang="en-US" sz="1050" dirty="0" smtClean="0">
                <a:latin typeface="Meiryo UI" pitchFamily="50" charset="-128"/>
                <a:ea typeface="Meiryo UI" pitchFamily="50" charset="-128"/>
                <a:cs typeface="Meiryo UI" pitchFamily="50" charset="-128"/>
              </a:rPr>
              <a:t>　　作品名「光のつみき」</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dirty="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優秀賞　　　 　</a:t>
            </a:r>
            <a:r>
              <a:rPr lang="ja-JP" altLang="ja-JP" sz="1050" dirty="0" smtClean="0">
                <a:latin typeface="Meiryo UI" pitchFamily="50" charset="-128"/>
                <a:ea typeface="Meiryo UI" pitchFamily="50" charset="-128"/>
                <a:cs typeface="Meiryo UI" pitchFamily="50" charset="-128"/>
              </a:rPr>
              <a:t>塩田　みのり</a:t>
            </a:r>
            <a:r>
              <a:rPr lang="ja-JP" altLang="en-US" sz="1050" dirty="0" smtClean="0">
                <a:latin typeface="Meiryo UI" pitchFamily="50" charset="-128"/>
                <a:ea typeface="Meiryo UI" pitchFamily="50" charset="-128"/>
                <a:cs typeface="Meiryo UI" pitchFamily="50" charset="-128"/>
              </a:rPr>
              <a:t>　　　作品名「</a:t>
            </a:r>
            <a:r>
              <a:rPr lang="en-US" altLang="ja-JP" sz="1050" dirty="0" smtClean="0"/>
              <a:t>glisten</a:t>
            </a:r>
            <a:r>
              <a:rPr lang="ja-JP" altLang="en-US" sz="1050" dirty="0" smtClean="0">
                <a:latin typeface="Meiryo UI" pitchFamily="50" charset="-128"/>
                <a:ea typeface="Meiryo UI" pitchFamily="50" charset="-128"/>
                <a:cs typeface="Meiryo UI" pitchFamily="50" charset="-128"/>
              </a:rPr>
              <a:t>」</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a:latin typeface="Meiryo UI" pitchFamily="50" charset="-128"/>
                <a:ea typeface="Meiryo UI" pitchFamily="50" charset="-128"/>
                <a:cs typeface="Meiryo UI" pitchFamily="50" charset="-128"/>
              </a:rPr>
              <a:t>　　</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◇総応募作</a:t>
            </a:r>
            <a:r>
              <a:rPr lang="ja-JP" altLang="en-US" sz="1050" dirty="0">
                <a:latin typeface="Meiryo UI" pitchFamily="50" charset="-128"/>
                <a:ea typeface="Meiryo UI" pitchFamily="50" charset="-128"/>
                <a:cs typeface="Meiryo UI" pitchFamily="50" charset="-128"/>
              </a:rPr>
              <a:t>品数　　１２</a:t>
            </a:r>
            <a:r>
              <a:rPr lang="ja-JP" altLang="en-US" sz="1050" dirty="0" smtClean="0">
                <a:latin typeface="Meiryo UI" pitchFamily="50" charset="-128"/>
                <a:ea typeface="Meiryo UI" pitchFamily="50" charset="-128"/>
                <a:cs typeface="Meiryo UI" pitchFamily="50" charset="-128"/>
              </a:rPr>
              <a:t>作品</a:t>
            </a:r>
            <a:r>
              <a:rPr lang="ja-JP" altLang="en-US" sz="1050" dirty="0">
                <a:latin typeface="Meiryo UI" pitchFamily="50" charset="-128"/>
                <a:ea typeface="Meiryo UI" pitchFamily="50" charset="-128"/>
                <a:cs typeface="Meiryo UI" pitchFamily="50" charset="-128"/>
              </a:rPr>
              <a:t>　</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dirty="0" smtClean="0">
              <a:latin typeface="Meiryo UI" pitchFamily="50" charset="-128"/>
              <a:ea typeface="Meiryo UI" pitchFamily="50" charset="-128"/>
              <a:cs typeface="Meiryo UI" pitchFamily="50" charset="-128"/>
            </a:endParaRPr>
          </a:p>
          <a:p>
            <a:pPr marL="342900" indent="-342900">
              <a:spcBef>
                <a:spcPct val="20000"/>
              </a:spcBef>
              <a:defRPr/>
            </a:pPr>
            <a:r>
              <a:rPr lang="ja-JP" altLang="en-US" sz="1050" b="1" u="sng" dirty="0" smtClean="0">
                <a:latin typeface="Meiryo UI" pitchFamily="50" charset="-128"/>
                <a:ea typeface="Meiryo UI" pitchFamily="50" charset="-128"/>
                <a:cs typeface="Meiryo UI" pitchFamily="50" charset="-128"/>
              </a:rPr>
              <a:t>専門</a:t>
            </a:r>
            <a:r>
              <a:rPr lang="ja-JP" altLang="ja-JP" sz="1050" b="1" u="sng" dirty="0">
                <a:latin typeface="Meiryo UI" pitchFamily="50" charset="-128"/>
                <a:ea typeface="Meiryo UI" pitchFamily="50" charset="-128"/>
                <a:cs typeface="Meiryo UI" pitchFamily="50" charset="-128"/>
              </a:rPr>
              <a:t>部門</a:t>
            </a:r>
            <a:r>
              <a:rPr lang="ja-JP" altLang="en-US" sz="1050" b="1" u="sng" dirty="0">
                <a:latin typeface="Meiryo UI" pitchFamily="50" charset="-128"/>
                <a:ea typeface="Meiryo UI" pitchFamily="50" charset="-128"/>
                <a:cs typeface="Meiryo UI" pitchFamily="50" charset="-128"/>
              </a:rPr>
              <a:t>　中之島公園バラ園ローズライトファンタジア２０１４</a:t>
            </a:r>
            <a:endParaRPr lang="en-US" altLang="ja-JP" sz="1050" b="1" u="sng" dirty="0">
              <a:latin typeface="Meiryo UI" pitchFamily="50" charset="-128"/>
              <a:ea typeface="Meiryo UI" pitchFamily="50" charset="-128"/>
              <a:cs typeface="Meiryo UI" pitchFamily="50" charset="-128"/>
            </a:endParaRPr>
          </a:p>
          <a:p>
            <a:pPr marL="342900" indent="-342900">
              <a:spcBef>
                <a:spcPct val="20000"/>
              </a:spcBef>
              <a:defRPr/>
            </a:pPr>
            <a:endParaRPr lang="en-US" altLang="ja-JP" sz="1050" b="1" u="sng" dirty="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受賞者</a:t>
            </a:r>
            <a:endParaRPr lang="en-US" altLang="ja-JP" sz="1050" dirty="0">
              <a:latin typeface="Meiryo UI" pitchFamily="50" charset="-128"/>
              <a:ea typeface="Meiryo UI" pitchFamily="50" charset="-128"/>
              <a:cs typeface="Meiryo UI" pitchFamily="50" charset="-128"/>
            </a:endParaRPr>
          </a:p>
          <a:p>
            <a:r>
              <a:rPr lang="ja-JP" altLang="en-US" sz="1050" dirty="0">
                <a:latin typeface="Meiryo UI" pitchFamily="50" charset="-128"/>
                <a:ea typeface="Meiryo UI" pitchFamily="50" charset="-128"/>
                <a:cs typeface="Meiryo UI" pitchFamily="50" charset="-128"/>
              </a:rPr>
              <a:t>　</a:t>
            </a:r>
            <a:r>
              <a:rPr lang="ja-JP" altLang="en-US" sz="1050" dirty="0">
                <a:solidFill>
                  <a:srgbClr val="FF0000"/>
                </a:solidFill>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最優秀賞</a:t>
            </a:r>
            <a:r>
              <a:rPr lang="ja-JP" altLang="en-US" sz="1050" dirty="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TSP</a:t>
            </a:r>
            <a:r>
              <a:rPr lang="ja-JP" altLang="ja-JP" sz="1050" dirty="0" smtClean="0">
                <a:latin typeface="Meiryo UI" pitchFamily="50" charset="-128"/>
                <a:ea typeface="Meiryo UI" pitchFamily="50" charset="-128"/>
                <a:cs typeface="Meiryo UI" pitchFamily="50" charset="-128"/>
              </a:rPr>
              <a:t>太陽（株）・（株）博報堂・旭電業（株）グループ</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a:t>
            </a:r>
            <a:r>
              <a:rPr lang="ja-JP" altLang="ja-JP" sz="1050" dirty="0" smtClean="0">
                <a:latin typeface="Meiryo UI" pitchFamily="50" charset="-128"/>
                <a:ea typeface="Meiryo UI" pitchFamily="50" charset="-128"/>
                <a:cs typeface="Meiryo UI" pitchFamily="50" charset="-128"/>
              </a:rPr>
              <a:t>如南　幸子</a:t>
            </a:r>
            <a:r>
              <a:rPr lang="ja-JP" altLang="en-US" sz="1050" dirty="0" smtClean="0">
                <a:latin typeface="Meiryo UI" pitchFamily="50" charset="-128"/>
                <a:ea typeface="Meiryo UI" pitchFamily="50" charset="-128"/>
                <a:cs typeface="Meiryo UI" pitchFamily="50" charset="-128"/>
              </a:rPr>
              <a:t>　　　作品名「</a:t>
            </a:r>
            <a:r>
              <a:rPr lang="ja-JP" altLang="ja-JP" sz="1050" dirty="0" smtClean="0">
                <a:latin typeface="Meiryo UI" pitchFamily="50" charset="-128"/>
                <a:ea typeface="Meiryo UI" pitchFamily="50" charset="-128"/>
                <a:cs typeface="Meiryo UI" pitchFamily="50" charset="-128"/>
              </a:rPr>
              <a:t>フェアリー・ローズ・ファンタジア</a:t>
            </a:r>
            <a:r>
              <a:rPr lang="en-US" altLang="ja-JP" sz="1050" dirty="0" smtClean="0">
                <a:latin typeface="Meiryo UI" pitchFamily="50" charset="-128"/>
                <a:ea typeface="Meiryo UI" pitchFamily="50" charset="-128"/>
                <a:cs typeface="Meiryo UI" pitchFamily="50" charset="-128"/>
              </a:rPr>
              <a:t>2014</a:t>
            </a:r>
            <a:r>
              <a:rPr lang="ja-JP" altLang="en-US" sz="1050" dirty="0" smtClean="0">
                <a:latin typeface="Meiryo UI" pitchFamily="50" charset="-128"/>
                <a:ea typeface="Meiryo UI" pitchFamily="50" charset="-128"/>
                <a:cs typeface="Meiryo UI" pitchFamily="50" charset="-128"/>
              </a:rPr>
              <a:t>」</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dirty="0" smtClean="0">
              <a:latin typeface="Meiryo UI" pitchFamily="50" charset="-128"/>
              <a:ea typeface="Meiryo UI" pitchFamily="50" charset="-128"/>
              <a:cs typeface="Meiryo UI" pitchFamily="50" charset="-128"/>
            </a:endParaRPr>
          </a:p>
          <a:p>
            <a:r>
              <a:rPr lang="en-US" altLang="ja-JP" sz="1050" dirty="0" smtClean="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優秀賞　　　</a:t>
            </a:r>
            <a:r>
              <a:rPr lang="en-US" altLang="ja-JP" sz="1050" dirty="0" smtClean="0">
                <a:latin typeface="Meiryo UI" pitchFamily="50" charset="-128"/>
                <a:ea typeface="Meiryo UI" pitchFamily="50" charset="-128"/>
                <a:cs typeface="Meiryo UI" pitchFamily="50" charset="-128"/>
              </a:rPr>
              <a:t>KKG</a:t>
            </a:r>
            <a:r>
              <a:rPr lang="ja-JP" altLang="ja-JP" sz="1050" dirty="0" smtClean="0">
                <a:latin typeface="Meiryo UI" pitchFamily="50" charset="-128"/>
                <a:ea typeface="Meiryo UI" pitchFamily="50" charset="-128"/>
                <a:cs typeface="Meiryo UI" pitchFamily="50" charset="-128"/>
              </a:rPr>
              <a:t>グループ（京阪園芸（株）・（株）京阪エンジニアリングサービス・（株）現代ランドスケープ）</a:t>
            </a:r>
            <a:endParaRPr lang="en-US" altLang="ja-JP" sz="1050" dirty="0" smtClean="0">
              <a:latin typeface="Meiryo UI" pitchFamily="50" charset="-128"/>
              <a:ea typeface="Meiryo UI" pitchFamily="50" charset="-128"/>
              <a:cs typeface="Meiryo UI" pitchFamily="50" charset="-128"/>
            </a:endParaRPr>
          </a:p>
          <a:p>
            <a:r>
              <a:rPr lang="ja-JP" altLang="en-US" sz="1050" dirty="0" smtClean="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株</a:t>
            </a:r>
            <a:r>
              <a:rPr lang="en-US" altLang="ja-JP" sz="1050" dirty="0" smtClean="0">
                <a:latin typeface="Meiryo UI" pitchFamily="50" charset="-128"/>
                <a:ea typeface="Meiryo UI" pitchFamily="50" charset="-128"/>
                <a:cs typeface="Meiryo UI" pitchFamily="50" charset="-128"/>
              </a:rPr>
              <a:t>)</a:t>
            </a:r>
            <a:r>
              <a:rPr lang="ja-JP" altLang="ja-JP" sz="1050" dirty="0" smtClean="0">
                <a:latin typeface="Meiryo UI" pitchFamily="50" charset="-128"/>
                <a:ea typeface="Meiryo UI" pitchFamily="50" charset="-128"/>
                <a:cs typeface="Meiryo UI" pitchFamily="50" charset="-128"/>
              </a:rPr>
              <a:t>現代ランドスケープ　西辻　俊明</a:t>
            </a:r>
            <a:r>
              <a:rPr lang="ja-JP" altLang="en-US" sz="1050" dirty="0" smtClean="0">
                <a:latin typeface="Meiryo UI" pitchFamily="50" charset="-128"/>
                <a:ea typeface="Meiryo UI" pitchFamily="50" charset="-128"/>
                <a:cs typeface="Meiryo UI" pitchFamily="50" charset="-128"/>
              </a:rPr>
              <a:t>　　　作品名「</a:t>
            </a:r>
            <a:r>
              <a:rPr lang="ja-JP" altLang="ja-JP" sz="1050" dirty="0" smtClean="0">
                <a:latin typeface="Meiryo UI" pitchFamily="50" charset="-128"/>
                <a:ea typeface="Meiryo UI" pitchFamily="50" charset="-128"/>
                <a:cs typeface="Meiryo UI" pitchFamily="50" charset="-128"/>
              </a:rPr>
              <a:t>中之島、水と光のシンフォニー</a:t>
            </a:r>
            <a:r>
              <a:rPr lang="ja-JP" altLang="en-US" sz="1050" dirty="0" smtClean="0">
                <a:latin typeface="Meiryo UI" pitchFamily="50" charset="-128"/>
                <a:ea typeface="Meiryo UI" pitchFamily="50" charset="-128"/>
                <a:cs typeface="Meiryo UI" pitchFamily="50" charset="-128"/>
              </a:rPr>
              <a:t>」</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◇総応募作</a:t>
            </a:r>
            <a:r>
              <a:rPr lang="ja-JP" altLang="en-US" sz="1050" dirty="0">
                <a:latin typeface="Meiryo UI" pitchFamily="50" charset="-128"/>
                <a:ea typeface="Meiryo UI" pitchFamily="50" charset="-128"/>
                <a:cs typeface="Meiryo UI" pitchFamily="50" charset="-128"/>
              </a:rPr>
              <a:t>品数　　</a:t>
            </a:r>
            <a:r>
              <a:rPr lang="ja-JP" altLang="en-US" sz="1050" dirty="0" smtClean="0">
                <a:latin typeface="Meiryo UI" pitchFamily="50" charset="-128"/>
                <a:ea typeface="Meiryo UI" pitchFamily="50" charset="-128"/>
                <a:cs typeface="Meiryo UI" pitchFamily="50" charset="-128"/>
              </a:rPr>
              <a:t>６作品</a:t>
            </a:r>
            <a:endParaRPr lang="en-US" altLang="ja-JP" sz="1050" dirty="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a:latin typeface="Meiryo UI" pitchFamily="50" charset="-128"/>
                <a:ea typeface="Meiryo UI" pitchFamily="50" charset="-128"/>
                <a:cs typeface="Meiryo UI" pitchFamily="50" charset="-128"/>
              </a:rPr>
              <a:t>　</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b="1" u="sng" dirty="0" smtClean="0">
                <a:latin typeface="Meiryo UI" pitchFamily="50" charset="-128"/>
                <a:ea typeface="Meiryo UI" pitchFamily="50" charset="-128"/>
                <a:cs typeface="Meiryo UI" pitchFamily="50" charset="-128"/>
              </a:rPr>
              <a:t>一般参加</a:t>
            </a:r>
            <a:r>
              <a:rPr lang="ja-JP" altLang="ja-JP" sz="1050" b="1" u="sng" dirty="0" smtClean="0">
                <a:latin typeface="Meiryo UI" pitchFamily="50" charset="-128"/>
                <a:ea typeface="Meiryo UI" pitchFamily="50" charset="-128"/>
                <a:cs typeface="Meiryo UI" pitchFamily="50" charset="-128"/>
              </a:rPr>
              <a:t>部門</a:t>
            </a:r>
            <a:r>
              <a:rPr lang="ja-JP" altLang="en-US" sz="1050" b="1" u="sng" dirty="0" smtClean="0">
                <a:latin typeface="Meiryo UI" pitchFamily="50" charset="-128"/>
                <a:ea typeface="Meiryo UI" pitchFamily="50" charset="-128"/>
                <a:cs typeface="Meiryo UI" pitchFamily="50" charset="-128"/>
              </a:rPr>
              <a:t>　大阪市庁舎正面・イルミネーションファサードデザイン</a:t>
            </a:r>
            <a:endParaRPr lang="en-US" altLang="ja-JP" sz="1050" b="1" u="sng"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b="1" u="sng"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◇アートアワード審査会の結果、合格者なし</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今年度の大阪市庁舎正面・イルミネーションファサードについては、上位作品を提案したアーティストとともに作成していく等、実行</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委員会において検討します。</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dirty="0" smtClean="0">
                <a:latin typeface="Meiryo UI" pitchFamily="50" charset="-128"/>
                <a:ea typeface="Meiryo UI" pitchFamily="50" charset="-128"/>
                <a:cs typeface="Meiryo UI" pitchFamily="50" charset="-128"/>
              </a:rPr>
              <a:t>　 ◇総応募作品数　６作品</a:t>
            </a: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en-US" sz="1050" b="1" u="sng" dirty="0" smtClean="0">
                <a:latin typeface="Meiryo UI" pitchFamily="50" charset="-128"/>
                <a:ea typeface="Meiryo UI" pitchFamily="50" charset="-128"/>
                <a:cs typeface="Meiryo UI" pitchFamily="50" charset="-128"/>
              </a:rPr>
              <a:t>専門</a:t>
            </a:r>
            <a:r>
              <a:rPr lang="ja-JP" altLang="ja-JP" sz="1050" b="1" u="sng" dirty="0" smtClean="0">
                <a:latin typeface="Meiryo UI" pitchFamily="50" charset="-128"/>
                <a:ea typeface="Meiryo UI" pitchFamily="50" charset="-128"/>
                <a:cs typeface="Meiryo UI" pitchFamily="50" charset="-128"/>
              </a:rPr>
              <a:t>部門</a:t>
            </a:r>
            <a:r>
              <a:rPr lang="ja-JP" altLang="en-US" sz="1050" b="1" u="sng" dirty="0" smtClean="0">
                <a:latin typeface="Meiryo UI" pitchFamily="50" charset="-128"/>
                <a:ea typeface="Meiryo UI" pitchFamily="50" charset="-128"/>
                <a:cs typeface="Meiryo UI" pitchFamily="50" charset="-128"/>
              </a:rPr>
              <a:t>　大阪市中央公会堂　水辺のオペラ「光の歌劇２０１４」</a:t>
            </a:r>
            <a:endParaRPr lang="en-US" altLang="ja-JP" sz="1050" b="1" u="sng"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b="1" u="sng" dirty="0" smtClean="0">
              <a:latin typeface="Meiryo UI" pitchFamily="50" charset="-128"/>
              <a:ea typeface="Meiryo UI" pitchFamily="50" charset="-128"/>
              <a:cs typeface="Meiryo UI" pitchFamily="50" charset="-128"/>
            </a:endParaRPr>
          </a:p>
          <a:p>
            <a:pPr>
              <a:lnSpc>
                <a:spcPts val="1800"/>
              </a:lnSpc>
            </a:pPr>
            <a:r>
              <a:rPr lang="ja-JP" altLang="en-US" sz="1050" dirty="0" smtClean="0">
                <a:latin typeface="Meiryo UI" pitchFamily="50" charset="-128"/>
                <a:ea typeface="Meiryo UI" pitchFamily="50" charset="-128"/>
                <a:cs typeface="Meiryo UI" pitchFamily="50" charset="-128"/>
              </a:rPr>
              <a:t>　　◇書類審査の結果、合格者なし</a:t>
            </a:r>
            <a:r>
              <a:rPr lang="en-US" altLang="ja-JP" sz="1050" dirty="0" smtClean="0">
                <a:latin typeface="Meiryo UI" pitchFamily="50" charset="-128"/>
                <a:ea typeface="Meiryo UI" pitchFamily="50" charset="-128"/>
                <a:cs typeface="Meiryo UI" pitchFamily="50" charset="-128"/>
              </a:rPr>
              <a:t/>
            </a:r>
            <a:br>
              <a:rPr lang="en-US" altLang="ja-JP" sz="1050" dirty="0" smtClean="0">
                <a:latin typeface="Meiryo UI" pitchFamily="50" charset="-128"/>
                <a:ea typeface="Meiryo UI" pitchFamily="50" charset="-128"/>
                <a:cs typeface="Meiryo UI" pitchFamily="50" charset="-128"/>
              </a:rPr>
            </a:br>
            <a:r>
              <a:rPr lang="ja-JP" altLang="en-US" sz="1050" dirty="0" smtClean="0">
                <a:latin typeface="Meiryo UI" pitchFamily="50" charset="-128"/>
                <a:ea typeface="Meiryo UI" pitchFamily="50" charset="-128"/>
                <a:cs typeface="Meiryo UI" pitchFamily="50" charset="-128"/>
              </a:rPr>
              <a:t>　　</a:t>
            </a:r>
            <a:endParaRPr lang="en-US" altLang="ja-JP" sz="1050" dirty="0" smtClean="0">
              <a:latin typeface="Meiryo UI" pitchFamily="50" charset="-128"/>
              <a:ea typeface="Meiryo UI" pitchFamily="50" charset="-128"/>
              <a:cs typeface="Meiryo UI" pitchFamily="50" charset="-128"/>
            </a:endParaRPr>
          </a:p>
          <a:p>
            <a:pPr>
              <a:lnSpc>
                <a:spcPts val="1800"/>
              </a:lnSpc>
            </a:pPr>
            <a:r>
              <a:rPr lang="ja-JP" altLang="en-US" sz="1050" dirty="0" smtClean="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今年度の大阪市中央公会堂　水辺のオペラ「光の歌劇２０１４」については、フランス　リヨン市「リュミエール祭」</a:t>
            </a:r>
            <a:r>
              <a:rPr lang="ja-JP" altLang="en-US" sz="1050" dirty="0">
                <a:latin typeface="Meiryo UI" pitchFamily="50" charset="-128"/>
                <a:ea typeface="Meiryo UI" pitchFamily="50" charset="-128"/>
                <a:cs typeface="Meiryo UI" pitchFamily="50" charset="-128"/>
              </a:rPr>
              <a:t>参加</a:t>
            </a:r>
            <a:r>
              <a:rPr lang="ja-JP" altLang="en-US" sz="1050" dirty="0" smtClean="0">
                <a:latin typeface="Meiryo UI" pitchFamily="50" charset="-128"/>
                <a:ea typeface="Meiryo UI" pitchFamily="50" charset="-128"/>
                <a:cs typeface="Meiryo UI" pitchFamily="50" charset="-128"/>
              </a:rPr>
              <a:t>経験</a:t>
            </a:r>
            <a:endParaRPr lang="en-US" altLang="ja-JP" sz="1050" dirty="0" smtClean="0">
              <a:latin typeface="Meiryo UI" pitchFamily="50" charset="-128"/>
              <a:ea typeface="Meiryo UI" pitchFamily="50" charset="-128"/>
              <a:cs typeface="Meiryo UI" pitchFamily="50" charset="-128"/>
            </a:endParaRPr>
          </a:p>
          <a:p>
            <a:pPr>
              <a:lnSpc>
                <a:spcPts val="1800"/>
              </a:lnSpc>
            </a:pPr>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のあるアーティストを招致する等、実行委員会において検討します。</a:t>
            </a:r>
            <a:endParaRPr lang="en-US" altLang="ja-JP" sz="1050" dirty="0" smtClean="0">
              <a:latin typeface="Meiryo UI" pitchFamily="50" charset="-128"/>
              <a:ea typeface="Meiryo UI" pitchFamily="50" charset="-128"/>
              <a:cs typeface="Meiryo UI" pitchFamily="50" charset="-128"/>
            </a:endParaRPr>
          </a:p>
          <a:p>
            <a:pPr>
              <a:lnSpc>
                <a:spcPts val="1800"/>
              </a:lnSpc>
            </a:pPr>
            <a:endParaRPr lang="en-US" altLang="ja-JP" sz="1050" dirty="0" smtClean="0">
              <a:latin typeface="Meiryo UI" pitchFamily="50" charset="-128"/>
              <a:ea typeface="Meiryo UI" pitchFamily="50" charset="-128"/>
              <a:cs typeface="Meiryo UI" pitchFamily="50" charset="-128"/>
            </a:endParaRPr>
          </a:p>
          <a:p>
            <a:pPr>
              <a:lnSpc>
                <a:spcPts val="1800"/>
              </a:lnSpc>
            </a:pPr>
            <a:r>
              <a:rPr lang="ja-JP" altLang="en-US" sz="1050" dirty="0" smtClean="0">
                <a:latin typeface="Meiryo UI" pitchFamily="50" charset="-128"/>
                <a:ea typeface="Meiryo UI" pitchFamily="50" charset="-128"/>
                <a:cs typeface="Meiryo UI" pitchFamily="50" charset="-128"/>
              </a:rPr>
              <a:t>　　◇総応募作品数　２作品</a:t>
            </a:r>
            <a:endParaRPr lang="en-US" altLang="ja-JP" sz="1050" dirty="0" smtClean="0">
              <a:latin typeface="Meiryo UI" pitchFamily="50" charset="-128"/>
              <a:ea typeface="Meiryo UI" pitchFamily="50" charset="-128"/>
              <a:cs typeface="Meiryo UI" pitchFamily="50" charset="-128"/>
            </a:endParaRPr>
          </a:p>
          <a:p>
            <a:pPr>
              <a:lnSpc>
                <a:spcPts val="1800"/>
              </a:lnSpc>
            </a:pPr>
            <a:endParaRPr lang="en-US" altLang="ja-JP" sz="1050" dirty="0" smtClean="0">
              <a:latin typeface="Meiryo UI" pitchFamily="50" charset="-128"/>
              <a:ea typeface="Meiryo UI" pitchFamily="50" charset="-128"/>
              <a:cs typeface="Meiryo UI" pitchFamily="50" charset="-128"/>
            </a:endParaRPr>
          </a:p>
          <a:p>
            <a:pPr>
              <a:lnSpc>
                <a:spcPts val="1800"/>
              </a:lnSpc>
            </a:pPr>
            <a:endParaRPr lang="en-US" altLang="ja-JP" sz="1050" dirty="0" smtClean="0">
              <a:latin typeface="Meiryo UI" pitchFamily="50" charset="-128"/>
              <a:ea typeface="Meiryo UI" pitchFamily="50" charset="-128"/>
              <a:cs typeface="Meiryo UI" pitchFamily="50" charset="-128"/>
            </a:endParaRPr>
          </a:p>
          <a:p>
            <a:pPr>
              <a:lnSpc>
                <a:spcPts val="1800"/>
              </a:lnSpc>
            </a:pPr>
            <a:endParaRPr lang="en-US" altLang="ja-JP" sz="1050"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ja-JP" altLang="ja-JP" sz="1050" dirty="0" smtClean="0">
                <a:latin typeface="Meiryo UI" pitchFamily="50" charset="-128"/>
                <a:ea typeface="Meiryo UI" pitchFamily="50" charset="-128"/>
                <a:cs typeface="Meiryo UI" pitchFamily="50" charset="-128"/>
              </a:rPr>
              <a:t/>
            </a:r>
            <a:br>
              <a:rPr lang="ja-JP" altLang="ja-JP" sz="1050" dirty="0" smtClean="0">
                <a:latin typeface="Meiryo UI" pitchFamily="50" charset="-128"/>
                <a:ea typeface="Meiryo UI" pitchFamily="50" charset="-128"/>
                <a:cs typeface="Meiryo UI" pitchFamily="50" charset="-128"/>
              </a:rPr>
            </a:br>
            <a:r>
              <a:rPr lang="ja-JP" altLang="en-US" sz="1050" dirty="0" smtClean="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	</a:t>
            </a:r>
            <a:r>
              <a:rPr lang="ja-JP" altLang="ja-JP" sz="1050" dirty="0" smtClean="0">
                <a:latin typeface="Meiryo UI" pitchFamily="50" charset="-128"/>
                <a:ea typeface="Meiryo UI" pitchFamily="50" charset="-128"/>
                <a:cs typeface="Meiryo UI" pitchFamily="50" charset="-128"/>
              </a:rPr>
              <a:t/>
            </a:r>
            <a:br>
              <a:rPr lang="ja-JP" altLang="ja-JP" sz="1050" dirty="0" smtClean="0">
                <a:latin typeface="Meiryo UI" pitchFamily="50" charset="-128"/>
                <a:ea typeface="Meiryo UI" pitchFamily="50" charset="-128"/>
                <a:cs typeface="Meiryo UI" pitchFamily="50" charset="-128"/>
              </a:rPr>
            </a:br>
            <a:r>
              <a:rPr lang="ja-JP" altLang="en-US" sz="1050" dirty="0" smtClean="0">
                <a:latin typeface="Meiryo UI" pitchFamily="50" charset="-128"/>
                <a:ea typeface="Meiryo UI" pitchFamily="50" charset="-128"/>
                <a:cs typeface="Meiryo UI" pitchFamily="50" charset="-128"/>
              </a:rPr>
              <a:t>　</a:t>
            </a:r>
            <a:r>
              <a:rPr lang="en-US" altLang="ja-JP" sz="1050" dirty="0" smtClean="0">
                <a:latin typeface="Meiryo UI" pitchFamily="50" charset="-128"/>
                <a:ea typeface="Meiryo UI" pitchFamily="50" charset="-128"/>
                <a:cs typeface="Meiryo UI" pitchFamily="50" charset="-128"/>
              </a:rPr>
              <a:t>	</a:t>
            </a:r>
            <a:endParaRPr lang="en-US" altLang="ja-JP" sz="1050" b="1" u="sng"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b="1" u="sng"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endParaRPr lang="en-US" altLang="ja-JP" sz="1050" b="1" u="sng" dirty="0" smtClean="0">
              <a:latin typeface="Meiryo UI" pitchFamily="50" charset="-128"/>
              <a:ea typeface="Meiryo UI" pitchFamily="50" charset="-128"/>
              <a:cs typeface="Meiryo UI" pitchFamily="50" charset="-128"/>
            </a:endParaRPr>
          </a:p>
          <a:p>
            <a:pPr marL="342900" indent="-342900">
              <a:lnSpc>
                <a:spcPts val="1600"/>
              </a:lnSpc>
              <a:spcBef>
                <a:spcPct val="20000"/>
              </a:spcBef>
              <a:defRPr/>
            </a:pPr>
            <a:r>
              <a:rPr lang="en-US" altLang="ja-JP" sz="1050" dirty="0">
                <a:latin typeface="Meiryo UI" pitchFamily="50" charset="-128"/>
                <a:ea typeface="Meiryo UI" pitchFamily="50" charset="-128"/>
                <a:cs typeface="Meiryo UI" pitchFamily="50" charset="-128"/>
              </a:rPr>
              <a:t>	</a:t>
            </a:r>
            <a:endParaRPr lang="ja-JP" altLang="en-US" sz="1050" dirty="0">
              <a:latin typeface="+mn-lt"/>
              <a:ea typeface="+mn-ea"/>
            </a:endParaRPr>
          </a:p>
        </p:txBody>
      </p:sp>
      <p:sp>
        <p:nvSpPr>
          <p:cNvPr id="4099" name="テキスト ボックス 2"/>
          <p:cNvSpPr txBox="1">
            <a:spLocks noChangeArrowheads="1"/>
          </p:cNvSpPr>
          <p:nvPr/>
        </p:nvSpPr>
        <p:spPr bwMode="auto">
          <a:xfrm>
            <a:off x="246063" y="217488"/>
            <a:ext cx="7026275" cy="307975"/>
          </a:xfrm>
          <a:prstGeom prst="rect">
            <a:avLst/>
          </a:prstGeom>
          <a:noFill/>
          <a:ln w="9525">
            <a:solidFill>
              <a:schemeClr val="tx1"/>
            </a:solidFill>
            <a:miter lim="800000"/>
            <a:headEnd/>
            <a:tailEnd/>
          </a:ln>
        </p:spPr>
        <p:txBody>
          <a:bodyPr>
            <a:spAutoFit/>
          </a:bodyPr>
          <a:lstStyle/>
          <a:p>
            <a:pPr>
              <a:lnSpc>
                <a:spcPts val="1800"/>
              </a:lnSpc>
            </a:pPr>
            <a:r>
              <a:rPr lang="ja-JP" altLang="en-US" sz="1400" b="1" dirty="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３</a:t>
            </a:r>
            <a:r>
              <a:rPr lang="en-US" altLang="ja-JP" sz="1400" b="1" dirty="0" smtClean="0">
                <a:latin typeface="Meiryo UI" pitchFamily="50" charset="-128"/>
                <a:ea typeface="Meiryo UI" pitchFamily="50" charset="-128"/>
                <a:cs typeface="Meiryo UI" pitchFamily="50" charset="-128"/>
              </a:rPr>
              <a:t>〕</a:t>
            </a:r>
            <a:r>
              <a:rPr lang="ja-JP" altLang="en-US" sz="1400" b="1" dirty="0">
                <a:latin typeface="Meiryo UI" pitchFamily="50" charset="-128"/>
                <a:ea typeface="Meiryo UI" pitchFamily="50" charset="-128"/>
                <a:cs typeface="Meiryo UI" pitchFamily="50" charset="-128"/>
              </a:rPr>
              <a:t>　</a:t>
            </a:r>
            <a:r>
              <a:rPr lang="en-US" altLang="ja-JP" sz="1400" b="1" dirty="0">
                <a:latin typeface="Meiryo UI" pitchFamily="50" charset="-128"/>
                <a:ea typeface="Meiryo UI" pitchFamily="50" charset="-128"/>
                <a:cs typeface="Meiryo UI" pitchFamily="50" charset="-128"/>
              </a:rPr>
              <a:t>2014</a:t>
            </a:r>
            <a:r>
              <a:rPr lang="ja-JP" altLang="en-US" sz="1400" b="1" dirty="0">
                <a:latin typeface="Meiryo UI" pitchFamily="50" charset="-128"/>
                <a:ea typeface="Meiryo UI" pitchFamily="50" charset="-128"/>
                <a:cs typeface="Meiryo UI" pitchFamily="50" charset="-128"/>
              </a:rPr>
              <a:t>年度　光のアートアワード審査会の結果発表</a:t>
            </a:r>
            <a:endParaRPr lang="en-US" altLang="ja-JP" sz="1400" b="1"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図 3"/>
          <p:cNvPicPr>
            <a:picLocks noChangeAspect="1"/>
          </p:cNvPicPr>
          <p:nvPr/>
        </p:nvPicPr>
        <p:blipFill>
          <a:blip r:embed="rId2" cstate="email"/>
          <a:srcRect/>
          <a:stretch>
            <a:fillRect/>
          </a:stretch>
        </p:blipFill>
        <p:spPr bwMode="auto">
          <a:xfrm>
            <a:off x="655638" y="4513263"/>
            <a:ext cx="1046162" cy="1084262"/>
          </a:xfrm>
          <a:prstGeom prst="rect">
            <a:avLst/>
          </a:prstGeom>
          <a:noFill/>
          <a:ln w="9525">
            <a:noFill/>
            <a:miter lim="800000"/>
            <a:headEnd/>
            <a:tailEnd/>
          </a:ln>
        </p:spPr>
      </p:pic>
      <p:sp>
        <p:nvSpPr>
          <p:cNvPr id="6147" name="テキスト ボックス 5"/>
          <p:cNvSpPr txBox="1">
            <a:spLocks noChangeArrowheads="1"/>
          </p:cNvSpPr>
          <p:nvPr/>
        </p:nvSpPr>
        <p:spPr bwMode="auto">
          <a:xfrm>
            <a:off x="514350" y="4065588"/>
            <a:ext cx="6710363" cy="265112"/>
          </a:xfrm>
          <a:prstGeom prst="rect">
            <a:avLst/>
          </a:prstGeom>
          <a:noFill/>
          <a:ln w="9525">
            <a:noFill/>
            <a:miter lim="800000"/>
            <a:headEnd/>
            <a:tailEnd/>
          </a:ln>
        </p:spPr>
        <p:txBody>
          <a:bodyPr lIns="48859" tIns="24430" rIns="48859" bIns="24430">
            <a:spAutoFit/>
          </a:bodyPr>
          <a:lstStyle/>
          <a:p>
            <a:r>
              <a:rPr lang="ja-JP" altLang="en-US" sz="1400" b="1" dirty="0">
                <a:latin typeface="Meiryo UI" pitchFamily="50" charset="-128"/>
                <a:ea typeface="Meiryo UI" pitchFamily="50" charset="-128"/>
                <a:cs typeface="Meiryo UI" pitchFamily="50" charset="-128"/>
              </a:rPr>
              <a:t>森　秀人氏</a:t>
            </a:r>
            <a:r>
              <a:rPr lang="ja-JP" altLang="en-US" sz="14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照明デザイナー</a:t>
            </a:r>
            <a:r>
              <a:rPr lang="en-US" altLang="ja-JP" sz="12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日本大学藝術学部デザイン科非常勤講師（ライティング</a:t>
            </a:r>
            <a:r>
              <a:rPr lang="en-US" altLang="ja-JP" sz="1200" dirty="0">
                <a:latin typeface="Meiryo UI" pitchFamily="50" charset="-128"/>
                <a:ea typeface="Meiryo UI" pitchFamily="50" charset="-128"/>
                <a:cs typeface="Meiryo UI" pitchFamily="50" charset="-128"/>
              </a:rPr>
              <a:t>M</a:t>
            </a:r>
            <a:r>
              <a:rPr lang="ja-JP" altLang="en-US" sz="1200" dirty="0">
                <a:latin typeface="Meiryo UI" pitchFamily="50" charset="-128"/>
                <a:ea typeface="Meiryo UI" pitchFamily="50" charset="-128"/>
                <a:cs typeface="Meiryo UI" pitchFamily="50" charset="-128"/>
              </a:rPr>
              <a:t>代表）</a:t>
            </a:r>
            <a:endParaRPr lang="ja-JP" altLang="en-US" sz="1400" dirty="0">
              <a:latin typeface="Meiryo UI" pitchFamily="50" charset="-128"/>
              <a:ea typeface="Meiryo UI" pitchFamily="50" charset="-128"/>
              <a:cs typeface="Meiryo UI" pitchFamily="50" charset="-128"/>
            </a:endParaRPr>
          </a:p>
        </p:txBody>
      </p:sp>
      <p:sp>
        <p:nvSpPr>
          <p:cNvPr id="6148" name="テキスト ボックス 6"/>
          <p:cNvSpPr txBox="1">
            <a:spLocks noChangeArrowheads="1"/>
          </p:cNvSpPr>
          <p:nvPr/>
        </p:nvSpPr>
        <p:spPr bwMode="auto">
          <a:xfrm>
            <a:off x="1909763" y="4500563"/>
            <a:ext cx="4932362" cy="1281112"/>
          </a:xfrm>
          <a:prstGeom prst="rect">
            <a:avLst/>
          </a:prstGeom>
          <a:noFill/>
          <a:ln w="9525">
            <a:noFill/>
            <a:miter lim="800000"/>
            <a:headEnd/>
            <a:tailEnd/>
          </a:ln>
        </p:spPr>
        <p:txBody>
          <a:bodyPr lIns="48859" tIns="24430" rIns="48859" bIns="24430">
            <a:spAutoFit/>
          </a:bodyPr>
          <a:lstStyle/>
          <a:p>
            <a:r>
              <a:rPr lang="ja-JP" altLang="en-US" sz="1200" dirty="0">
                <a:latin typeface="Meiryo UI" pitchFamily="50" charset="-128"/>
                <a:ea typeface="Meiryo UI" pitchFamily="50" charset="-128"/>
                <a:cs typeface="Meiryo UI" pitchFamily="50" charset="-128"/>
              </a:rPr>
              <a:t>住宅から建築、都市・環境照明に至るまで、数多くのプロジェクトに従事。日本人の感性に訴える光、素材や人の温かさを感じる光を大切にした「感じる」光の空間を追求している。北米照明学会賞、日本照明賞、省エネ照明デザインアワードグランプリなど多数受賞。光のまちづくり推進委員会平成</a:t>
            </a:r>
            <a:r>
              <a:rPr lang="en-US" altLang="ja-JP" sz="1200" dirty="0">
                <a:latin typeface="Meiryo UI" pitchFamily="50" charset="-128"/>
                <a:ea typeface="Meiryo UI" pitchFamily="50" charset="-128"/>
                <a:cs typeface="Meiryo UI" pitchFamily="50" charset="-128"/>
              </a:rPr>
              <a:t>16</a:t>
            </a:r>
            <a:r>
              <a:rPr lang="ja-JP" altLang="en-US" sz="1200" dirty="0">
                <a:latin typeface="Meiryo UI" pitchFamily="50" charset="-128"/>
                <a:ea typeface="Meiryo UI" pitchFamily="50" charset="-128"/>
                <a:cs typeface="Meiryo UI" pitchFamily="50" charset="-128"/>
              </a:rPr>
              <a:t>年作成の大阪光のグランドデザインにも参画。</a:t>
            </a:r>
          </a:p>
          <a:p>
            <a:r>
              <a:rPr lang="ja-JP" altLang="en-US" sz="1200" dirty="0"/>
              <a:t> </a:t>
            </a:r>
          </a:p>
          <a:p>
            <a:endParaRPr lang="en-US" altLang="ja-JP" sz="800" dirty="0">
              <a:latin typeface="小塚明朝 Pro B"/>
              <a:ea typeface="小塚明朝 Pro B"/>
              <a:cs typeface="HGS明朝E" pitchFamily="18" charset="-128"/>
            </a:endParaRPr>
          </a:p>
        </p:txBody>
      </p:sp>
      <p:sp>
        <p:nvSpPr>
          <p:cNvPr id="6149" name="テキスト ボックス 23"/>
          <p:cNvSpPr txBox="1">
            <a:spLocks noChangeArrowheads="1"/>
          </p:cNvSpPr>
          <p:nvPr/>
        </p:nvSpPr>
        <p:spPr bwMode="auto">
          <a:xfrm>
            <a:off x="1936750" y="6413500"/>
            <a:ext cx="4891088" cy="1157288"/>
          </a:xfrm>
          <a:prstGeom prst="rect">
            <a:avLst/>
          </a:prstGeom>
          <a:noFill/>
          <a:ln w="9525">
            <a:noFill/>
            <a:miter lim="800000"/>
            <a:headEnd/>
            <a:tailEnd/>
          </a:ln>
        </p:spPr>
        <p:txBody>
          <a:bodyPr lIns="48859" tIns="24430" rIns="48859" bIns="24430">
            <a:spAutoFit/>
          </a:bodyPr>
          <a:lstStyle/>
          <a:p>
            <a:r>
              <a:rPr lang="ja-JP" altLang="en-US" sz="1200" dirty="0">
                <a:latin typeface="Meiryo UI" pitchFamily="50" charset="-128"/>
                <a:ea typeface="Meiryo UI" pitchFamily="50" charset="-128"/>
                <a:cs typeface="Meiryo UI" pitchFamily="50" charset="-128"/>
              </a:rPr>
              <a:t>石川県生まれ。</a:t>
            </a:r>
            <a:r>
              <a:rPr lang="en-US" altLang="ja-JP" sz="1200" dirty="0">
                <a:latin typeface="Meiryo UI" pitchFamily="50" charset="-128"/>
                <a:ea typeface="Meiryo UI" pitchFamily="50" charset="-128"/>
                <a:cs typeface="Meiryo UI" pitchFamily="50" charset="-128"/>
              </a:rPr>
              <a:t>1981</a:t>
            </a:r>
            <a:r>
              <a:rPr lang="ja-JP" altLang="en-US" sz="1200" dirty="0">
                <a:latin typeface="Meiryo UI" pitchFamily="50" charset="-128"/>
                <a:ea typeface="Meiryo UI" pitchFamily="50" charset="-128"/>
                <a:cs typeface="Meiryo UI" pitchFamily="50" charset="-128"/>
              </a:rPr>
              <a:t>年度ミスユニバース日本代表に選ばれ、</a:t>
            </a:r>
            <a:r>
              <a:rPr lang="en-US" altLang="ja-JP" sz="1200" dirty="0">
                <a:latin typeface="Meiryo UI" pitchFamily="50" charset="-128"/>
                <a:ea typeface="Meiryo UI" pitchFamily="50" charset="-128"/>
                <a:cs typeface="Meiryo UI" pitchFamily="50" charset="-128"/>
              </a:rPr>
              <a:t>1982</a:t>
            </a:r>
            <a:r>
              <a:rPr lang="ja-JP" altLang="en-US" sz="1200" dirty="0">
                <a:latin typeface="Meiryo UI" pitchFamily="50" charset="-128"/>
                <a:ea typeface="Meiryo UI" pitchFamily="50" charset="-128"/>
                <a:cs typeface="Meiryo UI" pitchFamily="50" charset="-128"/>
              </a:rPr>
              <a:t>年大竹スタジオに入門。</a:t>
            </a:r>
            <a:r>
              <a:rPr lang="en-US" altLang="ja-JP" sz="1200" dirty="0">
                <a:latin typeface="Meiryo UI" pitchFamily="50" charset="-128"/>
                <a:ea typeface="Meiryo UI" pitchFamily="50" charset="-128"/>
                <a:cs typeface="Meiryo UI" pitchFamily="50" charset="-128"/>
              </a:rPr>
              <a:t>1987</a:t>
            </a:r>
            <a:r>
              <a:rPr lang="ja-JP" altLang="en-US" sz="1200" dirty="0">
                <a:latin typeface="Meiryo UI" pitchFamily="50" charset="-128"/>
                <a:ea typeface="Meiryo UI" pitchFamily="50" charset="-128"/>
                <a:cs typeface="Meiryo UI" pitchFamily="50" charset="-128"/>
              </a:rPr>
              <a:t>年独立。</a:t>
            </a:r>
            <a:r>
              <a:rPr lang="en-US" altLang="ja-JP" sz="1200" dirty="0">
                <a:latin typeface="Meiryo UI" pitchFamily="50" charset="-128"/>
                <a:ea typeface="Meiryo UI" pitchFamily="50" charset="-128"/>
                <a:cs typeface="Meiryo UI" pitchFamily="50" charset="-128"/>
              </a:rPr>
              <a:t>2000</a:t>
            </a:r>
            <a:r>
              <a:rPr lang="ja-JP" altLang="en-US" sz="1200" dirty="0">
                <a:latin typeface="Meiryo UI" pitchFamily="50" charset="-128"/>
                <a:ea typeface="Meiryo UI" pitchFamily="50" charset="-128"/>
                <a:cs typeface="Meiryo UI" pitchFamily="50" charset="-128"/>
              </a:rPr>
              <a:t>年ウォーターフォードウエッジウッドライフスタイルアウォード受賞。海外政府観光局からの依頼を受け、世界各国の美しい風景や人物の瞬間を撮り続けている。日本ハンガリー（国交樹立）</a:t>
            </a:r>
            <a:r>
              <a:rPr lang="en-US" altLang="ja-JP" sz="1200" dirty="0">
                <a:latin typeface="Meiryo UI" pitchFamily="50" charset="-128"/>
                <a:ea typeface="Meiryo UI" pitchFamily="50" charset="-128"/>
                <a:cs typeface="Meiryo UI" pitchFamily="50" charset="-128"/>
              </a:rPr>
              <a:t>140</a:t>
            </a:r>
            <a:r>
              <a:rPr lang="ja-JP" altLang="en-US" sz="1200" dirty="0">
                <a:latin typeface="Meiryo UI" pitchFamily="50" charset="-128"/>
                <a:ea typeface="Meiryo UI" pitchFamily="50" charset="-128"/>
                <a:cs typeface="Meiryo UI" pitchFamily="50" charset="-128"/>
              </a:rPr>
              <a:t>周年記念特別招待作家としてブタペスト写真博物館にて展覧会を開催。</a:t>
            </a:r>
          </a:p>
          <a:p>
            <a:r>
              <a:rPr lang="ja-JP" altLang="en-US" sz="1200" dirty="0">
                <a:latin typeface="Meiryo UI" pitchFamily="50" charset="-128"/>
                <a:ea typeface="Meiryo UI" pitchFamily="50" charset="-128"/>
                <a:cs typeface="Meiryo UI" pitchFamily="50" charset="-128"/>
              </a:rPr>
              <a:t> </a:t>
            </a:r>
          </a:p>
        </p:txBody>
      </p:sp>
      <p:sp>
        <p:nvSpPr>
          <p:cNvPr id="6150" name="テキスト ボックス 25"/>
          <p:cNvSpPr txBox="1">
            <a:spLocks noChangeArrowheads="1"/>
          </p:cNvSpPr>
          <p:nvPr/>
        </p:nvSpPr>
        <p:spPr bwMode="auto">
          <a:xfrm>
            <a:off x="534988" y="5930900"/>
            <a:ext cx="6492875" cy="265113"/>
          </a:xfrm>
          <a:prstGeom prst="rect">
            <a:avLst/>
          </a:prstGeom>
          <a:noFill/>
          <a:ln w="9525">
            <a:noFill/>
            <a:miter lim="800000"/>
            <a:headEnd/>
            <a:tailEnd/>
          </a:ln>
        </p:spPr>
        <p:txBody>
          <a:bodyPr lIns="48859" tIns="24430" rIns="48859" bIns="24430">
            <a:spAutoFit/>
          </a:bodyPr>
          <a:lstStyle/>
          <a:p>
            <a:r>
              <a:rPr lang="ja-JP" altLang="en-US" sz="1400" b="1" dirty="0">
                <a:latin typeface="Meiryo UI" pitchFamily="50" charset="-128"/>
                <a:ea typeface="Meiryo UI" pitchFamily="50" charset="-128"/>
                <a:cs typeface="Meiryo UI" pitchFamily="50" charset="-128"/>
              </a:rPr>
              <a:t>織作峰子氏</a:t>
            </a:r>
            <a:r>
              <a:rPr lang="ja-JP" altLang="en-US" sz="14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写真家（大阪芸術大学芸術学部写真</a:t>
            </a:r>
            <a:r>
              <a:rPr lang="ja-JP" altLang="en-US" sz="1200" dirty="0" smtClean="0">
                <a:latin typeface="Meiryo UI" pitchFamily="50" charset="-128"/>
                <a:ea typeface="Meiryo UI" pitchFamily="50" charset="-128"/>
                <a:cs typeface="Meiryo UI" pitchFamily="50" charset="-128"/>
              </a:rPr>
              <a:t>学科学科長・教授</a:t>
            </a:r>
            <a:r>
              <a:rPr lang="ja-JP" altLang="en-US" sz="1200" dirty="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pic>
        <p:nvPicPr>
          <p:cNvPr id="6151" name="Picture 5"/>
          <p:cNvPicPr>
            <a:picLocks noChangeAspect="1" noChangeArrowheads="1"/>
          </p:cNvPicPr>
          <p:nvPr/>
        </p:nvPicPr>
        <p:blipFill>
          <a:blip r:embed="rId3" cstate="email"/>
          <a:srcRect/>
          <a:stretch>
            <a:fillRect/>
          </a:stretch>
        </p:blipFill>
        <p:spPr bwMode="auto">
          <a:xfrm>
            <a:off x="679450" y="6399213"/>
            <a:ext cx="1011238" cy="1171575"/>
          </a:xfrm>
          <a:prstGeom prst="rect">
            <a:avLst/>
          </a:prstGeom>
          <a:noFill/>
          <a:ln w="9525">
            <a:noFill/>
            <a:miter lim="800000"/>
            <a:headEnd/>
            <a:tailEnd/>
          </a:ln>
        </p:spPr>
      </p:pic>
      <p:sp>
        <p:nvSpPr>
          <p:cNvPr id="6152" name="テキスト ボックス 26"/>
          <p:cNvSpPr txBox="1">
            <a:spLocks noChangeArrowheads="1"/>
          </p:cNvSpPr>
          <p:nvPr/>
        </p:nvSpPr>
        <p:spPr bwMode="auto">
          <a:xfrm>
            <a:off x="550863" y="7993063"/>
            <a:ext cx="6492875" cy="265112"/>
          </a:xfrm>
          <a:prstGeom prst="rect">
            <a:avLst/>
          </a:prstGeom>
          <a:noFill/>
          <a:ln w="9525">
            <a:noFill/>
            <a:miter lim="800000"/>
            <a:headEnd/>
            <a:tailEnd/>
          </a:ln>
        </p:spPr>
        <p:txBody>
          <a:bodyPr lIns="48859" tIns="24430" rIns="48859" bIns="24430">
            <a:spAutoFit/>
          </a:bodyPr>
          <a:lstStyle/>
          <a:p>
            <a:r>
              <a:rPr lang="ja-JP" altLang="en-US" sz="1400" b="1" dirty="0">
                <a:latin typeface="Meiryo UI" pitchFamily="50" charset="-128"/>
                <a:ea typeface="Meiryo UI" pitchFamily="50" charset="-128"/>
                <a:cs typeface="Meiryo UI" pitchFamily="50" charset="-128"/>
              </a:rPr>
              <a:t>山本裕子氏</a:t>
            </a:r>
            <a:r>
              <a:rPr lang="ja-JP" altLang="en-US" sz="1400" dirty="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ギャラリーディレクター</a:t>
            </a:r>
            <a:r>
              <a:rPr lang="zh-TW" altLang="en-US" sz="1200" dirty="0">
                <a:latin typeface="Meiryo UI" pitchFamily="50" charset="-128"/>
                <a:ea typeface="Meiryo UI" pitchFamily="50" charset="-128"/>
                <a:cs typeface="Meiryo UI" pitchFamily="50" charset="-128"/>
              </a:rPr>
              <a:t>（株式会社山本現代代表取締役）</a:t>
            </a:r>
          </a:p>
        </p:txBody>
      </p:sp>
      <p:pic>
        <p:nvPicPr>
          <p:cNvPr id="6153" name="Picture 2" descr="C:\Users\oka chieko\Desktop\in_281_artfair_photo1[1].jpg"/>
          <p:cNvPicPr>
            <a:picLocks noChangeAspect="1" noChangeArrowheads="1"/>
          </p:cNvPicPr>
          <p:nvPr/>
        </p:nvPicPr>
        <p:blipFill>
          <a:blip r:embed="rId4" cstate="email"/>
          <a:srcRect/>
          <a:stretch>
            <a:fillRect/>
          </a:stretch>
        </p:blipFill>
        <p:spPr bwMode="auto">
          <a:xfrm>
            <a:off x="655638" y="8474075"/>
            <a:ext cx="971550" cy="1444625"/>
          </a:xfrm>
          <a:prstGeom prst="rect">
            <a:avLst/>
          </a:prstGeom>
          <a:noFill/>
          <a:ln w="9525">
            <a:noFill/>
            <a:miter lim="800000"/>
            <a:headEnd/>
            <a:tailEnd/>
          </a:ln>
        </p:spPr>
      </p:pic>
      <p:sp>
        <p:nvSpPr>
          <p:cNvPr id="6154" name="テキスト ボックス 28"/>
          <p:cNvSpPr txBox="1">
            <a:spLocks noChangeArrowheads="1"/>
          </p:cNvSpPr>
          <p:nvPr/>
        </p:nvSpPr>
        <p:spPr bwMode="auto">
          <a:xfrm>
            <a:off x="1979613" y="8469313"/>
            <a:ext cx="4891087" cy="1341437"/>
          </a:xfrm>
          <a:prstGeom prst="rect">
            <a:avLst/>
          </a:prstGeom>
          <a:noFill/>
          <a:ln w="9525">
            <a:noFill/>
            <a:miter lim="800000"/>
            <a:headEnd/>
            <a:tailEnd/>
          </a:ln>
        </p:spPr>
        <p:txBody>
          <a:bodyPr lIns="48859" tIns="24430" rIns="48859" bIns="24430">
            <a:spAutoFit/>
          </a:bodyPr>
          <a:lstStyle/>
          <a:p>
            <a:r>
              <a:rPr lang="ja-JP" altLang="en-US" sz="1200" dirty="0">
                <a:latin typeface="Meiryo UI" pitchFamily="50" charset="-128"/>
                <a:ea typeface="Meiryo UI" pitchFamily="50" charset="-128"/>
                <a:cs typeface="Meiryo UI" pitchFamily="50" charset="-128"/>
              </a:rPr>
              <a:t>コンテンポラリーアートギャラリー「山本現代」ディレクター。</a:t>
            </a:r>
            <a:r>
              <a:rPr lang="en-US" altLang="ja-JP" sz="1200" dirty="0">
                <a:latin typeface="Meiryo UI" pitchFamily="50" charset="-128"/>
                <a:ea typeface="Meiryo UI" pitchFamily="50" charset="-128"/>
                <a:cs typeface="Meiryo UI" pitchFamily="50" charset="-128"/>
              </a:rPr>
              <a:t>2004</a:t>
            </a:r>
            <a:r>
              <a:rPr lang="ja-JP" altLang="en-US" sz="1200" dirty="0">
                <a:latin typeface="Meiryo UI" pitchFamily="50" charset="-128"/>
                <a:ea typeface="Meiryo UI" pitchFamily="50" charset="-128"/>
                <a:cs typeface="Meiryo UI" pitchFamily="50" charset="-128"/>
              </a:rPr>
              <a:t>年、東京神楽坂のワイルドな工場街に現代美術ギャラリー「山本現代」を開廊。</a:t>
            </a:r>
            <a:r>
              <a:rPr lang="en-US" altLang="ja-JP" sz="1200" dirty="0">
                <a:latin typeface="Meiryo UI" pitchFamily="50" charset="-128"/>
                <a:ea typeface="Meiryo UI" pitchFamily="50" charset="-128"/>
                <a:cs typeface="Meiryo UI" pitchFamily="50" charset="-128"/>
              </a:rPr>
              <a:t>2008</a:t>
            </a:r>
            <a:r>
              <a:rPr lang="ja-JP" altLang="en-US" sz="1200" dirty="0">
                <a:latin typeface="Meiryo UI" pitchFamily="50" charset="-128"/>
                <a:ea typeface="Meiryo UI" pitchFamily="50" charset="-128"/>
                <a:cs typeface="Meiryo UI" pitchFamily="50" charset="-128"/>
              </a:rPr>
              <a:t>年に港区・白金に移転。小谷元彦氏、ヤノベケンジ氏、西尾康之氏、宇治野宗輝氏など、多様なメディアや形式を擁するアーティストの紹介や展覧会開催などの他に、高木正勝氏や小林耕平氏、松井</a:t>
            </a:r>
            <a:r>
              <a:rPr lang="ja-JP" altLang="en-US" sz="1200" dirty="0" err="1">
                <a:latin typeface="Meiryo UI" pitchFamily="50" charset="-128"/>
                <a:ea typeface="Meiryo UI" pitchFamily="50" charset="-128"/>
                <a:cs typeface="Meiryo UI" pitchFamily="50" charset="-128"/>
              </a:rPr>
              <a:t>えり</a:t>
            </a:r>
            <a:r>
              <a:rPr lang="ja-JP" altLang="en-US" sz="1200" dirty="0">
                <a:latin typeface="Meiryo UI" pitchFamily="50" charset="-128"/>
                <a:ea typeface="Meiryo UI" pitchFamily="50" charset="-128"/>
                <a:cs typeface="Meiryo UI" pitchFamily="50" charset="-128"/>
              </a:rPr>
              <a:t>菜氏など、ジャンルを超えた活動もする若手作家の紹介も精力的。国内外のギャラリーや美術館との協働、アートフェアにも多数参加。</a:t>
            </a:r>
          </a:p>
        </p:txBody>
      </p:sp>
      <p:sp>
        <p:nvSpPr>
          <p:cNvPr id="6155" name="テキスト ボックス 29"/>
          <p:cNvSpPr txBox="1">
            <a:spLocks noChangeArrowheads="1"/>
          </p:cNvSpPr>
          <p:nvPr/>
        </p:nvSpPr>
        <p:spPr bwMode="auto">
          <a:xfrm>
            <a:off x="500063" y="2292350"/>
            <a:ext cx="6599237" cy="265113"/>
          </a:xfrm>
          <a:prstGeom prst="rect">
            <a:avLst/>
          </a:prstGeom>
          <a:noFill/>
          <a:ln w="9525">
            <a:noFill/>
            <a:miter lim="800000"/>
            <a:headEnd/>
            <a:tailEnd/>
          </a:ln>
        </p:spPr>
        <p:txBody>
          <a:bodyPr lIns="48859" tIns="24430" rIns="48859" bIns="24430">
            <a:spAutoFit/>
          </a:bodyPr>
          <a:lstStyle/>
          <a:p>
            <a:r>
              <a:rPr lang="en-US" altLang="ja-JP" sz="1400" b="1" dirty="0">
                <a:latin typeface="Meiryo UI" pitchFamily="50" charset="-128"/>
                <a:ea typeface="Meiryo UI" pitchFamily="50" charset="-128"/>
                <a:cs typeface="Meiryo UI" pitchFamily="50" charset="-128"/>
              </a:rPr>
              <a:t>Julien </a:t>
            </a:r>
            <a:r>
              <a:rPr lang="en-US" altLang="ja-JP" sz="1400" b="1" dirty="0" err="1">
                <a:latin typeface="Meiryo UI" pitchFamily="50" charset="-128"/>
                <a:ea typeface="Meiryo UI" pitchFamily="50" charset="-128"/>
                <a:cs typeface="Meiryo UI" pitchFamily="50" charset="-128"/>
              </a:rPr>
              <a:t>Pavillard</a:t>
            </a:r>
            <a:r>
              <a:rPr lang="ja-JP" altLang="en-US" sz="1400" b="1" dirty="0">
                <a:latin typeface="Meiryo UI" pitchFamily="50" charset="-128"/>
                <a:ea typeface="Meiryo UI" pitchFamily="50" charset="-128"/>
                <a:cs typeface="Meiryo UI" pitchFamily="50" charset="-128"/>
              </a:rPr>
              <a:t>氏</a:t>
            </a:r>
            <a:r>
              <a:rPr lang="ja-JP" altLang="en-US" sz="1200" dirty="0">
                <a:latin typeface="Meiryo UI" pitchFamily="50" charset="-128"/>
                <a:ea typeface="Meiryo UI" pitchFamily="50" charset="-128"/>
                <a:cs typeface="Meiryo UI" pitchFamily="50" charset="-128"/>
              </a:rPr>
              <a:t>＝アートディレクター・ライティングコンサルタント＝</a:t>
            </a:r>
            <a:endParaRPr lang="en-US" altLang="ja-JP" sz="1200" dirty="0">
              <a:latin typeface="Meiryo UI" pitchFamily="50" charset="-128"/>
              <a:ea typeface="Meiryo UI" pitchFamily="50" charset="-128"/>
              <a:cs typeface="Meiryo UI" pitchFamily="50" charset="-128"/>
            </a:endParaRPr>
          </a:p>
        </p:txBody>
      </p:sp>
      <p:pic>
        <p:nvPicPr>
          <p:cNvPr id="6156" name="Picture 2"/>
          <p:cNvPicPr>
            <a:picLocks noChangeAspect="1" noChangeArrowheads="1"/>
          </p:cNvPicPr>
          <p:nvPr/>
        </p:nvPicPr>
        <p:blipFill>
          <a:blip r:embed="rId5" cstate="email"/>
          <a:srcRect/>
          <a:stretch>
            <a:fillRect/>
          </a:stretch>
        </p:blipFill>
        <p:spPr bwMode="auto">
          <a:xfrm>
            <a:off x="642938" y="2733675"/>
            <a:ext cx="1082675" cy="1066800"/>
          </a:xfrm>
          <a:prstGeom prst="rect">
            <a:avLst/>
          </a:prstGeom>
          <a:noFill/>
          <a:ln w="9525">
            <a:noFill/>
            <a:miter lim="800000"/>
            <a:headEnd/>
            <a:tailEnd/>
          </a:ln>
        </p:spPr>
      </p:pic>
      <p:sp>
        <p:nvSpPr>
          <p:cNvPr id="6157" name="テキスト ボックス 31"/>
          <p:cNvSpPr txBox="1">
            <a:spLocks noChangeArrowheads="1"/>
          </p:cNvSpPr>
          <p:nvPr/>
        </p:nvSpPr>
        <p:spPr bwMode="auto">
          <a:xfrm>
            <a:off x="1900238" y="2735263"/>
            <a:ext cx="5208587" cy="973137"/>
          </a:xfrm>
          <a:prstGeom prst="rect">
            <a:avLst/>
          </a:prstGeom>
          <a:noFill/>
          <a:ln w="9525">
            <a:noFill/>
            <a:miter lim="800000"/>
            <a:headEnd/>
            <a:tailEnd/>
          </a:ln>
        </p:spPr>
        <p:txBody>
          <a:bodyPr lIns="48859" tIns="24430" rIns="48859" bIns="24430">
            <a:spAutoFit/>
          </a:bodyPr>
          <a:lstStyle/>
          <a:p>
            <a:r>
              <a:rPr lang="ja-JP" altLang="en-US" sz="1200" dirty="0">
                <a:latin typeface="Meiryo UI" pitchFamily="50" charset="-128"/>
                <a:ea typeface="Meiryo UI" pitchFamily="50" charset="-128"/>
                <a:cs typeface="Meiryo UI" pitchFamily="50" charset="-128"/>
              </a:rPr>
              <a:t>フランス・リヨン「リュミエール祭」立ち上げ時のプロジェクトマネージャー。両親が「</a:t>
            </a:r>
            <a:r>
              <a:rPr lang="en-US" altLang="ja-JP" sz="1200" dirty="0">
                <a:latin typeface="Meiryo UI" pitchFamily="50" charset="-128"/>
                <a:ea typeface="Meiryo UI" pitchFamily="50" charset="-128"/>
                <a:cs typeface="Meiryo UI" pitchFamily="50" charset="-128"/>
              </a:rPr>
              <a:t>PIGI</a:t>
            </a:r>
            <a:r>
              <a:rPr lang="ja-JP" altLang="en-US" sz="1200" dirty="0">
                <a:latin typeface="Meiryo UI" pitchFamily="50" charset="-128"/>
                <a:ea typeface="Meiryo UI" pitchFamily="50" charset="-128"/>
                <a:cs typeface="Meiryo UI" pitchFamily="50" charset="-128"/>
              </a:rPr>
              <a:t>」（巨大映像投影機）を開発。</a:t>
            </a:r>
            <a:r>
              <a:rPr lang="en-US" altLang="ja-JP" sz="1200" dirty="0">
                <a:latin typeface="Meiryo UI" pitchFamily="50" charset="-128"/>
                <a:ea typeface="Meiryo UI" pitchFamily="50" charset="-128"/>
                <a:cs typeface="Meiryo UI" pitchFamily="50" charset="-128"/>
              </a:rPr>
              <a:t>10</a:t>
            </a:r>
            <a:r>
              <a:rPr lang="ja-JP" altLang="en-US" sz="1200" dirty="0">
                <a:latin typeface="Meiryo UI" pitchFamily="50" charset="-128"/>
                <a:ea typeface="Meiryo UI" pitchFamily="50" charset="-128"/>
                <a:cs typeface="Meiryo UI" pitchFamily="50" charset="-128"/>
              </a:rPr>
              <a:t>歳の頃から光や映像の世界に親しむ。フランスの「エクサンプロヴァンス国際歌劇芸術祭」のアートディレクター。現在も世界各国で光の演出やプロデュースで活躍している。</a:t>
            </a:r>
          </a:p>
          <a:p>
            <a:r>
              <a:rPr lang="ja-JP" altLang="en-US" sz="1200" dirty="0"/>
              <a:t> </a:t>
            </a:r>
          </a:p>
        </p:txBody>
      </p:sp>
      <p:sp>
        <p:nvSpPr>
          <p:cNvPr id="20" name="正方形/長方形 19"/>
          <p:cNvSpPr/>
          <p:nvPr/>
        </p:nvSpPr>
        <p:spPr>
          <a:xfrm>
            <a:off x="238125" y="1335088"/>
            <a:ext cx="7159625" cy="885348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83">
              <a:latin typeface="小塚明朝 Pro B" pitchFamily="18" charset="-128"/>
              <a:ea typeface="小塚明朝 Pro B" pitchFamily="18" charset="-128"/>
            </a:endParaRPr>
          </a:p>
        </p:txBody>
      </p:sp>
      <p:sp>
        <p:nvSpPr>
          <p:cNvPr id="6159" name="正方形/長方形 27"/>
          <p:cNvSpPr>
            <a:spLocks noChangeArrowheads="1"/>
          </p:cNvSpPr>
          <p:nvPr/>
        </p:nvSpPr>
        <p:spPr bwMode="auto">
          <a:xfrm>
            <a:off x="444500" y="1531938"/>
            <a:ext cx="1979613" cy="415925"/>
          </a:xfrm>
          <a:prstGeom prst="rect">
            <a:avLst/>
          </a:prstGeom>
          <a:noFill/>
          <a:ln w="9525">
            <a:noFill/>
            <a:miter lim="800000"/>
            <a:headEnd/>
            <a:tailEnd/>
          </a:ln>
        </p:spPr>
        <p:txBody>
          <a:bodyPr>
            <a:spAutoFit/>
          </a:bodyPr>
          <a:lstStyle/>
          <a:p>
            <a:pPr>
              <a:lnSpc>
                <a:spcPct val="150000"/>
              </a:lnSpc>
            </a:pPr>
            <a:r>
              <a:rPr lang="ja-JP" altLang="en-US" sz="1400" dirty="0">
                <a:solidFill>
                  <a:srgbClr val="000000"/>
                </a:solidFill>
                <a:latin typeface="Meiryo UI" pitchFamily="50" charset="-128"/>
                <a:ea typeface="Meiryo UI" pitchFamily="50" charset="-128"/>
                <a:cs typeface="Meiryo UI" pitchFamily="50" charset="-128"/>
              </a:rPr>
              <a:t>（順不同）</a:t>
            </a:r>
            <a:endParaRPr lang="en-US" altLang="ja-JP" sz="1400" dirty="0">
              <a:solidFill>
                <a:srgbClr val="000000"/>
              </a:solidFill>
              <a:latin typeface="Meiryo UI" pitchFamily="50" charset="-128"/>
              <a:ea typeface="Meiryo UI" pitchFamily="50" charset="-128"/>
              <a:cs typeface="Meiryo UI" pitchFamily="50" charset="-128"/>
            </a:endParaRPr>
          </a:p>
        </p:txBody>
      </p:sp>
      <p:sp>
        <p:nvSpPr>
          <p:cNvPr id="6160" name="正方形/長方形 5"/>
          <p:cNvSpPr>
            <a:spLocks noChangeArrowheads="1"/>
          </p:cNvSpPr>
          <p:nvPr/>
        </p:nvSpPr>
        <p:spPr bwMode="auto">
          <a:xfrm>
            <a:off x="238125" y="768350"/>
            <a:ext cx="3068638" cy="339725"/>
          </a:xfrm>
          <a:prstGeom prst="rect">
            <a:avLst/>
          </a:prstGeom>
          <a:noFill/>
          <a:ln w="9525">
            <a:noFill/>
            <a:miter lim="800000"/>
            <a:headEnd/>
            <a:tailEnd/>
          </a:ln>
        </p:spPr>
        <p:txBody>
          <a:bodyPr>
            <a:spAutoFit/>
          </a:bodyPr>
          <a:lstStyle/>
          <a:p>
            <a:r>
              <a:rPr lang="ja-JP" altLang="en-US" sz="1600" b="1" dirty="0">
                <a:latin typeface="Meiryo UI" pitchFamily="50" charset="-128"/>
                <a:ea typeface="Meiryo UI" pitchFamily="50" charset="-128"/>
                <a:cs typeface="Meiryo UI" pitchFamily="50" charset="-128"/>
              </a:rPr>
              <a:t>光のアートアワード審査会審査員</a:t>
            </a:r>
            <a:endParaRPr lang="en-US" altLang="ja-JP" sz="1600" b="1" dirty="0">
              <a:latin typeface="Meiryo UI" pitchFamily="50" charset="-128"/>
              <a:ea typeface="Meiryo UI" pitchFamily="50" charset="-128"/>
              <a:cs typeface="Meiryo UI" pitchFamily="50" charset="-128"/>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テキスト ボックス 3"/>
          <p:cNvSpPr txBox="1">
            <a:spLocks noChangeArrowheads="1"/>
          </p:cNvSpPr>
          <p:nvPr/>
        </p:nvSpPr>
        <p:spPr bwMode="auto">
          <a:xfrm>
            <a:off x="333375" y="274638"/>
            <a:ext cx="6838950" cy="311624"/>
          </a:xfrm>
          <a:prstGeom prst="rect">
            <a:avLst/>
          </a:prstGeom>
          <a:noFill/>
          <a:ln w="9525">
            <a:solidFill>
              <a:schemeClr val="tx1"/>
            </a:solidFill>
            <a:miter lim="800000"/>
            <a:headEnd/>
            <a:tailEnd/>
          </a:ln>
        </p:spPr>
        <p:txBody>
          <a:bodyPr wrap="square">
            <a:spAutoFit/>
          </a:bodyPr>
          <a:lstStyle/>
          <a:p>
            <a:pPr>
              <a:lnSpc>
                <a:spcPts val="1800"/>
              </a:lnSpc>
            </a:pPr>
            <a:r>
              <a:rPr lang="en-US" altLang="ja-JP" sz="1200" b="1" dirty="0">
                <a:latin typeface="メイリオ" panose="020B0604030504040204" pitchFamily="50" charset="-128"/>
                <a:ea typeface="メイリオ" panose="020B0604030504040204" pitchFamily="50" charset="-128"/>
                <a:cs typeface="Meiryo UI" pitchFamily="50" charset="-128"/>
              </a:rPr>
              <a:t>  </a:t>
            </a:r>
            <a:r>
              <a:rPr lang="ja-JP" altLang="en-US" sz="1200" b="1" dirty="0" smtClean="0">
                <a:latin typeface="メイリオ" panose="020B0604030504040204" pitchFamily="50" charset="-128"/>
                <a:ea typeface="メイリオ" panose="020B0604030504040204" pitchFamily="50" charset="-128"/>
                <a:cs typeface="Meiryo UI" pitchFamily="50" charset="-128"/>
              </a:rPr>
              <a:t>４</a:t>
            </a:r>
            <a:r>
              <a:rPr lang="en-US" altLang="ja-JP" sz="1200" b="1" dirty="0" smtClean="0">
                <a:latin typeface="メイリオ" panose="020B0604030504040204" pitchFamily="50" charset="-128"/>
                <a:ea typeface="メイリオ" panose="020B0604030504040204" pitchFamily="50" charset="-128"/>
                <a:cs typeface="Meiryo UI" pitchFamily="50" charset="-128"/>
              </a:rPr>
              <a:t>〕</a:t>
            </a:r>
            <a:r>
              <a:rPr lang="ja-JP" altLang="en-US" sz="1200" b="1" dirty="0">
                <a:latin typeface="メイリオ" panose="020B0604030504040204" pitchFamily="50" charset="-128"/>
                <a:ea typeface="メイリオ" panose="020B0604030504040204" pitchFamily="50" charset="-128"/>
                <a:cs typeface="Meiryo UI" pitchFamily="50" charset="-128"/>
              </a:rPr>
              <a:t>　</a:t>
            </a:r>
            <a:r>
              <a:rPr lang="en-US" altLang="ja-JP" sz="1200" b="1" dirty="0">
                <a:latin typeface="メイリオ" panose="020B0604030504040204" pitchFamily="50" charset="-128"/>
                <a:ea typeface="メイリオ" panose="020B0604030504040204" pitchFamily="50" charset="-128"/>
                <a:cs typeface="Meiryo UI" pitchFamily="50" charset="-128"/>
              </a:rPr>
              <a:t>49</a:t>
            </a:r>
            <a:r>
              <a:rPr lang="ja-JP" altLang="en-US" sz="1200" b="1" dirty="0">
                <a:latin typeface="メイリオ" panose="020B0604030504040204" pitchFamily="50" charset="-128"/>
                <a:ea typeface="メイリオ" panose="020B0604030504040204" pitchFamily="50" charset="-128"/>
                <a:cs typeface="Meiryo UI" pitchFamily="50" charset="-128"/>
              </a:rPr>
              <a:t>日間</a:t>
            </a:r>
            <a:r>
              <a:rPr lang="en-US" altLang="ja-JP" sz="1200" b="1" dirty="0">
                <a:latin typeface="メイリオ" panose="020B0604030504040204" pitchFamily="50" charset="-128"/>
                <a:ea typeface="メイリオ" panose="020B0604030504040204" pitchFamily="50" charset="-128"/>
                <a:cs typeface="Meiryo UI" pitchFamily="50" charset="-128"/>
              </a:rPr>
              <a:t>OSAKA</a:t>
            </a:r>
            <a:r>
              <a:rPr lang="ja-JP" altLang="en-US" sz="1200" b="1" dirty="0">
                <a:latin typeface="メイリオ" panose="020B0604030504040204" pitchFamily="50" charset="-128"/>
                <a:ea typeface="メイリオ" panose="020B0604030504040204" pitchFamily="50" charset="-128"/>
                <a:cs typeface="Meiryo UI" pitchFamily="50" charset="-128"/>
              </a:rPr>
              <a:t>を遊びつくす！</a:t>
            </a:r>
            <a:r>
              <a:rPr lang="ja-JP" altLang="en-US" sz="1200" b="1" dirty="0" smtClean="0">
                <a:latin typeface="メイリオ" panose="020B0604030504040204" pitchFamily="50" charset="-128"/>
                <a:ea typeface="メイリオ" panose="020B0604030504040204" pitchFamily="50" charset="-128"/>
                <a:cs typeface="Meiryo UI" pitchFamily="50" charset="-128"/>
              </a:rPr>
              <a:t>「</a:t>
            </a:r>
            <a:r>
              <a:rPr lang="en-US" altLang="ja-JP" sz="1200" b="1" dirty="0" smtClean="0">
                <a:latin typeface="メイリオ" panose="020B0604030504040204" pitchFamily="50" charset="-128"/>
                <a:ea typeface="メイリオ" panose="020B0604030504040204" pitchFamily="50" charset="-128"/>
                <a:cs typeface="Meiryo UI" pitchFamily="50" charset="-128"/>
              </a:rPr>
              <a:t>OSAKA</a:t>
            </a:r>
            <a:r>
              <a:rPr lang="ja-JP" altLang="en-US" sz="1200" b="1" dirty="0" smtClean="0">
                <a:latin typeface="メイリオ" panose="020B0604030504040204" pitchFamily="50" charset="-128"/>
                <a:ea typeface="メイリオ" panose="020B0604030504040204" pitchFamily="50" charset="-128"/>
                <a:cs typeface="Meiryo UI" pitchFamily="50" charset="-128"/>
              </a:rPr>
              <a:t>光の饗宴バル</a:t>
            </a:r>
            <a:r>
              <a:rPr lang="en-US" altLang="ja-JP" sz="1200" b="1" dirty="0" smtClean="0">
                <a:latin typeface="メイリオ" panose="020B0604030504040204" pitchFamily="50" charset="-128"/>
                <a:ea typeface="メイリオ" panose="020B0604030504040204" pitchFamily="50" charset="-128"/>
                <a:cs typeface="Meiryo UI" pitchFamily="50" charset="-128"/>
              </a:rPr>
              <a:t>2014</a:t>
            </a:r>
            <a:r>
              <a:rPr lang="ja-JP" altLang="en-US" sz="1200" b="1" dirty="0" smtClean="0">
                <a:latin typeface="メイリオ" panose="020B0604030504040204" pitchFamily="50" charset="-128"/>
                <a:ea typeface="メイリオ" panose="020B0604030504040204" pitchFamily="50" charset="-128"/>
                <a:cs typeface="Meiryo UI" pitchFamily="50" charset="-128"/>
              </a:rPr>
              <a:t>」</a:t>
            </a:r>
            <a:r>
              <a:rPr lang="ja-JP" altLang="en-US" sz="1200" b="1" dirty="0">
                <a:latin typeface="メイリオ" panose="020B0604030504040204" pitchFamily="50" charset="-128"/>
                <a:ea typeface="メイリオ" panose="020B0604030504040204" pitchFamily="50" charset="-128"/>
                <a:cs typeface="Meiryo UI" pitchFamily="50" charset="-128"/>
              </a:rPr>
              <a:t>がスタート！</a:t>
            </a:r>
            <a:endParaRPr lang="en-US" altLang="ja-JP" sz="1200" b="1" dirty="0">
              <a:latin typeface="メイリオ" panose="020B0604030504040204" pitchFamily="50" charset="-128"/>
              <a:ea typeface="メイリオ" panose="020B0604030504040204" pitchFamily="50" charset="-128"/>
              <a:cs typeface="Meiryo UI" pitchFamily="50" charset="-128"/>
            </a:endParaRPr>
          </a:p>
        </p:txBody>
      </p:sp>
      <p:sp>
        <p:nvSpPr>
          <p:cNvPr id="5" name="テキスト ボックス 4"/>
          <p:cNvSpPr txBox="1"/>
          <p:nvPr/>
        </p:nvSpPr>
        <p:spPr>
          <a:xfrm>
            <a:off x="587609" y="4682510"/>
            <a:ext cx="6518758" cy="2308324"/>
          </a:xfrm>
          <a:prstGeom prst="rect">
            <a:avLst/>
          </a:prstGeom>
          <a:noFill/>
        </p:spPr>
        <p:txBody>
          <a:bodyPr wrap="square" rtlCol="0">
            <a:spAutoFit/>
          </a:bodyPr>
          <a:lstStyle/>
          <a:p>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＜前売り期間について＞</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前売</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期間：</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2014</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7</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日（金）～</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11</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30</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日（日）</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価　　格</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1000</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円（税込）</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販　　売：</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7</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日（金）～　 　旅行商品販売のみ</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　</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10</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月初旬頃～　公式</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WEB</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他　順次拡大</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商品（バッジとブック）の引換は</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11</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月中旬頃からを予定。商品引換場所はコンビニ等予定。</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販売箇所は随時拡大予定。</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＜開催期間中について＞</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開催</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期間：</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2014</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12</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日（月）～</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2015</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年</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月</a:t>
            </a:r>
            <a:r>
              <a:rPr lang="en-US" altLang="ja-JP" sz="1200" dirty="0">
                <a:latin typeface="メイリオ" panose="020B0604030504040204" pitchFamily="50" charset="-128"/>
                <a:ea typeface="メイリオ" panose="020B0604030504040204" pitchFamily="50" charset="-128"/>
                <a:cs typeface="Meiryo UI" panose="020B0604030504040204" pitchFamily="50" charset="-128"/>
              </a:rPr>
              <a:t>18</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日（日</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49</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日間</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価　　格：</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1200</a:t>
            </a:r>
            <a:r>
              <a:rPr lang="ja-JP" altLang="en-US" sz="1200" dirty="0">
                <a:latin typeface="メイリオ" panose="020B0604030504040204" pitchFamily="50" charset="-128"/>
                <a:ea typeface="メイリオ" panose="020B0604030504040204" pitchFamily="50" charset="-128"/>
                <a:cs typeface="Meiryo UI" panose="020B0604030504040204" pitchFamily="50" charset="-128"/>
              </a:rPr>
              <a:t>円（税込）</a:t>
            </a:r>
            <a:endPar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endParaRPr>
          </a:p>
          <a:p>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販　　売：</a:t>
            </a:r>
            <a:r>
              <a:rPr lang="en-US" altLang="ja-JP" sz="1200" dirty="0" smtClean="0">
                <a:latin typeface="メイリオ" panose="020B0604030504040204" pitchFamily="50" charset="-128"/>
                <a:ea typeface="メイリオ" panose="020B0604030504040204" pitchFamily="50" charset="-128"/>
                <a:cs typeface="Meiryo UI" panose="020B0604030504040204" pitchFamily="50" charset="-128"/>
              </a:rPr>
              <a:t>OSAKA</a:t>
            </a:r>
            <a:r>
              <a:rPr lang="ja-JP" altLang="en-US" sz="1200" dirty="0" smtClean="0">
                <a:latin typeface="メイリオ" panose="020B0604030504040204" pitchFamily="50" charset="-128"/>
                <a:ea typeface="メイリオ" panose="020B0604030504040204" pitchFamily="50" charset="-128"/>
                <a:cs typeface="Meiryo UI" panose="020B0604030504040204" pitchFamily="50" charset="-128"/>
              </a:rPr>
              <a:t>光のルネサンス他、各会場インフォメーション等</a:t>
            </a:r>
            <a:endParaRPr lang="en-US" altLang="ja-JP" sz="12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16" name="グループ化 15"/>
          <p:cNvGrpSpPr/>
          <p:nvPr/>
        </p:nvGrpSpPr>
        <p:grpSpPr>
          <a:xfrm>
            <a:off x="458392" y="2843262"/>
            <a:ext cx="6647975" cy="1525256"/>
            <a:chOff x="458392" y="2205743"/>
            <a:chExt cx="6647975" cy="1525256"/>
          </a:xfrm>
        </p:grpSpPr>
        <p:sp>
          <p:nvSpPr>
            <p:cNvPr id="2" name="正方形/長方形 1"/>
            <p:cNvSpPr/>
            <p:nvPr/>
          </p:nvSpPr>
          <p:spPr>
            <a:xfrm>
              <a:off x="540871" y="2486792"/>
              <a:ext cx="3162300" cy="594360"/>
            </a:xfrm>
            <a:prstGeom prst="rect">
              <a:avLst/>
            </a:prstGeom>
            <a:solidFill>
              <a:schemeClr val="bg1"/>
            </a:solidFill>
            <a:ln cap="rnd">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大阪・光の饗宴ロゴ</a:t>
              </a:r>
              <a:r>
                <a:rPr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が入った「オリジナル缶</a:t>
              </a:r>
              <a:endParaRPr lang="en-US" altLang="ja-JP"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rPr>
                <a:t>バッジ</a:t>
              </a:r>
              <a:r>
                <a:rPr lang="ja-JP" altLang="en-US" sz="11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提示で、冬の大阪プレミアムメニュー</a:t>
              </a:r>
              <a:endParaRPr lang="en-US" altLang="ja-JP"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（有料）を堪能！</a:t>
              </a:r>
              <a:endParaRPr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15" name="正方形/長方形 14"/>
            <p:cNvSpPr/>
            <p:nvPr/>
          </p:nvSpPr>
          <p:spPr>
            <a:xfrm>
              <a:off x="3878580" y="2486792"/>
              <a:ext cx="3162300" cy="594360"/>
            </a:xfrm>
            <a:prstGeom prst="rect">
              <a:avLst/>
            </a:prstGeom>
            <a:solidFill>
              <a:schemeClr val="bg1"/>
            </a:solidFill>
            <a:ln cap="rnd">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a:t>
              </a:r>
              <a:r>
                <a:rPr lang="en-US" altLang="ja-JP"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OSAKA</a:t>
              </a:r>
              <a:r>
                <a:rPr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光バル</a:t>
              </a:r>
              <a:r>
                <a:rPr lang="en-US" altLang="ja-JP"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2014</a:t>
              </a:r>
              <a:r>
                <a:rPr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ブック」で街巡り</a:t>
              </a:r>
              <a:r>
                <a:rPr lang="ja-JP" altLang="en-US" sz="11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を</a:t>
              </a:r>
              <a:endParaRPr lang="en-US" altLang="ja-JP" sz="11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endParaRPr>
            </a:p>
            <a:p>
              <a:pPr algn="ctr"/>
              <a:r>
                <a:rPr lang="ja-JP" altLang="en-US" sz="1100" dirty="0" smtClean="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楽しみながら、飲食・ショッピング・観光名所のお得</a:t>
              </a:r>
              <a:r>
                <a:rPr lang="ja-JP" altLang="en-US" sz="1100" dirty="0">
                  <a:solidFill>
                    <a:schemeClr val="tx1"/>
                  </a:solidFill>
                  <a:latin typeface="メイリオ" panose="020B0604030504040204" pitchFamily="50" charset="-128"/>
                  <a:ea typeface="メイリオ" panose="020B0604030504040204" pitchFamily="50" charset="-128"/>
                  <a:cs typeface="Meiryo UI" panose="020B0604030504040204" pitchFamily="50" charset="-128"/>
                </a:rPr>
                <a:t>な割引や特典！</a:t>
              </a:r>
              <a:endParaRPr lang="ja-JP" altLang="en-US" sz="1100" dirty="0">
                <a:solidFill>
                  <a:schemeClr val="tx1"/>
                </a:solidFill>
                <a:latin typeface="メイリオ" panose="020B0604030504040204" pitchFamily="50" charset="-128"/>
                <a:ea typeface="メイリオ" panose="020B0604030504040204" pitchFamily="50" charset="-128"/>
              </a:endParaRPr>
            </a:p>
          </p:txBody>
        </p:sp>
        <p:sp>
          <p:nvSpPr>
            <p:cNvPr id="6" name="二等辺三角形 5"/>
            <p:cNvSpPr/>
            <p:nvPr/>
          </p:nvSpPr>
          <p:spPr>
            <a:xfrm rot="10800000">
              <a:off x="3504177" y="3225692"/>
              <a:ext cx="580142" cy="128889"/>
            </a:xfrm>
            <a:prstGeom prst="triangle">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568181" y="2205743"/>
              <a:ext cx="6428363" cy="261610"/>
            </a:xfrm>
            <a:prstGeom prst="rect">
              <a:avLst/>
            </a:prstGeom>
            <a:noFill/>
          </p:spPr>
          <p:txBody>
            <a:bodyPr wrap="none" rtlCol="0">
              <a:spAutoFit/>
            </a:bodyPr>
            <a:lstStyle/>
            <a:p>
              <a:pPr algn="ctr"/>
              <a:r>
                <a:rPr kumimoji="1" lang="ja-JP" altLang="en-US" sz="1100" dirty="0" smtClean="0">
                  <a:latin typeface="メイリオ" panose="020B0604030504040204" pitchFamily="50" charset="-128"/>
                  <a:ea typeface="メイリオ" panose="020B0604030504040204" pitchFamily="50" charset="-128"/>
                </a:rPr>
                <a:t>冬の大阪の魅力が詰まった「オリジナル缶バッジ</a:t>
              </a:r>
              <a:r>
                <a:rPr lang="ja-JP" altLang="en-US" sz="1100" dirty="0" smtClean="0">
                  <a:latin typeface="メイリオ" panose="020B0604030504040204" pitchFamily="50" charset="-128"/>
                  <a:ea typeface="メイリオ" panose="020B0604030504040204" pitchFamily="50" charset="-128"/>
                </a:rPr>
                <a:t>」と「</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 OSAKA</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光バル</a:t>
              </a:r>
              <a:r>
                <a:rPr lang="en-US" altLang="ja-JP" sz="1100" dirty="0">
                  <a:latin typeface="メイリオ" panose="020B0604030504040204" pitchFamily="50" charset="-128"/>
                  <a:ea typeface="メイリオ" panose="020B0604030504040204" pitchFamily="50" charset="-128"/>
                  <a:cs typeface="Meiryo UI" panose="020B0604030504040204" pitchFamily="50" charset="-128"/>
                </a:rPr>
                <a:t>2014</a:t>
              </a:r>
              <a:r>
                <a:rPr lang="ja-JP" altLang="en-US" sz="1100" dirty="0">
                  <a:latin typeface="メイリオ" panose="020B0604030504040204" pitchFamily="50" charset="-128"/>
                  <a:ea typeface="メイリオ" panose="020B0604030504040204" pitchFamily="50" charset="-128"/>
                  <a:cs typeface="Meiryo UI" panose="020B0604030504040204" pitchFamily="50" charset="-128"/>
                </a:rPr>
                <a:t>ブック</a:t>
              </a:r>
              <a:r>
                <a:rPr lang="ja-JP" altLang="en-US" sz="1100" dirty="0" smtClean="0">
                  <a:latin typeface="メイリオ" panose="020B0604030504040204" pitchFamily="50" charset="-128"/>
                  <a:ea typeface="メイリオ" panose="020B0604030504040204" pitchFamily="50" charset="-128"/>
                </a:rPr>
                <a:t>」をセット販売</a:t>
              </a:r>
              <a:endParaRPr kumimoji="1" lang="en-US" altLang="ja-JP" sz="1100" dirty="0" smtClean="0">
                <a:latin typeface="メイリオ" panose="020B0604030504040204" pitchFamily="50" charset="-128"/>
                <a:ea typeface="メイリオ" panose="020B0604030504040204" pitchFamily="50" charset="-128"/>
              </a:endParaRPr>
            </a:p>
          </p:txBody>
        </p:sp>
        <p:sp>
          <p:nvSpPr>
            <p:cNvPr id="17" name="テキスト ボックス 16"/>
            <p:cNvSpPr txBox="1"/>
            <p:nvPr/>
          </p:nvSpPr>
          <p:spPr>
            <a:xfrm>
              <a:off x="458392" y="3454000"/>
              <a:ext cx="6647975" cy="276999"/>
            </a:xfrm>
            <a:prstGeom prst="rect">
              <a:avLst/>
            </a:prstGeom>
            <a:noFill/>
          </p:spPr>
          <p:txBody>
            <a:bodyPr wrap="none" rtlCol="0">
              <a:spAutoFit/>
            </a:bodyPr>
            <a:lstStyle/>
            <a:p>
              <a:pPr algn="ctr"/>
              <a:r>
                <a:rPr kumimoji="1" lang="ja-JP" altLang="en-US" sz="1200" b="1" dirty="0" smtClean="0">
                  <a:latin typeface="メイリオ" panose="020B0604030504040204" pitchFamily="50" charset="-128"/>
                  <a:ea typeface="メイリオ" panose="020B0604030504040204" pitchFamily="50" charset="-128"/>
                </a:rPr>
                <a:t>地元大阪はもちろん、日本全国、そして海外から訪れる観光客を「大阪の光と食」でお出迎え</a:t>
              </a:r>
              <a:endParaRPr kumimoji="1" lang="en-US" altLang="ja-JP" sz="1200" b="1" dirty="0" smtClean="0">
                <a:latin typeface="メイリオ" panose="020B0604030504040204" pitchFamily="50" charset="-128"/>
                <a:ea typeface="メイリオ" panose="020B0604030504040204" pitchFamily="50" charset="-128"/>
              </a:endParaRPr>
            </a:p>
          </p:txBody>
        </p:sp>
      </p:grpSp>
      <p:sp>
        <p:nvSpPr>
          <p:cNvPr id="19" name="テキスト ボックス 18"/>
          <p:cNvSpPr txBox="1"/>
          <p:nvPr/>
        </p:nvSpPr>
        <p:spPr>
          <a:xfrm>
            <a:off x="473309" y="2483983"/>
            <a:ext cx="6169698" cy="307777"/>
          </a:xfrm>
          <a:prstGeom prst="rect">
            <a:avLst/>
          </a:prstGeom>
          <a:noFill/>
        </p:spPr>
        <p:txBody>
          <a:bodyPr wrap="square" rtlCol="0">
            <a:spAutoFit/>
          </a:bodyPr>
          <a:lstStyle/>
          <a:p>
            <a:r>
              <a:rPr lang="en-US" altLang="ja-JP" sz="1400" b="1" dirty="0" smtClean="0">
                <a:latin typeface="メイリオ" panose="020B0604030504040204" pitchFamily="50" charset="-128"/>
                <a:ea typeface="メイリオ" panose="020B0604030504040204" pitchFamily="50" charset="-128"/>
                <a:cs typeface="Meiryo UI" panose="020B0604030504040204" pitchFamily="50" charset="-128"/>
              </a:rPr>
              <a:t>OSAKA</a:t>
            </a:r>
            <a:r>
              <a:rPr lang="ja-JP" altLang="en-US" sz="1400" b="1" dirty="0" smtClean="0">
                <a:latin typeface="メイリオ" panose="020B0604030504040204" pitchFamily="50" charset="-128"/>
                <a:ea typeface="メイリオ" panose="020B0604030504040204" pitchFamily="50" charset="-128"/>
                <a:cs typeface="Meiryo UI" panose="020B0604030504040204" pitchFamily="50" charset="-128"/>
              </a:rPr>
              <a:t>光バル</a:t>
            </a:r>
            <a:r>
              <a:rPr lang="en-US" altLang="ja-JP" sz="1400" b="1" dirty="0" smtClean="0">
                <a:latin typeface="メイリオ" panose="020B0604030504040204" pitchFamily="50" charset="-128"/>
                <a:ea typeface="メイリオ" panose="020B0604030504040204" pitchFamily="50" charset="-128"/>
                <a:cs typeface="Meiryo UI" panose="020B0604030504040204" pitchFamily="50" charset="-128"/>
              </a:rPr>
              <a:t>2014</a:t>
            </a:r>
            <a:r>
              <a:rPr lang="ja-JP" altLang="en-US" sz="1400" b="1" dirty="0" smtClean="0">
                <a:latin typeface="メイリオ" panose="020B0604030504040204" pitchFamily="50" charset="-128"/>
                <a:ea typeface="メイリオ" panose="020B0604030504040204" pitchFamily="50" charset="-128"/>
                <a:cs typeface="Meiryo UI" panose="020B0604030504040204" pitchFamily="50" charset="-128"/>
              </a:rPr>
              <a:t>とは</a:t>
            </a:r>
            <a:endParaRPr lang="en-US" altLang="ja-JP" sz="1400" b="1"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21" name="グループ化 20"/>
          <p:cNvGrpSpPr/>
          <p:nvPr/>
        </p:nvGrpSpPr>
        <p:grpSpPr>
          <a:xfrm>
            <a:off x="540871" y="7197467"/>
            <a:ext cx="2723823" cy="1384995"/>
            <a:chOff x="-3006562" y="7197467"/>
            <a:chExt cx="2723823" cy="1384995"/>
          </a:xfrm>
        </p:grpSpPr>
        <p:sp>
          <p:nvSpPr>
            <p:cNvPr id="18" name="正方形/長方形 17"/>
            <p:cNvSpPr/>
            <p:nvPr/>
          </p:nvSpPr>
          <p:spPr>
            <a:xfrm>
              <a:off x="-3002984" y="7197467"/>
              <a:ext cx="2600697" cy="138499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3006562" y="7277100"/>
              <a:ext cx="2723823" cy="261610"/>
            </a:xfrm>
            <a:prstGeom prst="rect">
              <a:avLst/>
            </a:prstGeom>
            <a:noFill/>
          </p:spPr>
          <p:txBody>
            <a:bodyPr wrap="none" rtlCol="0">
              <a:spAutoFit/>
            </a:bodyPr>
            <a:lstStyle/>
            <a:p>
              <a:r>
                <a:rPr kumimoji="1" lang="ja-JP" altLang="en-US" sz="1100" b="1" dirty="0" smtClean="0">
                  <a:latin typeface="メイリオ" panose="020B0604030504040204" pitchFamily="50" charset="-128"/>
                  <a:ea typeface="メイリオ" panose="020B0604030504040204" pitchFamily="50" charset="-128"/>
                </a:rPr>
                <a:t>①プレミアムメニュー（特別メニュー）</a:t>
              </a:r>
              <a:endParaRPr kumimoji="1" lang="ja-JP" altLang="en-US" sz="1100" b="1" dirty="0">
                <a:latin typeface="メイリオ" panose="020B0604030504040204" pitchFamily="50" charset="-128"/>
                <a:ea typeface="メイリオ" panose="020B0604030504040204" pitchFamily="50" charset="-128"/>
              </a:endParaRPr>
            </a:p>
          </p:txBody>
        </p:sp>
        <p:sp>
          <p:nvSpPr>
            <p:cNvPr id="22" name="テキスト ボックス 21"/>
            <p:cNvSpPr txBox="1"/>
            <p:nvPr/>
          </p:nvSpPr>
          <p:spPr>
            <a:xfrm>
              <a:off x="-3006562" y="7618343"/>
              <a:ext cx="2642070" cy="769441"/>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飲食店舗のみを対象に各店に</a:t>
              </a:r>
              <a:r>
                <a:rPr lang="ja-JP" altLang="en-US" sz="1100" dirty="0" smtClean="0">
                  <a:latin typeface="メイリオ" panose="020B0604030504040204" pitchFamily="50" charset="-128"/>
                  <a:ea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rPr>
                <a:t>OSAKA</a:t>
              </a:r>
            </a:p>
            <a:p>
              <a:r>
                <a:rPr kumimoji="1" lang="ja-JP" altLang="en-US" sz="1100" dirty="0" smtClean="0">
                  <a:latin typeface="メイリオ" panose="020B0604030504040204" pitchFamily="50" charset="-128"/>
                  <a:ea typeface="メイリオ" panose="020B0604030504040204" pitchFamily="50" charset="-128"/>
                </a:rPr>
                <a:t>光バルプレミアムメニュー」として</a:t>
              </a:r>
              <a:endParaRPr kumimoji="1"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新メニュー</a:t>
              </a:r>
              <a:r>
                <a:rPr lang="ja-JP" altLang="en-US" sz="1100" dirty="0">
                  <a:latin typeface="メイリオ" panose="020B0604030504040204" pitchFamily="50" charset="-128"/>
                  <a:ea typeface="メイリオ" panose="020B0604030504040204" pitchFamily="50" charset="-128"/>
                </a:rPr>
                <a:t>又は特別メニュー</a:t>
              </a:r>
              <a:r>
                <a:rPr lang="ja-JP" altLang="en-US" sz="1100" dirty="0" smtClean="0">
                  <a:latin typeface="メイリオ" panose="020B0604030504040204" pitchFamily="50" charset="-128"/>
                  <a:ea typeface="メイリオ" panose="020B0604030504040204" pitchFamily="50" charset="-128"/>
                </a:rPr>
                <a:t>を</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ご提供いただきます。</a:t>
              </a:r>
              <a:endParaRPr kumimoji="1" lang="ja-JP" altLang="en-US" sz="1100" dirty="0">
                <a:latin typeface="メイリオ" panose="020B0604030504040204" pitchFamily="50" charset="-128"/>
                <a:ea typeface="メイリオ" panose="020B0604030504040204" pitchFamily="50" charset="-128"/>
              </a:endParaRPr>
            </a:p>
          </p:txBody>
        </p:sp>
      </p:grpSp>
      <p:grpSp>
        <p:nvGrpSpPr>
          <p:cNvPr id="24" name="グループ化 23"/>
          <p:cNvGrpSpPr/>
          <p:nvPr/>
        </p:nvGrpSpPr>
        <p:grpSpPr>
          <a:xfrm>
            <a:off x="4436605" y="7197467"/>
            <a:ext cx="2604275" cy="1384995"/>
            <a:chOff x="-3006562" y="7197467"/>
            <a:chExt cx="2604275" cy="1384995"/>
          </a:xfrm>
        </p:grpSpPr>
        <p:sp>
          <p:nvSpPr>
            <p:cNvPr id="25" name="正方形/長方形 24"/>
            <p:cNvSpPr/>
            <p:nvPr/>
          </p:nvSpPr>
          <p:spPr>
            <a:xfrm>
              <a:off x="-3002984" y="7197467"/>
              <a:ext cx="2600697" cy="138499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006562" y="7277100"/>
              <a:ext cx="2582758" cy="261610"/>
            </a:xfrm>
            <a:prstGeom prst="rect">
              <a:avLst/>
            </a:prstGeom>
            <a:noFill/>
          </p:spPr>
          <p:txBody>
            <a:bodyPr wrap="none" rtlCol="0">
              <a:spAutoFit/>
            </a:bodyPr>
            <a:lstStyle/>
            <a:p>
              <a:r>
                <a:rPr kumimoji="1" lang="ja-JP" altLang="en-US" sz="1100" b="1" dirty="0" smtClean="0">
                  <a:latin typeface="メイリオ" panose="020B0604030504040204" pitchFamily="50" charset="-128"/>
                  <a:ea typeface="メイリオ" panose="020B0604030504040204" pitchFamily="50" charset="-128"/>
                </a:rPr>
                <a:t>　②飲食店舗サービス・特典メニュー</a:t>
              </a:r>
              <a:endParaRPr kumimoji="1" lang="ja-JP" altLang="en-US" sz="1100" b="1" dirty="0">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3006562" y="7618343"/>
              <a:ext cx="2441694" cy="430887"/>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飲食店舗を対象に割引かプレゼント</a:t>
              </a:r>
              <a:endParaRPr kumimoji="1"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などの特典がもらえます。</a:t>
              </a:r>
              <a:endParaRPr kumimoji="1" lang="ja-JP" altLang="en-US" sz="1100" dirty="0">
                <a:latin typeface="メイリオ" panose="020B0604030504040204" pitchFamily="50" charset="-128"/>
                <a:ea typeface="メイリオ" panose="020B0604030504040204" pitchFamily="50" charset="-128"/>
              </a:endParaRPr>
            </a:p>
          </p:txBody>
        </p:sp>
      </p:grpSp>
      <p:grpSp>
        <p:nvGrpSpPr>
          <p:cNvPr id="28" name="グループ化 27"/>
          <p:cNvGrpSpPr/>
          <p:nvPr/>
        </p:nvGrpSpPr>
        <p:grpSpPr>
          <a:xfrm>
            <a:off x="540871" y="8940105"/>
            <a:ext cx="2604275" cy="1384995"/>
            <a:chOff x="-3006562" y="7197467"/>
            <a:chExt cx="2604275" cy="1384995"/>
          </a:xfrm>
        </p:grpSpPr>
        <p:sp>
          <p:nvSpPr>
            <p:cNvPr id="29" name="正方形/長方形 28"/>
            <p:cNvSpPr/>
            <p:nvPr/>
          </p:nvSpPr>
          <p:spPr>
            <a:xfrm>
              <a:off x="-3002984" y="7197467"/>
              <a:ext cx="2600697" cy="138499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3006562" y="7277100"/>
              <a:ext cx="1736373" cy="261610"/>
            </a:xfrm>
            <a:prstGeom prst="rect">
              <a:avLst/>
            </a:prstGeom>
            <a:noFill/>
          </p:spPr>
          <p:txBody>
            <a:bodyPr wrap="none" rtlCol="0">
              <a:spAutoFit/>
            </a:bodyPr>
            <a:lstStyle/>
            <a:p>
              <a:r>
                <a:rPr kumimoji="1" lang="ja-JP" altLang="en-US" sz="1100" b="1" dirty="0" smtClean="0">
                  <a:latin typeface="メイリオ" panose="020B0604030504040204" pitchFamily="50" charset="-128"/>
                  <a:ea typeface="メイリオ" panose="020B0604030504040204" pitchFamily="50" charset="-128"/>
                </a:rPr>
                <a:t>③ショッピングメニュー</a:t>
              </a:r>
              <a:endParaRPr kumimoji="1" lang="ja-JP" altLang="en-US" sz="1100" b="1" dirty="0">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3006562" y="7618343"/>
              <a:ext cx="2441694" cy="430887"/>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物販店舗を対象に割引かプレゼント</a:t>
              </a:r>
              <a:endParaRPr kumimoji="1"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などの特典がもらえます。</a:t>
              </a:r>
              <a:endParaRPr kumimoji="1" lang="ja-JP" altLang="en-US" sz="1100" dirty="0">
                <a:latin typeface="メイリオ" panose="020B0604030504040204" pitchFamily="50" charset="-128"/>
                <a:ea typeface="メイリオ" panose="020B0604030504040204" pitchFamily="50" charset="-128"/>
              </a:endParaRPr>
            </a:p>
          </p:txBody>
        </p:sp>
      </p:grpSp>
      <p:grpSp>
        <p:nvGrpSpPr>
          <p:cNvPr id="32" name="グループ化 31"/>
          <p:cNvGrpSpPr/>
          <p:nvPr/>
        </p:nvGrpSpPr>
        <p:grpSpPr>
          <a:xfrm>
            <a:off x="4436605" y="8940105"/>
            <a:ext cx="2604275" cy="1405047"/>
            <a:chOff x="-3006562" y="7197467"/>
            <a:chExt cx="2604275" cy="1405047"/>
          </a:xfrm>
        </p:grpSpPr>
        <p:sp>
          <p:nvSpPr>
            <p:cNvPr id="33" name="正方形/長方形 32"/>
            <p:cNvSpPr/>
            <p:nvPr/>
          </p:nvSpPr>
          <p:spPr>
            <a:xfrm>
              <a:off x="-3002984" y="7197467"/>
              <a:ext cx="2600697" cy="1384995"/>
            </a:xfrm>
            <a:prstGeom prst="rect">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テキスト ボックス 33"/>
            <p:cNvSpPr txBox="1"/>
            <p:nvPr/>
          </p:nvSpPr>
          <p:spPr>
            <a:xfrm>
              <a:off x="-3006562" y="7277100"/>
              <a:ext cx="2159566" cy="261610"/>
            </a:xfrm>
            <a:prstGeom prst="rect">
              <a:avLst/>
            </a:prstGeom>
            <a:noFill/>
          </p:spPr>
          <p:txBody>
            <a:bodyPr wrap="none" rtlCol="0">
              <a:spAutoFit/>
            </a:bodyPr>
            <a:lstStyle/>
            <a:p>
              <a:r>
                <a:rPr kumimoji="1" lang="ja-JP" altLang="en-US" sz="1100" b="1" dirty="0" smtClean="0">
                  <a:latin typeface="メイリオ" panose="020B0604030504040204" pitchFamily="50" charset="-128"/>
                  <a:ea typeface="メイリオ" panose="020B0604030504040204" pitchFamily="50" charset="-128"/>
                </a:rPr>
                <a:t>　④大阪文化施設割引メニュー</a:t>
              </a:r>
              <a:endParaRPr kumimoji="1" lang="ja-JP" altLang="en-US" sz="1100" b="1" dirty="0">
                <a:latin typeface="メイリオ" panose="020B0604030504040204" pitchFamily="50" charset="-128"/>
                <a:ea typeface="メイリオ" panose="020B0604030504040204" pitchFamily="50" charset="-128"/>
              </a:endParaRPr>
            </a:p>
          </p:txBody>
        </p:sp>
        <p:sp>
          <p:nvSpPr>
            <p:cNvPr id="35" name="テキスト ボックス 34"/>
            <p:cNvSpPr txBox="1"/>
            <p:nvPr/>
          </p:nvSpPr>
          <p:spPr>
            <a:xfrm>
              <a:off x="-3006562" y="7494518"/>
              <a:ext cx="2582758" cy="1107996"/>
            </a:xfrm>
            <a:prstGeom prst="rect">
              <a:avLst/>
            </a:prstGeom>
            <a:noFill/>
          </p:spPr>
          <p:txBody>
            <a:bodyPr wrap="none" rtlCol="0">
              <a:spAutoFit/>
            </a:bodyPr>
            <a:lstStyle/>
            <a:p>
              <a:r>
                <a:rPr kumimoji="1" lang="ja-JP" altLang="en-US" sz="1100" dirty="0" smtClean="0">
                  <a:latin typeface="メイリオ" panose="020B0604030504040204" pitchFamily="50" charset="-128"/>
                  <a:ea typeface="メイリオ" panose="020B0604030504040204" pitchFamily="50" charset="-128"/>
                </a:rPr>
                <a:t>大阪各所の文化施設</a:t>
              </a:r>
              <a:r>
                <a:rPr lang="ja-JP" altLang="en-US" sz="1100" dirty="0">
                  <a:latin typeface="メイリオ" panose="020B0604030504040204" pitchFamily="50" charset="-128"/>
                  <a:ea typeface="メイリオ" panose="020B0604030504040204" pitchFamily="50" charset="-128"/>
                </a:rPr>
                <a:t>で割引など</a:t>
              </a:r>
              <a:r>
                <a:rPr lang="ja-JP" altLang="en-US" sz="1100" dirty="0" smtClean="0">
                  <a:latin typeface="メイリオ" panose="020B0604030504040204" pitchFamily="50" charset="-128"/>
                  <a:ea typeface="メイリオ" panose="020B0604030504040204" pitchFamily="50" charset="-128"/>
                </a:rPr>
                <a:t>の特典</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が受けられます</a:t>
              </a:r>
              <a:r>
                <a:rPr lang="ja-JP" altLang="en-US" sz="1100" dirty="0">
                  <a:latin typeface="メイリオ" panose="020B0604030504040204" pitchFamily="50" charset="-128"/>
                  <a:ea typeface="メイリオ" panose="020B0604030504040204" pitchFamily="50" charset="-128"/>
                </a:rPr>
                <a:t>。</a:t>
              </a:r>
              <a:endParaRPr lang="en-US" altLang="ja-JP" sz="1100" strike="sngStrike" dirty="0">
                <a:latin typeface="メイリオ" panose="020B0604030504040204" pitchFamily="50" charset="-128"/>
                <a:ea typeface="メイリオ" panose="020B0604030504040204" pitchFamily="50" charset="-128"/>
              </a:endParaRPr>
            </a:p>
            <a:p>
              <a:r>
                <a:rPr kumimoji="1" lang="ja-JP" altLang="en-US" sz="1100" dirty="0" smtClean="0">
                  <a:latin typeface="メイリオ" panose="020B0604030504040204" pitchFamily="50" charset="-128"/>
                  <a:ea typeface="メイリオ" panose="020B0604030504040204" pitchFamily="50" charset="-128"/>
                </a:rPr>
                <a:t>■大阪府咲洲庁舎展望台</a:t>
              </a:r>
              <a:endParaRPr kumimoji="1"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■大阪市立科学館　</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■天王寺動物園</a:t>
              </a:r>
              <a:endParaRPr lang="en-US" altLang="ja-JP" sz="1100" dirty="0" smtClean="0">
                <a:latin typeface="メイリオ" panose="020B0604030504040204" pitchFamily="50" charset="-128"/>
                <a:ea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rPr>
                <a:t>■大阪市立長居植物園</a:t>
              </a:r>
              <a:r>
                <a:rPr lang="ja-JP" altLang="en-US" sz="1100" dirty="0" smtClean="0">
                  <a:solidFill>
                    <a:srgbClr val="FF0000"/>
                  </a:solidFill>
                  <a:latin typeface="メイリオ" panose="020B0604030504040204" pitchFamily="50" charset="-128"/>
                  <a:ea typeface="メイリオ" panose="020B0604030504040204" pitchFamily="50" charset="-128"/>
                </a:rPr>
                <a:t>　</a:t>
              </a:r>
              <a:r>
                <a:rPr lang="ja-JP" altLang="en-US" sz="1100" dirty="0" smtClean="0">
                  <a:latin typeface="メイリオ" panose="020B0604030504040204" pitchFamily="50" charset="-128"/>
                  <a:ea typeface="メイリオ" panose="020B0604030504040204" pitchFamily="50" charset="-128"/>
                </a:rPr>
                <a:t>等</a:t>
              </a:r>
              <a:endParaRPr lang="en-US" altLang="ja-JP" sz="1100" dirty="0" smtClean="0">
                <a:latin typeface="メイリオ" panose="020B0604030504040204" pitchFamily="50" charset="-128"/>
                <a:ea typeface="メイリオ" panose="020B0604030504040204" pitchFamily="50" charset="-128"/>
              </a:endParaRPr>
            </a:p>
          </p:txBody>
        </p:sp>
      </p:grpSp>
      <p:sp>
        <p:nvSpPr>
          <p:cNvPr id="37" name="テキスト ボックス 36"/>
          <p:cNvSpPr txBox="1"/>
          <p:nvPr/>
        </p:nvSpPr>
        <p:spPr>
          <a:xfrm>
            <a:off x="2632844" y="1155103"/>
            <a:ext cx="5285606" cy="523220"/>
          </a:xfrm>
          <a:prstGeom prst="rect">
            <a:avLst/>
          </a:prstGeom>
          <a:noFill/>
        </p:spPr>
        <p:txBody>
          <a:bodyPr wrap="square" rtlCol="0">
            <a:spAutoFit/>
          </a:bodyPr>
          <a:lstStyle/>
          <a:p>
            <a:r>
              <a:rPr lang="en-US" altLang="ja-JP" sz="2800" b="1" dirty="0" smtClean="0">
                <a:latin typeface="メイリオ" panose="020B0604030504040204" pitchFamily="50" charset="-128"/>
                <a:ea typeface="メイリオ" panose="020B0604030504040204" pitchFamily="50" charset="-128"/>
                <a:cs typeface="Meiryo UI" panose="020B0604030504040204" pitchFamily="50" charset="-128"/>
              </a:rPr>
              <a:t>OSAKA</a:t>
            </a:r>
            <a:r>
              <a:rPr lang="ja-JP" altLang="en-US" sz="2800" b="1" dirty="0" smtClean="0">
                <a:latin typeface="メイリオ" panose="020B0604030504040204" pitchFamily="50" charset="-128"/>
                <a:ea typeface="メイリオ" panose="020B0604030504040204" pitchFamily="50" charset="-128"/>
                <a:cs typeface="Meiryo UI" panose="020B0604030504040204" pitchFamily="50" charset="-128"/>
              </a:rPr>
              <a:t>光</a:t>
            </a:r>
            <a:r>
              <a:rPr lang="ja-JP" altLang="en-US" sz="2800" b="1" dirty="0">
                <a:latin typeface="メイリオ" panose="020B0604030504040204" pitchFamily="50" charset="-128"/>
                <a:ea typeface="メイリオ" panose="020B0604030504040204" pitchFamily="50" charset="-128"/>
                <a:cs typeface="Meiryo UI" panose="020B0604030504040204" pitchFamily="50" charset="-128"/>
              </a:rPr>
              <a:t>の饗宴</a:t>
            </a:r>
            <a:r>
              <a:rPr lang="ja-JP" altLang="en-US" sz="2800" b="1" dirty="0" smtClean="0">
                <a:latin typeface="メイリオ" panose="020B0604030504040204" pitchFamily="50" charset="-128"/>
                <a:ea typeface="メイリオ" panose="020B0604030504040204" pitchFamily="50" charset="-128"/>
                <a:cs typeface="Meiryo UI" panose="020B0604030504040204" pitchFamily="50" charset="-128"/>
              </a:rPr>
              <a:t>バル</a:t>
            </a:r>
            <a:r>
              <a:rPr lang="en-US" altLang="ja-JP" sz="2800" b="1" dirty="0" smtClean="0">
                <a:latin typeface="メイリオ" panose="020B0604030504040204" pitchFamily="50" charset="-128"/>
                <a:ea typeface="メイリオ" panose="020B0604030504040204" pitchFamily="50" charset="-128"/>
                <a:cs typeface="Meiryo UI" panose="020B0604030504040204" pitchFamily="50" charset="-128"/>
              </a:rPr>
              <a:t>2014</a:t>
            </a:r>
            <a:endParaRPr lang="en-US" altLang="ja-JP" sz="2800" b="1"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38" name="テキスト ボックス 37"/>
          <p:cNvSpPr txBox="1"/>
          <p:nvPr/>
        </p:nvSpPr>
        <p:spPr>
          <a:xfrm>
            <a:off x="2524894" y="1617224"/>
            <a:ext cx="4758556" cy="338554"/>
          </a:xfrm>
          <a:prstGeom prst="rect">
            <a:avLst/>
          </a:prstGeom>
          <a:noFill/>
        </p:spPr>
        <p:txBody>
          <a:bodyPr wrap="square" rtlCol="0">
            <a:spAutoFit/>
          </a:bodyPr>
          <a:lstStyle/>
          <a:p>
            <a:r>
              <a:rPr lang="ja-JP" altLang="en-US" sz="1600" b="1" dirty="0" smtClean="0">
                <a:latin typeface="メイリオ" panose="020B0604030504040204" pitchFamily="50" charset="-128"/>
                <a:ea typeface="メイリオ" panose="020B0604030504040204" pitchFamily="50" charset="-128"/>
                <a:cs typeface="Meiryo UI" panose="020B0604030504040204" pitchFamily="50" charset="-128"/>
              </a:rPr>
              <a:t>（通称：</a:t>
            </a:r>
            <a:r>
              <a:rPr lang="en-US" altLang="ja-JP" sz="1600" b="1" dirty="0" smtClean="0">
                <a:latin typeface="メイリオ" panose="020B0604030504040204" pitchFamily="50" charset="-128"/>
                <a:ea typeface="メイリオ" panose="020B0604030504040204" pitchFamily="50" charset="-128"/>
                <a:cs typeface="Meiryo UI" panose="020B0604030504040204" pitchFamily="50" charset="-128"/>
              </a:rPr>
              <a:t>OSAKA</a:t>
            </a:r>
            <a:r>
              <a:rPr lang="ja-JP" altLang="en-US" sz="1600" b="1" dirty="0" smtClean="0">
                <a:latin typeface="メイリオ" panose="020B0604030504040204" pitchFamily="50" charset="-128"/>
                <a:ea typeface="メイリオ" panose="020B0604030504040204" pitchFamily="50" charset="-128"/>
                <a:cs typeface="Meiryo UI" panose="020B0604030504040204" pitchFamily="50" charset="-128"/>
              </a:rPr>
              <a:t>光バル</a:t>
            </a:r>
            <a:r>
              <a:rPr lang="en-US" altLang="ja-JP" sz="1600" b="1" dirty="0" smtClean="0">
                <a:latin typeface="メイリオ" panose="020B0604030504040204" pitchFamily="50" charset="-128"/>
                <a:ea typeface="メイリオ" panose="020B0604030504040204" pitchFamily="50" charset="-128"/>
                <a:cs typeface="Meiryo UI" panose="020B0604030504040204" pitchFamily="50" charset="-128"/>
              </a:rPr>
              <a:t>2014</a:t>
            </a:r>
            <a:r>
              <a:rPr lang="ja-JP" altLang="en-US" sz="1600" b="1" dirty="0" smtClean="0">
                <a:latin typeface="メイリオ" panose="020B0604030504040204" pitchFamily="50" charset="-128"/>
                <a:ea typeface="メイリオ" panose="020B0604030504040204" pitchFamily="50" charset="-128"/>
                <a:cs typeface="Meiryo UI" panose="020B0604030504040204" pitchFamily="50" charset="-128"/>
              </a:rPr>
              <a:t>）</a:t>
            </a:r>
            <a:endParaRPr lang="en-US" altLang="ja-JP" sz="1600" b="1" dirty="0">
              <a:latin typeface="メイリオ" panose="020B0604030504040204" pitchFamily="50" charset="-128"/>
              <a:ea typeface="メイリオ" panose="020B0604030504040204" pitchFamily="50" charset="-128"/>
              <a:cs typeface="Meiryo UI" panose="020B0604030504040204" pitchFamily="50" charset="-128"/>
            </a:endParaRPr>
          </a:p>
        </p:txBody>
      </p:sp>
      <p:cxnSp>
        <p:nvCxnSpPr>
          <p:cNvPr id="40" name="直線コネクタ 39"/>
          <p:cNvCxnSpPr/>
          <p:nvPr/>
        </p:nvCxnSpPr>
        <p:spPr>
          <a:xfrm>
            <a:off x="525631" y="2746040"/>
            <a:ext cx="6500009"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41" name="図 4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004" y="8229116"/>
            <a:ext cx="1660131" cy="1021040"/>
          </a:xfrm>
          <a:prstGeom prst="rect">
            <a:avLst/>
          </a:prstGeom>
          <a:ln w="19050">
            <a:solidFill>
              <a:schemeClr val="bg1"/>
            </a:solidFill>
          </a:ln>
        </p:spPr>
      </p:pic>
      <p:pic>
        <p:nvPicPr>
          <p:cNvPr id="3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309" y="853184"/>
            <a:ext cx="2198801" cy="133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2634356"/>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3617</TotalTime>
  <Words>1554</Words>
  <Application>Microsoft Office PowerPoint</Application>
  <PresentationFormat>ユーザー設定</PresentationFormat>
  <Paragraphs>241</Paragraphs>
  <Slides>7</Slides>
  <Notes>4</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hirabayashi</dc:creator>
  <cp:lastModifiedBy>三浦　絵理子</cp:lastModifiedBy>
  <cp:revision>484</cp:revision>
  <cp:lastPrinted>2014-07-09T04:34:00Z</cp:lastPrinted>
  <dcterms:created xsi:type="dcterms:W3CDTF">2013-07-18T06:46:57Z</dcterms:created>
  <dcterms:modified xsi:type="dcterms:W3CDTF">2015-08-21T07:24:48Z</dcterms:modified>
</cp:coreProperties>
</file>