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0"/>
  </p:notesMasterIdLst>
  <p:handoutMasterIdLst>
    <p:handoutMasterId r:id="rId11"/>
  </p:handoutMasterIdLst>
  <p:sldIdLst>
    <p:sldId id="278" r:id="rId2"/>
    <p:sldId id="269" r:id="rId3"/>
    <p:sldId id="259" r:id="rId4"/>
    <p:sldId id="264" r:id="rId5"/>
    <p:sldId id="282" r:id="rId6"/>
    <p:sldId id="283" r:id="rId7"/>
    <p:sldId id="277" r:id="rId8"/>
    <p:sldId id="285"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13" autoAdjust="0"/>
    <p:restoredTop sz="96433" autoAdjust="0"/>
  </p:normalViewPr>
  <p:slideViewPr>
    <p:cSldViewPr snapToGrid="0">
      <p:cViewPr varScale="1">
        <p:scale>
          <a:sx n="74" d="100"/>
          <a:sy n="74" d="100"/>
        </p:scale>
        <p:origin x="1410" y="72"/>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88838747255512"/>
          <c:y val="0.15880942363357545"/>
          <c:w val="0.87603419488103385"/>
          <c:h val="0.77533569173418537"/>
        </c:manualLayout>
      </c:layout>
      <c:barChart>
        <c:barDir val="col"/>
        <c:grouping val="clustered"/>
        <c:varyColors val="0"/>
        <c:ser>
          <c:idx val="0"/>
          <c:order val="0"/>
          <c:spPr>
            <a:solidFill>
              <a:schemeClr val="accent1"/>
            </a:solidFill>
            <a:ln>
              <a:solidFill>
                <a:sysClr val="windowText" lastClr="000000"/>
              </a:solidFill>
            </a:ln>
            <a:effectLst/>
          </c:spPr>
          <c:invertIfNegative val="0"/>
          <c:dLbls>
            <c:dLbl>
              <c:idx val="5"/>
              <c:layout>
                <c:manualLayout>
                  <c:x val="-4.9224914011264345E-17"/>
                  <c:y val="8.342521602696934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859-400A-A70A-2B213608F2BF}"/>
                </c:ext>
              </c:extLst>
            </c:dLbl>
            <c:dLbl>
              <c:idx val="6"/>
              <c:layout>
                <c:manualLayout>
                  <c:x val="-8.0550789810007965E-3"/>
                  <c:y val="-4.170932355616000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859-400A-A70A-2B213608F2BF}"/>
                </c:ext>
              </c:extLst>
            </c:dLbl>
            <c:dLbl>
              <c:idx val="7"/>
              <c:layout>
                <c:manualLayout>
                  <c:x val="5.370052654000531E-3"/>
                  <c:y val="8.346134505753296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859-400A-A70A-2B213608F2BF}"/>
                </c:ext>
              </c:extLst>
            </c:dLbl>
            <c:dLbl>
              <c:idx val="10"/>
              <c:layout>
                <c:manualLayout>
                  <c:x val="-1.3425131635001327E-2"/>
                  <c:y val="2.0856960898207266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9.5586937241209452E-2"/>
                      <c:h val="4.7760936175439944E-2"/>
                    </c:manualLayout>
                  </c15:layout>
                </c:ext>
                <c:ext xmlns:c16="http://schemas.microsoft.com/office/drawing/2014/chart" uri="{C3380CC4-5D6E-409C-BE32-E72D297353CC}">
                  <c16:uniqueId val="{00000008-5859-400A-A70A-2B213608F2BF}"/>
                </c:ext>
              </c:extLst>
            </c:dLbl>
            <c:dLbl>
              <c:idx val="11"/>
              <c:layout>
                <c:manualLayout>
                  <c:x val="-9.844982802252869E-17"/>
                  <c:y val="6.5689146477928616E-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859-400A-A70A-2B213608F2BF}"/>
                </c:ext>
              </c:extLst>
            </c:dLbl>
            <c:dLbl>
              <c:idx val="12"/>
              <c:layout>
                <c:manualLayout>
                  <c:x val="-5.370052654000629E-3"/>
                  <c:y val="-2.085531866954516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859-400A-A70A-2B213608F2BF}"/>
                </c:ext>
              </c:extLst>
            </c:dLbl>
            <c:spPr>
              <a:noFill/>
              <a:ln>
                <a:noFill/>
              </a:ln>
              <a:effectLst/>
            </c:spPr>
            <c:txPr>
              <a:bodyPr rot="0" spcFirstLastPara="1" vertOverflow="ellipsis" vert="horz" wrap="square" lIns="38100" tIns="19050" rIns="38100" bIns="19050" anchor="ctr" anchorCtr="1">
                <a:spAutoFit/>
              </a:bodyPr>
              <a:lstStyle/>
              <a:p>
                <a:pPr>
                  <a:defRPr sz="65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熊取町★★!$B$3:$P$3</c:f>
              <c:strCache>
                <c:ptCount val="15"/>
                <c:pt idx="0">
                  <c:v>R４</c:v>
                </c:pt>
                <c:pt idx="1">
                  <c:v>R５</c:v>
                </c:pt>
                <c:pt idx="2">
                  <c:v>R６</c:v>
                </c:pt>
                <c:pt idx="3">
                  <c:v>R７</c:v>
                </c:pt>
                <c:pt idx="4">
                  <c:v>R８</c:v>
                </c:pt>
                <c:pt idx="5">
                  <c:v>R９</c:v>
                </c:pt>
                <c:pt idx="6">
                  <c:v>R１０</c:v>
                </c:pt>
                <c:pt idx="7">
                  <c:v>R１１</c:v>
                </c:pt>
                <c:pt idx="8">
                  <c:v>R１２</c:v>
                </c:pt>
                <c:pt idx="9">
                  <c:v>R１３</c:v>
                </c:pt>
                <c:pt idx="10">
                  <c:v>R１４</c:v>
                </c:pt>
                <c:pt idx="11">
                  <c:v>R１５</c:v>
                </c:pt>
                <c:pt idx="12">
                  <c:v>R１６</c:v>
                </c:pt>
                <c:pt idx="13">
                  <c:v>R１７</c:v>
                </c:pt>
                <c:pt idx="14">
                  <c:v>R１８</c:v>
                </c:pt>
              </c:strCache>
            </c:strRef>
          </c:cat>
          <c:val>
            <c:numRef>
              <c:f>熊取町★★!$B$4:$P$4</c:f>
              <c:numCache>
                <c:formatCode>#,##0;"▲ "#,##0</c:formatCode>
                <c:ptCount val="15"/>
                <c:pt idx="0">
                  <c:v>590</c:v>
                </c:pt>
                <c:pt idx="1">
                  <c:v>494</c:v>
                </c:pt>
                <c:pt idx="2">
                  <c:v>136</c:v>
                </c:pt>
                <c:pt idx="3">
                  <c:v>-1</c:v>
                </c:pt>
                <c:pt idx="4">
                  <c:v>-486</c:v>
                </c:pt>
                <c:pt idx="5">
                  <c:v>-442</c:v>
                </c:pt>
                <c:pt idx="6">
                  <c:v>-702</c:v>
                </c:pt>
                <c:pt idx="7">
                  <c:v>-669</c:v>
                </c:pt>
                <c:pt idx="8">
                  <c:v>-771</c:v>
                </c:pt>
                <c:pt idx="9">
                  <c:v>-664</c:v>
                </c:pt>
                <c:pt idx="10">
                  <c:v>-1039</c:v>
                </c:pt>
                <c:pt idx="11">
                  <c:v>-1040</c:v>
                </c:pt>
                <c:pt idx="12">
                  <c:v>-1071</c:v>
                </c:pt>
                <c:pt idx="13">
                  <c:v>-1395</c:v>
                </c:pt>
                <c:pt idx="14">
                  <c:v>-1517</c:v>
                </c:pt>
              </c:numCache>
            </c:numRef>
          </c:val>
          <c:extLst>
            <c:ext xmlns:c16="http://schemas.microsoft.com/office/drawing/2014/chart" uri="{C3380CC4-5D6E-409C-BE32-E72D297353CC}">
              <c16:uniqueId val="{0000000D-5859-400A-A70A-2B213608F2BF}"/>
            </c:ext>
          </c:extLst>
        </c:ser>
        <c:dLbls>
          <c:showLegendKey val="0"/>
          <c:showVal val="0"/>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ax val="800"/>
          <c:min val="-1800"/>
        </c:scaling>
        <c:delete val="0"/>
        <c:axPos val="l"/>
        <c:majorGridlines>
          <c:spPr>
            <a:ln w="9525" cap="flat" cmpd="sng" algn="ctr">
              <a:solidFill>
                <a:schemeClr val="tx1">
                  <a:lumMod val="15000"/>
                  <a:lumOff val="85000"/>
                </a:schemeClr>
              </a:solidFill>
              <a:round/>
            </a:ln>
            <a:effectLst/>
          </c:spPr>
        </c:majorGridlines>
        <c:numFmt formatCode="#,##0;&quot;▲ &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majorUnit val="400"/>
      </c:valAx>
      <c:spPr>
        <a:noFill/>
        <a:ln w="12700">
          <a:solidFill>
            <a:sysClr val="windowText" lastClr="000000"/>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312020385890119"/>
          <c:y val="0.17172453730667725"/>
          <c:w val="0.86950504089460412"/>
          <c:h val="0.80205127357988948"/>
        </c:manualLayout>
      </c:layout>
      <c:lineChart>
        <c:grouping val="standard"/>
        <c:varyColors val="0"/>
        <c:ser>
          <c:idx val="0"/>
          <c:order val="0"/>
          <c:spPr>
            <a:ln w="28575" cap="rnd">
              <a:solidFill>
                <a:schemeClr val="accent1"/>
              </a:solidFill>
              <a:round/>
            </a:ln>
            <a:effectLst/>
          </c:spPr>
          <c:marker>
            <c:symbol val="none"/>
          </c:marker>
          <c:cat>
            <c:strRef>
              <c:f>熊取町★★!$C$23:$Q$23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熊取町★★!$C$24:$Q$24</c:f>
              <c:numCache>
                <c:formatCode>#,##0</c:formatCode>
                <c:ptCount val="15"/>
                <c:pt idx="0">
                  <c:v>17493</c:v>
                </c:pt>
                <c:pt idx="1">
                  <c:v>18781</c:v>
                </c:pt>
                <c:pt idx="2">
                  <c:v>17506</c:v>
                </c:pt>
                <c:pt idx="3">
                  <c:v>17277</c:v>
                </c:pt>
                <c:pt idx="4">
                  <c:v>18220</c:v>
                </c:pt>
                <c:pt idx="5">
                  <c:v>18191</c:v>
                </c:pt>
                <c:pt idx="6">
                  <c:v>18192</c:v>
                </c:pt>
                <c:pt idx="7">
                  <c:v>18175</c:v>
                </c:pt>
                <c:pt idx="8">
                  <c:v>16842</c:v>
                </c:pt>
                <c:pt idx="9">
                  <c:v>16819</c:v>
                </c:pt>
                <c:pt idx="10">
                  <c:v>16822</c:v>
                </c:pt>
                <c:pt idx="11">
                  <c:v>16796</c:v>
                </c:pt>
                <c:pt idx="12">
                  <c:v>16776</c:v>
                </c:pt>
                <c:pt idx="13">
                  <c:v>16777</c:v>
                </c:pt>
                <c:pt idx="14">
                  <c:v>16762</c:v>
                </c:pt>
              </c:numCache>
            </c:numRef>
          </c:val>
          <c:smooth val="0"/>
          <c:extLst>
            <c:ext xmlns:c16="http://schemas.microsoft.com/office/drawing/2014/chart" uri="{C3380CC4-5D6E-409C-BE32-E72D297353CC}">
              <c16:uniqueId val="{00000000-BA36-4B32-905D-A8024E827BDB}"/>
            </c:ext>
          </c:extLst>
        </c:ser>
        <c:ser>
          <c:idx val="1"/>
          <c:order val="1"/>
          <c:spPr>
            <a:ln w="28575" cap="rnd">
              <a:solidFill>
                <a:schemeClr val="accent2"/>
              </a:solidFill>
              <a:round/>
            </a:ln>
            <a:effectLst/>
          </c:spPr>
          <c:marker>
            <c:symbol val="none"/>
          </c:marker>
          <c:cat>
            <c:strRef>
              <c:f>熊取町★★!$C$23:$Q$23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熊取町★★!$C$25:$Q$25</c:f>
              <c:numCache>
                <c:formatCode>#,##0</c:formatCode>
                <c:ptCount val="15"/>
                <c:pt idx="0">
                  <c:v>16903</c:v>
                </c:pt>
                <c:pt idx="1">
                  <c:v>18287</c:v>
                </c:pt>
                <c:pt idx="2">
                  <c:v>17370</c:v>
                </c:pt>
                <c:pt idx="3">
                  <c:v>17278</c:v>
                </c:pt>
                <c:pt idx="4">
                  <c:v>18706</c:v>
                </c:pt>
                <c:pt idx="5">
                  <c:v>18633</c:v>
                </c:pt>
                <c:pt idx="6">
                  <c:v>18894</c:v>
                </c:pt>
                <c:pt idx="7">
                  <c:v>18844</c:v>
                </c:pt>
                <c:pt idx="8">
                  <c:v>17613</c:v>
                </c:pt>
                <c:pt idx="9">
                  <c:v>17483</c:v>
                </c:pt>
                <c:pt idx="10">
                  <c:v>17861</c:v>
                </c:pt>
                <c:pt idx="11">
                  <c:v>17836</c:v>
                </c:pt>
                <c:pt idx="12">
                  <c:v>17847</c:v>
                </c:pt>
                <c:pt idx="13">
                  <c:v>18172</c:v>
                </c:pt>
                <c:pt idx="14">
                  <c:v>18279</c:v>
                </c:pt>
              </c:numCache>
            </c:numRef>
          </c:val>
          <c:smooth val="0"/>
          <c:extLst>
            <c:ext xmlns:c16="http://schemas.microsoft.com/office/drawing/2014/chart" uri="{C3380CC4-5D6E-409C-BE32-E72D297353CC}">
              <c16:uniqueId val="{00000001-BA36-4B32-905D-A8024E827BDB}"/>
            </c:ext>
          </c:extLst>
        </c:ser>
        <c:ser>
          <c:idx val="2"/>
          <c:order val="2"/>
          <c:spPr>
            <a:ln w="28575" cap="rnd">
              <a:solidFill>
                <a:schemeClr val="accent3"/>
              </a:solidFill>
              <a:round/>
            </a:ln>
            <a:effectLst/>
          </c:spPr>
          <c:marker>
            <c:symbol val="none"/>
          </c:marker>
          <c:cat>
            <c:strRef>
              <c:f>熊取町★★!$C$23:$Q$23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熊取町★★!$C$26:$Q$26</c:f>
              <c:numCache>
                <c:formatCode>General</c:formatCode>
                <c:ptCount val="15"/>
              </c:numCache>
            </c:numRef>
          </c:val>
          <c:smooth val="0"/>
          <c:extLst>
            <c:ext xmlns:c16="http://schemas.microsoft.com/office/drawing/2014/chart" uri="{C3380CC4-5D6E-409C-BE32-E72D297353CC}">
              <c16:uniqueId val="{00000002-BA36-4B32-905D-A8024E827BDB}"/>
            </c:ext>
          </c:extLst>
        </c:ser>
        <c:ser>
          <c:idx val="3"/>
          <c:order val="3"/>
          <c:spPr>
            <a:ln w="28575" cap="rnd">
              <a:solidFill>
                <a:schemeClr val="accent4"/>
              </a:solidFill>
              <a:round/>
            </a:ln>
            <a:effectLst/>
          </c:spPr>
          <c:marker>
            <c:symbol val="none"/>
          </c:marker>
          <c:cat>
            <c:strRef>
              <c:f>熊取町★★!$C$23:$Q$23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熊取町★★!$C$27:$Q$27</c:f>
              <c:numCache>
                <c:formatCode>General</c:formatCode>
                <c:ptCount val="15"/>
              </c:numCache>
            </c:numRef>
          </c:val>
          <c:smooth val="0"/>
          <c:extLst>
            <c:ext xmlns:c16="http://schemas.microsoft.com/office/drawing/2014/chart" uri="{C3380CC4-5D6E-409C-BE32-E72D297353CC}">
              <c16:uniqueId val="{00000003-BA36-4B32-905D-A8024E827BDB}"/>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19000"/>
          <c:min val="1650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熊取町★★!$B$58</c:f>
              <c:strCache>
                <c:ptCount val="1"/>
                <c:pt idx="0">
                  <c:v>年少人口</c:v>
                </c:pt>
              </c:strCache>
            </c:strRef>
          </c:tx>
          <c:spPr>
            <a:ln w="28575" cap="rnd">
              <a:solidFill>
                <a:schemeClr val="accent1"/>
              </a:solidFill>
              <a:round/>
            </a:ln>
            <a:effectLst/>
          </c:spPr>
          <c:marker>
            <c:symbol val="none"/>
          </c:marker>
          <c:cat>
            <c:strRef>
              <c:f>熊取町★★!$C$57:$S$57</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熊取町★★!$C$58:$S$58</c:f>
              <c:numCache>
                <c:formatCode>#,##0</c:formatCode>
                <c:ptCount val="17"/>
                <c:pt idx="0">
                  <c:v>5665</c:v>
                </c:pt>
                <c:pt idx="1">
                  <c:v>5410</c:v>
                </c:pt>
                <c:pt idx="2">
                  <c:v>5283</c:v>
                </c:pt>
                <c:pt idx="3">
                  <c:v>5155</c:v>
                </c:pt>
                <c:pt idx="4">
                  <c:v>5028</c:v>
                </c:pt>
                <c:pt idx="5">
                  <c:v>4900</c:v>
                </c:pt>
                <c:pt idx="6">
                  <c:v>4808</c:v>
                </c:pt>
                <c:pt idx="7">
                  <c:v>4717</c:v>
                </c:pt>
                <c:pt idx="8">
                  <c:v>4625</c:v>
                </c:pt>
                <c:pt idx="9">
                  <c:v>4534</c:v>
                </c:pt>
                <c:pt idx="10">
                  <c:v>4442</c:v>
                </c:pt>
                <c:pt idx="11">
                  <c:v>4356</c:v>
                </c:pt>
                <c:pt idx="12">
                  <c:v>4269</c:v>
                </c:pt>
                <c:pt idx="13">
                  <c:v>4183</c:v>
                </c:pt>
                <c:pt idx="14">
                  <c:v>4096</c:v>
                </c:pt>
                <c:pt idx="15">
                  <c:v>4010</c:v>
                </c:pt>
                <c:pt idx="16">
                  <c:v>3951</c:v>
                </c:pt>
              </c:numCache>
            </c:numRef>
          </c:val>
          <c:smooth val="0"/>
          <c:extLst>
            <c:ext xmlns:c16="http://schemas.microsoft.com/office/drawing/2014/chart" uri="{C3380CC4-5D6E-409C-BE32-E72D297353CC}">
              <c16:uniqueId val="{00000000-1831-4EEC-AD4C-7CB8E65ACFB0}"/>
            </c:ext>
          </c:extLst>
        </c:ser>
        <c:ser>
          <c:idx val="1"/>
          <c:order val="1"/>
          <c:tx>
            <c:strRef>
              <c:f>熊取町★★!$B$59</c:f>
              <c:strCache>
                <c:ptCount val="1"/>
                <c:pt idx="0">
                  <c:v>生産年齢人口</c:v>
                </c:pt>
              </c:strCache>
            </c:strRef>
          </c:tx>
          <c:spPr>
            <a:ln w="28575" cap="rnd">
              <a:solidFill>
                <a:schemeClr val="accent2"/>
              </a:solidFill>
              <a:round/>
            </a:ln>
            <a:effectLst/>
          </c:spPr>
          <c:marker>
            <c:symbol val="none"/>
          </c:marker>
          <c:cat>
            <c:strRef>
              <c:f>熊取町★★!$C$57:$S$57</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熊取町★★!$C$59:$S$59</c:f>
              <c:numCache>
                <c:formatCode>#,##0</c:formatCode>
                <c:ptCount val="17"/>
                <c:pt idx="0">
                  <c:v>24799</c:v>
                </c:pt>
                <c:pt idx="1">
                  <c:v>24975</c:v>
                </c:pt>
                <c:pt idx="2">
                  <c:v>24749</c:v>
                </c:pt>
                <c:pt idx="3">
                  <c:v>24523</c:v>
                </c:pt>
                <c:pt idx="4">
                  <c:v>24297</c:v>
                </c:pt>
                <c:pt idx="5">
                  <c:v>24071</c:v>
                </c:pt>
                <c:pt idx="6">
                  <c:v>23770</c:v>
                </c:pt>
                <c:pt idx="7">
                  <c:v>23469</c:v>
                </c:pt>
                <c:pt idx="8">
                  <c:v>23168</c:v>
                </c:pt>
                <c:pt idx="9">
                  <c:v>22867</c:v>
                </c:pt>
                <c:pt idx="10">
                  <c:v>22566</c:v>
                </c:pt>
                <c:pt idx="11">
                  <c:v>22210</c:v>
                </c:pt>
                <c:pt idx="12">
                  <c:v>21854</c:v>
                </c:pt>
                <c:pt idx="13">
                  <c:v>21499</c:v>
                </c:pt>
                <c:pt idx="14">
                  <c:v>21143</c:v>
                </c:pt>
                <c:pt idx="15">
                  <c:v>20787</c:v>
                </c:pt>
                <c:pt idx="16">
                  <c:v>20322</c:v>
                </c:pt>
              </c:numCache>
            </c:numRef>
          </c:val>
          <c:smooth val="0"/>
          <c:extLst>
            <c:ext xmlns:c16="http://schemas.microsoft.com/office/drawing/2014/chart" uri="{C3380CC4-5D6E-409C-BE32-E72D297353CC}">
              <c16:uniqueId val="{00000001-1831-4EEC-AD4C-7CB8E65ACFB0}"/>
            </c:ext>
          </c:extLst>
        </c:ser>
        <c:ser>
          <c:idx val="2"/>
          <c:order val="2"/>
          <c:tx>
            <c:strRef>
              <c:f>熊取町★★!$B$63</c:f>
              <c:strCache>
                <c:ptCount val="1"/>
                <c:pt idx="0">
                  <c:v>高齢者人口</c:v>
                </c:pt>
              </c:strCache>
            </c:strRef>
          </c:tx>
          <c:spPr>
            <a:ln w="28575" cap="rnd">
              <a:solidFill>
                <a:schemeClr val="accent3"/>
              </a:solidFill>
              <a:round/>
            </a:ln>
            <a:effectLst/>
          </c:spPr>
          <c:marker>
            <c:symbol val="none"/>
          </c:marker>
          <c:cat>
            <c:strRef>
              <c:f>熊取町★★!$C$57:$S$57</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熊取町★★!$C$63:$S$63</c:f>
              <c:numCache>
                <c:formatCode>#,##0</c:formatCode>
                <c:ptCount val="17"/>
                <c:pt idx="0">
                  <c:v>12444</c:v>
                </c:pt>
                <c:pt idx="1">
                  <c:v>12677</c:v>
                </c:pt>
                <c:pt idx="2">
                  <c:v>12713</c:v>
                </c:pt>
                <c:pt idx="3">
                  <c:v>12747</c:v>
                </c:pt>
                <c:pt idx="4">
                  <c:v>12783</c:v>
                </c:pt>
                <c:pt idx="5">
                  <c:v>12818</c:v>
                </c:pt>
                <c:pt idx="6">
                  <c:v>12814</c:v>
                </c:pt>
                <c:pt idx="7">
                  <c:v>12809</c:v>
                </c:pt>
                <c:pt idx="8">
                  <c:v>12804</c:v>
                </c:pt>
                <c:pt idx="9">
                  <c:v>12799</c:v>
                </c:pt>
                <c:pt idx="10">
                  <c:v>12795</c:v>
                </c:pt>
                <c:pt idx="11">
                  <c:v>12797</c:v>
                </c:pt>
                <c:pt idx="12">
                  <c:v>12799</c:v>
                </c:pt>
                <c:pt idx="13">
                  <c:v>12802</c:v>
                </c:pt>
                <c:pt idx="14">
                  <c:v>12804</c:v>
                </c:pt>
                <c:pt idx="15">
                  <c:v>12806</c:v>
                </c:pt>
                <c:pt idx="16">
                  <c:v>12880</c:v>
                </c:pt>
              </c:numCache>
            </c:numRef>
          </c:val>
          <c:smooth val="0"/>
          <c:extLst>
            <c:ext xmlns:c16="http://schemas.microsoft.com/office/drawing/2014/chart" uri="{C3380CC4-5D6E-409C-BE32-E72D297353CC}">
              <c16:uniqueId val="{00000002-1831-4EEC-AD4C-7CB8E65ACFB0}"/>
            </c:ext>
          </c:extLst>
        </c:ser>
        <c:dLbls>
          <c:showLegendKey val="0"/>
          <c:showVal val="0"/>
          <c:showCatName val="0"/>
          <c:showSerName val="0"/>
          <c:showPercent val="0"/>
          <c:showBubbleSize val="0"/>
        </c:dLbls>
        <c:smooth val="0"/>
        <c:axId val="291955280"/>
        <c:axId val="291952784"/>
      </c:lineChart>
      <c:catAx>
        <c:axId val="2919552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2784"/>
        <c:crosses val="autoZero"/>
        <c:auto val="1"/>
        <c:lblAlgn val="ctr"/>
        <c:lblOffset val="100"/>
        <c:noMultiLvlLbl val="0"/>
      </c:catAx>
      <c:valAx>
        <c:axId val="291952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5280"/>
        <c:crosses val="autoZero"/>
        <c:crossBetween val="between"/>
        <c:majorUnit val="5000"/>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熊取町★★!$B$58</c:f>
              <c:strCache>
                <c:ptCount val="1"/>
                <c:pt idx="0">
                  <c:v>年少人口</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ysClr val="windowText" lastClr="000000"/>
              </a:solidFill>
            </a:ln>
            <a:effectLst/>
          </c:spPr>
          <c:invertIfNegative val="0"/>
          <c:dLbls>
            <c:delete val="1"/>
          </c:dLbls>
          <c:cat>
            <c:strRef>
              <c:f>熊取町★★!$C$57:$S$57</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熊取町★★!$C$58:$S$58</c:f>
              <c:numCache>
                <c:formatCode>#,##0</c:formatCode>
                <c:ptCount val="17"/>
                <c:pt idx="0">
                  <c:v>5665</c:v>
                </c:pt>
                <c:pt idx="1">
                  <c:v>5410</c:v>
                </c:pt>
                <c:pt idx="2">
                  <c:v>5283</c:v>
                </c:pt>
                <c:pt idx="3">
                  <c:v>5155</c:v>
                </c:pt>
                <c:pt idx="4">
                  <c:v>5028</c:v>
                </c:pt>
                <c:pt idx="5">
                  <c:v>4900</c:v>
                </c:pt>
                <c:pt idx="6">
                  <c:v>4808</c:v>
                </c:pt>
                <c:pt idx="7">
                  <c:v>4717</c:v>
                </c:pt>
                <c:pt idx="8">
                  <c:v>4625</c:v>
                </c:pt>
                <c:pt idx="9">
                  <c:v>4534</c:v>
                </c:pt>
                <c:pt idx="10">
                  <c:v>4442</c:v>
                </c:pt>
                <c:pt idx="11">
                  <c:v>4356</c:v>
                </c:pt>
                <c:pt idx="12">
                  <c:v>4269</c:v>
                </c:pt>
                <c:pt idx="13">
                  <c:v>4183</c:v>
                </c:pt>
                <c:pt idx="14">
                  <c:v>4096</c:v>
                </c:pt>
                <c:pt idx="15">
                  <c:v>4010</c:v>
                </c:pt>
                <c:pt idx="16">
                  <c:v>3951</c:v>
                </c:pt>
              </c:numCache>
            </c:numRef>
          </c:val>
          <c:extLst>
            <c:ext xmlns:c16="http://schemas.microsoft.com/office/drawing/2014/chart" uri="{C3380CC4-5D6E-409C-BE32-E72D297353CC}">
              <c16:uniqueId val="{00000000-0B7F-4DB3-8561-98FAA33B8B20}"/>
            </c:ext>
          </c:extLst>
        </c:ser>
        <c:ser>
          <c:idx val="1"/>
          <c:order val="1"/>
          <c:tx>
            <c:strRef>
              <c:f>熊取町★★!$B$59</c:f>
              <c:strCache>
                <c:ptCount val="1"/>
                <c:pt idx="0">
                  <c:v>生産年齢人口</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solidFill>
                <a:sysClr val="windowText" lastClr="000000"/>
              </a:solidFill>
            </a:ln>
            <a:effectLst/>
          </c:spPr>
          <c:invertIfNegative val="0"/>
          <c:dLbls>
            <c:delete val="1"/>
          </c:dLbls>
          <c:cat>
            <c:strRef>
              <c:f>熊取町★★!$C$57:$S$57</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熊取町★★!$C$59:$S$59</c:f>
              <c:numCache>
                <c:formatCode>#,##0</c:formatCode>
                <c:ptCount val="17"/>
                <c:pt idx="0">
                  <c:v>24799</c:v>
                </c:pt>
                <c:pt idx="1">
                  <c:v>24975</c:v>
                </c:pt>
                <c:pt idx="2">
                  <c:v>24749</c:v>
                </c:pt>
                <c:pt idx="3">
                  <c:v>24523</c:v>
                </c:pt>
                <c:pt idx="4">
                  <c:v>24297</c:v>
                </c:pt>
                <c:pt idx="5">
                  <c:v>24071</c:v>
                </c:pt>
                <c:pt idx="6">
                  <c:v>23770</c:v>
                </c:pt>
                <c:pt idx="7">
                  <c:v>23469</c:v>
                </c:pt>
                <c:pt idx="8">
                  <c:v>23168</c:v>
                </c:pt>
                <c:pt idx="9">
                  <c:v>22867</c:v>
                </c:pt>
                <c:pt idx="10">
                  <c:v>22566</c:v>
                </c:pt>
                <c:pt idx="11">
                  <c:v>22210</c:v>
                </c:pt>
                <c:pt idx="12">
                  <c:v>21854</c:v>
                </c:pt>
                <c:pt idx="13">
                  <c:v>21499</c:v>
                </c:pt>
                <c:pt idx="14">
                  <c:v>21143</c:v>
                </c:pt>
                <c:pt idx="15">
                  <c:v>20787</c:v>
                </c:pt>
                <c:pt idx="16">
                  <c:v>20322</c:v>
                </c:pt>
              </c:numCache>
            </c:numRef>
          </c:val>
          <c:extLst>
            <c:ext xmlns:c16="http://schemas.microsoft.com/office/drawing/2014/chart" uri="{C3380CC4-5D6E-409C-BE32-E72D297353CC}">
              <c16:uniqueId val="{00000001-0B7F-4DB3-8561-98FAA33B8B20}"/>
            </c:ext>
          </c:extLst>
        </c:ser>
        <c:ser>
          <c:idx val="2"/>
          <c:order val="2"/>
          <c:tx>
            <c:strRef>
              <c:f>熊取町★★!$B$60</c:f>
              <c:strCache>
                <c:ptCount val="1"/>
                <c:pt idx="0">
                  <c:v>前期高齢者人口</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solidFill>
                <a:sysClr val="windowText" lastClr="000000"/>
              </a:solidFill>
            </a:ln>
            <a:effectLst/>
          </c:spPr>
          <c:invertIfNegative val="0"/>
          <c:dLbls>
            <c:delete val="1"/>
          </c:dLbls>
          <c:cat>
            <c:strRef>
              <c:f>熊取町★★!$C$57:$S$57</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熊取町★★!$C$60:$S$60</c:f>
              <c:numCache>
                <c:formatCode>#,##0</c:formatCode>
                <c:ptCount val="17"/>
                <c:pt idx="0">
                  <c:v>6573</c:v>
                </c:pt>
                <c:pt idx="1">
                  <c:v>6321</c:v>
                </c:pt>
                <c:pt idx="2">
                  <c:v>6022</c:v>
                </c:pt>
                <c:pt idx="3">
                  <c:v>5722</c:v>
                </c:pt>
                <c:pt idx="4">
                  <c:v>5423</c:v>
                </c:pt>
                <c:pt idx="5">
                  <c:v>5123</c:v>
                </c:pt>
                <c:pt idx="6">
                  <c:v>5020</c:v>
                </c:pt>
                <c:pt idx="7">
                  <c:v>4917</c:v>
                </c:pt>
                <c:pt idx="8">
                  <c:v>4813</c:v>
                </c:pt>
                <c:pt idx="9">
                  <c:v>4710</c:v>
                </c:pt>
                <c:pt idx="10">
                  <c:v>4607</c:v>
                </c:pt>
                <c:pt idx="11">
                  <c:v>4680</c:v>
                </c:pt>
                <c:pt idx="12">
                  <c:v>4753</c:v>
                </c:pt>
                <c:pt idx="13">
                  <c:v>4827</c:v>
                </c:pt>
                <c:pt idx="14">
                  <c:v>4900</c:v>
                </c:pt>
                <c:pt idx="15">
                  <c:v>4973</c:v>
                </c:pt>
                <c:pt idx="16">
                  <c:v>5112</c:v>
                </c:pt>
              </c:numCache>
            </c:numRef>
          </c:val>
          <c:extLst>
            <c:ext xmlns:c16="http://schemas.microsoft.com/office/drawing/2014/chart" uri="{C3380CC4-5D6E-409C-BE32-E72D297353CC}">
              <c16:uniqueId val="{00000002-0B7F-4DB3-8561-98FAA33B8B20}"/>
            </c:ext>
          </c:extLst>
        </c:ser>
        <c:ser>
          <c:idx val="3"/>
          <c:order val="3"/>
          <c:tx>
            <c:strRef>
              <c:f>熊取町★★!$B$61</c:f>
              <c:strCache>
                <c:ptCount val="1"/>
                <c:pt idx="0">
                  <c:v>後期高齢者人口</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solidFill>
                <a:sysClr val="windowText" lastClr="000000"/>
              </a:solidFill>
            </a:ln>
            <a:effectLst/>
          </c:spPr>
          <c:invertIfNegative val="0"/>
          <c:dLbls>
            <c:delete val="1"/>
          </c:dLbls>
          <c:cat>
            <c:strRef>
              <c:f>熊取町★★!$C$57:$S$57</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熊取町★★!$C$61:$S$61</c:f>
              <c:numCache>
                <c:formatCode>#,##0</c:formatCode>
                <c:ptCount val="17"/>
                <c:pt idx="0">
                  <c:v>5871</c:v>
                </c:pt>
                <c:pt idx="1">
                  <c:v>6356</c:v>
                </c:pt>
                <c:pt idx="2">
                  <c:v>6691</c:v>
                </c:pt>
                <c:pt idx="3">
                  <c:v>7025</c:v>
                </c:pt>
                <c:pt idx="4">
                  <c:v>7360</c:v>
                </c:pt>
                <c:pt idx="5">
                  <c:v>7695</c:v>
                </c:pt>
                <c:pt idx="6">
                  <c:v>7794</c:v>
                </c:pt>
                <c:pt idx="7">
                  <c:v>7892</c:v>
                </c:pt>
                <c:pt idx="8">
                  <c:v>7991</c:v>
                </c:pt>
                <c:pt idx="9">
                  <c:v>8089</c:v>
                </c:pt>
                <c:pt idx="10">
                  <c:v>8188</c:v>
                </c:pt>
                <c:pt idx="11">
                  <c:v>8117</c:v>
                </c:pt>
                <c:pt idx="12">
                  <c:v>8046</c:v>
                </c:pt>
                <c:pt idx="13">
                  <c:v>7975</c:v>
                </c:pt>
                <c:pt idx="14">
                  <c:v>7904</c:v>
                </c:pt>
                <c:pt idx="15">
                  <c:v>7833</c:v>
                </c:pt>
                <c:pt idx="16">
                  <c:v>7768</c:v>
                </c:pt>
              </c:numCache>
            </c:numRef>
          </c:val>
          <c:extLst>
            <c:ext xmlns:c16="http://schemas.microsoft.com/office/drawing/2014/chart" uri="{C3380CC4-5D6E-409C-BE32-E72D297353CC}">
              <c16:uniqueId val="{00000003-0B7F-4DB3-8561-98FAA33B8B20}"/>
            </c:ext>
          </c:extLst>
        </c:ser>
        <c:ser>
          <c:idx val="4"/>
          <c:order val="4"/>
          <c:tx>
            <c:strRef>
              <c:f>熊取町★★!$B$62</c:f>
              <c:strCache>
                <c:ptCount val="1"/>
                <c:pt idx="0">
                  <c:v>年齢不詳</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solidFill>
                <a:schemeClr val="tx1"/>
              </a:solidFill>
            </a:ln>
            <a:effectLst/>
          </c:spPr>
          <c:invertIfNegative val="0"/>
          <c:dLbls>
            <c:dLbl>
              <c:idx val="0"/>
              <c:layout>
                <c:manualLayout>
                  <c:x val="0.13463981898135408"/>
                  <c:y val="-6.6852948875439605E-2"/>
                </c:manualLayout>
              </c:layout>
              <c:tx>
                <c:rich>
                  <a:bodyPr/>
                  <a:lstStyle/>
                  <a:p>
                    <a:r>
                      <a:rPr lang="ja-JP" altLang="en-US"/>
                      <a:t>年齢不詳：</a:t>
                    </a:r>
                    <a:fld id="{261F2169-AAB5-490A-A6A6-D988248A7B69}" type="VALUE">
                      <a:rPr lang="en-US" altLang="ja-JP"/>
                      <a:pPr/>
                      <a:t>[値]</a:t>
                    </a:fld>
                    <a:endParaRPr lang="ja-JP" alt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B7F-4DB3-8561-98FAA33B8B2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ysClr val="windowText" lastClr="000000"/>
                      </a:solidFill>
                    </a:ln>
                    <a:effectLst/>
                  </c:spPr>
                </c15:leaderLines>
              </c:ext>
            </c:extLst>
          </c:dLbls>
          <c:cat>
            <c:strRef>
              <c:f>熊取町★★!$C$57:$S$57</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熊取町★★!$C$62:$S$62</c:f>
              <c:numCache>
                <c:formatCode>General</c:formatCode>
                <c:ptCount val="17"/>
                <c:pt idx="0" formatCode="#,##0">
                  <c:v>855</c:v>
                </c:pt>
              </c:numCache>
            </c:numRef>
          </c:val>
          <c:extLst>
            <c:ext xmlns:c16="http://schemas.microsoft.com/office/drawing/2014/chart" uri="{C3380CC4-5D6E-409C-BE32-E72D297353CC}">
              <c16:uniqueId val="{00000005-0B7F-4DB3-8561-98FAA33B8B20}"/>
            </c:ext>
          </c:extLst>
        </c:ser>
        <c:dLbls>
          <c:dLblPos val="ctr"/>
          <c:showLegendKey val="0"/>
          <c:showVal val="1"/>
          <c:showCatName val="0"/>
          <c:showSerName val="0"/>
          <c:showPercent val="0"/>
          <c:showBubbleSize val="0"/>
        </c:dLbls>
        <c:gapWidth val="8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390907967"/>
        <c:crosses val="autoZero"/>
        <c:auto val="1"/>
        <c:lblAlgn val="ctr"/>
        <c:lblOffset val="100"/>
        <c:noMultiLvlLbl val="0"/>
      </c:catAx>
      <c:valAx>
        <c:axId val="1390907967"/>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191257919"/>
        <c:crosses val="autoZero"/>
        <c:crossBetween val="between"/>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2023/5/16</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2023/5/16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362200"/>
            <a:ext cx="9923440" cy="952499"/>
          </a:xfrm>
          <a:prstGeom prst="rect">
            <a:avLst/>
          </a:prstGeom>
          <a:gradFill flip="none" rotWithShape="1">
            <a:gsLst>
              <a:gs pos="0">
                <a:schemeClr val="accent6">
                  <a:lumMod val="50000"/>
                </a:schemeClr>
              </a:gs>
              <a:gs pos="59000">
                <a:schemeClr val="accent6">
                  <a:lumMod val="75000"/>
                </a:schemeClr>
              </a:gs>
              <a:gs pos="100000">
                <a:schemeClr val="accent6">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216725" y="2412228"/>
            <a:ext cx="9489990" cy="753586"/>
          </a:xfrm>
        </p:spPr>
        <p:txBody>
          <a:bodyPr>
            <a:noAutofit/>
          </a:bodyPr>
          <a:lstStyle/>
          <a:p>
            <a:r>
              <a:rPr lang="ja-JP" altLang="en-US" sz="4000" b="1" dirty="0">
                <a:ln w="1270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熊取町中長期財政シミュレーション</a:t>
            </a:r>
            <a:r>
              <a:rPr lang="ja-JP" altLang="en-US" sz="1200" b="1" dirty="0" smtClean="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令和</a:t>
            </a:r>
            <a:r>
              <a:rPr lang="ja-JP" altLang="en-US" sz="1200" b="1" dirty="0" smtClean="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４年度</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推計）</a:t>
            </a:r>
          </a:p>
        </p:txBody>
      </p:sp>
      <p:sp>
        <p:nvSpPr>
          <p:cNvPr id="3" name="サブタイトル 2"/>
          <p:cNvSpPr>
            <a:spLocks noGrp="1"/>
          </p:cNvSpPr>
          <p:nvPr>
            <p:ph type="subTitle" idx="1"/>
          </p:nvPr>
        </p:nvSpPr>
        <p:spPr>
          <a:xfrm>
            <a:off x="2072604" y="5682885"/>
            <a:ext cx="7429500" cy="946516"/>
          </a:xfrm>
        </p:spPr>
        <p:txBody>
          <a:bodyPr>
            <a:normAutofit/>
          </a:bodyPr>
          <a:lstStyle/>
          <a:p>
            <a:pPr algn="r"/>
            <a:r>
              <a:rPr lang="ja-JP" altLang="en-US"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令和</a:t>
            </a:r>
            <a:r>
              <a:rPr kumimoji="1" lang="ja-JP" altLang="en-US" dirty="0" smtClean="0">
                <a:latin typeface="BIZ UDPゴシック" panose="020B0400000000000000" pitchFamily="50" charset="-128"/>
                <a:ea typeface="BIZ UDPゴシック" panose="020B0400000000000000" pitchFamily="50" charset="-128"/>
              </a:rPr>
              <a:t>５年</a:t>
            </a:r>
            <a:r>
              <a:rPr lang="ja-JP" altLang="en-US" dirty="0">
                <a:latin typeface="BIZ UDPゴシック" panose="020B0400000000000000" pitchFamily="50" charset="-128"/>
                <a:ea typeface="BIZ UDPゴシック" panose="020B0400000000000000" pitchFamily="50" charset="-128"/>
              </a:rPr>
              <a:t>５</a:t>
            </a:r>
            <a:r>
              <a:rPr kumimoji="1" lang="ja-JP" altLang="en-US" dirty="0" smtClean="0">
                <a:latin typeface="BIZ UDPゴシック" panose="020B0400000000000000" pitchFamily="50" charset="-128"/>
                <a:ea typeface="BIZ UDPゴシック" panose="020B0400000000000000" pitchFamily="50" charset="-128"/>
              </a:rPr>
              <a:t>月</a:t>
            </a:r>
            <a:r>
              <a:rPr kumimoji="1" lang="ja-JP" altLang="en-US" dirty="0">
                <a:latin typeface="BIZ UDPゴシック" panose="020B0400000000000000" pitchFamily="50" charset="-128"/>
                <a:ea typeface="BIZ UDPゴシック" panose="020B0400000000000000" pitchFamily="50" charset="-128"/>
              </a:rPr>
              <a:t>　　</a:t>
            </a:r>
            <a:endParaRPr kumimoji="1" lang="en-US" altLang="ja-JP" dirty="0">
              <a:latin typeface="BIZ UDPゴシック" panose="020B0400000000000000" pitchFamily="50" charset="-128"/>
              <a:ea typeface="BIZ UDPゴシック" panose="020B0400000000000000" pitchFamily="50" charset="-128"/>
            </a:endParaRPr>
          </a:p>
          <a:p>
            <a:pPr algn="r"/>
            <a:r>
              <a:rPr kumimoji="1" lang="ja-JP" altLang="en-US" dirty="0">
                <a:latin typeface="BIZ UDPゴシック" panose="020B0400000000000000" pitchFamily="50" charset="-128"/>
                <a:ea typeface="BIZ UDPゴシック" panose="020B0400000000000000" pitchFamily="50" charset="-128"/>
              </a:rPr>
              <a:t>大阪府</a:t>
            </a:r>
            <a:r>
              <a:rPr kumimoji="1"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熊取</a:t>
            </a:r>
            <a:r>
              <a:rPr kumimoji="1" lang="ja-JP" altLang="en-US" dirty="0">
                <a:latin typeface="BIZ UDPゴシック" panose="020B0400000000000000" pitchFamily="50" charset="-128"/>
                <a:ea typeface="BIZ UDPゴシック" panose="020B0400000000000000" pitchFamily="50" charset="-128"/>
              </a:rPr>
              <a:t>町</a:t>
            </a:r>
          </a:p>
        </p:txBody>
      </p:sp>
      <p:sp>
        <p:nvSpPr>
          <p:cNvPr id="6" name="テキスト ボックス 5">
            <a:extLst>
              <a:ext uri="{FF2B5EF4-FFF2-40B4-BE49-F238E27FC236}">
                <a16:creationId xmlns:a16="http://schemas.microsoft.com/office/drawing/2014/main" id="{BE094492-B3CC-4221-9195-54DB0E11841A}"/>
              </a:ext>
            </a:extLst>
          </p:cNvPr>
          <p:cNvSpPr txBox="1"/>
          <p:nvPr/>
        </p:nvSpPr>
        <p:spPr>
          <a:xfrm>
            <a:off x="796119" y="3633170"/>
            <a:ext cx="8331201" cy="173124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などの成果を踏まえ</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どのような影響を与えるかを分析するために</a:t>
            </a:r>
            <a:r>
              <a:rPr kumimoji="1" lang="ja-JP" altLang="en-US" sz="1300" b="1" dirty="0" smtClean="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令和</a:t>
            </a:r>
            <a:r>
              <a:rPr kumimoji="1" lang="ja-JP" altLang="en-US" sz="1300" b="1" dirty="0" smtClean="0">
                <a:latin typeface="BIZ UDPゴシック" panose="020B0400000000000000" pitchFamily="50" charset="-128"/>
                <a:ea typeface="BIZ UDPゴシック" panose="020B0400000000000000" pitchFamily="50" charset="-128"/>
              </a:rPr>
              <a:t>２年度</a:t>
            </a:r>
            <a:r>
              <a:rPr kumimoji="1" lang="ja-JP" altLang="en-US" sz="1300" b="1" dirty="0">
                <a:latin typeface="BIZ UDPゴシック" panose="020B0400000000000000" pitchFamily="50" charset="-128"/>
                <a:ea typeface="BIZ UDPゴシック" panose="020B0400000000000000" pitchFamily="50" charset="-128"/>
              </a:rPr>
              <a:t>から毎年財政シミュレーションを作成。</a:t>
            </a:r>
            <a:endParaRPr kumimoji="1" lang="en-US" altLang="ja-JP" sz="1300" b="1"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令和</a:t>
            </a:r>
            <a:r>
              <a:rPr kumimoji="1" lang="ja-JP" altLang="en-US" sz="1300" b="1" dirty="0" smtClean="0">
                <a:latin typeface="BIZ UDPゴシック" panose="020B0400000000000000" pitchFamily="50" charset="-128"/>
                <a:ea typeface="BIZ UDPゴシック" panose="020B0400000000000000" pitchFamily="50" charset="-128"/>
              </a:rPr>
              <a:t>４年度</a:t>
            </a:r>
            <a:r>
              <a:rPr kumimoji="1" lang="ja-JP" altLang="en-US" sz="1300" b="1" dirty="0">
                <a:latin typeface="BIZ UDPゴシック" panose="020B0400000000000000" pitchFamily="50" charset="-128"/>
                <a:ea typeface="BIZ UDPゴシック" panose="020B0400000000000000" pitchFamily="50" charset="-128"/>
              </a:rPr>
              <a:t>も</a:t>
            </a:r>
            <a:r>
              <a:rPr kumimoji="1" lang="ja-JP" altLang="en-US" sz="1300" b="1" dirty="0" smtClean="0">
                <a:latin typeface="BIZ UDPゴシック" panose="020B0400000000000000" pitchFamily="50" charset="-128"/>
                <a:ea typeface="BIZ UDPゴシック" panose="020B0400000000000000" pitchFamily="50" charset="-128"/>
              </a:rPr>
              <a:t>、令和３年度</a:t>
            </a:r>
            <a:r>
              <a:rPr kumimoji="1" lang="ja-JP" altLang="en-US" sz="1300" b="1" dirty="0">
                <a:latin typeface="BIZ UDPゴシック" panose="020B0400000000000000" pitchFamily="50" charset="-128"/>
                <a:ea typeface="BIZ UDPゴシック" panose="020B0400000000000000" pitchFamily="50" charset="-128"/>
              </a:rPr>
              <a:t>決算をベースにシミュレーションを更新。この結果を踏まえつつ、今後、さらなる広域連携や行財政改革の推進など、必要な取組みについて検討。</a:t>
            </a:r>
          </a:p>
        </p:txBody>
      </p:sp>
    </p:spTree>
    <p:extLst>
      <p:ext uri="{BB962C8B-B14F-4D97-AF65-F5344CB8AC3E}">
        <p14:creationId xmlns:p14="http://schemas.microsoft.com/office/powerpoint/2010/main" val="177272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１．熊取町の中長期財政シミュレーション</a:t>
            </a:r>
          </a:p>
        </p:txBody>
      </p:sp>
      <p:sp>
        <p:nvSpPr>
          <p:cNvPr id="12" name="テキスト ボックス 11"/>
          <p:cNvSpPr txBox="1"/>
          <p:nvPr/>
        </p:nvSpPr>
        <p:spPr>
          <a:xfrm>
            <a:off x="687492" y="2211244"/>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収支過不足</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587954" y="2211244"/>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歳入総額・歳出総額の見通し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1175674" y="6347607"/>
            <a:ext cx="936000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この試算は不確定要素を多く含んでおり、将来に向かって相当の幅をもってみる必要がある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921492" y="2339248"/>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4" name="テキスト ボックス 23"/>
          <p:cNvSpPr txBox="1"/>
          <p:nvPr/>
        </p:nvSpPr>
        <p:spPr>
          <a:xfrm>
            <a:off x="78059" y="2339248"/>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8" name="テキスト ボックス 27">
            <a:extLst>
              <a:ext uri="{FF2B5EF4-FFF2-40B4-BE49-F238E27FC236}">
                <a16:creationId xmlns:a16="http://schemas.microsoft.com/office/drawing/2014/main" id="{9DDCD8FF-5B21-4010-AA92-DA3E3CF2DE19}"/>
              </a:ext>
            </a:extLst>
          </p:cNvPr>
          <p:cNvSpPr txBox="1"/>
          <p:nvPr/>
        </p:nvSpPr>
        <p:spPr>
          <a:xfrm>
            <a:off x="8926859" y="5415892"/>
            <a:ext cx="1060168"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（単位：百万円）</a:t>
            </a:r>
          </a:p>
        </p:txBody>
      </p:sp>
      <p:sp>
        <p:nvSpPr>
          <p:cNvPr id="33" name="テキスト ボックス 32"/>
          <p:cNvSpPr txBox="1"/>
          <p:nvPr/>
        </p:nvSpPr>
        <p:spPr>
          <a:xfrm>
            <a:off x="4912" y="6062393"/>
            <a:ext cx="1692000" cy="230832"/>
          </a:xfrm>
          <a:prstGeom prst="rect">
            <a:avLst/>
          </a:prstGeom>
          <a:noFill/>
        </p:spPr>
        <p:txBody>
          <a:bodyPr wrap="square" rtlCol="0" anchor="ctr">
            <a:spAutoFit/>
          </a:bodyPr>
          <a:lstStyle/>
          <a:p>
            <a:pPr algn="ctr"/>
            <a:r>
              <a:rPr kumimoji="1" lang="ja-JP" altLang="en-US" sz="900" dirty="0">
                <a:latin typeface="BIZ UDPゴシック" panose="020B0400000000000000" pitchFamily="50" charset="-128"/>
                <a:ea typeface="BIZ UDPゴシック" panose="020B0400000000000000" pitchFamily="50" charset="-128"/>
              </a:rPr>
              <a:t>（▲は累積の財源不足額）</a:t>
            </a:r>
          </a:p>
        </p:txBody>
      </p:sp>
      <p:sp>
        <p:nvSpPr>
          <p:cNvPr id="30" name="スライド番号プレースホルダー 2">
            <a:extLst>
              <a:ext uri="{FF2B5EF4-FFF2-40B4-BE49-F238E27FC236}">
                <a16:creationId xmlns:a16="http://schemas.microsoft.com/office/drawing/2014/main" id="{BE920D91-DE21-4C62-BEA1-FF3B226A45A4}"/>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7" name="正方形/長方形 26"/>
          <p:cNvSpPr/>
          <p:nvPr/>
        </p:nvSpPr>
        <p:spPr>
          <a:xfrm>
            <a:off x="292993" y="731865"/>
            <a:ext cx="9587988" cy="1478033"/>
          </a:xfrm>
          <a:prstGeom prst="rect">
            <a:avLst/>
          </a:prstGeom>
        </p:spPr>
        <p:txBody>
          <a:bodyPr wrap="square">
            <a:spAutoFit/>
          </a:bodyPr>
          <a:lstStyle/>
          <a:p>
            <a:pPr>
              <a:lnSpc>
                <a:spcPts val="25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今後の財政収支は、年齢区分別人口と連動して町税が減少する一方、地方交付税の大幅な増額は</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見込めない中、社会保障関係経費や物件費等</a:t>
            </a:r>
            <a:r>
              <a:rPr kumimoji="1" lang="ja-JP" altLang="en-US" sz="1600" dirty="0" smtClean="0">
                <a:latin typeface="BIZ UDPゴシック" panose="020B0400000000000000" pitchFamily="50" charset="-128"/>
                <a:ea typeface="BIZ UDPゴシック" panose="020B0400000000000000" pitchFamily="50" charset="-128"/>
              </a:rPr>
              <a:t>が増加していく厳しい</a:t>
            </a:r>
            <a:r>
              <a:rPr kumimoji="1" lang="ja-JP" altLang="en-US" sz="1600" dirty="0">
                <a:latin typeface="BIZ UDPゴシック" panose="020B0400000000000000" pitchFamily="50" charset="-128"/>
                <a:ea typeface="BIZ UDPゴシック" panose="020B0400000000000000" pitchFamily="50" charset="-128"/>
              </a:rPr>
              <a:t>見通し</a:t>
            </a:r>
          </a:p>
          <a:p>
            <a:pPr>
              <a:lnSpc>
                <a:spcPts val="2500"/>
              </a:lnSpc>
              <a:spcAft>
                <a:spcPts val="600"/>
              </a:spcAft>
            </a:pPr>
            <a:r>
              <a:rPr kumimoji="1" lang="ja-JP" altLang="en-US" sz="1600" dirty="0">
                <a:solidFill>
                  <a:schemeClr val="accent2"/>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令和７年度以降、収支不足が発生する見通し</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spcAft>
                <a:spcPts val="600"/>
              </a:spcAft>
            </a:pPr>
            <a:r>
              <a:rPr kumimoji="1" lang="ja-JP" altLang="en-US" sz="1600" dirty="0">
                <a:latin typeface="BIZ UDPゴシック" panose="020B0400000000000000" pitchFamily="50" charset="-128"/>
                <a:ea typeface="BIZ UDPゴシック" panose="020B0400000000000000" pitchFamily="50" charset="-128"/>
              </a:rPr>
              <a:t>     財政調整基金（令和３年度決算で</a:t>
            </a:r>
            <a:r>
              <a:rPr kumimoji="1" lang="en-US" altLang="ja-JP" sz="1600" dirty="0">
                <a:latin typeface="BIZ UDPゴシック" panose="020B0400000000000000" pitchFamily="50" charset="-128"/>
                <a:ea typeface="BIZ UDPゴシック" panose="020B0400000000000000" pitchFamily="50" charset="-128"/>
              </a:rPr>
              <a:t>10.</a:t>
            </a:r>
            <a:r>
              <a:rPr kumimoji="1" lang="ja-JP" altLang="en-US" sz="1600" dirty="0">
                <a:latin typeface="BIZ UDPゴシック" panose="020B0400000000000000" pitchFamily="50" charset="-128"/>
                <a:ea typeface="BIZ UDPゴシック" panose="020B0400000000000000" pitchFamily="50" charset="-128"/>
              </a:rPr>
              <a:t>１億円）は令和</a:t>
            </a:r>
            <a:r>
              <a:rPr kumimoji="1" lang="en-US" altLang="ja-JP" sz="1600" dirty="0">
                <a:latin typeface="BIZ UDPゴシック" panose="020B0400000000000000" pitchFamily="50" charset="-128"/>
                <a:ea typeface="BIZ UDPゴシック" panose="020B0400000000000000" pitchFamily="50" charset="-128"/>
              </a:rPr>
              <a:t>11</a:t>
            </a:r>
            <a:r>
              <a:rPr kumimoji="1" lang="ja-JP" altLang="en-US" sz="1600" dirty="0">
                <a:latin typeface="BIZ UDPゴシック" panose="020B0400000000000000" pitchFamily="50" charset="-128"/>
                <a:ea typeface="BIZ UDPゴシック" panose="020B0400000000000000" pitchFamily="50" charset="-128"/>
              </a:rPr>
              <a:t>年度に枯渇する見通し</a:t>
            </a:r>
          </a:p>
        </p:txBody>
      </p:sp>
      <p:sp>
        <p:nvSpPr>
          <p:cNvPr id="38" name="正方形/長方形 37"/>
          <p:cNvSpPr/>
          <p:nvPr/>
        </p:nvSpPr>
        <p:spPr>
          <a:xfrm>
            <a:off x="223065" y="716224"/>
            <a:ext cx="9487041" cy="1483978"/>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26" name="グラフ 25">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1592933535"/>
              </p:ext>
            </p:extLst>
          </p:nvPr>
        </p:nvGraphicFramePr>
        <p:xfrm>
          <a:off x="127859" y="2325061"/>
          <a:ext cx="4729935" cy="3044643"/>
        </p:xfrm>
        <a:graphic>
          <a:graphicData uri="http://schemas.openxmlformats.org/drawingml/2006/chart">
            <c:chart xmlns:c="http://schemas.openxmlformats.org/drawingml/2006/chart" xmlns:r="http://schemas.openxmlformats.org/officeDocument/2006/relationships" r:id="rId2"/>
          </a:graphicData>
        </a:graphic>
      </p:graphicFrame>
      <p:pic>
        <p:nvPicPr>
          <p:cNvPr id="6" name="図 5"/>
          <p:cNvPicPr>
            <a:picLocks noChangeAspect="1"/>
          </p:cNvPicPr>
          <p:nvPr/>
        </p:nvPicPr>
        <p:blipFill>
          <a:blip r:embed="rId3"/>
          <a:stretch>
            <a:fillRect/>
          </a:stretch>
        </p:blipFill>
        <p:spPr>
          <a:xfrm>
            <a:off x="145275" y="5646724"/>
            <a:ext cx="9642554" cy="434250"/>
          </a:xfrm>
          <a:prstGeom prst="rect">
            <a:avLst/>
          </a:prstGeom>
        </p:spPr>
      </p:pic>
      <p:graphicFrame>
        <p:nvGraphicFramePr>
          <p:cNvPr id="25" name="グラフ 24">
            <a:extLst>
              <a:ext uri="{FF2B5EF4-FFF2-40B4-BE49-F238E27FC236}">
                <a16:creationId xmlns:a16="http://schemas.microsoft.com/office/drawing/2014/main" id="{00000000-0008-0000-0400-000003000000}"/>
              </a:ext>
            </a:extLst>
          </p:cNvPr>
          <p:cNvGraphicFramePr>
            <a:graphicFrameLocks/>
          </p:cNvGraphicFramePr>
          <p:nvPr>
            <p:extLst>
              <p:ext uri="{D42A27DB-BD31-4B8C-83A1-F6EECF244321}">
                <p14:modId xmlns:p14="http://schemas.microsoft.com/office/powerpoint/2010/main" val="803938123"/>
              </p:ext>
            </p:extLst>
          </p:nvPr>
        </p:nvGraphicFramePr>
        <p:xfrm>
          <a:off x="4862966" y="2278890"/>
          <a:ext cx="4924863" cy="3004690"/>
        </p:xfrm>
        <a:graphic>
          <a:graphicData uri="http://schemas.openxmlformats.org/drawingml/2006/chart">
            <c:chart xmlns:c="http://schemas.openxmlformats.org/drawingml/2006/chart" xmlns:r="http://schemas.openxmlformats.org/officeDocument/2006/relationships" r:id="rId4"/>
          </a:graphicData>
        </a:graphic>
      </p:graphicFrame>
      <p:sp>
        <p:nvSpPr>
          <p:cNvPr id="5" name="テキスト ボックス 4"/>
          <p:cNvSpPr txBox="1"/>
          <p:nvPr/>
        </p:nvSpPr>
        <p:spPr>
          <a:xfrm>
            <a:off x="8307939" y="3444283"/>
            <a:ext cx="95450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歳出総額</a:t>
            </a:r>
          </a:p>
        </p:txBody>
      </p:sp>
      <p:sp>
        <p:nvSpPr>
          <p:cNvPr id="22" name="テキスト ボックス 21"/>
          <p:cNvSpPr txBox="1"/>
          <p:nvPr/>
        </p:nvSpPr>
        <p:spPr>
          <a:xfrm>
            <a:off x="7830830" y="4875558"/>
            <a:ext cx="123755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歳入総額</a:t>
            </a:r>
          </a:p>
        </p:txBody>
      </p:sp>
    </p:spTree>
    <p:extLst>
      <p:ext uri="{BB962C8B-B14F-4D97-AF65-F5344CB8AC3E}">
        <p14:creationId xmlns:p14="http://schemas.microsoft.com/office/powerpoint/2010/main" val="104744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5739072"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２．財政シミュレーションの</a:t>
            </a:r>
            <a:r>
              <a:rPr kumimoji="1" lang="ja-JP" altLang="en-US" sz="2800" b="1">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試算方法</a:t>
            </a:r>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462909223"/>
              </p:ext>
            </p:extLst>
          </p:nvPr>
        </p:nvGraphicFramePr>
        <p:xfrm>
          <a:off x="130118" y="3072377"/>
          <a:ext cx="4330977" cy="3100703"/>
        </p:xfrm>
        <a:graphic>
          <a:graphicData uri="http://schemas.openxmlformats.org/drawingml/2006/table">
            <a:tbl>
              <a:tblPr>
                <a:tableStyleId>{5940675A-B579-460E-94D1-54222C63F5DA}</a:tableStyleId>
              </a:tblPr>
              <a:tblGrid>
                <a:gridCol w="341616">
                  <a:extLst>
                    <a:ext uri="{9D8B030D-6E8A-4147-A177-3AD203B41FA5}">
                      <a16:colId xmlns:a16="http://schemas.microsoft.com/office/drawing/2014/main" val="3356660803"/>
                    </a:ext>
                  </a:extLst>
                </a:gridCol>
                <a:gridCol w="1792818">
                  <a:extLst>
                    <a:ext uri="{9D8B030D-6E8A-4147-A177-3AD203B41FA5}">
                      <a16:colId xmlns:a16="http://schemas.microsoft.com/office/drawing/2014/main" val="2163183408"/>
                    </a:ext>
                  </a:extLst>
                </a:gridCol>
                <a:gridCol w="2196543">
                  <a:extLst>
                    <a:ext uri="{9D8B030D-6E8A-4147-A177-3AD203B41FA5}">
                      <a16:colId xmlns:a16="http://schemas.microsoft.com/office/drawing/2014/main" val="2898818577"/>
                    </a:ext>
                  </a:extLst>
                </a:gridCol>
              </a:tblGrid>
              <a:tr h="3052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08761">
                <a:tc rowSpan="5">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人口に連動する税目（個人町民税など）が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508761">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国・地方の厳しい財政状況を踏まえ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1397604318"/>
                  </a:ext>
                </a:extLst>
              </a:tr>
              <a:tr h="50901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spc="-50" baseline="0" dirty="0">
                          <a:latin typeface="BIZ UDPゴシック" panose="020B0400000000000000" pitchFamily="50" charset="-128"/>
                          <a:ea typeface="BIZ UDPゴシック" panose="020B0400000000000000" pitchFamily="50" charset="-128"/>
                        </a:rPr>
                        <a:t>補助費等の増加と連動して</a:t>
                      </a:r>
                      <a:r>
                        <a:rPr kumimoji="1" lang="ja-JP" altLang="en-US" sz="1200" b="1" u="sng" spc="-50" baseline="0"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spc="-50" baseline="0"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a:t>
                      </a:r>
                      <a:r>
                        <a:rPr kumimoji="1" lang="ja-JP" altLang="en-US" sz="1200" b="0">
                          <a:latin typeface="BIZ UDPゴシック" panose="020B0400000000000000" pitchFamily="50" charset="-128"/>
                          <a:ea typeface="BIZ UDPゴシック" panose="020B0400000000000000" pitchFamily="50" charset="-128"/>
                        </a:rPr>
                        <a:t>債</a:t>
                      </a:r>
                      <a:endParaRPr kumimoji="1" lang="ja-JP" altLang="en-US"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71010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2649666177"/>
                  </a:ext>
                </a:extLst>
              </a:tr>
            </a:tbl>
          </a:graphicData>
        </a:graphic>
      </p:graphicFrame>
      <p:graphicFrame>
        <p:nvGraphicFramePr>
          <p:cNvPr id="16"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2843585248"/>
              </p:ext>
            </p:extLst>
          </p:nvPr>
        </p:nvGraphicFramePr>
        <p:xfrm>
          <a:off x="4572000" y="3076124"/>
          <a:ext cx="5198076" cy="3466561"/>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313847">
                <a:tc>
                  <a:txBody>
                    <a:bodyPr/>
                    <a:lstStyle/>
                    <a:p>
                      <a:pPr>
                        <a:lnSpc>
                          <a:spcPts val="1200"/>
                        </a:lnSpc>
                        <a:spcAft>
                          <a:spcPts val="600"/>
                        </a:spcAft>
                      </a:pP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242793">
                <a:tc rowSpan="6">
                  <a:txBody>
                    <a:bodyPr/>
                    <a:lstStyle/>
                    <a:p>
                      <a:pPr algn="ct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pP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pP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給与等は近年と同水準／退職手当は個別に積上げ</a:t>
                      </a:r>
                    </a:p>
                  </a:txBody>
                  <a:tcPr anchor="ctr"/>
                </a:tc>
                <a:extLst>
                  <a:ext uri="{0D108BD9-81ED-4DB2-BD59-A6C34878D82A}">
                    <a16:rowId xmlns:a16="http://schemas.microsoft.com/office/drawing/2014/main" val="1279605222"/>
                  </a:ext>
                </a:extLst>
              </a:tr>
              <a:tr h="242793">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pP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近年の増加率や今後の高齢化を踏まえ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871360">
                <a:tc vMerge="1">
                  <a:txBody>
                    <a:bodyPr/>
                    <a:lstStyle/>
                    <a:p>
                      <a:endParaRPr kumimoji="1" lang="ja-JP" altLang="en-US" dirty="0"/>
                    </a:p>
                  </a:txBody>
                  <a:tcPr/>
                </a:tc>
                <a:tc>
                  <a:txBody>
                    <a:bodyPr/>
                    <a:lstStyle/>
                    <a:p>
                      <a:pP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pP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pP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近年の増加率を踏まえ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２・</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３は</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、新型コロナウイルス感染症関連</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事業費が大きく（特に補助費）、近年の傾向と比べ　</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特異であるため、増加率の算定対象年度から除外</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242793">
                <a:tc vMerge="1">
                  <a:txBody>
                    <a:bodyPr/>
                    <a:lstStyle/>
                    <a:p>
                      <a:endParaRPr kumimoji="1" lang="ja-JP" altLang="en-US" dirty="0"/>
                    </a:p>
                  </a:txBody>
                  <a:tcPr/>
                </a:tc>
                <a:tc>
                  <a:txBody>
                    <a:bodyPr/>
                    <a:lstStyle/>
                    <a:p>
                      <a:pP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pP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近年と同水準／</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70411">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pP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既発分は町による推計</a:t>
                      </a:r>
                      <a:endParaRPr kumimoji="1" lang="en-US" altLang="ja-JP" sz="1200" b="0" dirty="0">
                        <a:latin typeface="BIZ UDPゴシック" panose="020B0400000000000000" pitchFamily="50" charset="-128"/>
                        <a:ea typeface="BIZ UDPゴシック" panose="020B0400000000000000" pitchFamily="50" charset="-128"/>
                      </a:endParaRPr>
                    </a:p>
                    <a:p>
                      <a:pP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07739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2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2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2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企業会計は近年と同水準（下水は経営戦略の数値を計上）</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2" name="テキスト ボックス 11"/>
          <p:cNvSpPr txBox="1"/>
          <p:nvPr/>
        </p:nvSpPr>
        <p:spPr>
          <a:xfrm>
            <a:off x="78059" y="6244621"/>
            <a:ext cx="4493941" cy="646331"/>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原則</a:t>
            </a:r>
            <a:r>
              <a:rPr kumimoji="1" lang="ja-JP" altLang="en-US" sz="1200">
                <a:latin typeface="BIZ UDPゴシック" panose="020B0400000000000000" pitchFamily="50" charset="-128"/>
                <a:ea typeface="BIZ UDPゴシック" panose="020B0400000000000000" pitchFamily="50" charset="-128"/>
              </a:rPr>
              <a:t>として特定</a:t>
            </a:r>
            <a:r>
              <a:rPr kumimoji="1" lang="ja-JP" altLang="en-US" sz="1200" dirty="0">
                <a:latin typeface="BIZ UDPゴシック" panose="020B0400000000000000" pitchFamily="50" charset="-128"/>
                <a:ea typeface="BIZ UDPゴシック" panose="020B0400000000000000" pitchFamily="50" charset="-128"/>
              </a:rPr>
              <a:t>目的基金からの繰入金は見込まず、各年度</a:t>
            </a:r>
            <a:r>
              <a:rPr kumimoji="1" lang="en-US" altLang="ja-JP" sz="1200" dirty="0">
                <a:latin typeface="BIZ UDPゴシック" panose="020B0400000000000000" pitchFamily="50" charset="-128"/>
                <a:ea typeface="BIZ UDPゴシック" panose="020B0400000000000000" pitchFamily="50" charset="-128"/>
              </a:rPr>
              <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　　の財源不足額には財政調整基金からの繰入金のみを充当</a:t>
            </a:r>
          </a:p>
          <a:p>
            <a:endParaRPr kumimoji="1" lang="en-US" altLang="ja-JP" sz="1200" dirty="0">
              <a:latin typeface="BIZ UDPゴシック" panose="020B0400000000000000" pitchFamily="50" charset="-128"/>
              <a:ea typeface="BIZ UDPゴシック" panose="020B0400000000000000" pitchFamily="50" charset="-128"/>
            </a:endParaRPr>
          </a:p>
        </p:txBody>
      </p:sp>
      <p:sp>
        <p:nvSpPr>
          <p:cNvPr id="17" name="スライド番号プレースホルダー 2">
            <a:extLst>
              <a:ext uri="{FF2B5EF4-FFF2-40B4-BE49-F238E27FC236}">
                <a16:creationId xmlns:a16="http://schemas.microsoft.com/office/drawing/2014/main" id="{E7A498E1-0E23-414F-9F95-457786108A21}"/>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8" name="正方形/長方形 17">
            <a:extLst>
              <a:ext uri="{FF2B5EF4-FFF2-40B4-BE49-F238E27FC236}">
                <a16:creationId xmlns:a16="http://schemas.microsoft.com/office/drawing/2014/main" id="{6FFAE89A-E946-4A7D-AEA4-CEFB54732CDA}"/>
              </a:ext>
            </a:extLst>
          </p:cNvPr>
          <p:cNvSpPr/>
          <p:nvPr/>
        </p:nvSpPr>
        <p:spPr>
          <a:xfrm>
            <a:off x="277035" y="809995"/>
            <a:ext cx="9385398" cy="1949316"/>
          </a:xfrm>
          <a:prstGeom prst="rect">
            <a:avLst/>
          </a:prstGeom>
        </p:spPr>
        <p:txBody>
          <a:bodyPr wrap="square">
            <a:spAutoFit/>
          </a:bodyPr>
          <a:lstStyle/>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令和３年度決算をベースに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年間推計</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en-US" altLang="ja-JP" sz="13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新型コロナウイルス感染症の流行が</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３決算値に及ぼした影響を控除することは困難であるため、控除しない。</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人口推計に連動しうる費目は、国立社会保障・人口問題研究所（社人研）の平成</a:t>
            </a:r>
            <a:r>
              <a:rPr kumimoji="1" lang="en-US" altLang="ja-JP"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30</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年推計と連動</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その他の費目は、近年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原則、直近の３か年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の増加率や平均値などから試算</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コロナ禍などによる景気動向、令和４年度に顕在化した物価高騰が町村財政に及ぼす影響</a:t>
            </a: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は本試算</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000"/>
              </a:lnSpc>
              <a:spcAft>
                <a:spcPts val="400"/>
              </a:spcAft>
            </a:pP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に織り込んでいないが、財政収支への影響が大きいと想定されるので留意が必要</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
        <p:nvSpPr>
          <p:cNvPr id="19" name="正方形/長方形 18">
            <a:extLst>
              <a:ext uri="{FF2B5EF4-FFF2-40B4-BE49-F238E27FC236}">
                <a16:creationId xmlns:a16="http://schemas.microsoft.com/office/drawing/2014/main" id="{B48AF3EA-FB6E-40E3-B10F-186B32572338}"/>
              </a:ext>
            </a:extLst>
          </p:cNvPr>
          <p:cNvSpPr/>
          <p:nvPr/>
        </p:nvSpPr>
        <p:spPr>
          <a:xfrm>
            <a:off x="243567" y="761052"/>
            <a:ext cx="9392425" cy="2047203"/>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919405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左右矢印 1">
            <a:extLst>
              <a:ext uri="{FF2B5EF4-FFF2-40B4-BE49-F238E27FC236}">
                <a16:creationId xmlns:a16="http://schemas.microsoft.com/office/drawing/2014/main" id="{B1F299FC-1A72-4FC7-8A1D-181CFE89F6E0}"/>
              </a:ext>
            </a:extLst>
          </p:cNvPr>
          <p:cNvSpPr/>
          <p:nvPr/>
        </p:nvSpPr>
        <p:spPr>
          <a:xfrm>
            <a:off x="5759752" y="6580945"/>
            <a:ext cx="3959756" cy="178905"/>
          </a:xfrm>
          <a:prstGeom prst="leftRightArrow">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10" name="正方形/長方形 9"/>
          <p:cNvSpPr/>
          <p:nvPr/>
        </p:nvSpPr>
        <p:spPr>
          <a:xfrm>
            <a:off x="292993" y="982856"/>
            <a:ext cx="9250704" cy="2233945"/>
          </a:xfrm>
          <a:prstGeom prst="rect">
            <a:avLst/>
          </a:prstGeom>
        </p:spPr>
        <p:txBody>
          <a:bodyPr wrap="square">
            <a:spAutoFit/>
          </a:bodyPr>
          <a:lstStyle/>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国立社会保障・人口問題研究所</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が公表している最新の人口推計によれば、熊取町は今後、</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生産年齢人口が急激に減少する一方で、後期高齢者人口は増加</a:t>
            </a:r>
            <a:endParaRPr kumimoji="1" lang="en-US" altLang="ja-JP" sz="1600" dirty="0">
              <a:latin typeface="BIZ UDPゴシック" panose="020B0400000000000000" pitchFamily="50" charset="-128"/>
              <a:ea typeface="BIZ UDPゴシック" panose="020B0400000000000000" pitchFamily="50" charset="-128"/>
            </a:endParaRPr>
          </a:p>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令和</a:t>
            </a:r>
            <a:r>
              <a:rPr kumimoji="1" lang="en-US" altLang="ja-JP" sz="1600" dirty="0" smtClean="0">
                <a:latin typeface="BIZ UDPゴシック" panose="020B0400000000000000" pitchFamily="50" charset="-128"/>
                <a:ea typeface="BIZ UDPゴシック" panose="020B0400000000000000" pitchFamily="50" charset="-128"/>
              </a:rPr>
              <a:t>2</a:t>
            </a:r>
            <a:r>
              <a:rPr kumimoji="1" lang="ja-JP" altLang="en-US" sz="1600" smtClean="0">
                <a:latin typeface="BIZ UDPゴシック" panose="020B0400000000000000" pitchFamily="50" charset="-128"/>
                <a:ea typeface="BIZ UDPゴシック" panose="020B0400000000000000" pitchFamily="50" charset="-128"/>
              </a:rPr>
              <a:t>年国調</a:t>
            </a:r>
            <a:r>
              <a:rPr kumimoji="1" lang="ja-JP" altLang="en-US" sz="1600" dirty="0" smtClean="0">
                <a:latin typeface="BIZ UDPゴシック" panose="020B0400000000000000" pitchFamily="50" charset="-128"/>
                <a:ea typeface="BIZ UDPゴシック" panose="020B0400000000000000" pitchFamily="50" charset="-128"/>
              </a:rPr>
              <a:t>から</a:t>
            </a:r>
            <a:r>
              <a:rPr kumimoji="1" lang="ja-JP" altLang="en-US" sz="1600" dirty="0">
                <a:latin typeface="BIZ UDPゴシック" panose="020B0400000000000000" pitchFamily="50" charset="-128"/>
                <a:ea typeface="BIZ UDPゴシック" panose="020B0400000000000000" pitchFamily="50" charset="-128"/>
              </a:rPr>
              <a:t>令和</a:t>
            </a:r>
            <a:r>
              <a:rPr kumimoji="1" lang="en-US" altLang="ja-JP" sz="1600" dirty="0" smtClean="0">
                <a:latin typeface="BIZ UDPゴシック" panose="020B0400000000000000" pitchFamily="50" charset="-128"/>
                <a:ea typeface="BIZ UDPゴシック" panose="020B0400000000000000" pitchFamily="50" charset="-128"/>
              </a:rPr>
              <a:t>18</a:t>
            </a:r>
            <a:r>
              <a:rPr kumimoji="1" lang="ja-JP" altLang="en-US" sz="1600" dirty="0">
                <a:latin typeface="BIZ UDPゴシック" panose="020B0400000000000000" pitchFamily="50" charset="-128"/>
                <a:ea typeface="BIZ UDPゴシック" panose="020B0400000000000000" pitchFamily="50" charset="-128"/>
              </a:rPr>
              <a:t>年までの</a:t>
            </a:r>
            <a:r>
              <a:rPr kumimoji="1" lang="en-US" altLang="ja-JP" sz="1600" dirty="0">
                <a:latin typeface="BIZ UDPゴシック" panose="020B0400000000000000" pitchFamily="50" charset="-128"/>
                <a:ea typeface="BIZ UDPゴシック" panose="020B0400000000000000" pitchFamily="50" charset="-128"/>
              </a:rPr>
              <a:t>17</a:t>
            </a:r>
            <a:r>
              <a:rPr kumimoji="1" lang="ja-JP" altLang="en-US" sz="1600" dirty="0">
                <a:latin typeface="BIZ UDPゴシック" panose="020B0400000000000000" pitchFamily="50" charset="-128"/>
                <a:ea typeface="BIZ UDPゴシック" panose="020B0400000000000000" pitchFamily="50" charset="-128"/>
              </a:rPr>
              <a:t>年間で、</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・総人口に占める生産年齢人口の割合は </a:t>
            </a:r>
            <a:r>
              <a:rPr kumimoji="1" lang="ja-JP" altLang="en-US" sz="1600" dirty="0" smtClean="0">
                <a:latin typeface="BIZ UDPゴシック" panose="020B0400000000000000" pitchFamily="50" charset="-128"/>
                <a:ea typeface="BIZ UDPゴシック" panose="020B0400000000000000" pitchFamily="50" charset="-128"/>
              </a:rPr>
              <a:t>約２ｐｔ </a:t>
            </a:r>
            <a:r>
              <a:rPr kumimoji="1" lang="ja-JP" altLang="en-US" sz="1600" dirty="0">
                <a:latin typeface="BIZ UDPゴシック" panose="020B0400000000000000" pitchFamily="50" charset="-128"/>
                <a:ea typeface="BIZ UDPゴシック" panose="020B0400000000000000" pitchFamily="50" charset="-128"/>
              </a:rPr>
              <a:t>減</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・総人口に占める後期高齢者人口の割合は </a:t>
            </a:r>
            <a:r>
              <a:rPr kumimoji="1" lang="ja-JP" altLang="en-US" sz="1600" dirty="0" smtClean="0">
                <a:latin typeface="BIZ UDPゴシック" panose="020B0400000000000000" pitchFamily="50" charset="-128"/>
                <a:ea typeface="BIZ UDPゴシック" panose="020B0400000000000000" pitchFamily="50" charset="-128"/>
              </a:rPr>
              <a:t>約</a:t>
            </a:r>
            <a:r>
              <a:rPr kumimoji="1" lang="ja-JP" altLang="en-US" sz="1600" dirty="0">
                <a:latin typeface="BIZ UDPゴシック" panose="020B0400000000000000" pitchFamily="50" charset="-128"/>
                <a:ea typeface="BIZ UDPゴシック" panose="020B0400000000000000" pitchFamily="50" charset="-128"/>
              </a:rPr>
              <a:t>８</a:t>
            </a:r>
            <a:r>
              <a:rPr kumimoji="1" lang="ja-JP" altLang="en-US" sz="1600" dirty="0" smtClean="0">
                <a:latin typeface="BIZ UDPゴシック" panose="020B0400000000000000" pitchFamily="50" charset="-128"/>
                <a:ea typeface="BIZ UDPゴシック" panose="020B0400000000000000" pitchFamily="50" charset="-128"/>
              </a:rPr>
              <a:t>ｐｔ </a:t>
            </a:r>
            <a:r>
              <a:rPr kumimoji="1" lang="ja-JP" altLang="en-US" sz="1600" dirty="0">
                <a:latin typeface="BIZ UDPゴシック" panose="020B0400000000000000" pitchFamily="50" charset="-128"/>
                <a:ea typeface="BIZ UDPゴシック" panose="020B0400000000000000" pitchFamily="50" charset="-128"/>
              </a:rPr>
              <a:t>増</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spcAft>
                <a:spcPts val="600"/>
              </a:spcAft>
            </a:pP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社人研推計は、</a:t>
            </a:r>
            <a:r>
              <a:rPr kumimoji="1" lang="en-US" altLang="ja-JP" sz="1100" dirty="0">
                <a:latin typeface="BIZ UDPゴシック" panose="020B0400000000000000" pitchFamily="50" charset="-128"/>
                <a:ea typeface="BIZ UDPゴシック" panose="020B0400000000000000" pitchFamily="50" charset="-128"/>
              </a:rPr>
              <a:t>H27</a:t>
            </a:r>
            <a:r>
              <a:rPr kumimoji="1" lang="ja-JP" altLang="en-US" sz="1100" dirty="0">
                <a:latin typeface="BIZ UDPゴシック" panose="020B0400000000000000" pitchFamily="50" charset="-128"/>
                <a:ea typeface="BIZ UDPゴシック" panose="020B0400000000000000" pitchFamily="50" charset="-128"/>
              </a:rPr>
              <a:t>年国調をベースに５年ごとの推計を実施しているため、</a:t>
            </a:r>
            <a:r>
              <a:rPr kumimoji="1" lang="en-US" altLang="ja-JP" sz="1100" dirty="0">
                <a:latin typeface="BIZ UDPゴシック" panose="020B0400000000000000" pitchFamily="50" charset="-128"/>
                <a:ea typeface="BIZ UDPゴシック" panose="020B0400000000000000" pitchFamily="50" charset="-128"/>
              </a:rPr>
              <a:t/>
            </a:r>
            <a:br>
              <a:rPr kumimoji="1" lang="en-US" altLang="ja-JP" sz="1100" dirty="0">
                <a:latin typeface="BIZ UDPゴシック" panose="020B0400000000000000" pitchFamily="50" charset="-128"/>
                <a:ea typeface="BIZ UDPゴシック" panose="020B0400000000000000" pitchFamily="50" charset="-128"/>
              </a:rPr>
            </a:br>
            <a:r>
              <a:rPr kumimoji="1" lang="ja-JP" altLang="en-US" sz="1100" dirty="0">
                <a:latin typeface="BIZ UDPゴシック" panose="020B0400000000000000" pitchFamily="50" charset="-128"/>
                <a:ea typeface="BIZ UDPゴシック" panose="020B0400000000000000" pitchFamily="50" charset="-128"/>
              </a:rPr>
              <a:t>　　　　本試算においては、５年先の推計に向けて均等に増減するものと仮定</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35" name="正方形/長方形 34"/>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1"/>
          <p:cNvSpPr txBox="1"/>
          <p:nvPr/>
        </p:nvSpPr>
        <p:spPr>
          <a:xfrm>
            <a:off x="5725663" y="3427218"/>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区分別の人口の推移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78059" y="69752"/>
            <a:ext cx="9746579" cy="954107"/>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３．熊取町の人口推計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11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（平成３０年）</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より）</a:t>
            </a:r>
          </a:p>
          <a:p>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198377" y="898410"/>
            <a:ext cx="9487041" cy="230400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3" name="直線矢印コネクタ 12"/>
          <p:cNvCxnSpPr>
            <a:cxnSpLocks/>
          </p:cNvCxnSpPr>
          <p:nvPr/>
        </p:nvCxnSpPr>
        <p:spPr>
          <a:xfrm>
            <a:off x="7642290" y="2564656"/>
            <a:ext cx="341969"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34756" y="3433083"/>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総人口の推移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8609879" y="2188583"/>
            <a:ext cx="1363716"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a:t>
            </a:r>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約２</a:t>
            </a:r>
            <a:r>
              <a:rPr kumimoji="1" lang="en-US" altLang="ja-JP" sz="1000" dirty="0" err="1" smtClean="0">
                <a:solidFill>
                  <a:schemeClr val="accent2"/>
                </a:solidFill>
                <a:latin typeface="BIZ UDPゴシック" panose="020B0400000000000000" pitchFamily="50" charset="-128"/>
                <a:ea typeface="BIZ UDPゴシック" panose="020B0400000000000000" pitchFamily="50" charset="-128"/>
              </a:rPr>
              <a:t>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19" name="テキスト ボックス 18"/>
          <p:cNvSpPr txBox="1"/>
          <p:nvPr/>
        </p:nvSpPr>
        <p:spPr>
          <a:xfrm>
            <a:off x="8609879" y="2593991"/>
            <a:ext cx="1363716" cy="246221"/>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a:t>
            </a:r>
            <a:r>
              <a:rPr kumimoji="1" lang="ja-JP" altLang="en-US" sz="1000" dirty="0" smtClean="0">
                <a:solidFill>
                  <a:schemeClr val="accent2"/>
                </a:solidFill>
                <a:latin typeface="BIZ UDPゴシック" panose="020B0400000000000000" pitchFamily="50" charset="-128"/>
                <a:ea typeface="BIZ UDPゴシック" panose="020B0400000000000000" pitchFamily="50" charset="-128"/>
              </a:rPr>
              <a:t>約</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８</a:t>
            </a:r>
            <a:r>
              <a:rPr kumimoji="1" lang="en-US" altLang="ja-JP" sz="1000" dirty="0" err="1" smtClean="0">
                <a:solidFill>
                  <a:schemeClr val="accent2"/>
                </a:solidFill>
                <a:latin typeface="BIZ UDPゴシック" panose="020B0400000000000000" pitchFamily="50" charset="-128"/>
                <a:ea typeface="BIZ UDPゴシック" panose="020B0400000000000000" pitchFamily="50" charset="-128"/>
              </a:rPr>
              <a:t>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21" name="テキスト ボックス 20"/>
          <p:cNvSpPr txBox="1"/>
          <p:nvPr/>
        </p:nvSpPr>
        <p:spPr>
          <a:xfrm>
            <a:off x="20436" y="351303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2" name="テキスト ボックス 21"/>
          <p:cNvSpPr txBox="1"/>
          <p:nvPr/>
        </p:nvSpPr>
        <p:spPr>
          <a:xfrm>
            <a:off x="4874156" y="3534675"/>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31" name="スライド番号プレースホルダー 2">
            <a:extLst>
              <a:ext uri="{FF2B5EF4-FFF2-40B4-BE49-F238E27FC236}">
                <a16:creationId xmlns:a16="http://schemas.microsoft.com/office/drawing/2014/main" id="{516BBD5E-CF1C-411C-A879-20313217E0EA}"/>
              </a:ext>
            </a:extLst>
          </p:cNvPr>
          <p:cNvSpPr>
            <a:spLocks noGrp="1"/>
          </p:cNvSpPr>
          <p:nvPr>
            <p:ph type="sldNum" sz="quarter" idx="12"/>
          </p:nvPr>
        </p:nvSpPr>
        <p:spPr>
          <a:xfrm>
            <a:off x="9529984" y="6534570"/>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628365" y="3585581"/>
            <a:ext cx="720000"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4</a:t>
            </a:r>
            <a:r>
              <a:rPr kumimoji="1" lang="ja-JP" altLang="en-US" sz="900" dirty="0" smtClean="0">
                <a:latin typeface="BIZ UDPゴシック" panose="020B0400000000000000" pitchFamily="50" charset="-128"/>
                <a:ea typeface="BIZ UDPゴシック" panose="020B0400000000000000" pitchFamily="50" charset="-128"/>
              </a:rPr>
              <a:t>３</a:t>
            </a:r>
            <a:r>
              <a:rPr kumimoji="1" lang="en-US" altLang="ja-JP" sz="900" dirty="0" smtClean="0">
                <a:latin typeface="BIZ UDPゴシック" panose="020B0400000000000000" pitchFamily="50" charset="-128"/>
                <a:ea typeface="BIZ UDPゴシック" panose="020B0400000000000000" pitchFamily="50" charset="-128"/>
              </a:rPr>
              <a:t>,</a:t>
            </a:r>
            <a:r>
              <a:rPr kumimoji="1" lang="ja-JP" altLang="en-US" sz="900" dirty="0" smtClean="0">
                <a:latin typeface="BIZ UDPゴシック" panose="020B0400000000000000" pitchFamily="50" charset="-128"/>
                <a:ea typeface="BIZ UDPゴシック" panose="020B0400000000000000" pitchFamily="50" charset="-128"/>
              </a:rPr>
              <a:t>７６３</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26" name="テキスト ボックス 25"/>
          <p:cNvSpPr txBox="1"/>
          <p:nvPr/>
        </p:nvSpPr>
        <p:spPr>
          <a:xfrm>
            <a:off x="4187928" y="4109693"/>
            <a:ext cx="720000" cy="230832"/>
          </a:xfrm>
          <a:prstGeom prst="rect">
            <a:avLst/>
          </a:prstGeom>
          <a:noFill/>
        </p:spPr>
        <p:txBody>
          <a:bodyPr wrap="square" rtlCol="0">
            <a:spAutoFit/>
          </a:bodyPr>
          <a:lstStyle/>
          <a:p>
            <a:pPr algn="ctr"/>
            <a:r>
              <a:rPr kumimoji="1" lang="en-US" altLang="ja-JP" sz="900" dirty="0">
                <a:latin typeface="BIZ UDPゴシック" panose="020B0400000000000000" pitchFamily="50" charset="-128"/>
                <a:ea typeface="BIZ UDPゴシック" panose="020B0400000000000000" pitchFamily="50" charset="-128"/>
              </a:rPr>
              <a:t>37,153</a:t>
            </a:r>
            <a:endParaRPr kumimoji="1" lang="ja-JP" altLang="en-US" sz="900" dirty="0">
              <a:latin typeface="BIZ UDPゴシック" panose="020B0400000000000000" pitchFamily="50" charset="-128"/>
              <a:ea typeface="BIZ UDPゴシック" panose="020B0400000000000000" pitchFamily="50" charset="-128"/>
            </a:endParaRPr>
          </a:p>
        </p:txBody>
      </p:sp>
      <p:graphicFrame>
        <p:nvGraphicFramePr>
          <p:cNvPr id="40" name="グラフ 39">
            <a:extLst>
              <a:ext uri="{FF2B5EF4-FFF2-40B4-BE49-F238E27FC236}">
                <a16:creationId xmlns:a16="http://schemas.microsoft.com/office/drawing/2014/main" id="{00000000-0008-0000-0400-000005000000}"/>
              </a:ext>
            </a:extLst>
          </p:cNvPr>
          <p:cNvGraphicFramePr>
            <a:graphicFrameLocks/>
          </p:cNvGraphicFramePr>
          <p:nvPr>
            <p:extLst>
              <p:ext uri="{D42A27DB-BD31-4B8C-83A1-F6EECF244321}">
                <p14:modId xmlns:p14="http://schemas.microsoft.com/office/powerpoint/2010/main" val="60511801"/>
              </p:ext>
            </p:extLst>
          </p:nvPr>
        </p:nvGraphicFramePr>
        <p:xfrm>
          <a:off x="4850649" y="3734993"/>
          <a:ext cx="5010151" cy="2845952"/>
        </p:xfrm>
        <a:graphic>
          <a:graphicData uri="http://schemas.openxmlformats.org/drawingml/2006/chart">
            <c:chart xmlns:c="http://schemas.openxmlformats.org/drawingml/2006/chart" xmlns:r="http://schemas.openxmlformats.org/officeDocument/2006/relationships" r:id="rId2"/>
          </a:graphicData>
        </a:graphic>
      </p:graphicFrame>
      <p:sp>
        <p:nvSpPr>
          <p:cNvPr id="23" name="テキスト ボックス 22"/>
          <p:cNvSpPr txBox="1"/>
          <p:nvPr/>
        </p:nvSpPr>
        <p:spPr>
          <a:xfrm>
            <a:off x="6631664" y="4416156"/>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生産年齢人口</a:t>
            </a:r>
          </a:p>
        </p:txBody>
      </p:sp>
      <p:sp>
        <p:nvSpPr>
          <p:cNvPr id="24" name="テキスト ボックス 23"/>
          <p:cNvSpPr txBox="1"/>
          <p:nvPr/>
        </p:nvSpPr>
        <p:spPr>
          <a:xfrm>
            <a:off x="6662744" y="5244634"/>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高齢者人口</a:t>
            </a:r>
          </a:p>
        </p:txBody>
      </p:sp>
      <p:sp>
        <p:nvSpPr>
          <p:cNvPr id="29" name="テキスト ボックス 28"/>
          <p:cNvSpPr txBox="1"/>
          <p:nvPr/>
        </p:nvSpPr>
        <p:spPr>
          <a:xfrm>
            <a:off x="6631664" y="5925795"/>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年少人口</a:t>
            </a:r>
          </a:p>
        </p:txBody>
      </p:sp>
      <p:cxnSp>
        <p:nvCxnSpPr>
          <p:cNvPr id="42" name="直線コネクタ 41">
            <a:extLst>
              <a:ext uri="{FF2B5EF4-FFF2-40B4-BE49-F238E27FC236}">
                <a16:creationId xmlns:a16="http://schemas.microsoft.com/office/drawing/2014/main" id="{8AC4E616-3A04-434B-8875-11AA8A46A37C}"/>
              </a:ext>
            </a:extLst>
          </p:cNvPr>
          <p:cNvCxnSpPr>
            <a:cxnSpLocks/>
          </p:cNvCxnSpPr>
          <p:nvPr/>
        </p:nvCxnSpPr>
        <p:spPr>
          <a:xfrm>
            <a:off x="880119" y="4106560"/>
            <a:ext cx="0" cy="2700247"/>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4" name="左右矢印 1">
            <a:extLst>
              <a:ext uri="{FF2B5EF4-FFF2-40B4-BE49-F238E27FC236}">
                <a16:creationId xmlns:a16="http://schemas.microsoft.com/office/drawing/2014/main" id="{B1F299FC-1A72-4FC7-8A1D-181CFE89F6E0}"/>
              </a:ext>
            </a:extLst>
          </p:cNvPr>
          <p:cNvSpPr/>
          <p:nvPr/>
        </p:nvSpPr>
        <p:spPr>
          <a:xfrm>
            <a:off x="876633" y="6583602"/>
            <a:ext cx="4001261" cy="172908"/>
          </a:xfrm>
          <a:prstGeom prst="leftRightArrow">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45" name="テキスト ボックス 44">
            <a:extLst>
              <a:ext uri="{FF2B5EF4-FFF2-40B4-BE49-F238E27FC236}">
                <a16:creationId xmlns:a16="http://schemas.microsoft.com/office/drawing/2014/main" id="{0BD31547-D7C6-4802-AE51-FB6BEAFC3EDF}"/>
              </a:ext>
            </a:extLst>
          </p:cNvPr>
          <p:cNvSpPr txBox="1"/>
          <p:nvPr/>
        </p:nvSpPr>
        <p:spPr>
          <a:xfrm>
            <a:off x="2249687" y="6526441"/>
            <a:ext cx="1080000" cy="272415"/>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社人研推計</a:t>
            </a:r>
          </a:p>
        </p:txBody>
      </p:sp>
      <p:sp>
        <p:nvSpPr>
          <p:cNvPr id="47" name="テキスト ボックス 46">
            <a:extLst>
              <a:ext uri="{FF2B5EF4-FFF2-40B4-BE49-F238E27FC236}">
                <a16:creationId xmlns:a16="http://schemas.microsoft.com/office/drawing/2014/main" id="{29815E6D-A2AD-4C68-9339-2E296C93C291}"/>
              </a:ext>
            </a:extLst>
          </p:cNvPr>
          <p:cNvSpPr txBox="1"/>
          <p:nvPr/>
        </p:nvSpPr>
        <p:spPr>
          <a:xfrm>
            <a:off x="362485" y="6517024"/>
            <a:ext cx="480010" cy="271223"/>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国調</a:t>
            </a:r>
          </a:p>
        </p:txBody>
      </p:sp>
      <p:cxnSp>
        <p:nvCxnSpPr>
          <p:cNvPr id="41" name="直線コネクタ 40">
            <a:extLst>
              <a:ext uri="{FF2B5EF4-FFF2-40B4-BE49-F238E27FC236}">
                <a16:creationId xmlns:a16="http://schemas.microsoft.com/office/drawing/2014/main" id="{8AC4E616-3A04-434B-8875-11AA8A46A37C}"/>
              </a:ext>
            </a:extLst>
          </p:cNvPr>
          <p:cNvCxnSpPr>
            <a:cxnSpLocks/>
          </p:cNvCxnSpPr>
          <p:nvPr/>
        </p:nvCxnSpPr>
        <p:spPr>
          <a:xfrm>
            <a:off x="5725663" y="4042771"/>
            <a:ext cx="0" cy="2700247"/>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29815E6D-A2AD-4C68-9339-2E296C93C291}"/>
              </a:ext>
            </a:extLst>
          </p:cNvPr>
          <p:cNvSpPr txBox="1"/>
          <p:nvPr/>
        </p:nvSpPr>
        <p:spPr>
          <a:xfrm>
            <a:off x="5184698" y="6517024"/>
            <a:ext cx="480010" cy="271223"/>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国調</a:t>
            </a:r>
          </a:p>
        </p:txBody>
      </p:sp>
      <p:sp>
        <p:nvSpPr>
          <p:cNvPr id="49" name="テキスト ボックス 48">
            <a:extLst>
              <a:ext uri="{FF2B5EF4-FFF2-40B4-BE49-F238E27FC236}">
                <a16:creationId xmlns:a16="http://schemas.microsoft.com/office/drawing/2014/main" id="{0BD31547-D7C6-4802-AE51-FB6BEAFC3EDF}"/>
              </a:ext>
            </a:extLst>
          </p:cNvPr>
          <p:cNvSpPr txBox="1"/>
          <p:nvPr/>
        </p:nvSpPr>
        <p:spPr>
          <a:xfrm>
            <a:off x="7156524" y="6538813"/>
            <a:ext cx="1080000" cy="272415"/>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社人研推計</a:t>
            </a:r>
          </a:p>
        </p:txBody>
      </p:sp>
      <p:pic>
        <p:nvPicPr>
          <p:cNvPr id="8" name="図 7"/>
          <p:cNvPicPr>
            <a:picLocks noChangeAspect="1"/>
          </p:cNvPicPr>
          <p:nvPr/>
        </p:nvPicPr>
        <p:blipFill>
          <a:blip r:embed="rId3"/>
          <a:stretch>
            <a:fillRect/>
          </a:stretch>
        </p:blipFill>
        <p:spPr>
          <a:xfrm>
            <a:off x="5942070" y="1745787"/>
            <a:ext cx="1668123" cy="1254185"/>
          </a:xfrm>
          <a:prstGeom prst="rect">
            <a:avLst/>
          </a:prstGeom>
        </p:spPr>
      </p:pic>
      <p:pic>
        <p:nvPicPr>
          <p:cNvPr id="9" name="図 8"/>
          <p:cNvPicPr>
            <a:picLocks noChangeAspect="1"/>
          </p:cNvPicPr>
          <p:nvPr/>
        </p:nvPicPr>
        <p:blipFill>
          <a:blip r:embed="rId4"/>
          <a:stretch>
            <a:fillRect/>
          </a:stretch>
        </p:blipFill>
        <p:spPr>
          <a:xfrm>
            <a:off x="7985485" y="1751594"/>
            <a:ext cx="661810" cy="1081488"/>
          </a:xfrm>
          <a:prstGeom prst="rect">
            <a:avLst/>
          </a:prstGeom>
        </p:spPr>
      </p:pic>
      <p:sp>
        <p:nvSpPr>
          <p:cNvPr id="3" name="角丸四角形 2"/>
          <p:cNvSpPr/>
          <p:nvPr/>
        </p:nvSpPr>
        <p:spPr>
          <a:xfrm>
            <a:off x="7980572" y="2187743"/>
            <a:ext cx="1476000" cy="216975"/>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7985485" y="2614927"/>
            <a:ext cx="1476000" cy="192667"/>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6" name="グラフ 45">
            <a:extLst>
              <a:ext uri="{FF2B5EF4-FFF2-40B4-BE49-F238E27FC236}">
                <a16:creationId xmlns:a16="http://schemas.microsoft.com/office/drawing/2014/main" id="{00000000-0008-0000-0400-000004000000}"/>
              </a:ext>
            </a:extLst>
          </p:cNvPr>
          <p:cNvGraphicFramePr>
            <a:graphicFrameLocks/>
          </p:cNvGraphicFramePr>
          <p:nvPr>
            <p:extLst>
              <p:ext uri="{D42A27DB-BD31-4B8C-83A1-F6EECF244321}">
                <p14:modId xmlns:p14="http://schemas.microsoft.com/office/powerpoint/2010/main" val="558519697"/>
              </p:ext>
            </p:extLst>
          </p:nvPr>
        </p:nvGraphicFramePr>
        <p:xfrm>
          <a:off x="0" y="3724708"/>
          <a:ext cx="4988206" cy="2764865"/>
        </p:xfrm>
        <a:graphic>
          <a:graphicData uri="http://schemas.openxmlformats.org/drawingml/2006/chart">
            <c:chart xmlns:c="http://schemas.openxmlformats.org/drawingml/2006/chart" xmlns:r="http://schemas.openxmlformats.org/officeDocument/2006/relationships" r:id="rId5"/>
          </a:graphicData>
        </a:graphic>
      </p:graphicFrame>
      <p:cxnSp>
        <p:nvCxnSpPr>
          <p:cNvPr id="6" name="直線コネクタ 5"/>
          <p:cNvCxnSpPr/>
          <p:nvPr/>
        </p:nvCxnSpPr>
        <p:spPr>
          <a:xfrm flipV="1">
            <a:off x="729752" y="3780896"/>
            <a:ext cx="93089" cy="507782"/>
          </a:xfrm>
          <a:prstGeom prst="line">
            <a:avLst/>
          </a:prstGeom>
          <a:ln w="6350"/>
        </p:spPr>
        <p:style>
          <a:lnRef idx="1">
            <a:schemeClr val="dk1"/>
          </a:lnRef>
          <a:fillRef idx="0">
            <a:schemeClr val="dk1"/>
          </a:fillRef>
          <a:effectRef idx="0">
            <a:schemeClr val="dk1"/>
          </a:effectRef>
          <a:fontRef idx="minor">
            <a:schemeClr val="tx1"/>
          </a:fontRef>
        </p:style>
      </p:cxnSp>
      <p:cxnSp>
        <p:nvCxnSpPr>
          <p:cNvPr id="43" name="直線コネクタ 42"/>
          <p:cNvCxnSpPr>
            <a:cxnSpLocks/>
          </p:cNvCxnSpPr>
          <p:nvPr/>
        </p:nvCxnSpPr>
        <p:spPr>
          <a:xfrm flipH="1" flipV="1">
            <a:off x="4547928" y="4308585"/>
            <a:ext cx="186225" cy="314076"/>
          </a:xfrm>
          <a:prstGeom prst="line">
            <a:avLst/>
          </a:prstGeom>
          <a:ln w="6350"/>
        </p:spPr>
        <p:style>
          <a:lnRef idx="1">
            <a:schemeClr val="dk1"/>
          </a:lnRef>
          <a:fillRef idx="0">
            <a:schemeClr val="dk1"/>
          </a:fillRef>
          <a:effectRef idx="0">
            <a:schemeClr val="dk1"/>
          </a:effectRef>
          <a:fontRef idx="minor">
            <a:schemeClr val="tx1"/>
          </a:fontRef>
        </p:style>
      </p:cxnSp>
      <p:sp>
        <p:nvSpPr>
          <p:cNvPr id="36" name="テキスト ボックス 35"/>
          <p:cNvSpPr txBox="1"/>
          <p:nvPr/>
        </p:nvSpPr>
        <p:spPr>
          <a:xfrm>
            <a:off x="2134990" y="4416156"/>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後期高齢者人口</a:t>
            </a:r>
          </a:p>
        </p:txBody>
      </p:sp>
      <p:sp>
        <p:nvSpPr>
          <p:cNvPr id="37" name="テキスト ボックス 36"/>
          <p:cNvSpPr txBox="1"/>
          <p:nvPr/>
        </p:nvSpPr>
        <p:spPr>
          <a:xfrm>
            <a:off x="2134990" y="4707781"/>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前期高齢者人口</a:t>
            </a:r>
          </a:p>
        </p:txBody>
      </p:sp>
      <p:sp>
        <p:nvSpPr>
          <p:cNvPr id="38" name="テキスト ボックス 37"/>
          <p:cNvSpPr txBox="1"/>
          <p:nvPr/>
        </p:nvSpPr>
        <p:spPr>
          <a:xfrm>
            <a:off x="2134990" y="5365133"/>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生産年齢人口</a:t>
            </a:r>
          </a:p>
        </p:txBody>
      </p:sp>
      <p:sp>
        <p:nvSpPr>
          <p:cNvPr id="39" name="テキスト ボックス 38"/>
          <p:cNvSpPr txBox="1"/>
          <p:nvPr/>
        </p:nvSpPr>
        <p:spPr>
          <a:xfrm>
            <a:off x="2134990" y="6022485"/>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年少人口</a:t>
            </a:r>
          </a:p>
        </p:txBody>
      </p:sp>
    </p:spTree>
    <p:extLst>
      <p:ext uri="{BB962C8B-B14F-4D97-AF65-F5344CB8AC3E}">
        <p14:creationId xmlns:p14="http://schemas.microsoft.com/office/powerpoint/2010/main" val="811750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129160" y="748617"/>
            <a:ext cx="9647679" cy="2246769"/>
          </a:xfrm>
          <a:prstGeom prst="rect">
            <a:avLst/>
          </a:prstGeom>
        </p:spPr>
        <p:txBody>
          <a:bodyPr wrap="square">
            <a:spAutoFit/>
          </a:bodyPr>
          <a:lstStyle/>
          <a:p>
            <a:pPr marL="0" marR="0" lvl="0" indent="0" algn="l" defTabSz="457200" rtl="0" eaLnBrk="1" fontAlgn="auto" latinLnBrk="0" hangingPunct="1">
              <a:lnSpc>
                <a:spcPts val="2800"/>
              </a:lnSpc>
              <a:spcBef>
                <a:spcPts val="0"/>
              </a:spcBef>
              <a:spcAft>
                <a:spcPts val="0"/>
              </a:spcAft>
              <a:buClrTx/>
              <a:buSzTx/>
              <a:buFontTx/>
              <a:buNone/>
              <a:tabLst/>
              <a:defRPr/>
            </a:pPr>
            <a:r>
              <a:rPr kumimoji="1" lang="ja-JP" altLang="en-US" sz="1600" dirty="0">
                <a:solidFill>
                  <a:srgbClr val="FFC000"/>
                </a:solidFill>
                <a:latin typeface="BIZ UDPゴシック" panose="020B0400000000000000" pitchFamily="50" charset="-128"/>
                <a:ea typeface="BIZ UDPゴシック" panose="020B0400000000000000" pitchFamily="50" charset="-128"/>
              </a:rPr>
              <a:t>●</a:t>
            </a:r>
            <a:r>
              <a:rPr kumimoji="1" lang="ja-JP" altLang="en-US"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一斉に老朽化する公共施設等への対応</a:t>
            </a:r>
            <a:r>
              <a:rPr kumimoji="1"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により、普通建設事業費は今後確実に増加していくことが見込ま</a:t>
            </a:r>
            <a:r>
              <a:rPr kumimoji="1"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r>
            <a:br>
              <a:rPr kumimoji="1"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br>
            <a:r>
              <a:rPr kumimoji="1"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れるものの、</a:t>
            </a:r>
            <a:r>
              <a:rPr kumimoji="1" lang="ja-JP" altLang="en-US" sz="1600"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本試算ではこうした影響を的確に反映できていない</a:t>
            </a:r>
            <a:r>
              <a:rPr kumimoji="1"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1" lang="en-US" altLang="ja-JP" sz="1600" b="1"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本試算では建設事業費を毎年約１３．７億円（大規模事業は除く）見込んでいる。</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他方、熊取町が公表している公共施設等総合管理計画では、公共施設物やインフラ施設の</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更新・改修費用として、今後２０年間に約２０３億円、１年あたり約１０．</a:t>
            </a:r>
            <a:r>
              <a:rPr kumimoji="1" lang="en-US" altLang="ja-JP" sz="1600" dirty="0">
                <a:latin typeface="BIZ UDPゴシック" panose="020B0400000000000000" pitchFamily="50" charset="-128"/>
                <a:ea typeface="BIZ UDPゴシック" panose="020B0400000000000000" pitchFamily="50" charset="-128"/>
              </a:rPr>
              <a:t>2</a:t>
            </a:r>
            <a:r>
              <a:rPr kumimoji="1" lang="ja-JP" altLang="en-US" sz="1600" dirty="0">
                <a:latin typeface="BIZ UDPゴシック" panose="020B0400000000000000" pitchFamily="50" charset="-128"/>
                <a:ea typeface="BIZ UDPゴシック" panose="020B0400000000000000" pitchFamily="50" charset="-128"/>
              </a:rPr>
              <a:t>億円の経費が必要と</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見込まれているが、今後の施設の保有状況等の変化を踏まえ、</a:t>
            </a:r>
            <a:r>
              <a:rPr kumimoji="1" lang="ja-JP" altLang="en-US" sz="1600" b="1" u="sng" dirty="0">
                <a:solidFill>
                  <a:srgbClr val="FF0000"/>
                </a:solidFill>
                <a:latin typeface="BIZ UDPゴシック" panose="020B0400000000000000" pitchFamily="50" charset="-128"/>
                <a:ea typeface="BIZ UDPゴシック" panose="020B0400000000000000" pitchFamily="50" charset="-128"/>
              </a:rPr>
              <a:t>財政収支への影響に留意が必要</a:t>
            </a:r>
            <a:r>
              <a:rPr kumimoji="1" lang="ja-JP" altLang="en-US" sz="1600" dirty="0">
                <a:solidFill>
                  <a:srgbClr val="FF0000"/>
                </a:solidFill>
                <a:latin typeface="BIZ UDPゴシック" panose="020B0400000000000000" pitchFamily="50" charset="-128"/>
                <a:ea typeface="BIZ UDPゴシック" panose="020B0400000000000000" pitchFamily="50" charset="-128"/>
              </a:rPr>
              <a:t>。</a:t>
            </a:r>
            <a:endParaRPr kumimoji="1" lang="en-US" altLang="ja-JP" sz="1600" dirty="0">
              <a:solidFill>
                <a:srgbClr val="FF0000"/>
              </a:solidFill>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98377" y="730631"/>
            <a:ext cx="9487041" cy="2186561"/>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727831" y="3403939"/>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基本情報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5551370" y="3245648"/>
            <a:ext cx="3875964" cy="523220"/>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維持管理・更新等にかかる経費　</a:t>
            </a:r>
            <a:r>
              <a:rPr kumimoji="1" lang="en-US" altLang="ja-JP" sz="1400" dirty="0">
                <a:latin typeface="BIZ UDPゴシック" panose="020B0400000000000000" pitchFamily="50" charset="-128"/>
                <a:ea typeface="BIZ UDPゴシック" panose="020B0400000000000000" pitchFamily="50" charset="-128"/>
              </a:rPr>
              <a:t>】</a:t>
            </a:r>
          </a:p>
          <a:p>
            <a:pPr algn="ctr"/>
            <a:r>
              <a:rPr kumimoji="1" lang="ja-JP" altLang="en-US" sz="1400" dirty="0">
                <a:latin typeface="BIZ UDPゴシック" panose="020B0400000000000000" pitchFamily="50" charset="-128"/>
                <a:ea typeface="BIZ UDPゴシック" panose="020B0400000000000000" pitchFamily="50" charset="-128"/>
              </a:rPr>
              <a:t>（将来にわたる経費の見込み）</a:t>
            </a:r>
          </a:p>
        </p:txBody>
      </p:sp>
      <p:sp>
        <p:nvSpPr>
          <p:cNvPr id="15"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4</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ED0ABF41-51B1-4C5B-A09D-5FDFC46B62AC}"/>
              </a:ext>
            </a:extLst>
          </p:cNvPr>
          <p:cNvSpPr txBox="1"/>
          <p:nvPr/>
        </p:nvSpPr>
        <p:spPr>
          <a:xfrm>
            <a:off x="149654" y="2935178"/>
            <a:ext cx="9487041" cy="507831"/>
          </a:xfrm>
          <a:prstGeom prst="rect">
            <a:avLst/>
          </a:prstGeom>
          <a:noFill/>
        </p:spPr>
        <p:txBody>
          <a:bodyPr wrap="square" rtlCol="0">
            <a:spAutoFit/>
          </a:bodyPr>
          <a:lstStyle/>
          <a:p>
            <a:pPr>
              <a:lnSpc>
                <a:spcPct val="150000"/>
              </a:lnSpc>
            </a:pPr>
            <a:r>
              <a:rPr kumimoji="1" lang="ja-JP" altLang="en-US" b="1" dirty="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熊取町公共施設等総合管理計画</a:t>
            </a:r>
            <a:endParaRPr kumimoji="1" lang="en-US" altLang="ja-JP" sz="800" dirty="0">
              <a:latin typeface="BIZ UDPゴシック" panose="020B0400000000000000" pitchFamily="50" charset="-128"/>
              <a:ea typeface="BIZ UDPゴシック" panose="020B0400000000000000" pitchFamily="50" charset="-128"/>
            </a:endParaRPr>
          </a:p>
        </p:txBody>
      </p:sp>
      <p:graphicFrame>
        <p:nvGraphicFramePr>
          <p:cNvPr id="26"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952907008"/>
              </p:ext>
            </p:extLst>
          </p:nvPr>
        </p:nvGraphicFramePr>
        <p:xfrm>
          <a:off x="239687" y="3768868"/>
          <a:ext cx="4492499" cy="2734223"/>
        </p:xfrm>
        <a:graphic>
          <a:graphicData uri="http://schemas.openxmlformats.org/drawingml/2006/table">
            <a:tbl>
              <a:tblPr>
                <a:tableStyleId>{5940675A-B579-460E-94D1-54222C63F5DA}</a:tableStyleId>
              </a:tblPr>
              <a:tblGrid>
                <a:gridCol w="1455058">
                  <a:extLst>
                    <a:ext uri="{9D8B030D-6E8A-4147-A177-3AD203B41FA5}">
                      <a16:colId xmlns:a16="http://schemas.microsoft.com/office/drawing/2014/main" val="2163183408"/>
                    </a:ext>
                  </a:extLst>
                </a:gridCol>
                <a:gridCol w="3037441">
                  <a:extLst>
                    <a:ext uri="{9D8B030D-6E8A-4147-A177-3AD203B41FA5}">
                      <a16:colId xmlns:a16="http://schemas.microsoft.com/office/drawing/2014/main" val="2898818577"/>
                    </a:ext>
                  </a:extLst>
                </a:gridCol>
              </a:tblGrid>
              <a:tr h="399158">
                <a:tc>
                  <a:txBody>
                    <a:bodyPr/>
                    <a:lstStyle/>
                    <a:p>
                      <a:r>
                        <a:rPr kumimoji="1" lang="ja-JP" altLang="en-US" sz="1200" b="0">
                          <a:latin typeface="BIZ UDPゴシック" panose="020B0400000000000000" pitchFamily="50" charset="-128"/>
                          <a:ea typeface="BIZ UDPゴシック" panose="020B0400000000000000" pitchFamily="50" charset="-128"/>
                        </a:rPr>
                        <a:t>策定年月</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平成２９年２月</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401444">
                <a:tc>
                  <a:txBody>
                    <a:bodyPr/>
                    <a:lstStyle/>
                    <a:p>
                      <a:r>
                        <a:rPr kumimoji="1" lang="ja-JP" altLang="en-US" sz="1200" b="0">
                          <a:latin typeface="BIZ UDPゴシック" panose="020B0400000000000000" pitchFamily="50" charset="-128"/>
                          <a:ea typeface="BIZ UDPゴシック" panose="020B0400000000000000" pitchFamily="50" charset="-128"/>
                        </a:rPr>
                        <a:t>改訂年月</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u="none">
                          <a:solidFill>
                            <a:schemeClr val="tx1"/>
                          </a:solidFill>
                          <a:latin typeface="BIZ UDPゴシック" panose="020B0400000000000000" pitchFamily="50" charset="-128"/>
                          <a:ea typeface="BIZ UDPゴシック" panose="020B0400000000000000" pitchFamily="50" charset="-128"/>
                        </a:rPr>
                        <a:t>令和４年３月</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379141">
                <a:tc>
                  <a:txBody>
                    <a:bodyPr/>
                    <a:lstStyle/>
                    <a:p>
                      <a:r>
                        <a:rPr kumimoji="1" lang="ja-JP" altLang="en-US" sz="1200" b="0">
                          <a:latin typeface="BIZ UDPゴシック" panose="020B0400000000000000" pitchFamily="50" charset="-128"/>
                          <a:ea typeface="BIZ UDPゴシック" panose="020B0400000000000000" pitchFamily="50" charset="-128"/>
                        </a:rPr>
                        <a:t>計画期間</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b="0">
                          <a:latin typeface="BIZ UDPゴシック" panose="020B0400000000000000" pitchFamily="50" charset="-128"/>
                          <a:ea typeface="BIZ UDPゴシック" panose="020B0400000000000000" pitchFamily="50" charset="-128"/>
                        </a:rPr>
                        <a:t>２０年</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a:txBody>
                    <a:bodyPr/>
                    <a:lstStyle/>
                    <a:p>
                      <a:r>
                        <a:rPr kumimoji="1" lang="ja-JP" altLang="en-US" sz="1200" b="0">
                          <a:latin typeface="BIZ UDPゴシック" panose="020B0400000000000000" pitchFamily="50" charset="-128"/>
                          <a:ea typeface="BIZ UDPゴシック" panose="020B0400000000000000" pitchFamily="50" charset="-128"/>
                        </a:rPr>
                        <a:t>施設保有量</a:t>
                      </a:r>
                      <a:endParaRPr kumimoji="1" lang="en-US" altLang="ja-JP" sz="1200" b="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BIZ UDPゴシック" panose="020B0400000000000000" pitchFamily="50" charset="-128"/>
                          <a:ea typeface="BIZ UDPゴシック" panose="020B0400000000000000" pitchFamily="50" charset="-128"/>
                        </a:rPr>
                        <a:t>【</a:t>
                      </a:r>
                      <a:r>
                        <a:rPr kumimoji="1" lang="ja-JP" altLang="en-US" sz="1200" b="0" dirty="0">
                          <a:latin typeface="BIZ UDPゴシック" panose="020B0400000000000000" pitchFamily="50" charset="-128"/>
                          <a:ea typeface="BIZ UDPゴシック" panose="020B0400000000000000" pitchFamily="50" charset="-128"/>
                        </a:rPr>
                        <a:t>公共施設</a:t>
                      </a:r>
                      <a:r>
                        <a:rPr kumimoji="1" lang="en-US" altLang="ja-JP" sz="1200" b="0" dirty="0">
                          <a:latin typeface="BIZ UDPゴシック" panose="020B0400000000000000" pitchFamily="50" charset="-128"/>
                          <a:ea typeface="BIZ UDPゴシック" panose="020B04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約</a:t>
                      </a:r>
                      <a:r>
                        <a:rPr kumimoji="1" lang="en-US" altLang="ja-JP" sz="1200" b="0" dirty="0">
                          <a:latin typeface="BIZ UDPゴシック" panose="020B0400000000000000" pitchFamily="50" charset="-128"/>
                          <a:ea typeface="BIZ UDPゴシック" panose="020B0400000000000000" pitchFamily="50" charset="-128"/>
                        </a:rPr>
                        <a:t>112,157.8㎡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BIZ UDPゴシック" panose="020B0400000000000000" pitchFamily="50" charset="-128"/>
                          <a:ea typeface="BIZ UDPゴシック" panose="020B0400000000000000" pitchFamily="50" charset="-128"/>
                        </a:rPr>
                        <a:t>【</a:t>
                      </a:r>
                      <a:r>
                        <a:rPr kumimoji="1" lang="ja-JP" altLang="en-US" sz="1200" b="0" dirty="0">
                          <a:latin typeface="BIZ UDPゴシック" panose="020B0400000000000000" pitchFamily="50" charset="-128"/>
                          <a:ea typeface="BIZ UDPゴシック" panose="020B0400000000000000" pitchFamily="50" charset="-128"/>
                        </a:rPr>
                        <a:t>インフラ施設</a:t>
                      </a:r>
                      <a:r>
                        <a:rPr kumimoji="1" lang="en-US" altLang="ja-JP" sz="1200" b="0" dirty="0">
                          <a:latin typeface="BIZ UDPゴシック" panose="020B0400000000000000" pitchFamily="50" charset="-128"/>
                          <a:ea typeface="BIZ UDPゴシック" panose="020B04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町道：約</a:t>
                      </a:r>
                      <a:r>
                        <a:rPr kumimoji="1" lang="en-US" altLang="ja-JP" sz="1200" b="0" dirty="0">
                          <a:latin typeface="BIZ UDPゴシック" panose="020B0400000000000000" pitchFamily="50" charset="-128"/>
                          <a:ea typeface="BIZ UDPゴシック" panose="020B0400000000000000" pitchFamily="50" charset="-128"/>
                        </a:rPr>
                        <a:t>147.7㎞</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橋梁：</a:t>
                      </a:r>
                      <a:r>
                        <a:rPr kumimoji="1" lang="en-US" altLang="ja-JP" sz="1200" b="0" dirty="0">
                          <a:latin typeface="BIZ UDPゴシック" panose="020B0400000000000000" pitchFamily="50" charset="-128"/>
                          <a:ea typeface="BIZ UDPゴシック" panose="020B0400000000000000" pitchFamily="50" charset="-128"/>
                        </a:rPr>
                        <a:t>40</a:t>
                      </a:r>
                      <a:r>
                        <a:rPr kumimoji="1" lang="ja-JP" altLang="en-US" sz="1200" b="0" dirty="0">
                          <a:latin typeface="BIZ UDPゴシック" panose="020B0400000000000000" pitchFamily="50" charset="-128"/>
                          <a:ea typeface="BIZ UDPゴシック" panose="020B0400000000000000" pitchFamily="50" charset="-128"/>
                        </a:rPr>
                        <a:t>橋</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上水道：約</a:t>
                      </a:r>
                      <a:r>
                        <a:rPr kumimoji="1" lang="en-US" altLang="ja-JP" sz="1200" b="0" dirty="0">
                          <a:latin typeface="BIZ UDPゴシック" panose="020B0400000000000000" pitchFamily="50" charset="-128"/>
                          <a:ea typeface="BIZ UDPゴシック" panose="020B0400000000000000" pitchFamily="50" charset="-128"/>
                        </a:rPr>
                        <a:t>195.8</a:t>
                      </a:r>
                      <a:r>
                        <a:rPr kumimoji="1" lang="ja-JP" altLang="en-US" sz="1200" b="0" dirty="0">
                          <a:latin typeface="BIZ UDPゴシック" panose="020B0400000000000000" pitchFamily="50" charset="-128"/>
                          <a:ea typeface="BIZ UDPゴシック" panose="020B0400000000000000" pitchFamily="50" charset="-128"/>
                        </a:rPr>
                        <a:t>㎞（送水管・配水管） </a:t>
                      </a:r>
                      <a:r>
                        <a:rPr kumimoji="1" lang="en-US" altLang="ja-JP" sz="1200" b="0" dirty="0">
                          <a:latin typeface="BIZ UDPゴシック" panose="020B0400000000000000" pitchFamily="50" charset="-128"/>
                          <a:ea typeface="BIZ UDPゴシック" panose="020B0400000000000000" pitchFamily="50" charset="-128"/>
                        </a:rPr>
                        <a:t>※</a:t>
                      </a:r>
                      <a:endParaRPr kumimoji="1" lang="ja-JP" altLang="en-US"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下水道：約</a:t>
                      </a:r>
                      <a:r>
                        <a:rPr kumimoji="1" lang="en-US" altLang="ja-JP" sz="1200" b="0" dirty="0">
                          <a:latin typeface="BIZ UDPゴシック" panose="020B0400000000000000" pitchFamily="50" charset="-128"/>
                          <a:ea typeface="BIZ UDPゴシック" panose="020B0400000000000000" pitchFamily="50" charset="-128"/>
                        </a:rPr>
                        <a:t>206.6㎞</a:t>
                      </a:r>
                      <a:r>
                        <a:rPr kumimoji="1" lang="ja-JP" altLang="en-US" sz="1200" b="0" dirty="0">
                          <a:latin typeface="BIZ UDPゴシック" panose="020B0400000000000000" pitchFamily="50" charset="-128"/>
                          <a:ea typeface="BIZ UDPゴシック" panose="020B0400000000000000" pitchFamily="50" charset="-128"/>
                        </a:rPr>
                        <a:t>（管路）</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公園：</a:t>
                      </a:r>
                      <a:r>
                        <a:rPr kumimoji="1" lang="en-US" altLang="ja-JP" sz="1200" b="0" dirty="0">
                          <a:latin typeface="BIZ UDPゴシック" panose="020B0400000000000000" pitchFamily="50" charset="-128"/>
                          <a:ea typeface="BIZ UDPゴシック" panose="020B0400000000000000" pitchFamily="50" charset="-128"/>
                        </a:rPr>
                        <a:t>103</a:t>
                      </a:r>
                      <a:r>
                        <a:rPr kumimoji="1" lang="ja-JP" altLang="en-US" sz="1200" b="0" dirty="0">
                          <a:latin typeface="BIZ UDPゴシック" panose="020B0400000000000000" pitchFamily="50" charset="-128"/>
                          <a:ea typeface="BIZ UDPゴシック" panose="020B0400000000000000" pitchFamily="50" charset="-128"/>
                        </a:rPr>
                        <a:t>公園</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bl>
          </a:graphicData>
        </a:graphic>
      </p:graphicFrame>
      <p:graphicFrame>
        <p:nvGraphicFramePr>
          <p:cNvPr id="27"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809538877"/>
              </p:ext>
            </p:extLst>
          </p:nvPr>
        </p:nvGraphicFramePr>
        <p:xfrm>
          <a:off x="4952999" y="3777706"/>
          <a:ext cx="4629290" cy="2560320"/>
        </p:xfrm>
        <a:graphic>
          <a:graphicData uri="http://schemas.openxmlformats.org/drawingml/2006/table">
            <a:tbl>
              <a:tblPr>
                <a:tableStyleId>{5940675A-B579-460E-94D1-54222C63F5DA}</a:tableStyleId>
              </a:tblPr>
              <a:tblGrid>
                <a:gridCol w="1499363">
                  <a:extLst>
                    <a:ext uri="{9D8B030D-6E8A-4147-A177-3AD203B41FA5}">
                      <a16:colId xmlns:a16="http://schemas.microsoft.com/office/drawing/2014/main" val="2163183408"/>
                    </a:ext>
                  </a:extLst>
                </a:gridCol>
                <a:gridCol w="3129927">
                  <a:extLst>
                    <a:ext uri="{9D8B030D-6E8A-4147-A177-3AD203B41FA5}">
                      <a16:colId xmlns:a16="http://schemas.microsoft.com/office/drawing/2014/main" val="2898818577"/>
                    </a:ext>
                  </a:extLst>
                </a:gridCol>
              </a:tblGrid>
              <a:tr h="399158">
                <a:tc>
                  <a:txBody>
                    <a:bodyPr/>
                    <a:lstStyle/>
                    <a:p>
                      <a:r>
                        <a:rPr kumimoji="1" lang="ja-JP" altLang="en-US" sz="1200" b="0">
                          <a:latin typeface="BIZ UDPゴシック" panose="020B0400000000000000" pitchFamily="50" charset="-128"/>
                          <a:ea typeface="BIZ UDPゴシック" panose="020B0400000000000000" pitchFamily="50" charset="-128"/>
                        </a:rPr>
                        <a:t>耐用年数経過時に単純更新した場合の（自然体の）見込み</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公共施設（４０年間）</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438</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億円（年間約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11</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インフラ施設（４０年間）</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道路・橋梁：約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124</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億円（年間約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3.1</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上下水道：約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388</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億円（年間約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9.7</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txBody>
                  <a:tcPr anchor="ctr"/>
                </a:tc>
                <a:extLst>
                  <a:ext uri="{0D108BD9-81ED-4DB2-BD59-A6C34878D82A}">
                    <a16:rowId xmlns:a16="http://schemas.microsoft.com/office/drawing/2014/main" val="1816219830"/>
                  </a:ext>
                </a:extLst>
              </a:tr>
              <a:tr h="401444">
                <a:tc>
                  <a:txBody>
                    <a:bodyPr/>
                    <a:lstStyle/>
                    <a:p>
                      <a:r>
                        <a:rPr kumimoji="1" lang="ja-JP" altLang="en-US" sz="1200" b="0" dirty="0">
                          <a:latin typeface="BIZ UDPゴシック" panose="020B0400000000000000" pitchFamily="50" charset="-128"/>
                          <a:ea typeface="BIZ UDPゴシック" panose="020B0400000000000000" pitchFamily="50" charset="-128"/>
                        </a:rPr>
                        <a:t>個別施設計画等にかかる対策を反映した見込み</a:t>
                      </a:r>
                    </a:p>
                  </a:txBody>
                  <a:tcPr anchor="ctr">
                    <a:solidFill>
                      <a:schemeClr val="accent1">
                        <a:lumMod val="20000"/>
                        <a:lumOff val="80000"/>
                      </a:schemeClr>
                    </a:solidFill>
                  </a:tcPr>
                </a:tc>
                <a:tc>
                  <a:txBody>
                    <a:bodyPr/>
                    <a:lstStyle/>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公共施設（２０年間）</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約</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144</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億円（年間約</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7.2</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億円）</a:t>
                      </a: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インフラ施設（２０年間）</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道路・橋梁：</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約</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39</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億円（年間約</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2</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億円）</a:t>
                      </a: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下水道：</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約</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9.9</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億円（年間約０．５億円）</a:t>
                      </a: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公園：</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約</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10.3</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億円（年間約０．５億円）</a:t>
                      </a:r>
                      <a:endParaRPr kumimoji="1" lang="en-US" altLang="ja-JP" sz="1200" b="0" u="sng" dirty="0">
                        <a:solidFill>
                          <a:srgbClr val="FF0000"/>
                        </a:solidFill>
                        <a:latin typeface="BIZ UDPゴシック" panose="020B0400000000000000" pitchFamily="50" charset="-128"/>
                        <a:ea typeface="BIZ UDPゴシック" panose="020B0400000000000000" pitchFamily="50" charset="-128"/>
                      </a:endParaRPr>
                    </a:p>
                    <a:p>
                      <a:r>
                        <a:rPr kumimoji="1" lang="ja-JP" altLang="en-US" sz="1200" b="0" u="none" dirty="0">
                          <a:solidFill>
                            <a:srgbClr val="FF0000"/>
                          </a:solidFill>
                          <a:latin typeface="BIZ UDPゴシック" panose="020B0400000000000000" pitchFamily="50" charset="-128"/>
                          <a:ea typeface="BIZ UDPゴシック" panose="020B0400000000000000" pitchFamily="50" charset="-128"/>
                        </a:rPr>
                        <a:t>⇒</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20</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年間の合計約</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203</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億円</a:t>
                      </a:r>
                      <a:endParaRPr kumimoji="1" lang="en-US" altLang="ja-JP" sz="1200" b="0" u="sng" dirty="0">
                        <a:solidFill>
                          <a:srgbClr val="FF0000"/>
                        </a:solidFill>
                        <a:latin typeface="BIZ UDPゴシック" panose="020B0400000000000000" pitchFamily="50" charset="-128"/>
                        <a:ea typeface="BIZ UDPゴシック" panose="020B0400000000000000" pitchFamily="50" charset="-128"/>
                      </a:endParaRPr>
                    </a:p>
                    <a:p>
                      <a:r>
                        <a:rPr kumimoji="1" lang="ja-JP" altLang="en-US" sz="1200" b="0" u="none" dirty="0">
                          <a:solidFill>
                            <a:srgbClr val="FF0000"/>
                          </a:solidFill>
                          <a:latin typeface="BIZ UDPゴシック" panose="020B0400000000000000" pitchFamily="50" charset="-128"/>
                          <a:ea typeface="BIZ UDPゴシック" panose="020B0400000000000000" pitchFamily="50" charset="-128"/>
                        </a:rPr>
                        <a:t> 　</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（１年あたり約</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10.2</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億）</a:t>
                      </a:r>
                    </a:p>
                  </a:txBody>
                  <a:tcPr anchor="ctr"/>
                </a:tc>
                <a:extLst>
                  <a:ext uri="{0D108BD9-81ED-4DB2-BD59-A6C34878D82A}">
                    <a16:rowId xmlns:a16="http://schemas.microsoft.com/office/drawing/2014/main" val="1397604318"/>
                  </a:ext>
                </a:extLst>
              </a:tr>
            </a:tbl>
          </a:graphicData>
        </a:graphic>
      </p:graphicFrame>
      <p:sp>
        <p:nvSpPr>
          <p:cNvPr id="12" name="テキスト ボックス 11">
            <a:extLst>
              <a:ext uri="{FF2B5EF4-FFF2-40B4-BE49-F238E27FC236}">
                <a16:creationId xmlns:a16="http://schemas.microsoft.com/office/drawing/2014/main" id="{9AE761D4-9897-4F35-BC1A-7F696236CF9D}"/>
              </a:ext>
            </a:extLst>
          </p:cNvPr>
          <p:cNvSpPr txBox="1"/>
          <p:nvPr/>
        </p:nvSpPr>
        <p:spPr>
          <a:xfrm>
            <a:off x="0" y="48549"/>
            <a:ext cx="10120078"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４．財政シミュレーションの留意事項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（一斉に老朽化する公共施設等への対応）</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
        <p:nvSpPr>
          <p:cNvPr id="18" name="テキスト ボックス 11">
            <a:extLst>
              <a:ext uri="{FF2B5EF4-FFF2-40B4-BE49-F238E27FC236}">
                <a16:creationId xmlns:a16="http://schemas.microsoft.com/office/drawing/2014/main" id="{9B2689F7-CAE6-4F66-A543-E0F9A476CB72}"/>
              </a:ext>
            </a:extLst>
          </p:cNvPr>
          <p:cNvSpPr txBox="1"/>
          <p:nvPr/>
        </p:nvSpPr>
        <p:spPr>
          <a:xfrm>
            <a:off x="1108830" y="6514099"/>
            <a:ext cx="3875964" cy="26161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令和３年４月～大阪広域水道企業団への統合に伴い、移管</a:t>
            </a:r>
          </a:p>
        </p:txBody>
      </p:sp>
    </p:spTree>
    <p:extLst>
      <p:ext uri="{BB962C8B-B14F-4D97-AF65-F5344CB8AC3E}">
        <p14:creationId xmlns:p14="http://schemas.microsoft.com/office/powerpoint/2010/main" val="814655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7">
            <a:extLst>
              <a:ext uri="{FF2B5EF4-FFF2-40B4-BE49-F238E27FC236}">
                <a16:creationId xmlns:a16="http://schemas.microsoft.com/office/drawing/2014/main" id="{0C3AB782-6DD8-417A-9584-B12B43A1C8C9}"/>
              </a:ext>
            </a:extLst>
          </p:cNvPr>
          <p:cNvSpPr/>
          <p:nvPr/>
        </p:nvSpPr>
        <p:spPr>
          <a:xfrm>
            <a:off x="315106" y="4889442"/>
            <a:ext cx="9241360" cy="1753788"/>
          </a:xfrm>
          <a:prstGeom prst="roundRect">
            <a:avLst>
              <a:gd name="adj" fmla="val 0"/>
            </a:avLst>
          </a:prstGeom>
          <a:solidFill>
            <a:schemeClr val="accent4">
              <a:lumMod val="20000"/>
              <a:lumOff val="80000"/>
            </a:schemeClr>
          </a:solidFill>
          <a:ln w="63500" cmpd="thickThi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40" name="正方形/長方形 39"/>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49294" y="779992"/>
            <a:ext cx="9772984" cy="3693976"/>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6" name="テキスト ボックス 45"/>
          <p:cNvSpPr txBox="1"/>
          <p:nvPr/>
        </p:nvSpPr>
        <p:spPr>
          <a:xfrm>
            <a:off x="281744" y="2150033"/>
            <a:ext cx="3929783" cy="307777"/>
          </a:xfrm>
          <a:prstGeom prst="rect">
            <a:avLst/>
          </a:prstGeom>
          <a:noFill/>
        </p:spPr>
        <p:txBody>
          <a:bodyPr wrap="square" rtlCol="0">
            <a:spAutoFit/>
          </a:bodyPr>
          <a:lstStyle/>
          <a:p>
            <a:pPr algn="ctr"/>
            <a:r>
              <a:rPr kumimoji="1" lang="en-US" altLang="ja-JP" sz="140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臨時交付金の充当額、主な対象事業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2" name="テキスト ボックス 71"/>
          <p:cNvSpPr txBox="1"/>
          <p:nvPr/>
        </p:nvSpPr>
        <p:spPr>
          <a:xfrm>
            <a:off x="5176341" y="2146943"/>
            <a:ext cx="3830637"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コロナ禍により実施を見送った事業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43" name="正方形/長方形 42"/>
          <p:cNvSpPr/>
          <p:nvPr/>
        </p:nvSpPr>
        <p:spPr>
          <a:xfrm>
            <a:off x="23344" y="979165"/>
            <a:ext cx="9930337" cy="1015663"/>
          </a:xfrm>
          <a:prstGeom prst="rect">
            <a:avLst/>
          </a:prstGeom>
        </p:spPr>
        <p:txBody>
          <a:bodyPr wrap="square">
            <a:spAutoFit/>
          </a:bodyPr>
          <a:lstStyle/>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国が令和２年度に創設した「新型コロナウイルス感染症対応地方創生臨時交付金（以下「臨時交付金」）」</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を、これまで地域振興券などの事業に要する経費の全部または一部に活用。</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新型コロナウイルス感染症の影響により、令和２年以降実施を見送った自主事業</a:t>
            </a:r>
            <a:r>
              <a:rPr kumimoji="1" lang="ja-JP" altLang="en-US" sz="1600" dirty="0" smtClean="0">
                <a:latin typeface="BIZ UDPゴシック" panose="020B0400000000000000" pitchFamily="50" charset="-128"/>
                <a:ea typeface="BIZ UDPゴシック" panose="020B0400000000000000" pitchFamily="50" charset="-128"/>
              </a:rPr>
              <a:t>などがあり</a:t>
            </a:r>
            <a:r>
              <a:rPr kumimoji="1" lang="ja-JP" altLang="en-US" sz="1600" dirty="0">
                <a:latin typeface="BIZ UDPゴシック" panose="020B0400000000000000" pitchFamily="50" charset="-128"/>
                <a:ea typeface="BIZ UDPゴシック" panose="020B0400000000000000" pitchFamily="50" charset="-128"/>
              </a:rPr>
              <a:t>、不用額が発生。</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50"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5</a:t>
            </a:fld>
            <a:endParaRPr kumimoji="1" lang="ja-JP" altLang="en-US" b="1" dirty="0">
              <a:latin typeface="BIZ UDPゴシック" panose="020B0400000000000000" pitchFamily="50" charset="-128"/>
              <a:ea typeface="BIZ UDPゴシック" panose="020B0400000000000000" pitchFamily="50" charset="-128"/>
            </a:endParaRPr>
          </a:p>
        </p:txBody>
      </p:sp>
      <p:graphicFrame>
        <p:nvGraphicFramePr>
          <p:cNvPr id="52"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478767871"/>
              </p:ext>
            </p:extLst>
          </p:nvPr>
        </p:nvGraphicFramePr>
        <p:xfrm>
          <a:off x="355857" y="2612929"/>
          <a:ext cx="4589629" cy="1434046"/>
        </p:xfrm>
        <a:graphic>
          <a:graphicData uri="http://schemas.openxmlformats.org/drawingml/2006/table">
            <a:tbl>
              <a:tblPr>
                <a:tableStyleId>{5940675A-B579-460E-94D1-54222C63F5DA}</a:tableStyleId>
              </a:tblPr>
              <a:tblGrid>
                <a:gridCol w="504267">
                  <a:extLst>
                    <a:ext uri="{9D8B030D-6E8A-4147-A177-3AD203B41FA5}">
                      <a16:colId xmlns:a16="http://schemas.microsoft.com/office/drawing/2014/main" val="2163183408"/>
                    </a:ext>
                  </a:extLst>
                </a:gridCol>
                <a:gridCol w="1082270">
                  <a:extLst>
                    <a:ext uri="{9D8B030D-6E8A-4147-A177-3AD203B41FA5}">
                      <a16:colId xmlns:a16="http://schemas.microsoft.com/office/drawing/2014/main" val="1769939388"/>
                    </a:ext>
                  </a:extLst>
                </a:gridCol>
                <a:gridCol w="3003092">
                  <a:extLst>
                    <a:ext uri="{9D8B030D-6E8A-4147-A177-3AD203B41FA5}">
                      <a16:colId xmlns:a16="http://schemas.microsoft.com/office/drawing/2014/main" val="2898818577"/>
                    </a:ext>
                  </a:extLst>
                </a:gridCol>
              </a:tblGrid>
              <a:tr h="253088">
                <a:tc>
                  <a:txBody>
                    <a:bodyPr/>
                    <a:lstStyle/>
                    <a:p>
                      <a:pPr algn="ctr"/>
                      <a:r>
                        <a:rPr kumimoji="1" lang="ja-JP" altLang="en-US" sz="1200" b="0">
                          <a:latin typeface="BIZ UDPゴシック" panose="020B0400000000000000" pitchFamily="50" charset="-128"/>
                          <a:ea typeface="BIZ UDPゴシック" panose="020B0400000000000000" pitchFamily="50" charset="-128"/>
                        </a:rPr>
                        <a:t>年度</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u="none">
                          <a:solidFill>
                            <a:schemeClr val="tx1"/>
                          </a:solidFill>
                          <a:latin typeface="BIZ UDPゴシック" panose="020B0400000000000000" pitchFamily="50" charset="-128"/>
                          <a:ea typeface="BIZ UDPゴシック" panose="020B0400000000000000" pitchFamily="50" charset="-128"/>
                        </a:rPr>
                        <a:t>充当額</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a:latin typeface="BIZ UDPゴシック" panose="020B0400000000000000" pitchFamily="50" charset="-128"/>
                          <a:ea typeface="BIZ UDPゴシック" panose="020B0400000000000000" pitchFamily="50" charset="-128"/>
                        </a:rPr>
                        <a:t>主な対象事業</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extLst>
                  <a:ext uri="{0D108BD9-81ED-4DB2-BD59-A6C34878D82A}">
                    <a16:rowId xmlns:a16="http://schemas.microsoft.com/office/drawing/2014/main" val="1816219830"/>
                  </a:ext>
                </a:extLst>
              </a:tr>
              <a:tr h="401444">
                <a:tc>
                  <a:txBody>
                    <a:bodyPr/>
                    <a:lstStyle/>
                    <a:p>
                      <a:pPr algn="ctr"/>
                      <a:r>
                        <a:rPr kumimoji="1" lang="ja-JP" altLang="en-US" sz="1200" b="0">
                          <a:latin typeface="BIZ UDPゴシック" panose="020B0400000000000000" pitchFamily="50" charset="-128"/>
                          <a:ea typeface="BIZ UDPゴシック" panose="020B0400000000000000" pitchFamily="50" charset="-128"/>
                        </a:rPr>
                        <a:t>Ｒ２</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6.3</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水道料金減免事業（</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10</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か月）</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379141">
                <a:tc>
                  <a:txBody>
                    <a:bodyPr/>
                    <a:lstStyle/>
                    <a:p>
                      <a:pPr algn="ctr"/>
                      <a:r>
                        <a:rPr kumimoji="1" lang="ja-JP" altLang="en-US" sz="1200" b="0">
                          <a:latin typeface="BIZ UDPゴシック" panose="020B0400000000000000" pitchFamily="50" charset="-128"/>
                          <a:ea typeface="BIZ UDPゴシック" panose="020B0400000000000000" pitchFamily="50" charset="-128"/>
                        </a:rPr>
                        <a:t>Ｒ３</a:t>
                      </a:r>
                      <a:endParaRPr kumimoji="1" lang="en-US" altLang="ja-JP"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約２</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９億円</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町立小中学校給食費無償化事業（１１か月）</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379141">
                <a:tc>
                  <a:txBody>
                    <a:bodyPr/>
                    <a:lstStyle/>
                    <a:p>
                      <a:pPr algn="ctr"/>
                      <a:r>
                        <a:rPr kumimoji="1" lang="ja-JP" altLang="en-US" sz="1200" b="0">
                          <a:latin typeface="BIZ UDPゴシック" panose="020B0400000000000000" pitchFamily="50" charset="-128"/>
                          <a:ea typeface="BIZ UDPゴシック" panose="020B0400000000000000" pitchFamily="50" charset="-128"/>
                        </a:rPr>
                        <a:t>Ｒ４</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約４</a:t>
                      </a:r>
                      <a: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t>.</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3</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億</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円</a:t>
                      </a: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地域振興券事業</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5827712"/>
                  </a:ext>
                </a:extLst>
              </a:tr>
            </a:tbl>
          </a:graphicData>
        </a:graphic>
      </p:graphicFrame>
      <p:sp>
        <p:nvSpPr>
          <p:cNvPr id="54" name="テキスト ボックス 53"/>
          <p:cNvSpPr txBox="1"/>
          <p:nvPr/>
        </p:nvSpPr>
        <p:spPr>
          <a:xfrm>
            <a:off x="3779096" y="2201585"/>
            <a:ext cx="962354" cy="264663"/>
          </a:xfrm>
          <a:prstGeom prst="rect">
            <a:avLst/>
          </a:prstGeom>
          <a:noFill/>
        </p:spPr>
        <p:txBody>
          <a:bodyPr wrap="square" rtlCol="0">
            <a:spAutoFit/>
          </a:bodyPr>
          <a:lstStyle/>
          <a:p>
            <a:pPr algn="ctr"/>
            <a:r>
              <a:rPr kumimoji="1" lang="ja-JP" altLang="en-US" sz="1100">
                <a:latin typeface="BIZ UDPゴシック" panose="020B0400000000000000" pitchFamily="50" charset="-128"/>
                <a:ea typeface="BIZ UDPゴシック" panose="020B0400000000000000" pitchFamily="50" charset="-128"/>
              </a:rPr>
              <a:t>（</a:t>
            </a:r>
            <a:r>
              <a:rPr kumimoji="1" lang="en-US" altLang="ja-JP" sz="1100">
                <a:latin typeface="BIZ UDPゴシック" panose="020B0400000000000000" pitchFamily="50" charset="-128"/>
                <a:ea typeface="BIZ UDPゴシック" panose="020B0400000000000000" pitchFamily="50" charset="-128"/>
              </a:rPr>
              <a:t>R4</a:t>
            </a:r>
            <a:r>
              <a:rPr kumimoji="1" lang="ja-JP" altLang="en-US" sz="1100">
                <a:latin typeface="BIZ UDPゴシック" panose="020B0400000000000000" pitchFamily="50" charset="-128"/>
                <a:ea typeface="BIZ UDPゴシック" panose="020B0400000000000000" pitchFamily="50" charset="-128"/>
              </a:rPr>
              <a:t>は予定）</a:t>
            </a:r>
            <a:endParaRPr kumimoji="1" lang="ja-JP" altLang="en-US" sz="1100" dirty="0">
              <a:latin typeface="BIZ UDPゴシック" panose="020B0400000000000000" pitchFamily="50" charset="-128"/>
              <a:ea typeface="BIZ UDPゴシック" panose="020B0400000000000000" pitchFamily="50" charset="-128"/>
            </a:endParaRPr>
          </a:p>
        </p:txBody>
      </p:sp>
      <p:graphicFrame>
        <p:nvGraphicFramePr>
          <p:cNvPr id="57"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685353257"/>
              </p:ext>
            </p:extLst>
          </p:nvPr>
        </p:nvGraphicFramePr>
        <p:xfrm>
          <a:off x="5063968" y="2619408"/>
          <a:ext cx="4492498" cy="1434046"/>
        </p:xfrm>
        <a:graphic>
          <a:graphicData uri="http://schemas.openxmlformats.org/drawingml/2006/table">
            <a:tbl>
              <a:tblPr>
                <a:tableStyleId>{5940675A-B579-460E-94D1-54222C63F5DA}</a:tableStyleId>
              </a:tblPr>
              <a:tblGrid>
                <a:gridCol w="4492498">
                  <a:extLst>
                    <a:ext uri="{9D8B030D-6E8A-4147-A177-3AD203B41FA5}">
                      <a16:colId xmlns:a16="http://schemas.microsoft.com/office/drawing/2014/main" val="2898818577"/>
                    </a:ext>
                  </a:extLst>
                </a:gridCol>
              </a:tblGrid>
              <a:tr h="14340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・地域振興イベントや夏祭りなどの実施団体</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　への補助事業</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・農業祭・林業祭など地域産業振興に関する催し</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・小・中学校における社会見学等の校外学習</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・新年交礼会・スポーツ大会　　　　等</a:t>
                      </a:r>
                      <a:endParaRPr kumimoji="1" lang="en-US" altLang="ja-JP" sz="16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bl>
          </a:graphicData>
        </a:graphic>
      </p:graphicFrame>
      <p:sp>
        <p:nvSpPr>
          <p:cNvPr id="17" name="テキスト ボックス 16"/>
          <p:cNvSpPr txBox="1"/>
          <p:nvPr/>
        </p:nvSpPr>
        <p:spPr>
          <a:xfrm>
            <a:off x="6766277" y="2373064"/>
            <a:ext cx="2790189" cy="253916"/>
          </a:xfrm>
          <a:prstGeom prst="rect">
            <a:avLst/>
          </a:prstGeom>
          <a:noFill/>
        </p:spPr>
        <p:txBody>
          <a:bodyPr wrap="square" rtlCol="0">
            <a:spAutoFit/>
          </a:body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府内市町村が実施を見送った事業を例示</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18" name="正方形/長方形 17">
            <a:extLst>
              <a:ext uri="{FF2B5EF4-FFF2-40B4-BE49-F238E27FC236}">
                <a16:creationId xmlns:a16="http://schemas.microsoft.com/office/drawing/2014/main" id="{E662F4AD-3607-4EA7-90DE-B50924AAB955}"/>
              </a:ext>
            </a:extLst>
          </p:cNvPr>
          <p:cNvSpPr/>
          <p:nvPr/>
        </p:nvSpPr>
        <p:spPr>
          <a:xfrm>
            <a:off x="445142" y="4987102"/>
            <a:ext cx="9111323" cy="1631216"/>
          </a:xfrm>
          <a:prstGeom prst="rect">
            <a:avLst/>
          </a:prstGeom>
        </p:spPr>
        <p:txBody>
          <a:bodyPr wrap="square">
            <a:spAutoFit/>
          </a:bodyPr>
          <a:lstStyle/>
          <a:p>
            <a:pPr>
              <a:lnSpc>
                <a:spcPts val="24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長引くコロナ禍や急激な物価高騰等への対応など、国の財政も厳しい状況にある。</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新型コロナウイルス感染症対応として行われた国から地方への財政移転については、感染収束後、</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早期に地方財政の歳出構造を平時に戻すとされている（「骨太の方針</a:t>
            </a:r>
            <a:r>
              <a:rPr kumimoji="1" lang="en-US" altLang="ja-JP" sz="1600" dirty="0">
                <a:latin typeface="BIZ UDPゴシック" panose="020B0400000000000000" pitchFamily="50" charset="-128"/>
                <a:ea typeface="BIZ UDPゴシック" panose="020B0400000000000000" pitchFamily="50" charset="-128"/>
              </a:rPr>
              <a:t>2022</a:t>
            </a:r>
            <a:r>
              <a:rPr kumimoji="1" lang="ja-JP" altLang="en-US" sz="1600" dirty="0">
                <a:latin typeface="BIZ UDPゴシック" panose="020B0400000000000000" pitchFamily="50" charset="-128"/>
                <a:ea typeface="BIZ UDPゴシック" panose="020B0400000000000000" pitchFamily="50" charset="-128"/>
              </a:rPr>
              <a:t>」より）。</a:t>
            </a:r>
            <a:endParaRPr kumimoji="1" lang="en-US" altLang="ja-JP" sz="1600" dirty="0">
              <a:latin typeface="BIZ UDPゴシック" panose="020B0400000000000000" pitchFamily="50" charset="-128"/>
              <a:ea typeface="BIZ UDPゴシック" panose="020B0400000000000000" pitchFamily="50" charset="-128"/>
            </a:endParaRPr>
          </a:p>
          <a:p>
            <a:pPr>
              <a:lnSpc>
                <a:spcPts val="24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自主事業などの再開は、経費発生（不用額の減少要因）となる。</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chemeClr val="accent2"/>
                </a:solidFill>
                <a:latin typeface="BIZ UDPゴシック" panose="020B0400000000000000" pitchFamily="50" charset="-128"/>
                <a:ea typeface="BIZ UDPゴシック" panose="020B0400000000000000" pitchFamily="50" charset="-128"/>
              </a:rPr>
              <a:t> ➡　</a:t>
            </a:r>
            <a:r>
              <a:rPr kumimoji="1" lang="ja-JP" altLang="en-US" sz="1600" dirty="0">
                <a:latin typeface="BIZ UDPゴシック" panose="020B0400000000000000" pitchFamily="50" charset="-128"/>
                <a:ea typeface="BIZ UDPゴシック" panose="020B0400000000000000" pitchFamily="50" charset="-128"/>
              </a:rPr>
              <a:t>今後、</a:t>
            </a:r>
            <a:r>
              <a:rPr kumimoji="1" lang="ja-JP" altLang="en-US" sz="1600" b="1" u="sng" dirty="0">
                <a:solidFill>
                  <a:srgbClr val="FF0000"/>
                </a:solidFill>
                <a:latin typeface="BIZ UDPゴシック" panose="020B0400000000000000" pitchFamily="50" charset="-128"/>
                <a:ea typeface="BIZ UDPゴシック" panose="020B0400000000000000" pitchFamily="50" charset="-128"/>
              </a:rPr>
              <a:t>臨時交付金はもとより、国の地方財政措置の状況には十分な留意が必要</a:t>
            </a:r>
            <a:endParaRPr kumimoji="1" lang="en-US" altLang="ja-JP" sz="1600" b="1" u="sng" dirty="0">
              <a:solidFill>
                <a:srgbClr val="FF0000"/>
              </a:solidFill>
              <a:latin typeface="BIZ UDPゴシック" panose="020B0400000000000000" pitchFamily="50" charset="-128"/>
              <a:ea typeface="BIZ UDPゴシック" panose="020B0400000000000000" pitchFamily="50" charset="-128"/>
            </a:endParaRPr>
          </a:p>
        </p:txBody>
      </p:sp>
      <p:sp>
        <p:nvSpPr>
          <p:cNvPr id="19" name="テキスト ボックス 15"/>
          <p:cNvSpPr txBox="1"/>
          <p:nvPr/>
        </p:nvSpPr>
        <p:spPr>
          <a:xfrm>
            <a:off x="310322" y="4140567"/>
            <a:ext cx="8862256" cy="25391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充当額：各年度の実施計画に記載され、実際に事業実施に活用した額（</a:t>
            </a:r>
            <a:r>
              <a:rPr kumimoji="1" lang="en-US" altLang="ja-JP" sz="1050" dirty="0">
                <a:latin typeface="BIZ UDPゴシック" panose="020B0400000000000000" pitchFamily="50" charset="-128"/>
                <a:ea typeface="BIZ UDPゴシック" panose="020B0400000000000000" pitchFamily="50" charset="-128"/>
              </a:rPr>
              <a:t>R4</a:t>
            </a:r>
            <a:r>
              <a:rPr kumimoji="1" lang="ja-JP" altLang="en-US" sz="1050" dirty="0">
                <a:latin typeface="BIZ UDPゴシック" panose="020B0400000000000000" pitchFamily="50" charset="-128"/>
                <a:ea typeface="BIZ UDPゴシック" panose="020B0400000000000000" pitchFamily="50" charset="-128"/>
              </a:rPr>
              <a:t>年度は国からの配分額。但し本省繰越額は除く。）</a:t>
            </a:r>
          </a:p>
        </p:txBody>
      </p:sp>
      <p:sp>
        <p:nvSpPr>
          <p:cNvPr id="16" name="テキスト ボックス 15">
            <a:extLst>
              <a:ext uri="{FF2B5EF4-FFF2-40B4-BE49-F238E27FC236}">
                <a16:creationId xmlns:a16="http://schemas.microsoft.com/office/drawing/2014/main" id="{2ADC509C-F323-48D7-899B-C18C523FAB13}"/>
              </a:ext>
            </a:extLst>
          </p:cNvPr>
          <p:cNvSpPr txBox="1"/>
          <p:nvPr/>
        </p:nvSpPr>
        <p:spPr>
          <a:xfrm>
            <a:off x="0" y="48549"/>
            <a:ext cx="10089622"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４．財政シミュレーションの留意事項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（国の地方財政措置、自主事業等の再開）</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80090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8" name="スライド番号プレースホルダー 2">
            <a:extLst>
              <a:ext uri="{FF2B5EF4-FFF2-40B4-BE49-F238E27FC236}">
                <a16:creationId xmlns:a16="http://schemas.microsoft.com/office/drawing/2014/main" id="{59C7DAB2-22BA-4FCB-8ED7-052B680E01E8}"/>
              </a:ext>
            </a:extLst>
          </p:cNvPr>
          <p:cNvSpPr>
            <a:spLocks noGrp="1"/>
          </p:cNvSpPr>
          <p:nvPr>
            <p:ph type="sldNum" sz="quarter" idx="12"/>
          </p:nvPr>
        </p:nvSpPr>
        <p:spPr>
          <a:xfrm>
            <a:off x="9502881" y="6550096"/>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6</a:t>
            </a:fld>
            <a:endParaRPr kumimoji="1" lang="ja-JP" altLang="en-US" b="1" dirty="0">
              <a:latin typeface="BIZ UDPゴシック" panose="020B0400000000000000" pitchFamily="50" charset="-128"/>
              <a:ea typeface="BIZ UDPゴシック" panose="020B0400000000000000" pitchFamily="50" charset="-128"/>
            </a:endParaRPr>
          </a:p>
        </p:txBody>
      </p:sp>
      <p:pic>
        <p:nvPicPr>
          <p:cNvPr id="4" name="図 3"/>
          <p:cNvPicPr>
            <a:picLocks noChangeAspect="1"/>
          </p:cNvPicPr>
          <p:nvPr/>
        </p:nvPicPr>
        <p:blipFill>
          <a:blip r:embed="rId2"/>
          <a:stretch>
            <a:fillRect/>
          </a:stretch>
        </p:blipFill>
        <p:spPr>
          <a:xfrm>
            <a:off x="94903" y="664218"/>
            <a:ext cx="9716194" cy="6007037"/>
          </a:xfrm>
          <a:prstGeom prst="rect">
            <a:avLst/>
          </a:prstGeom>
        </p:spPr>
      </p:pic>
    </p:spTree>
    <p:extLst>
      <p:ext uri="{BB962C8B-B14F-4D97-AF65-F5344CB8AC3E}">
        <p14:creationId xmlns:p14="http://schemas.microsoft.com/office/powerpoint/2010/main" val="3168756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6153636" y="2277166"/>
            <a:ext cx="3504002" cy="23594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大阪発“地方分権改革”ビジョン</a:t>
            </a:r>
            <a:r>
              <a:rPr kumimoji="1" lang="ja-JP" altLang="en-US" sz="800" dirty="0">
                <a:solidFill>
                  <a:schemeClr val="tx1"/>
                </a:solidFill>
                <a:latin typeface="BIZ UDPゴシック" panose="020B0400000000000000" pitchFamily="50" charset="-128"/>
                <a:ea typeface="BIZ UDPゴシック" panose="020B0400000000000000" pitchFamily="50" charset="-128"/>
              </a:rPr>
              <a:t>（平成</a:t>
            </a:r>
            <a:r>
              <a:rPr kumimoji="1" lang="en-US" altLang="ja-JP" sz="800" dirty="0">
                <a:solidFill>
                  <a:schemeClr val="tx1"/>
                </a:solidFill>
                <a:latin typeface="BIZ UDPゴシック" panose="020B0400000000000000" pitchFamily="50" charset="-128"/>
                <a:ea typeface="BIZ UDPゴシック" panose="020B0400000000000000" pitchFamily="50" charset="-128"/>
              </a:rPr>
              <a:t>29</a:t>
            </a:r>
            <a:r>
              <a:rPr kumimoji="1" lang="ja-JP" altLang="en-US" sz="800" dirty="0">
                <a:solidFill>
                  <a:schemeClr val="tx1"/>
                </a:solidFill>
                <a:latin typeface="BIZ UDPゴシック" panose="020B0400000000000000" pitchFamily="50" charset="-128"/>
                <a:ea typeface="BIZ UDPゴシック" panose="020B0400000000000000" pitchFamily="50" charset="-128"/>
              </a:rPr>
              <a:t>年</a:t>
            </a:r>
            <a:r>
              <a:rPr kumimoji="1" lang="en-US" altLang="ja-JP" sz="800" dirty="0">
                <a:solidFill>
                  <a:schemeClr val="tx1"/>
                </a:solidFill>
                <a:latin typeface="BIZ UDPゴシック" panose="020B0400000000000000" pitchFamily="50" charset="-128"/>
                <a:ea typeface="BIZ UDPゴシック" panose="020B0400000000000000" pitchFamily="50" charset="-128"/>
              </a:rPr>
              <a:t>3</a:t>
            </a:r>
            <a:r>
              <a:rPr kumimoji="1" lang="ja-JP" altLang="en-US" sz="800" dirty="0">
                <a:solidFill>
                  <a:schemeClr val="tx1"/>
                </a:solidFill>
                <a:latin typeface="BIZ UDPゴシック" panose="020B0400000000000000" pitchFamily="50" charset="-128"/>
                <a:ea typeface="BIZ UDPゴシック" panose="020B0400000000000000" pitchFamily="50" charset="-128"/>
              </a:rPr>
              <a:t>月改訂版）</a:t>
            </a:r>
          </a:p>
        </p:txBody>
      </p:sp>
      <p:sp>
        <p:nvSpPr>
          <p:cNvPr id="16" name="角丸四角形 15"/>
          <p:cNvSpPr/>
          <p:nvPr/>
        </p:nvSpPr>
        <p:spPr>
          <a:xfrm>
            <a:off x="373380" y="1473369"/>
            <a:ext cx="9194800" cy="300517"/>
          </a:xfrm>
          <a:prstGeom prst="roundRect">
            <a:avLst>
              <a:gd name="adj" fmla="val 5000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78059" y="69752"/>
            <a:ext cx="9643987" cy="523220"/>
          </a:xfrm>
          <a:prstGeom prst="rect">
            <a:avLst/>
          </a:prstGeom>
          <a:noFill/>
        </p:spPr>
        <p:txBody>
          <a:bodyPr wrap="none" rtlCol="0">
            <a:spAutoFit/>
          </a:bodyPr>
          <a:lstStyle/>
          <a:p>
            <a:r>
              <a:rPr kumimoji="1" lang="ja-JP" altLang="en-US" sz="2800" b="1">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（参考）基礎</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自治機能の充実・強化</a:t>
            </a:r>
            <a:r>
              <a:rPr kumimoji="1" lang="ja-JP" altLang="en-US" sz="2800" b="1">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に向けたこれまでの取組み</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329866" y="3366554"/>
            <a:ext cx="9327772" cy="249928"/>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a:latin typeface="BIZ UDPゴシック" panose="020B0400000000000000" pitchFamily="50" charset="-128"/>
                <a:ea typeface="BIZ UDPゴシック" panose="020B0400000000000000" pitchFamily="50" charset="-128"/>
              </a:rPr>
              <a:t>府の主</a:t>
            </a:r>
            <a:r>
              <a:rPr kumimoji="1" lang="ja-JP" altLang="en-US" sz="1400" b="1" dirty="0">
                <a:latin typeface="BIZ UDPゴシック" panose="020B0400000000000000" pitchFamily="50" charset="-128"/>
                <a:ea typeface="BIZ UDPゴシック" panose="020B0400000000000000" pitchFamily="50" charset="-128"/>
              </a:rPr>
              <a:t>な取組内容</a:t>
            </a:r>
          </a:p>
        </p:txBody>
      </p:sp>
      <p:sp>
        <p:nvSpPr>
          <p:cNvPr id="11" name="正方形/長方形 10"/>
          <p:cNvSpPr/>
          <p:nvPr/>
        </p:nvSpPr>
        <p:spPr>
          <a:xfrm>
            <a:off x="381000" y="872990"/>
            <a:ext cx="9194800" cy="45853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375761" y="777134"/>
            <a:ext cx="9206390" cy="255875"/>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b"/>
          <a:lstStyle/>
          <a:p>
            <a:pPr algn="ctr"/>
            <a:r>
              <a:rPr kumimoji="1" lang="ja-JP" altLang="en-US" sz="1050" dirty="0">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800" dirty="0">
                <a:latin typeface="BIZ UDPゴシック" panose="020B0400000000000000" pitchFamily="50" charset="-128"/>
                <a:ea typeface="BIZ UDPゴシック" panose="020B0400000000000000" pitchFamily="50" charset="-128"/>
              </a:rPr>
              <a:t>（平成</a:t>
            </a:r>
            <a:r>
              <a:rPr kumimoji="1" lang="en-US" altLang="ja-JP" sz="800" dirty="0">
                <a:latin typeface="BIZ UDPゴシック" panose="020B0400000000000000" pitchFamily="50" charset="-128"/>
                <a:ea typeface="BIZ UDPゴシック" panose="020B0400000000000000" pitchFamily="50" charset="-128"/>
              </a:rPr>
              <a:t>30</a:t>
            </a:r>
            <a:r>
              <a:rPr kumimoji="1" lang="ja-JP" altLang="en-US" sz="800" dirty="0" smtClean="0">
                <a:latin typeface="BIZ UDPゴシック" panose="020B0400000000000000" pitchFamily="50" charset="-128"/>
                <a:ea typeface="BIZ UDPゴシック" panose="020B0400000000000000" pitchFamily="50" charset="-128"/>
              </a:rPr>
              <a:t>年）</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373380" y="1054530"/>
            <a:ext cx="9202420" cy="276999"/>
          </a:xfrm>
          <a:prstGeom prst="rect">
            <a:avLst/>
          </a:prstGeom>
        </p:spPr>
        <p:txBody>
          <a:bodyPr wrap="square">
            <a:spAutoFit/>
          </a:bodyPr>
          <a:lstStyle/>
          <a:p>
            <a:pPr algn="ctr"/>
            <a:r>
              <a:rPr kumimoji="1"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２０４５年</a:t>
            </a:r>
            <a:r>
              <a:rPr kumimoji="1" lang="ja-JP" altLang="en-US" sz="105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府の人口</a:t>
            </a:r>
            <a:r>
              <a:rPr kumimoji="1" lang="ja-JP" altLang="en-US" sz="1050" dirty="0">
                <a:latin typeface="BIZ UDPゴシック" panose="020B0400000000000000" pitchFamily="50" charset="-128"/>
                <a:ea typeface="BIZ UDPゴシック" panose="020B0400000000000000" pitchFamily="50" charset="-128"/>
              </a:rPr>
              <a:t>は</a:t>
            </a:r>
            <a:r>
              <a:rPr kumimoji="1" lang="ja-JP" altLang="en-US" sz="12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約</a:t>
            </a:r>
            <a:r>
              <a:rPr kumimoji="1" lang="ja-JP" altLang="en-US" sz="1200" dirty="0">
                <a:latin typeface="BIZ UDPゴシック" panose="020B0400000000000000" pitchFamily="50" charset="-128"/>
                <a:ea typeface="BIZ UDPゴシック" panose="020B0400000000000000" pitchFamily="50" charset="-128"/>
              </a:rPr>
              <a:t>１５０万人（▲</a:t>
            </a:r>
            <a:r>
              <a:rPr kumimoji="1" lang="ja-JP" altLang="en-US" sz="900" dirty="0">
                <a:latin typeface="BIZ UDPゴシック" panose="020B0400000000000000" pitchFamily="50" charset="-128"/>
                <a:ea typeface="BIZ UDPゴシック" panose="020B0400000000000000" pitchFamily="50" charset="-128"/>
              </a:rPr>
              <a:t>約</a:t>
            </a:r>
            <a:r>
              <a:rPr kumimoji="1" lang="ja-JP" altLang="en-US" sz="1200" dirty="0">
                <a:latin typeface="BIZ UDPゴシック" panose="020B0400000000000000" pitchFamily="50" charset="-128"/>
                <a:ea typeface="BIZ UDPゴシック" panose="020B0400000000000000" pitchFamily="50" charset="-128"/>
              </a:rPr>
              <a:t>１７％）　　　</a:t>
            </a:r>
            <a:r>
              <a:rPr kumimoji="1"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年少人口・生産年齢人口は減少する一方、高齢者人口は増加</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4" name="二等辺三角形 13"/>
          <p:cNvSpPr/>
          <p:nvPr/>
        </p:nvSpPr>
        <p:spPr>
          <a:xfrm rot="10800000">
            <a:off x="4646295" y="1374992"/>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596313" y="1467196"/>
            <a:ext cx="8633460" cy="306467"/>
          </a:xfrm>
          <a:prstGeom prst="roundRect">
            <a:avLst/>
          </a:prstGeom>
        </p:spPr>
        <p:txBody>
          <a:bodyPr wrap="square">
            <a:spAutoFit/>
          </a:bodyPr>
          <a:lstStyle/>
          <a:p>
            <a:pPr algn="ct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市町村の役割が大きくなる一方</a:t>
            </a:r>
            <a:r>
              <a:rPr kumimoji="1" lang="ja-JP" altLang="en-US" sz="1200" b="1" dirty="0">
                <a:latin typeface="BIZ UDPゴシック" panose="020B0400000000000000" pitchFamily="50" charset="-128"/>
                <a:ea typeface="BIZ UDPゴシック" panose="020B0400000000000000" pitchFamily="50" charset="-128"/>
              </a:rPr>
              <a:t>、特に小規模団体では</a:t>
            </a: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行財政運営が難しくなる</a:t>
            </a:r>
            <a:r>
              <a:rPr kumimoji="1" lang="ja-JP" altLang="en-US" sz="1050" u="sng"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住民税の減少・社会保障関係経費の増加</a:t>
            </a:r>
            <a:r>
              <a:rPr kumimoji="1" lang="ja-JP" altLang="en-US" sz="900" dirty="0">
                <a:latin typeface="BIZ UDPゴシック" panose="020B0400000000000000" pitchFamily="50" charset="-128"/>
                <a:ea typeface="BIZ UDPゴシック" panose="020B0400000000000000" pitchFamily="50" charset="-128"/>
              </a:rPr>
              <a:t>など</a:t>
            </a:r>
            <a:r>
              <a:rPr kumimoji="1" lang="ja-JP" altLang="en-US" sz="1050" dirty="0">
                <a:latin typeface="BIZ UDPゴシック" panose="020B0400000000000000" pitchFamily="50" charset="-128"/>
                <a:ea typeface="BIZ UDPゴシック" panose="020B0400000000000000" pitchFamily="50" charset="-128"/>
              </a:rPr>
              <a:t>）</a:t>
            </a:r>
            <a:endParaRPr kumimoji="1" lang="en-US" altLang="ja-JP" sz="1050" u="sng" dirty="0">
              <a:solidFill>
                <a:srgbClr val="FF0000"/>
              </a:solidFill>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5256533" y="1963963"/>
            <a:ext cx="4401105" cy="27876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6064253" y="1953903"/>
            <a:ext cx="3593385" cy="292388"/>
          </a:xfrm>
          <a:prstGeom prst="rect">
            <a:avLst/>
          </a:prstGeom>
        </p:spPr>
        <p:txBody>
          <a:bodyPr wrap="square">
            <a:spAutoFit/>
          </a:bodyPr>
          <a:lstStyle/>
          <a:p>
            <a:pPr algn="ctr"/>
            <a:r>
              <a:rPr kumimoji="1" lang="ja-JP" altLang="en-US" sz="1100" dirty="0">
                <a:latin typeface="BIZ UDPゴシック" panose="020B0400000000000000" pitchFamily="50" charset="-128"/>
                <a:ea typeface="BIZ UDPゴシック" panose="020B0400000000000000" pitchFamily="50" charset="-128"/>
              </a:rPr>
              <a:t>将来にわたり、</a:t>
            </a:r>
            <a:r>
              <a:rPr kumimoji="1" lang="ja-JP" altLang="en-US" sz="1300" b="1" u="sng" dirty="0">
                <a:solidFill>
                  <a:srgbClr val="FF0000"/>
                </a:solidFill>
                <a:latin typeface="BIZ UDPゴシック" panose="020B0400000000000000" pitchFamily="50" charset="-128"/>
                <a:ea typeface="BIZ UDPゴシック" panose="020B0400000000000000" pitchFamily="50" charset="-128"/>
              </a:rPr>
              <a:t>基礎自治機能の充実</a:t>
            </a:r>
            <a:r>
              <a:rPr kumimoji="1" lang="ja-JP" altLang="en-US" sz="1100" b="1" dirty="0">
                <a:latin typeface="BIZ UDPゴシック" panose="020B0400000000000000" pitchFamily="50" charset="-128"/>
                <a:ea typeface="BIZ UDPゴシック" panose="020B0400000000000000" pitchFamily="50" charset="-128"/>
              </a:rPr>
              <a:t>を図る</a:t>
            </a:r>
            <a:endParaRPr kumimoji="1" lang="en-US" altLang="ja-JP" sz="1100" b="1" dirty="0">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5264154" y="2279863"/>
            <a:ext cx="889482" cy="912723"/>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府として</a:t>
            </a:r>
            <a:endParaRPr kumimoji="1" lang="en-US" altLang="ja-JP" sz="1000" b="1" dirty="0">
              <a:latin typeface="BIZ UDPゴシック" panose="020B0400000000000000" pitchFamily="50" charset="-128"/>
              <a:ea typeface="BIZ UDPゴシック" panose="020B0400000000000000" pitchFamily="50" charset="-128"/>
            </a:endParaRPr>
          </a:p>
          <a:p>
            <a:pPr algn="ctr"/>
            <a:r>
              <a:rPr kumimoji="1" lang="ja-JP" altLang="en-US" sz="1000" b="1" dirty="0">
                <a:latin typeface="BIZ UDPゴシック" panose="020B0400000000000000" pitchFamily="50" charset="-128"/>
                <a:ea typeface="BIZ UDPゴシック" panose="020B0400000000000000" pitchFamily="50" charset="-128"/>
              </a:rPr>
              <a:t>目指す姿</a:t>
            </a:r>
          </a:p>
        </p:txBody>
      </p:sp>
      <p:sp>
        <p:nvSpPr>
          <p:cNvPr id="27" name="正方形/長方形 26"/>
          <p:cNvSpPr/>
          <p:nvPr/>
        </p:nvSpPr>
        <p:spPr>
          <a:xfrm>
            <a:off x="5256534" y="2276147"/>
            <a:ext cx="4401104" cy="91945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pic>
        <p:nvPicPr>
          <p:cNvPr id="35" name="図 34"/>
          <p:cNvPicPr>
            <a:picLocks noChangeAspect="1"/>
          </p:cNvPicPr>
          <p:nvPr/>
        </p:nvPicPr>
        <p:blipFill rotWithShape="1">
          <a:blip r:embed="rId2"/>
          <a:srcRect l="3680" t="16814" r="2147" b="9092"/>
          <a:stretch/>
        </p:blipFill>
        <p:spPr>
          <a:xfrm>
            <a:off x="8482743" y="2548903"/>
            <a:ext cx="1109542" cy="610074"/>
          </a:xfrm>
          <a:prstGeom prst="rect">
            <a:avLst/>
          </a:prstGeom>
          <a:ln>
            <a:noFill/>
          </a:ln>
        </p:spPr>
      </p:pic>
      <p:sp>
        <p:nvSpPr>
          <p:cNvPr id="36" name="正方形/長方形 35"/>
          <p:cNvSpPr/>
          <p:nvPr/>
        </p:nvSpPr>
        <p:spPr>
          <a:xfrm>
            <a:off x="6120832" y="2654905"/>
            <a:ext cx="2456702" cy="316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中核市並みの基礎自治体</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（市町村間連携を含む）</a:t>
            </a:r>
          </a:p>
        </p:txBody>
      </p:sp>
      <p:sp>
        <p:nvSpPr>
          <p:cNvPr id="38" name="下矢印 37"/>
          <p:cNvSpPr/>
          <p:nvPr/>
        </p:nvSpPr>
        <p:spPr>
          <a:xfrm rot="16200000">
            <a:off x="4682317" y="2617260"/>
            <a:ext cx="815035" cy="174073"/>
          </a:xfrm>
          <a:prstGeom prst="down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9046060" y="2766221"/>
            <a:ext cx="364202" cy="200055"/>
          </a:xfrm>
          <a:prstGeom prst="rect">
            <a:avLst/>
          </a:prstGeom>
        </p:spPr>
        <p:txBody>
          <a:bodyPr wrap="none">
            <a:spAutoFit/>
          </a:bodyPr>
          <a:lstStyle/>
          <a:p>
            <a:r>
              <a:rPr kumimoji="1" lang="ja-JP" altLang="en-US" sz="700" dirty="0">
                <a:latin typeface="BIZ UDPゴシック" panose="020B0400000000000000" pitchFamily="50" charset="-128"/>
                <a:ea typeface="BIZ UDPゴシック" panose="020B0400000000000000" pitchFamily="50" charset="-128"/>
              </a:rPr>
              <a:t>連携</a:t>
            </a:r>
            <a:endParaRPr lang="ja-JP" altLang="en-US" sz="700" dirty="0">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5264154" y="1971108"/>
            <a:ext cx="891128" cy="266228"/>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目指す方向</a:t>
            </a:r>
          </a:p>
        </p:txBody>
      </p:sp>
      <p:sp>
        <p:nvSpPr>
          <p:cNvPr id="40" name="正方形/長方形 39"/>
          <p:cNvSpPr/>
          <p:nvPr/>
        </p:nvSpPr>
        <p:spPr>
          <a:xfrm>
            <a:off x="329866" y="1960693"/>
            <a:ext cx="216470" cy="124835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00" dirty="0">
                <a:latin typeface="BIZ UDPゴシック" panose="020B0400000000000000" pitchFamily="50" charset="-128"/>
                <a:ea typeface="BIZ UDPゴシック" panose="020B0400000000000000" pitchFamily="50" charset="-128"/>
              </a:rPr>
              <a:t>対応の方向</a:t>
            </a:r>
          </a:p>
        </p:txBody>
      </p:sp>
      <p:sp>
        <p:nvSpPr>
          <p:cNvPr id="44" name="ホームベース 43"/>
          <p:cNvSpPr/>
          <p:nvPr/>
        </p:nvSpPr>
        <p:spPr>
          <a:xfrm>
            <a:off x="424881" y="3723161"/>
            <a:ext cx="195081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平成</a:t>
            </a:r>
            <a:r>
              <a:rPr kumimoji="1" lang="en-US" altLang="ja-JP" sz="1000" dirty="0">
                <a:latin typeface="BIZ UDPゴシック" panose="020B0400000000000000" pitchFamily="50" charset="-128"/>
                <a:ea typeface="BIZ UDPゴシック" panose="020B0400000000000000" pitchFamily="50" charset="-128"/>
              </a:rPr>
              <a:t>29</a:t>
            </a:r>
            <a:r>
              <a:rPr kumimoji="1" lang="ja-JP" altLang="en-US" sz="1000" dirty="0">
                <a:latin typeface="BIZ UDPゴシック" panose="020B0400000000000000" pitchFamily="50" charset="-128"/>
                <a:ea typeface="BIZ UDPゴシック" panose="020B0400000000000000" pitchFamily="50" charset="-128"/>
              </a:rPr>
              <a:t>年度</a:t>
            </a:r>
          </a:p>
        </p:txBody>
      </p:sp>
      <p:sp>
        <p:nvSpPr>
          <p:cNvPr id="45" name="正方形/長方形 44"/>
          <p:cNvSpPr/>
          <p:nvPr/>
        </p:nvSpPr>
        <p:spPr>
          <a:xfrm>
            <a:off x="329866" y="3384335"/>
            <a:ext cx="9327772" cy="3327682"/>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ホームベース 46"/>
          <p:cNvSpPr/>
          <p:nvPr/>
        </p:nvSpPr>
        <p:spPr>
          <a:xfrm>
            <a:off x="1158842" y="4443727"/>
            <a:ext cx="2860245" cy="269676"/>
          </a:xfrm>
          <a:prstGeom prst="homePlate">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「府内市町村の課題・将来見通しに関する研究」</a:t>
            </a:r>
          </a:p>
        </p:txBody>
      </p:sp>
      <p:sp>
        <p:nvSpPr>
          <p:cNvPr id="48" name="ホームベース 47"/>
          <p:cNvSpPr/>
          <p:nvPr/>
        </p:nvSpPr>
        <p:spPr>
          <a:xfrm>
            <a:off x="2375698" y="3719624"/>
            <a:ext cx="194047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平成３０年度</a:t>
            </a:r>
          </a:p>
        </p:txBody>
      </p:sp>
      <p:sp>
        <p:nvSpPr>
          <p:cNvPr id="50" name="ホームベース 49"/>
          <p:cNvSpPr/>
          <p:nvPr/>
        </p:nvSpPr>
        <p:spPr>
          <a:xfrm>
            <a:off x="1164088" y="4879930"/>
            <a:ext cx="2855000" cy="982286"/>
          </a:xfrm>
          <a:prstGeom prst="homePlate">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対応策として</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・「広域連携に関する研究」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・「合併に関する研究」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　・「市町村単独の取組に関する研究」</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組織力強化</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行革</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公民連携</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2" name="ホームベース 51"/>
          <p:cNvSpPr/>
          <p:nvPr/>
        </p:nvSpPr>
        <p:spPr>
          <a:xfrm>
            <a:off x="4306909" y="3723161"/>
            <a:ext cx="135604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令和元年度</a:t>
            </a:r>
          </a:p>
        </p:txBody>
      </p:sp>
      <p:sp>
        <p:nvSpPr>
          <p:cNvPr id="54" name="ホームベース 53"/>
          <p:cNvSpPr/>
          <p:nvPr/>
        </p:nvSpPr>
        <p:spPr>
          <a:xfrm>
            <a:off x="2540273" y="5990704"/>
            <a:ext cx="3122683" cy="239311"/>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市町村職員等への「出前講義」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【26</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団体</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5" name="ホームベース 54"/>
          <p:cNvSpPr/>
          <p:nvPr/>
        </p:nvSpPr>
        <p:spPr>
          <a:xfrm>
            <a:off x="5662957" y="3723160"/>
            <a:ext cx="1500382" cy="195195"/>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令和２年度</a:t>
            </a:r>
          </a:p>
        </p:txBody>
      </p:sp>
      <p:sp>
        <p:nvSpPr>
          <p:cNvPr id="56" name="ホームベース 55"/>
          <p:cNvSpPr/>
          <p:nvPr/>
        </p:nvSpPr>
        <p:spPr>
          <a:xfrm>
            <a:off x="7163338" y="3716310"/>
            <a:ext cx="1448010" cy="202046"/>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令和３年度</a:t>
            </a:r>
          </a:p>
        </p:txBody>
      </p:sp>
      <p:sp>
        <p:nvSpPr>
          <p:cNvPr id="57" name="角丸四角形 56"/>
          <p:cNvSpPr/>
          <p:nvPr/>
        </p:nvSpPr>
        <p:spPr>
          <a:xfrm>
            <a:off x="470198" y="6206163"/>
            <a:ext cx="612302" cy="47966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さらなる</a:t>
            </a:r>
            <a:endParaRPr kumimoji="1" lang="en-US" altLang="ja-JP" sz="1100" b="1" spc="-150" dirty="0">
              <a:solidFill>
                <a:schemeClr val="bg1"/>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広域連携</a:t>
            </a:r>
            <a:endParaRPr kumimoji="1" lang="en-US" altLang="ja-JP" sz="1100" b="1" spc="-150" dirty="0">
              <a:solidFill>
                <a:schemeClr val="bg1"/>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の推進</a:t>
            </a:r>
            <a:endParaRPr kumimoji="1" lang="en-US" altLang="ja-JP" sz="1050" spc="-150" dirty="0">
              <a:solidFill>
                <a:schemeClr val="bg1"/>
              </a:solidFill>
              <a:latin typeface="BIZ UDPゴシック" panose="020B0400000000000000" pitchFamily="50" charset="-128"/>
              <a:ea typeface="BIZ UDPゴシック" panose="020B0400000000000000" pitchFamily="50" charset="-128"/>
            </a:endParaRPr>
          </a:p>
        </p:txBody>
      </p:sp>
      <p:sp>
        <p:nvSpPr>
          <p:cNvPr id="58" name="ホームベース 57"/>
          <p:cNvSpPr/>
          <p:nvPr/>
        </p:nvSpPr>
        <p:spPr>
          <a:xfrm>
            <a:off x="1316052" y="6421693"/>
            <a:ext cx="8252126" cy="236299"/>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コーディネート（地域ブロック会議の主催・地域勉強会への参加）　</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消防・文化財調査業務の広域化、物品・再エネの共同調達等</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p:txBody>
      </p:sp>
      <p:sp>
        <p:nvSpPr>
          <p:cNvPr id="62" name="ホームベース 61"/>
          <p:cNvSpPr/>
          <p:nvPr/>
        </p:nvSpPr>
        <p:spPr>
          <a:xfrm>
            <a:off x="424881" y="4376295"/>
            <a:ext cx="3891296" cy="1544001"/>
          </a:xfrm>
          <a:prstGeom prst="homePlate">
            <a:avLst>
              <a:gd name="adj" fmla="val 14343"/>
            </a:avLst>
          </a:prstGeom>
          <a:no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屈折矢印 62"/>
          <p:cNvSpPr/>
          <p:nvPr/>
        </p:nvSpPr>
        <p:spPr>
          <a:xfrm rot="5400000">
            <a:off x="2222096" y="5908666"/>
            <a:ext cx="321520" cy="273472"/>
          </a:xfrm>
          <a:prstGeom prst="bentUpArrow">
            <a:avLst>
              <a:gd name="adj1" fmla="val 25000"/>
              <a:gd name="adj2" fmla="val 38310"/>
              <a:gd name="adj3"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248442" y="6422109"/>
            <a:ext cx="46561" cy="2199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1188870" y="6421694"/>
            <a:ext cx="46561" cy="2199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1037183" y="2824908"/>
            <a:ext cx="3398084" cy="266842"/>
          </a:xfrm>
          <a:prstGeom prst="roundRect">
            <a:avLst>
              <a:gd name="adj" fmla="val 5000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府として、積極的に支援・サポート</a:t>
            </a:r>
          </a:p>
        </p:txBody>
      </p:sp>
      <p:sp>
        <p:nvSpPr>
          <p:cNvPr id="67" name="正方形/長方形 66"/>
          <p:cNvSpPr/>
          <p:nvPr/>
        </p:nvSpPr>
        <p:spPr>
          <a:xfrm>
            <a:off x="336476" y="1956593"/>
            <a:ext cx="4586660" cy="1252457"/>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3" name="正方形/長方形 2"/>
          <p:cNvSpPr/>
          <p:nvPr/>
        </p:nvSpPr>
        <p:spPr>
          <a:xfrm>
            <a:off x="562070" y="2002429"/>
            <a:ext cx="4399165" cy="725840"/>
          </a:xfrm>
          <a:prstGeom prst="rect">
            <a:avLst/>
          </a:prstGeom>
        </p:spPr>
        <p:txBody>
          <a:bodyPr wrap="square">
            <a:spAutoFit/>
          </a:bodyPr>
          <a:lstStyle/>
          <a:p>
            <a:pPr>
              <a:lnSpc>
                <a:spcPts val="1600"/>
              </a:lnSpc>
            </a:pPr>
            <a:r>
              <a:rPr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安定した行財政運営のためには、</a:t>
            </a:r>
            <a:r>
              <a:rPr lang="ja-JP" altLang="en-US" sz="1200" b="1" u="sng" dirty="0">
                <a:solidFill>
                  <a:srgbClr val="FF0000"/>
                </a:solidFill>
                <a:latin typeface="BIZ UDPゴシック" panose="020B0400000000000000" pitchFamily="50" charset="-128"/>
                <a:ea typeface="BIZ UDPゴシック" panose="020B0400000000000000" pitchFamily="50" charset="-128"/>
              </a:rPr>
              <a:t>課題を的確に予測</a:t>
            </a:r>
            <a:r>
              <a:rPr lang="ja-JP" altLang="en-US" sz="1200" dirty="0">
                <a:latin typeface="BIZ UDPゴシック" panose="020B0400000000000000" pitchFamily="50" charset="-128"/>
                <a:ea typeface="BIZ UDPゴシック" panose="020B0400000000000000" pitchFamily="50" charset="-128"/>
              </a:rPr>
              <a:t>し、</a:t>
            </a:r>
            <a:endParaRPr lang="en-US" altLang="ja-JP" sz="1200" dirty="0">
              <a:latin typeface="BIZ UDPゴシック" panose="020B0400000000000000" pitchFamily="50" charset="-128"/>
              <a:ea typeface="BIZ UDPゴシック" panose="020B0400000000000000" pitchFamily="50" charset="-128"/>
            </a:endParaRPr>
          </a:p>
          <a:p>
            <a:pPr>
              <a:lnSpc>
                <a:spcPts val="1600"/>
              </a:lnSpc>
            </a:pPr>
            <a:r>
              <a:rPr lang="ja-JP" altLang="en-US" sz="1200" dirty="0">
                <a:latin typeface="BIZ UDPゴシック" panose="020B0400000000000000" pitchFamily="50" charset="-128"/>
                <a:ea typeface="BIZ UDPゴシック" panose="020B0400000000000000" pitchFamily="50" charset="-128"/>
              </a:rPr>
              <a:t>　 その</a:t>
            </a:r>
            <a:r>
              <a:rPr lang="ja-JP" altLang="en-US" sz="1200" b="1" u="sng" dirty="0">
                <a:solidFill>
                  <a:srgbClr val="FF0000"/>
                </a:solidFill>
                <a:latin typeface="BIZ UDPゴシック" panose="020B0400000000000000" pitchFamily="50" charset="-128"/>
                <a:ea typeface="BIZ UDPゴシック" panose="020B0400000000000000" pitchFamily="50" charset="-128"/>
              </a:rPr>
              <a:t>影響を見通す</a:t>
            </a:r>
            <a:r>
              <a:rPr lang="ja-JP" altLang="en-US" sz="1200" dirty="0">
                <a:latin typeface="BIZ UDPゴシック" panose="020B0400000000000000" pitchFamily="50" charset="-128"/>
                <a:ea typeface="BIZ UDPゴシック" panose="020B0400000000000000" pitchFamily="50" charset="-128"/>
              </a:rPr>
              <a:t>ことが重要</a:t>
            </a:r>
            <a:endParaRPr lang="en-US" altLang="ja-JP" sz="1200" dirty="0">
              <a:latin typeface="BIZ UDPゴシック" panose="020B0400000000000000" pitchFamily="50" charset="-128"/>
              <a:ea typeface="BIZ UDPゴシック" panose="020B0400000000000000" pitchFamily="50" charset="-128"/>
            </a:endParaRPr>
          </a:p>
          <a:p>
            <a:pPr>
              <a:lnSpc>
                <a:spcPts val="300"/>
              </a:lnSpc>
            </a:pPr>
            <a:endParaRPr lang="ja-JP" altLang="en-US" sz="1200" dirty="0">
              <a:latin typeface="BIZ UDPゴシック" panose="020B0400000000000000" pitchFamily="50" charset="-128"/>
              <a:ea typeface="BIZ UDPゴシック" panose="020B0400000000000000" pitchFamily="50" charset="-128"/>
            </a:endParaRPr>
          </a:p>
          <a:p>
            <a:r>
              <a:rPr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lang="ja-JP" altLang="en-US" sz="1200" b="1" u="sng" dirty="0">
                <a:solidFill>
                  <a:srgbClr val="FF0000"/>
                </a:solidFill>
                <a:latin typeface="BIZ UDPゴシック" panose="020B0400000000000000" pitchFamily="50" charset="-128"/>
                <a:ea typeface="BIZ UDPゴシック" panose="020B0400000000000000" pitchFamily="50" charset="-128"/>
              </a:rPr>
              <a:t>他市町村との連携</a:t>
            </a:r>
            <a:r>
              <a:rPr lang="ja-JP" altLang="en-US" sz="1200" dirty="0">
                <a:latin typeface="BIZ UDPゴシック" panose="020B0400000000000000" pitchFamily="50" charset="-128"/>
                <a:ea typeface="BIZ UDPゴシック" panose="020B0400000000000000" pitchFamily="50" charset="-128"/>
              </a:rPr>
              <a:t>をさらに進め、</a:t>
            </a:r>
            <a:r>
              <a:rPr lang="ja-JP" altLang="en-US" sz="1200" b="1" u="sng" dirty="0">
                <a:solidFill>
                  <a:srgbClr val="FF0000"/>
                </a:solidFill>
                <a:latin typeface="BIZ UDPゴシック" panose="020B0400000000000000" pitchFamily="50" charset="-128"/>
                <a:ea typeface="BIZ UDPゴシック" panose="020B0400000000000000" pitchFamily="50" charset="-128"/>
              </a:rPr>
              <a:t>地域全体で</a:t>
            </a:r>
            <a:r>
              <a:rPr lang="ja-JP" altLang="en-US" sz="1200" dirty="0">
                <a:latin typeface="BIZ UDPゴシック" panose="020B0400000000000000" pitchFamily="50" charset="-128"/>
                <a:ea typeface="BIZ UDPゴシック" panose="020B0400000000000000" pitchFamily="50" charset="-128"/>
              </a:rPr>
              <a:t>行政課題に対応</a:t>
            </a:r>
          </a:p>
        </p:txBody>
      </p:sp>
      <p:sp>
        <p:nvSpPr>
          <p:cNvPr id="70" name="ホームベース 69"/>
          <p:cNvSpPr/>
          <p:nvPr/>
        </p:nvSpPr>
        <p:spPr>
          <a:xfrm>
            <a:off x="7710867" y="5426464"/>
            <a:ext cx="1857311" cy="372045"/>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「中長期財政シミュレーション」</a:t>
            </a:r>
            <a:r>
              <a:rPr kumimoji="1" lang="ja-JP" altLang="en-US" sz="1000" b="1">
                <a:solidFill>
                  <a:schemeClr val="tx1"/>
                </a:solidFill>
                <a:latin typeface="BIZ UDPゴシック" panose="020B0400000000000000" pitchFamily="50" charset="-128"/>
                <a:ea typeface="BIZ UDPゴシック" panose="020B0400000000000000" pitchFamily="50" charset="-128"/>
              </a:rPr>
              <a:t>の更新</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sp>
        <p:nvSpPr>
          <p:cNvPr id="71" name="ホームベース 70"/>
          <p:cNvSpPr/>
          <p:nvPr/>
        </p:nvSpPr>
        <p:spPr>
          <a:xfrm>
            <a:off x="6242331" y="4419344"/>
            <a:ext cx="938592" cy="1394418"/>
          </a:xfrm>
          <a:prstGeom prst="homePlate">
            <a:avLst>
              <a:gd name="adj" fmla="val 10789"/>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「中長期財政シミュレーション</a:t>
            </a:r>
            <a:r>
              <a:rPr kumimoji="1" lang="ja-JP" altLang="en-US" sz="1000" b="1">
                <a:solidFill>
                  <a:schemeClr val="tx1"/>
                </a:solidFill>
                <a:latin typeface="BIZ UDPゴシック" panose="020B0400000000000000" pitchFamily="50" charset="-128"/>
                <a:ea typeface="BIZ UDPゴシック" panose="020B0400000000000000" pitchFamily="50" charset="-128"/>
              </a:rPr>
              <a:t>」の</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共同</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作成</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８団体公表</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p>
        </p:txBody>
      </p:sp>
      <p:sp>
        <p:nvSpPr>
          <p:cNvPr id="72" name="ホームベース 71"/>
          <p:cNvSpPr/>
          <p:nvPr/>
        </p:nvSpPr>
        <p:spPr>
          <a:xfrm>
            <a:off x="7187612" y="4419344"/>
            <a:ext cx="1448009" cy="949005"/>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a:solidFill>
                  <a:schemeClr val="tx1"/>
                </a:solidFill>
                <a:latin typeface="BIZ UDPゴシック" panose="020B0400000000000000" pitchFamily="50" charset="-128"/>
                <a:ea typeface="BIZ UDPゴシック" panose="020B0400000000000000" pitchFamily="50" charset="-128"/>
              </a:rPr>
              <a:t>「首長</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・町村議会</a:t>
            </a:r>
            <a:r>
              <a:rPr kumimoji="1" lang="ja-JP" altLang="en-US" sz="1000" b="1">
                <a:solidFill>
                  <a:schemeClr val="tx1"/>
                </a:solidFill>
                <a:latin typeface="BIZ UDPゴシック" panose="020B0400000000000000" pitchFamily="50" charset="-128"/>
                <a:ea typeface="BIZ UDPゴシック" panose="020B0400000000000000" pitchFamily="50" charset="-128"/>
              </a:rPr>
              <a:t>との意見交換会」の</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実施</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900" spc="-150" dirty="0">
                <a:solidFill>
                  <a:schemeClr val="tx1"/>
                </a:solidFill>
                <a:latin typeface="BIZ UDPゴシック" panose="020B0400000000000000" pitchFamily="50" charset="-128"/>
                <a:ea typeface="BIZ UDPゴシック" panose="020B0400000000000000" pitchFamily="50" charset="-128"/>
              </a:rPr>
              <a:t>※</a:t>
            </a:r>
            <a:r>
              <a:rPr kumimoji="1" lang="ja-JP" altLang="en-US" sz="900" spc="-150" dirty="0">
                <a:solidFill>
                  <a:schemeClr val="tx1"/>
                </a:solidFill>
                <a:latin typeface="BIZ UDPゴシック" panose="020B0400000000000000" pitchFamily="50" charset="-128"/>
                <a:ea typeface="BIZ UDPゴシック" panose="020B0400000000000000" pitchFamily="50" charset="-128"/>
              </a:rPr>
              <a:t>「財シミュ」の結果等を踏まえ、</a:t>
            </a:r>
            <a:endParaRPr kumimoji="1" lang="en-US" altLang="ja-JP" sz="900" spc="-15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spc="-150" dirty="0">
                <a:solidFill>
                  <a:schemeClr val="tx1"/>
                </a:solidFill>
                <a:latin typeface="BIZ UDPゴシック" panose="020B0400000000000000" pitchFamily="50" charset="-128"/>
                <a:ea typeface="BIZ UDPゴシック" panose="020B0400000000000000" pitchFamily="50" charset="-128"/>
              </a:rPr>
              <a:t>      今後のあり方等を議論</a:t>
            </a:r>
            <a:endParaRPr kumimoji="1" lang="en-US" altLang="ja-JP" sz="1000" b="1" spc="-150" dirty="0">
              <a:solidFill>
                <a:schemeClr val="tx1"/>
              </a:solidFill>
              <a:latin typeface="BIZ UDPゴシック" panose="020B0400000000000000" pitchFamily="50" charset="-128"/>
              <a:ea typeface="BIZ UDPゴシック" panose="020B0400000000000000" pitchFamily="50" charset="-128"/>
            </a:endParaRPr>
          </a:p>
        </p:txBody>
      </p:sp>
      <p:sp>
        <p:nvSpPr>
          <p:cNvPr id="73" name="ホームベース 72"/>
          <p:cNvSpPr/>
          <p:nvPr/>
        </p:nvSpPr>
        <p:spPr>
          <a:xfrm>
            <a:off x="7703065" y="5920296"/>
            <a:ext cx="1865113" cy="443282"/>
          </a:xfrm>
          <a:prstGeom prst="homePlate">
            <a:avLst>
              <a:gd name="adj" fmla="val 35483"/>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900" b="1" dirty="0">
                <a:solidFill>
                  <a:schemeClr val="tx1"/>
                </a:solidFill>
                <a:latin typeface="BIZ UDPゴシック" panose="020B0400000000000000" pitchFamily="50" charset="-128"/>
                <a:ea typeface="BIZ UDPゴシック" panose="020B0400000000000000" pitchFamily="50" charset="-128"/>
              </a:rPr>
              <a:t>「中長期財政</a:t>
            </a:r>
            <a:r>
              <a:rPr kumimoji="1" lang="ja-JP" altLang="en-US" sz="900" b="1">
                <a:solidFill>
                  <a:schemeClr val="tx1"/>
                </a:solidFill>
                <a:latin typeface="BIZ UDPゴシック" panose="020B0400000000000000" pitchFamily="50" charset="-128"/>
                <a:ea typeface="BIZ UDPゴシック" panose="020B0400000000000000" pitchFamily="50" charset="-128"/>
              </a:rPr>
              <a:t>シミュレーション」</a:t>
            </a:r>
            <a:endParaRPr kumimoji="1" lang="en-US" altLang="ja-JP" sz="900" b="1">
              <a:solidFill>
                <a:schemeClr val="tx1"/>
              </a:solidFill>
              <a:latin typeface="BIZ UDPゴシック" panose="020B0400000000000000" pitchFamily="50" charset="-128"/>
              <a:ea typeface="BIZ UDPゴシック" panose="020B0400000000000000" pitchFamily="50" charset="-128"/>
            </a:endParaRPr>
          </a:p>
          <a:p>
            <a:r>
              <a:rPr kumimoji="1" lang="ja-JP" altLang="en-US" sz="900" b="1">
                <a:solidFill>
                  <a:schemeClr val="tx1"/>
                </a:solidFill>
                <a:latin typeface="BIZ UDPゴシック" panose="020B0400000000000000" pitchFamily="50" charset="-128"/>
                <a:ea typeface="BIZ UDPゴシック" panose="020B0400000000000000" pitchFamily="50" charset="-128"/>
              </a:rPr>
              <a:t>作成</a:t>
            </a:r>
            <a:r>
              <a:rPr kumimoji="1" lang="ja-JP" altLang="en-US" sz="900" b="1" dirty="0">
                <a:solidFill>
                  <a:schemeClr val="tx1"/>
                </a:solidFill>
                <a:latin typeface="BIZ UDPゴシック" panose="020B0400000000000000" pitchFamily="50" charset="-128"/>
                <a:ea typeface="BIZ UDPゴシック" panose="020B0400000000000000" pitchFamily="50" charset="-128"/>
              </a:rPr>
              <a:t>等を市へ働きかけ</a:t>
            </a:r>
            <a:endParaRPr kumimoji="1" lang="en-US" altLang="ja-JP" sz="900" b="1" dirty="0">
              <a:solidFill>
                <a:schemeClr val="tx1"/>
              </a:solidFill>
              <a:latin typeface="BIZ UDPゴシック" panose="020B0400000000000000" pitchFamily="50" charset="-128"/>
              <a:ea typeface="BIZ UDPゴシック" panose="020B0400000000000000" pitchFamily="50" charset="-128"/>
            </a:endParaRPr>
          </a:p>
        </p:txBody>
      </p:sp>
      <p:sp>
        <p:nvSpPr>
          <p:cNvPr id="74" name="ホームベース 73"/>
          <p:cNvSpPr/>
          <p:nvPr/>
        </p:nvSpPr>
        <p:spPr>
          <a:xfrm>
            <a:off x="8611348" y="3716310"/>
            <a:ext cx="1008191" cy="183314"/>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latin typeface="BIZ UDPゴシック" panose="020B0400000000000000" pitchFamily="50" charset="-128"/>
                <a:ea typeface="BIZ UDPゴシック" panose="020B0400000000000000" pitchFamily="50" charset="-128"/>
              </a:rPr>
              <a:t>令和４年度</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76" name="角丸四角形 75"/>
          <p:cNvSpPr/>
          <p:nvPr/>
        </p:nvSpPr>
        <p:spPr>
          <a:xfrm>
            <a:off x="424881" y="3938521"/>
            <a:ext cx="3882028" cy="162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市町村の将来課題とその対応策に関する</a:t>
            </a:r>
            <a:r>
              <a:rPr kumimoji="1" lang="ja-JP" altLang="en-US" sz="900" b="1" dirty="0">
                <a:solidFill>
                  <a:schemeClr val="bg1"/>
                </a:solidFill>
                <a:latin typeface="BIZ UDP明朝 Medium" panose="02020500000000000000" pitchFamily="18" charset="-128"/>
                <a:ea typeface="BIZ UDP明朝 Medium" panose="02020500000000000000" pitchFamily="18" charset="-128"/>
              </a:rPr>
              <a:t>基本的な</a:t>
            </a:r>
            <a:r>
              <a:rPr kumimoji="1" lang="ja-JP" altLang="en-US" sz="900" dirty="0">
                <a:solidFill>
                  <a:schemeClr val="bg1"/>
                </a:solidFill>
                <a:latin typeface="BIZ UDP明朝 Medium" panose="02020500000000000000" pitchFamily="18" charset="-128"/>
                <a:ea typeface="BIZ UDP明朝 Medium" panose="02020500000000000000" pitchFamily="18" charset="-128"/>
              </a:rPr>
              <a:t>検討・研究</a:t>
            </a:r>
          </a:p>
        </p:txBody>
      </p:sp>
      <p:sp>
        <p:nvSpPr>
          <p:cNvPr id="79" name="角丸四角形 78"/>
          <p:cNvSpPr/>
          <p:nvPr/>
        </p:nvSpPr>
        <p:spPr>
          <a:xfrm>
            <a:off x="2376101" y="4136741"/>
            <a:ext cx="3286855" cy="162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市町村職員への意識啓発</a:t>
            </a:r>
          </a:p>
        </p:txBody>
      </p:sp>
      <p:sp>
        <p:nvSpPr>
          <p:cNvPr id="81" name="角丸四角形 80"/>
          <p:cNvSpPr/>
          <p:nvPr/>
        </p:nvSpPr>
        <p:spPr>
          <a:xfrm>
            <a:off x="5657371" y="3950227"/>
            <a:ext cx="3934914" cy="1646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課題・対応策に関する</a:t>
            </a:r>
            <a:r>
              <a:rPr kumimoji="1" lang="ja-JP" altLang="en-US" sz="900" b="1" dirty="0">
                <a:solidFill>
                  <a:schemeClr val="bg1"/>
                </a:solidFill>
                <a:latin typeface="BIZ UDP明朝 Medium" panose="02020500000000000000" pitchFamily="18" charset="-128"/>
                <a:ea typeface="BIZ UDP明朝 Medium" panose="02020500000000000000" pitchFamily="18" charset="-128"/>
              </a:rPr>
              <a:t>具体的な</a:t>
            </a:r>
            <a:r>
              <a:rPr kumimoji="1" lang="ja-JP" altLang="en-US" sz="900" dirty="0">
                <a:solidFill>
                  <a:schemeClr val="bg1"/>
                </a:solidFill>
                <a:latin typeface="BIZ UDP明朝 Medium" panose="02020500000000000000" pitchFamily="18" charset="-128"/>
                <a:ea typeface="BIZ UDP明朝 Medium" panose="02020500000000000000" pitchFamily="18" charset="-128"/>
              </a:rPr>
              <a:t>検討</a:t>
            </a:r>
          </a:p>
        </p:txBody>
      </p:sp>
      <p:sp>
        <p:nvSpPr>
          <p:cNvPr id="82" name="角丸四角形 81"/>
          <p:cNvSpPr/>
          <p:nvPr/>
        </p:nvSpPr>
        <p:spPr>
          <a:xfrm>
            <a:off x="7163338" y="4136740"/>
            <a:ext cx="2404841" cy="169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首長・議会との議論・意見交換</a:t>
            </a:r>
          </a:p>
        </p:txBody>
      </p:sp>
      <p:sp>
        <p:nvSpPr>
          <p:cNvPr id="60" name="二等辺三角形 59"/>
          <p:cNvSpPr/>
          <p:nvPr/>
        </p:nvSpPr>
        <p:spPr>
          <a:xfrm rot="10800000">
            <a:off x="2406441" y="1827334"/>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二等辺三角形 65"/>
          <p:cNvSpPr/>
          <p:nvPr/>
        </p:nvSpPr>
        <p:spPr>
          <a:xfrm rot="10800000">
            <a:off x="2198390" y="4757672"/>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スライド番号プレースホルダー 1"/>
          <p:cNvSpPr>
            <a:spLocks noGrp="1"/>
          </p:cNvSpPr>
          <p:nvPr>
            <p:ph type="sldNum" sz="quarter" idx="12"/>
          </p:nvPr>
        </p:nvSpPr>
        <p:spPr>
          <a:xfrm>
            <a:off x="7703065" y="6425846"/>
            <a:ext cx="2228850" cy="365125"/>
          </a:xfrm>
        </p:spPr>
        <p:txBody>
          <a:bodyPr/>
          <a:lstStyle/>
          <a:p>
            <a:fld id="{CEF11362-7839-4052-8A35-1ED7E4DBB9BD}" type="slidenum">
              <a:rPr kumimoji="1" lang="ja-JP" altLang="en-US" sz="1400" b="1" smtClean="0">
                <a:latin typeface="BIZ UDPゴシック" panose="020B0400000000000000" pitchFamily="50" charset="-128"/>
                <a:ea typeface="BIZ UDPゴシック" panose="020B0400000000000000" pitchFamily="50" charset="-128"/>
              </a:rPr>
              <a:t>7</a:t>
            </a:fld>
            <a:endParaRPr kumimoji="1" lang="ja-JP" altLang="en-US" sz="1400" b="1">
              <a:latin typeface="BIZ UDPゴシック" panose="020B0400000000000000" pitchFamily="50" charset="-128"/>
              <a:ea typeface="BIZ UDPゴシック" panose="020B0400000000000000" pitchFamily="50" charset="-128"/>
            </a:endParaRPr>
          </a:p>
        </p:txBody>
      </p:sp>
      <p:sp>
        <p:nvSpPr>
          <p:cNvPr id="61" name="ホームベース 60"/>
          <p:cNvSpPr/>
          <p:nvPr/>
        </p:nvSpPr>
        <p:spPr>
          <a:xfrm>
            <a:off x="8642310" y="4390984"/>
            <a:ext cx="977229" cy="968901"/>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a:solidFill>
                  <a:schemeClr val="tx1"/>
                </a:solidFill>
                <a:latin typeface="BIZ UDPゴシック" panose="020B0400000000000000" pitchFamily="50" charset="-128"/>
                <a:ea typeface="BIZ UDPゴシック" panose="020B0400000000000000" pitchFamily="50" charset="-128"/>
              </a:rPr>
              <a:t>「町村や地域</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の行政課題・</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対応方策」の</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共同検討</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en-US" altLang="ja-JP" sz="1000" b="1">
                <a:solidFill>
                  <a:schemeClr val="tx1"/>
                </a:solidFill>
                <a:latin typeface="BIZ UDPゴシック" panose="020B0400000000000000" pitchFamily="50" charset="-128"/>
                <a:ea typeface="BIZ UDPゴシック" panose="020B0400000000000000" pitchFamily="50" charset="-128"/>
              </a:rPr>
              <a:t>【</a:t>
            </a:r>
            <a:r>
              <a:rPr kumimoji="1" lang="ja-JP" altLang="en-US" sz="1000" b="1">
                <a:solidFill>
                  <a:schemeClr val="tx1"/>
                </a:solidFill>
                <a:latin typeface="BIZ UDPゴシック" panose="020B0400000000000000" pitchFamily="50" charset="-128"/>
                <a:ea typeface="BIZ UDPゴシック" panose="020B0400000000000000" pitchFamily="50" charset="-128"/>
              </a:rPr>
              <a:t>南河内地域</a:t>
            </a:r>
            <a:r>
              <a:rPr kumimoji="1" lang="en-US" altLang="ja-JP" sz="1000" b="1">
                <a:solidFill>
                  <a:schemeClr val="tx1"/>
                </a:solidFill>
                <a:latin typeface="BIZ UDPゴシック" panose="020B0400000000000000" pitchFamily="50" charset="-128"/>
                <a:ea typeface="BIZ UDPゴシック" panose="020B0400000000000000" pitchFamily="50" charset="-128"/>
              </a:rPr>
              <a:t>】</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pic>
        <p:nvPicPr>
          <p:cNvPr id="4" name="図 3">
            <a:extLst>
              <a:ext uri="{FF2B5EF4-FFF2-40B4-BE49-F238E27FC236}">
                <a16:creationId xmlns:a16="http://schemas.microsoft.com/office/drawing/2014/main" id="{74775CC5-C722-4067-B55B-45C765923454}"/>
              </a:ext>
            </a:extLst>
          </p:cNvPr>
          <p:cNvPicPr>
            <a:picLocks noChangeAspect="1"/>
          </p:cNvPicPr>
          <p:nvPr/>
        </p:nvPicPr>
        <p:blipFill>
          <a:blip r:embed="rId3"/>
          <a:stretch>
            <a:fillRect/>
          </a:stretch>
        </p:blipFill>
        <p:spPr>
          <a:xfrm>
            <a:off x="467150" y="4443727"/>
            <a:ext cx="591363" cy="1432684"/>
          </a:xfrm>
          <a:prstGeom prst="rect">
            <a:avLst/>
          </a:prstGeom>
        </p:spPr>
      </p:pic>
      <p:pic>
        <p:nvPicPr>
          <p:cNvPr id="5" name="図 4">
            <a:extLst>
              <a:ext uri="{FF2B5EF4-FFF2-40B4-BE49-F238E27FC236}">
                <a16:creationId xmlns:a16="http://schemas.microsoft.com/office/drawing/2014/main" id="{44FF610D-F1D6-4B59-A779-1B3F252C58AB}"/>
              </a:ext>
            </a:extLst>
          </p:cNvPr>
          <p:cNvPicPr>
            <a:picLocks noChangeAspect="1"/>
          </p:cNvPicPr>
          <p:nvPr/>
        </p:nvPicPr>
        <p:blipFill>
          <a:blip r:embed="rId4"/>
          <a:stretch>
            <a:fillRect/>
          </a:stretch>
        </p:blipFill>
        <p:spPr>
          <a:xfrm>
            <a:off x="4737921" y="4369328"/>
            <a:ext cx="877900" cy="1542422"/>
          </a:xfrm>
          <a:prstGeom prst="rect">
            <a:avLst/>
          </a:prstGeom>
        </p:spPr>
      </p:pic>
      <p:pic>
        <p:nvPicPr>
          <p:cNvPr id="9" name="図 8">
            <a:extLst>
              <a:ext uri="{FF2B5EF4-FFF2-40B4-BE49-F238E27FC236}">
                <a16:creationId xmlns:a16="http://schemas.microsoft.com/office/drawing/2014/main" id="{4030B77B-14D1-4110-9BA0-C8E6AE33F985}"/>
              </a:ext>
            </a:extLst>
          </p:cNvPr>
          <p:cNvPicPr>
            <a:picLocks noChangeAspect="1"/>
          </p:cNvPicPr>
          <p:nvPr/>
        </p:nvPicPr>
        <p:blipFill>
          <a:blip r:embed="rId5"/>
          <a:stretch>
            <a:fillRect/>
          </a:stretch>
        </p:blipFill>
        <p:spPr>
          <a:xfrm>
            <a:off x="5679277" y="4378799"/>
            <a:ext cx="481626" cy="1505843"/>
          </a:xfrm>
          <a:prstGeom prst="rect">
            <a:avLst/>
          </a:prstGeom>
        </p:spPr>
      </p:pic>
    </p:spTree>
    <p:extLst>
      <p:ext uri="{BB962C8B-B14F-4D97-AF65-F5344CB8AC3E}">
        <p14:creationId xmlns:p14="http://schemas.microsoft.com/office/powerpoint/2010/main" val="6657142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21112</TotalTime>
  <Words>2242</Words>
  <Application>Microsoft Office PowerPoint</Application>
  <PresentationFormat>A4 210 x 297 mm</PresentationFormat>
  <Paragraphs>212</Paragraphs>
  <Slides>8</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BIZ UDPゴシック</vt:lpstr>
      <vt:lpstr>BIZ UDP明朝 Medium</vt:lpstr>
      <vt:lpstr>游ゴシック</vt:lpstr>
      <vt:lpstr>游ゴシック Light</vt:lpstr>
      <vt:lpstr>Arial</vt:lpstr>
      <vt:lpstr>Calibri</vt:lpstr>
      <vt:lpstr>Calibri Light</vt:lpstr>
      <vt:lpstr>Wingdings</vt:lpstr>
      <vt:lpstr>Office テーマ</vt:lpstr>
      <vt:lpstr>熊取町中長期財政シミュレーション（令和４年度推計）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熊取町,大阪府</dc:creator>
  <cp:lastModifiedBy>中村　奈緒</cp:lastModifiedBy>
  <cp:revision>759</cp:revision>
  <cp:lastPrinted>2022-02-25T01:49:49Z</cp:lastPrinted>
  <dcterms:created xsi:type="dcterms:W3CDTF">2020-12-07T04:45:01Z</dcterms:created>
  <dcterms:modified xsi:type="dcterms:W3CDTF">2023-05-16T00:39:32Z</dcterms:modified>
</cp:coreProperties>
</file>