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80" r:id="rId2"/>
    <p:sldId id="269" r:id="rId3"/>
    <p:sldId id="259" r:id="rId4"/>
    <p:sldId id="264" r:id="rId5"/>
    <p:sldId id="279" r:id="rId6"/>
    <p:sldId id="278" r:id="rId7"/>
    <p:sldId id="276" r:id="rId8"/>
    <p:sldId id="277"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9_&#27827;&#21335;&#30010;\&#27827;&#21335;&#3001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9_&#27827;&#21335;&#30010;\&#27827;&#21335;&#3001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9_&#27827;&#21335;&#30010;\&#12510;&#12473;&#12479;&#12540;&#12487;&#12540;&#12479;\&#65328;&#65332;&#12471;&#12511;&#12517;&#12524;&#12540;&#12471;&#12519;&#12531;&#65288;&#31246;&#25919;&#65319;&#65289;021214&#20462;&#27491;&#65288;&#27861;&#20154;&#20303;&#27665;&#31246;&#20462;&#27491;&#65289;%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9_&#27827;&#21335;&#30010;\&#12510;&#12473;&#12479;&#12540;&#12487;&#12540;&#12479;\&#65328;&#65332;&#12471;&#12511;&#12517;&#12524;&#12540;&#12471;&#12519;&#12531;&#65288;&#31246;&#25919;&#65319;&#65289;021214&#20462;&#27491;&#65288;&#27861;&#20154;&#20303;&#27665;&#31246;&#20462;&#27491;&#65289;%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9_&#27827;&#21335;&#30010;\&#27827;&#21335;&#30010;.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(歳入歳出)'!$C$3</c:f>
              <c:strCache>
                <c:ptCount val="1"/>
                <c:pt idx="0">
                  <c:v>歳入</c:v>
                </c:pt>
              </c:strCache>
            </c:strRef>
          </c:tx>
          <c:spPr>
            <a:ln w="28575" cap="rnd">
              <a:solidFill>
                <a:schemeClr val="accent1"/>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(歳入歳出)'!$E$3:$S$3</c:f>
              <c:numCache>
                <c:formatCode>#,##0;"▲ "#,##0</c:formatCode>
                <c:ptCount val="15"/>
                <c:pt idx="0">
                  <c:v>5824</c:v>
                </c:pt>
                <c:pt idx="1">
                  <c:v>5775</c:v>
                </c:pt>
                <c:pt idx="2">
                  <c:v>5803</c:v>
                </c:pt>
                <c:pt idx="3">
                  <c:v>5842</c:v>
                </c:pt>
                <c:pt idx="4">
                  <c:v>5792</c:v>
                </c:pt>
                <c:pt idx="5">
                  <c:v>5781</c:v>
                </c:pt>
                <c:pt idx="6">
                  <c:v>5769</c:v>
                </c:pt>
                <c:pt idx="7">
                  <c:v>5721</c:v>
                </c:pt>
                <c:pt idx="8">
                  <c:v>5710</c:v>
                </c:pt>
                <c:pt idx="9">
                  <c:v>5698</c:v>
                </c:pt>
                <c:pt idx="10">
                  <c:v>5654</c:v>
                </c:pt>
                <c:pt idx="11">
                  <c:v>5641</c:v>
                </c:pt>
                <c:pt idx="12">
                  <c:v>5626</c:v>
                </c:pt>
                <c:pt idx="13">
                  <c:v>5580</c:v>
                </c:pt>
                <c:pt idx="14">
                  <c:v>5556</c:v>
                </c:pt>
              </c:numCache>
            </c:numRef>
          </c:val>
          <c:smooth val="0"/>
          <c:extLst>
            <c:ext xmlns:c16="http://schemas.microsoft.com/office/drawing/2014/chart" uri="{C3380CC4-5D6E-409C-BE32-E72D297353CC}">
              <c16:uniqueId val="{00000000-D653-49A4-8AB2-83E924D1B851}"/>
            </c:ext>
          </c:extLst>
        </c:ser>
        <c:ser>
          <c:idx val="1"/>
          <c:order val="1"/>
          <c:tx>
            <c:strRef>
              <c:f>'グラフ (歳入歳出)'!$C$4</c:f>
              <c:strCache>
                <c:ptCount val="1"/>
                <c:pt idx="0">
                  <c:v>歳出</c:v>
                </c:pt>
              </c:strCache>
            </c:strRef>
          </c:tx>
          <c:spPr>
            <a:ln w="28575" cap="rnd">
              <a:solidFill>
                <a:schemeClr val="accent2"/>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(歳入歳出)'!$E$4:$S$4</c:f>
              <c:numCache>
                <c:formatCode>#,##0;"▲ "#,##0</c:formatCode>
                <c:ptCount val="15"/>
                <c:pt idx="0">
                  <c:v>5813</c:v>
                </c:pt>
                <c:pt idx="1">
                  <c:v>5912</c:v>
                </c:pt>
                <c:pt idx="2">
                  <c:v>5908</c:v>
                </c:pt>
                <c:pt idx="3">
                  <c:v>6096</c:v>
                </c:pt>
                <c:pt idx="4">
                  <c:v>6026</c:v>
                </c:pt>
                <c:pt idx="5">
                  <c:v>6053</c:v>
                </c:pt>
                <c:pt idx="6">
                  <c:v>6018</c:v>
                </c:pt>
                <c:pt idx="7">
                  <c:v>6134</c:v>
                </c:pt>
                <c:pt idx="8">
                  <c:v>6059</c:v>
                </c:pt>
                <c:pt idx="9">
                  <c:v>6148</c:v>
                </c:pt>
                <c:pt idx="10">
                  <c:v>6110</c:v>
                </c:pt>
                <c:pt idx="11">
                  <c:v>6204</c:v>
                </c:pt>
                <c:pt idx="12">
                  <c:v>6239</c:v>
                </c:pt>
                <c:pt idx="13">
                  <c:v>6221</c:v>
                </c:pt>
                <c:pt idx="14">
                  <c:v>6245</c:v>
                </c:pt>
              </c:numCache>
            </c:numRef>
          </c:val>
          <c:smooth val="0"/>
          <c:extLst>
            <c:ext xmlns:c16="http://schemas.microsoft.com/office/drawing/2014/chart" uri="{C3380CC4-5D6E-409C-BE32-E72D297353CC}">
              <c16:uniqueId val="{00000001-D653-49A4-8AB2-83E924D1B851}"/>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500"/>
          <c:min val="550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88405797101442E-2"/>
          <c:y val="0.17635512952185325"/>
          <c:w val="0.88024154589371983"/>
          <c:h val="0.77533569173418537"/>
        </c:manualLayout>
      </c:layout>
      <c:barChart>
        <c:barDir val="col"/>
        <c:grouping val="clustered"/>
        <c:varyColors val="0"/>
        <c:ser>
          <c:idx val="0"/>
          <c:order val="0"/>
          <c:tx>
            <c:strRef>
              <c:f>'グラフ（収支）'!$C$3</c:f>
              <c:strCache>
                <c:ptCount val="1"/>
                <c:pt idx="0">
                  <c:v>財政収支</c:v>
                </c:pt>
              </c:strCache>
            </c:strRef>
          </c:tx>
          <c:spPr>
            <a:solidFill>
              <a:schemeClr val="accent1"/>
            </a:solidFill>
            <a:ln>
              <a:noFill/>
            </a:ln>
            <a:effectLst/>
          </c:spPr>
          <c:invertIfNegative val="0"/>
          <c:dLbls>
            <c:dLbl>
              <c:idx val="1"/>
              <c:layout>
                <c:manualLayout>
                  <c:x val="-2.3255813953488797E-3"/>
                  <c:y val="-2.32423009877977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31-4B23-ADF4-B2876CC54CCB}"/>
                </c:ext>
              </c:extLst>
            </c:dLbl>
            <c:dLbl>
              <c:idx val="2"/>
              <c:layout>
                <c:manualLayout>
                  <c:x val="0"/>
                  <c:y val="-9.92068031008032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31-4B23-ADF4-B2876CC54CCB}"/>
                </c:ext>
              </c:extLst>
            </c:dLbl>
            <c:dLbl>
              <c:idx val="3"/>
              <c:layout>
                <c:manualLayout>
                  <c:x val="-1.4405603369346274E-2"/>
                  <c:y val="-5.29113117106730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31-4B23-ADF4-B2876CC54CCB}"/>
                </c:ext>
              </c:extLst>
            </c:dLbl>
            <c:dLbl>
              <c:idx val="4"/>
              <c:layout>
                <c:manualLayout>
                  <c:x val="0"/>
                  <c:y val="9.4555292732581724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31-4B23-ADF4-B2876CC54CCB}"/>
                </c:ext>
              </c:extLst>
            </c:dLbl>
            <c:dLbl>
              <c:idx val="5"/>
              <c:layout>
                <c:manualLayout>
                  <c:x val="-2.7777777777777779E-3"/>
                  <c:y val="-3.703703703703695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31-4B23-ADF4-B2876CC54CCB}"/>
                </c:ext>
              </c:extLst>
            </c:dLbl>
            <c:dLbl>
              <c:idx val="7"/>
              <c:layout>
                <c:manualLayout>
                  <c:x val="-3.802105841420985E-2"/>
                  <c:y val="-2.315994637799850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31-4B23-ADF4-B2876CC54CCB}"/>
                </c:ext>
              </c:extLst>
            </c:dLbl>
            <c:dLbl>
              <c:idx val="9"/>
              <c:layout>
                <c:manualLayout>
                  <c:x val="-8.2687669128569397E-3"/>
                  <c:y val="-1.1951997641540126E-2"/>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1483757553561616"/>
                      <c:h val="7.3781189902104763E-2"/>
                    </c:manualLayout>
                  </c15:layout>
                </c:ext>
                <c:ext xmlns:c16="http://schemas.microsoft.com/office/drawing/2014/chart" uri="{C3380CC4-5D6E-409C-BE32-E72D297353CC}">
                  <c16:uniqueId val="{00000006-3F31-4B23-ADF4-B2876CC54CCB}"/>
                </c:ext>
              </c:extLst>
            </c:dLbl>
            <c:dLbl>
              <c:idx val="12"/>
              <c:layout>
                <c:manualLayout>
                  <c:x val="0"/>
                  <c:y val="-3.8737168312996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31-4B23-ADF4-B2876CC54CCB}"/>
                </c:ext>
              </c:extLst>
            </c:dLbl>
            <c:dLbl>
              <c:idx val="13"/>
              <c:layout>
                <c:manualLayout>
                  <c:x val="0"/>
                  <c:y val="-2.53212973596197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F31-4B23-ADF4-B2876CC54CCB}"/>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'グラフ（収支）'!$E$2:$S$2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'グラフ（収支）'!$E$3:$S$3</c:f>
              <c:numCache>
                <c:formatCode>#,##0;"▲ "#,##0</c:formatCode>
                <c:ptCount val="15"/>
                <c:pt idx="0">
                  <c:v>11</c:v>
                </c:pt>
                <c:pt idx="1">
                  <c:v>-137</c:v>
                </c:pt>
                <c:pt idx="2">
                  <c:v>-105</c:v>
                </c:pt>
                <c:pt idx="3">
                  <c:v>-254</c:v>
                </c:pt>
                <c:pt idx="4">
                  <c:v>-234</c:v>
                </c:pt>
                <c:pt idx="5">
                  <c:v>-272</c:v>
                </c:pt>
                <c:pt idx="6">
                  <c:v>-249</c:v>
                </c:pt>
                <c:pt idx="7">
                  <c:v>-413</c:v>
                </c:pt>
                <c:pt idx="8">
                  <c:v>-349</c:v>
                </c:pt>
                <c:pt idx="9">
                  <c:v>-450</c:v>
                </c:pt>
                <c:pt idx="10">
                  <c:v>-456</c:v>
                </c:pt>
                <c:pt idx="11">
                  <c:v>-563</c:v>
                </c:pt>
                <c:pt idx="12">
                  <c:v>-613</c:v>
                </c:pt>
                <c:pt idx="13">
                  <c:v>-641</c:v>
                </c:pt>
                <c:pt idx="14">
                  <c:v>-689</c:v>
                </c:pt>
              </c:numCache>
            </c:numRef>
          </c:val>
          <c:extLst>
            <c:ext xmlns:c16="http://schemas.microsoft.com/office/drawing/2014/chart" uri="{C3380CC4-5D6E-409C-BE32-E72D297353CC}">
              <c16:uniqueId val="{00000009-3F31-4B23-ADF4-B2876CC54CCB}"/>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100"/>
          <c:min val="-800"/>
        </c:scaling>
        <c:delete val="0"/>
        <c:axPos val="l"/>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valAx>
      <c:spPr>
        <a:noFill/>
        <a:ln>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6737669922908"/>
          <c:y val="2.1684136909884143E-2"/>
          <c:w val="0.86214954516314923"/>
          <c:h val="0.8759380523478969"/>
        </c:manualLayout>
      </c:layout>
      <c:barChart>
        <c:barDir val="col"/>
        <c:grouping val="stacked"/>
        <c:varyColors val="0"/>
        <c:ser>
          <c:idx val="0"/>
          <c:order val="0"/>
          <c:tx>
            <c:strRef>
              <c:f>'ひな形 (河南)'!$B$15</c:f>
              <c:strCache>
                <c:ptCount val="1"/>
                <c:pt idx="0">
                  <c:v>年少人口</c:v>
                </c:pt>
              </c:strCache>
            </c:strRef>
          </c:tx>
          <c:spPr>
            <a:solidFill>
              <a:schemeClr val="accent1"/>
            </a:solidFill>
            <a:ln w="9525" cap="flat" cmpd="sng" algn="ctr">
              <a:solidFill>
                <a:schemeClr val="tx1"/>
              </a:solidFill>
              <a:round/>
            </a:ln>
            <a:effectLst/>
          </c:spPr>
          <c:invertIfNegative val="0"/>
          <c:dLbls>
            <c:delete val="1"/>
          </c:dLbls>
          <c:cat>
            <c:strRef>
              <c:f>'ひな形 (河南)'!$C$14:$Q$14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(河南)'!$C$15:$Q$15</c:f>
              <c:numCache>
                <c:formatCode>#,##0_);[Red]\(#,##0\)</c:formatCode>
                <c:ptCount val="15"/>
                <c:pt idx="0">
                  <c:v>1639</c:v>
                </c:pt>
                <c:pt idx="1">
                  <c:v>1585</c:v>
                </c:pt>
                <c:pt idx="2">
                  <c:v>1531</c:v>
                </c:pt>
                <c:pt idx="3">
                  <c:v>1478</c:v>
                </c:pt>
                <c:pt idx="4">
                  <c:v>1424</c:v>
                </c:pt>
                <c:pt idx="5">
                  <c:v>1370</c:v>
                </c:pt>
                <c:pt idx="6">
                  <c:v>1333</c:v>
                </c:pt>
                <c:pt idx="7">
                  <c:v>1296</c:v>
                </c:pt>
                <c:pt idx="8">
                  <c:v>1260</c:v>
                </c:pt>
                <c:pt idx="9">
                  <c:v>1223</c:v>
                </c:pt>
                <c:pt idx="10">
                  <c:v>1186</c:v>
                </c:pt>
                <c:pt idx="11">
                  <c:v>1154</c:v>
                </c:pt>
                <c:pt idx="12">
                  <c:v>1121</c:v>
                </c:pt>
                <c:pt idx="13">
                  <c:v>1089</c:v>
                </c:pt>
                <c:pt idx="14">
                  <c:v>1056</c:v>
                </c:pt>
              </c:numCache>
            </c:numRef>
          </c:val>
          <c:extLst>
            <c:ext xmlns:c16="http://schemas.microsoft.com/office/drawing/2014/chart" uri="{C3380CC4-5D6E-409C-BE32-E72D297353CC}">
              <c16:uniqueId val="{00000000-8D3F-41A4-AFB2-97505E9B9070}"/>
            </c:ext>
          </c:extLst>
        </c:ser>
        <c:ser>
          <c:idx val="1"/>
          <c:order val="1"/>
          <c:tx>
            <c:strRef>
              <c:f>'ひな形 (河南)'!$B$16</c:f>
              <c:strCache>
                <c:ptCount val="1"/>
                <c:pt idx="0">
                  <c:v>生産年齢人口</c:v>
                </c:pt>
              </c:strCache>
            </c:strRef>
          </c:tx>
          <c:spPr>
            <a:solidFill>
              <a:schemeClr val="accent2"/>
            </a:solidFill>
            <a:ln w="9525" cap="flat" cmpd="sng" algn="ctr">
              <a:solidFill>
                <a:schemeClr val="tx1"/>
              </a:solidFill>
              <a:round/>
            </a:ln>
            <a:effectLst/>
          </c:spPr>
          <c:invertIfNegative val="0"/>
          <c:dLbls>
            <c:delete val="1"/>
          </c:dLbls>
          <c:cat>
            <c:strRef>
              <c:f>'ひな形 (河南)'!$C$14:$Q$14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(河南)'!$C$16:$Q$16</c:f>
              <c:numCache>
                <c:formatCode>#,##0_);[Red]\(#,##0\)</c:formatCode>
                <c:ptCount val="15"/>
                <c:pt idx="0">
                  <c:v>8735</c:v>
                </c:pt>
                <c:pt idx="1">
                  <c:v>8599</c:v>
                </c:pt>
                <c:pt idx="2">
                  <c:v>8462</c:v>
                </c:pt>
                <c:pt idx="3">
                  <c:v>8326</c:v>
                </c:pt>
                <c:pt idx="4">
                  <c:v>8189</c:v>
                </c:pt>
                <c:pt idx="5">
                  <c:v>8053</c:v>
                </c:pt>
                <c:pt idx="6">
                  <c:v>7881</c:v>
                </c:pt>
                <c:pt idx="7">
                  <c:v>7708</c:v>
                </c:pt>
                <c:pt idx="8">
                  <c:v>7536</c:v>
                </c:pt>
                <c:pt idx="9">
                  <c:v>7363</c:v>
                </c:pt>
                <c:pt idx="10">
                  <c:v>7191</c:v>
                </c:pt>
                <c:pt idx="11">
                  <c:v>7010</c:v>
                </c:pt>
                <c:pt idx="12">
                  <c:v>6828</c:v>
                </c:pt>
                <c:pt idx="13">
                  <c:v>6647</c:v>
                </c:pt>
                <c:pt idx="14">
                  <c:v>6465</c:v>
                </c:pt>
              </c:numCache>
            </c:numRef>
          </c:val>
          <c:extLst>
            <c:ext xmlns:c16="http://schemas.microsoft.com/office/drawing/2014/chart" uri="{C3380CC4-5D6E-409C-BE32-E72D297353CC}">
              <c16:uniqueId val="{00000001-8D3F-41A4-AFB2-97505E9B9070}"/>
            </c:ext>
          </c:extLst>
        </c:ser>
        <c:ser>
          <c:idx val="2"/>
          <c:order val="2"/>
          <c:tx>
            <c:strRef>
              <c:f>'ひな形 (河南)'!$B$17</c:f>
              <c:strCache>
                <c:ptCount val="1"/>
                <c:pt idx="0">
                  <c:v>前期高齢者人口</c:v>
                </c:pt>
              </c:strCache>
            </c:strRef>
          </c:tx>
          <c:spPr>
            <a:solidFill>
              <a:schemeClr val="bg1">
                <a:lumMod val="75000"/>
              </a:schemeClr>
            </a:solidFill>
            <a:ln w="9525" cap="flat" cmpd="sng" algn="ctr">
              <a:solidFill>
                <a:schemeClr val="tx1"/>
              </a:solidFill>
              <a:round/>
            </a:ln>
            <a:effectLst/>
          </c:spPr>
          <c:invertIfNegative val="0"/>
          <c:dLbls>
            <c:delete val="1"/>
          </c:dLbls>
          <c:cat>
            <c:strRef>
              <c:f>'ひな形 (河南)'!$C$14:$Q$14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(河南)'!$C$17:$Q$17</c:f>
              <c:numCache>
                <c:formatCode>#,##0_);[Red]\(#,##0\)</c:formatCode>
                <c:ptCount val="15"/>
                <c:pt idx="0">
                  <c:v>2388</c:v>
                </c:pt>
                <c:pt idx="1">
                  <c:v>2321</c:v>
                </c:pt>
                <c:pt idx="2">
                  <c:v>2254</c:v>
                </c:pt>
                <c:pt idx="3">
                  <c:v>2188</c:v>
                </c:pt>
                <c:pt idx="4">
                  <c:v>2121</c:v>
                </c:pt>
                <c:pt idx="5">
                  <c:v>2054</c:v>
                </c:pt>
                <c:pt idx="6">
                  <c:v>2047</c:v>
                </c:pt>
                <c:pt idx="7">
                  <c:v>2039</c:v>
                </c:pt>
                <c:pt idx="8">
                  <c:v>2032</c:v>
                </c:pt>
                <c:pt idx="9">
                  <c:v>2024</c:v>
                </c:pt>
                <c:pt idx="10">
                  <c:v>2017</c:v>
                </c:pt>
                <c:pt idx="11">
                  <c:v>2042</c:v>
                </c:pt>
                <c:pt idx="12">
                  <c:v>2068</c:v>
                </c:pt>
                <c:pt idx="13">
                  <c:v>2093</c:v>
                </c:pt>
                <c:pt idx="14">
                  <c:v>2119</c:v>
                </c:pt>
              </c:numCache>
            </c:numRef>
          </c:val>
          <c:extLst>
            <c:ext xmlns:c16="http://schemas.microsoft.com/office/drawing/2014/chart" uri="{C3380CC4-5D6E-409C-BE32-E72D297353CC}">
              <c16:uniqueId val="{00000002-8D3F-41A4-AFB2-97505E9B9070}"/>
            </c:ext>
          </c:extLst>
        </c:ser>
        <c:ser>
          <c:idx val="3"/>
          <c:order val="3"/>
          <c:tx>
            <c:strRef>
              <c:f>'ひな形 (河南)'!$B$18</c:f>
              <c:strCache>
                <c:ptCount val="1"/>
                <c:pt idx="0">
                  <c:v>後期高齢者人口</c:v>
                </c:pt>
              </c:strCache>
            </c:strRef>
          </c:tx>
          <c:spPr>
            <a:solidFill>
              <a:schemeClr val="accent4"/>
            </a:solidFill>
            <a:ln w="9525" cap="flat" cmpd="sng" algn="ctr">
              <a:solidFill>
                <a:schemeClr val="tx1"/>
              </a:solidFill>
              <a:round/>
            </a:ln>
            <a:effectLst/>
          </c:spPr>
          <c:invertIfNegative val="0"/>
          <c:dLbls>
            <c:delete val="1"/>
          </c:dLbls>
          <c:cat>
            <c:strRef>
              <c:f>'ひな形 (河南)'!$C$14:$Q$14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(河南)'!$C$18:$Q$18</c:f>
              <c:numCache>
                <c:formatCode>#,##0_);[Red]\(#,##0\)</c:formatCode>
                <c:ptCount val="15"/>
                <c:pt idx="0">
                  <c:v>2650</c:v>
                </c:pt>
                <c:pt idx="1">
                  <c:v>2728</c:v>
                </c:pt>
                <c:pt idx="2">
                  <c:v>2807</c:v>
                </c:pt>
                <c:pt idx="3">
                  <c:v>2885</c:v>
                </c:pt>
                <c:pt idx="4">
                  <c:v>2964</c:v>
                </c:pt>
                <c:pt idx="5">
                  <c:v>3042</c:v>
                </c:pt>
                <c:pt idx="6">
                  <c:v>3068</c:v>
                </c:pt>
                <c:pt idx="7">
                  <c:v>3094</c:v>
                </c:pt>
                <c:pt idx="8">
                  <c:v>3119</c:v>
                </c:pt>
                <c:pt idx="9">
                  <c:v>3145</c:v>
                </c:pt>
                <c:pt idx="10">
                  <c:v>3171</c:v>
                </c:pt>
                <c:pt idx="11">
                  <c:v>3154</c:v>
                </c:pt>
                <c:pt idx="12">
                  <c:v>3136</c:v>
                </c:pt>
                <c:pt idx="13">
                  <c:v>3119</c:v>
                </c:pt>
                <c:pt idx="14">
                  <c:v>3101</c:v>
                </c:pt>
              </c:numCache>
            </c:numRef>
          </c:val>
          <c:extLst>
            <c:ext xmlns:c16="http://schemas.microsoft.com/office/drawing/2014/chart" uri="{C3380CC4-5D6E-409C-BE32-E72D297353CC}">
              <c16:uniqueId val="{00000003-8D3F-41A4-AFB2-97505E9B9070}"/>
            </c:ext>
          </c:extLst>
        </c:ser>
        <c:dLbls>
          <c:dLblPos val="ctr"/>
          <c:showLegendKey val="0"/>
          <c:showVal val="1"/>
          <c:showCatName val="0"/>
          <c:showSerName val="0"/>
          <c:showPercent val="0"/>
          <c:showBubbleSize val="0"/>
        </c:dLbls>
        <c:gapWidth val="15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'ひな形 (河南)'!$Z$15</c:f>
              <c:strCache>
                <c:ptCount val="1"/>
                <c:pt idx="0">
                  <c:v>年少人口</c:v>
                </c:pt>
              </c:strCache>
            </c:strRef>
          </c:tx>
          <c:spPr>
            <a:ln w="28575" cap="rnd">
              <a:solidFill>
                <a:schemeClr val="accent1"/>
              </a:solidFill>
              <a:round/>
            </a:ln>
            <a:effectLst/>
          </c:spPr>
          <c:marker>
            <c:symbol val="none"/>
          </c:marker>
          <c:cat>
            <c:strRef>
              <c:f>'ひな形 (河南)'!$AA$14:$AO$14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(河南)'!$AA$15:$AO$15</c:f>
              <c:numCache>
                <c:formatCode>#,##0_);[Red]\(#,##0\)</c:formatCode>
                <c:ptCount val="15"/>
                <c:pt idx="0">
                  <c:v>1639</c:v>
                </c:pt>
                <c:pt idx="1">
                  <c:v>1585</c:v>
                </c:pt>
                <c:pt idx="2">
                  <c:v>1531</c:v>
                </c:pt>
                <c:pt idx="3">
                  <c:v>1478</c:v>
                </c:pt>
                <c:pt idx="4">
                  <c:v>1424</c:v>
                </c:pt>
                <c:pt idx="5">
                  <c:v>1370</c:v>
                </c:pt>
                <c:pt idx="6">
                  <c:v>1333</c:v>
                </c:pt>
                <c:pt idx="7">
                  <c:v>1296</c:v>
                </c:pt>
                <c:pt idx="8">
                  <c:v>1260</c:v>
                </c:pt>
                <c:pt idx="9">
                  <c:v>1223</c:v>
                </c:pt>
                <c:pt idx="10">
                  <c:v>1186</c:v>
                </c:pt>
                <c:pt idx="11">
                  <c:v>1154</c:v>
                </c:pt>
                <c:pt idx="12">
                  <c:v>1121</c:v>
                </c:pt>
                <c:pt idx="13">
                  <c:v>1089</c:v>
                </c:pt>
                <c:pt idx="14">
                  <c:v>1056</c:v>
                </c:pt>
              </c:numCache>
            </c:numRef>
          </c:val>
          <c:smooth val="0"/>
          <c:extLst>
            <c:ext xmlns:c16="http://schemas.microsoft.com/office/drawing/2014/chart" uri="{C3380CC4-5D6E-409C-BE32-E72D297353CC}">
              <c16:uniqueId val="{00000000-CF1E-450C-AC4C-FFC35BB8ECCA}"/>
            </c:ext>
          </c:extLst>
        </c:ser>
        <c:ser>
          <c:idx val="1"/>
          <c:order val="1"/>
          <c:tx>
            <c:strRef>
              <c:f>'ひな形 (河南)'!$Z$16</c:f>
              <c:strCache>
                <c:ptCount val="1"/>
                <c:pt idx="0">
                  <c:v>生産年齢人口</c:v>
                </c:pt>
              </c:strCache>
            </c:strRef>
          </c:tx>
          <c:spPr>
            <a:ln w="28575" cap="rnd">
              <a:solidFill>
                <a:schemeClr val="accent2"/>
              </a:solidFill>
              <a:round/>
            </a:ln>
            <a:effectLst/>
          </c:spPr>
          <c:marker>
            <c:symbol val="none"/>
          </c:marker>
          <c:cat>
            <c:strRef>
              <c:f>'ひな形 (河南)'!$AA$14:$AO$14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(河南)'!$AA$16:$AO$16</c:f>
              <c:numCache>
                <c:formatCode>#,##0_);[Red]\(#,##0\)</c:formatCode>
                <c:ptCount val="15"/>
                <c:pt idx="0">
                  <c:v>8735</c:v>
                </c:pt>
                <c:pt idx="1">
                  <c:v>8599</c:v>
                </c:pt>
                <c:pt idx="2">
                  <c:v>8462</c:v>
                </c:pt>
                <c:pt idx="3">
                  <c:v>8326</c:v>
                </c:pt>
                <c:pt idx="4">
                  <c:v>8189</c:v>
                </c:pt>
                <c:pt idx="5">
                  <c:v>8053</c:v>
                </c:pt>
                <c:pt idx="6">
                  <c:v>7881</c:v>
                </c:pt>
                <c:pt idx="7">
                  <c:v>7708</c:v>
                </c:pt>
                <c:pt idx="8">
                  <c:v>7536</c:v>
                </c:pt>
                <c:pt idx="9">
                  <c:v>7363</c:v>
                </c:pt>
                <c:pt idx="10">
                  <c:v>7191</c:v>
                </c:pt>
                <c:pt idx="11">
                  <c:v>7010</c:v>
                </c:pt>
                <c:pt idx="12">
                  <c:v>6828</c:v>
                </c:pt>
                <c:pt idx="13">
                  <c:v>6647</c:v>
                </c:pt>
                <c:pt idx="14">
                  <c:v>6465</c:v>
                </c:pt>
              </c:numCache>
            </c:numRef>
          </c:val>
          <c:smooth val="0"/>
          <c:extLst>
            <c:ext xmlns:c16="http://schemas.microsoft.com/office/drawing/2014/chart" uri="{C3380CC4-5D6E-409C-BE32-E72D297353CC}">
              <c16:uniqueId val="{00000001-CF1E-450C-AC4C-FFC35BB8ECCA}"/>
            </c:ext>
          </c:extLst>
        </c:ser>
        <c:ser>
          <c:idx val="2"/>
          <c:order val="2"/>
          <c:tx>
            <c:strRef>
              <c:f>'ひな形 (河南)'!$Z$17</c:f>
              <c:strCache>
                <c:ptCount val="1"/>
                <c:pt idx="0">
                  <c:v>高齢者人口</c:v>
                </c:pt>
              </c:strCache>
            </c:strRef>
          </c:tx>
          <c:spPr>
            <a:ln w="28575" cap="rnd">
              <a:solidFill>
                <a:schemeClr val="accent3"/>
              </a:solidFill>
              <a:round/>
            </a:ln>
            <a:effectLst/>
          </c:spPr>
          <c:marker>
            <c:symbol val="none"/>
          </c:marker>
          <c:cat>
            <c:strRef>
              <c:f>'ひな形 (河南)'!$AA$14:$AO$14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(河南)'!$AA$17:$AO$17</c:f>
              <c:numCache>
                <c:formatCode>#,##0_);[Red]\(#,##0\)</c:formatCode>
                <c:ptCount val="15"/>
                <c:pt idx="0">
                  <c:v>5038</c:v>
                </c:pt>
                <c:pt idx="1">
                  <c:v>5049</c:v>
                </c:pt>
                <c:pt idx="2">
                  <c:v>5061</c:v>
                </c:pt>
                <c:pt idx="3">
                  <c:v>5073</c:v>
                </c:pt>
                <c:pt idx="4">
                  <c:v>5085</c:v>
                </c:pt>
                <c:pt idx="5">
                  <c:v>5096</c:v>
                </c:pt>
                <c:pt idx="6">
                  <c:v>5115</c:v>
                </c:pt>
                <c:pt idx="7">
                  <c:v>5133</c:v>
                </c:pt>
                <c:pt idx="8">
                  <c:v>5151</c:v>
                </c:pt>
                <c:pt idx="9">
                  <c:v>5169</c:v>
                </c:pt>
                <c:pt idx="10">
                  <c:v>5188</c:v>
                </c:pt>
                <c:pt idx="11">
                  <c:v>5196</c:v>
                </c:pt>
                <c:pt idx="12">
                  <c:v>5204</c:v>
                </c:pt>
                <c:pt idx="13">
                  <c:v>5212</c:v>
                </c:pt>
                <c:pt idx="14">
                  <c:v>5220</c:v>
                </c:pt>
              </c:numCache>
            </c:numRef>
          </c:val>
          <c:smooth val="0"/>
          <c:extLst>
            <c:ext xmlns:c16="http://schemas.microsoft.com/office/drawing/2014/chart" uri="{C3380CC4-5D6E-409C-BE32-E72D297353CC}">
              <c16:uniqueId val="{00000002-CF1E-450C-AC4C-FFC35BB8ECCA}"/>
            </c:ext>
          </c:extLst>
        </c:ser>
        <c:dLbls>
          <c:showLegendKey val="0"/>
          <c:showVal val="0"/>
          <c:showCatName val="0"/>
          <c:showSerName val="0"/>
          <c:showPercent val="0"/>
          <c:showBubbleSize val="0"/>
        </c:dLbls>
        <c:smooth val="0"/>
        <c:axId val="782132752"/>
        <c:axId val="782143152"/>
      </c:lineChart>
      <c:catAx>
        <c:axId val="782132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782143152"/>
        <c:crosses val="autoZero"/>
        <c:auto val="1"/>
        <c:lblAlgn val="ctr"/>
        <c:lblOffset val="100"/>
        <c:noMultiLvlLbl val="0"/>
      </c:catAx>
      <c:valAx>
        <c:axId val="782143152"/>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782132752"/>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河南町!$O$13</c:f>
              <c:strCache>
                <c:ptCount val="1"/>
                <c:pt idx="0">
                  <c:v>市民税</c:v>
                </c:pt>
              </c:strCache>
            </c:strRef>
          </c:tx>
          <c:spPr>
            <a:solidFill>
              <a:schemeClr val="accent1"/>
            </a:solidFill>
            <a:ln>
              <a:solidFill>
                <a:schemeClr val="tx1"/>
              </a:solidFill>
            </a:ln>
            <a:effectLst/>
          </c:spPr>
          <c:invertIfNegative val="0"/>
          <c:dLbls>
            <c:delete val="1"/>
          </c:dLbls>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河南町!$P$13:$AD$13</c:f>
              <c:numCache>
                <c:formatCode>#,##0_);[Red]\(#,##0\)</c:formatCode>
                <c:ptCount val="15"/>
                <c:pt idx="0">
                  <c:v>776.25735910652929</c:v>
                </c:pt>
                <c:pt idx="1">
                  <c:v>754.45505154639181</c:v>
                </c:pt>
                <c:pt idx="2">
                  <c:v>745.07805154639175</c:v>
                </c:pt>
                <c:pt idx="3">
                  <c:v>735.36105154639176</c:v>
                </c:pt>
                <c:pt idx="4">
                  <c:v>726.03505154639174</c:v>
                </c:pt>
                <c:pt idx="5">
                  <c:v>716.4410515463918</c:v>
                </c:pt>
                <c:pt idx="6">
                  <c:v>706.69405154639185</c:v>
                </c:pt>
                <c:pt idx="7">
                  <c:v>696.85505154639179</c:v>
                </c:pt>
                <c:pt idx="8">
                  <c:v>687.30705154639179</c:v>
                </c:pt>
                <c:pt idx="9">
                  <c:v>677.68505154639183</c:v>
                </c:pt>
                <c:pt idx="10">
                  <c:v>667.83305154639174</c:v>
                </c:pt>
                <c:pt idx="11">
                  <c:v>655.03105154639184</c:v>
                </c:pt>
                <c:pt idx="12">
                  <c:v>642.31005154639183</c:v>
                </c:pt>
                <c:pt idx="13">
                  <c:v>629.64005154639176</c:v>
                </c:pt>
                <c:pt idx="14">
                  <c:v>616.90905154639177</c:v>
                </c:pt>
              </c:numCache>
            </c:numRef>
          </c:val>
          <c:extLst>
            <c:ext xmlns:c16="http://schemas.microsoft.com/office/drawing/2014/chart" uri="{C3380CC4-5D6E-409C-BE32-E72D297353CC}">
              <c16:uniqueId val="{00000000-BCB7-4558-8701-50CACBF77E1D}"/>
            </c:ext>
          </c:extLst>
        </c:ser>
        <c:ser>
          <c:idx val="1"/>
          <c:order val="1"/>
          <c:tx>
            <c:strRef>
              <c:f>河南町!$O$14</c:f>
              <c:strCache>
                <c:ptCount val="1"/>
                <c:pt idx="0">
                  <c:v>固定資産税</c:v>
                </c:pt>
              </c:strCache>
            </c:strRef>
          </c:tx>
          <c:spPr>
            <a:solidFill>
              <a:schemeClr val="accent2"/>
            </a:solidFill>
            <a:ln>
              <a:solidFill>
                <a:schemeClr val="tx1"/>
              </a:solidFill>
            </a:ln>
            <a:effectLst/>
          </c:spPr>
          <c:invertIfNegative val="0"/>
          <c:dLbls>
            <c:delete val="1"/>
          </c:dLbls>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河南町!$P$14:$AD$14</c:f>
              <c:numCache>
                <c:formatCode>#,##0_);[Red]\(#,##0\)</c:formatCode>
                <c:ptCount val="15"/>
                <c:pt idx="0">
                  <c:v>578.15566666666666</c:v>
                </c:pt>
                <c:pt idx="1">
                  <c:v>533.62797638713243</c:v>
                </c:pt>
                <c:pt idx="2">
                  <c:v>533.62797638713243</c:v>
                </c:pt>
                <c:pt idx="3">
                  <c:v>533.62797638713243</c:v>
                </c:pt>
                <c:pt idx="4">
                  <c:v>493.25239632596686</c:v>
                </c:pt>
                <c:pt idx="5">
                  <c:v>493.25239632596686</c:v>
                </c:pt>
                <c:pt idx="6">
                  <c:v>493.25239632596686</c:v>
                </c:pt>
                <c:pt idx="7">
                  <c:v>456.70965722917987</c:v>
                </c:pt>
                <c:pt idx="8">
                  <c:v>456.70965722917987</c:v>
                </c:pt>
                <c:pt idx="9">
                  <c:v>456.70965722917987</c:v>
                </c:pt>
                <c:pt idx="10">
                  <c:v>423.61622726878005</c:v>
                </c:pt>
                <c:pt idx="11">
                  <c:v>423.61622726878005</c:v>
                </c:pt>
                <c:pt idx="12">
                  <c:v>423.61622726878005</c:v>
                </c:pt>
                <c:pt idx="13">
                  <c:v>393.62873777286751</c:v>
                </c:pt>
                <c:pt idx="14">
                  <c:v>384.56569976765132</c:v>
                </c:pt>
              </c:numCache>
            </c:numRef>
          </c:val>
          <c:extLst>
            <c:ext xmlns:c16="http://schemas.microsoft.com/office/drawing/2014/chart" uri="{C3380CC4-5D6E-409C-BE32-E72D297353CC}">
              <c16:uniqueId val="{00000001-BCB7-4558-8701-50CACBF77E1D}"/>
            </c:ext>
          </c:extLst>
        </c:ser>
        <c:ser>
          <c:idx val="2"/>
          <c:order val="2"/>
          <c:tx>
            <c:strRef>
              <c:f>河南町!$O$15</c:f>
              <c:strCache>
                <c:ptCount val="1"/>
                <c:pt idx="0">
                  <c:v>その他税</c:v>
                </c:pt>
              </c:strCache>
            </c:strRef>
          </c:tx>
          <c:spPr>
            <a:solidFill>
              <a:schemeClr val="accent3"/>
            </a:solidFill>
            <a:ln>
              <a:solidFill>
                <a:schemeClr val="tx1"/>
              </a:solidFill>
            </a:ln>
            <a:effectLst/>
          </c:spPr>
          <c:invertIfNegative val="0"/>
          <c:dLbls>
            <c:delete val="1"/>
          </c:dLbls>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河南町!$P$15:$AD$15</c:f>
              <c:numCache>
                <c:formatCode>#,##0_);[Red]\(#,##0\)</c:formatCode>
                <c:ptCount val="15"/>
                <c:pt idx="0">
                  <c:v>135.19297422680398</c:v>
                </c:pt>
                <c:pt idx="1">
                  <c:v>140.26497206647576</c:v>
                </c:pt>
                <c:pt idx="2">
                  <c:v>142.63897206647579</c:v>
                </c:pt>
                <c:pt idx="3">
                  <c:v>141.35797206647578</c:v>
                </c:pt>
                <c:pt idx="4">
                  <c:v>140.08855212764141</c:v>
                </c:pt>
                <c:pt idx="5">
                  <c:v>138.8305521276414</c:v>
                </c:pt>
                <c:pt idx="6">
                  <c:v>137.4445521276414</c:v>
                </c:pt>
                <c:pt idx="7">
                  <c:v>136.07329122442846</c:v>
                </c:pt>
                <c:pt idx="8">
                  <c:v>134.71629122442846</c:v>
                </c:pt>
                <c:pt idx="9">
                  <c:v>133.37129122442846</c:v>
                </c:pt>
                <c:pt idx="10">
                  <c:v>132.04072118482807</c:v>
                </c:pt>
                <c:pt idx="11">
                  <c:v>130.19672118482808</c:v>
                </c:pt>
                <c:pt idx="12">
                  <c:v>128.37772118482809</c:v>
                </c:pt>
                <c:pt idx="13">
                  <c:v>126.58521068074066</c:v>
                </c:pt>
                <c:pt idx="14">
                  <c:v>124.81724868595693</c:v>
                </c:pt>
              </c:numCache>
            </c:numRef>
          </c:val>
          <c:extLst>
            <c:ext xmlns:c16="http://schemas.microsoft.com/office/drawing/2014/chart" uri="{C3380CC4-5D6E-409C-BE32-E72D297353CC}">
              <c16:uniqueId val="{00000002-BCB7-4558-8701-50CACBF77E1D}"/>
            </c:ext>
          </c:extLst>
        </c:ser>
        <c:dLbls>
          <c:dLblPos val="ctr"/>
          <c:showLegendKey val="0"/>
          <c:showVal val="1"/>
          <c:showCatName val="0"/>
          <c:showSerName val="0"/>
          <c:showPercent val="0"/>
          <c:showBubbleSize val="0"/>
        </c:dLbls>
        <c:gapWidth val="150"/>
        <c:overlap val="100"/>
        <c:axId val="2128359424"/>
        <c:axId val="2128338208"/>
      </c:barChart>
      <c:catAx>
        <c:axId val="2128359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38208"/>
        <c:crosses val="autoZero"/>
        <c:auto val="1"/>
        <c:lblAlgn val="ctr"/>
        <c:lblOffset val="100"/>
        <c:noMultiLvlLbl val="0"/>
      </c:catAx>
      <c:valAx>
        <c:axId val="2128338208"/>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942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河南町!$O$13</c:f>
              <c:strCache>
                <c:ptCount val="1"/>
                <c:pt idx="0">
                  <c:v>市民税</c:v>
                </c:pt>
              </c:strCache>
            </c:strRef>
          </c:tx>
          <c:spPr>
            <a:ln w="28575" cap="rnd">
              <a:solidFill>
                <a:schemeClr val="accent1"/>
              </a:solidFill>
              <a:round/>
            </a:ln>
            <a:effectLst/>
          </c:spPr>
          <c:marker>
            <c:symbol val="none"/>
          </c:marker>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河南町!$P$13:$AD$13</c:f>
              <c:numCache>
                <c:formatCode>#,##0_);[Red]\(#,##0\)</c:formatCode>
                <c:ptCount val="15"/>
                <c:pt idx="0">
                  <c:v>776.25735910652929</c:v>
                </c:pt>
                <c:pt idx="1">
                  <c:v>754.45505154639181</c:v>
                </c:pt>
                <c:pt idx="2">
                  <c:v>745.07805154639175</c:v>
                </c:pt>
                <c:pt idx="3">
                  <c:v>735.36105154639176</c:v>
                </c:pt>
                <c:pt idx="4">
                  <c:v>726.03505154639174</c:v>
                </c:pt>
                <c:pt idx="5">
                  <c:v>716.4410515463918</c:v>
                </c:pt>
                <c:pt idx="6">
                  <c:v>706.69405154639185</c:v>
                </c:pt>
                <c:pt idx="7">
                  <c:v>696.85505154639179</c:v>
                </c:pt>
                <c:pt idx="8">
                  <c:v>687.30705154639179</c:v>
                </c:pt>
                <c:pt idx="9">
                  <c:v>677.68505154639183</c:v>
                </c:pt>
                <c:pt idx="10">
                  <c:v>667.83305154639174</c:v>
                </c:pt>
                <c:pt idx="11">
                  <c:v>655.03105154639184</c:v>
                </c:pt>
                <c:pt idx="12">
                  <c:v>642.31005154639183</c:v>
                </c:pt>
                <c:pt idx="13">
                  <c:v>629.64005154639176</c:v>
                </c:pt>
                <c:pt idx="14">
                  <c:v>616.90905154639177</c:v>
                </c:pt>
              </c:numCache>
            </c:numRef>
          </c:val>
          <c:smooth val="0"/>
          <c:extLst>
            <c:ext xmlns:c16="http://schemas.microsoft.com/office/drawing/2014/chart" uri="{C3380CC4-5D6E-409C-BE32-E72D297353CC}">
              <c16:uniqueId val="{00000000-DEE5-42D6-91BA-C21016209963}"/>
            </c:ext>
          </c:extLst>
        </c:ser>
        <c:ser>
          <c:idx val="1"/>
          <c:order val="1"/>
          <c:tx>
            <c:strRef>
              <c:f>河南町!$O$14</c:f>
              <c:strCache>
                <c:ptCount val="1"/>
                <c:pt idx="0">
                  <c:v>固定資産税</c:v>
                </c:pt>
              </c:strCache>
            </c:strRef>
          </c:tx>
          <c:spPr>
            <a:ln w="28575" cap="rnd">
              <a:solidFill>
                <a:schemeClr val="accent2"/>
              </a:solidFill>
              <a:round/>
            </a:ln>
            <a:effectLst/>
          </c:spPr>
          <c:marker>
            <c:symbol val="none"/>
          </c:marker>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河南町!$P$14:$AD$14</c:f>
              <c:numCache>
                <c:formatCode>#,##0_);[Red]\(#,##0\)</c:formatCode>
                <c:ptCount val="15"/>
                <c:pt idx="0">
                  <c:v>578.15566666666666</c:v>
                </c:pt>
                <c:pt idx="1">
                  <c:v>533.62797638713243</c:v>
                </c:pt>
                <c:pt idx="2">
                  <c:v>533.62797638713243</c:v>
                </c:pt>
                <c:pt idx="3">
                  <c:v>533.62797638713243</c:v>
                </c:pt>
                <c:pt idx="4">
                  <c:v>493.25239632596686</c:v>
                </c:pt>
                <c:pt idx="5">
                  <c:v>493.25239632596686</c:v>
                </c:pt>
                <c:pt idx="6">
                  <c:v>493.25239632596686</c:v>
                </c:pt>
                <c:pt idx="7">
                  <c:v>456.70965722917987</c:v>
                </c:pt>
                <c:pt idx="8">
                  <c:v>456.70965722917987</c:v>
                </c:pt>
                <c:pt idx="9">
                  <c:v>456.70965722917987</c:v>
                </c:pt>
                <c:pt idx="10">
                  <c:v>423.61622726878005</c:v>
                </c:pt>
                <c:pt idx="11">
                  <c:v>423.61622726878005</c:v>
                </c:pt>
                <c:pt idx="12">
                  <c:v>423.61622726878005</c:v>
                </c:pt>
                <c:pt idx="13">
                  <c:v>393.62873777286751</c:v>
                </c:pt>
                <c:pt idx="14">
                  <c:v>384.56569976765132</c:v>
                </c:pt>
              </c:numCache>
            </c:numRef>
          </c:val>
          <c:smooth val="0"/>
          <c:extLst>
            <c:ext xmlns:c16="http://schemas.microsoft.com/office/drawing/2014/chart" uri="{C3380CC4-5D6E-409C-BE32-E72D297353CC}">
              <c16:uniqueId val="{00000001-DEE5-42D6-91BA-C21016209963}"/>
            </c:ext>
          </c:extLst>
        </c:ser>
        <c:ser>
          <c:idx val="2"/>
          <c:order val="2"/>
          <c:tx>
            <c:strRef>
              <c:f>河南町!$O$15</c:f>
              <c:strCache>
                <c:ptCount val="1"/>
                <c:pt idx="0">
                  <c:v>その他税</c:v>
                </c:pt>
              </c:strCache>
            </c:strRef>
          </c:tx>
          <c:spPr>
            <a:ln w="28575" cap="rnd">
              <a:solidFill>
                <a:schemeClr val="accent3"/>
              </a:solidFill>
              <a:round/>
            </a:ln>
            <a:effectLst/>
          </c:spPr>
          <c:marker>
            <c:symbol val="none"/>
          </c:marker>
          <c:cat>
            <c:strRef>
              <c:f>河南町!$P$12:$AD$12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河南町!$P$15:$AD$15</c:f>
              <c:numCache>
                <c:formatCode>#,##0_);[Red]\(#,##0\)</c:formatCode>
                <c:ptCount val="15"/>
                <c:pt idx="0">
                  <c:v>135.19297422680398</c:v>
                </c:pt>
                <c:pt idx="1">
                  <c:v>140.26497206647576</c:v>
                </c:pt>
                <c:pt idx="2">
                  <c:v>142.63897206647579</c:v>
                </c:pt>
                <c:pt idx="3">
                  <c:v>141.35797206647578</c:v>
                </c:pt>
                <c:pt idx="4">
                  <c:v>140.08855212764141</c:v>
                </c:pt>
                <c:pt idx="5">
                  <c:v>138.8305521276414</c:v>
                </c:pt>
                <c:pt idx="6">
                  <c:v>137.4445521276414</c:v>
                </c:pt>
                <c:pt idx="7">
                  <c:v>136.07329122442846</c:v>
                </c:pt>
                <c:pt idx="8">
                  <c:v>134.71629122442846</c:v>
                </c:pt>
                <c:pt idx="9">
                  <c:v>133.37129122442846</c:v>
                </c:pt>
                <c:pt idx="10">
                  <c:v>132.04072118482807</c:v>
                </c:pt>
                <c:pt idx="11">
                  <c:v>130.19672118482808</c:v>
                </c:pt>
                <c:pt idx="12">
                  <c:v>128.37772118482809</c:v>
                </c:pt>
                <c:pt idx="13">
                  <c:v>126.58521068074066</c:v>
                </c:pt>
                <c:pt idx="14">
                  <c:v>124.81724868595693</c:v>
                </c:pt>
              </c:numCache>
            </c:numRef>
          </c:val>
          <c:smooth val="0"/>
          <c:extLst>
            <c:ext xmlns:c16="http://schemas.microsoft.com/office/drawing/2014/chart" uri="{C3380CC4-5D6E-409C-BE32-E72D297353CC}">
              <c16:uniqueId val="{00000002-DEE5-42D6-91BA-C21016209963}"/>
            </c:ext>
          </c:extLst>
        </c:ser>
        <c:dLbls>
          <c:showLegendKey val="0"/>
          <c:showVal val="0"/>
          <c:showCatName val="0"/>
          <c:showSerName val="0"/>
          <c:showPercent val="0"/>
          <c:showBubbleSize val="0"/>
        </c:dLbls>
        <c:smooth val="0"/>
        <c:axId val="2128350272"/>
        <c:axId val="2128356928"/>
      </c:lineChart>
      <c:catAx>
        <c:axId val="21283502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6928"/>
        <c:crosses val="autoZero"/>
        <c:auto val="1"/>
        <c:lblAlgn val="ctr"/>
        <c:lblOffset val="100"/>
        <c:noMultiLvlLbl val="0"/>
      </c:catAx>
      <c:valAx>
        <c:axId val="2128356928"/>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0272"/>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698996426627354E-2"/>
          <c:y val="6.916044989446643E-2"/>
          <c:w val="0.90019333853380823"/>
          <c:h val="0.89120239604752027"/>
        </c:manualLayout>
      </c:layout>
      <c:lineChart>
        <c:grouping val="standard"/>
        <c:varyColors val="0"/>
        <c:ser>
          <c:idx val="0"/>
          <c:order val="0"/>
          <c:tx>
            <c:strRef>
              <c:f>'グラフ (扶助費)'!$C$3</c:f>
              <c:strCache>
                <c:ptCount val="1"/>
                <c:pt idx="0">
                  <c:v>扶助費</c:v>
                </c:pt>
              </c:strCache>
            </c:strRef>
          </c:tx>
          <c:spPr>
            <a:ln w="28575" cap="rnd">
              <a:solidFill>
                <a:schemeClr val="accent1"/>
              </a:solidFill>
              <a:round/>
            </a:ln>
            <a:effectLst/>
          </c:spPr>
          <c:marker>
            <c:symbol val="none"/>
          </c:marker>
          <c:cat>
            <c:strRef>
              <c:f>'グラフ (扶助費)'!$E$2:$S$2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(扶助費)'!$E$3:$S$3</c:f>
              <c:numCache>
                <c:formatCode>#,##0;"▲ "#,##0</c:formatCode>
                <c:ptCount val="15"/>
                <c:pt idx="0">
                  <c:v>999</c:v>
                </c:pt>
                <c:pt idx="1">
                  <c:v>1048</c:v>
                </c:pt>
                <c:pt idx="2">
                  <c:v>1098</c:v>
                </c:pt>
                <c:pt idx="3">
                  <c:v>1157</c:v>
                </c:pt>
                <c:pt idx="4">
                  <c:v>1157</c:v>
                </c:pt>
                <c:pt idx="5">
                  <c:v>1157</c:v>
                </c:pt>
                <c:pt idx="6">
                  <c:v>1157</c:v>
                </c:pt>
                <c:pt idx="7">
                  <c:v>1157</c:v>
                </c:pt>
                <c:pt idx="8">
                  <c:v>1157</c:v>
                </c:pt>
                <c:pt idx="9">
                  <c:v>1157</c:v>
                </c:pt>
                <c:pt idx="10">
                  <c:v>1157</c:v>
                </c:pt>
                <c:pt idx="11">
                  <c:v>1157</c:v>
                </c:pt>
                <c:pt idx="12">
                  <c:v>1157</c:v>
                </c:pt>
                <c:pt idx="13">
                  <c:v>1157</c:v>
                </c:pt>
                <c:pt idx="14">
                  <c:v>1157</c:v>
                </c:pt>
              </c:numCache>
            </c:numRef>
          </c:val>
          <c:smooth val="0"/>
          <c:extLst>
            <c:ext xmlns:c16="http://schemas.microsoft.com/office/drawing/2014/chart" uri="{C3380CC4-5D6E-409C-BE32-E72D297353CC}">
              <c16:uniqueId val="{00000000-9EFB-477B-8C59-EAC3F73AACDD}"/>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500"/>
          <c:min val="90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河南</a:t>
            </a:r>
            <a:r>
              <a:rPr lang="ja-JP" altLang="en-US" sz="4000" b="1" dirty="0" smtClean="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町中長期財政シミュレーション</a:t>
            </a:r>
            <a:endPar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kumimoji="1" lang="ja-JP" altLang="en-US" dirty="0" smtClean="0">
                <a:latin typeface="BIZ UDPゴシック" panose="020B0400000000000000" pitchFamily="50" charset="-128"/>
                <a:ea typeface="BIZ UDPゴシック" panose="020B0400000000000000" pitchFamily="50" charset="-128"/>
              </a:rPr>
              <a:t>  令 和 ３ 年 </a:t>
            </a:r>
            <a:r>
              <a:rPr lang="ja-JP" altLang="en-US" dirty="0" smtClean="0">
                <a:latin typeface="BIZ UDPゴシック" panose="020B0400000000000000" pitchFamily="50" charset="-128"/>
                <a:ea typeface="BIZ UDPゴシック" panose="020B0400000000000000" pitchFamily="50" charset="-128"/>
              </a:rPr>
              <a:t>３ </a:t>
            </a:r>
            <a:r>
              <a:rPr kumimoji="1" lang="ja-JP" altLang="en-US" dirty="0" smtClean="0">
                <a:latin typeface="BIZ UDPゴシック" panose="020B0400000000000000" pitchFamily="50" charset="-128"/>
                <a:ea typeface="BIZ UDPゴシック" panose="020B0400000000000000" pitchFamily="50" charset="-128"/>
              </a:rPr>
              <a:t>月　　</a:t>
            </a:r>
            <a:endParaRPr kumimoji="1" lang="en-US" altLang="ja-JP" dirty="0" smtClean="0">
              <a:latin typeface="BIZ UDPゴシック" panose="020B0400000000000000" pitchFamily="50" charset="-128"/>
              <a:ea typeface="BIZ UDPゴシック" panose="020B0400000000000000" pitchFamily="50" charset="-128"/>
            </a:endParaRPr>
          </a:p>
          <a:p>
            <a:pPr algn="r"/>
            <a:r>
              <a:rPr kumimoji="1" lang="ja-JP" altLang="en-US" dirty="0" smtClean="0">
                <a:latin typeface="BIZ UDPゴシック" panose="020B0400000000000000" pitchFamily="50" charset="-128"/>
                <a:ea typeface="BIZ UDPゴシック" panose="020B0400000000000000" pitchFamily="50" charset="-128"/>
              </a:rPr>
              <a:t>大阪府 </a:t>
            </a:r>
            <a:r>
              <a:rPr kumimoji="1" lang="en-US" altLang="ja-JP" dirty="0" smtClean="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河南町</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00099" y="3822700"/>
            <a:ext cx="8331201" cy="143116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などの成果を踏まえ</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どのような影響を与えるかを分析するために財政シミュレーションを作成。</a:t>
            </a:r>
            <a:endParaRPr kumimoji="1" lang="en-US" altLang="ja-JP" sz="1300" b="1"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この結果を踏まえつつ、今後、さらなる広域連携や行財政改革の推進など、必要な取組みについて検討。</a:t>
            </a:r>
            <a:endParaRPr kumimoji="1" lang="ja-JP" altLang="en-US" sz="13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87895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278704" y="5704866"/>
            <a:ext cx="10077260" cy="638080"/>
          </a:xfrm>
          <a:prstGeom prst="rect">
            <a:avLst/>
          </a:prstGeom>
        </p:spPr>
      </p:pic>
      <p:graphicFrame>
        <p:nvGraphicFramePr>
          <p:cNvPr id="27" name="グラフ 26">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763737912"/>
              </p:ext>
            </p:extLst>
          </p:nvPr>
        </p:nvGraphicFramePr>
        <p:xfrm>
          <a:off x="5080535" y="2754599"/>
          <a:ext cx="4749800" cy="302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１．河南町の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中長期財政</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シミュレーション</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92993" y="982856"/>
            <a:ext cx="9587988" cy="1169551"/>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ja-JP" altLang="en-US" sz="1600" dirty="0">
                <a:latin typeface="BIZ UDPゴシック" panose="020B0400000000000000" pitchFamily="50" charset="-128"/>
                <a:ea typeface="BIZ UDPゴシック" panose="020B0400000000000000" pitchFamily="50" charset="-128"/>
              </a:rPr>
              <a:t>の財政収支は、人口と連動</a:t>
            </a:r>
            <a:r>
              <a:rPr kumimoji="1" lang="ja-JP" altLang="en-US" sz="1600" dirty="0" smtClean="0">
                <a:latin typeface="BIZ UDPゴシック" panose="020B0400000000000000" pitchFamily="50" charset="-128"/>
                <a:ea typeface="BIZ UDPゴシック" panose="020B0400000000000000" pitchFamily="50" charset="-128"/>
              </a:rPr>
              <a:t>して町税</a:t>
            </a:r>
            <a:r>
              <a:rPr kumimoji="1" lang="ja-JP" altLang="en-US" sz="1600" dirty="0">
                <a:latin typeface="BIZ UDPゴシック" panose="020B0400000000000000" pitchFamily="50" charset="-128"/>
                <a:ea typeface="BIZ UDPゴシック" panose="020B0400000000000000" pitchFamily="50" charset="-128"/>
              </a:rPr>
              <a:t>が減少する一方、地方交付税の大幅な増額は見込めない中</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社会</a:t>
            </a:r>
            <a:r>
              <a:rPr kumimoji="1" lang="ja-JP" altLang="en-US" sz="1600" dirty="0">
                <a:latin typeface="BIZ UDPゴシック" panose="020B0400000000000000" pitchFamily="50" charset="-128"/>
                <a:ea typeface="BIZ UDPゴシック" panose="020B0400000000000000" pitchFamily="50" charset="-128"/>
              </a:rPr>
              <a:t>保障関係経費</a:t>
            </a:r>
            <a:r>
              <a:rPr kumimoji="1" lang="ja-JP" altLang="en-US" sz="1600" dirty="0" smtClean="0">
                <a:latin typeface="BIZ UDPゴシック" panose="020B0400000000000000" pitchFamily="50" charset="-128"/>
                <a:ea typeface="BIZ UDPゴシック" panose="020B0400000000000000" pitchFamily="50" charset="-128"/>
              </a:rPr>
              <a:t>や</a:t>
            </a:r>
            <a:r>
              <a:rPr kumimoji="1" lang="ja-JP" altLang="en-US" sz="1600" dirty="0">
                <a:latin typeface="BIZ UDPゴシック" panose="020B0400000000000000" pitchFamily="50" charset="-128"/>
                <a:ea typeface="BIZ UDPゴシック" panose="020B0400000000000000" pitchFamily="50" charset="-128"/>
              </a:rPr>
              <a:t>物件費</a:t>
            </a:r>
            <a:r>
              <a:rPr kumimoji="1" lang="ja-JP" altLang="en-US" sz="1600" dirty="0" smtClean="0">
                <a:latin typeface="BIZ UDPゴシック" panose="020B0400000000000000" pitchFamily="50" charset="-128"/>
                <a:ea typeface="BIZ UDPゴシック" panose="020B0400000000000000" pitchFamily="50" charset="-128"/>
              </a:rPr>
              <a:t>等が</a:t>
            </a:r>
            <a:r>
              <a:rPr kumimoji="1" lang="ja-JP" altLang="en-US" sz="1600" dirty="0">
                <a:latin typeface="BIZ UDPゴシック" panose="020B0400000000000000" pitchFamily="50" charset="-128"/>
                <a:ea typeface="BIZ UDPゴシック" panose="020B0400000000000000" pitchFamily="50" charset="-128"/>
              </a:rPr>
              <a:t>増高する厳しい見通し</a:t>
            </a: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a:t>
            </a:r>
            <a:r>
              <a:rPr kumimoji="1" lang="ja-JP" altLang="en-US" sz="1600" dirty="0">
                <a:latin typeface="BIZ UDPゴシック" panose="020B0400000000000000" pitchFamily="50" charset="-128"/>
                <a:ea typeface="BIZ UDPゴシック" panose="020B0400000000000000" pitchFamily="50" charset="-128"/>
              </a:rPr>
              <a:t>調整基金（令和元年度決算</a:t>
            </a:r>
            <a:r>
              <a:rPr kumimoji="1" lang="ja-JP" altLang="en-US" sz="1600" dirty="0" smtClean="0">
                <a:latin typeface="BIZ UDPゴシック" panose="020B0400000000000000" pitchFamily="50" charset="-128"/>
                <a:ea typeface="BIZ UDPゴシック" panose="020B0400000000000000" pitchFamily="50" charset="-128"/>
              </a:rPr>
              <a:t>で</a:t>
            </a:r>
            <a:r>
              <a:rPr kumimoji="1" lang="en-US" altLang="ja-JP" sz="1600" dirty="0" smtClean="0">
                <a:latin typeface="BIZ UDPゴシック" panose="020B0400000000000000" pitchFamily="50" charset="-128"/>
                <a:ea typeface="BIZ UDPゴシック" panose="020B0400000000000000" pitchFamily="50" charset="-128"/>
              </a:rPr>
              <a:t>11.5</a:t>
            </a:r>
            <a:r>
              <a:rPr kumimoji="1" lang="ja-JP" altLang="en-US" sz="1600" dirty="0" smtClean="0">
                <a:latin typeface="BIZ UDPゴシック" panose="020B0400000000000000" pitchFamily="50" charset="-128"/>
                <a:ea typeface="BIZ UDPゴシック" panose="020B0400000000000000" pitchFamily="50" charset="-128"/>
              </a:rPr>
              <a:t>億</a:t>
            </a:r>
            <a:r>
              <a:rPr kumimoji="1" lang="ja-JP" altLang="en-US" sz="1600" dirty="0">
                <a:latin typeface="BIZ UDPゴシック" panose="020B0400000000000000" pitchFamily="50" charset="-128"/>
                <a:ea typeface="BIZ UDPゴシック" panose="020B0400000000000000" pitchFamily="50" charset="-128"/>
              </a:rPr>
              <a:t>円）は</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8</a:t>
            </a:r>
            <a:r>
              <a:rPr kumimoji="1" lang="ja-JP" altLang="en-US" sz="1600" dirty="0" smtClean="0">
                <a:latin typeface="BIZ UDPゴシック" panose="020B0400000000000000" pitchFamily="50" charset="-128"/>
                <a:ea typeface="BIZ UDPゴシック" panose="020B0400000000000000" pitchFamily="50" charset="-128"/>
              </a:rPr>
              <a:t>年度</a:t>
            </a:r>
            <a:r>
              <a:rPr kumimoji="1" lang="ja-JP" altLang="en-US" sz="1600" dirty="0">
                <a:latin typeface="BIZ UDPゴシック" panose="020B0400000000000000" pitchFamily="50" charset="-128"/>
                <a:ea typeface="BIZ UDPゴシック" panose="020B0400000000000000" pitchFamily="50" charset="-128"/>
              </a:rPr>
              <a:t>に枯渇する</a:t>
            </a:r>
            <a:r>
              <a:rPr kumimoji="1" lang="ja-JP" altLang="en-US" sz="1600" dirty="0" smtClean="0">
                <a:latin typeface="BIZ UDPゴシック" panose="020B0400000000000000" pitchFamily="50" charset="-128"/>
                <a:ea typeface="BIZ UDPゴシック" panose="020B0400000000000000" pitchFamily="50" charset="-128"/>
              </a:rPr>
              <a:t>見通し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37394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１</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507595" y="3282985"/>
            <a:ext cx="95450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歳出総額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8507595" y="4867126"/>
            <a:ext cx="123755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歳入総額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単年度の財源不足</a:t>
            </a:r>
            <a:r>
              <a:rPr kumimoji="1" lang="ja-JP" altLang="en-US" sz="1400" dirty="0" smtClean="0">
                <a:latin typeface="BIZ UDPゴシック" panose="020B0400000000000000" pitchFamily="50" charset="-128"/>
                <a:ea typeface="BIZ UDPゴシック" panose="020B0400000000000000" pitchFamily="50" charset="-128"/>
              </a:rPr>
              <a:t>額　（実質</a:t>
            </a:r>
            <a:r>
              <a:rPr kumimoji="1" lang="ja-JP" altLang="en-US" sz="1400" dirty="0">
                <a:latin typeface="BIZ UDPゴシック" panose="020B0400000000000000" pitchFamily="50" charset="-128"/>
                <a:ea typeface="BIZ UDPゴシック" panose="020B0400000000000000" pitchFamily="50" charset="-128"/>
              </a:rPr>
              <a:t>単年度</a:t>
            </a:r>
            <a:r>
              <a:rPr kumimoji="1" lang="ja-JP" altLang="en-US" sz="1400" dirty="0" smtClean="0">
                <a:latin typeface="BIZ UDPゴシック" panose="020B0400000000000000" pitchFamily="50" charset="-128"/>
                <a:ea typeface="BIZ UDPゴシック" panose="020B0400000000000000" pitchFamily="50" charset="-128"/>
              </a:rPr>
              <a:t>収支）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歳入総額・歳出総額の見通し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318392" y="6581492"/>
            <a:ext cx="9360000"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この</a:t>
            </a:r>
            <a:r>
              <a:rPr kumimoji="1" lang="ja-JP" altLang="en-US" sz="1400" dirty="0">
                <a:latin typeface="BIZ UDPゴシック" panose="020B0400000000000000" pitchFamily="50" charset="-128"/>
                <a:ea typeface="BIZ UDPゴシック" panose="020B0400000000000000" pitchFamily="50" charset="-128"/>
              </a:rPr>
              <a:t>試算は不確定</a:t>
            </a:r>
            <a:r>
              <a:rPr kumimoji="1" lang="ja-JP" altLang="en-US" sz="1400" dirty="0" smtClean="0">
                <a:latin typeface="BIZ UDPゴシック" panose="020B0400000000000000" pitchFamily="50" charset="-128"/>
                <a:ea typeface="BIZ UDPゴシック" panose="020B0400000000000000" pitchFamily="50" charset="-128"/>
              </a:rPr>
              <a:t>要素</a:t>
            </a:r>
            <a:r>
              <a:rPr kumimoji="1" lang="ja-JP" altLang="en-US" sz="1400" dirty="0">
                <a:latin typeface="BIZ UDPゴシック" panose="020B0400000000000000" pitchFamily="50" charset="-128"/>
                <a:ea typeface="BIZ UDPゴシック" panose="020B0400000000000000" pitchFamily="50" charset="-128"/>
              </a:rPr>
              <a:t>を多く含んでおり、将来に向かって相当の幅をもってみる</a:t>
            </a:r>
            <a:r>
              <a:rPr kumimoji="1" lang="ja-JP" altLang="en-US" sz="1400" dirty="0" smtClean="0">
                <a:latin typeface="BIZ UDPゴシック" panose="020B0400000000000000" pitchFamily="50" charset="-128"/>
                <a:ea typeface="BIZ UDPゴシック" panose="020B0400000000000000" pitchFamily="50" charset="-128"/>
              </a:rPr>
              <a:t>必要がある</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109544"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34944" y="6274930"/>
            <a:ext cx="1692000" cy="230832"/>
          </a:xfrm>
          <a:prstGeom prst="rect">
            <a:avLst/>
          </a:prstGeom>
          <a:noFill/>
        </p:spPr>
        <p:txBody>
          <a:bodyPr wrap="square" rtlCol="0" anchor="ctr">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（▲は累積の財源不足額）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6269559" y="6292172"/>
            <a:ext cx="1008000" cy="338554"/>
          </a:xfrm>
          <a:prstGeom prst="rect">
            <a:avLst/>
          </a:prstGeom>
          <a:noFill/>
        </p:spPr>
        <p:txBody>
          <a:bodyPr wrap="square" rtlCol="0" anchor="ctr">
            <a:spAutoFit/>
          </a:bodyPr>
          <a:lstStyle/>
          <a:p>
            <a:pPr algn="ctr"/>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smtClean="0">
              <a:solidFill>
                <a:srgbClr val="FF0000"/>
              </a:solidFill>
              <a:latin typeface="BIZ UDPゴシック" panose="020B0400000000000000" pitchFamily="50" charset="-128"/>
              <a:ea typeface="BIZ UDPゴシック" panose="020B0400000000000000" pitchFamily="50" charset="-128"/>
            </a:endParaRPr>
          </a:p>
          <a:p>
            <a:pPr algn="ctr"/>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a:t>
            </a:r>
            <a:r>
              <a:rPr kumimoji="1" lang="en-US" altLang="ja-JP" sz="800" dirty="0" smtClean="0">
                <a:solidFill>
                  <a:srgbClr val="FF0000"/>
                </a:solidFill>
                <a:latin typeface="BIZ UDPゴシック" panose="020B0400000000000000" pitchFamily="50" charset="-128"/>
                <a:ea typeface="BIZ UDPゴシック" panose="020B0400000000000000" pitchFamily="50" charset="-128"/>
              </a:rPr>
              <a:t>789</a:t>
            </a:r>
            <a:endParaRPr kumimoji="1" lang="ja-JP" altLang="en-US" sz="800" dirty="0">
              <a:solidFill>
                <a:srgbClr val="FF0000"/>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5453288" y="6286218"/>
            <a:ext cx="1152000" cy="338554"/>
          </a:xfrm>
          <a:prstGeom prst="rect">
            <a:avLst/>
          </a:prstGeom>
          <a:noFill/>
        </p:spPr>
        <p:txBody>
          <a:bodyPr wrap="square" rtlCol="0" anchor="ctr">
            <a:spAutoFit/>
          </a:bodyPr>
          <a:lstStyle/>
          <a:p>
            <a:pPr algn="ct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smtClean="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a:t>
            </a:r>
            <a:r>
              <a:rPr kumimoji="1" lang="en-US" altLang="ja-JP" sz="800" dirty="0" smtClean="0">
                <a:solidFill>
                  <a:schemeClr val="accent2"/>
                </a:solidFill>
                <a:latin typeface="BIZ UDPゴシック" panose="020B0400000000000000" pitchFamily="50" charset="-128"/>
                <a:ea typeface="BIZ UDPゴシック" panose="020B0400000000000000" pitchFamily="50" charset="-128"/>
              </a:rPr>
              <a:t>592</a:t>
            </a:r>
            <a:endParaRPr kumimoji="1" lang="ja-JP" altLang="en-US" sz="800" dirty="0">
              <a:solidFill>
                <a:schemeClr val="accent2"/>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5059139" y="5880150"/>
            <a:ext cx="504000" cy="39600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6104461" y="5880150"/>
            <a:ext cx="504000" cy="396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612023" y="6383202"/>
            <a:ext cx="2142699"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 令和元年度決算ベース</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26" name="グラフ 25">
            <a:extLst>
              <a:ext uri="{FF2B5EF4-FFF2-40B4-BE49-F238E27FC236}">
                <a16:creationId xmlns:a16="http://schemas.microsoft.com/office/drawing/2014/main" id="{AC842FC4-2FF1-437B-84EE-871AE52AD801}"/>
              </a:ext>
            </a:extLst>
          </p:cNvPr>
          <p:cNvGraphicFramePr>
            <a:graphicFrameLocks noChangeAspect="1"/>
          </p:cNvGraphicFramePr>
          <p:nvPr>
            <p:extLst>
              <p:ext uri="{D42A27DB-BD31-4B8C-83A1-F6EECF244321}">
                <p14:modId xmlns:p14="http://schemas.microsoft.com/office/powerpoint/2010/main" val="3935660493"/>
              </p:ext>
            </p:extLst>
          </p:nvPr>
        </p:nvGraphicFramePr>
        <p:xfrm>
          <a:off x="0" y="2410892"/>
          <a:ext cx="5194852" cy="3374408"/>
        </p:xfrm>
        <a:graphic>
          <a:graphicData uri="http://schemas.openxmlformats.org/drawingml/2006/chart">
            <c:chart xmlns:c="http://schemas.openxmlformats.org/drawingml/2006/chart" xmlns:r="http://schemas.openxmlformats.org/officeDocument/2006/relationships" r:id="rId4"/>
          </a:graphicData>
        </a:graphic>
      </p:graphicFrame>
      <p:sp>
        <p:nvSpPr>
          <p:cNvPr id="30" name="テキスト ボックス 29"/>
          <p:cNvSpPr txBox="1"/>
          <p:nvPr/>
        </p:nvSpPr>
        <p:spPr>
          <a:xfrm>
            <a:off x="7535728" y="1587500"/>
            <a:ext cx="2040654" cy="600164"/>
          </a:xfrm>
          <a:prstGeom prst="rect">
            <a:avLst/>
          </a:prstGeom>
          <a:noFill/>
          <a:ln w="28575">
            <a:solidFill>
              <a:schemeClr val="tx2"/>
            </a:solidFill>
            <a:prstDash val="sysDash"/>
          </a:ln>
        </p:spPr>
        <p:txBody>
          <a:bodyPr wrap="squar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特定目的基金からの繰入は見込まず、財源不足額に財政調整基金のみを充当する場合</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4744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方法</a:t>
            </a:r>
          </a:p>
        </p:txBody>
      </p:sp>
      <p:sp>
        <p:nvSpPr>
          <p:cNvPr id="13" name="正方形/長方形 1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２</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92993" y="92570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令和元</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推計</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社会</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保障・人口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問題研究所</a:t>
            </a:r>
            <a:r>
              <a:rPr kumimoji="1" lang="ja-JP" altLang="en-US" sz="1100" dirty="0">
                <a:solidFill>
                  <a:schemeClr val="tx1">
                    <a:lumMod val="95000"/>
                    <a:lumOff val="5000"/>
                  </a:schemeClr>
                </a:solidFill>
                <a:latin typeface="BIZ UDPゴシック" panose="020B0400000000000000" pitchFamily="50" charset="-128"/>
                <a:ea typeface="BIZ UDPゴシック" panose="020B0400000000000000" pitchFamily="50" charset="-128"/>
              </a:rPr>
              <a:t>（社人研）</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の人口推計と連動</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の費目は、近年の増加率や平均値などから試算</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コロナ</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禍などによる景気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動向が</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町</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税</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に及ぼす影響や、今後対応が求められる老朽化した公共施設</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の</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更新</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費用は本試算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に織り込んで</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いないが、財政収支への影響が大きいと想定されるので留意が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必要</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19149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139129945"/>
              </p:ext>
            </p:extLst>
          </p:nvPr>
        </p:nvGraphicFramePr>
        <p:xfrm>
          <a:off x="298980" y="3179736"/>
          <a:ext cx="4287244" cy="3096001"/>
        </p:xfrm>
        <a:graphic>
          <a:graphicData uri="http://schemas.openxmlformats.org/drawingml/2006/table">
            <a:tbl>
              <a:tblPr>
                <a:tableStyleId>{5940675A-B579-460E-94D1-54222C63F5DA}</a:tableStyleId>
              </a:tblPr>
              <a:tblGrid>
                <a:gridCol w="333612">
                  <a:extLst>
                    <a:ext uri="{9D8B030D-6E8A-4147-A177-3AD203B41FA5}">
                      <a16:colId xmlns:a16="http://schemas.microsoft.com/office/drawing/2014/main" val="3356660803"/>
                    </a:ext>
                  </a:extLst>
                </a:gridCol>
                <a:gridCol w="1630729">
                  <a:extLst>
                    <a:ext uri="{9D8B030D-6E8A-4147-A177-3AD203B41FA5}">
                      <a16:colId xmlns:a16="http://schemas.microsoft.com/office/drawing/2014/main" val="2163183408"/>
                    </a:ext>
                  </a:extLst>
                </a:gridCol>
                <a:gridCol w="2322903">
                  <a:extLst>
                    <a:ext uri="{9D8B030D-6E8A-4147-A177-3AD203B41FA5}">
                      <a16:colId xmlns:a16="http://schemas.microsoft.com/office/drawing/2014/main" val="2898818577"/>
                    </a:ext>
                  </a:extLst>
                </a:gridCol>
              </a:tblGrid>
              <a:tr h="34984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4326">
                <a:tc rowSpan="4">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町税</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a:t>
                      </a:r>
                      <a:r>
                        <a:rPr kumimoji="1" lang="ja-JP" altLang="en-US" sz="1200" b="0" dirty="0" smtClean="0">
                          <a:latin typeface="BIZ UDPゴシック" panose="020B0400000000000000" pitchFamily="50" charset="-128"/>
                          <a:ea typeface="BIZ UDPゴシック" panose="020B0400000000000000" pitchFamily="50" charset="-128"/>
                        </a:rPr>
                        <a:t>個人町民税など）</a:t>
                      </a:r>
                      <a:r>
                        <a:rPr kumimoji="1" lang="ja-JP" altLang="en-US" sz="1200" b="0" dirty="0">
                          <a:latin typeface="BIZ UDPゴシック" panose="020B0400000000000000" pitchFamily="50" charset="-128"/>
                          <a:ea typeface="BIZ UDPゴシック" panose="020B0400000000000000" pitchFamily="50" charset="-128"/>
                        </a:rPr>
                        <a:t>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61432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a:t>
                      </a:r>
                      <a:r>
                        <a:rPr kumimoji="1" lang="ja-JP" altLang="en-US" sz="1200" b="0" dirty="0" smtClean="0">
                          <a:latin typeface="BIZ UDPゴシック" panose="020B0400000000000000" pitchFamily="50" charset="-128"/>
                          <a:ea typeface="BIZ UDPゴシック" panose="020B0400000000000000" pitchFamily="50" charset="-128"/>
                        </a:rPr>
                        <a:t>踏まえ</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近年と同水準</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59494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r>
                        <a:rPr kumimoji="1" lang="ja-JP" altLang="en-US" sz="1200" b="0" dirty="0" smtClean="0">
                          <a:latin typeface="BIZ UDPゴシック" panose="020B0400000000000000" pitchFamily="50" charset="-128"/>
                          <a:ea typeface="BIZ UDPゴシック" panose="020B0400000000000000" pitchFamily="50" charset="-128"/>
                        </a:rPr>
                        <a:t>、</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smtClean="0">
                          <a:latin typeface="BIZ UDPゴシック" panose="020B0400000000000000" pitchFamily="50" charset="-128"/>
                          <a:ea typeface="BIZ UDPゴシック" panose="020B0400000000000000" pitchFamily="50" charset="-128"/>
                        </a:rPr>
                        <a:t>町債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p>
                  </a:txBody>
                  <a:tcPr anchor="ctr"/>
                </a:tc>
                <a:extLst>
                  <a:ext uri="{0D108BD9-81ED-4DB2-BD59-A6C34878D82A}">
                    <a16:rowId xmlns:a16="http://schemas.microsoft.com/office/drawing/2014/main" val="4214000780"/>
                  </a:ext>
                </a:extLst>
              </a:tr>
              <a:tr h="9225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交付金・譲与税等、</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諸収入（使用料・手数料、財産収入、寄附金　など）</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928962421"/>
              </p:ext>
            </p:extLst>
          </p:nvPr>
        </p:nvGraphicFramePr>
        <p:xfrm>
          <a:off x="5000977" y="3181551"/>
          <a:ext cx="4644978" cy="3146556"/>
        </p:xfrm>
        <a:graphic>
          <a:graphicData uri="http://schemas.openxmlformats.org/drawingml/2006/table">
            <a:tbl>
              <a:tblPr>
                <a:tableStyleId>{5940675A-B579-460E-94D1-54222C63F5DA}</a:tableStyleId>
              </a:tblPr>
              <a:tblGrid>
                <a:gridCol w="361449">
                  <a:extLst>
                    <a:ext uri="{9D8B030D-6E8A-4147-A177-3AD203B41FA5}">
                      <a16:colId xmlns:a16="http://schemas.microsoft.com/office/drawing/2014/main" val="3356660803"/>
                    </a:ext>
                  </a:extLst>
                </a:gridCol>
                <a:gridCol w="1463763">
                  <a:extLst>
                    <a:ext uri="{9D8B030D-6E8A-4147-A177-3AD203B41FA5}">
                      <a16:colId xmlns:a16="http://schemas.microsoft.com/office/drawing/2014/main" val="2163183408"/>
                    </a:ext>
                  </a:extLst>
                </a:gridCol>
                <a:gridCol w="2819766">
                  <a:extLst>
                    <a:ext uri="{9D8B030D-6E8A-4147-A177-3AD203B41FA5}">
                      <a16:colId xmlns:a16="http://schemas.microsoft.com/office/drawing/2014/main" val="2898818577"/>
                    </a:ext>
                  </a:extLst>
                </a:gridCol>
              </a:tblGrid>
              <a:tr h="330762">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123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人件費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給与等は近年と同水準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退職手当は個別に積上げ</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扶助費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330762">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物件費・補助費等</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を踏まえ</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461238">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建設事業費、</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維持補修費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公債費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既発分は町による推計</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新発分は歳入の町債と連動</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7315266"/>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繰出金</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smtClean="0">
                          <a:latin typeface="BIZ UDPゴシック" panose="020B0400000000000000" pitchFamily="50" charset="-128"/>
                          <a:ea typeface="BIZ UDPゴシック" panose="020B0400000000000000" pitchFamily="50" charset="-128"/>
                        </a:rPr>
                        <a:t>下水特会は</a:t>
                      </a:r>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全体として</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増加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318392" y="6441792"/>
            <a:ext cx="9360000" cy="523220"/>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特定</a:t>
            </a:r>
            <a:r>
              <a:rPr kumimoji="1" lang="ja-JP" altLang="en-US" sz="1400" dirty="0" smtClean="0">
                <a:latin typeface="BIZ UDPゴシック" panose="020B0400000000000000" pitchFamily="50" charset="-128"/>
                <a:ea typeface="BIZ UDPゴシック" panose="020B0400000000000000" pitchFamily="50" charset="-128"/>
              </a:rPr>
              <a:t>目的基金から</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dirty="0" smtClean="0">
                <a:latin typeface="BIZ UDPゴシック" panose="020B0400000000000000" pitchFamily="50" charset="-128"/>
                <a:ea typeface="BIZ UDPゴシック" panose="020B0400000000000000" pitchFamily="50" charset="-128"/>
              </a:rPr>
              <a:t>繰入金は</a:t>
            </a:r>
            <a:r>
              <a:rPr kumimoji="1" lang="ja-JP" altLang="en-US" sz="1400" dirty="0">
                <a:latin typeface="BIZ UDPゴシック" panose="020B0400000000000000" pitchFamily="50" charset="-128"/>
                <a:ea typeface="BIZ UDPゴシック" panose="020B0400000000000000" pitchFamily="50" charset="-128"/>
              </a:rPr>
              <a:t>見込まず</a:t>
            </a:r>
            <a:r>
              <a:rPr kumimoji="1" lang="ja-JP" altLang="en-US" sz="1400" dirty="0" smtClean="0">
                <a:latin typeface="BIZ UDPゴシック" panose="020B0400000000000000" pitchFamily="50" charset="-128"/>
                <a:ea typeface="BIZ UDPゴシック" panose="020B0400000000000000" pitchFamily="50" charset="-128"/>
              </a:rPr>
              <a:t>、各年度の財源不足額に</a:t>
            </a:r>
            <a:r>
              <a:rPr kumimoji="1" lang="ja-JP" altLang="en-US" sz="1400" dirty="0">
                <a:latin typeface="BIZ UDPゴシック" panose="020B0400000000000000" pitchFamily="50" charset="-128"/>
                <a:ea typeface="BIZ UDPゴシック" panose="020B0400000000000000" pitchFamily="50" charset="-128"/>
              </a:rPr>
              <a:t>は財政調整</a:t>
            </a:r>
            <a:r>
              <a:rPr kumimoji="1" lang="ja-JP" altLang="en-US" sz="1400" dirty="0" smtClean="0">
                <a:latin typeface="BIZ UDPゴシック" panose="020B0400000000000000" pitchFamily="50" charset="-128"/>
                <a:ea typeface="BIZ UDPゴシック" panose="020B0400000000000000" pitchFamily="50" charset="-128"/>
              </a:rPr>
              <a:t>基金からの繰入金のみ</a:t>
            </a:r>
            <a:r>
              <a:rPr kumimoji="1" lang="ja-JP" altLang="en-US" sz="1400" dirty="0">
                <a:latin typeface="BIZ UDPゴシック" panose="020B0400000000000000" pitchFamily="50" charset="-128"/>
                <a:ea typeface="BIZ UDPゴシック" panose="020B0400000000000000" pitchFamily="50" charset="-128"/>
              </a:rPr>
              <a:t>を</a:t>
            </a:r>
            <a:r>
              <a:rPr kumimoji="1" lang="ja-JP" altLang="en-US" sz="1400" dirty="0" smtClean="0">
                <a:latin typeface="BIZ UDPゴシック" panose="020B0400000000000000" pitchFamily="50" charset="-128"/>
                <a:ea typeface="BIZ UDPゴシック" panose="020B0400000000000000" pitchFamily="50" charset="-128"/>
              </a:rPr>
              <a:t>充当</a:t>
            </a:r>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194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グラフ 41">
            <a:extLst>
              <a:ext uri="{FF2B5EF4-FFF2-40B4-BE49-F238E27FC236}">
                <a16:creationId xmlns:a16="http://schemas.microsoft.com/office/drawing/2014/main" id="{EFF96CC8-B342-41CE-89E4-D4A6279ACE4C}"/>
              </a:ext>
            </a:extLst>
          </p:cNvPr>
          <p:cNvGraphicFramePr>
            <a:graphicFrameLocks/>
          </p:cNvGraphicFramePr>
          <p:nvPr>
            <p:extLst>
              <p:ext uri="{D42A27DB-BD31-4B8C-83A1-F6EECF244321}">
                <p14:modId xmlns:p14="http://schemas.microsoft.com/office/powerpoint/2010/main" val="3706693922"/>
              </p:ext>
            </p:extLst>
          </p:nvPr>
        </p:nvGraphicFramePr>
        <p:xfrm>
          <a:off x="294975" y="3805940"/>
          <a:ext cx="4690583"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グラフ 34"/>
          <p:cNvGraphicFramePr>
            <a:graphicFrameLocks/>
          </p:cNvGraphicFramePr>
          <p:nvPr>
            <p:extLst>
              <p:ext uri="{D42A27DB-BD31-4B8C-83A1-F6EECF244321}">
                <p14:modId xmlns:p14="http://schemas.microsoft.com/office/powerpoint/2010/main" val="3493455298"/>
              </p:ext>
            </p:extLst>
          </p:nvPr>
        </p:nvGraphicFramePr>
        <p:xfrm>
          <a:off x="5025044" y="3724942"/>
          <a:ext cx="467113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11"/>
          <p:cNvSpPr txBox="1"/>
          <p:nvPr/>
        </p:nvSpPr>
        <p:spPr>
          <a:xfrm>
            <a:off x="5580802" y="3492907"/>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区分</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人口</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推移</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8059" y="69752"/>
            <a:ext cx="7112845"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．河南町の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人口</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　</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a:t>
            </a: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10" name="正方形/長方形 9"/>
          <p:cNvSpPr/>
          <p:nvPr/>
        </p:nvSpPr>
        <p:spPr>
          <a:xfrm>
            <a:off x="292993" y="982856"/>
            <a:ext cx="9587988" cy="2215991"/>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国立社会保障・人口問題研究所が公表している最新の人口推計によれば、河南町は今後、</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生産年齢人口が急激に減少する一方で、高齢者人口は増加</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ja-JP" altLang="en-US"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en-US" altLang="ja-JP" sz="1600" dirty="0" smtClean="0">
                <a:latin typeface="BIZ UDPゴシック" panose="020B0400000000000000" pitchFamily="50" charset="-128"/>
                <a:ea typeface="BIZ UDPゴシック" panose="020B0400000000000000" pitchFamily="50" charset="-128"/>
              </a:rPr>
              <a:t>15</a:t>
            </a:r>
            <a:r>
              <a:rPr kumimoji="1" lang="ja-JP" altLang="en-US" sz="1600" dirty="0" smtClean="0">
                <a:latin typeface="BIZ UDPゴシック" panose="020B0400000000000000" pitchFamily="50" charset="-128"/>
                <a:ea typeface="BIZ UDPゴシック" panose="020B0400000000000000" pitchFamily="50" charset="-128"/>
              </a:rPr>
              <a:t>年間で、</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・総人口に占める生産年齢人口の割合は約</a:t>
            </a:r>
            <a:r>
              <a:rPr kumimoji="1" lang="en-US" altLang="ja-JP" sz="1600" dirty="0">
                <a:latin typeface="BIZ UDPゴシック" panose="020B0400000000000000" pitchFamily="50" charset="-128"/>
                <a:ea typeface="BIZ UDPゴシック" panose="020B0400000000000000" pitchFamily="50" charset="-128"/>
              </a:rPr>
              <a:t>7</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減</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・総人口に占める高齢者人口の割合は約</a:t>
            </a:r>
            <a:r>
              <a:rPr kumimoji="1" lang="en-US" altLang="ja-JP" sz="1600" dirty="0">
                <a:latin typeface="BIZ UDPゴシック" panose="020B0400000000000000" pitchFamily="50" charset="-128"/>
                <a:ea typeface="BIZ UDPゴシック" panose="020B0400000000000000" pitchFamily="50" charset="-128"/>
              </a:rPr>
              <a:t>9</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332067" y="2541138"/>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10362" y="35059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総人口の推移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634010" y="23495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a:solidFill>
                  <a:schemeClr val="accent2"/>
                </a:solidFill>
                <a:latin typeface="BIZ UDPゴシック" panose="020B0400000000000000" pitchFamily="50" charset="-128"/>
                <a:ea typeface="BIZ UDPゴシック" panose="020B0400000000000000" pitchFamily="50" charset="-128"/>
              </a:rPr>
              <a:t>6</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621310" y="27051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a:solidFill>
                  <a:schemeClr val="accent2"/>
                </a:solidFill>
                <a:latin typeface="BIZ UDPゴシック" panose="020B0400000000000000" pitchFamily="50" charset="-128"/>
                <a:ea typeface="BIZ UDPゴシック" panose="020B0400000000000000" pitchFamily="50" charset="-128"/>
              </a:rPr>
              <a:t>8</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3" name="角丸四角形 2"/>
          <p:cNvSpPr/>
          <p:nvPr/>
        </p:nvSpPr>
        <p:spPr>
          <a:xfrm>
            <a:off x="8079517" y="2350448"/>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079517" y="2603500"/>
            <a:ext cx="1476000" cy="504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68200" y="346880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56156" y="33892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077469" y="4038799"/>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生産年齢</a:t>
            </a:r>
            <a:r>
              <a:rPr kumimoji="1" lang="ja-JP" altLang="en-US" sz="1050" b="1" u="sng" dirty="0">
                <a:latin typeface="BIZ UDPゴシック" panose="020B0400000000000000" pitchFamily="50" charset="-128"/>
                <a:ea typeface="BIZ UDPゴシック" panose="020B0400000000000000" pitchFamily="50" charset="-128"/>
              </a:rPr>
              <a:t>人口</a:t>
            </a:r>
          </a:p>
        </p:txBody>
      </p:sp>
      <p:sp>
        <p:nvSpPr>
          <p:cNvPr id="24" name="テキスト ボックス 23"/>
          <p:cNvSpPr txBox="1"/>
          <p:nvPr/>
        </p:nvSpPr>
        <p:spPr>
          <a:xfrm>
            <a:off x="7064217" y="4756597"/>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高齢者人口</a:t>
            </a:r>
            <a:endParaRPr kumimoji="1" lang="ja-JP" altLang="en-US" sz="1050" b="1" u="sng"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742379" y="388640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15,412</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202109" y="417176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12,741</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flipV="1">
            <a:off x="928920" y="4098469"/>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flipV="1">
            <a:off x="4698607" y="4406339"/>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064217" y="5577475"/>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a:t>
            </a:r>
            <a:r>
              <a:rPr kumimoji="1" lang="ja-JP" altLang="en-US" sz="1050" dirty="0" smtClean="0">
                <a:latin typeface="BIZ UDPゴシック" panose="020B0400000000000000" pitchFamily="50" charset="-128"/>
                <a:ea typeface="BIZ UDPゴシック" panose="020B0400000000000000" pitchFamily="50" charset="-128"/>
              </a:rPr>
              <a:t>人口</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30" name="直線コネクタ 29"/>
          <p:cNvCxnSpPr/>
          <p:nvPr/>
        </p:nvCxnSpPr>
        <p:spPr>
          <a:xfrm flipV="1">
            <a:off x="5796436" y="4167395"/>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flipV="1">
            <a:off x="9428028" y="4458600"/>
            <a:ext cx="0" cy="232399"/>
          </a:xfrm>
          <a:prstGeom prst="line">
            <a:avLst/>
          </a:prstGeom>
          <a:ln w="6350"/>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5651143" y="4322045"/>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8,735</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8976174" y="4113264"/>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6,465</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2304296" y="4491186"/>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後期高齢者人口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2330047" y="480811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前期高齢者人口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330047" y="5417599"/>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生産年齢人口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885596" y="5741053"/>
            <a:ext cx="756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年少人口</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8" name="直線矢印コネクタ 7"/>
          <p:cNvCxnSpPr/>
          <p:nvPr/>
        </p:nvCxnSpPr>
        <p:spPr>
          <a:xfrm>
            <a:off x="925352" y="5937069"/>
            <a:ext cx="0" cy="180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8" name="図 27"/>
          <p:cNvPicPr>
            <a:picLocks noChangeAspect="1"/>
          </p:cNvPicPr>
          <p:nvPr/>
        </p:nvPicPr>
        <p:blipFill>
          <a:blip r:embed="rId4"/>
          <a:stretch>
            <a:fillRect/>
          </a:stretch>
        </p:blipFill>
        <p:spPr>
          <a:xfrm>
            <a:off x="5987335" y="1956826"/>
            <a:ext cx="1198245" cy="1127760"/>
          </a:xfrm>
          <a:prstGeom prst="rect">
            <a:avLst/>
          </a:prstGeom>
        </p:spPr>
      </p:pic>
      <p:pic>
        <p:nvPicPr>
          <p:cNvPr id="34" name="図 33"/>
          <p:cNvPicPr>
            <a:picLocks noChangeAspect="1"/>
          </p:cNvPicPr>
          <p:nvPr/>
        </p:nvPicPr>
        <p:blipFill>
          <a:blip r:embed="rId5"/>
          <a:stretch>
            <a:fillRect/>
          </a:stretch>
        </p:blipFill>
        <p:spPr>
          <a:xfrm>
            <a:off x="8100197" y="1977886"/>
            <a:ext cx="500444" cy="1127760"/>
          </a:xfrm>
          <a:prstGeom prst="rect">
            <a:avLst/>
          </a:prstGeom>
        </p:spPr>
      </p:pic>
    </p:spTree>
    <p:extLst>
      <p:ext uri="{BB962C8B-B14F-4D97-AF65-F5344CB8AC3E}">
        <p14:creationId xmlns:p14="http://schemas.microsoft.com/office/powerpoint/2010/main" val="81175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p:cNvGraphicFramePr>
            <a:graphicFrameLocks/>
          </p:cNvGraphicFramePr>
          <p:nvPr>
            <p:extLst>
              <p:ext uri="{D42A27DB-BD31-4B8C-83A1-F6EECF244321}">
                <p14:modId xmlns:p14="http://schemas.microsoft.com/office/powerpoint/2010/main" val="2625512427"/>
              </p:ext>
            </p:extLst>
          </p:nvPr>
        </p:nvGraphicFramePr>
        <p:xfrm>
          <a:off x="292993" y="3062027"/>
          <a:ext cx="4572000" cy="33757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3" name="グラフ 32"/>
          <p:cNvGraphicFramePr>
            <a:graphicFrameLocks/>
          </p:cNvGraphicFramePr>
          <p:nvPr>
            <p:extLst>
              <p:ext uri="{D42A27DB-BD31-4B8C-83A1-F6EECF244321}">
                <p14:modId xmlns:p14="http://schemas.microsoft.com/office/powerpoint/2010/main" val="1659798767"/>
              </p:ext>
            </p:extLst>
          </p:nvPr>
        </p:nvGraphicFramePr>
        <p:xfrm>
          <a:off x="5001177" y="3053524"/>
          <a:ext cx="4572000" cy="3384270"/>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p:cNvSpPr txBox="1"/>
          <p:nvPr/>
        </p:nvSpPr>
        <p:spPr>
          <a:xfrm>
            <a:off x="78059" y="66412"/>
            <a:ext cx="6458819"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別</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の傾向　（歳入：①町税）</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４</a:t>
            </a:r>
          </a:p>
        </p:txBody>
      </p:sp>
      <p:sp>
        <p:nvSpPr>
          <p:cNvPr id="9" name="正方形/長方形 8"/>
          <p:cNvSpPr/>
          <p:nvPr/>
        </p:nvSpPr>
        <p:spPr>
          <a:xfrm>
            <a:off x="292993" y="982856"/>
            <a:ext cx="9587988" cy="1528624"/>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今後の人口</a:t>
            </a:r>
            <a:r>
              <a:rPr kumimoji="1" lang="ja-JP" altLang="en-US" sz="1600" dirty="0">
                <a:latin typeface="BIZ UDPゴシック" panose="020B0400000000000000" pitchFamily="50" charset="-128"/>
                <a:ea typeface="BIZ UDPゴシック" panose="020B0400000000000000" pitchFamily="50" charset="-128"/>
              </a:rPr>
              <a:t>減少</a:t>
            </a:r>
            <a:r>
              <a:rPr kumimoji="1" lang="ja-JP" altLang="en-US" sz="1600" dirty="0" smtClean="0">
                <a:latin typeface="BIZ UDPゴシック" panose="020B0400000000000000" pitchFamily="50" charset="-128"/>
                <a:ea typeface="BIZ UDPゴシック" panose="020B0400000000000000" pitchFamily="50" charset="-128"/>
              </a:rPr>
              <a:t>と</a:t>
            </a:r>
            <a:r>
              <a:rPr kumimoji="1" lang="ja-JP" altLang="en-US" sz="1600" dirty="0">
                <a:latin typeface="BIZ UDPゴシック" panose="020B0400000000000000" pitchFamily="50" charset="-128"/>
                <a:ea typeface="BIZ UDPゴシック" panose="020B0400000000000000" pitchFamily="50" charset="-128"/>
              </a:rPr>
              <a:t>連動</a:t>
            </a:r>
            <a:r>
              <a:rPr kumimoji="1" lang="ja-JP" altLang="en-US" sz="1600" dirty="0" smtClean="0">
                <a:latin typeface="BIZ UDPゴシック" panose="020B0400000000000000" pitchFamily="50" charset="-128"/>
                <a:ea typeface="BIZ UDPゴシック" panose="020B0400000000000000" pitchFamily="50" charset="-128"/>
              </a:rPr>
              <a:t>して個人町民税が、また、近年の評価替えによる変動率から固定資産税が、</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それぞれ減少すると見込まれ、町税は</a:t>
            </a:r>
            <a:r>
              <a:rPr kumimoji="1" lang="en-US" altLang="ja-JP" sz="1600" dirty="0" smtClean="0">
                <a:latin typeface="BIZ UDPゴシック" panose="020B0400000000000000" pitchFamily="50" charset="-128"/>
                <a:ea typeface="BIZ UDPゴシック" panose="020B0400000000000000" pitchFamily="50" charset="-128"/>
              </a:rPr>
              <a:t>3.6</a:t>
            </a:r>
            <a:r>
              <a:rPr kumimoji="1" lang="ja-JP" altLang="en-US" sz="1600" dirty="0" smtClean="0">
                <a:latin typeface="BIZ UDPゴシック" panose="020B0400000000000000" pitchFamily="50" charset="-128"/>
                <a:ea typeface="BIZ UDPゴシック" panose="020B0400000000000000" pitchFamily="50" charset="-128"/>
              </a:rPr>
              <a:t>億円</a:t>
            </a:r>
            <a:r>
              <a:rPr kumimoji="1" lang="ja-JP" altLang="en-US" sz="1600" dirty="0">
                <a:latin typeface="BIZ UDPゴシック" panose="020B0400000000000000" pitchFamily="50" charset="-128"/>
                <a:ea typeface="BIZ UDPゴシック" panose="020B0400000000000000" pitchFamily="50" charset="-128"/>
              </a:rPr>
              <a:t>以上</a:t>
            </a:r>
            <a:r>
              <a:rPr kumimoji="1" lang="ja-JP" altLang="en-US" sz="1600" dirty="0" smtClean="0">
                <a:latin typeface="BIZ UDPゴシック" panose="020B0400000000000000" pitchFamily="50" charset="-128"/>
                <a:ea typeface="BIZ UDPゴシック" panose="020B0400000000000000" pitchFamily="50" charset="-128"/>
              </a:rPr>
              <a:t>減少</a:t>
            </a:r>
            <a:endParaRPr kumimoji="1" lang="ja-JP" altLang="en-US"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今後の景気動向が町税に及ぼす影響は、見込むことが困難なため考慮していないが、コロナ禍などが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景気に及ぼす影響に留意が必要</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198377" y="898410"/>
            <a:ext cx="9487041" cy="1692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771177" y="275234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町</a:t>
            </a:r>
            <a:r>
              <a:rPr kumimoji="1" lang="ja-JP" altLang="en-US" sz="1400" dirty="0" smtClean="0">
                <a:latin typeface="BIZ UDPゴシック" panose="020B0400000000000000" pitchFamily="50" charset="-128"/>
                <a:ea typeface="BIZ UDPゴシック" panose="020B0400000000000000" pitchFamily="50" charset="-128"/>
              </a:rPr>
              <a:t>税の見通し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5531929" y="2741924"/>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主要税目別の町税見通し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44456" y="27542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767258" y="2734415"/>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873256" y="3212704"/>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1,490</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4228265" y="3687572"/>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1,126</a:t>
            </a:r>
            <a:endParaRPr kumimoji="1" lang="ja-JP" altLang="en-US" sz="800" dirty="0">
              <a:latin typeface="BIZ UDPゴシック" panose="020B0400000000000000" pitchFamily="50" charset="-128"/>
              <a:ea typeface="BIZ UDPゴシック" panose="020B0400000000000000" pitchFamily="50" charset="-128"/>
            </a:endParaRPr>
          </a:p>
        </p:txBody>
      </p:sp>
      <p:cxnSp>
        <p:nvCxnSpPr>
          <p:cNvPr id="3" name="直線矢印コネクタ 2"/>
          <p:cNvCxnSpPr/>
          <p:nvPr/>
        </p:nvCxnSpPr>
        <p:spPr>
          <a:xfrm>
            <a:off x="1572850" y="3298965"/>
            <a:ext cx="2529250" cy="388607"/>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292314" y="3298844"/>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776</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8907269" y="3813753"/>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617</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6464632" y="5830352"/>
            <a:ext cx="1556711" cy="276999"/>
          </a:xfrm>
          <a:prstGeom prst="rect">
            <a:avLst/>
          </a:prstGeom>
          <a:noFill/>
        </p:spPr>
        <p:txBody>
          <a:bodyPr wrap="square" rtlCol="0">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　その他</a:t>
            </a:r>
            <a:r>
              <a:rPr kumimoji="1" lang="ja-JP" altLang="en-US" sz="1200" dirty="0">
                <a:latin typeface="BIZ UDPゴシック" panose="020B0400000000000000" pitchFamily="50" charset="-128"/>
                <a:ea typeface="BIZ UDPゴシック" panose="020B0400000000000000" pitchFamily="50" charset="-128"/>
              </a:rPr>
              <a:t>税</a:t>
            </a:r>
          </a:p>
        </p:txBody>
      </p:sp>
      <p:sp>
        <p:nvSpPr>
          <p:cNvPr id="19" name="テキスト ボックス 18"/>
          <p:cNvSpPr txBox="1"/>
          <p:nvPr/>
        </p:nvSpPr>
        <p:spPr>
          <a:xfrm>
            <a:off x="6464632" y="4699705"/>
            <a:ext cx="1556711" cy="276999"/>
          </a:xfrm>
          <a:prstGeom prst="rect">
            <a:avLst/>
          </a:prstGeom>
          <a:noFill/>
        </p:spPr>
        <p:txBody>
          <a:bodyPr wrap="square" rtlCol="0">
            <a:spAutoFit/>
          </a:bodyPr>
          <a:lstStyle/>
          <a:p>
            <a:pPr algn="ctr"/>
            <a:r>
              <a:rPr kumimoji="1" lang="ja-JP" altLang="en-US" sz="1200" b="1" u="sng" dirty="0" smtClean="0">
                <a:latin typeface="BIZ UDPゴシック" panose="020B0400000000000000" pitchFamily="50" charset="-128"/>
                <a:ea typeface="BIZ UDPゴシック" panose="020B0400000000000000" pitchFamily="50" charset="-128"/>
              </a:rPr>
              <a:t>固定</a:t>
            </a:r>
            <a:r>
              <a:rPr kumimoji="1" lang="ja-JP" altLang="en-US" sz="1200" b="1" u="sng" dirty="0">
                <a:latin typeface="BIZ UDPゴシック" panose="020B0400000000000000" pitchFamily="50" charset="-128"/>
                <a:ea typeface="BIZ UDPゴシック" panose="020B0400000000000000" pitchFamily="50" charset="-128"/>
              </a:rPr>
              <a:t>資産</a:t>
            </a:r>
            <a:r>
              <a:rPr kumimoji="1" lang="ja-JP" altLang="en-US" sz="1200" b="1" u="sng" dirty="0" smtClean="0">
                <a:latin typeface="BIZ UDPゴシック" panose="020B0400000000000000" pitchFamily="50" charset="-128"/>
                <a:ea typeface="BIZ UDPゴシック" panose="020B0400000000000000" pitchFamily="50" charset="-128"/>
              </a:rPr>
              <a:t>税</a:t>
            </a:r>
            <a:endParaRPr kumimoji="1" lang="ja-JP" altLang="en-US" sz="1200" b="1" u="sng" dirty="0">
              <a:latin typeface="BIZ UDPゴシック" panose="020B0400000000000000" pitchFamily="50" charset="-128"/>
              <a:ea typeface="BIZ UDPゴシック" panose="020B0400000000000000" pitchFamily="50" charset="-128"/>
            </a:endParaRPr>
          </a:p>
        </p:txBody>
      </p:sp>
      <p:cxnSp>
        <p:nvCxnSpPr>
          <p:cNvPr id="31" name="直線コネクタ 30"/>
          <p:cNvCxnSpPr/>
          <p:nvPr/>
        </p:nvCxnSpPr>
        <p:spPr>
          <a:xfrm flipV="1">
            <a:off x="948952" y="3325291"/>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flipV="1">
            <a:off x="4593852" y="3947591"/>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6464631" y="3401188"/>
            <a:ext cx="1556711" cy="276999"/>
          </a:xfrm>
          <a:prstGeom prst="rect">
            <a:avLst/>
          </a:prstGeom>
          <a:noFill/>
        </p:spPr>
        <p:txBody>
          <a:bodyPr wrap="square" rtlCol="0">
            <a:spAutoFit/>
          </a:bodyPr>
          <a:lstStyle/>
          <a:p>
            <a:pPr algn="ctr"/>
            <a:r>
              <a:rPr kumimoji="1" lang="ja-JP" altLang="en-US" sz="1200" b="1" u="sng" dirty="0" smtClean="0">
                <a:latin typeface="BIZ UDPゴシック" panose="020B0400000000000000" pitchFamily="50" charset="-128"/>
                <a:ea typeface="BIZ UDPゴシック" panose="020B0400000000000000" pitchFamily="50" charset="-128"/>
              </a:rPr>
              <a:t>町民</a:t>
            </a:r>
            <a:r>
              <a:rPr kumimoji="1" lang="ja-JP" altLang="en-US" sz="1200" b="1" u="sng" dirty="0">
                <a:latin typeface="BIZ UDPゴシック" panose="020B0400000000000000" pitchFamily="50" charset="-128"/>
                <a:ea typeface="BIZ UDPゴシック" panose="020B0400000000000000" pitchFamily="50" charset="-128"/>
              </a:rPr>
              <a:t>税</a:t>
            </a:r>
          </a:p>
        </p:txBody>
      </p:sp>
      <p:sp>
        <p:nvSpPr>
          <p:cNvPr id="35" name="テキスト ボックス 34"/>
          <p:cNvSpPr txBox="1"/>
          <p:nvPr/>
        </p:nvSpPr>
        <p:spPr>
          <a:xfrm>
            <a:off x="8916148" y="4586907"/>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385</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5304369" y="3984975"/>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578</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434310" y="5556762"/>
            <a:ext cx="1108990" cy="246221"/>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町民</a:t>
            </a:r>
            <a:r>
              <a:rPr kumimoji="1" lang="ja-JP" altLang="en-US" sz="1000" dirty="0">
                <a:latin typeface="BIZ UDPゴシック" panose="020B0400000000000000" pitchFamily="50" charset="-128"/>
                <a:ea typeface="BIZ UDPゴシック" panose="020B0400000000000000" pitchFamily="50" charset="-128"/>
              </a:rPr>
              <a:t>税</a:t>
            </a:r>
          </a:p>
        </p:txBody>
      </p:sp>
      <p:sp>
        <p:nvSpPr>
          <p:cNvPr id="39" name="テキスト ボックス 38"/>
          <p:cNvSpPr txBox="1"/>
          <p:nvPr/>
        </p:nvSpPr>
        <p:spPr>
          <a:xfrm>
            <a:off x="2434310" y="4410756"/>
            <a:ext cx="1108990" cy="246221"/>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固定</a:t>
            </a:r>
            <a:r>
              <a:rPr kumimoji="1" lang="ja-JP" altLang="en-US" sz="1000" dirty="0">
                <a:latin typeface="BIZ UDPゴシック" panose="020B0400000000000000" pitchFamily="50" charset="-128"/>
                <a:ea typeface="BIZ UDPゴシック" panose="020B0400000000000000" pitchFamily="50" charset="-128"/>
              </a:rPr>
              <a:t>資産</a:t>
            </a:r>
            <a:r>
              <a:rPr kumimoji="1" lang="ja-JP" altLang="en-US" sz="1000" dirty="0" smtClean="0">
                <a:latin typeface="BIZ UDPゴシック" panose="020B0400000000000000" pitchFamily="50" charset="-128"/>
                <a:ea typeface="BIZ UDPゴシック" panose="020B0400000000000000" pitchFamily="50" charset="-128"/>
              </a:rPr>
              <a:t>税</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1247472" y="3584374"/>
            <a:ext cx="68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その</a:t>
            </a:r>
            <a:r>
              <a:rPr kumimoji="1" lang="ja-JP" altLang="en-US" sz="900" dirty="0">
                <a:latin typeface="BIZ UDPゴシック" panose="020B0400000000000000" pitchFamily="50" charset="-128"/>
                <a:ea typeface="BIZ UDPゴシック" panose="020B0400000000000000" pitchFamily="50" charset="-128"/>
              </a:rPr>
              <a:t>他</a:t>
            </a:r>
            <a:r>
              <a:rPr kumimoji="1" lang="ja-JP" altLang="en-US" sz="900" dirty="0" smtClean="0">
                <a:latin typeface="BIZ UDPゴシック" panose="020B0400000000000000" pitchFamily="50" charset="-128"/>
                <a:ea typeface="BIZ UDPゴシック" panose="020B0400000000000000" pitchFamily="50" charset="-128"/>
              </a:rPr>
              <a:t>税</a:t>
            </a:r>
            <a:endParaRPr kumimoji="1" lang="ja-JP" altLang="en-US"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0378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048476853"/>
              </p:ext>
            </p:extLst>
          </p:nvPr>
        </p:nvGraphicFramePr>
        <p:xfrm>
          <a:off x="1726856" y="3099813"/>
          <a:ext cx="6312244" cy="3524471"/>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8059" y="66412"/>
            <a:ext cx="6817892" cy="892552"/>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（歳出：①扶助費）</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en-US" altLang="ja-JP" sz="1200" b="1" spc="-15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sz="1200" b="1" spc="-15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endParaRPr kumimoji="1" lang="ja-JP" altLang="en-US" sz="1200" b="1" spc="-15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31" name="正方形/長方形 30"/>
          <p:cNvSpPr/>
          <p:nvPr/>
        </p:nvSpPr>
        <p:spPr>
          <a:xfrm>
            <a:off x="292993" y="982856"/>
            <a:ext cx="9587988" cy="1569660"/>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老人福祉</a:t>
            </a:r>
            <a:r>
              <a:rPr kumimoji="1" lang="ja-JP" altLang="en-US" sz="1600" dirty="0">
                <a:latin typeface="BIZ UDPゴシック" panose="020B0400000000000000" pitchFamily="50" charset="-128"/>
                <a:ea typeface="BIZ UDPゴシック" panose="020B0400000000000000" pitchFamily="50" charset="-128"/>
              </a:rPr>
              <a:t>費</a:t>
            </a:r>
            <a:r>
              <a:rPr kumimoji="1" lang="ja-JP" altLang="en-US" sz="1600" dirty="0" smtClean="0">
                <a:latin typeface="BIZ UDPゴシック" panose="020B0400000000000000" pitchFamily="50" charset="-128"/>
                <a:ea typeface="BIZ UDPゴシック" panose="020B0400000000000000" pitchFamily="50" charset="-128"/>
              </a:rPr>
              <a:t>は</a:t>
            </a:r>
            <a:r>
              <a:rPr kumimoji="1" lang="en-US" altLang="ja-JP" sz="1600" dirty="0" smtClean="0">
                <a:latin typeface="BIZ UDPゴシック" panose="020B0400000000000000" pitchFamily="50" charset="-128"/>
                <a:ea typeface="BIZ UDPゴシック" panose="020B0400000000000000" pitchFamily="50" charset="-128"/>
              </a:rPr>
              <a:t>65</a:t>
            </a:r>
            <a:r>
              <a:rPr kumimoji="1" lang="ja-JP" altLang="en-US" sz="1600" dirty="0" smtClean="0">
                <a:latin typeface="BIZ UDPゴシック" panose="020B0400000000000000" pitchFamily="50" charset="-128"/>
                <a:ea typeface="BIZ UDPゴシック" panose="020B0400000000000000" pitchFamily="50" charset="-128"/>
              </a:rPr>
              <a:t>歳以上人口と連動して増加。それ以外は過去の伸び率により令和５年度まで増加し、</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その後は令和５年度と同水準　</a:t>
            </a:r>
            <a:r>
              <a:rPr kumimoji="1" lang="en-US" altLang="ja-JP" sz="1600" dirty="0" smtClean="0">
                <a:latin typeface="BIZ UDPゴシック" panose="020B0400000000000000" pitchFamily="50" charset="-128"/>
                <a:ea typeface="BIZ UDPゴシック" panose="020B0400000000000000" pitchFamily="50" charset="-128"/>
              </a:rPr>
              <a:t>(※)</a:t>
            </a:r>
          </a:p>
          <a:p>
            <a:pPr>
              <a:lnSpc>
                <a:spcPct val="150000"/>
              </a:lnSpc>
            </a:pPr>
            <a:endParaRPr kumimoji="1" lang="en-US" altLang="ja-JP" sz="1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令和</a:t>
            </a:r>
            <a:r>
              <a:rPr kumimoji="1" lang="ja-JP" altLang="en-US" sz="1400" dirty="0" smtClean="0">
                <a:latin typeface="BIZ UDPゴシック" panose="020B0400000000000000" pitchFamily="50" charset="-128"/>
                <a:ea typeface="BIZ UDPゴシック" panose="020B0400000000000000" pitchFamily="50" charset="-128"/>
              </a:rPr>
              <a:t>６年度以降</a:t>
            </a:r>
            <a:r>
              <a:rPr kumimoji="1" lang="ja-JP" altLang="en-US" sz="1400" dirty="0">
                <a:latin typeface="BIZ UDPゴシック" panose="020B0400000000000000" pitchFamily="50" charset="-128"/>
                <a:ea typeface="BIZ UDPゴシック" panose="020B0400000000000000" pitchFamily="50" charset="-128"/>
              </a:rPr>
              <a:t>も扶助費が増高し続ける可能性があるが、その場合の財源の確保については、一義的に</a:t>
            </a:r>
            <a:r>
              <a:rPr kumimoji="1" lang="ja-JP" altLang="en-US" sz="1400" dirty="0" smtClean="0">
                <a:latin typeface="BIZ UDPゴシック" panose="020B0400000000000000" pitchFamily="50" charset="-128"/>
                <a:ea typeface="BIZ UDPゴシック" panose="020B0400000000000000" pitchFamily="50" charset="-128"/>
              </a:rPr>
              <a:t>は</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400" dirty="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国</a:t>
            </a:r>
            <a:r>
              <a:rPr kumimoji="1" lang="ja-JP" altLang="en-US" sz="1400" dirty="0">
                <a:latin typeface="BIZ UDPゴシック" panose="020B0400000000000000" pitchFamily="50" charset="-128"/>
                <a:ea typeface="BIZ UDPゴシック" panose="020B0400000000000000" pitchFamily="50" charset="-128"/>
              </a:rPr>
              <a:t>に</a:t>
            </a:r>
            <a:r>
              <a:rPr kumimoji="1" lang="ja-JP" altLang="en-US" sz="1400" dirty="0" smtClean="0">
                <a:latin typeface="BIZ UDPゴシック" panose="020B0400000000000000" pitchFamily="50" charset="-128"/>
                <a:ea typeface="BIZ UDPゴシック" panose="020B0400000000000000" pitchFamily="50" charset="-128"/>
              </a:rPr>
              <a:t>おいて検討</a:t>
            </a:r>
            <a:r>
              <a:rPr kumimoji="1" lang="ja-JP" altLang="en-US" sz="1400" dirty="0">
                <a:latin typeface="BIZ UDPゴシック" panose="020B0400000000000000" pitchFamily="50" charset="-128"/>
                <a:ea typeface="BIZ UDPゴシック" panose="020B0400000000000000" pitchFamily="50" charset="-128"/>
              </a:rPr>
              <a:t>されるものという考え方。</a:t>
            </a:r>
            <a:r>
              <a:rPr kumimoji="1" lang="ja-JP" altLang="en-US" sz="1400" u="sng" dirty="0">
                <a:solidFill>
                  <a:schemeClr val="accent2"/>
                </a:solidFill>
                <a:latin typeface="BIZ UDPゴシック" panose="020B0400000000000000" pitchFamily="50" charset="-128"/>
                <a:ea typeface="BIZ UDPゴシック" panose="020B0400000000000000" pitchFamily="50" charset="-128"/>
              </a:rPr>
              <a:t>扶助費の推移や国の動向に留意が</a:t>
            </a:r>
            <a:r>
              <a:rPr kumimoji="1" lang="ja-JP" altLang="en-US" sz="1400" u="sng" dirty="0" smtClean="0">
                <a:solidFill>
                  <a:schemeClr val="accent2"/>
                </a:solidFill>
                <a:latin typeface="BIZ UDPゴシック" panose="020B0400000000000000" pitchFamily="50" charset="-128"/>
                <a:ea typeface="BIZ UDPゴシック" panose="020B0400000000000000" pitchFamily="50" charset="-128"/>
              </a:rPr>
              <a:t>必要</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300" dirty="0" smtClean="0">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198377" y="898408"/>
            <a:ext cx="9487041" cy="1728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377605" y="5302314"/>
            <a:ext cx="3875964" cy="307777"/>
          </a:xfrm>
          <a:prstGeom prst="rect">
            <a:avLst/>
          </a:prstGeom>
          <a:noFill/>
        </p:spPr>
        <p:txBody>
          <a:bodyPr wrap="square" rtlCol="0">
            <a:spAutoFit/>
          </a:bodyPr>
          <a:lstStyle/>
          <a:p>
            <a:pPr algn="ctr"/>
            <a:r>
              <a:rPr kumimoji="1" lang="ja-JP" altLang="en-US" sz="1400" dirty="0" smtClean="0">
                <a:latin typeface="BIZ UDPゴシック" panose="020B0400000000000000" pitchFamily="50" charset="-128"/>
                <a:ea typeface="BIZ UDPゴシック" panose="020B0400000000000000" pitchFamily="50" charset="-128"/>
              </a:rPr>
              <a:t>　扶助費の見通し</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1465256" y="2896217"/>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15" name="テキスト ボックス 24"/>
          <p:cNvSpPr txBox="1"/>
          <p:nvPr/>
        </p:nvSpPr>
        <p:spPr>
          <a:xfrm>
            <a:off x="2049800" y="6066129"/>
            <a:ext cx="828000"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050" dirty="0" smtClean="0">
                <a:latin typeface="BIZ UDPゴシック" panose="020B0400000000000000" pitchFamily="50" charset="-128"/>
                <a:ea typeface="BIZ UDPゴシック" panose="020B0400000000000000" pitchFamily="50" charset="-128"/>
              </a:rPr>
              <a:t>999</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16" name="直線矢印コネクタ 15"/>
          <p:cNvCxnSpPr/>
          <p:nvPr/>
        </p:nvCxnSpPr>
        <p:spPr>
          <a:xfrm flipV="1">
            <a:off x="2361350" y="5105633"/>
            <a:ext cx="902550" cy="615782"/>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8" idx="3"/>
          </p:cNvCxnSpPr>
          <p:nvPr/>
        </p:nvCxnSpPr>
        <p:spPr>
          <a:xfrm flipV="1">
            <a:off x="4020800" y="3937001"/>
            <a:ext cx="3510300" cy="986086"/>
          </a:xfrm>
          <a:prstGeom prst="straightConnector1">
            <a:avLst/>
          </a:prstGeom>
          <a:ln w="19050">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5232400" y="3860800"/>
            <a:ext cx="736600" cy="461665"/>
          </a:xfrm>
          <a:prstGeom prst="rect">
            <a:avLst/>
          </a:prstGeom>
          <a:noFill/>
        </p:spPr>
        <p:txBody>
          <a:bodyPr wrap="square" rtlCol="0">
            <a:spAutoFit/>
          </a:bodyPr>
          <a:lstStyle/>
          <a:p>
            <a:pPr algn="ctr"/>
            <a:r>
              <a:rPr kumimoji="1" lang="ja-JP" altLang="en-US" sz="2400"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2400"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テキスト ボックス 24"/>
          <p:cNvSpPr txBox="1"/>
          <p:nvPr/>
        </p:nvSpPr>
        <p:spPr>
          <a:xfrm>
            <a:off x="3192800" y="4796129"/>
            <a:ext cx="828000"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050" dirty="0" smtClean="0">
                <a:latin typeface="BIZ UDPゴシック" panose="020B0400000000000000" pitchFamily="50" charset="-128"/>
                <a:ea typeface="BIZ UDPゴシック" panose="020B0400000000000000" pitchFamily="50" charset="-128"/>
              </a:rPr>
              <a:t>1,157</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3747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６</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て</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09479" y="920986"/>
            <a:ext cx="9487041" cy="4570482"/>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今回の財政シミュレーションに織り込まれていない課題等</a:t>
            </a:r>
            <a:endPar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en-US" altLang="ja-JP" sz="7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ja-JP" altLang="en-US" sz="7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a:t>
            </a:r>
            <a:r>
              <a:rPr kumimoji="1" lang="ja-JP" altLang="en-US" sz="1600" dirty="0">
                <a:latin typeface="BIZ UDPゴシック" panose="020B0400000000000000" pitchFamily="50" charset="-128"/>
                <a:ea typeface="BIZ UDPゴシック" panose="020B0400000000000000" pitchFamily="50" charset="-128"/>
              </a:rPr>
              <a:t>禍</a:t>
            </a:r>
            <a:r>
              <a:rPr kumimoji="1" lang="ja-JP" altLang="en-US" sz="1600" dirty="0" smtClean="0">
                <a:latin typeface="BIZ UDPゴシック" panose="020B0400000000000000" pitchFamily="50" charset="-128"/>
                <a:ea typeface="BIZ UDPゴシック" panose="020B0400000000000000" pitchFamily="50" charset="-128"/>
              </a:rPr>
              <a:t>などによる今後の景気動向が各町村の税収や歳出に</a:t>
            </a:r>
            <a:r>
              <a:rPr kumimoji="1" lang="ja-JP" altLang="en-US" sz="1600" dirty="0">
                <a:latin typeface="BIZ UDPゴシック" panose="020B0400000000000000" pitchFamily="50" charset="-128"/>
                <a:ea typeface="BIZ UDPゴシック" panose="020B0400000000000000" pitchFamily="50" charset="-128"/>
              </a:rPr>
              <a:t>及ぼす影響</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老朽化が進む公共施設・インフラの更新・保全等に係る経費の増高</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令和６年度以降の扶助費の動向とそれに係る国の地方財政措置の状況</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05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①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３年連続して決算で財政調整基金を取崩</a:t>
            </a:r>
            <a:r>
              <a:rPr kumimoji="1" lang="ja-JP" altLang="en-US" sz="1600" dirty="0" smtClean="0">
                <a:latin typeface="BIZ UDPゴシック" panose="020B0400000000000000" pitchFamily="50" charset="-128"/>
                <a:ea typeface="BIZ UDPゴシック" panose="020B0400000000000000" pitchFamily="50" charset="-128"/>
              </a:rPr>
              <a:t>さざるを得ない厳しい財政状況</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（財政調整基金取崩し　　</a:t>
            </a:r>
            <a:r>
              <a:rPr kumimoji="1" lang="en-US" altLang="ja-JP" sz="1600" dirty="0" smtClean="0">
                <a:latin typeface="BIZ UDPゴシック" panose="020B0400000000000000" pitchFamily="50" charset="-128"/>
                <a:ea typeface="BIZ UDPゴシック" panose="020B0400000000000000" pitchFamily="50" charset="-128"/>
              </a:rPr>
              <a:t>H29</a:t>
            </a:r>
            <a:r>
              <a:rPr kumimoji="1" lang="ja-JP" altLang="en-US" sz="1600" dirty="0">
                <a:latin typeface="BIZ UDPゴシック" panose="020B0400000000000000" pitchFamily="50" charset="-128"/>
                <a:ea typeface="BIZ UDPゴシック" panose="020B0400000000000000" pitchFamily="50" charset="-128"/>
              </a:rPr>
              <a:t>：</a:t>
            </a:r>
            <a:r>
              <a:rPr kumimoji="1" lang="en-US" altLang="ja-JP" sz="1600" dirty="0" smtClean="0">
                <a:latin typeface="BIZ UDPゴシック" panose="020B0400000000000000" pitchFamily="50" charset="-128"/>
                <a:ea typeface="BIZ UDPゴシック" panose="020B0400000000000000" pitchFamily="50" charset="-128"/>
              </a:rPr>
              <a:t>1.4</a:t>
            </a:r>
            <a:r>
              <a:rPr kumimoji="1" lang="ja-JP" altLang="en-US" sz="1600" dirty="0">
                <a:latin typeface="BIZ UDPゴシック" panose="020B0400000000000000" pitchFamily="50" charset="-128"/>
                <a:ea typeface="BIZ UDPゴシック" panose="020B0400000000000000" pitchFamily="50" charset="-128"/>
              </a:rPr>
              <a:t>億</a:t>
            </a:r>
            <a:r>
              <a:rPr kumimoji="1" lang="ja-JP" altLang="en-US" sz="1600" dirty="0" smtClean="0">
                <a:latin typeface="BIZ UDPゴシック" panose="020B0400000000000000" pitchFamily="50" charset="-128"/>
                <a:ea typeface="BIZ UDPゴシック" panose="020B0400000000000000" pitchFamily="50" charset="-128"/>
              </a:rPr>
              <a:t>円、　</a:t>
            </a:r>
            <a:r>
              <a:rPr kumimoji="1" lang="en-US" altLang="ja-JP" sz="1600" dirty="0" smtClean="0">
                <a:latin typeface="BIZ UDPゴシック" panose="020B0400000000000000" pitchFamily="50" charset="-128"/>
                <a:ea typeface="BIZ UDPゴシック" panose="020B0400000000000000" pitchFamily="50" charset="-128"/>
              </a:rPr>
              <a:t>H30</a:t>
            </a:r>
            <a:r>
              <a:rPr kumimoji="1" lang="ja-JP" altLang="en-US" sz="1600" dirty="0">
                <a:latin typeface="BIZ UDPゴシック" panose="020B0400000000000000" pitchFamily="50" charset="-128"/>
                <a:ea typeface="BIZ UDPゴシック" panose="020B0400000000000000" pitchFamily="50" charset="-128"/>
              </a:rPr>
              <a:t>：</a:t>
            </a:r>
            <a:r>
              <a:rPr kumimoji="1" lang="en-US" altLang="ja-JP" sz="1600" dirty="0" smtClean="0">
                <a:latin typeface="BIZ UDPゴシック" panose="020B0400000000000000" pitchFamily="50" charset="-128"/>
                <a:ea typeface="BIZ UDPゴシック" panose="020B0400000000000000" pitchFamily="50" charset="-128"/>
              </a:rPr>
              <a:t>1.3</a:t>
            </a:r>
            <a:r>
              <a:rPr kumimoji="1" lang="ja-JP" altLang="en-US" sz="1600" dirty="0">
                <a:latin typeface="BIZ UDPゴシック" panose="020B0400000000000000" pitchFamily="50" charset="-128"/>
                <a:ea typeface="BIZ UDPゴシック" panose="020B0400000000000000" pitchFamily="50" charset="-128"/>
              </a:rPr>
              <a:t>億</a:t>
            </a:r>
            <a:r>
              <a:rPr kumimoji="1" lang="ja-JP" altLang="en-US" sz="1600" dirty="0" smtClean="0">
                <a:latin typeface="BIZ UDPゴシック" panose="020B0400000000000000" pitchFamily="50" charset="-128"/>
                <a:ea typeface="BIZ UDPゴシック" panose="020B0400000000000000" pitchFamily="50" charset="-128"/>
              </a:rPr>
              <a:t>円、　</a:t>
            </a:r>
            <a:r>
              <a:rPr kumimoji="1" lang="en-US" altLang="ja-JP" sz="1600" dirty="0" smtClean="0">
                <a:latin typeface="BIZ UDPゴシック" panose="020B0400000000000000" pitchFamily="50" charset="-128"/>
                <a:ea typeface="BIZ UDPゴシック" panose="020B0400000000000000" pitchFamily="50" charset="-128"/>
              </a:rPr>
              <a:t>R</a:t>
            </a:r>
            <a:r>
              <a:rPr kumimoji="1" lang="ja-JP" altLang="en-US" sz="1600" dirty="0" smtClean="0">
                <a:latin typeface="BIZ UDPゴシック" panose="020B0400000000000000" pitchFamily="50" charset="-128"/>
                <a:ea typeface="BIZ UDPゴシック" panose="020B0400000000000000" pitchFamily="50" charset="-128"/>
              </a:rPr>
              <a:t>１：</a:t>
            </a:r>
            <a:r>
              <a:rPr kumimoji="1" lang="en-US" altLang="ja-JP" sz="1600" dirty="0" smtClean="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億</a:t>
            </a:r>
            <a:r>
              <a:rPr kumimoji="1" lang="ja-JP" altLang="en-US" sz="1600" dirty="0" smtClean="0">
                <a:latin typeface="BIZ UDPゴシック" panose="020B0400000000000000" pitchFamily="50" charset="-128"/>
                <a:ea typeface="BIZ UDPゴシック" panose="020B0400000000000000" pitchFamily="50" charset="-128"/>
              </a:rPr>
              <a:t>円）</a:t>
            </a:r>
            <a:endParaRPr kumimoji="1" lang="en-US" altLang="ja-JP" sz="1600" b="1" u="sng" dirty="0">
              <a:solidFill>
                <a:schemeClr val="accent2"/>
              </a:solidFill>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② 公共施設再編や統廃合により発生した施設を活用した拠点整備等を計画（時期未定）</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③</a:t>
            </a:r>
            <a:r>
              <a:rPr kumimoji="1" lang="ja-JP" altLang="en-US" sz="1600" dirty="0" smtClean="0">
                <a:latin typeface="BIZ UDPゴシック" panose="020B0400000000000000" pitchFamily="50" charset="-128"/>
                <a:ea typeface="BIZ UDPゴシック" panose="020B0400000000000000" pitchFamily="50" charset="-128"/>
              </a:rPr>
              <a:t> 税徴収率</a:t>
            </a:r>
            <a:r>
              <a:rPr kumimoji="1" lang="ja-JP" altLang="en-US" sz="1100" dirty="0" smtClean="0">
                <a:latin typeface="BIZ UDPゴシック" panose="020B0400000000000000" pitchFamily="50" charset="-128"/>
                <a:ea typeface="BIZ UDPゴシック" panose="020B0400000000000000" pitchFamily="50" charset="-128"/>
              </a:rPr>
              <a:t>（令和元年度</a:t>
            </a:r>
            <a:r>
              <a:rPr kumimoji="1" lang="en-US" altLang="ja-JP" sz="1100" dirty="0" smtClean="0">
                <a:latin typeface="BIZ UDPゴシック" panose="020B0400000000000000" pitchFamily="50" charset="-128"/>
                <a:ea typeface="BIZ UDPゴシック" panose="020B0400000000000000" pitchFamily="50" charset="-128"/>
              </a:rPr>
              <a:t>96.3%</a:t>
            </a:r>
            <a:r>
              <a:rPr kumimoji="1" lang="ja-JP" altLang="en-US" sz="11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が府内平均値</a:t>
            </a:r>
            <a:r>
              <a:rPr kumimoji="1" lang="ja-JP" altLang="en-US" sz="1100" dirty="0" smtClean="0">
                <a:latin typeface="BIZ UDPゴシック" panose="020B0400000000000000" pitchFamily="50" charset="-128"/>
                <a:ea typeface="BIZ UDPゴシック" panose="020B0400000000000000" pitchFamily="50" charset="-128"/>
              </a:rPr>
              <a:t>（同</a:t>
            </a:r>
            <a:r>
              <a:rPr kumimoji="1" lang="en-US" altLang="ja-JP" sz="1100" dirty="0" smtClean="0">
                <a:latin typeface="BIZ UDPゴシック" panose="020B0400000000000000" pitchFamily="50" charset="-128"/>
                <a:ea typeface="BIZ UDPゴシック" panose="020B0400000000000000" pitchFamily="50" charset="-128"/>
              </a:rPr>
              <a:t>97.9%</a:t>
            </a:r>
            <a:r>
              <a:rPr kumimoji="1" lang="ja-JP" altLang="en-US" sz="11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を下回っており、引き続き、徴収</a:t>
            </a:r>
            <a:r>
              <a:rPr kumimoji="1" lang="ja-JP" altLang="en-US" sz="1600" dirty="0">
                <a:latin typeface="BIZ UDPゴシック" panose="020B0400000000000000" pitchFamily="50" charset="-128"/>
                <a:ea typeface="BIZ UDPゴシック" panose="020B0400000000000000" pitchFamily="50" charset="-128"/>
              </a:rPr>
              <a:t>強化</a:t>
            </a:r>
            <a:r>
              <a:rPr kumimoji="1" lang="ja-JP" altLang="en-US" sz="1600" dirty="0" smtClean="0">
                <a:latin typeface="BIZ UDPゴシック" panose="020B0400000000000000" pitchFamily="50" charset="-128"/>
                <a:ea typeface="BIZ UDPゴシック" panose="020B0400000000000000" pitchFamily="50" charset="-128"/>
              </a:rPr>
              <a:t>に取り組む</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ことが必要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863173"/>
            <a:ext cx="9487041" cy="5220000"/>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６</a:t>
            </a:r>
          </a:p>
        </p:txBody>
      </p:sp>
      <p:sp>
        <p:nvSpPr>
          <p:cNvPr id="4" name="正方形/長方形 3">
            <a:extLst>
              <a:ext uri="{FF2B5EF4-FFF2-40B4-BE49-F238E27FC236}">
                <a16:creationId xmlns:a16="http://schemas.microsoft.com/office/drawing/2014/main" id="{6CBA8F82-7745-45BA-996E-8BA002DE59B9}"/>
              </a:ext>
            </a:extLst>
          </p:cNvPr>
          <p:cNvSpPr/>
          <p:nvPr/>
        </p:nvSpPr>
        <p:spPr>
          <a:xfrm>
            <a:off x="353541" y="1514782"/>
            <a:ext cx="9074330" cy="1490294"/>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410734" y="1812187"/>
            <a:ext cx="1800000" cy="900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全団体に共通</a:t>
            </a:r>
            <a:endParaRPr kumimoji="1" lang="ja-JP" altLang="en-US" b="1" dirty="0"/>
          </a:p>
        </p:txBody>
      </p:sp>
    </p:spTree>
    <p:extLst>
      <p:ext uri="{BB962C8B-B14F-4D97-AF65-F5344CB8AC3E}">
        <p14:creationId xmlns:p14="http://schemas.microsoft.com/office/powerpoint/2010/main" val="429390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p>
        </p:txBody>
      </p:sp>
      <p:pic>
        <p:nvPicPr>
          <p:cNvPr id="2" name="図 1"/>
          <p:cNvPicPr>
            <a:picLocks noChangeAspect="1"/>
          </p:cNvPicPr>
          <p:nvPr/>
        </p:nvPicPr>
        <p:blipFill>
          <a:blip r:embed="rId2"/>
          <a:stretch>
            <a:fillRect/>
          </a:stretch>
        </p:blipFill>
        <p:spPr>
          <a:xfrm>
            <a:off x="91614" y="730631"/>
            <a:ext cx="9671971" cy="5764244"/>
          </a:xfrm>
          <a:prstGeom prst="rect">
            <a:avLst/>
          </a:prstGeom>
        </p:spPr>
      </p:pic>
      <p:sp>
        <p:nvSpPr>
          <p:cNvPr id="6" name="テキスト ボックス 5"/>
          <p:cNvSpPr txBox="1"/>
          <p:nvPr/>
        </p:nvSpPr>
        <p:spPr>
          <a:xfrm>
            <a:off x="318392" y="6479892"/>
            <a:ext cx="9360000" cy="276999"/>
          </a:xfrm>
          <a:prstGeom prst="rect">
            <a:avLst/>
          </a:prstGeom>
          <a:noFill/>
        </p:spPr>
        <p:txBody>
          <a:bodyPr wrap="square" rtlCol="0">
            <a:spAutoFit/>
          </a:bodyPr>
          <a:lstStyle/>
          <a:p>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費目ごとに四捨五入した結果を歳入合計・歳出合計としているため、令和元年度の合計値は決算額と一致しない場合がある</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16566</TotalTime>
  <Words>1241</Words>
  <Application>Microsoft Office PowerPoint</Application>
  <PresentationFormat>A4 210 x 297 mm</PresentationFormat>
  <Paragraphs>147</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游ゴシック</vt:lpstr>
      <vt:lpstr>游ゴシック Light</vt:lpstr>
      <vt:lpstr>Arial</vt:lpstr>
      <vt:lpstr>Calibri</vt:lpstr>
      <vt:lpstr>Calibri Light</vt:lpstr>
      <vt:lpstr>Wingdings</vt:lpstr>
      <vt:lpstr>Office テーマ</vt:lpstr>
      <vt:lpstr>河南町中長期財政シミュレーション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平井　良和</dc:creator>
  <cp:lastModifiedBy>中村　奈緒</cp:lastModifiedBy>
  <cp:revision>390</cp:revision>
  <cp:lastPrinted>2021-02-24T02:15:19Z</cp:lastPrinted>
  <dcterms:created xsi:type="dcterms:W3CDTF">2020-12-07T04:45:01Z</dcterms:created>
  <dcterms:modified xsi:type="dcterms:W3CDTF">2023-05-12T05:57:14Z</dcterms:modified>
</cp:coreProperties>
</file>