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handoutMasterIdLst>
    <p:handoutMasterId r:id="rId11"/>
  </p:handoutMasterIdLst>
  <p:sldIdLst>
    <p:sldId id="278" r:id="rId2"/>
    <p:sldId id="269" r:id="rId3"/>
    <p:sldId id="259" r:id="rId4"/>
    <p:sldId id="264" r:id="rId5"/>
    <p:sldId id="275" r:id="rId6"/>
    <p:sldId id="272" r:id="rId7"/>
    <p:sldId id="276" r:id="rId8"/>
    <p:sldId id="277" r:id="rId9"/>
  </p:sldIdLst>
  <p:sldSz cx="9906000" cy="6858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1110" y="7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8" d="100"/>
        <a:sy n="108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g2064sv0fs002\NET_DATA\03_&#12304;&#25391;&#33288;&#12539;&#20998;&#27177;&#12305;\03_&#25391;&#33288;G\03%20&#22522;&#30990;&#33258;&#27835;&#30740;&#31350;&#20250;&#65288;&#20307;&#21046;&#24375;&#21270;&#65289;\51_&#12509;&#12473;&#12488;&#30740;&#31350;&#20250;&#65288;&#35506;&#38988;&#12539;&#23558;&#26469;&#35211;&#36890;&#12375;&#65289;\06_&#30010;&#26449;&#12398;&#23558;&#26469;&#12398;&#12354;&#12426;&#26041;&#12395;&#38306;&#12377;&#12427;&#21193;&#24375;&#20250;\210115%20&#22577;&#21578;&#26360;\08_&#22826;&#23376;&#30010;\&#22826;&#23376;&#30010;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g2064sv0fs002\NET_DATA\03_&#12304;&#25391;&#33288;&#12539;&#20998;&#27177;&#12305;\03_&#25391;&#33288;G\03%20&#22522;&#30990;&#33258;&#27835;&#30740;&#31350;&#20250;&#65288;&#20307;&#21046;&#24375;&#21270;&#65289;\51_&#12509;&#12473;&#12488;&#30740;&#31350;&#20250;&#65288;&#35506;&#38988;&#12539;&#23558;&#26469;&#35211;&#36890;&#12375;&#65289;\06_&#30010;&#26449;&#12398;&#23558;&#26469;&#12398;&#12354;&#12426;&#26041;&#12395;&#38306;&#12377;&#12427;&#21193;&#24375;&#20250;\210115%20&#22577;&#21578;&#26360;\08_&#22826;&#23376;&#30010;\&#22826;&#23376;&#30010;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G0000SV0NS101\shome3$\NishiiHi\&#9733;&#22312;&#23429;&#21220;&#21209;\PT&#22577;&#21578;&#26360;\&#20154;&#21475;&#25512;&#35336;&#12398;&#20998;&#26512;\&#20154;&#21475;&#25512;&#35336;&#20998;&#26512;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\\G0000SV0NS101\shome3$\NishiiHi\&#9733;&#22312;&#23429;&#21220;&#21209;\PT&#22577;&#21578;&#26360;\&#20154;&#21475;&#25512;&#35336;&#12398;&#20998;&#26512;\&#20154;&#21475;&#25512;&#35336;&#20998;&#26512;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\\g2064sv0fs002\NET_DATA\03_&#12304;&#25391;&#33288;&#12539;&#20998;&#27177;&#12305;\03_&#25391;&#33288;G\03%20&#22522;&#30990;&#33258;&#27835;&#30740;&#31350;&#20250;&#65288;&#20307;&#21046;&#24375;&#21270;&#65289;\51_&#12509;&#12473;&#12488;&#30740;&#31350;&#20250;&#65288;&#35506;&#38988;&#12539;&#23558;&#26469;&#35211;&#36890;&#12375;&#65289;\06_&#30010;&#26449;&#12398;&#23558;&#26469;&#12398;&#12354;&#12426;&#26041;&#12395;&#38306;&#12377;&#12427;&#21193;&#24375;&#20250;\210115%20&#22577;&#21578;&#26360;\08_&#22826;&#23376;&#30010;\&#22826;&#23376;&#30010;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\\g2064sv0fs002\NET_DATA\03_&#12304;&#25391;&#33288;&#12539;&#20998;&#27177;&#12305;\03_&#25391;&#33288;G\03%20&#22522;&#30990;&#33258;&#27835;&#30740;&#31350;&#20250;&#65288;&#20307;&#21046;&#24375;&#21270;&#65289;\51_&#12509;&#12473;&#12488;&#30740;&#31350;&#20250;&#65288;&#35506;&#38988;&#12539;&#23558;&#26469;&#35211;&#36890;&#12375;&#65289;\06_&#30010;&#26449;&#12398;&#23558;&#26469;&#12398;&#12354;&#12426;&#26041;&#12395;&#38306;&#12377;&#12427;&#21193;&#24375;&#20250;\210115%20&#22577;&#21578;&#26360;\08_&#22826;&#23376;&#30010;\&#22826;&#23376;&#30010;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\\g2064sv0fs002\NET_DATA\03_&#12304;&#25391;&#33288;&#12539;&#20998;&#27177;&#12305;\03_&#25391;&#33288;G\03%20&#22522;&#30990;&#33258;&#27835;&#30740;&#31350;&#20250;&#65288;&#20307;&#21046;&#24375;&#21270;&#65289;\51_&#12509;&#12473;&#12488;&#30740;&#31350;&#20250;&#65288;&#35506;&#38988;&#12539;&#23558;&#26469;&#35211;&#36890;&#12375;&#65289;\06_&#30010;&#26449;&#12398;&#23558;&#26469;&#12398;&#12354;&#12426;&#26041;&#12395;&#38306;&#12377;&#12427;&#21193;&#24375;&#20250;\210115%20&#22577;&#21578;&#26360;\08_&#22826;&#23376;&#30010;\&#22826;&#23376;&#30010;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\\g2064sv0fs002\NET_DATA\03_&#12304;&#25391;&#33288;&#12539;&#20998;&#27177;&#12305;\03_&#25391;&#33288;G\03%20&#22522;&#30990;&#33258;&#27835;&#30740;&#31350;&#20250;&#65288;&#20307;&#21046;&#24375;&#21270;&#65289;\51_&#12509;&#12473;&#12488;&#30740;&#31350;&#20250;&#65288;&#35506;&#38988;&#12539;&#23558;&#26469;&#35211;&#36890;&#12375;&#65289;\06_&#30010;&#26449;&#12398;&#23558;&#26469;&#12398;&#12354;&#12426;&#26041;&#12395;&#38306;&#12377;&#12427;&#21193;&#24375;&#20250;\210115%20&#22577;&#21578;&#26360;\08_&#22826;&#23376;&#30010;\&#22826;&#23376;&#30010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'グラフ (歳入歳出)'!$C$3</c:f>
              <c:strCache>
                <c:ptCount val="1"/>
                <c:pt idx="0">
                  <c:v>歳入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'グラフ (歳入歳出)'!$E$2:$S$2</c:f>
              <c:strCache>
                <c:ptCount val="15"/>
                <c:pt idx="0">
                  <c:v>R2</c:v>
                </c:pt>
                <c:pt idx="1">
                  <c:v>R3</c:v>
                </c:pt>
                <c:pt idx="2">
                  <c:v>R4</c:v>
                </c:pt>
                <c:pt idx="3">
                  <c:v>R5</c:v>
                </c:pt>
                <c:pt idx="4">
                  <c:v>R6</c:v>
                </c:pt>
                <c:pt idx="5">
                  <c:v>R7</c:v>
                </c:pt>
                <c:pt idx="6">
                  <c:v>R8</c:v>
                </c:pt>
                <c:pt idx="7">
                  <c:v>R9</c:v>
                </c:pt>
                <c:pt idx="8">
                  <c:v>R10</c:v>
                </c:pt>
                <c:pt idx="9">
                  <c:v>R11</c:v>
                </c:pt>
                <c:pt idx="10">
                  <c:v>R12</c:v>
                </c:pt>
                <c:pt idx="11">
                  <c:v>R13</c:v>
                </c:pt>
                <c:pt idx="12">
                  <c:v>R14</c:v>
                </c:pt>
                <c:pt idx="13">
                  <c:v>R15</c:v>
                </c:pt>
                <c:pt idx="14">
                  <c:v>R16</c:v>
                </c:pt>
              </c:strCache>
            </c:strRef>
          </c:cat>
          <c:val>
            <c:numRef>
              <c:f>'グラフ (歳入歳出)'!$E$3:$S$3</c:f>
              <c:numCache>
                <c:formatCode>#,##0;"▲ "#,##0</c:formatCode>
                <c:ptCount val="15"/>
                <c:pt idx="0">
                  <c:v>5256</c:v>
                </c:pt>
                <c:pt idx="1">
                  <c:v>5272</c:v>
                </c:pt>
                <c:pt idx="2">
                  <c:v>4815</c:v>
                </c:pt>
                <c:pt idx="3">
                  <c:v>4846</c:v>
                </c:pt>
                <c:pt idx="4">
                  <c:v>4826</c:v>
                </c:pt>
                <c:pt idx="5">
                  <c:v>4819</c:v>
                </c:pt>
                <c:pt idx="6">
                  <c:v>4809</c:v>
                </c:pt>
                <c:pt idx="7">
                  <c:v>4785</c:v>
                </c:pt>
                <c:pt idx="8">
                  <c:v>4777</c:v>
                </c:pt>
                <c:pt idx="9">
                  <c:v>4765</c:v>
                </c:pt>
                <c:pt idx="10">
                  <c:v>4743</c:v>
                </c:pt>
                <c:pt idx="11">
                  <c:v>4731</c:v>
                </c:pt>
                <c:pt idx="12">
                  <c:v>4718</c:v>
                </c:pt>
                <c:pt idx="13">
                  <c:v>4694</c:v>
                </c:pt>
                <c:pt idx="14">
                  <c:v>4678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BE2-4672-BA72-165F87A81401}"/>
            </c:ext>
          </c:extLst>
        </c:ser>
        <c:ser>
          <c:idx val="1"/>
          <c:order val="1"/>
          <c:tx>
            <c:strRef>
              <c:f>'グラフ (歳入歳出)'!$C$4</c:f>
              <c:strCache>
                <c:ptCount val="1"/>
                <c:pt idx="0">
                  <c:v>歳出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'グラフ (歳入歳出)'!$E$2:$S$2</c:f>
              <c:strCache>
                <c:ptCount val="15"/>
                <c:pt idx="0">
                  <c:v>R2</c:v>
                </c:pt>
                <c:pt idx="1">
                  <c:v>R3</c:v>
                </c:pt>
                <c:pt idx="2">
                  <c:v>R4</c:v>
                </c:pt>
                <c:pt idx="3">
                  <c:v>R5</c:v>
                </c:pt>
                <c:pt idx="4">
                  <c:v>R6</c:v>
                </c:pt>
                <c:pt idx="5">
                  <c:v>R7</c:v>
                </c:pt>
                <c:pt idx="6">
                  <c:v>R8</c:v>
                </c:pt>
                <c:pt idx="7">
                  <c:v>R9</c:v>
                </c:pt>
                <c:pt idx="8">
                  <c:v>R10</c:v>
                </c:pt>
                <c:pt idx="9">
                  <c:v>R11</c:v>
                </c:pt>
                <c:pt idx="10">
                  <c:v>R12</c:v>
                </c:pt>
                <c:pt idx="11">
                  <c:v>R13</c:v>
                </c:pt>
                <c:pt idx="12">
                  <c:v>R14</c:v>
                </c:pt>
                <c:pt idx="13">
                  <c:v>R15</c:v>
                </c:pt>
                <c:pt idx="14">
                  <c:v>R16</c:v>
                </c:pt>
              </c:strCache>
            </c:strRef>
          </c:cat>
          <c:val>
            <c:numRef>
              <c:f>'グラフ (歳入歳出)'!$E$4:$S$4</c:f>
              <c:numCache>
                <c:formatCode>#,##0;"▲ "#,##0</c:formatCode>
                <c:ptCount val="15"/>
                <c:pt idx="0">
                  <c:v>5429</c:v>
                </c:pt>
                <c:pt idx="1">
                  <c:v>5492</c:v>
                </c:pt>
                <c:pt idx="2">
                  <c:v>5040</c:v>
                </c:pt>
                <c:pt idx="3">
                  <c:v>5156</c:v>
                </c:pt>
                <c:pt idx="4">
                  <c:v>5106</c:v>
                </c:pt>
                <c:pt idx="5">
                  <c:v>5246</c:v>
                </c:pt>
                <c:pt idx="6">
                  <c:v>5110</c:v>
                </c:pt>
                <c:pt idx="7">
                  <c:v>5169</c:v>
                </c:pt>
                <c:pt idx="8">
                  <c:v>5140</c:v>
                </c:pt>
                <c:pt idx="9">
                  <c:v>5228</c:v>
                </c:pt>
                <c:pt idx="10">
                  <c:v>5179</c:v>
                </c:pt>
                <c:pt idx="11">
                  <c:v>5325</c:v>
                </c:pt>
                <c:pt idx="12">
                  <c:v>5274</c:v>
                </c:pt>
                <c:pt idx="13">
                  <c:v>5244</c:v>
                </c:pt>
                <c:pt idx="14">
                  <c:v>5266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BE2-4672-BA72-165F87A8140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631457360"/>
        <c:axId val="1469536864"/>
      </c:lineChart>
      <c:catAx>
        <c:axId val="16314573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high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ysClr val="windowText" lastClr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defRPr>
            </a:pPr>
            <a:endParaRPr lang="ja-JP"/>
          </a:p>
        </c:txPr>
        <c:crossAx val="1469536864"/>
        <c:crosses val="autoZero"/>
        <c:auto val="1"/>
        <c:lblAlgn val="ctr"/>
        <c:lblOffset val="100"/>
        <c:noMultiLvlLbl val="0"/>
      </c:catAx>
      <c:valAx>
        <c:axId val="1469536864"/>
        <c:scaling>
          <c:orientation val="minMax"/>
          <c:max val="6000"/>
          <c:min val="4500"/>
        </c:scaling>
        <c:delete val="0"/>
        <c:axPos val="l"/>
        <c:numFmt formatCode="#,##0;&quot;▲ &quot;#,##0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ysClr val="windowText" lastClr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defRPr>
            </a:pPr>
            <a:endParaRPr lang="ja-JP"/>
          </a:p>
        </c:txPr>
        <c:crossAx val="1631457360"/>
        <c:crosses val="autoZero"/>
        <c:crossBetween val="between"/>
        <c:majorUnit val="500"/>
      </c:valAx>
      <c:spPr>
        <a:noFill/>
        <a:ln>
          <a:solidFill>
            <a:schemeClr val="tx1"/>
          </a:solidFill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>
          <a:latin typeface="BIZ UDPゴシック" panose="020B0400000000000000" pitchFamily="50" charset="-128"/>
          <a:ea typeface="BIZ UDPゴシック" panose="020B0400000000000000" pitchFamily="50" charset="-128"/>
        </a:defRPr>
      </a:pPr>
      <a:endParaRPr lang="ja-JP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3188405797101442E-2"/>
          <c:y val="0.17635512952185325"/>
          <c:w val="0.88024154589371983"/>
          <c:h val="0.7753356917341853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'グラフ（収支）'!$C$3</c:f>
              <c:strCache>
                <c:ptCount val="1"/>
                <c:pt idx="0">
                  <c:v>財政収支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-2.3255813953488797E-3"/>
                  <c:y val="-2.324230098779779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89F-4593-88E6-45C2F4054322}"/>
                </c:ext>
              </c:extLst>
            </c:dLbl>
            <c:dLbl>
              <c:idx val="2"/>
              <c:layout>
                <c:manualLayout>
                  <c:x val="0"/>
                  <c:y val="-9.92068031008032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89F-4593-88E6-45C2F4054322}"/>
                </c:ext>
              </c:extLst>
            </c:dLbl>
            <c:dLbl>
              <c:idx val="3"/>
              <c:layout>
                <c:manualLayout>
                  <c:x val="-1.4405603369346274E-2"/>
                  <c:y val="-5.291131171067300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89F-4593-88E6-45C2F4054322}"/>
                </c:ext>
              </c:extLst>
            </c:dLbl>
            <c:dLbl>
              <c:idx val="4"/>
              <c:layout>
                <c:manualLayout>
                  <c:x val="0"/>
                  <c:y val="9.4555292732581724E-5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89F-4593-88E6-45C2F4054322}"/>
                </c:ext>
              </c:extLst>
            </c:dLbl>
            <c:dLbl>
              <c:idx val="5"/>
              <c:layout>
                <c:manualLayout>
                  <c:x val="-2.7777777777777779E-3"/>
                  <c:y val="-3.703703703703695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989F-4593-88E6-45C2F4054322}"/>
                </c:ext>
              </c:extLst>
            </c:dLbl>
            <c:dLbl>
              <c:idx val="7"/>
              <c:layout>
                <c:manualLayout>
                  <c:x val="-3.802105841420985E-2"/>
                  <c:y val="-2.315994637799850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89F-4593-88E6-45C2F4054322}"/>
                </c:ext>
              </c:extLst>
            </c:dLbl>
            <c:dLbl>
              <c:idx val="9"/>
              <c:layout>
                <c:manualLayout>
                  <c:x val="-8.2687669128569397E-3"/>
                  <c:y val="-1.1951997641540126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700" b="0" i="0" u="none" strike="noStrike" kern="1200" baseline="0">
                      <a:solidFill>
                        <a:sysClr val="windowText" lastClr="000000"/>
                      </a:solidFill>
                      <a:latin typeface="BIZ UDPゴシック" panose="020B0400000000000000" pitchFamily="50" charset="-128"/>
                      <a:ea typeface="BIZ UDPゴシック" panose="020B0400000000000000" pitchFamily="50" charset="-128"/>
                      <a:cs typeface="+mn-cs"/>
                    </a:defRPr>
                  </a:pPr>
                  <a:endParaRPr lang="ja-JP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1483757553561616"/>
                      <c:h val="7.3781189902104763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6-989F-4593-88E6-45C2F4054322}"/>
                </c:ext>
              </c:extLst>
            </c:dLbl>
            <c:dLbl>
              <c:idx val="11"/>
              <c:layout>
                <c:manualLayout>
                  <c:x val="-9.9784226431624649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989F-4593-88E6-45C2F4054322}"/>
                </c:ext>
              </c:extLst>
            </c:dLbl>
            <c:dLbl>
              <c:idx val="12"/>
              <c:layout>
                <c:manualLayout>
                  <c:x val="-9.1467817584954436E-17"/>
                  <c:y val="-2.410278909505001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989F-4593-88E6-45C2F4054322}"/>
                </c:ext>
              </c:extLst>
            </c:dLbl>
            <c:dLbl>
              <c:idx val="13"/>
              <c:layout>
                <c:manualLayout>
                  <c:x val="0"/>
                  <c:y val="-3.3698792483940745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989F-4593-88E6-45C2F4054322}"/>
                </c:ext>
              </c:extLst>
            </c:dLbl>
            <c:dLbl>
              <c:idx val="14"/>
              <c:layout>
                <c:manualLayout>
                  <c:x val="-9.9784226431625569E-3"/>
                  <c:y val="-1.097558551579922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989F-4593-88E6-45C2F405432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ysClr val="windowText" lastClr="000000"/>
                    </a:solidFill>
                    <a:latin typeface="BIZ UDPゴシック" panose="020B0400000000000000" pitchFamily="50" charset="-128"/>
                    <a:ea typeface="BIZ UDPゴシック" panose="020B0400000000000000" pitchFamily="50" charset="-128"/>
                    <a:cs typeface="+mn-cs"/>
                  </a:defRPr>
                </a:pPr>
                <a:endParaRPr lang="ja-JP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'グラフ（収支）'!$E$2:$S$2</c:f>
              <c:strCache>
                <c:ptCount val="15"/>
                <c:pt idx="0">
                  <c:v>R2</c:v>
                </c:pt>
                <c:pt idx="1">
                  <c:v>R3</c:v>
                </c:pt>
                <c:pt idx="2">
                  <c:v>R4</c:v>
                </c:pt>
                <c:pt idx="3">
                  <c:v>R5</c:v>
                </c:pt>
                <c:pt idx="4">
                  <c:v>R6</c:v>
                </c:pt>
                <c:pt idx="5">
                  <c:v>R7</c:v>
                </c:pt>
                <c:pt idx="6">
                  <c:v>R8</c:v>
                </c:pt>
                <c:pt idx="7">
                  <c:v>R9</c:v>
                </c:pt>
                <c:pt idx="8">
                  <c:v>R10</c:v>
                </c:pt>
                <c:pt idx="9">
                  <c:v>R11</c:v>
                </c:pt>
                <c:pt idx="10">
                  <c:v>R12</c:v>
                </c:pt>
                <c:pt idx="11">
                  <c:v>R13</c:v>
                </c:pt>
                <c:pt idx="12">
                  <c:v>R14</c:v>
                </c:pt>
                <c:pt idx="13">
                  <c:v>R15</c:v>
                </c:pt>
                <c:pt idx="14">
                  <c:v>R16</c:v>
                </c:pt>
              </c:strCache>
            </c:strRef>
          </c:cat>
          <c:val>
            <c:numRef>
              <c:f>'グラフ（収支）'!$E$3:$S$3</c:f>
              <c:numCache>
                <c:formatCode>#,##0;"▲ "#,##0</c:formatCode>
                <c:ptCount val="15"/>
                <c:pt idx="0">
                  <c:v>-173</c:v>
                </c:pt>
                <c:pt idx="1">
                  <c:v>-220</c:v>
                </c:pt>
                <c:pt idx="2">
                  <c:v>-225</c:v>
                </c:pt>
                <c:pt idx="3">
                  <c:v>-310</c:v>
                </c:pt>
                <c:pt idx="4">
                  <c:v>-280</c:v>
                </c:pt>
                <c:pt idx="5">
                  <c:v>-427</c:v>
                </c:pt>
                <c:pt idx="6">
                  <c:v>-301</c:v>
                </c:pt>
                <c:pt idx="7">
                  <c:v>-384</c:v>
                </c:pt>
                <c:pt idx="8">
                  <c:v>-363</c:v>
                </c:pt>
                <c:pt idx="9">
                  <c:v>-463</c:v>
                </c:pt>
                <c:pt idx="10">
                  <c:v>-436</c:v>
                </c:pt>
                <c:pt idx="11">
                  <c:v>-594</c:v>
                </c:pt>
                <c:pt idx="12">
                  <c:v>-556</c:v>
                </c:pt>
                <c:pt idx="13">
                  <c:v>-550</c:v>
                </c:pt>
                <c:pt idx="14">
                  <c:v>-588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989F-4593-88E6-45C2F405432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overlap val="63"/>
        <c:axId val="1633330944"/>
        <c:axId val="1636223456"/>
      </c:barChart>
      <c:catAx>
        <c:axId val="16333309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high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defRPr>
            </a:pPr>
            <a:endParaRPr lang="ja-JP"/>
          </a:p>
        </c:txPr>
        <c:crossAx val="1636223456"/>
        <c:crosses val="autoZero"/>
        <c:auto val="1"/>
        <c:lblAlgn val="ctr"/>
        <c:lblOffset val="100"/>
        <c:noMultiLvlLbl val="0"/>
      </c:catAx>
      <c:valAx>
        <c:axId val="1636223456"/>
        <c:scaling>
          <c:orientation val="minMax"/>
          <c:max val="0"/>
          <c:min val="-700"/>
        </c:scaling>
        <c:delete val="0"/>
        <c:axPos val="l"/>
        <c:numFmt formatCode="#,##0;&quot;▲ &quot;#,##0" sourceLinked="0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defRPr>
            </a:pPr>
            <a:endParaRPr lang="ja-JP"/>
          </a:p>
        </c:txPr>
        <c:crossAx val="1633330944"/>
        <c:crosses val="autoZero"/>
        <c:crossBetween val="between"/>
      </c:valAx>
      <c:spPr>
        <a:noFill/>
        <a:ln>
          <a:solidFill>
            <a:sysClr val="windowText" lastClr="000000"/>
          </a:solidFill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>
          <a:latin typeface="BIZ UDPゴシック" panose="020B0400000000000000" pitchFamily="50" charset="-128"/>
          <a:ea typeface="BIZ UDPゴシック" panose="020B0400000000000000" pitchFamily="50" charset="-128"/>
        </a:defRPr>
      </a:pPr>
      <a:endParaRPr lang="ja-JP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'ひな形 (太子)'!$B$15</c:f>
              <c:strCache>
                <c:ptCount val="1"/>
                <c:pt idx="0">
                  <c:v>年少人口</c:v>
                </c:pt>
              </c:strCache>
            </c:strRef>
          </c:tx>
          <c:spPr>
            <a:solidFill>
              <a:schemeClr val="accent1"/>
            </a:solidFill>
            <a:ln w="9525" cap="flat" cmpd="sng" algn="ctr">
              <a:solidFill>
                <a:schemeClr val="tx1"/>
              </a:solidFill>
              <a:round/>
            </a:ln>
            <a:effectLst/>
          </c:spPr>
          <c:invertIfNegative val="0"/>
          <c:dLbls>
            <c:delete val="1"/>
          </c:dLbls>
          <c:cat>
            <c:strRef>
              <c:f>'ひな形 (太子)'!$C$14:$Q$14</c:f>
              <c:strCache>
                <c:ptCount val="15"/>
                <c:pt idx="0">
                  <c:v>R2</c:v>
                </c:pt>
                <c:pt idx="1">
                  <c:v>R3</c:v>
                </c:pt>
                <c:pt idx="2">
                  <c:v>R4</c:v>
                </c:pt>
                <c:pt idx="3">
                  <c:v>R5</c:v>
                </c:pt>
                <c:pt idx="4">
                  <c:v>R6</c:v>
                </c:pt>
                <c:pt idx="5">
                  <c:v>R7</c:v>
                </c:pt>
                <c:pt idx="6">
                  <c:v>R8</c:v>
                </c:pt>
                <c:pt idx="7">
                  <c:v>R9</c:v>
                </c:pt>
                <c:pt idx="8">
                  <c:v>R10</c:v>
                </c:pt>
                <c:pt idx="9">
                  <c:v>R11</c:v>
                </c:pt>
                <c:pt idx="10">
                  <c:v>R12</c:v>
                </c:pt>
                <c:pt idx="11">
                  <c:v>R13</c:v>
                </c:pt>
                <c:pt idx="12">
                  <c:v>R14</c:v>
                </c:pt>
                <c:pt idx="13">
                  <c:v>R15</c:v>
                </c:pt>
                <c:pt idx="14">
                  <c:v>R16</c:v>
                </c:pt>
              </c:strCache>
            </c:strRef>
          </c:cat>
          <c:val>
            <c:numRef>
              <c:f>'ひな形 (太子)'!$C$15:$Q$15</c:f>
              <c:numCache>
                <c:formatCode>#,##0_);[Red]\(#,##0\)</c:formatCode>
                <c:ptCount val="15"/>
                <c:pt idx="0">
                  <c:v>1539</c:v>
                </c:pt>
                <c:pt idx="1">
                  <c:v>1501</c:v>
                </c:pt>
                <c:pt idx="2">
                  <c:v>1463</c:v>
                </c:pt>
                <c:pt idx="3">
                  <c:v>1426</c:v>
                </c:pt>
                <c:pt idx="4">
                  <c:v>1388</c:v>
                </c:pt>
                <c:pt idx="5">
                  <c:v>1350</c:v>
                </c:pt>
                <c:pt idx="6">
                  <c:v>1317</c:v>
                </c:pt>
                <c:pt idx="7">
                  <c:v>1285</c:v>
                </c:pt>
                <c:pt idx="8">
                  <c:v>1252</c:v>
                </c:pt>
                <c:pt idx="9">
                  <c:v>1220</c:v>
                </c:pt>
                <c:pt idx="10">
                  <c:v>1187</c:v>
                </c:pt>
                <c:pt idx="11">
                  <c:v>1159</c:v>
                </c:pt>
                <c:pt idx="12">
                  <c:v>1131</c:v>
                </c:pt>
                <c:pt idx="13">
                  <c:v>1102</c:v>
                </c:pt>
                <c:pt idx="14">
                  <c:v>1074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A1E-436A-8849-419034698615}"/>
            </c:ext>
          </c:extLst>
        </c:ser>
        <c:ser>
          <c:idx val="1"/>
          <c:order val="1"/>
          <c:tx>
            <c:strRef>
              <c:f>'ひな形 (太子)'!$B$16</c:f>
              <c:strCache>
                <c:ptCount val="1"/>
                <c:pt idx="0">
                  <c:v>生産年齢人口</c:v>
                </c:pt>
              </c:strCache>
            </c:strRef>
          </c:tx>
          <c:spPr>
            <a:solidFill>
              <a:schemeClr val="accent2"/>
            </a:solidFill>
            <a:ln w="9525" cap="flat" cmpd="sng" algn="ctr">
              <a:solidFill>
                <a:schemeClr val="tx1"/>
              </a:solidFill>
              <a:round/>
            </a:ln>
            <a:effectLst/>
          </c:spPr>
          <c:invertIfNegative val="0"/>
          <c:dLbls>
            <c:delete val="1"/>
          </c:dLbls>
          <c:cat>
            <c:strRef>
              <c:f>'ひな形 (太子)'!$C$14:$Q$14</c:f>
              <c:strCache>
                <c:ptCount val="15"/>
                <c:pt idx="0">
                  <c:v>R2</c:v>
                </c:pt>
                <c:pt idx="1">
                  <c:v>R3</c:v>
                </c:pt>
                <c:pt idx="2">
                  <c:v>R4</c:v>
                </c:pt>
                <c:pt idx="3">
                  <c:v>R5</c:v>
                </c:pt>
                <c:pt idx="4">
                  <c:v>R6</c:v>
                </c:pt>
                <c:pt idx="5">
                  <c:v>R7</c:v>
                </c:pt>
                <c:pt idx="6">
                  <c:v>R8</c:v>
                </c:pt>
                <c:pt idx="7">
                  <c:v>R9</c:v>
                </c:pt>
                <c:pt idx="8">
                  <c:v>R10</c:v>
                </c:pt>
                <c:pt idx="9">
                  <c:v>R11</c:v>
                </c:pt>
                <c:pt idx="10">
                  <c:v>R12</c:v>
                </c:pt>
                <c:pt idx="11">
                  <c:v>R13</c:v>
                </c:pt>
                <c:pt idx="12">
                  <c:v>R14</c:v>
                </c:pt>
                <c:pt idx="13">
                  <c:v>R15</c:v>
                </c:pt>
                <c:pt idx="14">
                  <c:v>R16</c:v>
                </c:pt>
              </c:strCache>
            </c:strRef>
          </c:cat>
          <c:val>
            <c:numRef>
              <c:f>'ひな形 (太子)'!$C$16:$Q$16</c:f>
              <c:numCache>
                <c:formatCode>#,##0_);[Red]\(#,##0\)</c:formatCode>
                <c:ptCount val="15"/>
                <c:pt idx="0">
                  <c:v>7763</c:v>
                </c:pt>
                <c:pt idx="1">
                  <c:v>7647</c:v>
                </c:pt>
                <c:pt idx="2">
                  <c:v>7531</c:v>
                </c:pt>
                <c:pt idx="3">
                  <c:v>7416</c:v>
                </c:pt>
                <c:pt idx="4">
                  <c:v>7300</c:v>
                </c:pt>
                <c:pt idx="5">
                  <c:v>7184</c:v>
                </c:pt>
                <c:pt idx="6">
                  <c:v>7040</c:v>
                </c:pt>
                <c:pt idx="7">
                  <c:v>6896</c:v>
                </c:pt>
                <c:pt idx="8">
                  <c:v>6753</c:v>
                </c:pt>
                <c:pt idx="9">
                  <c:v>6609</c:v>
                </c:pt>
                <c:pt idx="10">
                  <c:v>6465</c:v>
                </c:pt>
                <c:pt idx="11">
                  <c:v>6313</c:v>
                </c:pt>
                <c:pt idx="12">
                  <c:v>6160</c:v>
                </c:pt>
                <c:pt idx="13">
                  <c:v>6008</c:v>
                </c:pt>
                <c:pt idx="14">
                  <c:v>5855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A1E-436A-8849-419034698615}"/>
            </c:ext>
          </c:extLst>
        </c:ser>
        <c:ser>
          <c:idx val="2"/>
          <c:order val="2"/>
          <c:tx>
            <c:strRef>
              <c:f>'ひな形 (太子)'!$B$17</c:f>
              <c:strCache>
                <c:ptCount val="1"/>
                <c:pt idx="0">
                  <c:v>前期高齢者人口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 w="9525" cap="flat" cmpd="sng" algn="ctr">
              <a:solidFill>
                <a:schemeClr val="tx1"/>
              </a:solidFill>
              <a:round/>
            </a:ln>
            <a:effectLst/>
          </c:spPr>
          <c:invertIfNegative val="0"/>
          <c:dLbls>
            <c:delete val="1"/>
          </c:dLbls>
          <c:cat>
            <c:strRef>
              <c:f>'ひな形 (太子)'!$C$14:$Q$14</c:f>
              <c:strCache>
                <c:ptCount val="15"/>
                <c:pt idx="0">
                  <c:v>R2</c:v>
                </c:pt>
                <c:pt idx="1">
                  <c:v>R3</c:v>
                </c:pt>
                <c:pt idx="2">
                  <c:v>R4</c:v>
                </c:pt>
                <c:pt idx="3">
                  <c:v>R5</c:v>
                </c:pt>
                <c:pt idx="4">
                  <c:v>R6</c:v>
                </c:pt>
                <c:pt idx="5">
                  <c:v>R7</c:v>
                </c:pt>
                <c:pt idx="6">
                  <c:v>R8</c:v>
                </c:pt>
                <c:pt idx="7">
                  <c:v>R9</c:v>
                </c:pt>
                <c:pt idx="8">
                  <c:v>R10</c:v>
                </c:pt>
                <c:pt idx="9">
                  <c:v>R11</c:v>
                </c:pt>
                <c:pt idx="10">
                  <c:v>R12</c:v>
                </c:pt>
                <c:pt idx="11">
                  <c:v>R13</c:v>
                </c:pt>
                <c:pt idx="12">
                  <c:v>R14</c:v>
                </c:pt>
                <c:pt idx="13">
                  <c:v>R15</c:v>
                </c:pt>
                <c:pt idx="14">
                  <c:v>R16</c:v>
                </c:pt>
              </c:strCache>
            </c:strRef>
          </c:cat>
          <c:val>
            <c:numRef>
              <c:f>'ひな形 (太子)'!$C$17:$Q$17</c:f>
              <c:numCache>
                <c:formatCode>#,##0_);[Red]\(#,##0\)</c:formatCode>
                <c:ptCount val="15"/>
                <c:pt idx="0">
                  <c:v>1905</c:v>
                </c:pt>
                <c:pt idx="1">
                  <c:v>1837</c:v>
                </c:pt>
                <c:pt idx="2">
                  <c:v>1769</c:v>
                </c:pt>
                <c:pt idx="3">
                  <c:v>1701</c:v>
                </c:pt>
                <c:pt idx="4">
                  <c:v>1633</c:v>
                </c:pt>
                <c:pt idx="5">
                  <c:v>1565</c:v>
                </c:pt>
                <c:pt idx="6">
                  <c:v>1571</c:v>
                </c:pt>
                <c:pt idx="7">
                  <c:v>1577</c:v>
                </c:pt>
                <c:pt idx="8">
                  <c:v>1584</c:v>
                </c:pt>
                <c:pt idx="9">
                  <c:v>1590</c:v>
                </c:pt>
                <c:pt idx="10">
                  <c:v>1596</c:v>
                </c:pt>
                <c:pt idx="11">
                  <c:v>1635</c:v>
                </c:pt>
                <c:pt idx="12">
                  <c:v>1675</c:v>
                </c:pt>
                <c:pt idx="13">
                  <c:v>1714</c:v>
                </c:pt>
                <c:pt idx="14">
                  <c:v>1754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A1E-436A-8849-419034698615}"/>
            </c:ext>
          </c:extLst>
        </c:ser>
        <c:ser>
          <c:idx val="3"/>
          <c:order val="3"/>
          <c:tx>
            <c:strRef>
              <c:f>'ひな形 (太子)'!$B$18</c:f>
              <c:strCache>
                <c:ptCount val="1"/>
                <c:pt idx="0">
                  <c:v>後期高齢者人口</c:v>
                </c:pt>
              </c:strCache>
            </c:strRef>
          </c:tx>
          <c:spPr>
            <a:solidFill>
              <a:schemeClr val="accent4"/>
            </a:solidFill>
            <a:ln w="9525" cap="flat" cmpd="sng" algn="ctr">
              <a:solidFill>
                <a:schemeClr val="tx1"/>
              </a:solidFill>
              <a:round/>
            </a:ln>
            <a:effectLst/>
          </c:spPr>
          <c:invertIfNegative val="0"/>
          <c:dLbls>
            <c:delete val="1"/>
          </c:dLbls>
          <c:cat>
            <c:strRef>
              <c:f>'ひな形 (太子)'!$C$14:$Q$14</c:f>
              <c:strCache>
                <c:ptCount val="15"/>
                <c:pt idx="0">
                  <c:v>R2</c:v>
                </c:pt>
                <c:pt idx="1">
                  <c:v>R3</c:v>
                </c:pt>
                <c:pt idx="2">
                  <c:v>R4</c:v>
                </c:pt>
                <c:pt idx="3">
                  <c:v>R5</c:v>
                </c:pt>
                <c:pt idx="4">
                  <c:v>R6</c:v>
                </c:pt>
                <c:pt idx="5">
                  <c:v>R7</c:v>
                </c:pt>
                <c:pt idx="6">
                  <c:v>R8</c:v>
                </c:pt>
                <c:pt idx="7">
                  <c:v>R9</c:v>
                </c:pt>
                <c:pt idx="8">
                  <c:v>R10</c:v>
                </c:pt>
                <c:pt idx="9">
                  <c:v>R11</c:v>
                </c:pt>
                <c:pt idx="10">
                  <c:v>R12</c:v>
                </c:pt>
                <c:pt idx="11">
                  <c:v>R13</c:v>
                </c:pt>
                <c:pt idx="12">
                  <c:v>R14</c:v>
                </c:pt>
                <c:pt idx="13">
                  <c:v>R15</c:v>
                </c:pt>
                <c:pt idx="14">
                  <c:v>R16</c:v>
                </c:pt>
              </c:strCache>
            </c:strRef>
          </c:cat>
          <c:val>
            <c:numRef>
              <c:f>'ひな形 (太子)'!$C$18:$Q$18</c:f>
              <c:numCache>
                <c:formatCode>#,##0_);[Red]\(#,##0\)</c:formatCode>
                <c:ptCount val="15"/>
                <c:pt idx="0">
                  <c:v>1981</c:v>
                </c:pt>
                <c:pt idx="1">
                  <c:v>2070</c:v>
                </c:pt>
                <c:pt idx="2">
                  <c:v>2160</c:v>
                </c:pt>
                <c:pt idx="3">
                  <c:v>2249</c:v>
                </c:pt>
                <c:pt idx="4">
                  <c:v>2339</c:v>
                </c:pt>
                <c:pt idx="5">
                  <c:v>2428</c:v>
                </c:pt>
                <c:pt idx="6">
                  <c:v>2456</c:v>
                </c:pt>
                <c:pt idx="7">
                  <c:v>2484</c:v>
                </c:pt>
                <c:pt idx="8">
                  <c:v>2512</c:v>
                </c:pt>
                <c:pt idx="9">
                  <c:v>2540</c:v>
                </c:pt>
                <c:pt idx="10">
                  <c:v>2568</c:v>
                </c:pt>
                <c:pt idx="11">
                  <c:v>2557</c:v>
                </c:pt>
                <c:pt idx="12">
                  <c:v>2547</c:v>
                </c:pt>
                <c:pt idx="13">
                  <c:v>2536</c:v>
                </c:pt>
                <c:pt idx="14">
                  <c:v>2526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A1E-436A-8849-419034698615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1191257919"/>
        <c:axId val="1390907967"/>
      </c:barChart>
      <c:catAx>
        <c:axId val="119125791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defRPr>
            </a:pPr>
            <a:endParaRPr lang="ja-JP"/>
          </a:p>
        </c:txPr>
        <c:crossAx val="1390907967"/>
        <c:crosses val="autoZero"/>
        <c:auto val="1"/>
        <c:lblAlgn val="ctr"/>
        <c:lblOffset val="100"/>
        <c:noMultiLvlLbl val="0"/>
      </c:catAx>
      <c:valAx>
        <c:axId val="1390907967"/>
        <c:scaling>
          <c:orientation val="minMax"/>
        </c:scaling>
        <c:delete val="0"/>
        <c:axPos val="l"/>
        <c:numFmt formatCode="#,##0_);[Red]\(#,##0\)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defRPr>
            </a:pPr>
            <a:endParaRPr lang="ja-JP"/>
          </a:p>
        </c:txPr>
        <c:crossAx val="1191257919"/>
        <c:crosses val="autoZero"/>
        <c:crossBetween val="between"/>
      </c:valAx>
      <c:spPr>
        <a:noFill/>
        <a:ln>
          <a:solidFill>
            <a:schemeClr val="tx1"/>
          </a:solidFill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>
          <a:latin typeface="BIZ UDPゴシック" panose="020B0400000000000000" pitchFamily="50" charset="-128"/>
          <a:ea typeface="BIZ UDPゴシック" panose="020B0400000000000000" pitchFamily="50" charset="-128"/>
        </a:defRPr>
      </a:pPr>
      <a:endParaRPr lang="ja-JP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'ひな形 (太子)'!$AC$15</c:f>
              <c:strCache>
                <c:ptCount val="1"/>
                <c:pt idx="0">
                  <c:v>年少人口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'ひな形 (太子)'!$AD$14:$AR$14</c:f>
              <c:strCache>
                <c:ptCount val="15"/>
                <c:pt idx="0">
                  <c:v>R2</c:v>
                </c:pt>
                <c:pt idx="1">
                  <c:v>R3</c:v>
                </c:pt>
                <c:pt idx="2">
                  <c:v>R4</c:v>
                </c:pt>
                <c:pt idx="3">
                  <c:v>R5</c:v>
                </c:pt>
                <c:pt idx="4">
                  <c:v>R6</c:v>
                </c:pt>
                <c:pt idx="5">
                  <c:v>R7</c:v>
                </c:pt>
                <c:pt idx="6">
                  <c:v>R8</c:v>
                </c:pt>
                <c:pt idx="7">
                  <c:v>R9</c:v>
                </c:pt>
                <c:pt idx="8">
                  <c:v>R10</c:v>
                </c:pt>
                <c:pt idx="9">
                  <c:v>R11</c:v>
                </c:pt>
                <c:pt idx="10">
                  <c:v>R12</c:v>
                </c:pt>
                <c:pt idx="11">
                  <c:v>R13</c:v>
                </c:pt>
                <c:pt idx="12">
                  <c:v>R14</c:v>
                </c:pt>
                <c:pt idx="13">
                  <c:v>R15</c:v>
                </c:pt>
                <c:pt idx="14">
                  <c:v>R16</c:v>
                </c:pt>
              </c:strCache>
            </c:strRef>
          </c:cat>
          <c:val>
            <c:numRef>
              <c:f>'ひな形 (太子)'!$AD$15:$AR$15</c:f>
              <c:numCache>
                <c:formatCode>#,##0_);[Red]\(#,##0\)</c:formatCode>
                <c:ptCount val="15"/>
                <c:pt idx="0">
                  <c:v>1539</c:v>
                </c:pt>
                <c:pt idx="1">
                  <c:v>1501</c:v>
                </c:pt>
                <c:pt idx="2">
                  <c:v>1463</c:v>
                </c:pt>
                <c:pt idx="3">
                  <c:v>1426</c:v>
                </c:pt>
                <c:pt idx="4">
                  <c:v>1388</c:v>
                </c:pt>
                <c:pt idx="5">
                  <c:v>1350</c:v>
                </c:pt>
                <c:pt idx="6">
                  <c:v>1317</c:v>
                </c:pt>
                <c:pt idx="7">
                  <c:v>1285</c:v>
                </c:pt>
                <c:pt idx="8">
                  <c:v>1252</c:v>
                </c:pt>
                <c:pt idx="9">
                  <c:v>1220</c:v>
                </c:pt>
                <c:pt idx="10">
                  <c:v>1187</c:v>
                </c:pt>
                <c:pt idx="11">
                  <c:v>1159</c:v>
                </c:pt>
                <c:pt idx="12">
                  <c:v>1131</c:v>
                </c:pt>
                <c:pt idx="13">
                  <c:v>1102</c:v>
                </c:pt>
                <c:pt idx="14">
                  <c:v>1074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C8B-469B-8896-E94BA28B3474}"/>
            </c:ext>
          </c:extLst>
        </c:ser>
        <c:ser>
          <c:idx val="1"/>
          <c:order val="1"/>
          <c:tx>
            <c:strRef>
              <c:f>'ひな形 (太子)'!$AC$16</c:f>
              <c:strCache>
                <c:ptCount val="1"/>
                <c:pt idx="0">
                  <c:v>生産年齢人口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'ひな形 (太子)'!$AD$14:$AR$14</c:f>
              <c:strCache>
                <c:ptCount val="15"/>
                <c:pt idx="0">
                  <c:v>R2</c:v>
                </c:pt>
                <c:pt idx="1">
                  <c:v>R3</c:v>
                </c:pt>
                <c:pt idx="2">
                  <c:v>R4</c:v>
                </c:pt>
                <c:pt idx="3">
                  <c:v>R5</c:v>
                </c:pt>
                <c:pt idx="4">
                  <c:v>R6</c:v>
                </c:pt>
                <c:pt idx="5">
                  <c:v>R7</c:v>
                </c:pt>
                <c:pt idx="6">
                  <c:v>R8</c:v>
                </c:pt>
                <c:pt idx="7">
                  <c:v>R9</c:v>
                </c:pt>
                <c:pt idx="8">
                  <c:v>R10</c:v>
                </c:pt>
                <c:pt idx="9">
                  <c:v>R11</c:v>
                </c:pt>
                <c:pt idx="10">
                  <c:v>R12</c:v>
                </c:pt>
                <c:pt idx="11">
                  <c:v>R13</c:v>
                </c:pt>
                <c:pt idx="12">
                  <c:v>R14</c:v>
                </c:pt>
                <c:pt idx="13">
                  <c:v>R15</c:v>
                </c:pt>
                <c:pt idx="14">
                  <c:v>R16</c:v>
                </c:pt>
              </c:strCache>
            </c:strRef>
          </c:cat>
          <c:val>
            <c:numRef>
              <c:f>'ひな形 (太子)'!$AD$16:$AR$16</c:f>
              <c:numCache>
                <c:formatCode>#,##0_);[Red]\(#,##0\)</c:formatCode>
                <c:ptCount val="15"/>
                <c:pt idx="0">
                  <c:v>7763</c:v>
                </c:pt>
                <c:pt idx="1">
                  <c:v>7647</c:v>
                </c:pt>
                <c:pt idx="2">
                  <c:v>7531</c:v>
                </c:pt>
                <c:pt idx="3">
                  <c:v>7416</c:v>
                </c:pt>
                <c:pt idx="4">
                  <c:v>7300</c:v>
                </c:pt>
                <c:pt idx="5">
                  <c:v>7184</c:v>
                </c:pt>
                <c:pt idx="6">
                  <c:v>7040</c:v>
                </c:pt>
                <c:pt idx="7">
                  <c:v>6896</c:v>
                </c:pt>
                <c:pt idx="8">
                  <c:v>6753</c:v>
                </c:pt>
                <c:pt idx="9">
                  <c:v>6609</c:v>
                </c:pt>
                <c:pt idx="10">
                  <c:v>6465</c:v>
                </c:pt>
                <c:pt idx="11">
                  <c:v>6313</c:v>
                </c:pt>
                <c:pt idx="12">
                  <c:v>6160</c:v>
                </c:pt>
                <c:pt idx="13">
                  <c:v>6008</c:v>
                </c:pt>
                <c:pt idx="14">
                  <c:v>5855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C8B-469B-8896-E94BA28B3474}"/>
            </c:ext>
          </c:extLst>
        </c:ser>
        <c:ser>
          <c:idx val="2"/>
          <c:order val="2"/>
          <c:tx>
            <c:strRef>
              <c:f>'ひな形 (太子)'!$AC$17</c:f>
              <c:strCache>
                <c:ptCount val="1"/>
                <c:pt idx="0">
                  <c:v>高齢者人口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'ひな形 (太子)'!$AD$14:$AR$14</c:f>
              <c:strCache>
                <c:ptCount val="15"/>
                <c:pt idx="0">
                  <c:v>R2</c:v>
                </c:pt>
                <c:pt idx="1">
                  <c:v>R3</c:v>
                </c:pt>
                <c:pt idx="2">
                  <c:v>R4</c:v>
                </c:pt>
                <c:pt idx="3">
                  <c:v>R5</c:v>
                </c:pt>
                <c:pt idx="4">
                  <c:v>R6</c:v>
                </c:pt>
                <c:pt idx="5">
                  <c:v>R7</c:v>
                </c:pt>
                <c:pt idx="6">
                  <c:v>R8</c:v>
                </c:pt>
                <c:pt idx="7">
                  <c:v>R9</c:v>
                </c:pt>
                <c:pt idx="8">
                  <c:v>R10</c:v>
                </c:pt>
                <c:pt idx="9">
                  <c:v>R11</c:v>
                </c:pt>
                <c:pt idx="10">
                  <c:v>R12</c:v>
                </c:pt>
                <c:pt idx="11">
                  <c:v>R13</c:v>
                </c:pt>
                <c:pt idx="12">
                  <c:v>R14</c:v>
                </c:pt>
                <c:pt idx="13">
                  <c:v>R15</c:v>
                </c:pt>
                <c:pt idx="14">
                  <c:v>R16</c:v>
                </c:pt>
              </c:strCache>
            </c:strRef>
          </c:cat>
          <c:val>
            <c:numRef>
              <c:f>'ひな形 (太子)'!$AD$17:$AR$17</c:f>
              <c:numCache>
                <c:formatCode>#,##0_);[Red]\(#,##0\)</c:formatCode>
                <c:ptCount val="15"/>
                <c:pt idx="0">
                  <c:v>3886</c:v>
                </c:pt>
                <c:pt idx="1">
                  <c:v>3907</c:v>
                </c:pt>
                <c:pt idx="2">
                  <c:v>3929</c:v>
                </c:pt>
                <c:pt idx="3">
                  <c:v>3950</c:v>
                </c:pt>
                <c:pt idx="4">
                  <c:v>3972</c:v>
                </c:pt>
                <c:pt idx="5">
                  <c:v>3993</c:v>
                </c:pt>
                <c:pt idx="6">
                  <c:v>4027</c:v>
                </c:pt>
                <c:pt idx="7">
                  <c:v>4061</c:v>
                </c:pt>
                <c:pt idx="8">
                  <c:v>4096</c:v>
                </c:pt>
                <c:pt idx="9">
                  <c:v>4130</c:v>
                </c:pt>
                <c:pt idx="10">
                  <c:v>4164</c:v>
                </c:pt>
                <c:pt idx="11">
                  <c:v>4192</c:v>
                </c:pt>
                <c:pt idx="12">
                  <c:v>4222</c:v>
                </c:pt>
                <c:pt idx="13">
                  <c:v>4250</c:v>
                </c:pt>
                <c:pt idx="14">
                  <c:v>4280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DC8B-469B-8896-E94BA28B347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012634800"/>
        <c:axId val="1012635216"/>
      </c:lineChart>
      <c:catAx>
        <c:axId val="10126348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ysClr val="windowText" lastClr="000000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defRPr>
            </a:pPr>
            <a:endParaRPr lang="ja-JP"/>
          </a:p>
        </c:txPr>
        <c:crossAx val="1012635216"/>
        <c:crosses val="autoZero"/>
        <c:auto val="1"/>
        <c:lblAlgn val="ctr"/>
        <c:lblOffset val="100"/>
        <c:noMultiLvlLbl val="0"/>
      </c:catAx>
      <c:valAx>
        <c:axId val="1012635216"/>
        <c:scaling>
          <c:orientation val="minMax"/>
        </c:scaling>
        <c:delete val="0"/>
        <c:axPos val="l"/>
        <c:numFmt formatCode="#,##0_);[Red]\(#,##0\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defRPr>
            </a:pPr>
            <a:endParaRPr lang="ja-JP"/>
          </a:p>
        </c:txPr>
        <c:crossAx val="1012634800"/>
        <c:crosses val="autoZero"/>
        <c:crossBetween val="between"/>
      </c:valAx>
      <c:spPr>
        <a:noFill/>
        <a:ln>
          <a:solidFill>
            <a:sysClr val="windowText" lastClr="000000"/>
          </a:solidFill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'グラフ (投資的経費)'!$C$3</c:f>
              <c:strCache>
                <c:ptCount val="1"/>
                <c:pt idx="0">
                  <c:v>投資的経費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'グラフ (投資的経費)'!$E$2:$S$2</c:f>
              <c:strCache>
                <c:ptCount val="15"/>
                <c:pt idx="0">
                  <c:v>R2</c:v>
                </c:pt>
                <c:pt idx="1">
                  <c:v>R3</c:v>
                </c:pt>
                <c:pt idx="2">
                  <c:v>R4</c:v>
                </c:pt>
                <c:pt idx="3">
                  <c:v>R5</c:v>
                </c:pt>
                <c:pt idx="4">
                  <c:v>R6</c:v>
                </c:pt>
                <c:pt idx="5">
                  <c:v>R7</c:v>
                </c:pt>
                <c:pt idx="6">
                  <c:v>R8</c:v>
                </c:pt>
                <c:pt idx="7">
                  <c:v>R9</c:v>
                </c:pt>
                <c:pt idx="8">
                  <c:v>R10</c:v>
                </c:pt>
                <c:pt idx="9">
                  <c:v>R11</c:v>
                </c:pt>
                <c:pt idx="10">
                  <c:v>R12</c:v>
                </c:pt>
                <c:pt idx="11">
                  <c:v>R13</c:v>
                </c:pt>
                <c:pt idx="12">
                  <c:v>R14</c:v>
                </c:pt>
                <c:pt idx="13">
                  <c:v>R15</c:v>
                </c:pt>
                <c:pt idx="14">
                  <c:v>R16</c:v>
                </c:pt>
              </c:strCache>
            </c:strRef>
          </c:cat>
          <c:val>
            <c:numRef>
              <c:f>'グラフ (投資的経費)'!$E$3:$S$3</c:f>
              <c:numCache>
                <c:formatCode>#,##0;"▲ "#,##0</c:formatCode>
                <c:ptCount val="15"/>
                <c:pt idx="0">
                  <c:v>794</c:v>
                </c:pt>
                <c:pt idx="1">
                  <c:v>794</c:v>
                </c:pt>
                <c:pt idx="2">
                  <c:v>299</c:v>
                </c:pt>
                <c:pt idx="3">
                  <c:v>299</c:v>
                </c:pt>
                <c:pt idx="4">
                  <c:v>299</c:v>
                </c:pt>
                <c:pt idx="5">
                  <c:v>299</c:v>
                </c:pt>
                <c:pt idx="6">
                  <c:v>299</c:v>
                </c:pt>
                <c:pt idx="7">
                  <c:v>299</c:v>
                </c:pt>
                <c:pt idx="8">
                  <c:v>299</c:v>
                </c:pt>
                <c:pt idx="9">
                  <c:v>299</c:v>
                </c:pt>
                <c:pt idx="10">
                  <c:v>299</c:v>
                </c:pt>
                <c:pt idx="11">
                  <c:v>299</c:v>
                </c:pt>
                <c:pt idx="12">
                  <c:v>299</c:v>
                </c:pt>
                <c:pt idx="13">
                  <c:v>299</c:v>
                </c:pt>
                <c:pt idx="14">
                  <c:v>299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FEA-4C23-AA50-40851FA1AB5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631457360"/>
        <c:axId val="1469536864"/>
      </c:lineChart>
      <c:catAx>
        <c:axId val="16314573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high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defRPr>
            </a:pPr>
            <a:endParaRPr lang="ja-JP"/>
          </a:p>
        </c:txPr>
        <c:crossAx val="1469536864"/>
        <c:crosses val="autoZero"/>
        <c:auto val="1"/>
        <c:lblAlgn val="ctr"/>
        <c:lblOffset val="100"/>
        <c:noMultiLvlLbl val="0"/>
      </c:catAx>
      <c:valAx>
        <c:axId val="1469536864"/>
        <c:scaling>
          <c:orientation val="minMax"/>
          <c:max val="800"/>
          <c:min val="0"/>
        </c:scaling>
        <c:delete val="0"/>
        <c:axPos val="l"/>
        <c:numFmt formatCode="#,##0;&quot;▲ &quot;#,##0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defRPr>
            </a:pPr>
            <a:endParaRPr lang="ja-JP"/>
          </a:p>
        </c:txPr>
        <c:crossAx val="1631457360"/>
        <c:crosses val="autoZero"/>
        <c:crossBetween val="between"/>
        <c:majorUnit val="400"/>
      </c:valAx>
      <c:spPr>
        <a:noFill/>
        <a:ln>
          <a:solidFill>
            <a:schemeClr val="tx1"/>
          </a:solidFill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>
          <a:latin typeface="BIZ UDPゴシック" panose="020B0400000000000000" pitchFamily="50" charset="-128"/>
          <a:ea typeface="BIZ UDPゴシック" panose="020B0400000000000000" pitchFamily="50" charset="-128"/>
        </a:defRPr>
      </a:pPr>
      <a:endParaRPr lang="ja-JP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'グラフ (町債)'!$C$3</c:f>
              <c:strCache>
                <c:ptCount val="1"/>
                <c:pt idx="0">
                  <c:v>町債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'グラフ (町債)'!$E$2:$S$2</c:f>
              <c:strCache>
                <c:ptCount val="15"/>
                <c:pt idx="0">
                  <c:v>R2</c:v>
                </c:pt>
                <c:pt idx="1">
                  <c:v>R3</c:v>
                </c:pt>
                <c:pt idx="2">
                  <c:v>R4</c:v>
                </c:pt>
                <c:pt idx="3">
                  <c:v>R5</c:v>
                </c:pt>
                <c:pt idx="4">
                  <c:v>R6</c:v>
                </c:pt>
                <c:pt idx="5">
                  <c:v>R7</c:v>
                </c:pt>
                <c:pt idx="6">
                  <c:v>R8</c:v>
                </c:pt>
                <c:pt idx="7">
                  <c:v>R9</c:v>
                </c:pt>
                <c:pt idx="8">
                  <c:v>R10</c:v>
                </c:pt>
                <c:pt idx="9">
                  <c:v>R11</c:v>
                </c:pt>
                <c:pt idx="10">
                  <c:v>R12</c:v>
                </c:pt>
                <c:pt idx="11">
                  <c:v>R13</c:v>
                </c:pt>
                <c:pt idx="12">
                  <c:v>R14</c:v>
                </c:pt>
                <c:pt idx="13">
                  <c:v>R15</c:v>
                </c:pt>
                <c:pt idx="14">
                  <c:v>R16</c:v>
                </c:pt>
              </c:strCache>
            </c:strRef>
          </c:cat>
          <c:val>
            <c:numRef>
              <c:f>'グラフ (町債)'!$E$3:$S$3</c:f>
              <c:numCache>
                <c:formatCode>#,##0;"▲ "#,##0</c:formatCode>
                <c:ptCount val="15"/>
                <c:pt idx="0">
                  <c:v>346</c:v>
                </c:pt>
                <c:pt idx="1">
                  <c:v>346</c:v>
                </c:pt>
                <c:pt idx="2">
                  <c:v>98</c:v>
                </c:pt>
                <c:pt idx="3">
                  <c:v>98</c:v>
                </c:pt>
                <c:pt idx="4">
                  <c:v>98</c:v>
                </c:pt>
                <c:pt idx="5">
                  <c:v>98</c:v>
                </c:pt>
                <c:pt idx="6">
                  <c:v>98</c:v>
                </c:pt>
                <c:pt idx="7">
                  <c:v>98</c:v>
                </c:pt>
                <c:pt idx="8">
                  <c:v>98</c:v>
                </c:pt>
                <c:pt idx="9">
                  <c:v>98</c:v>
                </c:pt>
                <c:pt idx="10">
                  <c:v>98</c:v>
                </c:pt>
                <c:pt idx="11">
                  <c:v>98</c:v>
                </c:pt>
                <c:pt idx="12">
                  <c:v>98</c:v>
                </c:pt>
                <c:pt idx="13">
                  <c:v>98</c:v>
                </c:pt>
                <c:pt idx="14">
                  <c:v>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593-48C2-B48B-5FBD2A97F0A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631457360"/>
        <c:axId val="1469536864"/>
      </c:lineChart>
      <c:catAx>
        <c:axId val="16314573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high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defRPr>
            </a:pPr>
            <a:endParaRPr lang="ja-JP"/>
          </a:p>
        </c:txPr>
        <c:crossAx val="1469536864"/>
        <c:crosses val="autoZero"/>
        <c:auto val="1"/>
        <c:lblAlgn val="ctr"/>
        <c:lblOffset val="100"/>
        <c:noMultiLvlLbl val="0"/>
      </c:catAx>
      <c:valAx>
        <c:axId val="1469536864"/>
        <c:scaling>
          <c:orientation val="minMax"/>
          <c:max val="800"/>
          <c:min val="0"/>
        </c:scaling>
        <c:delete val="0"/>
        <c:axPos val="l"/>
        <c:numFmt formatCode="#,##0;&quot;▲ &quot;#,##0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ysClr val="windowText" lastClr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defRPr>
            </a:pPr>
            <a:endParaRPr lang="ja-JP"/>
          </a:p>
        </c:txPr>
        <c:crossAx val="1631457360"/>
        <c:crosses val="autoZero"/>
        <c:crossBetween val="between"/>
        <c:majorUnit val="400"/>
      </c:valAx>
      <c:spPr>
        <a:noFill/>
        <a:ln>
          <a:solidFill>
            <a:schemeClr val="tx1"/>
          </a:solidFill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>
          <a:latin typeface="BIZ UDPゴシック" panose="020B0400000000000000" pitchFamily="50" charset="-128"/>
          <a:ea typeface="BIZ UDPゴシック" panose="020B0400000000000000" pitchFamily="50" charset="-128"/>
        </a:defRPr>
      </a:pPr>
      <a:endParaRPr lang="ja-JP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5"/>
          <c:order val="0"/>
          <c:tx>
            <c:strRef>
              <c:f>'グラフ (繰出金)'!$C$3</c:f>
              <c:strCache>
                <c:ptCount val="1"/>
                <c:pt idx="0">
                  <c:v>介護</c:v>
                </c:pt>
              </c:strCache>
            </c:strRef>
          </c:tx>
          <c:marker>
            <c:symbol val="none"/>
          </c:marker>
          <c:cat>
            <c:strRef>
              <c:f>'グラフ (繰出金)'!$E$2:$S$2</c:f>
              <c:strCache>
                <c:ptCount val="15"/>
                <c:pt idx="0">
                  <c:v>R2</c:v>
                </c:pt>
                <c:pt idx="1">
                  <c:v>R3</c:v>
                </c:pt>
                <c:pt idx="2">
                  <c:v>R4</c:v>
                </c:pt>
                <c:pt idx="3">
                  <c:v>R5</c:v>
                </c:pt>
                <c:pt idx="4">
                  <c:v>R6</c:v>
                </c:pt>
                <c:pt idx="5">
                  <c:v>R7</c:v>
                </c:pt>
                <c:pt idx="6">
                  <c:v>R8</c:v>
                </c:pt>
                <c:pt idx="7">
                  <c:v>R9</c:v>
                </c:pt>
                <c:pt idx="8">
                  <c:v>R10</c:v>
                </c:pt>
                <c:pt idx="9">
                  <c:v>R11</c:v>
                </c:pt>
                <c:pt idx="10">
                  <c:v>R12</c:v>
                </c:pt>
                <c:pt idx="11">
                  <c:v>R13</c:v>
                </c:pt>
                <c:pt idx="12">
                  <c:v>R14</c:v>
                </c:pt>
                <c:pt idx="13">
                  <c:v>R15</c:v>
                </c:pt>
                <c:pt idx="14">
                  <c:v>R16</c:v>
                </c:pt>
              </c:strCache>
            </c:strRef>
          </c:cat>
          <c:val>
            <c:numRef>
              <c:f>'グラフ (繰出金)'!$E$3:$S$3</c:f>
              <c:numCache>
                <c:formatCode>#,##0;"▲ "#,##0</c:formatCode>
                <c:ptCount val="15"/>
                <c:pt idx="0">
                  <c:v>219</c:v>
                </c:pt>
                <c:pt idx="1">
                  <c:v>226</c:v>
                </c:pt>
                <c:pt idx="2">
                  <c:v>233</c:v>
                </c:pt>
                <c:pt idx="3">
                  <c:v>241</c:v>
                </c:pt>
                <c:pt idx="4">
                  <c:v>248</c:v>
                </c:pt>
                <c:pt idx="5">
                  <c:v>255</c:v>
                </c:pt>
                <c:pt idx="6">
                  <c:v>261</c:v>
                </c:pt>
                <c:pt idx="7">
                  <c:v>267</c:v>
                </c:pt>
                <c:pt idx="8">
                  <c:v>272</c:v>
                </c:pt>
                <c:pt idx="9">
                  <c:v>278</c:v>
                </c:pt>
                <c:pt idx="10">
                  <c:v>284</c:v>
                </c:pt>
                <c:pt idx="11">
                  <c:v>287</c:v>
                </c:pt>
                <c:pt idx="12">
                  <c:v>291</c:v>
                </c:pt>
                <c:pt idx="13">
                  <c:v>295</c:v>
                </c:pt>
                <c:pt idx="14">
                  <c:v>298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934-4824-A663-7894C22CD424}"/>
            </c:ext>
          </c:extLst>
        </c:ser>
        <c:ser>
          <c:idx val="6"/>
          <c:order val="1"/>
          <c:tx>
            <c:strRef>
              <c:f>'グラフ (繰出金)'!$C$4</c:f>
              <c:strCache>
                <c:ptCount val="1"/>
                <c:pt idx="0">
                  <c:v>国保</c:v>
                </c:pt>
              </c:strCache>
            </c:strRef>
          </c:tx>
          <c:marker>
            <c:symbol val="none"/>
          </c:marker>
          <c:cat>
            <c:strRef>
              <c:f>'グラフ (繰出金)'!$E$2:$S$2</c:f>
              <c:strCache>
                <c:ptCount val="15"/>
                <c:pt idx="0">
                  <c:v>R2</c:v>
                </c:pt>
                <c:pt idx="1">
                  <c:v>R3</c:v>
                </c:pt>
                <c:pt idx="2">
                  <c:v>R4</c:v>
                </c:pt>
                <c:pt idx="3">
                  <c:v>R5</c:v>
                </c:pt>
                <c:pt idx="4">
                  <c:v>R6</c:v>
                </c:pt>
                <c:pt idx="5">
                  <c:v>R7</c:v>
                </c:pt>
                <c:pt idx="6">
                  <c:v>R8</c:v>
                </c:pt>
                <c:pt idx="7">
                  <c:v>R9</c:v>
                </c:pt>
                <c:pt idx="8">
                  <c:v>R10</c:v>
                </c:pt>
                <c:pt idx="9">
                  <c:v>R11</c:v>
                </c:pt>
                <c:pt idx="10">
                  <c:v>R12</c:v>
                </c:pt>
                <c:pt idx="11">
                  <c:v>R13</c:v>
                </c:pt>
                <c:pt idx="12">
                  <c:v>R14</c:v>
                </c:pt>
                <c:pt idx="13">
                  <c:v>R15</c:v>
                </c:pt>
                <c:pt idx="14">
                  <c:v>R16</c:v>
                </c:pt>
              </c:strCache>
            </c:strRef>
          </c:cat>
          <c:val>
            <c:numRef>
              <c:f>'グラフ (繰出金)'!$E$4:$S$4</c:f>
              <c:numCache>
                <c:formatCode>#,##0;"▲ "#,##0</c:formatCode>
                <c:ptCount val="15"/>
                <c:pt idx="0">
                  <c:v>135</c:v>
                </c:pt>
                <c:pt idx="1">
                  <c:v>131</c:v>
                </c:pt>
                <c:pt idx="2">
                  <c:v>128</c:v>
                </c:pt>
                <c:pt idx="3">
                  <c:v>124</c:v>
                </c:pt>
                <c:pt idx="4">
                  <c:v>121</c:v>
                </c:pt>
                <c:pt idx="5">
                  <c:v>117</c:v>
                </c:pt>
                <c:pt idx="6">
                  <c:v>116</c:v>
                </c:pt>
                <c:pt idx="7">
                  <c:v>116</c:v>
                </c:pt>
                <c:pt idx="8">
                  <c:v>115</c:v>
                </c:pt>
                <c:pt idx="9">
                  <c:v>114</c:v>
                </c:pt>
                <c:pt idx="10">
                  <c:v>114</c:v>
                </c:pt>
                <c:pt idx="11">
                  <c:v>114</c:v>
                </c:pt>
                <c:pt idx="12">
                  <c:v>115</c:v>
                </c:pt>
                <c:pt idx="13">
                  <c:v>115</c:v>
                </c:pt>
                <c:pt idx="14">
                  <c:v>116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B934-4824-A663-7894C22CD424}"/>
            </c:ext>
          </c:extLst>
        </c:ser>
        <c:ser>
          <c:idx val="7"/>
          <c:order val="2"/>
          <c:tx>
            <c:strRef>
              <c:f>'グラフ (繰出金)'!$C$5</c:f>
              <c:strCache>
                <c:ptCount val="1"/>
                <c:pt idx="0">
                  <c:v>後期高齢</c:v>
                </c:pt>
              </c:strCache>
            </c:strRef>
          </c:tx>
          <c:marker>
            <c:symbol val="none"/>
          </c:marker>
          <c:cat>
            <c:strRef>
              <c:f>'グラフ (繰出金)'!$E$2:$S$2</c:f>
              <c:strCache>
                <c:ptCount val="15"/>
                <c:pt idx="0">
                  <c:v>R2</c:v>
                </c:pt>
                <c:pt idx="1">
                  <c:v>R3</c:v>
                </c:pt>
                <c:pt idx="2">
                  <c:v>R4</c:v>
                </c:pt>
                <c:pt idx="3">
                  <c:v>R5</c:v>
                </c:pt>
                <c:pt idx="4">
                  <c:v>R6</c:v>
                </c:pt>
                <c:pt idx="5">
                  <c:v>R7</c:v>
                </c:pt>
                <c:pt idx="6">
                  <c:v>R8</c:v>
                </c:pt>
                <c:pt idx="7">
                  <c:v>R9</c:v>
                </c:pt>
                <c:pt idx="8">
                  <c:v>R10</c:v>
                </c:pt>
                <c:pt idx="9">
                  <c:v>R11</c:v>
                </c:pt>
                <c:pt idx="10">
                  <c:v>R12</c:v>
                </c:pt>
                <c:pt idx="11">
                  <c:v>R13</c:v>
                </c:pt>
                <c:pt idx="12">
                  <c:v>R14</c:v>
                </c:pt>
                <c:pt idx="13">
                  <c:v>R15</c:v>
                </c:pt>
                <c:pt idx="14">
                  <c:v>R16</c:v>
                </c:pt>
              </c:strCache>
            </c:strRef>
          </c:cat>
          <c:val>
            <c:numRef>
              <c:f>'グラフ (繰出金)'!$E$5:$S$5</c:f>
              <c:numCache>
                <c:formatCode>#,##0;"▲ "#,##0</c:formatCode>
                <c:ptCount val="15"/>
                <c:pt idx="0">
                  <c:v>194</c:v>
                </c:pt>
                <c:pt idx="1">
                  <c:v>203</c:v>
                </c:pt>
                <c:pt idx="2">
                  <c:v>212</c:v>
                </c:pt>
                <c:pt idx="3">
                  <c:v>221</c:v>
                </c:pt>
                <c:pt idx="4">
                  <c:v>230</c:v>
                </c:pt>
                <c:pt idx="5">
                  <c:v>238</c:v>
                </c:pt>
                <c:pt idx="6">
                  <c:v>241</c:v>
                </c:pt>
                <c:pt idx="7">
                  <c:v>244</c:v>
                </c:pt>
                <c:pt idx="8">
                  <c:v>247</c:v>
                </c:pt>
                <c:pt idx="9">
                  <c:v>249</c:v>
                </c:pt>
                <c:pt idx="10">
                  <c:v>252</c:v>
                </c:pt>
                <c:pt idx="11">
                  <c:v>251</c:v>
                </c:pt>
                <c:pt idx="12">
                  <c:v>250</c:v>
                </c:pt>
                <c:pt idx="13">
                  <c:v>249</c:v>
                </c:pt>
                <c:pt idx="14">
                  <c:v>248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B934-4824-A663-7894C22CD424}"/>
            </c:ext>
          </c:extLst>
        </c:ser>
        <c:ser>
          <c:idx val="9"/>
          <c:order val="3"/>
          <c:tx>
            <c:strRef>
              <c:f>'グラフ (繰出金)'!$C$7</c:f>
              <c:strCache>
                <c:ptCount val="1"/>
                <c:pt idx="0">
                  <c:v>下水</c:v>
                </c:pt>
              </c:strCache>
            </c:strRef>
          </c:tx>
          <c:marker>
            <c:symbol val="none"/>
          </c:marker>
          <c:cat>
            <c:strRef>
              <c:f>'グラフ (繰出金)'!$E$2:$S$2</c:f>
              <c:strCache>
                <c:ptCount val="15"/>
                <c:pt idx="0">
                  <c:v>R2</c:v>
                </c:pt>
                <c:pt idx="1">
                  <c:v>R3</c:v>
                </c:pt>
                <c:pt idx="2">
                  <c:v>R4</c:v>
                </c:pt>
                <c:pt idx="3">
                  <c:v>R5</c:v>
                </c:pt>
                <c:pt idx="4">
                  <c:v>R6</c:v>
                </c:pt>
                <c:pt idx="5">
                  <c:v>R7</c:v>
                </c:pt>
                <c:pt idx="6">
                  <c:v>R8</c:v>
                </c:pt>
                <c:pt idx="7">
                  <c:v>R9</c:v>
                </c:pt>
                <c:pt idx="8">
                  <c:v>R10</c:v>
                </c:pt>
                <c:pt idx="9">
                  <c:v>R11</c:v>
                </c:pt>
                <c:pt idx="10">
                  <c:v>R12</c:v>
                </c:pt>
                <c:pt idx="11">
                  <c:v>R13</c:v>
                </c:pt>
                <c:pt idx="12">
                  <c:v>R14</c:v>
                </c:pt>
                <c:pt idx="13">
                  <c:v>R15</c:v>
                </c:pt>
                <c:pt idx="14">
                  <c:v>R16</c:v>
                </c:pt>
              </c:strCache>
            </c:strRef>
          </c:cat>
          <c:val>
            <c:numRef>
              <c:f>'グラフ (繰出金)'!$E$7:$S$7</c:f>
              <c:numCache>
                <c:formatCode>#,##0;"▲ "#,##0</c:formatCode>
                <c:ptCount val="15"/>
                <c:pt idx="0">
                  <c:v>149</c:v>
                </c:pt>
                <c:pt idx="1">
                  <c:v>149</c:v>
                </c:pt>
                <c:pt idx="2">
                  <c:v>149</c:v>
                </c:pt>
                <c:pt idx="3">
                  <c:v>149</c:v>
                </c:pt>
                <c:pt idx="4">
                  <c:v>149</c:v>
                </c:pt>
                <c:pt idx="5">
                  <c:v>149</c:v>
                </c:pt>
                <c:pt idx="6">
                  <c:v>149</c:v>
                </c:pt>
                <c:pt idx="7">
                  <c:v>149</c:v>
                </c:pt>
                <c:pt idx="8">
                  <c:v>149</c:v>
                </c:pt>
                <c:pt idx="9">
                  <c:v>149</c:v>
                </c:pt>
                <c:pt idx="10">
                  <c:v>149</c:v>
                </c:pt>
                <c:pt idx="11">
                  <c:v>149</c:v>
                </c:pt>
                <c:pt idx="12">
                  <c:v>149</c:v>
                </c:pt>
                <c:pt idx="13">
                  <c:v>149</c:v>
                </c:pt>
                <c:pt idx="14">
                  <c:v>149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B934-4824-A663-7894C22CD424}"/>
            </c:ext>
          </c:extLst>
        </c:ser>
        <c:ser>
          <c:idx val="0"/>
          <c:order val="4"/>
          <c:tx>
            <c:strRef>
              <c:f>'グラフ (繰出金)'!$C$3</c:f>
              <c:strCache>
                <c:ptCount val="1"/>
                <c:pt idx="0">
                  <c:v>介護</c:v>
                </c:pt>
              </c:strCache>
            </c:strRef>
          </c:tx>
          <c:spPr>
            <a:ln w="28575" cap="rnd">
              <a:solidFill>
                <a:schemeClr val="accent6">
                  <a:lumMod val="75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'グラフ (繰出金)'!$E$2:$S$2</c:f>
              <c:strCache>
                <c:ptCount val="15"/>
                <c:pt idx="0">
                  <c:v>R2</c:v>
                </c:pt>
                <c:pt idx="1">
                  <c:v>R3</c:v>
                </c:pt>
                <c:pt idx="2">
                  <c:v>R4</c:v>
                </c:pt>
                <c:pt idx="3">
                  <c:v>R5</c:v>
                </c:pt>
                <c:pt idx="4">
                  <c:v>R6</c:v>
                </c:pt>
                <c:pt idx="5">
                  <c:v>R7</c:v>
                </c:pt>
                <c:pt idx="6">
                  <c:v>R8</c:v>
                </c:pt>
                <c:pt idx="7">
                  <c:v>R9</c:v>
                </c:pt>
                <c:pt idx="8">
                  <c:v>R10</c:v>
                </c:pt>
                <c:pt idx="9">
                  <c:v>R11</c:v>
                </c:pt>
                <c:pt idx="10">
                  <c:v>R12</c:v>
                </c:pt>
                <c:pt idx="11">
                  <c:v>R13</c:v>
                </c:pt>
                <c:pt idx="12">
                  <c:v>R14</c:v>
                </c:pt>
                <c:pt idx="13">
                  <c:v>R15</c:v>
                </c:pt>
                <c:pt idx="14">
                  <c:v>R16</c:v>
                </c:pt>
              </c:strCache>
            </c:strRef>
          </c:cat>
          <c:val>
            <c:numRef>
              <c:f>'グラフ (繰出金)'!$E$3:$S$3</c:f>
              <c:numCache>
                <c:formatCode>#,##0;"▲ "#,##0</c:formatCode>
                <c:ptCount val="15"/>
                <c:pt idx="0">
                  <c:v>219</c:v>
                </c:pt>
                <c:pt idx="1">
                  <c:v>226</c:v>
                </c:pt>
                <c:pt idx="2">
                  <c:v>233</c:v>
                </c:pt>
                <c:pt idx="3">
                  <c:v>241</c:v>
                </c:pt>
                <c:pt idx="4">
                  <c:v>248</c:v>
                </c:pt>
                <c:pt idx="5">
                  <c:v>255</c:v>
                </c:pt>
                <c:pt idx="6">
                  <c:v>261</c:v>
                </c:pt>
                <c:pt idx="7">
                  <c:v>267</c:v>
                </c:pt>
                <c:pt idx="8">
                  <c:v>272</c:v>
                </c:pt>
                <c:pt idx="9">
                  <c:v>278</c:v>
                </c:pt>
                <c:pt idx="10">
                  <c:v>284</c:v>
                </c:pt>
                <c:pt idx="11">
                  <c:v>287</c:v>
                </c:pt>
                <c:pt idx="12">
                  <c:v>291</c:v>
                </c:pt>
                <c:pt idx="13">
                  <c:v>295</c:v>
                </c:pt>
                <c:pt idx="14">
                  <c:v>298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B934-4824-A663-7894C22CD424}"/>
            </c:ext>
          </c:extLst>
        </c:ser>
        <c:ser>
          <c:idx val="1"/>
          <c:order val="5"/>
          <c:tx>
            <c:strRef>
              <c:f>'グラフ (繰出金)'!$C$4</c:f>
              <c:strCache>
                <c:ptCount val="1"/>
                <c:pt idx="0">
                  <c:v>国保</c:v>
                </c:pt>
              </c:strCache>
            </c:strRef>
          </c:tx>
          <c:spPr>
            <a:ln w="28575" cap="rnd">
              <a:solidFill>
                <a:schemeClr val="accent1">
                  <a:lumMod val="40000"/>
                  <a:lumOff val="6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'グラフ (繰出金)'!$E$2:$S$2</c:f>
              <c:strCache>
                <c:ptCount val="15"/>
                <c:pt idx="0">
                  <c:v>R2</c:v>
                </c:pt>
                <c:pt idx="1">
                  <c:v>R3</c:v>
                </c:pt>
                <c:pt idx="2">
                  <c:v>R4</c:v>
                </c:pt>
                <c:pt idx="3">
                  <c:v>R5</c:v>
                </c:pt>
                <c:pt idx="4">
                  <c:v>R6</c:v>
                </c:pt>
                <c:pt idx="5">
                  <c:v>R7</c:v>
                </c:pt>
                <c:pt idx="6">
                  <c:v>R8</c:v>
                </c:pt>
                <c:pt idx="7">
                  <c:v>R9</c:v>
                </c:pt>
                <c:pt idx="8">
                  <c:v>R10</c:v>
                </c:pt>
                <c:pt idx="9">
                  <c:v>R11</c:v>
                </c:pt>
                <c:pt idx="10">
                  <c:v>R12</c:v>
                </c:pt>
                <c:pt idx="11">
                  <c:v>R13</c:v>
                </c:pt>
                <c:pt idx="12">
                  <c:v>R14</c:v>
                </c:pt>
                <c:pt idx="13">
                  <c:v>R15</c:v>
                </c:pt>
                <c:pt idx="14">
                  <c:v>R16</c:v>
                </c:pt>
              </c:strCache>
            </c:strRef>
          </c:cat>
          <c:val>
            <c:numRef>
              <c:f>'グラフ (繰出金)'!$E$4:$S$4</c:f>
              <c:numCache>
                <c:formatCode>#,##0;"▲ "#,##0</c:formatCode>
                <c:ptCount val="15"/>
                <c:pt idx="0">
                  <c:v>135</c:v>
                </c:pt>
                <c:pt idx="1">
                  <c:v>131</c:v>
                </c:pt>
                <c:pt idx="2">
                  <c:v>128</c:v>
                </c:pt>
                <c:pt idx="3">
                  <c:v>124</c:v>
                </c:pt>
                <c:pt idx="4">
                  <c:v>121</c:v>
                </c:pt>
                <c:pt idx="5">
                  <c:v>117</c:v>
                </c:pt>
                <c:pt idx="6">
                  <c:v>116</c:v>
                </c:pt>
                <c:pt idx="7">
                  <c:v>116</c:v>
                </c:pt>
                <c:pt idx="8">
                  <c:v>115</c:v>
                </c:pt>
                <c:pt idx="9">
                  <c:v>114</c:v>
                </c:pt>
                <c:pt idx="10">
                  <c:v>114</c:v>
                </c:pt>
                <c:pt idx="11">
                  <c:v>114</c:v>
                </c:pt>
                <c:pt idx="12">
                  <c:v>115</c:v>
                </c:pt>
                <c:pt idx="13">
                  <c:v>115</c:v>
                </c:pt>
                <c:pt idx="14">
                  <c:v>116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B934-4824-A663-7894C22CD424}"/>
            </c:ext>
          </c:extLst>
        </c:ser>
        <c:ser>
          <c:idx val="2"/>
          <c:order val="6"/>
          <c:tx>
            <c:strRef>
              <c:f>'グラフ (繰出金)'!$C$5</c:f>
              <c:strCache>
                <c:ptCount val="1"/>
                <c:pt idx="0">
                  <c:v>後期高齢</c:v>
                </c:pt>
              </c:strCache>
            </c:strRef>
          </c:tx>
          <c:spPr>
            <a:ln w="28575" cap="rnd">
              <a:solidFill>
                <a:schemeClr val="accent2">
                  <a:lumMod val="60000"/>
                  <a:lumOff val="4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'グラフ (繰出金)'!$E$2:$S$2</c:f>
              <c:strCache>
                <c:ptCount val="15"/>
                <c:pt idx="0">
                  <c:v>R2</c:v>
                </c:pt>
                <c:pt idx="1">
                  <c:v>R3</c:v>
                </c:pt>
                <c:pt idx="2">
                  <c:v>R4</c:v>
                </c:pt>
                <c:pt idx="3">
                  <c:v>R5</c:v>
                </c:pt>
                <c:pt idx="4">
                  <c:v>R6</c:v>
                </c:pt>
                <c:pt idx="5">
                  <c:v>R7</c:v>
                </c:pt>
                <c:pt idx="6">
                  <c:v>R8</c:v>
                </c:pt>
                <c:pt idx="7">
                  <c:v>R9</c:v>
                </c:pt>
                <c:pt idx="8">
                  <c:v>R10</c:v>
                </c:pt>
                <c:pt idx="9">
                  <c:v>R11</c:v>
                </c:pt>
                <c:pt idx="10">
                  <c:v>R12</c:v>
                </c:pt>
                <c:pt idx="11">
                  <c:v>R13</c:v>
                </c:pt>
                <c:pt idx="12">
                  <c:v>R14</c:v>
                </c:pt>
                <c:pt idx="13">
                  <c:v>R15</c:v>
                </c:pt>
                <c:pt idx="14">
                  <c:v>R16</c:v>
                </c:pt>
              </c:strCache>
            </c:strRef>
          </c:cat>
          <c:val>
            <c:numRef>
              <c:f>'グラフ (繰出金)'!$E$5:$S$5</c:f>
              <c:numCache>
                <c:formatCode>#,##0;"▲ "#,##0</c:formatCode>
                <c:ptCount val="15"/>
                <c:pt idx="0">
                  <c:v>194</c:v>
                </c:pt>
                <c:pt idx="1">
                  <c:v>203</c:v>
                </c:pt>
                <c:pt idx="2">
                  <c:v>212</c:v>
                </c:pt>
                <c:pt idx="3">
                  <c:v>221</c:v>
                </c:pt>
                <c:pt idx="4">
                  <c:v>230</c:v>
                </c:pt>
                <c:pt idx="5">
                  <c:v>238</c:v>
                </c:pt>
                <c:pt idx="6">
                  <c:v>241</c:v>
                </c:pt>
                <c:pt idx="7">
                  <c:v>244</c:v>
                </c:pt>
                <c:pt idx="8">
                  <c:v>247</c:v>
                </c:pt>
                <c:pt idx="9">
                  <c:v>249</c:v>
                </c:pt>
                <c:pt idx="10">
                  <c:v>252</c:v>
                </c:pt>
                <c:pt idx="11">
                  <c:v>251</c:v>
                </c:pt>
                <c:pt idx="12">
                  <c:v>250</c:v>
                </c:pt>
                <c:pt idx="13">
                  <c:v>249</c:v>
                </c:pt>
                <c:pt idx="14">
                  <c:v>248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B934-4824-A663-7894C22CD424}"/>
            </c:ext>
          </c:extLst>
        </c:ser>
        <c:ser>
          <c:idx val="4"/>
          <c:order val="7"/>
          <c:tx>
            <c:strRef>
              <c:f>'グラフ (繰出金)'!$C$7</c:f>
              <c:strCache>
                <c:ptCount val="1"/>
                <c:pt idx="0">
                  <c:v>下水</c:v>
                </c:pt>
              </c:strCache>
            </c:strRef>
          </c:tx>
          <c:spPr>
            <a:ln w="28575" cap="rnd">
              <a:solidFill>
                <a:schemeClr val="accent4">
                  <a:lumMod val="60000"/>
                  <a:lumOff val="4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'グラフ (繰出金)'!$E$2:$S$2</c:f>
              <c:strCache>
                <c:ptCount val="15"/>
                <c:pt idx="0">
                  <c:v>R2</c:v>
                </c:pt>
                <c:pt idx="1">
                  <c:v>R3</c:v>
                </c:pt>
                <c:pt idx="2">
                  <c:v>R4</c:v>
                </c:pt>
                <c:pt idx="3">
                  <c:v>R5</c:v>
                </c:pt>
                <c:pt idx="4">
                  <c:v>R6</c:v>
                </c:pt>
                <c:pt idx="5">
                  <c:v>R7</c:v>
                </c:pt>
                <c:pt idx="6">
                  <c:v>R8</c:v>
                </c:pt>
                <c:pt idx="7">
                  <c:v>R9</c:v>
                </c:pt>
                <c:pt idx="8">
                  <c:v>R10</c:v>
                </c:pt>
                <c:pt idx="9">
                  <c:v>R11</c:v>
                </c:pt>
                <c:pt idx="10">
                  <c:v>R12</c:v>
                </c:pt>
                <c:pt idx="11">
                  <c:v>R13</c:v>
                </c:pt>
                <c:pt idx="12">
                  <c:v>R14</c:v>
                </c:pt>
                <c:pt idx="13">
                  <c:v>R15</c:v>
                </c:pt>
                <c:pt idx="14">
                  <c:v>R16</c:v>
                </c:pt>
              </c:strCache>
            </c:strRef>
          </c:cat>
          <c:val>
            <c:numRef>
              <c:f>'グラフ (繰出金)'!$E$7:$S$7</c:f>
              <c:numCache>
                <c:formatCode>#,##0;"▲ "#,##0</c:formatCode>
                <c:ptCount val="15"/>
                <c:pt idx="0">
                  <c:v>149</c:v>
                </c:pt>
                <c:pt idx="1">
                  <c:v>149</c:v>
                </c:pt>
                <c:pt idx="2">
                  <c:v>149</c:v>
                </c:pt>
                <c:pt idx="3">
                  <c:v>149</c:v>
                </c:pt>
                <c:pt idx="4">
                  <c:v>149</c:v>
                </c:pt>
                <c:pt idx="5">
                  <c:v>149</c:v>
                </c:pt>
                <c:pt idx="6">
                  <c:v>149</c:v>
                </c:pt>
                <c:pt idx="7">
                  <c:v>149</c:v>
                </c:pt>
                <c:pt idx="8">
                  <c:v>149</c:v>
                </c:pt>
                <c:pt idx="9">
                  <c:v>149</c:v>
                </c:pt>
                <c:pt idx="10">
                  <c:v>149</c:v>
                </c:pt>
                <c:pt idx="11">
                  <c:v>149</c:v>
                </c:pt>
                <c:pt idx="12">
                  <c:v>149</c:v>
                </c:pt>
                <c:pt idx="13">
                  <c:v>149</c:v>
                </c:pt>
                <c:pt idx="14">
                  <c:v>149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9-B934-4824-A663-7894C22CD42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631457360"/>
        <c:axId val="1469536864"/>
      </c:lineChart>
      <c:catAx>
        <c:axId val="16314573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high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defRPr>
            </a:pPr>
            <a:endParaRPr lang="ja-JP"/>
          </a:p>
        </c:txPr>
        <c:crossAx val="1469536864"/>
        <c:crosses val="autoZero"/>
        <c:auto val="1"/>
        <c:lblAlgn val="ctr"/>
        <c:lblOffset val="100"/>
        <c:noMultiLvlLbl val="0"/>
      </c:catAx>
      <c:valAx>
        <c:axId val="1469536864"/>
        <c:scaling>
          <c:orientation val="minMax"/>
          <c:max val="300"/>
          <c:min val="0"/>
        </c:scaling>
        <c:delete val="0"/>
        <c:axPos val="l"/>
        <c:numFmt formatCode="#,##0;&quot;▲ &quot;#,##0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defRPr>
            </a:pPr>
            <a:endParaRPr lang="ja-JP"/>
          </a:p>
        </c:txPr>
        <c:crossAx val="1631457360"/>
        <c:crosses val="autoZero"/>
        <c:crossBetween val="between"/>
        <c:majorUnit val="100"/>
      </c:valAx>
      <c:spPr>
        <a:ln>
          <a:solidFill>
            <a:schemeClr val="tx1"/>
          </a:solidFill>
        </a:ln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txPr>
    <a:bodyPr/>
    <a:lstStyle/>
    <a:p>
      <a:pPr>
        <a:defRPr>
          <a:latin typeface="BIZ UDPゴシック" panose="020B0400000000000000" pitchFamily="50" charset="-128"/>
          <a:ea typeface="BIZ UDPゴシック" panose="020B0400000000000000" pitchFamily="50" charset="-128"/>
        </a:defRPr>
      </a:pPr>
      <a:endParaRPr lang="ja-JP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5"/>
          <c:order val="0"/>
          <c:tx>
            <c:strRef>
              <c:f>'グラフ (繰出金)'!$C$3</c:f>
              <c:strCache>
                <c:ptCount val="1"/>
                <c:pt idx="0">
                  <c:v>介護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invertIfNegative val="0"/>
          <c:cat>
            <c:strRef>
              <c:f>'グラフ (繰出金)'!$D$2:$S$2</c:f>
              <c:strCache>
                <c:ptCount val="15"/>
                <c:pt idx="0">
                  <c:v>R2</c:v>
                </c:pt>
                <c:pt idx="1">
                  <c:v>R3</c:v>
                </c:pt>
                <c:pt idx="2">
                  <c:v>R4</c:v>
                </c:pt>
                <c:pt idx="3">
                  <c:v>R5</c:v>
                </c:pt>
                <c:pt idx="4">
                  <c:v>R6</c:v>
                </c:pt>
                <c:pt idx="5">
                  <c:v>R7</c:v>
                </c:pt>
                <c:pt idx="6">
                  <c:v>R8</c:v>
                </c:pt>
                <c:pt idx="7">
                  <c:v>R9</c:v>
                </c:pt>
                <c:pt idx="8">
                  <c:v>R10</c:v>
                </c:pt>
                <c:pt idx="9">
                  <c:v>R11</c:v>
                </c:pt>
                <c:pt idx="10">
                  <c:v>R12</c:v>
                </c:pt>
                <c:pt idx="11">
                  <c:v>R13</c:v>
                </c:pt>
                <c:pt idx="12">
                  <c:v>R14</c:v>
                </c:pt>
                <c:pt idx="13">
                  <c:v>R15</c:v>
                </c:pt>
                <c:pt idx="14">
                  <c:v>R16</c:v>
                </c:pt>
              </c:strCache>
              <c:extLst/>
            </c:strRef>
          </c:cat>
          <c:val>
            <c:numRef>
              <c:f>'グラフ (繰出金)'!$D$3:$S$3</c:f>
              <c:numCache>
                <c:formatCode>#,##0;"▲ "#,##0</c:formatCode>
                <c:ptCount val="15"/>
                <c:pt idx="0">
                  <c:v>219</c:v>
                </c:pt>
                <c:pt idx="1">
                  <c:v>226</c:v>
                </c:pt>
                <c:pt idx="2">
                  <c:v>233</c:v>
                </c:pt>
                <c:pt idx="3">
                  <c:v>241</c:v>
                </c:pt>
                <c:pt idx="4">
                  <c:v>248</c:v>
                </c:pt>
                <c:pt idx="5">
                  <c:v>255</c:v>
                </c:pt>
                <c:pt idx="6">
                  <c:v>261</c:v>
                </c:pt>
                <c:pt idx="7">
                  <c:v>267</c:v>
                </c:pt>
                <c:pt idx="8">
                  <c:v>272</c:v>
                </c:pt>
                <c:pt idx="9">
                  <c:v>278</c:v>
                </c:pt>
                <c:pt idx="10">
                  <c:v>284</c:v>
                </c:pt>
                <c:pt idx="11">
                  <c:v>287</c:v>
                </c:pt>
                <c:pt idx="12">
                  <c:v>291</c:v>
                </c:pt>
                <c:pt idx="13">
                  <c:v>295</c:v>
                </c:pt>
                <c:pt idx="14">
                  <c:v>298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0-1B88-4441-B58B-345675622F2A}"/>
            </c:ext>
          </c:extLst>
        </c:ser>
        <c:ser>
          <c:idx val="6"/>
          <c:order val="1"/>
          <c:tx>
            <c:strRef>
              <c:f>'グラフ (繰出金)'!$C$4</c:f>
              <c:strCache>
                <c:ptCount val="1"/>
                <c:pt idx="0">
                  <c:v>国保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invertIfNegative val="0"/>
          <c:cat>
            <c:strRef>
              <c:f>'グラフ (繰出金)'!$D$2:$S$2</c:f>
              <c:strCache>
                <c:ptCount val="15"/>
                <c:pt idx="0">
                  <c:v>R2</c:v>
                </c:pt>
                <c:pt idx="1">
                  <c:v>R3</c:v>
                </c:pt>
                <c:pt idx="2">
                  <c:v>R4</c:v>
                </c:pt>
                <c:pt idx="3">
                  <c:v>R5</c:v>
                </c:pt>
                <c:pt idx="4">
                  <c:v>R6</c:v>
                </c:pt>
                <c:pt idx="5">
                  <c:v>R7</c:v>
                </c:pt>
                <c:pt idx="6">
                  <c:v>R8</c:v>
                </c:pt>
                <c:pt idx="7">
                  <c:v>R9</c:v>
                </c:pt>
                <c:pt idx="8">
                  <c:v>R10</c:v>
                </c:pt>
                <c:pt idx="9">
                  <c:v>R11</c:v>
                </c:pt>
                <c:pt idx="10">
                  <c:v>R12</c:v>
                </c:pt>
                <c:pt idx="11">
                  <c:v>R13</c:v>
                </c:pt>
                <c:pt idx="12">
                  <c:v>R14</c:v>
                </c:pt>
                <c:pt idx="13">
                  <c:v>R15</c:v>
                </c:pt>
                <c:pt idx="14">
                  <c:v>R16</c:v>
                </c:pt>
              </c:strCache>
              <c:extLst/>
            </c:strRef>
          </c:cat>
          <c:val>
            <c:numRef>
              <c:f>'グラフ (繰出金)'!$D$4:$S$4</c:f>
              <c:numCache>
                <c:formatCode>#,##0;"▲ "#,##0</c:formatCode>
                <c:ptCount val="15"/>
                <c:pt idx="0">
                  <c:v>135</c:v>
                </c:pt>
                <c:pt idx="1">
                  <c:v>131</c:v>
                </c:pt>
                <c:pt idx="2">
                  <c:v>128</c:v>
                </c:pt>
                <c:pt idx="3">
                  <c:v>124</c:v>
                </c:pt>
                <c:pt idx="4">
                  <c:v>121</c:v>
                </c:pt>
                <c:pt idx="5">
                  <c:v>117</c:v>
                </c:pt>
                <c:pt idx="6">
                  <c:v>116</c:v>
                </c:pt>
                <c:pt idx="7">
                  <c:v>116</c:v>
                </c:pt>
                <c:pt idx="8">
                  <c:v>115</c:v>
                </c:pt>
                <c:pt idx="9">
                  <c:v>114</c:v>
                </c:pt>
                <c:pt idx="10">
                  <c:v>114</c:v>
                </c:pt>
                <c:pt idx="11">
                  <c:v>114</c:v>
                </c:pt>
                <c:pt idx="12">
                  <c:v>115</c:v>
                </c:pt>
                <c:pt idx="13">
                  <c:v>115</c:v>
                </c:pt>
                <c:pt idx="14">
                  <c:v>116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1-1B88-4441-B58B-345675622F2A}"/>
            </c:ext>
          </c:extLst>
        </c:ser>
        <c:ser>
          <c:idx val="7"/>
          <c:order val="2"/>
          <c:tx>
            <c:strRef>
              <c:f>'グラフ (繰出金)'!$C$5</c:f>
              <c:strCache>
                <c:ptCount val="1"/>
                <c:pt idx="0">
                  <c:v>後期高齢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invertIfNegative val="0"/>
          <c:cat>
            <c:strRef>
              <c:f>'グラフ (繰出金)'!$D$2:$S$2</c:f>
              <c:strCache>
                <c:ptCount val="15"/>
                <c:pt idx="0">
                  <c:v>R2</c:v>
                </c:pt>
                <c:pt idx="1">
                  <c:v>R3</c:v>
                </c:pt>
                <c:pt idx="2">
                  <c:v>R4</c:v>
                </c:pt>
                <c:pt idx="3">
                  <c:v>R5</c:v>
                </c:pt>
                <c:pt idx="4">
                  <c:v>R6</c:v>
                </c:pt>
                <c:pt idx="5">
                  <c:v>R7</c:v>
                </c:pt>
                <c:pt idx="6">
                  <c:v>R8</c:v>
                </c:pt>
                <c:pt idx="7">
                  <c:v>R9</c:v>
                </c:pt>
                <c:pt idx="8">
                  <c:v>R10</c:v>
                </c:pt>
                <c:pt idx="9">
                  <c:v>R11</c:v>
                </c:pt>
                <c:pt idx="10">
                  <c:v>R12</c:v>
                </c:pt>
                <c:pt idx="11">
                  <c:v>R13</c:v>
                </c:pt>
                <c:pt idx="12">
                  <c:v>R14</c:v>
                </c:pt>
                <c:pt idx="13">
                  <c:v>R15</c:v>
                </c:pt>
                <c:pt idx="14">
                  <c:v>R16</c:v>
                </c:pt>
              </c:strCache>
              <c:extLst/>
            </c:strRef>
          </c:cat>
          <c:val>
            <c:numRef>
              <c:f>'グラフ (繰出金)'!$D$5:$S$5</c:f>
              <c:numCache>
                <c:formatCode>#,##0;"▲ "#,##0</c:formatCode>
                <c:ptCount val="15"/>
                <c:pt idx="0">
                  <c:v>194</c:v>
                </c:pt>
                <c:pt idx="1">
                  <c:v>203</c:v>
                </c:pt>
                <c:pt idx="2">
                  <c:v>212</c:v>
                </c:pt>
                <c:pt idx="3">
                  <c:v>221</c:v>
                </c:pt>
                <c:pt idx="4">
                  <c:v>230</c:v>
                </c:pt>
                <c:pt idx="5">
                  <c:v>238</c:v>
                </c:pt>
                <c:pt idx="6">
                  <c:v>241</c:v>
                </c:pt>
                <c:pt idx="7">
                  <c:v>244</c:v>
                </c:pt>
                <c:pt idx="8">
                  <c:v>247</c:v>
                </c:pt>
                <c:pt idx="9">
                  <c:v>249</c:v>
                </c:pt>
                <c:pt idx="10">
                  <c:v>252</c:v>
                </c:pt>
                <c:pt idx="11">
                  <c:v>251</c:v>
                </c:pt>
                <c:pt idx="12">
                  <c:v>250</c:v>
                </c:pt>
                <c:pt idx="13">
                  <c:v>249</c:v>
                </c:pt>
                <c:pt idx="14">
                  <c:v>248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2-1B88-4441-B58B-345675622F2A}"/>
            </c:ext>
          </c:extLst>
        </c:ser>
        <c:ser>
          <c:idx val="8"/>
          <c:order val="3"/>
          <c:tx>
            <c:strRef>
              <c:f>'グラフ (繰出金)'!$C$6</c:f>
              <c:strCache>
                <c:ptCount val="1"/>
                <c:pt idx="0">
                  <c:v>水道</c:v>
                </c:pt>
              </c:strCache>
            </c:strRef>
          </c:tx>
          <c:invertIfNegative val="0"/>
          <c:cat>
            <c:strRef>
              <c:f>'グラフ (繰出金)'!$D$2:$S$2</c:f>
              <c:strCache>
                <c:ptCount val="15"/>
                <c:pt idx="0">
                  <c:v>R2</c:v>
                </c:pt>
                <c:pt idx="1">
                  <c:v>R3</c:v>
                </c:pt>
                <c:pt idx="2">
                  <c:v>R4</c:v>
                </c:pt>
                <c:pt idx="3">
                  <c:v>R5</c:v>
                </c:pt>
                <c:pt idx="4">
                  <c:v>R6</c:v>
                </c:pt>
                <c:pt idx="5">
                  <c:v>R7</c:v>
                </c:pt>
                <c:pt idx="6">
                  <c:v>R8</c:v>
                </c:pt>
                <c:pt idx="7">
                  <c:v>R9</c:v>
                </c:pt>
                <c:pt idx="8">
                  <c:v>R10</c:v>
                </c:pt>
                <c:pt idx="9">
                  <c:v>R11</c:v>
                </c:pt>
                <c:pt idx="10">
                  <c:v>R12</c:v>
                </c:pt>
                <c:pt idx="11">
                  <c:v>R13</c:v>
                </c:pt>
                <c:pt idx="12">
                  <c:v>R14</c:v>
                </c:pt>
                <c:pt idx="13">
                  <c:v>R15</c:v>
                </c:pt>
                <c:pt idx="14">
                  <c:v>R16</c:v>
                </c:pt>
              </c:strCache>
              <c:extLst/>
            </c:strRef>
          </c:cat>
          <c:val>
            <c:numRef>
              <c:f>'グラフ (繰出金)'!$D$6:$S$6</c:f>
              <c:numCache>
                <c:formatCode>#,##0;"▲ "#,##0</c:formatCode>
                <c:ptCount val="1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3-1B88-4441-B58B-345675622F2A}"/>
            </c:ext>
          </c:extLst>
        </c:ser>
        <c:ser>
          <c:idx val="9"/>
          <c:order val="4"/>
          <c:tx>
            <c:strRef>
              <c:f>'グラフ (繰出金)'!$C$7</c:f>
              <c:strCache>
                <c:ptCount val="1"/>
                <c:pt idx="0">
                  <c:v>下水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invertIfNegative val="0"/>
          <c:cat>
            <c:strRef>
              <c:f>'グラフ (繰出金)'!$D$2:$S$2</c:f>
              <c:strCache>
                <c:ptCount val="15"/>
                <c:pt idx="0">
                  <c:v>R2</c:v>
                </c:pt>
                <c:pt idx="1">
                  <c:v>R3</c:v>
                </c:pt>
                <c:pt idx="2">
                  <c:v>R4</c:v>
                </c:pt>
                <c:pt idx="3">
                  <c:v>R5</c:v>
                </c:pt>
                <c:pt idx="4">
                  <c:v>R6</c:v>
                </c:pt>
                <c:pt idx="5">
                  <c:v>R7</c:v>
                </c:pt>
                <c:pt idx="6">
                  <c:v>R8</c:v>
                </c:pt>
                <c:pt idx="7">
                  <c:v>R9</c:v>
                </c:pt>
                <c:pt idx="8">
                  <c:v>R10</c:v>
                </c:pt>
                <c:pt idx="9">
                  <c:v>R11</c:v>
                </c:pt>
                <c:pt idx="10">
                  <c:v>R12</c:v>
                </c:pt>
                <c:pt idx="11">
                  <c:v>R13</c:v>
                </c:pt>
                <c:pt idx="12">
                  <c:v>R14</c:v>
                </c:pt>
                <c:pt idx="13">
                  <c:v>R15</c:v>
                </c:pt>
                <c:pt idx="14">
                  <c:v>R16</c:v>
                </c:pt>
              </c:strCache>
              <c:extLst/>
            </c:strRef>
          </c:cat>
          <c:val>
            <c:numRef>
              <c:f>'グラフ (繰出金)'!$D$7:$S$7</c:f>
              <c:numCache>
                <c:formatCode>#,##0;"▲ "#,##0</c:formatCode>
                <c:ptCount val="15"/>
                <c:pt idx="0">
                  <c:v>149</c:v>
                </c:pt>
                <c:pt idx="1">
                  <c:v>149</c:v>
                </c:pt>
                <c:pt idx="2">
                  <c:v>149</c:v>
                </c:pt>
                <c:pt idx="3">
                  <c:v>149</c:v>
                </c:pt>
                <c:pt idx="4">
                  <c:v>149</c:v>
                </c:pt>
                <c:pt idx="5">
                  <c:v>149</c:v>
                </c:pt>
                <c:pt idx="6">
                  <c:v>149</c:v>
                </c:pt>
                <c:pt idx="7">
                  <c:v>149</c:v>
                </c:pt>
                <c:pt idx="8">
                  <c:v>149</c:v>
                </c:pt>
                <c:pt idx="9">
                  <c:v>149</c:v>
                </c:pt>
                <c:pt idx="10">
                  <c:v>149</c:v>
                </c:pt>
                <c:pt idx="11">
                  <c:v>149</c:v>
                </c:pt>
                <c:pt idx="12">
                  <c:v>149</c:v>
                </c:pt>
                <c:pt idx="13">
                  <c:v>149</c:v>
                </c:pt>
                <c:pt idx="14">
                  <c:v>149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4-1B88-4441-B58B-345675622F2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1631457360"/>
        <c:axId val="1469536864"/>
      </c:barChart>
      <c:catAx>
        <c:axId val="16314573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high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defRPr>
            </a:pPr>
            <a:endParaRPr lang="ja-JP"/>
          </a:p>
        </c:txPr>
        <c:crossAx val="1469536864"/>
        <c:crosses val="autoZero"/>
        <c:auto val="1"/>
        <c:lblAlgn val="ctr"/>
        <c:lblOffset val="100"/>
        <c:noMultiLvlLbl val="0"/>
      </c:catAx>
      <c:valAx>
        <c:axId val="1469536864"/>
        <c:scaling>
          <c:orientation val="minMax"/>
          <c:max val="900"/>
          <c:min val="0"/>
        </c:scaling>
        <c:delete val="0"/>
        <c:axPos val="l"/>
        <c:numFmt formatCode="#,##0;&quot;▲ &quot;#,##0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700" b="0" i="0" u="none" strike="noStrike" kern="1200" baseline="0">
                <a:solidFill>
                  <a:sysClr val="windowText" lastClr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defRPr>
            </a:pPr>
            <a:endParaRPr lang="ja-JP"/>
          </a:p>
        </c:txPr>
        <c:crossAx val="1631457360"/>
        <c:crosses val="autoZero"/>
        <c:crossBetween val="between"/>
        <c:majorUnit val="300"/>
      </c:valAx>
      <c:spPr>
        <a:ln>
          <a:solidFill>
            <a:schemeClr val="tx1"/>
          </a:solidFill>
        </a:ln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txPr>
    <a:bodyPr/>
    <a:lstStyle/>
    <a:p>
      <a:pPr>
        <a:defRPr>
          <a:latin typeface="BIZ UDPゴシック" panose="020B0400000000000000" pitchFamily="50" charset="-128"/>
          <a:ea typeface="BIZ UDPゴシック" panose="020B0400000000000000" pitchFamily="50" charset="-128"/>
        </a:defRPr>
      </a:pPr>
      <a:endParaRPr lang="ja-JP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301">
  <cs:axisTitle>
    <cs:lnRef idx="0"/>
    <cs:fillRef idx="0"/>
    <cs:effectRef idx="0"/>
    <cs:fontRef idx="minor">
      <a:schemeClr val="tx1">
        <a:lumMod val="50000"/>
        <a:lumOff val="50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400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9787" cy="498693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5839" y="1"/>
            <a:ext cx="2949787" cy="498693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r">
              <a:defRPr sz="1200"/>
            </a:lvl1pPr>
          </a:lstStyle>
          <a:p>
            <a:fld id="{6E3A60CE-7E8D-4390-9820-C09E755C9BD4}" type="datetimeFigureOut">
              <a:rPr kumimoji="1" lang="ja-JP" altLang="en-US" smtClean="0"/>
              <a:t>2023/5/12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5839" y="9440647"/>
            <a:ext cx="2949787" cy="498692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r">
              <a:defRPr sz="1200"/>
            </a:lvl1pPr>
          </a:lstStyle>
          <a:p>
            <a:fld id="{427EC32B-E128-43F1-BA54-52B0ABAE8C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326268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9787" cy="498693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9" y="1"/>
            <a:ext cx="2949787" cy="498693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r">
              <a:defRPr sz="1200"/>
            </a:lvl1pPr>
          </a:lstStyle>
          <a:p>
            <a:fld id="{6A22FB6E-5550-4A84-95FC-6C5FC37CCEBE}" type="datetimeFigureOut">
              <a:rPr kumimoji="1" lang="ja-JP" altLang="en-US" smtClean="0"/>
              <a:t>2023/5/12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81075" y="1243013"/>
            <a:ext cx="48450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3" tIns="45717" rIns="91433" bIns="45717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1" y="4783307"/>
            <a:ext cx="5445760" cy="3913614"/>
          </a:xfrm>
          <a:prstGeom prst="rect">
            <a:avLst/>
          </a:prstGeom>
        </p:spPr>
        <p:txBody>
          <a:bodyPr vert="horz" lIns="91433" tIns="45717" rIns="91433" bIns="45717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9" y="9440647"/>
            <a:ext cx="2949787" cy="498692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r">
              <a:defRPr sz="1200"/>
            </a:lvl1pPr>
          </a:lstStyle>
          <a:p>
            <a:fld id="{E030FFAA-3710-4C18-AE2B-D295A7E295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877346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D6212-96C9-41D3-8E6B-E3D9ABE9871E}" type="datetime1">
              <a:rPr kumimoji="1" lang="ja-JP" altLang="en-US" smtClean="0"/>
              <a:t>2023/5/12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11362-7839-4052-8A35-1ED7E4DBB9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93710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419FC-0020-489B-93BD-52EF9DFE2BE8}" type="datetime1">
              <a:rPr kumimoji="1" lang="ja-JP" altLang="en-US" smtClean="0"/>
              <a:t>2023/5/12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11362-7839-4052-8A35-1ED7E4DBB9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16057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A6C17-7DC2-4726-A511-85C76F0BCB45}" type="datetime1">
              <a:rPr kumimoji="1" lang="ja-JP" altLang="en-US" smtClean="0"/>
              <a:t>2023/5/12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11362-7839-4052-8A35-1ED7E4DBB9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70893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70646-9FDD-4CE6-A2A1-8CE3717DBF7D}" type="datetime1">
              <a:rPr kumimoji="1" lang="ja-JP" altLang="en-US" smtClean="0"/>
              <a:t>2023/5/12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11362-7839-4052-8A35-1ED7E4DBB9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50785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FF767-7590-42C7-BB8E-A314D8D2FD5C}" type="datetime1">
              <a:rPr kumimoji="1" lang="ja-JP" altLang="en-US" smtClean="0"/>
              <a:t>2023/5/12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11362-7839-4052-8A35-1ED7E4DBB9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5920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7FF62-28A4-44D8-9651-8BC671C7BC1C}" type="datetime1">
              <a:rPr kumimoji="1" lang="ja-JP" altLang="en-US" smtClean="0"/>
              <a:t>2023/5/12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11362-7839-4052-8A35-1ED7E4DBB9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12045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BBD65-545E-402E-9A81-768BAF244330}" type="datetime1">
              <a:rPr kumimoji="1" lang="ja-JP" altLang="en-US" smtClean="0"/>
              <a:t>2023/5/12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11362-7839-4052-8A35-1ED7E4DBB9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70292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E6590-0AFF-4C21-8D3D-813D36BA5861}" type="datetime1">
              <a:rPr kumimoji="1" lang="ja-JP" altLang="en-US" smtClean="0"/>
              <a:t>2023/5/12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11362-7839-4052-8A35-1ED7E4DBB9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50147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CA5C9-3C66-48F2-A7DA-50A8AAD99DFC}" type="datetime1">
              <a:rPr kumimoji="1" lang="ja-JP" altLang="en-US" smtClean="0"/>
              <a:t>2023/5/12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11362-7839-4052-8A35-1ED7E4DBB9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2941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57542-95D7-4C99-B020-CFE99BF6E3ED}" type="datetime1">
              <a:rPr kumimoji="1" lang="ja-JP" altLang="en-US" smtClean="0"/>
              <a:t>2023/5/12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11362-7839-4052-8A35-1ED7E4DBB9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98360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A7526-BBC7-44F0-9201-29D57E6CFCF0}" type="datetime1">
              <a:rPr kumimoji="1" lang="ja-JP" altLang="en-US" smtClean="0"/>
              <a:t>2023/5/12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11362-7839-4052-8A35-1ED7E4DBB9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92953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84105B-2D9C-4C60-86CE-F7C448738759}" type="datetime1">
              <a:rPr kumimoji="1" lang="ja-JP" altLang="en-US" smtClean="0"/>
              <a:t>2023/5/12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F11362-7839-4052-8A35-1ED7E4DBB9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99511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emf"/><Relationship Id="rId4" Type="http://schemas.openxmlformats.org/officeDocument/2006/relationships/image" Target="../media/image2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0" y="2362200"/>
            <a:ext cx="9923440" cy="952499"/>
          </a:xfrm>
          <a:prstGeom prst="rect">
            <a:avLst/>
          </a:prstGeom>
          <a:gradFill flip="none" rotWithShape="1">
            <a:gsLst>
              <a:gs pos="0">
                <a:srgbClr val="002060"/>
              </a:gs>
              <a:gs pos="50000">
                <a:schemeClr val="tx2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216725" y="2412228"/>
            <a:ext cx="9489990" cy="753586"/>
          </a:xfrm>
        </p:spPr>
        <p:txBody>
          <a:bodyPr>
            <a:noAutofit/>
          </a:bodyPr>
          <a:lstStyle/>
          <a:p>
            <a:r>
              <a:rPr lang="ja-JP" altLang="en-US" sz="4000" b="1" dirty="0">
                <a:ln w="12700">
                  <a:solidFill>
                    <a:schemeClr val="bg1">
                      <a:lumMod val="75000"/>
                    </a:schemeClr>
                  </a:solidFill>
                </a:ln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太子</a:t>
            </a:r>
            <a:r>
              <a:rPr lang="ja-JP" altLang="en-US" sz="4000" b="1" dirty="0" smtClean="0">
                <a:ln w="12700">
                  <a:solidFill>
                    <a:schemeClr val="bg1">
                      <a:lumMod val="75000"/>
                    </a:schemeClr>
                  </a:solidFill>
                </a:ln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町中長期財政シミュレーション</a:t>
            </a:r>
            <a:endParaRPr lang="ja-JP" altLang="en-US" sz="4000" b="1" dirty="0">
              <a:ln w="12700">
                <a:solidFill>
                  <a:schemeClr val="bg1">
                    <a:lumMod val="75000"/>
                  </a:schemeClr>
                </a:solidFill>
              </a:ln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2072604" y="5682885"/>
            <a:ext cx="7429500" cy="946516"/>
          </a:xfrm>
        </p:spPr>
        <p:txBody>
          <a:bodyPr>
            <a:normAutofit/>
          </a:bodyPr>
          <a:lstStyle/>
          <a:p>
            <a:pPr algn="r"/>
            <a:r>
              <a:rPr kumimoji="1" lang="ja-JP" altLang="en-US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 令 和 ３ 年 </a:t>
            </a:r>
            <a:r>
              <a:rPr lang="ja-JP" altLang="en-US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３ </a:t>
            </a:r>
            <a:r>
              <a:rPr kumimoji="1" lang="ja-JP" altLang="en-US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月　　</a:t>
            </a:r>
            <a:endParaRPr kumimoji="1" lang="en-US" altLang="ja-JP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r"/>
            <a:r>
              <a:rPr kumimoji="1" lang="ja-JP" altLang="en-US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大阪府 </a:t>
            </a:r>
            <a:r>
              <a:rPr kumimoji="1" lang="en-US" altLang="ja-JP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/ </a:t>
            </a:r>
            <a:r>
              <a:rPr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太子</a:t>
            </a:r>
            <a:r>
              <a:rPr kumimoji="1" lang="ja-JP" altLang="en-US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町</a:t>
            </a:r>
            <a:endParaRPr kumimoji="1" lang="ja-JP" altLang="en-US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800099" y="3822700"/>
            <a:ext cx="8331201" cy="14311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kumimoji="1" lang="ja-JP" altLang="en-US" sz="13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大阪府と市町村が共同で取り組んできた</a:t>
            </a:r>
            <a:r>
              <a:rPr kumimoji="1" lang="en-US" altLang="ja-JP" sz="13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『</a:t>
            </a:r>
            <a:r>
              <a:rPr kumimoji="1" lang="ja-JP" altLang="en-US" sz="13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基礎自治機能の維持・充実に関する研究会</a:t>
            </a:r>
            <a:r>
              <a:rPr kumimoji="1" lang="en-US" altLang="ja-JP" sz="13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』</a:t>
            </a:r>
            <a:r>
              <a:rPr kumimoji="1" lang="ja-JP" altLang="en-US" sz="13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などの成果を踏まえ</a:t>
            </a:r>
            <a:r>
              <a:rPr kumimoji="1" lang="en-US" altLang="ja-JP" sz="13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/>
            </a:r>
            <a:br>
              <a:rPr kumimoji="1" lang="en-US" altLang="ja-JP" sz="13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</a:br>
            <a:r>
              <a:rPr kumimoji="1" lang="ja-JP" altLang="en-US" sz="13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ながら、財政基盤が脆弱な町村を対象に、人口減少・高齢化などがもたらす将来課題が長期的財政収支に</a:t>
            </a:r>
            <a:r>
              <a:rPr kumimoji="1" lang="en-US" altLang="ja-JP" sz="13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/>
            </a:r>
            <a:br>
              <a:rPr kumimoji="1" lang="en-US" altLang="ja-JP" sz="13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</a:br>
            <a:r>
              <a:rPr kumimoji="1" lang="ja-JP" altLang="en-US" sz="13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どのような影響を与えるかを分析するために財政シミュレーションを作成。</a:t>
            </a:r>
            <a:endParaRPr kumimoji="1" lang="en-US" altLang="ja-JP" sz="1300" b="1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ct val="150000"/>
              </a:lnSpc>
            </a:pPr>
            <a:endParaRPr kumimoji="1" lang="en-US" altLang="ja-JP" sz="600" b="1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kumimoji="1" lang="ja-JP" altLang="en-US" sz="13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この結果を踏まえつつ、今後、さらなる広域連携や行財政改革の推進など、必要な取組みについて検討。</a:t>
            </a:r>
            <a:endParaRPr kumimoji="1" lang="ja-JP" altLang="en-US" sz="13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95195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" name="グラフ 30">
            <a:extLst>
              <a:ext uri="{FF2B5EF4-FFF2-40B4-BE49-F238E27FC236}">
                <a16:creationId xmlns:a16="http://schemas.microsoft.com/office/drawing/2014/main" id="{77A1C1BD-B5F2-4D37-9140-A7530930BD9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77315080"/>
              </p:ext>
            </p:extLst>
          </p:nvPr>
        </p:nvGraphicFramePr>
        <p:xfrm>
          <a:off x="5035504" y="2724243"/>
          <a:ext cx="4749800" cy="30650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" name="図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291956" y="5704864"/>
            <a:ext cx="10077260" cy="638080"/>
          </a:xfrm>
          <a:prstGeom prst="rect">
            <a:avLst/>
          </a:prstGeom>
        </p:spPr>
      </p:pic>
      <p:sp>
        <p:nvSpPr>
          <p:cNvPr id="4" name="正方形/長方形 3"/>
          <p:cNvSpPr/>
          <p:nvPr/>
        </p:nvSpPr>
        <p:spPr>
          <a:xfrm>
            <a:off x="0" y="0"/>
            <a:ext cx="9906000" cy="664219"/>
          </a:xfrm>
          <a:prstGeom prst="rect">
            <a:avLst/>
          </a:prstGeom>
          <a:gradFill flip="none" rotWithShape="1">
            <a:gsLst>
              <a:gs pos="0">
                <a:srgbClr val="002060"/>
              </a:gs>
              <a:gs pos="50000">
                <a:schemeClr val="tx2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78059" y="69752"/>
            <a:ext cx="98029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１．</a:t>
            </a:r>
            <a:r>
              <a:rPr kumimoji="1" lang="ja-JP" alt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太子</a:t>
            </a:r>
            <a:r>
              <a:rPr kumimoji="1" lang="ja-JP" alt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町の</a:t>
            </a:r>
            <a:r>
              <a:rPr kumimoji="1" lang="ja-JP" alt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中長期財政</a:t>
            </a:r>
            <a:r>
              <a:rPr kumimoji="1" lang="ja-JP" alt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シミュレーション</a:t>
            </a:r>
            <a:endParaRPr kumimoji="1" lang="ja-JP" altLang="en-US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292993" y="982856"/>
            <a:ext cx="9587988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800"/>
              </a:lnSpc>
            </a:pPr>
            <a:r>
              <a:rPr kumimoji="1" lang="ja-JP" altLang="en-US" sz="1600" dirty="0" smtClean="0">
                <a:solidFill>
                  <a:srgbClr val="FFC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●　</a:t>
            </a:r>
            <a:r>
              <a:rPr kumimoji="1" lang="ja-JP" altLang="en-US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今後</a:t>
            </a:r>
            <a:r>
              <a:rPr kumimoji="1"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の財政収支は、人口と連動</a:t>
            </a:r>
            <a:r>
              <a:rPr kumimoji="1" lang="ja-JP" altLang="en-US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して町税</a:t>
            </a:r>
            <a:r>
              <a:rPr kumimoji="1"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が減少する一方、地方交付税の大幅な増額は見込めない中</a:t>
            </a:r>
            <a:r>
              <a:rPr kumimoji="1" lang="ja-JP" altLang="en-US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、</a:t>
            </a:r>
            <a:endParaRPr kumimoji="1" lang="en-US" altLang="ja-JP" sz="16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ts val="2800"/>
              </a:lnSpc>
            </a:pPr>
            <a:r>
              <a:rPr kumimoji="1"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</a:t>
            </a:r>
            <a:r>
              <a:rPr kumimoji="1" lang="ja-JP" altLang="en-US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   社会</a:t>
            </a:r>
            <a:r>
              <a:rPr kumimoji="1"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保障関係経費</a:t>
            </a:r>
            <a:r>
              <a:rPr kumimoji="1" lang="ja-JP" altLang="en-US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や</a:t>
            </a:r>
            <a:r>
              <a:rPr kumimoji="1"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物件費</a:t>
            </a:r>
            <a:r>
              <a:rPr kumimoji="1" lang="ja-JP" altLang="en-US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等が</a:t>
            </a:r>
            <a:r>
              <a:rPr kumimoji="1"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増高する厳しい見通し</a:t>
            </a:r>
          </a:p>
          <a:p>
            <a:pPr>
              <a:lnSpc>
                <a:spcPts val="2800"/>
              </a:lnSpc>
            </a:pPr>
            <a:r>
              <a:rPr kumimoji="1" lang="ja-JP" altLang="en-US" sz="1600" dirty="0" smtClean="0">
                <a:solidFill>
                  <a:srgbClr val="FFC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●</a:t>
            </a:r>
            <a:r>
              <a:rPr kumimoji="1" lang="ja-JP" altLang="en-US" sz="1600" dirty="0">
                <a:solidFill>
                  <a:srgbClr val="FFC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kumimoji="1" lang="ja-JP" altLang="en-US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財政</a:t>
            </a:r>
            <a:r>
              <a:rPr kumimoji="1"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調整基金（令和元年度決算</a:t>
            </a:r>
            <a:r>
              <a:rPr kumimoji="1" lang="ja-JP" altLang="en-US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で</a:t>
            </a:r>
            <a:r>
              <a:rPr kumimoji="1" lang="en-US" altLang="ja-JP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14.9</a:t>
            </a:r>
            <a:r>
              <a:rPr kumimoji="1" lang="ja-JP" altLang="en-US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億</a:t>
            </a:r>
            <a:r>
              <a:rPr kumimoji="1"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円）は</a:t>
            </a:r>
            <a:r>
              <a:rPr kumimoji="1" lang="ja-JP" altLang="en-US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令和</a:t>
            </a:r>
            <a:r>
              <a:rPr kumimoji="1" lang="en-US" altLang="ja-JP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7</a:t>
            </a:r>
            <a:r>
              <a:rPr kumimoji="1" lang="ja-JP" altLang="en-US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年度</a:t>
            </a:r>
            <a:r>
              <a:rPr kumimoji="1"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に枯渇する</a:t>
            </a:r>
            <a:r>
              <a:rPr kumimoji="1" lang="ja-JP" altLang="en-US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見通し</a:t>
            </a:r>
            <a:endParaRPr kumimoji="1" lang="ja-JP" altLang="en-US" sz="16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198377" y="898410"/>
            <a:ext cx="9487041" cy="1373942"/>
          </a:xfrm>
          <a:prstGeom prst="rect">
            <a:avLst/>
          </a:prstGeom>
          <a:noFill/>
          <a:ln w="19050"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正方形/長方形 17"/>
          <p:cNvSpPr/>
          <p:nvPr/>
        </p:nvSpPr>
        <p:spPr>
          <a:xfrm>
            <a:off x="9404029" y="6437794"/>
            <a:ext cx="476952" cy="3729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１</a:t>
            </a:r>
            <a:endParaRPr kumimoji="1" lang="ja-JP" altLang="en-US" sz="1400" b="1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8531587" y="3797173"/>
            <a:ext cx="9545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歳出総額</a:t>
            </a:r>
            <a:endParaRPr kumimoji="1" lang="ja-JP" altLang="en-US" sz="1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7383326" y="5265058"/>
            <a:ext cx="12375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歳入総額</a:t>
            </a:r>
            <a:endParaRPr kumimoji="1" lang="ja-JP" altLang="en-US" sz="1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929623" y="2359645"/>
            <a:ext cx="38759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【</a:t>
            </a:r>
            <a:r>
              <a:rPr kumimoji="1" lang="ja-JP" altLang="en-US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kumimoji="1"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単年度の財源不足</a:t>
            </a:r>
            <a:r>
              <a:rPr kumimoji="1" lang="ja-JP" altLang="en-US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額　（実質</a:t>
            </a:r>
            <a:r>
              <a:rPr kumimoji="1"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単年度</a:t>
            </a:r>
            <a:r>
              <a:rPr kumimoji="1" lang="ja-JP" altLang="en-US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収支）　</a:t>
            </a:r>
            <a:r>
              <a:rPr kumimoji="1" lang="en-US" altLang="ja-JP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】</a:t>
            </a:r>
            <a:endParaRPr kumimoji="1" lang="ja-JP" altLang="en-US" sz="1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5611518" y="2359587"/>
            <a:ext cx="38759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【</a:t>
            </a:r>
            <a:r>
              <a:rPr kumimoji="1"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kumimoji="1" lang="ja-JP" altLang="en-US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歳入総額・歳出総額の見通し　</a:t>
            </a:r>
            <a:r>
              <a:rPr kumimoji="1" lang="en-US" altLang="ja-JP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】</a:t>
            </a:r>
            <a:endParaRPr kumimoji="1" lang="ja-JP" altLang="en-US" sz="1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318392" y="6581492"/>
            <a:ext cx="9360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※</a:t>
            </a:r>
            <a:r>
              <a:rPr kumimoji="1" lang="ja-JP" altLang="en-US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この</a:t>
            </a:r>
            <a:r>
              <a:rPr kumimoji="1"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試算は不確定</a:t>
            </a:r>
            <a:r>
              <a:rPr kumimoji="1" lang="ja-JP" altLang="en-US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要素</a:t>
            </a:r>
            <a:r>
              <a:rPr kumimoji="1"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を多く含んでおり、将来に向かって相当の幅をもってみる</a:t>
            </a:r>
            <a:r>
              <a:rPr kumimoji="1" lang="ja-JP" altLang="en-US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必要がある</a:t>
            </a:r>
            <a:endParaRPr kumimoji="1" lang="en-US" altLang="ja-JP" sz="14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4945056" y="2487591"/>
            <a:ext cx="828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（百万円）</a:t>
            </a:r>
            <a:endParaRPr kumimoji="1" lang="ja-JP" altLang="en-US" sz="10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-109544" y="2487591"/>
            <a:ext cx="828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（百万円）</a:t>
            </a:r>
            <a:endParaRPr kumimoji="1" lang="ja-JP" altLang="en-US" sz="10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-134944" y="6274930"/>
            <a:ext cx="1692000" cy="2308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kumimoji="1" lang="ja-JP" altLang="en-US" sz="9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（▲は累積の財源不足額）</a:t>
            </a:r>
            <a:endParaRPr kumimoji="1" lang="ja-JP" altLang="en-US" sz="9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5673210" y="6265668"/>
            <a:ext cx="1008000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kumimoji="1" lang="ja-JP" altLang="en-US" sz="800" dirty="0" smtClean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財政再生基準</a:t>
            </a:r>
            <a:endParaRPr kumimoji="1" lang="en-US" altLang="ja-JP" sz="800" dirty="0" smtClean="0">
              <a:solidFill>
                <a:srgbClr val="FF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r>
              <a:rPr kumimoji="1" lang="ja-JP" altLang="en-US" sz="800" dirty="0" smtClean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▲</a:t>
            </a:r>
            <a:r>
              <a:rPr kumimoji="1" lang="en-US" altLang="ja-JP" sz="800" dirty="0" smtClean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641</a:t>
            </a:r>
            <a:endParaRPr kumimoji="1" lang="ja-JP" altLang="en-US" sz="800" dirty="0">
              <a:solidFill>
                <a:srgbClr val="FF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4870192" y="6272966"/>
            <a:ext cx="1152000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kumimoji="1" lang="ja-JP" altLang="en-US" sz="800" dirty="0" smtClean="0">
                <a:solidFill>
                  <a:schemeClr val="accent2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早期健全化基準</a:t>
            </a:r>
            <a:endParaRPr kumimoji="1" lang="en-US" altLang="ja-JP" sz="800" dirty="0" smtClean="0">
              <a:solidFill>
                <a:schemeClr val="accent2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r>
              <a:rPr kumimoji="1" lang="ja-JP" altLang="en-US" sz="800" dirty="0" smtClean="0">
                <a:solidFill>
                  <a:schemeClr val="accent2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▲</a:t>
            </a:r>
            <a:r>
              <a:rPr kumimoji="1" lang="en-US" altLang="ja-JP" sz="800" dirty="0" smtClean="0">
                <a:solidFill>
                  <a:schemeClr val="accent2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481</a:t>
            </a:r>
            <a:endParaRPr kumimoji="1" lang="ja-JP" altLang="en-US" sz="800" dirty="0">
              <a:solidFill>
                <a:schemeClr val="accent2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8" name="角丸四角形 7"/>
          <p:cNvSpPr/>
          <p:nvPr/>
        </p:nvSpPr>
        <p:spPr>
          <a:xfrm>
            <a:off x="4542304" y="5880150"/>
            <a:ext cx="504000" cy="396000"/>
          </a:xfrm>
          <a:prstGeom prst="roundRect">
            <a:avLst/>
          </a:prstGeom>
          <a:noFill/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角丸四角形 32"/>
          <p:cNvSpPr/>
          <p:nvPr/>
        </p:nvSpPr>
        <p:spPr>
          <a:xfrm>
            <a:off x="5575478" y="5880150"/>
            <a:ext cx="504000" cy="396000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6578353" y="6383202"/>
            <a:ext cx="214269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・・・ 令和元年度決算ベース</a:t>
            </a:r>
            <a:endParaRPr kumimoji="1" lang="ja-JP" altLang="en-US" sz="9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graphicFrame>
        <p:nvGraphicFramePr>
          <p:cNvPr id="30" name="グラフ 29">
            <a:extLst>
              <a:ext uri="{FF2B5EF4-FFF2-40B4-BE49-F238E27FC236}">
                <a16:creationId xmlns:a16="http://schemas.microsoft.com/office/drawing/2014/main" id="{AC842FC4-2FF1-437B-84EE-871AE52AD80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65035209"/>
              </p:ext>
            </p:extLst>
          </p:nvPr>
        </p:nvGraphicFramePr>
        <p:xfrm>
          <a:off x="78058" y="2321656"/>
          <a:ext cx="5090985" cy="349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6" name="テキスト ボックス 25"/>
          <p:cNvSpPr txBox="1"/>
          <p:nvPr/>
        </p:nvSpPr>
        <p:spPr>
          <a:xfrm>
            <a:off x="7535728" y="1587500"/>
            <a:ext cx="2040654" cy="600164"/>
          </a:xfrm>
          <a:prstGeom prst="rect">
            <a:avLst/>
          </a:prstGeom>
          <a:noFill/>
          <a:ln w="28575">
            <a:solidFill>
              <a:schemeClr val="tx2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kumimoji="1" lang="ja-JP" altLang="en-US" sz="11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特定目的基金からの繰入は見込まず、財源不足額に財政調整基金のみを充当する場合</a:t>
            </a:r>
            <a:endParaRPr kumimoji="1" lang="ja-JP" altLang="en-US" sz="11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47447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/>
        </p:nvSpPr>
        <p:spPr>
          <a:xfrm>
            <a:off x="0" y="0"/>
            <a:ext cx="9906000" cy="664219"/>
          </a:xfrm>
          <a:prstGeom prst="rect">
            <a:avLst/>
          </a:prstGeom>
          <a:gradFill flip="none" rotWithShape="1">
            <a:gsLst>
              <a:gs pos="0">
                <a:srgbClr val="002060"/>
              </a:gs>
              <a:gs pos="50000">
                <a:schemeClr val="tx2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78059" y="69752"/>
            <a:ext cx="57390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２</a:t>
            </a:r>
            <a:r>
              <a:rPr kumimoji="1" lang="ja-JP" alt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．財政シミュレーション</a:t>
            </a:r>
            <a:r>
              <a:rPr kumimoji="1" lang="ja-JP" alt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の</a:t>
            </a:r>
            <a:r>
              <a:rPr kumimoji="1" lang="ja-JP" alt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試算</a:t>
            </a:r>
            <a:r>
              <a:rPr kumimoji="1" lang="ja-JP" alt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方法</a:t>
            </a:r>
          </a:p>
        </p:txBody>
      </p:sp>
      <p:sp>
        <p:nvSpPr>
          <p:cNvPr id="13" name="正方形/長方形 12"/>
          <p:cNvSpPr/>
          <p:nvPr/>
        </p:nvSpPr>
        <p:spPr>
          <a:xfrm>
            <a:off x="9404029" y="6437794"/>
            <a:ext cx="476952" cy="3729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２</a:t>
            </a:r>
            <a:endParaRPr kumimoji="1" lang="ja-JP" altLang="en-US" sz="1400" b="1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292993" y="925706"/>
            <a:ext cx="9587988" cy="18876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800"/>
              </a:lnSpc>
            </a:pPr>
            <a:r>
              <a:rPr kumimoji="1" lang="ja-JP" altLang="en-US" sz="1600" dirty="0" smtClean="0">
                <a:solidFill>
                  <a:srgbClr val="FFC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●</a:t>
            </a:r>
            <a:r>
              <a:rPr kumimoji="1" lang="ja-JP" altLang="en-US" sz="1600" dirty="0">
                <a:solidFill>
                  <a:srgbClr val="FFC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kumimoji="1" lang="ja-JP" alt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令和元</a:t>
            </a:r>
            <a:r>
              <a:rPr kumimoji="1" lang="ja-JP" altLang="en-US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年度決算をベースに</a:t>
            </a:r>
            <a:r>
              <a:rPr kumimoji="1" lang="en-US" altLang="ja-JP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15</a:t>
            </a:r>
            <a:r>
              <a:rPr kumimoji="1" lang="ja-JP" altLang="en-US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年間</a:t>
            </a:r>
            <a:r>
              <a:rPr kumimoji="1" lang="ja-JP" alt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推計</a:t>
            </a:r>
            <a:endParaRPr kumimoji="1" lang="ja-JP" altLang="en-US" sz="1600" dirty="0">
              <a:solidFill>
                <a:schemeClr val="tx1">
                  <a:lumMod val="95000"/>
                  <a:lumOff val="5000"/>
                </a:schemeClr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ts val="2800"/>
              </a:lnSpc>
            </a:pPr>
            <a:r>
              <a:rPr kumimoji="1" lang="ja-JP" altLang="en-US" sz="1600" dirty="0">
                <a:solidFill>
                  <a:srgbClr val="FFC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●　</a:t>
            </a:r>
            <a:r>
              <a:rPr kumimoji="1" lang="ja-JP" alt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人口</a:t>
            </a:r>
            <a:r>
              <a:rPr kumimoji="1" lang="ja-JP" altLang="en-US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推計に連動しうる費目は</a:t>
            </a:r>
            <a:r>
              <a:rPr kumimoji="1" lang="ja-JP" alt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、国立</a:t>
            </a:r>
            <a:r>
              <a:rPr kumimoji="1" lang="ja-JP" altLang="en-US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社会</a:t>
            </a:r>
            <a:r>
              <a:rPr kumimoji="1" lang="ja-JP" alt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保障・人口</a:t>
            </a:r>
            <a:r>
              <a:rPr kumimoji="1" lang="ja-JP" altLang="en-US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問題研究所</a:t>
            </a:r>
            <a:r>
              <a:rPr kumimoji="1" lang="ja-JP" altLang="en-US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（社人研）</a:t>
            </a:r>
            <a:r>
              <a:rPr kumimoji="1" lang="ja-JP" altLang="en-US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の人口推計と連動</a:t>
            </a:r>
          </a:p>
          <a:p>
            <a:pPr>
              <a:lnSpc>
                <a:spcPts val="2800"/>
              </a:lnSpc>
            </a:pPr>
            <a:r>
              <a:rPr kumimoji="1" lang="ja-JP" altLang="en-US" sz="1600" dirty="0">
                <a:solidFill>
                  <a:srgbClr val="FFC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●　</a:t>
            </a:r>
            <a:r>
              <a:rPr kumimoji="1" lang="ja-JP" alt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その他</a:t>
            </a:r>
            <a:r>
              <a:rPr kumimoji="1" lang="ja-JP" altLang="en-US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の費目は、近年の増加率や平均値などから試算</a:t>
            </a:r>
          </a:p>
          <a:p>
            <a:pPr>
              <a:lnSpc>
                <a:spcPts val="2800"/>
              </a:lnSpc>
            </a:pPr>
            <a:r>
              <a:rPr kumimoji="1" lang="ja-JP" altLang="en-US" sz="1600" dirty="0">
                <a:solidFill>
                  <a:srgbClr val="FFC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●　</a:t>
            </a:r>
            <a:r>
              <a:rPr kumimoji="1" lang="ja-JP" alt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コロナ</a:t>
            </a:r>
            <a:r>
              <a:rPr kumimoji="1" lang="ja-JP" altLang="en-US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禍などによる景気</a:t>
            </a:r>
            <a:r>
              <a:rPr kumimoji="1" lang="ja-JP" alt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動向が</a:t>
            </a:r>
            <a:r>
              <a:rPr kumimoji="1" lang="ja-JP" altLang="en-US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町</a:t>
            </a:r>
            <a:r>
              <a:rPr kumimoji="1" lang="ja-JP" alt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税</a:t>
            </a:r>
            <a:r>
              <a:rPr kumimoji="1" lang="ja-JP" altLang="en-US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に及ぼす影響や、今後対応が求められる老朽化した公共施設</a:t>
            </a:r>
            <a:r>
              <a:rPr kumimoji="1" lang="ja-JP" alt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の</a:t>
            </a:r>
            <a:endParaRPr kumimoji="1" lang="en-US" altLang="ja-JP" sz="1600" dirty="0" smtClean="0">
              <a:solidFill>
                <a:schemeClr val="tx1">
                  <a:lumMod val="95000"/>
                  <a:lumOff val="5000"/>
                </a:schemeClr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ts val="2800"/>
              </a:lnSpc>
            </a:pPr>
            <a:r>
              <a:rPr kumimoji="1" lang="ja-JP" altLang="en-US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kumimoji="1" lang="ja-JP" alt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更新</a:t>
            </a:r>
            <a:r>
              <a:rPr kumimoji="1" lang="ja-JP" altLang="en-US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費用は本試算</a:t>
            </a:r>
            <a:r>
              <a:rPr kumimoji="1" lang="ja-JP" alt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に織り込んで</a:t>
            </a:r>
            <a:r>
              <a:rPr kumimoji="1" lang="ja-JP" altLang="en-US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いないが、財政収支への影響が大きいと想定されるので留意が</a:t>
            </a:r>
            <a:r>
              <a:rPr kumimoji="1" lang="ja-JP" alt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必要</a:t>
            </a:r>
            <a:endParaRPr kumimoji="1" lang="ja-JP" altLang="en-US" sz="1600" dirty="0">
              <a:solidFill>
                <a:schemeClr val="tx1">
                  <a:lumMod val="95000"/>
                  <a:lumOff val="5000"/>
                </a:schemeClr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198377" y="898410"/>
            <a:ext cx="9487041" cy="1914992"/>
          </a:xfrm>
          <a:prstGeom prst="rect">
            <a:avLst/>
          </a:prstGeom>
          <a:noFill/>
          <a:ln w="19050"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aphicFrame>
        <p:nvGraphicFramePr>
          <p:cNvPr id="15" name="表 21">
            <a:extLst>
              <a:ext uri="{FF2B5EF4-FFF2-40B4-BE49-F238E27FC236}">
                <a16:creationId xmlns:a16="http://schemas.microsoft.com/office/drawing/2014/main" id="{742ED7FD-DFE3-4B50-8206-D642AF431D92}"/>
              </a:ext>
            </a:extLst>
          </p:cNvPr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11096300"/>
              </p:ext>
            </p:extLst>
          </p:nvPr>
        </p:nvGraphicFramePr>
        <p:xfrm>
          <a:off x="298980" y="3179736"/>
          <a:ext cx="4287244" cy="3096001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333612">
                  <a:extLst>
                    <a:ext uri="{9D8B030D-6E8A-4147-A177-3AD203B41FA5}">
                      <a16:colId xmlns:a16="http://schemas.microsoft.com/office/drawing/2014/main" val="3356660803"/>
                    </a:ext>
                  </a:extLst>
                </a:gridCol>
                <a:gridCol w="1630729">
                  <a:extLst>
                    <a:ext uri="{9D8B030D-6E8A-4147-A177-3AD203B41FA5}">
                      <a16:colId xmlns:a16="http://schemas.microsoft.com/office/drawing/2014/main" val="2163183408"/>
                    </a:ext>
                  </a:extLst>
                </a:gridCol>
                <a:gridCol w="2322903">
                  <a:extLst>
                    <a:ext uri="{9D8B030D-6E8A-4147-A177-3AD203B41FA5}">
                      <a16:colId xmlns:a16="http://schemas.microsoft.com/office/drawing/2014/main" val="2898818577"/>
                    </a:ext>
                  </a:extLst>
                </a:gridCol>
              </a:tblGrid>
              <a:tr h="349849">
                <a:tc>
                  <a:txBody>
                    <a:bodyPr/>
                    <a:lstStyle/>
                    <a:p>
                      <a:endParaRPr kumimoji="1" lang="ja-JP" altLang="en-US" sz="1200" b="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主な費目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考え方・傾向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6263996"/>
                  </a:ext>
                </a:extLst>
              </a:tr>
              <a:tr h="614326">
                <a:tc rowSpan="4"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歳入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町税</a:t>
                      </a:r>
                      <a:endParaRPr kumimoji="1" lang="ja-JP" altLang="en-US" sz="1200" b="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人口に連動する税目（</a:t>
                      </a:r>
                      <a:r>
                        <a:rPr kumimoji="1" lang="ja-JP" altLang="en-US" sz="1200" b="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個人町民税など）</a:t>
                      </a:r>
                      <a:r>
                        <a:rPr kumimoji="1" lang="ja-JP" altLang="en-US" sz="1200" b="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が</a:t>
                      </a:r>
                      <a:r>
                        <a:rPr kumimoji="1" lang="ja-JP" altLang="en-US" sz="1200" b="1" u="sng" dirty="0">
                          <a:solidFill>
                            <a:schemeClr val="accent2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減少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16219830"/>
                  </a:ext>
                </a:extLst>
              </a:tr>
              <a:tr h="614326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地方交付税等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国・地方の厳しい財政状況を</a:t>
                      </a:r>
                      <a:r>
                        <a:rPr kumimoji="1" lang="ja-JP" altLang="en-US" sz="1200" b="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踏まえ</a:t>
                      </a:r>
                      <a:r>
                        <a:rPr kumimoji="1" lang="ja-JP" altLang="en-US" sz="1200" b="1" u="sng" dirty="0" smtClean="0">
                          <a:solidFill>
                            <a:schemeClr val="accent2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近年と同水準</a:t>
                      </a:r>
                      <a:endParaRPr kumimoji="1" lang="ja-JP" altLang="en-US" sz="1200" b="1" u="sng" dirty="0">
                        <a:solidFill>
                          <a:schemeClr val="accent2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97604318"/>
                  </a:ext>
                </a:extLst>
              </a:tr>
              <a:tr h="594944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国・府支出金</a:t>
                      </a:r>
                      <a:r>
                        <a:rPr kumimoji="1" lang="ja-JP" altLang="en-US" sz="1200" b="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、</a:t>
                      </a:r>
                      <a:endParaRPr kumimoji="1" lang="en-US" altLang="ja-JP" sz="1200" b="0" dirty="0" smtClean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r>
                        <a:rPr kumimoji="1" lang="ja-JP" altLang="en-US" sz="1200" b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町債</a:t>
                      </a:r>
                      <a:endParaRPr kumimoji="1" lang="ja-JP" altLang="en-US" sz="1200" b="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歳出と連動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14000780"/>
                  </a:ext>
                </a:extLst>
              </a:tr>
              <a:tr h="922556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200" b="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交付金・譲与税等、</a:t>
                      </a:r>
                      <a:endParaRPr kumimoji="1" lang="en-US" altLang="ja-JP" sz="1200" b="0" dirty="0" smtClean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r>
                        <a:rPr kumimoji="1" lang="ja-JP" altLang="en-US" sz="1200" b="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諸収入（使用料・手数料、財産収入、寄附金　など）</a:t>
                      </a:r>
                      <a:endParaRPr kumimoji="1" lang="ja-JP" altLang="en-US" sz="1200" b="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近年と同水準</a:t>
                      </a:r>
                      <a:endParaRPr kumimoji="1" lang="ja-JP" altLang="en-US" sz="1200" b="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49666177"/>
                  </a:ext>
                </a:extLst>
              </a:tr>
            </a:tbl>
          </a:graphicData>
        </a:graphic>
      </p:graphicFrame>
      <p:graphicFrame>
        <p:nvGraphicFramePr>
          <p:cNvPr id="16" name="表 21">
            <a:extLst>
              <a:ext uri="{FF2B5EF4-FFF2-40B4-BE49-F238E27FC236}">
                <a16:creationId xmlns:a16="http://schemas.microsoft.com/office/drawing/2014/main" id="{0A4A5D27-D6ED-41D6-AFCE-E61024A9759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6048316"/>
              </p:ext>
            </p:extLst>
          </p:nvPr>
        </p:nvGraphicFramePr>
        <p:xfrm>
          <a:off x="5000977" y="3181551"/>
          <a:ext cx="4644978" cy="3146556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361449">
                  <a:extLst>
                    <a:ext uri="{9D8B030D-6E8A-4147-A177-3AD203B41FA5}">
                      <a16:colId xmlns:a16="http://schemas.microsoft.com/office/drawing/2014/main" val="3356660803"/>
                    </a:ext>
                  </a:extLst>
                </a:gridCol>
                <a:gridCol w="1463763">
                  <a:extLst>
                    <a:ext uri="{9D8B030D-6E8A-4147-A177-3AD203B41FA5}">
                      <a16:colId xmlns:a16="http://schemas.microsoft.com/office/drawing/2014/main" val="2163183408"/>
                    </a:ext>
                  </a:extLst>
                </a:gridCol>
                <a:gridCol w="2819766">
                  <a:extLst>
                    <a:ext uri="{9D8B030D-6E8A-4147-A177-3AD203B41FA5}">
                      <a16:colId xmlns:a16="http://schemas.microsoft.com/office/drawing/2014/main" val="2898818577"/>
                    </a:ext>
                  </a:extLst>
                </a:gridCol>
              </a:tblGrid>
              <a:tr h="330762">
                <a:tc>
                  <a:txBody>
                    <a:bodyPr/>
                    <a:lstStyle/>
                    <a:p>
                      <a:endParaRPr kumimoji="1" lang="ja-JP" altLang="en-US" sz="1200" b="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主な費目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考え方・傾向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6263996"/>
                  </a:ext>
                </a:extLst>
              </a:tr>
              <a:tr h="461238">
                <a:tc rowSpan="6"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歳出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人件費</a:t>
                      </a:r>
                      <a:endParaRPr kumimoji="1" lang="ja-JP" altLang="en-US" sz="1200" b="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給与等は近年と同水準</a:t>
                      </a:r>
                      <a:endParaRPr kumimoji="1" lang="en-US" altLang="ja-JP" sz="1200" b="0" dirty="0" smtClean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r>
                        <a:rPr kumimoji="1" lang="ja-JP" altLang="en-US" sz="1200" b="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退職手当は個別に積上げ</a:t>
                      </a:r>
                      <a:endParaRPr kumimoji="1" lang="ja-JP" altLang="en-US" sz="1200" b="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79605222"/>
                  </a:ext>
                </a:extLst>
              </a:tr>
              <a:tr h="461238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200" b="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扶助費</a:t>
                      </a:r>
                      <a:endParaRPr kumimoji="1" lang="ja-JP" altLang="en-US" sz="1200" b="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近年の増加率</a:t>
                      </a:r>
                      <a:r>
                        <a:rPr kumimoji="1" lang="ja-JP" altLang="en-US" sz="1200" b="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や今後の高齢化を踏まえ</a:t>
                      </a:r>
                      <a:r>
                        <a:rPr kumimoji="1" lang="ja-JP" altLang="en-US" sz="1200" b="1" u="sng" dirty="0">
                          <a:solidFill>
                            <a:schemeClr val="accent2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増加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16219830"/>
                  </a:ext>
                </a:extLst>
              </a:tr>
              <a:tr h="330762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物件費、補助費等</a:t>
                      </a:r>
                      <a:endParaRPr kumimoji="1" lang="ja-JP" altLang="en-US" sz="1200" b="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近年の増加率</a:t>
                      </a:r>
                      <a:r>
                        <a:rPr kumimoji="1" lang="ja-JP" altLang="en-US" sz="1200" b="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を踏まえ</a:t>
                      </a:r>
                      <a:r>
                        <a:rPr kumimoji="1" lang="ja-JP" altLang="en-US" sz="1200" b="0" u="none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増加</a:t>
                      </a:r>
                      <a:endParaRPr kumimoji="1" lang="en-US" altLang="ja-JP" sz="1200" b="0" u="none" dirty="0" smtClean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97604318"/>
                  </a:ext>
                </a:extLst>
              </a:tr>
              <a:tr h="461238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建設事業費、</a:t>
                      </a:r>
                      <a:endParaRPr kumimoji="1" lang="en-US" altLang="ja-JP" sz="1200" b="0" dirty="0" smtClean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r>
                        <a:rPr kumimoji="1" lang="ja-JP" altLang="en-US" sz="1200" b="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維持補修費</a:t>
                      </a:r>
                      <a:endParaRPr kumimoji="1" lang="ja-JP" altLang="en-US" sz="1200" b="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近年と同水準</a:t>
                      </a:r>
                      <a:endParaRPr kumimoji="1" lang="en-US" altLang="ja-JP" sz="1200" b="0" dirty="0" smtClean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u="sng" dirty="0" smtClean="0">
                          <a:solidFill>
                            <a:schemeClr val="accent2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大規模事業は個別に積上げ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14000780"/>
                  </a:ext>
                </a:extLst>
              </a:tr>
              <a:tr h="461238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200" b="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公債費</a:t>
                      </a:r>
                      <a:endParaRPr kumimoji="1" lang="ja-JP" altLang="en-US" sz="1200" b="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既発分は町による推計</a:t>
                      </a:r>
                      <a:endParaRPr kumimoji="1" lang="en-US" altLang="ja-JP" sz="1200" b="0" dirty="0" smtClean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r>
                        <a:rPr kumimoji="1" lang="ja-JP" altLang="en-US" sz="1200" b="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新発分は歳入の町債と連動</a:t>
                      </a:r>
                      <a:endParaRPr kumimoji="1" lang="ja-JP" altLang="en-US" sz="1200" b="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7315266"/>
                  </a:ext>
                </a:extLst>
              </a:tr>
              <a:tr h="461238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200" b="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繰出金</a:t>
                      </a:r>
                      <a:endParaRPr kumimoji="1" lang="ja-JP" altLang="en-US" sz="1200" b="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国保特会と後期高齢特会は人口連動、</a:t>
                      </a:r>
                      <a:endParaRPr kumimoji="1" lang="en-US" altLang="ja-JP" sz="1200" b="0" dirty="0" smtClean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r>
                        <a:rPr kumimoji="1" lang="ja-JP" altLang="en-US" sz="1200" b="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下水特会は近年と同水準</a:t>
                      </a:r>
                      <a:endParaRPr kumimoji="1" lang="en-US" altLang="ja-JP" sz="1200" b="0" dirty="0" smtClean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r>
                        <a:rPr kumimoji="1" lang="ja-JP" altLang="en-US" sz="1200" b="0" u="none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全体として</a:t>
                      </a:r>
                      <a:r>
                        <a:rPr kumimoji="1" lang="ja-JP" altLang="en-US" sz="1200" b="1" u="sng" dirty="0" smtClean="0">
                          <a:solidFill>
                            <a:schemeClr val="accent2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増加</a:t>
                      </a:r>
                      <a:endParaRPr kumimoji="1" lang="ja-JP" altLang="en-US" sz="1200" b="1" u="sng" dirty="0">
                        <a:solidFill>
                          <a:schemeClr val="accent2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73159172"/>
                  </a:ext>
                </a:extLst>
              </a:tr>
            </a:tbl>
          </a:graphicData>
        </a:graphic>
      </p:graphicFrame>
      <p:sp>
        <p:nvSpPr>
          <p:cNvPr id="12" name="テキスト ボックス 11"/>
          <p:cNvSpPr txBox="1"/>
          <p:nvPr/>
        </p:nvSpPr>
        <p:spPr>
          <a:xfrm>
            <a:off x="318392" y="6416392"/>
            <a:ext cx="9360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※</a:t>
            </a:r>
            <a:r>
              <a:rPr kumimoji="1" lang="ja-JP" altLang="en-US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kumimoji="1"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特定</a:t>
            </a:r>
            <a:r>
              <a:rPr kumimoji="1" lang="ja-JP" altLang="en-US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目的基金から</a:t>
            </a:r>
            <a:r>
              <a:rPr kumimoji="1"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の</a:t>
            </a:r>
            <a:r>
              <a:rPr kumimoji="1" lang="ja-JP" altLang="en-US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繰入金は</a:t>
            </a:r>
            <a:r>
              <a:rPr kumimoji="1"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見込まず</a:t>
            </a:r>
            <a:r>
              <a:rPr kumimoji="1" lang="ja-JP" altLang="en-US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、各年度の財源不足額に</a:t>
            </a:r>
            <a:r>
              <a:rPr kumimoji="1"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は財政調整</a:t>
            </a:r>
            <a:r>
              <a:rPr kumimoji="1" lang="ja-JP" altLang="en-US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基金からの繰入金のみ</a:t>
            </a:r>
            <a:r>
              <a:rPr kumimoji="1"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を</a:t>
            </a:r>
            <a:r>
              <a:rPr kumimoji="1" lang="ja-JP" altLang="en-US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充当</a:t>
            </a:r>
            <a:endParaRPr kumimoji="1" lang="ja-JP" altLang="en-US" sz="1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kumimoji="1" lang="en-US" altLang="ja-JP" sz="14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19405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1" name="グラフ 40">
            <a:extLst>
              <a:ext uri="{FF2B5EF4-FFF2-40B4-BE49-F238E27FC236}">
                <a16:creationId xmlns:a16="http://schemas.microsoft.com/office/drawing/2014/main" id="{44EAF9CC-0AC4-41E1-AC43-1272A06FFC4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71416322"/>
              </p:ext>
            </p:extLst>
          </p:nvPr>
        </p:nvGraphicFramePr>
        <p:xfrm>
          <a:off x="220622" y="3698157"/>
          <a:ext cx="4752000" cy="273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0" name="グラフ 3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4649521"/>
              </p:ext>
            </p:extLst>
          </p:nvPr>
        </p:nvGraphicFramePr>
        <p:xfrm>
          <a:off x="5164812" y="3698157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8" name="テキスト ボックス 11"/>
          <p:cNvSpPr txBox="1"/>
          <p:nvPr/>
        </p:nvSpPr>
        <p:spPr>
          <a:xfrm>
            <a:off x="5580802" y="3492907"/>
            <a:ext cx="38759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【</a:t>
            </a:r>
            <a:r>
              <a:rPr kumimoji="1" lang="ja-JP" altLang="en-US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区分</a:t>
            </a:r>
            <a:r>
              <a:rPr kumimoji="1"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別</a:t>
            </a:r>
            <a:r>
              <a:rPr kumimoji="1" lang="ja-JP" altLang="en-US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の</a:t>
            </a:r>
            <a:r>
              <a:rPr kumimoji="1"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人口</a:t>
            </a:r>
            <a:r>
              <a:rPr kumimoji="1" lang="ja-JP" altLang="en-US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の</a:t>
            </a:r>
            <a:r>
              <a:rPr kumimoji="1"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推移</a:t>
            </a:r>
            <a:r>
              <a:rPr kumimoji="1" lang="ja-JP" altLang="en-US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kumimoji="1" lang="en-US" altLang="ja-JP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】</a:t>
            </a:r>
            <a:endParaRPr kumimoji="1" lang="ja-JP" altLang="en-US" sz="1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0" y="0"/>
            <a:ext cx="9906000" cy="664219"/>
          </a:xfrm>
          <a:prstGeom prst="rect">
            <a:avLst/>
          </a:prstGeom>
          <a:gradFill flip="none" rotWithShape="1">
            <a:gsLst>
              <a:gs pos="0">
                <a:srgbClr val="002060"/>
              </a:gs>
              <a:gs pos="50000">
                <a:schemeClr val="tx2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78059" y="69752"/>
            <a:ext cx="711284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３</a:t>
            </a:r>
            <a:r>
              <a:rPr kumimoji="1" lang="ja-JP" alt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．</a:t>
            </a:r>
            <a:r>
              <a:rPr kumimoji="1" lang="ja-JP" alt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太子</a:t>
            </a:r>
            <a:r>
              <a:rPr kumimoji="1" lang="ja-JP" alt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町の</a:t>
            </a:r>
            <a:r>
              <a:rPr kumimoji="1" lang="ja-JP" alt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人口</a:t>
            </a:r>
            <a:r>
              <a:rPr kumimoji="1" lang="ja-JP" alt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推計　</a:t>
            </a:r>
            <a:r>
              <a:rPr kumimoji="1" lang="ja-JP" alt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</a:t>
            </a:r>
            <a:r>
              <a:rPr kumimoji="1" lang="ja-JP" alt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国立社会保障・人口問題研究所）</a:t>
            </a:r>
          </a:p>
          <a:p>
            <a:endParaRPr kumimoji="1" lang="ja-JP" altLang="en-US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9404029" y="6437794"/>
            <a:ext cx="476952" cy="3729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３</a:t>
            </a:r>
          </a:p>
        </p:txBody>
      </p:sp>
      <p:sp>
        <p:nvSpPr>
          <p:cNvPr id="10" name="正方形/長方形 9"/>
          <p:cNvSpPr/>
          <p:nvPr/>
        </p:nvSpPr>
        <p:spPr>
          <a:xfrm>
            <a:off x="292993" y="982856"/>
            <a:ext cx="9587988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sz="1600" dirty="0" smtClean="0">
                <a:solidFill>
                  <a:srgbClr val="FFC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●　</a:t>
            </a:r>
            <a:r>
              <a:rPr kumimoji="1" lang="ja-JP" alt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国立社会保障・人口問題研究所が公表している最新の人口推計によれば、</a:t>
            </a:r>
            <a:r>
              <a:rPr kumimoji="1" lang="ja-JP" altLang="en-US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太子</a:t>
            </a:r>
            <a:r>
              <a:rPr kumimoji="1" lang="ja-JP" alt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町は今後、</a:t>
            </a:r>
            <a:endParaRPr kumimoji="1" lang="en-US" altLang="ja-JP" sz="1600" dirty="0" smtClean="0">
              <a:solidFill>
                <a:schemeClr val="tx1">
                  <a:lumMod val="95000"/>
                  <a:lumOff val="5000"/>
                </a:schemeClr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    </a:t>
            </a:r>
            <a:r>
              <a:rPr kumimoji="1" lang="ja-JP" altLang="en-US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生産年齢人口が急激に減少する一方で、高齢者人口は増加</a:t>
            </a:r>
            <a:endParaRPr kumimoji="1" lang="en-US" altLang="ja-JP" sz="16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ct val="150000"/>
              </a:lnSpc>
            </a:pPr>
            <a:endParaRPr kumimoji="1" lang="ja-JP" altLang="en-US" sz="9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1600" dirty="0" smtClean="0">
                <a:solidFill>
                  <a:srgbClr val="FFC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●</a:t>
            </a:r>
            <a:r>
              <a:rPr kumimoji="1" lang="ja-JP" altLang="en-US" sz="1600" dirty="0">
                <a:solidFill>
                  <a:srgbClr val="FFC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kumimoji="1" lang="ja-JP" altLang="en-US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今後</a:t>
            </a:r>
            <a:r>
              <a:rPr kumimoji="1" lang="en-US" altLang="ja-JP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15</a:t>
            </a:r>
            <a:r>
              <a:rPr kumimoji="1" lang="ja-JP" altLang="en-US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年間で、</a:t>
            </a:r>
            <a:endParaRPr kumimoji="1" lang="en-US" altLang="ja-JP" sz="16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・総人口に占める生産年齢人口の割合は約</a:t>
            </a:r>
            <a:r>
              <a:rPr kumimoji="1" lang="en-US" altLang="ja-JP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7</a:t>
            </a:r>
            <a:r>
              <a:rPr kumimoji="1" lang="en-US" altLang="ja-JP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%</a:t>
            </a:r>
            <a:r>
              <a:rPr kumimoji="1" lang="ja-JP" altLang="en-US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減</a:t>
            </a:r>
            <a:endParaRPr kumimoji="1" lang="en-US" altLang="ja-JP" sz="16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・総人口に占める高齢者人口の割合は約</a:t>
            </a:r>
            <a:r>
              <a:rPr kumimoji="1" lang="en-US" altLang="ja-JP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9</a:t>
            </a:r>
            <a:r>
              <a:rPr kumimoji="1" lang="en-US" altLang="ja-JP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%</a:t>
            </a:r>
            <a:r>
              <a:rPr kumimoji="1" lang="ja-JP" altLang="en-US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増</a:t>
            </a:r>
            <a:endParaRPr kumimoji="1" lang="ja-JP" altLang="en-US" sz="16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198377" y="898410"/>
            <a:ext cx="9487041" cy="2304000"/>
          </a:xfrm>
          <a:prstGeom prst="rect">
            <a:avLst/>
          </a:prstGeom>
          <a:noFill/>
          <a:ln w="19050"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3" name="直線矢印コネクタ 12"/>
          <p:cNvCxnSpPr/>
          <p:nvPr/>
        </p:nvCxnSpPr>
        <p:spPr>
          <a:xfrm>
            <a:off x="7332067" y="2541138"/>
            <a:ext cx="576000" cy="0"/>
          </a:xfrm>
          <a:prstGeom prst="straightConnector1">
            <a:avLst/>
          </a:prstGeom>
          <a:ln w="3810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テキスト ボックス 16"/>
          <p:cNvSpPr txBox="1"/>
          <p:nvPr/>
        </p:nvSpPr>
        <p:spPr>
          <a:xfrm>
            <a:off x="810362" y="3505957"/>
            <a:ext cx="38759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【</a:t>
            </a:r>
            <a:r>
              <a:rPr kumimoji="1" lang="ja-JP" altLang="en-US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総人口の推移　</a:t>
            </a:r>
            <a:r>
              <a:rPr kumimoji="1" lang="en-US" altLang="ja-JP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】</a:t>
            </a:r>
            <a:endParaRPr kumimoji="1" lang="ja-JP" altLang="en-US" sz="1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8634010" y="2349500"/>
            <a:ext cx="136371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dirty="0" smtClean="0">
                <a:solidFill>
                  <a:schemeClr val="accent2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（▲ 約</a:t>
            </a:r>
            <a:r>
              <a:rPr kumimoji="1" lang="en-US" altLang="ja-JP" sz="1000" dirty="0" smtClean="0">
                <a:solidFill>
                  <a:schemeClr val="accent2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7</a:t>
            </a:r>
            <a:r>
              <a:rPr kumimoji="1" lang="ja-JP" altLang="en-US" sz="1000" dirty="0" smtClean="0">
                <a:solidFill>
                  <a:schemeClr val="accent2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％）</a:t>
            </a:r>
            <a:endParaRPr kumimoji="1" lang="ja-JP" altLang="en-US" sz="1000" dirty="0">
              <a:solidFill>
                <a:schemeClr val="accent2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8621310" y="2705100"/>
            <a:ext cx="136371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dirty="0" smtClean="0">
                <a:solidFill>
                  <a:schemeClr val="accent2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（＋ 約</a:t>
            </a:r>
            <a:r>
              <a:rPr kumimoji="1" lang="en-US" altLang="ja-JP" sz="1000" dirty="0" smtClean="0">
                <a:solidFill>
                  <a:schemeClr val="accent2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9</a:t>
            </a:r>
            <a:r>
              <a:rPr kumimoji="1" lang="ja-JP" altLang="en-US" sz="1000" dirty="0" smtClean="0">
                <a:solidFill>
                  <a:schemeClr val="accent2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％）</a:t>
            </a:r>
            <a:endParaRPr kumimoji="1" lang="ja-JP" altLang="en-US" sz="1000" dirty="0">
              <a:solidFill>
                <a:schemeClr val="accent2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3" name="角丸四角形 2"/>
          <p:cNvSpPr/>
          <p:nvPr/>
        </p:nvSpPr>
        <p:spPr>
          <a:xfrm>
            <a:off x="8079517" y="2350448"/>
            <a:ext cx="1476000" cy="252000"/>
          </a:xfrm>
          <a:prstGeom prst="roundRect">
            <a:avLst/>
          </a:prstGeom>
          <a:noFill/>
          <a:ln w="571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角丸四角形 19"/>
          <p:cNvSpPr/>
          <p:nvPr/>
        </p:nvSpPr>
        <p:spPr>
          <a:xfrm>
            <a:off x="8079517" y="2603500"/>
            <a:ext cx="1476000" cy="504000"/>
          </a:xfrm>
          <a:prstGeom prst="roundRect">
            <a:avLst/>
          </a:prstGeom>
          <a:noFill/>
          <a:ln w="571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168200" y="3468803"/>
            <a:ext cx="828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</a:t>
            </a:r>
            <a:r>
              <a:rPr kumimoji="1" lang="ja-JP" altLang="en-US" sz="1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人</a:t>
            </a:r>
            <a:r>
              <a:rPr kumimoji="1" lang="ja-JP" altLang="en-US" sz="10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）</a:t>
            </a:r>
            <a:endParaRPr kumimoji="1" lang="ja-JP" altLang="en-US" sz="10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4856156" y="3389291"/>
            <a:ext cx="828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</a:t>
            </a:r>
            <a:r>
              <a:rPr kumimoji="1" lang="ja-JP" altLang="en-US" sz="1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人</a:t>
            </a:r>
            <a:r>
              <a:rPr kumimoji="1" lang="ja-JP" altLang="en-US" sz="10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）</a:t>
            </a:r>
            <a:endParaRPr kumimoji="1" lang="ja-JP" altLang="en-US" sz="10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7064217" y="4012295"/>
            <a:ext cx="11520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50" b="1" u="sng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生産年齢</a:t>
            </a:r>
            <a:r>
              <a:rPr kumimoji="1" lang="ja-JP" altLang="en-US" sz="1050" b="1" u="sng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人口</a:t>
            </a: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7064217" y="4756597"/>
            <a:ext cx="11520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50" b="1" u="sng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高齢者人口</a:t>
            </a:r>
            <a:endParaRPr kumimoji="1" lang="ja-JP" altLang="en-US" sz="1050" b="1" u="sng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821891" y="3581606"/>
            <a:ext cx="720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9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13,188</a:t>
            </a:r>
            <a:endParaRPr kumimoji="1" lang="ja-JP" altLang="en-US" sz="9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4202109" y="3933231"/>
            <a:ext cx="720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9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11,209</a:t>
            </a:r>
            <a:endParaRPr kumimoji="1" lang="ja-JP" altLang="en-US" sz="9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cxnSp>
        <p:nvCxnSpPr>
          <p:cNvPr id="6" name="直線コネクタ 5"/>
          <p:cNvCxnSpPr/>
          <p:nvPr/>
        </p:nvCxnSpPr>
        <p:spPr>
          <a:xfrm flipV="1">
            <a:off x="981928" y="3780419"/>
            <a:ext cx="0" cy="216000"/>
          </a:xfrm>
          <a:prstGeom prst="line">
            <a:avLst/>
          </a:pr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直線コネクタ 26"/>
          <p:cNvCxnSpPr/>
          <p:nvPr/>
        </p:nvCxnSpPr>
        <p:spPr>
          <a:xfrm flipV="1">
            <a:off x="4698607" y="4194307"/>
            <a:ext cx="0" cy="180000"/>
          </a:xfrm>
          <a:prstGeom prst="line">
            <a:avLst/>
          </a:pr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9" name="テキスト ボックス 28"/>
          <p:cNvSpPr txBox="1"/>
          <p:nvPr/>
        </p:nvSpPr>
        <p:spPr>
          <a:xfrm>
            <a:off x="7064217" y="5471459"/>
            <a:ext cx="11520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年少</a:t>
            </a:r>
            <a:r>
              <a:rPr kumimoji="1" lang="ja-JP" altLang="en-US" sz="105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人口</a:t>
            </a:r>
            <a:endParaRPr kumimoji="1" lang="ja-JP" altLang="en-US" sz="105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cxnSp>
        <p:nvCxnSpPr>
          <p:cNvPr id="30" name="直線コネクタ 29"/>
          <p:cNvCxnSpPr/>
          <p:nvPr/>
        </p:nvCxnSpPr>
        <p:spPr>
          <a:xfrm flipV="1">
            <a:off x="5874844" y="4167395"/>
            <a:ext cx="0" cy="144000"/>
          </a:xfrm>
          <a:prstGeom prst="line">
            <a:avLst/>
          </a:pr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直線コネクタ 30"/>
          <p:cNvCxnSpPr/>
          <p:nvPr/>
        </p:nvCxnSpPr>
        <p:spPr>
          <a:xfrm flipV="1">
            <a:off x="9479932" y="4405040"/>
            <a:ext cx="0" cy="232399"/>
          </a:xfrm>
          <a:prstGeom prst="line">
            <a:avLst/>
          </a:pr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" name="テキスト ボックス 31"/>
          <p:cNvSpPr txBox="1"/>
          <p:nvPr/>
        </p:nvSpPr>
        <p:spPr>
          <a:xfrm>
            <a:off x="5651143" y="4322045"/>
            <a:ext cx="720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9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7,763</a:t>
            </a:r>
            <a:endParaRPr kumimoji="1" lang="ja-JP" altLang="en-US" sz="9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8976174" y="4113264"/>
            <a:ext cx="720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9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5,855</a:t>
            </a:r>
            <a:endParaRPr kumimoji="1" lang="ja-JP" altLang="en-US" sz="9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2304296" y="4239395"/>
            <a:ext cx="1152000" cy="18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kumimoji="1" lang="ja-JP" altLang="en-US" sz="10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後期高齢者人口</a:t>
            </a:r>
            <a:endParaRPr kumimoji="1" lang="ja-JP" altLang="en-US" sz="10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2330047" y="4609332"/>
            <a:ext cx="1080000" cy="18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kumimoji="1" lang="ja-JP" altLang="en-US" sz="10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前期高齢者人口</a:t>
            </a:r>
            <a:endParaRPr kumimoji="1" lang="ja-JP" altLang="en-US" sz="10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2330047" y="5285079"/>
            <a:ext cx="1152000" cy="18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kumimoji="1" lang="ja-JP" altLang="en-US" sz="10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生産年齢人口</a:t>
            </a:r>
            <a:endParaRPr kumimoji="1" lang="ja-JP" altLang="en-US" sz="10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1163891" y="5953087"/>
            <a:ext cx="756000" cy="18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kumimoji="1" lang="ja-JP" altLang="en-US" sz="10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年少人口</a:t>
            </a:r>
            <a:endParaRPr kumimoji="1" lang="ja-JP" altLang="en-US" sz="10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13129" y="1984609"/>
            <a:ext cx="1198245" cy="1127760"/>
          </a:xfrm>
          <a:prstGeom prst="rect">
            <a:avLst/>
          </a:prstGeom>
        </p:spPr>
      </p:pic>
      <p:pic>
        <p:nvPicPr>
          <p:cNvPr id="14" name="図 1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095078" y="1969369"/>
            <a:ext cx="507206" cy="114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1750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/>
        </p:nvSpPr>
        <p:spPr>
          <a:xfrm>
            <a:off x="0" y="0"/>
            <a:ext cx="9906000" cy="664219"/>
          </a:xfrm>
          <a:prstGeom prst="rect">
            <a:avLst/>
          </a:prstGeom>
          <a:gradFill flip="none" rotWithShape="1">
            <a:gsLst>
              <a:gs pos="0">
                <a:srgbClr val="002060"/>
              </a:gs>
              <a:gs pos="50000">
                <a:schemeClr val="tx2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78059" y="66412"/>
            <a:ext cx="915186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４</a:t>
            </a:r>
            <a:r>
              <a:rPr kumimoji="1" lang="ja-JP" alt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．試算の</a:t>
            </a:r>
            <a:r>
              <a:rPr kumimoji="1" lang="ja-JP" alt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費目別の傾向　</a:t>
            </a:r>
            <a:r>
              <a:rPr kumimoji="1" lang="ja-JP" alt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（歳出：①建設事業費</a:t>
            </a:r>
            <a:r>
              <a:rPr kumimoji="1" lang="ja-JP" alt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（災害復旧含む）</a:t>
            </a:r>
            <a:r>
              <a:rPr kumimoji="1" lang="ja-JP" alt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）</a:t>
            </a:r>
            <a:endParaRPr kumimoji="1" lang="ja-JP" altLang="en-US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kumimoji="1" lang="ja-JP" altLang="en-US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9404029" y="6437794"/>
            <a:ext cx="476952" cy="3729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４</a:t>
            </a:r>
          </a:p>
        </p:txBody>
      </p:sp>
      <p:sp>
        <p:nvSpPr>
          <p:cNvPr id="16" name="正方形/長方形 15"/>
          <p:cNvSpPr/>
          <p:nvPr/>
        </p:nvSpPr>
        <p:spPr>
          <a:xfrm>
            <a:off x="292993" y="982856"/>
            <a:ext cx="9587988" cy="12824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sz="1600" dirty="0" smtClean="0">
                <a:solidFill>
                  <a:srgbClr val="FFC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●</a:t>
            </a:r>
            <a:r>
              <a:rPr kumimoji="1" lang="ja-JP" altLang="en-US" sz="1600" dirty="0">
                <a:solidFill>
                  <a:srgbClr val="FFC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kumimoji="1" lang="ja-JP" altLang="en-US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令和２・３年度は、生涯学習施設整備事業を実施しているため建設事業費が大きいが、</a:t>
            </a:r>
            <a:r>
              <a:rPr kumimoji="1" lang="en-US" altLang="ja-JP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/>
            </a:r>
            <a:br>
              <a:rPr kumimoji="1" lang="en-US" altLang="ja-JP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</a:br>
            <a:r>
              <a:rPr kumimoji="1" lang="ja-JP" altLang="en-US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 令和</a:t>
            </a:r>
            <a:r>
              <a:rPr kumimoji="1"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４</a:t>
            </a:r>
            <a:r>
              <a:rPr kumimoji="1" lang="ja-JP" altLang="en-US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年度以降は大きく減少</a:t>
            </a:r>
            <a:endParaRPr kumimoji="1" lang="en-US" altLang="ja-JP" sz="16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ct val="150000"/>
              </a:lnSpc>
            </a:pPr>
            <a:endParaRPr kumimoji="1" lang="en-US" altLang="ja-JP" sz="4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ts val="2800"/>
              </a:lnSpc>
            </a:pPr>
            <a:r>
              <a:rPr kumimoji="1" lang="ja-JP" altLang="en-US" sz="1600" dirty="0">
                <a:solidFill>
                  <a:srgbClr val="FFC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●　</a:t>
            </a:r>
            <a:r>
              <a:rPr kumimoji="1" lang="ja-JP" altLang="en-US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歳入の町債も建設事業費と連動</a:t>
            </a:r>
            <a:endParaRPr kumimoji="1" lang="ja-JP" altLang="en-US" sz="16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198377" y="898410"/>
            <a:ext cx="9487041" cy="1512000"/>
          </a:xfrm>
          <a:prstGeom prst="rect">
            <a:avLst/>
          </a:prstGeom>
          <a:noFill/>
          <a:ln w="19050"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102493" y="3053213"/>
            <a:ext cx="828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（百万円）</a:t>
            </a:r>
            <a:endParaRPr kumimoji="1" lang="ja-JP" altLang="en-US" sz="10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797662" y="2845557"/>
            <a:ext cx="38759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【</a:t>
            </a:r>
            <a:r>
              <a:rPr kumimoji="1" lang="ja-JP" altLang="en-US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建設事業費の推移　</a:t>
            </a:r>
            <a:r>
              <a:rPr kumimoji="1" lang="en-US" altLang="ja-JP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】</a:t>
            </a:r>
            <a:endParaRPr kumimoji="1" lang="ja-JP" altLang="en-US" sz="1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5509362" y="2845557"/>
            <a:ext cx="38759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【</a:t>
            </a:r>
            <a:r>
              <a:rPr kumimoji="1" lang="ja-JP" altLang="en-US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町債の推移　</a:t>
            </a:r>
            <a:r>
              <a:rPr kumimoji="1" lang="en-US" altLang="ja-JP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】</a:t>
            </a:r>
            <a:endParaRPr kumimoji="1" lang="ja-JP" altLang="en-US" sz="1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graphicFrame>
        <p:nvGraphicFramePr>
          <p:cNvPr id="14" name="グラフ 13">
            <a:extLst>
              <a:ext uri="{FF2B5EF4-FFF2-40B4-BE49-F238E27FC236}">
                <a16:creationId xmlns:a16="http://schemas.microsoft.com/office/drawing/2014/main" id="{77A1C1BD-B5F2-4D37-9140-A7530930BD9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66375465"/>
              </p:ext>
            </p:extLst>
          </p:nvPr>
        </p:nvGraphicFramePr>
        <p:xfrm>
          <a:off x="203200" y="3248187"/>
          <a:ext cx="4749800" cy="334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1" name="テキスト ボックス 20"/>
          <p:cNvSpPr txBox="1"/>
          <p:nvPr/>
        </p:nvSpPr>
        <p:spPr>
          <a:xfrm>
            <a:off x="4813255" y="3055485"/>
            <a:ext cx="828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（百万円）</a:t>
            </a:r>
            <a:endParaRPr kumimoji="1" lang="ja-JP" altLang="en-US" sz="10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graphicFrame>
        <p:nvGraphicFramePr>
          <p:cNvPr id="22" name="グラフ 21">
            <a:extLst>
              <a:ext uri="{FF2B5EF4-FFF2-40B4-BE49-F238E27FC236}">
                <a16:creationId xmlns:a16="http://schemas.microsoft.com/office/drawing/2014/main" id="{77A1C1BD-B5F2-4D37-9140-A7530930BD9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62047140"/>
              </p:ext>
            </p:extLst>
          </p:nvPr>
        </p:nvGraphicFramePr>
        <p:xfrm>
          <a:off x="5053707" y="3261265"/>
          <a:ext cx="4749800" cy="33216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77550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1" name="グラフ 40">
            <a:extLst>
              <a:ext uri="{FF2B5EF4-FFF2-40B4-BE49-F238E27FC236}">
                <a16:creationId xmlns:a16="http://schemas.microsoft.com/office/drawing/2014/main" id="{77A1C1BD-B5F2-4D37-9140-A7530930BD9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77048338"/>
              </p:ext>
            </p:extLst>
          </p:nvPr>
        </p:nvGraphicFramePr>
        <p:xfrm>
          <a:off x="129221" y="3663314"/>
          <a:ext cx="4749800" cy="295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0" name="グラフ 39">
            <a:extLst>
              <a:ext uri="{FF2B5EF4-FFF2-40B4-BE49-F238E27FC236}">
                <a16:creationId xmlns:a16="http://schemas.microsoft.com/office/drawing/2014/main" id="{77A1C1BD-B5F2-4D37-9140-A7530930BD9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36453330"/>
              </p:ext>
            </p:extLst>
          </p:nvPr>
        </p:nvGraphicFramePr>
        <p:xfrm>
          <a:off x="4928787" y="3663315"/>
          <a:ext cx="4749800" cy="29309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正方形/長方形 6"/>
          <p:cNvSpPr/>
          <p:nvPr/>
        </p:nvSpPr>
        <p:spPr>
          <a:xfrm>
            <a:off x="0" y="0"/>
            <a:ext cx="9906000" cy="664219"/>
          </a:xfrm>
          <a:prstGeom prst="rect">
            <a:avLst/>
          </a:prstGeom>
          <a:gradFill flip="none" rotWithShape="1">
            <a:gsLst>
              <a:gs pos="0">
                <a:srgbClr val="002060"/>
              </a:gs>
              <a:gs pos="50000">
                <a:schemeClr val="tx2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78059" y="66412"/>
            <a:ext cx="681789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５．</a:t>
            </a:r>
            <a:r>
              <a:rPr kumimoji="1" lang="ja-JP" alt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試算の</a:t>
            </a:r>
            <a:r>
              <a:rPr kumimoji="1" lang="ja-JP" alt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費目別の傾向　</a:t>
            </a:r>
            <a:r>
              <a:rPr kumimoji="1" lang="ja-JP" alt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（歳出：②繰出金）</a:t>
            </a:r>
            <a:endParaRPr kumimoji="1" lang="ja-JP" altLang="en-US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kumimoji="1" lang="ja-JP" altLang="en-US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9404029" y="6437794"/>
            <a:ext cx="476952" cy="3729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５</a:t>
            </a:r>
          </a:p>
        </p:txBody>
      </p:sp>
      <p:sp>
        <p:nvSpPr>
          <p:cNvPr id="17" name="正方形/長方形 16"/>
          <p:cNvSpPr/>
          <p:nvPr/>
        </p:nvSpPr>
        <p:spPr>
          <a:xfrm>
            <a:off x="292993" y="982856"/>
            <a:ext cx="9587988" cy="15286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800"/>
              </a:lnSpc>
            </a:pPr>
            <a:r>
              <a:rPr kumimoji="1" lang="ja-JP" altLang="en-US" sz="1600" dirty="0" smtClean="0">
                <a:solidFill>
                  <a:srgbClr val="FFC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●</a:t>
            </a:r>
            <a:r>
              <a:rPr kumimoji="1" lang="ja-JP" altLang="en-US" sz="1600" dirty="0">
                <a:solidFill>
                  <a:srgbClr val="FFC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kumimoji="1" lang="ja-JP" altLang="en-US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後期高齢事業は後期高齢人口と連動し、介護保険事業は府内</a:t>
            </a:r>
            <a:r>
              <a:rPr kumimoji="1"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全体の介護給付費総額の推計値</a:t>
            </a:r>
            <a:r>
              <a:rPr kumimoji="1" lang="ja-JP" altLang="en-US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と</a:t>
            </a:r>
            <a:endParaRPr kumimoji="1" lang="en-US" altLang="ja-JP" sz="16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ts val="2800"/>
              </a:lnSpc>
            </a:pPr>
            <a:r>
              <a:rPr kumimoji="1" lang="en-US" altLang="ja-JP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</a:t>
            </a:r>
            <a:r>
              <a:rPr kumimoji="1" lang="en-US" altLang="ja-JP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   </a:t>
            </a:r>
            <a:r>
              <a:rPr kumimoji="1" lang="ja-JP" altLang="en-US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連動</a:t>
            </a:r>
            <a:r>
              <a:rPr kumimoji="1"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し</a:t>
            </a:r>
            <a:r>
              <a:rPr kumimoji="1" lang="ja-JP" altLang="en-US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、いずれも増加</a:t>
            </a:r>
            <a:r>
              <a:rPr kumimoji="1"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傾向</a:t>
            </a:r>
            <a:endParaRPr kumimoji="1" lang="en-US" altLang="ja-JP" sz="16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ts val="2800"/>
              </a:lnSpc>
            </a:pPr>
            <a:r>
              <a:rPr kumimoji="1" lang="ja-JP" altLang="en-US" sz="1600" dirty="0" smtClean="0">
                <a:solidFill>
                  <a:srgbClr val="FFC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●</a:t>
            </a:r>
            <a:r>
              <a:rPr kumimoji="1" lang="ja-JP" altLang="en-US" sz="1600" dirty="0">
                <a:solidFill>
                  <a:srgbClr val="FFC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kumimoji="1"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国保事業は</a:t>
            </a:r>
            <a:r>
              <a:rPr kumimoji="1" lang="en-US" altLang="ja-JP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75</a:t>
            </a:r>
            <a:r>
              <a:rPr kumimoji="1"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歳未満人口と連動して減少</a:t>
            </a:r>
            <a:r>
              <a:rPr kumimoji="1" lang="ja-JP" altLang="en-US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傾向、下水道事業は過去と同水準</a:t>
            </a:r>
            <a:endParaRPr kumimoji="1" lang="en-US" altLang="ja-JP" sz="16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ts val="2800"/>
              </a:lnSpc>
            </a:pPr>
            <a:r>
              <a:rPr kumimoji="1" lang="ja-JP" altLang="en-US" sz="1600" dirty="0">
                <a:solidFill>
                  <a:srgbClr val="FFC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●　</a:t>
            </a:r>
            <a:r>
              <a:rPr kumimoji="1" lang="ja-JP" altLang="en-US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繰出金は全体として増加</a:t>
            </a:r>
            <a:endParaRPr kumimoji="1" lang="en-US" altLang="ja-JP" sz="16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2" name="正方形/長方形 21"/>
          <p:cNvSpPr/>
          <p:nvPr/>
        </p:nvSpPr>
        <p:spPr>
          <a:xfrm>
            <a:off x="198377" y="898410"/>
            <a:ext cx="9487041" cy="1728000"/>
          </a:xfrm>
          <a:prstGeom prst="rect">
            <a:avLst/>
          </a:prstGeom>
          <a:noFill/>
          <a:ln w="19050"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5561564" y="3143729"/>
            <a:ext cx="38759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【</a:t>
            </a:r>
            <a:r>
              <a:rPr kumimoji="1" lang="ja-JP" altLang="en-US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kumimoji="1"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繰</a:t>
            </a:r>
            <a:r>
              <a:rPr kumimoji="1" lang="ja-JP" altLang="en-US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出</a:t>
            </a:r>
            <a:r>
              <a:rPr kumimoji="1"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金</a:t>
            </a:r>
            <a:r>
              <a:rPr kumimoji="1" lang="ja-JP" altLang="en-US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の見通し　</a:t>
            </a:r>
            <a:r>
              <a:rPr kumimoji="1" lang="en-US" altLang="ja-JP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】</a:t>
            </a:r>
            <a:endParaRPr kumimoji="1" lang="ja-JP" altLang="en-US" sz="1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993127" y="3160442"/>
            <a:ext cx="38759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【</a:t>
            </a:r>
            <a:r>
              <a:rPr kumimoji="1"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kumimoji="1" lang="ja-JP" altLang="en-US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特別会計</a:t>
            </a:r>
            <a:r>
              <a:rPr kumimoji="1"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別</a:t>
            </a:r>
            <a:r>
              <a:rPr kumimoji="1" lang="ja-JP" altLang="en-US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の繰出金見通し　</a:t>
            </a:r>
            <a:r>
              <a:rPr kumimoji="1" lang="en-US" altLang="ja-JP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】</a:t>
            </a:r>
            <a:endParaRPr kumimoji="1" lang="ja-JP" altLang="en-US" sz="1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7770187" y="5947456"/>
            <a:ext cx="1620000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kumimoji="1" lang="ja-JP" altLang="en-US" sz="12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介護保険事業</a:t>
            </a:r>
            <a:endParaRPr kumimoji="1" lang="ja-JP" altLang="en-US" sz="1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5680712" y="5488787"/>
            <a:ext cx="864000" cy="25391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kumimoji="1" lang="ja-JP" altLang="en-US" sz="10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国保</a:t>
            </a:r>
            <a:r>
              <a:rPr kumimoji="1" lang="ja-JP" altLang="en-US" sz="105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事業</a:t>
            </a:r>
            <a:endParaRPr kumimoji="1" lang="ja-JP" altLang="en-US" sz="105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7463343" y="4799933"/>
            <a:ext cx="1620000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kumimoji="1" lang="ja-JP" altLang="en-US" sz="12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後期</a:t>
            </a:r>
            <a:r>
              <a:rPr kumimoji="1"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高齢</a:t>
            </a:r>
            <a:r>
              <a:rPr kumimoji="1" lang="ja-JP" altLang="en-US" sz="12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事業</a:t>
            </a:r>
            <a:endParaRPr kumimoji="1" lang="ja-JP" altLang="en-US" sz="1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7367809" y="4298972"/>
            <a:ext cx="1620000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kumimoji="1"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下水道</a:t>
            </a:r>
            <a:r>
              <a:rPr kumimoji="1" lang="ja-JP" altLang="en-US" sz="12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事業</a:t>
            </a:r>
            <a:endParaRPr kumimoji="1" lang="ja-JP" altLang="en-US" sz="1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3382677" y="4898851"/>
            <a:ext cx="1656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1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下水道</a:t>
            </a:r>
            <a:r>
              <a:rPr kumimoji="1" lang="ja-JP" altLang="en-US" sz="11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事業</a:t>
            </a:r>
            <a:endParaRPr kumimoji="1" lang="ja-JP" altLang="en-US" sz="11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3382677" y="5513347"/>
            <a:ext cx="1656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1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国保</a:t>
            </a:r>
            <a:r>
              <a:rPr kumimoji="1" lang="ja-JP" altLang="en-US" sz="11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事業</a:t>
            </a:r>
            <a:endParaRPr kumimoji="1" lang="ja-JP" altLang="en-US" sz="11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259235" y="4089823"/>
            <a:ext cx="1656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100" b="1" u="sng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介護</a:t>
            </a:r>
            <a:r>
              <a:rPr kumimoji="1" lang="ja-JP" altLang="en-US" sz="1100" b="1" u="sng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保険</a:t>
            </a:r>
            <a:r>
              <a:rPr kumimoji="1" lang="ja-JP" altLang="en-US" sz="1100" b="1" u="sng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事業</a:t>
            </a:r>
            <a:endParaRPr kumimoji="1" lang="ja-JP" altLang="en-US" sz="1100" b="1" u="sng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848121" y="4657358"/>
            <a:ext cx="1656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100" b="1" u="sng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後期</a:t>
            </a:r>
            <a:r>
              <a:rPr kumimoji="1" lang="ja-JP" altLang="en-US" sz="1100" b="1" u="sng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高齢</a:t>
            </a:r>
            <a:r>
              <a:rPr kumimoji="1" lang="ja-JP" altLang="en-US" sz="1100" b="1" u="sng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事業</a:t>
            </a:r>
            <a:endParaRPr kumimoji="1" lang="ja-JP" altLang="en-US" sz="1100" b="1" u="sng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5167421" y="4138051"/>
            <a:ext cx="720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9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697</a:t>
            </a:r>
            <a:endParaRPr kumimoji="1" lang="ja-JP" altLang="en-US" sz="9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cxnSp>
        <p:nvCxnSpPr>
          <p:cNvPr id="27" name="直線コネクタ 26"/>
          <p:cNvCxnSpPr/>
          <p:nvPr/>
        </p:nvCxnSpPr>
        <p:spPr>
          <a:xfrm flipV="1">
            <a:off x="5458398" y="4414749"/>
            <a:ext cx="0" cy="144000"/>
          </a:xfrm>
          <a:prstGeom prst="line">
            <a:avLst/>
          </a:pr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6" name="テキスト ボックス 35"/>
          <p:cNvSpPr txBox="1"/>
          <p:nvPr/>
        </p:nvSpPr>
        <p:spPr>
          <a:xfrm>
            <a:off x="8893448" y="3890148"/>
            <a:ext cx="720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9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811</a:t>
            </a:r>
            <a:endParaRPr kumimoji="1" lang="ja-JP" altLang="en-US" sz="9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cxnSp>
        <p:nvCxnSpPr>
          <p:cNvPr id="37" name="直線コネクタ 36"/>
          <p:cNvCxnSpPr/>
          <p:nvPr/>
        </p:nvCxnSpPr>
        <p:spPr>
          <a:xfrm flipV="1">
            <a:off x="9396278" y="4052785"/>
            <a:ext cx="0" cy="144000"/>
          </a:xfrm>
          <a:prstGeom prst="line">
            <a:avLst/>
          </a:pr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9879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/>
        </p:nvSpPr>
        <p:spPr>
          <a:xfrm>
            <a:off x="0" y="0"/>
            <a:ext cx="9906000" cy="664219"/>
          </a:xfrm>
          <a:prstGeom prst="rect">
            <a:avLst/>
          </a:prstGeom>
          <a:gradFill flip="none" rotWithShape="1">
            <a:gsLst>
              <a:gs pos="0">
                <a:srgbClr val="002060"/>
              </a:gs>
              <a:gs pos="50000">
                <a:schemeClr val="tx2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78059" y="66412"/>
            <a:ext cx="78293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６</a:t>
            </a:r>
            <a:r>
              <a:rPr kumimoji="1" lang="ja-JP" alt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．今後の行財政運営上の主要な課題等につい</a:t>
            </a:r>
            <a:r>
              <a:rPr kumimoji="1" lang="ja-JP" alt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て</a:t>
            </a:r>
            <a:endParaRPr kumimoji="1" lang="ja-JP" altLang="en-US" sz="2800" b="1" u="sng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ED0ABF41-51B1-4C5B-A09D-5FDFC46B62AC}"/>
              </a:ext>
            </a:extLst>
          </p:cNvPr>
          <p:cNvSpPr txBox="1"/>
          <p:nvPr/>
        </p:nvSpPr>
        <p:spPr>
          <a:xfrm>
            <a:off x="209479" y="920986"/>
            <a:ext cx="9487041" cy="45704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◆</a:t>
            </a:r>
            <a:r>
              <a:rPr kumimoji="1" lang="ja-JP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</a:t>
            </a:r>
            <a:r>
              <a:rPr kumimoji="1" lang="ja-JP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今回の財政シミュレーションに織り込まれていない課題等</a:t>
            </a:r>
            <a:endParaRPr kumimoji="1" lang="en-US" altLang="ja-JP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ct val="150000"/>
              </a:lnSpc>
            </a:pPr>
            <a:endParaRPr kumimoji="1" lang="en-US" altLang="ja-JP" sz="7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ct val="150000"/>
              </a:lnSpc>
            </a:pPr>
            <a:endParaRPr kumimoji="1" lang="ja-JP" altLang="en-US" sz="7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kumimoji="1" lang="ja-JP" altLang="en-US" sz="1600" dirty="0" smtClean="0">
                <a:solidFill>
                  <a:schemeClr val="accent4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● </a:t>
            </a:r>
            <a:r>
              <a:rPr kumimoji="1" lang="ja-JP" altLang="en-US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コロナ</a:t>
            </a:r>
            <a:r>
              <a:rPr kumimoji="1"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禍</a:t>
            </a:r>
            <a:r>
              <a:rPr kumimoji="1" lang="ja-JP" altLang="en-US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などによる今後の景気動向が各町村の税収や歳出に</a:t>
            </a:r>
            <a:r>
              <a:rPr kumimoji="1"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及ぼす影響</a:t>
            </a:r>
            <a:endParaRPr kumimoji="1" lang="en-US" altLang="ja-JP" sz="16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kumimoji="1" lang="ja-JP" altLang="en-US" sz="1600" dirty="0">
                <a:solidFill>
                  <a:schemeClr val="accent4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●</a:t>
            </a:r>
            <a:r>
              <a:rPr kumimoji="1"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</a:t>
            </a:r>
            <a:r>
              <a:rPr kumimoji="1" lang="ja-JP" altLang="en-US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老朽化が進む公共施設・インフラの更新・保全等に係る経費の増高</a:t>
            </a:r>
            <a:endParaRPr kumimoji="1" lang="en-US" altLang="ja-JP" sz="16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kumimoji="1" lang="ja-JP" altLang="en-US" sz="1600" dirty="0">
                <a:solidFill>
                  <a:schemeClr val="accent4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●</a:t>
            </a:r>
            <a:r>
              <a:rPr kumimoji="1"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</a:t>
            </a:r>
            <a:r>
              <a:rPr kumimoji="1" lang="ja-JP" altLang="en-US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令和６年度以降の扶助費の動向とそれに係る国の地方財政措置の状況</a:t>
            </a:r>
            <a:endParaRPr kumimoji="1" lang="en-US" altLang="ja-JP" sz="16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ct val="150000"/>
              </a:lnSpc>
            </a:pPr>
            <a:endParaRPr kumimoji="1" lang="en-US" altLang="ja-JP" sz="6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endParaRPr kumimoji="1" lang="en-US" altLang="ja-JP" sz="105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kumimoji="1" lang="ja-JP" altLang="en-US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① 扶助費、物件費、繰出金の増加に加え、退職者が多く出たことで、令和元年度決算の</a:t>
            </a:r>
            <a:endParaRPr kumimoji="1" lang="en-US" altLang="ja-JP" sz="16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kumimoji="1" lang="en-US" altLang="ja-JP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   </a:t>
            </a:r>
            <a:r>
              <a:rPr kumimoji="1" lang="ja-JP" altLang="en-US" sz="1600" b="1" u="sng" dirty="0" smtClean="0">
                <a:solidFill>
                  <a:schemeClr val="accent2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経常収支比率は</a:t>
            </a:r>
            <a:r>
              <a:rPr kumimoji="1" lang="en-US" altLang="ja-JP" sz="1600" b="1" u="sng" dirty="0" smtClean="0">
                <a:solidFill>
                  <a:schemeClr val="accent2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103.7%</a:t>
            </a:r>
            <a:r>
              <a:rPr kumimoji="1" lang="ja-JP" altLang="en-US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＝　</a:t>
            </a:r>
            <a:r>
              <a:rPr kumimoji="1" lang="ja-JP" altLang="en-US" sz="1600" b="1" u="sng" dirty="0" smtClean="0">
                <a:solidFill>
                  <a:schemeClr val="accent2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財政構造の硬直化</a:t>
            </a:r>
            <a:r>
              <a:rPr kumimoji="1" lang="ja-JP" altLang="en-US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が進んでいる</a:t>
            </a:r>
            <a:endParaRPr kumimoji="1" lang="en-US" altLang="ja-JP" sz="16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ct val="150000"/>
              </a:lnSpc>
            </a:pPr>
            <a:endParaRPr kumimoji="1" lang="en-US" altLang="ja-JP" sz="8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kumimoji="1" lang="ja-JP" altLang="en-US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② </a:t>
            </a:r>
            <a:r>
              <a:rPr kumimoji="1" lang="ja-JP" altLang="en-US" sz="1600" b="1" u="sng" dirty="0" smtClean="0">
                <a:solidFill>
                  <a:schemeClr val="accent2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下水道事業会計に対して、一般会計から基準外繰入</a:t>
            </a:r>
            <a:r>
              <a:rPr kumimoji="1" lang="ja-JP" altLang="en-US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を行っており、</a:t>
            </a:r>
            <a:r>
              <a:rPr kumimoji="1"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事業</a:t>
            </a:r>
            <a:r>
              <a:rPr kumimoji="1" lang="ja-JP" altLang="en-US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の見直しなどによ</a:t>
            </a:r>
            <a:r>
              <a:rPr kumimoji="1"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り</a:t>
            </a:r>
            <a:r>
              <a:rPr kumimoji="1" lang="en-US" altLang="ja-JP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/>
            </a:r>
            <a:br>
              <a:rPr kumimoji="1" lang="en-US" altLang="ja-JP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</a:br>
            <a:r>
              <a:rPr kumimoji="1" lang="en-US" altLang="ja-JP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     </a:t>
            </a:r>
            <a:r>
              <a:rPr kumimoji="1" lang="ja-JP" altLang="en-US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基準外繰入の減額が課題</a:t>
            </a:r>
            <a:endParaRPr kumimoji="1" lang="en-US" altLang="ja-JP" sz="16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ct val="150000"/>
              </a:lnSpc>
            </a:pPr>
            <a:endParaRPr kumimoji="1" lang="en-US" altLang="ja-JP" sz="8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③</a:t>
            </a:r>
            <a:r>
              <a:rPr kumimoji="1" lang="ja-JP" altLang="en-US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令和２年度中に新たな</a:t>
            </a:r>
            <a:r>
              <a:rPr kumimoji="1" lang="ja-JP" altLang="en-US" sz="1600" b="1" u="sng" dirty="0" smtClean="0">
                <a:solidFill>
                  <a:schemeClr val="accent2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行財政改革</a:t>
            </a:r>
            <a:r>
              <a:rPr kumimoji="1" lang="ja-JP" altLang="en-US" sz="1600" b="1" u="sng" dirty="0">
                <a:solidFill>
                  <a:schemeClr val="accent2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プラン</a:t>
            </a:r>
            <a:r>
              <a:rPr kumimoji="1" lang="ja-JP" altLang="en-US" sz="1600" b="1" u="sng" dirty="0" smtClean="0">
                <a:solidFill>
                  <a:schemeClr val="accent2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の策定</a:t>
            </a:r>
            <a:r>
              <a:rPr kumimoji="1" lang="ja-JP" altLang="en-US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を進めている</a:t>
            </a:r>
            <a:endParaRPr kumimoji="1" lang="en-US" altLang="ja-JP" sz="16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5CA21555-70B0-4400-BC5B-57799A123990}"/>
              </a:ext>
            </a:extLst>
          </p:cNvPr>
          <p:cNvSpPr/>
          <p:nvPr/>
        </p:nvSpPr>
        <p:spPr>
          <a:xfrm>
            <a:off x="209479" y="863173"/>
            <a:ext cx="9487041" cy="5220000"/>
          </a:xfrm>
          <a:prstGeom prst="rect">
            <a:avLst/>
          </a:prstGeom>
          <a:noFill/>
          <a:ln w="19050" cmpd="thickThin"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正方形/長方形 26">
            <a:extLst>
              <a:ext uri="{FF2B5EF4-FFF2-40B4-BE49-F238E27FC236}">
                <a16:creationId xmlns:a16="http://schemas.microsoft.com/office/drawing/2014/main" id="{E52D2F3E-F649-4A36-92DB-058AAA4FA4F7}"/>
              </a:ext>
            </a:extLst>
          </p:cNvPr>
          <p:cNvSpPr/>
          <p:nvPr/>
        </p:nvSpPr>
        <p:spPr>
          <a:xfrm>
            <a:off x="9404029" y="6437794"/>
            <a:ext cx="476952" cy="3729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６</a:t>
            </a: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6CBA8F82-7745-45BA-996E-8BA002DE59B9}"/>
              </a:ext>
            </a:extLst>
          </p:cNvPr>
          <p:cNvSpPr/>
          <p:nvPr/>
        </p:nvSpPr>
        <p:spPr>
          <a:xfrm>
            <a:off x="353541" y="1514782"/>
            <a:ext cx="9074330" cy="1490294"/>
          </a:xfrm>
          <a:prstGeom prst="rect">
            <a:avLst/>
          </a:prstGeom>
          <a:noFill/>
          <a:ln>
            <a:solidFill>
              <a:schemeClr val="tx2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2600"/>
              </a:lnSpc>
            </a:pPr>
            <a:endParaRPr kumimoji="1" lang="ja-JP" altLang="en-US" sz="1600" b="1" u="sng" dirty="0">
              <a:solidFill>
                <a:schemeClr val="accent2"/>
              </a:solidFill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7410734" y="1812187"/>
            <a:ext cx="1800000" cy="900000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 smtClean="0"/>
              <a:t>全団体に共通</a:t>
            </a:r>
            <a:endParaRPr kumimoji="1" lang="ja-JP" altLang="en-US" b="1" dirty="0"/>
          </a:p>
        </p:txBody>
      </p:sp>
    </p:spTree>
    <p:extLst>
      <p:ext uri="{BB962C8B-B14F-4D97-AF65-F5344CB8AC3E}">
        <p14:creationId xmlns:p14="http://schemas.microsoft.com/office/powerpoint/2010/main" val="42939036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/>
        </p:nvSpPr>
        <p:spPr>
          <a:xfrm>
            <a:off x="0" y="0"/>
            <a:ext cx="9906000" cy="664219"/>
          </a:xfrm>
          <a:prstGeom prst="rect">
            <a:avLst/>
          </a:prstGeom>
          <a:gradFill flip="none" rotWithShape="1">
            <a:gsLst>
              <a:gs pos="0">
                <a:srgbClr val="002060"/>
              </a:gs>
              <a:gs pos="50000">
                <a:schemeClr val="tx2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78059" y="66412"/>
            <a:ext cx="62311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(</a:t>
            </a:r>
            <a:r>
              <a:rPr kumimoji="1" lang="ja-JP" alt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参考</a:t>
            </a:r>
            <a:r>
              <a:rPr kumimoji="1" lang="en-US" altLang="ja-JP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)</a:t>
            </a:r>
            <a:r>
              <a:rPr kumimoji="1" lang="ja-JP" alt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財政シミュレーションの推計表</a:t>
            </a:r>
            <a:endParaRPr kumimoji="1" lang="ja-JP" altLang="en-US" sz="2800" b="1" u="sng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7" name="正方形/長方形 26">
            <a:extLst>
              <a:ext uri="{FF2B5EF4-FFF2-40B4-BE49-F238E27FC236}">
                <a16:creationId xmlns:a16="http://schemas.microsoft.com/office/drawing/2014/main" id="{E52D2F3E-F649-4A36-92DB-058AAA4FA4F7}"/>
              </a:ext>
            </a:extLst>
          </p:cNvPr>
          <p:cNvSpPr/>
          <p:nvPr/>
        </p:nvSpPr>
        <p:spPr>
          <a:xfrm>
            <a:off x="9404029" y="6437794"/>
            <a:ext cx="476952" cy="3729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７</a:t>
            </a: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072" y="712790"/>
            <a:ext cx="9671971" cy="5764244"/>
          </a:xfrm>
          <a:prstGeom prst="rect">
            <a:avLst/>
          </a:prstGeom>
        </p:spPr>
      </p:pic>
      <p:sp>
        <p:nvSpPr>
          <p:cNvPr id="6" name="テキスト ボックス 5"/>
          <p:cNvSpPr txBox="1"/>
          <p:nvPr/>
        </p:nvSpPr>
        <p:spPr>
          <a:xfrm>
            <a:off x="318392" y="6479892"/>
            <a:ext cx="9360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※</a:t>
            </a:r>
            <a:r>
              <a:rPr kumimoji="1" lang="ja-JP" altLang="en-US" sz="12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費目ごとに四捨五入した結果を歳入合計・歳出合計としているため、令和元年度の合計値は決算額と一致しない場合がある</a:t>
            </a:r>
            <a:endParaRPr kumimoji="1" lang="ja-JP" altLang="en-US" sz="1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687565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16449</TotalTime>
  <Words>1178</Words>
  <Application>Microsoft Office PowerPoint</Application>
  <PresentationFormat>A4 210 x 297 mm</PresentationFormat>
  <Paragraphs>139</Paragraphs>
  <Slides>8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16" baseType="lpstr">
      <vt:lpstr>BIZ UDPゴシック</vt:lpstr>
      <vt:lpstr>游ゴシック</vt:lpstr>
      <vt:lpstr>游ゴシック Light</vt:lpstr>
      <vt:lpstr>Arial</vt:lpstr>
      <vt:lpstr>Calibri</vt:lpstr>
      <vt:lpstr>Calibri Light</vt:lpstr>
      <vt:lpstr>Wingdings</vt:lpstr>
      <vt:lpstr>Office テーマ</vt:lpstr>
      <vt:lpstr>太子町中長期財政シミュレーション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「今後の人口減少・高齢化を見据えてー」</dc:title>
  <dc:creator>平井　良和</dc:creator>
  <cp:lastModifiedBy>中村　奈緒</cp:lastModifiedBy>
  <cp:revision>369</cp:revision>
  <cp:lastPrinted>2021-03-21T23:51:46Z</cp:lastPrinted>
  <dcterms:created xsi:type="dcterms:W3CDTF">2020-12-07T04:45:01Z</dcterms:created>
  <dcterms:modified xsi:type="dcterms:W3CDTF">2023-05-12T05:56:38Z</dcterms:modified>
</cp:coreProperties>
</file>