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8" r:id="rId2"/>
    <p:sldId id="269" r:id="rId3"/>
    <p:sldId id="259" r:id="rId4"/>
    <p:sldId id="264" r:id="rId5"/>
    <p:sldId id="275" r:id="rId6"/>
    <p:sldId id="272" r:id="rId7"/>
    <p:sldId id="276" r:id="rId8"/>
    <p:sldId id="277" r:id="rId9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1_&#23798;&#26412;&#30010;\&#23798;&#26412;&#3001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1_&#23798;&#26412;&#30010;\&#23798;&#26412;&#3001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shome3$\NishiiHi\&#9733;&#22312;&#23429;&#21220;&#21209;\PT&#22577;&#21578;&#26360;\&#20154;&#21475;&#25512;&#35336;&#12398;&#20998;&#26512;\&#20154;&#21475;&#25512;&#35336;&#20998;&#2651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shome3$\NishiiHi\&#9733;&#22312;&#23429;&#21220;&#21209;\PT&#22577;&#21578;&#26360;\&#20154;&#21475;&#25512;&#35336;&#12398;&#20998;&#26512;\&#20154;&#21475;&#25512;&#35336;&#20998;&#2651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1_&#23798;&#26412;&#30010;\&#23798;&#26412;&#3001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1_&#23798;&#26412;&#30010;\&#23798;&#26412;&#3001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1_&#23798;&#26412;&#30010;\&#23798;&#26412;&#3001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1_&#23798;&#26412;&#30010;\&#23798;&#26412;&#3001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'グラフ (歳入歳出)'!$C$3</c:f>
              <c:strCache>
                <c:ptCount val="1"/>
                <c:pt idx="0">
                  <c:v>歳入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'グラフ (歳入歳出)'!$E$2:$S$2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(歳入歳出)'!$E$3:$S$3</c:f>
              <c:numCache>
                <c:formatCode>#,##0;"▲ "#,##0</c:formatCode>
                <c:ptCount val="15"/>
                <c:pt idx="0">
                  <c:v>11862</c:v>
                </c:pt>
                <c:pt idx="1">
                  <c:v>11859</c:v>
                </c:pt>
                <c:pt idx="2">
                  <c:v>11054</c:v>
                </c:pt>
                <c:pt idx="3">
                  <c:v>11929</c:v>
                </c:pt>
                <c:pt idx="4">
                  <c:v>11972</c:v>
                </c:pt>
                <c:pt idx="5">
                  <c:v>11991</c:v>
                </c:pt>
                <c:pt idx="6">
                  <c:v>11113</c:v>
                </c:pt>
                <c:pt idx="7">
                  <c:v>11101</c:v>
                </c:pt>
                <c:pt idx="8">
                  <c:v>11093</c:v>
                </c:pt>
                <c:pt idx="9">
                  <c:v>11084</c:v>
                </c:pt>
                <c:pt idx="10">
                  <c:v>11064</c:v>
                </c:pt>
                <c:pt idx="11">
                  <c:v>11052</c:v>
                </c:pt>
                <c:pt idx="12">
                  <c:v>11036</c:v>
                </c:pt>
                <c:pt idx="13">
                  <c:v>11015</c:v>
                </c:pt>
                <c:pt idx="14">
                  <c:v>10996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CC-4248-8417-691D23968E3B}"/>
            </c:ext>
          </c:extLst>
        </c:ser>
        <c:ser>
          <c:idx val="1"/>
          <c:order val="1"/>
          <c:tx>
            <c:strRef>
              <c:f>'グラフ (歳入歳出)'!$C$4</c:f>
              <c:strCache>
                <c:ptCount val="1"/>
                <c:pt idx="0">
                  <c:v>歳出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'グラフ (歳入歳出)'!$E$2:$S$2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(歳入歳出)'!$E$4:$S$4</c:f>
              <c:numCache>
                <c:formatCode>#,##0;"▲ "#,##0</c:formatCode>
                <c:ptCount val="15"/>
                <c:pt idx="0">
                  <c:v>12105</c:v>
                </c:pt>
                <c:pt idx="1">
                  <c:v>12277</c:v>
                </c:pt>
                <c:pt idx="2">
                  <c:v>11589</c:v>
                </c:pt>
                <c:pt idx="3">
                  <c:v>12408</c:v>
                </c:pt>
                <c:pt idx="4">
                  <c:v>12401</c:v>
                </c:pt>
                <c:pt idx="5">
                  <c:v>12495</c:v>
                </c:pt>
                <c:pt idx="6">
                  <c:v>11818</c:v>
                </c:pt>
                <c:pt idx="7">
                  <c:v>11696</c:v>
                </c:pt>
                <c:pt idx="8">
                  <c:v>11713</c:v>
                </c:pt>
                <c:pt idx="9">
                  <c:v>11760</c:v>
                </c:pt>
                <c:pt idx="10">
                  <c:v>11685</c:v>
                </c:pt>
                <c:pt idx="11">
                  <c:v>11735</c:v>
                </c:pt>
                <c:pt idx="12">
                  <c:v>11818</c:v>
                </c:pt>
                <c:pt idx="13">
                  <c:v>11836</c:v>
                </c:pt>
                <c:pt idx="14">
                  <c:v>11928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CC-4248-8417-691D23968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13000"/>
          <c:min val="1000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10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188405797101442E-2"/>
          <c:y val="0.17635512952185325"/>
          <c:w val="0.88024154589371983"/>
          <c:h val="0.77533569173418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'グラフ（収支）'!$C$3</c:f>
              <c:strCache>
                <c:ptCount val="1"/>
                <c:pt idx="0">
                  <c:v>財政収支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9751180441041411E-3"/>
                  <c:y val="1.937163432723146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ysClr val="windowText" lastClr="000000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846725114665394E-2"/>
                      <c:h val="5.07456904900251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77A-4426-A784-666B44F38F0F}"/>
                </c:ext>
              </c:extLst>
            </c:dLbl>
            <c:dLbl>
              <c:idx val="1"/>
              <c:layout>
                <c:manualLayout>
                  <c:x val="2.1317583194824175E-17"/>
                  <c:y val="-3.87371683129963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44-4613-8421-D9F4D285BAC0}"/>
                </c:ext>
              </c:extLst>
            </c:dLbl>
            <c:dLbl>
              <c:idx val="2"/>
              <c:layout>
                <c:manualLayout>
                  <c:x val="-1.7412570387230909E-2"/>
                  <c:y val="-1.37940921243066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44-4613-8421-D9F4D285BAC0}"/>
                </c:ext>
              </c:extLst>
            </c:dLbl>
            <c:dLbl>
              <c:idx val="3"/>
              <c:layout>
                <c:manualLayout>
                  <c:x val="-1.4405603369346274E-2"/>
                  <c:y val="-5.2911311710673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44-4613-8421-D9F4D285BAC0}"/>
                </c:ext>
              </c:extLst>
            </c:dLbl>
            <c:dLbl>
              <c:idx val="4"/>
              <c:layout>
                <c:manualLayout>
                  <c:x val="0"/>
                  <c:y val="9.4555292732581724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44-4613-8421-D9F4D285BAC0}"/>
                </c:ext>
              </c:extLst>
            </c:dLbl>
            <c:dLbl>
              <c:idx val="5"/>
              <c:layout>
                <c:manualLayout>
                  <c:x val="-7.4288591832998045E-3"/>
                  <c:y val="-6.0469634787807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44-4613-8421-D9F4D285BAC0}"/>
                </c:ext>
              </c:extLst>
            </c:dLbl>
            <c:dLbl>
              <c:idx val="7"/>
              <c:layout>
                <c:manualLayout>
                  <c:x val="-5.4629188793261308E-3"/>
                  <c:y val="-2.3156896207263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44-4613-8421-D9F4D285BAC0}"/>
                </c:ext>
              </c:extLst>
            </c:dLbl>
            <c:dLbl>
              <c:idx val="9"/>
              <c:layout>
                <c:manualLayout>
                  <c:x val="-8.2687669128569397E-3"/>
                  <c:y val="-1.19519976415401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ysClr val="windowText" lastClr="000000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83757553561616"/>
                      <c:h val="7.37811899021047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744-4613-8421-D9F4D285BAC0}"/>
                </c:ext>
              </c:extLst>
            </c:dLbl>
            <c:dLbl>
              <c:idx val="12"/>
              <c:layout>
                <c:manualLayout>
                  <c:x val="-1.3953488372093023E-2"/>
                  <c:y val="-3.87341181422615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44-4613-8421-D9F4D285BAC0}"/>
                </c:ext>
              </c:extLst>
            </c:dLbl>
            <c:dLbl>
              <c:idx val="13"/>
              <c:layout>
                <c:manualLayout>
                  <c:x val="2.487510055318698E-3"/>
                  <c:y val="-2.078691354748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44-4613-8421-D9F4D285BAC0}"/>
                </c:ext>
              </c:extLst>
            </c:dLbl>
            <c:dLbl>
              <c:idx val="14"/>
              <c:layout>
                <c:manualLayout>
                  <c:x val="-1.4925060331912187E-2"/>
                  <c:y val="3.87371683129963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744-4613-8421-D9F4D285B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'グラフ（収支）'!$E$2:$S$2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'グラフ（収支）'!$E$3:$S$3</c:f>
              <c:numCache>
                <c:formatCode>#,##0;"▲ "#,##0</c:formatCode>
                <c:ptCount val="15"/>
                <c:pt idx="0">
                  <c:v>-243</c:v>
                </c:pt>
                <c:pt idx="1">
                  <c:v>-418</c:v>
                </c:pt>
                <c:pt idx="2">
                  <c:v>-535</c:v>
                </c:pt>
                <c:pt idx="3">
                  <c:v>-479</c:v>
                </c:pt>
                <c:pt idx="4">
                  <c:v>-429</c:v>
                </c:pt>
                <c:pt idx="5">
                  <c:v>-504</c:v>
                </c:pt>
                <c:pt idx="6">
                  <c:v>-705</c:v>
                </c:pt>
                <c:pt idx="7">
                  <c:v>-595</c:v>
                </c:pt>
                <c:pt idx="8">
                  <c:v>-620</c:v>
                </c:pt>
                <c:pt idx="9">
                  <c:v>-676</c:v>
                </c:pt>
                <c:pt idx="10">
                  <c:v>-621</c:v>
                </c:pt>
                <c:pt idx="11">
                  <c:v>-683</c:v>
                </c:pt>
                <c:pt idx="12">
                  <c:v>-782</c:v>
                </c:pt>
                <c:pt idx="13">
                  <c:v>-821</c:v>
                </c:pt>
                <c:pt idx="14">
                  <c:v>-932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44-4613-8421-D9F4D285B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63"/>
        <c:axId val="1633330944"/>
        <c:axId val="1636223456"/>
      </c:barChart>
      <c:catAx>
        <c:axId val="163333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6223456"/>
        <c:crosses val="autoZero"/>
        <c:auto val="1"/>
        <c:lblAlgn val="ctr"/>
        <c:lblOffset val="100"/>
        <c:noMultiLvlLbl val="0"/>
      </c:catAx>
      <c:valAx>
        <c:axId val="1636223456"/>
        <c:scaling>
          <c:orientation val="minMax"/>
          <c:max val="0"/>
          <c:min val="-1000"/>
        </c:scaling>
        <c:delete val="0"/>
        <c:axPos val="l"/>
        <c:numFmt formatCode="#,##0;&quot;▲ &quot;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3330944"/>
        <c:crosses val="autoZero"/>
        <c:crossBetween val="between"/>
        <c:majorUnit val="200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'ひな形 (島本)'!$Z$15</c:f>
              <c:strCache>
                <c:ptCount val="1"/>
                <c:pt idx="0">
                  <c:v>年少人口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'ひな形 (島本)'!$AA$14:$AO$14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(島本)'!$AA$15:$AO$15</c:f>
              <c:numCache>
                <c:formatCode>#,##0_);[Red]\(#,##0\)</c:formatCode>
                <c:ptCount val="15"/>
                <c:pt idx="0">
                  <c:v>4634</c:v>
                </c:pt>
                <c:pt idx="1">
                  <c:v>4666</c:v>
                </c:pt>
                <c:pt idx="2">
                  <c:v>4665</c:v>
                </c:pt>
                <c:pt idx="3">
                  <c:v>4735</c:v>
                </c:pt>
                <c:pt idx="4">
                  <c:v>4875</c:v>
                </c:pt>
                <c:pt idx="5">
                  <c:v>4928</c:v>
                </c:pt>
                <c:pt idx="6">
                  <c:v>4970</c:v>
                </c:pt>
                <c:pt idx="7">
                  <c:v>4981</c:v>
                </c:pt>
                <c:pt idx="8">
                  <c:v>4999</c:v>
                </c:pt>
                <c:pt idx="9">
                  <c:v>4982</c:v>
                </c:pt>
                <c:pt idx="10">
                  <c:v>4998</c:v>
                </c:pt>
                <c:pt idx="11">
                  <c:v>4978</c:v>
                </c:pt>
                <c:pt idx="12">
                  <c:v>4943</c:v>
                </c:pt>
                <c:pt idx="13">
                  <c:v>4878</c:v>
                </c:pt>
                <c:pt idx="14">
                  <c:v>4809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92-4C85-9B19-F965A3E2253A}"/>
            </c:ext>
          </c:extLst>
        </c:ser>
        <c:ser>
          <c:idx val="1"/>
          <c:order val="1"/>
          <c:tx>
            <c:strRef>
              <c:f>'ひな形 (島本)'!$Z$16</c:f>
              <c:strCache>
                <c:ptCount val="1"/>
                <c:pt idx="0">
                  <c:v>生産年齢人口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'ひな形 (島本)'!$AA$14:$AO$14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(島本)'!$AA$16:$AO$16</c:f>
              <c:numCache>
                <c:formatCode>#,##0_);[Red]\(#,##0\)</c:formatCode>
                <c:ptCount val="15"/>
                <c:pt idx="0">
                  <c:v>18581</c:v>
                </c:pt>
                <c:pt idx="1">
                  <c:v>18402</c:v>
                </c:pt>
                <c:pt idx="2">
                  <c:v>18276</c:v>
                </c:pt>
                <c:pt idx="3">
                  <c:v>18496</c:v>
                </c:pt>
                <c:pt idx="4">
                  <c:v>18871</c:v>
                </c:pt>
                <c:pt idx="5">
                  <c:v>18992</c:v>
                </c:pt>
                <c:pt idx="6">
                  <c:v>18999</c:v>
                </c:pt>
                <c:pt idx="7">
                  <c:v>18900</c:v>
                </c:pt>
                <c:pt idx="8">
                  <c:v>18786</c:v>
                </c:pt>
                <c:pt idx="9">
                  <c:v>18660</c:v>
                </c:pt>
                <c:pt idx="10">
                  <c:v>18461</c:v>
                </c:pt>
                <c:pt idx="11">
                  <c:v>18337</c:v>
                </c:pt>
                <c:pt idx="12">
                  <c:v>18208</c:v>
                </c:pt>
                <c:pt idx="13">
                  <c:v>18039</c:v>
                </c:pt>
                <c:pt idx="14">
                  <c:v>17864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92-4C85-9B19-F965A3E2253A}"/>
            </c:ext>
          </c:extLst>
        </c:ser>
        <c:ser>
          <c:idx val="2"/>
          <c:order val="2"/>
          <c:tx>
            <c:strRef>
              <c:f>'ひな形 (島本)'!$Z$17</c:f>
              <c:strCache>
                <c:ptCount val="1"/>
                <c:pt idx="0">
                  <c:v>高齢者人口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'ひな形 (島本)'!$AA$14:$AO$14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(島本)'!$AA$17:$AO$17</c:f>
              <c:numCache>
                <c:formatCode>#,##0_);[Red]\(#,##0\)</c:formatCode>
                <c:ptCount val="15"/>
                <c:pt idx="0">
                  <c:v>8596</c:v>
                </c:pt>
                <c:pt idx="1">
                  <c:v>8683</c:v>
                </c:pt>
                <c:pt idx="2">
                  <c:v>8742</c:v>
                </c:pt>
                <c:pt idx="3">
                  <c:v>8756</c:v>
                </c:pt>
                <c:pt idx="4">
                  <c:v>8816</c:v>
                </c:pt>
                <c:pt idx="5">
                  <c:v>8863</c:v>
                </c:pt>
                <c:pt idx="6">
                  <c:v>8878</c:v>
                </c:pt>
                <c:pt idx="7">
                  <c:v>8897</c:v>
                </c:pt>
                <c:pt idx="8">
                  <c:v>8921</c:v>
                </c:pt>
                <c:pt idx="9">
                  <c:v>8955</c:v>
                </c:pt>
                <c:pt idx="10">
                  <c:v>8995</c:v>
                </c:pt>
                <c:pt idx="11">
                  <c:v>8977</c:v>
                </c:pt>
                <c:pt idx="12">
                  <c:v>8959</c:v>
                </c:pt>
                <c:pt idx="13">
                  <c:v>8994</c:v>
                </c:pt>
                <c:pt idx="14">
                  <c:v>9020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92-4C85-9B19-F965A3E225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1955280"/>
        <c:axId val="291952784"/>
      </c:lineChart>
      <c:catAx>
        <c:axId val="29195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291952784"/>
        <c:crosses val="autoZero"/>
        <c:auto val="1"/>
        <c:lblAlgn val="ctr"/>
        <c:lblOffset val="100"/>
        <c:noMultiLvlLbl val="0"/>
      </c:catAx>
      <c:valAx>
        <c:axId val="291952784"/>
        <c:scaling>
          <c:orientation val="minMax"/>
        </c:scaling>
        <c:delete val="0"/>
        <c:axPos val="l"/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291955280"/>
        <c:crosses val="autoZero"/>
        <c:crossBetween val="between"/>
        <c:majorUnit val="50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'ひな形 (島本)'!$B$15</c:f>
              <c:strCache>
                <c:ptCount val="1"/>
                <c:pt idx="0">
                  <c:v>年少人口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(島本)'!$C$14:$Q$14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(島本)'!$C$15:$Q$15</c:f>
              <c:numCache>
                <c:formatCode>#,##0_);[Red]\(#,##0\)</c:formatCode>
                <c:ptCount val="15"/>
                <c:pt idx="0">
                  <c:v>4634</c:v>
                </c:pt>
                <c:pt idx="1">
                  <c:v>4666</c:v>
                </c:pt>
                <c:pt idx="2">
                  <c:v>4665</c:v>
                </c:pt>
                <c:pt idx="3">
                  <c:v>4735</c:v>
                </c:pt>
                <c:pt idx="4">
                  <c:v>4875</c:v>
                </c:pt>
                <c:pt idx="5">
                  <c:v>4928</c:v>
                </c:pt>
                <c:pt idx="6">
                  <c:v>4970</c:v>
                </c:pt>
                <c:pt idx="7">
                  <c:v>4981</c:v>
                </c:pt>
                <c:pt idx="8">
                  <c:v>4999</c:v>
                </c:pt>
                <c:pt idx="9">
                  <c:v>4982</c:v>
                </c:pt>
                <c:pt idx="10">
                  <c:v>4998</c:v>
                </c:pt>
                <c:pt idx="11">
                  <c:v>4978</c:v>
                </c:pt>
                <c:pt idx="12">
                  <c:v>4943</c:v>
                </c:pt>
                <c:pt idx="13">
                  <c:v>4878</c:v>
                </c:pt>
                <c:pt idx="14">
                  <c:v>4809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4B-45E2-A514-2CBA44C75C75}"/>
            </c:ext>
          </c:extLst>
        </c:ser>
        <c:ser>
          <c:idx val="1"/>
          <c:order val="1"/>
          <c:tx>
            <c:strRef>
              <c:f>'ひな形 (島本)'!$B$16</c:f>
              <c:strCache>
                <c:ptCount val="1"/>
                <c:pt idx="0">
                  <c:v>生産年齢人口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(島本)'!$C$14:$Q$14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(島本)'!$C$16:$Q$16</c:f>
              <c:numCache>
                <c:formatCode>#,##0_);[Red]\(#,##0\)</c:formatCode>
                <c:ptCount val="15"/>
                <c:pt idx="0">
                  <c:v>18581</c:v>
                </c:pt>
                <c:pt idx="1">
                  <c:v>18402</c:v>
                </c:pt>
                <c:pt idx="2">
                  <c:v>18276</c:v>
                </c:pt>
                <c:pt idx="3">
                  <c:v>18496</c:v>
                </c:pt>
                <c:pt idx="4">
                  <c:v>18871</c:v>
                </c:pt>
                <c:pt idx="5">
                  <c:v>18992</c:v>
                </c:pt>
                <c:pt idx="6">
                  <c:v>18999</c:v>
                </c:pt>
                <c:pt idx="7">
                  <c:v>18900</c:v>
                </c:pt>
                <c:pt idx="8">
                  <c:v>18786</c:v>
                </c:pt>
                <c:pt idx="9">
                  <c:v>18660</c:v>
                </c:pt>
                <c:pt idx="10">
                  <c:v>18461</c:v>
                </c:pt>
                <c:pt idx="11">
                  <c:v>18337</c:v>
                </c:pt>
                <c:pt idx="12">
                  <c:v>18208</c:v>
                </c:pt>
                <c:pt idx="13">
                  <c:v>18039</c:v>
                </c:pt>
                <c:pt idx="14">
                  <c:v>17864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4B-45E2-A514-2CBA44C75C75}"/>
            </c:ext>
          </c:extLst>
        </c:ser>
        <c:ser>
          <c:idx val="2"/>
          <c:order val="2"/>
          <c:tx>
            <c:strRef>
              <c:f>'ひな形 (島本)'!$B$17</c:f>
              <c:strCache>
                <c:ptCount val="1"/>
                <c:pt idx="0">
                  <c:v>前期高齢者人口</c:v>
                </c:pt>
              </c:strCache>
            </c:strRef>
          </c:tx>
          <c:spPr>
            <a:solidFill>
              <a:schemeClr val="accent3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(島本)'!$C$14:$Q$14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(島本)'!$C$17:$Q$17</c:f>
              <c:numCache>
                <c:formatCode>#,##0_);[Red]\(#,##0\)</c:formatCode>
                <c:ptCount val="15"/>
                <c:pt idx="0">
                  <c:v>4479</c:v>
                </c:pt>
                <c:pt idx="1">
                  <c:v>4505</c:v>
                </c:pt>
                <c:pt idx="2">
                  <c:v>4377</c:v>
                </c:pt>
                <c:pt idx="3">
                  <c:v>4120</c:v>
                </c:pt>
                <c:pt idx="4">
                  <c:v>3914</c:v>
                </c:pt>
                <c:pt idx="5">
                  <c:v>3740</c:v>
                </c:pt>
                <c:pt idx="6">
                  <c:v>3592</c:v>
                </c:pt>
                <c:pt idx="7">
                  <c:v>3474</c:v>
                </c:pt>
                <c:pt idx="8">
                  <c:v>3437</c:v>
                </c:pt>
                <c:pt idx="9">
                  <c:v>3417</c:v>
                </c:pt>
                <c:pt idx="10">
                  <c:v>3465</c:v>
                </c:pt>
                <c:pt idx="11">
                  <c:v>3453</c:v>
                </c:pt>
                <c:pt idx="12">
                  <c:v>3463</c:v>
                </c:pt>
                <c:pt idx="13">
                  <c:v>3583</c:v>
                </c:pt>
                <c:pt idx="14">
                  <c:v>3650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4B-45E2-A514-2CBA44C75C75}"/>
            </c:ext>
          </c:extLst>
        </c:ser>
        <c:ser>
          <c:idx val="3"/>
          <c:order val="3"/>
          <c:tx>
            <c:strRef>
              <c:f>'ひな形 (島本)'!$B$18</c:f>
              <c:strCache>
                <c:ptCount val="1"/>
                <c:pt idx="0">
                  <c:v>後期高齢者人口</c:v>
                </c:pt>
              </c:strCache>
            </c:strRef>
          </c:tx>
          <c:spPr>
            <a:solidFill>
              <a:schemeClr val="accent4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(島本)'!$C$14:$Q$14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(島本)'!$C$18:$Q$18</c:f>
              <c:numCache>
                <c:formatCode>#,##0_);[Red]\(#,##0\)</c:formatCode>
                <c:ptCount val="15"/>
                <c:pt idx="0">
                  <c:v>4117</c:v>
                </c:pt>
                <c:pt idx="1">
                  <c:v>4178</c:v>
                </c:pt>
                <c:pt idx="2">
                  <c:v>4365</c:v>
                </c:pt>
                <c:pt idx="3">
                  <c:v>4636</c:v>
                </c:pt>
                <c:pt idx="4">
                  <c:v>4902</c:v>
                </c:pt>
                <c:pt idx="5">
                  <c:v>5123</c:v>
                </c:pt>
                <c:pt idx="6">
                  <c:v>5286</c:v>
                </c:pt>
                <c:pt idx="7">
                  <c:v>5423</c:v>
                </c:pt>
                <c:pt idx="8">
                  <c:v>5484</c:v>
                </c:pt>
                <c:pt idx="9">
                  <c:v>5538</c:v>
                </c:pt>
                <c:pt idx="10">
                  <c:v>5530</c:v>
                </c:pt>
                <c:pt idx="11">
                  <c:v>5524</c:v>
                </c:pt>
                <c:pt idx="12">
                  <c:v>5496</c:v>
                </c:pt>
                <c:pt idx="13">
                  <c:v>5411</c:v>
                </c:pt>
                <c:pt idx="14">
                  <c:v>5370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4B-45E2-A514-2CBA44C75C7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91257919"/>
        <c:axId val="1390907967"/>
      </c:barChart>
      <c:catAx>
        <c:axId val="1191257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390907967"/>
        <c:crosses val="autoZero"/>
        <c:auto val="1"/>
        <c:lblAlgn val="ctr"/>
        <c:lblOffset val="100"/>
        <c:noMultiLvlLbl val="0"/>
      </c:catAx>
      <c:valAx>
        <c:axId val="1390907967"/>
        <c:scaling>
          <c:orientation val="minMax"/>
        </c:scaling>
        <c:delete val="0"/>
        <c:axPos val="l"/>
        <c:numFmt formatCode="#,##0_);[Red]\(#,##0\)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91257919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'グラフ (投資的経費)'!$C$3</c:f>
              <c:strCache>
                <c:ptCount val="1"/>
                <c:pt idx="0">
                  <c:v>投資的経費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'グラフ (投資的経費)'!$E$2:$S$2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(投資的経費)'!$E$3:$S$3</c:f>
              <c:numCache>
                <c:formatCode>#,##0;"▲ "#,##0</c:formatCode>
                <c:ptCount val="15"/>
                <c:pt idx="0">
                  <c:v>1905</c:v>
                </c:pt>
                <c:pt idx="1">
                  <c:v>1905</c:v>
                </c:pt>
                <c:pt idx="2">
                  <c:v>977</c:v>
                </c:pt>
                <c:pt idx="3">
                  <c:v>1863</c:v>
                </c:pt>
                <c:pt idx="4">
                  <c:v>1863</c:v>
                </c:pt>
                <c:pt idx="5">
                  <c:v>1863</c:v>
                </c:pt>
                <c:pt idx="6">
                  <c:v>977</c:v>
                </c:pt>
                <c:pt idx="7">
                  <c:v>977</c:v>
                </c:pt>
                <c:pt idx="8">
                  <c:v>977</c:v>
                </c:pt>
                <c:pt idx="9">
                  <c:v>977</c:v>
                </c:pt>
                <c:pt idx="10">
                  <c:v>977</c:v>
                </c:pt>
                <c:pt idx="11">
                  <c:v>977</c:v>
                </c:pt>
                <c:pt idx="12">
                  <c:v>977</c:v>
                </c:pt>
                <c:pt idx="13">
                  <c:v>977</c:v>
                </c:pt>
                <c:pt idx="14">
                  <c:v>977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2E-431F-BBB3-04C16FB67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25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4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'グラフ (町債)'!$C$3</c:f>
              <c:strCache>
                <c:ptCount val="1"/>
                <c:pt idx="0">
                  <c:v>町債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'グラフ (町債)'!$E$2:$S$2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(町債)'!$E$3:$S$3</c:f>
              <c:numCache>
                <c:formatCode>#,##0;"▲ "#,##0</c:formatCode>
                <c:ptCount val="15"/>
                <c:pt idx="0">
                  <c:v>890</c:v>
                </c:pt>
                <c:pt idx="1">
                  <c:v>890</c:v>
                </c:pt>
                <c:pt idx="2">
                  <c:v>233</c:v>
                </c:pt>
                <c:pt idx="3">
                  <c:v>1031</c:v>
                </c:pt>
                <c:pt idx="4">
                  <c:v>1031</c:v>
                </c:pt>
                <c:pt idx="5">
                  <c:v>1031</c:v>
                </c:pt>
                <c:pt idx="6">
                  <c:v>233</c:v>
                </c:pt>
                <c:pt idx="7">
                  <c:v>233</c:v>
                </c:pt>
                <c:pt idx="8">
                  <c:v>233</c:v>
                </c:pt>
                <c:pt idx="9">
                  <c:v>233</c:v>
                </c:pt>
                <c:pt idx="10">
                  <c:v>233</c:v>
                </c:pt>
                <c:pt idx="11">
                  <c:v>233</c:v>
                </c:pt>
                <c:pt idx="12">
                  <c:v>233</c:v>
                </c:pt>
                <c:pt idx="13">
                  <c:v>233</c:v>
                </c:pt>
                <c:pt idx="14">
                  <c:v>233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8E-4F30-AFF9-3C946AB999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24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4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5"/>
          <c:order val="0"/>
          <c:tx>
            <c:strRef>
              <c:f>'グラフ (繰出金)'!$C$3</c:f>
              <c:strCache>
                <c:ptCount val="1"/>
                <c:pt idx="0">
                  <c:v>介護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(繰出金)'!$D$3:$S$3</c:f>
              <c:numCache>
                <c:formatCode>#,##0;"▲ "#,##0</c:formatCode>
                <c:ptCount val="15"/>
                <c:pt idx="0">
                  <c:v>416</c:v>
                </c:pt>
                <c:pt idx="1">
                  <c:v>430</c:v>
                </c:pt>
                <c:pt idx="2">
                  <c:v>444</c:v>
                </c:pt>
                <c:pt idx="3">
                  <c:v>458</c:v>
                </c:pt>
                <c:pt idx="4">
                  <c:v>472</c:v>
                </c:pt>
                <c:pt idx="5">
                  <c:v>485</c:v>
                </c:pt>
                <c:pt idx="6">
                  <c:v>496</c:v>
                </c:pt>
                <c:pt idx="7">
                  <c:v>507</c:v>
                </c:pt>
                <c:pt idx="8">
                  <c:v>518</c:v>
                </c:pt>
                <c:pt idx="9">
                  <c:v>529</c:v>
                </c:pt>
                <c:pt idx="10">
                  <c:v>540</c:v>
                </c:pt>
                <c:pt idx="11">
                  <c:v>547</c:v>
                </c:pt>
                <c:pt idx="12">
                  <c:v>554</c:v>
                </c:pt>
                <c:pt idx="13">
                  <c:v>561</c:v>
                </c:pt>
                <c:pt idx="14">
                  <c:v>567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7BD2-49FF-875D-59AB7FA7F929}"/>
            </c:ext>
          </c:extLst>
        </c:ser>
        <c:ser>
          <c:idx val="6"/>
          <c:order val="1"/>
          <c:tx>
            <c:strRef>
              <c:f>'グラフ (繰出金)'!$C$4</c:f>
              <c:strCache>
                <c:ptCount val="1"/>
                <c:pt idx="0">
                  <c:v>国保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(繰出金)'!$D$4:$S$4</c:f>
              <c:numCache>
                <c:formatCode>#,##0;"▲ "#,##0</c:formatCode>
                <c:ptCount val="15"/>
                <c:pt idx="0">
                  <c:v>315</c:v>
                </c:pt>
                <c:pt idx="1">
                  <c:v>316</c:v>
                </c:pt>
                <c:pt idx="2">
                  <c:v>310</c:v>
                </c:pt>
                <c:pt idx="3">
                  <c:v>301</c:v>
                </c:pt>
                <c:pt idx="4">
                  <c:v>295</c:v>
                </c:pt>
                <c:pt idx="5">
                  <c:v>289</c:v>
                </c:pt>
                <c:pt idx="6">
                  <c:v>283</c:v>
                </c:pt>
                <c:pt idx="7">
                  <c:v>278</c:v>
                </c:pt>
                <c:pt idx="8">
                  <c:v>276</c:v>
                </c:pt>
                <c:pt idx="9">
                  <c:v>274</c:v>
                </c:pt>
                <c:pt idx="10">
                  <c:v>275</c:v>
                </c:pt>
                <c:pt idx="11">
                  <c:v>274</c:v>
                </c:pt>
                <c:pt idx="12">
                  <c:v>274</c:v>
                </c:pt>
                <c:pt idx="13">
                  <c:v>277</c:v>
                </c:pt>
                <c:pt idx="14">
                  <c:v>279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7BD2-49FF-875D-59AB7FA7F929}"/>
            </c:ext>
          </c:extLst>
        </c:ser>
        <c:ser>
          <c:idx val="7"/>
          <c:order val="2"/>
          <c:tx>
            <c:strRef>
              <c:f>'グラフ (繰出金)'!$C$5</c:f>
              <c:strCache>
                <c:ptCount val="1"/>
                <c:pt idx="0">
                  <c:v>後期高齢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(繰出金)'!$D$5:$S$5</c:f>
              <c:numCache>
                <c:formatCode>#,##0;"▲ "#,##0</c:formatCode>
                <c:ptCount val="15"/>
                <c:pt idx="0">
                  <c:v>430</c:v>
                </c:pt>
                <c:pt idx="1">
                  <c:v>437</c:v>
                </c:pt>
                <c:pt idx="2">
                  <c:v>456</c:v>
                </c:pt>
                <c:pt idx="3">
                  <c:v>485</c:v>
                </c:pt>
                <c:pt idx="4">
                  <c:v>512</c:v>
                </c:pt>
                <c:pt idx="5">
                  <c:v>536</c:v>
                </c:pt>
                <c:pt idx="6">
                  <c:v>553</c:v>
                </c:pt>
                <c:pt idx="7">
                  <c:v>567</c:v>
                </c:pt>
                <c:pt idx="8">
                  <c:v>573</c:v>
                </c:pt>
                <c:pt idx="9">
                  <c:v>579</c:v>
                </c:pt>
                <c:pt idx="10">
                  <c:v>578</c:v>
                </c:pt>
                <c:pt idx="11">
                  <c:v>578</c:v>
                </c:pt>
                <c:pt idx="12">
                  <c:v>574</c:v>
                </c:pt>
                <c:pt idx="13">
                  <c:v>566</c:v>
                </c:pt>
                <c:pt idx="14">
                  <c:v>561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7BD2-49FF-875D-59AB7FA7F929}"/>
            </c:ext>
          </c:extLst>
        </c:ser>
        <c:ser>
          <c:idx val="8"/>
          <c:order val="3"/>
          <c:tx>
            <c:strRef>
              <c:f>'グラフ (繰出金)'!$C$6</c:f>
              <c:strCache>
                <c:ptCount val="1"/>
                <c:pt idx="0">
                  <c:v>水道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(繰出金)'!$D$6:$S$6</c:f>
              <c:numCache>
                <c:formatCode>#,##0;"▲ "#,##0</c:formatCode>
                <c:ptCount val="1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7BD2-49FF-875D-59AB7FA7F929}"/>
            </c:ext>
          </c:extLst>
        </c:ser>
        <c:ser>
          <c:idx val="9"/>
          <c:order val="4"/>
          <c:tx>
            <c:strRef>
              <c:f>'グラフ (繰出金)'!$C$7</c:f>
              <c:strCache>
                <c:ptCount val="1"/>
                <c:pt idx="0">
                  <c:v>下水</c:v>
                </c:pt>
              </c:strCache>
            </c:strRef>
          </c:tx>
          <c:marker>
            <c:symbol val="none"/>
          </c:marker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(繰出金)'!$D$7:$S$7</c:f>
              <c:numCache>
                <c:formatCode>#,##0;"▲ "#,##0</c:formatCode>
                <c:ptCount val="15"/>
                <c:pt idx="0">
                  <c:v>430</c:v>
                </c:pt>
                <c:pt idx="1">
                  <c:v>430</c:v>
                </c:pt>
                <c:pt idx="2">
                  <c:v>430</c:v>
                </c:pt>
                <c:pt idx="3">
                  <c:v>430</c:v>
                </c:pt>
                <c:pt idx="4">
                  <c:v>430</c:v>
                </c:pt>
                <c:pt idx="5">
                  <c:v>430</c:v>
                </c:pt>
                <c:pt idx="6">
                  <c:v>430</c:v>
                </c:pt>
                <c:pt idx="7">
                  <c:v>430</c:v>
                </c:pt>
                <c:pt idx="8">
                  <c:v>430</c:v>
                </c:pt>
                <c:pt idx="9">
                  <c:v>430</c:v>
                </c:pt>
                <c:pt idx="10">
                  <c:v>430</c:v>
                </c:pt>
                <c:pt idx="11">
                  <c:v>430</c:v>
                </c:pt>
                <c:pt idx="12">
                  <c:v>430</c:v>
                </c:pt>
                <c:pt idx="13">
                  <c:v>430</c:v>
                </c:pt>
                <c:pt idx="14">
                  <c:v>430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4-7BD2-49FF-875D-59AB7FA7F9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7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2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5"/>
          <c:order val="0"/>
          <c:tx>
            <c:strRef>
              <c:f>'グラフ (繰出金)'!$C$3</c:f>
              <c:strCache>
                <c:ptCount val="1"/>
                <c:pt idx="0">
                  <c:v>介護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(繰出金)'!$D$3:$S$3</c:f>
              <c:numCache>
                <c:formatCode>#,##0;"▲ "#,##0</c:formatCode>
                <c:ptCount val="15"/>
                <c:pt idx="0">
                  <c:v>416</c:v>
                </c:pt>
                <c:pt idx="1">
                  <c:v>430</c:v>
                </c:pt>
                <c:pt idx="2">
                  <c:v>444</c:v>
                </c:pt>
                <c:pt idx="3">
                  <c:v>458</c:v>
                </c:pt>
                <c:pt idx="4">
                  <c:v>472</c:v>
                </c:pt>
                <c:pt idx="5">
                  <c:v>485</c:v>
                </c:pt>
                <c:pt idx="6">
                  <c:v>496</c:v>
                </c:pt>
                <c:pt idx="7">
                  <c:v>507</c:v>
                </c:pt>
                <c:pt idx="8">
                  <c:v>518</c:v>
                </c:pt>
                <c:pt idx="9">
                  <c:v>529</c:v>
                </c:pt>
                <c:pt idx="10">
                  <c:v>540</c:v>
                </c:pt>
                <c:pt idx="11">
                  <c:v>547</c:v>
                </c:pt>
                <c:pt idx="12">
                  <c:v>554</c:v>
                </c:pt>
                <c:pt idx="13">
                  <c:v>561</c:v>
                </c:pt>
                <c:pt idx="14">
                  <c:v>567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432-413D-BDCE-794BD7F610AE}"/>
            </c:ext>
          </c:extLst>
        </c:ser>
        <c:ser>
          <c:idx val="6"/>
          <c:order val="1"/>
          <c:tx>
            <c:strRef>
              <c:f>'グラフ (繰出金)'!$C$4</c:f>
              <c:strCache>
                <c:ptCount val="1"/>
                <c:pt idx="0">
                  <c:v>国保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(繰出金)'!$D$4:$S$4</c:f>
              <c:numCache>
                <c:formatCode>#,##0;"▲ "#,##0</c:formatCode>
                <c:ptCount val="15"/>
                <c:pt idx="0">
                  <c:v>315</c:v>
                </c:pt>
                <c:pt idx="1">
                  <c:v>316</c:v>
                </c:pt>
                <c:pt idx="2">
                  <c:v>310</c:v>
                </c:pt>
                <c:pt idx="3">
                  <c:v>301</c:v>
                </c:pt>
                <c:pt idx="4">
                  <c:v>295</c:v>
                </c:pt>
                <c:pt idx="5">
                  <c:v>289</c:v>
                </c:pt>
                <c:pt idx="6">
                  <c:v>283</c:v>
                </c:pt>
                <c:pt idx="7">
                  <c:v>278</c:v>
                </c:pt>
                <c:pt idx="8">
                  <c:v>276</c:v>
                </c:pt>
                <c:pt idx="9">
                  <c:v>274</c:v>
                </c:pt>
                <c:pt idx="10">
                  <c:v>275</c:v>
                </c:pt>
                <c:pt idx="11">
                  <c:v>274</c:v>
                </c:pt>
                <c:pt idx="12">
                  <c:v>274</c:v>
                </c:pt>
                <c:pt idx="13">
                  <c:v>277</c:v>
                </c:pt>
                <c:pt idx="14">
                  <c:v>279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9432-413D-BDCE-794BD7F610AE}"/>
            </c:ext>
          </c:extLst>
        </c:ser>
        <c:ser>
          <c:idx val="7"/>
          <c:order val="2"/>
          <c:tx>
            <c:strRef>
              <c:f>'グラフ (繰出金)'!$C$5</c:f>
              <c:strCache>
                <c:ptCount val="1"/>
                <c:pt idx="0">
                  <c:v>後期高齢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(繰出金)'!$D$5:$S$5</c:f>
              <c:numCache>
                <c:formatCode>#,##0;"▲ "#,##0</c:formatCode>
                <c:ptCount val="15"/>
                <c:pt idx="0">
                  <c:v>430</c:v>
                </c:pt>
                <c:pt idx="1">
                  <c:v>437</c:v>
                </c:pt>
                <c:pt idx="2">
                  <c:v>456</c:v>
                </c:pt>
                <c:pt idx="3">
                  <c:v>485</c:v>
                </c:pt>
                <c:pt idx="4">
                  <c:v>512</c:v>
                </c:pt>
                <c:pt idx="5">
                  <c:v>536</c:v>
                </c:pt>
                <c:pt idx="6">
                  <c:v>553</c:v>
                </c:pt>
                <c:pt idx="7">
                  <c:v>567</c:v>
                </c:pt>
                <c:pt idx="8">
                  <c:v>573</c:v>
                </c:pt>
                <c:pt idx="9">
                  <c:v>579</c:v>
                </c:pt>
                <c:pt idx="10">
                  <c:v>578</c:v>
                </c:pt>
                <c:pt idx="11">
                  <c:v>578</c:v>
                </c:pt>
                <c:pt idx="12">
                  <c:v>574</c:v>
                </c:pt>
                <c:pt idx="13">
                  <c:v>566</c:v>
                </c:pt>
                <c:pt idx="14">
                  <c:v>561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9432-413D-BDCE-794BD7F610AE}"/>
            </c:ext>
          </c:extLst>
        </c:ser>
        <c:ser>
          <c:idx val="8"/>
          <c:order val="3"/>
          <c:tx>
            <c:strRef>
              <c:f>'グラフ (繰出金)'!$C$6</c:f>
              <c:strCache>
                <c:ptCount val="1"/>
                <c:pt idx="0">
                  <c:v>水道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(繰出金)'!$D$6:$S$6</c:f>
              <c:numCache>
                <c:formatCode>#,##0;"▲ "#,##0</c:formatCode>
                <c:ptCount val="1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9432-413D-BDCE-794BD7F610AE}"/>
            </c:ext>
          </c:extLst>
        </c:ser>
        <c:ser>
          <c:idx val="9"/>
          <c:order val="4"/>
          <c:tx>
            <c:strRef>
              <c:f>'グラフ (繰出金)'!$C$7</c:f>
              <c:strCache>
                <c:ptCount val="1"/>
                <c:pt idx="0">
                  <c:v>下水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(繰出金)'!$D$7:$S$7</c:f>
              <c:numCache>
                <c:formatCode>#,##0;"▲ "#,##0</c:formatCode>
                <c:ptCount val="15"/>
                <c:pt idx="0">
                  <c:v>430</c:v>
                </c:pt>
                <c:pt idx="1">
                  <c:v>430</c:v>
                </c:pt>
                <c:pt idx="2">
                  <c:v>430</c:v>
                </c:pt>
                <c:pt idx="3">
                  <c:v>430</c:v>
                </c:pt>
                <c:pt idx="4">
                  <c:v>430</c:v>
                </c:pt>
                <c:pt idx="5">
                  <c:v>430</c:v>
                </c:pt>
                <c:pt idx="6">
                  <c:v>430</c:v>
                </c:pt>
                <c:pt idx="7">
                  <c:v>430</c:v>
                </c:pt>
                <c:pt idx="8">
                  <c:v>430</c:v>
                </c:pt>
                <c:pt idx="9">
                  <c:v>430</c:v>
                </c:pt>
                <c:pt idx="10">
                  <c:v>430</c:v>
                </c:pt>
                <c:pt idx="11">
                  <c:v>430</c:v>
                </c:pt>
                <c:pt idx="12">
                  <c:v>430</c:v>
                </c:pt>
                <c:pt idx="13">
                  <c:v>430</c:v>
                </c:pt>
                <c:pt idx="14">
                  <c:v>430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9432-413D-BDCE-794BD7F61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631457360"/>
        <c:axId val="1469536864"/>
      </c:bar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23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E3A60CE-7E8D-4390-9820-C09E755C9BD4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27EC32B-E128-43F1-BA54-52B0ABA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262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A22FB6E-5550-4A84-95FC-6C5FC37CCEB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030FFAA-3710-4C18-AE2B-D295A7E29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77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6212-96C9-41D3-8E6B-E3D9ABE9871E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37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19FC-0020-489B-93BD-52EF9DFE2BE8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6C17-7DC2-4726-A511-85C76F0BCB45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8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46-9FDD-4CE6-A2A1-8CE3717DBF7D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7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F767-7590-42C7-BB8E-A314D8D2FD5C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FF62-28A4-44D8-9651-8BC671C7BC1C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D65-545E-402E-9A81-768BAF244330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0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6590-0AFF-4C21-8D3D-813D36BA5861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A5C9-3C66-48F2-A7DA-50A8AAD99DFC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9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7542-95D7-4C99-B020-CFE99BF6E3ED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3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7526-BBC7-44F0-9201-29D57E6CFCF0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105B-2D9C-4C60-86CE-F7C448738759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9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362200"/>
            <a:ext cx="9923440" cy="95249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6725" y="2412228"/>
            <a:ext cx="9489990" cy="753586"/>
          </a:xfrm>
        </p:spPr>
        <p:txBody>
          <a:bodyPr>
            <a:noAutofit/>
          </a:bodyPr>
          <a:lstStyle/>
          <a:p>
            <a:r>
              <a:rPr lang="ja-JP" altLang="en-US" sz="4000" b="1" dirty="0">
                <a:ln w="1270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島本</a:t>
            </a:r>
            <a:r>
              <a:rPr lang="ja-JP" altLang="en-US" sz="4000" b="1" dirty="0" smtClean="0">
                <a:ln w="1270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町中長期財政シミュレーション</a:t>
            </a:r>
            <a:endParaRPr lang="ja-JP" altLang="en-US" sz="4000" b="1" dirty="0">
              <a:ln w="12700">
                <a:solidFill>
                  <a:schemeClr val="bg1">
                    <a:lumMod val="75000"/>
                  </a:schemeClr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72604" y="5682885"/>
            <a:ext cx="7429500" cy="946516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令 和 ３ 年 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 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　　</a:t>
            </a:r>
            <a:endParaRPr kumimoji="1"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 </a:t>
            </a:r>
            <a:r>
              <a: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 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島本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0099" y="3822700"/>
            <a:ext cx="833120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大阪府と市町村が共同で取り組んできた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基礎自治機能の維持・充実に関する研究会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などの成果を踏まえ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ながら、財政基盤が脆弱な町村を対象に、人口減少・高齢化などがもたらす将来課題が長期的財政収支に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どのような影響を与えるかを分析するために財政シミュレーションを作成。</a:t>
            </a:r>
            <a:endParaRPr kumimoji="1" lang="en-US" altLang="ja-JP" sz="13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6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この結果を踏まえつつ、今後、さらなる広域連携や行財政改革の推進など、必要な取組みについて検討。</a:t>
            </a:r>
            <a:endParaRPr kumimoji="1" lang="ja-JP" altLang="en-US" sz="13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272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8703" y="5704862"/>
            <a:ext cx="10077260" cy="638080"/>
          </a:xfrm>
          <a:prstGeom prst="rect">
            <a:avLst/>
          </a:prstGeom>
        </p:spPr>
      </p:pic>
      <p:graphicFrame>
        <p:nvGraphicFramePr>
          <p:cNvPr id="27" name="グラフ 26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821570"/>
              </p:ext>
            </p:extLst>
          </p:nvPr>
        </p:nvGraphicFramePr>
        <p:xfrm>
          <a:off x="5086987" y="2724959"/>
          <a:ext cx="4749800" cy="29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059" y="69752"/>
            <a:ext cx="9802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１．島本町の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中長期財政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シミュレーション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2993" y="982856"/>
            <a:ext cx="95879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の財政収支は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、年齢区分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人口と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連動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して町税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が減少する一方、地方交付税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の大幅な増額は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見込めない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、社会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保障関係経費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物件費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増高する厳しい見通し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財政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調整基金（令和元年度決算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14.6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円）は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に枯渇する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見通し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8377" y="898410"/>
            <a:ext cx="9487041" cy="137394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74503" y="3481380"/>
            <a:ext cx="954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歳出総額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674503" y="4784040"/>
            <a:ext cx="1237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歳入総額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29623" y="2359645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単年度の財源不足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額　（実質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単年度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収支）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611518" y="235958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歳入総額・歳出総額の見通し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8392" y="6581492"/>
            <a:ext cx="9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この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試算は不確定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要素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を多く含んでおり、将来に向かって相当の幅をもってみる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必要がある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45056" y="2487591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-109544" y="2487591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-134944" y="6274930"/>
            <a:ext cx="16920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（▲は累積の財源不足額）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034930" y="6292568"/>
            <a:ext cx="1008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財政再生基準</a:t>
            </a:r>
            <a:endParaRPr kumimoji="1" lang="en-US" altLang="ja-JP" sz="8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</a:t>
            </a:r>
            <a:r>
              <a:rPr kumimoji="1" lang="en-US" altLang="ja-JP" sz="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1,353</a:t>
            </a:r>
            <a:endParaRPr kumimoji="1" lang="ja-JP" altLang="en-US" sz="8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85740" y="6286218"/>
            <a:ext cx="115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早期健全化基準</a:t>
            </a:r>
            <a:endParaRPr kumimoji="1" lang="en-US" altLang="ja-JP" sz="800" dirty="0" smtClean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▲</a:t>
            </a:r>
            <a:r>
              <a:rPr kumimoji="1" lang="en-US" altLang="ja-JP" sz="8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956</a:t>
            </a:r>
            <a:endParaRPr kumimoji="1" lang="ja-JP" altLang="en-US" sz="8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524656" y="5880150"/>
            <a:ext cx="504000" cy="39600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4549637" y="5880150"/>
            <a:ext cx="504000" cy="396000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5063983" y="5880150"/>
            <a:ext cx="504000" cy="396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9843" y="6343446"/>
            <a:ext cx="21426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 令和元年度決算ベース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AC842FC4-2FF1-437B-84EE-871AE52AD8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904502"/>
              </p:ext>
            </p:extLst>
          </p:nvPr>
        </p:nvGraphicFramePr>
        <p:xfrm>
          <a:off x="-1" y="2391168"/>
          <a:ext cx="5105507" cy="3278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テキスト ボックス 29"/>
          <p:cNvSpPr txBox="1"/>
          <p:nvPr/>
        </p:nvSpPr>
        <p:spPr>
          <a:xfrm>
            <a:off x="7535728" y="1574800"/>
            <a:ext cx="2040654" cy="600164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特定目的基金からの繰入は見込まず、財源不足額に財政調整基金のみを充当する場合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4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059" y="69752"/>
            <a:ext cx="5739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．財政シミュレーション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試算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方法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92993" y="874906"/>
            <a:ext cx="95879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令和元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年度決算をベースに</a:t>
            </a:r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推計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推計に連動しうる費目は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、町の「第五次総合計画の策定に係る人口推計について」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（令和元年</a:t>
            </a:r>
            <a:r>
              <a:rPr kumimoji="1" lang="en-US" altLang="ja-JP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月）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人口推計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（推計２）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連動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の費目は、近年の増加率や平均値などから試算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禍などによる景気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動向が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税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に及ぼす影響や、今後対応が求められる老朽化した公共施設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更新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費用は本試算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に織り込んで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いないが、財政収支への影響が大きいと想定されるので留意が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8377" y="873010"/>
            <a:ext cx="9487041" cy="2268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21">
            <a:extLst>
              <a:ext uri="{FF2B5EF4-FFF2-40B4-BE49-F238E27FC236}">
                <a16:creationId xmlns:a16="http://schemas.microsoft.com/office/drawing/2014/main" id="{742ED7FD-DFE3-4B50-8206-D642AF431D9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5739898"/>
              </p:ext>
            </p:extLst>
          </p:nvPr>
        </p:nvGraphicFramePr>
        <p:xfrm>
          <a:off x="298980" y="3330617"/>
          <a:ext cx="4287244" cy="30960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3612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630729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322903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4984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考え方・傾向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614326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町税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人口に連動する税目（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個人町民税など）</a:t>
                      </a: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が</a:t>
                      </a:r>
                      <a:r>
                        <a:rPr kumimoji="1" lang="ja-JP" altLang="en-US" sz="1200" b="1" u="sng" dirty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減少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61432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地方交付税等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国・地方の厳しい財政状況を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踏まえ</a:t>
                      </a:r>
                      <a:r>
                        <a:rPr kumimoji="1" lang="ja-JP" altLang="en-US" sz="1200" b="1" u="sng" dirty="0" smtClean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近年と同水準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59494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国・府支出金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町債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92255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交付金・譲与税等、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諸収入（使用料・手数料、財産収入、寄附金　など）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近年と同水準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666177"/>
                  </a:ext>
                </a:extLst>
              </a:tr>
            </a:tbl>
          </a:graphicData>
        </a:graphic>
      </p:graphicFrame>
      <p:graphicFrame>
        <p:nvGraphicFramePr>
          <p:cNvPr id="16" name="表 21">
            <a:extLst>
              <a:ext uri="{FF2B5EF4-FFF2-40B4-BE49-F238E27FC236}">
                <a16:creationId xmlns:a16="http://schemas.microsoft.com/office/drawing/2014/main" id="{0A4A5D27-D6ED-41D6-AFCE-E61024A97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552692"/>
              </p:ext>
            </p:extLst>
          </p:nvPr>
        </p:nvGraphicFramePr>
        <p:xfrm>
          <a:off x="5000977" y="3332432"/>
          <a:ext cx="4644978" cy="31465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1449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463763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819766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3076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考え方・傾向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461238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人件費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給与等は近年と同水準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退職手当は個別に積上げ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605222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扶助費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近年の増加率</a:t>
                      </a: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や今後の高齢化を踏まえ</a:t>
                      </a:r>
                      <a:r>
                        <a:rPr kumimoji="1" lang="ja-JP" altLang="en-US" sz="1200" b="1" u="sng" dirty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3307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補助費、物件費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近年の増加率</a:t>
                      </a: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を踏まえ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建設事業費、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維持補修費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近年と同水準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 smtClean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大規模事業は個別に積上げ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公債費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既発分は町による推計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新発分は歳入の町債と連動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15266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繰出金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国保特会と後期高齢特会は人口連動、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企業会計は近年と同水準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全体として</a:t>
                      </a:r>
                      <a:r>
                        <a:rPr kumimoji="1" lang="ja-JP" altLang="en-US" sz="1200" b="1" u="sng" dirty="0" smtClean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159172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18392" y="6492592"/>
            <a:ext cx="936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特定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目的基金から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繰入金は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見込まず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、各年度の財源不足額に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は財政調整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基金からの繰入金のみ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充当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40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グラフ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867813"/>
              </p:ext>
            </p:extLst>
          </p:nvPr>
        </p:nvGraphicFramePr>
        <p:xfrm>
          <a:off x="5155748" y="38069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92993" y="982856"/>
            <a:ext cx="95879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島本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町が公表している最新の人口推計によれば、大型マンション等の住宅開発が進んでいる影響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などにより、人口減少や高齢化率の増加は抑制され、総人口や各区分別人口は概ね横ばい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年間で、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・総人口に占める生産年齢人口の割合は約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減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・総人口に占める後期高齢者人口の割合は４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0" name="グラフ 39">
            <a:extLst>
              <a:ext uri="{FF2B5EF4-FFF2-40B4-BE49-F238E27FC236}">
                <a16:creationId xmlns:a16="http://schemas.microsoft.com/office/drawing/2014/main" id="{66A2E93C-D877-4FE6-A60D-4FCBF11BC9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9202786"/>
              </p:ext>
            </p:extLst>
          </p:nvPr>
        </p:nvGraphicFramePr>
        <p:xfrm>
          <a:off x="197868" y="3781827"/>
          <a:ext cx="4860000" cy="27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テキスト ボックス 11"/>
          <p:cNvSpPr txBox="1"/>
          <p:nvPr/>
        </p:nvSpPr>
        <p:spPr>
          <a:xfrm>
            <a:off x="5707802" y="349290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区分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推移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8059" y="69752"/>
            <a:ext cx="95862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．島本町の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推計　</a:t>
            </a:r>
            <a:r>
              <a:rPr kumimoji="1"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（「第五次総合計画の策定に係る人口推計」</a:t>
            </a:r>
            <a:r>
              <a:rPr kumimoji="1" lang="ja-JP" altLang="en-US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（令和元年</a:t>
            </a:r>
            <a:r>
              <a:rPr kumimoji="1" lang="en-US" altLang="ja-JP" sz="1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月）</a:t>
            </a:r>
            <a:r>
              <a:rPr kumimoji="1"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より）</a:t>
            </a:r>
            <a:endParaRPr kumimoji="1" lang="ja-JP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98377" y="898410"/>
            <a:ext cx="9487041" cy="2304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7332067" y="2541138"/>
            <a:ext cx="576000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899262" y="350595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総人口の推移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634010" y="2349500"/>
            <a:ext cx="1363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（▲ 約</a:t>
            </a:r>
            <a:r>
              <a:rPr kumimoji="1" lang="en-US" altLang="ja-JP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％）</a:t>
            </a:r>
            <a:endParaRPr kumimoji="1" lang="ja-JP" altLang="en-US" sz="10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621310" y="2844800"/>
            <a:ext cx="1363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（＋ ４％）</a:t>
            </a:r>
            <a:endParaRPr kumimoji="1" lang="ja-JP" altLang="en-US" sz="10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8079517" y="2350448"/>
            <a:ext cx="1476000" cy="252000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8079517" y="2849338"/>
            <a:ext cx="1476000" cy="252000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8200" y="346880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56156" y="3389291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087645" y="4163155"/>
            <a:ext cx="115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生産年齢</a:t>
            </a:r>
            <a:r>
              <a:rPr kumimoji="1" lang="ja-JP" altLang="en-US" sz="105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111392" y="4887405"/>
            <a:ext cx="115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高齢者人口</a:t>
            </a:r>
            <a:endParaRPr kumimoji="1" lang="ja-JP" altLang="en-US" sz="105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36743" y="3891607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31,811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97865" y="3896584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31,694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1006932" y="4046983"/>
            <a:ext cx="0" cy="144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7155834" y="5763088"/>
            <a:ext cx="115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年少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 flipV="1">
            <a:off x="5947168" y="4111690"/>
            <a:ext cx="0" cy="144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9450813" y="4204331"/>
            <a:ext cx="0" cy="144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731166" y="4279623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18,581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915029" y="4344498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17,864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432873" y="4162573"/>
            <a:ext cx="108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後期高齢者人口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436802" y="4447368"/>
            <a:ext cx="108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前期高齢者人口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449867" y="5147926"/>
            <a:ext cx="108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生産年齢人口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456718" y="5988866"/>
            <a:ext cx="108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年少人口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 flipV="1">
            <a:off x="4776624" y="4099995"/>
            <a:ext cx="0" cy="108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5675" y="1964633"/>
            <a:ext cx="1214438" cy="1143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0196" y="1977885"/>
            <a:ext cx="507206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5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9151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．試算の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費目別の傾向　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（歳出：①建設事業費</a:t>
            </a:r>
            <a:r>
              <a:rPr kumimoji="1"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（災害復旧含む）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92993" y="982856"/>
            <a:ext cx="9587988" cy="1641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第三小学校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棟建替事業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（令和２～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年度）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と新庁舎建設事業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（令和５～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年度）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を予定しており、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建設事業費の増高が見込まれる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歳入の町債も建設事業費と連動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町債の充当率は、令和元年度決算</a:t>
            </a:r>
            <a:r>
              <a:rPr kumimoji="1" lang="ja-JP" altLang="en-US" sz="1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ベース</a:t>
            </a:r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。町は後年度の財政負担を軽減するために発行額を抑制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8377" y="923810"/>
            <a:ext cx="9487041" cy="1764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2493" y="305321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97662" y="292175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建設事業費の推移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9362" y="290905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町債の推移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09066" y="304038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5" name="グラフ 14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193562"/>
              </p:ext>
            </p:extLst>
          </p:nvPr>
        </p:nvGraphicFramePr>
        <p:xfrm>
          <a:off x="203200" y="3325114"/>
          <a:ext cx="4749800" cy="329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グラフ 22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434294"/>
              </p:ext>
            </p:extLst>
          </p:nvPr>
        </p:nvGraphicFramePr>
        <p:xfrm>
          <a:off x="4892705" y="3325113"/>
          <a:ext cx="4749800" cy="32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グラフ 38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751812"/>
              </p:ext>
            </p:extLst>
          </p:nvPr>
        </p:nvGraphicFramePr>
        <p:xfrm>
          <a:off x="117273" y="3589963"/>
          <a:ext cx="4749800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8" name="グラフ 37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458830"/>
              </p:ext>
            </p:extLst>
          </p:nvPr>
        </p:nvGraphicFramePr>
        <p:xfrm>
          <a:off x="4761364" y="3589964"/>
          <a:ext cx="4932000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68178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．試算の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費目別の傾向　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（歳出：②繰出金）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92993" y="982856"/>
            <a:ext cx="9587988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後期高齢事業は後期高齢人口と連動し、介護保険事業は府内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全体の介護給付費総額の推計値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連動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、いずれも増加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傾向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国保事業は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歳未満人口と連動して減少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傾向、水道事業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下水道事業は過去と同水準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繰出金は全体として増加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98377" y="898410"/>
            <a:ext cx="9487041" cy="1728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684224" y="3142102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の見通し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93127" y="3105850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特別会計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の繰出金見通し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70187" y="6042992"/>
            <a:ext cx="1620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介護保険事業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570192" y="5687518"/>
            <a:ext cx="864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国保</a:t>
            </a:r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780596" y="5073665"/>
            <a:ext cx="1620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767896" y="4505391"/>
            <a:ext cx="16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41707" y="6147281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水道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83117" y="4895744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52766" y="5504281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国保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70384" y="4472153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</a:t>
            </a:r>
            <a:r>
              <a:rPr kumimoji="1"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</a:t>
            </a:r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043599" y="3936890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</a:t>
            </a:r>
            <a:r>
              <a:rPr kumimoji="1"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</a:t>
            </a:r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09965" y="4278127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1,598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 flipV="1">
            <a:off x="5537033" y="4521200"/>
            <a:ext cx="0" cy="216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8928328" y="3974501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1,844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9409926" y="4208216"/>
            <a:ext cx="0" cy="216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>
            <a:off x="5569999" y="4126843"/>
            <a:ext cx="669076" cy="982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037530" y="4010418"/>
            <a:ext cx="864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水道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694766" y="347218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-143934" y="347218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782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．今後の行財政運営上の主要な課題等につい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て</a:t>
            </a:r>
            <a:endParaRPr kumimoji="1" lang="ja-JP" altLang="en-US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D0ABF41-51B1-4C5B-A09D-5FDFC46B62AC}"/>
              </a:ext>
            </a:extLst>
          </p:cNvPr>
          <p:cNvSpPr txBox="1"/>
          <p:nvPr/>
        </p:nvSpPr>
        <p:spPr>
          <a:xfrm>
            <a:off x="209479" y="825450"/>
            <a:ext cx="9487041" cy="536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今回の財政シミュレーションに織り込まれていない課題等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禍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などによる今後の景気動向が各町村の税収や歳出に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及ぼす影響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老朽化が進む公共施設・インフラの更新・保全等に係る経費の増高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令和６年度以降の扶助費の動向とそれに係る国の地方財政措置の状況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人口・児童数増加に伴い、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保育施設・学校施設等の整備事業を</a:t>
            </a:r>
            <a:r>
              <a:rPr kumimoji="1" lang="ja-JP" altLang="en-US" sz="1600" b="1" u="sng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集中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して実施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しており、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今後、公債費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扶助費の増による財政負担に留意が必要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 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ごみ処理・消防を単独で運営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</a:t>
            </a:r>
            <a:r>
              <a:rPr kumimoji="1" lang="ja-JP" altLang="en-US" sz="16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おり、物件費等の支出増の要因</a:t>
            </a:r>
            <a:endParaRPr kumimoji="1" lang="en-US" altLang="ja-JP" sz="1600" b="1" u="sng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 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特別会計に対して、一般会計から基準外繰入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を行っており、事業の見直しなどにより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基準外繰入の減額が課題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CA21555-70B0-4400-BC5B-57799A123990}"/>
              </a:ext>
            </a:extLst>
          </p:cNvPr>
          <p:cNvSpPr/>
          <p:nvPr/>
        </p:nvSpPr>
        <p:spPr>
          <a:xfrm>
            <a:off x="209479" y="812373"/>
            <a:ext cx="9487041" cy="5544000"/>
          </a:xfrm>
          <a:prstGeom prst="rect">
            <a:avLst/>
          </a:prstGeom>
          <a:noFill/>
          <a:ln w="19050" cmpd="thickThin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52D2F3E-F649-4A36-92DB-058AAA4FA4F7}"/>
              </a:ext>
            </a:extLst>
          </p:cNvPr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CBA8F82-7745-45BA-996E-8BA002DE59B9}"/>
              </a:ext>
            </a:extLst>
          </p:cNvPr>
          <p:cNvSpPr/>
          <p:nvPr/>
        </p:nvSpPr>
        <p:spPr>
          <a:xfrm>
            <a:off x="353541" y="1432894"/>
            <a:ext cx="9074330" cy="1490294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600"/>
              </a:lnSpc>
            </a:pPr>
            <a:endParaRPr kumimoji="1" lang="ja-JP" altLang="en-US" sz="1600" b="1" u="sng" dirty="0">
              <a:solidFill>
                <a:schemeClr val="accent2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410734" y="1757595"/>
            <a:ext cx="1800000" cy="900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全団体に共通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29390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6231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en-US" altLang="ja-JP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財政シミュレーションの推計表</a:t>
            </a:r>
            <a:endParaRPr kumimoji="1" lang="ja-JP" altLang="en-US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52D2F3E-F649-4A36-92DB-058AAA4FA4F7}"/>
              </a:ext>
            </a:extLst>
          </p:cNvPr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4" y="739845"/>
            <a:ext cx="9671971" cy="576424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18392" y="6479892"/>
            <a:ext cx="9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費目ごとに四捨五入した結果を歳入合計・歳出合計としているため、令和元年度の合計値は決算額と一致しない場合がある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875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16878</TotalTime>
  <Words>1269</Words>
  <Application>Microsoft Office PowerPoint</Application>
  <PresentationFormat>A4 210 x 297 mm</PresentationFormat>
  <Paragraphs>149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島本町中長期財政シミュレーション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「今後の人口減少・高齢化を見据えてー」</dc:title>
  <dc:creator>平井　良和</dc:creator>
  <cp:lastModifiedBy>中村　奈緒</cp:lastModifiedBy>
  <cp:revision>420</cp:revision>
  <cp:lastPrinted>2021-03-21T23:49:52Z</cp:lastPrinted>
  <dcterms:created xsi:type="dcterms:W3CDTF">2020-12-07T04:45:01Z</dcterms:created>
  <dcterms:modified xsi:type="dcterms:W3CDTF">2023-05-12T05:50:49Z</dcterms:modified>
</cp:coreProperties>
</file>