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handoutMasterIdLst>
    <p:handoutMasterId r:id="rId11"/>
  </p:handoutMasterIdLst>
  <p:sldIdLst>
    <p:sldId id="278" r:id="rId2"/>
    <p:sldId id="285" r:id="rId3"/>
    <p:sldId id="259" r:id="rId4"/>
    <p:sldId id="264" r:id="rId5"/>
    <p:sldId id="282" r:id="rId6"/>
    <p:sldId id="283" r:id="rId7"/>
    <p:sldId id="286" r:id="rId8"/>
    <p:sldId id="287"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937" autoAdjust="0"/>
  </p:normalViewPr>
  <p:slideViewPr>
    <p:cSldViewPr snapToGrid="0">
      <p:cViewPr varScale="1">
        <p:scale>
          <a:sx n="70" d="100"/>
          <a:sy n="70" d="100"/>
        </p:scale>
        <p:origin x="1242"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829260365404831"/>
          <c:y val="0.14964635001926396"/>
          <c:w val="0.87603419488103385"/>
          <c:h val="0.82483203709965702"/>
        </c:manualLayout>
      </c:layout>
      <c:barChart>
        <c:barDir val="col"/>
        <c:grouping val="clustered"/>
        <c:varyColors val="0"/>
        <c:ser>
          <c:idx val="0"/>
          <c:order val="0"/>
          <c:spPr>
            <a:solidFill>
              <a:schemeClr val="accent1"/>
            </a:solidFill>
            <a:ln>
              <a:solidFill>
                <a:schemeClr val="tx1"/>
              </a:solidFill>
            </a:ln>
            <a:effectLst/>
          </c:spPr>
          <c:invertIfNegative val="0"/>
          <c:dLbls>
            <c:dLbl>
              <c:idx val="6"/>
              <c:layout>
                <c:manualLayout>
                  <c:x val="-1.2989443775652873E-2"/>
                  <c:y val="-1.283917578241518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AEF-47C4-A651-04E5A0E9677B}"/>
                </c:ext>
              </c:extLst>
            </c:dLbl>
            <c:dLbl>
              <c:idx val="9"/>
              <c:layout>
                <c:manualLayout>
                  <c:x val="0"/>
                  <c:y val="1.712204682610160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AEF-47C4-A651-04E5A0E9677B}"/>
                </c:ext>
              </c:extLst>
            </c:dLbl>
            <c:dLbl>
              <c:idx val="10"/>
              <c:layout>
                <c:manualLayout>
                  <c:x val="0"/>
                  <c:y val="4.280848754691210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696-4CD6-9486-54E3AED1658D}"/>
                </c:ext>
              </c:extLst>
            </c:dLbl>
            <c:dLbl>
              <c:idx val="11"/>
              <c:layout>
                <c:manualLayout>
                  <c:x val="9.5254820629638073E-17"/>
                  <c:y val="-2.140255853262694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AEF-47C4-A651-04E5A0E9677B}"/>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島本町★★!$B$3:$P$3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島本町★★!$B$4:$P$4</c:f>
              <c:numCache>
                <c:formatCode>General</c:formatCode>
                <c:ptCount val="15"/>
                <c:pt idx="0">
                  <c:v>329</c:v>
                </c:pt>
                <c:pt idx="1">
                  <c:v>382</c:v>
                </c:pt>
                <c:pt idx="2">
                  <c:v>339</c:v>
                </c:pt>
                <c:pt idx="3">
                  <c:v>256</c:v>
                </c:pt>
                <c:pt idx="4" formatCode="0;&quot;▲ &quot;0">
                  <c:v>-27</c:v>
                </c:pt>
                <c:pt idx="5" formatCode="0;&quot;▲ &quot;0">
                  <c:v>-55</c:v>
                </c:pt>
                <c:pt idx="6" formatCode="0;&quot;▲ &quot;0">
                  <c:v>-143</c:v>
                </c:pt>
                <c:pt idx="7" formatCode="0;&quot;▲ &quot;0">
                  <c:v>-111</c:v>
                </c:pt>
                <c:pt idx="8" formatCode="0;&quot;▲ &quot;0">
                  <c:v>-138</c:v>
                </c:pt>
                <c:pt idx="9" formatCode="0;&quot;▲ &quot;0">
                  <c:v>-238</c:v>
                </c:pt>
                <c:pt idx="10" formatCode="0;&quot;▲ &quot;0">
                  <c:v>-259</c:v>
                </c:pt>
                <c:pt idx="11" formatCode="0;&quot;▲ &quot;0">
                  <c:v>-275</c:v>
                </c:pt>
                <c:pt idx="12" formatCode="0;&quot;▲ &quot;0">
                  <c:v>-393</c:v>
                </c:pt>
                <c:pt idx="13" formatCode="0;&quot;▲ &quot;0">
                  <c:v>-464</c:v>
                </c:pt>
                <c:pt idx="14" formatCode="0;&quot;▲ &quot;0">
                  <c:v>-546</c:v>
                </c:pt>
              </c:numCache>
            </c:numRef>
          </c:val>
          <c:extLst>
            <c:ext xmlns:c16="http://schemas.microsoft.com/office/drawing/2014/chart" uri="{C3380CC4-5D6E-409C-BE32-E72D297353CC}">
              <c16:uniqueId val="{00000002-C696-4CD6-9486-54E3AED1658D}"/>
            </c:ext>
          </c:extLst>
        </c:ser>
        <c:dLbls>
          <c:dLblPos val="outEnd"/>
          <c:showLegendKey val="0"/>
          <c:showVal val="1"/>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600"/>
          <c:min val="-80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200"/>
      </c:valAx>
      <c:spPr>
        <a:noFill/>
        <a:ln w="12700">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7147105378803075E-2"/>
          <c:y val="0.17172447187551945"/>
          <c:w val="0.86950504089460412"/>
          <c:h val="0.80205127357988948"/>
        </c:manualLayout>
      </c:layout>
      <c:lineChart>
        <c:grouping val="standard"/>
        <c:varyColors val="0"/>
        <c:ser>
          <c:idx val="0"/>
          <c:order val="0"/>
          <c:spPr>
            <a:ln w="28575" cap="rnd">
              <a:solidFill>
                <a:schemeClr val="accent1"/>
              </a:solidFill>
              <a:round/>
            </a:ln>
            <a:effectLst/>
          </c:spPr>
          <c:marker>
            <c:symbol val="none"/>
          </c:marker>
          <c:cat>
            <c:strRef>
              <c:f>島本町★★!$C$23:$Q$23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島本町★★!$C$24:$Q$24</c:f>
              <c:numCache>
                <c:formatCode>#,##0</c:formatCode>
                <c:ptCount val="15"/>
                <c:pt idx="0">
                  <c:v>14216</c:v>
                </c:pt>
                <c:pt idx="1">
                  <c:v>14388</c:v>
                </c:pt>
                <c:pt idx="2">
                  <c:v>14618</c:v>
                </c:pt>
                <c:pt idx="3">
                  <c:v>14726</c:v>
                </c:pt>
                <c:pt idx="4">
                  <c:v>13725</c:v>
                </c:pt>
                <c:pt idx="5">
                  <c:v>13472</c:v>
                </c:pt>
                <c:pt idx="6">
                  <c:v>13477</c:v>
                </c:pt>
                <c:pt idx="7">
                  <c:v>13474</c:v>
                </c:pt>
                <c:pt idx="8">
                  <c:v>13471</c:v>
                </c:pt>
                <c:pt idx="9">
                  <c:v>13468</c:v>
                </c:pt>
                <c:pt idx="10">
                  <c:v>13467</c:v>
                </c:pt>
                <c:pt idx="11">
                  <c:v>13460</c:v>
                </c:pt>
                <c:pt idx="12">
                  <c:v>13455</c:v>
                </c:pt>
                <c:pt idx="13">
                  <c:v>13447</c:v>
                </c:pt>
                <c:pt idx="14">
                  <c:v>13441</c:v>
                </c:pt>
              </c:numCache>
            </c:numRef>
          </c:val>
          <c:smooth val="0"/>
          <c:extLst>
            <c:ext xmlns:c16="http://schemas.microsoft.com/office/drawing/2014/chart" uri="{C3380CC4-5D6E-409C-BE32-E72D297353CC}">
              <c16:uniqueId val="{00000000-D964-4776-974D-0020C2B3E7AE}"/>
            </c:ext>
          </c:extLst>
        </c:ser>
        <c:ser>
          <c:idx val="1"/>
          <c:order val="1"/>
          <c:spPr>
            <a:ln w="28575" cap="rnd">
              <a:solidFill>
                <a:schemeClr val="accent2"/>
              </a:solidFill>
              <a:round/>
            </a:ln>
            <a:effectLst/>
          </c:spPr>
          <c:marker>
            <c:symbol val="none"/>
          </c:marker>
          <c:cat>
            <c:strRef>
              <c:f>島本町★★!$C$23:$Q$23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島本町★★!$C$25:$Q$25</c:f>
              <c:numCache>
                <c:formatCode>#,##0</c:formatCode>
                <c:ptCount val="15"/>
                <c:pt idx="0">
                  <c:v>13887</c:v>
                </c:pt>
                <c:pt idx="1">
                  <c:v>14006</c:v>
                </c:pt>
                <c:pt idx="2">
                  <c:v>14279</c:v>
                </c:pt>
                <c:pt idx="3">
                  <c:v>14470</c:v>
                </c:pt>
                <c:pt idx="4">
                  <c:v>13752</c:v>
                </c:pt>
                <c:pt idx="5">
                  <c:v>13527</c:v>
                </c:pt>
                <c:pt idx="6">
                  <c:v>13620</c:v>
                </c:pt>
                <c:pt idx="7">
                  <c:v>13585</c:v>
                </c:pt>
                <c:pt idx="8">
                  <c:v>13609</c:v>
                </c:pt>
                <c:pt idx="9">
                  <c:v>13706</c:v>
                </c:pt>
                <c:pt idx="10">
                  <c:v>13726</c:v>
                </c:pt>
                <c:pt idx="11">
                  <c:v>13735</c:v>
                </c:pt>
                <c:pt idx="12">
                  <c:v>13848</c:v>
                </c:pt>
                <c:pt idx="13">
                  <c:v>13911</c:v>
                </c:pt>
                <c:pt idx="14">
                  <c:v>13987</c:v>
                </c:pt>
              </c:numCache>
            </c:numRef>
          </c:val>
          <c:smooth val="0"/>
          <c:extLst>
            <c:ext xmlns:c16="http://schemas.microsoft.com/office/drawing/2014/chart" uri="{C3380CC4-5D6E-409C-BE32-E72D297353CC}">
              <c16:uniqueId val="{00000001-D964-4776-974D-0020C2B3E7AE}"/>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4800"/>
          <c:min val="132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2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島本町★★!$B$52</c:f>
              <c:strCache>
                <c:ptCount val="1"/>
                <c:pt idx="0">
                  <c:v>年少人口</c:v>
                </c:pt>
              </c:strCache>
            </c:strRef>
          </c:tx>
          <c:spPr>
            <a:ln w="28575" cap="rnd">
              <a:solidFill>
                <a:schemeClr val="accent1"/>
              </a:solidFill>
              <a:round/>
            </a:ln>
            <a:effectLst/>
          </c:spPr>
          <c:marker>
            <c:symbol val="none"/>
          </c:marker>
          <c:cat>
            <c:strRef>
              <c:f>島本町★★!$C$51:$S$51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島本町★★!$C$52:$S$52</c:f>
              <c:numCache>
                <c:formatCode>#,##0</c:formatCode>
                <c:ptCount val="17"/>
                <c:pt idx="0">
                  <c:v>4589</c:v>
                </c:pt>
                <c:pt idx="1">
                  <c:v>4666</c:v>
                </c:pt>
                <c:pt idx="2">
                  <c:v>4665</c:v>
                </c:pt>
                <c:pt idx="3">
                  <c:v>4735</c:v>
                </c:pt>
                <c:pt idx="4">
                  <c:v>4875</c:v>
                </c:pt>
                <c:pt idx="5">
                  <c:v>4928</c:v>
                </c:pt>
                <c:pt idx="6">
                  <c:v>4970</c:v>
                </c:pt>
                <c:pt idx="7">
                  <c:v>4981</c:v>
                </c:pt>
                <c:pt idx="8">
                  <c:v>4999</c:v>
                </c:pt>
                <c:pt idx="9">
                  <c:v>4982</c:v>
                </c:pt>
                <c:pt idx="10">
                  <c:v>4998</c:v>
                </c:pt>
                <c:pt idx="11">
                  <c:v>4978</c:v>
                </c:pt>
                <c:pt idx="12">
                  <c:v>4943</c:v>
                </c:pt>
                <c:pt idx="13">
                  <c:v>4878</c:v>
                </c:pt>
                <c:pt idx="14">
                  <c:v>4809</c:v>
                </c:pt>
                <c:pt idx="15">
                  <c:v>4730</c:v>
                </c:pt>
                <c:pt idx="16">
                  <c:v>4637</c:v>
                </c:pt>
              </c:numCache>
            </c:numRef>
          </c:val>
          <c:smooth val="0"/>
          <c:extLst>
            <c:ext xmlns:c16="http://schemas.microsoft.com/office/drawing/2014/chart" uri="{C3380CC4-5D6E-409C-BE32-E72D297353CC}">
              <c16:uniqueId val="{00000000-7C66-4E4B-8EA4-727C00BA1471}"/>
            </c:ext>
          </c:extLst>
        </c:ser>
        <c:ser>
          <c:idx val="1"/>
          <c:order val="1"/>
          <c:tx>
            <c:strRef>
              <c:f>島本町★★!$B$53</c:f>
              <c:strCache>
                <c:ptCount val="1"/>
                <c:pt idx="0">
                  <c:v>生産年齢人口</c:v>
                </c:pt>
              </c:strCache>
            </c:strRef>
          </c:tx>
          <c:spPr>
            <a:ln w="28575" cap="rnd">
              <a:solidFill>
                <a:schemeClr val="accent2"/>
              </a:solidFill>
              <a:round/>
            </a:ln>
            <a:effectLst/>
          </c:spPr>
          <c:marker>
            <c:symbol val="none"/>
          </c:marker>
          <c:cat>
            <c:strRef>
              <c:f>島本町★★!$C$51:$S$51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島本町★★!$C$53:$S$53</c:f>
              <c:numCache>
                <c:formatCode>#,##0</c:formatCode>
                <c:ptCount val="17"/>
                <c:pt idx="0">
                  <c:v>17749</c:v>
                </c:pt>
                <c:pt idx="1">
                  <c:v>18402</c:v>
                </c:pt>
                <c:pt idx="2">
                  <c:v>18276</c:v>
                </c:pt>
                <c:pt idx="3">
                  <c:v>18496</c:v>
                </c:pt>
                <c:pt idx="4">
                  <c:v>18871</c:v>
                </c:pt>
                <c:pt idx="5">
                  <c:v>18992</c:v>
                </c:pt>
                <c:pt idx="6">
                  <c:v>18999</c:v>
                </c:pt>
                <c:pt idx="7">
                  <c:v>18900</c:v>
                </c:pt>
                <c:pt idx="8">
                  <c:v>18786</c:v>
                </c:pt>
                <c:pt idx="9">
                  <c:v>18660</c:v>
                </c:pt>
                <c:pt idx="10">
                  <c:v>18461</c:v>
                </c:pt>
                <c:pt idx="11">
                  <c:v>18337</c:v>
                </c:pt>
                <c:pt idx="12">
                  <c:v>18208</c:v>
                </c:pt>
                <c:pt idx="13">
                  <c:v>18039</c:v>
                </c:pt>
                <c:pt idx="14">
                  <c:v>17864</c:v>
                </c:pt>
                <c:pt idx="15">
                  <c:v>17661</c:v>
                </c:pt>
                <c:pt idx="16">
                  <c:v>17485</c:v>
                </c:pt>
              </c:numCache>
            </c:numRef>
          </c:val>
          <c:smooth val="0"/>
          <c:extLst>
            <c:ext xmlns:c16="http://schemas.microsoft.com/office/drawing/2014/chart" uri="{C3380CC4-5D6E-409C-BE32-E72D297353CC}">
              <c16:uniqueId val="{00000001-7C66-4E4B-8EA4-727C00BA1471}"/>
            </c:ext>
          </c:extLst>
        </c:ser>
        <c:ser>
          <c:idx val="2"/>
          <c:order val="2"/>
          <c:tx>
            <c:strRef>
              <c:f>島本町★★!$B$57</c:f>
              <c:strCache>
                <c:ptCount val="1"/>
                <c:pt idx="0">
                  <c:v>高齢者人口</c:v>
                </c:pt>
              </c:strCache>
            </c:strRef>
          </c:tx>
          <c:spPr>
            <a:ln w="28575" cap="rnd">
              <a:solidFill>
                <a:schemeClr val="accent3"/>
              </a:solidFill>
              <a:round/>
            </a:ln>
            <a:effectLst/>
          </c:spPr>
          <c:marker>
            <c:symbol val="none"/>
          </c:marker>
          <c:cat>
            <c:strRef>
              <c:f>島本町★★!$C$51:$S$51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島本町★★!$C$57:$S$57</c:f>
              <c:numCache>
                <c:formatCode>#,##0</c:formatCode>
                <c:ptCount val="17"/>
                <c:pt idx="0">
                  <c:v>8491</c:v>
                </c:pt>
                <c:pt idx="1">
                  <c:v>8683</c:v>
                </c:pt>
                <c:pt idx="2">
                  <c:v>8743</c:v>
                </c:pt>
                <c:pt idx="3">
                  <c:v>8756</c:v>
                </c:pt>
                <c:pt idx="4">
                  <c:v>8816</c:v>
                </c:pt>
                <c:pt idx="5">
                  <c:v>8863</c:v>
                </c:pt>
                <c:pt idx="6">
                  <c:v>8879</c:v>
                </c:pt>
                <c:pt idx="7">
                  <c:v>8897</c:v>
                </c:pt>
                <c:pt idx="8">
                  <c:v>8921</c:v>
                </c:pt>
                <c:pt idx="9">
                  <c:v>8955</c:v>
                </c:pt>
                <c:pt idx="10">
                  <c:v>8995</c:v>
                </c:pt>
                <c:pt idx="11">
                  <c:v>8976</c:v>
                </c:pt>
                <c:pt idx="12">
                  <c:v>8960</c:v>
                </c:pt>
                <c:pt idx="13">
                  <c:v>8994</c:v>
                </c:pt>
                <c:pt idx="14">
                  <c:v>9019</c:v>
                </c:pt>
                <c:pt idx="15">
                  <c:v>9069</c:v>
                </c:pt>
                <c:pt idx="16">
                  <c:v>9091</c:v>
                </c:pt>
              </c:numCache>
            </c:numRef>
          </c:val>
          <c:smooth val="0"/>
          <c:extLst>
            <c:ext xmlns:c16="http://schemas.microsoft.com/office/drawing/2014/chart" uri="{C3380CC4-5D6E-409C-BE32-E72D297353CC}">
              <c16:uniqueId val="{00000002-7C66-4E4B-8EA4-727C00BA1471}"/>
            </c:ext>
          </c:extLst>
        </c:ser>
        <c:dLbls>
          <c:showLegendKey val="0"/>
          <c:showVal val="0"/>
          <c:showCatName val="0"/>
          <c:showSerName val="0"/>
          <c:showPercent val="0"/>
          <c:showBubbleSize val="0"/>
        </c:dLbls>
        <c:smooth val="0"/>
        <c:axId val="291955280"/>
        <c:axId val="291952784"/>
      </c:lineChart>
      <c:catAx>
        <c:axId val="291955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2784"/>
        <c:crosses val="autoZero"/>
        <c:auto val="1"/>
        <c:lblAlgn val="ctr"/>
        <c:lblOffset val="100"/>
        <c:noMultiLvlLbl val="0"/>
      </c:catAx>
      <c:valAx>
        <c:axId val="29195278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5280"/>
        <c:crosses val="autoZero"/>
        <c:crossBetween val="between"/>
        <c:majorUnit val="20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885339692495754"/>
          <c:y val="8.4371366882577639E-2"/>
          <c:w val="0.84315159288000918"/>
          <c:h val="0.79039741855885359"/>
        </c:manualLayout>
      </c:layout>
      <c:barChart>
        <c:barDir val="col"/>
        <c:grouping val="stacked"/>
        <c:varyColors val="0"/>
        <c:ser>
          <c:idx val="0"/>
          <c:order val="0"/>
          <c:tx>
            <c:strRef>
              <c:f>島本町★★!$B$52</c:f>
              <c:strCache>
                <c:ptCount val="1"/>
                <c:pt idx="0">
                  <c:v>年少人口</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ysClr val="windowText" lastClr="000000"/>
              </a:solidFill>
            </a:ln>
            <a:effectLst/>
          </c:spPr>
          <c:invertIfNegative val="0"/>
          <c:dLbls>
            <c:delete val="1"/>
          </c:dLbls>
          <c:cat>
            <c:strRef>
              <c:f>島本町★★!$C$51:$S$51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島本町★★!$C$52:$S$52</c:f>
              <c:numCache>
                <c:formatCode>#,##0</c:formatCode>
                <c:ptCount val="17"/>
                <c:pt idx="0">
                  <c:v>4589</c:v>
                </c:pt>
                <c:pt idx="1">
                  <c:v>4666</c:v>
                </c:pt>
                <c:pt idx="2">
                  <c:v>4665</c:v>
                </c:pt>
                <c:pt idx="3">
                  <c:v>4735</c:v>
                </c:pt>
                <c:pt idx="4">
                  <c:v>4875</c:v>
                </c:pt>
                <c:pt idx="5">
                  <c:v>4928</c:v>
                </c:pt>
                <c:pt idx="6">
                  <c:v>4970</c:v>
                </c:pt>
                <c:pt idx="7">
                  <c:v>4981</c:v>
                </c:pt>
                <c:pt idx="8">
                  <c:v>4999</c:v>
                </c:pt>
                <c:pt idx="9">
                  <c:v>4982</c:v>
                </c:pt>
                <c:pt idx="10">
                  <c:v>4998</c:v>
                </c:pt>
                <c:pt idx="11">
                  <c:v>4978</c:v>
                </c:pt>
                <c:pt idx="12">
                  <c:v>4943</c:v>
                </c:pt>
                <c:pt idx="13">
                  <c:v>4878</c:v>
                </c:pt>
                <c:pt idx="14">
                  <c:v>4809</c:v>
                </c:pt>
                <c:pt idx="15">
                  <c:v>4730</c:v>
                </c:pt>
                <c:pt idx="16">
                  <c:v>4637</c:v>
                </c:pt>
              </c:numCache>
            </c:numRef>
          </c:val>
          <c:extLst>
            <c:ext xmlns:c16="http://schemas.microsoft.com/office/drawing/2014/chart" uri="{C3380CC4-5D6E-409C-BE32-E72D297353CC}">
              <c16:uniqueId val="{00000000-0F7A-4779-9B20-CC1A4461FCD1}"/>
            </c:ext>
          </c:extLst>
        </c:ser>
        <c:ser>
          <c:idx val="1"/>
          <c:order val="1"/>
          <c:tx>
            <c:strRef>
              <c:f>島本町★★!$B$53</c:f>
              <c:strCache>
                <c:ptCount val="1"/>
                <c:pt idx="0">
                  <c:v>生産年齢人口</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ysClr val="windowText" lastClr="000000"/>
              </a:solidFill>
            </a:ln>
            <a:effectLst/>
          </c:spPr>
          <c:invertIfNegative val="0"/>
          <c:dLbls>
            <c:delete val="1"/>
          </c:dLbls>
          <c:cat>
            <c:strRef>
              <c:f>島本町★★!$C$51:$S$51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島本町★★!$C$53:$S$53</c:f>
              <c:numCache>
                <c:formatCode>#,##0</c:formatCode>
                <c:ptCount val="17"/>
                <c:pt idx="0">
                  <c:v>17749</c:v>
                </c:pt>
                <c:pt idx="1">
                  <c:v>18402</c:v>
                </c:pt>
                <c:pt idx="2">
                  <c:v>18276</c:v>
                </c:pt>
                <c:pt idx="3">
                  <c:v>18496</c:v>
                </c:pt>
                <c:pt idx="4">
                  <c:v>18871</c:v>
                </c:pt>
                <c:pt idx="5">
                  <c:v>18992</c:v>
                </c:pt>
                <c:pt idx="6">
                  <c:v>18999</c:v>
                </c:pt>
                <c:pt idx="7">
                  <c:v>18900</c:v>
                </c:pt>
                <c:pt idx="8">
                  <c:v>18786</c:v>
                </c:pt>
                <c:pt idx="9">
                  <c:v>18660</c:v>
                </c:pt>
                <c:pt idx="10">
                  <c:v>18461</c:v>
                </c:pt>
                <c:pt idx="11">
                  <c:v>18337</c:v>
                </c:pt>
                <c:pt idx="12">
                  <c:v>18208</c:v>
                </c:pt>
                <c:pt idx="13">
                  <c:v>18039</c:v>
                </c:pt>
                <c:pt idx="14">
                  <c:v>17864</c:v>
                </c:pt>
                <c:pt idx="15">
                  <c:v>17661</c:v>
                </c:pt>
                <c:pt idx="16">
                  <c:v>17485</c:v>
                </c:pt>
              </c:numCache>
            </c:numRef>
          </c:val>
          <c:extLst>
            <c:ext xmlns:c16="http://schemas.microsoft.com/office/drawing/2014/chart" uri="{C3380CC4-5D6E-409C-BE32-E72D297353CC}">
              <c16:uniqueId val="{00000001-0F7A-4779-9B20-CC1A4461FCD1}"/>
            </c:ext>
          </c:extLst>
        </c:ser>
        <c:ser>
          <c:idx val="2"/>
          <c:order val="2"/>
          <c:tx>
            <c:strRef>
              <c:f>島本町★★!$B$54</c:f>
              <c:strCache>
                <c:ptCount val="1"/>
                <c:pt idx="0">
                  <c:v>前期高齢者人口</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ysClr val="windowText" lastClr="000000"/>
              </a:solidFill>
            </a:ln>
            <a:effectLst/>
          </c:spPr>
          <c:invertIfNegative val="0"/>
          <c:dLbls>
            <c:delete val="1"/>
          </c:dLbls>
          <c:cat>
            <c:strRef>
              <c:f>島本町★★!$C$51:$S$51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島本町★★!$C$54:$S$54</c:f>
              <c:numCache>
                <c:formatCode>#,##0</c:formatCode>
                <c:ptCount val="17"/>
                <c:pt idx="0">
                  <c:v>4416</c:v>
                </c:pt>
                <c:pt idx="1">
                  <c:v>4505</c:v>
                </c:pt>
                <c:pt idx="2">
                  <c:v>4378</c:v>
                </c:pt>
                <c:pt idx="3">
                  <c:v>4120</c:v>
                </c:pt>
                <c:pt idx="4">
                  <c:v>3914</c:v>
                </c:pt>
                <c:pt idx="5">
                  <c:v>3740</c:v>
                </c:pt>
                <c:pt idx="6">
                  <c:v>3593</c:v>
                </c:pt>
                <c:pt idx="7">
                  <c:v>3474</c:v>
                </c:pt>
                <c:pt idx="8">
                  <c:v>3437</c:v>
                </c:pt>
                <c:pt idx="9">
                  <c:v>3417</c:v>
                </c:pt>
                <c:pt idx="10">
                  <c:v>3465</c:v>
                </c:pt>
                <c:pt idx="11">
                  <c:v>3452</c:v>
                </c:pt>
                <c:pt idx="12">
                  <c:v>3464</c:v>
                </c:pt>
                <c:pt idx="13">
                  <c:v>3583</c:v>
                </c:pt>
                <c:pt idx="14">
                  <c:v>3649</c:v>
                </c:pt>
                <c:pt idx="15">
                  <c:v>3748</c:v>
                </c:pt>
                <c:pt idx="16">
                  <c:v>3832</c:v>
                </c:pt>
              </c:numCache>
            </c:numRef>
          </c:val>
          <c:extLst>
            <c:ext xmlns:c16="http://schemas.microsoft.com/office/drawing/2014/chart" uri="{C3380CC4-5D6E-409C-BE32-E72D297353CC}">
              <c16:uniqueId val="{00000002-0F7A-4779-9B20-CC1A4461FCD1}"/>
            </c:ext>
          </c:extLst>
        </c:ser>
        <c:ser>
          <c:idx val="3"/>
          <c:order val="3"/>
          <c:tx>
            <c:strRef>
              <c:f>島本町★★!$B$55</c:f>
              <c:strCache>
                <c:ptCount val="1"/>
                <c:pt idx="0">
                  <c:v>後期高齢者人口</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chemeClr val="tx1"/>
              </a:solidFill>
            </a:ln>
            <a:effectLst/>
          </c:spPr>
          <c:invertIfNegative val="0"/>
          <c:dLbls>
            <c:delete val="1"/>
          </c:dLbls>
          <c:cat>
            <c:strRef>
              <c:f>島本町★★!$C$51:$S$51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島本町★★!$C$55:$S$55</c:f>
              <c:numCache>
                <c:formatCode>#,##0</c:formatCode>
                <c:ptCount val="17"/>
                <c:pt idx="0">
                  <c:v>4075</c:v>
                </c:pt>
                <c:pt idx="1">
                  <c:v>4178</c:v>
                </c:pt>
                <c:pt idx="2">
                  <c:v>4365</c:v>
                </c:pt>
                <c:pt idx="3">
                  <c:v>4636</c:v>
                </c:pt>
                <c:pt idx="4">
                  <c:v>4902</c:v>
                </c:pt>
                <c:pt idx="5">
                  <c:v>5123</c:v>
                </c:pt>
                <c:pt idx="6">
                  <c:v>5286</c:v>
                </c:pt>
                <c:pt idx="7">
                  <c:v>5423</c:v>
                </c:pt>
                <c:pt idx="8">
                  <c:v>5484</c:v>
                </c:pt>
                <c:pt idx="9">
                  <c:v>5538</c:v>
                </c:pt>
                <c:pt idx="10">
                  <c:v>5530</c:v>
                </c:pt>
                <c:pt idx="11">
                  <c:v>5524</c:v>
                </c:pt>
                <c:pt idx="12">
                  <c:v>5496</c:v>
                </c:pt>
                <c:pt idx="13">
                  <c:v>5411</c:v>
                </c:pt>
                <c:pt idx="14">
                  <c:v>5370</c:v>
                </c:pt>
                <c:pt idx="15">
                  <c:v>5321</c:v>
                </c:pt>
                <c:pt idx="16">
                  <c:v>5259</c:v>
                </c:pt>
              </c:numCache>
            </c:numRef>
          </c:val>
          <c:extLst>
            <c:ext xmlns:c16="http://schemas.microsoft.com/office/drawing/2014/chart" uri="{C3380CC4-5D6E-409C-BE32-E72D297353CC}">
              <c16:uniqueId val="{00000003-0F7A-4779-9B20-CC1A4461FCD1}"/>
            </c:ext>
          </c:extLst>
        </c:ser>
        <c:ser>
          <c:idx val="4"/>
          <c:order val="4"/>
          <c:tx>
            <c:strRef>
              <c:f>島本町★★!$B$56</c:f>
              <c:strCache>
                <c:ptCount val="1"/>
                <c:pt idx="0">
                  <c:v>年齢不詳</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solidFill>
                <a:schemeClr val="tx1"/>
              </a:solidFill>
            </a:ln>
            <a:effectLst/>
          </c:spPr>
          <c:invertIfNegative val="0"/>
          <c:dLbls>
            <c:dLbl>
              <c:idx val="0"/>
              <c:layout>
                <c:manualLayout>
                  <c:x val="0.12470504541423898"/>
                  <c:y val="-0.12655705032386647"/>
                </c:manualLayout>
              </c:layout>
              <c:tx>
                <c:rich>
                  <a:bodyPr/>
                  <a:lstStyle/>
                  <a:p>
                    <a:r>
                      <a:rPr lang="ja-JP" altLang="en-US"/>
                      <a:t>年齢不詳</a:t>
                    </a:r>
                    <a:r>
                      <a:rPr lang="en-US" altLang="ja-JP"/>
                      <a:t>:</a:t>
                    </a:r>
                    <a:fld id="{772E2A74-BD9D-48DD-8902-A2332FE2DE6D}" type="VALUE">
                      <a:rPr lang="en-US" altLang="ja-JP"/>
                      <a:pPr/>
                      <a:t>[値]</a:t>
                    </a:fld>
                    <a:endParaRPr lang="en-US" altLang="ja-JP"/>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F7A-4779-9B20-CC1A4461FCD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ysClr val="windowText" lastClr="000000"/>
                      </a:solidFill>
                    </a:ln>
                    <a:effectLst/>
                  </c:spPr>
                </c15:leaderLines>
              </c:ext>
            </c:extLst>
          </c:dLbls>
          <c:cat>
            <c:strRef>
              <c:f>島本町★★!$C$51:$S$51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島本町★★!$C$56:$S$56</c:f>
              <c:numCache>
                <c:formatCode>General</c:formatCode>
                <c:ptCount val="17"/>
                <c:pt idx="0" formatCode="#,##0">
                  <c:v>98</c:v>
                </c:pt>
              </c:numCache>
            </c:numRef>
          </c:val>
          <c:extLst>
            <c:ext xmlns:c16="http://schemas.microsoft.com/office/drawing/2014/chart" uri="{C3380CC4-5D6E-409C-BE32-E72D297353CC}">
              <c16:uniqueId val="{00000005-0F7A-4779-9B20-CC1A4461FCD1}"/>
            </c:ext>
          </c:extLst>
        </c:ser>
        <c:dLbls>
          <c:dLblPos val="ctr"/>
          <c:showLegendKey val="0"/>
          <c:showVal val="1"/>
          <c:showCatName val="0"/>
          <c:showSerName val="0"/>
          <c:showPercent val="0"/>
          <c:showBubbleSize val="0"/>
        </c:dLbls>
        <c:gapWidth val="8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valAx>
      <c:spPr>
        <a:noFill/>
        <a:ln>
          <a:solidFill>
            <a:schemeClr val="tx1"/>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2023/5/16</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30FFAA-3710-4C18-AE2B-D295A7E2953F}" type="slidenum">
              <a:rPr kumimoji="1" lang="ja-JP" altLang="en-US" smtClean="0"/>
              <a:t>3</a:t>
            </a:fld>
            <a:endParaRPr kumimoji="1" lang="ja-JP" altLang="en-US"/>
          </a:p>
        </p:txBody>
      </p:sp>
    </p:spTree>
    <p:extLst>
      <p:ext uri="{BB962C8B-B14F-4D97-AF65-F5344CB8AC3E}">
        <p14:creationId xmlns:p14="http://schemas.microsoft.com/office/powerpoint/2010/main" val="12406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notesSlide" Target="../notesSlides/notesSlide1.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Excel_______.xlsx"/><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chemeClr val="accent6">
                  <a:lumMod val="50000"/>
                </a:schemeClr>
              </a:gs>
              <a:gs pos="59000">
                <a:schemeClr val="accent6">
                  <a:lumMod val="75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2412228"/>
            <a:ext cx="9489990" cy="753586"/>
          </a:xfrm>
        </p:spPr>
        <p:txBody>
          <a:bodyPr>
            <a:noAutofit/>
          </a:bodyPr>
          <a:lstStyle/>
          <a:p>
            <a:r>
              <a:rPr lang="ja-JP" altLang="en-US" sz="4000" b="1" dirty="0">
                <a:ln w="1270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島本町中長期財政シミュレーション</a:t>
            </a:r>
            <a:r>
              <a:rPr lang="ja-JP" altLang="en-US" sz="1200" b="1" dirty="0" smtClean="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令和</a:t>
            </a:r>
            <a:r>
              <a:rPr lang="ja-JP" altLang="en-US" sz="1200" b="1" dirty="0" smtClean="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４年度</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推計）</a:t>
            </a:r>
          </a:p>
        </p:txBody>
      </p:sp>
      <p:sp>
        <p:nvSpPr>
          <p:cNvPr id="3" name="サブタイトル 2"/>
          <p:cNvSpPr>
            <a:spLocks noGrp="1"/>
          </p:cNvSpPr>
          <p:nvPr>
            <p:ph type="subTitle" idx="1"/>
          </p:nvPr>
        </p:nvSpPr>
        <p:spPr>
          <a:xfrm>
            <a:off x="2072604" y="5682885"/>
            <a:ext cx="7429500" cy="946516"/>
          </a:xfrm>
        </p:spPr>
        <p:txBody>
          <a:bodyPr>
            <a:normAutofit fontScale="92500"/>
          </a:bodyPr>
          <a:lstStyle/>
          <a:p>
            <a:pPr algn="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a:t>
            </a:r>
            <a:r>
              <a:rPr kumimoji="1" lang="ja-JP" altLang="en-US" dirty="0" smtClean="0">
                <a:latin typeface="BIZ UDPゴシック" panose="020B0400000000000000" pitchFamily="50" charset="-128"/>
                <a:ea typeface="BIZ UDPゴシック" panose="020B0400000000000000" pitchFamily="50" charset="-128"/>
              </a:rPr>
              <a:t>５年</a:t>
            </a:r>
            <a:r>
              <a:rPr lang="ja-JP" altLang="en-US" dirty="0">
                <a:latin typeface="BIZ UDPゴシック" panose="020B0400000000000000" pitchFamily="50" charset="-128"/>
                <a:ea typeface="BIZ UDPゴシック" panose="020B0400000000000000" pitchFamily="50" charset="-128"/>
              </a:rPr>
              <a:t>５</a:t>
            </a:r>
            <a:r>
              <a:rPr kumimoji="1" lang="ja-JP" altLang="en-US" dirty="0" smtClean="0">
                <a:latin typeface="BIZ UDPゴシック" panose="020B0400000000000000" pitchFamily="50" charset="-128"/>
                <a:ea typeface="BIZ UDPゴシック" panose="020B0400000000000000" pitchFamily="50" charset="-128"/>
              </a:rPr>
              <a:t>月</a:t>
            </a:r>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pPr algn="r"/>
            <a:r>
              <a:rPr kumimoji="1" lang="ja-JP" altLang="en-US" dirty="0">
                <a:latin typeface="BIZ UDPゴシック" panose="020B0400000000000000" pitchFamily="50" charset="-128"/>
                <a:ea typeface="BIZ UDPゴシック" panose="020B0400000000000000" pitchFamily="50" charset="-128"/>
              </a:rPr>
              <a:t>大阪府</a:t>
            </a: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島本</a:t>
            </a:r>
            <a:r>
              <a:rPr kumimoji="1" lang="ja-JP" altLang="en-US" dirty="0">
                <a:latin typeface="BIZ UDPゴシック" panose="020B0400000000000000" pitchFamily="50" charset="-128"/>
                <a:ea typeface="BIZ UDPゴシック" panose="020B0400000000000000" pitchFamily="50" charset="-128"/>
              </a:rPr>
              <a:t>町</a:t>
            </a:r>
          </a:p>
        </p:txBody>
      </p:sp>
      <p:sp>
        <p:nvSpPr>
          <p:cNvPr id="6" name="テキスト ボックス 5"/>
          <p:cNvSpPr txBox="1"/>
          <p:nvPr/>
        </p:nvSpPr>
        <p:spPr>
          <a:xfrm>
            <a:off x="796119" y="3633170"/>
            <a:ext cx="8331201" cy="17312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などの成果を踏まえ</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どのような影響を与えるかを分析するために</a:t>
            </a:r>
            <a:r>
              <a:rPr kumimoji="1" lang="ja-JP" altLang="en-US" sz="1300" b="1" dirty="0" smtClean="0">
                <a:latin typeface="BIZ UDPゴシック" panose="020B0400000000000000" pitchFamily="50" charset="-128"/>
                <a:ea typeface="BIZ UDPゴシック" panose="020B0400000000000000" pitchFamily="50" charset="-128"/>
              </a:rPr>
              <a:t>、令和２年度</a:t>
            </a:r>
            <a:r>
              <a:rPr kumimoji="1" lang="ja-JP" altLang="en-US" sz="1300" b="1" dirty="0">
                <a:latin typeface="BIZ UDPゴシック" panose="020B0400000000000000" pitchFamily="50" charset="-128"/>
                <a:ea typeface="BIZ UDPゴシック" panose="020B0400000000000000" pitchFamily="50" charset="-128"/>
              </a:rPr>
              <a:t>から毎年財政シミュレーションを作成。</a:t>
            </a:r>
            <a:endParaRPr kumimoji="1" lang="en-US" altLang="ja-JP" sz="1300" b="1"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令和</a:t>
            </a:r>
            <a:r>
              <a:rPr kumimoji="1" lang="ja-JP" altLang="en-US" sz="1300" b="1" dirty="0" smtClean="0">
                <a:latin typeface="BIZ UDPゴシック" panose="020B0400000000000000" pitchFamily="50" charset="-128"/>
                <a:ea typeface="BIZ UDPゴシック" panose="020B0400000000000000" pitchFamily="50" charset="-128"/>
              </a:rPr>
              <a:t>４年度</a:t>
            </a:r>
            <a:r>
              <a:rPr kumimoji="1" lang="ja-JP" altLang="en-US" sz="1300" b="1" dirty="0">
                <a:latin typeface="BIZ UDPゴシック" panose="020B0400000000000000" pitchFamily="50" charset="-128"/>
                <a:ea typeface="BIZ UDPゴシック" panose="020B0400000000000000" pitchFamily="50" charset="-128"/>
              </a:rPr>
              <a:t>も</a:t>
            </a:r>
            <a:r>
              <a:rPr kumimoji="1" lang="ja-JP" altLang="en-US" sz="1300" b="1" dirty="0" smtClean="0">
                <a:latin typeface="BIZ UDPゴシック" panose="020B0400000000000000" pitchFamily="50" charset="-128"/>
                <a:ea typeface="BIZ UDPゴシック" panose="020B0400000000000000" pitchFamily="50" charset="-128"/>
              </a:rPr>
              <a:t>、令和３年度</a:t>
            </a:r>
            <a:r>
              <a:rPr kumimoji="1" lang="ja-JP" altLang="en-US" sz="1300" b="1" dirty="0">
                <a:latin typeface="BIZ UDPゴシック" panose="020B0400000000000000" pitchFamily="50" charset="-128"/>
                <a:ea typeface="BIZ UDPゴシック" panose="020B0400000000000000" pitchFamily="50" charset="-128"/>
              </a:rPr>
              <a:t>決算をベースにシミュレーションを更新。この結果を踏まえつつ、今後、さらなる広域連携や行財政改革の推進など、必要な取組みについて検討。</a:t>
            </a:r>
          </a:p>
        </p:txBody>
      </p:sp>
    </p:spTree>
    <p:extLst>
      <p:ext uri="{BB962C8B-B14F-4D97-AF65-F5344CB8AC3E}">
        <p14:creationId xmlns:p14="http://schemas.microsoft.com/office/powerpoint/2010/main" val="177272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１．島本町の中長期財政シミュレーション</a:t>
            </a:r>
          </a:p>
        </p:txBody>
      </p:sp>
      <p:sp>
        <p:nvSpPr>
          <p:cNvPr id="2" name="正方形/長方形 1"/>
          <p:cNvSpPr/>
          <p:nvPr/>
        </p:nvSpPr>
        <p:spPr>
          <a:xfrm>
            <a:off x="258068" y="730179"/>
            <a:ext cx="9587988" cy="1401089"/>
          </a:xfrm>
          <a:prstGeom prst="rect">
            <a:avLst/>
          </a:prstGeom>
        </p:spPr>
        <p:txBody>
          <a:bodyPr wrap="square">
            <a:spAutoFit/>
          </a:bodyPr>
          <a:lstStyle/>
          <a:p>
            <a:pPr>
              <a:lnSpc>
                <a:spcPts val="25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今後の財政収支は、年齢区分別人口と連動して町税が減少する一方、地方交付税の大幅な増額は</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見込めない中、社会保障関係経費や物件費等が増加していく厳しい見通し</a:t>
            </a:r>
          </a:p>
          <a:p>
            <a:pPr>
              <a:lnSpc>
                <a:spcPts val="2500"/>
              </a:lnSpc>
              <a:spcAft>
                <a:spcPts val="600"/>
              </a:spcAft>
            </a:pPr>
            <a:r>
              <a:rPr kumimoji="1" lang="ja-JP" altLang="en-US" sz="1600" dirty="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令和８年度以降、収支不足が発生する見通し</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財政調整基金（令和３年度決算で</a:t>
            </a:r>
            <a:r>
              <a:rPr kumimoji="1" lang="en-US" altLang="ja-JP" sz="1600" dirty="0">
                <a:latin typeface="BIZ UDPゴシック" panose="020B0400000000000000" pitchFamily="50" charset="-128"/>
                <a:ea typeface="BIZ UDPゴシック" panose="020B0400000000000000" pitchFamily="50" charset="-128"/>
              </a:rPr>
              <a:t>18.0</a:t>
            </a:r>
            <a:r>
              <a:rPr kumimoji="1" lang="ja-JP" altLang="en-US" sz="1600" dirty="0">
                <a:latin typeface="BIZ UDPゴシック" panose="020B0400000000000000" pitchFamily="50" charset="-128"/>
                <a:ea typeface="BIZ UDPゴシック" panose="020B0400000000000000" pitchFamily="50" charset="-128"/>
              </a:rPr>
              <a:t>億円）は令和１８年度に枯渇する見通し</a:t>
            </a:r>
          </a:p>
        </p:txBody>
      </p:sp>
      <p:sp>
        <p:nvSpPr>
          <p:cNvPr id="17" name="正方形/長方形 16"/>
          <p:cNvSpPr/>
          <p:nvPr/>
        </p:nvSpPr>
        <p:spPr>
          <a:xfrm>
            <a:off x="223065" y="719896"/>
            <a:ext cx="9487041" cy="1480306"/>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724555" y="2359586"/>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収支過不足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35958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歳入総額・歳出総額の見通し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912129" y="6406699"/>
            <a:ext cx="7786916"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この試算は不確定要素を多く含んでおり、将来に向かって相当の幅をもってみる必要がある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810585" y="248759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4" name="テキスト ボックス 23"/>
          <p:cNvSpPr txBox="1"/>
          <p:nvPr/>
        </p:nvSpPr>
        <p:spPr>
          <a:xfrm>
            <a:off x="11973" y="248759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31" name="テキスト ボックス 30">
            <a:extLst>
              <a:ext uri="{FF2B5EF4-FFF2-40B4-BE49-F238E27FC236}">
                <a16:creationId xmlns:a16="http://schemas.microsoft.com/office/drawing/2014/main" id="{9DDCD8FF-5B21-4010-AA92-DA3E3CF2DE19}"/>
              </a:ext>
            </a:extLst>
          </p:cNvPr>
          <p:cNvSpPr txBox="1"/>
          <p:nvPr/>
        </p:nvSpPr>
        <p:spPr>
          <a:xfrm>
            <a:off x="8897250" y="5659295"/>
            <a:ext cx="1060168"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（単位：百万円）</a:t>
            </a:r>
          </a:p>
        </p:txBody>
      </p:sp>
      <p:sp>
        <p:nvSpPr>
          <p:cNvPr id="34"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graphicFrame>
        <p:nvGraphicFramePr>
          <p:cNvPr id="19" name="グラフ 18">
            <a:extLst>
              <a:ext uri="{FF2B5EF4-FFF2-40B4-BE49-F238E27FC236}">
                <a16:creationId xmlns:a16="http://schemas.microsoft.com/office/drawing/2014/main" id="{00000000-0008-0000-0000-000005000000}"/>
              </a:ext>
            </a:extLst>
          </p:cNvPr>
          <p:cNvGraphicFramePr>
            <a:graphicFrameLocks/>
          </p:cNvGraphicFramePr>
          <p:nvPr>
            <p:extLst>
              <p:ext uri="{D42A27DB-BD31-4B8C-83A1-F6EECF244321}">
                <p14:modId xmlns:p14="http://schemas.microsoft.com/office/powerpoint/2010/main" val="3655322401"/>
              </p:ext>
            </p:extLst>
          </p:nvPr>
        </p:nvGraphicFramePr>
        <p:xfrm>
          <a:off x="0" y="2537282"/>
          <a:ext cx="4888585" cy="29669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グラフ 24">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3524485032"/>
              </p:ext>
            </p:extLst>
          </p:nvPr>
        </p:nvGraphicFramePr>
        <p:xfrm>
          <a:off x="4980308" y="2460728"/>
          <a:ext cx="4888585" cy="3071644"/>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8221793" y="4201384"/>
            <a:ext cx="95450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歳出総額</a:t>
            </a:r>
          </a:p>
        </p:txBody>
      </p:sp>
      <p:sp>
        <p:nvSpPr>
          <p:cNvPr id="22" name="テキスト ボックス 21"/>
          <p:cNvSpPr txBox="1"/>
          <p:nvPr/>
        </p:nvSpPr>
        <p:spPr>
          <a:xfrm>
            <a:off x="8399141" y="5113799"/>
            <a:ext cx="123755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歳入総額</a:t>
            </a:r>
          </a:p>
        </p:txBody>
      </p:sp>
      <p:pic>
        <p:nvPicPr>
          <p:cNvPr id="3" name="図 2">
            <a:extLst>
              <a:ext uri="{FF2B5EF4-FFF2-40B4-BE49-F238E27FC236}">
                <a16:creationId xmlns:a16="http://schemas.microsoft.com/office/drawing/2014/main" id="{B56EA605-D7EF-4BA3-B9F8-FF122AF1A96C}"/>
              </a:ext>
            </a:extLst>
          </p:cNvPr>
          <p:cNvPicPr>
            <a:picLocks noChangeAspect="1"/>
          </p:cNvPicPr>
          <p:nvPr/>
        </p:nvPicPr>
        <p:blipFill>
          <a:blip r:embed="rId4"/>
          <a:stretch>
            <a:fillRect/>
          </a:stretch>
        </p:blipFill>
        <p:spPr>
          <a:xfrm>
            <a:off x="78059" y="5879165"/>
            <a:ext cx="9682935" cy="411542"/>
          </a:xfrm>
          <a:prstGeom prst="rect">
            <a:avLst/>
          </a:prstGeom>
        </p:spPr>
      </p:pic>
      <p:pic>
        <p:nvPicPr>
          <p:cNvPr id="6" name="図 5">
            <a:extLst>
              <a:ext uri="{FF2B5EF4-FFF2-40B4-BE49-F238E27FC236}">
                <a16:creationId xmlns:a16="http://schemas.microsoft.com/office/drawing/2014/main" id="{E224987D-39E6-4528-9DC9-974E5DFBFA8F}"/>
              </a:ext>
            </a:extLst>
          </p:cNvPr>
          <p:cNvPicPr>
            <a:picLocks noChangeAspect="1"/>
          </p:cNvPicPr>
          <p:nvPr/>
        </p:nvPicPr>
        <p:blipFill>
          <a:blip r:embed="rId5"/>
          <a:stretch>
            <a:fillRect/>
          </a:stretch>
        </p:blipFill>
        <p:spPr>
          <a:xfrm>
            <a:off x="-65376" y="6254523"/>
            <a:ext cx="1688738" cy="256054"/>
          </a:xfrm>
          <a:prstGeom prst="rect">
            <a:avLst/>
          </a:prstGeom>
        </p:spPr>
      </p:pic>
    </p:spTree>
    <p:extLst>
      <p:ext uri="{BB962C8B-B14F-4D97-AF65-F5344CB8AC3E}">
        <p14:creationId xmlns:p14="http://schemas.microsoft.com/office/powerpoint/2010/main" val="2529784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5739072"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a:t>
            </a:r>
            <a:r>
              <a:rPr kumimoji="1" lang="ja-JP" altLang="en-US" sz="2800" b="1">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試算方法</a:t>
            </a:r>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250594" y="872489"/>
            <a:ext cx="9385398" cy="1990288"/>
          </a:xfrm>
          <a:prstGeom prst="rect">
            <a:avLst/>
          </a:prstGeom>
        </p:spPr>
        <p:txBody>
          <a:bodyPr wrap="square">
            <a:spAutoFit/>
          </a:bodyPr>
          <a:lstStyle/>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令和３年度決算をベースに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年間推計</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en-US" altLang="ja-JP" sz="13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新型コロナウイルス感染症の流行が</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３決算値に及ぼした影響を控除することは困難であるため、控除しない。</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人口推計に連動しうる費目は、町の「第五次総合計画の策定に係る人口推計について」</a:t>
            </a:r>
            <a:r>
              <a:rPr kumimoji="1" lang="ja-JP" altLang="en-US" sz="1050" spc="-15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en-US" altLang="ja-JP" sz="1050" spc="-150" dirty="0">
                <a:solidFill>
                  <a:schemeClr val="tx1">
                    <a:lumMod val="95000"/>
                    <a:lumOff val="5000"/>
                  </a:schemeClr>
                </a:solidFill>
                <a:latin typeface="BIZ UDPゴシック" panose="020B0400000000000000" pitchFamily="50" charset="-128"/>
                <a:ea typeface="BIZ UDPゴシック" panose="020B0400000000000000" pitchFamily="50" charset="-128"/>
              </a:rPr>
              <a:t>R1.6</a:t>
            </a:r>
            <a:r>
              <a:rPr kumimoji="1" lang="ja-JP" altLang="en-US" sz="1050" spc="-15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の推計</a:t>
            </a:r>
            <a:r>
              <a:rPr kumimoji="1" lang="ja-JP" altLang="en-US" sz="1050" spc="-150" dirty="0">
                <a:solidFill>
                  <a:schemeClr val="tx1">
                    <a:lumMod val="95000"/>
                    <a:lumOff val="5000"/>
                  </a:schemeClr>
                </a:solidFill>
                <a:latin typeface="BIZ UDPゴシック" panose="020B0400000000000000" pitchFamily="50" charset="-128"/>
                <a:ea typeface="BIZ UDPゴシック" panose="020B0400000000000000" pitchFamily="50" charset="-128"/>
              </a:rPr>
              <a:t>（推計２）</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と連動</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その他の費目は、近年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原則、直近の３か年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の増加率や平均値などから試算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コロナ禍などによる景気動向、令和４年度に顕在化した物価高騰が町村財政に及ぼす影響は本試算</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dirty="0">
                <a:latin typeface="BIZ UDPゴシック" panose="020B0400000000000000" pitchFamily="50" charset="-128"/>
                <a:ea typeface="BIZ UDPゴシック" panose="020B0400000000000000" pitchFamily="50" charset="-128"/>
              </a:rPr>
              <a:t>     に織り込んでいないが、</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財政収支への影響が大きいと想定されるので留意が必要</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243567" y="761052"/>
            <a:ext cx="9392425" cy="2050429"/>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3271813501"/>
              </p:ext>
            </p:extLst>
          </p:nvPr>
        </p:nvGraphicFramePr>
        <p:xfrm>
          <a:off x="130118" y="3072377"/>
          <a:ext cx="4330977" cy="3100703"/>
        </p:xfrm>
        <a:graphic>
          <a:graphicData uri="http://schemas.openxmlformats.org/drawingml/2006/table">
            <a:tbl>
              <a:tblPr>
                <a:tableStyleId>{5940675A-B579-460E-94D1-54222C63F5DA}</a:tableStyleId>
              </a:tblPr>
              <a:tblGrid>
                <a:gridCol w="341616">
                  <a:extLst>
                    <a:ext uri="{9D8B030D-6E8A-4147-A177-3AD203B41FA5}">
                      <a16:colId xmlns:a16="http://schemas.microsoft.com/office/drawing/2014/main" val="3356660803"/>
                    </a:ext>
                  </a:extLst>
                </a:gridCol>
                <a:gridCol w="1792818">
                  <a:extLst>
                    <a:ext uri="{9D8B030D-6E8A-4147-A177-3AD203B41FA5}">
                      <a16:colId xmlns:a16="http://schemas.microsoft.com/office/drawing/2014/main" val="2163183408"/>
                    </a:ext>
                  </a:extLst>
                </a:gridCol>
                <a:gridCol w="2196543">
                  <a:extLst>
                    <a:ext uri="{9D8B030D-6E8A-4147-A177-3AD203B41FA5}">
                      <a16:colId xmlns:a16="http://schemas.microsoft.com/office/drawing/2014/main" val="2898818577"/>
                    </a:ext>
                  </a:extLst>
                </a:gridCol>
              </a:tblGrid>
              <a:tr h="305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08761">
                <a:tc rowSpan="5">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人口に連動する税目（個人町民税など）が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50876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1397604318"/>
                  </a:ext>
                </a:extLst>
              </a:tr>
              <a:tr h="50901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spc="-50" baseline="0" dirty="0">
                          <a:latin typeface="BIZ UDPゴシック" panose="020B0400000000000000" pitchFamily="50" charset="-128"/>
                          <a:ea typeface="BIZ UDPゴシック" panose="020B0400000000000000" pitchFamily="50" charset="-128"/>
                        </a:rPr>
                        <a:t>補助費等の増加と連動して</a:t>
                      </a:r>
                      <a:r>
                        <a:rPr kumimoji="1" lang="ja-JP" altLang="en-US" sz="1200" b="1" u="sng" spc="-50" baseline="0"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spc="-50" baseline="0"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a:t>
                      </a:r>
                      <a:r>
                        <a:rPr kumimoji="1" lang="ja-JP" altLang="en-US" sz="1200" b="0">
                          <a:latin typeface="BIZ UDPゴシック" panose="020B0400000000000000" pitchFamily="50" charset="-128"/>
                          <a:ea typeface="BIZ UDPゴシック" panose="020B0400000000000000" pitchFamily="50" charset="-128"/>
                        </a:rPr>
                        <a:t>債</a:t>
                      </a:r>
                      <a:endParaRPr kumimoji="1" lang="ja-JP" altLang="en-US"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71010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2649666177"/>
                  </a:ext>
                </a:extLst>
              </a:tr>
            </a:tbl>
          </a:graphicData>
        </a:graphic>
      </p:graphicFrame>
      <p:graphicFrame>
        <p:nvGraphicFramePr>
          <p:cNvPr id="16"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786588426"/>
              </p:ext>
            </p:extLst>
          </p:nvPr>
        </p:nvGraphicFramePr>
        <p:xfrm>
          <a:off x="4572000" y="3076125"/>
          <a:ext cx="5198076" cy="3461835"/>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109986">
                  <a:extLst>
                    <a:ext uri="{9D8B030D-6E8A-4147-A177-3AD203B41FA5}">
                      <a16:colId xmlns:a16="http://schemas.microsoft.com/office/drawing/2014/main" val="2163183408"/>
                    </a:ext>
                  </a:extLst>
                </a:gridCol>
                <a:gridCol w="3683601">
                  <a:extLst>
                    <a:ext uri="{9D8B030D-6E8A-4147-A177-3AD203B41FA5}">
                      <a16:colId xmlns:a16="http://schemas.microsoft.com/office/drawing/2014/main" val="2898818577"/>
                    </a:ext>
                  </a:extLst>
                </a:gridCol>
              </a:tblGrid>
              <a:tr h="250019">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250019">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給与等は近年と同水準／退職手当は個別に積上げ</a:t>
                      </a:r>
                    </a:p>
                  </a:txBody>
                  <a:tcPr anchor="ctr"/>
                </a:tc>
                <a:extLst>
                  <a:ext uri="{0D108BD9-81ED-4DB2-BD59-A6C34878D82A}">
                    <a16:rowId xmlns:a16="http://schemas.microsoft.com/office/drawing/2014/main" val="1279605222"/>
                  </a:ext>
                </a:extLst>
              </a:tr>
              <a:tr h="250019">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93961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３は</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、新型コロナウイルス感染症関連</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事業費が大きく（特に補助費）、近年の傾向と比べ　</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特異であるため、増加率の算定対象年度から除外</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250019">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1669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882011">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水道・下水特会は近年と同水準</a:t>
                      </a:r>
                      <a:endParaRPr kumimoji="1" lang="en-US" altLang="ja-JP" sz="1200" b="0" spc="-150" dirty="0">
                        <a:latin typeface="BIZ UDPゴシック" panose="020B0400000000000000" pitchFamily="50" charset="-128"/>
                        <a:ea typeface="BIZ UDPゴシック" panose="020B0400000000000000" pitchFamily="50" charset="-128"/>
                      </a:endParaRPr>
                    </a:p>
                    <a:p>
                      <a:pPr>
                        <a:lnSpc>
                          <a:spcPts val="1200"/>
                        </a:lnSpc>
                        <a:spcAft>
                          <a:spcPts val="600"/>
                        </a:spcAft>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全体として増加基調</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2" name="テキスト ボックス 11"/>
          <p:cNvSpPr txBox="1"/>
          <p:nvPr/>
        </p:nvSpPr>
        <p:spPr>
          <a:xfrm>
            <a:off x="78059" y="6277573"/>
            <a:ext cx="4493941" cy="646331"/>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原則として特定目的基金からの繰入金は見込まず、各年度</a:t>
            </a:r>
            <a:r>
              <a:rPr kumimoji="1" lang="en-US" altLang="ja-JP" sz="1200" dirty="0">
                <a:latin typeface="BIZ UDPゴシック" panose="020B0400000000000000" pitchFamily="50" charset="-128"/>
                <a:ea typeface="BIZ UDPゴシック" panose="020B0400000000000000" pitchFamily="50" charset="-128"/>
              </a:rPr>
              <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　　の財源不足額には財政調整基金からの繰入金のみを充当</a:t>
            </a:r>
          </a:p>
          <a:p>
            <a:endParaRPr kumimoji="1" lang="en-US" altLang="ja-JP" sz="1200" dirty="0">
              <a:latin typeface="BIZ UDPゴシック" panose="020B0400000000000000" pitchFamily="50" charset="-128"/>
              <a:ea typeface="BIZ UDPゴシック" panose="020B0400000000000000" pitchFamily="50" charset="-128"/>
            </a:endParaRPr>
          </a:p>
        </p:txBody>
      </p:sp>
      <p:sp>
        <p:nvSpPr>
          <p:cNvPr id="17"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1940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左右矢印 1">
            <a:extLst>
              <a:ext uri="{FF2B5EF4-FFF2-40B4-BE49-F238E27FC236}">
                <a16:creationId xmlns:a16="http://schemas.microsoft.com/office/drawing/2014/main" id="{DD807797-644C-4A70-95D2-BDA1D408CB46}"/>
              </a:ext>
            </a:extLst>
          </p:cNvPr>
          <p:cNvSpPr/>
          <p:nvPr/>
        </p:nvSpPr>
        <p:spPr>
          <a:xfrm>
            <a:off x="5849459" y="6591869"/>
            <a:ext cx="3835959" cy="147274"/>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10" name="正方形/長方形 9"/>
          <p:cNvSpPr/>
          <p:nvPr/>
        </p:nvSpPr>
        <p:spPr>
          <a:xfrm>
            <a:off x="292993" y="982856"/>
            <a:ext cx="9250704" cy="2146742"/>
          </a:xfrm>
          <a:prstGeom prst="rect">
            <a:avLst/>
          </a:prstGeom>
        </p:spPr>
        <p:txBody>
          <a:bodyPr wrap="square">
            <a:spAutoFit/>
          </a:bodyPr>
          <a:lstStyle/>
          <a:p>
            <a:pPr>
              <a:lnSpc>
                <a:spcPct val="1500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島本</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町が公表している最新の人口推計によれば、大型マンション等の住宅開発が進んでいる影響</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などにより、人口減少や高齢化率の増加は抑制され、総人口や各区分別人口は概ね横ばい</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endParaRPr kumimoji="1" lang="ja-JP" altLang="en-US" sz="9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2</a:t>
            </a:r>
            <a:r>
              <a:rPr kumimoji="1" lang="ja-JP" altLang="en-US" sz="1600" dirty="0">
                <a:latin typeface="BIZ UDPゴシック" panose="020B0400000000000000" pitchFamily="50" charset="-128"/>
                <a:ea typeface="BIZ UDPゴシック" panose="020B0400000000000000" pitchFamily="50" charset="-128"/>
              </a:rPr>
              <a:t>年国調</a:t>
            </a:r>
            <a:r>
              <a:rPr kumimoji="1" lang="ja-JP" altLang="en-US" sz="1600" dirty="0" smtClean="0">
                <a:latin typeface="BIZ UDPゴシック" panose="020B0400000000000000" pitchFamily="50" charset="-128"/>
                <a:ea typeface="BIZ UDPゴシック" panose="020B0400000000000000" pitchFamily="50" charset="-128"/>
              </a:rPr>
              <a:t>から</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18</a:t>
            </a:r>
            <a:r>
              <a:rPr kumimoji="1" lang="ja-JP" altLang="en-US" sz="1600" dirty="0">
                <a:latin typeface="BIZ UDPゴシック" panose="020B0400000000000000" pitchFamily="50" charset="-128"/>
                <a:ea typeface="BIZ UDPゴシック" panose="020B0400000000000000" pitchFamily="50" charset="-128"/>
              </a:rPr>
              <a:t>年までの</a:t>
            </a:r>
            <a:r>
              <a:rPr kumimoji="1" lang="en-US" altLang="ja-JP" sz="1600" dirty="0">
                <a:latin typeface="BIZ UDPゴシック" panose="020B0400000000000000" pitchFamily="50" charset="-128"/>
                <a:ea typeface="BIZ UDPゴシック" panose="020B0400000000000000" pitchFamily="50" charset="-128"/>
              </a:rPr>
              <a:t>17</a:t>
            </a:r>
            <a:r>
              <a:rPr kumimoji="1" lang="ja-JP" altLang="en-US" sz="1600" dirty="0">
                <a:latin typeface="BIZ UDPゴシック" panose="020B0400000000000000" pitchFamily="50" charset="-128"/>
                <a:ea typeface="BIZ UDPゴシック" panose="020B0400000000000000" pitchFamily="50" charset="-128"/>
              </a:rPr>
              <a:t>年間で、</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・総人口に占める生産年齢人口の割合は 約１</a:t>
            </a:r>
            <a:r>
              <a:rPr kumimoji="1" lang="en-US" altLang="ja-JP" sz="1600" dirty="0" err="1">
                <a:latin typeface="BIZ UDPゴシック" panose="020B0400000000000000" pitchFamily="50" charset="-128"/>
                <a:ea typeface="BIZ UDPゴシック" panose="020B0400000000000000" pitchFamily="50" charset="-128"/>
              </a:rPr>
              <a:t>pt</a:t>
            </a: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減</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・総人口に占める後期高齢者人口の割合は 約４ｐｔ 増</a:t>
            </a:r>
          </a:p>
        </p:txBody>
      </p:sp>
      <p:sp>
        <p:nvSpPr>
          <p:cNvPr id="35" name="正方形/長方形 34"/>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1"/>
          <p:cNvSpPr txBox="1"/>
          <p:nvPr/>
        </p:nvSpPr>
        <p:spPr>
          <a:xfrm>
            <a:off x="5756986" y="3346686"/>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区分別の人口の推移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78059" y="69752"/>
            <a:ext cx="9467656" cy="954107"/>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３．島本町の人口推計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（「第五次総合計画の策定に係る人口推計」</a:t>
            </a:r>
            <a:r>
              <a:rPr kumimoji="1" lang="ja-JP" altLang="en-US" sz="11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（令和元年６月）</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より）</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98377" y="898410"/>
            <a:ext cx="9487041" cy="230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p:nvPr/>
        </p:nvCxnSpPr>
        <p:spPr>
          <a:xfrm>
            <a:off x="7520551" y="2595721"/>
            <a:ext cx="576000"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34756" y="3337074"/>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総人口の推移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798160" y="2227265"/>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約１</a:t>
            </a:r>
            <a:r>
              <a:rPr kumimoji="1" lang="en-US" altLang="ja-JP" sz="10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19" name="テキスト ボックス 18"/>
          <p:cNvSpPr txBox="1"/>
          <p:nvPr/>
        </p:nvSpPr>
        <p:spPr>
          <a:xfrm>
            <a:off x="8798160" y="2614145"/>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約４</a:t>
            </a:r>
            <a:r>
              <a:rPr kumimoji="1" lang="en-US" altLang="ja-JP" sz="10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21" name="テキスト ボックス 20"/>
          <p:cNvSpPr txBox="1"/>
          <p:nvPr/>
        </p:nvSpPr>
        <p:spPr>
          <a:xfrm>
            <a:off x="56707" y="3448887"/>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2" name="テキスト ボックス 21"/>
          <p:cNvSpPr txBox="1"/>
          <p:nvPr/>
        </p:nvSpPr>
        <p:spPr>
          <a:xfrm>
            <a:off x="4933042" y="3471748"/>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31" name="スライド番号プレースホルダー 2"/>
          <p:cNvSpPr>
            <a:spLocks noGrp="1"/>
          </p:cNvSpPr>
          <p:nvPr>
            <p:ph type="sldNum" sz="quarter" idx="12"/>
          </p:nvPr>
        </p:nvSpPr>
        <p:spPr>
          <a:xfrm>
            <a:off x="9523385" y="6517898"/>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graphicFrame>
        <p:nvGraphicFramePr>
          <p:cNvPr id="42" name="グラフ 41">
            <a:extLst>
              <a:ext uri="{FF2B5EF4-FFF2-40B4-BE49-F238E27FC236}">
                <a16:creationId xmlns:a16="http://schemas.microsoft.com/office/drawing/2014/main" id="{00000000-0008-0000-0000-000007000000}"/>
              </a:ext>
            </a:extLst>
          </p:cNvPr>
          <p:cNvGraphicFramePr>
            <a:graphicFrameLocks/>
          </p:cNvGraphicFramePr>
          <p:nvPr>
            <p:extLst>
              <p:ext uri="{D42A27DB-BD31-4B8C-83A1-F6EECF244321}">
                <p14:modId xmlns:p14="http://schemas.microsoft.com/office/powerpoint/2010/main" val="3512997865"/>
              </p:ext>
            </p:extLst>
          </p:nvPr>
        </p:nvGraphicFramePr>
        <p:xfrm>
          <a:off x="4940264" y="3682469"/>
          <a:ext cx="4981575" cy="2845952"/>
        </p:xfrm>
        <a:graphic>
          <a:graphicData uri="http://schemas.openxmlformats.org/drawingml/2006/chart">
            <c:chart xmlns:c="http://schemas.openxmlformats.org/drawingml/2006/chart" xmlns:r="http://schemas.openxmlformats.org/officeDocument/2006/relationships" r:id="rId4"/>
          </a:graphicData>
        </a:graphic>
      </p:graphicFrame>
      <p:sp>
        <p:nvSpPr>
          <p:cNvPr id="23" name="テキスト ボックス 22"/>
          <p:cNvSpPr txBox="1"/>
          <p:nvPr/>
        </p:nvSpPr>
        <p:spPr>
          <a:xfrm>
            <a:off x="7108970" y="4039476"/>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生産年齢人口</a:t>
            </a:r>
          </a:p>
        </p:txBody>
      </p:sp>
      <p:sp>
        <p:nvSpPr>
          <p:cNvPr id="24" name="テキスト ボックス 23"/>
          <p:cNvSpPr txBox="1"/>
          <p:nvPr/>
        </p:nvSpPr>
        <p:spPr>
          <a:xfrm>
            <a:off x="7060172" y="4840984"/>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高齢者人口</a:t>
            </a:r>
          </a:p>
        </p:txBody>
      </p:sp>
      <p:sp>
        <p:nvSpPr>
          <p:cNvPr id="29" name="テキスト ボックス 28"/>
          <p:cNvSpPr txBox="1"/>
          <p:nvPr/>
        </p:nvSpPr>
        <p:spPr>
          <a:xfrm>
            <a:off x="7108970" y="5705674"/>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年少人口</a:t>
            </a:r>
          </a:p>
        </p:txBody>
      </p:sp>
      <p:graphicFrame>
        <p:nvGraphicFramePr>
          <p:cNvPr id="27" name="オブジェクト 26">
            <a:extLst>
              <a:ext uri="{FF2B5EF4-FFF2-40B4-BE49-F238E27FC236}">
                <a16:creationId xmlns:a16="http://schemas.microsoft.com/office/drawing/2014/main" id="{3245468B-2B0E-4A28-9820-93A2DF5523EB}"/>
              </a:ext>
            </a:extLst>
          </p:cNvPr>
          <p:cNvGraphicFramePr>
            <a:graphicFrameLocks noChangeAspect="1"/>
          </p:cNvGraphicFramePr>
          <p:nvPr>
            <p:extLst>
              <p:ext uri="{D42A27DB-BD31-4B8C-83A1-F6EECF244321}">
                <p14:modId xmlns:p14="http://schemas.microsoft.com/office/powerpoint/2010/main" val="159075961"/>
              </p:ext>
            </p:extLst>
          </p:nvPr>
        </p:nvGraphicFramePr>
        <p:xfrm>
          <a:off x="8152612" y="1860850"/>
          <a:ext cx="695325" cy="999516"/>
        </p:xfrm>
        <a:graphic>
          <a:graphicData uri="http://schemas.openxmlformats.org/presentationml/2006/ole">
            <mc:AlternateContent xmlns:mc="http://schemas.openxmlformats.org/markup-compatibility/2006">
              <mc:Choice xmlns:v="urn:schemas-microsoft-com:vml" Requires="v">
                <p:oleObj spid="_x0000_s1124" name="Worksheet" r:id="rId5" imgW="695189" imgH="866889" progId="Excel.Sheet.12">
                  <p:embed/>
                </p:oleObj>
              </mc:Choice>
              <mc:Fallback>
                <p:oleObj name="Worksheet" r:id="rId5" imgW="695189" imgH="866889" progId="Excel.Sheet.12">
                  <p:embed/>
                  <p:pic>
                    <p:nvPicPr>
                      <p:cNvPr id="0" name=""/>
                      <p:cNvPicPr/>
                      <p:nvPr/>
                    </p:nvPicPr>
                    <p:blipFill>
                      <a:blip r:embed="rId6"/>
                      <a:stretch>
                        <a:fillRect/>
                      </a:stretch>
                    </p:blipFill>
                    <p:spPr>
                      <a:xfrm>
                        <a:off x="8152612" y="1860850"/>
                        <a:ext cx="695325" cy="999516"/>
                      </a:xfrm>
                      <a:prstGeom prst="rect">
                        <a:avLst/>
                      </a:prstGeom>
                    </p:spPr>
                  </p:pic>
                </p:oleObj>
              </mc:Fallback>
            </mc:AlternateContent>
          </a:graphicData>
        </a:graphic>
      </p:graphicFrame>
      <p:sp>
        <p:nvSpPr>
          <p:cNvPr id="3" name="角丸四角形 2"/>
          <p:cNvSpPr/>
          <p:nvPr/>
        </p:nvSpPr>
        <p:spPr>
          <a:xfrm>
            <a:off x="8136712" y="2267073"/>
            <a:ext cx="1541762" cy="194908"/>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8152613" y="2653757"/>
            <a:ext cx="1541761" cy="191905"/>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ECD28993-D965-4277-A058-4386A5C93311}"/>
              </a:ext>
            </a:extLst>
          </p:cNvPr>
          <p:cNvSpPr txBox="1"/>
          <p:nvPr/>
        </p:nvSpPr>
        <p:spPr>
          <a:xfrm>
            <a:off x="341409" y="6510049"/>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sp>
        <p:nvSpPr>
          <p:cNvPr id="34" name="左右矢印 1">
            <a:extLst>
              <a:ext uri="{FF2B5EF4-FFF2-40B4-BE49-F238E27FC236}">
                <a16:creationId xmlns:a16="http://schemas.microsoft.com/office/drawing/2014/main" id="{DD807797-644C-4A70-95D2-BDA1D408CB46}"/>
              </a:ext>
            </a:extLst>
          </p:cNvPr>
          <p:cNvSpPr/>
          <p:nvPr/>
        </p:nvSpPr>
        <p:spPr>
          <a:xfrm>
            <a:off x="884706" y="6576397"/>
            <a:ext cx="4014839" cy="163941"/>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40" name="テキスト ボックス 39">
            <a:extLst>
              <a:ext uri="{FF2B5EF4-FFF2-40B4-BE49-F238E27FC236}">
                <a16:creationId xmlns:a16="http://schemas.microsoft.com/office/drawing/2014/main" id="{054A33E8-9127-4A2B-9E98-35AF5188A60C}"/>
              </a:ext>
            </a:extLst>
          </p:cNvPr>
          <p:cNvSpPr txBox="1"/>
          <p:nvPr/>
        </p:nvSpPr>
        <p:spPr>
          <a:xfrm>
            <a:off x="2184295" y="6510049"/>
            <a:ext cx="1515341"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島本町独自の人口推計</a:t>
            </a:r>
          </a:p>
        </p:txBody>
      </p:sp>
      <p:cxnSp>
        <p:nvCxnSpPr>
          <p:cNvPr id="45" name="直線コネクタ 44">
            <a:extLst>
              <a:ext uri="{FF2B5EF4-FFF2-40B4-BE49-F238E27FC236}">
                <a16:creationId xmlns:a16="http://schemas.microsoft.com/office/drawing/2014/main" id="{B1CEB165-BE0B-4DA9-8B71-9EF8A3F31B98}"/>
              </a:ext>
            </a:extLst>
          </p:cNvPr>
          <p:cNvCxnSpPr/>
          <p:nvPr/>
        </p:nvCxnSpPr>
        <p:spPr>
          <a:xfrm>
            <a:off x="5851658" y="4007275"/>
            <a:ext cx="0" cy="274179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ECD28993-D965-4277-A058-4386A5C93311}"/>
              </a:ext>
            </a:extLst>
          </p:cNvPr>
          <p:cNvSpPr txBox="1"/>
          <p:nvPr/>
        </p:nvSpPr>
        <p:spPr>
          <a:xfrm>
            <a:off x="5328913" y="6527633"/>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sp>
        <p:nvSpPr>
          <p:cNvPr id="47" name="テキスト ボックス 46">
            <a:extLst>
              <a:ext uri="{FF2B5EF4-FFF2-40B4-BE49-F238E27FC236}">
                <a16:creationId xmlns:a16="http://schemas.microsoft.com/office/drawing/2014/main" id="{054A33E8-9127-4A2B-9E98-35AF5188A60C}"/>
              </a:ext>
            </a:extLst>
          </p:cNvPr>
          <p:cNvSpPr txBox="1"/>
          <p:nvPr/>
        </p:nvSpPr>
        <p:spPr>
          <a:xfrm>
            <a:off x="7033724" y="6526441"/>
            <a:ext cx="1537548"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島本町独自の人口推計</a:t>
            </a:r>
          </a:p>
        </p:txBody>
      </p:sp>
      <p:pic>
        <p:nvPicPr>
          <p:cNvPr id="4" name="図 3">
            <a:extLst>
              <a:ext uri="{FF2B5EF4-FFF2-40B4-BE49-F238E27FC236}">
                <a16:creationId xmlns:a16="http://schemas.microsoft.com/office/drawing/2014/main" id="{9119D751-9126-4797-B656-352B717991FD}"/>
              </a:ext>
            </a:extLst>
          </p:cNvPr>
          <p:cNvPicPr>
            <a:picLocks noChangeAspect="1"/>
          </p:cNvPicPr>
          <p:nvPr/>
        </p:nvPicPr>
        <p:blipFill>
          <a:blip r:embed="rId7"/>
          <a:stretch>
            <a:fillRect/>
          </a:stretch>
        </p:blipFill>
        <p:spPr>
          <a:xfrm>
            <a:off x="5765933" y="1864526"/>
            <a:ext cx="1752600" cy="1204705"/>
          </a:xfrm>
          <a:prstGeom prst="rect">
            <a:avLst/>
          </a:prstGeom>
        </p:spPr>
      </p:pic>
      <p:graphicFrame>
        <p:nvGraphicFramePr>
          <p:cNvPr id="49" name="グラフ 48">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513239702"/>
              </p:ext>
            </p:extLst>
          </p:nvPr>
        </p:nvGraphicFramePr>
        <p:xfrm>
          <a:off x="0" y="3635183"/>
          <a:ext cx="4981575" cy="2829114"/>
        </p:xfrm>
        <a:graphic>
          <a:graphicData uri="http://schemas.openxmlformats.org/drawingml/2006/chart">
            <c:chart xmlns:c="http://schemas.openxmlformats.org/drawingml/2006/chart" xmlns:r="http://schemas.openxmlformats.org/officeDocument/2006/relationships" r:id="rId8"/>
          </a:graphicData>
        </a:graphic>
      </p:graphicFrame>
      <p:sp>
        <p:nvSpPr>
          <p:cNvPr id="26" name="テキスト ボックス 25"/>
          <p:cNvSpPr txBox="1"/>
          <p:nvPr/>
        </p:nvSpPr>
        <p:spPr>
          <a:xfrm>
            <a:off x="581414" y="3441390"/>
            <a:ext cx="720000" cy="230832"/>
          </a:xfrm>
          <a:prstGeom prst="rect">
            <a:avLst/>
          </a:prstGeom>
          <a:noFill/>
        </p:spPr>
        <p:txBody>
          <a:bodyPr wrap="square" rtlCol="0">
            <a:spAutoFit/>
          </a:bodyPr>
          <a:lstStyle/>
          <a:p>
            <a:pPr algn="ctr"/>
            <a:r>
              <a:rPr kumimoji="1" lang="en-US" altLang="ja-JP" sz="900" dirty="0">
                <a:latin typeface="BIZ UDPゴシック" panose="020B0400000000000000" pitchFamily="50" charset="-128"/>
                <a:ea typeface="BIZ UDPゴシック" panose="020B0400000000000000" pitchFamily="50" charset="-128"/>
              </a:rPr>
              <a:t>30,927</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43" name="直線コネクタ 42"/>
          <p:cNvCxnSpPr>
            <a:cxnSpLocks/>
          </p:cNvCxnSpPr>
          <p:nvPr/>
        </p:nvCxnSpPr>
        <p:spPr>
          <a:xfrm flipV="1">
            <a:off x="729545" y="3654463"/>
            <a:ext cx="105211" cy="665748"/>
          </a:xfrm>
          <a:prstGeom prst="line">
            <a:avLst/>
          </a:prstGeom>
          <a:ln w="6350"/>
        </p:spPr>
        <p:style>
          <a:lnRef idx="1">
            <a:schemeClr val="dk1"/>
          </a:lnRef>
          <a:fillRef idx="0">
            <a:schemeClr val="dk1"/>
          </a:fillRef>
          <a:effectRef idx="0">
            <a:schemeClr val="dk1"/>
          </a:effectRef>
          <a:fontRef idx="minor">
            <a:schemeClr val="tx1"/>
          </a:fontRef>
        </p:style>
      </p:cxnSp>
      <p:sp>
        <p:nvSpPr>
          <p:cNvPr id="41" name="テキスト ボックス 40">
            <a:extLst>
              <a:ext uri="{FF2B5EF4-FFF2-40B4-BE49-F238E27FC236}">
                <a16:creationId xmlns:a16="http://schemas.microsoft.com/office/drawing/2014/main" id="{55CB390A-F4E5-4CFE-AEDF-CE2F99BCB16D}"/>
              </a:ext>
            </a:extLst>
          </p:cNvPr>
          <p:cNvSpPr txBox="1"/>
          <p:nvPr/>
        </p:nvSpPr>
        <p:spPr>
          <a:xfrm>
            <a:off x="4138191" y="3618353"/>
            <a:ext cx="720000" cy="230832"/>
          </a:xfrm>
          <a:prstGeom prst="rect">
            <a:avLst/>
          </a:prstGeom>
          <a:noFill/>
        </p:spPr>
        <p:txBody>
          <a:bodyPr wrap="square" rtlCol="0">
            <a:spAutoFit/>
          </a:bodyPr>
          <a:lstStyle/>
          <a:p>
            <a:pPr algn="ctr"/>
            <a:r>
              <a:rPr kumimoji="1" lang="en-US" altLang="ja-JP" sz="900" dirty="0">
                <a:latin typeface="BIZ UDPゴシック" panose="020B0400000000000000" pitchFamily="50" charset="-128"/>
                <a:ea typeface="BIZ UDPゴシック" panose="020B0400000000000000" pitchFamily="50" charset="-128"/>
              </a:rPr>
              <a:t>31,214</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6" name="直線コネクタ 5"/>
          <p:cNvCxnSpPr>
            <a:cxnSpLocks/>
          </p:cNvCxnSpPr>
          <p:nvPr/>
        </p:nvCxnSpPr>
        <p:spPr>
          <a:xfrm flipH="1" flipV="1">
            <a:off x="4498191" y="3834907"/>
            <a:ext cx="220334" cy="507171"/>
          </a:xfrm>
          <a:prstGeom prst="line">
            <a:avLst/>
          </a:prstGeom>
          <a:ln w="6350"/>
        </p:spPr>
        <p:style>
          <a:lnRef idx="1">
            <a:schemeClr val="dk1"/>
          </a:lnRef>
          <a:fillRef idx="0">
            <a:schemeClr val="dk1"/>
          </a:fillRef>
          <a:effectRef idx="0">
            <a:schemeClr val="dk1"/>
          </a:effectRef>
          <a:fontRef idx="minor">
            <a:schemeClr val="tx1"/>
          </a:fontRef>
        </p:style>
      </p:cxnSp>
      <p:sp>
        <p:nvSpPr>
          <p:cNvPr id="36" name="テキスト ボックス 35"/>
          <p:cNvSpPr txBox="1"/>
          <p:nvPr/>
        </p:nvSpPr>
        <p:spPr>
          <a:xfrm>
            <a:off x="2289143" y="4076434"/>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後期高齢者人口</a:t>
            </a:r>
          </a:p>
        </p:txBody>
      </p:sp>
      <p:sp>
        <p:nvSpPr>
          <p:cNvPr id="37" name="テキスト ボックス 36"/>
          <p:cNvSpPr txBox="1"/>
          <p:nvPr/>
        </p:nvSpPr>
        <p:spPr>
          <a:xfrm>
            <a:off x="2289143" y="4368534"/>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前期高齢者人口</a:t>
            </a:r>
          </a:p>
        </p:txBody>
      </p:sp>
      <p:sp>
        <p:nvSpPr>
          <p:cNvPr id="38" name="テキスト ボックス 37"/>
          <p:cNvSpPr txBox="1"/>
          <p:nvPr/>
        </p:nvSpPr>
        <p:spPr>
          <a:xfrm>
            <a:off x="2289143" y="5034315"/>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生産年齢人口</a:t>
            </a:r>
          </a:p>
        </p:txBody>
      </p:sp>
      <p:sp>
        <p:nvSpPr>
          <p:cNvPr id="39" name="テキスト ボックス 38"/>
          <p:cNvSpPr txBox="1"/>
          <p:nvPr/>
        </p:nvSpPr>
        <p:spPr>
          <a:xfrm>
            <a:off x="2289143" y="5875144"/>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年少人口</a:t>
            </a:r>
          </a:p>
        </p:txBody>
      </p:sp>
      <p:cxnSp>
        <p:nvCxnSpPr>
          <p:cNvPr id="44" name="直線コネクタ 43">
            <a:extLst>
              <a:ext uri="{FF2B5EF4-FFF2-40B4-BE49-F238E27FC236}">
                <a16:creationId xmlns:a16="http://schemas.microsoft.com/office/drawing/2014/main" id="{B1CEB165-BE0B-4DA9-8B71-9EF8A3F31B98}"/>
              </a:ext>
            </a:extLst>
          </p:cNvPr>
          <p:cNvCxnSpPr/>
          <p:nvPr/>
        </p:nvCxnSpPr>
        <p:spPr>
          <a:xfrm>
            <a:off x="886678" y="4039476"/>
            <a:ext cx="0" cy="274179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750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30375" y="742425"/>
            <a:ext cx="9775625" cy="2246769"/>
          </a:xfrm>
          <a:prstGeom prst="rect">
            <a:avLst/>
          </a:prstGeom>
        </p:spPr>
        <p:txBody>
          <a:bodyPr wrap="square">
            <a:spAutoFit/>
          </a:bodyPr>
          <a:lstStyle/>
          <a:p>
            <a:pPr lvl="0">
              <a:lnSpc>
                <a:spcPts val="2800"/>
              </a:lnSpc>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u="sng">
                <a:solidFill>
                  <a:srgbClr val="FF0000"/>
                </a:solidFill>
                <a:latin typeface="BIZ UDPゴシック" panose="020B0400000000000000" pitchFamily="50" charset="-128"/>
                <a:ea typeface="BIZ UDPゴシック" panose="020B0400000000000000" pitchFamily="50" charset="-128"/>
              </a:rPr>
              <a:t>一斉に</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老朽化する公共施設等への対応</a:t>
            </a:r>
            <a:r>
              <a:rPr kumimoji="1" lang="ja-JP" altLang="en-US" sz="1600" dirty="0">
                <a:solidFill>
                  <a:prstClr val="black"/>
                </a:solidFill>
                <a:latin typeface="BIZ UDPゴシック" panose="020B0400000000000000" pitchFamily="50" charset="-128"/>
                <a:ea typeface="BIZ UDPゴシック" panose="020B0400000000000000" pitchFamily="50" charset="-128"/>
              </a:rPr>
              <a:t>により、普通建設事業費は今後確実に増加していくことが見込</a:t>
            </a:r>
            <a:r>
              <a:rPr kumimoji="1" lang="ja-JP" altLang="en-US" sz="1600" dirty="0" err="1">
                <a:solidFill>
                  <a:prstClr val="black"/>
                </a:solidFill>
                <a:latin typeface="BIZ UDPゴシック" panose="020B0400000000000000" pitchFamily="50" charset="-128"/>
                <a:ea typeface="BIZ UDPゴシック" panose="020B0400000000000000" pitchFamily="50" charset="-128"/>
              </a:rPr>
              <a:t>ま</a:t>
            </a:r>
            <a:r>
              <a:rPr kumimoji="1" lang="en-US" altLang="ja-JP" sz="1600" dirty="0">
                <a:solidFill>
                  <a:prstClr val="black"/>
                </a:solidFill>
                <a:latin typeface="BIZ UDPゴシック" panose="020B0400000000000000" pitchFamily="50" charset="-128"/>
                <a:ea typeface="BIZ UDPゴシック" panose="020B0400000000000000" pitchFamily="50" charset="-128"/>
              </a:rPr>
              <a:t/>
            </a:r>
            <a:br>
              <a:rPr kumimoji="1" lang="en-US" altLang="ja-JP" sz="1600" dirty="0">
                <a:solidFill>
                  <a:prstClr val="black"/>
                </a:solidFill>
                <a:latin typeface="BIZ UDPゴシック" panose="020B0400000000000000" pitchFamily="50" charset="-128"/>
                <a:ea typeface="BIZ UDPゴシック" panose="020B0400000000000000" pitchFamily="50" charset="-128"/>
              </a:rPr>
            </a:br>
            <a:r>
              <a:rPr kumimoji="1" lang="ja-JP" altLang="en-US" sz="1600">
                <a:solidFill>
                  <a:prstClr val="black"/>
                </a:solidFill>
                <a:latin typeface="BIZ UDPゴシック" panose="020B0400000000000000" pitchFamily="50" charset="-128"/>
                <a:ea typeface="BIZ UDPゴシック" panose="020B0400000000000000" pitchFamily="50" charset="-128"/>
              </a:rPr>
              <a:t>    れる</a:t>
            </a:r>
            <a:r>
              <a:rPr kumimoji="1" lang="ja-JP" altLang="en-US" sz="1600" dirty="0">
                <a:solidFill>
                  <a:prstClr val="black"/>
                </a:solidFill>
                <a:latin typeface="BIZ UDPゴシック" panose="020B0400000000000000" pitchFamily="50" charset="-128"/>
                <a:ea typeface="BIZ UDPゴシック" panose="020B0400000000000000" pitchFamily="50" charset="-128"/>
              </a:rPr>
              <a:t>ものの、</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本試算ではこうした影響を的確に反映できていない</a:t>
            </a:r>
            <a:r>
              <a:rPr kumimoji="1" lang="ja-JP" altLang="en-US" sz="1600" dirty="0">
                <a:solidFill>
                  <a:prstClr val="black"/>
                </a:solidFill>
                <a:latin typeface="BIZ UDPゴシック" panose="020B0400000000000000" pitchFamily="50" charset="-128"/>
                <a:ea typeface="BIZ UDPゴシック" panose="020B0400000000000000" pitchFamily="50" charset="-128"/>
              </a:rPr>
              <a:t>。</a:t>
            </a:r>
            <a:endParaRPr kumimoji="1" lang="en-US" altLang="ja-JP" sz="1600" b="1" u="sng" dirty="0">
              <a:solidFill>
                <a:srgbClr val="FF0000"/>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島本町</a:t>
            </a:r>
            <a:r>
              <a:rPr kumimoji="1" lang="ja-JP" altLang="en-US" sz="1600" dirty="0">
                <a:latin typeface="BIZ UDPゴシック" panose="020B0400000000000000" pitchFamily="50" charset="-128"/>
                <a:ea typeface="BIZ UDPゴシック" panose="020B0400000000000000" pitchFamily="50" charset="-128"/>
              </a:rPr>
              <a:t>が公表している公共施設総合管理計画</a:t>
            </a:r>
            <a:r>
              <a:rPr kumimoji="1" lang="ja-JP" altLang="en-US" sz="1600">
                <a:latin typeface="BIZ UDPゴシック" panose="020B0400000000000000" pitchFamily="50" charset="-128"/>
                <a:ea typeface="BIZ UDPゴシック" panose="020B0400000000000000" pitchFamily="50" charset="-128"/>
              </a:rPr>
              <a:t>では、公共施設物やインフラ施設の更新・改修費用、維持</a:t>
            </a:r>
            <a:r>
              <a:rPr kumimoji="1" lang="en-US" altLang="ja-JP" sz="1600">
                <a:latin typeface="BIZ UDPゴシック" panose="020B0400000000000000" pitchFamily="50" charset="-128"/>
                <a:ea typeface="BIZ UDPゴシック" panose="020B0400000000000000" pitchFamily="50" charset="-128"/>
              </a:rPr>
              <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latin typeface="BIZ UDPゴシック" panose="020B0400000000000000" pitchFamily="50" charset="-128"/>
                <a:ea typeface="BIZ UDPゴシック" panose="020B0400000000000000" pitchFamily="50" charset="-128"/>
              </a:rPr>
              <a:t>　　補修費について、長寿命化対策を実施した場合も依然として年平均</a:t>
            </a:r>
            <a:r>
              <a:rPr kumimoji="1" lang="en-US" altLang="ja-JP" sz="1600">
                <a:latin typeface="BIZ UDPゴシック" panose="020B0400000000000000" pitchFamily="50" charset="-128"/>
                <a:ea typeface="BIZ UDPゴシック" panose="020B0400000000000000" pitchFamily="50" charset="-128"/>
              </a:rPr>
              <a:t>12.7</a:t>
            </a:r>
            <a:r>
              <a:rPr kumimoji="1" lang="ja-JP" altLang="en-US" sz="1600">
                <a:latin typeface="BIZ UDPゴシック" panose="020B0400000000000000" pitchFamily="50" charset="-128"/>
                <a:ea typeface="BIZ UDPゴシック" panose="020B0400000000000000" pitchFamily="50" charset="-128"/>
              </a:rPr>
              <a:t>億円の費用が必要となることが</a:t>
            </a:r>
            <a:r>
              <a:rPr kumimoji="1" lang="en-US" altLang="ja-JP" sz="1600">
                <a:latin typeface="BIZ UDPゴシック" panose="020B0400000000000000" pitchFamily="50" charset="-128"/>
                <a:ea typeface="BIZ UDPゴシック" panose="020B0400000000000000" pitchFamily="50" charset="-128"/>
              </a:rPr>
              <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latin typeface="BIZ UDPゴシック" panose="020B0400000000000000" pitchFamily="50" charset="-128"/>
                <a:ea typeface="BIZ UDPゴシック" panose="020B0400000000000000" pitchFamily="50" charset="-128"/>
              </a:rPr>
              <a:t>　　想定されている。今後も継続して、</a:t>
            </a:r>
            <a:r>
              <a:rPr kumimoji="1" lang="ja-JP" altLang="en-US" sz="1600" b="1" u="sng">
                <a:solidFill>
                  <a:srgbClr val="FF0000"/>
                </a:solidFill>
                <a:latin typeface="BIZ UDPゴシック" panose="020B0400000000000000" pitchFamily="50" charset="-128"/>
                <a:ea typeface="BIZ UDPゴシック" panose="020B0400000000000000" pitchFamily="50" charset="-128"/>
              </a:rPr>
              <a:t>施設の多機能化・複合化などによる施設保有量の圧縮や管理運営の</a:t>
            </a:r>
            <a:r>
              <a:rPr kumimoji="1" lang="en-US" altLang="ja-JP" sz="1600" b="1" u="sng">
                <a:solidFill>
                  <a:srgbClr val="FF0000"/>
                </a:solidFill>
                <a:latin typeface="BIZ UDPゴシック" panose="020B0400000000000000" pitchFamily="50" charset="-128"/>
                <a:ea typeface="BIZ UDPゴシック" panose="020B0400000000000000" pitchFamily="50" charset="-128"/>
              </a:rPr>
              <a:t/>
            </a:r>
            <a:br>
              <a:rPr kumimoji="1" lang="en-US" altLang="ja-JP" sz="1600" b="1" u="sng">
                <a:solidFill>
                  <a:srgbClr val="FF0000"/>
                </a:solidFill>
                <a:latin typeface="BIZ UDPゴシック" panose="020B0400000000000000" pitchFamily="50" charset="-128"/>
                <a:ea typeface="BIZ UDPゴシック" panose="020B0400000000000000" pitchFamily="50" charset="-128"/>
              </a:rPr>
            </a:br>
            <a:r>
              <a:rPr kumimoji="1" lang="ja-JP" altLang="en-US" sz="1600" b="1">
                <a:solidFill>
                  <a:srgbClr val="FF0000"/>
                </a:solidFill>
                <a:latin typeface="BIZ UDPゴシック" panose="020B0400000000000000" pitchFamily="50" charset="-128"/>
                <a:ea typeface="BIZ UDPゴシック" panose="020B0400000000000000" pitchFamily="50" charset="-128"/>
              </a:rPr>
              <a:t>　　</a:t>
            </a:r>
            <a:r>
              <a:rPr kumimoji="1" lang="ja-JP" altLang="en-US" sz="1600" b="1" u="sng">
                <a:solidFill>
                  <a:srgbClr val="FF0000"/>
                </a:solidFill>
                <a:latin typeface="BIZ UDPゴシック" panose="020B0400000000000000" pitchFamily="50" charset="-128"/>
                <a:ea typeface="BIZ UDPゴシック" panose="020B0400000000000000" pitchFamily="50" charset="-128"/>
              </a:rPr>
              <a:t>効率化などの取組みを推進していくとともに、財政</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収支への</a:t>
            </a:r>
            <a:r>
              <a:rPr kumimoji="1" lang="ja-JP" altLang="en-US" sz="1600" b="1" u="sng">
                <a:solidFill>
                  <a:srgbClr val="FF0000"/>
                </a:solidFill>
                <a:latin typeface="BIZ UDPゴシック" panose="020B0400000000000000" pitchFamily="50" charset="-128"/>
                <a:ea typeface="BIZ UDPゴシック" panose="020B0400000000000000" pitchFamily="50" charset="-128"/>
              </a:rPr>
              <a:t>影響にも留意</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が必要</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30375" y="742425"/>
            <a:ext cx="9647679" cy="2246769"/>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659405" y="3445955"/>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基本情報</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5551370" y="3445955"/>
            <a:ext cx="3875964" cy="523220"/>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維持管理・更新等にかかる経費　</a:t>
            </a:r>
            <a:r>
              <a:rPr kumimoji="1" lang="en-US" altLang="ja-JP" sz="1400" dirty="0">
                <a:latin typeface="BIZ UDPゴシック" panose="020B0400000000000000" pitchFamily="50" charset="-128"/>
                <a:ea typeface="BIZ UDPゴシック" panose="020B0400000000000000" pitchFamily="50" charset="-128"/>
              </a:rPr>
              <a:t>】</a:t>
            </a:r>
          </a:p>
          <a:p>
            <a:pPr algn="ctr"/>
            <a:r>
              <a:rPr kumimoji="1" lang="ja-JP" altLang="en-US" sz="1400" dirty="0">
                <a:latin typeface="BIZ UDPゴシック" panose="020B0400000000000000" pitchFamily="50" charset="-128"/>
                <a:ea typeface="BIZ UDPゴシック" panose="020B0400000000000000" pitchFamily="50" charset="-128"/>
              </a:rPr>
              <a:t>（将来にわたる経費の見込み）</a:t>
            </a:r>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4</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ED0ABF41-51B1-4C5B-A09D-5FDFC46B62AC}"/>
              </a:ext>
            </a:extLst>
          </p:cNvPr>
          <p:cNvSpPr txBox="1"/>
          <p:nvPr/>
        </p:nvSpPr>
        <p:spPr>
          <a:xfrm>
            <a:off x="130375" y="2989194"/>
            <a:ext cx="9487041" cy="507831"/>
          </a:xfrm>
          <a:prstGeom prst="rect">
            <a:avLst/>
          </a:prstGeom>
          <a:noFill/>
        </p:spPr>
        <p:txBody>
          <a:bodyPr wrap="square" rtlCol="0">
            <a:spAutoFit/>
          </a:bodyPr>
          <a:lstStyle/>
          <a:p>
            <a:pPr>
              <a:lnSpc>
                <a:spcPct val="150000"/>
              </a:lnSpc>
            </a:pPr>
            <a:r>
              <a:rPr kumimoji="1" lang="ja-JP" altLang="en-US"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島本町公共施設総合管理計画</a:t>
            </a:r>
            <a:endParaRPr kumimoji="1" lang="en-US" altLang="ja-JP" sz="800" dirty="0">
              <a:latin typeface="BIZ UDPゴシック" panose="020B0400000000000000" pitchFamily="50" charset="-128"/>
              <a:ea typeface="BIZ UDPゴシック" panose="020B0400000000000000" pitchFamily="50" charset="-128"/>
            </a:endParaRPr>
          </a:p>
        </p:txBody>
      </p:sp>
      <p:graphicFrame>
        <p:nvGraphicFramePr>
          <p:cNvPr id="26"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978614667"/>
              </p:ext>
            </p:extLst>
          </p:nvPr>
        </p:nvGraphicFramePr>
        <p:xfrm>
          <a:off x="331405" y="4016235"/>
          <a:ext cx="4492499" cy="2368463"/>
        </p:xfrm>
        <a:graphic>
          <a:graphicData uri="http://schemas.openxmlformats.org/drawingml/2006/table">
            <a:tbl>
              <a:tblPr>
                <a:tableStyleId>{5940675A-B579-460E-94D1-54222C63F5DA}</a:tableStyleId>
              </a:tblPr>
              <a:tblGrid>
                <a:gridCol w="1455058">
                  <a:extLst>
                    <a:ext uri="{9D8B030D-6E8A-4147-A177-3AD203B41FA5}">
                      <a16:colId xmlns:a16="http://schemas.microsoft.com/office/drawing/2014/main" val="2163183408"/>
                    </a:ext>
                  </a:extLst>
                </a:gridCol>
                <a:gridCol w="3037441">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策定年月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平成２８年３月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401444">
                <a:tc>
                  <a:txBody>
                    <a:bodyPr/>
                    <a:lstStyle/>
                    <a:p>
                      <a:r>
                        <a:rPr kumimoji="1" lang="ja-JP" altLang="en-US" sz="1200" b="0">
                          <a:latin typeface="BIZ UDPゴシック" panose="020B0400000000000000" pitchFamily="50" charset="-128"/>
                          <a:ea typeface="BIZ UDPゴシック" panose="020B0400000000000000" pitchFamily="50" charset="-128"/>
                        </a:rPr>
                        <a:t>改訂年月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u="none">
                          <a:solidFill>
                            <a:schemeClr val="tx1"/>
                          </a:solidFill>
                          <a:latin typeface="BIZ UDPゴシック" panose="020B0400000000000000" pitchFamily="50" charset="-128"/>
                          <a:ea typeface="BIZ UDPゴシック" panose="020B0400000000000000" pitchFamily="50" charset="-128"/>
                        </a:rPr>
                        <a:t>令和４年３月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r>
                        <a:rPr kumimoji="1" lang="ja-JP" altLang="en-US" sz="1200" b="0">
                          <a:latin typeface="BIZ UDPゴシック" panose="020B0400000000000000" pitchFamily="50" charset="-128"/>
                          <a:ea typeface="BIZ UDPゴシック" panose="020B0400000000000000" pitchFamily="50" charset="-128"/>
                        </a:rPr>
                        <a:t>計画期間</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１０年</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a:txBody>
                    <a:bodyPr/>
                    <a:lstStyle/>
                    <a:p>
                      <a:r>
                        <a:rPr kumimoji="1" lang="ja-JP" altLang="en-US" sz="1200" b="0">
                          <a:latin typeface="BIZ UDPゴシック" panose="020B0400000000000000" pitchFamily="50" charset="-128"/>
                          <a:ea typeface="BIZ UDPゴシック" panose="020B0400000000000000" pitchFamily="50" charset="-128"/>
                        </a:rPr>
                        <a:t>施設保有量</a:t>
                      </a:r>
                      <a:endParaRPr kumimoji="1" lang="en-US" altLang="ja-JP" sz="1200" b="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公共施設 </a:t>
                      </a:r>
                      <a:r>
                        <a:rPr kumimoji="1" lang="en-US" altLang="ja-JP" sz="1200" b="0" dirty="0">
                          <a:latin typeface="BIZ UDPゴシック" panose="020B0400000000000000" pitchFamily="50" charset="-128"/>
                          <a:ea typeface="BIZ UDPゴシック" panose="020B0400000000000000" pitchFamily="50" charset="-128"/>
                        </a:rPr>
                        <a:t>82,411㎡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公園 </a:t>
                      </a:r>
                      <a:r>
                        <a:rPr kumimoji="1" lang="en-US" altLang="ja-JP" sz="1200" b="0" dirty="0">
                          <a:latin typeface="BIZ UDPゴシック" panose="020B0400000000000000" pitchFamily="50" charset="-128"/>
                          <a:ea typeface="BIZ UDPゴシック" panose="020B0400000000000000" pitchFamily="50" charset="-128"/>
                        </a:rPr>
                        <a:t>82,017㎡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道路 ７１</a:t>
                      </a: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７６０ｍ（実延長）</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橋りょう </a:t>
                      </a:r>
                      <a:r>
                        <a:rPr kumimoji="1" lang="en-US" altLang="ja-JP" sz="1200" b="0" dirty="0">
                          <a:latin typeface="BIZ UDPゴシック" panose="020B0400000000000000" pitchFamily="50" charset="-128"/>
                          <a:ea typeface="BIZ UDPゴシック" panose="020B0400000000000000" pitchFamily="50" charset="-128"/>
                        </a:rPr>
                        <a:t>6,96</a:t>
                      </a:r>
                      <a:r>
                        <a:rPr kumimoji="1" lang="ja-JP" altLang="en-US" sz="1200" b="0" dirty="0">
                          <a:latin typeface="BIZ UDPゴシック" panose="020B0400000000000000" pitchFamily="50" charset="-128"/>
                          <a:ea typeface="BIZ UDPゴシック" panose="020B0400000000000000" pitchFamily="50" charset="-128"/>
                        </a:rPr>
                        <a:t>１</a:t>
                      </a: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（総面積）</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水道管 </a:t>
                      </a:r>
                      <a:r>
                        <a:rPr kumimoji="1" lang="en-US" altLang="ja-JP" sz="1200" b="0" dirty="0">
                          <a:latin typeface="BIZ UDPゴシック" panose="020B0400000000000000" pitchFamily="50" charset="-128"/>
                          <a:ea typeface="BIZ UDPゴシック" panose="020B0400000000000000" pitchFamily="50" charset="-128"/>
                        </a:rPr>
                        <a:t>90,794</a:t>
                      </a:r>
                      <a:r>
                        <a:rPr kumimoji="1" lang="ja-JP" altLang="en-US" sz="1200" b="0" dirty="0">
                          <a:latin typeface="BIZ UDPゴシック" panose="020B0400000000000000" pitchFamily="50" charset="-128"/>
                          <a:ea typeface="BIZ UDPゴシック" panose="020B0400000000000000" pitchFamily="50" charset="-128"/>
                        </a:rPr>
                        <a:t>ｍ（総延長）</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下水道管 </a:t>
                      </a:r>
                      <a:r>
                        <a:rPr kumimoji="1" lang="en-US" altLang="ja-JP" sz="1200" b="0" dirty="0">
                          <a:latin typeface="BIZ UDPゴシック" panose="020B0400000000000000" pitchFamily="50" charset="-128"/>
                          <a:ea typeface="BIZ UDPゴシック" panose="020B0400000000000000" pitchFamily="50" charset="-128"/>
                        </a:rPr>
                        <a:t>60,691</a:t>
                      </a:r>
                      <a:r>
                        <a:rPr kumimoji="1" lang="ja-JP" altLang="en-US" sz="1200" b="0" dirty="0">
                          <a:latin typeface="BIZ UDPゴシック" panose="020B0400000000000000" pitchFamily="50" charset="-128"/>
                          <a:ea typeface="BIZ UDPゴシック" panose="020B0400000000000000" pitchFamily="50" charset="-128"/>
                        </a:rPr>
                        <a:t>ｍ（総延長）</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graphicFrame>
        <p:nvGraphicFramePr>
          <p:cNvPr id="27"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887269295"/>
              </p:ext>
            </p:extLst>
          </p:nvPr>
        </p:nvGraphicFramePr>
        <p:xfrm>
          <a:off x="5014884" y="4016235"/>
          <a:ext cx="4629290" cy="1645920"/>
        </p:xfrm>
        <a:graphic>
          <a:graphicData uri="http://schemas.openxmlformats.org/drawingml/2006/table">
            <a:tbl>
              <a:tblPr>
                <a:tableStyleId>{5940675A-B579-460E-94D1-54222C63F5DA}</a:tableStyleId>
              </a:tblPr>
              <a:tblGrid>
                <a:gridCol w="1499363">
                  <a:extLst>
                    <a:ext uri="{9D8B030D-6E8A-4147-A177-3AD203B41FA5}">
                      <a16:colId xmlns:a16="http://schemas.microsoft.com/office/drawing/2014/main" val="2163183408"/>
                    </a:ext>
                  </a:extLst>
                </a:gridCol>
                <a:gridCol w="3129927">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耐用年数経過時に単純更新した場合の（自然体の）見込み</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今後</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40</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年間の更新・改修費用の概算総額は約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587.3</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億円、年平均費用は約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14.7</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上記に、最低限必要な維持補修費を加えた費用は、年平均</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15.6</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401444">
                <a:tc>
                  <a:txBody>
                    <a:bodyPr/>
                    <a:lstStyle/>
                    <a:p>
                      <a:r>
                        <a:rPr kumimoji="1" lang="ja-JP" altLang="en-US" sz="1200" b="0" dirty="0" smtClean="0">
                          <a:latin typeface="BIZ UDPゴシック" panose="020B0400000000000000" pitchFamily="50" charset="-128"/>
                          <a:ea typeface="BIZ UDPゴシック" panose="020B0400000000000000" pitchFamily="50" charset="-128"/>
                        </a:rPr>
                        <a:t>個別施設計画等にかかる対策を反映した見込み</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今後</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40</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年間の更新・改修費用</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の概算総額は約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473.1</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億円、年平均費用は約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11.8</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上記に、最低限必要な</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維持補修費を加えた費用は、年平均</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12.7</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bl>
          </a:graphicData>
        </a:graphic>
      </p:graphicFrame>
      <p:sp>
        <p:nvSpPr>
          <p:cNvPr id="12" name="テキスト ボックス 11">
            <a:extLst>
              <a:ext uri="{FF2B5EF4-FFF2-40B4-BE49-F238E27FC236}">
                <a16:creationId xmlns:a16="http://schemas.microsoft.com/office/drawing/2014/main" id="{AAB08100-6559-4CB2-A01B-16FBE889FA2C}"/>
              </a:ext>
            </a:extLst>
          </p:cNvPr>
          <p:cNvSpPr txBox="1"/>
          <p:nvPr/>
        </p:nvSpPr>
        <p:spPr>
          <a:xfrm>
            <a:off x="0" y="48549"/>
            <a:ext cx="10120078"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（一斉に老朽化する公共施設等への対応）</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465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7">
            <a:extLst>
              <a:ext uri="{FF2B5EF4-FFF2-40B4-BE49-F238E27FC236}">
                <a16:creationId xmlns:a16="http://schemas.microsoft.com/office/drawing/2014/main" id="{0C3AB782-6DD8-417A-9584-B12B43A1C8C9}"/>
              </a:ext>
            </a:extLst>
          </p:cNvPr>
          <p:cNvSpPr/>
          <p:nvPr/>
        </p:nvSpPr>
        <p:spPr>
          <a:xfrm>
            <a:off x="315105" y="4898114"/>
            <a:ext cx="9241360" cy="1745116"/>
          </a:xfrm>
          <a:prstGeom prst="roundRect">
            <a:avLst>
              <a:gd name="adj" fmla="val 0"/>
            </a:avLst>
          </a:prstGeom>
          <a:solidFill>
            <a:schemeClr val="accent4">
              <a:lumMod val="20000"/>
              <a:lumOff val="80000"/>
            </a:schemeClr>
          </a:solidFill>
          <a:ln w="63500" cmpd="thickThi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40" name="正方形/長方形 39"/>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49351" y="768683"/>
            <a:ext cx="9772867" cy="3693976"/>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6" name="テキスト ボックス 45"/>
          <p:cNvSpPr txBox="1"/>
          <p:nvPr/>
        </p:nvSpPr>
        <p:spPr>
          <a:xfrm>
            <a:off x="315105" y="2150033"/>
            <a:ext cx="3929783"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臨時交付金の充当額、主な対象事業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2" name="テキスト ボックス 71"/>
          <p:cNvSpPr txBox="1"/>
          <p:nvPr/>
        </p:nvSpPr>
        <p:spPr>
          <a:xfrm>
            <a:off x="5169266" y="2154780"/>
            <a:ext cx="3830637"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コロナ禍により実施を見送った事業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43" name="正方形/長方形 42"/>
          <p:cNvSpPr/>
          <p:nvPr/>
        </p:nvSpPr>
        <p:spPr>
          <a:xfrm>
            <a:off x="25511" y="1007224"/>
            <a:ext cx="9930337" cy="1015663"/>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国が令和２年度に創設した「新型コロナウイルス感染症対応地方創生臨時交付金（以下「臨時交付金」）</a:t>
            </a:r>
            <a:r>
              <a:rPr kumimoji="1" lang="ja-JP" altLang="en-US" sz="1600" dirty="0" smtClean="0">
                <a:latin typeface="BIZ UDPゴシック" panose="020B0400000000000000" pitchFamily="50" charset="-128"/>
                <a:ea typeface="BIZ UDPゴシック" panose="020B0400000000000000" pitchFamily="50" charset="-128"/>
              </a:rPr>
              <a:t>」を、</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ja-JP" altLang="en-US" sz="1600" dirty="0" smtClean="0">
                <a:latin typeface="BIZ UDPゴシック" panose="020B0400000000000000" pitchFamily="50" charset="-128"/>
                <a:ea typeface="BIZ UDPゴシック" panose="020B0400000000000000" pitchFamily="50" charset="-128"/>
              </a:rPr>
              <a:t>　　これ</a:t>
            </a:r>
            <a:r>
              <a:rPr kumimoji="1" lang="ja-JP" altLang="en-US" sz="1600" dirty="0">
                <a:latin typeface="BIZ UDPゴシック" panose="020B0400000000000000" pitchFamily="50" charset="-128"/>
                <a:ea typeface="BIZ UDPゴシック" panose="020B0400000000000000" pitchFamily="50" charset="-128"/>
              </a:rPr>
              <a:t>まで事業者応援商品券などの事業に要する経費の全部または一部に活用。</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新型コロナウイルス感染症の影響により、令和２年以降実施を見送った自主事業</a:t>
            </a:r>
            <a:r>
              <a:rPr kumimoji="1" lang="ja-JP" altLang="en-US" sz="1600" dirty="0" smtClean="0">
                <a:latin typeface="BIZ UDPゴシック" panose="020B0400000000000000" pitchFamily="50" charset="-128"/>
                <a:ea typeface="BIZ UDPゴシック" panose="020B0400000000000000" pitchFamily="50" charset="-128"/>
              </a:rPr>
              <a:t>などがあり</a:t>
            </a:r>
            <a:r>
              <a:rPr kumimoji="1" lang="ja-JP" altLang="en-US" sz="1600" dirty="0">
                <a:latin typeface="BIZ UDPゴシック" panose="020B0400000000000000" pitchFamily="50" charset="-128"/>
                <a:ea typeface="BIZ UDPゴシック" panose="020B0400000000000000" pitchFamily="50" charset="-128"/>
              </a:rPr>
              <a:t>、不用額が発生。</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50"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5</a:t>
            </a:fld>
            <a:endParaRPr kumimoji="1" lang="ja-JP" altLang="en-US" b="1" dirty="0">
              <a:latin typeface="BIZ UDPゴシック" panose="020B0400000000000000" pitchFamily="50" charset="-128"/>
              <a:ea typeface="BIZ UDPゴシック" panose="020B0400000000000000" pitchFamily="50" charset="-128"/>
            </a:endParaRPr>
          </a:p>
        </p:txBody>
      </p:sp>
      <p:graphicFrame>
        <p:nvGraphicFramePr>
          <p:cNvPr id="52"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745135808"/>
              </p:ext>
            </p:extLst>
          </p:nvPr>
        </p:nvGraphicFramePr>
        <p:xfrm>
          <a:off x="355067" y="2718570"/>
          <a:ext cx="4492498" cy="1434046"/>
        </p:xfrm>
        <a:graphic>
          <a:graphicData uri="http://schemas.openxmlformats.org/drawingml/2006/table">
            <a:tbl>
              <a:tblPr>
                <a:tableStyleId>{5940675A-B579-460E-94D1-54222C63F5DA}</a:tableStyleId>
              </a:tblPr>
              <a:tblGrid>
                <a:gridCol w="493595">
                  <a:extLst>
                    <a:ext uri="{9D8B030D-6E8A-4147-A177-3AD203B41FA5}">
                      <a16:colId xmlns:a16="http://schemas.microsoft.com/office/drawing/2014/main" val="2163183408"/>
                    </a:ext>
                  </a:extLst>
                </a:gridCol>
                <a:gridCol w="1059366">
                  <a:extLst>
                    <a:ext uri="{9D8B030D-6E8A-4147-A177-3AD203B41FA5}">
                      <a16:colId xmlns:a16="http://schemas.microsoft.com/office/drawing/2014/main" val="1769939388"/>
                    </a:ext>
                  </a:extLst>
                </a:gridCol>
                <a:gridCol w="2939537">
                  <a:extLst>
                    <a:ext uri="{9D8B030D-6E8A-4147-A177-3AD203B41FA5}">
                      <a16:colId xmlns:a16="http://schemas.microsoft.com/office/drawing/2014/main" val="2898818577"/>
                    </a:ext>
                  </a:extLst>
                </a:gridCol>
              </a:tblGrid>
              <a:tr h="253088">
                <a:tc>
                  <a:txBody>
                    <a:bodyPr/>
                    <a:lstStyle/>
                    <a:p>
                      <a:pPr algn="ctr"/>
                      <a:r>
                        <a:rPr kumimoji="1" lang="ja-JP" altLang="en-US" sz="1200" b="0">
                          <a:latin typeface="BIZ UDPゴシック" panose="020B0400000000000000" pitchFamily="50" charset="-128"/>
                          <a:ea typeface="BIZ UDPゴシック" panose="020B0400000000000000" pitchFamily="50" charset="-128"/>
                        </a:rPr>
                        <a:t>年度</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a:solidFill>
                            <a:schemeClr val="tx1"/>
                          </a:solidFill>
                          <a:latin typeface="BIZ UDPゴシック" panose="020B0400000000000000" pitchFamily="50" charset="-128"/>
                          <a:ea typeface="BIZ UDPゴシック" panose="020B0400000000000000" pitchFamily="50" charset="-128"/>
                        </a:rPr>
                        <a:t>充当額</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a:latin typeface="BIZ UDPゴシック" panose="020B0400000000000000" pitchFamily="50" charset="-128"/>
                          <a:ea typeface="BIZ UDPゴシック" panose="020B0400000000000000" pitchFamily="50" charset="-128"/>
                        </a:rPr>
                        <a:t>主な対象事業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extLst>
                  <a:ext uri="{0D108BD9-81ED-4DB2-BD59-A6C34878D82A}">
                    <a16:rowId xmlns:a16="http://schemas.microsoft.com/office/drawing/2014/main" val="1816219830"/>
                  </a:ext>
                </a:extLst>
              </a:tr>
              <a:tr h="401444">
                <a:tc>
                  <a:txBody>
                    <a:bodyPr/>
                    <a:lstStyle/>
                    <a:p>
                      <a:pPr algn="ctr"/>
                      <a:r>
                        <a:rPr kumimoji="1" lang="ja-JP" altLang="en-US" sz="1200" b="0">
                          <a:latin typeface="BIZ UDPゴシック" panose="020B0400000000000000" pitchFamily="50" charset="-128"/>
                          <a:ea typeface="BIZ UDPゴシック" panose="020B0400000000000000" pitchFamily="50" charset="-128"/>
                        </a:rPr>
                        <a:t>Ｒ２</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3.6</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事業者応援商品券事業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Ｒ３</a:t>
                      </a:r>
                      <a:endParaRPr kumimoji="1" lang="en-US" altLang="ja-JP"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1.4</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小・中学校給食費免除事業（２か月）</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Ｒ４</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2.9</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事業者応援商品券事業第２弾</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5827712"/>
                  </a:ext>
                </a:extLst>
              </a:tr>
            </a:tbl>
          </a:graphicData>
        </a:graphic>
      </p:graphicFrame>
      <p:sp>
        <p:nvSpPr>
          <p:cNvPr id="54" name="テキスト ボックス 53"/>
          <p:cNvSpPr txBox="1"/>
          <p:nvPr/>
        </p:nvSpPr>
        <p:spPr>
          <a:xfrm>
            <a:off x="3763711" y="2193147"/>
            <a:ext cx="962354" cy="264663"/>
          </a:xfrm>
          <a:prstGeom prst="rect">
            <a:avLst/>
          </a:prstGeom>
          <a:noFill/>
        </p:spPr>
        <p:txBody>
          <a:bodyPr wrap="square" rtlCol="0">
            <a:spAutoFit/>
          </a:bodyPr>
          <a:lstStyle/>
          <a:p>
            <a:pPr algn="ctr"/>
            <a:r>
              <a:rPr kumimoji="1" lang="ja-JP" altLang="en-US" sz="1100" dirty="0">
                <a:latin typeface="BIZ UDPゴシック" panose="020B0400000000000000" pitchFamily="50" charset="-128"/>
                <a:ea typeface="BIZ UDPゴシック" panose="020B0400000000000000" pitchFamily="50" charset="-128"/>
              </a:rPr>
              <a:t>（</a:t>
            </a:r>
            <a:r>
              <a:rPr kumimoji="1" lang="en-US" altLang="ja-JP" sz="1100" dirty="0">
                <a:latin typeface="BIZ UDPゴシック" panose="020B0400000000000000" pitchFamily="50" charset="-128"/>
                <a:ea typeface="BIZ UDPゴシック" panose="020B0400000000000000" pitchFamily="50" charset="-128"/>
              </a:rPr>
              <a:t>R4</a:t>
            </a:r>
            <a:r>
              <a:rPr kumimoji="1" lang="ja-JP" altLang="en-US" sz="1100" dirty="0">
                <a:latin typeface="BIZ UDPゴシック" panose="020B0400000000000000" pitchFamily="50" charset="-128"/>
                <a:ea typeface="BIZ UDPゴシック" panose="020B0400000000000000" pitchFamily="50" charset="-128"/>
              </a:rPr>
              <a:t>は予定）</a:t>
            </a:r>
          </a:p>
        </p:txBody>
      </p:sp>
      <p:graphicFrame>
        <p:nvGraphicFramePr>
          <p:cNvPr id="57"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467557983"/>
              </p:ext>
            </p:extLst>
          </p:nvPr>
        </p:nvGraphicFramePr>
        <p:xfrm>
          <a:off x="5063967" y="2707164"/>
          <a:ext cx="4492498" cy="1434046"/>
        </p:xfrm>
        <a:graphic>
          <a:graphicData uri="http://schemas.openxmlformats.org/drawingml/2006/table">
            <a:tbl>
              <a:tblPr>
                <a:tableStyleId>{5940675A-B579-460E-94D1-54222C63F5DA}</a:tableStyleId>
              </a:tblPr>
              <a:tblGrid>
                <a:gridCol w="4492498">
                  <a:extLst>
                    <a:ext uri="{9D8B030D-6E8A-4147-A177-3AD203B41FA5}">
                      <a16:colId xmlns:a16="http://schemas.microsoft.com/office/drawing/2014/main" val="2898818577"/>
                    </a:ext>
                  </a:extLst>
                </a:gridCol>
              </a:tblGrid>
              <a:tr h="1434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・地域振興イベントや夏祭りなどの実施団体</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　への補助事業</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・農業祭・林業祭など地域産業振興に関する催し</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・小・中学校における社会見学等の校外学習</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・新年交礼会・スポーツ大会　　　　等</a:t>
                      </a:r>
                      <a:endParaRPr kumimoji="1" lang="en-US" altLang="ja-JP" sz="16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sp>
        <p:nvSpPr>
          <p:cNvPr id="17" name="テキスト ボックス 16"/>
          <p:cNvSpPr txBox="1"/>
          <p:nvPr/>
        </p:nvSpPr>
        <p:spPr>
          <a:xfrm>
            <a:off x="6766276" y="2438596"/>
            <a:ext cx="2790189" cy="253916"/>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府内市町村が実施を見送った事業を例示</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446049" y="4955064"/>
            <a:ext cx="9110415" cy="1631216"/>
          </a:xfrm>
          <a:prstGeom prst="rect">
            <a:avLst/>
          </a:prstGeom>
        </p:spPr>
        <p:txBody>
          <a:bodyPr wrap="square">
            <a:spAutoFit/>
          </a:bodyPr>
          <a:lstStyle/>
          <a:p>
            <a:pPr>
              <a:lnSpc>
                <a:spcPts val="24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長引くコロナ禍や急激な物価高騰等への対応など、国の財政も厳しい状況にある。</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新型コロナウイルス感染症対応として行われた国から地方への財政移転については、感染収束後、</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早期に地方財政の歳出構造を平時に戻すとされている（「骨太の方針</a:t>
            </a:r>
            <a:r>
              <a:rPr kumimoji="1" lang="en-US" altLang="ja-JP" sz="1600" dirty="0">
                <a:latin typeface="BIZ UDPゴシック" panose="020B0400000000000000" pitchFamily="50" charset="-128"/>
                <a:ea typeface="BIZ UDPゴシック" panose="020B0400000000000000" pitchFamily="50" charset="-128"/>
              </a:rPr>
              <a:t>2022</a:t>
            </a:r>
            <a:r>
              <a:rPr kumimoji="1" lang="ja-JP" altLang="en-US" sz="1600" dirty="0">
                <a:latin typeface="BIZ UDPゴシック" panose="020B0400000000000000" pitchFamily="50" charset="-128"/>
                <a:ea typeface="BIZ UDPゴシック" panose="020B0400000000000000" pitchFamily="50" charset="-128"/>
              </a:rPr>
              <a:t>」より）。</a:t>
            </a:r>
            <a:endParaRPr kumimoji="1" lang="en-US" altLang="ja-JP" sz="1600" dirty="0">
              <a:latin typeface="BIZ UDPゴシック" panose="020B0400000000000000" pitchFamily="50" charset="-128"/>
              <a:ea typeface="BIZ UDPゴシック" panose="020B0400000000000000" pitchFamily="50" charset="-128"/>
            </a:endParaRPr>
          </a:p>
          <a:p>
            <a:pPr>
              <a:lnSpc>
                <a:spcPts val="24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自主事業などの再開は、経費発生（不用額の減少要因）となる。</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chemeClr val="accent2"/>
                </a:solidFill>
                <a:latin typeface="BIZ UDPゴシック" panose="020B0400000000000000" pitchFamily="50" charset="-128"/>
                <a:ea typeface="BIZ UDPゴシック" panose="020B0400000000000000" pitchFamily="50" charset="-128"/>
              </a:rPr>
              <a:t> ➡　</a:t>
            </a:r>
            <a:r>
              <a:rPr kumimoji="1" lang="ja-JP" altLang="en-US" sz="1600" dirty="0">
                <a:latin typeface="BIZ UDPゴシック" panose="020B0400000000000000" pitchFamily="50" charset="-128"/>
                <a:ea typeface="BIZ UDPゴシック" panose="020B0400000000000000" pitchFamily="50" charset="-128"/>
              </a:rPr>
              <a:t>今後、</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臨時交付金はもとより、国の地方財政措置の状況には十分な留意が必要</a:t>
            </a:r>
            <a:endParaRPr kumimoji="1" lang="en-US" altLang="ja-JP" sz="1600" b="1" u="sng" dirty="0">
              <a:solidFill>
                <a:srgbClr val="FF0000"/>
              </a:solidFill>
              <a:latin typeface="BIZ UDPゴシック" panose="020B0400000000000000" pitchFamily="50" charset="-128"/>
              <a:ea typeface="BIZ UDPゴシック" panose="020B0400000000000000" pitchFamily="50" charset="-128"/>
            </a:endParaRPr>
          </a:p>
        </p:txBody>
      </p:sp>
      <p:sp>
        <p:nvSpPr>
          <p:cNvPr id="19" name="テキスト ボックス 15"/>
          <p:cNvSpPr txBox="1"/>
          <p:nvPr/>
        </p:nvSpPr>
        <p:spPr>
          <a:xfrm>
            <a:off x="416437" y="4189453"/>
            <a:ext cx="8862256" cy="2539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充当額：各年度の実施計画に記載され、実際に事業実施に活用した額（</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dirty="0">
                <a:latin typeface="BIZ UDPゴシック" panose="020B0400000000000000" pitchFamily="50" charset="-128"/>
                <a:ea typeface="BIZ UDPゴシック" panose="020B0400000000000000" pitchFamily="50" charset="-128"/>
              </a:rPr>
              <a:t>年度は国からの配分額。但し本省繰越額は除く。）</a:t>
            </a:r>
          </a:p>
        </p:txBody>
      </p:sp>
      <p:sp>
        <p:nvSpPr>
          <p:cNvPr id="16" name="テキスト ボックス 15">
            <a:extLst>
              <a:ext uri="{FF2B5EF4-FFF2-40B4-BE49-F238E27FC236}">
                <a16:creationId xmlns:a16="http://schemas.microsoft.com/office/drawing/2014/main" id="{3C49642C-5815-4D26-B4FF-2C7FC17D52A2}"/>
              </a:ext>
            </a:extLst>
          </p:cNvPr>
          <p:cNvSpPr txBox="1"/>
          <p:nvPr/>
        </p:nvSpPr>
        <p:spPr>
          <a:xfrm>
            <a:off x="0" y="48549"/>
            <a:ext cx="10089622"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（国の地方財政措置、自主事業等の再開）</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8009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p:cNvSpPr>
            <a:spLocks noGrp="1"/>
          </p:cNvSpPr>
          <p:nvPr>
            <p:ph type="sldNum" sz="quarter" idx="12"/>
          </p:nvPr>
        </p:nvSpPr>
        <p:spPr>
          <a:xfrm>
            <a:off x="9415317" y="6550096"/>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6</a:t>
            </a:fld>
            <a:endParaRPr kumimoji="1" lang="ja-JP" altLang="en-US" b="1" dirty="0">
              <a:latin typeface="BIZ UDPゴシック" panose="020B0400000000000000" pitchFamily="50" charset="-128"/>
              <a:ea typeface="BIZ UDPゴシック" panose="020B0400000000000000" pitchFamily="50" charset="-128"/>
            </a:endParaRPr>
          </a:p>
        </p:txBody>
      </p:sp>
      <p:pic>
        <p:nvPicPr>
          <p:cNvPr id="2" name="図 1">
            <a:extLst>
              <a:ext uri="{FF2B5EF4-FFF2-40B4-BE49-F238E27FC236}">
                <a16:creationId xmlns:a16="http://schemas.microsoft.com/office/drawing/2014/main" id="{0F2D4BB5-8E07-4B2D-AC4A-D39BD712E72E}"/>
              </a:ext>
            </a:extLst>
          </p:cNvPr>
          <p:cNvPicPr>
            <a:picLocks noChangeAspect="1"/>
          </p:cNvPicPr>
          <p:nvPr/>
        </p:nvPicPr>
        <p:blipFill>
          <a:blip r:embed="rId2"/>
          <a:stretch>
            <a:fillRect/>
          </a:stretch>
        </p:blipFill>
        <p:spPr>
          <a:xfrm>
            <a:off x="131642" y="664218"/>
            <a:ext cx="9642716" cy="5885877"/>
          </a:xfrm>
          <a:prstGeom prst="rect">
            <a:avLst/>
          </a:prstGeom>
        </p:spPr>
      </p:pic>
    </p:spTree>
    <p:extLst>
      <p:ext uri="{BB962C8B-B14F-4D97-AF65-F5344CB8AC3E}">
        <p14:creationId xmlns:p14="http://schemas.microsoft.com/office/powerpoint/2010/main" val="3711796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6153636" y="2277166"/>
            <a:ext cx="3504002" cy="2359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大阪発“地方分権改革”ビジョン</a:t>
            </a:r>
            <a:r>
              <a:rPr kumimoji="1" lang="ja-JP" altLang="en-US" sz="800" dirty="0">
                <a:solidFill>
                  <a:schemeClr val="tx1"/>
                </a:solidFill>
                <a:latin typeface="BIZ UDPゴシック" panose="020B0400000000000000" pitchFamily="50" charset="-128"/>
                <a:ea typeface="BIZ UDPゴシック" panose="020B0400000000000000" pitchFamily="50" charset="-128"/>
              </a:rPr>
              <a:t>（平成</a:t>
            </a:r>
            <a:r>
              <a:rPr kumimoji="1" lang="en-US" altLang="ja-JP" sz="800" dirty="0">
                <a:solidFill>
                  <a:schemeClr val="tx1"/>
                </a:solidFill>
                <a:latin typeface="BIZ UDPゴシック" panose="020B0400000000000000" pitchFamily="50" charset="-128"/>
                <a:ea typeface="BIZ UDPゴシック" panose="020B0400000000000000" pitchFamily="50" charset="-128"/>
              </a:rPr>
              <a:t>29</a:t>
            </a:r>
            <a:r>
              <a:rPr kumimoji="1" lang="ja-JP" altLang="en-US" sz="800" dirty="0">
                <a:solidFill>
                  <a:schemeClr val="tx1"/>
                </a:solidFill>
                <a:latin typeface="BIZ UDPゴシック" panose="020B0400000000000000" pitchFamily="50" charset="-128"/>
                <a:ea typeface="BIZ UDPゴシック" panose="020B0400000000000000" pitchFamily="50" charset="-128"/>
              </a:rPr>
              <a:t>年</a:t>
            </a:r>
            <a:r>
              <a:rPr kumimoji="1" lang="en-US" altLang="ja-JP" sz="800" dirty="0">
                <a:solidFill>
                  <a:schemeClr val="tx1"/>
                </a:solidFill>
                <a:latin typeface="BIZ UDPゴシック" panose="020B0400000000000000" pitchFamily="50" charset="-128"/>
                <a:ea typeface="BIZ UDPゴシック" panose="020B0400000000000000" pitchFamily="50" charset="-128"/>
              </a:rPr>
              <a:t>3</a:t>
            </a:r>
            <a:r>
              <a:rPr kumimoji="1" lang="ja-JP" altLang="en-US" sz="800" dirty="0">
                <a:solidFill>
                  <a:schemeClr val="tx1"/>
                </a:solidFill>
                <a:latin typeface="BIZ UDPゴシック" panose="020B0400000000000000" pitchFamily="50" charset="-128"/>
                <a:ea typeface="BIZ UDPゴシック" panose="020B0400000000000000" pitchFamily="50" charset="-128"/>
              </a:rPr>
              <a:t>月改訂版）</a:t>
            </a:r>
          </a:p>
        </p:txBody>
      </p:sp>
      <p:sp>
        <p:nvSpPr>
          <p:cNvPr id="16" name="角丸四角形 15"/>
          <p:cNvSpPr/>
          <p:nvPr/>
        </p:nvSpPr>
        <p:spPr>
          <a:xfrm>
            <a:off x="373380" y="1473369"/>
            <a:ext cx="9194800" cy="300517"/>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78059" y="69752"/>
            <a:ext cx="9643987" cy="523220"/>
          </a:xfrm>
          <a:prstGeom prst="rect">
            <a:avLst/>
          </a:prstGeom>
          <a:noFill/>
        </p:spPr>
        <p:txBody>
          <a:bodyPr wrap="none" rtlCol="0">
            <a:spAutoFit/>
          </a:bodyPr>
          <a:lstStyle/>
          <a:p>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（参考）基礎</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自治機能の充実・強化</a:t>
            </a:r>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に向けたこれまでの取組み</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329866" y="3366554"/>
            <a:ext cx="9327772" cy="249928"/>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a:latin typeface="BIZ UDPゴシック" panose="020B0400000000000000" pitchFamily="50" charset="-128"/>
                <a:ea typeface="BIZ UDPゴシック" panose="020B0400000000000000" pitchFamily="50" charset="-128"/>
              </a:rPr>
              <a:t>府の主</a:t>
            </a:r>
            <a:r>
              <a:rPr kumimoji="1" lang="ja-JP" altLang="en-US" sz="1400" b="1" dirty="0">
                <a:latin typeface="BIZ UDPゴシック" panose="020B0400000000000000" pitchFamily="50" charset="-128"/>
                <a:ea typeface="BIZ UDPゴシック" panose="020B0400000000000000" pitchFamily="50" charset="-128"/>
              </a:rPr>
              <a:t>な取組内容</a:t>
            </a:r>
          </a:p>
        </p:txBody>
      </p:sp>
      <p:sp>
        <p:nvSpPr>
          <p:cNvPr id="11" name="正方形/長方形 10"/>
          <p:cNvSpPr/>
          <p:nvPr/>
        </p:nvSpPr>
        <p:spPr>
          <a:xfrm>
            <a:off x="381000" y="872990"/>
            <a:ext cx="9194800" cy="4585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375761" y="777134"/>
            <a:ext cx="9206390" cy="255875"/>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b"/>
          <a:lstStyle/>
          <a:p>
            <a:pPr algn="ctr"/>
            <a:r>
              <a:rPr kumimoji="1" lang="ja-JP" altLang="en-US" sz="1050" dirty="0">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800" dirty="0">
                <a:latin typeface="BIZ UDPゴシック" panose="020B0400000000000000" pitchFamily="50" charset="-128"/>
                <a:ea typeface="BIZ UDPゴシック" panose="020B0400000000000000" pitchFamily="50" charset="-128"/>
              </a:rPr>
              <a:t>（平成</a:t>
            </a:r>
            <a:r>
              <a:rPr kumimoji="1" lang="en-US" altLang="ja-JP" sz="800" dirty="0">
                <a:latin typeface="BIZ UDPゴシック" panose="020B0400000000000000" pitchFamily="50" charset="-128"/>
                <a:ea typeface="BIZ UDPゴシック" panose="020B0400000000000000" pitchFamily="50" charset="-128"/>
              </a:rPr>
              <a:t>30</a:t>
            </a:r>
            <a:r>
              <a:rPr kumimoji="1" lang="ja-JP" altLang="en-US" sz="800" dirty="0" smtClean="0">
                <a:latin typeface="BIZ UDPゴシック" panose="020B0400000000000000" pitchFamily="50" charset="-128"/>
                <a:ea typeface="BIZ UDPゴシック" panose="020B0400000000000000" pitchFamily="50" charset="-128"/>
              </a:rPr>
              <a:t>年）</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373380" y="1054530"/>
            <a:ext cx="9202420" cy="276999"/>
          </a:xfrm>
          <a:prstGeom prst="rect">
            <a:avLst/>
          </a:prstGeom>
        </p:spPr>
        <p:txBody>
          <a:bodyPr wrap="square">
            <a:spAutoFit/>
          </a:bodyPr>
          <a:lstStyle/>
          <a:p>
            <a:pPr algn="ct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２０４５年</a:t>
            </a:r>
            <a:r>
              <a:rPr kumimoji="1" lang="ja-JP" altLang="en-US" sz="105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府の人口</a:t>
            </a:r>
            <a:r>
              <a:rPr kumimoji="1" lang="ja-JP" altLang="en-US" sz="1050" dirty="0">
                <a:latin typeface="BIZ UDPゴシック" panose="020B0400000000000000" pitchFamily="50" charset="-128"/>
                <a:ea typeface="BIZ UDPゴシック" panose="020B0400000000000000" pitchFamily="50" charset="-128"/>
              </a:rPr>
              <a:t>は</a:t>
            </a: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１５０万人（▲</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１７％）　　　</a:t>
            </a: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年少人口・生産年齢人口は減少する一方、高齢者人口は増加</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4" name="二等辺三角形 13"/>
          <p:cNvSpPr/>
          <p:nvPr/>
        </p:nvSpPr>
        <p:spPr>
          <a:xfrm rot="10800000">
            <a:off x="4646295" y="137499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96313" y="1467196"/>
            <a:ext cx="8633460" cy="306467"/>
          </a:xfrm>
          <a:prstGeom prst="roundRect">
            <a:avLst/>
          </a:prstGeom>
        </p:spPr>
        <p:txBody>
          <a:bodyPr wrap="square">
            <a:spAutoFit/>
          </a:bodyPr>
          <a:lstStyle/>
          <a:p>
            <a:pPr algn="ct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市町村の役割が大きくなる一方</a:t>
            </a:r>
            <a:r>
              <a:rPr kumimoji="1" lang="ja-JP" altLang="en-US" sz="1200" b="1" dirty="0">
                <a:latin typeface="BIZ UDPゴシック" panose="020B0400000000000000" pitchFamily="50" charset="-128"/>
                <a:ea typeface="BIZ UDPゴシック" panose="020B0400000000000000" pitchFamily="50" charset="-128"/>
              </a:rPr>
              <a:t>、特に小規模団体では</a:t>
            </a: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行財政運営が難しくなる</a:t>
            </a:r>
            <a:r>
              <a:rPr kumimoji="1" lang="ja-JP" altLang="en-US" sz="1050" u="sng"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住民税の減少・社会保障関係経費の増加</a:t>
            </a:r>
            <a:r>
              <a:rPr kumimoji="1" lang="ja-JP" altLang="en-US" sz="900" dirty="0">
                <a:latin typeface="BIZ UDPゴシック" panose="020B0400000000000000" pitchFamily="50" charset="-128"/>
                <a:ea typeface="BIZ UDPゴシック" panose="020B0400000000000000" pitchFamily="50" charset="-128"/>
              </a:rPr>
              <a:t>など</a:t>
            </a:r>
            <a:r>
              <a:rPr kumimoji="1" lang="ja-JP" altLang="en-US" sz="1050" dirty="0">
                <a:latin typeface="BIZ UDPゴシック" panose="020B0400000000000000" pitchFamily="50" charset="-128"/>
                <a:ea typeface="BIZ UDPゴシック" panose="020B0400000000000000" pitchFamily="50" charset="-128"/>
              </a:rPr>
              <a:t>）</a:t>
            </a:r>
            <a:endParaRPr kumimoji="1" lang="en-US" altLang="ja-JP" sz="1050" u="sng" dirty="0">
              <a:solidFill>
                <a:srgbClr val="FF0000"/>
              </a:solidFill>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5256533" y="1963963"/>
            <a:ext cx="4401105" cy="27876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6064253" y="1953903"/>
            <a:ext cx="3593385" cy="292388"/>
          </a:xfrm>
          <a:prstGeom prst="rect">
            <a:avLst/>
          </a:prstGeom>
        </p:spPr>
        <p:txBody>
          <a:bodyPr wrap="square">
            <a:spAutoFit/>
          </a:bodyPr>
          <a:lstStyle/>
          <a:p>
            <a:pPr algn="ctr"/>
            <a:r>
              <a:rPr kumimoji="1" lang="ja-JP" altLang="en-US" sz="1100" dirty="0">
                <a:latin typeface="BIZ UDPゴシック" panose="020B0400000000000000" pitchFamily="50" charset="-128"/>
                <a:ea typeface="BIZ UDPゴシック" panose="020B0400000000000000" pitchFamily="50" charset="-128"/>
              </a:rPr>
              <a:t>将来にわたり、</a:t>
            </a:r>
            <a:r>
              <a:rPr kumimoji="1" lang="ja-JP" altLang="en-US" sz="1300" b="1" u="sng" dirty="0">
                <a:solidFill>
                  <a:srgbClr val="FF0000"/>
                </a:solidFill>
                <a:latin typeface="BIZ UDPゴシック" panose="020B0400000000000000" pitchFamily="50" charset="-128"/>
                <a:ea typeface="BIZ UDPゴシック" panose="020B0400000000000000" pitchFamily="50" charset="-128"/>
              </a:rPr>
              <a:t>基礎自治機能の充実</a:t>
            </a:r>
            <a:r>
              <a:rPr kumimoji="1" lang="ja-JP" altLang="en-US" sz="1100" b="1" dirty="0">
                <a:latin typeface="BIZ UDPゴシック" panose="020B0400000000000000" pitchFamily="50" charset="-128"/>
                <a:ea typeface="BIZ UDPゴシック" panose="020B0400000000000000" pitchFamily="50" charset="-128"/>
              </a:rPr>
              <a:t>を図る</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5264154" y="2279863"/>
            <a:ext cx="889482" cy="912723"/>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府として</a:t>
            </a:r>
            <a:endParaRPr kumimoji="1" lang="en-US" altLang="ja-JP" sz="1000" b="1" dirty="0">
              <a:latin typeface="BIZ UDPゴシック" panose="020B0400000000000000" pitchFamily="50" charset="-128"/>
              <a:ea typeface="BIZ UDPゴシック" panose="020B0400000000000000" pitchFamily="50" charset="-128"/>
            </a:endParaRPr>
          </a:p>
          <a:p>
            <a:pPr algn="ctr"/>
            <a:r>
              <a:rPr kumimoji="1" lang="ja-JP" altLang="en-US" sz="1000" b="1" dirty="0">
                <a:latin typeface="BIZ UDPゴシック" panose="020B0400000000000000" pitchFamily="50" charset="-128"/>
                <a:ea typeface="BIZ UDPゴシック" panose="020B0400000000000000" pitchFamily="50" charset="-128"/>
              </a:rPr>
              <a:t>目指す姿</a:t>
            </a:r>
          </a:p>
        </p:txBody>
      </p:sp>
      <p:sp>
        <p:nvSpPr>
          <p:cNvPr id="27" name="正方形/長方形 26"/>
          <p:cNvSpPr/>
          <p:nvPr/>
        </p:nvSpPr>
        <p:spPr>
          <a:xfrm>
            <a:off x="5256534" y="2276147"/>
            <a:ext cx="4401104" cy="91945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35" name="図 34"/>
          <p:cNvPicPr>
            <a:picLocks noChangeAspect="1"/>
          </p:cNvPicPr>
          <p:nvPr/>
        </p:nvPicPr>
        <p:blipFill rotWithShape="1">
          <a:blip r:embed="rId2"/>
          <a:srcRect l="3680" t="16814" r="2147" b="9092"/>
          <a:stretch/>
        </p:blipFill>
        <p:spPr>
          <a:xfrm>
            <a:off x="8482743" y="2548903"/>
            <a:ext cx="1109542" cy="610074"/>
          </a:xfrm>
          <a:prstGeom prst="rect">
            <a:avLst/>
          </a:prstGeom>
          <a:ln>
            <a:noFill/>
          </a:ln>
        </p:spPr>
      </p:pic>
      <p:sp>
        <p:nvSpPr>
          <p:cNvPr id="36" name="正方形/長方形 35"/>
          <p:cNvSpPr/>
          <p:nvPr/>
        </p:nvSpPr>
        <p:spPr>
          <a:xfrm>
            <a:off x="6120832" y="2654905"/>
            <a:ext cx="2456702" cy="316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中核市並みの基礎自治体</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（市町村間連携を含む）</a:t>
            </a:r>
          </a:p>
        </p:txBody>
      </p:sp>
      <p:sp>
        <p:nvSpPr>
          <p:cNvPr id="38" name="下矢印 37"/>
          <p:cNvSpPr/>
          <p:nvPr/>
        </p:nvSpPr>
        <p:spPr>
          <a:xfrm rot="16200000">
            <a:off x="4682317" y="2617260"/>
            <a:ext cx="815035" cy="174073"/>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9046060" y="2766221"/>
            <a:ext cx="364202" cy="200055"/>
          </a:xfrm>
          <a:prstGeom prst="rect">
            <a:avLst/>
          </a:prstGeom>
        </p:spPr>
        <p:txBody>
          <a:bodyPr wrap="none">
            <a:spAutoFit/>
          </a:bodyPr>
          <a:lstStyle/>
          <a:p>
            <a:r>
              <a:rPr kumimoji="1" lang="ja-JP" altLang="en-US" sz="700" dirty="0">
                <a:latin typeface="BIZ UDPゴシック" panose="020B0400000000000000" pitchFamily="50" charset="-128"/>
                <a:ea typeface="BIZ UDPゴシック" panose="020B0400000000000000" pitchFamily="50" charset="-128"/>
              </a:rPr>
              <a:t>連携</a:t>
            </a:r>
            <a:endParaRPr lang="ja-JP" altLang="en-US" sz="70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5264154" y="1971108"/>
            <a:ext cx="891128" cy="266228"/>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目指す方向</a:t>
            </a:r>
          </a:p>
        </p:txBody>
      </p:sp>
      <p:sp>
        <p:nvSpPr>
          <p:cNvPr id="40" name="正方形/長方形 39"/>
          <p:cNvSpPr/>
          <p:nvPr/>
        </p:nvSpPr>
        <p:spPr>
          <a:xfrm>
            <a:off x="329866" y="1960693"/>
            <a:ext cx="216470" cy="124835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dirty="0">
                <a:latin typeface="BIZ UDPゴシック" panose="020B0400000000000000" pitchFamily="50" charset="-128"/>
                <a:ea typeface="BIZ UDPゴシック" panose="020B0400000000000000" pitchFamily="50" charset="-128"/>
              </a:rPr>
              <a:t>対応の方向</a:t>
            </a:r>
          </a:p>
        </p:txBody>
      </p:sp>
      <p:sp>
        <p:nvSpPr>
          <p:cNvPr id="44" name="ホームベース 43"/>
          <p:cNvSpPr/>
          <p:nvPr/>
        </p:nvSpPr>
        <p:spPr>
          <a:xfrm>
            <a:off x="424881" y="3723161"/>
            <a:ext cx="195081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a:t>
            </a:r>
            <a:r>
              <a:rPr kumimoji="1" lang="en-US" altLang="ja-JP" sz="1000" dirty="0">
                <a:latin typeface="BIZ UDPゴシック" panose="020B0400000000000000" pitchFamily="50" charset="-128"/>
                <a:ea typeface="BIZ UDPゴシック" panose="020B0400000000000000" pitchFamily="50" charset="-128"/>
              </a:rPr>
              <a:t>29</a:t>
            </a:r>
            <a:r>
              <a:rPr kumimoji="1" lang="ja-JP" altLang="en-US" sz="1000" dirty="0">
                <a:latin typeface="BIZ UDPゴシック" panose="020B0400000000000000" pitchFamily="50" charset="-128"/>
                <a:ea typeface="BIZ UDPゴシック" panose="020B0400000000000000" pitchFamily="50" charset="-128"/>
              </a:rPr>
              <a:t>年度</a:t>
            </a:r>
          </a:p>
        </p:txBody>
      </p:sp>
      <p:sp>
        <p:nvSpPr>
          <p:cNvPr id="45" name="正方形/長方形 44"/>
          <p:cNvSpPr/>
          <p:nvPr/>
        </p:nvSpPr>
        <p:spPr>
          <a:xfrm>
            <a:off x="329866" y="3384335"/>
            <a:ext cx="9327772" cy="332768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ホームベース 46"/>
          <p:cNvSpPr/>
          <p:nvPr/>
        </p:nvSpPr>
        <p:spPr>
          <a:xfrm>
            <a:off x="1158842" y="4443727"/>
            <a:ext cx="2860245" cy="26967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「府内市町村の課題・将来見通しに関する研究」</a:t>
            </a:r>
          </a:p>
        </p:txBody>
      </p:sp>
      <p:sp>
        <p:nvSpPr>
          <p:cNvPr id="48" name="ホームベース 47"/>
          <p:cNvSpPr/>
          <p:nvPr/>
        </p:nvSpPr>
        <p:spPr>
          <a:xfrm>
            <a:off x="2375698" y="3719624"/>
            <a:ext cx="194047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平成３０年度</a:t>
            </a:r>
          </a:p>
        </p:txBody>
      </p:sp>
      <p:sp>
        <p:nvSpPr>
          <p:cNvPr id="50" name="ホームベース 49"/>
          <p:cNvSpPr/>
          <p:nvPr/>
        </p:nvSpPr>
        <p:spPr>
          <a:xfrm>
            <a:off x="1164088" y="4879930"/>
            <a:ext cx="2855000" cy="98228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対応策として</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・「広域連携に関する研究」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・「合併に関する研究」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　・「市町村単独の取組に関する研究」</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組織力強化</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行革</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公民連携</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2" name="ホームベース 51"/>
          <p:cNvSpPr/>
          <p:nvPr/>
        </p:nvSpPr>
        <p:spPr>
          <a:xfrm>
            <a:off x="4306909" y="3723161"/>
            <a:ext cx="135604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令和元年度</a:t>
            </a:r>
          </a:p>
        </p:txBody>
      </p:sp>
      <p:sp>
        <p:nvSpPr>
          <p:cNvPr id="54" name="ホームベース 53"/>
          <p:cNvSpPr/>
          <p:nvPr/>
        </p:nvSpPr>
        <p:spPr>
          <a:xfrm>
            <a:off x="2540273" y="5990704"/>
            <a:ext cx="3122683" cy="239311"/>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市町村職員等への「出前講義」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【26</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団体</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5" name="ホームベース 54"/>
          <p:cNvSpPr/>
          <p:nvPr/>
        </p:nvSpPr>
        <p:spPr>
          <a:xfrm>
            <a:off x="5662957" y="3723160"/>
            <a:ext cx="1500382" cy="195195"/>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令和２年度</a:t>
            </a:r>
          </a:p>
        </p:txBody>
      </p:sp>
      <p:sp>
        <p:nvSpPr>
          <p:cNvPr id="56" name="ホームベース 55"/>
          <p:cNvSpPr/>
          <p:nvPr/>
        </p:nvSpPr>
        <p:spPr>
          <a:xfrm>
            <a:off x="7163338" y="3716310"/>
            <a:ext cx="1448010" cy="202046"/>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令和３年度</a:t>
            </a:r>
          </a:p>
        </p:txBody>
      </p:sp>
      <p:sp>
        <p:nvSpPr>
          <p:cNvPr id="57" name="角丸四角形 56"/>
          <p:cNvSpPr/>
          <p:nvPr/>
        </p:nvSpPr>
        <p:spPr>
          <a:xfrm>
            <a:off x="470198" y="6206163"/>
            <a:ext cx="612302" cy="47966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さらなる</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広域連携</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の推進</a:t>
            </a:r>
            <a:endParaRPr kumimoji="1" lang="en-US" altLang="ja-JP" sz="1050" spc="-150" dirty="0">
              <a:solidFill>
                <a:schemeClr val="bg1"/>
              </a:solidFill>
              <a:latin typeface="BIZ UDPゴシック" panose="020B0400000000000000" pitchFamily="50" charset="-128"/>
              <a:ea typeface="BIZ UDPゴシック" panose="020B0400000000000000" pitchFamily="50" charset="-128"/>
            </a:endParaRPr>
          </a:p>
        </p:txBody>
      </p:sp>
      <p:sp>
        <p:nvSpPr>
          <p:cNvPr id="58" name="ホームベース 57"/>
          <p:cNvSpPr/>
          <p:nvPr/>
        </p:nvSpPr>
        <p:spPr>
          <a:xfrm>
            <a:off x="1316052" y="6421693"/>
            <a:ext cx="8252126" cy="236299"/>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コーディネート（地域ブロック会議の主催・地域勉強会への参加）　</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消防・文化財調査業務の広域化、物品・再エネの共同調達等</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62" name="ホームベース 61"/>
          <p:cNvSpPr/>
          <p:nvPr/>
        </p:nvSpPr>
        <p:spPr>
          <a:xfrm>
            <a:off x="424881" y="4376295"/>
            <a:ext cx="3891296" cy="1544001"/>
          </a:xfrm>
          <a:prstGeom prst="homePlate">
            <a:avLst>
              <a:gd name="adj" fmla="val 14343"/>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屈折矢印 62"/>
          <p:cNvSpPr/>
          <p:nvPr/>
        </p:nvSpPr>
        <p:spPr>
          <a:xfrm rot="5400000">
            <a:off x="2222096" y="5908666"/>
            <a:ext cx="321520" cy="273472"/>
          </a:xfrm>
          <a:prstGeom prst="bentUpArrow">
            <a:avLst>
              <a:gd name="adj1" fmla="val 25000"/>
              <a:gd name="adj2" fmla="val 38310"/>
              <a:gd name="adj3"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248442" y="6422109"/>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1188870" y="6421694"/>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1037183" y="2824908"/>
            <a:ext cx="3398084" cy="266842"/>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府として、積極的に支援・サポート</a:t>
            </a:r>
          </a:p>
        </p:txBody>
      </p:sp>
      <p:sp>
        <p:nvSpPr>
          <p:cNvPr id="67" name="正方形/長方形 66"/>
          <p:cNvSpPr/>
          <p:nvPr/>
        </p:nvSpPr>
        <p:spPr>
          <a:xfrm>
            <a:off x="336476" y="1956593"/>
            <a:ext cx="4586660" cy="125245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562070" y="2002429"/>
            <a:ext cx="4399165" cy="725840"/>
          </a:xfrm>
          <a:prstGeom prst="rect">
            <a:avLst/>
          </a:prstGeom>
        </p:spPr>
        <p:txBody>
          <a:bodyPr wrap="square">
            <a:spAutoFit/>
          </a:bodyPr>
          <a:lstStyle/>
          <a:p>
            <a:pPr>
              <a:lnSpc>
                <a:spcPts val="1600"/>
              </a:lnSpc>
            </a:pPr>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安定した行財政運営のためには、</a:t>
            </a:r>
            <a:r>
              <a:rPr lang="ja-JP" altLang="en-US" sz="1200" b="1" u="sng" dirty="0">
                <a:solidFill>
                  <a:srgbClr val="FF0000"/>
                </a:solidFill>
                <a:latin typeface="BIZ UDPゴシック" panose="020B0400000000000000" pitchFamily="50" charset="-128"/>
                <a:ea typeface="BIZ UDPゴシック" panose="020B0400000000000000" pitchFamily="50" charset="-128"/>
              </a:rPr>
              <a:t>課題を的確に予測</a:t>
            </a:r>
            <a:r>
              <a:rPr lang="ja-JP" altLang="en-US" sz="1200" dirty="0">
                <a:latin typeface="BIZ UDPゴシック" panose="020B0400000000000000" pitchFamily="50" charset="-128"/>
                <a:ea typeface="BIZ UDPゴシック" panose="020B0400000000000000" pitchFamily="50" charset="-128"/>
              </a:rPr>
              <a:t>し、</a:t>
            </a:r>
            <a:endParaRPr lang="en-US" altLang="ja-JP" sz="1200" dirty="0">
              <a:latin typeface="BIZ UDPゴシック" panose="020B0400000000000000" pitchFamily="50" charset="-128"/>
              <a:ea typeface="BIZ UDPゴシック" panose="020B0400000000000000" pitchFamily="50" charset="-128"/>
            </a:endParaRPr>
          </a:p>
          <a:p>
            <a:pPr>
              <a:lnSpc>
                <a:spcPts val="1600"/>
              </a:lnSpc>
            </a:pPr>
            <a:r>
              <a:rPr lang="ja-JP" altLang="en-US" sz="1200" dirty="0">
                <a:latin typeface="BIZ UDPゴシック" panose="020B0400000000000000" pitchFamily="50" charset="-128"/>
                <a:ea typeface="BIZ UDPゴシック" panose="020B0400000000000000" pitchFamily="50" charset="-128"/>
              </a:rPr>
              <a:t>　 その</a:t>
            </a:r>
            <a:r>
              <a:rPr lang="ja-JP" altLang="en-US" sz="1200" b="1" u="sng" dirty="0">
                <a:solidFill>
                  <a:srgbClr val="FF0000"/>
                </a:solidFill>
                <a:latin typeface="BIZ UDPゴシック" panose="020B0400000000000000" pitchFamily="50" charset="-128"/>
                <a:ea typeface="BIZ UDPゴシック" panose="020B0400000000000000" pitchFamily="50" charset="-128"/>
              </a:rPr>
              <a:t>影響を見通す</a:t>
            </a:r>
            <a:r>
              <a:rPr lang="ja-JP" altLang="en-US" sz="1200" dirty="0">
                <a:latin typeface="BIZ UDPゴシック" panose="020B0400000000000000" pitchFamily="50" charset="-128"/>
                <a:ea typeface="BIZ UDPゴシック" panose="020B0400000000000000" pitchFamily="50" charset="-128"/>
              </a:rPr>
              <a:t>ことが重要</a:t>
            </a:r>
            <a:endParaRPr lang="en-US" altLang="ja-JP" sz="1200" dirty="0">
              <a:latin typeface="BIZ UDPゴシック" panose="020B0400000000000000" pitchFamily="50" charset="-128"/>
              <a:ea typeface="BIZ UDPゴシック" panose="020B0400000000000000" pitchFamily="50" charset="-128"/>
            </a:endParaRPr>
          </a:p>
          <a:p>
            <a:pPr>
              <a:lnSpc>
                <a:spcPts val="300"/>
              </a:lnSpc>
            </a:pPr>
            <a:endParaRPr lang="ja-JP" altLang="en-US" sz="1200" dirty="0">
              <a:latin typeface="BIZ UDPゴシック" panose="020B0400000000000000" pitchFamily="50" charset="-128"/>
              <a:ea typeface="BIZ UDPゴシック" panose="020B0400000000000000" pitchFamily="50" charset="-128"/>
            </a:endParaRPr>
          </a:p>
          <a:p>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b="1" u="sng" dirty="0">
                <a:solidFill>
                  <a:srgbClr val="FF0000"/>
                </a:solidFill>
                <a:latin typeface="BIZ UDPゴシック" panose="020B0400000000000000" pitchFamily="50" charset="-128"/>
                <a:ea typeface="BIZ UDPゴシック" panose="020B0400000000000000" pitchFamily="50" charset="-128"/>
              </a:rPr>
              <a:t>他市町村との連携</a:t>
            </a:r>
            <a:r>
              <a:rPr lang="ja-JP" altLang="en-US" sz="1200" dirty="0">
                <a:latin typeface="BIZ UDPゴシック" panose="020B0400000000000000" pitchFamily="50" charset="-128"/>
                <a:ea typeface="BIZ UDPゴシック" panose="020B0400000000000000" pitchFamily="50" charset="-128"/>
              </a:rPr>
              <a:t>をさらに進め、</a:t>
            </a:r>
            <a:r>
              <a:rPr lang="ja-JP" altLang="en-US" sz="1200" b="1" u="sng" dirty="0">
                <a:solidFill>
                  <a:srgbClr val="FF0000"/>
                </a:solidFill>
                <a:latin typeface="BIZ UDPゴシック" panose="020B0400000000000000" pitchFamily="50" charset="-128"/>
                <a:ea typeface="BIZ UDPゴシック" panose="020B0400000000000000" pitchFamily="50" charset="-128"/>
              </a:rPr>
              <a:t>地域全体で</a:t>
            </a:r>
            <a:r>
              <a:rPr lang="ja-JP" altLang="en-US" sz="1200" dirty="0">
                <a:latin typeface="BIZ UDPゴシック" panose="020B0400000000000000" pitchFamily="50" charset="-128"/>
                <a:ea typeface="BIZ UDPゴシック" panose="020B0400000000000000" pitchFamily="50" charset="-128"/>
              </a:rPr>
              <a:t>行政課題に対応</a:t>
            </a:r>
          </a:p>
        </p:txBody>
      </p:sp>
      <p:sp>
        <p:nvSpPr>
          <p:cNvPr id="70" name="ホームベース 69"/>
          <p:cNvSpPr/>
          <p:nvPr/>
        </p:nvSpPr>
        <p:spPr>
          <a:xfrm>
            <a:off x="7710867" y="5426464"/>
            <a:ext cx="1857311" cy="37204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の更新</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sp>
        <p:nvSpPr>
          <p:cNvPr id="71" name="ホームベース 70"/>
          <p:cNvSpPr/>
          <p:nvPr/>
        </p:nvSpPr>
        <p:spPr>
          <a:xfrm>
            <a:off x="6242331" y="4419344"/>
            <a:ext cx="938592" cy="1394418"/>
          </a:xfrm>
          <a:prstGeom prst="homePlate">
            <a:avLst>
              <a:gd name="adj" fmla="val 10789"/>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作成</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８団体公表</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p>
        </p:txBody>
      </p:sp>
      <p:sp>
        <p:nvSpPr>
          <p:cNvPr id="72" name="ホームベース 71"/>
          <p:cNvSpPr/>
          <p:nvPr/>
        </p:nvSpPr>
        <p:spPr>
          <a:xfrm>
            <a:off x="7187612" y="4419344"/>
            <a:ext cx="1448009" cy="94900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「首長</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・町村議会</a:t>
            </a:r>
            <a:r>
              <a:rPr kumimoji="1" lang="ja-JP" altLang="en-US" sz="1000" b="1">
                <a:solidFill>
                  <a:schemeClr val="tx1"/>
                </a:solidFill>
                <a:latin typeface="BIZ UDPゴシック" panose="020B0400000000000000" pitchFamily="50" charset="-128"/>
                <a:ea typeface="BIZ UDPゴシック" panose="020B0400000000000000" pitchFamily="50" charset="-128"/>
              </a:rPr>
              <a:t>との意見交換会」の</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実施</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900" spc="-150" dirty="0">
                <a:solidFill>
                  <a:schemeClr val="tx1"/>
                </a:solidFill>
                <a:latin typeface="BIZ UDPゴシック" panose="020B0400000000000000" pitchFamily="50" charset="-128"/>
                <a:ea typeface="BIZ UDPゴシック" panose="020B0400000000000000" pitchFamily="50" charset="-128"/>
              </a:rPr>
              <a:t>※</a:t>
            </a:r>
            <a:r>
              <a:rPr kumimoji="1" lang="ja-JP" altLang="en-US" sz="900" spc="-150" dirty="0">
                <a:solidFill>
                  <a:schemeClr val="tx1"/>
                </a:solidFill>
                <a:latin typeface="BIZ UDPゴシック" panose="020B0400000000000000" pitchFamily="50" charset="-128"/>
                <a:ea typeface="BIZ UDPゴシック" panose="020B0400000000000000" pitchFamily="50" charset="-128"/>
              </a:rPr>
              <a:t>「財シミュ」の結果等を踏まえ、</a:t>
            </a:r>
            <a:endParaRPr kumimoji="1" lang="en-US" altLang="ja-JP" sz="900" spc="-15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spc="-150" dirty="0">
                <a:solidFill>
                  <a:schemeClr val="tx1"/>
                </a:solidFill>
                <a:latin typeface="BIZ UDPゴシック" panose="020B0400000000000000" pitchFamily="50" charset="-128"/>
                <a:ea typeface="BIZ UDPゴシック" panose="020B0400000000000000" pitchFamily="50" charset="-128"/>
              </a:rPr>
              <a:t>      今後のあり方等を議論</a:t>
            </a:r>
            <a:endParaRPr kumimoji="1" lang="en-US" altLang="ja-JP" sz="1000" b="1" spc="-150" dirty="0">
              <a:solidFill>
                <a:schemeClr val="tx1"/>
              </a:solidFill>
              <a:latin typeface="BIZ UDPゴシック" panose="020B0400000000000000" pitchFamily="50" charset="-128"/>
              <a:ea typeface="BIZ UDPゴシック" panose="020B0400000000000000" pitchFamily="50" charset="-128"/>
            </a:endParaRPr>
          </a:p>
        </p:txBody>
      </p:sp>
      <p:sp>
        <p:nvSpPr>
          <p:cNvPr id="73" name="ホームベース 72"/>
          <p:cNvSpPr/>
          <p:nvPr/>
        </p:nvSpPr>
        <p:spPr>
          <a:xfrm>
            <a:off x="7703065" y="5920296"/>
            <a:ext cx="1865113" cy="443282"/>
          </a:xfrm>
          <a:prstGeom prst="homePlate">
            <a:avLst>
              <a:gd name="adj" fmla="val 35483"/>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900" b="1" dirty="0">
                <a:solidFill>
                  <a:schemeClr val="tx1"/>
                </a:solidFill>
                <a:latin typeface="BIZ UDPゴシック" panose="020B0400000000000000" pitchFamily="50" charset="-128"/>
                <a:ea typeface="BIZ UDPゴシック" panose="020B0400000000000000" pitchFamily="50" charset="-128"/>
              </a:rPr>
              <a:t>「中長期財政</a:t>
            </a:r>
            <a:r>
              <a:rPr kumimoji="1" lang="ja-JP" altLang="en-US" sz="900" b="1">
                <a:solidFill>
                  <a:schemeClr val="tx1"/>
                </a:solidFill>
                <a:latin typeface="BIZ UDPゴシック" panose="020B0400000000000000" pitchFamily="50" charset="-128"/>
                <a:ea typeface="BIZ UDPゴシック" panose="020B0400000000000000" pitchFamily="50" charset="-128"/>
              </a:rPr>
              <a:t>シミュレーション」</a:t>
            </a:r>
            <a:endParaRPr kumimoji="1" lang="en-US" altLang="ja-JP" sz="900" b="1">
              <a:solidFill>
                <a:schemeClr val="tx1"/>
              </a:solidFill>
              <a:latin typeface="BIZ UDPゴシック" panose="020B0400000000000000" pitchFamily="50" charset="-128"/>
              <a:ea typeface="BIZ UDPゴシック" panose="020B0400000000000000" pitchFamily="50" charset="-128"/>
            </a:endParaRPr>
          </a:p>
          <a:p>
            <a:r>
              <a:rPr kumimoji="1" lang="ja-JP" altLang="en-US" sz="900" b="1">
                <a:solidFill>
                  <a:schemeClr val="tx1"/>
                </a:solidFill>
                <a:latin typeface="BIZ UDPゴシック" panose="020B0400000000000000" pitchFamily="50" charset="-128"/>
                <a:ea typeface="BIZ UDPゴシック" panose="020B0400000000000000" pitchFamily="50" charset="-128"/>
              </a:rPr>
              <a:t>作成</a:t>
            </a:r>
            <a:r>
              <a:rPr kumimoji="1" lang="ja-JP" altLang="en-US" sz="900" b="1" dirty="0">
                <a:solidFill>
                  <a:schemeClr val="tx1"/>
                </a:solidFill>
                <a:latin typeface="BIZ UDPゴシック" panose="020B0400000000000000" pitchFamily="50" charset="-128"/>
                <a:ea typeface="BIZ UDPゴシック" panose="020B0400000000000000" pitchFamily="50" charset="-128"/>
              </a:rPr>
              <a:t>等を市へ働きかけ</a:t>
            </a:r>
            <a:endParaRPr kumimoji="1" lang="en-US" altLang="ja-JP" sz="900" b="1" dirty="0">
              <a:solidFill>
                <a:schemeClr val="tx1"/>
              </a:solidFill>
              <a:latin typeface="BIZ UDPゴシック" panose="020B0400000000000000" pitchFamily="50" charset="-128"/>
              <a:ea typeface="BIZ UDPゴシック" panose="020B0400000000000000" pitchFamily="50" charset="-128"/>
            </a:endParaRPr>
          </a:p>
        </p:txBody>
      </p:sp>
      <p:sp>
        <p:nvSpPr>
          <p:cNvPr id="74" name="ホームベース 73"/>
          <p:cNvSpPr/>
          <p:nvPr/>
        </p:nvSpPr>
        <p:spPr>
          <a:xfrm>
            <a:off x="8611348" y="3716310"/>
            <a:ext cx="1008191" cy="183314"/>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latin typeface="BIZ UDPゴシック" panose="020B0400000000000000" pitchFamily="50" charset="-128"/>
                <a:ea typeface="BIZ UDPゴシック" panose="020B0400000000000000" pitchFamily="50" charset="-128"/>
              </a:rPr>
              <a:t>令和４年度</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76" name="角丸四角形 75"/>
          <p:cNvSpPr/>
          <p:nvPr/>
        </p:nvSpPr>
        <p:spPr>
          <a:xfrm>
            <a:off x="424881" y="3938521"/>
            <a:ext cx="3882028"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市町村の将来課題とその対応策に関する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基本的な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検討・研究</a:t>
            </a:r>
          </a:p>
        </p:txBody>
      </p:sp>
      <p:sp>
        <p:nvSpPr>
          <p:cNvPr id="79" name="角丸四角形 78"/>
          <p:cNvSpPr/>
          <p:nvPr/>
        </p:nvSpPr>
        <p:spPr>
          <a:xfrm>
            <a:off x="2376101" y="4136741"/>
            <a:ext cx="3286855"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市町村職員への意識啓発</a:t>
            </a:r>
          </a:p>
        </p:txBody>
      </p:sp>
      <p:sp>
        <p:nvSpPr>
          <p:cNvPr id="81" name="角丸四角形 80"/>
          <p:cNvSpPr/>
          <p:nvPr/>
        </p:nvSpPr>
        <p:spPr>
          <a:xfrm>
            <a:off x="5657371" y="3950227"/>
            <a:ext cx="3934914" cy="1646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課題・対応策に関する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具体的な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a:t>
            </a:r>
          </a:p>
        </p:txBody>
      </p:sp>
      <p:sp>
        <p:nvSpPr>
          <p:cNvPr id="82" name="角丸四角形 81"/>
          <p:cNvSpPr/>
          <p:nvPr/>
        </p:nvSpPr>
        <p:spPr>
          <a:xfrm>
            <a:off x="7163338" y="4136740"/>
            <a:ext cx="2404841" cy="169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首長・議会との議論・意見交換</a:t>
            </a:r>
          </a:p>
        </p:txBody>
      </p:sp>
      <p:sp>
        <p:nvSpPr>
          <p:cNvPr id="60" name="二等辺三角形 59"/>
          <p:cNvSpPr/>
          <p:nvPr/>
        </p:nvSpPr>
        <p:spPr>
          <a:xfrm rot="10800000">
            <a:off x="2406441" y="1827334"/>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二等辺三角形 65"/>
          <p:cNvSpPr/>
          <p:nvPr/>
        </p:nvSpPr>
        <p:spPr>
          <a:xfrm rot="10800000">
            <a:off x="2198390" y="475767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スライド番号プレースホルダー 1"/>
          <p:cNvSpPr>
            <a:spLocks noGrp="1"/>
          </p:cNvSpPr>
          <p:nvPr>
            <p:ph type="sldNum" sz="quarter" idx="12"/>
          </p:nvPr>
        </p:nvSpPr>
        <p:spPr>
          <a:xfrm>
            <a:off x="7703065" y="6425846"/>
            <a:ext cx="2228850" cy="365125"/>
          </a:xfrm>
        </p:spPr>
        <p:txBody>
          <a:bodyPr/>
          <a:lstStyle/>
          <a:p>
            <a:fld id="{CEF11362-7839-4052-8A35-1ED7E4DBB9BD}" type="slidenum">
              <a:rPr kumimoji="1" lang="ja-JP" altLang="en-US" sz="1400" b="1" smtClean="0">
                <a:latin typeface="BIZ UDPゴシック" panose="020B0400000000000000" pitchFamily="50" charset="-128"/>
                <a:ea typeface="BIZ UDPゴシック" panose="020B0400000000000000" pitchFamily="50" charset="-128"/>
              </a:rPr>
              <a:t>7</a:t>
            </a:fld>
            <a:endParaRPr kumimoji="1" lang="ja-JP" altLang="en-US" sz="1400" b="1">
              <a:latin typeface="BIZ UDPゴシック" panose="020B0400000000000000" pitchFamily="50" charset="-128"/>
              <a:ea typeface="BIZ UDPゴシック" panose="020B0400000000000000" pitchFamily="50" charset="-128"/>
            </a:endParaRPr>
          </a:p>
        </p:txBody>
      </p:sp>
      <p:sp>
        <p:nvSpPr>
          <p:cNvPr id="61" name="ホームベース 60"/>
          <p:cNvSpPr/>
          <p:nvPr/>
        </p:nvSpPr>
        <p:spPr>
          <a:xfrm>
            <a:off x="8642310" y="4390984"/>
            <a:ext cx="977229" cy="968901"/>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「町村や地域</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の行政課題・</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対応方策」の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共同検討</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en-US" altLang="ja-JP" sz="1000" b="1">
                <a:solidFill>
                  <a:schemeClr val="tx1"/>
                </a:solidFill>
                <a:latin typeface="BIZ UDPゴシック" panose="020B0400000000000000" pitchFamily="50" charset="-128"/>
                <a:ea typeface="BIZ UDPゴシック" panose="020B0400000000000000" pitchFamily="50" charset="-128"/>
              </a:rPr>
              <a:t>【</a:t>
            </a:r>
            <a:r>
              <a:rPr kumimoji="1" lang="ja-JP" altLang="en-US" sz="1000" b="1">
                <a:solidFill>
                  <a:schemeClr val="tx1"/>
                </a:solidFill>
                <a:latin typeface="BIZ UDPゴシック" panose="020B0400000000000000" pitchFamily="50" charset="-128"/>
                <a:ea typeface="BIZ UDPゴシック" panose="020B0400000000000000" pitchFamily="50" charset="-128"/>
              </a:rPr>
              <a:t>南河内地域</a:t>
            </a:r>
            <a:r>
              <a:rPr kumimoji="1" lang="en-US" altLang="ja-JP" sz="1000" b="1">
                <a:solidFill>
                  <a:schemeClr val="tx1"/>
                </a:solidFill>
                <a:latin typeface="BIZ UDPゴシック" panose="020B0400000000000000" pitchFamily="50" charset="-128"/>
                <a:ea typeface="BIZ UDPゴシック" panose="020B0400000000000000" pitchFamily="50" charset="-128"/>
              </a:rPr>
              <a:t>】</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pic>
        <p:nvPicPr>
          <p:cNvPr id="4" name="図 3">
            <a:extLst>
              <a:ext uri="{FF2B5EF4-FFF2-40B4-BE49-F238E27FC236}">
                <a16:creationId xmlns:a16="http://schemas.microsoft.com/office/drawing/2014/main" id="{74775CC5-C722-4067-B55B-45C765923454}"/>
              </a:ext>
            </a:extLst>
          </p:cNvPr>
          <p:cNvPicPr>
            <a:picLocks noChangeAspect="1"/>
          </p:cNvPicPr>
          <p:nvPr/>
        </p:nvPicPr>
        <p:blipFill>
          <a:blip r:embed="rId3"/>
          <a:stretch>
            <a:fillRect/>
          </a:stretch>
        </p:blipFill>
        <p:spPr>
          <a:xfrm>
            <a:off x="467150" y="4443727"/>
            <a:ext cx="591363" cy="1432684"/>
          </a:xfrm>
          <a:prstGeom prst="rect">
            <a:avLst/>
          </a:prstGeom>
        </p:spPr>
      </p:pic>
      <p:pic>
        <p:nvPicPr>
          <p:cNvPr id="5" name="図 4">
            <a:extLst>
              <a:ext uri="{FF2B5EF4-FFF2-40B4-BE49-F238E27FC236}">
                <a16:creationId xmlns:a16="http://schemas.microsoft.com/office/drawing/2014/main" id="{44FF610D-F1D6-4B59-A779-1B3F252C58AB}"/>
              </a:ext>
            </a:extLst>
          </p:cNvPr>
          <p:cNvPicPr>
            <a:picLocks noChangeAspect="1"/>
          </p:cNvPicPr>
          <p:nvPr/>
        </p:nvPicPr>
        <p:blipFill>
          <a:blip r:embed="rId4"/>
          <a:stretch>
            <a:fillRect/>
          </a:stretch>
        </p:blipFill>
        <p:spPr>
          <a:xfrm>
            <a:off x="4737921" y="4369328"/>
            <a:ext cx="877900" cy="1542422"/>
          </a:xfrm>
          <a:prstGeom prst="rect">
            <a:avLst/>
          </a:prstGeom>
        </p:spPr>
      </p:pic>
      <p:pic>
        <p:nvPicPr>
          <p:cNvPr id="9" name="図 8">
            <a:extLst>
              <a:ext uri="{FF2B5EF4-FFF2-40B4-BE49-F238E27FC236}">
                <a16:creationId xmlns:a16="http://schemas.microsoft.com/office/drawing/2014/main" id="{4030B77B-14D1-4110-9BA0-C8E6AE33F985}"/>
              </a:ext>
            </a:extLst>
          </p:cNvPr>
          <p:cNvPicPr>
            <a:picLocks noChangeAspect="1"/>
          </p:cNvPicPr>
          <p:nvPr/>
        </p:nvPicPr>
        <p:blipFill>
          <a:blip r:embed="rId5"/>
          <a:stretch>
            <a:fillRect/>
          </a:stretch>
        </p:blipFill>
        <p:spPr>
          <a:xfrm>
            <a:off x="5679277" y="4378799"/>
            <a:ext cx="481626" cy="1505843"/>
          </a:xfrm>
          <a:prstGeom prst="rect">
            <a:avLst/>
          </a:prstGeom>
        </p:spPr>
      </p:pic>
    </p:spTree>
    <p:extLst>
      <p:ext uri="{BB962C8B-B14F-4D97-AF65-F5344CB8AC3E}">
        <p14:creationId xmlns:p14="http://schemas.microsoft.com/office/powerpoint/2010/main" val="20598823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18684</TotalTime>
  <Words>2132</Words>
  <Application>Microsoft Office PowerPoint</Application>
  <PresentationFormat>A4 210 x 297 mm</PresentationFormat>
  <Paragraphs>204</Paragraphs>
  <Slides>8</Slides>
  <Notes>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8" baseType="lpstr">
      <vt:lpstr>BIZ UDPゴシック</vt:lpstr>
      <vt:lpstr>BIZ UDP明朝 Medium</vt:lpstr>
      <vt:lpstr>游ゴシック</vt:lpstr>
      <vt:lpstr>游ゴシック Light</vt:lpstr>
      <vt:lpstr>Arial</vt:lpstr>
      <vt:lpstr>Calibri</vt:lpstr>
      <vt:lpstr>Calibri Light</vt:lpstr>
      <vt:lpstr>Wingdings</vt:lpstr>
      <vt:lpstr>Office テーマ</vt:lpstr>
      <vt:lpstr>Worksheet</vt:lpstr>
      <vt:lpstr>島本町中長期財政シミュレーション（令和４年度推計）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島本町,大阪府</dc:creator>
  <cp:lastModifiedBy>中村　奈緒</cp:lastModifiedBy>
  <cp:revision>674</cp:revision>
  <cp:lastPrinted>2023-02-14T00:29:31Z</cp:lastPrinted>
  <dcterms:created xsi:type="dcterms:W3CDTF">2020-12-07T04:45:01Z</dcterms:created>
  <dcterms:modified xsi:type="dcterms:W3CDTF">2023-05-16T00:40:39Z</dcterms:modified>
</cp:coreProperties>
</file>