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74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4E39-1268-4AE2-8FB5-94A49D36D5D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6507-B4FB-4C24-9B9A-55429FAE9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6507-B4FB-4C24-9B9A-55429FAE9C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7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2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6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6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9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8693-2FAA-4C31-8891-7D0327F82941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3600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大阪府庁業務継続</a:t>
            </a:r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地震</a:t>
            </a:r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概要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60327" y="477985"/>
            <a:ext cx="4079631" cy="243859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業務継続計画と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大規模災害時に、限られた業務資源を非常時優先業務に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効果的に投入して、業務の継続と早期復旧を図るための計画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主な対象領域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354051" y="507075"/>
            <a:ext cx="3883156" cy="61305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◆基本方針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．災害応急対策業務の万全な実施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．優先度の高い通常業務の継続・早期再開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　　　　    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．業務継続に必要な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資源の確保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60328" y="2994496"/>
            <a:ext cx="9617208" cy="504055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参集の考え方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地震発生後、速やか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全職員は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原則勤務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場所（大手前庁舎・咲洲庁舎等）に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参集としているが、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　　　　　　　　　　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津波警報発表時は、咲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洲庁舎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勤務職員は大手前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（非常参集場所）に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参集させる方針を明記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0328" y="3552825"/>
            <a:ext cx="7189044" cy="2770982"/>
          </a:xfrm>
          <a:prstGeom prst="roundRect">
            <a:avLst>
              <a:gd name="adj" fmla="val 29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◆主な業務資源の想定と確保対策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庁舎・電力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・・・本館・別館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新別館（危機管理スペース）、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咲洲庁舎ともに発災直後から使用可能。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復旧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想定２日目）まで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非常用発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電機に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電力を確保（新別館は、危機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管理スペース以外は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初日から停電）。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情報通信・ネットワーク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・・防災行政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無線や衛星通信、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災害時優先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利用可能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エレベーター・空調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エレベーターは、安全装置の働きにより、感震と共に最寄り階に移動し、ドアを開いて停止する。機器の確認後、各庁舎とも最低１基（咲洲庁舎は各バンク毎）が利用可能。空気の換気・循環・暖房は、電力及びガスの供給が再開する２日目から、冷房は、上水の供給再開から利用可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飲料水・トイレ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建物内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貯留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水により大手前庁舎では、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日程度、咲洲庁舎では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日程度の対応が可能。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1"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代替執務スペースの確保</a:t>
            </a:r>
            <a:endParaRPr kumimoji="1"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非常時優先業務以外の業務は停止し、代替執務スペースを必要とする所属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（咲洲庁舎、分館６号館、労働センター等）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の非常時優先業務のために</a:t>
            </a:r>
            <a:r>
              <a:rPr lang="ja-JP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スペース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（本館・別館等）</a:t>
            </a:r>
            <a:r>
              <a:rPr lang="ja-JP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0329" y="6378871"/>
            <a:ext cx="9617206" cy="434505"/>
          </a:xfrm>
          <a:prstGeom prst="roundRect">
            <a:avLst>
              <a:gd name="adj" fmla="val 3096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府庁</a:t>
            </a:r>
            <a:r>
              <a:rPr lang="en-US" altLang="zh-TW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BCM</a:t>
            </a:r>
            <a:r>
              <a:rPr lang="zh-TW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の確立　　　本計画を、府庁本庁の全組織・全業務に係る基本計画と位置づけ。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本計画を踏まえ、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各部局が部局版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改訂を行い、府庁としての業務継続体制を完成し、万一に備える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186157" y="1972662"/>
            <a:ext cx="2520000" cy="44679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300872" y="1257755"/>
            <a:ext cx="1435692" cy="2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地域防災計画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300872" y="1492623"/>
            <a:ext cx="1435692" cy="1361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439232" y="2028034"/>
            <a:ext cx="1206288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災害応急対策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（災害等応急対策実施要領）</a:t>
            </a:r>
            <a:endParaRPr kumimoji="1" lang="ja-JP" altLang="en-US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449493" y="2455656"/>
            <a:ext cx="1206289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災害復旧・復興対策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808324" y="1492622"/>
            <a:ext cx="936000" cy="1375377"/>
          </a:xfrm>
          <a:prstGeom prst="roundRect">
            <a:avLst>
              <a:gd name="adj" fmla="val 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879936" y="2042583"/>
            <a:ext cx="770563" cy="33260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優先度の高い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49083" y="1612331"/>
            <a:ext cx="755641" cy="123730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（非常時優先業務）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業務継続計画</a:t>
            </a:r>
            <a:endParaRPr lang="en-US" altLang="ja-JP" sz="1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808324" y="1257754"/>
            <a:ext cx="936000" cy="2348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通常業務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881136" y="1578347"/>
            <a:ext cx="770563" cy="33260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短期の中断が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可能な業務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29707" y="1554611"/>
            <a:ext cx="1226075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災害予防対策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354050" y="1166813"/>
            <a:ext cx="5391090" cy="1722441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◆必要職員数と参集可能職員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数の比較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必要職員数と参集可能職員数を比較した結果、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上町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断層帯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地震の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場合の大手前・咲洲、南海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ラフ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巨大地震の場合の大手前とも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</a:t>
            </a:r>
            <a:r>
              <a:rPr lang="ja-JP" altLang="en-US" sz="9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フェーズ</a:t>
            </a:r>
            <a:endParaRPr lang="en-US" altLang="ja-JP" sz="9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必要となる</a:t>
            </a:r>
            <a:r>
              <a:rPr lang="ja-JP" altLang="en-US" sz="9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職員の確保は可能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972" y="1218377"/>
            <a:ext cx="288755" cy="20600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066519" y="1149051"/>
            <a:ext cx="2659569" cy="26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南海トラフ巨大地震時の職員参集状況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単位：人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)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44324" y="2288931"/>
            <a:ext cx="3133548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※　災害応急対策の具体的な</a:t>
            </a:r>
            <a:r>
              <a:rPr lang="ja-JP" altLang="ja-JP" sz="900" dirty="0" smtClean="0"/>
              <a:t>業務は</a:t>
            </a:r>
            <a:r>
              <a:rPr lang="ja-JP" altLang="ja-JP" sz="900" dirty="0"/>
              <a:t>、</a:t>
            </a:r>
            <a:r>
              <a:rPr lang="ja-JP" altLang="ja-JP" sz="900" dirty="0" smtClean="0"/>
              <a:t>「災害</a:t>
            </a:r>
            <a:r>
              <a:rPr lang="ja-JP" altLang="ja-JP" sz="900" dirty="0"/>
              <a:t>等応急対策実施要領</a:t>
            </a:r>
            <a:r>
              <a:rPr lang="ja-JP" altLang="ja-JP" sz="900" dirty="0" smtClean="0"/>
              <a:t>」</a:t>
            </a:r>
            <a:r>
              <a:rPr lang="ja-JP" altLang="en-US" sz="900" dirty="0" smtClean="0"/>
              <a:t>に</a:t>
            </a:r>
            <a:r>
              <a:rPr lang="ja-JP" altLang="ja-JP" sz="900" dirty="0" smtClean="0"/>
              <a:t>定められて</a:t>
            </a:r>
            <a:r>
              <a:rPr lang="ja-JP" altLang="ja-JP" sz="900" dirty="0"/>
              <a:t>いる</a:t>
            </a:r>
            <a:r>
              <a:rPr lang="ja-JP" altLang="ja-JP" sz="900" dirty="0" smtClean="0"/>
              <a:t>。</a:t>
            </a:r>
            <a:r>
              <a:rPr lang="ja-JP" altLang="ja-JP" sz="900" dirty="0"/>
              <a:t>府庁</a:t>
            </a:r>
            <a:r>
              <a:rPr lang="en-US" altLang="ja-JP" sz="900" dirty="0" smtClean="0"/>
              <a:t>BCP</a:t>
            </a:r>
            <a:r>
              <a:rPr lang="ja-JP" altLang="ja-JP" sz="900" dirty="0" smtClean="0"/>
              <a:t>は、</a:t>
            </a:r>
            <a:r>
              <a:rPr lang="ja-JP" altLang="en-US" sz="900" dirty="0" smtClean="0"/>
              <a:t>これら</a:t>
            </a:r>
            <a:r>
              <a:rPr lang="ja-JP" altLang="ja-JP" sz="900" dirty="0" smtClean="0"/>
              <a:t> 「</a:t>
            </a:r>
            <a:r>
              <a:rPr lang="ja-JP" altLang="ja-JP" sz="900" dirty="0"/>
              <a:t>非常時優先業務」の実効性を補完するため</a:t>
            </a:r>
            <a:r>
              <a:rPr lang="ja-JP" altLang="ja-JP" sz="900" dirty="0" smtClean="0"/>
              <a:t>、</a:t>
            </a:r>
            <a:r>
              <a:rPr lang="ja-JP" altLang="en-US" sz="900" dirty="0" smtClean="0"/>
              <a:t>業務継続に</a:t>
            </a:r>
            <a:r>
              <a:rPr lang="ja-JP" altLang="ja-JP" sz="900" dirty="0" smtClean="0"/>
              <a:t>必要な資源</a:t>
            </a:r>
            <a:r>
              <a:rPr lang="ja-JP" altLang="ja-JP" sz="900" dirty="0"/>
              <a:t>（人・モノ・情報）の想定及び確保対策などについて定めている。</a:t>
            </a:r>
            <a:endParaRPr kumimoji="1" lang="ja-JP" altLang="en-US" sz="900" dirty="0"/>
          </a:p>
        </p:txBody>
      </p:sp>
      <p:sp>
        <p:nvSpPr>
          <p:cNvPr id="39" name="角丸四角形 38"/>
          <p:cNvSpPr/>
          <p:nvPr/>
        </p:nvSpPr>
        <p:spPr>
          <a:xfrm>
            <a:off x="8280605" y="507753"/>
            <a:ext cx="1440472" cy="61305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◆代行順位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①知事　②副知事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③危機管理監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7396913" y="3634134"/>
            <a:ext cx="2348227" cy="2645670"/>
          </a:xfrm>
          <a:prstGeom prst="rect">
            <a:avLst/>
          </a:prstGeom>
          <a:ln w="12700">
            <a:noFill/>
          </a:ln>
        </p:spPr>
        <p:txBody>
          <a:bodyPr vert="horz" lIns="72000" tIns="64008" rIns="72000" bIns="64008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2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sz="1100" kern="12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発災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当初の３日間に対応した</a:t>
            </a:r>
            <a:r>
              <a:rPr lang="ja-JP" sz="1100" b="1" kern="120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</a:t>
            </a:r>
            <a:r>
              <a:rPr lang="ja-JP" sz="1100" b="1" kern="120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備蓄</a:t>
            </a:r>
            <a:endParaRPr lang="en-US" altLang="ja-JP" sz="1100" kern="1200" dirty="0" smtClean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 smtClean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 smtClean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 smtClean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備蓄物資は、大手前について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は、新別館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南館地下３階、咲洲庁舎については、庁舎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階に保管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951083"/>
              </p:ext>
            </p:extLst>
          </p:nvPr>
        </p:nvGraphicFramePr>
        <p:xfrm>
          <a:off x="4148471" y="5229200"/>
          <a:ext cx="3180793" cy="44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7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利用可能性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想定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大手前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咲洲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</a:rPr>
                        <a:t>建物内貯留水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 smtClean="0">
                          <a:effectLst/>
                        </a:rPr>
                        <a:t>３日程度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 smtClean="0">
                          <a:effectLst/>
                        </a:rPr>
                        <a:t>６日程度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800" u="none" strike="noStrike" dirty="0">
                          <a:effectLst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</a:rPr>
                        <a:t>１人３３リットル（飲料水３＋雑用水３０）で計算した場合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7396913" y="3552825"/>
            <a:ext cx="2380624" cy="2770982"/>
          </a:xfrm>
          <a:prstGeom prst="roundRect">
            <a:avLst>
              <a:gd name="adj" fmla="val 29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309" y="4129933"/>
            <a:ext cx="2322000" cy="117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870" y="1405292"/>
            <a:ext cx="2796373" cy="145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7308714" y="1760696"/>
            <a:ext cx="126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折線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人数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棒グラフ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人数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01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785</Words>
  <Application>Microsoft Office PowerPoint</Application>
  <PresentationFormat>A4 210 x 297 mm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大阪府庁業務継続計画（BCP）　地震災害編　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野村　唯士</cp:lastModifiedBy>
  <cp:revision>150</cp:revision>
  <cp:lastPrinted>2017-02-27T07:48:04Z</cp:lastPrinted>
  <dcterms:created xsi:type="dcterms:W3CDTF">2014-12-11T04:29:10Z</dcterms:created>
  <dcterms:modified xsi:type="dcterms:W3CDTF">2023-03-27T09:28:17Z</dcterms:modified>
</cp:coreProperties>
</file>