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8142" y="2459482"/>
            <a:ext cx="3289839"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4867" y="2459482"/>
            <a:ext cx="3289839"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 Id="rId11" Type="http://schemas.openxmlformats.org/officeDocument/2006/relationships/image" Target="../media/image10.png"/><Relationship Id="rId12" Type="http://schemas.openxmlformats.org/officeDocument/2006/relationships/image" Target="../media/image11.png"/><Relationship Id="rId13" Type="http://schemas.openxmlformats.org/officeDocument/2006/relationships/image" Target="../media/image12.png"/><Relationship Id="rId14" Type="http://schemas.openxmlformats.org/officeDocument/2006/relationships/image" Target="../media/image13.png"/><Relationship Id="rId15" Type="http://schemas.openxmlformats.org/officeDocument/2006/relationships/image" Target="../media/image14.png"/><Relationship Id="rId16" Type="http://schemas.openxmlformats.org/officeDocument/2006/relationships/image" Target="../media/image15.png"/><Relationship Id="rId17" Type="http://schemas.openxmlformats.org/officeDocument/2006/relationships/image" Target="../media/image16.png"/><Relationship Id="rId18" Type="http://schemas.openxmlformats.org/officeDocument/2006/relationships/image" Target="../media/image17.png"/><Relationship Id="rId19" Type="http://schemas.openxmlformats.org/officeDocument/2006/relationships/image" Target="../media/image18.png"/><Relationship Id="rId20" Type="http://schemas.openxmlformats.org/officeDocument/2006/relationships/image" Target="../media/image19.png"/><Relationship Id="rId21" Type="http://schemas.openxmlformats.org/officeDocument/2006/relationships/image" Target="../media/image20.png"/><Relationship Id="rId22" Type="http://schemas.openxmlformats.org/officeDocument/2006/relationships/image" Target="../media/image21.png"/><Relationship Id="rId23" Type="http://schemas.openxmlformats.org/officeDocument/2006/relationships/image" Target="../media/image22.png"/><Relationship Id="rId24" Type="http://schemas.openxmlformats.org/officeDocument/2006/relationships/image" Target="../media/image23.png"/><Relationship Id="rId25" Type="http://schemas.openxmlformats.org/officeDocument/2006/relationships/image" Target="../media/image24.png"/><Relationship Id="rId26" Type="http://schemas.openxmlformats.org/officeDocument/2006/relationships/image" Target="../media/image25.png"/><Relationship Id="rId27" Type="http://schemas.openxmlformats.org/officeDocument/2006/relationships/image" Target="../media/image26.png"/><Relationship Id="rId28" Type="http://schemas.openxmlformats.org/officeDocument/2006/relationships/image" Target="../media/image27.png"/><Relationship Id="rId29" Type="http://schemas.openxmlformats.org/officeDocument/2006/relationships/image" Target="../media/image28.png"/><Relationship Id="rId30" Type="http://schemas.openxmlformats.org/officeDocument/2006/relationships/image" Target="../media/image29.png"/><Relationship Id="rId31" Type="http://schemas.openxmlformats.org/officeDocument/2006/relationships/image" Target="../media/image30.png"/><Relationship Id="rId32" Type="http://schemas.openxmlformats.org/officeDocument/2006/relationships/image" Target="../media/image31.png"/><Relationship Id="rId33" Type="http://schemas.openxmlformats.org/officeDocument/2006/relationships/image" Target="../media/image32.png"/><Relationship Id="rId34" Type="http://schemas.openxmlformats.org/officeDocument/2006/relationships/image" Target="../media/image33.png"/><Relationship Id="rId35" Type="http://schemas.openxmlformats.org/officeDocument/2006/relationships/image" Target="../media/image34.png"/><Relationship Id="rId36" Type="http://schemas.openxmlformats.org/officeDocument/2006/relationships/image" Target="../media/image35.png"/><Relationship Id="rId37" Type="http://schemas.openxmlformats.org/officeDocument/2006/relationships/image" Target="../media/image36.png"/><Relationship Id="rId38" Type="http://schemas.openxmlformats.org/officeDocument/2006/relationships/image" Target="../media/image37.png"/><Relationship Id="rId39" Type="http://schemas.openxmlformats.org/officeDocument/2006/relationships/image" Target="../media/image38.png"/><Relationship Id="rId40" Type="http://schemas.openxmlformats.org/officeDocument/2006/relationships/image" Target="../media/image39.png"/><Relationship Id="rId41" Type="http://schemas.openxmlformats.org/officeDocument/2006/relationships/image" Target="../media/image40.png"/><Relationship Id="rId42" Type="http://schemas.openxmlformats.org/officeDocument/2006/relationships/image" Target="../media/image41.png"/><Relationship Id="rId43" Type="http://schemas.openxmlformats.org/officeDocument/2006/relationships/image" Target="../media/image42.png"/><Relationship Id="rId44" Type="http://schemas.openxmlformats.org/officeDocument/2006/relationships/image" Target="../media/image43.png"/><Relationship Id="rId45" Type="http://schemas.openxmlformats.org/officeDocument/2006/relationships/image" Target="../media/image44.png"/><Relationship Id="rId46" Type="http://schemas.openxmlformats.org/officeDocument/2006/relationships/image" Target="../media/image45.png"/><Relationship Id="rId47" Type="http://schemas.openxmlformats.org/officeDocument/2006/relationships/image" Target="../media/image46.png"/><Relationship Id="rId48" Type="http://schemas.openxmlformats.org/officeDocument/2006/relationships/image" Target="../media/image47.png"/><Relationship Id="rId49" Type="http://schemas.openxmlformats.org/officeDocument/2006/relationships/image" Target="../media/image48.png"/><Relationship Id="rId50" Type="http://schemas.openxmlformats.org/officeDocument/2006/relationships/image" Target="../media/image49.png"/><Relationship Id="rId51" Type="http://schemas.openxmlformats.org/officeDocument/2006/relationships/image" Target="../media/image50.png"/><Relationship Id="rId52" Type="http://schemas.openxmlformats.org/officeDocument/2006/relationships/image" Target="../media/image51.png"/><Relationship Id="rId53" Type="http://schemas.openxmlformats.org/officeDocument/2006/relationships/image" Target="../media/image52.png"/><Relationship Id="rId54" Type="http://schemas.openxmlformats.org/officeDocument/2006/relationships/image" Target="../media/image53.png"/><Relationship Id="rId55" Type="http://schemas.openxmlformats.org/officeDocument/2006/relationships/image" Target="../media/image54.png"/><Relationship Id="rId56" Type="http://schemas.openxmlformats.org/officeDocument/2006/relationships/image" Target="../media/image55.png"/><Relationship Id="rId57" Type="http://schemas.openxmlformats.org/officeDocument/2006/relationships/image" Target="../media/image56.png"/><Relationship Id="rId58" Type="http://schemas.openxmlformats.org/officeDocument/2006/relationships/image" Target="../media/image57.png"/><Relationship Id="rId59" Type="http://schemas.openxmlformats.org/officeDocument/2006/relationships/image" Target="../media/image5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57809" y="683894"/>
            <a:ext cx="7071359" cy="1683385"/>
          </a:xfrm>
          <a:prstGeom prst="rect">
            <a:avLst/>
          </a:prstGeom>
          <a:ln w="25400">
            <a:solidFill>
              <a:srgbClr val="4F81BC"/>
            </a:solidFill>
          </a:ln>
        </p:spPr>
        <p:txBody>
          <a:bodyPr wrap="square" lIns="0" tIns="74930" rIns="0" bIns="0" rtlCol="0" vert="horz">
            <a:spAutoFit/>
          </a:bodyPr>
          <a:lstStyle/>
          <a:p>
            <a:pPr marL="104775">
              <a:lnSpc>
                <a:spcPct val="100000"/>
              </a:lnSpc>
              <a:spcBef>
                <a:spcPts val="590"/>
              </a:spcBef>
            </a:pPr>
            <a:r>
              <a:rPr dirty="0" sz="1200">
                <a:latin typeface="HG丸ｺﾞｼｯｸM-PRO"/>
                <a:cs typeface="HG丸ｺﾞｼｯｸM-PRO"/>
              </a:rPr>
              <a:t>がん登録等（全国がん登録・院内がん登録等の方法によるがん診療情報の収集）</a:t>
            </a:r>
            <a:endParaRPr sz="1200">
              <a:latin typeface="HG丸ｺﾞｼｯｸM-PRO"/>
              <a:cs typeface="HG丸ｺﾞｼｯｸM-PRO"/>
            </a:endParaRPr>
          </a:p>
          <a:p>
            <a:pPr marL="409575" marR="93345" indent="-152400">
              <a:lnSpc>
                <a:spcPts val="1800"/>
              </a:lnSpc>
              <a:spcBef>
                <a:spcPts val="120"/>
              </a:spcBef>
              <a:buSzPct val="91666"/>
              <a:buChar char="○"/>
              <a:tabLst>
                <a:tab pos="410845" algn="l"/>
              </a:tabLst>
            </a:pPr>
            <a:r>
              <a:rPr dirty="0" sz="1200">
                <a:latin typeface="HG丸ｺﾞｼｯｸM-PRO"/>
                <a:cs typeface="HG丸ｺﾞｼｯｸM-PRO"/>
              </a:rPr>
              <a:t>「全国がん登録</a:t>
            </a:r>
            <a:r>
              <a:rPr dirty="0" sz="1200" spc="-660">
                <a:latin typeface="HG丸ｺﾞｼｯｸM-PRO"/>
                <a:cs typeface="HG丸ｺﾞｼｯｸM-PRO"/>
              </a:rPr>
              <a:t>」</a:t>
            </a:r>
            <a:r>
              <a:rPr dirty="0" sz="1200" spc="-60">
                <a:latin typeface="HG丸ｺﾞｼｯｸM-PRO"/>
                <a:cs typeface="HG丸ｺﾞｼｯｸM-PRO"/>
              </a:rPr>
              <a:t>：国・</a:t>
            </a:r>
            <a:r>
              <a:rPr dirty="0" sz="1200">
                <a:latin typeface="HG丸ｺﾞｼｯｸM-PRO"/>
                <a:cs typeface="HG丸ｺﾞｼｯｸM-PRO"/>
              </a:rPr>
              <a:t>都道府県による</a:t>
            </a:r>
            <a:r>
              <a:rPr dirty="0" sz="1200" spc="0">
                <a:latin typeface="HG丸ｺﾞｼｯｸM-PRO"/>
                <a:cs typeface="HG丸ｺﾞｼｯｸM-PRO"/>
              </a:rPr>
              <a:t>利</a:t>
            </a:r>
            <a:r>
              <a:rPr dirty="0" sz="1200" spc="-60">
                <a:latin typeface="HG丸ｺﾞｼｯｸM-PRO"/>
                <a:cs typeface="HG丸ｺﾞｼｯｸM-PRO"/>
              </a:rPr>
              <a:t>用・</a:t>
            </a:r>
            <a:r>
              <a:rPr dirty="0" sz="1200">
                <a:latin typeface="HG丸ｺﾞｼｯｸM-PRO"/>
                <a:cs typeface="HG丸ｺﾞｼｯｸM-PRO"/>
              </a:rPr>
              <a:t>提供の用に供す</a:t>
            </a:r>
            <a:r>
              <a:rPr dirty="0" sz="1200" spc="0">
                <a:latin typeface="HG丸ｺﾞｼｯｸM-PRO"/>
                <a:cs typeface="HG丸ｺﾞｼｯｸM-PRO"/>
              </a:rPr>
              <a:t>る</a:t>
            </a:r>
            <a:r>
              <a:rPr dirty="0" sz="1200">
                <a:latin typeface="HG丸ｺﾞｼｯｸM-PRO"/>
                <a:cs typeface="HG丸ｺﾞｼｯｸM-PRO"/>
              </a:rPr>
              <a:t>ため</a:t>
            </a:r>
            <a:r>
              <a:rPr dirty="0" sz="1200" spc="-110">
                <a:latin typeface="HG丸ｺﾞｼｯｸM-PRO"/>
                <a:cs typeface="HG丸ｺﾞｼｯｸM-PRO"/>
              </a:rPr>
              <a:t>、</a:t>
            </a:r>
            <a:r>
              <a:rPr dirty="0" sz="1200">
                <a:latin typeface="HG丸ｺﾞｼｯｸM-PRO"/>
                <a:cs typeface="HG丸ｺﾞｼｯｸM-PRO"/>
              </a:rPr>
              <a:t>国</a:t>
            </a:r>
            <a:r>
              <a:rPr dirty="0" sz="1200" spc="0">
                <a:latin typeface="HG丸ｺﾞｼｯｸM-PRO"/>
                <a:cs typeface="HG丸ｺﾞｼｯｸM-PRO"/>
              </a:rPr>
              <a:t>が</a:t>
            </a:r>
            <a:r>
              <a:rPr dirty="0" sz="1200">
                <a:latin typeface="HG丸ｺﾞｼｯｸM-PRO"/>
                <a:cs typeface="HG丸ｺﾞｼｯｸM-PRO"/>
              </a:rPr>
              <a:t>国内におけるがんの 罹患、診療、転帰等に関する情報をデータベースに記録し、保存すること</a:t>
            </a:r>
            <a:endParaRPr sz="1200">
              <a:latin typeface="HG丸ｺﾞｼｯｸM-PRO"/>
              <a:cs typeface="HG丸ｺﾞｼｯｸM-PRO"/>
            </a:endParaRPr>
          </a:p>
          <a:p>
            <a:pPr marL="409575" marR="95250" indent="-152400">
              <a:lnSpc>
                <a:spcPts val="1800"/>
              </a:lnSpc>
              <a:buSzPct val="91666"/>
              <a:buChar char="○"/>
              <a:tabLst>
                <a:tab pos="410845" algn="l"/>
              </a:tabLst>
            </a:pPr>
            <a:r>
              <a:rPr dirty="0" sz="1200">
                <a:latin typeface="HG丸ｺﾞｼｯｸM-PRO"/>
                <a:cs typeface="HG丸ｺﾞｼｯｸM-PRO"/>
              </a:rPr>
              <a:t>「院内がん登録</a:t>
            </a:r>
            <a:r>
              <a:rPr dirty="0" sz="1200" spc="-650">
                <a:latin typeface="HG丸ｺﾞｼｯｸM-PRO"/>
                <a:cs typeface="HG丸ｺﾞｼｯｸM-PRO"/>
              </a:rPr>
              <a:t>」</a:t>
            </a:r>
            <a:r>
              <a:rPr dirty="0" sz="1200" spc="-35">
                <a:latin typeface="HG丸ｺﾞｼｯｸM-PRO"/>
                <a:cs typeface="HG丸ｺﾞｼｯｸM-PRO"/>
              </a:rPr>
              <a:t>：</a:t>
            </a:r>
            <a:r>
              <a:rPr dirty="0" sz="1200">
                <a:latin typeface="HG丸ｺﾞｼｯｸM-PRO"/>
                <a:cs typeface="HG丸ｺﾞｼｯｸM-PRO"/>
              </a:rPr>
              <a:t>病院において</a:t>
            </a:r>
            <a:r>
              <a:rPr dirty="0" sz="1200" spc="-100">
                <a:latin typeface="HG丸ｺﾞｼｯｸM-PRO"/>
                <a:cs typeface="HG丸ｺﾞｼｯｸM-PRO"/>
              </a:rPr>
              <a:t>、</a:t>
            </a:r>
            <a:r>
              <a:rPr dirty="0" sz="1200">
                <a:latin typeface="HG丸ｺﾞｼｯｸM-PRO"/>
                <a:cs typeface="HG丸ｺﾞｼｯｸM-PRO"/>
              </a:rPr>
              <a:t>がん医療の状況を適確に把握するため</a:t>
            </a:r>
            <a:r>
              <a:rPr dirty="0" sz="1200" spc="-100">
                <a:latin typeface="HG丸ｺﾞｼｯｸM-PRO"/>
                <a:cs typeface="HG丸ｺﾞｼｯｸM-PRO"/>
              </a:rPr>
              <a:t>、</a:t>
            </a:r>
            <a:r>
              <a:rPr dirty="0" sz="1200">
                <a:latin typeface="HG丸ｺﾞｼｯｸM-PRO"/>
                <a:cs typeface="HG丸ｺﾞｼｯｸM-PRO"/>
              </a:rPr>
              <a:t>がんの罹患</a:t>
            </a:r>
            <a:r>
              <a:rPr dirty="0" sz="1200" spc="-100">
                <a:latin typeface="HG丸ｺﾞｼｯｸM-PRO"/>
                <a:cs typeface="HG丸ｺﾞｼｯｸM-PRO"/>
              </a:rPr>
              <a:t>、</a:t>
            </a:r>
            <a:r>
              <a:rPr dirty="0" sz="1200">
                <a:latin typeface="HG丸ｺﾞｼｯｸM-PRO"/>
                <a:cs typeface="HG丸ｺﾞｼｯｸM-PRO"/>
              </a:rPr>
              <a:t>診療</a:t>
            </a:r>
            <a:r>
              <a:rPr dirty="0" sz="1200" spc="-100">
                <a:latin typeface="HG丸ｺﾞｼｯｸM-PRO"/>
                <a:cs typeface="HG丸ｺﾞｼｯｸM-PRO"/>
              </a:rPr>
              <a:t>、 </a:t>
            </a:r>
            <a:r>
              <a:rPr dirty="0" sz="1200">
                <a:latin typeface="HG丸ｺﾞｼｯｸM-PRO"/>
                <a:cs typeface="HG丸ｺﾞｼｯｸM-PRO"/>
              </a:rPr>
              <a:t>転帰等に関する詳細な情報を記録し、保存すること</a:t>
            </a:r>
            <a:endParaRPr sz="1200">
              <a:latin typeface="HG丸ｺﾞｼｯｸM-PRO"/>
              <a:cs typeface="HG丸ｺﾞｼｯｸM-PRO"/>
            </a:endParaRPr>
          </a:p>
          <a:p>
            <a:pPr marL="257175" marR="104775">
              <a:lnSpc>
                <a:spcPts val="1800"/>
              </a:lnSpc>
            </a:pPr>
            <a:r>
              <a:rPr dirty="0" sz="1200">
                <a:latin typeface="HG丸ｺﾞｼｯｸM-PRO"/>
                <a:cs typeface="HG丸ｺﾞｼｯｸM-PRO"/>
              </a:rPr>
              <a:t>がん医療の質の向上</a:t>
            </a:r>
            <a:r>
              <a:rPr dirty="0" sz="1200" spc="-145">
                <a:latin typeface="HG丸ｺﾞｼｯｸM-PRO"/>
                <a:cs typeface="HG丸ｺﾞｼｯｸM-PRO"/>
              </a:rPr>
              <a:t>等</a:t>
            </a:r>
            <a:r>
              <a:rPr dirty="0" sz="1200">
                <a:latin typeface="HG丸ｺﾞｼｯｸM-PRO"/>
                <a:cs typeface="HG丸ｺﾞｼｯｸM-PRO"/>
              </a:rPr>
              <a:t>（がん医</a:t>
            </a:r>
            <a:r>
              <a:rPr dirty="0" sz="1200" spc="-70">
                <a:latin typeface="HG丸ｺﾞｼｯｸM-PRO"/>
                <a:cs typeface="HG丸ｺﾞｼｯｸM-PRO"/>
              </a:rPr>
              <a:t>療</a:t>
            </a:r>
            <a:r>
              <a:rPr dirty="0" sz="1200" spc="-75">
                <a:latin typeface="HG丸ｺﾞｼｯｸM-PRO"/>
                <a:cs typeface="HG丸ｺﾞｼｯｸM-PRO"/>
              </a:rPr>
              <a:t>・</a:t>
            </a:r>
            <a:r>
              <a:rPr dirty="0" sz="1200">
                <a:latin typeface="HG丸ｺﾞｼｯｸM-PRO"/>
                <a:cs typeface="HG丸ｺﾞｼｯｸM-PRO"/>
              </a:rPr>
              <a:t>がん検</a:t>
            </a:r>
            <a:r>
              <a:rPr dirty="0" sz="1200" spc="5">
                <a:latin typeface="HG丸ｺﾞｼｯｸM-PRO"/>
                <a:cs typeface="HG丸ｺﾞｼｯｸM-PRO"/>
              </a:rPr>
              <a:t>診</a:t>
            </a:r>
            <a:r>
              <a:rPr dirty="0" sz="1200">
                <a:latin typeface="HG丸ｺﾞｼｯｸM-PRO"/>
                <a:cs typeface="HG丸ｺﾞｼｯｸM-PRO"/>
              </a:rPr>
              <a:t>の質の向上とがん予防の推進</a:t>
            </a:r>
            <a:r>
              <a:rPr dirty="0" sz="1200" spc="-600">
                <a:latin typeface="HG丸ｺﾞｼｯｸM-PRO"/>
                <a:cs typeface="HG丸ｺﾞｼｯｸM-PRO"/>
              </a:rPr>
              <a:t>）</a:t>
            </a:r>
            <a:r>
              <a:rPr dirty="0" sz="1200" spc="-145">
                <a:latin typeface="HG丸ｺﾞｼｯｸM-PRO"/>
                <a:cs typeface="HG丸ｺﾞｼｯｸM-PRO"/>
              </a:rPr>
              <a:t>、</a:t>
            </a:r>
            <a:r>
              <a:rPr dirty="0" sz="1200">
                <a:latin typeface="HG丸ｺﾞｼｯｸM-PRO"/>
                <a:cs typeface="HG丸ｺﾞｼｯｸM-PRO"/>
              </a:rPr>
              <a:t>国民に対するが</a:t>
            </a:r>
            <a:r>
              <a:rPr dirty="0" sz="1200" spc="-75">
                <a:latin typeface="HG丸ｺﾞｼｯｸM-PRO"/>
                <a:cs typeface="HG丸ｺﾞｼｯｸM-PRO"/>
              </a:rPr>
              <a:t>ん・が </a:t>
            </a:r>
            <a:r>
              <a:rPr dirty="0" sz="1200">
                <a:latin typeface="HG丸ｺﾞｼｯｸM-PRO"/>
                <a:cs typeface="HG丸ｺﾞｼｯｸM-PRO"/>
              </a:rPr>
              <a:t>ん医療等・がん予防についての情報提供の充実その他のがん対策を科学的知見に基づき実施</a:t>
            </a:r>
            <a:endParaRPr sz="1200">
              <a:latin typeface="HG丸ｺﾞｼｯｸM-PRO"/>
              <a:cs typeface="HG丸ｺﾞｼｯｸM-PRO"/>
            </a:endParaRPr>
          </a:p>
        </p:txBody>
      </p:sp>
      <p:sp>
        <p:nvSpPr>
          <p:cNvPr id="3" name="object 3"/>
          <p:cNvSpPr/>
          <p:nvPr/>
        </p:nvSpPr>
        <p:spPr>
          <a:xfrm>
            <a:off x="257809" y="4172584"/>
            <a:ext cx="7070725" cy="4429760"/>
          </a:xfrm>
          <a:custGeom>
            <a:avLst/>
            <a:gdLst/>
            <a:ahLst/>
            <a:cxnLst/>
            <a:rect l="l" t="t" r="r" b="b"/>
            <a:pathLst>
              <a:path w="7070725" h="4429759">
                <a:moveTo>
                  <a:pt x="0" y="4429760"/>
                </a:moveTo>
                <a:lnTo>
                  <a:pt x="7070725" y="4429760"/>
                </a:lnTo>
                <a:lnTo>
                  <a:pt x="7070725" y="0"/>
                </a:lnTo>
                <a:lnTo>
                  <a:pt x="0" y="0"/>
                </a:lnTo>
                <a:lnTo>
                  <a:pt x="0" y="4429760"/>
                </a:lnTo>
                <a:close/>
              </a:path>
            </a:pathLst>
          </a:custGeom>
          <a:ln w="25400">
            <a:solidFill>
              <a:srgbClr val="4AACC5"/>
            </a:solidFill>
          </a:ln>
        </p:spPr>
        <p:txBody>
          <a:bodyPr wrap="square" lIns="0" tIns="0" rIns="0" bIns="0" rtlCol="0"/>
          <a:lstStyle/>
          <a:p/>
        </p:txBody>
      </p:sp>
      <p:sp>
        <p:nvSpPr>
          <p:cNvPr id="4" name="object 4"/>
          <p:cNvSpPr/>
          <p:nvPr/>
        </p:nvSpPr>
        <p:spPr>
          <a:xfrm>
            <a:off x="447040" y="4297044"/>
            <a:ext cx="6847205" cy="2356485"/>
          </a:xfrm>
          <a:custGeom>
            <a:avLst/>
            <a:gdLst/>
            <a:ahLst/>
            <a:cxnLst/>
            <a:rect l="l" t="t" r="r" b="b"/>
            <a:pathLst>
              <a:path w="6847205" h="2356484">
                <a:moveTo>
                  <a:pt x="0" y="2356485"/>
                </a:moveTo>
                <a:lnTo>
                  <a:pt x="6847205" y="2356485"/>
                </a:lnTo>
                <a:lnTo>
                  <a:pt x="6847205" y="0"/>
                </a:lnTo>
                <a:lnTo>
                  <a:pt x="0" y="0"/>
                </a:lnTo>
                <a:lnTo>
                  <a:pt x="0" y="2356485"/>
                </a:lnTo>
                <a:close/>
              </a:path>
            </a:pathLst>
          </a:custGeom>
          <a:ln w="12700">
            <a:solidFill>
              <a:srgbClr val="000000"/>
            </a:solidFill>
          </a:ln>
        </p:spPr>
        <p:txBody>
          <a:bodyPr wrap="square" lIns="0" tIns="0" rIns="0" bIns="0" rtlCol="0"/>
          <a:lstStyle/>
          <a:p/>
        </p:txBody>
      </p:sp>
      <p:sp>
        <p:nvSpPr>
          <p:cNvPr id="5" name="object 5"/>
          <p:cNvSpPr/>
          <p:nvPr/>
        </p:nvSpPr>
        <p:spPr>
          <a:xfrm>
            <a:off x="447040" y="6721475"/>
            <a:ext cx="6847205" cy="1461770"/>
          </a:xfrm>
          <a:custGeom>
            <a:avLst/>
            <a:gdLst/>
            <a:ahLst/>
            <a:cxnLst/>
            <a:rect l="l" t="t" r="r" b="b"/>
            <a:pathLst>
              <a:path w="6847205" h="1461770">
                <a:moveTo>
                  <a:pt x="0" y="1461769"/>
                </a:moveTo>
                <a:lnTo>
                  <a:pt x="6847205" y="1461769"/>
                </a:lnTo>
                <a:lnTo>
                  <a:pt x="6847205" y="0"/>
                </a:lnTo>
                <a:lnTo>
                  <a:pt x="0" y="0"/>
                </a:lnTo>
                <a:lnTo>
                  <a:pt x="0" y="1461769"/>
                </a:lnTo>
                <a:close/>
              </a:path>
            </a:pathLst>
          </a:custGeom>
          <a:ln w="12700">
            <a:solidFill>
              <a:srgbClr val="000000"/>
            </a:solidFill>
          </a:ln>
        </p:spPr>
        <p:txBody>
          <a:bodyPr wrap="square" lIns="0" tIns="0" rIns="0" bIns="0" rtlCol="0"/>
          <a:lstStyle/>
          <a:p/>
        </p:txBody>
      </p:sp>
      <p:sp>
        <p:nvSpPr>
          <p:cNvPr id="6" name="object 6"/>
          <p:cNvSpPr txBox="1"/>
          <p:nvPr/>
        </p:nvSpPr>
        <p:spPr>
          <a:xfrm>
            <a:off x="453390" y="6779132"/>
            <a:ext cx="6834505" cy="208279"/>
          </a:xfrm>
          <a:prstGeom prst="rect">
            <a:avLst/>
          </a:prstGeom>
        </p:spPr>
        <p:txBody>
          <a:bodyPr wrap="square" lIns="0" tIns="12700" rIns="0" bIns="0" rtlCol="0" vert="horz">
            <a:spAutoFit/>
          </a:bodyPr>
          <a:lstStyle/>
          <a:p>
            <a:pPr marL="242570">
              <a:lnSpc>
                <a:spcPct val="100000"/>
              </a:lnSpc>
              <a:spcBef>
                <a:spcPts val="100"/>
              </a:spcBef>
            </a:pPr>
            <a:r>
              <a:rPr dirty="0" sz="1200">
                <a:latin typeface="HG丸ｺﾞｼｯｸM-PRO"/>
                <a:cs typeface="HG丸ｺﾞｼｯｸM-PRO"/>
              </a:rPr>
              <a:t>○国・地方公共団体のがん対策に必要な調査研究のための利用・提供</a:t>
            </a:r>
            <a:endParaRPr sz="1200">
              <a:latin typeface="HG丸ｺﾞｼｯｸM-PRO"/>
              <a:cs typeface="HG丸ｺﾞｼｯｸM-PRO"/>
            </a:endParaRPr>
          </a:p>
        </p:txBody>
      </p:sp>
      <p:sp>
        <p:nvSpPr>
          <p:cNvPr id="7" name="object 7"/>
          <p:cNvSpPr txBox="1"/>
          <p:nvPr/>
        </p:nvSpPr>
        <p:spPr>
          <a:xfrm>
            <a:off x="683768" y="6962013"/>
            <a:ext cx="4140200" cy="482600"/>
          </a:xfrm>
          <a:prstGeom prst="rect">
            <a:avLst/>
          </a:prstGeom>
        </p:spPr>
        <p:txBody>
          <a:bodyPr wrap="square" lIns="0" tIns="58419" rIns="0" bIns="0" rtlCol="0" vert="horz">
            <a:spAutoFit/>
          </a:bodyPr>
          <a:lstStyle/>
          <a:p>
            <a:pPr marL="12700">
              <a:lnSpc>
                <a:spcPct val="100000"/>
              </a:lnSpc>
              <a:spcBef>
                <a:spcPts val="459"/>
              </a:spcBef>
            </a:pPr>
            <a:r>
              <a:rPr dirty="0" sz="1200">
                <a:latin typeface="HG丸ｺﾞｼｯｸM-PRO"/>
                <a:cs typeface="HG丸ｺﾞｼｯｸM-PRO"/>
              </a:rPr>
              <a:t>○届出を行った病院等への生存確認情報の提供</a:t>
            </a:r>
            <a:endParaRPr sz="1200">
              <a:latin typeface="HG丸ｺﾞｼｯｸM-PRO"/>
              <a:cs typeface="HG丸ｺﾞｼｯｸM-PRO"/>
            </a:endParaRPr>
          </a:p>
          <a:p>
            <a:pPr marL="12700">
              <a:lnSpc>
                <a:spcPct val="100000"/>
              </a:lnSpc>
              <a:spcBef>
                <a:spcPts val="360"/>
              </a:spcBef>
            </a:pPr>
            <a:r>
              <a:rPr dirty="0" sz="1200">
                <a:latin typeface="HG丸ｺﾞｼｯｸM-PRO"/>
                <a:cs typeface="HG丸ｺﾞｼｯｸM-PRO"/>
              </a:rPr>
              <a:t>○がん医療の質の向上等に資する調査研究を行う者への提供</a:t>
            </a:r>
            <a:endParaRPr sz="1200">
              <a:latin typeface="HG丸ｺﾞｼｯｸM-PRO"/>
              <a:cs typeface="HG丸ｺﾞｼｯｸM-PRO"/>
            </a:endParaRPr>
          </a:p>
        </p:txBody>
      </p:sp>
      <p:sp>
        <p:nvSpPr>
          <p:cNvPr id="8" name="object 8"/>
          <p:cNvSpPr txBox="1"/>
          <p:nvPr/>
        </p:nvSpPr>
        <p:spPr>
          <a:xfrm>
            <a:off x="735583" y="7464932"/>
            <a:ext cx="4885055" cy="208279"/>
          </a:xfrm>
          <a:prstGeom prst="rect">
            <a:avLst/>
          </a:prstGeom>
        </p:spPr>
        <p:txBody>
          <a:bodyPr wrap="square" lIns="0" tIns="12700" rIns="0" bIns="0" rtlCol="0" vert="horz">
            <a:spAutoFit/>
          </a:bodyPr>
          <a:lstStyle/>
          <a:p>
            <a:pPr marL="12700">
              <a:lnSpc>
                <a:spcPct val="100000"/>
              </a:lnSpc>
              <a:spcBef>
                <a:spcPts val="100"/>
              </a:spcBef>
            </a:pPr>
            <a:r>
              <a:rPr dirty="0" sz="1200">
                <a:latin typeface="HG丸ｺﾞｼｯｸM-PRO"/>
                <a:cs typeface="HG丸ｺﾞｼｯｸM-PRO"/>
              </a:rPr>
              <a:t>（研究者への非匿名化情報の提供</a:t>
            </a:r>
            <a:r>
              <a:rPr dirty="0" sz="1200" spc="0">
                <a:latin typeface="HG丸ｺﾞｼｯｸM-PRO"/>
                <a:cs typeface="HG丸ｺﾞｼｯｸM-PRO"/>
              </a:rPr>
              <a:t>は</a:t>
            </a:r>
            <a:r>
              <a:rPr dirty="0" sz="1050" spc="0">
                <a:latin typeface="HG丸ｺﾞｼｯｸM-PRO"/>
                <a:cs typeface="HG丸ｺﾞｼｯｸM-PRO"/>
              </a:rPr>
              <a:t>、</a:t>
            </a:r>
            <a:r>
              <a:rPr dirty="0" sz="1200">
                <a:latin typeface="HG丸ｺﾞｼｯｸM-PRO"/>
                <a:cs typeface="HG丸ｺﾞｼｯｸM-PRO"/>
              </a:rPr>
              <a:t>本人同意があること等要件加重）</a:t>
            </a:r>
            <a:endParaRPr sz="1200">
              <a:latin typeface="HG丸ｺﾞｼｯｸM-PRO"/>
              <a:cs typeface="HG丸ｺﾞｼｯｸM-PRO"/>
            </a:endParaRPr>
          </a:p>
        </p:txBody>
      </p:sp>
      <p:sp>
        <p:nvSpPr>
          <p:cNvPr id="9" name="object 9"/>
          <p:cNvSpPr txBox="1"/>
          <p:nvPr/>
        </p:nvSpPr>
        <p:spPr>
          <a:xfrm>
            <a:off x="683768" y="7693532"/>
            <a:ext cx="4140200" cy="208279"/>
          </a:xfrm>
          <a:prstGeom prst="rect">
            <a:avLst/>
          </a:prstGeom>
        </p:spPr>
        <p:txBody>
          <a:bodyPr wrap="square" lIns="0" tIns="12700" rIns="0" bIns="0" rtlCol="0" vert="horz">
            <a:spAutoFit/>
          </a:bodyPr>
          <a:lstStyle/>
          <a:p>
            <a:pPr marL="12700">
              <a:lnSpc>
                <a:spcPct val="100000"/>
              </a:lnSpc>
              <a:spcBef>
                <a:spcPts val="100"/>
              </a:spcBef>
            </a:pPr>
            <a:r>
              <a:rPr dirty="0" sz="1200">
                <a:latin typeface="HG丸ｺﾞｼｯｸM-PRO"/>
                <a:cs typeface="HG丸ｺﾞｼｯｸM-PRO"/>
              </a:rPr>
              <a:t>※非匿名化情報については、保有期間の上限を政令で定める</a:t>
            </a:r>
            <a:endParaRPr sz="1200">
              <a:latin typeface="HG丸ｺﾞｼｯｸM-PRO"/>
              <a:cs typeface="HG丸ｺﾞｼｯｸM-PRO"/>
            </a:endParaRPr>
          </a:p>
        </p:txBody>
      </p:sp>
      <p:sp>
        <p:nvSpPr>
          <p:cNvPr id="10" name="object 10"/>
          <p:cNvSpPr txBox="1"/>
          <p:nvPr/>
        </p:nvSpPr>
        <p:spPr>
          <a:xfrm>
            <a:off x="453390" y="7922132"/>
            <a:ext cx="6834505" cy="208279"/>
          </a:xfrm>
          <a:prstGeom prst="rect">
            <a:avLst/>
          </a:prstGeom>
        </p:spPr>
        <p:txBody>
          <a:bodyPr wrap="square" lIns="0" tIns="12700" rIns="0" bIns="0" rtlCol="0" vert="horz">
            <a:spAutoFit/>
          </a:bodyPr>
          <a:lstStyle/>
          <a:p>
            <a:pPr marL="242570">
              <a:lnSpc>
                <a:spcPct val="100000"/>
              </a:lnSpc>
              <a:spcBef>
                <a:spcPts val="100"/>
              </a:spcBef>
            </a:pPr>
            <a:r>
              <a:rPr dirty="0" sz="1200">
                <a:latin typeface="HG丸ｺﾞｼｯｸM-PRO"/>
                <a:cs typeface="HG丸ｺﾞｼｯｸM-PRO"/>
              </a:rPr>
              <a:t>○都道府県がんデータベース（地域がん登録のデータ等と一体的に保存）の整備</a:t>
            </a:r>
            <a:endParaRPr sz="1200">
              <a:latin typeface="HG丸ｺﾞｼｯｸM-PRO"/>
              <a:cs typeface="HG丸ｺﾞｼｯｸM-PRO"/>
            </a:endParaRPr>
          </a:p>
        </p:txBody>
      </p:sp>
      <p:sp>
        <p:nvSpPr>
          <p:cNvPr id="11" name="object 11"/>
          <p:cNvSpPr txBox="1"/>
          <p:nvPr/>
        </p:nvSpPr>
        <p:spPr>
          <a:xfrm>
            <a:off x="447040" y="8245475"/>
            <a:ext cx="6847205" cy="298450"/>
          </a:xfrm>
          <a:prstGeom prst="rect">
            <a:avLst/>
          </a:prstGeom>
          <a:ln w="12700">
            <a:solidFill>
              <a:srgbClr val="000000"/>
            </a:solidFill>
          </a:ln>
        </p:spPr>
        <p:txBody>
          <a:bodyPr wrap="square" lIns="0" tIns="70485" rIns="0" bIns="0" rtlCol="0" vert="horz">
            <a:spAutoFit/>
          </a:bodyPr>
          <a:lstStyle/>
          <a:p>
            <a:pPr marL="96520">
              <a:lnSpc>
                <a:spcPct val="100000"/>
              </a:lnSpc>
              <a:spcBef>
                <a:spcPts val="555"/>
              </a:spcBef>
            </a:pPr>
            <a:r>
              <a:rPr dirty="0" sz="1200">
                <a:latin typeface="HG丸ｺﾞｼｯｸM-PRO"/>
                <a:cs typeface="HG丸ｺﾞｼｯｸM-PRO"/>
              </a:rPr>
              <a:t>情報の保護</a:t>
            </a:r>
            <a:r>
              <a:rPr dirty="0" sz="1200" spc="-409">
                <a:latin typeface="HG丸ｺﾞｼｯｸM-PRO"/>
                <a:cs typeface="HG丸ｺﾞｼｯｸM-PRO"/>
              </a:rPr>
              <a:t>等</a:t>
            </a:r>
            <a:r>
              <a:rPr dirty="0" sz="1200">
                <a:latin typeface="HG丸ｺﾞｼｯｸM-PRO"/>
                <a:cs typeface="HG丸ｺﾞｼｯｸM-PRO"/>
              </a:rPr>
              <a:t>（情報の適切な管理</a:t>
            </a:r>
            <a:r>
              <a:rPr dirty="0" sz="1200" spc="-409">
                <a:latin typeface="HG丸ｺﾞｼｯｸM-PRO"/>
                <a:cs typeface="HG丸ｺﾞｼｯｸM-PRO"/>
              </a:rPr>
              <a:t>。</a:t>
            </a:r>
            <a:r>
              <a:rPr dirty="0" sz="1200">
                <a:latin typeface="HG丸ｺﾞｼｯｸM-PRO"/>
                <a:cs typeface="HG丸ｺﾞｼｯｸM-PRO"/>
              </a:rPr>
              <a:t>目的外利用の禁止</a:t>
            </a:r>
            <a:r>
              <a:rPr dirty="0" sz="1200" spc="-409">
                <a:latin typeface="HG丸ｺﾞｼｯｸM-PRO"/>
                <a:cs typeface="HG丸ｺﾞｼｯｸM-PRO"/>
              </a:rPr>
              <a:t>。</a:t>
            </a:r>
            <a:r>
              <a:rPr dirty="0" sz="1200">
                <a:latin typeface="HG丸ｺﾞｼｯｸM-PRO"/>
                <a:cs typeface="HG丸ｺﾞｼｯｸM-PRO"/>
              </a:rPr>
              <a:t>秘密漏示等の罰則</a:t>
            </a:r>
            <a:r>
              <a:rPr dirty="0" sz="1200" spc="-409">
                <a:latin typeface="HG丸ｺﾞｼｯｸM-PRO"/>
                <a:cs typeface="HG丸ｺﾞｼｯｸM-PRO"/>
              </a:rPr>
              <a:t>。</a:t>
            </a:r>
            <a:r>
              <a:rPr dirty="0" sz="1200">
                <a:latin typeface="HG丸ｺﾞｼｯｸM-PRO"/>
                <a:cs typeface="HG丸ｺﾞｼｯｸM-PRO"/>
              </a:rPr>
              <a:t>開示請求等は認めない</a:t>
            </a:r>
            <a:r>
              <a:rPr dirty="0" sz="1200" spc="-600">
                <a:latin typeface="HG丸ｺﾞｼｯｸM-PRO"/>
                <a:cs typeface="HG丸ｺﾞｼｯｸM-PRO"/>
              </a:rPr>
              <a:t>。</a:t>
            </a:r>
            <a:r>
              <a:rPr dirty="0" sz="1200">
                <a:latin typeface="HG丸ｺﾞｼｯｸM-PRO"/>
                <a:cs typeface="HG丸ｺﾞｼｯｸM-PRO"/>
              </a:rPr>
              <a:t>）</a:t>
            </a:r>
            <a:endParaRPr sz="1200">
              <a:latin typeface="HG丸ｺﾞｼｯｸM-PRO"/>
              <a:cs typeface="HG丸ｺﾞｼｯｸM-PRO"/>
            </a:endParaRPr>
          </a:p>
        </p:txBody>
      </p:sp>
      <p:sp>
        <p:nvSpPr>
          <p:cNvPr id="12" name="object 12"/>
          <p:cNvSpPr/>
          <p:nvPr/>
        </p:nvSpPr>
        <p:spPr>
          <a:xfrm>
            <a:off x="705612" y="4329683"/>
            <a:ext cx="984503" cy="1507236"/>
          </a:xfrm>
          <a:prstGeom prst="rect">
            <a:avLst/>
          </a:prstGeom>
          <a:blipFill>
            <a:blip r:embed="rId2" cstate="print"/>
            <a:stretch>
              <a:fillRect/>
            </a:stretch>
          </a:blipFill>
        </p:spPr>
        <p:txBody>
          <a:bodyPr wrap="square" lIns="0" tIns="0" rIns="0" bIns="0" rtlCol="0"/>
          <a:lstStyle/>
          <a:p/>
        </p:txBody>
      </p:sp>
      <p:sp>
        <p:nvSpPr>
          <p:cNvPr id="13" name="object 13"/>
          <p:cNvSpPr/>
          <p:nvPr/>
        </p:nvSpPr>
        <p:spPr>
          <a:xfrm>
            <a:off x="717804" y="4387595"/>
            <a:ext cx="960119" cy="1391412"/>
          </a:xfrm>
          <a:prstGeom prst="rect">
            <a:avLst/>
          </a:prstGeom>
          <a:blipFill>
            <a:blip r:embed="rId3" cstate="print"/>
            <a:stretch>
              <a:fillRect/>
            </a:stretch>
          </a:blipFill>
        </p:spPr>
        <p:txBody>
          <a:bodyPr wrap="square" lIns="0" tIns="0" rIns="0" bIns="0" rtlCol="0"/>
          <a:lstStyle/>
          <a:p/>
        </p:txBody>
      </p:sp>
      <p:sp>
        <p:nvSpPr>
          <p:cNvPr id="14" name="object 14"/>
          <p:cNvSpPr/>
          <p:nvPr/>
        </p:nvSpPr>
        <p:spPr>
          <a:xfrm>
            <a:off x="731266" y="4355337"/>
            <a:ext cx="878205" cy="1400810"/>
          </a:xfrm>
          <a:prstGeom prst="rect">
            <a:avLst/>
          </a:prstGeom>
          <a:blipFill>
            <a:blip r:embed="rId4" cstate="print"/>
            <a:stretch>
              <a:fillRect/>
            </a:stretch>
          </a:blipFill>
        </p:spPr>
        <p:txBody>
          <a:bodyPr wrap="square" lIns="0" tIns="0" rIns="0" bIns="0" rtlCol="0"/>
          <a:lstStyle/>
          <a:p/>
        </p:txBody>
      </p:sp>
      <p:sp>
        <p:nvSpPr>
          <p:cNvPr id="15" name="object 15"/>
          <p:cNvSpPr txBox="1"/>
          <p:nvPr/>
        </p:nvSpPr>
        <p:spPr>
          <a:xfrm>
            <a:off x="835456" y="4418202"/>
            <a:ext cx="469900" cy="208279"/>
          </a:xfrm>
          <a:prstGeom prst="rect">
            <a:avLst/>
          </a:prstGeom>
        </p:spPr>
        <p:txBody>
          <a:bodyPr wrap="square" lIns="0" tIns="12700" rIns="0" bIns="0" rtlCol="0" vert="horz">
            <a:spAutoFit/>
          </a:bodyPr>
          <a:lstStyle/>
          <a:p>
            <a:pPr>
              <a:lnSpc>
                <a:spcPct val="100000"/>
              </a:lnSpc>
              <a:spcBef>
                <a:spcPts val="100"/>
              </a:spcBef>
            </a:pPr>
            <a:r>
              <a:rPr dirty="0" sz="1200">
                <a:latin typeface="ＭＳ ゴシック"/>
                <a:cs typeface="ＭＳ ゴシック"/>
              </a:rPr>
              <a:t>①病院</a:t>
            </a:r>
            <a:endParaRPr sz="1200">
              <a:latin typeface="ＭＳ ゴシック"/>
              <a:cs typeface="ＭＳ ゴシック"/>
            </a:endParaRPr>
          </a:p>
        </p:txBody>
      </p:sp>
      <p:sp>
        <p:nvSpPr>
          <p:cNvPr id="16" name="object 16"/>
          <p:cNvSpPr txBox="1"/>
          <p:nvPr/>
        </p:nvSpPr>
        <p:spPr>
          <a:xfrm>
            <a:off x="822756" y="4601082"/>
            <a:ext cx="714375" cy="939800"/>
          </a:xfrm>
          <a:prstGeom prst="rect">
            <a:avLst/>
          </a:prstGeom>
        </p:spPr>
        <p:txBody>
          <a:bodyPr wrap="square" lIns="0" tIns="58419" rIns="0" bIns="0" rtlCol="0" vert="horz">
            <a:spAutoFit/>
          </a:bodyPr>
          <a:lstStyle/>
          <a:p>
            <a:pPr marL="12700">
              <a:lnSpc>
                <a:spcPct val="100000"/>
              </a:lnSpc>
              <a:spcBef>
                <a:spcPts val="459"/>
              </a:spcBef>
            </a:pPr>
            <a:r>
              <a:rPr dirty="0" sz="1200">
                <a:latin typeface="ＭＳ ゴシック"/>
                <a:cs typeface="ＭＳ ゴシック"/>
              </a:rPr>
              <a:t>（全て）</a:t>
            </a:r>
            <a:endParaRPr sz="1200">
              <a:latin typeface="ＭＳ ゴシック"/>
              <a:cs typeface="ＭＳ ゴシック"/>
            </a:endParaRPr>
          </a:p>
          <a:p>
            <a:pPr marL="12700">
              <a:lnSpc>
                <a:spcPct val="100000"/>
              </a:lnSpc>
              <a:spcBef>
                <a:spcPts val="360"/>
              </a:spcBef>
            </a:pPr>
            <a:r>
              <a:rPr dirty="0" sz="1200">
                <a:latin typeface="ＭＳ ゴシック"/>
                <a:cs typeface="ＭＳ ゴシック"/>
              </a:rPr>
              <a:t>②診療所</a:t>
            </a:r>
            <a:endParaRPr sz="1200">
              <a:latin typeface="ＭＳ ゴシック"/>
              <a:cs typeface="ＭＳ ゴシック"/>
            </a:endParaRPr>
          </a:p>
          <a:p>
            <a:pPr marL="165100" marR="5080" indent="-152400">
              <a:lnSpc>
                <a:spcPct val="125000"/>
              </a:lnSpc>
            </a:pPr>
            <a:r>
              <a:rPr dirty="0" sz="1200" spc="150">
                <a:latin typeface="ＭＳ ゴシック"/>
                <a:cs typeface="ＭＳ ゴシック"/>
              </a:rPr>
              <a:t>（手上げ </a:t>
            </a:r>
            <a:r>
              <a:rPr dirty="0" sz="1200">
                <a:latin typeface="ＭＳ ゴシック"/>
                <a:cs typeface="ＭＳ ゴシック"/>
              </a:rPr>
              <a:t>方式）</a:t>
            </a:r>
            <a:endParaRPr sz="1200">
              <a:latin typeface="ＭＳ ゴシック"/>
              <a:cs typeface="ＭＳ ゴシック"/>
            </a:endParaRPr>
          </a:p>
        </p:txBody>
      </p:sp>
      <p:sp>
        <p:nvSpPr>
          <p:cNvPr id="17" name="object 17"/>
          <p:cNvSpPr/>
          <p:nvPr/>
        </p:nvSpPr>
        <p:spPr>
          <a:xfrm>
            <a:off x="1897379" y="4329683"/>
            <a:ext cx="2400299" cy="2083308"/>
          </a:xfrm>
          <a:prstGeom prst="rect">
            <a:avLst/>
          </a:prstGeom>
          <a:blipFill>
            <a:blip r:embed="rId5" cstate="print"/>
            <a:stretch>
              <a:fillRect/>
            </a:stretch>
          </a:blipFill>
        </p:spPr>
        <p:txBody>
          <a:bodyPr wrap="square" lIns="0" tIns="0" rIns="0" bIns="0" rtlCol="0"/>
          <a:lstStyle/>
          <a:p/>
        </p:txBody>
      </p:sp>
      <p:sp>
        <p:nvSpPr>
          <p:cNvPr id="18" name="object 18"/>
          <p:cNvSpPr/>
          <p:nvPr/>
        </p:nvSpPr>
        <p:spPr>
          <a:xfrm>
            <a:off x="1911095" y="4387595"/>
            <a:ext cx="2375916" cy="1967483"/>
          </a:xfrm>
          <a:prstGeom prst="rect">
            <a:avLst/>
          </a:prstGeom>
          <a:blipFill>
            <a:blip r:embed="rId6" cstate="print"/>
            <a:stretch>
              <a:fillRect/>
            </a:stretch>
          </a:blipFill>
        </p:spPr>
        <p:txBody>
          <a:bodyPr wrap="square" lIns="0" tIns="0" rIns="0" bIns="0" rtlCol="0"/>
          <a:lstStyle/>
          <a:p/>
        </p:txBody>
      </p:sp>
      <p:sp>
        <p:nvSpPr>
          <p:cNvPr id="19" name="object 19"/>
          <p:cNvSpPr/>
          <p:nvPr/>
        </p:nvSpPr>
        <p:spPr>
          <a:xfrm>
            <a:off x="1923033" y="4355337"/>
            <a:ext cx="2294890" cy="1976755"/>
          </a:xfrm>
          <a:prstGeom prst="rect">
            <a:avLst/>
          </a:prstGeom>
          <a:blipFill>
            <a:blip r:embed="rId7" cstate="print"/>
            <a:stretch>
              <a:fillRect/>
            </a:stretch>
          </a:blipFill>
        </p:spPr>
        <p:txBody>
          <a:bodyPr wrap="square" lIns="0" tIns="0" rIns="0" bIns="0" rtlCol="0"/>
          <a:lstStyle/>
          <a:p/>
        </p:txBody>
      </p:sp>
      <p:sp>
        <p:nvSpPr>
          <p:cNvPr id="20" name="object 20"/>
          <p:cNvSpPr txBox="1"/>
          <p:nvPr/>
        </p:nvSpPr>
        <p:spPr>
          <a:xfrm>
            <a:off x="2766695" y="4418202"/>
            <a:ext cx="622300" cy="208279"/>
          </a:xfrm>
          <a:prstGeom prst="rect">
            <a:avLst/>
          </a:prstGeom>
        </p:spPr>
        <p:txBody>
          <a:bodyPr wrap="square" lIns="0" tIns="12700" rIns="0" bIns="0" rtlCol="0" vert="horz">
            <a:spAutoFit/>
          </a:bodyPr>
          <a:lstStyle/>
          <a:p>
            <a:pPr>
              <a:lnSpc>
                <a:spcPct val="100000"/>
              </a:lnSpc>
              <a:spcBef>
                <a:spcPts val="100"/>
              </a:spcBef>
            </a:pPr>
            <a:r>
              <a:rPr dirty="0" sz="1200">
                <a:latin typeface="ＭＳ ゴシック"/>
                <a:cs typeface="ＭＳ ゴシック"/>
              </a:rPr>
              <a:t>都道府県</a:t>
            </a:r>
            <a:endParaRPr sz="1200">
              <a:latin typeface="ＭＳ ゴシック"/>
              <a:cs typeface="ＭＳ ゴシック"/>
            </a:endParaRPr>
          </a:p>
        </p:txBody>
      </p:sp>
      <p:sp>
        <p:nvSpPr>
          <p:cNvPr id="21" name="object 21"/>
          <p:cNvSpPr/>
          <p:nvPr/>
        </p:nvSpPr>
        <p:spPr>
          <a:xfrm>
            <a:off x="4492752" y="4325111"/>
            <a:ext cx="2787396" cy="2360676"/>
          </a:xfrm>
          <a:prstGeom prst="rect">
            <a:avLst/>
          </a:prstGeom>
          <a:blipFill>
            <a:blip r:embed="rId8" cstate="print"/>
            <a:stretch>
              <a:fillRect/>
            </a:stretch>
          </a:blipFill>
        </p:spPr>
        <p:txBody>
          <a:bodyPr wrap="square" lIns="0" tIns="0" rIns="0" bIns="0" rtlCol="0"/>
          <a:lstStyle/>
          <a:p/>
        </p:txBody>
      </p:sp>
      <p:sp>
        <p:nvSpPr>
          <p:cNvPr id="22" name="object 22"/>
          <p:cNvSpPr/>
          <p:nvPr/>
        </p:nvSpPr>
        <p:spPr>
          <a:xfrm>
            <a:off x="4504944" y="4384547"/>
            <a:ext cx="2761488" cy="2243328"/>
          </a:xfrm>
          <a:prstGeom prst="rect">
            <a:avLst/>
          </a:prstGeom>
          <a:blipFill>
            <a:blip r:embed="rId9" cstate="print"/>
            <a:stretch>
              <a:fillRect/>
            </a:stretch>
          </a:blipFill>
        </p:spPr>
        <p:txBody>
          <a:bodyPr wrap="square" lIns="0" tIns="0" rIns="0" bIns="0" rtlCol="0"/>
          <a:lstStyle/>
          <a:p/>
        </p:txBody>
      </p:sp>
      <p:sp>
        <p:nvSpPr>
          <p:cNvPr id="23" name="object 23"/>
          <p:cNvSpPr/>
          <p:nvPr/>
        </p:nvSpPr>
        <p:spPr>
          <a:xfrm>
            <a:off x="4518405" y="4350765"/>
            <a:ext cx="2680970" cy="2254250"/>
          </a:xfrm>
          <a:prstGeom prst="rect">
            <a:avLst/>
          </a:prstGeom>
          <a:blipFill>
            <a:blip r:embed="rId10" cstate="print"/>
            <a:stretch>
              <a:fillRect/>
            </a:stretch>
          </a:blipFill>
        </p:spPr>
        <p:txBody>
          <a:bodyPr wrap="square" lIns="0" tIns="0" rIns="0" bIns="0" rtlCol="0"/>
          <a:lstStyle/>
          <a:p/>
        </p:txBody>
      </p:sp>
      <p:sp>
        <p:nvSpPr>
          <p:cNvPr id="24" name="object 24"/>
          <p:cNvSpPr txBox="1"/>
          <p:nvPr/>
        </p:nvSpPr>
        <p:spPr>
          <a:xfrm>
            <a:off x="4868545" y="4415154"/>
            <a:ext cx="1993900" cy="208279"/>
          </a:xfrm>
          <a:prstGeom prst="rect">
            <a:avLst/>
          </a:prstGeom>
        </p:spPr>
        <p:txBody>
          <a:bodyPr wrap="square" lIns="0" tIns="12700" rIns="0" bIns="0" rtlCol="0" vert="horz">
            <a:spAutoFit/>
          </a:bodyPr>
          <a:lstStyle/>
          <a:p>
            <a:pPr>
              <a:lnSpc>
                <a:spcPct val="100000"/>
              </a:lnSpc>
              <a:spcBef>
                <a:spcPts val="100"/>
              </a:spcBef>
            </a:pPr>
            <a:r>
              <a:rPr dirty="0" sz="1200">
                <a:latin typeface="ＭＳ ゴシック"/>
                <a:cs typeface="ＭＳ ゴシック"/>
              </a:rPr>
              <a:t>国（国立がん研究センター）</a:t>
            </a:r>
            <a:endParaRPr sz="1200">
              <a:latin typeface="ＭＳ ゴシック"/>
              <a:cs typeface="ＭＳ ゴシック"/>
            </a:endParaRPr>
          </a:p>
        </p:txBody>
      </p:sp>
      <p:sp>
        <p:nvSpPr>
          <p:cNvPr id="25" name="object 25"/>
          <p:cNvSpPr txBox="1"/>
          <p:nvPr/>
        </p:nvSpPr>
        <p:spPr>
          <a:xfrm>
            <a:off x="696468" y="6434708"/>
            <a:ext cx="1537335" cy="208279"/>
          </a:xfrm>
          <a:prstGeom prst="rect">
            <a:avLst/>
          </a:prstGeom>
        </p:spPr>
        <p:txBody>
          <a:bodyPr wrap="square" lIns="0" tIns="12700" rIns="0" bIns="0" rtlCol="0" vert="horz">
            <a:spAutoFit/>
          </a:bodyPr>
          <a:lstStyle/>
          <a:p>
            <a:pPr marL="153035" indent="-153035">
              <a:lnSpc>
                <a:spcPct val="100000"/>
              </a:lnSpc>
              <a:spcBef>
                <a:spcPts val="100"/>
              </a:spcBef>
              <a:buSzPct val="91666"/>
              <a:buChar char="○"/>
              <a:tabLst>
                <a:tab pos="153035" algn="l"/>
              </a:tabLst>
            </a:pPr>
            <a:r>
              <a:rPr dirty="0" sz="1200">
                <a:latin typeface="HG丸ｺﾞｼｯｸM-PRO"/>
                <a:cs typeface="HG丸ｺﾞｼｯｸM-PRO"/>
              </a:rPr>
              <a:t>国による費用補</a:t>
            </a:r>
            <a:r>
              <a:rPr dirty="0" sz="1200" spc="-5">
                <a:latin typeface="HG丸ｺﾞｼｯｸM-PRO"/>
                <a:cs typeface="HG丸ｺﾞｼｯｸM-PRO"/>
              </a:rPr>
              <a:t>助</a:t>
            </a:r>
            <a:r>
              <a:rPr dirty="0" sz="1200">
                <a:latin typeface="HG丸ｺﾞｼｯｸM-PRO"/>
                <a:cs typeface="HG丸ｺﾞｼｯｸM-PRO"/>
              </a:rPr>
              <a:t>等</a:t>
            </a:r>
            <a:endParaRPr sz="1200">
              <a:latin typeface="HG丸ｺﾞｼｯｸM-PRO"/>
              <a:cs typeface="HG丸ｺﾞｼｯｸM-PRO"/>
            </a:endParaRPr>
          </a:p>
        </p:txBody>
      </p:sp>
      <p:sp>
        <p:nvSpPr>
          <p:cNvPr id="26" name="object 26"/>
          <p:cNvSpPr/>
          <p:nvPr/>
        </p:nvSpPr>
        <p:spPr>
          <a:xfrm>
            <a:off x="6986651" y="4661407"/>
            <a:ext cx="0" cy="989965"/>
          </a:xfrm>
          <a:custGeom>
            <a:avLst/>
            <a:gdLst/>
            <a:ahLst/>
            <a:cxnLst/>
            <a:rect l="l" t="t" r="r" b="b"/>
            <a:pathLst>
              <a:path w="0" h="989964">
                <a:moveTo>
                  <a:pt x="0" y="0"/>
                </a:moveTo>
                <a:lnTo>
                  <a:pt x="0" y="989456"/>
                </a:lnTo>
              </a:path>
            </a:pathLst>
          </a:custGeom>
          <a:ln w="32257">
            <a:solidFill>
              <a:srgbClr val="CDCDCD"/>
            </a:solidFill>
          </a:ln>
        </p:spPr>
        <p:txBody>
          <a:bodyPr wrap="square" lIns="0" tIns="0" rIns="0" bIns="0" rtlCol="0"/>
          <a:lstStyle/>
          <a:p/>
        </p:txBody>
      </p:sp>
      <p:sp>
        <p:nvSpPr>
          <p:cNvPr id="27" name="object 27"/>
          <p:cNvSpPr/>
          <p:nvPr/>
        </p:nvSpPr>
        <p:spPr>
          <a:xfrm>
            <a:off x="4686300" y="4629149"/>
            <a:ext cx="2316480" cy="1021715"/>
          </a:xfrm>
          <a:custGeom>
            <a:avLst/>
            <a:gdLst/>
            <a:ahLst/>
            <a:cxnLst/>
            <a:rect l="l" t="t" r="r" b="b"/>
            <a:pathLst>
              <a:path w="2316479" h="1021714">
                <a:moveTo>
                  <a:pt x="0" y="32258"/>
                </a:moveTo>
                <a:lnTo>
                  <a:pt x="32258" y="0"/>
                </a:lnTo>
                <a:lnTo>
                  <a:pt x="2316479" y="0"/>
                </a:lnTo>
                <a:lnTo>
                  <a:pt x="2316479" y="989457"/>
                </a:lnTo>
                <a:lnTo>
                  <a:pt x="2284222" y="1021714"/>
                </a:lnTo>
                <a:lnTo>
                  <a:pt x="0" y="1021714"/>
                </a:lnTo>
                <a:lnTo>
                  <a:pt x="0" y="32258"/>
                </a:lnTo>
                <a:close/>
              </a:path>
            </a:pathLst>
          </a:custGeom>
          <a:ln w="6350">
            <a:solidFill>
              <a:srgbClr val="000000"/>
            </a:solidFill>
          </a:ln>
        </p:spPr>
        <p:txBody>
          <a:bodyPr wrap="square" lIns="0" tIns="0" rIns="0" bIns="0" rtlCol="0"/>
          <a:lstStyle/>
          <a:p/>
        </p:txBody>
      </p:sp>
      <p:sp>
        <p:nvSpPr>
          <p:cNvPr id="28" name="object 28"/>
          <p:cNvSpPr/>
          <p:nvPr/>
        </p:nvSpPr>
        <p:spPr>
          <a:xfrm>
            <a:off x="4686300" y="4629149"/>
            <a:ext cx="2316480" cy="32384"/>
          </a:xfrm>
          <a:custGeom>
            <a:avLst/>
            <a:gdLst/>
            <a:ahLst/>
            <a:cxnLst/>
            <a:rect l="l" t="t" r="r" b="b"/>
            <a:pathLst>
              <a:path w="2316479" h="32385">
                <a:moveTo>
                  <a:pt x="0" y="32258"/>
                </a:moveTo>
                <a:lnTo>
                  <a:pt x="2284222" y="32258"/>
                </a:lnTo>
                <a:lnTo>
                  <a:pt x="2316479" y="0"/>
                </a:lnTo>
              </a:path>
            </a:pathLst>
          </a:custGeom>
          <a:ln w="6350">
            <a:solidFill>
              <a:srgbClr val="000000"/>
            </a:solidFill>
          </a:ln>
        </p:spPr>
        <p:txBody>
          <a:bodyPr wrap="square" lIns="0" tIns="0" rIns="0" bIns="0" rtlCol="0"/>
          <a:lstStyle/>
          <a:p/>
        </p:txBody>
      </p:sp>
      <p:sp>
        <p:nvSpPr>
          <p:cNvPr id="29" name="object 29"/>
          <p:cNvSpPr/>
          <p:nvPr/>
        </p:nvSpPr>
        <p:spPr>
          <a:xfrm>
            <a:off x="6970521" y="4661407"/>
            <a:ext cx="0" cy="989965"/>
          </a:xfrm>
          <a:custGeom>
            <a:avLst/>
            <a:gdLst/>
            <a:ahLst/>
            <a:cxnLst/>
            <a:rect l="l" t="t" r="r" b="b"/>
            <a:pathLst>
              <a:path w="0" h="989964">
                <a:moveTo>
                  <a:pt x="0" y="0"/>
                </a:moveTo>
                <a:lnTo>
                  <a:pt x="0" y="989456"/>
                </a:lnTo>
              </a:path>
            </a:pathLst>
          </a:custGeom>
          <a:ln w="6350">
            <a:solidFill>
              <a:srgbClr val="000000"/>
            </a:solidFill>
          </a:ln>
        </p:spPr>
        <p:txBody>
          <a:bodyPr wrap="square" lIns="0" tIns="0" rIns="0" bIns="0" rtlCol="0"/>
          <a:lstStyle/>
          <a:p/>
        </p:txBody>
      </p:sp>
      <p:sp>
        <p:nvSpPr>
          <p:cNvPr id="30" name="object 30"/>
          <p:cNvSpPr txBox="1"/>
          <p:nvPr/>
        </p:nvSpPr>
        <p:spPr>
          <a:xfrm>
            <a:off x="4901565" y="4715382"/>
            <a:ext cx="1854200" cy="208279"/>
          </a:xfrm>
          <a:prstGeom prst="rect">
            <a:avLst/>
          </a:prstGeom>
        </p:spPr>
        <p:txBody>
          <a:bodyPr wrap="square" lIns="0" tIns="12700" rIns="0" bIns="0" rtlCol="0" vert="horz">
            <a:spAutoFit/>
          </a:bodyPr>
          <a:lstStyle/>
          <a:p>
            <a:pPr marL="12700">
              <a:lnSpc>
                <a:spcPct val="100000"/>
              </a:lnSpc>
              <a:spcBef>
                <a:spcPts val="100"/>
              </a:spcBef>
            </a:pPr>
            <a:r>
              <a:rPr dirty="0" sz="1200">
                <a:latin typeface="HG丸ｺﾞｼｯｸM-PRO"/>
                <a:cs typeface="HG丸ｺﾞｼｯｸM-PRO"/>
              </a:rPr>
              <a:t>全国がん登録データベース</a:t>
            </a:r>
            <a:endParaRPr sz="1200">
              <a:latin typeface="HG丸ｺﾞｼｯｸM-PRO"/>
              <a:cs typeface="HG丸ｺﾞｼｯｸM-PRO"/>
            </a:endParaRPr>
          </a:p>
        </p:txBody>
      </p:sp>
      <p:sp>
        <p:nvSpPr>
          <p:cNvPr id="31" name="object 31"/>
          <p:cNvSpPr/>
          <p:nvPr/>
        </p:nvSpPr>
        <p:spPr>
          <a:xfrm>
            <a:off x="196595" y="297179"/>
            <a:ext cx="7156704" cy="405383"/>
          </a:xfrm>
          <a:prstGeom prst="rect">
            <a:avLst/>
          </a:prstGeom>
          <a:blipFill>
            <a:blip r:embed="rId11" cstate="print"/>
            <a:stretch>
              <a:fillRect/>
            </a:stretch>
          </a:blipFill>
        </p:spPr>
        <p:txBody>
          <a:bodyPr wrap="square" lIns="0" tIns="0" rIns="0" bIns="0" rtlCol="0"/>
          <a:lstStyle/>
          <a:p/>
        </p:txBody>
      </p:sp>
      <p:sp>
        <p:nvSpPr>
          <p:cNvPr id="32" name="object 32"/>
          <p:cNvSpPr/>
          <p:nvPr/>
        </p:nvSpPr>
        <p:spPr>
          <a:xfrm>
            <a:off x="246379" y="326389"/>
            <a:ext cx="7057390" cy="307340"/>
          </a:xfrm>
          <a:prstGeom prst="rect">
            <a:avLst/>
          </a:prstGeom>
          <a:blipFill>
            <a:blip r:embed="rId12" cstate="print"/>
            <a:stretch>
              <a:fillRect/>
            </a:stretch>
          </a:blipFill>
        </p:spPr>
        <p:txBody>
          <a:bodyPr wrap="square" lIns="0" tIns="0" rIns="0" bIns="0" rtlCol="0"/>
          <a:lstStyle/>
          <a:p/>
        </p:txBody>
      </p:sp>
      <p:sp>
        <p:nvSpPr>
          <p:cNvPr id="33" name="object 33"/>
          <p:cNvSpPr txBox="1"/>
          <p:nvPr/>
        </p:nvSpPr>
        <p:spPr>
          <a:xfrm>
            <a:off x="246379" y="326389"/>
            <a:ext cx="7057390" cy="307340"/>
          </a:xfrm>
          <a:prstGeom prst="rect">
            <a:avLst/>
          </a:prstGeom>
          <a:ln w="12700">
            <a:solidFill>
              <a:srgbClr val="46AAC5"/>
            </a:solidFill>
          </a:ln>
        </p:spPr>
        <p:txBody>
          <a:bodyPr wrap="square" lIns="0" tIns="34925" rIns="0" bIns="0" rtlCol="0" vert="horz">
            <a:spAutoFit/>
          </a:bodyPr>
          <a:lstStyle/>
          <a:p>
            <a:pPr marL="2018030">
              <a:lnSpc>
                <a:spcPct val="100000"/>
              </a:lnSpc>
              <a:spcBef>
                <a:spcPts val="275"/>
              </a:spcBef>
            </a:pPr>
            <a:r>
              <a:rPr dirty="0" sz="1400">
                <a:latin typeface="SimSun"/>
                <a:cs typeface="SimSun"/>
              </a:rPr>
              <a:t>がん登</a:t>
            </a:r>
            <a:r>
              <a:rPr dirty="0" sz="1400" spc="-15">
                <a:latin typeface="SimSun"/>
                <a:cs typeface="SimSun"/>
              </a:rPr>
              <a:t>録</a:t>
            </a:r>
            <a:r>
              <a:rPr dirty="0" sz="1400">
                <a:latin typeface="SimSun"/>
                <a:cs typeface="SimSun"/>
              </a:rPr>
              <a:t>等の</a:t>
            </a:r>
            <a:r>
              <a:rPr dirty="0" sz="1400" spc="-15">
                <a:latin typeface="SimSun"/>
                <a:cs typeface="SimSun"/>
              </a:rPr>
              <a:t>推進</a:t>
            </a:r>
            <a:r>
              <a:rPr dirty="0" sz="1400">
                <a:latin typeface="SimSun"/>
                <a:cs typeface="SimSun"/>
              </a:rPr>
              <a:t>に関す</a:t>
            </a:r>
            <a:r>
              <a:rPr dirty="0" sz="1400" spc="-15">
                <a:latin typeface="SimSun"/>
                <a:cs typeface="SimSun"/>
              </a:rPr>
              <a:t>る</a:t>
            </a:r>
            <a:r>
              <a:rPr dirty="0" sz="1400">
                <a:latin typeface="SimSun"/>
                <a:cs typeface="SimSun"/>
              </a:rPr>
              <a:t>法律</a:t>
            </a:r>
            <a:r>
              <a:rPr dirty="0" sz="1400" spc="-15">
                <a:latin typeface="SimSun"/>
                <a:cs typeface="SimSun"/>
              </a:rPr>
              <a:t>の概要</a:t>
            </a:r>
            <a:endParaRPr sz="1400">
              <a:latin typeface="SimSun"/>
              <a:cs typeface="SimSun"/>
            </a:endParaRPr>
          </a:p>
        </p:txBody>
      </p:sp>
      <p:sp>
        <p:nvSpPr>
          <p:cNvPr id="34" name="object 34"/>
          <p:cNvSpPr/>
          <p:nvPr/>
        </p:nvSpPr>
        <p:spPr>
          <a:xfrm>
            <a:off x="4706111" y="5204459"/>
            <a:ext cx="1043939" cy="472439"/>
          </a:xfrm>
          <a:prstGeom prst="rect">
            <a:avLst/>
          </a:prstGeom>
          <a:blipFill>
            <a:blip r:embed="rId13" cstate="print"/>
            <a:stretch>
              <a:fillRect/>
            </a:stretch>
          </a:blipFill>
        </p:spPr>
        <p:txBody>
          <a:bodyPr wrap="square" lIns="0" tIns="0" rIns="0" bIns="0" rtlCol="0"/>
          <a:lstStyle/>
          <a:p/>
        </p:txBody>
      </p:sp>
      <p:sp>
        <p:nvSpPr>
          <p:cNvPr id="35" name="object 35"/>
          <p:cNvSpPr/>
          <p:nvPr/>
        </p:nvSpPr>
        <p:spPr>
          <a:xfrm>
            <a:off x="4754245" y="5231764"/>
            <a:ext cx="948054" cy="377516"/>
          </a:xfrm>
          <a:prstGeom prst="rect">
            <a:avLst/>
          </a:prstGeom>
          <a:blipFill>
            <a:blip r:embed="rId14" cstate="print"/>
            <a:stretch>
              <a:fillRect/>
            </a:stretch>
          </a:blipFill>
        </p:spPr>
        <p:txBody>
          <a:bodyPr wrap="square" lIns="0" tIns="0" rIns="0" bIns="0" rtlCol="0"/>
          <a:lstStyle/>
          <a:p/>
        </p:txBody>
      </p:sp>
      <p:sp>
        <p:nvSpPr>
          <p:cNvPr id="36" name="object 36"/>
          <p:cNvSpPr/>
          <p:nvPr/>
        </p:nvSpPr>
        <p:spPr>
          <a:xfrm>
            <a:off x="4754245" y="5296153"/>
            <a:ext cx="816610" cy="313690"/>
          </a:xfrm>
          <a:custGeom>
            <a:avLst/>
            <a:gdLst/>
            <a:ahLst/>
            <a:cxnLst/>
            <a:rect l="l" t="t" r="r" b="b"/>
            <a:pathLst>
              <a:path w="816610" h="313689">
                <a:moveTo>
                  <a:pt x="0" y="0"/>
                </a:moveTo>
                <a:lnTo>
                  <a:pt x="816101" y="0"/>
                </a:lnTo>
                <a:lnTo>
                  <a:pt x="816101" y="251332"/>
                </a:lnTo>
                <a:lnTo>
                  <a:pt x="751731" y="252187"/>
                </a:lnTo>
                <a:lnTo>
                  <a:pt x="694078" y="254585"/>
                </a:lnTo>
                <a:lnTo>
                  <a:pt x="642302" y="258277"/>
                </a:lnTo>
                <a:lnTo>
                  <a:pt x="595564" y="263014"/>
                </a:lnTo>
                <a:lnTo>
                  <a:pt x="553023" y="268548"/>
                </a:lnTo>
                <a:lnTo>
                  <a:pt x="513841" y="274630"/>
                </a:lnTo>
                <a:lnTo>
                  <a:pt x="442195" y="287440"/>
                </a:lnTo>
                <a:lnTo>
                  <a:pt x="408050" y="293671"/>
                </a:lnTo>
                <a:lnTo>
                  <a:pt x="338923" y="304540"/>
                </a:lnTo>
                <a:lnTo>
                  <a:pt x="263078" y="311625"/>
                </a:lnTo>
                <a:lnTo>
                  <a:pt x="220537" y="313127"/>
                </a:lnTo>
                <a:lnTo>
                  <a:pt x="173799" y="312936"/>
                </a:lnTo>
                <a:lnTo>
                  <a:pt x="122023" y="310804"/>
                </a:lnTo>
                <a:lnTo>
                  <a:pt x="64370" y="306481"/>
                </a:lnTo>
                <a:lnTo>
                  <a:pt x="0" y="299719"/>
                </a:lnTo>
                <a:lnTo>
                  <a:pt x="0" y="0"/>
                </a:lnTo>
                <a:close/>
              </a:path>
            </a:pathLst>
          </a:custGeom>
          <a:ln w="9525">
            <a:solidFill>
              <a:srgbClr val="97B853"/>
            </a:solidFill>
          </a:ln>
        </p:spPr>
        <p:txBody>
          <a:bodyPr wrap="square" lIns="0" tIns="0" rIns="0" bIns="0" rtlCol="0"/>
          <a:lstStyle/>
          <a:p/>
        </p:txBody>
      </p:sp>
      <p:sp>
        <p:nvSpPr>
          <p:cNvPr id="37" name="object 37"/>
          <p:cNvSpPr/>
          <p:nvPr/>
        </p:nvSpPr>
        <p:spPr>
          <a:xfrm>
            <a:off x="4821428" y="5263514"/>
            <a:ext cx="810895" cy="255270"/>
          </a:xfrm>
          <a:custGeom>
            <a:avLst/>
            <a:gdLst/>
            <a:ahLst/>
            <a:cxnLst/>
            <a:rect l="l" t="t" r="r" b="b"/>
            <a:pathLst>
              <a:path w="810895" h="255270">
                <a:moveTo>
                  <a:pt x="0" y="32639"/>
                </a:moveTo>
                <a:lnTo>
                  <a:pt x="0" y="0"/>
                </a:lnTo>
                <a:lnTo>
                  <a:pt x="810641" y="0"/>
                </a:lnTo>
                <a:lnTo>
                  <a:pt x="810641" y="252984"/>
                </a:lnTo>
                <a:lnTo>
                  <a:pt x="787977" y="253261"/>
                </a:lnTo>
                <a:lnTo>
                  <a:pt x="768207" y="253873"/>
                </a:lnTo>
                <a:lnTo>
                  <a:pt x="754223" y="254484"/>
                </a:lnTo>
                <a:lnTo>
                  <a:pt x="748919" y="254762"/>
                </a:lnTo>
              </a:path>
            </a:pathLst>
          </a:custGeom>
          <a:ln w="9525">
            <a:solidFill>
              <a:srgbClr val="97B853"/>
            </a:solidFill>
          </a:ln>
        </p:spPr>
        <p:txBody>
          <a:bodyPr wrap="square" lIns="0" tIns="0" rIns="0" bIns="0" rtlCol="0"/>
          <a:lstStyle/>
          <a:p/>
        </p:txBody>
      </p:sp>
      <p:sp>
        <p:nvSpPr>
          <p:cNvPr id="38" name="object 38"/>
          <p:cNvSpPr/>
          <p:nvPr/>
        </p:nvSpPr>
        <p:spPr>
          <a:xfrm>
            <a:off x="4884673" y="5231764"/>
            <a:ext cx="817880" cy="254000"/>
          </a:xfrm>
          <a:custGeom>
            <a:avLst/>
            <a:gdLst/>
            <a:ahLst/>
            <a:cxnLst/>
            <a:rect l="l" t="t" r="r" b="b"/>
            <a:pathLst>
              <a:path w="817879" h="254000">
                <a:moveTo>
                  <a:pt x="0" y="31750"/>
                </a:moveTo>
                <a:lnTo>
                  <a:pt x="0" y="0"/>
                </a:lnTo>
                <a:lnTo>
                  <a:pt x="817626" y="0"/>
                </a:lnTo>
                <a:lnTo>
                  <a:pt x="817626" y="252222"/>
                </a:lnTo>
                <a:lnTo>
                  <a:pt x="791864" y="252420"/>
                </a:lnTo>
                <a:lnTo>
                  <a:pt x="769365" y="252857"/>
                </a:lnTo>
                <a:lnTo>
                  <a:pt x="753439" y="253293"/>
                </a:lnTo>
                <a:lnTo>
                  <a:pt x="747395" y="253492"/>
                </a:lnTo>
              </a:path>
            </a:pathLst>
          </a:custGeom>
          <a:ln w="9525">
            <a:solidFill>
              <a:srgbClr val="97B853"/>
            </a:solidFill>
          </a:ln>
        </p:spPr>
        <p:txBody>
          <a:bodyPr wrap="square" lIns="0" tIns="0" rIns="0" bIns="0" rtlCol="0"/>
          <a:lstStyle/>
          <a:p/>
        </p:txBody>
      </p:sp>
      <p:sp>
        <p:nvSpPr>
          <p:cNvPr id="39" name="object 39"/>
          <p:cNvSpPr/>
          <p:nvPr/>
        </p:nvSpPr>
        <p:spPr>
          <a:xfrm>
            <a:off x="4899659" y="5939027"/>
            <a:ext cx="1034796" cy="541020"/>
          </a:xfrm>
          <a:prstGeom prst="rect">
            <a:avLst/>
          </a:prstGeom>
          <a:blipFill>
            <a:blip r:embed="rId15" cstate="print"/>
            <a:stretch>
              <a:fillRect/>
            </a:stretch>
          </a:blipFill>
        </p:spPr>
        <p:txBody>
          <a:bodyPr wrap="square" lIns="0" tIns="0" rIns="0" bIns="0" rtlCol="0"/>
          <a:lstStyle/>
          <a:p/>
        </p:txBody>
      </p:sp>
      <p:sp>
        <p:nvSpPr>
          <p:cNvPr id="40" name="object 40"/>
          <p:cNvSpPr/>
          <p:nvPr/>
        </p:nvSpPr>
        <p:spPr>
          <a:xfrm>
            <a:off x="4946650" y="5965824"/>
            <a:ext cx="941070" cy="445933"/>
          </a:xfrm>
          <a:prstGeom prst="rect">
            <a:avLst/>
          </a:prstGeom>
          <a:blipFill>
            <a:blip r:embed="rId16" cstate="print"/>
            <a:stretch>
              <a:fillRect/>
            </a:stretch>
          </a:blipFill>
        </p:spPr>
        <p:txBody>
          <a:bodyPr wrap="square" lIns="0" tIns="0" rIns="0" bIns="0" rtlCol="0"/>
          <a:lstStyle/>
          <a:p/>
        </p:txBody>
      </p:sp>
      <p:sp>
        <p:nvSpPr>
          <p:cNvPr id="41" name="object 41"/>
          <p:cNvSpPr/>
          <p:nvPr/>
        </p:nvSpPr>
        <p:spPr>
          <a:xfrm>
            <a:off x="4946650" y="6041897"/>
            <a:ext cx="810260" cy="370205"/>
          </a:xfrm>
          <a:custGeom>
            <a:avLst/>
            <a:gdLst/>
            <a:ahLst/>
            <a:cxnLst/>
            <a:rect l="l" t="t" r="r" b="b"/>
            <a:pathLst>
              <a:path w="810260" h="370204">
                <a:moveTo>
                  <a:pt x="0" y="0"/>
                </a:moveTo>
                <a:lnTo>
                  <a:pt x="810133" y="0"/>
                </a:lnTo>
                <a:lnTo>
                  <a:pt x="810133" y="296925"/>
                </a:lnTo>
                <a:lnTo>
                  <a:pt x="746243" y="297934"/>
                </a:lnTo>
                <a:lnTo>
                  <a:pt x="689020" y="300763"/>
                </a:lnTo>
                <a:lnTo>
                  <a:pt x="637631" y="305119"/>
                </a:lnTo>
                <a:lnTo>
                  <a:pt x="591241" y="310708"/>
                </a:lnTo>
                <a:lnTo>
                  <a:pt x="549017" y="317238"/>
                </a:lnTo>
                <a:lnTo>
                  <a:pt x="510126" y="324414"/>
                </a:lnTo>
                <a:lnTo>
                  <a:pt x="439007" y="339531"/>
                </a:lnTo>
                <a:lnTo>
                  <a:pt x="405114" y="346884"/>
                </a:lnTo>
                <a:lnTo>
                  <a:pt x="336489" y="359714"/>
                </a:lnTo>
                <a:lnTo>
                  <a:pt x="261192" y="368082"/>
                </a:lnTo>
                <a:lnTo>
                  <a:pt x="218957" y="369860"/>
                </a:lnTo>
                <a:lnTo>
                  <a:pt x="172554" y="369642"/>
                </a:lnTo>
                <a:lnTo>
                  <a:pt x="121149" y="367134"/>
                </a:lnTo>
                <a:lnTo>
                  <a:pt x="63909" y="362043"/>
                </a:lnTo>
                <a:lnTo>
                  <a:pt x="0" y="354075"/>
                </a:lnTo>
                <a:lnTo>
                  <a:pt x="0" y="0"/>
                </a:lnTo>
                <a:close/>
              </a:path>
            </a:pathLst>
          </a:custGeom>
          <a:ln w="9525">
            <a:solidFill>
              <a:srgbClr val="000000"/>
            </a:solidFill>
          </a:ln>
        </p:spPr>
        <p:txBody>
          <a:bodyPr wrap="square" lIns="0" tIns="0" rIns="0" bIns="0" rtlCol="0"/>
          <a:lstStyle/>
          <a:p/>
        </p:txBody>
      </p:sp>
      <p:sp>
        <p:nvSpPr>
          <p:cNvPr id="42" name="object 42"/>
          <p:cNvSpPr/>
          <p:nvPr/>
        </p:nvSpPr>
        <p:spPr>
          <a:xfrm>
            <a:off x="5013452" y="6003416"/>
            <a:ext cx="804545" cy="300990"/>
          </a:xfrm>
          <a:custGeom>
            <a:avLst/>
            <a:gdLst/>
            <a:ahLst/>
            <a:cxnLst/>
            <a:rect l="l" t="t" r="r" b="b"/>
            <a:pathLst>
              <a:path w="804545" h="300989">
                <a:moveTo>
                  <a:pt x="0" y="38480"/>
                </a:moveTo>
                <a:lnTo>
                  <a:pt x="0" y="0"/>
                </a:lnTo>
                <a:lnTo>
                  <a:pt x="804545" y="0"/>
                </a:lnTo>
                <a:lnTo>
                  <a:pt x="804545" y="298703"/>
                </a:lnTo>
                <a:lnTo>
                  <a:pt x="782067" y="299041"/>
                </a:lnTo>
                <a:lnTo>
                  <a:pt x="762460" y="299783"/>
                </a:lnTo>
                <a:lnTo>
                  <a:pt x="748591" y="300525"/>
                </a:lnTo>
                <a:lnTo>
                  <a:pt x="743331" y="300863"/>
                </a:lnTo>
              </a:path>
            </a:pathLst>
          </a:custGeom>
          <a:ln w="9525">
            <a:solidFill>
              <a:srgbClr val="000000"/>
            </a:solidFill>
          </a:ln>
        </p:spPr>
        <p:txBody>
          <a:bodyPr wrap="square" lIns="0" tIns="0" rIns="0" bIns="0" rtlCol="0"/>
          <a:lstStyle/>
          <a:p/>
        </p:txBody>
      </p:sp>
      <p:sp>
        <p:nvSpPr>
          <p:cNvPr id="43" name="object 43"/>
          <p:cNvSpPr/>
          <p:nvPr/>
        </p:nvSpPr>
        <p:spPr>
          <a:xfrm>
            <a:off x="5076190" y="5965824"/>
            <a:ext cx="811530" cy="299720"/>
          </a:xfrm>
          <a:custGeom>
            <a:avLst/>
            <a:gdLst/>
            <a:ahLst/>
            <a:cxnLst/>
            <a:rect l="l" t="t" r="r" b="b"/>
            <a:pathLst>
              <a:path w="811529" h="299720">
                <a:moveTo>
                  <a:pt x="0" y="37592"/>
                </a:moveTo>
                <a:lnTo>
                  <a:pt x="0" y="0"/>
                </a:lnTo>
                <a:lnTo>
                  <a:pt x="811530" y="0"/>
                </a:lnTo>
                <a:lnTo>
                  <a:pt x="811530" y="297814"/>
                </a:lnTo>
                <a:lnTo>
                  <a:pt x="785955" y="298072"/>
                </a:lnTo>
                <a:lnTo>
                  <a:pt x="763619" y="298640"/>
                </a:lnTo>
                <a:lnTo>
                  <a:pt x="747807" y="299208"/>
                </a:lnTo>
                <a:lnTo>
                  <a:pt x="741807" y="299466"/>
                </a:lnTo>
              </a:path>
            </a:pathLst>
          </a:custGeom>
          <a:ln w="9524">
            <a:solidFill>
              <a:srgbClr val="000000"/>
            </a:solidFill>
          </a:ln>
        </p:spPr>
        <p:txBody>
          <a:bodyPr wrap="square" lIns="0" tIns="0" rIns="0" bIns="0" rtlCol="0"/>
          <a:lstStyle/>
          <a:p/>
        </p:txBody>
      </p:sp>
      <p:sp>
        <p:nvSpPr>
          <p:cNvPr id="44" name="object 44"/>
          <p:cNvSpPr txBox="1"/>
          <p:nvPr/>
        </p:nvSpPr>
        <p:spPr>
          <a:xfrm>
            <a:off x="5046853" y="6094856"/>
            <a:ext cx="622300" cy="208279"/>
          </a:xfrm>
          <a:prstGeom prst="rect">
            <a:avLst/>
          </a:prstGeom>
        </p:spPr>
        <p:txBody>
          <a:bodyPr wrap="square" lIns="0" tIns="12700" rIns="0" bIns="0" rtlCol="0" vert="horz">
            <a:spAutoFit/>
          </a:bodyPr>
          <a:lstStyle/>
          <a:p>
            <a:pPr>
              <a:lnSpc>
                <a:spcPct val="100000"/>
              </a:lnSpc>
              <a:spcBef>
                <a:spcPts val="100"/>
              </a:spcBef>
            </a:pPr>
            <a:r>
              <a:rPr dirty="0" sz="1200">
                <a:latin typeface="HG丸ｺﾞｼｯｸM-PRO"/>
                <a:cs typeface="HG丸ｺﾞｼｯｸM-PRO"/>
              </a:rPr>
              <a:t>死亡情報</a:t>
            </a:r>
            <a:endParaRPr sz="1200">
              <a:latin typeface="HG丸ｺﾞｼｯｸM-PRO"/>
              <a:cs typeface="HG丸ｺﾞｼｯｸM-PRO"/>
            </a:endParaRPr>
          </a:p>
        </p:txBody>
      </p:sp>
      <p:sp>
        <p:nvSpPr>
          <p:cNvPr id="45" name="object 45"/>
          <p:cNvSpPr/>
          <p:nvPr/>
        </p:nvSpPr>
        <p:spPr>
          <a:xfrm>
            <a:off x="257809" y="2641599"/>
            <a:ext cx="7063740" cy="1245870"/>
          </a:xfrm>
          <a:custGeom>
            <a:avLst/>
            <a:gdLst/>
            <a:ahLst/>
            <a:cxnLst/>
            <a:rect l="l" t="t" r="r" b="b"/>
            <a:pathLst>
              <a:path w="7063740" h="1245870">
                <a:moveTo>
                  <a:pt x="0" y="1245870"/>
                </a:moveTo>
                <a:lnTo>
                  <a:pt x="7063740" y="1245870"/>
                </a:lnTo>
                <a:lnTo>
                  <a:pt x="7063740" y="0"/>
                </a:lnTo>
                <a:lnTo>
                  <a:pt x="0" y="0"/>
                </a:lnTo>
                <a:lnTo>
                  <a:pt x="0" y="1245870"/>
                </a:lnTo>
                <a:close/>
              </a:path>
            </a:pathLst>
          </a:custGeom>
          <a:ln w="25400">
            <a:solidFill>
              <a:srgbClr val="F79546"/>
            </a:solidFill>
          </a:ln>
        </p:spPr>
        <p:txBody>
          <a:bodyPr wrap="square" lIns="0" tIns="0" rIns="0" bIns="0" rtlCol="0"/>
          <a:lstStyle/>
          <a:p/>
        </p:txBody>
      </p:sp>
      <p:sp>
        <p:nvSpPr>
          <p:cNvPr id="46" name="object 46"/>
          <p:cNvSpPr/>
          <p:nvPr/>
        </p:nvSpPr>
        <p:spPr>
          <a:xfrm>
            <a:off x="182879" y="3874007"/>
            <a:ext cx="1354836" cy="446531"/>
          </a:xfrm>
          <a:prstGeom prst="rect">
            <a:avLst/>
          </a:prstGeom>
          <a:blipFill>
            <a:blip r:embed="rId17" cstate="print"/>
            <a:stretch>
              <a:fillRect/>
            </a:stretch>
          </a:blipFill>
        </p:spPr>
        <p:txBody>
          <a:bodyPr wrap="square" lIns="0" tIns="0" rIns="0" bIns="0" rtlCol="0"/>
          <a:lstStyle/>
          <a:p/>
        </p:txBody>
      </p:sp>
      <p:sp>
        <p:nvSpPr>
          <p:cNvPr id="47" name="object 47"/>
          <p:cNvSpPr/>
          <p:nvPr/>
        </p:nvSpPr>
        <p:spPr>
          <a:xfrm>
            <a:off x="230504" y="3901439"/>
            <a:ext cx="1259205" cy="351790"/>
          </a:xfrm>
          <a:prstGeom prst="rect">
            <a:avLst/>
          </a:prstGeom>
          <a:blipFill>
            <a:blip r:embed="rId18" cstate="print"/>
            <a:stretch>
              <a:fillRect/>
            </a:stretch>
          </a:blipFill>
        </p:spPr>
        <p:txBody>
          <a:bodyPr wrap="square" lIns="0" tIns="0" rIns="0" bIns="0" rtlCol="0"/>
          <a:lstStyle/>
          <a:p/>
        </p:txBody>
      </p:sp>
      <p:sp>
        <p:nvSpPr>
          <p:cNvPr id="48" name="object 48"/>
          <p:cNvSpPr/>
          <p:nvPr/>
        </p:nvSpPr>
        <p:spPr>
          <a:xfrm>
            <a:off x="230504" y="3901439"/>
            <a:ext cx="1259205" cy="351790"/>
          </a:xfrm>
          <a:custGeom>
            <a:avLst/>
            <a:gdLst/>
            <a:ahLst/>
            <a:cxnLst/>
            <a:rect l="l" t="t" r="r" b="b"/>
            <a:pathLst>
              <a:path w="1259205" h="351789">
                <a:moveTo>
                  <a:pt x="0" y="58674"/>
                </a:moveTo>
                <a:lnTo>
                  <a:pt x="4607" y="35843"/>
                </a:lnTo>
                <a:lnTo>
                  <a:pt x="17173" y="17192"/>
                </a:lnTo>
                <a:lnTo>
                  <a:pt x="35811" y="4613"/>
                </a:lnTo>
                <a:lnTo>
                  <a:pt x="58635" y="0"/>
                </a:lnTo>
                <a:lnTo>
                  <a:pt x="1200531" y="0"/>
                </a:lnTo>
                <a:lnTo>
                  <a:pt x="1223361" y="4613"/>
                </a:lnTo>
                <a:lnTo>
                  <a:pt x="1242012" y="17192"/>
                </a:lnTo>
                <a:lnTo>
                  <a:pt x="1254591" y="35843"/>
                </a:lnTo>
                <a:lnTo>
                  <a:pt x="1259205" y="58674"/>
                </a:lnTo>
                <a:lnTo>
                  <a:pt x="1259205" y="293116"/>
                </a:lnTo>
                <a:lnTo>
                  <a:pt x="1254591" y="315946"/>
                </a:lnTo>
                <a:lnTo>
                  <a:pt x="1242012" y="334597"/>
                </a:lnTo>
                <a:lnTo>
                  <a:pt x="1223361" y="347176"/>
                </a:lnTo>
                <a:lnTo>
                  <a:pt x="1200531" y="351790"/>
                </a:lnTo>
                <a:lnTo>
                  <a:pt x="58635" y="351790"/>
                </a:lnTo>
                <a:lnTo>
                  <a:pt x="35811" y="347176"/>
                </a:lnTo>
                <a:lnTo>
                  <a:pt x="17173" y="334597"/>
                </a:lnTo>
                <a:lnTo>
                  <a:pt x="4607" y="315946"/>
                </a:lnTo>
                <a:lnTo>
                  <a:pt x="0" y="293116"/>
                </a:lnTo>
                <a:lnTo>
                  <a:pt x="0" y="58674"/>
                </a:lnTo>
                <a:close/>
              </a:path>
            </a:pathLst>
          </a:custGeom>
          <a:ln w="9525">
            <a:solidFill>
              <a:srgbClr val="46AAC5"/>
            </a:solidFill>
          </a:ln>
        </p:spPr>
        <p:txBody>
          <a:bodyPr wrap="square" lIns="0" tIns="0" rIns="0" bIns="0" rtlCol="0"/>
          <a:lstStyle/>
          <a:p/>
        </p:txBody>
      </p:sp>
      <p:sp>
        <p:nvSpPr>
          <p:cNvPr id="49" name="object 49"/>
          <p:cNvSpPr/>
          <p:nvPr/>
        </p:nvSpPr>
        <p:spPr>
          <a:xfrm>
            <a:off x="196595" y="8624315"/>
            <a:ext cx="7167372" cy="413004"/>
          </a:xfrm>
          <a:prstGeom prst="rect">
            <a:avLst/>
          </a:prstGeom>
          <a:blipFill>
            <a:blip r:embed="rId19" cstate="print"/>
            <a:stretch>
              <a:fillRect/>
            </a:stretch>
          </a:blipFill>
        </p:spPr>
        <p:txBody>
          <a:bodyPr wrap="square" lIns="0" tIns="0" rIns="0" bIns="0" rtlCol="0"/>
          <a:lstStyle/>
          <a:p/>
        </p:txBody>
      </p:sp>
      <p:sp>
        <p:nvSpPr>
          <p:cNvPr id="50" name="object 50"/>
          <p:cNvSpPr/>
          <p:nvPr/>
        </p:nvSpPr>
        <p:spPr>
          <a:xfrm>
            <a:off x="244475" y="8651875"/>
            <a:ext cx="7071359" cy="318134"/>
          </a:xfrm>
          <a:prstGeom prst="rect">
            <a:avLst/>
          </a:prstGeom>
          <a:blipFill>
            <a:blip r:embed="rId20" cstate="print"/>
            <a:stretch>
              <a:fillRect/>
            </a:stretch>
          </a:blipFill>
        </p:spPr>
        <p:txBody>
          <a:bodyPr wrap="square" lIns="0" tIns="0" rIns="0" bIns="0" rtlCol="0"/>
          <a:lstStyle/>
          <a:p/>
        </p:txBody>
      </p:sp>
      <p:sp>
        <p:nvSpPr>
          <p:cNvPr id="51" name="object 51"/>
          <p:cNvSpPr/>
          <p:nvPr/>
        </p:nvSpPr>
        <p:spPr>
          <a:xfrm>
            <a:off x="244475" y="8651875"/>
            <a:ext cx="7071359" cy="318135"/>
          </a:xfrm>
          <a:custGeom>
            <a:avLst/>
            <a:gdLst/>
            <a:ahLst/>
            <a:cxnLst/>
            <a:rect l="l" t="t" r="r" b="b"/>
            <a:pathLst>
              <a:path w="7071359" h="318134">
                <a:moveTo>
                  <a:pt x="0" y="53085"/>
                </a:moveTo>
                <a:lnTo>
                  <a:pt x="4166" y="32414"/>
                </a:lnTo>
                <a:lnTo>
                  <a:pt x="15528" y="15541"/>
                </a:lnTo>
                <a:lnTo>
                  <a:pt x="32382" y="4169"/>
                </a:lnTo>
                <a:lnTo>
                  <a:pt x="53022" y="0"/>
                </a:lnTo>
                <a:lnTo>
                  <a:pt x="7018274" y="0"/>
                </a:lnTo>
                <a:lnTo>
                  <a:pt x="7038945" y="4169"/>
                </a:lnTo>
                <a:lnTo>
                  <a:pt x="7055818" y="15541"/>
                </a:lnTo>
                <a:lnTo>
                  <a:pt x="7067190" y="32414"/>
                </a:lnTo>
                <a:lnTo>
                  <a:pt x="7071359" y="53085"/>
                </a:lnTo>
                <a:lnTo>
                  <a:pt x="7071359" y="265048"/>
                </a:lnTo>
                <a:lnTo>
                  <a:pt x="7067190" y="285720"/>
                </a:lnTo>
                <a:lnTo>
                  <a:pt x="7055818" y="302593"/>
                </a:lnTo>
                <a:lnTo>
                  <a:pt x="7038945" y="313965"/>
                </a:lnTo>
                <a:lnTo>
                  <a:pt x="7018274" y="318134"/>
                </a:lnTo>
                <a:lnTo>
                  <a:pt x="53022" y="318134"/>
                </a:lnTo>
                <a:lnTo>
                  <a:pt x="32382" y="313965"/>
                </a:lnTo>
                <a:lnTo>
                  <a:pt x="15528" y="302593"/>
                </a:lnTo>
                <a:lnTo>
                  <a:pt x="4166" y="285720"/>
                </a:lnTo>
                <a:lnTo>
                  <a:pt x="0" y="265048"/>
                </a:lnTo>
                <a:lnTo>
                  <a:pt x="0" y="53085"/>
                </a:lnTo>
                <a:close/>
              </a:path>
            </a:pathLst>
          </a:custGeom>
          <a:ln w="9525">
            <a:solidFill>
              <a:srgbClr val="97B853"/>
            </a:solidFill>
          </a:ln>
        </p:spPr>
        <p:txBody>
          <a:bodyPr wrap="square" lIns="0" tIns="0" rIns="0" bIns="0" rtlCol="0"/>
          <a:lstStyle/>
          <a:p/>
        </p:txBody>
      </p:sp>
      <p:sp>
        <p:nvSpPr>
          <p:cNvPr id="52" name="object 52"/>
          <p:cNvSpPr/>
          <p:nvPr/>
        </p:nvSpPr>
        <p:spPr>
          <a:xfrm>
            <a:off x="257809" y="9631679"/>
            <a:ext cx="7070725" cy="772160"/>
          </a:xfrm>
          <a:custGeom>
            <a:avLst/>
            <a:gdLst/>
            <a:ahLst/>
            <a:cxnLst/>
            <a:rect l="l" t="t" r="r" b="b"/>
            <a:pathLst>
              <a:path w="7070725" h="772159">
                <a:moveTo>
                  <a:pt x="0" y="772159"/>
                </a:moveTo>
                <a:lnTo>
                  <a:pt x="7070725" y="772159"/>
                </a:lnTo>
                <a:lnTo>
                  <a:pt x="7070725" y="0"/>
                </a:lnTo>
                <a:lnTo>
                  <a:pt x="0" y="0"/>
                </a:lnTo>
                <a:lnTo>
                  <a:pt x="0" y="772159"/>
                </a:lnTo>
                <a:close/>
              </a:path>
            </a:pathLst>
          </a:custGeom>
          <a:ln w="25399">
            <a:solidFill>
              <a:srgbClr val="C0504D"/>
            </a:solidFill>
          </a:ln>
        </p:spPr>
        <p:txBody>
          <a:bodyPr wrap="square" lIns="0" tIns="0" rIns="0" bIns="0" rtlCol="0"/>
          <a:lstStyle/>
          <a:p/>
        </p:txBody>
      </p:sp>
      <p:sp>
        <p:nvSpPr>
          <p:cNvPr id="53" name="object 53"/>
          <p:cNvSpPr/>
          <p:nvPr/>
        </p:nvSpPr>
        <p:spPr>
          <a:xfrm>
            <a:off x="184404" y="9345167"/>
            <a:ext cx="2031492" cy="419100"/>
          </a:xfrm>
          <a:prstGeom prst="rect">
            <a:avLst/>
          </a:prstGeom>
          <a:blipFill>
            <a:blip r:embed="rId21" cstate="print"/>
            <a:stretch>
              <a:fillRect/>
            </a:stretch>
          </a:blipFill>
        </p:spPr>
        <p:txBody>
          <a:bodyPr wrap="square" lIns="0" tIns="0" rIns="0" bIns="0" rtlCol="0"/>
          <a:lstStyle/>
          <a:p/>
        </p:txBody>
      </p:sp>
      <p:sp>
        <p:nvSpPr>
          <p:cNvPr id="54" name="object 54"/>
          <p:cNvSpPr/>
          <p:nvPr/>
        </p:nvSpPr>
        <p:spPr>
          <a:xfrm>
            <a:off x="232409" y="9371965"/>
            <a:ext cx="1936750" cy="325119"/>
          </a:xfrm>
          <a:prstGeom prst="rect">
            <a:avLst/>
          </a:prstGeom>
          <a:blipFill>
            <a:blip r:embed="rId22" cstate="print"/>
            <a:stretch>
              <a:fillRect/>
            </a:stretch>
          </a:blipFill>
        </p:spPr>
        <p:txBody>
          <a:bodyPr wrap="square" lIns="0" tIns="0" rIns="0" bIns="0" rtlCol="0"/>
          <a:lstStyle/>
          <a:p/>
        </p:txBody>
      </p:sp>
      <p:sp>
        <p:nvSpPr>
          <p:cNvPr id="55" name="object 55"/>
          <p:cNvSpPr/>
          <p:nvPr/>
        </p:nvSpPr>
        <p:spPr>
          <a:xfrm>
            <a:off x="232409" y="9371965"/>
            <a:ext cx="1936750" cy="325120"/>
          </a:xfrm>
          <a:custGeom>
            <a:avLst/>
            <a:gdLst/>
            <a:ahLst/>
            <a:cxnLst/>
            <a:rect l="l" t="t" r="r" b="b"/>
            <a:pathLst>
              <a:path w="1936750" h="325120">
                <a:moveTo>
                  <a:pt x="0" y="54190"/>
                </a:moveTo>
                <a:lnTo>
                  <a:pt x="4257" y="33095"/>
                </a:lnTo>
                <a:lnTo>
                  <a:pt x="15870" y="15870"/>
                </a:lnTo>
                <a:lnTo>
                  <a:pt x="33095" y="4257"/>
                </a:lnTo>
                <a:lnTo>
                  <a:pt x="54190" y="0"/>
                </a:lnTo>
                <a:lnTo>
                  <a:pt x="1882520" y="0"/>
                </a:lnTo>
                <a:lnTo>
                  <a:pt x="1903638" y="4257"/>
                </a:lnTo>
                <a:lnTo>
                  <a:pt x="1920875" y="15870"/>
                </a:lnTo>
                <a:lnTo>
                  <a:pt x="1932491" y="33095"/>
                </a:lnTo>
                <a:lnTo>
                  <a:pt x="1936750" y="54190"/>
                </a:lnTo>
                <a:lnTo>
                  <a:pt x="1936750" y="270929"/>
                </a:lnTo>
                <a:lnTo>
                  <a:pt x="1932491" y="292024"/>
                </a:lnTo>
                <a:lnTo>
                  <a:pt x="1920874" y="309249"/>
                </a:lnTo>
                <a:lnTo>
                  <a:pt x="1903638" y="320862"/>
                </a:lnTo>
                <a:lnTo>
                  <a:pt x="1882520" y="325120"/>
                </a:lnTo>
                <a:lnTo>
                  <a:pt x="54190" y="325120"/>
                </a:lnTo>
                <a:lnTo>
                  <a:pt x="33095" y="320862"/>
                </a:lnTo>
                <a:lnTo>
                  <a:pt x="15870" y="309249"/>
                </a:lnTo>
                <a:lnTo>
                  <a:pt x="4257" y="292024"/>
                </a:lnTo>
                <a:lnTo>
                  <a:pt x="0" y="270929"/>
                </a:lnTo>
                <a:lnTo>
                  <a:pt x="0" y="54190"/>
                </a:lnTo>
                <a:close/>
              </a:path>
            </a:pathLst>
          </a:custGeom>
          <a:ln w="9525">
            <a:solidFill>
              <a:srgbClr val="BD4A47"/>
            </a:solidFill>
          </a:ln>
        </p:spPr>
        <p:txBody>
          <a:bodyPr wrap="square" lIns="0" tIns="0" rIns="0" bIns="0" rtlCol="0"/>
          <a:lstStyle/>
          <a:p/>
        </p:txBody>
      </p:sp>
      <p:sp>
        <p:nvSpPr>
          <p:cNvPr id="56" name="object 56"/>
          <p:cNvSpPr/>
          <p:nvPr/>
        </p:nvSpPr>
        <p:spPr>
          <a:xfrm>
            <a:off x="5577840" y="5582411"/>
            <a:ext cx="384048" cy="406908"/>
          </a:xfrm>
          <a:prstGeom prst="rect">
            <a:avLst/>
          </a:prstGeom>
          <a:blipFill>
            <a:blip r:embed="rId23" cstate="print"/>
            <a:stretch>
              <a:fillRect/>
            </a:stretch>
          </a:blipFill>
        </p:spPr>
        <p:txBody>
          <a:bodyPr wrap="square" lIns="0" tIns="0" rIns="0" bIns="0" rtlCol="0"/>
          <a:lstStyle/>
          <a:p/>
        </p:txBody>
      </p:sp>
      <p:sp>
        <p:nvSpPr>
          <p:cNvPr id="57" name="object 57"/>
          <p:cNvSpPr/>
          <p:nvPr/>
        </p:nvSpPr>
        <p:spPr>
          <a:xfrm>
            <a:off x="5634990" y="5610859"/>
            <a:ext cx="269875" cy="311150"/>
          </a:xfrm>
          <a:prstGeom prst="rect">
            <a:avLst/>
          </a:prstGeom>
          <a:blipFill>
            <a:blip r:embed="rId24" cstate="print"/>
            <a:stretch>
              <a:fillRect/>
            </a:stretch>
          </a:blipFill>
        </p:spPr>
        <p:txBody>
          <a:bodyPr wrap="square" lIns="0" tIns="0" rIns="0" bIns="0" rtlCol="0"/>
          <a:lstStyle/>
          <a:p/>
        </p:txBody>
      </p:sp>
      <p:sp>
        <p:nvSpPr>
          <p:cNvPr id="58" name="object 58"/>
          <p:cNvSpPr/>
          <p:nvPr/>
        </p:nvSpPr>
        <p:spPr>
          <a:xfrm>
            <a:off x="5634990" y="5610859"/>
            <a:ext cx="269875" cy="311150"/>
          </a:xfrm>
          <a:custGeom>
            <a:avLst/>
            <a:gdLst/>
            <a:ahLst/>
            <a:cxnLst/>
            <a:rect l="l" t="t" r="r" b="b"/>
            <a:pathLst>
              <a:path w="269875" h="311150">
                <a:moveTo>
                  <a:pt x="0" y="104139"/>
                </a:moveTo>
                <a:lnTo>
                  <a:pt x="135000" y="0"/>
                </a:lnTo>
                <a:lnTo>
                  <a:pt x="269875" y="104139"/>
                </a:lnTo>
                <a:lnTo>
                  <a:pt x="202437" y="104139"/>
                </a:lnTo>
                <a:lnTo>
                  <a:pt x="202437" y="311150"/>
                </a:lnTo>
                <a:lnTo>
                  <a:pt x="67437" y="311150"/>
                </a:lnTo>
                <a:lnTo>
                  <a:pt x="67437" y="104139"/>
                </a:lnTo>
                <a:lnTo>
                  <a:pt x="0" y="104139"/>
                </a:lnTo>
                <a:close/>
              </a:path>
            </a:pathLst>
          </a:custGeom>
          <a:ln w="9525">
            <a:solidFill>
              <a:srgbClr val="7C5F9F"/>
            </a:solidFill>
          </a:ln>
        </p:spPr>
        <p:txBody>
          <a:bodyPr wrap="square" lIns="0" tIns="0" rIns="0" bIns="0" rtlCol="0"/>
          <a:lstStyle/>
          <a:p/>
        </p:txBody>
      </p:sp>
      <p:sp>
        <p:nvSpPr>
          <p:cNvPr id="59" name="object 59"/>
          <p:cNvSpPr/>
          <p:nvPr/>
        </p:nvSpPr>
        <p:spPr>
          <a:xfrm>
            <a:off x="263652" y="1844039"/>
            <a:ext cx="286512" cy="298703"/>
          </a:xfrm>
          <a:prstGeom prst="rect">
            <a:avLst/>
          </a:prstGeom>
          <a:blipFill>
            <a:blip r:embed="rId25" cstate="print"/>
            <a:stretch>
              <a:fillRect/>
            </a:stretch>
          </a:blipFill>
        </p:spPr>
        <p:txBody>
          <a:bodyPr wrap="square" lIns="0" tIns="0" rIns="0" bIns="0" rtlCol="0"/>
          <a:lstStyle/>
          <a:p/>
        </p:txBody>
      </p:sp>
      <p:sp>
        <p:nvSpPr>
          <p:cNvPr id="60" name="object 60"/>
          <p:cNvSpPr/>
          <p:nvPr/>
        </p:nvSpPr>
        <p:spPr>
          <a:xfrm>
            <a:off x="311150" y="1878964"/>
            <a:ext cx="189229" cy="189229"/>
          </a:xfrm>
          <a:prstGeom prst="rect">
            <a:avLst/>
          </a:prstGeom>
          <a:blipFill>
            <a:blip r:embed="rId26" cstate="print"/>
            <a:stretch>
              <a:fillRect/>
            </a:stretch>
          </a:blipFill>
        </p:spPr>
        <p:txBody>
          <a:bodyPr wrap="square" lIns="0" tIns="0" rIns="0" bIns="0" rtlCol="0"/>
          <a:lstStyle/>
          <a:p/>
        </p:txBody>
      </p:sp>
      <p:sp>
        <p:nvSpPr>
          <p:cNvPr id="61" name="object 61"/>
          <p:cNvSpPr/>
          <p:nvPr/>
        </p:nvSpPr>
        <p:spPr>
          <a:xfrm>
            <a:off x="306387" y="1874202"/>
            <a:ext cx="198754" cy="198754"/>
          </a:xfrm>
          <a:prstGeom prst="rect">
            <a:avLst/>
          </a:prstGeom>
          <a:blipFill>
            <a:blip r:embed="rId27" cstate="print"/>
            <a:stretch>
              <a:fillRect/>
            </a:stretch>
          </a:blipFill>
        </p:spPr>
        <p:txBody>
          <a:bodyPr wrap="square" lIns="0" tIns="0" rIns="0" bIns="0" rtlCol="0"/>
          <a:lstStyle/>
          <a:p/>
        </p:txBody>
      </p:sp>
      <p:sp>
        <p:nvSpPr>
          <p:cNvPr id="62" name="object 62"/>
          <p:cNvSpPr/>
          <p:nvPr/>
        </p:nvSpPr>
        <p:spPr>
          <a:xfrm>
            <a:off x="5919215" y="5210555"/>
            <a:ext cx="1030224" cy="472439"/>
          </a:xfrm>
          <a:prstGeom prst="rect">
            <a:avLst/>
          </a:prstGeom>
          <a:blipFill>
            <a:blip r:embed="rId28" cstate="print"/>
            <a:stretch>
              <a:fillRect/>
            </a:stretch>
          </a:blipFill>
        </p:spPr>
        <p:txBody>
          <a:bodyPr wrap="square" lIns="0" tIns="0" rIns="0" bIns="0" rtlCol="0"/>
          <a:lstStyle/>
          <a:p/>
        </p:txBody>
      </p:sp>
      <p:sp>
        <p:nvSpPr>
          <p:cNvPr id="63" name="object 63"/>
          <p:cNvSpPr/>
          <p:nvPr/>
        </p:nvSpPr>
        <p:spPr>
          <a:xfrm>
            <a:off x="5967095" y="5238114"/>
            <a:ext cx="934720" cy="377516"/>
          </a:xfrm>
          <a:prstGeom prst="rect">
            <a:avLst/>
          </a:prstGeom>
          <a:blipFill>
            <a:blip r:embed="rId29" cstate="print"/>
            <a:stretch>
              <a:fillRect/>
            </a:stretch>
          </a:blipFill>
        </p:spPr>
        <p:txBody>
          <a:bodyPr wrap="square" lIns="0" tIns="0" rIns="0" bIns="0" rtlCol="0"/>
          <a:lstStyle/>
          <a:p/>
        </p:txBody>
      </p:sp>
      <p:sp>
        <p:nvSpPr>
          <p:cNvPr id="64" name="object 64"/>
          <p:cNvSpPr/>
          <p:nvPr/>
        </p:nvSpPr>
        <p:spPr>
          <a:xfrm>
            <a:off x="5967095" y="5302503"/>
            <a:ext cx="805180" cy="313690"/>
          </a:xfrm>
          <a:custGeom>
            <a:avLst/>
            <a:gdLst/>
            <a:ahLst/>
            <a:cxnLst/>
            <a:rect l="l" t="t" r="r" b="b"/>
            <a:pathLst>
              <a:path w="805179" h="313689">
                <a:moveTo>
                  <a:pt x="0" y="0"/>
                </a:moveTo>
                <a:lnTo>
                  <a:pt x="804672" y="0"/>
                </a:lnTo>
                <a:lnTo>
                  <a:pt x="804672" y="251332"/>
                </a:lnTo>
                <a:lnTo>
                  <a:pt x="741203" y="252187"/>
                </a:lnTo>
                <a:lnTo>
                  <a:pt x="684357" y="254585"/>
                </a:lnTo>
                <a:lnTo>
                  <a:pt x="633306" y="258277"/>
                </a:lnTo>
                <a:lnTo>
                  <a:pt x="587222" y="263014"/>
                </a:lnTo>
                <a:lnTo>
                  <a:pt x="545278" y="268548"/>
                </a:lnTo>
                <a:lnTo>
                  <a:pt x="506645" y="274630"/>
                </a:lnTo>
                <a:lnTo>
                  <a:pt x="436001" y="287440"/>
                </a:lnTo>
                <a:lnTo>
                  <a:pt x="402336" y="293671"/>
                </a:lnTo>
                <a:lnTo>
                  <a:pt x="334176" y="304540"/>
                </a:lnTo>
                <a:lnTo>
                  <a:pt x="259393" y="311625"/>
                </a:lnTo>
                <a:lnTo>
                  <a:pt x="217449" y="313127"/>
                </a:lnTo>
                <a:lnTo>
                  <a:pt x="171365" y="312936"/>
                </a:lnTo>
                <a:lnTo>
                  <a:pt x="120314" y="310804"/>
                </a:lnTo>
                <a:lnTo>
                  <a:pt x="63468" y="306481"/>
                </a:lnTo>
                <a:lnTo>
                  <a:pt x="0" y="299719"/>
                </a:lnTo>
                <a:lnTo>
                  <a:pt x="0" y="0"/>
                </a:lnTo>
                <a:close/>
              </a:path>
            </a:pathLst>
          </a:custGeom>
          <a:ln w="9524">
            <a:solidFill>
              <a:srgbClr val="97B853"/>
            </a:solidFill>
          </a:ln>
        </p:spPr>
        <p:txBody>
          <a:bodyPr wrap="square" lIns="0" tIns="0" rIns="0" bIns="0" rtlCol="0"/>
          <a:lstStyle/>
          <a:p/>
        </p:txBody>
      </p:sp>
      <p:sp>
        <p:nvSpPr>
          <p:cNvPr id="65" name="object 65"/>
          <p:cNvSpPr/>
          <p:nvPr/>
        </p:nvSpPr>
        <p:spPr>
          <a:xfrm>
            <a:off x="6033389" y="5269864"/>
            <a:ext cx="799465" cy="255270"/>
          </a:xfrm>
          <a:custGeom>
            <a:avLst/>
            <a:gdLst/>
            <a:ahLst/>
            <a:cxnLst/>
            <a:rect l="l" t="t" r="r" b="b"/>
            <a:pathLst>
              <a:path w="799465" h="255270">
                <a:moveTo>
                  <a:pt x="0" y="32639"/>
                </a:moveTo>
                <a:lnTo>
                  <a:pt x="0" y="0"/>
                </a:lnTo>
                <a:lnTo>
                  <a:pt x="799211" y="0"/>
                </a:lnTo>
                <a:lnTo>
                  <a:pt x="799211" y="252984"/>
                </a:lnTo>
                <a:lnTo>
                  <a:pt x="776900" y="253261"/>
                </a:lnTo>
                <a:lnTo>
                  <a:pt x="757412" y="253873"/>
                </a:lnTo>
                <a:lnTo>
                  <a:pt x="743614" y="254484"/>
                </a:lnTo>
                <a:lnTo>
                  <a:pt x="738378" y="254762"/>
                </a:lnTo>
              </a:path>
            </a:pathLst>
          </a:custGeom>
          <a:ln w="9525">
            <a:solidFill>
              <a:srgbClr val="97B853"/>
            </a:solidFill>
          </a:ln>
        </p:spPr>
        <p:txBody>
          <a:bodyPr wrap="square" lIns="0" tIns="0" rIns="0" bIns="0" rtlCol="0"/>
          <a:lstStyle/>
          <a:p/>
        </p:txBody>
      </p:sp>
      <p:sp>
        <p:nvSpPr>
          <p:cNvPr id="66" name="object 66"/>
          <p:cNvSpPr/>
          <p:nvPr/>
        </p:nvSpPr>
        <p:spPr>
          <a:xfrm>
            <a:off x="6095746" y="5238114"/>
            <a:ext cx="806450" cy="254000"/>
          </a:xfrm>
          <a:custGeom>
            <a:avLst/>
            <a:gdLst/>
            <a:ahLst/>
            <a:cxnLst/>
            <a:rect l="l" t="t" r="r" b="b"/>
            <a:pathLst>
              <a:path w="806450" h="254000">
                <a:moveTo>
                  <a:pt x="0" y="31750"/>
                </a:moveTo>
                <a:lnTo>
                  <a:pt x="0" y="0"/>
                </a:lnTo>
                <a:lnTo>
                  <a:pt x="806069" y="0"/>
                </a:lnTo>
                <a:lnTo>
                  <a:pt x="806069" y="252222"/>
                </a:lnTo>
                <a:lnTo>
                  <a:pt x="780627" y="252420"/>
                </a:lnTo>
                <a:lnTo>
                  <a:pt x="758459" y="252857"/>
                </a:lnTo>
                <a:lnTo>
                  <a:pt x="742793" y="253293"/>
                </a:lnTo>
                <a:lnTo>
                  <a:pt x="736853" y="253492"/>
                </a:lnTo>
              </a:path>
            </a:pathLst>
          </a:custGeom>
          <a:ln w="9525">
            <a:solidFill>
              <a:srgbClr val="97B853"/>
            </a:solidFill>
          </a:ln>
        </p:spPr>
        <p:txBody>
          <a:bodyPr wrap="square" lIns="0" tIns="0" rIns="0" bIns="0" rtlCol="0"/>
          <a:lstStyle/>
          <a:p/>
        </p:txBody>
      </p:sp>
      <p:sp>
        <p:nvSpPr>
          <p:cNvPr id="67" name="object 67"/>
          <p:cNvSpPr/>
          <p:nvPr/>
        </p:nvSpPr>
        <p:spPr>
          <a:xfrm>
            <a:off x="705612" y="5812535"/>
            <a:ext cx="984503" cy="598932"/>
          </a:xfrm>
          <a:prstGeom prst="rect">
            <a:avLst/>
          </a:prstGeom>
          <a:blipFill>
            <a:blip r:embed="rId30" cstate="print"/>
            <a:stretch>
              <a:fillRect/>
            </a:stretch>
          </a:blipFill>
        </p:spPr>
        <p:txBody>
          <a:bodyPr wrap="square" lIns="0" tIns="0" rIns="0" bIns="0" rtlCol="0"/>
          <a:lstStyle/>
          <a:p/>
        </p:txBody>
      </p:sp>
      <p:sp>
        <p:nvSpPr>
          <p:cNvPr id="68" name="object 68"/>
          <p:cNvSpPr/>
          <p:nvPr/>
        </p:nvSpPr>
        <p:spPr>
          <a:xfrm>
            <a:off x="717804" y="5871971"/>
            <a:ext cx="960119" cy="483108"/>
          </a:xfrm>
          <a:prstGeom prst="rect">
            <a:avLst/>
          </a:prstGeom>
          <a:blipFill>
            <a:blip r:embed="rId31" cstate="print"/>
            <a:stretch>
              <a:fillRect/>
            </a:stretch>
          </a:blipFill>
        </p:spPr>
        <p:txBody>
          <a:bodyPr wrap="square" lIns="0" tIns="0" rIns="0" bIns="0" rtlCol="0"/>
          <a:lstStyle/>
          <a:p/>
        </p:txBody>
      </p:sp>
      <p:sp>
        <p:nvSpPr>
          <p:cNvPr id="69" name="object 69"/>
          <p:cNvSpPr/>
          <p:nvPr/>
        </p:nvSpPr>
        <p:spPr>
          <a:xfrm>
            <a:off x="731266" y="5838189"/>
            <a:ext cx="878840" cy="493395"/>
          </a:xfrm>
          <a:prstGeom prst="rect">
            <a:avLst/>
          </a:prstGeom>
          <a:blipFill>
            <a:blip r:embed="rId32" cstate="print"/>
            <a:stretch>
              <a:fillRect/>
            </a:stretch>
          </a:blipFill>
        </p:spPr>
        <p:txBody>
          <a:bodyPr wrap="square" lIns="0" tIns="0" rIns="0" bIns="0" rtlCol="0"/>
          <a:lstStyle/>
          <a:p/>
        </p:txBody>
      </p:sp>
      <p:sp>
        <p:nvSpPr>
          <p:cNvPr id="70" name="object 70"/>
          <p:cNvSpPr txBox="1"/>
          <p:nvPr/>
        </p:nvSpPr>
        <p:spPr>
          <a:xfrm>
            <a:off x="942136" y="5974460"/>
            <a:ext cx="469900" cy="208279"/>
          </a:xfrm>
          <a:prstGeom prst="rect">
            <a:avLst/>
          </a:prstGeom>
        </p:spPr>
        <p:txBody>
          <a:bodyPr wrap="square" lIns="0" tIns="12700" rIns="0" bIns="0" rtlCol="0" vert="horz">
            <a:spAutoFit/>
          </a:bodyPr>
          <a:lstStyle/>
          <a:p>
            <a:pPr>
              <a:lnSpc>
                <a:spcPct val="100000"/>
              </a:lnSpc>
              <a:spcBef>
                <a:spcPts val="100"/>
              </a:spcBef>
            </a:pPr>
            <a:r>
              <a:rPr dirty="0" sz="1200">
                <a:latin typeface="ＭＳ ゴシック"/>
                <a:cs typeface="ＭＳ ゴシック"/>
              </a:rPr>
              <a:t>市町村</a:t>
            </a:r>
            <a:endParaRPr sz="1200">
              <a:latin typeface="ＭＳ ゴシック"/>
              <a:cs typeface="ＭＳ ゴシック"/>
            </a:endParaRPr>
          </a:p>
        </p:txBody>
      </p:sp>
      <p:sp>
        <p:nvSpPr>
          <p:cNvPr id="71" name="object 71"/>
          <p:cNvSpPr/>
          <p:nvPr/>
        </p:nvSpPr>
        <p:spPr>
          <a:xfrm>
            <a:off x="1923288" y="5210555"/>
            <a:ext cx="1028700" cy="499872"/>
          </a:xfrm>
          <a:prstGeom prst="rect">
            <a:avLst/>
          </a:prstGeom>
          <a:blipFill>
            <a:blip r:embed="rId33" cstate="print"/>
            <a:stretch>
              <a:fillRect/>
            </a:stretch>
          </a:blipFill>
        </p:spPr>
        <p:txBody>
          <a:bodyPr wrap="square" lIns="0" tIns="0" rIns="0" bIns="0" rtlCol="0"/>
          <a:lstStyle/>
          <a:p/>
        </p:txBody>
      </p:sp>
      <p:sp>
        <p:nvSpPr>
          <p:cNvPr id="72" name="object 72"/>
          <p:cNvSpPr/>
          <p:nvPr/>
        </p:nvSpPr>
        <p:spPr>
          <a:xfrm>
            <a:off x="1970404" y="5238114"/>
            <a:ext cx="934719" cy="404755"/>
          </a:xfrm>
          <a:prstGeom prst="rect">
            <a:avLst/>
          </a:prstGeom>
          <a:blipFill>
            <a:blip r:embed="rId34" cstate="print"/>
            <a:stretch>
              <a:fillRect/>
            </a:stretch>
          </a:blipFill>
        </p:spPr>
        <p:txBody>
          <a:bodyPr wrap="square" lIns="0" tIns="0" rIns="0" bIns="0" rtlCol="0"/>
          <a:lstStyle/>
          <a:p/>
        </p:txBody>
      </p:sp>
      <p:sp>
        <p:nvSpPr>
          <p:cNvPr id="73" name="object 73"/>
          <p:cNvSpPr/>
          <p:nvPr/>
        </p:nvSpPr>
        <p:spPr>
          <a:xfrm>
            <a:off x="1970404" y="5307202"/>
            <a:ext cx="805180" cy="335915"/>
          </a:xfrm>
          <a:custGeom>
            <a:avLst/>
            <a:gdLst/>
            <a:ahLst/>
            <a:cxnLst/>
            <a:rect l="l" t="t" r="r" b="b"/>
            <a:pathLst>
              <a:path w="805180" h="335914">
                <a:moveTo>
                  <a:pt x="0" y="0"/>
                </a:moveTo>
                <a:lnTo>
                  <a:pt x="804671" y="0"/>
                </a:lnTo>
                <a:lnTo>
                  <a:pt x="804671" y="269493"/>
                </a:lnTo>
                <a:lnTo>
                  <a:pt x="741203" y="270409"/>
                </a:lnTo>
                <a:lnTo>
                  <a:pt x="684357" y="272976"/>
                </a:lnTo>
                <a:lnTo>
                  <a:pt x="633306" y="276930"/>
                </a:lnTo>
                <a:lnTo>
                  <a:pt x="587222" y="282003"/>
                </a:lnTo>
                <a:lnTo>
                  <a:pt x="545278" y="287929"/>
                </a:lnTo>
                <a:lnTo>
                  <a:pt x="506645" y="294442"/>
                </a:lnTo>
                <a:lnTo>
                  <a:pt x="436001" y="308160"/>
                </a:lnTo>
                <a:lnTo>
                  <a:pt x="402336" y="314833"/>
                </a:lnTo>
                <a:lnTo>
                  <a:pt x="334176" y="326472"/>
                </a:lnTo>
                <a:lnTo>
                  <a:pt x="259393" y="334059"/>
                </a:lnTo>
                <a:lnTo>
                  <a:pt x="217449" y="335667"/>
                </a:lnTo>
                <a:lnTo>
                  <a:pt x="171365" y="335463"/>
                </a:lnTo>
                <a:lnTo>
                  <a:pt x="120314" y="333180"/>
                </a:lnTo>
                <a:lnTo>
                  <a:pt x="63468" y="328551"/>
                </a:lnTo>
                <a:lnTo>
                  <a:pt x="0" y="321309"/>
                </a:lnTo>
                <a:lnTo>
                  <a:pt x="0" y="0"/>
                </a:lnTo>
                <a:close/>
              </a:path>
            </a:pathLst>
          </a:custGeom>
          <a:ln w="9525">
            <a:solidFill>
              <a:srgbClr val="97B853"/>
            </a:solidFill>
          </a:ln>
        </p:spPr>
        <p:txBody>
          <a:bodyPr wrap="square" lIns="0" tIns="0" rIns="0" bIns="0" rtlCol="0"/>
          <a:lstStyle/>
          <a:p/>
        </p:txBody>
      </p:sp>
      <p:sp>
        <p:nvSpPr>
          <p:cNvPr id="74" name="object 74"/>
          <p:cNvSpPr/>
          <p:nvPr/>
        </p:nvSpPr>
        <p:spPr>
          <a:xfrm>
            <a:off x="2036698" y="5272150"/>
            <a:ext cx="799465" cy="273685"/>
          </a:xfrm>
          <a:custGeom>
            <a:avLst/>
            <a:gdLst/>
            <a:ahLst/>
            <a:cxnLst/>
            <a:rect l="l" t="t" r="r" b="b"/>
            <a:pathLst>
              <a:path w="799464" h="273685">
                <a:moveTo>
                  <a:pt x="0" y="35052"/>
                </a:moveTo>
                <a:lnTo>
                  <a:pt x="0" y="0"/>
                </a:lnTo>
                <a:lnTo>
                  <a:pt x="799211" y="0"/>
                </a:lnTo>
                <a:lnTo>
                  <a:pt x="799211" y="271272"/>
                </a:lnTo>
                <a:lnTo>
                  <a:pt x="776900" y="271569"/>
                </a:lnTo>
                <a:lnTo>
                  <a:pt x="757412" y="272224"/>
                </a:lnTo>
                <a:lnTo>
                  <a:pt x="743614" y="272879"/>
                </a:lnTo>
                <a:lnTo>
                  <a:pt x="738377" y="273177"/>
                </a:lnTo>
              </a:path>
            </a:pathLst>
          </a:custGeom>
          <a:ln w="9525">
            <a:solidFill>
              <a:srgbClr val="97B853"/>
            </a:solidFill>
          </a:ln>
        </p:spPr>
        <p:txBody>
          <a:bodyPr wrap="square" lIns="0" tIns="0" rIns="0" bIns="0" rtlCol="0"/>
          <a:lstStyle/>
          <a:p/>
        </p:txBody>
      </p:sp>
      <p:sp>
        <p:nvSpPr>
          <p:cNvPr id="75" name="object 75"/>
          <p:cNvSpPr/>
          <p:nvPr/>
        </p:nvSpPr>
        <p:spPr>
          <a:xfrm>
            <a:off x="2099055" y="5238114"/>
            <a:ext cx="806450" cy="271780"/>
          </a:xfrm>
          <a:custGeom>
            <a:avLst/>
            <a:gdLst/>
            <a:ahLst/>
            <a:cxnLst/>
            <a:rect l="l" t="t" r="r" b="b"/>
            <a:pathLst>
              <a:path w="806450" h="271779">
                <a:moveTo>
                  <a:pt x="0" y="34036"/>
                </a:moveTo>
                <a:lnTo>
                  <a:pt x="0" y="0"/>
                </a:lnTo>
                <a:lnTo>
                  <a:pt x="806069" y="0"/>
                </a:lnTo>
                <a:lnTo>
                  <a:pt x="806069" y="270383"/>
                </a:lnTo>
                <a:lnTo>
                  <a:pt x="780627" y="270601"/>
                </a:lnTo>
                <a:lnTo>
                  <a:pt x="758459" y="271081"/>
                </a:lnTo>
                <a:lnTo>
                  <a:pt x="742793" y="271561"/>
                </a:lnTo>
                <a:lnTo>
                  <a:pt x="736854" y="271780"/>
                </a:lnTo>
              </a:path>
            </a:pathLst>
          </a:custGeom>
          <a:ln w="9525">
            <a:solidFill>
              <a:srgbClr val="97B853"/>
            </a:solidFill>
          </a:ln>
        </p:spPr>
        <p:txBody>
          <a:bodyPr wrap="square" lIns="0" tIns="0" rIns="0" bIns="0" rtlCol="0"/>
          <a:lstStyle/>
          <a:p/>
        </p:txBody>
      </p:sp>
      <p:sp>
        <p:nvSpPr>
          <p:cNvPr id="76" name="object 76"/>
          <p:cNvSpPr txBox="1"/>
          <p:nvPr/>
        </p:nvSpPr>
        <p:spPr>
          <a:xfrm>
            <a:off x="2054098" y="5361558"/>
            <a:ext cx="635000" cy="208279"/>
          </a:xfrm>
          <a:prstGeom prst="rect">
            <a:avLst/>
          </a:prstGeom>
        </p:spPr>
        <p:txBody>
          <a:bodyPr wrap="square" lIns="0" tIns="12700" rIns="0" bIns="0" rtlCol="0" vert="horz">
            <a:spAutoFit/>
          </a:bodyPr>
          <a:lstStyle/>
          <a:p>
            <a:pPr marL="12700">
              <a:lnSpc>
                <a:spcPct val="100000"/>
              </a:lnSpc>
              <a:spcBef>
                <a:spcPts val="100"/>
              </a:spcBef>
            </a:pPr>
            <a:r>
              <a:rPr dirty="0" sz="1200">
                <a:latin typeface="HG丸ｺﾞｼｯｸM-PRO"/>
                <a:cs typeface="HG丸ｺﾞｼｯｸM-PRO"/>
              </a:rPr>
              <a:t>罹患情報</a:t>
            </a:r>
            <a:endParaRPr sz="1200">
              <a:latin typeface="HG丸ｺﾞｼｯｸM-PRO"/>
              <a:cs typeface="HG丸ｺﾞｼｯｸM-PRO"/>
            </a:endParaRPr>
          </a:p>
        </p:txBody>
      </p:sp>
      <p:sp>
        <p:nvSpPr>
          <p:cNvPr id="77" name="object 77"/>
          <p:cNvSpPr/>
          <p:nvPr/>
        </p:nvSpPr>
        <p:spPr>
          <a:xfrm>
            <a:off x="3166872" y="5228843"/>
            <a:ext cx="1030224" cy="486156"/>
          </a:xfrm>
          <a:prstGeom prst="rect">
            <a:avLst/>
          </a:prstGeom>
          <a:blipFill>
            <a:blip r:embed="rId35" cstate="print"/>
            <a:stretch>
              <a:fillRect/>
            </a:stretch>
          </a:blipFill>
        </p:spPr>
        <p:txBody>
          <a:bodyPr wrap="square" lIns="0" tIns="0" rIns="0" bIns="0" rtlCol="0"/>
          <a:lstStyle/>
          <a:p/>
        </p:txBody>
      </p:sp>
      <p:sp>
        <p:nvSpPr>
          <p:cNvPr id="78" name="object 78"/>
          <p:cNvSpPr/>
          <p:nvPr/>
        </p:nvSpPr>
        <p:spPr>
          <a:xfrm>
            <a:off x="3214370" y="5255894"/>
            <a:ext cx="934719" cy="390801"/>
          </a:xfrm>
          <a:prstGeom prst="rect">
            <a:avLst/>
          </a:prstGeom>
          <a:blipFill>
            <a:blip r:embed="rId36" cstate="print"/>
            <a:stretch>
              <a:fillRect/>
            </a:stretch>
          </a:blipFill>
        </p:spPr>
        <p:txBody>
          <a:bodyPr wrap="square" lIns="0" tIns="0" rIns="0" bIns="0" rtlCol="0"/>
          <a:lstStyle/>
          <a:p/>
        </p:txBody>
      </p:sp>
      <p:sp>
        <p:nvSpPr>
          <p:cNvPr id="79" name="object 79"/>
          <p:cNvSpPr/>
          <p:nvPr/>
        </p:nvSpPr>
        <p:spPr>
          <a:xfrm>
            <a:off x="3214370" y="5322569"/>
            <a:ext cx="805180" cy="324485"/>
          </a:xfrm>
          <a:custGeom>
            <a:avLst/>
            <a:gdLst/>
            <a:ahLst/>
            <a:cxnLst/>
            <a:rect l="l" t="t" r="r" b="b"/>
            <a:pathLst>
              <a:path w="805179" h="324485">
                <a:moveTo>
                  <a:pt x="0" y="0"/>
                </a:moveTo>
                <a:lnTo>
                  <a:pt x="804671" y="0"/>
                </a:lnTo>
                <a:lnTo>
                  <a:pt x="804671" y="260223"/>
                </a:lnTo>
                <a:lnTo>
                  <a:pt x="741203" y="261106"/>
                </a:lnTo>
                <a:lnTo>
                  <a:pt x="684357" y="263586"/>
                </a:lnTo>
                <a:lnTo>
                  <a:pt x="633306" y="267404"/>
                </a:lnTo>
                <a:lnTo>
                  <a:pt x="587222" y="272303"/>
                </a:lnTo>
                <a:lnTo>
                  <a:pt x="545278" y="278026"/>
                </a:lnTo>
                <a:lnTo>
                  <a:pt x="506645" y="284315"/>
                </a:lnTo>
                <a:lnTo>
                  <a:pt x="436001" y="297562"/>
                </a:lnTo>
                <a:lnTo>
                  <a:pt x="402336" y="304006"/>
                </a:lnTo>
                <a:lnTo>
                  <a:pt x="334176" y="315245"/>
                </a:lnTo>
                <a:lnTo>
                  <a:pt x="259393" y="322573"/>
                </a:lnTo>
                <a:lnTo>
                  <a:pt x="217449" y="324126"/>
                </a:lnTo>
                <a:lnTo>
                  <a:pt x="171365" y="323928"/>
                </a:lnTo>
                <a:lnTo>
                  <a:pt x="120314" y="321723"/>
                </a:lnTo>
                <a:lnTo>
                  <a:pt x="63468" y="317253"/>
                </a:lnTo>
                <a:lnTo>
                  <a:pt x="0" y="310261"/>
                </a:lnTo>
                <a:lnTo>
                  <a:pt x="0" y="0"/>
                </a:lnTo>
                <a:close/>
              </a:path>
            </a:pathLst>
          </a:custGeom>
          <a:ln w="9525">
            <a:solidFill>
              <a:srgbClr val="97B853"/>
            </a:solidFill>
          </a:ln>
        </p:spPr>
        <p:txBody>
          <a:bodyPr wrap="square" lIns="0" tIns="0" rIns="0" bIns="0" rtlCol="0"/>
          <a:lstStyle/>
          <a:p/>
        </p:txBody>
      </p:sp>
      <p:sp>
        <p:nvSpPr>
          <p:cNvPr id="80" name="object 80"/>
          <p:cNvSpPr/>
          <p:nvPr/>
        </p:nvSpPr>
        <p:spPr>
          <a:xfrm>
            <a:off x="3280664" y="5288787"/>
            <a:ext cx="799465" cy="264160"/>
          </a:xfrm>
          <a:custGeom>
            <a:avLst/>
            <a:gdLst/>
            <a:ahLst/>
            <a:cxnLst/>
            <a:rect l="l" t="t" r="r" b="b"/>
            <a:pathLst>
              <a:path w="799464" h="264160">
                <a:moveTo>
                  <a:pt x="0" y="33782"/>
                </a:moveTo>
                <a:lnTo>
                  <a:pt x="0" y="0"/>
                </a:lnTo>
                <a:lnTo>
                  <a:pt x="799211" y="0"/>
                </a:lnTo>
                <a:lnTo>
                  <a:pt x="799211" y="261874"/>
                </a:lnTo>
                <a:lnTo>
                  <a:pt x="776900" y="262151"/>
                </a:lnTo>
                <a:lnTo>
                  <a:pt x="757412" y="262763"/>
                </a:lnTo>
                <a:lnTo>
                  <a:pt x="743614" y="263374"/>
                </a:lnTo>
                <a:lnTo>
                  <a:pt x="738377" y="263651"/>
                </a:lnTo>
              </a:path>
            </a:pathLst>
          </a:custGeom>
          <a:ln w="9525">
            <a:solidFill>
              <a:srgbClr val="97B853"/>
            </a:solidFill>
          </a:ln>
        </p:spPr>
        <p:txBody>
          <a:bodyPr wrap="square" lIns="0" tIns="0" rIns="0" bIns="0" rtlCol="0"/>
          <a:lstStyle/>
          <a:p/>
        </p:txBody>
      </p:sp>
      <p:sp>
        <p:nvSpPr>
          <p:cNvPr id="81" name="object 81"/>
          <p:cNvSpPr/>
          <p:nvPr/>
        </p:nvSpPr>
        <p:spPr>
          <a:xfrm>
            <a:off x="3343021" y="5255894"/>
            <a:ext cx="806450" cy="262890"/>
          </a:xfrm>
          <a:custGeom>
            <a:avLst/>
            <a:gdLst/>
            <a:ahLst/>
            <a:cxnLst/>
            <a:rect l="l" t="t" r="r" b="b"/>
            <a:pathLst>
              <a:path w="806450" h="262889">
                <a:moveTo>
                  <a:pt x="0" y="32892"/>
                </a:moveTo>
                <a:lnTo>
                  <a:pt x="0" y="0"/>
                </a:lnTo>
                <a:lnTo>
                  <a:pt x="806068" y="0"/>
                </a:lnTo>
                <a:lnTo>
                  <a:pt x="806068" y="261112"/>
                </a:lnTo>
                <a:lnTo>
                  <a:pt x="780627" y="261310"/>
                </a:lnTo>
                <a:lnTo>
                  <a:pt x="758459" y="261747"/>
                </a:lnTo>
                <a:lnTo>
                  <a:pt x="742793" y="262183"/>
                </a:lnTo>
                <a:lnTo>
                  <a:pt x="736853" y="262381"/>
                </a:lnTo>
              </a:path>
            </a:pathLst>
          </a:custGeom>
          <a:ln w="9525">
            <a:solidFill>
              <a:srgbClr val="97B853"/>
            </a:solidFill>
          </a:ln>
        </p:spPr>
        <p:txBody>
          <a:bodyPr wrap="square" lIns="0" tIns="0" rIns="0" bIns="0" rtlCol="0"/>
          <a:lstStyle/>
          <a:p/>
        </p:txBody>
      </p:sp>
      <p:sp>
        <p:nvSpPr>
          <p:cNvPr id="82" name="object 82"/>
          <p:cNvSpPr txBox="1"/>
          <p:nvPr/>
        </p:nvSpPr>
        <p:spPr>
          <a:xfrm>
            <a:off x="3298063" y="5376798"/>
            <a:ext cx="635000" cy="208279"/>
          </a:xfrm>
          <a:prstGeom prst="rect">
            <a:avLst/>
          </a:prstGeom>
        </p:spPr>
        <p:txBody>
          <a:bodyPr wrap="square" lIns="0" tIns="12700" rIns="0" bIns="0" rtlCol="0" vert="horz">
            <a:spAutoFit/>
          </a:bodyPr>
          <a:lstStyle/>
          <a:p>
            <a:pPr marL="12700">
              <a:lnSpc>
                <a:spcPct val="100000"/>
              </a:lnSpc>
              <a:spcBef>
                <a:spcPts val="100"/>
              </a:spcBef>
            </a:pPr>
            <a:r>
              <a:rPr dirty="0" sz="1200">
                <a:latin typeface="HG丸ｺﾞｼｯｸM-PRO"/>
                <a:cs typeface="HG丸ｺﾞｼｯｸM-PRO"/>
              </a:rPr>
              <a:t>罹患情報</a:t>
            </a:r>
            <a:endParaRPr sz="1200">
              <a:latin typeface="HG丸ｺﾞｼｯｸM-PRO"/>
              <a:cs typeface="HG丸ｺﾞｼｯｸM-PRO"/>
            </a:endParaRPr>
          </a:p>
        </p:txBody>
      </p:sp>
      <p:sp>
        <p:nvSpPr>
          <p:cNvPr id="83" name="object 83"/>
          <p:cNvSpPr/>
          <p:nvPr/>
        </p:nvSpPr>
        <p:spPr>
          <a:xfrm>
            <a:off x="2756916" y="5337047"/>
            <a:ext cx="521207" cy="304800"/>
          </a:xfrm>
          <a:prstGeom prst="rect">
            <a:avLst/>
          </a:prstGeom>
          <a:blipFill>
            <a:blip r:embed="rId37" cstate="print"/>
            <a:stretch>
              <a:fillRect/>
            </a:stretch>
          </a:blipFill>
        </p:spPr>
        <p:txBody>
          <a:bodyPr wrap="square" lIns="0" tIns="0" rIns="0" bIns="0" rtlCol="0"/>
          <a:lstStyle/>
          <a:p/>
        </p:txBody>
      </p:sp>
      <p:sp>
        <p:nvSpPr>
          <p:cNvPr id="84" name="object 84"/>
          <p:cNvSpPr/>
          <p:nvPr/>
        </p:nvSpPr>
        <p:spPr>
          <a:xfrm>
            <a:off x="2804160" y="5364479"/>
            <a:ext cx="426084" cy="209550"/>
          </a:xfrm>
          <a:prstGeom prst="rect">
            <a:avLst/>
          </a:prstGeom>
          <a:blipFill>
            <a:blip r:embed="rId38" cstate="print"/>
            <a:stretch>
              <a:fillRect/>
            </a:stretch>
          </a:blipFill>
        </p:spPr>
        <p:txBody>
          <a:bodyPr wrap="square" lIns="0" tIns="0" rIns="0" bIns="0" rtlCol="0"/>
          <a:lstStyle/>
          <a:p/>
        </p:txBody>
      </p:sp>
      <p:sp>
        <p:nvSpPr>
          <p:cNvPr id="85" name="object 85"/>
          <p:cNvSpPr/>
          <p:nvPr/>
        </p:nvSpPr>
        <p:spPr>
          <a:xfrm>
            <a:off x="2804160" y="5364479"/>
            <a:ext cx="426084" cy="209550"/>
          </a:xfrm>
          <a:custGeom>
            <a:avLst/>
            <a:gdLst/>
            <a:ahLst/>
            <a:cxnLst/>
            <a:rect l="l" t="t" r="r" b="b"/>
            <a:pathLst>
              <a:path w="426085" h="209550">
                <a:moveTo>
                  <a:pt x="0" y="104775"/>
                </a:moveTo>
                <a:lnTo>
                  <a:pt x="104775" y="0"/>
                </a:lnTo>
                <a:lnTo>
                  <a:pt x="104775" y="52324"/>
                </a:lnTo>
                <a:lnTo>
                  <a:pt x="321309" y="52324"/>
                </a:lnTo>
                <a:lnTo>
                  <a:pt x="321309" y="0"/>
                </a:lnTo>
                <a:lnTo>
                  <a:pt x="426084" y="104775"/>
                </a:lnTo>
                <a:lnTo>
                  <a:pt x="321309" y="209550"/>
                </a:lnTo>
                <a:lnTo>
                  <a:pt x="321309" y="157099"/>
                </a:lnTo>
                <a:lnTo>
                  <a:pt x="104775" y="157099"/>
                </a:lnTo>
                <a:lnTo>
                  <a:pt x="104775" y="209550"/>
                </a:lnTo>
                <a:lnTo>
                  <a:pt x="0" y="104775"/>
                </a:lnTo>
                <a:close/>
              </a:path>
            </a:pathLst>
          </a:custGeom>
          <a:ln w="9525">
            <a:solidFill>
              <a:srgbClr val="97B853"/>
            </a:solidFill>
          </a:ln>
        </p:spPr>
        <p:txBody>
          <a:bodyPr wrap="square" lIns="0" tIns="0" rIns="0" bIns="0" rtlCol="0"/>
          <a:lstStyle/>
          <a:p/>
        </p:txBody>
      </p:sp>
      <p:sp>
        <p:nvSpPr>
          <p:cNvPr id="86" name="object 86"/>
          <p:cNvSpPr/>
          <p:nvPr/>
        </p:nvSpPr>
        <p:spPr>
          <a:xfrm>
            <a:off x="271272" y="4526279"/>
            <a:ext cx="460248" cy="1449324"/>
          </a:xfrm>
          <a:prstGeom prst="rect">
            <a:avLst/>
          </a:prstGeom>
          <a:blipFill>
            <a:blip r:embed="rId39" cstate="print"/>
            <a:stretch>
              <a:fillRect/>
            </a:stretch>
          </a:blipFill>
        </p:spPr>
        <p:txBody>
          <a:bodyPr wrap="square" lIns="0" tIns="0" rIns="0" bIns="0" rtlCol="0"/>
          <a:lstStyle/>
          <a:p/>
        </p:txBody>
      </p:sp>
      <p:sp>
        <p:nvSpPr>
          <p:cNvPr id="87" name="object 87"/>
          <p:cNvSpPr/>
          <p:nvPr/>
        </p:nvSpPr>
        <p:spPr>
          <a:xfrm>
            <a:off x="318134" y="4554219"/>
            <a:ext cx="365760" cy="1354455"/>
          </a:xfrm>
          <a:prstGeom prst="rect">
            <a:avLst/>
          </a:prstGeom>
          <a:blipFill>
            <a:blip r:embed="rId40" cstate="print"/>
            <a:stretch>
              <a:fillRect/>
            </a:stretch>
          </a:blipFill>
        </p:spPr>
        <p:txBody>
          <a:bodyPr wrap="square" lIns="0" tIns="0" rIns="0" bIns="0" rtlCol="0"/>
          <a:lstStyle/>
          <a:p/>
        </p:txBody>
      </p:sp>
      <p:sp>
        <p:nvSpPr>
          <p:cNvPr id="88" name="object 88"/>
          <p:cNvSpPr/>
          <p:nvPr/>
        </p:nvSpPr>
        <p:spPr>
          <a:xfrm>
            <a:off x="318134" y="4554219"/>
            <a:ext cx="365760" cy="1354455"/>
          </a:xfrm>
          <a:custGeom>
            <a:avLst/>
            <a:gdLst/>
            <a:ahLst/>
            <a:cxnLst/>
            <a:rect l="l" t="t" r="r" b="b"/>
            <a:pathLst>
              <a:path w="365759" h="1354454">
                <a:moveTo>
                  <a:pt x="0" y="1354455"/>
                </a:moveTo>
                <a:lnTo>
                  <a:pt x="365760" y="1354455"/>
                </a:lnTo>
                <a:lnTo>
                  <a:pt x="365760" y="0"/>
                </a:lnTo>
                <a:lnTo>
                  <a:pt x="0" y="0"/>
                </a:lnTo>
                <a:lnTo>
                  <a:pt x="0" y="1354455"/>
                </a:lnTo>
                <a:close/>
              </a:path>
            </a:pathLst>
          </a:custGeom>
          <a:ln w="9525">
            <a:solidFill>
              <a:srgbClr val="46AAC5"/>
            </a:solidFill>
          </a:ln>
        </p:spPr>
        <p:txBody>
          <a:bodyPr wrap="square" lIns="0" tIns="0" rIns="0" bIns="0" rtlCol="0"/>
          <a:lstStyle/>
          <a:p/>
        </p:txBody>
      </p:sp>
      <p:sp>
        <p:nvSpPr>
          <p:cNvPr id="89" name="object 89"/>
          <p:cNvSpPr txBox="1"/>
          <p:nvPr/>
        </p:nvSpPr>
        <p:spPr>
          <a:xfrm>
            <a:off x="412343" y="4587239"/>
            <a:ext cx="177800" cy="1275080"/>
          </a:xfrm>
          <a:prstGeom prst="rect">
            <a:avLst/>
          </a:prstGeom>
        </p:spPr>
        <p:txBody>
          <a:bodyPr wrap="square" lIns="0" tIns="43180" rIns="0" bIns="0" rtlCol="0" vert="horz">
            <a:spAutoFit/>
          </a:bodyPr>
          <a:lstStyle/>
          <a:p>
            <a:pPr algn="just" marL="12700" marR="5080">
              <a:lnSpc>
                <a:spcPts val="1200"/>
              </a:lnSpc>
              <a:spcBef>
                <a:spcPts val="340"/>
              </a:spcBef>
            </a:pPr>
            <a:r>
              <a:rPr dirty="0" sz="1200">
                <a:latin typeface="ＭＳ ゴシック"/>
                <a:cs typeface="ＭＳ ゴシック"/>
              </a:rPr>
              <a:t>情 報 の 収 集</a:t>
            </a:r>
            <a:endParaRPr sz="1200">
              <a:latin typeface="ＭＳ ゴシック"/>
              <a:cs typeface="ＭＳ ゴシック"/>
            </a:endParaRPr>
          </a:p>
          <a:p>
            <a:pPr algn="just" marL="12700" marR="5080">
              <a:lnSpc>
                <a:spcPts val="1200"/>
              </a:lnSpc>
            </a:pPr>
            <a:r>
              <a:rPr dirty="0" sz="1200">
                <a:latin typeface="ＭＳ ゴシック"/>
                <a:cs typeface="ＭＳ ゴシック"/>
              </a:rPr>
              <a:t>・ 記 録</a:t>
            </a:r>
            <a:endParaRPr sz="1200">
              <a:latin typeface="ＭＳ ゴシック"/>
              <a:cs typeface="ＭＳ ゴシック"/>
            </a:endParaRPr>
          </a:p>
        </p:txBody>
      </p:sp>
      <p:sp>
        <p:nvSpPr>
          <p:cNvPr id="90" name="object 90"/>
          <p:cNvSpPr/>
          <p:nvPr/>
        </p:nvSpPr>
        <p:spPr>
          <a:xfrm>
            <a:off x="271272" y="6908291"/>
            <a:ext cx="440436" cy="1143000"/>
          </a:xfrm>
          <a:prstGeom prst="rect">
            <a:avLst/>
          </a:prstGeom>
          <a:blipFill>
            <a:blip r:embed="rId41" cstate="print"/>
            <a:stretch>
              <a:fillRect/>
            </a:stretch>
          </a:blipFill>
        </p:spPr>
        <p:txBody>
          <a:bodyPr wrap="square" lIns="0" tIns="0" rIns="0" bIns="0" rtlCol="0"/>
          <a:lstStyle/>
          <a:p/>
        </p:txBody>
      </p:sp>
      <p:sp>
        <p:nvSpPr>
          <p:cNvPr id="91" name="object 91"/>
          <p:cNvSpPr/>
          <p:nvPr/>
        </p:nvSpPr>
        <p:spPr>
          <a:xfrm>
            <a:off x="318134" y="6935469"/>
            <a:ext cx="345440" cy="1049020"/>
          </a:xfrm>
          <a:prstGeom prst="rect">
            <a:avLst/>
          </a:prstGeom>
          <a:blipFill>
            <a:blip r:embed="rId42" cstate="print"/>
            <a:stretch>
              <a:fillRect/>
            </a:stretch>
          </a:blipFill>
        </p:spPr>
        <p:txBody>
          <a:bodyPr wrap="square" lIns="0" tIns="0" rIns="0" bIns="0" rtlCol="0"/>
          <a:lstStyle/>
          <a:p/>
        </p:txBody>
      </p:sp>
      <p:sp>
        <p:nvSpPr>
          <p:cNvPr id="92" name="object 92"/>
          <p:cNvSpPr/>
          <p:nvPr/>
        </p:nvSpPr>
        <p:spPr>
          <a:xfrm>
            <a:off x="318134" y="6935469"/>
            <a:ext cx="345440" cy="1049020"/>
          </a:xfrm>
          <a:custGeom>
            <a:avLst/>
            <a:gdLst/>
            <a:ahLst/>
            <a:cxnLst/>
            <a:rect l="l" t="t" r="r" b="b"/>
            <a:pathLst>
              <a:path w="345440" h="1049020">
                <a:moveTo>
                  <a:pt x="0" y="1049019"/>
                </a:moveTo>
                <a:lnTo>
                  <a:pt x="345440" y="1049019"/>
                </a:lnTo>
                <a:lnTo>
                  <a:pt x="345440" y="0"/>
                </a:lnTo>
                <a:lnTo>
                  <a:pt x="0" y="0"/>
                </a:lnTo>
                <a:lnTo>
                  <a:pt x="0" y="1049019"/>
                </a:lnTo>
                <a:close/>
              </a:path>
            </a:pathLst>
          </a:custGeom>
          <a:ln w="9525">
            <a:solidFill>
              <a:srgbClr val="46AAC5"/>
            </a:solidFill>
          </a:ln>
        </p:spPr>
        <p:txBody>
          <a:bodyPr wrap="square" lIns="0" tIns="0" rIns="0" bIns="0" rtlCol="0"/>
          <a:lstStyle/>
          <a:p/>
        </p:txBody>
      </p:sp>
      <p:sp>
        <p:nvSpPr>
          <p:cNvPr id="93" name="object 93"/>
          <p:cNvSpPr txBox="1"/>
          <p:nvPr/>
        </p:nvSpPr>
        <p:spPr>
          <a:xfrm>
            <a:off x="401675" y="6969505"/>
            <a:ext cx="177800" cy="970280"/>
          </a:xfrm>
          <a:prstGeom prst="rect">
            <a:avLst/>
          </a:prstGeom>
        </p:spPr>
        <p:txBody>
          <a:bodyPr wrap="square" lIns="0" tIns="43180" rIns="0" bIns="0" rtlCol="0" vert="horz">
            <a:spAutoFit/>
          </a:bodyPr>
          <a:lstStyle/>
          <a:p>
            <a:pPr algn="just" marL="12700" marR="5080">
              <a:lnSpc>
                <a:spcPts val="1200"/>
              </a:lnSpc>
              <a:spcBef>
                <a:spcPts val="340"/>
              </a:spcBef>
            </a:pPr>
            <a:r>
              <a:rPr dirty="0" sz="1200">
                <a:latin typeface="ＭＳ ゴシック"/>
                <a:cs typeface="ＭＳ ゴシック"/>
              </a:rPr>
              <a:t>利 用 等 の 限 度</a:t>
            </a:r>
            <a:endParaRPr sz="1200">
              <a:latin typeface="ＭＳ ゴシック"/>
              <a:cs typeface="ＭＳ ゴシック"/>
            </a:endParaRPr>
          </a:p>
        </p:txBody>
      </p:sp>
      <p:sp>
        <p:nvSpPr>
          <p:cNvPr id="94" name="object 94"/>
          <p:cNvSpPr/>
          <p:nvPr/>
        </p:nvSpPr>
        <p:spPr>
          <a:xfrm>
            <a:off x="256031" y="6077711"/>
            <a:ext cx="473964" cy="861060"/>
          </a:xfrm>
          <a:prstGeom prst="rect">
            <a:avLst/>
          </a:prstGeom>
          <a:blipFill>
            <a:blip r:embed="rId43" cstate="print"/>
            <a:stretch>
              <a:fillRect/>
            </a:stretch>
          </a:blipFill>
        </p:spPr>
        <p:txBody>
          <a:bodyPr wrap="square" lIns="0" tIns="0" rIns="0" bIns="0" rtlCol="0"/>
          <a:lstStyle/>
          <a:p/>
        </p:txBody>
      </p:sp>
      <p:sp>
        <p:nvSpPr>
          <p:cNvPr id="95" name="object 95"/>
          <p:cNvSpPr/>
          <p:nvPr/>
        </p:nvSpPr>
        <p:spPr>
          <a:xfrm>
            <a:off x="310515" y="6104889"/>
            <a:ext cx="365760" cy="765175"/>
          </a:xfrm>
          <a:prstGeom prst="rect">
            <a:avLst/>
          </a:prstGeom>
          <a:blipFill>
            <a:blip r:embed="rId44" cstate="print"/>
            <a:stretch>
              <a:fillRect/>
            </a:stretch>
          </a:blipFill>
        </p:spPr>
        <p:txBody>
          <a:bodyPr wrap="square" lIns="0" tIns="0" rIns="0" bIns="0" rtlCol="0"/>
          <a:lstStyle/>
          <a:p/>
        </p:txBody>
      </p:sp>
      <p:sp>
        <p:nvSpPr>
          <p:cNvPr id="96" name="object 96"/>
          <p:cNvSpPr/>
          <p:nvPr/>
        </p:nvSpPr>
        <p:spPr>
          <a:xfrm>
            <a:off x="310515" y="6104889"/>
            <a:ext cx="365760" cy="765175"/>
          </a:xfrm>
          <a:custGeom>
            <a:avLst/>
            <a:gdLst/>
            <a:ahLst/>
            <a:cxnLst/>
            <a:rect l="l" t="t" r="r" b="b"/>
            <a:pathLst>
              <a:path w="365759" h="765175">
                <a:moveTo>
                  <a:pt x="0" y="582295"/>
                </a:moveTo>
                <a:lnTo>
                  <a:pt x="91439" y="582295"/>
                </a:lnTo>
                <a:lnTo>
                  <a:pt x="91439" y="0"/>
                </a:lnTo>
                <a:lnTo>
                  <a:pt x="274320" y="0"/>
                </a:lnTo>
                <a:lnTo>
                  <a:pt x="274320" y="582295"/>
                </a:lnTo>
                <a:lnTo>
                  <a:pt x="365760" y="582295"/>
                </a:lnTo>
                <a:lnTo>
                  <a:pt x="182880" y="765175"/>
                </a:lnTo>
                <a:lnTo>
                  <a:pt x="0" y="582295"/>
                </a:lnTo>
                <a:close/>
              </a:path>
            </a:pathLst>
          </a:custGeom>
          <a:ln w="9524">
            <a:solidFill>
              <a:srgbClr val="46AAC5"/>
            </a:solidFill>
          </a:ln>
        </p:spPr>
        <p:txBody>
          <a:bodyPr wrap="square" lIns="0" tIns="0" rIns="0" bIns="0" rtlCol="0"/>
          <a:lstStyle/>
          <a:p/>
        </p:txBody>
      </p:sp>
      <p:sp>
        <p:nvSpPr>
          <p:cNvPr id="97" name="object 97"/>
          <p:cNvSpPr/>
          <p:nvPr/>
        </p:nvSpPr>
        <p:spPr>
          <a:xfrm>
            <a:off x="1441703" y="5987795"/>
            <a:ext cx="3470148" cy="345948"/>
          </a:xfrm>
          <a:prstGeom prst="rect">
            <a:avLst/>
          </a:prstGeom>
          <a:blipFill>
            <a:blip r:embed="rId45" cstate="print"/>
            <a:stretch>
              <a:fillRect/>
            </a:stretch>
          </a:blipFill>
        </p:spPr>
        <p:txBody>
          <a:bodyPr wrap="square" lIns="0" tIns="0" rIns="0" bIns="0" rtlCol="0"/>
          <a:lstStyle/>
          <a:p/>
        </p:txBody>
      </p:sp>
      <p:sp>
        <p:nvSpPr>
          <p:cNvPr id="98" name="object 98"/>
          <p:cNvSpPr/>
          <p:nvPr/>
        </p:nvSpPr>
        <p:spPr>
          <a:xfrm>
            <a:off x="1489075" y="6022339"/>
            <a:ext cx="3373120" cy="236855"/>
          </a:xfrm>
          <a:prstGeom prst="rect">
            <a:avLst/>
          </a:prstGeom>
          <a:blipFill>
            <a:blip r:embed="rId46" cstate="print"/>
            <a:stretch>
              <a:fillRect/>
            </a:stretch>
          </a:blipFill>
        </p:spPr>
        <p:txBody>
          <a:bodyPr wrap="square" lIns="0" tIns="0" rIns="0" bIns="0" rtlCol="0"/>
          <a:lstStyle/>
          <a:p/>
        </p:txBody>
      </p:sp>
      <p:sp>
        <p:nvSpPr>
          <p:cNvPr id="99" name="object 99"/>
          <p:cNvSpPr/>
          <p:nvPr/>
        </p:nvSpPr>
        <p:spPr>
          <a:xfrm>
            <a:off x="1489075" y="6022339"/>
            <a:ext cx="3373120" cy="236854"/>
          </a:xfrm>
          <a:custGeom>
            <a:avLst/>
            <a:gdLst/>
            <a:ahLst/>
            <a:cxnLst/>
            <a:rect l="l" t="t" r="r" b="b"/>
            <a:pathLst>
              <a:path w="3373120" h="236854">
                <a:moveTo>
                  <a:pt x="0" y="59182"/>
                </a:moveTo>
                <a:lnTo>
                  <a:pt x="3254755" y="59182"/>
                </a:lnTo>
                <a:lnTo>
                  <a:pt x="3254755" y="0"/>
                </a:lnTo>
                <a:lnTo>
                  <a:pt x="3373120" y="118364"/>
                </a:lnTo>
                <a:lnTo>
                  <a:pt x="3254755" y="236855"/>
                </a:lnTo>
                <a:lnTo>
                  <a:pt x="3254755" y="177673"/>
                </a:lnTo>
                <a:lnTo>
                  <a:pt x="0" y="177673"/>
                </a:lnTo>
                <a:lnTo>
                  <a:pt x="0" y="59182"/>
                </a:lnTo>
                <a:close/>
              </a:path>
            </a:pathLst>
          </a:custGeom>
          <a:ln w="9525">
            <a:solidFill>
              <a:srgbClr val="7C5F9F"/>
            </a:solidFill>
          </a:ln>
        </p:spPr>
        <p:txBody>
          <a:bodyPr wrap="square" lIns="0" tIns="0" rIns="0" bIns="0" rtlCol="0"/>
          <a:lstStyle/>
          <a:p/>
        </p:txBody>
      </p:sp>
      <p:sp>
        <p:nvSpPr>
          <p:cNvPr id="100" name="object 100"/>
          <p:cNvSpPr txBox="1"/>
          <p:nvPr/>
        </p:nvSpPr>
        <p:spPr>
          <a:xfrm>
            <a:off x="2594482" y="5857112"/>
            <a:ext cx="1003300" cy="208279"/>
          </a:xfrm>
          <a:prstGeom prst="rect">
            <a:avLst/>
          </a:prstGeom>
        </p:spPr>
        <p:txBody>
          <a:bodyPr wrap="square" lIns="0" tIns="12700" rIns="0" bIns="0" rtlCol="0" vert="horz">
            <a:spAutoFit/>
          </a:bodyPr>
          <a:lstStyle/>
          <a:p>
            <a:pPr>
              <a:lnSpc>
                <a:spcPct val="100000"/>
              </a:lnSpc>
              <a:spcBef>
                <a:spcPts val="100"/>
              </a:spcBef>
            </a:pPr>
            <a:r>
              <a:rPr dirty="0" sz="1200">
                <a:latin typeface="HG丸ｺﾞｼｯｸM-PRO"/>
                <a:cs typeface="HG丸ｺﾞｼｯｸM-PRO"/>
              </a:rPr>
              <a:t>死亡情報</a:t>
            </a:r>
            <a:r>
              <a:rPr dirty="0" sz="1200" spc="105">
                <a:latin typeface="HG丸ｺﾞｼｯｸM-PRO"/>
                <a:cs typeface="HG丸ｺﾞｼｯｸM-PRO"/>
              </a:rPr>
              <a:t> </a:t>
            </a:r>
            <a:r>
              <a:rPr dirty="0" sz="1200">
                <a:latin typeface="HG丸ｺﾞｼｯｸM-PRO"/>
                <a:cs typeface="HG丸ｺﾞｼｯｸM-PRO"/>
              </a:rPr>
              <a:t>提出</a:t>
            </a:r>
            <a:endParaRPr sz="1200">
              <a:latin typeface="HG丸ｺﾞｼｯｸM-PRO"/>
              <a:cs typeface="HG丸ｺﾞｼｯｸM-PRO"/>
            </a:endParaRPr>
          </a:p>
        </p:txBody>
      </p:sp>
      <p:sp>
        <p:nvSpPr>
          <p:cNvPr id="101" name="object 101"/>
          <p:cNvSpPr txBox="1"/>
          <p:nvPr/>
        </p:nvSpPr>
        <p:spPr>
          <a:xfrm>
            <a:off x="1690242" y="4369307"/>
            <a:ext cx="165100" cy="208279"/>
          </a:xfrm>
          <a:prstGeom prst="rect">
            <a:avLst/>
          </a:prstGeom>
        </p:spPr>
        <p:txBody>
          <a:bodyPr wrap="square" lIns="0" tIns="12700" rIns="0" bIns="0" rtlCol="0" vert="horz">
            <a:spAutoFit/>
          </a:bodyPr>
          <a:lstStyle/>
          <a:p>
            <a:pPr>
              <a:lnSpc>
                <a:spcPct val="100000"/>
              </a:lnSpc>
              <a:spcBef>
                <a:spcPts val="100"/>
              </a:spcBef>
            </a:pPr>
            <a:r>
              <a:rPr dirty="0" sz="1200">
                <a:latin typeface="HG丸ｺﾞｼｯｸM-PRO"/>
                <a:cs typeface="HG丸ｺﾞｼｯｸM-PRO"/>
              </a:rPr>
              <a:t>罹</a:t>
            </a:r>
            <a:endParaRPr sz="1200">
              <a:latin typeface="HG丸ｺﾞｼｯｸM-PRO"/>
              <a:cs typeface="HG丸ｺﾞｼｯｸM-PRO"/>
            </a:endParaRPr>
          </a:p>
        </p:txBody>
      </p:sp>
      <p:sp>
        <p:nvSpPr>
          <p:cNvPr id="102" name="object 102"/>
          <p:cNvSpPr txBox="1"/>
          <p:nvPr/>
        </p:nvSpPr>
        <p:spPr>
          <a:xfrm>
            <a:off x="1677542" y="4521707"/>
            <a:ext cx="177800" cy="894080"/>
          </a:xfrm>
          <a:prstGeom prst="rect">
            <a:avLst/>
          </a:prstGeom>
        </p:spPr>
        <p:txBody>
          <a:bodyPr wrap="square" lIns="0" tIns="43180" rIns="0" bIns="0" rtlCol="0" vert="horz">
            <a:spAutoFit/>
          </a:bodyPr>
          <a:lstStyle/>
          <a:p>
            <a:pPr algn="just" marL="12700" marR="5080">
              <a:lnSpc>
                <a:spcPts val="1200"/>
              </a:lnSpc>
              <a:spcBef>
                <a:spcPts val="340"/>
              </a:spcBef>
            </a:pPr>
            <a:r>
              <a:rPr dirty="0" sz="1200">
                <a:latin typeface="HG丸ｺﾞｼｯｸM-PRO"/>
                <a:cs typeface="HG丸ｺﾞｼｯｸM-PRO"/>
              </a:rPr>
              <a:t>患 情 報</a:t>
            </a:r>
            <a:endParaRPr sz="1200">
              <a:latin typeface="HG丸ｺﾞｼｯｸM-PRO"/>
              <a:cs typeface="HG丸ｺﾞｼｯｸM-PRO"/>
            </a:endParaRPr>
          </a:p>
          <a:p>
            <a:pPr algn="just" marL="12700" marR="5080">
              <a:lnSpc>
                <a:spcPts val="1200"/>
              </a:lnSpc>
              <a:spcBef>
                <a:spcPts val="600"/>
              </a:spcBef>
            </a:pPr>
            <a:r>
              <a:rPr dirty="0" sz="1200">
                <a:latin typeface="HG丸ｺﾞｼｯｸM-PRO"/>
                <a:cs typeface="HG丸ｺﾞｼｯｸM-PRO"/>
              </a:rPr>
              <a:t>届 出</a:t>
            </a:r>
            <a:endParaRPr sz="1200">
              <a:latin typeface="HG丸ｺﾞｼｯｸM-PRO"/>
              <a:cs typeface="HG丸ｺﾞｼｯｸM-PRO"/>
            </a:endParaRPr>
          </a:p>
        </p:txBody>
      </p:sp>
      <p:sp>
        <p:nvSpPr>
          <p:cNvPr id="103" name="object 103"/>
          <p:cNvSpPr/>
          <p:nvPr/>
        </p:nvSpPr>
        <p:spPr>
          <a:xfrm>
            <a:off x="1441703" y="5312663"/>
            <a:ext cx="618744" cy="338327"/>
          </a:xfrm>
          <a:prstGeom prst="rect">
            <a:avLst/>
          </a:prstGeom>
          <a:blipFill>
            <a:blip r:embed="rId47" cstate="print"/>
            <a:stretch>
              <a:fillRect/>
            </a:stretch>
          </a:blipFill>
        </p:spPr>
        <p:txBody>
          <a:bodyPr wrap="square" lIns="0" tIns="0" rIns="0" bIns="0" rtlCol="0"/>
          <a:lstStyle/>
          <a:p/>
        </p:txBody>
      </p:sp>
      <p:sp>
        <p:nvSpPr>
          <p:cNvPr id="104" name="object 104"/>
          <p:cNvSpPr/>
          <p:nvPr/>
        </p:nvSpPr>
        <p:spPr>
          <a:xfrm>
            <a:off x="1489710" y="5346699"/>
            <a:ext cx="521334" cy="229870"/>
          </a:xfrm>
          <a:prstGeom prst="rect">
            <a:avLst/>
          </a:prstGeom>
          <a:blipFill>
            <a:blip r:embed="rId48" cstate="print"/>
            <a:stretch>
              <a:fillRect/>
            </a:stretch>
          </a:blipFill>
        </p:spPr>
        <p:txBody>
          <a:bodyPr wrap="square" lIns="0" tIns="0" rIns="0" bIns="0" rtlCol="0"/>
          <a:lstStyle/>
          <a:p/>
        </p:txBody>
      </p:sp>
      <p:sp>
        <p:nvSpPr>
          <p:cNvPr id="105" name="object 105"/>
          <p:cNvSpPr/>
          <p:nvPr/>
        </p:nvSpPr>
        <p:spPr>
          <a:xfrm>
            <a:off x="1489710" y="5346699"/>
            <a:ext cx="521334" cy="229870"/>
          </a:xfrm>
          <a:custGeom>
            <a:avLst/>
            <a:gdLst/>
            <a:ahLst/>
            <a:cxnLst/>
            <a:rect l="l" t="t" r="r" b="b"/>
            <a:pathLst>
              <a:path w="521335" h="229870">
                <a:moveTo>
                  <a:pt x="0" y="57531"/>
                </a:moveTo>
                <a:lnTo>
                  <a:pt x="406400" y="57531"/>
                </a:lnTo>
                <a:lnTo>
                  <a:pt x="406400" y="0"/>
                </a:lnTo>
                <a:lnTo>
                  <a:pt x="521334" y="114935"/>
                </a:lnTo>
                <a:lnTo>
                  <a:pt x="406400" y="229870"/>
                </a:lnTo>
                <a:lnTo>
                  <a:pt x="406400" y="172466"/>
                </a:lnTo>
                <a:lnTo>
                  <a:pt x="0" y="172466"/>
                </a:lnTo>
                <a:lnTo>
                  <a:pt x="0" y="57531"/>
                </a:lnTo>
                <a:close/>
              </a:path>
            </a:pathLst>
          </a:custGeom>
          <a:ln w="9525">
            <a:solidFill>
              <a:srgbClr val="BD4A47"/>
            </a:solidFill>
          </a:ln>
        </p:spPr>
        <p:txBody>
          <a:bodyPr wrap="square" lIns="0" tIns="0" rIns="0" bIns="0" rtlCol="0"/>
          <a:lstStyle/>
          <a:p/>
        </p:txBody>
      </p:sp>
      <p:sp>
        <p:nvSpPr>
          <p:cNvPr id="106" name="object 106"/>
          <p:cNvSpPr txBox="1"/>
          <p:nvPr/>
        </p:nvSpPr>
        <p:spPr>
          <a:xfrm>
            <a:off x="2590926" y="5003418"/>
            <a:ext cx="787400" cy="208279"/>
          </a:xfrm>
          <a:prstGeom prst="rect">
            <a:avLst/>
          </a:prstGeom>
        </p:spPr>
        <p:txBody>
          <a:bodyPr wrap="square" lIns="0" tIns="12700" rIns="0" bIns="0" rtlCol="0" vert="horz">
            <a:spAutoFit/>
          </a:bodyPr>
          <a:lstStyle/>
          <a:p>
            <a:pPr marL="12700">
              <a:lnSpc>
                <a:spcPct val="100000"/>
              </a:lnSpc>
              <a:spcBef>
                <a:spcPts val="100"/>
              </a:spcBef>
            </a:pPr>
            <a:r>
              <a:rPr dirty="0" sz="1200">
                <a:latin typeface="HG丸ｺﾞｼｯｸM-PRO"/>
                <a:cs typeface="HG丸ｺﾞｼｯｸM-PRO"/>
              </a:rPr>
              <a:t>突合・整理</a:t>
            </a:r>
            <a:endParaRPr sz="1200">
              <a:latin typeface="HG丸ｺﾞｼｯｸM-PRO"/>
              <a:cs typeface="HG丸ｺﾞｼｯｸM-PRO"/>
            </a:endParaRPr>
          </a:p>
        </p:txBody>
      </p:sp>
      <p:sp>
        <p:nvSpPr>
          <p:cNvPr id="107" name="object 107"/>
          <p:cNvSpPr txBox="1"/>
          <p:nvPr/>
        </p:nvSpPr>
        <p:spPr>
          <a:xfrm>
            <a:off x="4275582" y="4364735"/>
            <a:ext cx="165100" cy="208279"/>
          </a:xfrm>
          <a:prstGeom prst="rect">
            <a:avLst/>
          </a:prstGeom>
        </p:spPr>
        <p:txBody>
          <a:bodyPr wrap="square" lIns="0" tIns="12700" rIns="0" bIns="0" rtlCol="0" vert="horz">
            <a:spAutoFit/>
          </a:bodyPr>
          <a:lstStyle/>
          <a:p>
            <a:pPr>
              <a:lnSpc>
                <a:spcPct val="100000"/>
              </a:lnSpc>
              <a:spcBef>
                <a:spcPts val="100"/>
              </a:spcBef>
            </a:pPr>
            <a:r>
              <a:rPr dirty="0" sz="1200">
                <a:latin typeface="HG丸ｺﾞｼｯｸM-PRO"/>
                <a:cs typeface="HG丸ｺﾞｼｯｸM-PRO"/>
              </a:rPr>
              <a:t>罹</a:t>
            </a:r>
            <a:endParaRPr sz="1200">
              <a:latin typeface="HG丸ｺﾞｼｯｸM-PRO"/>
              <a:cs typeface="HG丸ｺﾞｼｯｸM-PRO"/>
            </a:endParaRPr>
          </a:p>
        </p:txBody>
      </p:sp>
      <p:sp>
        <p:nvSpPr>
          <p:cNvPr id="108" name="object 108"/>
          <p:cNvSpPr txBox="1"/>
          <p:nvPr/>
        </p:nvSpPr>
        <p:spPr>
          <a:xfrm>
            <a:off x="4262882" y="4517135"/>
            <a:ext cx="177800" cy="894080"/>
          </a:xfrm>
          <a:prstGeom prst="rect">
            <a:avLst/>
          </a:prstGeom>
        </p:spPr>
        <p:txBody>
          <a:bodyPr wrap="square" lIns="0" tIns="43180" rIns="0" bIns="0" rtlCol="0" vert="horz">
            <a:spAutoFit/>
          </a:bodyPr>
          <a:lstStyle/>
          <a:p>
            <a:pPr algn="just" marL="12700" marR="5080">
              <a:lnSpc>
                <a:spcPts val="1200"/>
              </a:lnSpc>
              <a:spcBef>
                <a:spcPts val="340"/>
              </a:spcBef>
            </a:pPr>
            <a:r>
              <a:rPr dirty="0" sz="1200">
                <a:latin typeface="HG丸ｺﾞｼｯｸM-PRO"/>
                <a:cs typeface="HG丸ｺﾞｼｯｸM-PRO"/>
              </a:rPr>
              <a:t>患 情 報</a:t>
            </a:r>
            <a:endParaRPr sz="1200">
              <a:latin typeface="HG丸ｺﾞｼｯｸM-PRO"/>
              <a:cs typeface="HG丸ｺﾞｼｯｸM-PRO"/>
            </a:endParaRPr>
          </a:p>
          <a:p>
            <a:pPr algn="just" marL="12700" marR="5080">
              <a:lnSpc>
                <a:spcPts val="1200"/>
              </a:lnSpc>
              <a:spcBef>
                <a:spcPts val="600"/>
              </a:spcBef>
            </a:pPr>
            <a:r>
              <a:rPr dirty="0" sz="1200">
                <a:latin typeface="HG丸ｺﾞｼｯｸM-PRO"/>
                <a:cs typeface="HG丸ｺﾞｼｯｸM-PRO"/>
              </a:rPr>
              <a:t>提 出</a:t>
            </a:r>
            <a:endParaRPr sz="1200">
              <a:latin typeface="HG丸ｺﾞｼｯｸM-PRO"/>
              <a:cs typeface="HG丸ｺﾞｼｯｸM-PRO"/>
            </a:endParaRPr>
          </a:p>
        </p:txBody>
      </p:sp>
      <p:sp>
        <p:nvSpPr>
          <p:cNvPr id="109" name="object 109"/>
          <p:cNvSpPr/>
          <p:nvPr/>
        </p:nvSpPr>
        <p:spPr>
          <a:xfrm>
            <a:off x="5547359" y="5318759"/>
            <a:ext cx="507491" cy="304800"/>
          </a:xfrm>
          <a:prstGeom prst="rect">
            <a:avLst/>
          </a:prstGeom>
          <a:blipFill>
            <a:blip r:embed="rId49" cstate="print"/>
            <a:stretch>
              <a:fillRect/>
            </a:stretch>
          </a:blipFill>
        </p:spPr>
        <p:txBody>
          <a:bodyPr wrap="square" lIns="0" tIns="0" rIns="0" bIns="0" rtlCol="0"/>
          <a:lstStyle/>
          <a:p/>
        </p:txBody>
      </p:sp>
      <p:sp>
        <p:nvSpPr>
          <p:cNvPr id="110" name="object 110"/>
          <p:cNvSpPr/>
          <p:nvPr/>
        </p:nvSpPr>
        <p:spPr>
          <a:xfrm>
            <a:off x="5594350" y="5346064"/>
            <a:ext cx="412750" cy="209550"/>
          </a:xfrm>
          <a:prstGeom prst="rect">
            <a:avLst/>
          </a:prstGeom>
          <a:blipFill>
            <a:blip r:embed="rId50" cstate="print"/>
            <a:stretch>
              <a:fillRect/>
            </a:stretch>
          </a:blipFill>
        </p:spPr>
        <p:txBody>
          <a:bodyPr wrap="square" lIns="0" tIns="0" rIns="0" bIns="0" rtlCol="0"/>
          <a:lstStyle/>
          <a:p/>
        </p:txBody>
      </p:sp>
      <p:sp>
        <p:nvSpPr>
          <p:cNvPr id="111" name="object 111"/>
          <p:cNvSpPr/>
          <p:nvPr/>
        </p:nvSpPr>
        <p:spPr>
          <a:xfrm>
            <a:off x="5594350" y="5346064"/>
            <a:ext cx="412750" cy="209550"/>
          </a:xfrm>
          <a:custGeom>
            <a:avLst/>
            <a:gdLst/>
            <a:ahLst/>
            <a:cxnLst/>
            <a:rect l="l" t="t" r="r" b="b"/>
            <a:pathLst>
              <a:path w="412750" h="209550">
                <a:moveTo>
                  <a:pt x="0" y="104775"/>
                </a:moveTo>
                <a:lnTo>
                  <a:pt x="104775" y="0"/>
                </a:lnTo>
                <a:lnTo>
                  <a:pt x="104775" y="52324"/>
                </a:lnTo>
                <a:lnTo>
                  <a:pt x="307975" y="52324"/>
                </a:lnTo>
                <a:lnTo>
                  <a:pt x="307975" y="0"/>
                </a:lnTo>
                <a:lnTo>
                  <a:pt x="412750" y="104775"/>
                </a:lnTo>
                <a:lnTo>
                  <a:pt x="307975" y="209550"/>
                </a:lnTo>
                <a:lnTo>
                  <a:pt x="307975" y="157099"/>
                </a:lnTo>
                <a:lnTo>
                  <a:pt x="104775" y="157099"/>
                </a:lnTo>
                <a:lnTo>
                  <a:pt x="104775" y="209550"/>
                </a:lnTo>
                <a:lnTo>
                  <a:pt x="0" y="104775"/>
                </a:lnTo>
                <a:close/>
              </a:path>
            </a:pathLst>
          </a:custGeom>
          <a:ln w="9525">
            <a:solidFill>
              <a:srgbClr val="97B853"/>
            </a:solidFill>
          </a:ln>
        </p:spPr>
        <p:txBody>
          <a:bodyPr wrap="square" lIns="0" tIns="0" rIns="0" bIns="0" rtlCol="0"/>
          <a:lstStyle/>
          <a:p/>
        </p:txBody>
      </p:sp>
      <p:sp>
        <p:nvSpPr>
          <p:cNvPr id="112" name="object 112"/>
          <p:cNvSpPr txBox="1"/>
          <p:nvPr/>
        </p:nvSpPr>
        <p:spPr>
          <a:xfrm>
            <a:off x="4845177" y="5030850"/>
            <a:ext cx="1840864" cy="535940"/>
          </a:xfrm>
          <a:prstGeom prst="rect">
            <a:avLst/>
          </a:prstGeom>
        </p:spPr>
        <p:txBody>
          <a:bodyPr wrap="square" lIns="0" tIns="12700" rIns="0" bIns="0" rtlCol="0" vert="horz">
            <a:spAutoFit/>
          </a:bodyPr>
          <a:lstStyle/>
          <a:p>
            <a:pPr algn="ctr" marL="80645">
              <a:lnSpc>
                <a:spcPct val="100000"/>
              </a:lnSpc>
              <a:spcBef>
                <a:spcPts val="100"/>
              </a:spcBef>
            </a:pPr>
            <a:r>
              <a:rPr dirty="0" sz="1200">
                <a:latin typeface="HG丸ｺﾞｼｯｸM-PRO"/>
                <a:cs typeface="HG丸ｺﾞｼｯｸM-PRO"/>
              </a:rPr>
              <a:t>突合・整理</a:t>
            </a:r>
            <a:endParaRPr sz="1200">
              <a:latin typeface="HG丸ｺﾞｼｯｸM-PRO"/>
              <a:cs typeface="HG丸ｺﾞｼｯｸM-PRO"/>
            </a:endParaRPr>
          </a:p>
          <a:p>
            <a:pPr>
              <a:lnSpc>
                <a:spcPct val="100000"/>
              </a:lnSpc>
              <a:spcBef>
                <a:spcPts val="45"/>
              </a:spcBef>
            </a:pPr>
            <a:endParaRPr sz="950">
              <a:latin typeface="Times New Roman"/>
              <a:cs typeface="Times New Roman"/>
            </a:endParaRPr>
          </a:p>
          <a:p>
            <a:pPr algn="ctr">
              <a:lnSpc>
                <a:spcPct val="100000"/>
              </a:lnSpc>
              <a:tabLst>
                <a:tab pos="1205230" algn="l"/>
              </a:tabLst>
            </a:pPr>
            <a:r>
              <a:rPr dirty="0" baseline="2314" sz="1800">
                <a:latin typeface="HG丸ｺﾞｼｯｸM-PRO"/>
                <a:cs typeface="HG丸ｺﾞｼｯｸM-PRO"/>
              </a:rPr>
              <a:t>罹患情報	</a:t>
            </a:r>
            <a:r>
              <a:rPr dirty="0" sz="1200">
                <a:latin typeface="HG丸ｺﾞｼｯｸM-PRO"/>
                <a:cs typeface="HG丸ｺﾞｼｯｸM-PRO"/>
              </a:rPr>
              <a:t>罹患情報</a:t>
            </a:r>
            <a:endParaRPr sz="1200">
              <a:latin typeface="HG丸ｺﾞｼｯｸM-PRO"/>
              <a:cs typeface="HG丸ｺﾞｼｯｸM-PRO"/>
            </a:endParaRPr>
          </a:p>
        </p:txBody>
      </p:sp>
      <p:sp>
        <p:nvSpPr>
          <p:cNvPr id="113" name="object 113"/>
          <p:cNvSpPr/>
          <p:nvPr/>
        </p:nvSpPr>
        <p:spPr>
          <a:xfrm>
            <a:off x="4029455" y="5312663"/>
            <a:ext cx="774191" cy="338327"/>
          </a:xfrm>
          <a:prstGeom prst="rect">
            <a:avLst/>
          </a:prstGeom>
          <a:blipFill>
            <a:blip r:embed="rId51" cstate="print"/>
            <a:stretch>
              <a:fillRect/>
            </a:stretch>
          </a:blipFill>
        </p:spPr>
        <p:txBody>
          <a:bodyPr wrap="square" lIns="0" tIns="0" rIns="0" bIns="0" rtlCol="0"/>
          <a:lstStyle/>
          <a:p/>
        </p:txBody>
      </p:sp>
      <p:sp>
        <p:nvSpPr>
          <p:cNvPr id="114" name="object 114"/>
          <p:cNvSpPr/>
          <p:nvPr/>
        </p:nvSpPr>
        <p:spPr>
          <a:xfrm>
            <a:off x="4077334" y="5346699"/>
            <a:ext cx="676910" cy="229870"/>
          </a:xfrm>
          <a:prstGeom prst="rect">
            <a:avLst/>
          </a:prstGeom>
          <a:blipFill>
            <a:blip r:embed="rId52" cstate="print"/>
            <a:stretch>
              <a:fillRect/>
            </a:stretch>
          </a:blipFill>
        </p:spPr>
        <p:txBody>
          <a:bodyPr wrap="square" lIns="0" tIns="0" rIns="0" bIns="0" rtlCol="0"/>
          <a:lstStyle/>
          <a:p/>
        </p:txBody>
      </p:sp>
      <p:sp>
        <p:nvSpPr>
          <p:cNvPr id="115" name="object 115"/>
          <p:cNvSpPr/>
          <p:nvPr/>
        </p:nvSpPr>
        <p:spPr>
          <a:xfrm>
            <a:off x="4077334" y="5346699"/>
            <a:ext cx="676910" cy="229870"/>
          </a:xfrm>
          <a:custGeom>
            <a:avLst/>
            <a:gdLst/>
            <a:ahLst/>
            <a:cxnLst/>
            <a:rect l="l" t="t" r="r" b="b"/>
            <a:pathLst>
              <a:path w="676910" h="229870">
                <a:moveTo>
                  <a:pt x="0" y="57531"/>
                </a:moveTo>
                <a:lnTo>
                  <a:pt x="561975" y="57531"/>
                </a:lnTo>
                <a:lnTo>
                  <a:pt x="561975" y="0"/>
                </a:lnTo>
                <a:lnTo>
                  <a:pt x="676910" y="114935"/>
                </a:lnTo>
                <a:lnTo>
                  <a:pt x="561975" y="229870"/>
                </a:lnTo>
                <a:lnTo>
                  <a:pt x="561975" y="172466"/>
                </a:lnTo>
                <a:lnTo>
                  <a:pt x="0" y="172466"/>
                </a:lnTo>
                <a:lnTo>
                  <a:pt x="0" y="57531"/>
                </a:lnTo>
                <a:close/>
              </a:path>
            </a:pathLst>
          </a:custGeom>
          <a:ln w="9525">
            <a:solidFill>
              <a:srgbClr val="BD4A47"/>
            </a:solidFill>
          </a:ln>
        </p:spPr>
        <p:txBody>
          <a:bodyPr wrap="square" lIns="0" tIns="0" rIns="0" bIns="0" rtlCol="0"/>
          <a:lstStyle/>
          <a:p/>
        </p:txBody>
      </p:sp>
      <p:sp>
        <p:nvSpPr>
          <p:cNvPr id="116" name="object 116"/>
          <p:cNvSpPr txBox="1"/>
          <p:nvPr/>
        </p:nvSpPr>
        <p:spPr>
          <a:xfrm>
            <a:off x="4546472" y="5701410"/>
            <a:ext cx="1664335" cy="208279"/>
          </a:xfrm>
          <a:prstGeom prst="rect">
            <a:avLst/>
          </a:prstGeom>
        </p:spPr>
        <p:txBody>
          <a:bodyPr wrap="square" lIns="0" tIns="12700" rIns="0" bIns="0" rtlCol="0" vert="horz">
            <a:spAutoFit/>
          </a:bodyPr>
          <a:lstStyle/>
          <a:p>
            <a:pPr marL="12700">
              <a:lnSpc>
                <a:spcPct val="100000"/>
              </a:lnSpc>
              <a:spcBef>
                <a:spcPts val="100"/>
              </a:spcBef>
              <a:tabLst>
                <a:tab pos="1346200" algn="l"/>
              </a:tabLst>
            </a:pPr>
            <a:r>
              <a:rPr dirty="0" sz="1200">
                <a:latin typeface="HG丸ｺﾞｼｯｸM-PRO"/>
                <a:cs typeface="HG丸ｺﾞｼｯｸM-PRO"/>
              </a:rPr>
              <a:t>罹患情報と突合	追記</a:t>
            </a:r>
            <a:endParaRPr sz="1200">
              <a:latin typeface="HG丸ｺﾞｼｯｸM-PRO"/>
              <a:cs typeface="HG丸ｺﾞｼｯｸM-PRO"/>
            </a:endParaRPr>
          </a:p>
        </p:txBody>
      </p:sp>
      <p:sp>
        <p:nvSpPr>
          <p:cNvPr id="117" name="object 117"/>
          <p:cNvSpPr txBox="1"/>
          <p:nvPr/>
        </p:nvSpPr>
        <p:spPr>
          <a:xfrm>
            <a:off x="5893053" y="5874486"/>
            <a:ext cx="1171575" cy="711200"/>
          </a:xfrm>
          <a:prstGeom prst="rect">
            <a:avLst/>
          </a:prstGeom>
        </p:spPr>
        <p:txBody>
          <a:bodyPr wrap="square" lIns="0" tIns="73660" rIns="0" bIns="0" rtlCol="0" vert="horz">
            <a:spAutoFit/>
          </a:bodyPr>
          <a:lstStyle/>
          <a:p>
            <a:pPr>
              <a:lnSpc>
                <a:spcPct val="100000"/>
              </a:lnSpc>
              <a:spcBef>
                <a:spcPts val="580"/>
              </a:spcBef>
            </a:pPr>
            <a:r>
              <a:rPr dirty="0" sz="1100">
                <a:latin typeface="HG丸ｺﾞｼｯｸM-PRO"/>
                <a:cs typeface="HG丸ｺﾞｼｯｸM-PRO"/>
              </a:rPr>
              <a:t>・生存</a:t>
            </a:r>
            <a:r>
              <a:rPr dirty="0" sz="1100" spc="-15">
                <a:latin typeface="HG丸ｺﾞｼｯｸM-PRO"/>
                <a:cs typeface="HG丸ｺﾞｼｯｸM-PRO"/>
              </a:rPr>
              <a:t>確</a:t>
            </a:r>
            <a:r>
              <a:rPr dirty="0" sz="1100">
                <a:latin typeface="HG丸ｺﾞｼｯｸM-PRO"/>
                <a:cs typeface="HG丸ｺﾞｼｯｸM-PRO"/>
              </a:rPr>
              <a:t>認情報</a:t>
            </a:r>
            <a:endParaRPr sz="1100">
              <a:latin typeface="HG丸ｺﾞｼｯｸM-PRO"/>
              <a:cs typeface="HG丸ｺﾞｼｯｸM-PRO"/>
            </a:endParaRPr>
          </a:p>
          <a:p>
            <a:pPr marL="139700" marR="5080" indent="-140335">
              <a:lnSpc>
                <a:spcPct val="136400"/>
              </a:lnSpc>
            </a:pPr>
            <a:r>
              <a:rPr dirty="0" sz="1100" spc="40">
                <a:latin typeface="HG丸ｺﾞｼｯｸM-PRO"/>
                <a:cs typeface="HG丸ｺﾞｼｯｸM-PRO"/>
              </a:rPr>
              <a:t>・</a:t>
            </a:r>
            <a:r>
              <a:rPr dirty="0" sz="1100" spc="30">
                <a:latin typeface="HG丸ｺﾞｼｯｸM-PRO"/>
                <a:cs typeface="HG丸ｺﾞｼｯｸM-PRO"/>
              </a:rPr>
              <a:t>登</a:t>
            </a:r>
            <a:r>
              <a:rPr dirty="0" sz="1100" spc="40">
                <a:latin typeface="HG丸ｺﾞｼｯｸM-PRO"/>
                <a:cs typeface="HG丸ｺﾞｼｯｸM-PRO"/>
              </a:rPr>
              <a:t>録</a:t>
            </a:r>
            <a:r>
              <a:rPr dirty="0" sz="1100" spc="30">
                <a:latin typeface="HG丸ｺﾞｼｯｸM-PRO"/>
                <a:cs typeface="HG丸ｺﾞｼｯｸM-PRO"/>
              </a:rPr>
              <a:t>漏</a:t>
            </a:r>
            <a:r>
              <a:rPr dirty="0" sz="1100" spc="40">
                <a:latin typeface="HG丸ｺﾞｼｯｸM-PRO"/>
                <a:cs typeface="HG丸ｺﾞｼｯｸM-PRO"/>
              </a:rPr>
              <a:t>れ</a:t>
            </a:r>
            <a:r>
              <a:rPr dirty="0" sz="1100" spc="30">
                <a:latin typeface="HG丸ｺﾞｼｯｸM-PRO"/>
                <a:cs typeface="HG丸ｺﾞｼｯｸM-PRO"/>
              </a:rPr>
              <a:t>の</a:t>
            </a:r>
            <a:r>
              <a:rPr dirty="0" sz="1100" spc="40">
                <a:latin typeface="HG丸ｺﾞｼｯｸM-PRO"/>
                <a:cs typeface="HG丸ｺﾞｼｯｸM-PRO"/>
              </a:rPr>
              <a:t>罹</a:t>
            </a:r>
            <a:r>
              <a:rPr dirty="0" sz="1100">
                <a:latin typeface="HG丸ｺﾞｼｯｸM-PRO"/>
                <a:cs typeface="HG丸ｺﾞｼｯｸM-PRO"/>
              </a:rPr>
              <a:t>患 </a:t>
            </a:r>
            <a:r>
              <a:rPr dirty="0" sz="1100">
                <a:latin typeface="HG丸ｺﾞｼｯｸM-PRO"/>
                <a:cs typeface="HG丸ｺﾞｼｯｸM-PRO"/>
              </a:rPr>
              <a:t>情報</a:t>
            </a:r>
            <a:endParaRPr sz="1100">
              <a:latin typeface="HG丸ｺﾞｼｯｸM-PRO"/>
              <a:cs typeface="HG丸ｺﾞｼｯｸM-PRO"/>
            </a:endParaRPr>
          </a:p>
        </p:txBody>
      </p:sp>
      <p:sp>
        <p:nvSpPr>
          <p:cNvPr id="118" name="object 118"/>
          <p:cNvSpPr/>
          <p:nvPr/>
        </p:nvSpPr>
        <p:spPr>
          <a:xfrm>
            <a:off x="190500" y="8990076"/>
            <a:ext cx="7165848" cy="420623"/>
          </a:xfrm>
          <a:prstGeom prst="rect">
            <a:avLst/>
          </a:prstGeom>
          <a:blipFill>
            <a:blip r:embed="rId53" cstate="print"/>
            <a:stretch>
              <a:fillRect/>
            </a:stretch>
          </a:blipFill>
        </p:spPr>
        <p:txBody>
          <a:bodyPr wrap="square" lIns="0" tIns="0" rIns="0" bIns="0" rtlCol="0"/>
          <a:lstStyle/>
          <a:p/>
        </p:txBody>
      </p:sp>
      <p:sp>
        <p:nvSpPr>
          <p:cNvPr id="119" name="object 119"/>
          <p:cNvSpPr/>
          <p:nvPr/>
        </p:nvSpPr>
        <p:spPr>
          <a:xfrm>
            <a:off x="237490" y="9017634"/>
            <a:ext cx="7071359" cy="325120"/>
          </a:xfrm>
          <a:prstGeom prst="rect">
            <a:avLst/>
          </a:prstGeom>
          <a:blipFill>
            <a:blip r:embed="rId54" cstate="print"/>
            <a:stretch>
              <a:fillRect/>
            </a:stretch>
          </a:blipFill>
        </p:spPr>
        <p:txBody>
          <a:bodyPr wrap="square" lIns="0" tIns="0" rIns="0" bIns="0" rtlCol="0"/>
          <a:lstStyle/>
          <a:p/>
        </p:txBody>
      </p:sp>
      <p:sp>
        <p:nvSpPr>
          <p:cNvPr id="120" name="object 120"/>
          <p:cNvSpPr/>
          <p:nvPr/>
        </p:nvSpPr>
        <p:spPr>
          <a:xfrm>
            <a:off x="237490" y="9017634"/>
            <a:ext cx="7071359" cy="325120"/>
          </a:xfrm>
          <a:custGeom>
            <a:avLst/>
            <a:gdLst/>
            <a:ahLst/>
            <a:cxnLst/>
            <a:rect l="l" t="t" r="r" b="b"/>
            <a:pathLst>
              <a:path w="7071359" h="325120">
                <a:moveTo>
                  <a:pt x="0" y="54229"/>
                </a:moveTo>
                <a:lnTo>
                  <a:pt x="4257" y="33111"/>
                </a:lnTo>
                <a:lnTo>
                  <a:pt x="15870" y="15875"/>
                </a:lnTo>
                <a:lnTo>
                  <a:pt x="33095" y="4258"/>
                </a:lnTo>
                <a:lnTo>
                  <a:pt x="54190" y="0"/>
                </a:lnTo>
                <a:lnTo>
                  <a:pt x="7017131" y="0"/>
                </a:lnTo>
                <a:lnTo>
                  <a:pt x="7038248" y="4258"/>
                </a:lnTo>
                <a:lnTo>
                  <a:pt x="7055484" y="15875"/>
                </a:lnTo>
                <a:lnTo>
                  <a:pt x="7067101" y="33111"/>
                </a:lnTo>
                <a:lnTo>
                  <a:pt x="7071359" y="54229"/>
                </a:lnTo>
                <a:lnTo>
                  <a:pt x="7071359" y="270891"/>
                </a:lnTo>
                <a:lnTo>
                  <a:pt x="7067101" y="292008"/>
                </a:lnTo>
                <a:lnTo>
                  <a:pt x="7055484" y="309245"/>
                </a:lnTo>
                <a:lnTo>
                  <a:pt x="7038248" y="320861"/>
                </a:lnTo>
                <a:lnTo>
                  <a:pt x="7017131" y="325120"/>
                </a:lnTo>
                <a:lnTo>
                  <a:pt x="54190" y="325120"/>
                </a:lnTo>
                <a:lnTo>
                  <a:pt x="33095" y="320861"/>
                </a:lnTo>
                <a:lnTo>
                  <a:pt x="15870" y="309245"/>
                </a:lnTo>
                <a:lnTo>
                  <a:pt x="4257" y="292008"/>
                </a:lnTo>
                <a:lnTo>
                  <a:pt x="0" y="270891"/>
                </a:lnTo>
                <a:lnTo>
                  <a:pt x="0" y="54229"/>
                </a:lnTo>
                <a:close/>
              </a:path>
            </a:pathLst>
          </a:custGeom>
          <a:ln w="9525">
            <a:solidFill>
              <a:srgbClr val="7C5F9F"/>
            </a:solidFill>
          </a:ln>
        </p:spPr>
        <p:txBody>
          <a:bodyPr wrap="square" lIns="0" tIns="0" rIns="0" bIns="0" rtlCol="0"/>
          <a:lstStyle/>
          <a:p/>
        </p:txBody>
      </p:sp>
      <p:sp>
        <p:nvSpPr>
          <p:cNvPr id="121" name="object 121"/>
          <p:cNvSpPr txBox="1"/>
          <p:nvPr/>
        </p:nvSpPr>
        <p:spPr>
          <a:xfrm>
            <a:off x="242252" y="8722613"/>
            <a:ext cx="7061834" cy="1638300"/>
          </a:xfrm>
          <a:prstGeom prst="rect">
            <a:avLst/>
          </a:prstGeom>
        </p:spPr>
        <p:txBody>
          <a:bodyPr wrap="square" lIns="0" tIns="12700" rIns="0" bIns="0" rtlCol="0" vert="horz">
            <a:spAutoFit/>
          </a:bodyPr>
          <a:lstStyle/>
          <a:p>
            <a:pPr marL="114300">
              <a:lnSpc>
                <a:spcPct val="100000"/>
              </a:lnSpc>
              <a:spcBef>
                <a:spcPts val="100"/>
              </a:spcBef>
            </a:pPr>
            <a:r>
              <a:rPr dirty="0" sz="1200">
                <a:latin typeface="ＭＳ ゴシック"/>
                <a:cs typeface="ＭＳ ゴシック"/>
              </a:rPr>
              <a:t>院内がん登録等の推進</a:t>
            </a:r>
            <a:r>
              <a:rPr dirty="0" sz="1200">
                <a:latin typeface="HG丸ｺﾞｼｯｸM-PRO"/>
                <a:cs typeface="HG丸ｺﾞｼｯｸM-PRO"/>
              </a:rPr>
              <a:t>（院内がん登録の推進、国によるがん診療情報の収集等のための体制整備）</a:t>
            </a:r>
            <a:endParaRPr sz="1200">
              <a:latin typeface="HG丸ｺﾞｼｯｸM-PRO"/>
              <a:cs typeface="HG丸ｺﾞｼｯｸM-PRO"/>
            </a:endParaRPr>
          </a:p>
          <a:p>
            <a:pPr marL="120014" marR="240029" indent="-13970">
              <a:lnSpc>
                <a:spcPct val="194100"/>
              </a:lnSpc>
              <a:spcBef>
                <a:spcPts val="85"/>
              </a:spcBef>
            </a:pPr>
            <a:r>
              <a:rPr dirty="0" sz="1200">
                <a:latin typeface="ＭＳ ゴシック"/>
                <a:cs typeface="ＭＳ ゴシック"/>
              </a:rPr>
              <a:t>人材の育成</a:t>
            </a:r>
            <a:r>
              <a:rPr dirty="0" sz="1200">
                <a:latin typeface="HG丸ｺﾞｼｯｸM-PRO"/>
                <a:cs typeface="HG丸ｺﾞｼｯｸM-PRO"/>
              </a:rPr>
              <a:t>（全国がん登録・院内がん登録の事務に従事する人材の確保等のための必要な研修</a:t>
            </a:r>
            <a:r>
              <a:rPr dirty="0" sz="1200" spc="0">
                <a:latin typeface="HG丸ｺﾞｼｯｸM-PRO"/>
                <a:cs typeface="HG丸ｺﾞｼｯｸM-PRO"/>
              </a:rPr>
              <a:t>等</a:t>
            </a:r>
            <a:r>
              <a:rPr dirty="0" sz="1200">
                <a:latin typeface="HG丸ｺﾞｼｯｸM-PRO"/>
                <a:cs typeface="HG丸ｺﾞｼｯｸM-PRO"/>
              </a:rPr>
              <a:t>） </a:t>
            </a:r>
            <a:r>
              <a:rPr dirty="0" sz="1200">
                <a:latin typeface="ＭＳ ゴシック"/>
                <a:cs typeface="ＭＳ ゴシック"/>
              </a:rPr>
              <a:t>がん登録等の情報の活用</a:t>
            </a:r>
            <a:endParaRPr sz="1200">
              <a:latin typeface="ＭＳ ゴシック"/>
              <a:cs typeface="ＭＳ ゴシック"/>
            </a:endParaRPr>
          </a:p>
          <a:p>
            <a:pPr marL="120014">
              <a:lnSpc>
                <a:spcPct val="100000"/>
              </a:lnSpc>
              <a:spcBef>
                <a:spcPts val="540"/>
              </a:spcBef>
            </a:pPr>
            <a:r>
              <a:rPr dirty="0" sz="1200">
                <a:latin typeface="HG丸ｺﾞｼｯｸM-PRO"/>
                <a:cs typeface="HG丸ｺﾞｼｯｸM-PRO"/>
              </a:rPr>
              <a:t>○国・都道府県等⇒がん対策の充実、医療機関への情報提供、統計等の公表、患者等への相談支援</a:t>
            </a:r>
            <a:endParaRPr sz="1200">
              <a:latin typeface="HG丸ｺﾞｼｯｸM-PRO"/>
              <a:cs typeface="HG丸ｺﾞｼｯｸM-PRO"/>
            </a:endParaRPr>
          </a:p>
          <a:p>
            <a:pPr marL="120014">
              <a:lnSpc>
                <a:spcPct val="100000"/>
              </a:lnSpc>
              <a:spcBef>
                <a:spcPts val="359"/>
              </a:spcBef>
            </a:pPr>
            <a:r>
              <a:rPr dirty="0" sz="1200">
                <a:latin typeface="HG丸ｺﾞｼｯｸM-PRO"/>
                <a:cs typeface="HG丸ｺﾞｼｯｸM-PRO"/>
              </a:rPr>
              <a:t>○医療機関⇒患者等に対する適切な情報提供、がん医療の分析・評価等、がん医療の質の向上</a:t>
            </a:r>
            <a:endParaRPr sz="1200">
              <a:latin typeface="HG丸ｺﾞｼｯｸM-PRO"/>
              <a:cs typeface="HG丸ｺﾞｼｯｸM-PRO"/>
            </a:endParaRPr>
          </a:p>
          <a:p>
            <a:pPr marL="120014">
              <a:lnSpc>
                <a:spcPct val="100000"/>
              </a:lnSpc>
              <a:spcBef>
                <a:spcPts val="359"/>
              </a:spcBef>
            </a:pPr>
            <a:r>
              <a:rPr dirty="0" sz="1200">
                <a:latin typeface="HG丸ｺﾞｼｯｸM-PRO"/>
                <a:cs typeface="HG丸ｺﾞｼｯｸM-PRO"/>
              </a:rPr>
              <a:t>○がん登録等の情報の提供を受けた研究者⇒がん医療の質の向上等に貢献</a:t>
            </a:r>
            <a:endParaRPr sz="1200">
              <a:latin typeface="HG丸ｺﾞｼｯｸM-PRO"/>
              <a:cs typeface="HG丸ｺﾞｼｯｸM-PRO"/>
            </a:endParaRPr>
          </a:p>
        </p:txBody>
      </p:sp>
      <p:sp>
        <p:nvSpPr>
          <p:cNvPr id="122" name="object 122"/>
          <p:cNvSpPr/>
          <p:nvPr/>
        </p:nvSpPr>
        <p:spPr>
          <a:xfrm>
            <a:off x="182879" y="2375915"/>
            <a:ext cx="1042416" cy="413003"/>
          </a:xfrm>
          <a:prstGeom prst="rect">
            <a:avLst/>
          </a:prstGeom>
          <a:blipFill>
            <a:blip r:embed="rId55" cstate="print"/>
            <a:stretch>
              <a:fillRect/>
            </a:stretch>
          </a:blipFill>
        </p:spPr>
        <p:txBody>
          <a:bodyPr wrap="square" lIns="0" tIns="0" rIns="0" bIns="0" rtlCol="0"/>
          <a:lstStyle/>
          <a:p/>
        </p:txBody>
      </p:sp>
      <p:sp>
        <p:nvSpPr>
          <p:cNvPr id="123" name="object 123"/>
          <p:cNvSpPr/>
          <p:nvPr/>
        </p:nvSpPr>
        <p:spPr>
          <a:xfrm>
            <a:off x="229870" y="2404109"/>
            <a:ext cx="948055" cy="317500"/>
          </a:xfrm>
          <a:prstGeom prst="rect">
            <a:avLst/>
          </a:prstGeom>
          <a:blipFill>
            <a:blip r:embed="rId56" cstate="print"/>
            <a:stretch>
              <a:fillRect/>
            </a:stretch>
          </a:blipFill>
        </p:spPr>
        <p:txBody>
          <a:bodyPr wrap="square" lIns="0" tIns="0" rIns="0" bIns="0" rtlCol="0"/>
          <a:lstStyle/>
          <a:p/>
        </p:txBody>
      </p:sp>
      <p:sp>
        <p:nvSpPr>
          <p:cNvPr id="124" name="object 124"/>
          <p:cNvSpPr/>
          <p:nvPr/>
        </p:nvSpPr>
        <p:spPr>
          <a:xfrm>
            <a:off x="229870" y="2404109"/>
            <a:ext cx="948055" cy="317500"/>
          </a:xfrm>
          <a:custGeom>
            <a:avLst/>
            <a:gdLst/>
            <a:ahLst/>
            <a:cxnLst/>
            <a:rect l="l" t="t" r="r" b="b"/>
            <a:pathLst>
              <a:path w="948055" h="317500">
                <a:moveTo>
                  <a:pt x="0" y="52958"/>
                </a:moveTo>
                <a:lnTo>
                  <a:pt x="4159" y="32361"/>
                </a:lnTo>
                <a:lnTo>
                  <a:pt x="15501" y="15525"/>
                </a:lnTo>
                <a:lnTo>
                  <a:pt x="32323" y="4167"/>
                </a:lnTo>
                <a:lnTo>
                  <a:pt x="52920" y="0"/>
                </a:lnTo>
                <a:lnTo>
                  <a:pt x="895134" y="0"/>
                </a:lnTo>
                <a:lnTo>
                  <a:pt x="915736" y="4167"/>
                </a:lnTo>
                <a:lnTo>
                  <a:pt x="932557" y="15525"/>
                </a:lnTo>
                <a:lnTo>
                  <a:pt x="943897" y="32361"/>
                </a:lnTo>
                <a:lnTo>
                  <a:pt x="948055" y="52958"/>
                </a:lnTo>
                <a:lnTo>
                  <a:pt x="948055" y="264541"/>
                </a:lnTo>
                <a:lnTo>
                  <a:pt x="943897" y="285138"/>
                </a:lnTo>
                <a:lnTo>
                  <a:pt x="932557" y="301974"/>
                </a:lnTo>
                <a:lnTo>
                  <a:pt x="915736" y="313332"/>
                </a:lnTo>
                <a:lnTo>
                  <a:pt x="895134" y="317500"/>
                </a:lnTo>
                <a:lnTo>
                  <a:pt x="52920" y="317500"/>
                </a:lnTo>
                <a:lnTo>
                  <a:pt x="32323" y="313332"/>
                </a:lnTo>
                <a:lnTo>
                  <a:pt x="15501" y="301974"/>
                </a:lnTo>
                <a:lnTo>
                  <a:pt x="4159" y="285138"/>
                </a:lnTo>
                <a:lnTo>
                  <a:pt x="0" y="264541"/>
                </a:lnTo>
                <a:lnTo>
                  <a:pt x="0" y="52958"/>
                </a:lnTo>
                <a:close/>
              </a:path>
            </a:pathLst>
          </a:custGeom>
          <a:ln w="9525">
            <a:solidFill>
              <a:srgbClr val="F69240"/>
            </a:solidFill>
          </a:ln>
        </p:spPr>
        <p:txBody>
          <a:bodyPr wrap="square" lIns="0" tIns="0" rIns="0" bIns="0" rtlCol="0"/>
          <a:lstStyle/>
          <a:p/>
        </p:txBody>
      </p:sp>
      <p:sp>
        <p:nvSpPr>
          <p:cNvPr id="125" name="object 125"/>
          <p:cNvSpPr txBox="1"/>
          <p:nvPr/>
        </p:nvSpPr>
        <p:spPr>
          <a:xfrm>
            <a:off x="350011" y="2427477"/>
            <a:ext cx="6883400" cy="1755775"/>
          </a:xfrm>
          <a:prstGeom prst="rect">
            <a:avLst/>
          </a:prstGeom>
        </p:spPr>
        <p:txBody>
          <a:bodyPr wrap="square" lIns="0" tIns="59690" rIns="0" bIns="0" rtlCol="0" vert="horz">
            <a:spAutoFit/>
          </a:bodyPr>
          <a:lstStyle/>
          <a:p>
            <a:pPr marL="47625">
              <a:lnSpc>
                <a:spcPct val="100000"/>
              </a:lnSpc>
              <a:spcBef>
                <a:spcPts val="470"/>
              </a:spcBef>
            </a:pPr>
            <a:r>
              <a:rPr dirty="0" sz="1200">
                <a:latin typeface="ＭＳ ゴシック"/>
                <a:cs typeface="ＭＳ ゴシック"/>
              </a:rPr>
              <a:t>基本理念</a:t>
            </a:r>
            <a:endParaRPr sz="1200">
              <a:latin typeface="ＭＳ ゴシック"/>
              <a:cs typeface="ＭＳ ゴシック"/>
            </a:endParaRPr>
          </a:p>
          <a:p>
            <a:pPr marL="12700">
              <a:lnSpc>
                <a:spcPct val="100000"/>
              </a:lnSpc>
              <a:spcBef>
                <a:spcPts val="370"/>
              </a:spcBef>
            </a:pPr>
            <a:r>
              <a:rPr dirty="0" sz="1200">
                <a:latin typeface="HG丸ｺﾞｼｯｸM-PRO"/>
                <a:cs typeface="HG丸ｺﾞｼｯｸM-PRO"/>
              </a:rPr>
              <a:t>○全国がん登録では、広範な情報収集により、罹患、診療、転帰等の状況をできる限り正確に把握</a:t>
            </a:r>
            <a:endParaRPr sz="1200">
              <a:latin typeface="HG丸ｺﾞｼｯｸM-PRO"/>
              <a:cs typeface="HG丸ｺﾞｼｯｸM-PRO"/>
            </a:endParaRPr>
          </a:p>
          <a:p>
            <a:pPr marL="12700">
              <a:lnSpc>
                <a:spcPct val="100000"/>
              </a:lnSpc>
              <a:spcBef>
                <a:spcPts val="360"/>
              </a:spcBef>
            </a:pPr>
            <a:r>
              <a:rPr dirty="0" sz="1200">
                <a:latin typeface="HG丸ｺﾞｼｯｸM-PRO"/>
                <a:cs typeface="HG丸ｺﾞｼｯｸM-PRO"/>
              </a:rPr>
              <a:t>○院内がん登録について</a:t>
            </a:r>
            <a:r>
              <a:rPr dirty="0" sz="1200" spc="-15">
                <a:latin typeface="HG丸ｺﾞｼｯｸM-PRO"/>
                <a:cs typeface="HG丸ｺﾞｼｯｸM-PRO"/>
              </a:rPr>
              <a:t>、</a:t>
            </a:r>
            <a:r>
              <a:rPr dirty="0" sz="1200">
                <a:latin typeface="HG丸ｺﾞｼｯｸM-PRO"/>
                <a:cs typeface="HG丸ｺﾞｼｯｸM-PRO"/>
              </a:rPr>
              <a:t>全国がん登録を</a:t>
            </a:r>
            <a:r>
              <a:rPr dirty="0" sz="1200" spc="5">
                <a:latin typeface="HG丸ｺﾞｼｯｸM-PRO"/>
                <a:cs typeface="HG丸ｺﾞｼｯｸM-PRO"/>
              </a:rPr>
              <a:t>通</a:t>
            </a:r>
            <a:r>
              <a:rPr dirty="0" sz="1200">
                <a:latin typeface="HG丸ｺﾞｼｯｸM-PRO"/>
                <a:cs typeface="HG丸ｺﾞｼｯｸM-PRO"/>
              </a:rPr>
              <a:t>じて必要な情報を確実に得させ</a:t>
            </a:r>
            <a:r>
              <a:rPr dirty="0" sz="1200" spc="-5">
                <a:latin typeface="HG丸ｺﾞｼｯｸM-PRO"/>
                <a:cs typeface="HG丸ｺﾞｼｯｸM-PRO"/>
              </a:rPr>
              <a:t>、</a:t>
            </a:r>
            <a:r>
              <a:rPr dirty="0" sz="1200">
                <a:latin typeface="HG丸ｺﾞｼｯｸM-PRO"/>
                <a:cs typeface="HG丸ｺﾞｼｯｸM-PRO"/>
              </a:rPr>
              <a:t>その普及・充実を図る</a:t>
            </a:r>
            <a:endParaRPr sz="1200">
              <a:latin typeface="HG丸ｺﾞｼｯｸM-PRO"/>
              <a:cs typeface="HG丸ｺﾞｼｯｸM-PRO"/>
            </a:endParaRPr>
          </a:p>
          <a:p>
            <a:pPr marL="165735" indent="-153035">
              <a:lnSpc>
                <a:spcPct val="100000"/>
              </a:lnSpc>
              <a:spcBef>
                <a:spcPts val="360"/>
              </a:spcBef>
              <a:buSzPct val="91666"/>
              <a:buChar char="○"/>
              <a:tabLst>
                <a:tab pos="165735" algn="l"/>
              </a:tabLst>
            </a:pPr>
            <a:r>
              <a:rPr dirty="0" sz="1200">
                <a:latin typeface="HG丸ｺﾞｼｯｸM-PRO"/>
                <a:cs typeface="HG丸ｺﾞｼｯｸM-PRO"/>
              </a:rPr>
              <a:t>がん対策の充実のため、全国がん登録のほか、がんの診療に関する詳細な情報の収集を図る</a:t>
            </a:r>
            <a:endParaRPr sz="1200">
              <a:latin typeface="HG丸ｺﾞｼｯｸM-PRO"/>
              <a:cs typeface="HG丸ｺﾞｼｯｸM-PRO"/>
            </a:endParaRPr>
          </a:p>
          <a:p>
            <a:pPr marL="165735" indent="-153035">
              <a:lnSpc>
                <a:spcPct val="100000"/>
              </a:lnSpc>
              <a:spcBef>
                <a:spcPts val="365"/>
              </a:spcBef>
              <a:buSzPct val="91666"/>
              <a:buChar char="○"/>
              <a:tabLst>
                <a:tab pos="165735" algn="l"/>
              </a:tabLst>
            </a:pPr>
            <a:r>
              <a:rPr dirty="0" sz="1200">
                <a:latin typeface="HG丸ｺﾞｼｯｸM-PRO"/>
                <a:cs typeface="HG丸ｺﾞｼｯｸM-PRO"/>
              </a:rPr>
              <a:t>がん登録等の情報について</a:t>
            </a:r>
            <a:r>
              <a:rPr dirty="0" sz="1200" spc="0">
                <a:latin typeface="HG丸ｺﾞｼｯｸM-PRO"/>
                <a:cs typeface="HG丸ｺﾞｼｯｸM-PRO"/>
              </a:rPr>
              <a:t>、</a:t>
            </a:r>
            <a:r>
              <a:rPr dirty="0" sz="1200">
                <a:latin typeface="HG丸ｺﾞｼｯｸM-PRO"/>
                <a:cs typeface="HG丸ｺﾞｼｯｸM-PRO"/>
              </a:rPr>
              <a:t>民間を含めがんに係る調査研究に活用、その成果を国民に還元</a:t>
            </a:r>
            <a:endParaRPr sz="1200">
              <a:latin typeface="HG丸ｺﾞｼｯｸM-PRO"/>
              <a:cs typeface="HG丸ｺﾞｼｯｸM-PRO"/>
            </a:endParaRPr>
          </a:p>
          <a:p>
            <a:pPr marL="12700">
              <a:lnSpc>
                <a:spcPct val="100000"/>
              </a:lnSpc>
              <a:spcBef>
                <a:spcPts val="360"/>
              </a:spcBef>
            </a:pPr>
            <a:r>
              <a:rPr dirty="0" sz="1200">
                <a:latin typeface="HG丸ｺﾞｼｯｸM-PRO"/>
                <a:cs typeface="HG丸ｺﾞｼｯｸM-PRO"/>
              </a:rPr>
              <a:t>○がん登録等に係る個人に関する情報を厳格に保護</a:t>
            </a:r>
            <a:endParaRPr sz="1200">
              <a:latin typeface="HG丸ｺﾞｼｯｸM-PRO"/>
              <a:cs typeface="HG丸ｺﾞｼｯｸM-PRO"/>
            </a:endParaRPr>
          </a:p>
          <a:p>
            <a:pPr>
              <a:lnSpc>
                <a:spcPct val="100000"/>
              </a:lnSpc>
              <a:spcBef>
                <a:spcPts val="35"/>
              </a:spcBef>
            </a:pPr>
            <a:endParaRPr sz="1150">
              <a:latin typeface="Times New Roman"/>
              <a:cs typeface="Times New Roman"/>
            </a:endParaRPr>
          </a:p>
          <a:p>
            <a:pPr marL="52069">
              <a:lnSpc>
                <a:spcPct val="100000"/>
              </a:lnSpc>
            </a:pPr>
            <a:r>
              <a:rPr dirty="0" sz="1200">
                <a:latin typeface="ＭＳ ゴシック"/>
                <a:cs typeface="ＭＳ ゴシック"/>
              </a:rPr>
              <a:t>全国がん登録</a:t>
            </a:r>
            <a:endParaRPr sz="1200">
              <a:latin typeface="ＭＳ ゴシック"/>
              <a:cs typeface="ＭＳ ゴシック"/>
            </a:endParaRPr>
          </a:p>
        </p:txBody>
      </p:sp>
      <p:sp>
        <p:nvSpPr>
          <p:cNvPr id="126" name="object 126"/>
          <p:cNvSpPr/>
          <p:nvPr/>
        </p:nvSpPr>
        <p:spPr>
          <a:xfrm>
            <a:off x="5547359" y="7247254"/>
            <a:ext cx="45085" cy="670560"/>
          </a:xfrm>
          <a:custGeom>
            <a:avLst/>
            <a:gdLst/>
            <a:ahLst/>
            <a:cxnLst/>
            <a:rect l="l" t="t" r="r" b="b"/>
            <a:pathLst>
              <a:path w="45085" h="670559">
                <a:moveTo>
                  <a:pt x="0" y="0"/>
                </a:moveTo>
                <a:lnTo>
                  <a:pt x="17545" y="291"/>
                </a:lnTo>
                <a:lnTo>
                  <a:pt x="31876" y="1095"/>
                </a:lnTo>
                <a:lnTo>
                  <a:pt x="41540" y="2303"/>
                </a:lnTo>
                <a:lnTo>
                  <a:pt x="45085" y="3809"/>
                </a:lnTo>
                <a:lnTo>
                  <a:pt x="45085" y="666749"/>
                </a:lnTo>
                <a:lnTo>
                  <a:pt x="41540" y="668256"/>
                </a:lnTo>
                <a:lnTo>
                  <a:pt x="31876" y="669464"/>
                </a:lnTo>
                <a:lnTo>
                  <a:pt x="17545" y="670268"/>
                </a:lnTo>
                <a:lnTo>
                  <a:pt x="0" y="670559"/>
                </a:lnTo>
              </a:path>
            </a:pathLst>
          </a:custGeom>
          <a:ln w="19050">
            <a:solidFill>
              <a:srgbClr val="4F81BC"/>
            </a:solidFill>
          </a:ln>
        </p:spPr>
        <p:txBody>
          <a:bodyPr wrap="square" lIns="0" tIns="0" rIns="0" bIns="0" rtlCol="0"/>
          <a:lstStyle/>
          <a:p/>
        </p:txBody>
      </p:sp>
      <p:sp>
        <p:nvSpPr>
          <p:cNvPr id="127" name="object 127"/>
          <p:cNvSpPr/>
          <p:nvPr/>
        </p:nvSpPr>
        <p:spPr>
          <a:xfrm>
            <a:off x="5490209" y="6786244"/>
            <a:ext cx="71755" cy="228600"/>
          </a:xfrm>
          <a:custGeom>
            <a:avLst/>
            <a:gdLst/>
            <a:ahLst/>
            <a:cxnLst/>
            <a:rect l="l" t="t" r="r" b="b"/>
            <a:pathLst>
              <a:path w="71754" h="228600">
                <a:moveTo>
                  <a:pt x="0" y="0"/>
                </a:moveTo>
                <a:lnTo>
                  <a:pt x="27928" y="468"/>
                </a:lnTo>
                <a:lnTo>
                  <a:pt x="50736" y="1746"/>
                </a:lnTo>
                <a:lnTo>
                  <a:pt x="66115" y="3643"/>
                </a:lnTo>
                <a:lnTo>
                  <a:pt x="71754" y="5968"/>
                </a:lnTo>
                <a:lnTo>
                  <a:pt x="71754" y="222630"/>
                </a:lnTo>
                <a:lnTo>
                  <a:pt x="66115" y="224956"/>
                </a:lnTo>
                <a:lnTo>
                  <a:pt x="50736" y="226853"/>
                </a:lnTo>
                <a:lnTo>
                  <a:pt x="27928" y="228131"/>
                </a:lnTo>
                <a:lnTo>
                  <a:pt x="0" y="228599"/>
                </a:lnTo>
              </a:path>
            </a:pathLst>
          </a:custGeom>
          <a:ln w="19050">
            <a:solidFill>
              <a:srgbClr val="497DBA"/>
            </a:solidFill>
          </a:ln>
        </p:spPr>
        <p:txBody>
          <a:bodyPr wrap="square" lIns="0" tIns="0" rIns="0" bIns="0" rtlCol="0"/>
          <a:lstStyle/>
          <a:p/>
        </p:txBody>
      </p:sp>
      <p:sp>
        <p:nvSpPr>
          <p:cNvPr id="128" name="object 128"/>
          <p:cNvSpPr/>
          <p:nvPr/>
        </p:nvSpPr>
        <p:spPr>
          <a:xfrm>
            <a:off x="6257925" y="7917179"/>
            <a:ext cx="60960" cy="229870"/>
          </a:xfrm>
          <a:custGeom>
            <a:avLst/>
            <a:gdLst/>
            <a:ahLst/>
            <a:cxnLst/>
            <a:rect l="l" t="t" r="r" b="b"/>
            <a:pathLst>
              <a:path w="60960" h="229870">
                <a:moveTo>
                  <a:pt x="0" y="0"/>
                </a:moveTo>
                <a:lnTo>
                  <a:pt x="23723" y="400"/>
                </a:lnTo>
                <a:lnTo>
                  <a:pt x="43100" y="1492"/>
                </a:lnTo>
                <a:lnTo>
                  <a:pt x="56167" y="3107"/>
                </a:lnTo>
                <a:lnTo>
                  <a:pt x="60960" y="5079"/>
                </a:lnTo>
                <a:lnTo>
                  <a:pt x="60960" y="224789"/>
                </a:lnTo>
                <a:lnTo>
                  <a:pt x="56167" y="226762"/>
                </a:lnTo>
                <a:lnTo>
                  <a:pt x="43100" y="228377"/>
                </a:lnTo>
                <a:lnTo>
                  <a:pt x="23723" y="229469"/>
                </a:lnTo>
                <a:lnTo>
                  <a:pt x="0" y="229869"/>
                </a:lnTo>
              </a:path>
            </a:pathLst>
          </a:custGeom>
          <a:ln w="19049">
            <a:solidFill>
              <a:srgbClr val="497DBA"/>
            </a:solidFill>
          </a:ln>
        </p:spPr>
        <p:txBody>
          <a:bodyPr wrap="square" lIns="0" tIns="0" rIns="0" bIns="0" rtlCol="0"/>
          <a:lstStyle/>
          <a:p/>
        </p:txBody>
      </p:sp>
      <p:sp>
        <p:nvSpPr>
          <p:cNvPr id="129" name="object 129"/>
          <p:cNvSpPr txBox="1"/>
          <p:nvPr/>
        </p:nvSpPr>
        <p:spPr>
          <a:xfrm>
            <a:off x="5926454" y="7118350"/>
            <a:ext cx="1266190" cy="575310"/>
          </a:xfrm>
          <a:prstGeom prst="rect">
            <a:avLst/>
          </a:prstGeom>
          <a:ln w="19050">
            <a:solidFill>
              <a:srgbClr val="4F81BC"/>
            </a:solidFill>
          </a:ln>
        </p:spPr>
        <p:txBody>
          <a:bodyPr wrap="square" lIns="0" tIns="28575" rIns="0" bIns="0" rtlCol="0" vert="horz">
            <a:spAutoFit/>
          </a:bodyPr>
          <a:lstStyle/>
          <a:p>
            <a:pPr marL="102235" marR="91440">
              <a:lnSpc>
                <a:spcPct val="124200"/>
              </a:lnSpc>
              <a:spcBef>
                <a:spcPts val="225"/>
              </a:spcBef>
            </a:pPr>
            <a:r>
              <a:rPr dirty="0" sz="1200">
                <a:latin typeface="HG丸ｺﾞｼｯｸM-PRO"/>
                <a:cs typeface="HG丸ｺﾞｼｯｸM-PRO"/>
              </a:rPr>
              <a:t>有</a:t>
            </a:r>
            <a:r>
              <a:rPr dirty="0" sz="1200" spc="-180">
                <a:latin typeface="HG丸ｺﾞｼｯｸM-PRO"/>
                <a:cs typeface="HG丸ｺﾞｼｯｸM-PRO"/>
              </a:rPr>
              <a:t> </a:t>
            </a:r>
            <a:r>
              <a:rPr dirty="0" sz="1200">
                <a:latin typeface="HG丸ｺﾞｼｯｸM-PRO"/>
                <a:cs typeface="HG丸ｺﾞｼｯｸM-PRO"/>
              </a:rPr>
              <a:t>識</a:t>
            </a:r>
            <a:r>
              <a:rPr dirty="0" sz="1200" spc="-180">
                <a:latin typeface="HG丸ｺﾞｼｯｸM-PRO"/>
                <a:cs typeface="HG丸ｺﾞｼｯｸM-PRO"/>
              </a:rPr>
              <a:t> </a:t>
            </a:r>
            <a:r>
              <a:rPr dirty="0" sz="1200">
                <a:latin typeface="HG丸ｺﾞｼｯｸM-PRO"/>
                <a:cs typeface="HG丸ｺﾞｼｯｸM-PRO"/>
              </a:rPr>
              <a:t>者</a:t>
            </a:r>
            <a:r>
              <a:rPr dirty="0" sz="1200" spc="-180">
                <a:latin typeface="HG丸ｺﾞｼｯｸM-PRO"/>
                <a:cs typeface="HG丸ｺﾞｼｯｸM-PRO"/>
              </a:rPr>
              <a:t> </a:t>
            </a:r>
            <a:r>
              <a:rPr dirty="0" sz="1200">
                <a:latin typeface="HG丸ｺﾞｼｯｸM-PRO"/>
                <a:cs typeface="HG丸ｺﾞｼｯｸM-PRO"/>
              </a:rPr>
              <a:t>の</a:t>
            </a:r>
            <a:r>
              <a:rPr dirty="0" sz="1200" spc="-195">
                <a:latin typeface="HG丸ｺﾞｼｯｸM-PRO"/>
                <a:cs typeface="HG丸ｺﾞｼｯｸM-PRO"/>
              </a:rPr>
              <a:t> </a:t>
            </a:r>
            <a:r>
              <a:rPr dirty="0" sz="1200">
                <a:latin typeface="HG丸ｺﾞｼｯｸM-PRO"/>
                <a:cs typeface="HG丸ｺﾞｼｯｸM-PRO"/>
              </a:rPr>
              <a:t>会</a:t>
            </a:r>
            <a:r>
              <a:rPr dirty="0" sz="1200" spc="-180">
                <a:latin typeface="HG丸ｺﾞｼｯｸM-PRO"/>
                <a:cs typeface="HG丸ｺﾞｼｯｸM-PRO"/>
              </a:rPr>
              <a:t> </a:t>
            </a:r>
            <a:r>
              <a:rPr dirty="0" sz="1200">
                <a:latin typeface="HG丸ｺﾞｼｯｸM-PRO"/>
                <a:cs typeface="HG丸ｺﾞｼｯｸM-PRO"/>
              </a:rPr>
              <a:t>議 の意見聴取</a:t>
            </a:r>
            <a:endParaRPr sz="1200">
              <a:latin typeface="HG丸ｺﾞｼｯｸM-PRO"/>
              <a:cs typeface="HG丸ｺﾞｼｯｸM-PRO"/>
            </a:endParaRPr>
          </a:p>
        </p:txBody>
      </p:sp>
      <p:sp>
        <p:nvSpPr>
          <p:cNvPr id="130" name="object 130"/>
          <p:cNvSpPr/>
          <p:nvPr/>
        </p:nvSpPr>
        <p:spPr>
          <a:xfrm>
            <a:off x="5621654" y="7376159"/>
            <a:ext cx="304165" cy="227330"/>
          </a:xfrm>
          <a:prstGeom prst="rect">
            <a:avLst/>
          </a:prstGeom>
          <a:blipFill>
            <a:blip r:embed="rId57" cstate="print"/>
            <a:stretch>
              <a:fillRect/>
            </a:stretch>
          </a:blipFill>
        </p:spPr>
        <p:txBody>
          <a:bodyPr wrap="square" lIns="0" tIns="0" rIns="0" bIns="0" rtlCol="0"/>
          <a:lstStyle/>
          <a:p/>
        </p:txBody>
      </p:sp>
      <p:sp>
        <p:nvSpPr>
          <p:cNvPr id="131" name="object 131"/>
          <p:cNvSpPr/>
          <p:nvPr/>
        </p:nvSpPr>
        <p:spPr>
          <a:xfrm>
            <a:off x="5621654" y="7376159"/>
            <a:ext cx="304165" cy="227329"/>
          </a:xfrm>
          <a:custGeom>
            <a:avLst/>
            <a:gdLst/>
            <a:ahLst/>
            <a:cxnLst/>
            <a:rect l="l" t="t" r="r" b="b"/>
            <a:pathLst>
              <a:path w="304164" h="227329">
                <a:moveTo>
                  <a:pt x="0" y="113665"/>
                </a:moveTo>
                <a:lnTo>
                  <a:pt x="113665" y="0"/>
                </a:lnTo>
                <a:lnTo>
                  <a:pt x="113665" y="56896"/>
                </a:lnTo>
                <a:lnTo>
                  <a:pt x="304165" y="56896"/>
                </a:lnTo>
                <a:lnTo>
                  <a:pt x="304165" y="170561"/>
                </a:lnTo>
                <a:lnTo>
                  <a:pt x="113665" y="170561"/>
                </a:lnTo>
                <a:lnTo>
                  <a:pt x="113665" y="227330"/>
                </a:lnTo>
                <a:lnTo>
                  <a:pt x="0" y="113665"/>
                </a:lnTo>
                <a:close/>
              </a:path>
            </a:pathLst>
          </a:custGeom>
          <a:ln w="9525">
            <a:solidFill>
              <a:srgbClr val="4F81BC"/>
            </a:solidFill>
          </a:ln>
        </p:spPr>
        <p:txBody>
          <a:bodyPr wrap="square" lIns="0" tIns="0" rIns="0" bIns="0" rtlCol="0"/>
          <a:lstStyle/>
          <a:p/>
        </p:txBody>
      </p:sp>
      <p:sp>
        <p:nvSpPr>
          <p:cNvPr id="132" name="object 132"/>
          <p:cNvSpPr/>
          <p:nvPr/>
        </p:nvSpPr>
        <p:spPr>
          <a:xfrm>
            <a:off x="6391655" y="7679435"/>
            <a:ext cx="437388" cy="426719"/>
          </a:xfrm>
          <a:prstGeom prst="rect">
            <a:avLst/>
          </a:prstGeom>
          <a:blipFill>
            <a:blip r:embed="rId58" cstate="print"/>
            <a:stretch>
              <a:fillRect/>
            </a:stretch>
          </a:blipFill>
        </p:spPr>
        <p:txBody>
          <a:bodyPr wrap="square" lIns="0" tIns="0" rIns="0" bIns="0" rtlCol="0"/>
          <a:lstStyle/>
          <a:p/>
        </p:txBody>
      </p:sp>
      <p:sp>
        <p:nvSpPr>
          <p:cNvPr id="133" name="object 133"/>
          <p:cNvSpPr/>
          <p:nvPr/>
        </p:nvSpPr>
        <p:spPr>
          <a:xfrm>
            <a:off x="5596128" y="6768083"/>
            <a:ext cx="903731" cy="355091"/>
          </a:xfrm>
          <a:prstGeom prst="rect">
            <a:avLst/>
          </a:prstGeom>
          <a:blipFill>
            <a:blip r:embed="rId59" cstate="print"/>
            <a:stretch>
              <a:fillRect/>
            </a:stretch>
          </a:blipFill>
        </p:spPr>
        <p:txBody>
          <a:bodyPr wrap="square" lIns="0" tIns="0" rIns="0" bIns="0" rtlCol="0"/>
          <a:lstStyl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参議院</dc:creator>
  <dcterms:created xsi:type="dcterms:W3CDTF">2018-03-20T04:17:07Z</dcterms:created>
  <dcterms:modified xsi:type="dcterms:W3CDTF">2018-03-20T04:17:07Z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2013-12-09T00:00:00Z</vt:filetime>
  </property>
  <property fmtid="{D5CDD505-2E9C-101B-9397-08002B2CF9AE}" pid="3" name="Creator">
    <vt:lpwstr>Microsoft® Word 2010</vt:lpwstr>
  </property>
  <property fmtid="{D5CDD505-2E9C-101B-9397-08002B2CF9AE}" pid="4" name="LastSaved">
    <vt:filetime>2018-03-20T00:00:00Z</vt:filetime>
  </property>
</Properties>
</file>