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4"/>
  </p:notesMasterIdLst>
  <p:sldIdLst>
    <p:sldId id="263" r:id="rId2"/>
    <p:sldId id="264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1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FDCF-CC2F-44A2-BFD2-19B49BB58661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8FA04-4B8C-4F52-8854-4FB6087A90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50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9051" y="10263747"/>
            <a:ext cx="2927726" cy="5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27" tIns="46163" rIns="92327" bIns="46163" anchor="b"/>
          <a:lstStyle>
            <a:lvl1pPr defTabSz="923925">
              <a:defRPr kumimoji="1" sz="9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37931725" indent="-37474525" defTabSz="923925">
              <a:defRPr kumimoji="1" sz="9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23925">
              <a:defRPr kumimoji="1" sz="9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23925">
              <a:defRPr kumimoji="1" sz="9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23925">
              <a:defRPr kumimoji="1" sz="9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9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FF192C4C-8F9D-4F9B-980A-AA27A481F886}" type="slidenum">
              <a:rPr lang="en-US" altLang="ja-JP" sz="1200" b="0"/>
              <a:pPr algn="r" eaLnBrk="1" hangingPunct="1"/>
              <a:t>2</a:t>
            </a:fld>
            <a:endParaRPr lang="en-US" altLang="ja-JP" sz="1200" b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9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22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12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0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33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39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08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08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8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04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3E6D6-924D-4E18-B858-69A326CFCF6F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DDAD-1E90-4EDE-9BD3-E4E94406B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7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"/>
          <p:cNvSpPr txBox="1">
            <a:spLocks/>
          </p:cNvSpPr>
          <p:nvPr/>
        </p:nvSpPr>
        <p:spPr>
          <a:xfrm rot="10800000" flipV="1">
            <a:off x="5776" y="550969"/>
            <a:ext cx="6858000" cy="98340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</a:t>
            </a:r>
            <a:r>
              <a:rPr lang="zh-TW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教育用</a:t>
            </a:r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教材</a:t>
            </a:r>
            <a:endParaRPr lang="en-US" altLang="ja-JP" sz="4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大阪の環境、温故知新</a:t>
            </a:r>
            <a:endParaRPr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～過去から学び、未来を変えていこう～</a:t>
            </a:r>
            <a:endParaRPr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サブタイトル 2"/>
          <p:cNvSpPr>
            <a:spLocks noGrp="1"/>
          </p:cNvSpPr>
          <p:nvPr>
            <p:ph type="subTitle" idx="1"/>
          </p:nvPr>
        </p:nvSpPr>
        <p:spPr>
          <a:xfrm>
            <a:off x="0" y="1535559"/>
            <a:ext cx="6858000" cy="224226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大阪府で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は、大阪の環境に対する理解促進、環境保全活動の促進に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つながる</a:t>
            </a:r>
            <a:r>
              <a:rPr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高校生向け環境教育用教材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を制作しました。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本映像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「深刻であった大阪の公害問題」「大阪の公害に対する取組み」「過去から学んだ今後必要な環境保全活動</a:t>
            </a:r>
            <a:r>
              <a:rPr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を紹介しています。ぜひ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視聴してください。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また、</a:t>
            </a:r>
            <a:r>
              <a:rPr lang="ja-JP" altLang="en-US" sz="1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現代社会の授業等で活用できる授業プログラム案（裏面）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も作成していますので、併せて　ご活用ください。</a:t>
            </a:r>
            <a:endParaRPr kumimoji="1" lang="en-US" altLang="ja-JP" sz="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公開先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：「大阪の環境、温故知新（環境教育用教材）」について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http://www.pref.osaka.lg.jp/eneseisaku/osakanokankyo-rekish/index.html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95374"/>
              </p:ext>
            </p:extLst>
          </p:nvPr>
        </p:nvGraphicFramePr>
        <p:xfrm>
          <a:off x="142921" y="3828523"/>
          <a:ext cx="6562678" cy="602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374">
                  <a:extLst>
                    <a:ext uri="{9D8B030D-6E8A-4147-A177-3AD203B41FA5}">
                      <a16:colId xmlns:a16="http://schemas.microsoft.com/office/drawing/2014/main" val="3354794869"/>
                    </a:ext>
                  </a:extLst>
                </a:gridCol>
                <a:gridCol w="2037347">
                  <a:extLst>
                    <a:ext uri="{9D8B030D-6E8A-4147-A177-3AD203B41FA5}">
                      <a16:colId xmlns:a16="http://schemas.microsoft.com/office/drawing/2014/main" val="3601472244"/>
                    </a:ext>
                  </a:extLst>
                </a:gridCol>
                <a:gridCol w="3031957">
                  <a:extLst>
                    <a:ext uri="{9D8B030D-6E8A-4147-A177-3AD203B41FA5}">
                      <a16:colId xmlns:a16="http://schemas.microsoft.com/office/drawing/2014/main" val="2666123234"/>
                    </a:ext>
                  </a:extLst>
                </a:gridCol>
              </a:tblGrid>
              <a:tr h="2931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タイトル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内容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収録映像の例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300340"/>
                  </a:ext>
                </a:extLst>
              </a:tr>
              <a:tr h="1022431"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１．オープニング</a:t>
                      </a:r>
                      <a:endParaRPr lang="en-US" altLang="ja-JP" sz="12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　　（１分</a:t>
                      </a:r>
                      <a:r>
                        <a:rPr kumimoji="1" lang="en-US" altLang="ja-JP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24</a:t>
                      </a:r>
                      <a:r>
                        <a:rPr kumimoji="1" lang="ja-JP" altLang="en-US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秒）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環境問題・公害とは何か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endParaRPr lang="ja-JP" altLang="en-US" sz="12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90285"/>
                  </a:ext>
                </a:extLst>
              </a:tr>
              <a:tr h="1243097"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２．深刻であった大阪の公害問題</a:t>
                      </a:r>
                      <a:endParaRPr lang="en-US" altLang="ja-JP" sz="12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　　（５分</a:t>
                      </a:r>
                      <a:r>
                        <a:rPr kumimoji="1" lang="en-US" altLang="ja-JP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44</a:t>
                      </a:r>
                      <a:r>
                        <a:rPr kumimoji="1" lang="ja-JP" altLang="en-US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秒）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0" u="none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（１）大和川の水質汚濁</a:t>
                      </a:r>
                      <a:endParaRPr lang="en-US" altLang="ja-JP" sz="1200" b="0" u="none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0" u="none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（２）大阪湾の赤潮問題</a:t>
                      </a:r>
                      <a:endParaRPr lang="en-US" altLang="ja-JP" sz="1200" b="0" u="none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0" u="none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（３）大阪国際空港（伊丹</a:t>
                      </a:r>
                      <a:endParaRPr lang="en-US" altLang="ja-JP" sz="1200" b="0" u="none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0" u="none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空港）の騒音問題</a:t>
                      </a:r>
                      <a:endParaRPr lang="en-US" altLang="ja-JP" sz="1200" b="0" u="none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0" u="none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（４）西淀川公害について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endParaRPr lang="ja-JP" altLang="en-US" sz="1200" b="1" u="none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01967"/>
                  </a:ext>
                </a:extLst>
              </a:tr>
              <a:tr h="1317025"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３．大阪の公害に対する取組み</a:t>
                      </a:r>
                      <a:endParaRPr lang="en-US" altLang="ja-JP" sz="12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　　（５分</a:t>
                      </a:r>
                      <a:r>
                        <a:rPr kumimoji="1" lang="en-US" altLang="ja-JP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36</a:t>
                      </a:r>
                      <a:r>
                        <a:rPr kumimoji="1" lang="ja-JP" altLang="en-US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秒）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0" u="none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（１）～（４）の事例に対する府民・事業者・行政の取組みについて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endParaRPr lang="ja-JP" altLang="en-US" sz="1200" b="1" u="none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06191"/>
                  </a:ext>
                </a:extLst>
              </a:tr>
              <a:tr h="1262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４．過去から学んだ今後必要な環境保全活動</a:t>
                      </a:r>
                      <a:endParaRPr lang="en-US" altLang="ja-JP" sz="12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　　（６分</a:t>
                      </a:r>
                      <a:r>
                        <a:rPr kumimoji="1" lang="en-US" altLang="ja-JP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33</a:t>
                      </a:r>
                      <a:r>
                        <a:rPr kumimoji="1" lang="ja-JP" altLang="en-US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秒）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u="none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気候変動・海洋プラスチック問題の状況と対策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b="1" u="none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62115"/>
                  </a:ext>
                </a:extLst>
              </a:tr>
              <a:tr h="887561"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５．エンディング</a:t>
                      </a:r>
                      <a:endParaRPr lang="en-US" altLang="ja-JP" sz="12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　　（</a:t>
                      </a:r>
                      <a:r>
                        <a:rPr kumimoji="1" lang="en-US" altLang="ja-JP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49</a:t>
                      </a:r>
                      <a:r>
                        <a:rPr kumimoji="1" lang="ja-JP" altLang="en-US" sz="12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秒）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u="none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未来のために私たちにできることは何か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b="1" u="none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56542"/>
                  </a:ext>
                </a:extLst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98" y="7734665"/>
            <a:ext cx="1374436" cy="103082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869" y="7735490"/>
            <a:ext cx="1541187" cy="10300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431" y="6409156"/>
            <a:ext cx="1218002" cy="11348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464" y="5248705"/>
            <a:ext cx="1305243" cy="922038"/>
          </a:xfrm>
          <a:prstGeom prst="rect">
            <a:avLst/>
          </a:prstGeom>
        </p:spPr>
      </p:pic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608801" y="8738700"/>
            <a:ext cx="1584630" cy="2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7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クールスポット整備事業の写真</a:t>
            </a:r>
            <a:endParaRPr lang="en-US" altLang="ja-JP" sz="7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4949702" y="8739376"/>
            <a:ext cx="1912464" cy="2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7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おおさかプラスチックごみゼロ宣言式</a:t>
            </a:r>
            <a:endParaRPr lang="en-US" altLang="ja-JP" sz="7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133044" y="7512774"/>
            <a:ext cx="133006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7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西淀川公害訴訟関連の写真</a:t>
            </a:r>
            <a:endParaRPr lang="en-US" altLang="ja-JP" sz="7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592674" y="6154655"/>
            <a:ext cx="150481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7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大阪湾で発生した赤潮の写真</a:t>
            </a:r>
            <a:endParaRPr lang="en-US" altLang="ja-JP" sz="7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590" y="6414799"/>
            <a:ext cx="847469" cy="112995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70B2E52-B6DD-44D3-A50F-79F22F89AC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7537" y="4168064"/>
            <a:ext cx="1627006" cy="82724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17BE1BE-AED6-4DCA-9310-A26996FC836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755" y="5245703"/>
            <a:ext cx="1644598" cy="925040"/>
          </a:xfrm>
          <a:prstGeom prst="rect">
            <a:avLst/>
          </a:prstGeom>
        </p:spPr>
      </p:pic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372460" y="4976408"/>
            <a:ext cx="150481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7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ドラマの一部</a:t>
            </a:r>
            <a:endParaRPr lang="en-US" altLang="ja-JP" sz="7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748288" y="7512774"/>
            <a:ext cx="133006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7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大和川の清掃活動の写真</a:t>
            </a:r>
            <a:endParaRPr lang="en-US" altLang="ja-JP" sz="7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149136" y="6158229"/>
            <a:ext cx="150481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7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大阪国際空港の映像</a:t>
            </a:r>
            <a:endParaRPr lang="en-US" altLang="ja-JP" sz="7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8312F31-F4E2-4BCB-BF78-61A385005B8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449318" y="8989912"/>
            <a:ext cx="1443441" cy="729768"/>
          </a:xfrm>
          <a:prstGeom prst="rect">
            <a:avLst/>
          </a:prstGeom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418629" y="9676217"/>
            <a:ext cx="150481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7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ドラマの一部</a:t>
            </a:r>
            <a:endParaRPr lang="en-US" altLang="ja-JP" sz="7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1" y="70134"/>
            <a:ext cx="1521118" cy="4385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401" y="2703854"/>
            <a:ext cx="1123552" cy="112355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907205" y="70134"/>
            <a:ext cx="798394" cy="379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別紙</a:t>
            </a:r>
            <a:endParaRPr kumimoji="1" lang="ja-JP" altLang="en-US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1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4"/>
          <p:cNvSpPr txBox="1">
            <a:spLocks noChangeArrowheads="1"/>
          </p:cNvSpPr>
          <p:nvPr/>
        </p:nvSpPr>
        <p:spPr bwMode="auto">
          <a:xfrm>
            <a:off x="876300" y="0"/>
            <a:ext cx="51054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Osaka" charset="-128"/>
                <a:ea typeface="Osaka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Osaka" charset="-128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Osaka" charset="-128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Osaka" charset="-128"/>
                <a:ea typeface="Osaka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ja-JP" altLang="en-US" sz="16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映像を</a:t>
            </a:r>
            <a:r>
              <a:rPr lang="ja-JP" altLang="en-US" sz="1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活用した授業</a:t>
            </a:r>
            <a:r>
              <a:rPr lang="ja-JP" altLang="en-US" sz="16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案（</a:t>
            </a:r>
            <a:r>
              <a:rPr lang="en-US" altLang="ja-JP" sz="16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1600" b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分）</a:t>
            </a:r>
            <a:endParaRPr lang="en-US" altLang="ja-JP" sz="16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914420"/>
              </p:ext>
            </p:extLst>
          </p:nvPr>
        </p:nvGraphicFramePr>
        <p:xfrm>
          <a:off x="84138" y="362015"/>
          <a:ext cx="6689725" cy="8762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71">
                  <a:extLst>
                    <a:ext uri="{9D8B030D-6E8A-4147-A177-3AD203B41FA5}">
                      <a16:colId xmlns:a16="http://schemas.microsoft.com/office/drawing/2014/main" val="3629698237"/>
                    </a:ext>
                  </a:extLst>
                </a:gridCol>
                <a:gridCol w="2521868">
                  <a:extLst>
                    <a:ext uri="{9D8B030D-6E8A-4147-A177-3AD203B41FA5}">
                      <a16:colId xmlns:a16="http://schemas.microsoft.com/office/drawing/2014/main" val="335479486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601472244"/>
                    </a:ext>
                  </a:extLst>
                </a:gridCol>
                <a:gridCol w="824582">
                  <a:extLst>
                    <a:ext uri="{9D8B030D-6E8A-4147-A177-3AD203B41FA5}">
                      <a16:colId xmlns:a16="http://schemas.microsoft.com/office/drawing/2014/main" val="2664943609"/>
                    </a:ext>
                  </a:extLst>
                </a:gridCol>
              </a:tblGrid>
              <a:tr h="2981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進　行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　　容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ねらい・留意点</a:t>
                      </a:r>
                    </a:p>
                  </a:txBody>
                  <a:tcPr marL="91442" marR="91442" marT="45718" marB="4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教材他</a:t>
                      </a:r>
                    </a:p>
                  </a:txBody>
                  <a:tcPr marL="91442" marR="91442" marT="45718" marB="4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300340"/>
                  </a:ext>
                </a:extLst>
              </a:tr>
              <a:tr h="6195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Step.</a:t>
                      </a:r>
                      <a:r>
                        <a:rPr kumimoji="1" lang="ja-JP" altLang="en-US" sz="9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１</a:t>
                      </a:r>
                    </a:p>
                    <a:p>
                      <a:pPr algn="ctr"/>
                      <a:r>
                        <a:rPr kumimoji="1" lang="ja-JP" altLang="en-US" sz="900" dirty="0" smtClean="0">
                          <a:latin typeface="HGSｺﾞｼｯｸM" panose="020B0600000000000000" pitchFamily="50" charset="-128"/>
                          <a:ea typeface="HGSｺﾞｼｯｸM" panose="020B0600000000000000" pitchFamily="50" charset="-128"/>
                        </a:rPr>
                        <a:t>３分</a:t>
                      </a:r>
                      <a:endParaRPr kumimoji="1" lang="ja-JP" altLang="en-US" sz="9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100" b="1" dirty="0" smtClean="0">
                          <a:solidFill>
                            <a:srgbClr val="0066FF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オリエンテーション</a:t>
                      </a:r>
                      <a:endParaRPr lang="en-US" altLang="ja-JP" sz="11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授業の趣旨、ねらい、授業の進行、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グループ分け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・授業の方向性の理解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・授業進行の確認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90285"/>
                  </a:ext>
                </a:extLst>
              </a:tr>
              <a:tr h="2339823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Step.</a:t>
                      </a:r>
                      <a:r>
                        <a:rPr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</a:t>
                      </a:r>
                      <a:endParaRPr lang="en-US" altLang="ja-JP" sz="9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２０分</a:t>
                      </a:r>
                      <a:endParaRPr lang="en-US" altLang="ja-JP"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100" b="1" dirty="0" smtClean="0">
                          <a:solidFill>
                            <a:srgbClr val="0066FF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導くべくテーマの発表</a:t>
                      </a:r>
                      <a:endParaRPr lang="en-US" altLang="ja-JP" sz="1100" b="1" dirty="0" smtClean="0">
                        <a:solidFill>
                          <a:srgbClr val="0066FF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（テーマ例）</a:t>
                      </a:r>
                      <a:endParaRPr lang="en-US" altLang="ja-JP" sz="1000" dirty="0" smtClean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・現在の地球環境問題にはどのような</a:t>
                      </a:r>
                      <a:endParaRPr lang="en-US" altLang="ja-JP" sz="1000" dirty="0" smtClean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ものがあるか</a:t>
                      </a:r>
                      <a:endParaRPr lang="en-US" altLang="ja-JP" sz="1000" dirty="0" smtClean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・再生可能エネルギーにはどのような</a:t>
                      </a:r>
                      <a:endParaRPr lang="en-US" altLang="ja-JP" sz="1000" dirty="0" smtClean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ものがあるか</a:t>
                      </a:r>
                      <a:endParaRPr lang="en-US" altLang="ja-JP" sz="1000" dirty="0" smtClean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など</a:t>
                      </a:r>
                      <a:endParaRPr lang="en-US" altLang="ja-JP" sz="1000" dirty="0" smtClean="0">
                        <a:solidFill>
                          <a:srgbClr val="0066FF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endParaRPr lang="en-US" altLang="ja-JP" sz="1000" dirty="0" smtClean="0">
                        <a:solidFill>
                          <a:srgbClr val="0066FF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100" b="1" dirty="0" smtClean="0">
                          <a:solidFill>
                            <a:srgbClr val="0066FF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映像の視聴</a:t>
                      </a:r>
                      <a:endParaRPr lang="en-US" altLang="ja-JP" sz="1100" b="1" dirty="0" smtClean="0">
                        <a:solidFill>
                          <a:srgbClr val="0066FF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ロング版（ドラマあり）</a:t>
                      </a:r>
                      <a:r>
                        <a:rPr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ショート版（ドラマなし）</a:t>
                      </a:r>
                      <a:r>
                        <a:rPr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</a:t>
                      </a: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b="1" u="sng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環境問題について学ぶ</a:t>
                      </a:r>
                      <a:endParaRPr lang="en-US" altLang="ja-JP" sz="1000" u="sng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・環境問題のさわりを説明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・テーマを与えることで、意識して映像を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視聴することにつなげる。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・映像はテーマごとに視聴可能なので、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適宜調整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映像作品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ペン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メモ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01967"/>
                  </a:ext>
                </a:extLst>
              </a:tr>
              <a:tr h="1841479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Step.</a:t>
                      </a:r>
                      <a:r>
                        <a:rPr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</a:t>
                      </a:r>
                      <a:endParaRPr lang="en-US" altLang="ja-JP" sz="9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８分</a:t>
                      </a:r>
                      <a:endParaRPr lang="en-US" altLang="ja-JP" sz="9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100" b="1" dirty="0" smtClean="0">
                          <a:solidFill>
                            <a:srgbClr val="0066FF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付箋にアイデアを書く</a:t>
                      </a:r>
                      <a:endParaRPr lang="en-US" altLang="ja-JP" sz="11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個人ワーク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b="1" u="sng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環境問題について考える</a:t>
                      </a:r>
                      <a:endParaRPr lang="en-US" altLang="ja-JP" sz="1000" b="1" u="sng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・テーマの再確認と解説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・作業時間の指示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・付箋への記入（１枚に１アイデア、字は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大きくなどの指示）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・生徒の作業を巡回し、適宜アドバイス。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必要に応じて教員によるアイデアの例示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（例）地球温暖化、オゾン層の破壊、砂漠化、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生物多様性、ごみ処理問題、食品ロス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など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付箋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eaLnBrk="1" hangingPunct="1"/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ペン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eaLnBrk="1" hangingPunct="1"/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ボード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06191"/>
                  </a:ext>
                </a:extLst>
              </a:tr>
              <a:tr h="1720871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Step.</a:t>
                      </a:r>
                      <a:r>
                        <a:rPr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</a:t>
                      </a:r>
                      <a:endParaRPr lang="en-US" altLang="ja-JP" sz="9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９分</a:t>
                      </a:r>
                      <a:endParaRPr lang="en-US" altLang="ja-JP" sz="9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dirty="0" smtClean="0">
                          <a:solidFill>
                            <a:srgbClr val="0066FF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グルーピング／アイデアの集約／図式化</a:t>
                      </a:r>
                      <a:endParaRPr lang="en-US" altLang="ja-JP" sz="11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グループワーク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出された付箋を整理し、グルーピング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模造紙にまとめる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u="sng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意見の共有による気づきを与える</a:t>
                      </a:r>
                      <a:endParaRPr lang="en-US" altLang="ja-JP" sz="1000" b="1" u="sng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・ＫＪ法・模造紙の使い方の解説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・付箋を集め、類似性・相違性等による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グルーピングを指示する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・グルーピングのアイデアの例示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→テーマに対する原因（発生理由、普及し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ない理由など）・対策（各主体の意識・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行動変容、社会システムの構築など）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など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模造紙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マーカー類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eaLnBrk="1" hangingPunct="1"/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ボード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eaLnBrk="1" hangingPunct="1"/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マグネット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62115"/>
                  </a:ext>
                </a:extLst>
              </a:tr>
              <a:tr h="1147585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Step.</a:t>
                      </a:r>
                      <a:r>
                        <a:rPr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５</a:t>
                      </a:r>
                      <a:endParaRPr lang="en-US" altLang="ja-JP" sz="9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８分</a:t>
                      </a: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100" b="1" dirty="0" smtClean="0">
                          <a:solidFill>
                            <a:srgbClr val="0066FF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文章表現／発表</a:t>
                      </a:r>
                      <a:endParaRPr lang="en-US" altLang="ja-JP" sz="11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グループワーク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各グループでまとめた意見を発表し、互いの意見を理解する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・まとめた内容を黒板などに貼って、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全体に向けて発表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u="sng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意見の共有による気づきを与える</a:t>
                      </a:r>
                      <a:endParaRPr lang="en-US" altLang="ja-JP" sz="1000" b="1" u="sng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・発表の仕方、それを聴講する姿勢、質疑応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答の指導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・発表後は温かく拍手をするよう促す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模造紙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eaLnBrk="1" hangingPunct="1"/>
                      <a:r>
                        <a:rPr lang="ja-JP" altLang="en-US" sz="9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マグネット</a:t>
                      </a:r>
                      <a:endParaRPr lang="en-US" altLang="ja-JP" sz="9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56542"/>
                  </a:ext>
                </a:extLst>
              </a:tr>
              <a:tr h="795535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en-US" altLang="ja-JP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Step.</a:t>
                      </a:r>
                      <a:r>
                        <a:rPr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６</a:t>
                      </a:r>
                      <a:endParaRPr lang="en-US" altLang="ja-JP" sz="9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eaLnBrk="1" hangingPunct="1">
                        <a:lnSpc>
                          <a:spcPct val="110000"/>
                        </a:lnSpc>
                      </a:pPr>
                      <a:r>
                        <a:rPr lang="ja-JP" altLang="en-US" sz="9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２分</a:t>
                      </a:r>
                      <a:endParaRPr lang="en-US" altLang="ja-JP" sz="9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100" b="1" dirty="0" smtClean="0">
                          <a:solidFill>
                            <a:srgbClr val="0066FF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総括</a:t>
                      </a:r>
                      <a:endParaRPr lang="en-US" altLang="ja-JP" sz="11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授業の評価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環境意識への重ねての啓蒙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・「環境問題は他人事にしてはいけない、私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たちの問題であり、一人ひとりが行動しな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ければならない」ということを理解させ、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eaLnBrk="1" hangingPunct="1">
                        <a:lnSpc>
                          <a:spcPct val="110000"/>
                        </a:lnSpc>
                      </a:pP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行動につなげる</a:t>
                      </a:r>
                      <a:endParaRPr lang="en-US" altLang="ja-JP" sz="10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21633"/>
                  </a:ext>
                </a:extLst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26590" y="9271152"/>
            <a:ext cx="4074160" cy="598228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000"/>
              </a:lnSpc>
              <a:spcBef>
                <a:spcPts val="12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環境農林</a:t>
            </a:r>
            <a:r>
              <a:rPr kumimoji="1" lang="ja-JP" altLang="en-US" sz="10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水産部エネルギー政策課</a:t>
            </a:r>
            <a:r>
              <a:rPr kumimoji="1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000"/>
              </a:lnSpc>
              <a:spcBef>
                <a:spcPts val="12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kumimoji="1" 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559-8555</a:t>
            </a:r>
            <a:r>
              <a:rPr kumimoji="1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大阪市住之江区南港北</a:t>
            </a:r>
            <a:r>
              <a:rPr kumimoji="1" 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1-14-16</a:t>
            </a:r>
            <a:r>
              <a:rPr kumimoji="1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大阪府咲洲庁舎</a:t>
            </a:r>
            <a:r>
              <a:rPr kumimoji="1" 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kumimoji="1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階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000"/>
              </a:lnSpc>
              <a:spcBef>
                <a:spcPts val="12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TEL </a:t>
            </a:r>
            <a:r>
              <a:rPr kumimoji="1" lang="en-US" sz="10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06(6210)9319 </a:t>
            </a:r>
            <a:r>
              <a:rPr kumimoji="1" 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/ FAX </a:t>
            </a:r>
            <a:r>
              <a:rPr kumimoji="1" lang="en-US" sz="10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06(6210)9259</a:t>
            </a:r>
          </a:p>
          <a:p>
            <a:pPr lvl="0" algn="just" defTabSz="914400">
              <a:lnSpc>
                <a:spcPts val="1000"/>
              </a:lnSpc>
              <a:spcBef>
                <a:spcPts val="120"/>
              </a:spcBef>
              <a:spcAft>
                <a:spcPts val="120"/>
              </a:spcAft>
              <a:defRPr/>
            </a:pPr>
            <a:r>
              <a:rPr kumimoji="1" lang="ja-JP" altLang="en-US" sz="1000" kern="1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メールアドレス　</a:t>
            </a:r>
            <a:r>
              <a:rPr kumimoji="1" lang="en-US" altLang="ja-JP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eneseisaku-02@gbox.pref.osaka.lg.jp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32" y="9222004"/>
            <a:ext cx="1521118" cy="4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852</Words>
  <Application>Microsoft Office PowerPoint</Application>
  <PresentationFormat>A4 210 x 297 mm</PresentationFormat>
  <Paragraphs>137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HGSｺﾞｼｯｸM</vt:lpstr>
      <vt:lpstr>Meiryo UI</vt:lpstr>
      <vt:lpstr>ＭＳ Ｐゴシック</vt:lpstr>
      <vt:lpstr>ＭＳ ゴシック</vt:lpstr>
      <vt:lpstr>メイリオ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大東　拓也</dc:creator>
  <cp:lastModifiedBy>興津　良介</cp:lastModifiedBy>
  <cp:revision>79</cp:revision>
  <cp:lastPrinted>2020-02-20T04:59:12Z</cp:lastPrinted>
  <dcterms:created xsi:type="dcterms:W3CDTF">2019-08-21T02:43:24Z</dcterms:created>
  <dcterms:modified xsi:type="dcterms:W3CDTF">2021-02-15T02:30:48Z</dcterms:modified>
</cp:coreProperties>
</file>