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8" r:id="rId2"/>
    <p:sldId id="259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19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7314406"/>
            <a:ext cx="10986811" cy="78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2348089"/>
            <a:ext cx="10653003" cy="3567038"/>
          </a:xfrm>
          <a:effectLst/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5915128"/>
            <a:ext cx="10653003" cy="1399279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cap="all">
                <a:solidFill>
                  <a:schemeClr val="accent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0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35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1421570"/>
            <a:ext cx="2743199" cy="13788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601720"/>
            <a:ext cx="2004164" cy="1228580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1601720"/>
            <a:ext cx="7896279" cy="1228580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14118250"/>
            <a:ext cx="1263563" cy="86548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14107996"/>
            <a:ext cx="7896279" cy="86548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5281193"/>
            <a:ext cx="10653003" cy="86063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1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1218838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7197802"/>
            <a:ext cx="10653001" cy="3567038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10764840"/>
            <a:ext cx="10653001" cy="142354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1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5281191"/>
            <a:ext cx="5199369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5281193"/>
            <a:ext cx="5210216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5281192"/>
            <a:ext cx="4791333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6935826"/>
            <a:ext cx="5199369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5281192"/>
            <a:ext cx="4802180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6935826"/>
            <a:ext cx="5210216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5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82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91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12188380"/>
            <a:ext cx="10984943" cy="3021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12473590"/>
            <a:ext cx="4715500" cy="1634404"/>
          </a:xfrm>
        </p:spPr>
        <p:txBody>
          <a:bodyPr anchor="ctr"/>
          <a:lstStyle>
            <a:lvl1pPr algn="l">
              <a:defRPr sz="26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1425067"/>
            <a:ext cx="10987200" cy="9966933"/>
          </a:xfrm>
        </p:spPr>
        <p:txBody>
          <a:bodyPr anchor="ctr">
            <a:normAutofit/>
          </a:bodyPr>
          <a:lstStyle>
            <a:lvl1pPr>
              <a:defRPr sz="2667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133">
                <a:solidFill>
                  <a:schemeClr val="tx2"/>
                </a:solidFill>
              </a:defRPr>
            </a:lvl3pPr>
            <a:lvl4pPr>
              <a:defRPr sz="1867">
                <a:solidFill>
                  <a:schemeClr val="tx2"/>
                </a:solidFill>
              </a:defRPr>
            </a:lvl4pPr>
            <a:lvl5pPr>
              <a:defRPr sz="1867">
                <a:solidFill>
                  <a:schemeClr val="tx2"/>
                </a:solidFill>
              </a:defRPr>
            </a:lvl5pPr>
            <a:lvl6pPr>
              <a:defRPr sz="1867">
                <a:solidFill>
                  <a:schemeClr val="tx2"/>
                </a:solidFill>
              </a:defRPr>
            </a:lvl6pPr>
            <a:lvl7pPr>
              <a:defRPr sz="1867">
                <a:solidFill>
                  <a:schemeClr val="tx2"/>
                </a:solidFill>
              </a:defRPr>
            </a:lvl7pPr>
            <a:lvl8pPr>
              <a:defRPr sz="1867">
                <a:solidFill>
                  <a:schemeClr val="tx2"/>
                </a:solidFill>
              </a:defRPr>
            </a:lvl8pPr>
            <a:lvl9pPr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12473589"/>
            <a:ext cx="5687103" cy="1634406"/>
          </a:xfrm>
        </p:spPr>
        <p:txBody>
          <a:bodyPr anchor="ctr">
            <a:normAutofit/>
          </a:bodyPr>
          <a:lstStyle>
            <a:lvl1pPr marL="0" indent="0" algn="r">
              <a:buNone/>
              <a:defRPr sz="1467">
                <a:solidFill>
                  <a:schemeClr val="bg1"/>
                </a:solidFill>
              </a:defRPr>
            </a:lvl1pPr>
            <a:lvl2pPr marL="609585" indent="0">
              <a:buNone/>
              <a:defRPr sz="14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2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11125070"/>
            <a:ext cx="10653003" cy="1343379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1421570"/>
            <a:ext cx="10984941" cy="8432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12468448"/>
            <a:ext cx="10653003" cy="14190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1629569"/>
            <a:ext cx="10653003" cy="25678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5281192"/>
            <a:ext cx="10653003" cy="860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14118250"/>
            <a:ext cx="284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14107996"/>
            <a:ext cx="6494113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14118250"/>
            <a:ext cx="102729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597456" y="1046104"/>
            <a:ext cx="3626545" cy="2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1046104"/>
            <a:ext cx="3614400" cy="2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1046104"/>
            <a:ext cx="3614400" cy="2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92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373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07990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39979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133" kern="1200">
          <a:solidFill>
            <a:schemeClr val="tx2"/>
          </a:solidFill>
          <a:latin typeface="+mn-lt"/>
          <a:ea typeface="+mn-ea"/>
          <a:cs typeface="+mn-cs"/>
        </a:defRPr>
      </a:lvl2pPr>
      <a:lvl3pPr marL="1199970" indent="-359991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655959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135947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332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93326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33325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73324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ww.pref.osaka.lg.jp/toukei/tokeikyoi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pref.osaka.lg.jp/toukei/nenkan/index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okei@sbox.pref.osak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40954" y="10798146"/>
            <a:ext cx="10865246" cy="4222650"/>
          </a:xfrm>
          <a:prstGeom prst="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〇日時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令和元年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８月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（月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kumimoji="1" lang="en-US" altLang="ja-JP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kumimoji="1" lang="en-US" altLang="ja-JP" sz="28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〇対象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小学校教員（義務教育学校（前期課程）・支援学校を含む）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公立</a:t>
            </a:r>
            <a:r>
              <a:rPr kumimoji="1" lang="ja-JP" altLang="en-US" sz="24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私立を</a:t>
            </a:r>
            <a:r>
              <a:rPr kumimoji="1" lang="ja-JP" altLang="en-US" sz="24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問わず参加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いただけます</a:t>
            </a:r>
            <a:endParaRPr kumimoji="1" lang="en-US" altLang="ja-JP" sz="24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〇定員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名（先着順）</a:t>
            </a:r>
            <a:endParaRPr kumimoji="1"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〇費用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無料</a:t>
            </a:r>
            <a:endParaRPr kumimoji="1"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〇場所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大阪産業創造館　５階　研修室</a:t>
            </a:r>
            <a:r>
              <a:rPr kumimoji="1" lang="en-US" altLang="ja-JP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</a:t>
            </a:r>
            <a:r>
              <a:rPr kumimoji="1" lang="ja-JP" altLang="en-US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kumimoji="1" lang="zh-CN" altLang="en-US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大阪市</a:t>
            </a:r>
            <a:r>
              <a:rPr kumimoji="1" lang="zh-CN" altLang="en-US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中央区本町</a:t>
            </a:r>
            <a:r>
              <a:rPr kumimoji="1" lang="en-US" altLang="zh-CN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1-4-5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dirty="0" smtClean="0"/>
              <a:t>〇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下記ホームページに掲載の応募フォームにて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　　　　お申込みください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www.pref.osaka.lg.jp/toukei/tokeikyoiku/</a:t>
            </a:r>
            <a:r>
              <a:rPr lang="ja-JP" altLang="en-US" sz="2000" dirty="0" smtClean="0"/>
              <a:t>　</a:t>
            </a:r>
            <a:endParaRPr kumimoji="1" lang="ja-JP" altLang="en-US" sz="32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0579" y="1665851"/>
            <a:ext cx="9569987" cy="2353201"/>
          </a:xfrm>
        </p:spPr>
        <p:txBody>
          <a:bodyPr>
            <a:noAutofit/>
          </a:bodyPr>
          <a:lstStyle/>
          <a:p>
            <a:r>
              <a:rPr kumimoji="1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令和元年度</a:t>
            </a:r>
            <a: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教職員統計教育セミナーのご案内</a:t>
            </a:r>
            <a:endParaRPr lang="ja-JP" altLang="en-US" sz="6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8870" y="4155647"/>
            <a:ext cx="10865246" cy="425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954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新学習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指導要領に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おける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「データを収集・分析し、</a:t>
            </a: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その傾向を踏まえて課題を解決」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する力をつける授業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実践に向けた内容です。</a:t>
            </a: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「データ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活用の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授業をどうつくるか」をテーマに、</a:t>
            </a: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基調講演、 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実際に学校で授業に取り入れた事例の紹介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ワークショップなど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を通じて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「主体的・対話的で深い学び」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を実現する方法を学び、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の授業イメージ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などをつかめます。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セミナー内容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955" y="15061671"/>
            <a:ext cx="1099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　大阪府総務部統計課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問い合わせ先　大阪府総務部統計課（情報企画グループ）　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須田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・原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06-6210-9196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06-6614-6921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tokei@sbox.pref.osaka.lg.jp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955" y="15163186"/>
            <a:ext cx="811220" cy="9141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29122" y="210660"/>
            <a:ext cx="1087707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小学校コース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（義務教育学校・支援学校を含む）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194" y="13208886"/>
            <a:ext cx="1442750" cy="14427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00398"/>
              </p:ext>
            </p:extLst>
          </p:nvPr>
        </p:nvGraphicFramePr>
        <p:xfrm>
          <a:off x="658196" y="8434012"/>
          <a:ext cx="10830761" cy="224660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2905961">
                  <a:extLst>
                    <a:ext uri="{9D8B030D-6E8A-4147-A177-3AD203B41FA5}">
                      <a16:colId xmlns:a16="http://schemas.microsoft.com/office/drawing/2014/main" val="24983376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4220944982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41110131"/>
                    </a:ext>
                  </a:extLst>
                </a:gridCol>
              </a:tblGrid>
              <a:tr h="714137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基調講演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新しい時代の統計教育</a:t>
                      </a:r>
                      <a:endParaRPr kumimoji="1" lang="ja-JP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実践女子大学　人間社会学部　教授　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竹内 光悦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533506"/>
                  </a:ext>
                </a:extLst>
              </a:tr>
              <a:tr h="67528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実践報告</a:t>
                      </a:r>
                      <a:endParaRPr kumimoji="1" lang="ja-JP" altLang="en-US" sz="28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和泉市立和気小学校　教員　　ほか　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954323"/>
                  </a:ext>
                </a:extLst>
              </a:tr>
              <a:tr h="79408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ワークショップ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1700" dirty="0" smtClean="0"/>
                        <a:t>統計のおもしろさを実体験</a:t>
                      </a:r>
                      <a:endParaRPr kumimoji="1" lang="ja-JP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宇都宮大学　　　　教育学部　講師　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川上　貴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698083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4333750" y="3336950"/>
            <a:ext cx="6827681" cy="7723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テーマ「主体的・対話的で深い学び」</a:t>
            </a:r>
            <a:endParaRPr kumimoji="1" lang="ja-JP" altLang="en-US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340444" y="14019416"/>
            <a:ext cx="2916494" cy="413652"/>
            <a:chOff x="-321380" y="10157"/>
            <a:chExt cx="2938747" cy="42469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-321380" y="10157"/>
              <a:ext cx="2823540" cy="369610"/>
              <a:chOff x="-407155" y="9545"/>
              <a:chExt cx="2823983" cy="370256"/>
            </a:xfrm>
          </p:grpSpPr>
          <p:sp>
            <p:nvSpPr>
              <p:cNvPr id="33" name="角丸四角形 32">
                <a:hlinkClick r:id="rId5"/>
              </p:cNvPr>
              <p:cNvSpPr/>
              <p:nvPr/>
            </p:nvSpPr>
            <p:spPr>
              <a:xfrm>
                <a:off x="-407155" y="9545"/>
                <a:ext cx="2155806" cy="37025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600" b="1" kern="100" dirty="0" smtClean="0">
                    <a:solidFill>
                      <a:srgbClr val="000000"/>
                    </a:solidFill>
                    <a:effectLst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大阪府</a:t>
                </a:r>
                <a:r>
                  <a:rPr lang="ja-JP" altLang="en-US" sz="1600" b="1" kern="100" dirty="0">
                    <a:solidFill>
                      <a:srgbClr val="000000"/>
                    </a:solidFill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1600" b="1" kern="100" dirty="0" smtClean="0">
                    <a:solidFill>
                      <a:srgbClr val="000000"/>
                    </a:solidFill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統計教育</a:t>
                </a:r>
                <a:endParaRPr lang="ja-JP" sz="110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800225" y="9545"/>
                <a:ext cx="616603" cy="37025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400" kern="100" dirty="0">
                    <a:solidFill>
                      <a:srgbClr val="000000"/>
                    </a:solidFill>
                    <a:effectLst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検索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上矢印 31"/>
            <p:cNvSpPr>
              <a:spLocks noChangeArrowheads="1"/>
            </p:cNvSpPr>
            <p:nvPr/>
          </p:nvSpPr>
          <p:spPr bwMode="auto">
            <a:xfrm rot="17884391">
              <a:off x="2311622" y="129106"/>
              <a:ext cx="337437" cy="274053"/>
            </a:xfrm>
            <a:prstGeom prst="upArrow">
              <a:avLst>
                <a:gd name="adj1" fmla="val 50000"/>
                <a:gd name="adj2" fmla="val 61647"/>
              </a:avLst>
            </a:prstGeom>
            <a:solidFill>
              <a:srgbClr val="0000FF"/>
            </a:solidFill>
            <a:ln w="3175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32523">
                  <a:alpha val="50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8379266" y="5071884"/>
            <a:ext cx="3340495" cy="3132642"/>
            <a:chOff x="8299056" y="5071884"/>
            <a:chExt cx="3340495" cy="3132642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056" y="5071884"/>
              <a:ext cx="3340495" cy="3132642"/>
            </a:xfrm>
            <a:prstGeom prst="rect">
              <a:avLst/>
            </a:prstGeom>
          </p:spPr>
        </p:pic>
        <p:pic>
          <p:nvPicPr>
            <p:cNvPr id="23" name="図 22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9992" y="5343538"/>
              <a:ext cx="1056754" cy="91698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53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65750"/>
              </p:ext>
            </p:extLst>
          </p:nvPr>
        </p:nvGraphicFramePr>
        <p:xfrm>
          <a:off x="894891" y="2474587"/>
          <a:ext cx="10294476" cy="7988584"/>
        </p:xfrm>
        <a:graphic>
          <a:graphicData uri="http://schemas.openxmlformats.org/drawingml/2006/table">
            <a:tbl>
              <a:tblPr firstRow="1" firstCol="1" bandRow="1"/>
              <a:tblGrid>
                <a:gridCol w="1471351">
                  <a:extLst>
                    <a:ext uri="{9D8B030D-6E8A-4147-A177-3AD203B41FA5}">
                      <a16:colId xmlns:a16="http://schemas.microsoft.com/office/drawing/2014/main" val="3076851430"/>
                    </a:ext>
                  </a:extLst>
                </a:gridCol>
                <a:gridCol w="1412538">
                  <a:extLst>
                    <a:ext uri="{9D8B030D-6E8A-4147-A177-3AD203B41FA5}">
                      <a16:colId xmlns:a16="http://schemas.microsoft.com/office/drawing/2014/main" val="2527059677"/>
                    </a:ext>
                  </a:extLst>
                </a:gridCol>
                <a:gridCol w="147532">
                  <a:extLst>
                    <a:ext uri="{9D8B030D-6E8A-4147-A177-3AD203B41FA5}">
                      <a16:colId xmlns:a16="http://schemas.microsoft.com/office/drawing/2014/main" val="4167509345"/>
                    </a:ext>
                  </a:extLst>
                </a:gridCol>
                <a:gridCol w="1837196">
                  <a:extLst>
                    <a:ext uri="{9D8B030D-6E8A-4147-A177-3AD203B41FA5}">
                      <a16:colId xmlns:a16="http://schemas.microsoft.com/office/drawing/2014/main" val="3884861255"/>
                    </a:ext>
                  </a:extLst>
                </a:gridCol>
                <a:gridCol w="1978749">
                  <a:extLst>
                    <a:ext uri="{9D8B030D-6E8A-4147-A177-3AD203B41FA5}">
                      <a16:colId xmlns:a16="http://schemas.microsoft.com/office/drawing/2014/main" val="2035876329"/>
                    </a:ext>
                  </a:extLst>
                </a:gridCol>
                <a:gridCol w="1136410">
                  <a:extLst>
                    <a:ext uri="{9D8B030D-6E8A-4147-A177-3AD203B41FA5}">
                      <a16:colId xmlns:a16="http://schemas.microsoft.com/office/drawing/2014/main" val="2354873035"/>
                    </a:ext>
                  </a:extLst>
                </a:gridCol>
                <a:gridCol w="2310700">
                  <a:extLst>
                    <a:ext uri="{9D8B030D-6E8A-4147-A177-3AD203B41FA5}">
                      <a16:colId xmlns:a16="http://schemas.microsoft.com/office/drawing/2014/main" val="1033793176"/>
                    </a:ext>
                  </a:extLst>
                </a:gridCol>
              </a:tblGrid>
              <a:tr h="770441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フリガナ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19122"/>
                  </a:ext>
                </a:extLst>
              </a:tr>
              <a:tr h="1248163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504851"/>
                  </a:ext>
                </a:extLst>
              </a:tr>
              <a:tr h="691875">
                <a:tc rowSpan="5"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75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所属連絡先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学校園名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722464"/>
                  </a:ext>
                </a:extLst>
              </a:tr>
              <a:tr h="7197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所在地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〒</a:t>
                      </a: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05408"/>
                  </a:ext>
                </a:extLst>
              </a:tr>
              <a:tr h="7121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10613"/>
                  </a:ext>
                </a:extLst>
              </a:tr>
              <a:tr h="7045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電話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92488"/>
                  </a:ext>
                </a:extLst>
              </a:tr>
              <a:tr h="6969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67717"/>
                  </a:ext>
                </a:extLst>
              </a:tr>
              <a:tr h="7248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緊急</a:t>
                      </a: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</a:b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（携帯電話）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06741"/>
                  </a:ext>
                </a:extLst>
              </a:tr>
              <a:tr h="876204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補職名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担当教科・学年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経験年数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28767"/>
                  </a:ext>
                </a:extLst>
              </a:tr>
              <a:tr h="843683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参加にあたり、配慮すべき事項があればご記入ください。）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67306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274257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受講申込書</a:t>
            </a:r>
            <a:endParaRPr kumimoji="0" lang="ja-JP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〔小学校コース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義務教育学校・支援学校を含む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〕</a:t>
            </a:r>
            <a:endParaRPr kumimoji="0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23"/>
          <p:cNvSpPr>
            <a:spLocks noChangeArrowheads="1"/>
          </p:cNvSpPr>
          <p:nvPr/>
        </p:nvSpPr>
        <p:spPr bwMode="auto">
          <a:xfrm>
            <a:off x="1277624" y="11118786"/>
            <a:ext cx="9636752" cy="3336173"/>
          </a:xfrm>
          <a:prstGeom prst="roundRect">
            <a:avLst>
              <a:gd name="adj" fmla="val 7574"/>
            </a:avLst>
          </a:prstGeom>
          <a:solidFill>
            <a:srgbClr val="FFFFFF"/>
          </a:solid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【提出・問い合わせ先】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大阪府 総務部 統計課 情報企画グループ（担当：須田、原）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06-6210-9196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06-6614-6921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2"/>
              </a:rPr>
              <a:t>tokei@sbox.pref.osaka.lg.jp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20316" y="10651756"/>
            <a:ext cx="121518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【記載された個人情報は、本セミナーの開催業務においてのみ使用し、許諾なく第三者に提供しません】</a:t>
            </a:r>
            <a:endParaRPr kumimoji="0" lang="ja-JP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4820270"/>
            <a:ext cx="12192000" cy="141577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zh-TW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</a:t>
            </a:r>
            <a:r>
              <a:rPr kumimoji="1" lang="zh-TW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　令和元年７月１６日（火）</a:t>
            </a:r>
            <a:r>
              <a:rPr kumimoji="1" lang="zh-TW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r>
              <a:rPr kumimoji="1" lang="en-US" altLang="zh-TW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73465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配当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配当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0</TotalTime>
  <Words>137</Words>
  <Application>Microsoft Office PowerPoint</Application>
  <PresentationFormat>ユーザー設定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HGPｺﾞｼｯｸM</vt:lpstr>
      <vt:lpstr>HGｺﾞｼｯｸE</vt:lpstr>
      <vt:lpstr>HG丸ｺﾞｼｯｸM-PRO</vt:lpstr>
      <vt:lpstr>ＭＳ ゴシック</vt:lpstr>
      <vt:lpstr>ＭＳ 明朝</vt:lpstr>
      <vt:lpstr>メイリオ</vt:lpstr>
      <vt:lpstr>Arial</vt:lpstr>
      <vt:lpstr>Century</vt:lpstr>
      <vt:lpstr>Gill Sans MT</vt:lpstr>
      <vt:lpstr>Times New Roman</vt:lpstr>
      <vt:lpstr>Wingdings 2</vt:lpstr>
      <vt:lpstr>配当</vt:lpstr>
      <vt:lpstr>令和元年度 教職員統計教育セミナーのご案内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2019-04-05T07:34:18Z</dcterms:created>
  <dcterms:modified xsi:type="dcterms:W3CDTF">2019-05-23T04:44:53Z</dcterms:modified>
</cp:coreProperties>
</file>