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546" r:id="rId2"/>
  </p:sldMasterIdLst>
  <p:notesMasterIdLst>
    <p:notesMasterId r:id="rId7"/>
  </p:notesMasterIdLst>
  <p:sldIdLst>
    <p:sldId id="329" r:id="rId3"/>
    <p:sldId id="326" r:id="rId4"/>
    <p:sldId id="330" r:id="rId5"/>
    <p:sldId id="331" r:id="rId6"/>
  </p:sldIdLst>
  <p:sldSz cx="10688638" cy="7562850"/>
  <p:notesSz cx="6807200" cy="9939338"/>
  <p:defaultTextStyle>
    <a:defPPr>
      <a:defRPr lang="ja-JP"/>
    </a:defPPr>
    <a:lvl1pPr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3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FA1"/>
    <a:srgbClr val="133176"/>
    <a:srgbClr val="4BB5C5"/>
    <a:srgbClr val="CDECF1"/>
    <a:srgbClr val="C2DCE6"/>
    <a:srgbClr val="C5E2F0"/>
    <a:srgbClr val="C5E2FA"/>
    <a:srgbClr val="BAD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702" y="102"/>
      </p:cViewPr>
      <p:guideLst>
        <p:guide orient="horz" pos="2403"/>
        <p:guide pos="33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6125"/>
            <a:ext cx="5264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42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8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2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32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468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44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33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232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4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38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08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253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597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173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31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5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8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37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67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75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65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36" r:id="rId2"/>
    <p:sldLayoutId id="2147484537" r:id="rId3"/>
    <p:sldLayoutId id="2147484538" r:id="rId4"/>
    <p:sldLayoutId id="2147484539" r:id="rId5"/>
    <p:sldLayoutId id="2147484540" r:id="rId6"/>
    <p:sldLayoutId id="2147484541" r:id="rId7"/>
    <p:sldLayoutId id="2147484542" r:id="rId8"/>
    <p:sldLayoutId id="2147484543" r:id="rId9"/>
    <p:sldLayoutId id="2147484544" r:id="rId10"/>
    <p:sldLayoutId id="2147484545" r:id="rId11"/>
  </p:sldLayoutIdLst>
  <p:txStyles>
    <p:titleStyle>
      <a:lvl1pPr algn="ctr" defTabSz="496888" rtl="0" eaLnBrk="1" fontAlgn="base" hangingPunct="1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497754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995507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493261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1991015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373063" indent="-373063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1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808038" indent="-309563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3013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8375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23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7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</p:sldLayoutIdLst>
  <p:txStyles>
    <p:titleStyle>
      <a:lvl1pPr algn="ctr" defTabSz="496888" rtl="0" eaLnBrk="1" fontAlgn="base" hangingPunct="1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496888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497754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995507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493261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1991015" algn="ctr" defTabSz="497754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373063" indent="-373063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1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808038" indent="-309563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3013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8375" indent="-247650" algn="l" defTabSz="4968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3459"/>
            <a:ext cx="10688638" cy="758669"/>
          </a:xfrm>
          <a:prstGeom prst="rect">
            <a:avLst/>
          </a:prstGeom>
          <a:solidFill>
            <a:srgbClr val="133176"/>
          </a:solidFill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496888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高等学校「情報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）」　単元（題材）名、内容（テーマ）名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2877" y="1736124"/>
            <a:ext cx="10337493" cy="4985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育成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を目指す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資質・能力</a:t>
            </a: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に向けた、工夫・改善について具体的に記載してください。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2878" y="2622331"/>
            <a:ext cx="10337492" cy="4985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工夫</a:t>
            </a:r>
            <a:r>
              <a:rPr lang="ja-JP" altLang="en-US" sz="1600" spc="-1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・改善する学習活動を評価する評価規準について、観点別に</a:t>
            </a: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ポイントを具体的に記入してください。</a:t>
            </a:r>
            <a:endParaRPr kumimoji="1" lang="en-US" altLang="ja-JP" sz="1600" b="0" i="0" u="none" strike="noStrike" kern="1200" cap="none" spc="-10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654" y="723279"/>
            <a:ext cx="2085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文字色：黒、太字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251205" y="1230968"/>
            <a:ext cx="127896" cy="1103068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cxnSpLocks/>
          </p:cNvCxnSpPr>
          <p:nvPr/>
        </p:nvCxnSpPr>
        <p:spPr>
          <a:xfrm flipH="1" flipV="1">
            <a:off x="3596640" y="757129"/>
            <a:ext cx="609598" cy="30452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206238" y="781980"/>
            <a:ext cx="182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文字色：白、太字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85954" y="3639487"/>
            <a:ext cx="7044416" cy="366410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ctr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 rot="5400000">
            <a:off x="1449109" y="2639841"/>
            <a:ext cx="725825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ホームベース 25"/>
          <p:cNvSpPr/>
          <p:nvPr/>
        </p:nvSpPr>
        <p:spPr>
          <a:xfrm rot="5400000">
            <a:off x="1449109" y="3596115"/>
            <a:ext cx="725825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ホームベース 26"/>
          <p:cNvSpPr/>
          <p:nvPr/>
        </p:nvSpPr>
        <p:spPr>
          <a:xfrm rot="5400000">
            <a:off x="1449106" y="4551938"/>
            <a:ext cx="725824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ホームベース 30"/>
          <p:cNvSpPr/>
          <p:nvPr/>
        </p:nvSpPr>
        <p:spPr>
          <a:xfrm rot="5400000">
            <a:off x="1449110" y="5507760"/>
            <a:ext cx="725824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2878" y="3226474"/>
            <a:ext cx="3622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教科等横断的な視点での取組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2878" y="2228048"/>
            <a:ext cx="5264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評価規準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2877" y="1288842"/>
            <a:ext cx="620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学習指導と学習評価の工夫・改善点の概要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812018" y="1040557"/>
            <a:ext cx="293942" cy="16073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205" y="4579212"/>
            <a:ext cx="3106850" cy="93348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83657" y="4242514"/>
            <a:ext cx="677108" cy="26561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学習過程や学習の流れ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を記入してください。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04333" y="3839300"/>
            <a:ext cx="70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共通教科情報科「情報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」「情報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」の学習指導と学習評価の工夫・改善に関して、域内の学校における特徴的な取組について、できるだけ具体的に記載してください。</a:t>
            </a:r>
          </a:p>
          <a:p>
            <a:pPr>
              <a:defRPr/>
            </a:pP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左記の「学習過程や学習の流れ」については、特に、記載いただくテーマに関連して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学習指導と学習評価の工夫・改善の場面を記載した上で、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本欄には太枠の場面における具体的な取組を記載してください。</a:t>
            </a: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「学習過程や学習の流れ」及び「事例の概要」については、本様式における配置から変更してもかまいません。　</a:t>
            </a:r>
            <a:endParaRPr kumimoji="1" lang="ja-JP" altLang="en-US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813304" y="725249"/>
            <a:ext cx="37753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〇〇立〇〇高等学校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県市番号／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都道府県・指定都市名／担当指導主事名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】01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北海道／文科　太郎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9C7604F-BCFE-7E63-D42A-601914BC89D2}"/>
              </a:ext>
            </a:extLst>
          </p:cNvPr>
          <p:cNvSpPr/>
          <p:nvPr/>
        </p:nvSpPr>
        <p:spPr>
          <a:xfrm>
            <a:off x="58723" y="87965"/>
            <a:ext cx="1288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別紙様式６</a:t>
            </a:r>
            <a:endParaRPr lang="ja-JP" altLang="ja-JP" sz="16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F519CC-5E02-2350-11B0-6B8D00277D12}"/>
              </a:ext>
            </a:extLst>
          </p:cNvPr>
          <p:cNvSpPr txBox="1"/>
          <p:nvPr/>
        </p:nvSpPr>
        <p:spPr>
          <a:xfrm>
            <a:off x="4206238" y="6259792"/>
            <a:ext cx="6196444" cy="93871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情報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実施校が無い自治体は、情報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の事例について作成願います。</a:t>
            </a:r>
          </a:p>
          <a:p>
            <a:pPr marL="285750" indent="-285750">
              <a:lnSpc>
                <a:spcPts val="12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各参加者からご提出いただいた事例のうち数事例を文科省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HP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「高等学校情報科特設ページ」　に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掲載する予定です。（事前に、ご相談します。）</a:t>
            </a:r>
          </a:p>
        </p:txBody>
      </p:sp>
    </p:spTree>
    <p:extLst>
      <p:ext uri="{BB962C8B-B14F-4D97-AF65-F5344CB8AC3E}">
        <p14:creationId xmlns:p14="http://schemas.microsoft.com/office/powerpoint/2010/main" val="364582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336" y="40143"/>
            <a:ext cx="10688638" cy="523220"/>
          </a:xfrm>
          <a:prstGeom prst="rect">
            <a:avLst/>
          </a:prstGeom>
          <a:solidFill>
            <a:srgbClr val="133176"/>
          </a:solidFill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496888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高等学校「情報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）」　単元（題材）名、内容（テーマ）名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824" y="1435964"/>
            <a:ext cx="3914648" cy="2684193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2139" y="4656654"/>
            <a:ext cx="3914648" cy="25096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3527" y="2471895"/>
            <a:ext cx="502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学習指導と学習評価の工夫・改善の具体的な取組の事例について記載ください。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376936" y="1194810"/>
            <a:ext cx="6141841" cy="597144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2298" y="2076944"/>
            <a:ext cx="4930139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（例）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3008" y="3204574"/>
            <a:ext cx="291227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写真は１～３枚程度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右記のポイントと写真の分量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は同等程度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832" y="4120157"/>
            <a:ext cx="4521200" cy="579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図②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832" y="892231"/>
            <a:ext cx="3345528" cy="579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図①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19625" y="7122496"/>
            <a:ext cx="6069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使用した環境等は　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文書作成ソフト」などの表記で記載してください</a:t>
            </a:r>
          </a:p>
        </p:txBody>
      </p:sp>
      <p:cxnSp>
        <p:nvCxnSpPr>
          <p:cNvPr id="18" name="直線矢印コネクタ 17"/>
          <p:cNvCxnSpPr>
            <a:stCxn id="19" idx="1"/>
          </p:cNvCxnSpPr>
          <p:nvPr/>
        </p:nvCxnSpPr>
        <p:spPr>
          <a:xfrm flipH="1" flipV="1">
            <a:off x="3675602" y="630857"/>
            <a:ext cx="530636" cy="304523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206238" y="642992"/>
            <a:ext cx="182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文字色：白、太字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17168" y="5639793"/>
            <a:ext cx="8585269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latinLnBrk="1"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本資料の作成に当たっては、学習指導要領解説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等、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別添資料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を参考とすることも考えられます。</a:t>
            </a:r>
            <a:r>
              <a:rPr lang="ja-JP" altLang="en-US" sz="1600" noProof="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97828" y="681446"/>
            <a:ext cx="389081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文字サイズは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16pt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を基本とするが、適宜変更可能とする。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文字色は指定なし。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824" y="7220348"/>
            <a:ext cx="340156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配置と見出しは適宜変更可</a:t>
            </a:r>
          </a:p>
        </p:txBody>
      </p:sp>
    </p:spTree>
    <p:extLst>
      <p:ext uri="{BB962C8B-B14F-4D97-AF65-F5344CB8AC3E}">
        <p14:creationId xmlns:p14="http://schemas.microsoft.com/office/powerpoint/2010/main" val="424639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3075"/>
            <a:ext cx="10688638" cy="758669"/>
          </a:xfrm>
          <a:prstGeom prst="rect">
            <a:avLst/>
          </a:prstGeom>
          <a:solidFill>
            <a:srgbClr val="133176"/>
          </a:solidFill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496888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高等学校「情報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）」　単元（題材）名、内容（テーマ）名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2877" y="1736124"/>
            <a:ext cx="10337493" cy="4985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育成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を目指す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資質・能力</a:t>
            </a: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に向けた、工夫・改善について具体的に記載してください。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2878" y="2622331"/>
            <a:ext cx="10337492" cy="4985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工夫</a:t>
            </a:r>
            <a:r>
              <a:rPr lang="ja-JP" altLang="en-US" sz="1600" spc="-1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・改善する学習活動を評価する評価規準について、観点別に</a:t>
            </a:r>
            <a:r>
              <a:rPr kumimoji="1" lang="ja-JP" altLang="en-US" sz="1600" b="0" i="0" u="none" strike="noStrike" kern="1200" cap="none" spc="-10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ポイントを具体的に記入してください。</a:t>
            </a:r>
            <a:endParaRPr kumimoji="1" lang="en-US" altLang="ja-JP" sz="1600" b="0" i="0" u="none" strike="noStrike" kern="1200" cap="none" spc="-10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654" y="722895"/>
            <a:ext cx="2085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文字色：黒、太字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251205" y="1239357"/>
            <a:ext cx="127896" cy="1103068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cxnSpLocks/>
          </p:cNvCxnSpPr>
          <p:nvPr/>
        </p:nvCxnSpPr>
        <p:spPr>
          <a:xfrm flipH="1" flipV="1">
            <a:off x="3547129" y="849207"/>
            <a:ext cx="609598" cy="30452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206238" y="781744"/>
            <a:ext cx="182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文字色：白、太字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85954" y="3639487"/>
            <a:ext cx="7044416" cy="366410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ctr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 rot="5400000">
            <a:off x="1449109" y="2639841"/>
            <a:ext cx="725825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ホームベース 25"/>
          <p:cNvSpPr/>
          <p:nvPr/>
        </p:nvSpPr>
        <p:spPr>
          <a:xfrm rot="5400000">
            <a:off x="1449109" y="3596115"/>
            <a:ext cx="725825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ホームベース 26"/>
          <p:cNvSpPr/>
          <p:nvPr/>
        </p:nvSpPr>
        <p:spPr>
          <a:xfrm rot="5400000">
            <a:off x="1449106" y="4551938"/>
            <a:ext cx="725824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ホームベース 30"/>
          <p:cNvSpPr/>
          <p:nvPr/>
        </p:nvSpPr>
        <p:spPr>
          <a:xfrm rot="5400000">
            <a:off x="1449110" y="5507760"/>
            <a:ext cx="725824" cy="2865834"/>
          </a:xfrm>
          <a:prstGeom prst="homePlate">
            <a:avLst>
              <a:gd name="adj" fmla="val 39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2877" y="3226474"/>
            <a:ext cx="1033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主体的・対話的で深い学び，探究的な学び，個別最適な学び，協働的な学び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2878" y="2228048"/>
            <a:ext cx="5264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評価規準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2877" y="1288842"/>
            <a:ext cx="620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学習指導と学習評価の工夫・改善点の概要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812018" y="1099280"/>
            <a:ext cx="293942" cy="16073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205" y="4579212"/>
            <a:ext cx="3106850" cy="93348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813304" y="733254"/>
            <a:ext cx="37753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〇〇立〇〇高等学校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県市番号／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都道府県・指定都市名／担当指導主事名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】01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北海道／文科　太郎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9C7604F-BCFE-7E63-D42A-601914BC89D2}"/>
              </a:ext>
            </a:extLst>
          </p:cNvPr>
          <p:cNvSpPr/>
          <p:nvPr/>
        </p:nvSpPr>
        <p:spPr>
          <a:xfrm>
            <a:off x="58723" y="79192"/>
            <a:ext cx="1288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別紙様式６</a:t>
            </a:r>
            <a:endParaRPr lang="ja-JP" altLang="ja-JP" sz="16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3C6EBA-017D-C5B3-2F34-567189976C40}"/>
              </a:ext>
            </a:extLst>
          </p:cNvPr>
          <p:cNvSpPr txBox="1"/>
          <p:nvPr/>
        </p:nvSpPr>
        <p:spPr>
          <a:xfrm>
            <a:off x="1483657" y="4242514"/>
            <a:ext cx="677108" cy="26561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学習過程や学習の流れ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を記入してください。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D3D757-B93C-12FC-F9E3-92E41A061D93}"/>
              </a:ext>
            </a:extLst>
          </p:cNvPr>
          <p:cNvSpPr txBox="1"/>
          <p:nvPr/>
        </p:nvSpPr>
        <p:spPr>
          <a:xfrm>
            <a:off x="3504333" y="3839300"/>
            <a:ext cx="70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共通教科情報科「情報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」「情報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」の学習指導と学習評価の工夫・改善に関して、域内の学校における特徴的な取組について、できるだけ具体的に記載してください。</a:t>
            </a:r>
          </a:p>
          <a:p>
            <a:pPr>
              <a:defRPr/>
            </a:pP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左記の「学習過程や学習の流れ」については、特に、記載いただくテーマに関連して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学習指導と学習評価の工夫・改善の場面を記載した上で、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本欄には太枠の場面における具体的な取組を記載してください。</a:t>
            </a: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「学習過程や学習の流れ」及び「事例の概要」については、本様式における配置から変更してもかまいません。　</a:t>
            </a:r>
            <a:endParaRPr kumimoji="1" lang="ja-JP" altLang="en-US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A2391B-47BC-AF54-54D4-DD5F6DDA35A2}"/>
              </a:ext>
            </a:extLst>
          </p:cNvPr>
          <p:cNvSpPr txBox="1"/>
          <p:nvPr/>
        </p:nvSpPr>
        <p:spPr>
          <a:xfrm>
            <a:off x="4206238" y="6259792"/>
            <a:ext cx="6196444" cy="93871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情報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実施校が無い自治体は、情報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の事例について作成願います。</a:t>
            </a:r>
          </a:p>
          <a:p>
            <a:pPr marL="285750" indent="-285750">
              <a:lnSpc>
                <a:spcPts val="12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各参加者からご提出いただいた事例のうち数事例を文科省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HP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「高等学校情報科特設ページ」　に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掲載する予定です。（事前に、ご相談します。）</a:t>
            </a:r>
          </a:p>
        </p:txBody>
      </p:sp>
    </p:spTree>
    <p:extLst>
      <p:ext uri="{BB962C8B-B14F-4D97-AF65-F5344CB8AC3E}">
        <p14:creationId xmlns:p14="http://schemas.microsoft.com/office/powerpoint/2010/main" val="340907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336" y="40143"/>
            <a:ext cx="10688638" cy="523220"/>
          </a:xfrm>
          <a:prstGeom prst="rect">
            <a:avLst/>
          </a:prstGeom>
          <a:solidFill>
            <a:srgbClr val="133176"/>
          </a:solidFill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496888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高等学校「情報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）」　単元（題材）名、内容（テーマ）名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824" y="1435964"/>
            <a:ext cx="3914648" cy="2684193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2139" y="4656654"/>
            <a:ext cx="3914648" cy="25096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3527" y="2471895"/>
            <a:ext cx="502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学習指導と学習評価の工夫・改善の具体的な取組の事例について記載ください。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376936" y="1194810"/>
            <a:ext cx="6141841" cy="597144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2298" y="2076944"/>
            <a:ext cx="4930139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（例）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3008" y="3204574"/>
            <a:ext cx="291227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写真は１～３枚程度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右記のポイントと写真の分量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1600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は同等程度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832" y="4120157"/>
            <a:ext cx="4521200" cy="579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図②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832" y="892231"/>
            <a:ext cx="3345528" cy="579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図①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cxnSp>
        <p:nvCxnSpPr>
          <p:cNvPr id="18" name="直線矢印コネクタ 17"/>
          <p:cNvCxnSpPr>
            <a:stCxn id="19" idx="1"/>
          </p:cNvCxnSpPr>
          <p:nvPr/>
        </p:nvCxnSpPr>
        <p:spPr>
          <a:xfrm flipH="1" flipV="1">
            <a:off x="3675602" y="630857"/>
            <a:ext cx="530636" cy="304523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206238" y="642992"/>
            <a:ext cx="182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28pt</a:t>
            </a: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文字色：白、太字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17168" y="5639793"/>
            <a:ext cx="8585269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latinLnBrk="1"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本資料の作成に当たっては、学習指導要領解説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等、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別添資料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を参考とすることも考えられます。</a:t>
            </a:r>
            <a:r>
              <a:rPr lang="ja-JP" altLang="en-US" sz="1600" noProof="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97828" y="681446"/>
            <a:ext cx="389081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文字サイズは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16pt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501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を基本とするが、適宜変更可能とする。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文字色は指定なし。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501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824" y="7220348"/>
            <a:ext cx="340156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配置と見出しは適宜変更可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19625" y="7122496"/>
            <a:ext cx="6069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6888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使用した環境等は　</a:t>
            </a: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文書作成ソフト」などの表記で記載してください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5575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mext0322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FBE6AA"/>
      </a:hlink>
      <a:folHlink>
        <a:srgbClr val="D2E2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 marL="182563" indent="-182563">
          <a:defRPr kumimoji="1" sz="1600" b="1" i="0" u="none" strike="noStrike" kern="1200" cap="none" spc="0" normalizeH="0" baseline="0" noProof="0" dirty="0" smtClean="0">
            <a:ln>
              <a:noFill/>
            </a:ln>
            <a:solidFill>
              <a:schemeClr val="bg2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1_Office テーマ">
  <a:themeElements>
    <a:clrScheme name="mext0322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FBE6AA"/>
      </a:hlink>
      <a:folHlink>
        <a:srgbClr val="D2E2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buFont typeface="Arial" panose="020B0604020202020204" pitchFamily="34" charset="0"/>
          <a:buChar char="•"/>
          <a:defRPr kumimoji="1" sz="1600" b="0" i="0" u="none" strike="noStrike" kern="12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3703</TotalTime>
  <Words>991</Words>
  <Application>Microsoft Office PowerPoint</Application>
  <PresentationFormat>ユーザー設定</PresentationFormat>
  <Paragraphs>80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Bold</vt:lpstr>
      <vt:lpstr>Meiryo UI</vt:lpstr>
      <vt:lpstr>Arial</vt:lpstr>
      <vt:lpstr>Calibri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林ゆかり</cp:lastModifiedBy>
  <cp:revision>175</cp:revision>
  <cp:lastPrinted>2023-09-07T08:16:10Z</cp:lastPrinted>
  <dcterms:created xsi:type="dcterms:W3CDTF">2021-04-06T07:08:07Z</dcterms:created>
  <dcterms:modified xsi:type="dcterms:W3CDTF">2023-09-07T08:16:56Z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2022-08-17T08:36:25Z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9cd5b88a-16f1-47b0-bea1-53ccdffeb0de</vt:lpwstr>
  </property>
  <property fmtid="{D5CDD505-2E9C-101B-9397-08002B2CF9AE}" pid="8" name="MSIP_Label_d899a617-f30e-4fb8-b81c-fb6d0b94ac5b_ContentBits">
    <vt:lpwstr>0</vt:lpwstr>
  </property>
</Properties>
</file>