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Lst>
  <p:sldIdLst>
    <p:sldId id="256" r:id="rId2"/>
    <p:sldId id="257" r:id="rId3"/>
    <p:sldId id="258" r:id="rId4"/>
    <p:sldId id="259" r:id="rId5"/>
  </p:sldIdLst>
  <p:sldSz cx="7559675" cy="10693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0" autoAdjust="0"/>
    <p:restoredTop sz="94660"/>
  </p:normalViewPr>
  <p:slideViewPr>
    <p:cSldViewPr snapToGrid="0">
      <p:cViewPr varScale="1">
        <p:scale>
          <a:sx n="64" d="100"/>
          <a:sy n="64" d="100"/>
        </p:scale>
        <p:origin x="2165"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50055"/>
            <a:ext cx="6425724" cy="3722887"/>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6511"/>
            <a:ext cx="5669756" cy="2581762"/>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F522CCC-2D30-4378-A763-F73189D93FF3}" type="datetimeFigureOut">
              <a:rPr kumimoji="1" lang="ja-JP" altLang="en-US" smtClean="0"/>
              <a:t>2024/2/16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6D3622B-1100-45B9-8388-48FE193D8B77}" type="slidenum">
              <a:rPr kumimoji="1" lang="ja-JP" altLang="en-US" smtClean="0"/>
              <a:t>‹#›</a:t>
            </a:fld>
            <a:endParaRPr kumimoji="1" lang="ja-JP" altLang="en-US"/>
          </a:p>
        </p:txBody>
      </p:sp>
    </p:spTree>
    <p:extLst>
      <p:ext uri="{BB962C8B-B14F-4D97-AF65-F5344CB8AC3E}">
        <p14:creationId xmlns:p14="http://schemas.microsoft.com/office/powerpoint/2010/main" val="2511850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F522CCC-2D30-4378-A763-F73189D93FF3}" type="datetimeFigureOut">
              <a:rPr kumimoji="1" lang="ja-JP" altLang="en-US" smtClean="0"/>
              <a:t>2024/2/16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6D3622B-1100-45B9-8388-48FE193D8B77}" type="slidenum">
              <a:rPr kumimoji="1" lang="ja-JP" altLang="en-US" smtClean="0"/>
              <a:t>‹#›</a:t>
            </a:fld>
            <a:endParaRPr kumimoji="1" lang="ja-JP" altLang="en-US"/>
          </a:p>
        </p:txBody>
      </p:sp>
    </p:spTree>
    <p:extLst>
      <p:ext uri="{BB962C8B-B14F-4D97-AF65-F5344CB8AC3E}">
        <p14:creationId xmlns:p14="http://schemas.microsoft.com/office/powerpoint/2010/main" val="3080941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325"/>
            <a:ext cx="1630055" cy="9062162"/>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325"/>
            <a:ext cx="4795669" cy="906216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F522CCC-2D30-4378-A763-F73189D93FF3}" type="datetimeFigureOut">
              <a:rPr kumimoji="1" lang="ja-JP" altLang="en-US" smtClean="0"/>
              <a:t>2024/2/16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6D3622B-1100-45B9-8388-48FE193D8B77}" type="slidenum">
              <a:rPr kumimoji="1" lang="ja-JP" altLang="en-US" smtClean="0"/>
              <a:t>‹#›</a:t>
            </a:fld>
            <a:endParaRPr kumimoji="1" lang="ja-JP" altLang="en-US"/>
          </a:p>
        </p:txBody>
      </p:sp>
    </p:spTree>
    <p:extLst>
      <p:ext uri="{BB962C8B-B14F-4D97-AF65-F5344CB8AC3E}">
        <p14:creationId xmlns:p14="http://schemas.microsoft.com/office/powerpoint/2010/main" val="4223566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F522CCC-2D30-4378-A763-F73189D93FF3}" type="datetimeFigureOut">
              <a:rPr kumimoji="1" lang="ja-JP" altLang="en-US" smtClean="0"/>
              <a:t>2024/2/16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6D3622B-1100-45B9-8388-48FE193D8B77}" type="slidenum">
              <a:rPr kumimoji="1" lang="ja-JP" altLang="en-US" smtClean="0"/>
              <a:t>‹#›</a:t>
            </a:fld>
            <a:endParaRPr kumimoji="1" lang="ja-JP" altLang="en-US"/>
          </a:p>
        </p:txBody>
      </p:sp>
    </p:spTree>
    <p:extLst>
      <p:ext uri="{BB962C8B-B14F-4D97-AF65-F5344CB8AC3E}">
        <p14:creationId xmlns:p14="http://schemas.microsoft.com/office/powerpoint/2010/main" val="56086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927"/>
            <a:ext cx="6520220" cy="4448157"/>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6165"/>
            <a:ext cx="6520220" cy="2339180"/>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F522CCC-2D30-4378-A763-F73189D93FF3}" type="datetimeFigureOut">
              <a:rPr kumimoji="1" lang="ja-JP" altLang="en-US" smtClean="0"/>
              <a:t>2024/2/16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6D3622B-1100-45B9-8388-48FE193D8B77}" type="slidenum">
              <a:rPr kumimoji="1" lang="ja-JP" altLang="en-US" smtClean="0"/>
              <a:t>‹#›</a:t>
            </a:fld>
            <a:endParaRPr kumimoji="1" lang="ja-JP" altLang="en-US"/>
          </a:p>
        </p:txBody>
      </p:sp>
    </p:spTree>
    <p:extLst>
      <p:ext uri="{BB962C8B-B14F-4D97-AF65-F5344CB8AC3E}">
        <p14:creationId xmlns:p14="http://schemas.microsoft.com/office/powerpoint/2010/main" val="2992151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623"/>
            <a:ext cx="3212862" cy="678486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623"/>
            <a:ext cx="3212862" cy="678486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F522CCC-2D30-4378-A763-F73189D93FF3}" type="datetimeFigureOut">
              <a:rPr kumimoji="1" lang="ja-JP" altLang="en-US" smtClean="0"/>
              <a:t>2024/2/16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6D3622B-1100-45B9-8388-48FE193D8B77}" type="slidenum">
              <a:rPr kumimoji="1" lang="ja-JP" altLang="en-US" smtClean="0"/>
              <a:t>‹#›</a:t>
            </a:fld>
            <a:endParaRPr kumimoji="1" lang="ja-JP" altLang="en-US"/>
          </a:p>
        </p:txBody>
      </p:sp>
    </p:spTree>
    <p:extLst>
      <p:ext uri="{BB962C8B-B14F-4D97-AF65-F5344CB8AC3E}">
        <p14:creationId xmlns:p14="http://schemas.microsoft.com/office/powerpoint/2010/main" val="3153136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327"/>
            <a:ext cx="6520220" cy="2066896"/>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1369"/>
            <a:ext cx="3198096" cy="128469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6061"/>
            <a:ext cx="3198096" cy="574522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1369"/>
            <a:ext cx="3213847" cy="128469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6061"/>
            <a:ext cx="3213847" cy="574522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F522CCC-2D30-4378-A763-F73189D93FF3}" type="datetimeFigureOut">
              <a:rPr kumimoji="1" lang="ja-JP" altLang="en-US" smtClean="0"/>
              <a:t>2024/2/16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6D3622B-1100-45B9-8388-48FE193D8B77}" type="slidenum">
              <a:rPr kumimoji="1" lang="ja-JP" altLang="en-US" smtClean="0"/>
              <a:t>‹#›</a:t>
            </a:fld>
            <a:endParaRPr kumimoji="1" lang="ja-JP" altLang="en-US"/>
          </a:p>
        </p:txBody>
      </p:sp>
    </p:spTree>
    <p:extLst>
      <p:ext uri="{BB962C8B-B14F-4D97-AF65-F5344CB8AC3E}">
        <p14:creationId xmlns:p14="http://schemas.microsoft.com/office/powerpoint/2010/main" val="2159763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F522CCC-2D30-4378-A763-F73189D93FF3}" type="datetimeFigureOut">
              <a:rPr kumimoji="1" lang="ja-JP" altLang="en-US" smtClean="0"/>
              <a:t>2024/2/16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6D3622B-1100-45B9-8388-48FE193D8B77}" type="slidenum">
              <a:rPr kumimoji="1" lang="ja-JP" altLang="en-US" smtClean="0"/>
              <a:t>‹#›</a:t>
            </a:fld>
            <a:endParaRPr kumimoji="1" lang="ja-JP" altLang="en-US"/>
          </a:p>
        </p:txBody>
      </p:sp>
    </p:spTree>
    <p:extLst>
      <p:ext uri="{BB962C8B-B14F-4D97-AF65-F5344CB8AC3E}">
        <p14:creationId xmlns:p14="http://schemas.microsoft.com/office/powerpoint/2010/main" val="603312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522CCC-2D30-4378-A763-F73189D93FF3}" type="datetimeFigureOut">
              <a:rPr kumimoji="1" lang="ja-JP" altLang="en-US" smtClean="0"/>
              <a:t>2024/2/16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6D3622B-1100-45B9-8388-48FE193D8B77}" type="slidenum">
              <a:rPr kumimoji="1" lang="ja-JP" altLang="en-US" smtClean="0"/>
              <a:t>‹#›</a:t>
            </a:fld>
            <a:endParaRPr kumimoji="1" lang="ja-JP" altLang="en-US"/>
          </a:p>
        </p:txBody>
      </p:sp>
    </p:spTree>
    <p:extLst>
      <p:ext uri="{BB962C8B-B14F-4D97-AF65-F5344CB8AC3E}">
        <p14:creationId xmlns:p14="http://schemas.microsoft.com/office/powerpoint/2010/main" val="1167516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893"/>
            <a:ext cx="2438192" cy="2495127"/>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654"/>
            <a:ext cx="3827085" cy="7599245"/>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8020"/>
            <a:ext cx="2438192" cy="5943254"/>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F522CCC-2D30-4378-A763-F73189D93FF3}" type="datetimeFigureOut">
              <a:rPr kumimoji="1" lang="ja-JP" altLang="en-US" smtClean="0"/>
              <a:t>2024/2/16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6D3622B-1100-45B9-8388-48FE193D8B77}" type="slidenum">
              <a:rPr kumimoji="1" lang="ja-JP" altLang="en-US" smtClean="0"/>
              <a:t>‹#›</a:t>
            </a:fld>
            <a:endParaRPr kumimoji="1" lang="ja-JP" altLang="en-US"/>
          </a:p>
        </p:txBody>
      </p:sp>
    </p:spTree>
    <p:extLst>
      <p:ext uri="{BB962C8B-B14F-4D97-AF65-F5344CB8AC3E}">
        <p14:creationId xmlns:p14="http://schemas.microsoft.com/office/powerpoint/2010/main" val="866221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893"/>
            <a:ext cx="2438192" cy="2495127"/>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654"/>
            <a:ext cx="3827085" cy="7599245"/>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8020"/>
            <a:ext cx="2438192" cy="5943254"/>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F522CCC-2D30-4378-A763-F73189D93FF3}" type="datetimeFigureOut">
              <a:rPr kumimoji="1" lang="ja-JP" altLang="en-US" smtClean="0"/>
              <a:t>2024/2/16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6D3622B-1100-45B9-8388-48FE193D8B77}" type="slidenum">
              <a:rPr kumimoji="1" lang="ja-JP" altLang="en-US" smtClean="0"/>
              <a:t>‹#›</a:t>
            </a:fld>
            <a:endParaRPr kumimoji="1" lang="ja-JP" altLang="en-US"/>
          </a:p>
        </p:txBody>
      </p:sp>
    </p:spTree>
    <p:extLst>
      <p:ext uri="{BB962C8B-B14F-4D97-AF65-F5344CB8AC3E}">
        <p14:creationId xmlns:p14="http://schemas.microsoft.com/office/powerpoint/2010/main" val="269884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327"/>
            <a:ext cx="6520220" cy="206689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623"/>
            <a:ext cx="6520220" cy="678486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11200"/>
            <a:ext cx="1700927" cy="569325"/>
          </a:xfrm>
          <a:prstGeom prst="rect">
            <a:avLst/>
          </a:prstGeom>
        </p:spPr>
        <p:txBody>
          <a:bodyPr vert="horz" lIns="91440" tIns="45720" rIns="91440" bIns="45720" rtlCol="0" anchor="ctr"/>
          <a:lstStyle>
            <a:lvl1pPr algn="l">
              <a:defRPr sz="992">
                <a:solidFill>
                  <a:schemeClr val="tx1">
                    <a:tint val="75000"/>
                  </a:schemeClr>
                </a:solidFill>
              </a:defRPr>
            </a:lvl1pPr>
          </a:lstStyle>
          <a:p>
            <a:fld id="{3F522CCC-2D30-4378-A763-F73189D93FF3}" type="datetimeFigureOut">
              <a:rPr kumimoji="1" lang="ja-JP" altLang="en-US" smtClean="0"/>
              <a:t>2024/2/16</a:t>
            </a:fld>
            <a:endParaRPr kumimoji="1" lang="ja-JP" altLang="en-US"/>
          </a:p>
        </p:txBody>
      </p:sp>
      <p:sp>
        <p:nvSpPr>
          <p:cNvPr id="5" name="Footer Placeholder 4"/>
          <p:cNvSpPr>
            <a:spLocks noGrp="1"/>
          </p:cNvSpPr>
          <p:nvPr>
            <p:ph type="ftr" sz="quarter" idx="3"/>
          </p:nvPr>
        </p:nvSpPr>
        <p:spPr>
          <a:xfrm>
            <a:off x="2504143" y="9911200"/>
            <a:ext cx="2551390" cy="569325"/>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11200"/>
            <a:ext cx="1700927" cy="569325"/>
          </a:xfrm>
          <a:prstGeom prst="rect">
            <a:avLst/>
          </a:prstGeom>
        </p:spPr>
        <p:txBody>
          <a:bodyPr vert="horz" lIns="91440" tIns="45720" rIns="91440" bIns="45720" rtlCol="0" anchor="ctr"/>
          <a:lstStyle>
            <a:lvl1pPr algn="r">
              <a:defRPr sz="992">
                <a:solidFill>
                  <a:schemeClr val="tx1">
                    <a:tint val="75000"/>
                  </a:schemeClr>
                </a:solidFill>
              </a:defRPr>
            </a:lvl1pPr>
          </a:lstStyle>
          <a:p>
            <a:fld id="{76D3622B-1100-45B9-8388-48FE193D8B77}" type="slidenum">
              <a:rPr kumimoji="1" lang="ja-JP" altLang="en-US" smtClean="0"/>
              <a:t>‹#›</a:t>
            </a:fld>
            <a:endParaRPr kumimoji="1" lang="ja-JP" altLang="en-US"/>
          </a:p>
        </p:txBody>
      </p:sp>
    </p:spTree>
    <p:extLst>
      <p:ext uri="{BB962C8B-B14F-4D97-AF65-F5344CB8AC3E}">
        <p14:creationId xmlns:p14="http://schemas.microsoft.com/office/powerpoint/2010/main" val="24005551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chisou.go.jp/tiiki/kokusentoc/"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city.osaka.lg.jp/ictsenryakushitsu/page/0000592767.html" TargetMode="External"/><Relationship Id="rId7" Type="http://schemas.openxmlformats.org/officeDocument/2006/relationships/image" Target="../media/image11.png"/><Relationship Id="rId2" Type="http://schemas.openxmlformats.org/officeDocument/2006/relationships/hyperlink" Target="https://www.pref.osaka.lg.jp/tokku_suishin2/supercity/"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www.pref.osaka.lg.jp/tokku_suishin2/orden/" TargetMode="External"/><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3BB31D6B-F392-4C37-9257-B4DC4B4899AC}"/>
              </a:ext>
            </a:extLst>
          </p:cNvPr>
          <p:cNvGrpSpPr/>
          <p:nvPr/>
        </p:nvGrpSpPr>
        <p:grpSpPr>
          <a:xfrm>
            <a:off x="69659" y="109366"/>
            <a:ext cx="7363794" cy="10584034"/>
            <a:chOff x="82508" y="109366"/>
            <a:chExt cx="7363794" cy="10584034"/>
          </a:xfrm>
        </p:grpSpPr>
        <p:pic>
          <p:nvPicPr>
            <p:cNvPr id="14" name="図 13">
              <a:extLst>
                <a:ext uri="{FF2B5EF4-FFF2-40B4-BE49-F238E27FC236}">
                  <a16:creationId xmlns:a16="http://schemas.microsoft.com/office/drawing/2014/main" id="{3E5BA1E2-8459-4BFB-88AB-559281676A81}"/>
                </a:ext>
              </a:extLst>
            </p:cNvPr>
            <p:cNvPicPr>
              <a:picLocks noChangeAspect="1"/>
            </p:cNvPicPr>
            <p:nvPr/>
          </p:nvPicPr>
          <p:blipFill rotWithShape="1">
            <a:blip r:embed="rId2" cstate="print">
              <a:alphaModFix amt="30000"/>
              <a:extLst>
                <a:ext uri="{28A0092B-C50C-407E-A947-70E740481C1C}">
                  <a14:useLocalDpi xmlns:a14="http://schemas.microsoft.com/office/drawing/2010/main"/>
                </a:ext>
              </a:extLst>
            </a:blip>
            <a:srcRect t="18512"/>
            <a:stretch/>
          </p:blipFill>
          <p:spPr>
            <a:xfrm>
              <a:off x="82508" y="4695767"/>
              <a:ext cx="7360152" cy="5997633"/>
            </a:xfrm>
            <a:prstGeom prst="rect">
              <a:avLst/>
            </a:prstGeom>
            <a:effectLst>
              <a:softEdge rad="127000"/>
            </a:effectLst>
          </p:spPr>
        </p:pic>
        <p:pic>
          <p:nvPicPr>
            <p:cNvPr id="15" name="Picture 3">
              <a:extLst>
                <a:ext uri="{FF2B5EF4-FFF2-40B4-BE49-F238E27FC236}">
                  <a16:creationId xmlns:a16="http://schemas.microsoft.com/office/drawing/2014/main" id="{ADACC2C5-0DC8-4394-9DA7-1D39B879AB8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313" y="241351"/>
              <a:ext cx="1440000" cy="415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テキスト ボックス 15">
              <a:extLst>
                <a:ext uri="{FF2B5EF4-FFF2-40B4-BE49-F238E27FC236}">
                  <a16:creationId xmlns:a16="http://schemas.microsoft.com/office/drawing/2014/main" id="{652C61C6-A69D-410E-BFD7-8D580C393518}"/>
                </a:ext>
              </a:extLst>
            </p:cNvPr>
            <p:cNvSpPr txBox="1"/>
            <p:nvPr/>
          </p:nvSpPr>
          <p:spPr>
            <a:xfrm>
              <a:off x="377362" y="1242244"/>
              <a:ext cx="6721060" cy="1406009"/>
            </a:xfrm>
            <a:prstGeom prst="plaque">
              <a:avLst/>
            </a:prstGeom>
            <a:solidFill>
              <a:schemeClr val="accent1">
                <a:lumMod val="20000"/>
                <a:lumOff val="80000"/>
              </a:schemeClr>
            </a:solidFill>
            <a:ln>
              <a:solidFill>
                <a:schemeClr val="tx2">
                  <a:lumMod val="60000"/>
                  <a:lumOff val="40000"/>
                </a:schemeClr>
              </a:solidFill>
            </a:ln>
            <a:effectLst>
              <a:outerShdw blurRad="50800" dist="38100" dir="2700000" algn="tl" rotWithShape="0">
                <a:prstClr val="black">
                  <a:alpha val="40000"/>
                </a:prstClr>
              </a:outerShdw>
            </a:effectLst>
          </p:spPr>
          <p:txBody>
            <a:bodyPr wrap="square" rtlCol="0">
              <a:spAutoFit/>
            </a:bodyPr>
            <a:lstStyle/>
            <a:p>
              <a:pPr algn="dist">
                <a:lnSpc>
                  <a:spcPts val="4100"/>
                </a:lnSpc>
              </a:pPr>
              <a:r>
                <a:rPr lang="ja-JP" altLang="en-US" sz="3200" b="1" dirty="0">
                  <a:solidFill>
                    <a:srgbClr val="002060"/>
                  </a:solidFill>
                  <a:latin typeface="HGPｺﾞｼｯｸE" panose="020B0900000000000000" pitchFamily="50" charset="-128"/>
                  <a:ea typeface="HGPｺﾞｼｯｸE" panose="020B0900000000000000" pitchFamily="50" charset="-128"/>
                </a:rPr>
                <a:t>スーパーシティ型</a:t>
              </a:r>
              <a:endParaRPr lang="en-US" altLang="ja-JP" sz="3200" b="1" dirty="0">
                <a:solidFill>
                  <a:srgbClr val="002060"/>
                </a:solidFill>
                <a:latin typeface="HGPｺﾞｼｯｸE" panose="020B0900000000000000" pitchFamily="50" charset="-128"/>
                <a:ea typeface="HGPｺﾞｼｯｸE" panose="020B0900000000000000" pitchFamily="50" charset="-128"/>
              </a:endParaRPr>
            </a:p>
            <a:p>
              <a:pPr algn="dist">
                <a:lnSpc>
                  <a:spcPts val="4100"/>
                </a:lnSpc>
              </a:pPr>
              <a:r>
                <a:rPr lang="ja-JP" altLang="en-US" sz="3200" b="1" dirty="0">
                  <a:solidFill>
                    <a:srgbClr val="002060"/>
                  </a:solidFill>
                  <a:latin typeface="HGPｺﾞｼｯｸE" panose="020B0900000000000000" pitchFamily="50" charset="-128"/>
                  <a:ea typeface="HGPｺﾞｼｯｸE" panose="020B0900000000000000" pitchFamily="50" charset="-128"/>
                </a:rPr>
                <a:t>国家戦略特区のご案内</a:t>
              </a:r>
            </a:p>
          </p:txBody>
        </p:sp>
        <p:sp>
          <p:nvSpPr>
            <p:cNvPr id="17" name="テキスト ボックス 16">
              <a:extLst>
                <a:ext uri="{FF2B5EF4-FFF2-40B4-BE49-F238E27FC236}">
                  <a16:creationId xmlns:a16="http://schemas.microsoft.com/office/drawing/2014/main" id="{857BD9E0-70A6-4AAA-9A63-013098792596}"/>
                </a:ext>
              </a:extLst>
            </p:cNvPr>
            <p:cNvSpPr txBox="1"/>
            <p:nvPr/>
          </p:nvSpPr>
          <p:spPr>
            <a:xfrm>
              <a:off x="412667" y="3810649"/>
              <a:ext cx="6552728" cy="830997"/>
            </a:xfrm>
            <a:prstGeom prst="rect">
              <a:avLst/>
            </a:prstGeom>
            <a:noFill/>
          </p:spPr>
          <p:txBody>
            <a:bodyPr wrap="square">
              <a:spAutoFit/>
            </a:bodyPr>
            <a:lstStyle/>
            <a:p>
              <a:pPr algn="ctr"/>
              <a:r>
                <a:rPr lang="ja-JP" altLang="en-US" sz="2400" b="1" dirty="0">
                  <a:solidFill>
                    <a:schemeClr val="tx1">
                      <a:lumMod val="95000"/>
                      <a:lumOff val="5000"/>
                    </a:schemeClr>
                  </a:solidFill>
                  <a:effectLst>
                    <a:glow rad="127000">
                      <a:schemeClr val="bg1">
                        <a:alpha val="90000"/>
                      </a:schemeClr>
                    </a:glow>
                  </a:effectLst>
                  <a:latin typeface="HGPｺﾞｼｯｸM" panose="020B0600000000000000" pitchFamily="50" charset="-128"/>
                  <a:ea typeface="HGPｺﾞｼｯｸM" panose="020B0600000000000000" pitchFamily="50" charset="-128"/>
                  <a:cs typeface="メイリオ" panose="020B0604030504040204" pitchFamily="50" charset="-128"/>
                </a:rPr>
                <a:t>規制に関する相談や提案を</a:t>
              </a:r>
              <a:endParaRPr lang="en-US" altLang="ja-JP" sz="2400" b="1" dirty="0">
                <a:solidFill>
                  <a:schemeClr val="tx1">
                    <a:lumMod val="95000"/>
                    <a:lumOff val="5000"/>
                  </a:schemeClr>
                </a:solidFill>
                <a:effectLst>
                  <a:glow rad="127000">
                    <a:schemeClr val="bg1">
                      <a:alpha val="90000"/>
                    </a:schemeClr>
                  </a:glow>
                </a:effectLst>
                <a:latin typeface="HGPｺﾞｼｯｸM" panose="020B0600000000000000" pitchFamily="50" charset="-128"/>
                <a:ea typeface="HGPｺﾞｼｯｸM" panose="020B0600000000000000" pitchFamily="50" charset="-128"/>
                <a:cs typeface="メイリオ" panose="020B0604030504040204" pitchFamily="50" charset="-128"/>
              </a:endParaRPr>
            </a:p>
            <a:p>
              <a:pPr algn="ctr"/>
              <a:r>
                <a:rPr lang="ja-JP" altLang="en-US" sz="2400" b="1" dirty="0">
                  <a:solidFill>
                    <a:schemeClr val="tx1">
                      <a:lumMod val="95000"/>
                      <a:lumOff val="5000"/>
                    </a:schemeClr>
                  </a:solidFill>
                  <a:effectLst>
                    <a:glow rad="127000">
                      <a:schemeClr val="bg1">
                        <a:alpha val="90000"/>
                      </a:schemeClr>
                    </a:glow>
                  </a:effectLst>
                  <a:latin typeface="HGPｺﾞｼｯｸM" panose="020B0600000000000000" pitchFamily="50" charset="-128"/>
                  <a:ea typeface="HGPｺﾞｼｯｸM" panose="020B0600000000000000" pitchFamily="50" charset="-128"/>
                  <a:cs typeface="メイリオ" panose="020B0604030504040204" pitchFamily="50" charset="-128"/>
                </a:rPr>
                <a:t>大阪府・大阪市にお寄せください</a:t>
              </a:r>
              <a:endParaRPr lang="ja-JP" altLang="en-US" sz="2400" b="1" dirty="0"/>
            </a:p>
          </p:txBody>
        </p:sp>
        <p:pic>
          <p:nvPicPr>
            <p:cNvPr id="18" name="図 17">
              <a:extLst>
                <a:ext uri="{FF2B5EF4-FFF2-40B4-BE49-F238E27FC236}">
                  <a16:creationId xmlns:a16="http://schemas.microsoft.com/office/drawing/2014/main" id="{CE96A675-7D71-47E8-BE70-123C621628CF}"/>
                </a:ext>
              </a:extLst>
            </p:cNvPr>
            <p:cNvPicPr>
              <a:picLocks noChangeAspect="1"/>
            </p:cNvPicPr>
            <p:nvPr/>
          </p:nvPicPr>
          <p:blipFill>
            <a:blip r:embed="rId4"/>
            <a:stretch>
              <a:fillRect/>
            </a:stretch>
          </p:blipFill>
          <p:spPr>
            <a:xfrm>
              <a:off x="1757670" y="226790"/>
              <a:ext cx="1332000" cy="429681"/>
            </a:xfrm>
            <a:prstGeom prst="rect">
              <a:avLst/>
            </a:prstGeom>
          </p:spPr>
        </p:pic>
        <p:sp>
          <p:nvSpPr>
            <p:cNvPr id="19" name="テキスト ボックス 18">
              <a:extLst>
                <a:ext uri="{FF2B5EF4-FFF2-40B4-BE49-F238E27FC236}">
                  <a16:creationId xmlns:a16="http://schemas.microsoft.com/office/drawing/2014/main" id="{72EFA118-E8ED-4FA6-A153-A0A2DFA5EA02}"/>
                </a:ext>
              </a:extLst>
            </p:cNvPr>
            <p:cNvSpPr txBox="1"/>
            <p:nvPr/>
          </p:nvSpPr>
          <p:spPr>
            <a:xfrm>
              <a:off x="317515" y="2930366"/>
              <a:ext cx="6840755" cy="400110"/>
            </a:xfrm>
            <a:prstGeom prst="rect">
              <a:avLst/>
            </a:prstGeom>
            <a:noFill/>
          </p:spPr>
          <p:txBody>
            <a:bodyPr wrap="square">
              <a:spAutoFit/>
            </a:bodyPr>
            <a:lstStyle/>
            <a:p>
              <a:pPr algn="ctr"/>
              <a:r>
                <a:rPr kumimoji="1" lang="ja-JP" altLang="en-US" sz="2000" b="1" i="1" strike="noStrike" kern="1200" normalizeH="0" noProof="0" dirty="0">
                  <a:solidFill>
                    <a:srgbClr val="A50021"/>
                  </a:solidFill>
                  <a:uLnTx/>
                  <a:uFillTx/>
                  <a:latin typeface="HGPｺﾞｼｯｸM" panose="020B0600000000000000" pitchFamily="50" charset="-128"/>
                  <a:ea typeface="HGPｺﾞｼｯｸM" panose="020B0600000000000000" pitchFamily="50" charset="-128"/>
                  <a:cs typeface="メイリオ" panose="020B0604030504040204" pitchFamily="50" charset="-128"/>
                </a:rPr>
                <a:t>～法令による規制がビジネスの支障となっていませんか</a:t>
              </a:r>
              <a:r>
                <a:rPr lang="ja-JP" altLang="en-US" sz="2000" b="1" i="1" dirty="0">
                  <a:solidFill>
                    <a:srgbClr val="A50021"/>
                  </a:solidFill>
                  <a:latin typeface="HGPｺﾞｼｯｸM" panose="020B0600000000000000" pitchFamily="50" charset="-128"/>
                  <a:ea typeface="HGPｺﾞｼｯｸM" panose="020B0600000000000000" pitchFamily="50" charset="-128"/>
                  <a:cs typeface="メイリオ" panose="020B0604030504040204" pitchFamily="50" charset="-128"/>
                </a:rPr>
                <a:t>～</a:t>
              </a:r>
              <a:endParaRPr kumimoji="1" lang="en-US" altLang="ja-JP" sz="2000" b="1" i="1" strike="noStrike" kern="1200" normalizeH="0" noProof="0" dirty="0">
                <a:solidFill>
                  <a:srgbClr val="A50021"/>
                </a:solidFill>
                <a:uLnTx/>
                <a:uFillTx/>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20" name="正方形/長方形 19">
              <a:extLst>
                <a:ext uri="{FF2B5EF4-FFF2-40B4-BE49-F238E27FC236}">
                  <a16:creationId xmlns:a16="http://schemas.microsoft.com/office/drawing/2014/main" id="{2FE65858-0627-4204-BB79-96F98DF31CA9}"/>
                </a:ext>
              </a:extLst>
            </p:cNvPr>
            <p:cNvSpPr/>
            <p:nvPr/>
          </p:nvSpPr>
          <p:spPr>
            <a:xfrm>
              <a:off x="4934888" y="9019688"/>
              <a:ext cx="1143262" cy="215444"/>
            </a:xfrm>
            <a:prstGeom prst="rect">
              <a:avLst/>
            </a:prstGeom>
          </p:spPr>
          <p:txBody>
            <a:bodyPr wrap="none">
              <a:spAutoFit/>
            </a:bodyPr>
            <a:lstStyle/>
            <a:p>
              <a:pPr lvl="0" algn="ctr" defTabSz="914423" fontAlgn="ctr">
                <a:defRPr/>
              </a:pPr>
              <a:r>
                <a:rPr kumimoji="1" lang="zh-TW" altLang="en-US" sz="800" dirty="0">
                  <a:latin typeface="Meiryo UI" panose="020B0604030504040204" pitchFamily="50" charset="-128"/>
                  <a:ea typeface="Meiryo UI" panose="020B0604030504040204" pitchFamily="50" charset="-128"/>
                </a:rPr>
                <a:t>出典：経済産業省</a:t>
              </a:r>
              <a:r>
                <a:rPr kumimoji="1" lang="en-US" altLang="zh-TW" sz="800" dirty="0">
                  <a:latin typeface="Meiryo UI" panose="020B0604030504040204" pitchFamily="50" charset="-128"/>
                  <a:ea typeface="Meiryo UI" panose="020B0604030504040204" pitchFamily="50" charset="-128"/>
                </a:rPr>
                <a:t>HP</a:t>
              </a:r>
              <a:endParaRPr kumimoji="1" lang="zh-TW" altLang="en-US" sz="800" dirty="0">
                <a:latin typeface="Meiryo UI" panose="020B0604030504040204" pitchFamily="50" charset="-128"/>
                <a:ea typeface="Meiryo UI" panose="020B0604030504040204" pitchFamily="50" charset="-128"/>
              </a:endParaRPr>
            </a:p>
          </p:txBody>
        </p:sp>
        <p:pic>
          <p:nvPicPr>
            <p:cNvPr id="21" name="図 20">
              <a:extLst>
                <a:ext uri="{FF2B5EF4-FFF2-40B4-BE49-F238E27FC236}">
                  <a16:creationId xmlns:a16="http://schemas.microsoft.com/office/drawing/2014/main" id="{13130354-FEDB-4785-920C-6A1423A21A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7480" y="7220502"/>
              <a:ext cx="2660824" cy="2014630"/>
            </a:xfrm>
            <a:prstGeom prst="rect">
              <a:avLst/>
            </a:prstGeom>
            <a:ln>
              <a:noFill/>
            </a:ln>
            <a:effectLst>
              <a:softEdge rad="112500"/>
            </a:effectLst>
          </p:spPr>
        </p:pic>
        <p:pic>
          <p:nvPicPr>
            <p:cNvPr id="22" name="図 21">
              <a:extLst>
                <a:ext uri="{FF2B5EF4-FFF2-40B4-BE49-F238E27FC236}">
                  <a16:creationId xmlns:a16="http://schemas.microsoft.com/office/drawing/2014/main" id="{E2A1CFB3-AFA0-4DEA-9235-BB18FEF2F404}"/>
                </a:ext>
              </a:extLst>
            </p:cNvPr>
            <p:cNvPicPr>
              <a:picLocks noChangeAspect="1"/>
            </p:cNvPicPr>
            <p:nvPr/>
          </p:nvPicPr>
          <p:blipFill>
            <a:blip r:embed="rId6"/>
            <a:stretch>
              <a:fillRect/>
            </a:stretch>
          </p:blipFill>
          <p:spPr>
            <a:xfrm>
              <a:off x="6367216" y="109366"/>
              <a:ext cx="1079086" cy="725487"/>
            </a:xfrm>
            <a:prstGeom prst="rect">
              <a:avLst/>
            </a:prstGeom>
          </p:spPr>
        </p:pic>
        <p:sp>
          <p:nvSpPr>
            <p:cNvPr id="23" name="テキスト ボックス 22">
              <a:extLst>
                <a:ext uri="{FF2B5EF4-FFF2-40B4-BE49-F238E27FC236}">
                  <a16:creationId xmlns:a16="http://schemas.microsoft.com/office/drawing/2014/main" id="{2E61BEDF-9CDC-4BE7-9725-347E92EC43C2}"/>
                </a:ext>
              </a:extLst>
            </p:cNvPr>
            <p:cNvSpPr txBox="1"/>
            <p:nvPr/>
          </p:nvSpPr>
          <p:spPr>
            <a:xfrm>
              <a:off x="952611" y="5202684"/>
              <a:ext cx="5570562" cy="1954353"/>
            </a:xfrm>
            <a:prstGeom prst="rect">
              <a:avLst/>
            </a:prstGeom>
            <a:noFill/>
          </p:spPr>
          <p:txBody>
            <a:bodyPr wrap="square" lIns="91412" tIns="45706" rIns="91412" bIns="45706" rtlCol="0">
              <a:noAutofit/>
            </a:bodyPr>
            <a:lstStyle/>
            <a:p>
              <a:pPr defTabSz="1644650">
                <a:lnSpc>
                  <a:spcPts val="2998"/>
                </a:lnSpc>
              </a:pPr>
              <a:r>
                <a:rPr lang="ja-JP" altLang="en-US" sz="1600" b="1" dirty="0">
                  <a:solidFill>
                    <a:srgbClr val="FA3C00"/>
                  </a:solidFill>
                  <a:effectLst>
                    <a:glow rad="127000">
                      <a:schemeClr val="bg1">
                        <a:alpha val="90000"/>
                      </a:schemeClr>
                    </a:glow>
                  </a:effectLst>
                  <a:latin typeface="HGPｺﾞｼｯｸM" panose="020B0600000000000000" pitchFamily="50" charset="-128"/>
                  <a:ea typeface="HGPｺﾞｼｯｸM" panose="020B0600000000000000" pitchFamily="50" charset="-128"/>
                  <a:cs typeface="メイリオ" panose="020B0604030504040204" pitchFamily="50" charset="-128"/>
                </a:rPr>
                <a:t>　</a:t>
              </a:r>
              <a:r>
                <a:rPr lang="ja-JP" altLang="en-US" sz="1600" b="1" dirty="0">
                  <a:effectLst>
                    <a:glow rad="127000">
                      <a:schemeClr val="bg1">
                        <a:alpha val="90000"/>
                      </a:schemeClr>
                    </a:glow>
                  </a:effectLst>
                  <a:latin typeface="HGPｺﾞｼｯｸM" panose="020B0600000000000000" pitchFamily="50" charset="-128"/>
                  <a:ea typeface="HGPｺﾞｼｯｸM" panose="020B0600000000000000" pitchFamily="50" charset="-128"/>
                  <a:cs typeface="メイリオ" panose="020B0604030504040204" pitchFamily="50" charset="-128"/>
                </a:rPr>
                <a:t>大阪市域</a:t>
              </a:r>
              <a:r>
                <a:rPr lang="ja-JP" altLang="en-US" sz="1600" dirty="0">
                  <a:effectLst>
                    <a:glow rad="127000">
                      <a:schemeClr val="bg1">
                        <a:alpha val="90000"/>
                      </a:schemeClr>
                    </a:glow>
                  </a:effectLst>
                  <a:latin typeface="HGPｺﾞｼｯｸM" panose="020B0600000000000000" pitchFamily="50" charset="-128"/>
                  <a:ea typeface="HGPｺﾞｼｯｸM" panose="020B0600000000000000" pitchFamily="50" charset="-128"/>
                  <a:cs typeface="メイリオ" panose="020B0604030504040204" pitchFamily="50" charset="-128"/>
                </a:rPr>
                <a:t>は、全国で</a:t>
              </a:r>
              <a:r>
                <a:rPr lang="en-US" altLang="ja-JP" sz="1600" dirty="0">
                  <a:effectLst>
                    <a:glow rad="127000">
                      <a:schemeClr val="bg1">
                        <a:alpha val="90000"/>
                      </a:schemeClr>
                    </a:glow>
                  </a:effectLst>
                  <a:latin typeface="HGPｺﾞｼｯｸM" panose="020B0600000000000000" pitchFamily="50" charset="-128"/>
                  <a:ea typeface="HGPｺﾞｼｯｸM" panose="020B0600000000000000" pitchFamily="50" charset="-128"/>
                  <a:cs typeface="メイリオ" panose="020B0604030504040204" pitchFamily="50" charset="-128"/>
                </a:rPr>
                <a:t>2</a:t>
              </a:r>
              <a:r>
                <a:rPr lang="ja-JP" altLang="en-US" sz="1600" dirty="0">
                  <a:effectLst>
                    <a:glow rad="127000">
                      <a:schemeClr val="bg1">
                        <a:alpha val="90000"/>
                      </a:schemeClr>
                    </a:glow>
                  </a:effectLst>
                  <a:latin typeface="HGPｺﾞｼｯｸM" panose="020B0600000000000000" pitchFamily="50" charset="-128"/>
                  <a:ea typeface="HGPｺﾞｼｯｸM" panose="020B0600000000000000" pitchFamily="50" charset="-128"/>
                  <a:cs typeface="メイリオ" panose="020B0604030504040204" pitchFamily="50" charset="-128"/>
                </a:rPr>
                <a:t>か所の</a:t>
              </a:r>
              <a:r>
                <a:rPr lang="ja-JP" altLang="en-US" sz="1600" b="1" dirty="0">
                  <a:effectLst>
                    <a:glow rad="127000">
                      <a:schemeClr val="bg1">
                        <a:alpha val="90000"/>
                      </a:schemeClr>
                    </a:glow>
                  </a:effectLst>
                  <a:latin typeface="HGPｺﾞｼｯｸM" panose="020B0600000000000000" pitchFamily="50" charset="-128"/>
                  <a:ea typeface="HGPｺﾞｼｯｸM" panose="020B0600000000000000" pitchFamily="50" charset="-128"/>
                  <a:cs typeface="メイリオ" panose="020B0604030504040204" pitchFamily="50" charset="-128"/>
                </a:rPr>
                <a:t>スーパーシティ型国家戦略特区</a:t>
              </a:r>
              <a:r>
                <a:rPr lang="ja-JP" altLang="en-US" sz="1600" dirty="0">
                  <a:effectLst>
                    <a:glow rad="127000">
                      <a:schemeClr val="bg1">
                        <a:alpha val="90000"/>
                      </a:schemeClr>
                    </a:glow>
                  </a:effectLst>
                  <a:latin typeface="HGPｺﾞｼｯｸM" panose="020B0600000000000000" pitchFamily="50" charset="-128"/>
                  <a:ea typeface="HGPｺﾞｼｯｸM" panose="020B0600000000000000" pitchFamily="50" charset="-128"/>
                  <a:cs typeface="メイリオ" panose="020B0604030504040204" pitchFamily="50" charset="-128"/>
                </a:rPr>
                <a:t>に指定されており、</a:t>
              </a:r>
              <a:r>
                <a:rPr lang="ja-JP" altLang="en-US" sz="1600" dirty="0">
                  <a:solidFill>
                    <a:schemeClr val="tx1">
                      <a:lumMod val="95000"/>
                      <a:lumOff val="5000"/>
                    </a:schemeClr>
                  </a:solidFill>
                  <a:effectLst>
                    <a:glow rad="127000">
                      <a:schemeClr val="bg1">
                        <a:alpha val="90000"/>
                      </a:schemeClr>
                    </a:glow>
                  </a:effectLst>
                  <a:latin typeface="HGPｺﾞｼｯｸM" panose="020B0600000000000000" pitchFamily="50" charset="-128"/>
                  <a:ea typeface="HGPｺﾞｼｯｸM" panose="020B0600000000000000" pitchFamily="50" charset="-128"/>
                  <a:cs typeface="メイリオ" panose="020B0604030504040204" pitchFamily="50" charset="-128"/>
                </a:rPr>
                <a:t>規制の特例措置（規制緩和など）を受けることができます。</a:t>
              </a:r>
              <a:endParaRPr lang="en-US" altLang="ja-JP" sz="1600" dirty="0">
                <a:solidFill>
                  <a:schemeClr val="tx1">
                    <a:lumMod val="95000"/>
                    <a:lumOff val="5000"/>
                  </a:schemeClr>
                </a:solidFill>
                <a:effectLst>
                  <a:glow rad="127000">
                    <a:schemeClr val="bg1">
                      <a:alpha val="90000"/>
                    </a:schemeClr>
                  </a:glow>
                </a:effectLst>
                <a:latin typeface="HGPｺﾞｼｯｸM" panose="020B0600000000000000" pitchFamily="50" charset="-128"/>
                <a:ea typeface="HGPｺﾞｼｯｸM" panose="020B0600000000000000" pitchFamily="50" charset="-128"/>
                <a:cs typeface="メイリオ" panose="020B0604030504040204" pitchFamily="50" charset="-128"/>
              </a:endParaRPr>
            </a:p>
            <a:p>
              <a:pPr defTabSz="1644650">
                <a:lnSpc>
                  <a:spcPts val="2998"/>
                </a:lnSpc>
              </a:pPr>
              <a:r>
                <a:rPr lang="ja-JP" altLang="en-US" sz="1600" dirty="0">
                  <a:solidFill>
                    <a:schemeClr val="tx1">
                      <a:lumMod val="95000"/>
                      <a:lumOff val="5000"/>
                    </a:schemeClr>
                  </a:solidFill>
                  <a:effectLst>
                    <a:glow rad="127000">
                      <a:schemeClr val="bg1">
                        <a:alpha val="90000"/>
                      </a:schemeClr>
                    </a:glow>
                  </a:effectLst>
                  <a:latin typeface="HGPｺﾞｼｯｸM" panose="020B0600000000000000" pitchFamily="50" charset="-128"/>
                  <a:ea typeface="HGPｺﾞｼｯｸM" panose="020B0600000000000000" pitchFamily="50" charset="-128"/>
                  <a:cs typeface="メイリオ" panose="020B0604030504040204" pitchFamily="50" charset="-128"/>
                </a:rPr>
                <a:t>新たなビジネスチャンスを広げる規制改革を提案してみませんか。</a:t>
              </a:r>
              <a:endParaRPr lang="en-US" altLang="ja-JP" sz="1600" dirty="0">
                <a:solidFill>
                  <a:schemeClr val="tx1">
                    <a:lumMod val="95000"/>
                    <a:lumOff val="5000"/>
                  </a:schemeClr>
                </a:solidFill>
                <a:effectLst>
                  <a:glow rad="127000">
                    <a:schemeClr val="bg1">
                      <a:alpha val="90000"/>
                    </a:schemeClr>
                  </a:glow>
                </a:effectLst>
                <a:latin typeface="HGPｺﾞｼｯｸM" panose="020B0600000000000000" pitchFamily="50" charset="-128"/>
                <a:ea typeface="HGPｺﾞｼｯｸM" panose="020B0600000000000000" pitchFamily="50" charset="-128"/>
                <a:cs typeface="メイリオ" panose="020B0604030504040204" pitchFamily="50" charset="-128"/>
              </a:endParaRPr>
            </a:p>
          </p:txBody>
        </p:sp>
      </p:grpSp>
    </p:spTree>
    <p:extLst>
      <p:ext uri="{BB962C8B-B14F-4D97-AF65-F5344CB8AC3E}">
        <p14:creationId xmlns:p14="http://schemas.microsoft.com/office/powerpoint/2010/main" val="1941877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3">
            <a:extLst>
              <a:ext uri="{FF2B5EF4-FFF2-40B4-BE49-F238E27FC236}">
                <a16:creationId xmlns:a16="http://schemas.microsoft.com/office/drawing/2014/main" id="{21CEA120-05DF-49E2-BDE4-C00F756FE08E}"/>
              </a:ext>
            </a:extLst>
          </p:cNvPr>
          <p:cNvSpPr txBox="1">
            <a:spLocks/>
          </p:cNvSpPr>
          <p:nvPr/>
        </p:nvSpPr>
        <p:spPr>
          <a:xfrm>
            <a:off x="131950" y="459781"/>
            <a:ext cx="7308000" cy="2085082"/>
          </a:xfrm>
          <a:prstGeom prst="roundRect">
            <a:avLst>
              <a:gd name="adj" fmla="val 4178"/>
            </a:avLst>
          </a:prstGeom>
          <a:solidFill>
            <a:srgbClr val="4BACC6">
              <a:lumMod val="20000"/>
              <a:lumOff val="80000"/>
            </a:srgbClr>
          </a:solidFill>
          <a:ln w="28575">
            <a:noFill/>
          </a:ln>
        </p:spPr>
        <p:txBody>
          <a:bodyPr vert="horz" wrap="square" lIns="108000" tIns="36000" rIns="108000" bIns="36000" rtlCol="0" anchor="t" anchorCtr="0">
            <a:noAutofit/>
          </a:bodyPr>
          <a:lstStyle>
            <a:lvl1pPr marL="180000" indent="-180000" algn="l" defTabSz="912114" rtl="0" eaLnBrk="1" fontAlgn="ctr" latinLnBrk="0" hangingPunct="1">
              <a:lnSpc>
                <a:spcPct val="110000"/>
              </a:lnSpc>
              <a:spcBef>
                <a:spcPts val="0"/>
              </a:spcBef>
              <a:spcAft>
                <a:spcPts val="600"/>
              </a:spcAft>
              <a:buClr>
                <a:srgbClr val="2E75B6"/>
              </a:buClr>
              <a:buFont typeface="Wingdings" panose="05000000000000000000" pitchFamily="2" charset="2"/>
              <a:buChar char="l"/>
              <a:defRPr kumimoji="1" sz="1400" kern="1200">
                <a:solidFill>
                  <a:schemeClr val="tx1"/>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Clr>
                <a:srgbClr val="2E2E2E"/>
              </a:buClr>
              <a:buFont typeface="BIZ UDPゴシック" panose="020B0400000000000000" pitchFamily="50" charset="-128"/>
              <a:buChar char="-"/>
              <a:defRPr kumimoji="1" sz="1400" kern="1200">
                <a:solidFill>
                  <a:srgbClr val="2E2E2E"/>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tx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9pPr>
          </a:lstStyle>
          <a:p>
            <a:pPr marL="180000" marR="0" lvl="0" indent="-180000" algn="just" defTabSz="912114" rtl="0" eaLnBrk="1" fontAlgn="ctr" latinLnBrk="0" hangingPunct="1">
              <a:lnSpc>
                <a:spcPts val="1800"/>
              </a:lnSpc>
              <a:spcBef>
                <a:spcPts val="0"/>
              </a:spcBef>
              <a:spcAft>
                <a:spcPts val="0"/>
              </a:spcAft>
              <a:buClr>
                <a:srgbClr val="2E75B6"/>
              </a:buClr>
              <a:buSzTx/>
              <a:buFont typeface="Wingdings" panose="05000000000000000000" pitchFamily="2" charset="2"/>
              <a:buChar char="l"/>
              <a:tabLst/>
              <a:defRPr/>
            </a:pPr>
            <a:endParaRPr kumimoji="1" lang="en-US" altLang="ja-JP" sz="1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180000" marR="0" lvl="0" indent="-180000" algn="just" defTabSz="912114" rtl="0" eaLnBrk="1" fontAlgn="ctr" latinLnBrk="0" hangingPunct="1">
              <a:lnSpc>
                <a:spcPts val="1800"/>
              </a:lnSpc>
              <a:spcBef>
                <a:spcPts val="0"/>
              </a:spcBef>
              <a:spcAft>
                <a:spcPts val="0"/>
              </a:spcAft>
              <a:buClr>
                <a:srgbClr val="2E75B6"/>
              </a:buClr>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国は、「世界で一番ビジネスをしやすい環境」を作ることを目的に、地域や分野を限定し、大胆な規制・制度の緩和や税制の優遇を行う国家戦略特区を指定しています。</a:t>
            </a:r>
            <a:endParaRPr kumimoji="1" lang="en-US" altLang="ja-JP" sz="1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180000" marR="0" lvl="0" indent="-180000" algn="just" defTabSz="912114" rtl="0" eaLnBrk="1" fontAlgn="ctr" latinLnBrk="0" hangingPunct="1">
              <a:lnSpc>
                <a:spcPts val="1800"/>
              </a:lnSpc>
              <a:spcBef>
                <a:spcPts val="0"/>
              </a:spcBef>
              <a:spcAft>
                <a:spcPts val="0"/>
              </a:spcAft>
              <a:buClr>
                <a:srgbClr val="2E75B6"/>
              </a:buClr>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その中でも、大胆な規制改革と併せ、データ連携基盤を活用して複数分野の先端的サービスを提供する「スーパーシティ型国家戦略特区」を設け、令和４年４月に茨城県つくば市、大阪府大阪市を指定しています。</a:t>
            </a:r>
            <a:endParaRPr kumimoji="1" lang="en-US" altLang="ja-JP" sz="1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180000" marR="0" lvl="0" indent="-180000" algn="just" defTabSz="912114" rtl="0" eaLnBrk="1" fontAlgn="ctr" latinLnBrk="0" hangingPunct="1">
              <a:lnSpc>
                <a:spcPts val="1800"/>
              </a:lnSpc>
              <a:spcBef>
                <a:spcPts val="0"/>
              </a:spcBef>
              <a:spcAft>
                <a:spcPts val="0"/>
              </a:spcAft>
              <a:buClr>
                <a:srgbClr val="2E75B6"/>
              </a:buClr>
              <a:buSzTx/>
              <a:buFont typeface="Wingdings" panose="05000000000000000000" pitchFamily="2" charset="2"/>
              <a:buChar char="l"/>
              <a:tabLst/>
              <a:defRPr/>
            </a:pPr>
            <a:endParaRPr kumimoji="1" lang="en-US" altLang="ja-JP" sz="1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just" defTabSz="912114" rtl="0" eaLnBrk="1" fontAlgn="ctr" latinLnBrk="0" hangingPunct="1">
              <a:lnSpc>
                <a:spcPts val="1800"/>
              </a:lnSpc>
              <a:spcBef>
                <a:spcPts val="0"/>
              </a:spcBef>
              <a:spcAft>
                <a:spcPts val="0"/>
              </a:spcAft>
              <a:buClr>
                <a:srgbClr val="2E75B6"/>
              </a:buClr>
              <a:buSzTx/>
              <a:buFont typeface="Wingdings" panose="05000000000000000000" pitchFamily="2" charset="2"/>
              <a:buNone/>
              <a:tabLst/>
              <a:defRPr/>
            </a:pPr>
            <a:r>
              <a:rPr kumimoji="1" lang="ja-JP" altLang="en-US" sz="1600" b="1" i="0" u="none" strike="noStrike" kern="1200" cap="none" spc="0" normalizeH="0" baseline="0" noProof="0" dirty="0">
                <a:ln>
                  <a:noFill/>
                </a:ln>
                <a:solidFill>
                  <a:srgbClr val="1F497D">
                    <a:lumMod val="75000"/>
                  </a:srgbClr>
                </a:solidFill>
                <a:effectLst/>
                <a:uLnTx/>
                <a:uFillTx/>
                <a:latin typeface="HGPｺﾞｼｯｸM" panose="020B0600000000000000" pitchFamily="50" charset="-128"/>
                <a:ea typeface="HGPｺﾞｼｯｸM" panose="020B0600000000000000" pitchFamily="50" charset="-128"/>
                <a:cs typeface="+mn-cs"/>
              </a:rPr>
              <a:t> </a:t>
            </a:r>
            <a:r>
              <a:rPr kumimoji="1" lang="ja-JP" altLang="en-US" sz="1400" b="1" i="0" u="none" strike="noStrike" kern="1200" cap="none" spc="0" normalizeH="0" baseline="0" noProof="0" dirty="0">
                <a:ln>
                  <a:noFill/>
                </a:ln>
                <a:solidFill>
                  <a:srgbClr val="1F497D">
                    <a:lumMod val="75000"/>
                  </a:srgbClr>
                </a:solidFill>
                <a:effectLst/>
                <a:uLnTx/>
                <a:uFillTx/>
                <a:latin typeface="HGPｺﾞｼｯｸM" panose="020B0600000000000000" pitchFamily="50" charset="-128"/>
                <a:ea typeface="HGPｺﾞｼｯｸM" panose="020B0600000000000000" pitchFamily="50" charset="-128"/>
                <a:cs typeface="+mn-cs"/>
              </a:rPr>
              <a:t>国家戦略特区について</a:t>
            </a:r>
            <a:endParaRPr kumimoji="1" lang="en-US" altLang="ja-JP" sz="1600" b="1" i="0" u="none" strike="noStrike" kern="1200" cap="none" spc="0" normalizeH="0" baseline="0" noProof="0" dirty="0">
              <a:ln>
                <a:noFill/>
              </a:ln>
              <a:solidFill>
                <a:srgbClr val="1F497D">
                  <a:lumMod val="75000"/>
                </a:srgbClr>
              </a:solidFill>
              <a:effectLst/>
              <a:uLnTx/>
              <a:uFillTx/>
              <a:latin typeface="HGPｺﾞｼｯｸM" panose="020B0600000000000000" pitchFamily="50" charset="-128"/>
              <a:ea typeface="HGPｺﾞｼｯｸM" panose="020B0600000000000000" pitchFamily="50" charset="-128"/>
              <a:cs typeface="+mn-cs"/>
            </a:endParaRPr>
          </a:p>
          <a:p>
            <a:pPr marL="0" marR="0" lvl="0" indent="0" algn="just" defTabSz="912114" rtl="0" eaLnBrk="1" fontAlgn="ctr" latinLnBrk="0" hangingPunct="1">
              <a:lnSpc>
                <a:spcPts val="1800"/>
              </a:lnSpc>
              <a:spcBef>
                <a:spcPts val="0"/>
              </a:spcBef>
              <a:spcAft>
                <a:spcPts val="0"/>
              </a:spcAft>
              <a:buClr>
                <a:srgbClr val="2E75B6"/>
              </a:buClr>
              <a:buSzTx/>
              <a:buFont typeface="Wingdings" panose="05000000000000000000" pitchFamily="2" charset="2"/>
              <a:buNone/>
              <a:tabLst/>
              <a:defRPr/>
            </a:pPr>
            <a:r>
              <a:rPr kumimoji="1" lang="ja-JP" altLang="en-US" sz="1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内閣府</a:t>
            </a:r>
            <a:r>
              <a:rPr kumimoji="1" lang="en-US" altLang="ja-JP" sz="1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HP</a:t>
            </a:r>
            <a:r>
              <a:rPr kumimoji="1" lang="ja-JP" altLang="en-US" sz="1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hlinkClick r:id="rId2"/>
              </a:rPr>
              <a:t>https://www.chisou.go.jp/tiiki/kokusentoc/</a:t>
            </a:r>
            <a:endParaRPr kumimoji="1" lang="en-US" altLang="ja-JP" sz="1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p:txBody>
      </p:sp>
      <p:sp>
        <p:nvSpPr>
          <p:cNvPr id="5" name="タイトル 1">
            <a:extLst>
              <a:ext uri="{FF2B5EF4-FFF2-40B4-BE49-F238E27FC236}">
                <a16:creationId xmlns:a16="http://schemas.microsoft.com/office/drawing/2014/main" id="{85B6F367-2DB6-4EB0-AC76-00E3D4EE7BF7}"/>
              </a:ext>
            </a:extLst>
          </p:cNvPr>
          <p:cNvSpPr txBox="1">
            <a:spLocks/>
          </p:cNvSpPr>
          <p:nvPr/>
        </p:nvSpPr>
        <p:spPr>
          <a:xfrm>
            <a:off x="131950" y="162124"/>
            <a:ext cx="7308000" cy="468308"/>
          </a:xfrm>
          <a:prstGeom prst="rect">
            <a:avLst/>
          </a:prstGeom>
          <a:solidFill>
            <a:srgbClr val="1F497D">
              <a:lumMod val="60000"/>
              <a:lumOff val="40000"/>
            </a:srgbClr>
          </a:solidFill>
        </p:spPr>
        <p:txBody>
          <a:bodyPr vert="horz" lIns="93876" tIns="46938" rIns="93876" bIns="4693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tab pos="9760909" algn="l"/>
              </a:tabLst>
              <a:defRPr/>
            </a:pPr>
            <a:r>
              <a:rPr kumimoji="1" lang="ja-JP" altLang="en-US" sz="2000" b="1"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rPr>
              <a:t>スーパーシティ型国家戦略特区とは</a:t>
            </a:r>
            <a:endParaRPr kumimoji="1" lang="ja-JP" altLang="en-US" sz="20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endParaRPr>
          </a:p>
        </p:txBody>
      </p:sp>
      <p:pic>
        <p:nvPicPr>
          <p:cNvPr id="6" name="図 5" descr="QR コード&#10;&#10;自動的に生成された説明">
            <a:extLst>
              <a:ext uri="{FF2B5EF4-FFF2-40B4-BE49-F238E27FC236}">
                <a16:creationId xmlns:a16="http://schemas.microsoft.com/office/drawing/2014/main" id="{09EFED6E-C4DD-4F3B-B34E-E00D13B48C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2548" y="1861597"/>
            <a:ext cx="576000" cy="576000"/>
          </a:xfrm>
          <a:prstGeom prst="rect">
            <a:avLst/>
          </a:prstGeom>
        </p:spPr>
      </p:pic>
      <p:sp>
        <p:nvSpPr>
          <p:cNvPr id="7" name="角丸四角形 45">
            <a:extLst>
              <a:ext uri="{FF2B5EF4-FFF2-40B4-BE49-F238E27FC236}">
                <a16:creationId xmlns:a16="http://schemas.microsoft.com/office/drawing/2014/main" id="{A2FE382E-2434-41DA-AF03-A4624E7F1366}"/>
              </a:ext>
            </a:extLst>
          </p:cNvPr>
          <p:cNvSpPr/>
          <p:nvPr/>
        </p:nvSpPr>
        <p:spPr>
          <a:xfrm>
            <a:off x="144438" y="3098598"/>
            <a:ext cx="7308000" cy="7494548"/>
          </a:xfrm>
          <a:prstGeom prst="roundRect">
            <a:avLst>
              <a:gd name="adj" fmla="val 927"/>
            </a:avLst>
          </a:prstGeom>
          <a:solidFill>
            <a:srgbClr val="4BACC6">
              <a:lumMod val="20000"/>
              <a:lumOff val="80000"/>
            </a:srgbClr>
          </a:solidFill>
          <a:ln w="19050" cap="flat" cmpd="sng" algn="ctr">
            <a:noFill/>
            <a:prstDash val="solid"/>
          </a:ln>
          <a:effectLst/>
        </p:spPr>
        <p:txBody>
          <a:bodyPr rtlCol="0" anchor="ctr"/>
          <a:lstStyle/>
          <a:p>
            <a:pPr marL="0" marR="0" lvl="0" indent="0" algn="ctr" defTabSz="1474670" eaLnBrk="1" fontAlgn="auto" latinLnBrk="0" hangingPunct="1">
              <a:lnSpc>
                <a:spcPct val="150000"/>
              </a:lnSpc>
              <a:spcBef>
                <a:spcPts val="0"/>
              </a:spcBef>
              <a:spcAft>
                <a:spcPts val="0"/>
              </a:spcAft>
              <a:buClrTx/>
              <a:buSzTx/>
              <a:buFontTx/>
              <a:buNone/>
              <a:tabLst/>
              <a:defRPr/>
            </a:pPr>
            <a:endParaRPr kumimoji="1" lang="ja-JP" altLang="en-US" sz="13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p:txBody>
      </p:sp>
      <p:sp>
        <p:nvSpPr>
          <p:cNvPr id="8" name="正方形/長方形 7">
            <a:extLst>
              <a:ext uri="{FF2B5EF4-FFF2-40B4-BE49-F238E27FC236}">
                <a16:creationId xmlns:a16="http://schemas.microsoft.com/office/drawing/2014/main" id="{324AD682-3C27-4321-A656-36C67BAB584A}"/>
              </a:ext>
            </a:extLst>
          </p:cNvPr>
          <p:cNvSpPr/>
          <p:nvPr/>
        </p:nvSpPr>
        <p:spPr>
          <a:xfrm>
            <a:off x="252430" y="3245700"/>
            <a:ext cx="7128000" cy="3420000"/>
          </a:xfrm>
          <a:prstGeom prst="rect">
            <a:avLst/>
          </a:prstGeom>
          <a:solidFill>
            <a:sysClr val="window" lastClr="FFFFFF"/>
          </a:solidFill>
          <a:ln w="19050" cap="flat" cmpd="sng" algn="ctr">
            <a:solidFill>
              <a:sysClr val="window" lastClr="FFFFFF"/>
            </a:solidFill>
            <a:prstDash val="solid"/>
          </a:ln>
          <a:effectLst/>
        </p:spPr>
        <p:txBody>
          <a:bodyPr rtlCol="0" anchor="ctr"/>
          <a:lstStyle/>
          <a:p>
            <a:pPr marL="0" marR="0" lvl="0" indent="0" algn="ctr" defTabSz="1474670" eaLnBrk="1" fontAlgn="auto" latinLnBrk="0" hangingPunct="1">
              <a:lnSpc>
                <a:spcPct val="150000"/>
              </a:lnSpc>
              <a:spcBef>
                <a:spcPts val="0"/>
              </a:spcBef>
              <a:spcAft>
                <a:spcPts val="0"/>
              </a:spcAft>
              <a:buClrTx/>
              <a:buSzTx/>
              <a:buFontTx/>
              <a:buNone/>
              <a:tabLst/>
              <a:defRPr/>
            </a:pPr>
            <a:endParaRPr kumimoji="1" lang="ja-JP" altLang="en-US" sz="13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p:txBody>
      </p:sp>
      <p:sp>
        <p:nvSpPr>
          <p:cNvPr id="9" name="正方形/長方形 8">
            <a:extLst>
              <a:ext uri="{FF2B5EF4-FFF2-40B4-BE49-F238E27FC236}">
                <a16:creationId xmlns:a16="http://schemas.microsoft.com/office/drawing/2014/main" id="{66CC54EA-9216-444B-8E5B-14B1F11411DB}"/>
              </a:ext>
            </a:extLst>
          </p:cNvPr>
          <p:cNvSpPr/>
          <p:nvPr/>
        </p:nvSpPr>
        <p:spPr>
          <a:xfrm>
            <a:off x="374437" y="3259356"/>
            <a:ext cx="3632054" cy="368426"/>
          </a:xfrm>
          <a:prstGeom prst="rect">
            <a:avLst/>
          </a:prstGeom>
          <a:noFill/>
          <a:ln w="25400" cap="flat" cmpd="sng" algn="ctr">
            <a:noFill/>
            <a:prstDash val="solid"/>
          </a:ln>
          <a:effectLst/>
        </p:spPr>
        <p:txBody>
          <a:bodyPr rtlCol="0" anchor="ctr"/>
          <a:lstStyle/>
          <a:p>
            <a:pPr marL="0" marR="0" lvl="0" indent="0" defTabSz="147467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srgbClr val="1F497D"/>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rPr>
              <a:t>気象予報士の設置基準の緩和（</a:t>
            </a:r>
            <a:r>
              <a:rPr kumimoji="1" lang="en-US" altLang="ja-JP" sz="1400" b="1" i="0" u="none" strike="noStrike" kern="0" cap="none" spc="0" normalizeH="0" baseline="0" noProof="0" dirty="0">
                <a:ln>
                  <a:noFill/>
                </a:ln>
                <a:solidFill>
                  <a:srgbClr val="1F497D"/>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rPr>
              <a:t>AI</a:t>
            </a:r>
            <a:r>
              <a:rPr kumimoji="1" lang="ja-JP" altLang="en-US" sz="1400" b="1" i="0" u="none" strike="noStrike" kern="0" cap="none" spc="0" normalizeH="0" baseline="0" noProof="0" dirty="0">
                <a:ln>
                  <a:noFill/>
                </a:ln>
                <a:solidFill>
                  <a:srgbClr val="1F497D"/>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rPr>
              <a:t>気象予報）</a:t>
            </a:r>
            <a:endParaRPr kumimoji="1" lang="en-US" altLang="ja-JP" sz="1400" b="1" i="0" u="none" strike="noStrike" kern="0" cap="none" spc="0" normalizeH="0" baseline="0" noProof="0" dirty="0">
              <a:ln>
                <a:noFill/>
              </a:ln>
              <a:solidFill>
                <a:srgbClr val="1F497D"/>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endParaRPr>
          </a:p>
        </p:txBody>
      </p:sp>
      <p:sp>
        <p:nvSpPr>
          <p:cNvPr id="10" name="正方形/長方形 9">
            <a:extLst>
              <a:ext uri="{FF2B5EF4-FFF2-40B4-BE49-F238E27FC236}">
                <a16:creationId xmlns:a16="http://schemas.microsoft.com/office/drawing/2014/main" id="{DF878552-7951-4DE2-BF8F-AC50E1DD7600}"/>
              </a:ext>
            </a:extLst>
          </p:cNvPr>
          <p:cNvSpPr/>
          <p:nvPr/>
        </p:nvSpPr>
        <p:spPr>
          <a:xfrm>
            <a:off x="359982" y="4030851"/>
            <a:ext cx="2988000" cy="816855"/>
          </a:xfrm>
          <a:prstGeom prst="rect">
            <a:avLst/>
          </a:prstGeom>
          <a:noFill/>
          <a:ln w="19050" cap="flat" cmpd="sng" algn="ctr">
            <a:noFill/>
            <a:prstDash val="solid"/>
          </a:ln>
          <a:effectLst/>
        </p:spPr>
        <p:txBody>
          <a:bodyPr rtlCol="0" anchor="t"/>
          <a:lstStyle/>
          <a:p>
            <a:pPr marL="0" marR="0" lvl="0" indent="0" algn="just" defTabSz="147467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気象予報業務を行おうとする事業者は、事業所ごとに、複数の専任の気象予報士を置かなければならない</a:t>
            </a:r>
          </a:p>
        </p:txBody>
      </p:sp>
      <p:sp>
        <p:nvSpPr>
          <p:cNvPr id="11" name="正方形/長方形 10">
            <a:extLst>
              <a:ext uri="{FF2B5EF4-FFF2-40B4-BE49-F238E27FC236}">
                <a16:creationId xmlns:a16="http://schemas.microsoft.com/office/drawing/2014/main" id="{BF87A234-8A5A-4A70-B025-EF09E0A5B8B9}"/>
              </a:ext>
            </a:extLst>
          </p:cNvPr>
          <p:cNvSpPr/>
          <p:nvPr/>
        </p:nvSpPr>
        <p:spPr>
          <a:xfrm>
            <a:off x="395774" y="3752544"/>
            <a:ext cx="1080000" cy="213585"/>
          </a:xfrm>
          <a:prstGeom prst="rect">
            <a:avLst/>
          </a:prstGeom>
          <a:solidFill>
            <a:srgbClr val="4F81BD"/>
          </a:solidFill>
          <a:ln w="25400" cap="flat" cmpd="sng" algn="ctr">
            <a:noFill/>
            <a:prstDash val="solid"/>
          </a:ln>
          <a:effectLst/>
        </p:spPr>
        <p:txBody>
          <a:bodyPr lIns="0" tIns="0" rIns="0" bIns="0" rtlCol="0" anchor="ctr"/>
          <a:lstStyle/>
          <a:p>
            <a:pPr marL="0" marR="0" lvl="0" indent="0" algn="ctr" defTabSz="147467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措置前</a:t>
            </a:r>
          </a:p>
        </p:txBody>
      </p:sp>
      <p:sp>
        <p:nvSpPr>
          <p:cNvPr id="12" name="正方形/長方形 11">
            <a:extLst>
              <a:ext uri="{FF2B5EF4-FFF2-40B4-BE49-F238E27FC236}">
                <a16:creationId xmlns:a16="http://schemas.microsoft.com/office/drawing/2014/main" id="{76D64128-A714-4C3E-8469-8458844D3210}"/>
              </a:ext>
            </a:extLst>
          </p:cNvPr>
          <p:cNvSpPr/>
          <p:nvPr/>
        </p:nvSpPr>
        <p:spPr>
          <a:xfrm>
            <a:off x="4104398" y="4000776"/>
            <a:ext cx="2988000" cy="1025168"/>
          </a:xfrm>
          <a:prstGeom prst="rect">
            <a:avLst/>
          </a:prstGeom>
          <a:noFill/>
          <a:ln w="25400" cap="flat" cmpd="sng" algn="ctr">
            <a:noFill/>
            <a:prstDash val="solid"/>
          </a:ln>
          <a:effectLst/>
        </p:spPr>
        <p:txBody>
          <a:bodyPr rtlCol="0" anchor="t"/>
          <a:lstStyle/>
          <a:p>
            <a:pPr marL="0" marR="0" lvl="0" indent="0" algn="just" defTabSz="147467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気象予報士が、</a:t>
            </a:r>
            <a:r>
              <a:rPr kumimoji="1" lang="en-US" altLang="ja-JP" sz="12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AI</a:t>
            </a:r>
            <a:r>
              <a:rPr kumimoji="1" lang="ja-JP" altLang="en-US" sz="12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などあらかじめ確認した科学的手法による気象予報を、定期的に確認する場合には、１人以上で可となり、多様なニーズに応じた予報サービスの利用を促進</a:t>
            </a:r>
          </a:p>
        </p:txBody>
      </p:sp>
      <p:sp>
        <p:nvSpPr>
          <p:cNvPr id="13" name="正方形/長方形 12">
            <a:extLst>
              <a:ext uri="{FF2B5EF4-FFF2-40B4-BE49-F238E27FC236}">
                <a16:creationId xmlns:a16="http://schemas.microsoft.com/office/drawing/2014/main" id="{7691FF4E-5F29-4C21-8D1F-99A95653BD35}"/>
              </a:ext>
            </a:extLst>
          </p:cNvPr>
          <p:cNvSpPr/>
          <p:nvPr/>
        </p:nvSpPr>
        <p:spPr>
          <a:xfrm>
            <a:off x="4093213" y="3752544"/>
            <a:ext cx="1080000" cy="213585"/>
          </a:xfrm>
          <a:prstGeom prst="rect">
            <a:avLst/>
          </a:prstGeom>
          <a:solidFill>
            <a:srgbClr val="4F81BD"/>
          </a:solidFill>
          <a:ln w="25400" cap="flat" cmpd="sng" algn="ctr">
            <a:noFill/>
            <a:prstDash val="solid"/>
          </a:ln>
          <a:effectLst/>
        </p:spPr>
        <p:txBody>
          <a:bodyPr lIns="0" tIns="0" rIns="0" bIns="0" rtlCol="0" anchor="ctr"/>
          <a:lstStyle/>
          <a:p>
            <a:pPr marL="0" marR="0" lvl="0" indent="0" algn="ctr" defTabSz="147467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措置後</a:t>
            </a:r>
          </a:p>
        </p:txBody>
      </p:sp>
      <p:sp>
        <p:nvSpPr>
          <p:cNvPr id="14" name="二等辺三角形 13">
            <a:extLst>
              <a:ext uri="{FF2B5EF4-FFF2-40B4-BE49-F238E27FC236}">
                <a16:creationId xmlns:a16="http://schemas.microsoft.com/office/drawing/2014/main" id="{0F5C675B-E5FF-4FBC-B4C7-702B6DF20C8F}"/>
              </a:ext>
            </a:extLst>
          </p:cNvPr>
          <p:cNvSpPr/>
          <p:nvPr/>
        </p:nvSpPr>
        <p:spPr>
          <a:xfrm rot="16200000" flipV="1">
            <a:off x="3255453" y="5069601"/>
            <a:ext cx="744867" cy="160270"/>
          </a:xfrm>
          <a:prstGeom prst="triangle">
            <a:avLst/>
          </a:prstGeom>
          <a:solidFill>
            <a:sysClr val="window" lastClr="FFFFFF">
              <a:lumMod val="75000"/>
            </a:sysClr>
          </a:solidFill>
          <a:ln w="25400" cap="flat" cmpd="sng" algn="ctr">
            <a:noFill/>
            <a:prstDash val="solid"/>
          </a:ln>
          <a:effectLst/>
        </p:spPr>
        <p:txBody>
          <a:bodyPr rtlCol="0" anchor="ctr"/>
          <a:lstStyle/>
          <a:p>
            <a:pPr marL="0" marR="0" lvl="0" indent="0" algn="ctr" defTabSz="1474670" eaLnBrk="1" fontAlgn="auto" latinLnBrk="0" hangingPunct="1">
              <a:lnSpc>
                <a:spcPct val="150000"/>
              </a:lnSpc>
              <a:spcBef>
                <a:spcPts val="0"/>
              </a:spcBef>
              <a:spcAft>
                <a:spcPts val="0"/>
              </a:spcAft>
              <a:buClrTx/>
              <a:buSzTx/>
              <a:buFontTx/>
              <a:buNone/>
              <a:tabLst/>
              <a:defRPr/>
            </a:pPr>
            <a:endParaRPr kumimoji="1" lang="ja-JP" altLang="en-US" sz="1300" b="0" i="0" u="none" strike="noStrike" kern="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endParaRPr>
          </a:p>
        </p:txBody>
      </p:sp>
      <p:graphicFrame>
        <p:nvGraphicFramePr>
          <p:cNvPr id="15" name="表 14">
            <a:extLst>
              <a:ext uri="{FF2B5EF4-FFF2-40B4-BE49-F238E27FC236}">
                <a16:creationId xmlns:a16="http://schemas.microsoft.com/office/drawing/2014/main" id="{EE25CC5C-10DB-4DB8-A331-E1D7FF834999}"/>
              </a:ext>
            </a:extLst>
          </p:cNvPr>
          <p:cNvGraphicFramePr>
            <a:graphicFrameLocks noGrp="1"/>
          </p:cNvGraphicFramePr>
          <p:nvPr>
            <p:extLst>
              <p:ext uri="{D42A27DB-BD31-4B8C-83A1-F6EECF244321}">
                <p14:modId xmlns:p14="http://schemas.microsoft.com/office/powerpoint/2010/main" val="1470440056"/>
              </p:ext>
            </p:extLst>
          </p:nvPr>
        </p:nvGraphicFramePr>
        <p:xfrm>
          <a:off x="683686" y="4957068"/>
          <a:ext cx="2377633" cy="1126200"/>
        </p:xfrm>
        <a:graphic>
          <a:graphicData uri="http://schemas.openxmlformats.org/drawingml/2006/table">
            <a:tbl>
              <a:tblPr firstRow="1"/>
              <a:tblGrid>
                <a:gridCol w="1964883">
                  <a:extLst>
                    <a:ext uri="{9D8B030D-6E8A-4147-A177-3AD203B41FA5}">
                      <a16:colId xmlns:a16="http://schemas.microsoft.com/office/drawing/2014/main" val="1869053546"/>
                    </a:ext>
                  </a:extLst>
                </a:gridCol>
                <a:gridCol w="412750">
                  <a:extLst>
                    <a:ext uri="{9D8B030D-6E8A-4147-A177-3AD203B41FA5}">
                      <a16:colId xmlns:a16="http://schemas.microsoft.com/office/drawing/2014/main" val="129864343"/>
                    </a:ext>
                  </a:extLst>
                </a:gridCol>
              </a:tblGrid>
              <a:tr h="0">
                <a:tc>
                  <a:txBody>
                    <a:bodyPr/>
                    <a:lstStyle>
                      <a:lvl1pPr marL="0" algn="l" defTabSz="755934" rtl="0" eaLnBrk="1" latinLnBrk="0" hangingPunct="1">
                        <a:defRPr kumimoji="1" sz="1488" b="1" kern="1200">
                          <a:solidFill>
                            <a:schemeClr val="dk1"/>
                          </a:solidFill>
                          <a:latin typeface="Calibri"/>
                        </a:defRPr>
                      </a:lvl1pPr>
                      <a:lvl2pPr marL="377967" algn="l" defTabSz="755934" rtl="0" eaLnBrk="1" latinLnBrk="0" hangingPunct="1">
                        <a:defRPr kumimoji="1" sz="1488" b="1" kern="1200">
                          <a:solidFill>
                            <a:schemeClr val="dk1"/>
                          </a:solidFill>
                          <a:latin typeface="Calibri"/>
                        </a:defRPr>
                      </a:lvl2pPr>
                      <a:lvl3pPr marL="755934" algn="l" defTabSz="755934" rtl="0" eaLnBrk="1" latinLnBrk="0" hangingPunct="1">
                        <a:defRPr kumimoji="1" sz="1488" b="1" kern="1200">
                          <a:solidFill>
                            <a:schemeClr val="dk1"/>
                          </a:solidFill>
                          <a:latin typeface="Calibri"/>
                        </a:defRPr>
                      </a:lvl3pPr>
                      <a:lvl4pPr marL="1133902" algn="l" defTabSz="755934" rtl="0" eaLnBrk="1" latinLnBrk="0" hangingPunct="1">
                        <a:defRPr kumimoji="1" sz="1488" b="1" kern="1200">
                          <a:solidFill>
                            <a:schemeClr val="dk1"/>
                          </a:solidFill>
                          <a:latin typeface="Calibri"/>
                        </a:defRPr>
                      </a:lvl4pPr>
                      <a:lvl5pPr marL="1511869" algn="l" defTabSz="755934" rtl="0" eaLnBrk="1" latinLnBrk="0" hangingPunct="1">
                        <a:defRPr kumimoji="1" sz="1488" b="1" kern="1200">
                          <a:solidFill>
                            <a:schemeClr val="dk1"/>
                          </a:solidFill>
                          <a:latin typeface="Calibri"/>
                        </a:defRPr>
                      </a:lvl5pPr>
                      <a:lvl6pPr marL="1889836" algn="l" defTabSz="755934" rtl="0" eaLnBrk="1" latinLnBrk="0" hangingPunct="1">
                        <a:defRPr kumimoji="1" sz="1488" b="1" kern="1200">
                          <a:solidFill>
                            <a:schemeClr val="dk1"/>
                          </a:solidFill>
                          <a:latin typeface="Calibri"/>
                        </a:defRPr>
                      </a:lvl6pPr>
                      <a:lvl7pPr marL="2267803" algn="l" defTabSz="755934" rtl="0" eaLnBrk="1" latinLnBrk="0" hangingPunct="1">
                        <a:defRPr kumimoji="1" sz="1488" b="1" kern="1200">
                          <a:solidFill>
                            <a:schemeClr val="dk1"/>
                          </a:solidFill>
                          <a:latin typeface="Calibri"/>
                        </a:defRPr>
                      </a:lvl7pPr>
                      <a:lvl8pPr marL="2645771" algn="l" defTabSz="755934" rtl="0" eaLnBrk="1" latinLnBrk="0" hangingPunct="1">
                        <a:defRPr kumimoji="1" sz="1488" b="1" kern="1200">
                          <a:solidFill>
                            <a:schemeClr val="dk1"/>
                          </a:solidFill>
                          <a:latin typeface="Calibri"/>
                        </a:defRPr>
                      </a:lvl8pPr>
                      <a:lvl9pPr marL="3023738" algn="l" defTabSz="755934" rtl="0" eaLnBrk="1" latinLnBrk="0" hangingPunct="1">
                        <a:defRPr kumimoji="1" sz="1488" b="1" kern="1200">
                          <a:solidFill>
                            <a:schemeClr val="dk1"/>
                          </a:solidFill>
                          <a:latin typeface="Calibri"/>
                        </a:defRPr>
                      </a:lvl9pPr>
                    </a:lstStyle>
                    <a:p>
                      <a:pPr algn="ctr"/>
                      <a:r>
                        <a:rPr lang="ja-JP" sz="1100" kern="100" dirty="0">
                          <a:effectLst/>
                          <a:latin typeface="HGPｺﾞｼｯｸM" panose="020B0600000000000000" pitchFamily="50" charset="-128"/>
                          <a:ea typeface="HGPｺﾞｼｯｸM" panose="020B0600000000000000" pitchFamily="50" charset="-128"/>
                        </a:rPr>
                        <a:t>１日当たりの</a:t>
                      </a:r>
                      <a:endParaRPr lang="en-US" altLang="ja-JP" sz="1100" kern="100" dirty="0">
                        <a:effectLst/>
                        <a:latin typeface="HGPｺﾞｼｯｸM" panose="020B0600000000000000" pitchFamily="50" charset="-128"/>
                        <a:ea typeface="HGPｺﾞｼｯｸM" panose="020B0600000000000000" pitchFamily="50" charset="-128"/>
                      </a:endParaRPr>
                    </a:p>
                    <a:p>
                      <a:pPr algn="ctr"/>
                      <a:r>
                        <a:rPr lang="ja-JP" altLang="en-US" sz="1100" kern="100" dirty="0">
                          <a:effectLst/>
                          <a:latin typeface="HGPｺﾞｼｯｸM" panose="020B0600000000000000" pitchFamily="50" charset="-128"/>
                          <a:ea typeface="HGPｺﾞｼｯｸM" panose="020B0600000000000000" pitchFamily="50" charset="-128"/>
                        </a:rPr>
                        <a:t>気象</a:t>
                      </a:r>
                      <a:r>
                        <a:rPr lang="ja-JP" sz="1100" kern="100" dirty="0">
                          <a:effectLst/>
                          <a:latin typeface="HGPｺﾞｼｯｸM" panose="020B0600000000000000" pitchFamily="50" charset="-128"/>
                          <a:ea typeface="HGPｺﾞｼｯｸM" panose="020B0600000000000000" pitchFamily="50" charset="-128"/>
                        </a:rPr>
                        <a:t>予想を行う時間</a:t>
                      </a:r>
                      <a:endParaRPr lang="ja-JP" sz="110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a:txBody>
                  <a:tcPr marL="36000" marR="36000" marT="36000" marB="36000">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tint val="20000"/>
                      </a:srgbClr>
                    </a:solidFill>
                  </a:tcPr>
                </a:tc>
                <a:tc>
                  <a:txBody>
                    <a:bodyPr/>
                    <a:lstStyle>
                      <a:lvl1pPr marL="0" algn="l" defTabSz="755934" rtl="0" eaLnBrk="1" latinLnBrk="0" hangingPunct="1">
                        <a:defRPr kumimoji="1" sz="1488" b="1" kern="1200">
                          <a:solidFill>
                            <a:schemeClr val="dk1"/>
                          </a:solidFill>
                          <a:latin typeface="Calibri"/>
                        </a:defRPr>
                      </a:lvl1pPr>
                      <a:lvl2pPr marL="377967" algn="l" defTabSz="755934" rtl="0" eaLnBrk="1" latinLnBrk="0" hangingPunct="1">
                        <a:defRPr kumimoji="1" sz="1488" b="1" kern="1200">
                          <a:solidFill>
                            <a:schemeClr val="dk1"/>
                          </a:solidFill>
                          <a:latin typeface="Calibri"/>
                        </a:defRPr>
                      </a:lvl2pPr>
                      <a:lvl3pPr marL="755934" algn="l" defTabSz="755934" rtl="0" eaLnBrk="1" latinLnBrk="0" hangingPunct="1">
                        <a:defRPr kumimoji="1" sz="1488" b="1" kern="1200">
                          <a:solidFill>
                            <a:schemeClr val="dk1"/>
                          </a:solidFill>
                          <a:latin typeface="Calibri"/>
                        </a:defRPr>
                      </a:lvl3pPr>
                      <a:lvl4pPr marL="1133902" algn="l" defTabSz="755934" rtl="0" eaLnBrk="1" latinLnBrk="0" hangingPunct="1">
                        <a:defRPr kumimoji="1" sz="1488" b="1" kern="1200">
                          <a:solidFill>
                            <a:schemeClr val="dk1"/>
                          </a:solidFill>
                          <a:latin typeface="Calibri"/>
                        </a:defRPr>
                      </a:lvl4pPr>
                      <a:lvl5pPr marL="1511869" algn="l" defTabSz="755934" rtl="0" eaLnBrk="1" latinLnBrk="0" hangingPunct="1">
                        <a:defRPr kumimoji="1" sz="1488" b="1" kern="1200">
                          <a:solidFill>
                            <a:schemeClr val="dk1"/>
                          </a:solidFill>
                          <a:latin typeface="Calibri"/>
                        </a:defRPr>
                      </a:lvl5pPr>
                      <a:lvl6pPr marL="1889836" algn="l" defTabSz="755934" rtl="0" eaLnBrk="1" latinLnBrk="0" hangingPunct="1">
                        <a:defRPr kumimoji="1" sz="1488" b="1" kern="1200">
                          <a:solidFill>
                            <a:schemeClr val="dk1"/>
                          </a:solidFill>
                          <a:latin typeface="Calibri"/>
                        </a:defRPr>
                      </a:lvl6pPr>
                      <a:lvl7pPr marL="2267803" algn="l" defTabSz="755934" rtl="0" eaLnBrk="1" latinLnBrk="0" hangingPunct="1">
                        <a:defRPr kumimoji="1" sz="1488" b="1" kern="1200">
                          <a:solidFill>
                            <a:schemeClr val="dk1"/>
                          </a:solidFill>
                          <a:latin typeface="Calibri"/>
                        </a:defRPr>
                      </a:lvl7pPr>
                      <a:lvl8pPr marL="2645771" algn="l" defTabSz="755934" rtl="0" eaLnBrk="1" latinLnBrk="0" hangingPunct="1">
                        <a:defRPr kumimoji="1" sz="1488" b="1" kern="1200">
                          <a:solidFill>
                            <a:schemeClr val="dk1"/>
                          </a:solidFill>
                          <a:latin typeface="Calibri"/>
                        </a:defRPr>
                      </a:lvl8pPr>
                      <a:lvl9pPr marL="3023738" algn="l" defTabSz="755934" rtl="0" eaLnBrk="1" latinLnBrk="0" hangingPunct="1">
                        <a:defRPr kumimoji="1" sz="1488" b="1" kern="1200">
                          <a:solidFill>
                            <a:schemeClr val="dk1"/>
                          </a:solidFill>
                          <a:latin typeface="Calibri"/>
                        </a:defRPr>
                      </a:lvl9pPr>
                    </a:lstStyle>
                    <a:p>
                      <a:pPr algn="ctr"/>
                      <a:r>
                        <a:rPr lang="ja-JP" altLang="en-US" sz="1100" kern="100" dirty="0">
                          <a:effectLst/>
                          <a:latin typeface="HGPｺﾞｼｯｸM" panose="020B0600000000000000" pitchFamily="50" charset="-128"/>
                          <a:ea typeface="HGPｺﾞｼｯｸM" panose="020B0600000000000000" pitchFamily="50" charset="-128"/>
                        </a:rPr>
                        <a:t>必要</a:t>
                      </a:r>
                      <a:r>
                        <a:rPr lang="ja-JP" sz="1100" kern="100" dirty="0">
                          <a:effectLst/>
                          <a:latin typeface="HGPｺﾞｼｯｸM" panose="020B0600000000000000" pitchFamily="50" charset="-128"/>
                          <a:ea typeface="HGPｺﾞｼｯｸM" panose="020B0600000000000000" pitchFamily="50" charset="-128"/>
                        </a:rPr>
                        <a:t>人員</a:t>
                      </a:r>
                      <a:endParaRPr lang="ja-JP" sz="110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a:txBody>
                  <a:tcPr marL="36000" marR="36000" marT="36000" marB="36000">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787022315"/>
                  </a:ext>
                </a:extLst>
              </a:tr>
              <a:tr h="0">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pPr algn="l"/>
                      <a:r>
                        <a:rPr lang="ja-JP" sz="1100" kern="100" dirty="0">
                          <a:effectLst/>
                          <a:latin typeface="HGPｺﾞｼｯｸM" panose="020B0600000000000000" pitchFamily="50" charset="-128"/>
                          <a:ea typeface="HGPｺﾞｼｯｸM" panose="020B0600000000000000" pitchFamily="50" charset="-128"/>
                        </a:rPr>
                        <a:t>８時間以下</a:t>
                      </a:r>
                      <a:endParaRPr lang="ja-JP" sz="110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a:txBody>
                  <a:tcPr marL="36000" marR="36000" marT="36000" marB="36000">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tint val="20000"/>
                      </a:srgbClr>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pPr algn="ctr"/>
                      <a:r>
                        <a:rPr lang="ja-JP" sz="1100" kern="100" dirty="0">
                          <a:effectLst/>
                          <a:latin typeface="HGPｺﾞｼｯｸM" panose="020B0600000000000000" pitchFamily="50" charset="-128"/>
                          <a:ea typeface="HGPｺﾞｼｯｸM" panose="020B0600000000000000" pitchFamily="50" charset="-128"/>
                        </a:rPr>
                        <a:t>２人</a:t>
                      </a:r>
                      <a:endParaRPr lang="ja-JP" sz="110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a:txBody>
                  <a:tcPr marL="36000" marR="36000" marT="36000" marB="36000">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310456418"/>
                  </a:ext>
                </a:extLst>
              </a:tr>
              <a:tr h="0">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pPr algn="l"/>
                      <a:r>
                        <a:rPr lang="ja-JP" sz="1100" kern="100" dirty="0">
                          <a:effectLst/>
                          <a:latin typeface="HGPｺﾞｼｯｸM" panose="020B0600000000000000" pitchFamily="50" charset="-128"/>
                          <a:ea typeface="HGPｺﾞｼｯｸM" panose="020B0600000000000000" pitchFamily="50" charset="-128"/>
                        </a:rPr>
                        <a:t>８時間を超え１６時間以下</a:t>
                      </a:r>
                      <a:endParaRPr lang="ja-JP" sz="110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a:txBody>
                  <a:tcPr marL="36000" marR="36000" marT="36000" marB="36000">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tint val="20000"/>
                      </a:srgbClr>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pPr algn="ctr"/>
                      <a:r>
                        <a:rPr lang="ja-JP" sz="1100" kern="100" dirty="0">
                          <a:effectLst/>
                          <a:latin typeface="HGPｺﾞｼｯｸM" panose="020B0600000000000000" pitchFamily="50" charset="-128"/>
                          <a:ea typeface="HGPｺﾞｼｯｸM" panose="020B0600000000000000" pitchFamily="50" charset="-128"/>
                        </a:rPr>
                        <a:t>３人</a:t>
                      </a:r>
                      <a:endParaRPr lang="ja-JP" sz="110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a:txBody>
                  <a:tcPr marL="36000" marR="36000" marT="36000" marB="36000">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645852531"/>
                  </a:ext>
                </a:extLst>
              </a:tr>
              <a:tr h="0">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pPr algn="l"/>
                      <a:r>
                        <a:rPr lang="ja-JP" sz="1100" kern="100" dirty="0">
                          <a:effectLst/>
                          <a:latin typeface="HGPｺﾞｼｯｸM" panose="020B0600000000000000" pitchFamily="50" charset="-128"/>
                          <a:ea typeface="HGPｺﾞｼｯｸM" panose="020B0600000000000000" pitchFamily="50" charset="-128"/>
                        </a:rPr>
                        <a:t>１６時間を超える</a:t>
                      </a:r>
                      <a:endParaRPr lang="ja-JP" sz="110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a:txBody>
                  <a:tcPr marL="36000" marR="36000" marT="36000" marB="36000">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tint val="20000"/>
                      </a:srgbClr>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pPr algn="ctr"/>
                      <a:r>
                        <a:rPr lang="ja-JP" sz="1100" kern="100" dirty="0">
                          <a:effectLst/>
                          <a:latin typeface="HGPｺﾞｼｯｸM" panose="020B0600000000000000" pitchFamily="50" charset="-128"/>
                          <a:ea typeface="HGPｺﾞｼｯｸM" panose="020B0600000000000000" pitchFamily="50" charset="-128"/>
                        </a:rPr>
                        <a:t>４人</a:t>
                      </a:r>
                      <a:endParaRPr lang="ja-JP" sz="110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a:txBody>
                  <a:tcPr marL="36000" marR="36000" marT="36000" marB="36000">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3494746793"/>
                  </a:ext>
                </a:extLst>
              </a:tr>
            </a:tbl>
          </a:graphicData>
        </a:graphic>
      </p:graphicFrame>
      <p:sp>
        <p:nvSpPr>
          <p:cNvPr id="16" name="吹き出し: 円形 15">
            <a:extLst>
              <a:ext uri="{FF2B5EF4-FFF2-40B4-BE49-F238E27FC236}">
                <a16:creationId xmlns:a16="http://schemas.microsoft.com/office/drawing/2014/main" id="{E3CBD0F2-7C15-4B68-9DDA-2E402AB2536F}"/>
              </a:ext>
            </a:extLst>
          </p:cNvPr>
          <p:cNvSpPr/>
          <p:nvPr/>
        </p:nvSpPr>
        <p:spPr>
          <a:xfrm>
            <a:off x="3815281" y="3140895"/>
            <a:ext cx="1116000" cy="499736"/>
          </a:xfrm>
          <a:prstGeom prst="wedgeEllipseCallout">
            <a:avLst>
              <a:gd name="adj1" fmla="val -42936"/>
              <a:gd name="adj2" fmla="val 52422"/>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w="9525" cap="flat" cmpd="sng" algn="ctr">
            <a:solidFill>
              <a:srgbClr val="FFC000"/>
            </a:solidFill>
            <a:prstDash val="solid"/>
          </a:ln>
          <a:effectLst>
            <a:outerShdw blurRad="40000" dist="20000" dir="5400000" rotWithShape="0">
              <a:srgbClr val="000000">
                <a:alpha val="38000"/>
              </a:srgbClr>
            </a:outerShdw>
          </a:effectLst>
        </p:spPr>
        <p:txBody>
          <a:bodyPr lIns="0" tIns="0" rIns="0" bIns="0" rtlCol="0" anchor="ctr"/>
          <a:lstStyle/>
          <a:p>
            <a:pPr marL="0" marR="0" lvl="0" indent="0" algn="ctr" defTabSz="147467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大阪からの具体</a:t>
            </a:r>
            <a:endParaRPr kumimoji="1" lang="en-US" altLang="ja-JP" sz="900" b="0" i="0" u="none" strike="noStrike" kern="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endParaRPr>
          </a:p>
          <a:p>
            <a:pPr marL="0" marR="0" lvl="0" indent="0" algn="ctr" defTabSz="147467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提案で実現</a:t>
            </a:r>
            <a:r>
              <a:rPr kumimoji="1" lang="en-US" altLang="ja-JP" sz="900" b="0" i="0" u="none" strike="noStrike" kern="0" cap="none" spc="0" normalizeH="0" baseline="3000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a:t>
            </a:r>
            <a:endParaRPr kumimoji="1" lang="ja-JP" altLang="en-US" sz="900" b="0" i="0" u="none" strike="noStrike" kern="0" cap="none" spc="0" normalizeH="0" baseline="3000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endParaRPr>
          </a:p>
        </p:txBody>
      </p:sp>
      <p:sp>
        <p:nvSpPr>
          <p:cNvPr id="17" name="タイトル 1">
            <a:extLst>
              <a:ext uri="{FF2B5EF4-FFF2-40B4-BE49-F238E27FC236}">
                <a16:creationId xmlns:a16="http://schemas.microsoft.com/office/drawing/2014/main" id="{0426F932-AD92-4654-A801-0FE989F3B183}"/>
              </a:ext>
            </a:extLst>
          </p:cNvPr>
          <p:cNvSpPr txBox="1">
            <a:spLocks/>
          </p:cNvSpPr>
          <p:nvPr/>
        </p:nvSpPr>
        <p:spPr>
          <a:xfrm>
            <a:off x="144438" y="2682404"/>
            <a:ext cx="7308000" cy="468308"/>
          </a:xfrm>
          <a:prstGeom prst="rect">
            <a:avLst/>
          </a:prstGeom>
          <a:solidFill>
            <a:srgbClr val="1F497D">
              <a:lumMod val="60000"/>
              <a:lumOff val="40000"/>
            </a:srgbClr>
          </a:solidFill>
        </p:spPr>
        <p:txBody>
          <a:bodyPr vert="horz" lIns="93876" tIns="46938" rIns="93876" bIns="4693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tab pos="9760909" algn="l"/>
              </a:tabLst>
              <a:defRPr/>
            </a:pPr>
            <a:r>
              <a:rPr kumimoji="1" lang="ja-JP" altLang="en-US" sz="2000" b="1"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rPr>
              <a:t>これまでに規制改革が実現した事例</a:t>
            </a:r>
            <a:endParaRPr kumimoji="1" lang="ja-JP" altLang="en-US" sz="198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endParaRPr>
          </a:p>
        </p:txBody>
      </p:sp>
      <p:sp>
        <p:nvSpPr>
          <p:cNvPr id="18" name="正方形/長方形 17">
            <a:extLst>
              <a:ext uri="{FF2B5EF4-FFF2-40B4-BE49-F238E27FC236}">
                <a16:creationId xmlns:a16="http://schemas.microsoft.com/office/drawing/2014/main" id="{50298180-5697-4CE5-AD51-FD9AAE2AD3C5}"/>
              </a:ext>
            </a:extLst>
          </p:cNvPr>
          <p:cNvSpPr/>
          <p:nvPr/>
        </p:nvSpPr>
        <p:spPr>
          <a:xfrm>
            <a:off x="323646" y="3291259"/>
            <a:ext cx="57600" cy="360000"/>
          </a:xfrm>
          <a:prstGeom prst="rect">
            <a:avLst/>
          </a:prstGeom>
          <a:solidFill>
            <a:srgbClr val="1F497D"/>
          </a:solidFill>
          <a:ln w="19050" cap="flat" cmpd="sng" algn="ctr">
            <a:solidFill>
              <a:srgbClr val="1F497D"/>
            </a:solidFill>
            <a:prstDash val="solid"/>
          </a:ln>
          <a:effectLst/>
        </p:spPr>
        <p:txBody>
          <a:bodyPr rtlCol="0" anchor="ctr"/>
          <a:lstStyle/>
          <a:p>
            <a:pPr marL="0" marR="0" lvl="0" indent="0" algn="ctr" defTabSz="1474670" eaLnBrk="1" fontAlgn="auto" latinLnBrk="0" hangingPunct="1">
              <a:lnSpc>
                <a:spcPct val="150000"/>
              </a:lnSpc>
              <a:spcBef>
                <a:spcPts val="0"/>
              </a:spcBef>
              <a:spcAft>
                <a:spcPts val="0"/>
              </a:spcAft>
              <a:buClrTx/>
              <a:buSzTx/>
              <a:buFontTx/>
              <a:buNone/>
              <a:tabLst/>
              <a:defRPr/>
            </a:pPr>
            <a:endParaRPr kumimoji="1" lang="ja-JP" altLang="en-US" sz="13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p:txBody>
      </p:sp>
      <p:cxnSp>
        <p:nvCxnSpPr>
          <p:cNvPr id="19" name="直線コネクタ 18">
            <a:extLst>
              <a:ext uri="{FF2B5EF4-FFF2-40B4-BE49-F238E27FC236}">
                <a16:creationId xmlns:a16="http://schemas.microsoft.com/office/drawing/2014/main" id="{268CB1EA-E539-45CB-9D1D-8EB7BFD4ECF1}"/>
              </a:ext>
            </a:extLst>
          </p:cNvPr>
          <p:cNvCxnSpPr>
            <a:cxnSpLocks/>
          </p:cNvCxnSpPr>
          <p:nvPr/>
        </p:nvCxnSpPr>
        <p:spPr>
          <a:xfrm flipV="1">
            <a:off x="319996" y="3646748"/>
            <a:ext cx="6912000" cy="9096"/>
          </a:xfrm>
          <a:prstGeom prst="line">
            <a:avLst/>
          </a:prstGeom>
          <a:noFill/>
          <a:ln w="19050" cap="flat" cmpd="sng" algn="ctr">
            <a:solidFill>
              <a:srgbClr val="1F497D"/>
            </a:solidFill>
            <a:prstDash val="solid"/>
          </a:ln>
          <a:effectLst/>
        </p:spPr>
      </p:cxnSp>
      <p:pic>
        <p:nvPicPr>
          <p:cNvPr id="20" name="図 19">
            <a:extLst>
              <a:ext uri="{FF2B5EF4-FFF2-40B4-BE49-F238E27FC236}">
                <a16:creationId xmlns:a16="http://schemas.microsoft.com/office/drawing/2014/main" id="{5B07AFFA-9C15-4929-B632-035826CD712B}"/>
              </a:ext>
            </a:extLst>
          </p:cNvPr>
          <p:cNvPicPr>
            <a:picLocks noChangeAspect="1"/>
          </p:cNvPicPr>
          <p:nvPr/>
        </p:nvPicPr>
        <p:blipFill rotWithShape="1">
          <a:blip r:embed="rId4"/>
          <a:srcRect l="15290" t="30536" r="21320" b="23119"/>
          <a:stretch/>
        </p:blipFill>
        <p:spPr>
          <a:xfrm>
            <a:off x="3924046" y="5096035"/>
            <a:ext cx="3384096" cy="1391693"/>
          </a:xfrm>
          <a:prstGeom prst="rect">
            <a:avLst/>
          </a:prstGeom>
        </p:spPr>
      </p:pic>
      <p:sp>
        <p:nvSpPr>
          <p:cNvPr id="21" name="正方形/長方形 20">
            <a:extLst>
              <a:ext uri="{FF2B5EF4-FFF2-40B4-BE49-F238E27FC236}">
                <a16:creationId xmlns:a16="http://schemas.microsoft.com/office/drawing/2014/main" id="{97943250-A8E4-4BED-AF21-41AD8F178E3C}"/>
              </a:ext>
            </a:extLst>
          </p:cNvPr>
          <p:cNvSpPr/>
          <p:nvPr/>
        </p:nvSpPr>
        <p:spPr>
          <a:xfrm>
            <a:off x="3780030" y="4911429"/>
            <a:ext cx="3727115" cy="235077"/>
          </a:xfrm>
          <a:prstGeom prst="rect">
            <a:avLst/>
          </a:prstGeom>
          <a:noFill/>
          <a:ln w="25400" cap="flat" cmpd="sng" algn="ctr">
            <a:noFill/>
            <a:prstDash val="solid"/>
          </a:ln>
          <a:effectLst/>
        </p:spPr>
        <p:txBody>
          <a:bodyPr rtlCol="0" anchor="t"/>
          <a:lstStyle/>
          <a:p>
            <a:pPr marL="0" marR="0" lvl="0" indent="0" defTabSz="1474670" eaLnBrk="1" fontAlgn="auto" latinLnBrk="0" hangingPunct="1">
              <a:lnSpc>
                <a:spcPct val="100000"/>
              </a:lnSpc>
              <a:spcBef>
                <a:spcPts val="0"/>
              </a:spcBef>
              <a:spcAft>
                <a:spcPts val="0"/>
              </a:spcAft>
              <a:buClrTx/>
              <a:buSzTx/>
              <a:buFontTx/>
              <a:buNone/>
              <a:tabLst/>
              <a:defRPr/>
            </a:pPr>
            <a:r>
              <a:rPr kumimoji="1" lang="ja-JP" altLang="en-US" sz="900" b="1"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コンピュータが自動で提供する</a:t>
            </a:r>
            <a:r>
              <a:rPr kumimoji="1" lang="en-US" altLang="ja-JP" sz="900" b="1"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AI</a:t>
            </a:r>
            <a:r>
              <a:rPr kumimoji="1" lang="ja-JP" altLang="en-US" sz="900" b="1"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を活用した高精度な気象予測のイメージ</a:t>
            </a:r>
          </a:p>
        </p:txBody>
      </p:sp>
      <p:sp>
        <p:nvSpPr>
          <p:cNvPr id="22" name="正方形/長方形 21">
            <a:extLst>
              <a:ext uri="{FF2B5EF4-FFF2-40B4-BE49-F238E27FC236}">
                <a16:creationId xmlns:a16="http://schemas.microsoft.com/office/drawing/2014/main" id="{244E06DD-A5E7-49F1-8FC8-2C71184FF362}"/>
              </a:ext>
            </a:extLst>
          </p:cNvPr>
          <p:cNvSpPr/>
          <p:nvPr/>
        </p:nvSpPr>
        <p:spPr>
          <a:xfrm>
            <a:off x="4788142" y="3447340"/>
            <a:ext cx="2520000" cy="213584"/>
          </a:xfrm>
          <a:prstGeom prst="rect">
            <a:avLst/>
          </a:prstGeom>
          <a:noFill/>
          <a:ln w="25400" cap="flat" cmpd="sng" algn="ctr">
            <a:noFill/>
            <a:prstDash val="solid"/>
          </a:ln>
          <a:effectLst/>
        </p:spPr>
        <p:txBody>
          <a:bodyPr rtlCol="0" anchor="t"/>
          <a:lstStyle/>
          <a:p>
            <a:pPr marL="0" marR="0" lvl="0" indent="0" defTabSz="147467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t>
            </a:r>
            <a:r>
              <a:rPr kumimoji="1" lang="ja-JP" altLang="en-US" sz="8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大阪のスーパーシティ提案を受け</a:t>
            </a:r>
            <a:r>
              <a:rPr kumimoji="1" lang="en-US" altLang="ja-JP" sz="8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R4.12.14</a:t>
            </a:r>
            <a:r>
              <a:rPr kumimoji="1" lang="ja-JP" altLang="en-US" sz="8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全国措置</a:t>
            </a:r>
          </a:p>
        </p:txBody>
      </p:sp>
      <p:sp>
        <p:nvSpPr>
          <p:cNvPr id="23" name="正方形/長方形 22">
            <a:extLst>
              <a:ext uri="{FF2B5EF4-FFF2-40B4-BE49-F238E27FC236}">
                <a16:creationId xmlns:a16="http://schemas.microsoft.com/office/drawing/2014/main" id="{128D7D3C-0100-4E03-B970-367D255D326E}"/>
              </a:ext>
            </a:extLst>
          </p:cNvPr>
          <p:cNvSpPr/>
          <p:nvPr/>
        </p:nvSpPr>
        <p:spPr>
          <a:xfrm>
            <a:off x="251942" y="7075276"/>
            <a:ext cx="7128000" cy="3420000"/>
          </a:xfrm>
          <a:prstGeom prst="rect">
            <a:avLst/>
          </a:prstGeom>
          <a:solidFill>
            <a:sysClr val="window" lastClr="FFFFFF"/>
          </a:solidFill>
          <a:ln w="19050" cap="flat" cmpd="sng" algn="ctr">
            <a:solidFill>
              <a:sysClr val="window" lastClr="FFFFFF"/>
            </a:solidFill>
            <a:prstDash val="solid"/>
          </a:ln>
          <a:effectLst/>
        </p:spPr>
        <p:txBody>
          <a:bodyPr rtlCol="0" anchor="ctr"/>
          <a:lstStyle/>
          <a:p>
            <a:pPr marL="0" marR="0" lvl="0" indent="0" algn="ctr" defTabSz="1474670" eaLnBrk="1" fontAlgn="auto" latinLnBrk="0" hangingPunct="1">
              <a:lnSpc>
                <a:spcPct val="150000"/>
              </a:lnSpc>
              <a:spcBef>
                <a:spcPts val="0"/>
              </a:spcBef>
              <a:spcAft>
                <a:spcPts val="0"/>
              </a:spcAft>
              <a:buClrTx/>
              <a:buSzTx/>
              <a:buFontTx/>
              <a:buNone/>
              <a:tabLst/>
              <a:defRPr/>
            </a:pPr>
            <a:endParaRPr kumimoji="1" lang="ja-JP" altLang="en-US" sz="13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p:txBody>
      </p:sp>
      <p:sp>
        <p:nvSpPr>
          <p:cNvPr id="24" name="正方形/長方形 23">
            <a:extLst>
              <a:ext uri="{FF2B5EF4-FFF2-40B4-BE49-F238E27FC236}">
                <a16:creationId xmlns:a16="http://schemas.microsoft.com/office/drawing/2014/main" id="{BF6E2D31-6488-4B1B-AE53-A18D883B4565}"/>
              </a:ext>
            </a:extLst>
          </p:cNvPr>
          <p:cNvSpPr/>
          <p:nvPr/>
        </p:nvSpPr>
        <p:spPr>
          <a:xfrm>
            <a:off x="359982" y="8349381"/>
            <a:ext cx="2988000" cy="1353087"/>
          </a:xfrm>
          <a:prstGeom prst="rect">
            <a:avLst/>
          </a:prstGeom>
          <a:noFill/>
          <a:ln w="19050" cap="flat" cmpd="sng" algn="ctr">
            <a:noFill/>
            <a:prstDash val="solid"/>
          </a:ln>
          <a:effectLst/>
        </p:spPr>
        <p:txBody>
          <a:bodyPr rtlCol="0" anchor="t"/>
          <a:lstStyle/>
          <a:p>
            <a:pPr marL="0" marR="0" lvl="0" indent="0" defTabSz="147467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病床過剰地域（</a:t>
            </a:r>
            <a:r>
              <a:rPr kumimoji="1" lang="en-US" altLang="ja-JP" sz="12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t>
            </a:r>
            <a:r>
              <a:rPr kumimoji="1" lang="ja-JP" altLang="en-US" sz="12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）では、公的医療機関等の開設・増床は原則禁止</a:t>
            </a:r>
            <a:endParaRPr kumimoji="1" lang="en-US" altLang="ja-JP" sz="12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defTabSz="1474670" eaLnBrk="1" fontAlgn="auto" latinLnBrk="0" hangingPunct="1">
              <a:lnSpc>
                <a:spcPct val="100000"/>
              </a:lnSpc>
              <a:spcBef>
                <a:spcPts val="0"/>
              </a:spcBef>
              <a:spcAft>
                <a:spcPts val="0"/>
              </a:spcAft>
              <a:buClrTx/>
              <a:buSzTx/>
              <a:buFontTx/>
              <a:buNone/>
              <a:tabLst/>
              <a:defRPr/>
            </a:pPr>
            <a:endParaRPr kumimoji="1" lang="en-US" altLang="ja-JP" sz="11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146050" marR="0" lvl="0" indent="-146050" algn="just" defTabSz="1474670" eaLnBrk="1" fontAlgn="auto" latinLnBrk="0" hangingPunct="1">
              <a:lnSpc>
                <a:spcPct val="100000"/>
              </a:lnSpc>
              <a:spcBef>
                <a:spcPts val="0"/>
              </a:spcBef>
              <a:spcAft>
                <a:spcPts val="0"/>
              </a:spcAft>
              <a:buClrTx/>
              <a:buSzTx/>
              <a:buFontTx/>
              <a:buNone/>
              <a:tabLst/>
              <a:defRPr/>
            </a:pPr>
            <a:r>
              <a:rPr kumimoji="1" lang="en-US" altLang="ja-JP" sz="105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t>
            </a:r>
            <a:r>
              <a:rPr kumimoji="1" lang="ja-JP" altLang="en-US" sz="105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都道府県の定める各医療圏において、既存病  床数が、全国統一の算定式により算定される基準病床数を超える地域</a:t>
            </a:r>
            <a:endParaRPr kumimoji="1" lang="en-US" altLang="ja-JP" sz="105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just" defTabSz="1474670" eaLnBrk="1" fontAlgn="auto" latinLnBrk="0" hangingPunct="1">
              <a:lnSpc>
                <a:spcPct val="100000"/>
              </a:lnSpc>
              <a:spcBef>
                <a:spcPts val="0"/>
              </a:spcBef>
              <a:spcAft>
                <a:spcPts val="0"/>
              </a:spcAft>
              <a:buClrTx/>
              <a:buSzTx/>
              <a:buFontTx/>
              <a:buNone/>
              <a:tabLst/>
              <a:defRPr/>
            </a:pPr>
            <a:r>
              <a:rPr kumimoji="1" lang="en-US" altLang="ja-JP" sz="105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t>
            </a:r>
            <a:r>
              <a:rPr kumimoji="1" lang="ja-JP" altLang="en-US" sz="105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大阪市域は病床過剰地域に該当</a:t>
            </a:r>
          </a:p>
        </p:txBody>
      </p:sp>
      <p:sp>
        <p:nvSpPr>
          <p:cNvPr id="25" name="正方形/長方形 24">
            <a:extLst>
              <a:ext uri="{FF2B5EF4-FFF2-40B4-BE49-F238E27FC236}">
                <a16:creationId xmlns:a16="http://schemas.microsoft.com/office/drawing/2014/main" id="{CF5CCD70-7C7B-4E12-B069-E16DF72BAE04}"/>
              </a:ext>
            </a:extLst>
          </p:cNvPr>
          <p:cNvSpPr/>
          <p:nvPr/>
        </p:nvSpPr>
        <p:spPr>
          <a:xfrm>
            <a:off x="395774" y="7611670"/>
            <a:ext cx="1080000" cy="213585"/>
          </a:xfrm>
          <a:prstGeom prst="rect">
            <a:avLst/>
          </a:prstGeom>
          <a:solidFill>
            <a:srgbClr val="4F81BD"/>
          </a:solidFill>
          <a:ln w="25400" cap="flat" cmpd="sng" algn="ctr">
            <a:noFill/>
            <a:prstDash val="solid"/>
          </a:ln>
          <a:effectLst/>
        </p:spPr>
        <p:txBody>
          <a:bodyPr lIns="0" tIns="0" rIns="0" bIns="0" rtlCol="0" anchor="ctr"/>
          <a:lstStyle/>
          <a:p>
            <a:pPr marL="0" marR="0" lvl="0" indent="0" algn="ctr" defTabSz="147467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措置前</a:t>
            </a:r>
          </a:p>
        </p:txBody>
      </p:sp>
      <p:sp>
        <p:nvSpPr>
          <p:cNvPr id="26" name="正方形/長方形 25">
            <a:extLst>
              <a:ext uri="{FF2B5EF4-FFF2-40B4-BE49-F238E27FC236}">
                <a16:creationId xmlns:a16="http://schemas.microsoft.com/office/drawing/2014/main" id="{597C9604-1D44-4D26-93D6-C6CABDA873A7}"/>
              </a:ext>
            </a:extLst>
          </p:cNvPr>
          <p:cNvSpPr/>
          <p:nvPr/>
        </p:nvSpPr>
        <p:spPr>
          <a:xfrm>
            <a:off x="4104398" y="7834784"/>
            <a:ext cx="2988000" cy="909645"/>
          </a:xfrm>
          <a:prstGeom prst="rect">
            <a:avLst/>
          </a:prstGeom>
          <a:noFill/>
          <a:ln w="25400" cap="flat" cmpd="sng" algn="ctr">
            <a:noFill/>
            <a:prstDash val="solid"/>
          </a:ln>
          <a:effectLst/>
        </p:spPr>
        <p:txBody>
          <a:bodyPr rtlCol="0" anchor="t"/>
          <a:lstStyle/>
          <a:p>
            <a:pPr marL="0" marR="0" lvl="0" indent="0" algn="just" defTabSz="147467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病床過剰地域においても、世界最高水準の高度の医療を提供する場合に、必要な病床の増床（開設を含む）が可能となり、世界トップクラスの「国際医療拠点」の形成を促進</a:t>
            </a:r>
          </a:p>
        </p:txBody>
      </p:sp>
      <p:sp>
        <p:nvSpPr>
          <p:cNvPr id="27" name="正方形/長方形 26">
            <a:extLst>
              <a:ext uri="{FF2B5EF4-FFF2-40B4-BE49-F238E27FC236}">
                <a16:creationId xmlns:a16="http://schemas.microsoft.com/office/drawing/2014/main" id="{10BE9035-001C-47E7-BDF4-5276F62E6A80}"/>
              </a:ext>
            </a:extLst>
          </p:cNvPr>
          <p:cNvSpPr/>
          <p:nvPr/>
        </p:nvSpPr>
        <p:spPr>
          <a:xfrm>
            <a:off x="4093213" y="7618831"/>
            <a:ext cx="1080000" cy="213585"/>
          </a:xfrm>
          <a:prstGeom prst="rect">
            <a:avLst/>
          </a:prstGeom>
          <a:solidFill>
            <a:srgbClr val="4F81BD"/>
          </a:solidFill>
          <a:ln w="25400" cap="flat" cmpd="sng" algn="ctr">
            <a:noFill/>
            <a:prstDash val="solid"/>
          </a:ln>
          <a:effectLst/>
        </p:spPr>
        <p:txBody>
          <a:bodyPr lIns="0" tIns="0" rIns="0" bIns="0" rtlCol="0" anchor="ctr"/>
          <a:lstStyle/>
          <a:p>
            <a:pPr marL="0" marR="0" lvl="0" indent="0" algn="ctr" defTabSz="147467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措置後</a:t>
            </a:r>
          </a:p>
        </p:txBody>
      </p:sp>
      <p:sp>
        <p:nvSpPr>
          <p:cNvPr id="28" name="吹き出し: 円形 27">
            <a:extLst>
              <a:ext uri="{FF2B5EF4-FFF2-40B4-BE49-F238E27FC236}">
                <a16:creationId xmlns:a16="http://schemas.microsoft.com/office/drawing/2014/main" id="{1AC4D6E0-6A91-4BC8-8AAB-ED0FFE6BC1CF}"/>
              </a:ext>
            </a:extLst>
          </p:cNvPr>
          <p:cNvSpPr/>
          <p:nvPr/>
        </p:nvSpPr>
        <p:spPr>
          <a:xfrm>
            <a:off x="6540677" y="8603298"/>
            <a:ext cx="911761" cy="504056"/>
          </a:xfrm>
          <a:prstGeom prst="wedgeEllipseCallout">
            <a:avLst>
              <a:gd name="adj1" fmla="val -42936"/>
              <a:gd name="adj2" fmla="val 52422"/>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w="9525" cap="flat" cmpd="sng" algn="ctr">
            <a:solidFill>
              <a:srgbClr val="FFC000"/>
            </a:solidFill>
            <a:prstDash val="solid"/>
          </a:ln>
          <a:effectLst>
            <a:outerShdw blurRad="40000" dist="20000" dir="5400000" rotWithShape="0">
              <a:srgbClr val="000000">
                <a:alpha val="38000"/>
              </a:srgbClr>
            </a:outerShdw>
          </a:effectLst>
        </p:spPr>
        <p:txBody>
          <a:bodyPr lIns="0" tIns="0" rIns="0" bIns="0" rtlCol="0" anchor="ctr"/>
          <a:lstStyle/>
          <a:p>
            <a:pPr marL="0" marR="0" lvl="0" indent="0" algn="ctr" defTabSz="147467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大阪で</a:t>
            </a:r>
            <a:endParaRPr kumimoji="1" lang="en-US" altLang="ja-JP" sz="1000" b="0" i="0" u="none" strike="noStrike" kern="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endParaRPr>
          </a:p>
          <a:p>
            <a:pPr marL="0" marR="0" lvl="0" indent="0" algn="ctr" defTabSz="147467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特例活用</a:t>
            </a:r>
            <a:r>
              <a:rPr kumimoji="1" lang="en-US" altLang="ja-JP" sz="1000" b="0" i="0" u="none" strike="noStrike" kern="0" cap="none" spc="0" normalizeH="0" baseline="3000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a:t>
            </a:r>
            <a:endParaRPr kumimoji="1" lang="ja-JP" altLang="en-US" sz="1000" b="0" i="0" u="none" strike="noStrike" kern="0" cap="none" spc="0" normalizeH="0" baseline="3000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endParaRPr>
          </a:p>
        </p:txBody>
      </p:sp>
      <p:pic>
        <p:nvPicPr>
          <p:cNvPr id="29" name="図 28">
            <a:extLst>
              <a:ext uri="{FF2B5EF4-FFF2-40B4-BE49-F238E27FC236}">
                <a16:creationId xmlns:a16="http://schemas.microsoft.com/office/drawing/2014/main" id="{AF69BBCF-FC55-42D4-B530-86D9D98B0914}"/>
              </a:ext>
            </a:extLst>
          </p:cNvPr>
          <p:cNvPicPr>
            <a:picLocks noChangeAspect="1"/>
          </p:cNvPicPr>
          <p:nvPr/>
        </p:nvPicPr>
        <p:blipFill rotWithShape="1">
          <a:blip r:embed="rId5"/>
          <a:srcRect b="8532"/>
          <a:stretch/>
        </p:blipFill>
        <p:spPr>
          <a:xfrm>
            <a:off x="4203334" y="8759359"/>
            <a:ext cx="1456125" cy="1411877"/>
          </a:xfrm>
          <a:prstGeom prst="rect">
            <a:avLst/>
          </a:prstGeom>
        </p:spPr>
      </p:pic>
      <p:sp>
        <p:nvSpPr>
          <p:cNvPr id="30" name="正方形/長方形 29">
            <a:extLst>
              <a:ext uri="{FF2B5EF4-FFF2-40B4-BE49-F238E27FC236}">
                <a16:creationId xmlns:a16="http://schemas.microsoft.com/office/drawing/2014/main" id="{869B9FBD-9063-44BA-B1D6-0056541B2F7F}"/>
              </a:ext>
            </a:extLst>
          </p:cNvPr>
          <p:cNvSpPr/>
          <p:nvPr/>
        </p:nvSpPr>
        <p:spPr>
          <a:xfrm>
            <a:off x="4128155" y="10177404"/>
            <a:ext cx="3168000" cy="345405"/>
          </a:xfrm>
          <a:prstGeom prst="rect">
            <a:avLst/>
          </a:prstGeom>
          <a:noFill/>
          <a:ln w="25400" cap="flat" cmpd="sng" algn="ctr">
            <a:noFill/>
            <a:prstDash val="solid"/>
          </a:ln>
          <a:effectLst/>
        </p:spPr>
        <p:txBody>
          <a:bodyPr rtlCol="0" anchor="t"/>
          <a:lstStyle/>
          <a:p>
            <a:pPr marL="0" marR="0" lvl="0" indent="0" defTabSz="147467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t>
            </a:r>
            <a:r>
              <a:rPr kumimoji="1" lang="en-US" altLang="ja-JP" sz="8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2021</a:t>
            </a:r>
            <a:r>
              <a:rPr kumimoji="1" lang="ja-JP" altLang="en-US" sz="8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年</a:t>
            </a:r>
            <a:r>
              <a:rPr kumimoji="1" lang="en-US" altLang="ja-JP" sz="8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5</a:t>
            </a:r>
            <a:r>
              <a:rPr kumimoji="1" lang="ja-JP" altLang="en-US" sz="8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月時点のイメージパースであり、今後変更の可能性があります</a:t>
            </a:r>
            <a:endParaRPr kumimoji="1" lang="en-US" altLang="ja-JP" sz="8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defTabSz="147467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・提供：中之島４丁目用地における未来医療国際拠点事業開発事業者</a:t>
            </a:r>
          </a:p>
        </p:txBody>
      </p:sp>
      <p:sp>
        <p:nvSpPr>
          <p:cNvPr id="31" name="正方形/長方形 30">
            <a:extLst>
              <a:ext uri="{FF2B5EF4-FFF2-40B4-BE49-F238E27FC236}">
                <a16:creationId xmlns:a16="http://schemas.microsoft.com/office/drawing/2014/main" id="{0FDD640A-9ABC-441C-A152-977866F6F500}"/>
              </a:ext>
            </a:extLst>
          </p:cNvPr>
          <p:cNvSpPr/>
          <p:nvPr/>
        </p:nvSpPr>
        <p:spPr>
          <a:xfrm>
            <a:off x="5676650" y="9098427"/>
            <a:ext cx="1631772" cy="407541"/>
          </a:xfrm>
          <a:prstGeom prst="rect">
            <a:avLst/>
          </a:prstGeom>
          <a:noFill/>
          <a:ln w="25400" cap="flat" cmpd="sng" algn="ctr">
            <a:noFill/>
            <a:prstDash val="solid"/>
          </a:ln>
          <a:effectLst/>
        </p:spPr>
        <p:txBody>
          <a:bodyPr rtlCol="0" anchor="t"/>
          <a:lstStyle/>
          <a:p>
            <a:pPr marL="0" marR="0" lvl="0" indent="0" algn="ctr" defTabSz="147467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未来医療国際拠点</a:t>
            </a:r>
            <a:endParaRPr kumimoji="1" lang="en-US" altLang="ja-JP" sz="1200" b="1"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147467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a:t>
            </a:r>
            <a:r>
              <a:rPr kumimoji="1" lang="en-US" altLang="ja-JP" sz="1200" b="1" i="0" u="none" strike="noStrike" kern="0" cap="none" spc="0" normalizeH="0" baseline="0" noProof="0" dirty="0" err="1">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Nakanoshima</a:t>
            </a:r>
            <a:r>
              <a:rPr kumimoji="1" lang="en-US" altLang="ja-JP" sz="1200" b="1" i="0" u="none" strike="noStrike" kern="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 </a:t>
            </a:r>
            <a:r>
              <a:rPr kumimoji="1" lang="en-US" altLang="ja-JP" sz="1200" b="1" i="0" u="none" strike="noStrike" kern="0" cap="none" spc="0" normalizeH="0" baseline="0" noProof="0" dirty="0" err="1">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Qross</a:t>
            </a:r>
            <a:r>
              <a:rPr kumimoji="1" lang="ja-JP" altLang="en-US" sz="1200" b="1" i="0" u="none" strike="noStrike" kern="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a:t>
            </a:r>
          </a:p>
        </p:txBody>
      </p:sp>
      <p:sp>
        <p:nvSpPr>
          <p:cNvPr id="32" name="正方形/長方形 31">
            <a:extLst>
              <a:ext uri="{FF2B5EF4-FFF2-40B4-BE49-F238E27FC236}">
                <a16:creationId xmlns:a16="http://schemas.microsoft.com/office/drawing/2014/main" id="{6EBA7790-7708-4AE8-B4F1-0F716694EBAB}"/>
              </a:ext>
            </a:extLst>
          </p:cNvPr>
          <p:cNvSpPr/>
          <p:nvPr/>
        </p:nvSpPr>
        <p:spPr>
          <a:xfrm>
            <a:off x="5623573" y="9971450"/>
            <a:ext cx="1137097" cy="244722"/>
          </a:xfrm>
          <a:prstGeom prst="rect">
            <a:avLst/>
          </a:prstGeom>
          <a:noFill/>
          <a:ln w="25400" cap="flat" cmpd="sng" algn="ctr">
            <a:noFill/>
            <a:prstDash val="solid"/>
          </a:ln>
          <a:effectLst/>
        </p:spPr>
        <p:txBody>
          <a:bodyPr rtlCol="0" anchor="t"/>
          <a:lstStyle/>
          <a:p>
            <a:pPr marL="0" marR="0" lvl="0" indent="0" defTabSz="147467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出典：大阪府</a:t>
            </a:r>
            <a:r>
              <a:rPr kumimoji="1" lang="en-US" altLang="ja-JP" sz="8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HP</a:t>
            </a:r>
          </a:p>
        </p:txBody>
      </p:sp>
      <p:sp>
        <p:nvSpPr>
          <p:cNvPr id="33" name="正方形/長方形 32">
            <a:extLst>
              <a:ext uri="{FF2B5EF4-FFF2-40B4-BE49-F238E27FC236}">
                <a16:creationId xmlns:a16="http://schemas.microsoft.com/office/drawing/2014/main" id="{6AC1A7F5-8A6C-40BC-86C5-547A345E36CF}"/>
              </a:ext>
            </a:extLst>
          </p:cNvPr>
          <p:cNvSpPr/>
          <p:nvPr/>
        </p:nvSpPr>
        <p:spPr>
          <a:xfrm>
            <a:off x="6012278" y="9529481"/>
            <a:ext cx="1440000" cy="297953"/>
          </a:xfrm>
          <a:prstGeom prst="rect">
            <a:avLst/>
          </a:prstGeom>
          <a:noFill/>
          <a:ln w="25400" cap="flat" cmpd="sng" algn="ctr">
            <a:noFill/>
            <a:prstDash val="solid"/>
          </a:ln>
          <a:effectLst/>
        </p:spPr>
        <p:txBody>
          <a:bodyPr rtlCol="0" anchor="t"/>
          <a:lstStyle/>
          <a:p>
            <a:pPr marL="0" marR="0" lvl="0" indent="0" defTabSz="147467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t>
            </a:r>
            <a:r>
              <a:rPr kumimoji="1" lang="ja-JP" altLang="en-US" sz="8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関西圏国家戦略特区として</a:t>
            </a:r>
            <a:endParaRPr kumimoji="1" lang="en-US" altLang="ja-JP" sz="8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defTabSz="147467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a:t>
            </a:r>
            <a:r>
              <a:rPr kumimoji="1" lang="en-US" altLang="ja-JP" sz="8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R1.9.30</a:t>
            </a:r>
            <a:r>
              <a:rPr kumimoji="1" lang="ja-JP" altLang="en-US" sz="8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計画認定</a:t>
            </a:r>
          </a:p>
        </p:txBody>
      </p:sp>
      <p:sp>
        <p:nvSpPr>
          <p:cNvPr id="34" name="正方形/長方形 33">
            <a:extLst>
              <a:ext uri="{FF2B5EF4-FFF2-40B4-BE49-F238E27FC236}">
                <a16:creationId xmlns:a16="http://schemas.microsoft.com/office/drawing/2014/main" id="{E68FD822-277F-45E7-B235-0E9CE2B31975}"/>
              </a:ext>
            </a:extLst>
          </p:cNvPr>
          <p:cNvSpPr/>
          <p:nvPr/>
        </p:nvSpPr>
        <p:spPr>
          <a:xfrm>
            <a:off x="374437" y="7237585"/>
            <a:ext cx="2952951" cy="171893"/>
          </a:xfrm>
          <a:prstGeom prst="rect">
            <a:avLst/>
          </a:prstGeom>
          <a:noFill/>
          <a:ln w="25400" cap="flat" cmpd="sng" algn="ctr">
            <a:noFill/>
            <a:prstDash val="solid"/>
          </a:ln>
          <a:effectLst/>
        </p:spPr>
        <p:txBody>
          <a:bodyPr rtlCol="0" anchor="ctr"/>
          <a:lstStyle/>
          <a:p>
            <a:pPr marL="0" marR="0" lvl="0" indent="0" defTabSz="147467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srgbClr val="1F497D"/>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rPr>
              <a:t>最先端医療にかかる病床規制の特例</a:t>
            </a:r>
            <a:endParaRPr kumimoji="1" lang="en-US" altLang="ja-JP" sz="1400" b="1" i="0" u="none" strike="noStrike" kern="0" cap="none" spc="0" normalizeH="0" baseline="0" noProof="0" dirty="0">
              <a:ln>
                <a:noFill/>
              </a:ln>
              <a:solidFill>
                <a:srgbClr val="1F497D"/>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endParaRPr>
          </a:p>
        </p:txBody>
      </p:sp>
      <p:sp>
        <p:nvSpPr>
          <p:cNvPr id="35" name="正方形/長方形 34">
            <a:extLst>
              <a:ext uri="{FF2B5EF4-FFF2-40B4-BE49-F238E27FC236}">
                <a16:creationId xmlns:a16="http://schemas.microsoft.com/office/drawing/2014/main" id="{8CF007C8-CB53-4CCA-B463-FD49D533118C}"/>
              </a:ext>
            </a:extLst>
          </p:cNvPr>
          <p:cNvSpPr/>
          <p:nvPr/>
        </p:nvSpPr>
        <p:spPr>
          <a:xfrm>
            <a:off x="323646" y="7169298"/>
            <a:ext cx="56497" cy="360742"/>
          </a:xfrm>
          <a:prstGeom prst="rect">
            <a:avLst/>
          </a:prstGeom>
          <a:solidFill>
            <a:srgbClr val="1F497D"/>
          </a:solidFill>
          <a:ln w="19050" cap="flat" cmpd="sng" algn="ctr">
            <a:solidFill>
              <a:srgbClr val="1F497D"/>
            </a:solidFill>
            <a:prstDash val="solid"/>
          </a:ln>
          <a:effectLst/>
        </p:spPr>
        <p:txBody>
          <a:bodyPr rtlCol="0" anchor="ctr"/>
          <a:lstStyle/>
          <a:p>
            <a:pPr marL="0" marR="0" lvl="0" indent="0" algn="ctr" defTabSz="1474670" eaLnBrk="1" fontAlgn="auto" latinLnBrk="0" hangingPunct="1">
              <a:lnSpc>
                <a:spcPct val="150000"/>
              </a:lnSpc>
              <a:spcBef>
                <a:spcPts val="0"/>
              </a:spcBef>
              <a:spcAft>
                <a:spcPts val="0"/>
              </a:spcAft>
              <a:buClrTx/>
              <a:buSzTx/>
              <a:buFontTx/>
              <a:buNone/>
              <a:tabLst/>
              <a:defRPr/>
            </a:pPr>
            <a:endParaRPr kumimoji="1" lang="ja-JP" altLang="en-US" sz="13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p:txBody>
      </p:sp>
      <p:cxnSp>
        <p:nvCxnSpPr>
          <p:cNvPr id="36" name="直線コネクタ 35">
            <a:extLst>
              <a:ext uri="{FF2B5EF4-FFF2-40B4-BE49-F238E27FC236}">
                <a16:creationId xmlns:a16="http://schemas.microsoft.com/office/drawing/2014/main" id="{6AFF5AA1-DD04-4BA6-8AD7-F43D0B8213EC}"/>
              </a:ext>
            </a:extLst>
          </p:cNvPr>
          <p:cNvCxnSpPr>
            <a:cxnSpLocks/>
          </p:cNvCxnSpPr>
          <p:nvPr/>
        </p:nvCxnSpPr>
        <p:spPr>
          <a:xfrm>
            <a:off x="337910" y="7530040"/>
            <a:ext cx="6912000" cy="0"/>
          </a:xfrm>
          <a:prstGeom prst="line">
            <a:avLst/>
          </a:prstGeom>
          <a:noFill/>
          <a:ln w="19050" cap="flat" cmpd="sng" algn="ctr">
            <a:solidFill>
              <a:srgbClr val="1F497D"/>
            </a:solidFill>
            <a:prstDash val="solid"/>
          </a:ln>
          <a:effectLst/>
        </p:spPr>
      </p:cxnSp>
      <p:sp>
        <p:nvSpPr>
          <p:cNvPr id="37" name="正方形/長方形 36">
            <a:extLst>
              <a:ext uri="{FF2B5EF4-FFF2-40B4-BE49-F238E27FC236}">
                <a16:creationId xmlns:a16="http://schemas.microsoft.com/office/drawing/2014/main" id="{79EC6F3E-6CCD-4F7E-93B1-464848AF4CCB}"/>
              </a:ext>
            </a:extLst>
          </p:cNvPr>
          <p:cNvSpPr/>
          <p:nvPr/>
        </p:nvSpPr>
        <p:spPr>
          <a:xfrm>
            <a:off x="251942" y="6857659"/>
            <a:ext cx="2736000" cy="208494"/>
          </a:xfrm>
          <a:prstGeom prst="rect">
            <a:avLst/>
          </a:prstGeom>
          <a:solidFill>
            <a:srgbClr val="F79646">
              <a:lumMod val="40000"/>
              <a:lumOff val="60000"/>
            </a:srgbClr>
          </a:solidFill>
          <a:ln w="25400" cap="flat" cmpd="sng" algn="ctr">
            <a:noFill/>
            <a:prstDash val="solid"/>
          </a:ln>
          <a:effectLst/>
        </p:spPr>
        <p:txBody>
          <a:bodyPr lIns="0" tIns="0" rIns="0" bIns="0" rtlCol="0" anchor="ctr"/>
          <a:lstStyle/>
          <a:p>
            <a:pPr marL="0" marR="0" lvl="0" indent="0" algn="ctr" defTabSz="147467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（参考：関西圏国家戦略特区による取組）</a:t>
            </a:r>
          </a:p>
        </p:txBody>
      </p:sp>
      <p:sp>
        <p:nvSpPr>
          <p:cNvPr id="38" name="二等辺三角形 37">
            <a:extLst>
              <a:ext uri="{FF2B5EF4-FFF2-40B4-BE49-F238E27FC236}">
                <a16:creationId xmlns:a16="http://schemas.microsoft.com/office/drawing/2014/main" id="{A96BF0FC-1BE6-4F8E-AF41-28165F987C02}"/>
              </a:ext>
            </a:extLst>
          </p:cNvPr>
          <p:cNvSpPr/>
          <p:nvPr/>
        </p:nvSpPr>
        <p:spPr>
          <a:xfrm rot="16200000" flipV="1">
            <a:off x="3255453" y="9014825"/>
            <a:ext cx="744867" cy="160270"/>
          </a:xfrm>
          <a:prstGeom prst="triangle">
            <a:avLst/>
          </a:prstGeom>
          <a:solidFill>
            <a:sysClr val="window" lastClr="FFFFFF">
              <a:lumMod val="75000"/>
            </a:sysClr>
          </a:solidFill>
          <a:ln w="25400" cap="flat" cmpd="sng" algn="ctr">
            <a:noFill/>
            <a:prstDash val="solid"/>
          </a:ln>
          <a:effectLst/>
        </p:spPr>
        <p:txBody>
          <a:bodyPr rtlCol="0" anchor="ctr"/>
          <a:lstStyle/>
          <a:p>
            <a:pPr marL="0" marR="0" lvl="0" indent="0" algn="ctr" defTabSz="1474670" eaLnBrk="1" fontAlgn="auto" latinLnBrk="0" hangingPunct="1">
              <a:lnSpc>
                <a:spcPct val="150000"/>
              </a:lnSpc>
              <a:spcBef>
                <a:spcPts val="0"/>
              </a:spcBef>
              <a:spcAft>
                <a:spcPts val="0"/>
              </a:spcAft>
              <a:buClrTx/>
              <a:buSzTx/>
              <a:buFontTx/>
              <a:buNone/>
              <a:tabLst/>
              <a:defRPr/>
            </a:pPr>
            <a:endParaRPr kumimoji="1" lang="ja-JP" altLang="en-US" sz="1300" b="0" i="0" u="none" strike="noStrike" kern="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endParaRPr>
          </a:p>
        </p:txBody>
      </p:sp>
    </p:spTree>
    <p:extLst>
      <p:ext uri="{BB962C8B-B14F-4D97-AF65-F5344CB8AC3E}">
        <p14:creationId xmlns:p14="http://schemas.microsoft.com/office/powerpoint/2010/main" val="3596363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45">
            <a:extLst>
              <a:ext uri="{FF2B5EF4-FFF2-40B4-BE49-F238E27FC236}">
                <a16:creationId xmlns:a16="http://schemas.microsoft.com/office/drawing/2014/main" id="{871133BA-414C-46C0-866E-C5C2E55DE23F}"/>
              </a:ext>
            </a:extLst>
          </p:cNvPr>
          <p:cNvSpPr/>
          <p:nvPr/>
        </p:nvSpPr>
        <p:spPr>
          <a:xfrm>
            <a:off x="120108" y="470586"/>
            <a:ext cx="7308000" cy="10122560"/>
          </a:xfrm>
          <a:prstGeom prst="roundRect">
            <a:avLst>
              <a:gd name="adj" fmla="val 927"/>
            </a:avLst>
          </a:prstGeom>
          <a:solidFill>
            <a:srgbClr val="4BACC6">
              <a:lumMod val="20000"/>
              <a:lumOff val="80000"/>
            </a:srgbClr>
          </a:solidFill>
          <a:ln w="19050" cap="flat" cmpd="sng" algn="ctr">
            <a:noFill/>
            <a:prstDash val="solid"/>
          </a:ln>
          <a:effectLst/>
        </p:spPr>
        <p:txBody>
          <a:bodyPr rtlCol="0" anchor="ctr"/>
          <a:lstStyle/>
          <a:p>
            <a:pPr marL="0" marR="0" lvl="0" indent="0" algn="ctr" defTabSz="1474670" eaLnBrk="1" fontAlgn="auto" latinLnBrk="0" hangingPunct="1">
              <a:lnSpc>
                <a:spcPct val="150000"/>
              </a:lnSpc>
              <a:spcBef>
                <a:spcPts val="0"/>
              </a:spcBef>
              <a:spcAft>
                <a:spcPts val="0"/>
              </a:spcAft>
              <a:buClrTx/>
              <a:buSzTx/>
              <a:buFontTx/>
              <a:buNone/>
              <a:tabLst/>
              <a:defRPr/>
            </a:pPr>
            <a:endParaRPr kumimoji="1" lang="en-US" altLang="ja-JP" sz="13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1474670" eaLnBrk="1" fontAlgn="auto" latinLnBrk="0" hangingPunct="1">
              <a:lnSpc>
                <a:spcPct val="150000"/>
              </a:lnSpc>
              <a:spcBef>
                <a:spcPts val="0"/>
              </a:spcBef>
              <a:spcAft>
                <a:spcPts val="0"/>
              </a:spcAft>
              <a:buClrTx/>
              <a:buSzTx/>
              <a:buFontTx/>
              <a:buNone/>
              <a:tabLst/>
              <a:defRPr/>
            </a:pPr>
            <a:endParaRPr kumimoji="1" lang="en-US" altLang="ja-JP" sz="13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1474670" eaLnBrk="1" fontAlgn="auto" latinLnBrk="0" hangingPunct="1">
              <a:lnSpc>
                <a:spcPct val="150000"/>
              </a:lnSpc>
              <a:spcBef>
                <a:spcPts val="0"/>
              </a:spcBef>
              <a:spcAft>
                <a:spcPts val="0"/>
              </a:spcAft>
              <a:buClrTx/>
              <a:buSzTx/>
              <a:buFontTx/>
              <a:buNone/>
              <a:tabLst/>
              <a:defRPr/>
            </a:pPr>
            <a:endParaRPr kumimoji="1" lang="en-US" altLang="ja-JP" sz="13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1474670" eaLnBrk="1" fontAlgn="auto" latinLnBrk="0" hangingPunct="1">
              <a:lnSpc>
                <a:spcPct val="150000"/>
              </a:lnSpc>
              <a:spcBef>
                <a:spcPts val="0"/>
              </a:spcBef>
              <a:spcAft>
                <a:spcPts val="0"/>
              </a:spcAft>
              <a:buClrTx/>
              <a:buSzTx/>
              <a:buFontTx/>
              <a:buNone/>
              <a:tabLst/>
              <a:defRPr/>
            </a:pPr>
            <a:endParaRPr kumimoji="1" lang="en-US" altLang="ja-JP" sz="13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1474670" eaLnBrk="1" fontAlgn="auto" latinLnBrk="0" hangingPunct="1">
              <a:lnSpc>
                <a:spcPct val="150000"/>
              </a:lnSpc>
              <a:spcBef>
                <a:spcPts val="0"/>
              </a:spcBef>
              <a:spcAft>
                <a:spcPts val="0"/>
              </a:spcAft>
              <a:buClrTx/>
              <a:buSzTx/>
              <a:buFontTx/>
              <a:buNone/>
              <a:tabLst/>
              <a:defRPr/>
            </a:pPr>
            <a:endParaRPr kumimoji="1" lang="en-US" altLang="ja-JP" sz="13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1474670" eaLnBrk="1" fontAlgn="auto" latinLnBrk="0" hangingPunct="1">
              <a:lnSpc>
                <a:spcPct val="150000"/>
              </a:lnSpc>
              <a:spcBef>
                <a:spcPts val="0"/>
              </a:spcBef>
              <a:spcAft>
                <a:spcPts val="0"/>
              </a:spcAft>
              <a:buClrTx/>
              <a:buSzTx/>
              <a:buFontTx/>
              <a:buNone/>
              <a:tabLst/>
              <a:defRPr/>
            </a:pPr>
            <a:endParaRPr kumimoji="1" lang="en-US" altLang="ja-JP" sz="13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1474670" eaLnBrk="1" fontAlgn="auto" latinLnBrk="0" hangingPunct="1">
              <a:lnSpc>
                <a:spcPct val="150000"/>
              </a:lnSpc>
              <a:spcBef>
                <a:spcPts val="0"/>
              </a:spcBef>
              <a:spcAft>
                <a:spcPts val="0"/>
              </a:spcAft>
              <a:buClrTx/>
              <a:buSzTx/>
              <a:buFontTx/>
              <a:buNone/>
              <a:tabLst/>
              <a:defRPr/>
            </a:pPr>
            <a:endParaRPr kumimoji="1" lang="en-US" altLang="ja-JP" sz="13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1474670" eaLnBrk="1" fontAlgn="auto" latinLnBrk="0" hangingPunct="1">
              <a:lnSpc>
                <a:spcPct val="150000"/>
              </a:lnSpc>
              <a:spcBef>
                <a:spcPts val="0"/>
              </a:spcBef>
              <a:spcAft>
                <a:spcPts val="0"/>
              </a:spcAft>
              <a:buClrTx/>
              <a:buSzTx/>
              <a:buFontTx/>
              <a:buNone/>
              <a:tabLst/>
              <a:defRPr/>
            </a:pPr>
            <a:endParaRPr kumimoji="1" lang="en-US" altLang="ja-JP" sz="13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1474670" eaLnBrk="1" fontAlgn="auto" latinLnBrk="0" hangingPunct="1">
              <a:lnSpc>
                <a:spcPct val="150000"/>
              </a:lnSpc>
              <a:spcBef>
                <a:spcPts val="0"/>
              </a:spcBef>
              <a:spcAft>
                <a:spcPts val="0"/>
              </a:spcAft>
              <a:buClrTx/>
              <a:buSzTx/>
              <a:buFontTx/>
              <a:buNone/>
              <a:tabLst/>
              <a:defRPr/>
            </a:pPr>
            <a:endParaRPr kumimoji="1" lang="en-US" altLang="ja-JP" sz="13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1474670" eaLnBrk="1" fontAlgn="auto" latinLnBrk="0" hangingPunct="1">
              <a:lnSpc>
                <a:spcPct val="150000"/>
              </a:lnSpc>
              <a:spcBef>
                <a:spcPts val="0"/>
              </a:spcBef>
              <a:spcAft>
                <a:spcPts val="0"/>
              </a:spcAft>
              <a:buClrTx/>
              <a:buSzTx/>
              <a:buFontTx/>
              <a:buNone/>
              <a:tabLst/>
              <a:defRPr/>
            </a:pPr>
            <a:endParaRPr kumimoji="1" lang="en-US" altLang="ja-JP" sz="13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1474670" eaLnBrk="1" fontAlgn="auto" latinLnBrk="0" hangingPunct="1">
              <a:lnSpc>
                <a:spcPct val="150000"/>
              </a:lnSpc>
              <a:spcBef>
                <a:spcPts val="0"/>
              </a:spcBef>
              <a:spcAft>
                <a:spcPts val="0"/>
              </a:spcAft>
              <a:buClrTx/>
              <a:buSzTx/>
              <a:buFontTx/>
              <a:buNone/>
              <a:tabLst/>
              <a:defRPr/>
            </a:pPr>
            <a:endParaRPr kumimoji="1" lang="en-US" altLang="ja-JP" sz="13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1474670" eaLnBrk="1" fontAlgn="auto" latinLnBrk="0" hangingPunct="1">
              <a:lnSpc>
                <a:spcPct val="150000"/>
              </a:lnSpc>
              <a:spcBef>
                <a:spcPts val="0"/>
              </a:spcBef>
              <a:spcAft>
                <a:spcPts val="0"/>
              </a:spcAft>
              <a:buClrTx/>
              <a:buSzTx/>
              <a:buFontTx/>
              <a:buNone/>
              <a:tabLst/>
              <a:defRPr/>
            </a:pPr>
            <a:endParaRPr kumimoji="1" lang="en-US" altLang="ja-JP" sz="13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1474670" eaLnBrk="1" fontAlgn="auto" latinLnBrk="0" hangingPunct="1">
              <a:lnSpc>
                <a:spcPct val="150000"/>
              </a:lnSpc>
              <a:spcBef>
                <a:spcPts val="0"/>
              </a:spcBef>
              <a:spcAft>
                <a:spcPts val="0"/>
              </a:spcAft>
              <a:buClrTx/>
              <a:buSzTx/>
              <a:buFontTx/>
              <a:buNone/>
              <a:tabLst/>
              <a:defRPr/>
            </a:pPr>
            <a:endParaRPr kumimoji="1" lang="en-US" altLang="ja-JP" sz="13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1474670" eaLnBrk="1" fontAlgn="auto" latinLnBrk="0" hangingPunct="1">
              <a:lnSpc>
                <a:spcPct val="150000"/>
              </a:lnSpc>
              <a:spcBef>
                <a:spcPts val="0"/>
              </a:spcBef>
              <a:spcAft>
                <a:spcPts val="0"/>
              </a:spcAft>
              <a:buClrTx/>
              <a:buSzTx/>
              <a:buFontTx/>
              <a:buNone/>
              <a:tabLst/>
              <a:defRPr/>
            </a:pPr>
            <a:endParaRPr kumimoji="1" lang="en-US" altLang="ja-JP" sz="13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1474670" eaLnBrk="1" fontAlgn="auto" latinLnBrk="0" hangingPunct="1">
              <a:lnSpc>
                <a:spcPct val="150000"/>
              </a:lnSpc>
              <a:spcBef>
                <a:spcPts val="0"/>
              </a:spcBef>
              <a:spcAft>
                <a:spcPts val="0"/>
              </a:spcAft>
              <a:buClrTx/>
              <a:buSzTx/>
              <a:buFontTx/>
              <a:buNone/>
              <a:tabLst/>
              <a:defRPr/>
            </a:pPr>
            <a:endParaRPr kumimoji="1" lang="en-US" altLang="ja-JP" sz="13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1474670" eaLnBrk="1" fontAlgn="auto" latinLnBrk="0" hangingPunct="1">
              <a:lnSpc>
                <a:spcPct val="150000"/>
              </a:lnSpc>
              <a:spcBef>
                <a:spcPts val="0"/>
              </a:spcBef>
              <a:spcAft>
                <a:spcPts val="0"/>
              </a:spcAft>
              <a:buClrTx/>
              <a:buSzTx/>
              <a:buFontTx/>
              <a:buNone/>
              <a:tabLst/>
              <a:defRPr/>
            </a:pPr>
            <a:endParaRPr kumimoji="1" lang="en-US" altLang="ja-JP" sz="13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1474670" eaLnBrk="1" fontAlgn="auto" latinLnBrk="0" hangingPunct="1">
              <a:lnSpc>
                <a:spcPct val="150000"/>
              </a:lnSpc>
              <a:spcBef>
                <a:spcPts val="0"/>
              </a:spcBef>
              <a:spcAft>
                <a:spcPts val="0"/>
              </a:spcAft>
              <a:buClrTx/>
              <a:buSzTx/>
              <a:buFontTx/>
              <a:buNone/>
              <a:tabLst/>
              <a:defRPr/>
            </a:pPr>
            <a:endParaRPr kumimoji="1" lang="en-US" altLang="ja-JP" sz="13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1474670" eaLnBrk="1" fontAlgn="auto" latinLnBrk="0" hangingPunct="1">
              <a:lnSpc>
                <a:spcPct val="150000"/>
              </a:lnSpc>
              <a:spcBef>
                <a:spcPts val="0"/>
              </a:spcBef>
              <a:spcAft>
                <a:spcPts val="0"/>
              </a:spcAft>
              <a:buClrTx/>
              <a:buSzTx/>
              <a:buFontTx/>
              <a:buNone/>
              <a:tabLst/>
              <a:defRPr/>
            </a:pPr>
            <a:endParaRPr kumimoji="1" lang="en-US" altLang="ja-JP" sz="13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1474670" eaLnBrk="1" fontAlgn="auto" latinLnBrk="0" hangingPunct="1">
              <a:lnSpc>
                <a:spcPct val="150000"/>
              </a:lnSpc>
              <a:spcBef>
                <a:spcPts val="0"/>
              </a:spcBef>
              <a:spcAft>
                <a:spcPts val="0"/>
              </a:spcAft>
              <a:buClrTx/>
              <a:buSzTx/>
              <a:buFontTx/>
              <a:buNone/>
              <a:tabLst/>
              <a:defRPr/>
            </a:pPr>
            <a:endParaRPr kumimoji="1" lang="en-US" altLang="ja-JP" sz="13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1474670" eaLnBrk="1" fontAlgn="auto" latinLnBrk="0" hangingPunct="1">
              <a:lnSpc>
                <a:spcPct val="150000"/>
              </a:lnSpc>
              <a:spcBef>
                <a:spcPts val="0"/>
              </a:spcBef>
              <a:spcAft>
                <a:spcPts val="0"/>
              </a:spcAft>
              <a:buClrTx/>
              <a:buSzTx/>
              <a:buFontTx/>
              <a:buNone/>
              <a:tabLst/>
              <a:defRPr/>
            </a:pPr>
            <a:endParaRPr kumimoji="1" lang="en-US" altLang="ja-JP" sz="13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1474670" eaLnBrk="1" fontAlgn="auto" latinLnBrk="0" hangingPunct="1">
              <a:lnSpc>
                <a:spcPct val="150000"/>
              </a:lnSpc>
              <a:spcBef>
                <a:spcPts val="0"/>
              </a:spcBef>
              <a:spcAft>
                <a:spcPts val="0"/>
              </a:spcAft>
              <a:buClrTx/>
              <a:buSzTx/>
              <a:buFontTx/>
              <a:buNone/>
              <a:tabLst/>
              <a:defRPr/>
            </a:pPr>
            <a:endParaRPr kumimoji="1" lang="en-US" altLang="ja-JP" sz="13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1474670" eaLnBrk="1" fontAlgn="auto" latinLnBrk="0" hangingPunct="1">
              <a:lnSpc>
                <a:spcPct val="150000"/>
              </a:lnSpc>
              <a:spcBef>
                <a:spcPts val="0"/>
              </a:spcBef>
              <a:spcAft>
                <a:spcPts val="0"/>
              </a:spcAft>
              <a:buClrTx/>
              <a:buSzTx/>
              <a:buFontTx/>
              <a:buNone/>
              <a:tabLst/>
              <a:defRPr/>
            </a:pPr>
            <a:endParaRPr kumimoji="1" lang="en-US" altLang="ja-JP" sz="13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1474670" eaLnBrk="1" fontAlgn="auto" latinLnBrk="0" hangingPunct="1">
              <a:lnSpc>
                <a:spcPct val="150000"/>
              </a:lnSpc>
              <a:spcBef>
                <a:spcPts val="0"/>
              </a:spcBef>
              <a:spcAft>
                <a:spcPts val="0"/>
              </a:spcAft>
              <a:buClrTx/>
              <a:buSzTx/>
              <a:buFontTx/>
              <a:buNone/>
              <a:tabLst/>
              <a:defRPr/>
            </a:pPr>
            <a:endParaRPr kumimoji="1" lang="en-US" altLang="ja-JP" sz="13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1474670" eaLnBrk="1" fontAlgn="auto" latinLnBrk="0" hangingPunct="1">
              <a:lnSpc>
                <a:spcPct val="150000"/>
              </a:lnSpc>
              <a:spcBef>
                <a:spcPts val="0"/>
              </a:spcBef>
              <a:spcAft>
                <a:spcPts val="0"/>
              </a:spcAft>
              <a:buClrTx/>
              <a:buSzTx/>
              <a:buFontTx/>
              <a:buNone/>
              <a:tabLst/>
              <a:defRPr/>
            </a:pPr>
            <a:endParaRPr kumimoji="1" lang="en-US" altLang="ja-JP" sz="13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1474670" eaLnBrk="1" fontAlgn="auto" latinLnBrk="0" hangingPunct="1">
              <a:lnSpc>
                <a:spcPct val="150000"/>
              </a:lnSpc>
              <a:spcBef>
                <a:spcPts val="0"/>
              </a:spcBef>
              <a:spcAft>
                <a:spcPts val="0"/>
              </a:spcAft>
              <a:buClrTx/>
              <a:buSzTx/>
              <a:buFontTx/>
              <a:buNone/>
              <a:tabLst/>
              <a:defRPr/>
            </a:pPr>
            <a:endParaRPr kumimoji="1" lang="en-US" altLang="ja-JP" sz="13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1474670" eaLnBrk="1" fontAlgn="auto" latinLnBrk="0" hangingPunct="1">
              <a:lnSpc>
                <a:spcPct val="150000"/>
              </a:lnSpc>
              <a:spcBef>
                <a:spcPts val="0"/>
              </a:spcBef>
              <a:spcAft>
                <a:spcPts val="0"/>
              </a:spcAft>
              <a:buClrTx/>
              <a:buSzTx/>
              <a:buFontTx/>
              <a:buNone/>
              <a:tabLst/>
              <a:defRPr/>
            </a:pPr>
            <a:endParaRPr kumimoji="1" lang="en-US" altLang="ja-JP" sz="13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1474670" eaLnBrk="1" fontAlgn="auto" latinLnBrk="0" hangingPunct="1">
              <a:lnSpc>
                <a:spcPct val="150000"/>
              </a:lnSpc>
              <a:spcBef>
                <a:spcPts val="0"/>
              </a:spcBef>
              <a:spcAft>
                <a:spcPts val="0"/>
              </a:spcAft>
              <a:buClrTx/>
              <a:buSzTx/>
              <a:buFontTx/>
              <a:buNone/>
              <a:tabLst/>
              <a:defRPr/>
            </a:pPr>
            <a:endParaRPr kumimoji="1" lang="en-US" altLang="ja-JP" sz="13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defTabSz="1474670"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dirty="0">
                <a:ln>
                  <a:noFill/>
                </a:ln>
                <a:solidFill>
                  <a:srgbClr val="1F497D">
                    <a:lumMod val="75000"/>
                  </a:srgbClr>
                </a:solidFill>
                <a:effectLst/>
                <a:uLnTx/>
                <a:uFillTx/>
                <a:latin typeface="HGPｺﾞｼｯｸM" panose="020B0600000000000000" pitchFamily="50" charset="-128"/>
                <a:ea typeface="HGPｺﾞｼｯｸM" panose="020B0600000000000000" pitchFamily="50" charset="-128"/>
                <a:cs typeface="+mn-cs"/>
              </a:rPr>
              <a:t> </a:t>
            </a:r>
            <a:r>
              <a:rPr kumimoji="1" lang="ja-JP" altLang="en-US" sz="1400" b="1" i="0" u="none" strike="noStrike" kern="0" cap="none" spc="0" normalizeH="0" baseline="0" noProof="0" dirty="0">
                <a:ln>
                  <a:noFill/>
                </a:ln>
                <a:solidFill>
                  <a:srgbClr val="1F497D">
                    <a:lumMod val="75000"/>
                  </a:srgbClr>
                </a:solidFill>
                <a:effectLst/>
                <a:uLnTx/>
                <a:uFillTx/>
                <a:latin typeface="HGPｺﾞｼｯｸM" panose="020B0600000000000000" pitchFamily="50" charset="-128"/>
                <a:ea typeface="HGPｺﾞｼｯｸM" panose="020B0600000000000000" pitchFamily="50" charset="-128"/>
                <a:cs typeface="+mn-cs"/>
              </a:rPr>
              <a:t>大阪のスーパーシティ構想について</a:t>
            </a:r>
            <a:endParaRPr kumimoji="1" lang="en-US" altLang="ja-JP" sz="1600" b="1" i="0" u="none" strike="noStrike" kern="0" cap="none" spc="0" normalizeH="0" baseline="0" noProof="0" dirty="0">
              <a:ln>
                <a:noFill/>
              </a:ln>
              <a:solidFill>
                <a:srgbClr val="1F497D">
                  <a:lumMod val="75000"/>
                </a:srgbClr>
              </a:solidFill>
              <a:effectLst/>
              <a:uLnTx/>
              <a:uFillTx/>
              <a:latin typeface="HGPｺﾞｼｯｸM" panose="020B0600000000000000" pitchFamily="50" charset="-128"/>
              <a:ea typeface="HGPｺﾞｼｯｸM" panose="020B0600000000000000" pitchFamily="50" charset="-128"/>
              <a:cs typeface="+mn-cs"/>
            </a:endParaRPr>
          </a:p>
          <a:p>
            <a:pPr marL="0" marR="0" lvl="0" indent="0" defTabSz="147467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大阪府</a:t>
            </a:r>
            <a:r>
              <a:rPr kumimoji="1" lang="en-US" altLang="ja-JP" sz="14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HP</a:t>
            </a:r>
            <a:r>
              <a:rPr kumimoji="1" lang="ja-JP" altLang="en-US" sz="14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a:t>
            </a:r>
            <a:r>
              <a:rPr kumimoji="1" lang="en-US" altLang="ja-JP" sz="14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hlinkClick r:id="rId2"/>
              </a:rPr>
              <a:t>https://www.pref.osaka.lg.jp/tokku_suishin2/supercity/</a:t>
            </a:r>
            <a:endParaRPr kumimoji="1" lang="en-US" altLang="ja-JP" sz="14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defTabSz="147467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大阪市</a:t>
            </a:r>
            <a:r>
              <a:rPr kumimoji="1" lang="en-US" altLang="ja-JP" sz="14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HP</a:t>
            </a:r>
            <a:r>
              <a:rPr kumimoji="1" lang="ja-JP" altLang="en-US" sz="14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a:t>
            </a:r>
            <a:r>
              <a:rPr kumimoji="1" lang="en-US" altLang="ja-JP" sz="138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hlinkClick r:id="rId3"/>
              </a:rPr>
              <a:t>https://www.city.osaka.lg.jp/ictsenryakushitsu/page/0000592767.html</a:t>
            </a:r>
            <a:endParaRPr kumimoji="1" lang="en-US" altLang="ja-JP" sz="138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defTabSz="1474670" eaLnBrk="1" fontAlgn="auto" latinLnBrk="0" hangingPunct="1">
              <a:lnSpc>
                <a:spcPct val="100000"/>
              </a:lnSpc>
              <a:spcBef>
                <a:spcPts val="0"/>
              </a:spcBef>
              <a:spcAft>
                <a:spcPts val="0"/>
              </a:spcAft>
              <a:buClrTx/>
              <a:buSzTx/>
              <a:buFontTx/>
              <a:buNone/>
              <a:tabLst/>
              <a:defRPr/>
            </a:pPr>
            <a:endParaRPr kumimoji="1" lang="en-US" altLang="ja-JP" sz="14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defTabSz="1474670"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dirty="0">
                <a:ln>
                  <a:noFill/>
                </a:ln>
                <a:solidFill>
                  <a:srgbClr val="1F497D">
                    <a:lumMod val="75000"/>
                  </a:srgbClr>
                </a:solidFill>
                <a:effectLst/>
                <a:uLnTx/>
                <a:uFillTx/>
                <a:latin typeface="HGPｺﾞｼｯｸM" panose="020B0600000000000000" pitchFamily="50" charset="-128"/>
                <a:ea typeface="HGPｺﾞｼｯｸM" panose="020B0600000000000000" pitchFamily="50" charset="-128"/>
                <a:cs typeface="+mn-cs"/>
              </a:rPr>
              <a:t> </a:t>
            </a:r>
            <a:r>
              <a:rPr kumimoji="1" lang="ja-JP" altLang="en-US" sz="1400" b="1" i="0" u="none" strike="noStrike" kern="0" cap="none" spc="0" normalizeH="0" baseline="0" noProof="0" dirty="0">
                <a:ln>
                  <a:noFill/>
                </a:ln>
                <a:solidFill>
                  <a:srgbClr val="1F497D">
                    <a:lumMod val="75000"/>
                  </a:srgbClr>
                </a:solidFill>
                <a:effectLst/>
                <a:uLnTx/>
                <a:uFillTx/>
                <a:latin typeface="HGPｺﾞｼｯｸM" panose="020B0600000000000000" pitchFamily="50" charset="-128"/>
                <a:ea typeface="HGPｺﾞｼｯｸM" panose="020B0600000000000000" pitchFamily="50" charset="-128"/>
                <a:cs typeface="+mn-cs"/>
              </a:rPr>
              <a:t>大阪広域データ連携基盤（</a:t>
            </a:r>
            <a:r>
              <a:rPr kumimoji="1" lang="en-US" altLang="ja-JP" sz="1400" b="1" i="0" u="none" strike="noStrike" kern="0" cap="none" spc="0" normalizeH="0" baseline="0" noProof="0" dirty="0">
                <a:ln>
                  <a:noFill/>
                </a:ln>
                <a:solidFill>
                  <a:srgbClr val="1F497D">
                    <a:lumMod val="75000"/>
                  </a:srgbClr>
                </a:solidFill>
                <a:effectLst/>
                <a:uLnTx/>
                <a:uFillTx/>
                <a:latin typeface="HGPｺﾞｼｯｸM" panose="020B0600000000000000" pitchFamily="50" charset="-128"/>
                <a:ea typeface="HGPｺﾞｼｯｸM" panose="020B0600000000000000" pitchFamily="50" charset="-128"/>
                <a:cs typeface="+mn-cs"/>
              </a:rPr>
              <a:t>ORDEN</a:t>
            </a:r>
            <a:r>
              <a:rPr kumimoji="1" lang="ja-JP" altLang="en-US" sz="1400" b="1" i="0" u="none" strike="noStrike" kern="0" cap="none" spc="0" normalizeH="0" baseline="0" noProof="0" dirty="0">
                <a:ln>
                  <a:noFill/>
                </a:ln>
                <a:solidFill>
                  <a:srgbClr val="1F497D">
                    <a:lumMod val="75000"/>
                  </a:srgbClr>
                </a:solidFill>
                <a:effectLst/>
                <a:uLnTx/>
                <a:uFillTx/>
                <a:latin typeface="HGPｺﾞｼｯｸM" panose="020B0600000000000000" pitchFamily="50" charset="-128"/>
                <a:ea typeface="HGPｺﾞｼｯｸM" panose="020B0600000000000000" pitchFamily="50" charset="-128"/>
                <a:cs typeface="+mn-cs"/>
              </a:rPr>
              <a:t>）について</a:t>
            </a:r>
            <a:endParaRPr kumimoji="1" lang="en-US" altLang="ja-JP" sz="1600" b="1" i="0" u="none" strike="noStrike" kern="0" cap="none" spc="0" normalizeH="0" baseline="0" noProof="0" dirty="0">
              <a:ln>
                <a:noFill/>
              </a:ln>
              <a:solidFill>
                <a:srgbClr val="1F497D">
                  <a:lumMod val="75000"/>
                </a:srgbClr>
              </a:solidFill>
              <a:effectLst/>
              <a:uLnTx/>
              <a:uFillTx/>
              <a:latin typeface="HGPｺﾞｼｯｸM" panose="020B0600000000000000" pitchFamily="50" charset="-128"/>
              <a:ea typeface="HGPｺﾞｼｯｸM" panose="020B0600000000000000" pitchFamily="50" charset="-128"/>
              <a:cs typeface="+mn-cs"/>
            </a:endParaRPr>
          </a:p>
          <a:p>
            <a:pPr marL="0" marR="0" lvl="0" indent="0" defTabSz="147467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大阪府</a:t>
            </a:r>
            <a:r>
              <a:rPr kumimoji="1" lang="en-US" altLang="ja-JP" sz="14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HP</a:t>
            </a:r>
            <a:r>
              <a:rPr kumimoji="1" lang="ja-JP" altLang="en-US" sz="14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a:t>
            </a:r>
            <a:r>
              <a:rPr kumimoji="1" lang="en-US" altLang="ja-JP" sz="14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hlinkClick r:id="rId4"/>
              </a:rPr>
              <a:t>https://www.pref.osaka.lg.jp/tokku_suishin2/orden/</a:t>
            </a:r>
            <a:endParaRPr kumimoji="1" lang="en-US" altLang="ja-JP" sz="14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p:txBody>
      </p:sp>
      <p:sp>
        <p:nvSpPr>
          <p:cNvPr id="5" name="タイトル 1">
            <a:extLst>
              <a:ext uri="{FF2B5EF4-FFF2-40B4-BE49-F238E27FC236}">
                <a16:creationId xmlns:a16="http://schemas.microsoft.com/office/drawing/2014/main" id="{49ECFB11-CE23-4F3D-9163-681037F30EDC}"/>
              </a:ext>
            </a:extLst>
          </p:cNvPr>
          <p:cNvSpPr txBox="1">
            <a:spLocks/>
          </p:cNvSpPr>
          <p:nvPr/>
        </p:nvSpPr>
        <p:spPr>
          <a:xfrm>
            <a:off x="120108" y="162124"/>
            <a:ext cx="7308000" cy="468308"/>
          </a:xfrm>
          <a:prstGeom prst="rect">
            <a:avLst/>
          </a:prstGeom>
          <a:solidFill>
            <a:srgbClr val="1F497D">
              <a:lumMod val="60000"/>
              <a:lumOff val="40000"/>
            </a:srgbClr>
          </a:solidFill>
        </p:spPr>
        <p:txBody>
          <a:bodyPr vert="horz" lIns="93876" tIns="46938" rIns="93876" bIns="4693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tab pos="9760909" algn="l"/>
              </a:tabLst>
              <a:defRPr/>
            </a:pPr>
            <a:r>
              <a:rPr kumimoji="1" lang="ja-JP" altLang="en-US" sz="2000" b="1"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rPr>
              <a:t>大阪のスーパーシティ構想</a:t>
            </a:r>
            <a:endParaRPr kumimoji="1" lang="ja-JP" altLang="en-US" sz="198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endParaRPr>
          </a:p>
        </p:txBody>
      </p:sp>
      <p:sp>
        <p:nvSpPr>
          <p:cNvPr id="6" name="テキスト プレースホルダー 33">
            <a:extLst>
              <a:ext uri="{FF2B5EF4-FFF2-40B4-BE49-F238E27FC236}">
                <a16:creationId xmlns:a16="http://schemas.microsoft.com/office/drawing/2014/main" id="{9AC044BD-CB70-4B87-93F5-D1D059CE513A}"/>
              </a:ext>
            </a:extLst>
          </p:cNvPr>
          <p:cNvSpPr txBox="1">
            <a:spLocks/>
          </p:cNvSpPr>
          <p:nvPr/>
        </p:nvSpPr>
        <p:spPr>
          <a:xfrm>
            <a:off x="247926" y="830626"/>
            <a:ext cx="7142712" cy="777136"/>
          </a:xfrm>
          <a:prstGeom prst="rect">
            <a:avLst/>
          </a:prstGeom>
        </p:spPr>
        <p:txBody>
          <a:bodyPr vert="horz" wrap="square" lIns="0" tIns="0" rIns="0" bIns="0" rtlCol="0">
            <a:spAutoFit/>
          </a:bodyPr>
          <a:lstStyle>
            <a:lvl1pPr marL="180000" indent="-180000" algn="l" defTabSz="912114" rtl="0" eaLnBrk="1" fontAlgn="ctr" latinLnBrk="0" hangingPunct="1">
              <a:lnSpc>
                <a:spcPct val="110000"/>
              </a:lnSpc>
              <a:spcBef>
                <a:spcPts val="0"/>
              </a:spcBef>
              <a:spcAft>
                <a:spcPts val="600"/>
              </a:spcAft>
              <a:buClr>
                <a:srgbClr val="2E75B6"/>
              </a:buClr>
              <a:buFont typeface="Wingdings" panose="05000000000000000000" pitchFamily="2" charset="2"/>
              <a:buChar char="l"/>
              <a:defRPr kumimoji="1" sz="1400" kern="1200">
                <a:solidFill>
                  <a:schemeClr val="tx1"/>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Clr>
                <a:srgbClr val="2E2E2E"/>
              </a:buClr>
              <a:buFont typeface="BIZ UDPゴシック" panose="020B0400000000000000" pitchFamily="50" charset="-128"/>
              <a:buChar char="-"/>
              <a:defRPr kumimoji="1" sz="1400" kern="1200">
                <a:solidFill>
                  <a:srgbClr val="2E2E2E"/>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tx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9pPr>
          </a:lstStyle>
          <a:p>
            <a:pPr algn="just">
              <a:lnSpc>
                <a:spcPts val="1200"/>
              </a:lnSpc>
              <a:defRPr/>
            </a:pPr>
            <a:r>
              <a:rPr lang="ja-JP" altLang="en-US" sz="1200" dirty="0">
                <a:solidFill>
                  <a:sysClr val="windowText" lastClr="000000"/>
                </a:solidFill>
                <a:latin typeface="HGPｺﾞｼｯｸM" panose="020B0600000000000000" pitchFamily="50" charset="-128"/>
                <a:ea typeface="HGPｺﾞｼｯｸM" panose="020B0600000000000000" pitchFamily="50" charset="-128"/>
              </a:rPr>
              <a:t>「データで拡げる“健康といのち”」をテーマとして、２つのグリーンフィールドで３つのプロジェクトを展開。</a:t>
            </a:r>
            <a:endParaRPr lang="en-US" altLang="ja-JP" sz="1200" dirty="0">
              <a:solidFill>
                <a:sysClr val="windowText" lastClr="000000"/>
              </a:solidFill>
              <a:latin typeface="HGPｺﾞｼｯｸM" panose="020B0600000000000000" pitchFamily="50" charset="-128"/>
              <a:ea typeface="HGPｺﾞｼｯｸM" panose="020B0600000000000000" pitchFamily="50" charset="-128"/>
            </a:endParaRPr>
          </a:p>
          <a:p>
            <a:pPr algn="just">
              <a:lnSpc>
                <a:spcPts val="1200"/>
              </a:lnSpc>
              <a:defRPr/>
            </a:pPr>
            <a:r>
              <a:rPr lang="ja-JP" altLang="en-US" sz="1200" dirty="0">
                <a:solidFill>
                  <a:sysClr val="windowText" lastClr="000000"/>
                </a:solidFill>
                <a:latin typeface="HGPｺﾞｼｯｸM" panose="020B0600000000000000" pitchFamily="50" charset="-128"/>
                <a:ea typeface="HGPｺﾞｼｯｸM" panose="020B0600000000000000" pitchFamily="50" charset="-128"/>
              </a:rPr>
              <a:t>ヘルスケアとモビリティの分野を中心に様々な先端的サービスに取り組むことで、住民</a:t>
            </a:r>
            <a:r>
              <a:rPr lang="en-US" altLang="ja-JP" sz="1200" dirty="0">
                <a:solidFill>
                  <a:sysClr val="windowText" lastClr="000000"/>
                </a:solidFill>
                <a:latin typeface="HGPｺﾞｼｯｸM" panose="020B0600000000000000" pitchFamily="50" charset="-128"/>
                <a:ea typeface="HGPｺﾞｼｯｸM" panose="020B0600000000000000" pitchFamily="50" charset="-128"/>
              </a:rPr>
              <a:t>QoL</a:t>
            </a:r>
            <a:r>
              <a:rPr lang="ja-JP" altLang="en-US" sz="1200" dirty="0">
                <a:solidFill>
                  <a:sysClr val="windowText" lastClr="000000"/>
                </a:solidFill>
                <a:latin typeface="HGPｺﾞｼｯｸM" panose="020B0600000000000000" pitchFamily="50" charset="-128"/>
                <a:ea typeface="HGPｺﾞｼｯｸM" panose="020B0600000000000000" pitchFamily="50" charset="-128"/>
              </a:rPr>
              <a:t>の向上と都市競争力の強化をめざす。</a:t>
            </a:r>
          </a:p>
          <a:p>
            <a:pPr algn="just">
              <a:lnSpc>
                <a:spcPts val="1200"/>
              </a:lnSpc>
              <a:defRPr/>
            </a:pPr>
            <a:r>
              <a:rPr lang="ja-JP" altLang="en-US" sz="1200" dirty="0">
                <a:solidFill>
                  <a:sysClr val="windowText" lastClr="000000"/>
                </a:solidFill>
                <a:latin typeface="HGPｺﾞｼｯｸM" panose="020B0600000000000000" pitchFamily="50" charset="-128"/>
                <a:ea typeface="HGPｺﾞｼｯｸM" panose="020B0600000000000000" pitchFamily="50" charset="-128"/>
              </a:rPr>
              <a:t>「大阪広域データ連携基盤（</a:t>
            </a:r>
            <a:r>
              <a:rPr lang="en-US" altLang="ja-JP" sz="1200" dirty="0">
                <a:solidFill>
                  <a:sysClr val="windowText" lastClr="000000"/>
                </a:solidFill>
                <a:latin typeface="HGPｺﾞｼｯｸM" panose="020B0600000000000000" pitchFamily="50" charset="-128"/>
                <a:ea typeface="HGPｺﾞｼｯｸM" panose="020B0600000000000000" pitchFamily="50" charset="-128"/>
              </a:rPr>
              <a:t>ORDEN</a:t>
            </a:r>
            <a:r>
              <a:rPr lang="ja-JP" altLang="en-US" sz="1200" dirty="0">
                <a:solidFill>
                  <a:sysClr val="windowText" lastClr="000000"/>
                </a:solidFill>
                <a:latin typeface="HGPｺﾞｼｯｸM" panose="020B0600000000000000" pitchFamily="50" charset="-128"/>
                <a:ea typeface="HGPｺﾞｼｯｸM" panose="020B0600000000000000" pitchFamily="50" charset="-128"/>
              </a:rPr>
              <a:t>）」を構築し、先端的サービスの実装や多様なデータの流通を促進。</a:t>
            </a:r>
          </a:p>
        </p:txBody>
      </p:sp>
      <p:pic>
        <p:nvPicPr>
          <p:cNvPr id="7" name="図 6">
            <a:extLst>
              <a:ext uri="{FF2B5EF4-FFF2-40B4-BE49-F238E27FC236}">
                <a16:creationId xmlns:a16="http://schemas.microsoft.com/office/drawing/2014/main" id="{4324D78D-1A65-43B4-BDB1-14247FDDBDBB}"/>
              </a:ext>
            </a:extLst>
          </p:cNvPr>
          <p:cNvPicPr>
            <a:picLocks noChangeAspect="1"/>
          </p:cNvPicPr>
          <p:nvPr/>
        </p:nvPicPr>
        <p:blipFill>
          <a:blip r:embed="rId5"/>
          <a:stretch>
            <a:fillRect/>
          </a:stretch>
        </p:blipFill>
        <p:spPr>
          <a:xfrm>
            <a:off x="600204" y="5995060"/>
            <a:ext cx="6228000" cy="2592000"/>
          </a:xfrm>
          <a:prstGeom prst="rect">
            <a:avLst/>
          </a:prstGeom>
        </p:spPr>
      </p:pic>
      <p:sp>
        <p:nvSpPr>
          <p:cNvPr id="8" name="テキスト ボックス 7">
            <a:extLst>
              <a:ext uri="{FF2B5EF4-FFF2-40B4-BE49-F238E27FC236}">
                <a16:creationId xmlns:a16="http://schemas.microsoft.com/office/drawing/2014/main" id="{6B27D897-155B-44D7-BE71-40C034E2319A}"/>
              </a:ext>
            </a:extLst>
          </p:cNvPr>
          <p:cNvSpPr txBox="1"/>
          <p:nvPr/>
        </p:nvSpPr>
        <p:spPr>
          <a:xfrm>
            <a:off x="600204" y="5732140"/>
            <a:ext cx="3346667" cy="288000"/>
          </a:xfrm>
          <a:prstGeom prst="rect">
            <a:avLst/>
          </a:prstGeom>
          <a:solidFill>
            <a:sysClr val="window" lastClr="FFFFFF"/>
          </a:solidFill>
        </p:spPr>
        <p:txBody>
          <a:bodyPr wrap="square">
            <a:spAutoFit/>
          </a:bodyPr>
          <a:lstStyle/>
          <a:p>
            <a:pPr marL="0" marR="0" lvl="0" indent="0" defTabSz="147467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rPr>
              <a:t>めざす未来ビジョンと主な先端的サービス</a:t>
            </a:r>
          </a:p>
        </p:txBody>
      </p:sp>
      <p:sp>
        <p:nvSpPr>
          <p:cNvPr id="9" name="テキスト ボックス 8">
            <a:extLst>
              <a:ext uri="{FF2B5EF4-FFF2-40B4-BE49-F238E27FC236}">
                <a16:creationId xmlns:a16="http://schemas.microsoft.com/office/drawing/2014/main" id="{4C07901E-CF72-436E-B2F0-4A897EED2F6D}"/>
              </a:ext>
            </a:extLst>
          </p:cNvPr>
          <p:cNvSpPr txBox="1"/>
          <p:nvPr/>
        </p:nvSpPr>
        <p:spPr>
          <a:xfrm>
            <a:off x="600204" y="1764866"/>
            <a:ext cx="2704458" cy="288000"/>
          </a:xfrm>
          <a:prstGeom prst="rect">
            <a:avLst/>
          </a:prstGeom>
          <a:solidFill>
            <a:sysClr val="window" lastClr="FFFFFF"/>
          </a:solidFill>
        </p:spPr>
        <p:txBody>
          <a:bodyPr wrap="square">
            <a:spAutoFit/>
          </a:bodyPr>
          <a:lstStyle/>
          <a:p>
            <a:pPr marL="0" marR="0" lvl="0" indent="0" defTabSz="147467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rPr>
              <a:t>大阪のスーパーシティ構想の概観</a:t>
            </a:r>
          </a:p>
        </p:txBody>
      </p:sp>
      <p:pic>
        <p:nvPicPr>
          <p:cNvPr id="10" name="図 9" descr="QR コード&#10;&#10;自動的に生成された説明">
            <a:extLst>
              <a:ext uri="{FF2B5EF4-FFF2-40B4-BE49-F238E27FC236}">
                <a16:creationId xmlns:a16="http://schemas.microsoft.com/office/drawing/2014/main" id="{01EE0F4A-E020-4B43-A438-6156B906E9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68235" y="8740194"/>
            <a:ext cx="576000" cy="576000"/>
          </a:xfrm>
          <a:prstGeom prst="rect">
            <a:avLst/>
          </a:prstGeom>
        </p:spPr>
      </p:pic>
      <p:pic>
        <p:nvPicPr>
          <p:cNvPr id="11" name="図 10" descr="QR コード&#10;&#10;自動的に生成された説明">
            <a:extLst>
              <a:ext uri="{FF2B5EF4-FFF2-40B4-BE49-F238E27FC236}">
                <a16:creationId xmlns:a16="http://schemas.microsoft.com/office/drawing/2014/main" id="{26391B80-ECAA-4B7F-8554-7F3FD3DEC58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10151" y="8997611"/>
            <a:ext cx="576000" cy="576000"/>
          </a:xfrm>
          <a:prstGeom prst="rect">
            <a:avLst/>
          </a:prstGeom>
        </p:spPr>
      </p:pic>
      <p:pic>
        <p:nvPicPr>
          <p:cNvPr id="12" name="図 11" descr="QR コード&#10;&#10;自動的に生成された説明">
            <a:extLst>
              <a:ext uri="{FF2B5EF4-FFF2-40B4-BE49-F238E27FC236}">
                <a16:creationId xmlns:a16="http://schemas.microsoft.com/office/drawing/2014/main" id="{ADAE9915-B08F-46BB-B301-520195B64F4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80235" y="9658860"/>
            <a:ext cx="576000" cy="576000"/>
          </a:xfrm>
          <a:prstGeom prst="rect">
            <a:avLst/>
          </a:prstGeom>
        </p:spPr>
      </p:pic>
      <p:pic>
        <p:nvPicPr>
          <p:cNvPr id="13" name="図 12">
            <a:extLst>
              <a:ext uri="{FF2B5EF4-FFF2-40B4-BE49-F238E27FC236}">
                <a16:creationId xmlns:a16="http://schemas.microsoft.com/office/drawing/2014/main" id="{23CE25F2-BE12-438E-9724-59E96C789C44}"/>
              </a:ext>
            </a:extLst>
          </p:cNvPr>
          <p:cNvPicPr>
            <a:picLocks noChangeAspect="1"/>
          </p:cNvPicPr>
          <p:nvPr/>
        </p:nvPicPr>
        <p:blipFill>
          <a:blip r:embed="rId9"/>
          <a:stretch>
            <a:fillRect/>
          </a:stretch>
        </p:blipFill>
        <p:spPr>
          <a:xfrm>
            <a:off x="600204" y="2034332"/>
            <a:ext cx="6259928" cy="3485602"/>
          </a:xfrm>
          <a:prstGeom prst="rect">
            <a:avLst/>
          </a:prstGeom>
        </p:spPr>
      </p:pic>
    </p:spTree>
    <p:extLst>
      <p:ext uri="{BB962C8B-B14F-4D97-AF65-F5344CB8AC3E}">
        <p14:creationId xmlns:p14="http://schemas.microsoft.com/office/powerpoint/2010/main" val="1798377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45">
            <a:extLst>
              <a:ext uri="{FF2B5EF4-FFF2-40B4-BE49-F238E27FC236}">
                <a16:creationId xmlns:a16="http://schemas.microsoft.com/office/drawing/2014/main" id="{2872551E-53ED-40EB-BDC0-C964963507DA}"/>
              </a:ext>
            </a:extLst>
          </p:cNvPr>
          <p:cNvSpPr/>
          <p:nvPr/>
        </p:nvSpPr>
        <p:spPr>
          <a:xfrm>
            <a:off x="127064" y="376160"/>
            <a:ext cx="7308000" cy="8325078"/>
          </a:xfrm>
          <a:prstGeom prst="roundRect">
            <a:avLst>
              <a:gd name="adj" fmla="val 927"/>
            </a:avLst>
          </a:prstGeom>
          <a:solidFill>
            <a:srgbClr val="4BACC6">
              <a:lumMod val="20000"/>
              <a:lumOff val="80000"/>
            </a:srgbClr>
          </a:solidFill>
          <a:ln w="19050" cap="flat" cmpd="sng" algn="ctr">
            <a:noFill/>
            <a:prstDash val="solid"/>
          </a:ln>
          <a:effectLst/>
        </p:spPr>
        <p:txBody>
          <a:bodyPr rtlCol="0" anchor="ctr"/>
          <a:lstStyle/>
          <a:p>
            <a:pPr marL="0" marR="0" lvl="0" indent="0" algn="ctr" defTabSz="1474670" eaLnBrk="1" fontAlgn="auto" latinLnBrk="0" hangingPunct="1">
              <a:lnSpc>
                <a:spcPct val="150000"/>
              </a:lnSpc>
              <a:spcBef>
                <a:spcPts val="0"/>
              </a:spcBef>
              <a:spcAft>
                <a:spcPts val="0"/>
              </a:spcAft>
              <a:buClrTx/>
              <a:buSzTx/>
              <a:buFontTx/>
              <a:buNone/>
              <a:tabLst/>
              <a:defRPr/>
            </a:pPr>
            <a:endParaRPr kumimoji="1" lang="ja-JP" altLang="en-US" sz="13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p:txBody>
      </p:sp>
      <p:sp>
        <p:nvSpPr>
          <p:cNvPr id="5" name="タイトル 1">
            <a:extLst>
              <a:ext uri="{FF2B5EF4-FFF2-40B4-BE49-F238E27FC236}">
                <a16:creationId xmlns:a16="http://schemas.microsoft.com/office/drawing/2014/main" id="{7F9E8B83-B839-4578-B661-0F8AAD535EA9}"/>
              </a:ext>
            </a:extLst>
          </p:cNvPr>
          <p:cNvSpPr txBox="1">
            <a:spLocks/>
          </p:cNvSpPr>
          <p:nvPr/>
        </p:nvSpPr>
        <p:spPr>
          <a:xfrm>
            <a:off x="127064" y="90116"/>
            <a:ext cx="7308000" cy="468000"/>
          </a:xfrm>
          <a:prstGeom prst="rect">
            <a:avLst/>
          </a:prstGeom>
          <a:solidFill>
            <a:srgbClr val="1F497D">
              <a:lumMod val="60000"/>
              <a:lumOff val="40000"/>
            </a:srgbClr>
          </a:solidFill>
        </p:spPr>
        <p:txBody>
          <a:bodyPr vert="horz" lIns="99569" tIns="49785" rIns="99569" bIns="49785"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tab pos="10352758" algn="l"/>
              </a:tabLst>
              <a:defRPr/>
            </a:pPr>
            <a:r>
              <a:rPr kumimoji="1" lang="ja-JP" altLang="en-US" sz="2000" b="1"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rPr>
              <a:t>スーパーシティ構想等の実現に向けた調査事業 （内閣府事業）</a:t>
            </a:r>
          </a:p>
        </p:txBody>
      </p:sp>
      <p:sp>
        <p:nvSpPr>
          <p:cNvPr id="6" name="テキスト プレースホルダー 33">
            <a:extLst>
              <a:ext uri="{FF2B5EF4-FFF2-40B4-BE49-F238E27FC236}">
                <a16:creationId xmlns:a16="http://schemas.microsoft.com/office/drawing/2014/main" id="{642DF822-2EBF-4D22-B12A-DCAEA98BC90E}"/>
              </a:ext>
            </a:extLst>
          </p:cNvPr>
          <p:cNvSpPr txBox="1">
            <a:spLocks/>
          </p:cNvSpPr>
          <p:nvPr/>
        </p:nvSpPr>
        <p:spPr>
          <a:xfrm>
            <a:off x="297881" y="613422"/>
            <a:ext cx="7069127" cy="757900"/>
          </a:xfrm>
          <a:prstGeom prst="rect">
            <a:avLst/>
          </a:prstGeom>
        </p:spPr>
        <p:txBody>
          <a:bodyPr vert="horz" wrap="square" lIns="0" tIns="0" rIns="0" bIns="0" rtlCol="0">
            <a:spAutoFit/>
          </a:bodyPr>
          <a:lstStyle>
            <a:lvl1pPr marL="180000" indent="-180000" algn="l" defTabSz="912114" rtl="0" eaLnBrk="1" fontAlgn="ctr" latinLnBrk="0" hangingPunct="1">
              <a:lnSpc>
                <a:spcPct val="110000"/>
              </a:lnSpc>
              <a:spcBef>
                <a:spcPts val="0"/>
              </a:spcBef>
              <a:spcAft>
                <a:spcPts val="600"/>
              </a:spcAft>
              <a:buClr>
                <a:srgbClr val="2E75B6"/>
              </a:buClr>
              <a:buFont typeface="Wingdings" panose="05000000000000000000" pitchFamily="2" charset="2"/>
              <a:buChar char="l"/>
              <a:defRPr kumimoji="1" sz="1400" kern="1200">
                <a:solidFill>
                  <a:schemeClr val="tx1"/>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Clr>
                <a:srgbClr val="2E2E2E"/>
              </a:buClr>
              <a:buFont typeface="BIZ UDPゴシック" panose="020B0400000000000000" pitchFamily="50" charset="-128"/>
              <a:buChar char="-"/>
              <a:defRPr kumimoji="1" sz="1400" kern="1200">
                <a:solidFill>
                  <a:srgbClr val="2E2E2E"/>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tx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9pPr>
          </a:lstStyle>
          <a:p>
            <a:pPr>
              <a:lnSpc>
                <a:spcPts val="1400"/>
              </a:lnSpc>
              <a:spcAft>
                <a:spcPts val="300"/>
              </a:spcAft>
              <a:defRPr/>
            </a:pPr>
            <a:r>
              <a:rPr lang="ja-JP" altLang="en-US" sz="1200" dirty="0">
                <a:solidFill>
                  <a:sysClr val="windowText" lastClr="000000"/>
                </a:solidFill>
                <a:latin typeface="HGPｺﾞｼｯｸM" panose="020B0600000000000000" pitchFamily="50" charset="-128"/>
                <a:ea typeface="HGPｺﾞｼｯｸM" panose="020B0600000000000000" pitchFamily="50" charset="-128"/>
              </a:rPr>
              <a:t>内閣府において、スーパーシティ構想等の早期実現のため、民間事業者、大学等が行う先端的サービスの開発・構築等に関する調査事業を実施しています。</a:t>
            </a:r>
            <a:endParaRPr lang="en-US" altLang="ja-JP" sz="1200" dirty="0">
              <a:solidFill>
                <a:sysClr val="windowText" lastClr="000000"/>
              </a:solidFill>
              <a:latin typeface="HGPｺﾞｼｯｸM" panose="020B0600000000000000" pitchFamily="50" charset="-128"/>
              <a:ea typeface="HGPｺﾞｼｯｸM" panose="020B0600000000000000" pitchFamily="50" charset="-128"/>
            </a:endParaRPr>
          </a:p>
          <a:p>
            <a:pPr>
              <a:lnSpc>
                <a:spcPts val="1400"/>
              </a:lnSpc>
              <a:spcAft>
                <a:spcPts val="300"/>
              </a:spcAft>
              <a:defRPr/>
            </a:pPr>
            <a:r>
              <a:rPr lang="ja-JP" altLang="en-US" sz="1200" dirty="0">
                <a:solidFill>
                  <a:sysClr val="windowText" lastClr="000000"/>
                </a:solidFill>
                <a:latin typeface="HGPｺﾞｼｯｸM" panose="020B0600000000000000" pitchFamily="50" charset="-128"/>
                <a:ea typeface="HGPｺﾞｼｯｸM" panose="020B0600000000000000" pitchFamily="50" charset="-128"/>
              </a:rPr>
              <a:t>大阪の</a:t>
            </a:r>
            <a:r>
              <a:rPr lang="ja-JP" altLang="en-US" sz="1200" dirty="0">
                <a:solidFill>
                  <a:prstClr val="black"/>
                </a:solidFill>
                <a:latin typeface="HGPｺﾞｼｯｸM" panose="020B0600000000000000" pitchFamily="50" charset="-128"/>
                <a:ea typeface="HGPｺﾞｼｯｸM" panose="020B0600000000000000" pitchFamily="50" charset="-128"/>
              </a:rPr>
              <a:t>スーパーシティ構想に関する取組として大阪府・大阪市の同意を得た事業者は、本事業に応募できますので、規制改革を伴った先端的サービスを検討されるときは、以下の問い合わせ先までご相談ください。</a:t>
            </a:r>
            <a:endParaRPr lang="en-US" altLang="ja-JP" sz="1200" dirty="0">
              <a:solidFill>
                <a:prstClr val="black"/>
              </a:solidFill>
              <a:latin typeface="HGPｺﾞｼｯｸM" panose="020B0600000000000000" pitchFamily="50" charset="-128"/>
              <a:ea typeface="HGPｺﾞｼｯｸM" panose="020B0600000000000000" pitchFamily="50" charset="-128"/>
            </a:endParaRPr>
          </a:p>
        </p:txBody>
      </p:sp>
      <p:sp>
        <p:nvSpPr>
          <p:cNvPr id="7" name="角丸四角形 45">
            <a:extLst>
              <a:ext uri="{FF2B5EF4-FFF2-40B4-BE49-F238E27FC236}">
                <a16:creationId xmlns:a16="http://schemas.microsoft.com/office/drawing/2014/main" id="{C2F29003-45D8-40EE-A1F3-0C7759BBE795}"/>
              </a:ext>
            </a:extLst>
          </p:cNvPr>
          <p:cNvSpPr/>
          <p:nvPr/>
        </p:nvSpPr>
        <p:spPr>
          <a:xfrm>
            <a:off x="369889" y="1428036"/>
            <a:ext cx="6840000" cy="2312395"/>
          </a:xfrm>
          <a:prstGeom prst="roundRect">
            <a:avLst>
              <a:gd name="adj" fmla="val 927"/>
            </a:avLst>
          </a:prstGeom>
          <a:solidFill>
            <a:sysClr val="window" lastClr="FFFFFF"/>
          </a:solidFill>
          <a:ln w="19050" cap="flat" cmpd="sng" algn="ctr">
            <a:noFill/>
            <a:prstDash val="solid"/>
          </a:ln>
          <a:effectLst/>
        </p:spPr>
        <p:txBody>
          <a:bodyPr rtlCol="0" anchor="t"/>
          <a:lstStyle/>
          <a:p>
            <a:pPr marL="0" marR="0" lvl="0" indent="0" defTabSz="1474670" eaLnBrk="1" fontAlgn="auto" latinLnBrk="0" hangingPunct="1">
              <a:lnSpc>
                <a:spcPts val="1500"/>
              </a:lnSpc>
              <a:spcBef>
                <a:spcPts val="0"/>
              </a:spcBef>
              <a:spcAft>
                <a:spcPts val="600"/>
              </a:spcAft>
              <a:buClrTx/>
              <a:buSzTx/>
              <a:buFontTx/>
              <a:buNone/>
              <a:tabLst/>
              <a:defRPr/>
            </a:pPr>
            <a:r>
              <a:rPr kumimoji="1" lang="ja-JP" altLang="en-US" sz="1200" b="1" i="0" u="none" strike="noStrike" kern="0" cap="none" spc="0" normalizeH="0" baseline="0" noProof="0" dirty="0">
                <a:ln>
                  <a:noFill/>
                </a:ln>
                <a:solidFill>
                  <a:srgbClr val="0070C0"/>
                </a:solidFill>
                <a:effectLst/>
                <a:uLnTx/>
                <a:uFillTx/>
                <a:latin typeface="HGPｺﾞｼｯｸM" panose="020B0600000000000000" pitchFamily="50" charset="-128"/>
                <a:ea typeface="HGPｺﾞｼｯｸM" panose="020B0600000000000000" pitchFamily="50" charset="-128"/>
                <a:cs typeface="+mn-cs"/>
              </a:rPr>
              <a:t>令和６年度　先端的サービスの開発・構築及び規制・制度改革に関する調査事業（仮称）</a:t>
            </a:r>
            <a:endParaRPr kumimoji="1" lang="en-US" altLang="ja-JP" sz="1050" b="0" i="0" u="none" strike="noStrike" kern="0" cap="none" spc="0" normalizeH="0" baseline="0" noProof="0" dirty="0">
              <a:ln>
                <a:noFill/>
              </a:ln>
              <a:solidFill>
                <a:srgbClr val="0070C0"/>
              </a:solidFill>
              <a:effectLst/>
              <a:uLnTx/>
              <a:uFillTx/>
              <a:latin typeface="HGPｺﾞｼｯｸM" panose="020B0600000000000000" pitchFamily="50" charset="-128"/>
              <a:ea typeface="HGPｺﾞｼｯｸM" panose="020B0600000000000000" pitchFamily="50" charset="-128"/>
              <a:cs typeface="+mn-cs"/>
            </a:endParaRPr>
          </a:p>
          <a:p>
            <a:pPr marL="0" marR="0" lvl="0" indent="0" defTabSz="1474670" eaLnBrk="1" fontAlgn="auto" latinLnBrk="0" hangingPunct="1">
              <a:lnSpc>
                <a:spcPts val="15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○対象事業：スーパーシティ等において民間事業者、大学等が行う先端的サービスの実装に必要な規制・制度改革の</a:t>
            </a:r>
            <a:endParaRPr kumimoji="1" lang="en-US" altLang="ja-JP" sz="105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defTabSz="1474670" eaLnBrk="1" fontAlgn="auto" latinLnBrk="0" hangingPunct="1">
              <a:lnSpc>
                <a:spcPts val="15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実現に向けた事業</a:t>
            </a:r>
          </a:p>
          <a:p>
            <a:pPr marL="0" marR="0" lvl="0" indent="0" defTabSz="1474670" eaLnBrk="1" fontAlgn="auto" latinLnBrk="0" hangingPunct="1">
              <a:lnSpc>
                <a:spcPts val="15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○提案内容：</a:t>
            </a:r>
          </a:p>
          <a:p>
            <a:pPr marL="0" marR="0" lvl="0" indent="0" defTabSz="1474670" eaLnBrk="1" fontAlgn="auto" latinLnBrk="0" hangingPunct="1">
              <a:lnSpc>
                <a:spcPts val="15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　先端的サービスの開発・構築等に必要な規制改革事項の内容が具体化されていること</a:t>
            </a:r>
            <a:endParaRPr kumimoji="1" lang="en-US" altLang="ja-JP" sz="105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defTabSz="1474670" eaLnBrk="1" fontAlgn="auto" latinLnBrk="0" hangingPunct="1">
              <a:lnSpc>
                <a:spcPts val="15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　調査・実証内容が、規制改革を実現するために必要十分なものであること</a:t>
            </a:r>
            <a:endParaRPr kumimoji="1" lang="ja-JP" altLang="en-US" sz="1050" b="0" i="0" u="none" strike="sngStrike" kern="0" cap="none" spc="0" normalizeH="0" baseline="0" noProof="0" dirty="0">
              <a:ln>
                <a:noFill/>
              </a:ln>
              <a:solidFill>
                <a:srgbClr val="FF0000"/>
              </a:solidFill>
              <a:effectLst/>
              <a:uLnTx/>
              <a:uFillTx/>
              <a:latin typeface="HGPｺﾞｼｯｸM" panose="020B0600000000000000" pitchFamily="50" charset="-128"/>
              <a:ea typeface="HGPｺﾞｼｯｸM" panose="020B0600000000000000" pitchFamily="50" charset="-128"/>
              <a:cs typeface="+mn-cs"/>
            </a:endParaRPr>
          </a:p>
          <a:p>
            <a:pPr marL="0" marR="0" lvl="0" indent="0" defTabSz="1474670" eaLnBrk="1" fontAlgn="auto" latinLnBrk="0" hangingPunct="1">
              <a:lnSpc>
                <a:spcPts val="15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　実証にとどまらず、実装に向けた取組であり、そのプロセスが明らかであること</a:t>
            </a:r>
          </a:p>
          <a:p>
            <a:pPr marL="0" marR="0" lvl="0" indent="0" defTabSz="1474670" eaLnBrk="1" fontAlgn="auto" latinLnBrk="0" hangingPunct="1">
              <a:lnSpc>
                <a:spcPts val="15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　調査・実証の内容が、社会実装や他地域への取組の横展開を進める観点からも資するものであること　　等</a:t>
            </a:r>
            <a:endParaRPr kumimoji="1" lang="en-US" altLang="ja-JP" sz="105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defTabSz="1474670" eaLnBrk="1" fontAlgn="auto" latinLnBrk="0" hangingPunct="1">
              <a:lnSpc>
                <a:spcPts val="15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a:t>
            </a:r>
            <a:r>
              <a:rPr kumimoji="1" lang="en-US" altLang="ja-JP" sz="105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1</a:t>
            </a:r>
            <a:r>
              <a:rPr kumimoji="1" lang="ja-JP" altLang="en-US" sz="105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事業当たり予算額：上限</a:t>
            </a:r>
            <a:r>
              <a:rPr kumimoji="1" lang="en-US" altLang="ja-JP" sz="105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2,000</a:t>
            </a:r>
            <a:r>
              <a:rPr kumimoji="1" lang="ja-JP" altLang="en-US" sz="105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万円～</a:t>
            </a:r>
            <a:r>
              <a:rPr kumimoji="1" lang="en-US" altLang="ja-JP" sz="105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5,000</a:t>
            </a:r>
            <a:r>
              <a:rPr kumimoji="1" lang="ja-JP" altLang="en-US" sz="105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万円（税込）</a:t>
            </a:r>
          </a:p>
          <a:p>
            <a:pPr marL="0" marR="0" lvl="0" indent="0" defTabSz="1474670" eaLnBrk="1" fontAlgn="auto" latinLnBrk="0" hangingPunct="1">
              <a:lnSpc>
                <a:spcPts val="15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○公募期間：令和６年４月下旬から１カ月程度　　　　　　　　　　　　　　   </a:t>
            </a:r>
            <a:endParaRPr kumimoji="1" lang="en-US" altLang="ja-JP" sz="105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defTabSz="1474670" eaLnBrk="1" fontAlgn="auto" latinLnBrk="0" hangingPunct="1">
              <a:lnSpc>
                <a:spcPts val="1500"/>
              </a:lnSpc>
              <a:spcBef>
                <a:spcPts val="0"/>
              </a:spcBef>
              <a:spcAft>
                <a:spcPts val="0"/>
              </a:spcAft>
              <a:buClrTx/>
              <a:buSzTx/>
              <a:buFontTx/>
              <a:buNone/>
              <a:tabLst/>
              <a:defRPr/>
            </a:pPr>
            <a:r>
              <a:rPr kumimoji="1" lang="en-US" altLang="ja-JP" sz="105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a:t>
            </a:r>
            <a:r>
              <a:rPr kumimoji="1" lang="ja-JP" altLang="en-US" sz="105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○内閣府</a:t>
            </a:r>
            <a:r>
              <a:rPr kumimoji="1" lang="en-US" altLang="ja-JP" sz="105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HP</a:t>
            </a:r>
            <a:r>
              <a:rPr kumimoji="1" lang="ja-JP" altLang="en-US" sz="105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t>
            </a:r>
            <a:r>
              <a:rPr kumimoji="1" lang="en-US" altLang="ja-JP" sz="105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https://www.chisou.go.jp/tiiki/kokusentoc/supercity/supercity_240115.html</a:t>
            </a:r>
          </a:p>
        </p:txBody>
      </p:sp>
      <p:sp>
        <p:nvSpPr>
          <p:cNvPr id="8" name="角丸四角形 45">
            <a:extLst>
              <a:ext uri="{FF2B5EF4-FFF2-40B4-BE49-F238E27FC236}">
                <a16:creationId xmlns:a16="http://schemas.microsoft.com/office/drawing/2014/main" id="{B044AF4E-7782-4FC2-AB47-EFC17765A95C}"/>
              </a:ext>
            </a:extLst>
          </p:cNvPr>
          <p:cNvSpPr/>
          <p:nvPr/>
        </p:nvSpPr>
        <p:spPr>
          <a:xfrm>
            <a:off x="369889" y="3810649"/>
            <a:ext cx="2871936" cy="263027"/>
          </a:xfrm>
          <a:prstGeom prst="roundRect">
            <a:avLst>
              <a:gd name="adj" fmla="val 927"/>
            </a:avLst>
          </a:prstGeom>
          <a:solidFill>
            <a:sysClr val="window" lastClr="FFFFFF"/>
          </a:solidFill>
          <a:ln w="19050" cap="flat" cmpd="sng" algn="ctr">
            <a:noFill/>
            <a:prstDash val="solid"/>
          </a:ln>
          <a:effectLst/>
        </p:spPr>
        <p:txBody>
          <a:bodyPr rtlCol="0" anchor="t"/>
          <a:lstStyle/>
          <a:p>
            <a:pPr marL="0" marR="0" lvl="0" indent="0" defTabSz="1474670" eaLnBrk="1" fontAlgn="auto" latinLnBrk="0" hangingPunct="1">
              <a:lnSpc>
                <a:spcPts val="15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srgbClr val="0070C0"/>
                </a:solidFill>
                <a:effectLst/>
                <a:uLnTx/>
                <a:uFillTx/>
                <a:latin typeface="HGPｺﾞｼｯｸM" panose="020B0600000000000000" pitchFamily="50" charset="-128"/>
                <a:ea typeface="HGPｺﾞｼｯｸM" panose="020B0600000000000000" pitchFamily="50" charset="-128"/>
                <a:cs typeface="+mn-cs"/>
              </a:rPr>
              <a:t>（参考：令和５年度　採択事業の例）</a:t>
            </a:r>
            <a:endParaRPr kumimoji="1" lang="en-US" altLang="ja-JP" sz="1050" b="0" i="0" u="none" strike="noStrike" kern="0" cap="none" spc="0" normalizeH="0" baseline="0" noProof="0" dirty="0">
              <a:ln>
                <a:noFill/>
              </a:ln>
              <a:solidFill>
                <a:srgbClr val="0070C0"/>
              </a:solidFill>
              <a:effectLst/>
              <a:uLnTx/>
              <a:uFillTx/>
              <a:latin typeface="HGPｺﾞｼｯｸM" panose="020B0600000000000000" pitchFamily="50" charset="-128"/>
              <a:ea typeface="HGPｺﾞｼｯｸM" panose="020B0600000000000000" pitchFamily="50" charset="-128"/>
              <a:cs typeface="+mn-cs"/>
            </a:endParaRPr>
          </a:p>
        </p:txBody>
      </p:sp>
      <p:pic>
        <p:nvPicPr>
          <p:cNvPr id="9" name="図 8">
            <a:extLst>
              <a:ext uri="{FF2B5EF4-FFF2-40B4-BE49-F238E27FC236}">
                <a16:creationId xmlns:a16="http://schemas.microsoft.com/office/drawing/2014/main" id="{4F01168D-0F2C-44AC-B028-99BCC6E4F82E}"/>
              </a:ext>
            </a:extLst>
          </p:cNvPr>
          <p:cNvPicPr>
            <a:picLocks noChangeAspect="1"/>
          </p:cNvPicPr>
          <p:nvPr/>
        </p:nvPicPr>
        <p:blipFill>
          <a:blip r:embed="rId2"/>
          <a:stretch>
            <a:fillRect/>
          </a:stretch>
        </p:blipFill>
        <p:spPr>
          <a:xfrm>
            <a:off x="5842561" y="3127152"/>
            <a:ext cx="576000" cy="576000"/>
          </a:xfrm>
          <a:prstGeom prst="rect">
            <a:avLst/>
          </a:prstGeom>
        </p:spPr>
      </p:pic>
      <p:sp>
        <p:nvSpPr>
          <p:cNvPr id="10" name="正方形/長方形 9">
            <a:extLst>
              <a:ext uri="{FF2B5EF4-FFF2-40B4-BE49-F238E27FC236}">
                <a16:creationId xmlns:a16="http://schemas.microsoft.com/office/drawing/2014/main" id="{7C3585B3-65E0-4360-A31E-99D775720778}"/>
              </a:ext>
            </a:extLst>
          </p:cNvPr>
          <p:cNvSpPr/>
          <p:nvPr/>
        </p:nvSpPr>
        <p:spPr>
          <a:xfrm>
            <a:off x="127063" y="8771294"/>
            <a:ext cx="7308000" cy="1754215"/>
          </a:xfrm>
          <a:prstGeom prst="rect">
            <a:avLst/>
          </a:prstGeom>
          <a:noFill/>
          <a:ln w="19050" cap="flat" cmpd="sng" algn="ctr">
            <a:solidFill>
              <a:srgbClr val="4F81BD"/>
            </a:solidFill>
            <a:prstDash val="solid"/>
          </a:ln>
          <a:effectLst/>
        </p:spPr>
        <p:txBody>
          <a:bodyPr lIns="91412" tIns="45706" rIns="91412" bIns="45706" rtlCol="0" anchor="ctr"/>
          <a:lstStyle/>
          <a:p>
            <a:pPr marL="0" marR="0" lvl="0" indent="0" algn="ctr" defTabSz="1474670" eaLnBrk="1" fontAlgn="auto" latinLnBrk="0" hangingPunct="1">
              <a:lnSpc>
                <a:spcPct val="100000"/>
              </a:lnSpc>
              <a:spcBef>
                <a:spcPts val="0"/>
              </a:spcBef>
              <a:spcAft>
                <a:spcPts val="0"/>
              </a:spcAft>
              <a:buClrTx/>
              <a:buSzTx/>
              <a:buFontTx/>
              <a:buNone/>
              <a:tabLst/>
              <a:defRPr/>
            </a:pPr>
            <a:endParaRPr kumimoji="1" lang="ja-JP" altLang="en-US" sz="2900" b="0" i="0" u="none" strike="noStrike" kern="0" cap="none" spc="0" normalizeH="0" baseline="0" noProof="0">
              <a:ln>
                <a:noFill/>
              </a:ln>
              <a:solidFill>
                <a:prstClr val="white"/>
              </a:solidFill>
              <a:effectLst/>
              <a:uLnTx/>
              <a:uFillTx/>
              <a:latin typeface="HGPｺﾞｼｯｸM" panose="020B0600000000000000" pitchFamily="50" charset="-128"/>
              <a:ea typeface="HGPｺﾞｼｯｸM" panose="020B0600000000000000" pitchFamily="50" charset="-128"/>
              <a:cs typeface="+mn-cs"/>
            </a:endParaRPr>
          </a:p>
        </p:txBody>
      </p:sp>
      <p:sp>
        <p:nvSpPr>
          <p:cNvPr id="11" name="テキスト ボックス 10">
            <a:extLst>
              <a:ext uri="{FF2B5EF4-FFF2-40B4-BE49-F238E27FC236}">
                <a16:creationId xmlns:a16="http://schemas.microsoft.com/office/drawing/2014/main" id="{ADC69DE4-90E7-43A3-8A29-667D5F8464F4}"/>
              </a:ext>
            </a:extLst>
          </p:cNvPr>
          <p:cNvSpPr txBox="1"/>
          <p:nvPr/>
        </p:nvSpPr>
        <p:spPr>
          <a:xfrm>
            <a:off x="297881" y="9567406"/>
            <a:ext cx="3949280" cy="323137"/>
          </a:xfrm>
          <a:prstGeom prst="rect">
            <a:avLst/>
          </a:prstGeom>
          <a:noFill/>
        </p:spPr>
        <p:txBody>
          <a:bodyPr wrap="square" lIns="91412" tIns="45706" rIns="91412" bIns="45706" rtlCol="0">
            <a:spAutoFit/>
          </a:bodyPr>
          <a:lstStyle/>
          <a:p>
            <a:pPr defTabSz="1474670"/>
            <a:r>
              <a:rPr kumimoji="1" lang="ja-JP" altLang="en-US" sz="1500" dirty="0">
                <a:solidFill>
                  <a:srgbClr val="002060"/>
                </a:solidFill>
                <a:latin typeface="HGPｺﾞｼｯｸM" panose="020B0600000000000000" pitchFamily="50" charset="-128"/>
                <a:ea typeface="HGPｺﾞｼｯｸM" panose="020B0600000000000000" pitchFamily="50" charset="-128"/>
              </a:rPr>
              <a:t>大阪市デジタル統括室戦略担当</a:t>
            </a:r>
            <a:r>
              <a:rPr kumimoji="1" lang="ja-JP" altLang="en-US" sz="1200" dirty="0">
                <a:solidFill>
                  <a:srgbClr val="002060"/>
                </a:solidFill>
                <a:latin typeface="HGPｺﾞｼｯｸM" panose="020B0600000000000000" pitchFamily="50" charset="-128"/>
                <a:ea typeface="HGPｺﾞｼｯｸM" panose="020B0600000000000000" pitchFamily="50" charset="-128"/>
              </a:rPr>
              <a:t>　</a:t>
            </a:r>
            <a:endParaRPr kumimoji="1" lang="en-US" altLang="zh-CN" sz="1500" strike="sngStrike" dirty="0">
              <a:solidFill>
                <a:srgbClr val="FF0000"/>
              </a:solidFill>
              <a:latin typeface="HGPｺﾞｼｯｸM" panose="020B0600000000000000" pitchFamily="50" charset="-128"/>
              <a:ea typeface="HGPｺﾞｼｯｸM" panose="020B0600000000000000" pitchFamily="50" charset="-128"/>
            </a:endParaRPr>
          </a:p>
        </p:txBody>
      </p:sp>
      <p:sp>
        <p:nvSpPr>
          <p:cNvPr id="12" name="テキスト ボックス 11">
            <a:extLst>
              <a:ext uri="{FF2B5EF4-FFF2-40B4-BE49-F238E27FC236}">
                <a16:creationId xmlns:a16="http://schemas.microsoft.com/office/drawing/2014/main" id="{EFD2B611-C481-4955-B5A0-DFCE6D9A4E04}"/>
              </a:ext>
            </a:extLst>
          </p:cNvPr>
          <p:cNvSpPr txBox="1"/>
          <p:nvPr/>
        </p:nvSpPr>
        <p:spPr>
          <a:xfrm>
            <a:off x="4464810" y="9567406"/>
            <a:ext cx="3051535" cy="477025"/>
          </a:xfrm>
          <a:prstGeom prst="rect">
            <a:avLst/>
          </a:prstGeom>
          <a:noFill/>
        </p:spPr>
        <p:txBody>
          <a:bodyPr wrap="square" lIns="91412" tIns="45706" rIns="91412" bIns="45706" rtlCol="0">
            <a:spAutoFit/>
          </a:bodyPr>
          <a:lstStyle/>
          <a:p>
            <a:pPr defTabSz="1474670">
              <a:lnSpc>
                <a:spcPts val="1500"/>
              </a:lnSpc>
            </a:pPr>
            <a:r>
              <a:rPr kumimoji="1" lang="en-US" altLang="ja-JP" sz="1300" dirty="0">
                <a:solidFill>
                  <a:srgbClr val="002060"/>
                </a:solidFill>
                <a:latin typeface="HGPｺﾞｼｯｸM" panose="020B0600000000000000" pitchFamily="50" charset="-128"/>
                <a:ea typeface="HGPｺﾞｼｯｸM" panose="020B0600000000000000" pitchFamily="50" charset="-128"/>
              </a:rPr>
              <a:t>T E L</a:t>
            </a:r>
            <a:r>
              <a:rPr kumimoji="1" lang="ja-JP" altLang="en-US" sz="1300" dirty="0">
                <a:solidFill>
                  <a:srgbClr val="002060"/>
                </a:solidFill>
                <a:latin typeface="HGPｺﾞｼｯｸM" panose="020B0600000000000000" pitchFamily="50" charset="-128"/>
                <a:ea typeface="HGPｺﾞｼｯｸM" panose="020B0600000000000000" pitchFamily="50" charset="-128"/>
              </a:rPr>
              <a:t>：</a:t>
            </a:r>
            <a:r>
              <a:rPr kumimoji="1" lang="en-US" altLang="ja-JP" sz="1300" dirty="0">
                <a:solidFill>
                  <a:srgbClr val="002060"/>
                </a:solidFill>
                <a:latin typeface="HGPｺﾞｼｯｸM" panose="020B0600000000000000" pitchFamily="50" charset="-128"/>
                <a:ea typeface="HGPｺﾞｼｯｸM" panose="020B0600000000000000" pitchFamily="50" charset="-128"/>
              </a:rPr>
              <a:t>06-6208-7459</a:t>
            </a:r>
          </a:p>
          <a:p>
            <a:pPr defTabSz="1474670">
              <a:lnSpc>
                <a:spcPts val="1500"/>
              </a:lnSpc>
            </a:pPr>
            <a:r>
              <a:rPr kumimoji="1" lang="en-US" altLang="ja-JP" sz="1300">
                <a:solidFill>
                  <a:srgbClr val="002060"/>
                </a:solidFill>
                <a:latin typeface="HGPｺﾞｼｯｸM" panose="020B0600000000000000" pitchFamily="50" charset="-128"/>
                <a:ea typeface="HGPｺﾞｼｯｸM" panose="020B0600000000000000" pitchFamily="50" charset="-128"/>
              </a:rPr>
              <a:t>Email</a:t>
            </a:r>
            <a:r>
              <a:rPr kumimoji="1" lang="ja-JP" altLang="en-US" sz="1300">
                <a:solidFill>
                  <a:srgbClr val="002060"/>
                </a:solidFill>
                <a:latin typeface="HGPｺﾞｼｯｸM" panose="020B0600000000000000" pitchFamily="50" charset="-128"/>
                <a:ea typeface="HGPｺﾞｼｯｸM" panose="020B0600000000000000" pitchFamily="50" charset="-128"/>
              </a:rPr>
              <a:t>：</a:t>
            </a:r>
            <a:r>
              <a:rPr kumimoji="1" lang="en-US" altLang="ja-JP" sz="1300">
                <a:solidFill>
                  <a:srgbClr val="002060"/>
                </a:solidFill>
                <a:latin typeface="HGPｺﾞｼｯｸM" panose="020B0600000000000000" pitchFamily="50" charset="-128"/>
                <a:ea typeface="HGPｺﾞｼｯｸM" panose="020B0600000000000000" pitchFamily="50" charset="-128"/>
              </a:rPr>
              <a:t>bb0006</a:t>
            </a:r>
            <a:r>
              <a:rPr kumimoji="1" lang="en-US" altLang="ja-JP" sz="1300" dirty="0">
                <a:solidFill>
                  <a:srgbClr val="002060"/>
                </a:solidFill>
                <a:latin typeface="HGPｺﾞｼｯｸM" panose="020B0600000000000000" pitchFamily="50" charset="-128"/>
                <a:ea typeface="HGPｺﾞｼｯｸM" panose="020B0600000000000000" pitchFamily="50" charset="-128"/>
              </a:rPr>
              <a:t>@city.osaka.lg</a:t>
            </a:r>
            <a:r>
              <a:rPr kumimoji="1" lang="en-US" altLang="ja-JP" sz="1300">
                <a:solidFill>
                  <a:srgbClr val="002060"/>
                </a:solidFill>
                <a:latin typeface="HGPｺﾞｼｯｸM" panose="020B0600000000000000" pitchFamily="50" charset="-128"/>
                <a:ea typeface="HGPｺﾞｼｯｸM" panose="020B0600000000000000" pitchFamily="50" charset="-128"/>
              </a:rPr>
              <a:t>.jp</a:t>
            </a:r>
            <a:endParaRPr kumimoji="1" lang="en-US" altLang="ja-JP" sz="1300" dirty="0">
              <a:solidFill>
                <a:srgbClr val="002060"/>
              </a:solidFill>
              <a:latin typeface="HGPｺﾞｼｯｸM" panose="020B0600000000000000" pitchFamily="50" charset="-128"/>
              <a:ea typeface="HGPｺﾞｼｯｸM" panose="020B0600000000000000" pitchFamily="50" charset="-128"/>
            </a:endParaRPr>
          </a:p>
        </p:txBody>
      </p:sp>
      <p:sp>
        <p:nvSpPr>
          <p:cNvPr id="13" name="テキスト ボックス 12">
            <a:extLst>
              <a:ext uri="{FF2B5EF4-FFF2-40B4-BE49-F238E27FC236}">
                <a16:creationId xmlns:a16="http://schemas.microsoft.com/office/drawing/2014/main" id="{D8EA05DB-FE9A-4174-8C31-7A214CF5BDE2}"/>
              </a:ext>
            </a:extLst>
          </p:cNvPr>
          <p:cNvSpPr txBox="1"/>
          <p:nvPr/>
        </p:nvSpPr>
        <p:spPr>
          <a:xfrm>
            <a:off x="297881" y="9083855"/>
            <a:ext cx="3584138" cy="323137"/>
          </a:xfrm>
          <a:prstGeom prst="rect">
            <a:avLst/>
          </a:prstGeom>
          <a:noFill/>
        </p:spPr>
        <p:txBody>
          <a:bodyPr wrap="square" lIns="91412" tIns="45706" rIns="91412" bIns="45706" rtlCol="0">
            <a:spAutoFit/>
          </a:bodyPr>
          <a:lstStyle/>
          <a:p>
            <a:pPr defTabSz="1474670"/>
            <a:r>
              <a:rPr kumimoji="1" lang="ja-JP" altLang="en-US" sz="1500" dirty="0">
                <a:solidFill>
                  <a:srgbClr val="002060"/>
                </a:solidFill>
                <a:latin typeface="HGPｺﾞｼｯｸM" panose="020B0600000000000000" pitchFamily="50" charset="-128"/>
                <a:ea typeface="HGPｺﾞｼｯｸM" panose="020B0600000000000000" pitchFamily="50" charset="-128"/>
              </a:rPr>
              <a:t>大阪府スマートシティ戦略部特区推進課</a:t>
            </a:r>
          </a:p>
        </p:txBody>
      </p:sp>
      <p:sp>
        <p:nvSpPr>
          <p:cNvPr id="14" name="テキスト ボックス 13">
            <a:extLst>
              <a:ext uri="{FF2B5EF4-FFF2-40B4-BE49-F238E27FC236}">
                <a16:creationId xmlns:a16="http://schemas.microsoft.com/office/drawing/2014/main" id="{ED02DE11-0A91-43E2-B442-DB07916313EC}"/>
              </a:ext>
            </a:extLst>
          </p:cNvPr>
          <p:cNvSpPr txBox="1"/>
          <p:nvPr/>
        </p:nvSpPr>
        <p:spPr>
          <a:xfrm>
            <a:off x="4453444" y="9083855"/>
            <a:ext cx="2966708" cy="479527"/>
          </a:xfrm>
          <a:prstGeom prst="rect">
            <a:avLst/>
          </a:prstGeom>
          <a:noFill/>
        </p:spPr>
        <p:txBody>
          <a:bodyPr wrap="square" lIns="91412" tIns="45706" rIns="91412" bIns="45706" rtlCol="0">
            <a:spAutoFit/>
          </a:bodyPr>
          <a:lstStyle/>
          <a:p>
            <a:pPr defTabSz="1474670">
              <a:lnSpc>
                <a:spcPts val="1598"/>
              </a:lnSpc>
            </a:pPr>
            <a:r>
              <a:rPr kumimoji="1" lang="en-US" altLang="ja-JP" sz="1300" dirty="0">
                <a:solidFill>
                  <a:srgbClr val="002060"/>
                </a:solidFill>
                <a:latin typeface="HGPｺﾞｼｯｸM" panose="020B0600000000000000" pitchFamily="50" charset="-128"/>
                <a:ea typeface="HGPｺﾞｼｯｸM" panose="020B0600000000000000" pitchFamily="50" charset="-128"/>
              </a:rPr>
              <a:t>T E L</a:t>
            </a:r>
            <a:r>
              <a:rPr kumimoji="1" lang="ja-JP" altLang="en-US" sz="1300" dirty="0">
                <a:solidFill>
                  <a:srgbClr val="002060"/>
                </a:solidFill>
                <a:latin typeface="HGPｺﾞｼｯｸM" panose="020B0600000000000000" pitchFamily="50" charset="-128"/>
                <a:ea typeface="HGPｺﾞｼｯｸM" panose="020B0600000000000000" pitchFamily="50" charset="-128"/>
              </a:rPr>
              <a:t>：</a:t>
            </a:r>
            <a:r>
              <a:rPr kumimoji="1" lang="en-US" altLang="ja-JP" sz="1300" dirty="0">
                <a:solidFill>
                  <a:srgbClr val="002060"/>
                </a:solidFill>
                <a:latin typeface="HGPｺﾞｼｯｸM" panose="020B0600000000000000" pitchFamily="50" charset="-128"/>
                <a:ea typeface="HGPｺﾞｼｯｸM" panose="020B0600000000000000" pitchFamily="50" charset="-128"/>
              </a:rPr>
              <a:t>06-6210-9100</a:t>
            </a:r>
          </a:p>
          <a:p>
            <a:pPr defTabSz="1474670">
              <a:lnSpc>
                <a:spcPts val="1598"/>
              </a:lnSpc>
            </a:pPr>
            <a:r>
              <a:rPr kumimoji="1" lang="en-US" altLang="ja-JP" sz="1300" dirty="0">
                <a:solidFill>
                  <a:srgbClr val="002060"/>
                </a:solidFill>
                <a:latin typeface="HGPｺﾞｼｯｸM" panose="020B0600000000000000" pitchFamily="50" charset="-128"/>
                <a:ea typeface="HGPｺﾞｼｯｸM" panose="020B0600000000000000" pitchFamily="50" charset="-128"/>
              </a:rPr>
              <a:t>Email</a:t>
            </a:r>
            <a:r>
              <a:rPr kumimoji="1" lang="ja-JP" altLang="en-US" sz="1300" dirty="0">
                <a:solidFill>
                  <a:srgbClr val="002060"/>
                </a:solidFill>
                <a:latin typeface="HGPｺﾞｼｯｸM" panose="020B0600000000000000" pitchFamily="50" charset="-128"/>
                <a:ea typeface="HGPｺﾞｼｯｸM" panose="020B0600000000000000" pitchFamily="50" charset="-128"/>
              </a:rPr>
              <a:t>：</a:t>
            </a:r>
            <a:r>
              <a:rPr kumimoji="1" lang="en-US" altLang="zh-TW" sz="1300" dirty="0">
                <a:solidFill>
                  <a:srgbClr val="002060"/>
                </a:solidFill>
                <a:latin typeface="HGPｺﾞｼｯｸM" panose="020B0600000000000000" pitchFamily="50" charset="-128"/>
                <a:ea typeface="HGPｺﾞｼｯｸM" panose="020B0600000000000000" pitchFamily="50" charset="-128"/>
              </a:rPr>
              <a:t>supercity@gbox.pref.osaka.lg.jp</a:t>
            </a:r>
            <a:endParaRPr kumimoji="1" lang="en-US" altLang="ja-JP" sz="1300" dirty="0">
              <a:solidFill>
                <a:srgbClr val="002060"/>
              </a:solidFill>
              <a:latin typeface="HGPｺﾞｼｯｸM" panose="020B0600000000000000" pitchFamily="50" charset="-128"/>
              <a:ea typeface="HGPｺﾞｼｯｸM" panose="020B0600000000000000" pitchFamily="50" charset="-128"/>
            </a:endParaRPr>
          </a:p>
        </p:txBody>
      </p:sp>
      <p:sp>
        <p:nvSpPr>
          <p:cNvPr id="15" name="正方形/長方形 14">
            <a:extLst>
              <a:ext uri="{FF2B5EF4-FFF2-40B4-BE49-F238E27FC236}">
                <a16:creationId xmlns:a16="http://schemas.microsoft.com/office/drawing/2014/main" id="{113AD5B5-D37E-4BB0-8E31-F29E00B52961}"/>
              </a:ext>
            </a:extLst>
          </p:cNvPr>
          <p:cNvSpPr/>
          <p:nvPr/>
        </p:nvSpPr>
        <p:spPr>
          <a:xfrm>
            <a:off x="127064" y="8777759"/>
            <a:ext cx="1440000" cy="298753"/>
          </a:xfrm>
          <a:prstGeom prst="rect">
            <a:avLst/>
          </a:prstGeom>
          <a:solidFill>
            <a:srgbClr val="4F81BD"/>
          </a:solidFill>
          <a:ln w="19050" cap="flat" cmpd="sng" algn="ctr">
            <a:solidFill>
              <a:srgbClr val="4F81BD"/>
            </a:solidFill>
            <a:prstDash val="solid"/>
          </a:ln>
          <a:effectLst/>
        </p:spPr>
        <p:txBody>
          <a:bodyPr tIns="0" bIns="72000" rtlCol="0" anchor="ctr"/>
          <a:lstStyle/>
          <a:p>
            <a:pPr marL="0" marR="0" lvl="0" indent="0" algn="ctr" defTabSz="1474670" eaLnBrk="1" fontAlgn="auto" latinLnBrk="0" hangingPunct="1">
              <a:lnSpc>
                <a:spcPct val="150000"/>
              </a:lnSpc>
              <a:spcBef>
                <a:spcPts val="0"/>
              </a:spcBef>
              <a:spcAft>
                <a:spcPts val="0"/>
              </a:spcAft>
              <a:buClrTx/>
              <a:buSzTx/>
              <a:buFontTx/>
              <a:buNone/>
              <a:tabLst/>
              <a:defRPr/>
            </a:pPr>
            <a:r>
              <a:rPr kumimoji="1" lang="ja-JP" altLang="en-US" sz="1300" b="0" i="0" u="none" strike="noStrike" kern="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問い合わせ先</a:t>
            </a:r>
          </a:p>
        </p:txBody>
      </p:sp>
      <p:sp>
        <p:nvSpPr>
          <p:cNvPr id="16" name="テキスト ボックス 15">
            <a:extLst>
              <a:ext uri="{FF2B5EF4-FFF2-40B4-BE49-F238E27FC236}">
                <a16:creationId xmlns:a16="http://schemas.microsoft.com/office/drawing/2014/main" id="{EA68417C-63AE-40C0-B660-420AACA7FCD6}"/>
              </a:ext>
            </a:extLst>
          </p:cNvPr>
          <p:cNvSpPr txBox="1"/>
          <p:nvPr/>
        </p:nvSpPr>
        <p:spPr>
          <a:xfrm>
            <a:off x="297881" y="10048455"/>
            <a:ext cx="2932927" cy="323165"/>
          </a:xfrm>
          <a:prstGeom prst="rect">
            <a:avLst/>
          </a:prstGeom>
          <a:noFill/>
        </p:spPr>
        <p:txBody>
          <a:bodyPr wrap="square">
            <a:spAutoFit/>
          </a:bodyPr>
          <a:lstStyle/>
          <a:p>
            <a:pPr defTabSz="1474670"/>
            <a:r>
              <a:rPr kumimoji="1" lang="ja-JP" altLang="en-US" sz="1500" dirty="0">
                <a:solidFill>
                  <a:srgbClr val="002060"/>
                </a:solidFill>
                <a:latin typeface="HGPｺﾞｼｯｸM" panose="020B0600000000000000" pitchFamily="50" charset="-128"/>
                <a:ea typeface="HGPｺﾞｼｯｸM" panose="020B0600000000000000" pitchFamily="50" charset="-128"/>
              </a:rPr>
              <a:t>大阪市</a:t>
            </a:r>
            <a:r>
              <a:rPr kumimoji="1" lang="zh-CN" altLang="en-US" sz="1500" dirty="0">
                <a:solidFill>
                  <a:srgbClr val="002060"/>
                </a:solidFill>
                <a:latin typeface="HGPｺﾞｼｯｸM" panose="020B0600000000000000" pitchFamily="50" charset="-128"/>
                <a:ea typeface="HGPｺﾞｼｯｸM" panose="020B0600000000000000" pitchFamily="50" charset="-128"/>
              </a:rPr>
              <a:t>経済戦略局特区担当</a:t>
            </a:r>
            <a:endParaRPr kumimoji="1" lang="ja-JP" altLang="en-US" sz="1500" dirty="0">
              <a:solidFill>
                <a:prstClr val="black"/>
              </a:solidFill>
              <a:ea typeface="ＭＳ Ｐゴシック" panose="020B0600070205080204" pitchFamily="50" charset="-128"/>
            </a:endParaRPr>
          </a:p>
        </p:txBody>
      </p:sp>
      <p:sp>
        <p:nvSpPr>
          <p:cNvPr id="17" name="テキスト ボックス 16">
            <a:extLst>
              <a:ext uri="{FF2B5EF4-FFF2-40B4-BE49-F238E27FC236}">
                <a16:creationId xmlns:a16="http://schemas.microsoft.com/office/drawing/2014/main" id="{8818A03A-AD0C-455B-A594-A08A926088F6}"/>
              </a:ext>
            </a:extLst>
          </p:cNvPr>
          <p:cNvSpPr txBox="1"/>
          <p:nvPr/>
        </p:nvSpPr>
        <p:spPr>
          <a:xfrm>
            <a:off x="4453444" y="10048455"/>
            <a:ext cx="2932927" cy="477054"/>
          </a:xfrm>
          <a:prstGeom prst="rect">
            <a:avLst/>
          </a:prstGeom>
          <a:noFill/>
        </p:spPr>
        <p:txBody>
          <a:bodyPr wrap="square">
            <a:spAutoFit/>
          </a:bodyPr>
          <a:lstStyle/>
          <a:p>
            <a:pPr defTabSz="1474670">
              <a:lnSpc>
                <a:spcPts val="1500"/>
              </a:lnSpc>
            </a:pPr>
            <a:r>
              <a:rPr kumimoji="1" lang="en-US" altLang="ja-JP" sz="1300" dirty="0">
                <a:solidFill>
                  <a:srgbClr val="002060"/>
                </a:solidFill>
                <a:latin typeface="HGPｺﾞｼｯｸM" panose="020B0600000000000000" pitchFamily="50" charset="-128"/>
                <a:ea typeface="HGPｺﾞｼｯｸM" panose="020B0600000000000000" pitchFamily="50" charset="-128"/>
              </a:rPr>
              <a:t>T E L</a:t>
            </a:r>
            <a:r>
              <a:rPr kumimoji="1" lang="ja-JP" altLang="en-US" sz="1300" dirty="0">
                <a:solidFill>
                  <a:srgbClr val="002060"/>
                </a:solidFill>
                <a:latin typeface="HGPｺﾞｼｯｸM" panose="020B0600000000000000" pitchFamily="50" charset="-128"/>
                <a:ea typeface="HGPｺﾞｼｯｸM" panose="020B0600000000000000" pitchFamily="50" charset="-128"/>
              </a:rPr>
              <a:t>：</a:t>
            </a:r>
            <a:r>
              <a:rPr kumimoji="1" lang="en-US" altLang="ja-JP" sz="1300" dirty="0">
                <a:solidFill>
                  <a:srgbClr val="002060"/>
                </a:solidFill>
                <a:latin typeface="HGPｺﾞｼｯｸM" panose="020B0600000000000000" pitchFamily="50" charset="-128"/>
                <a:ea typeface="HGPｺﾞｼｯｸM" panose="020B0600000000000000" pitchFamily="50" charset="-128"/>
              </a:rPr>
              <a:t>06-6615-3764</a:t>
            </a:r>
          </a:p>
          <a:p>
            <a:pPr defTabSz="1474670">
              <a:lnSpc>
                <a:spcPts val="1500"/>
              </a:lnSpc>
            </a:pPr>
            <a:r>
              <a:rPr kumimoji="1" lang="en-US" altLang="ja-JP" sz="1300" dirty="0">
                <a:solidFill>
                  <a:srgbClr val="002060"/>
                </a:solidFill>
                <a:latin typeface="HGPｺﾞｼｯｸM" panose="020B0600000000000000" pitchFamily="50" charset="-128"/>
                <a:ea typeface="HGPｺﾞｼｯｸM" panose="020B0600000000000000" pitchFamily="50" charset="-128"/>
              </a:rPr>
              <a:t>Email</a:t>
            </a:r>
            <a:r>
              <a:rPr kumimoji="1" lang="ja-JP" altLang="en-US" sz="1300" dirty="0">
                <a:solidFill>
                  <a:srgbClr val="002060"/>
                </a:solidFill>
                <a:latin typeface="HGPｺﾞｼｯｸM" panose="020B0600000000000000" pitchFamily="50" charset="-128"/>
                <a:ea typeface="HGPｺﾞｼｯｸM" panose="020B0600000000000000" pitchFamily="50" charset="-128"/>
              </a:rPr>
              <a:t>：</a:t>
            </a:r>
            <a:r>
              <a:rPr kumimoji="1" lang="en-US" altLang="ja-JP" sz="1300" dirty="0">
                <a:solidFill>
                  <a:srgbClr val="002060"/>
                </a:solidFill>
                <a:latin typeface="HGPｺﾞｼｯｸM" panose="020B0600000000000000" pitchFamily="50" charset="-128"/>
                <a:ea typeface="HGPｺﾞｼｯｸM" panose="020B0600000000000000" pitchFamily="50" charset="-128"/>
              </a:rPr>
              <a:t>ga0024@city.osaka.lg.jp</a:t>
            </a:r>
            <a:endParaRPr kumimoji="1" lang="ja-JP" altLang="en-US" sz="1300" dirty="0">
              <a:solidFill>
                <a:prstClr val="black"/>
              </a:solidFill>
              <a:ea typeface="ＭＳ Ｐゴシック" panose="020B0600070205080204" pitchFamily="50" charset="-128"/>
            </a:endParaRPr>
          </a:p>
        </p:txBody>
      </p:sp>
      <p:sp>
        <p:nvSpPr>
          <p:cNvPr id="18" name="正方形/長方形 17">
            <a:extLst>
              <a:ext uri="{FF2B5EF4-FFF2-40B4-BE49-F238E27FC236}">
                <a16:creationId xmlns:a16="http://schemas.microsoft.com/office/drawing/2014/main" id="{365D1A71-4C80-4653-B5B1-088D2F4A6D60}"/>
              </a:ext>
            </a:extLst>
          </p:cNvPr>
          <p:cNvSpPr/>
          <p:nvPr/>
        </p:nvSpPr>
        <p:spPr>
          <a:xfrm>
            <a:off x="6130529" y="10480070"/>
            <a:ext cx="1763862" cy="286480"/>
          </a:xfrm>
          <a:prstGeom prst="rect">
            <a:avLst/>
          </a:prstGeom>
          <a:noFill/>
          <a:ln w="25400" cap="flat" cmpd="sng" algn="ctr">
            <a:noFill/>
            <a:prstDash val="solid"/>
          </a:ln>
          <a:effectLst/>
        </p:spPr>
        <p:txBody>
          <a:bodyPr rtlCol="0" anchor="t"/>
          <a:lstStyle/>
          <a:p>
            <a:pPr marL="0" marR="0" lvl="0" indent="0" algn="just" defTabSz="147467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令和６年２月</a:t>
            </a:r>
            <a:r>
              <a:rPr kumimoji="1" lang="en-US" altLang="ja-JP" sz="1000" kern="0" dirty="0">
                <a:solidFill>
                  <a:prstClr val="black"/>
                </a:solidFill>
                <a:latin typeface="HGPｺﾞｼｯｸM" panose="020B0600000000000000" pitchFamily="50" charset="-128"/>
                <a:ea typeface="HGPｺﾞｼｯｸM" panose="020B0600000000000000" pitchFamily="50" charset="-128"/>
              </a:rPr>
              <a:t>14</a:t>
            </a:r>
            <a:r>
              <a:rPr kumimoji="1" lang="ja-JP" altLang="en-US" sz="10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日現在</a:t>
            </a:r>
          </a:p>
        </p:txBody>
      </p:sp>
      <p:pic>
        <p:nvPicPr>
          <p:cNvPr id="19" name="図 18">
            <a:extLst>
              <a:ext uri="{FF2B5EF4-FFF2-40B4-BE49-F238E27FC236}">
                <a16:creationId xmlns:a16="http://schemas.microsoft.com/office/drawing/2014/main" id="{0B2B5DAC-72C9-42B5-A542-D358737DBD5E}"/>
              </a:ext>
            </a:extLst>
          </p:cNvPr>
          <p:cNvPicPr>
            <a:picLocks/>
          </p:cNvPicPr>
          <p:nvPr/>
        </p:nvPicPr>
        <p:blipFill rotWithShape="1">
          <a:blip r:embed="rId3"/>
          <a:srcRect l="8574" t="20752" r="38572" b="14185"/>
          <a:stretch/>
        </p:blipFill>
        <p:spPr>
          <a:xfrm>
            <a:off x="369889" y="4038692"/>
            <a:ext cx="6840000" cy="4608000"/>
          </a:xfrm>
          <a:prstGeom prst="rect">
            <a:avLst/>
          </a:prstGeom>
        </p:spPr>
      </p:pic>
      <p:sp>
        <p:nvSpPr>
          <p:cNvPr id="20" name="正方形/長方形 19">
            <a:extLst>
              <a:ext uri="{FF2B5EF4-FFF2-40B4-BE49-F238E27FC236}">
                <a16:creationId xmlns:a16="http://schemas.microsoft.com/office/drawing/2014/main" id="{37FEE69F-660D-4081-8398-3E0B4853A57E}"/>
              </a:ext>
            </a:extLst>
          </p:cNvPr>
          <p:cNvSpPr/>
          <p:nvPr/>
        </p:nvSpPr>
        <p:spPr>
          <a:xfrm>
            <a:off x="5558615" y="4082264"/>
            <a:ext cx="1763862" cy="286480"/>
          </a:xfrm>
          <a:prstGeom prst="rect">
            <a:avLst/>
          </a:prstGeom>
          <a:noFill/>
          <a:ln w="25400" cap="flat" cmpd="sng" algn="ctr">
            <a:noFill/>
            <a:prstDash val="solid"/>
          </a:ln>
          <a:effectLst/>
        </p:spPr>
        <p:txBody>
          <a:bodyPr rtlCol="0" anchor="t"/>
          <a:lstStyle/>
          <a:p>
            <a:pPr marL="0" marR="0" lvl="0" indent="0" algn="just" defTabSz="147467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t>
            </a:r>
            <a:r>
              <a:rPr kumimoji="1" lang="ja-JP" altLang="en-US" sz="9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内閣府公表資料を一部編集</a:t>
            </a:r>
          </a:p>
        </p:txBody>
      </p:sp>
    </p:spTree>
    <p:extLst>
      <p:ext uri="{BB962C8B-B14F-4D97-AF65-F5344CB8AC3E}">
        <p14:creationId xmlns:p14="http://schemas.microsoft.com/office/powerpoint/2010/main" val="349847316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1145</Words>
  <Application>Microsoft Office PowerPoint</Application>
  <PresentationFormat>ユーザー設定</PresentationFormat>
  <Paragraphs>118</Paragraphs>
  <Slides>4</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4</vt:i4>
      </vt:variant>
    </vt:vector>
  </HeadingPairs>
  <TitlesOfParts>
    <vt:vector size="13" baseType="lpstr">
      <vt:lpstr>HGPｺﾞｼｯｸE</vt:lpstr>
      <vt:lpstr>HGPｺﾞｼｯｸM</vt:lpstr>
      <vt:lpstr>HGP創英角ﾎﾟｯﾌﾟ体</vt:lpstr>
      <vt:lpstr>Meiryo UI</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2024-02-09T04:17:29Z</dcterms:created>
  <dcterms:modified xsi:type="dcterms:W3CDTF">2024-02-16T00:50:05Z</dcterms:modified>
</cp:coreProperties>
</file>