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75" r:id="rId2"/>
    <p:sldId id="276" r:id="rId3"/>
  </p:sldIdLst>
  <p:sldSz cx="15122525" cy="10693400"/>
  <p:notesSz cx="6807200" cy="9939338"/>
  <p:defaultTextStyle>
    <a:defPPr>
      <a:defRPr lang="ja-JP"/>
    </a:defPPr>
    <a:lvl1pPr marL="0" algn="l" defTabSz="1474670" rtl="0" eaLnBrk="1" latinLnBrk="0" hangingPunct="1">
      <a:defRPr kumimoji="1" sz="2900" kern="1200">
        <a:solidFill>
          <a:schemeClr val="tx1"/>
        </a:solidFill>
        <a:latin typeface="+mn-lt"/>
        <a:ea typeface="+mn-ea"/>
        <a:cs typeface="+mn-cs"/>
      </a:defRPr>
    </a:lvl1pPr>
    <a:lvl2pPr marL="737334" algn="l" defTabSz="1474670" rtl="0" eaLnBrk="1" latinLnBrk="0" hangingPunct="1">
      <a:defRPr kumimoji="1" sz="2900" kern="1200">
        <a:solidFill>
          <a:schemeClr val="tx1"/>
        </a:solidFill>
        <a:latin typeface="+mn-lt"/>
        <a:ea typeface="+mn-ea"/>
        <a:cs typeface="+mn-cs"/>
      </a:defRPr>
    </a:lvl2pPr>
    <a:lvl3pPr marL="1474670" algn="l" defTabSz="1474670" rtl="0" eaLnBrk="1" latinLnBrk="0" hangingPunct="1">
      <a:defRPr kumimoji="1" sz="2900" kern="1200">
        <a:solidFill>
          <a:schemeClr val="tx1"/>
        </a:solidFill>
        <a:latin typeface="+mn-lt"/>
        <a:ea typeface="+mn-ea"/>
        <a:cs typeface="+mn-cs"/>
      </a:defRPr>
    </a:lvl3pPr>
    <a:lvl4pPr marL="2212003" algn="l" defTabSz="1474670" rtl="0" eaLnBrk="1" latinLnBrk="0" hangingPunct="1">
      <a:defRPr kumimoji="1" sz="2900" kern="1200">
        <a:solidFill>
          <a:schemeClr val="tx1"/>
        </a:solidFill>
        <a:latin typeface="+mn-lt"/>
        <a:ea typeface="+mn-ea"/>
        <a:cs typeface="+mn-cs"/>
      </a:defRPr>
    </a:lvl4pPr>
    <a:lvl5pPr marL="2949340" algn="l" defTabSz="1474670" rtl="0" eaLnBrk="1" latinLnBrk="0" hangingPunct="1">
      <a:defRPr kumimoji="1" sz="2900" kern="1200">
        <a:solidFill>
          <a:schemeClr val="tx1"/>
        </a:solidFill>
        <a:latin typeface="+mn-lt"/>
        <a:ea typeface="+mn-ea"/>
        <a:cs typeface="+mn-cs"/>
      </a:defRPr>
    </a:lvl5pPr>
    <a:lvl6pPr marL="3686673" algn="l" defTabSz="1474670" rtl="0" eaLnBrk="1" latinLnBrk="0" hangingPunct="1">
      <a:defRPr kumimoji="1" sz="2900" kern="1200">
        <a:solidFill>
          <a:schemeClr val="tx1"/>
        </a:solidFill>
        <a:latin typeface="+mn-lt"/>
        <a:ea typeface="+mn-ea"/>
        <a:cs typeface="+mn-cs"/>
      </a:defRPr>
    </a:lvl6pPr>
    <a:lvl7pPr marL="4424009" algn="l" defTabSz="1474670" rtl="0" eaLnBrk="1" latinLnBrk="0" hangingPunct="1">
      <a:defRPr kumimoji="1" sz="2900" kern="1200">
        <a:solidFill>
          <a:schemeClr val="tx1"/>
        </a:solidFill>
        <a:latin typeface="+mn-lt"/>
        <a:ea typeface="+mn-ea"/>
        <a:cs typeface="+mn-cs"/>
      </a:defRPr>
    </a:lvl7pPr>
    <a:lvl8pPr marL="5161343" algn="l" defTabSz="1474670" rtl="0" eaLnBrk="1" latinLnBrk="0" hangingPunct="1">
      <a:defRPr kumimoji="1" sz="2900" kern="1200">
        <a:solidFill>
          <a:schemeClr val="tx1"/>
        </a:solidFill>
        <a:latin typeface="+mn-lt"/>
        <a:ea typeface="+mn-ea"/>
        <a:cs typeface="+mn-cs"/>
      </a:defRPr>
    </a:lvl8pPr>
    <a:lvl9pPr marL="5898678" algn="l" defTabSz="1474670"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orient="horz" pos="102">
          <p15:clr>
            <a:srgbClr val="A4A3A4"/>
          </p15:clr>
        </p15:guide>
        <p15:guide id="3" orient="horz" pos="6634">
          <p15:clr>
            <a:srgbClr val="A4A3A4"/>
          </p15:clr>
        </p15:guide>
        <p15:guide id="4" orient="horz" pos="6543">
          <p15:clr>
            <a:srgbClr val="A4A3A4"/>
          </p15:clr>
        </p15:guide>
        <p15:guide id="5" orient="horz" pos="193">
          <p15:clr>
            <a:srgbClr val="A4A3A4"/>
          </p15:clr>
        </p15:guide>
        <p15:guide id="6" orient="horz" pos="6589">
          <p15:clr>
            <a:srgbClr val="A4A3A4"/>
          </p15:clr>
        </p15:guide>
        <p15:guide id="7" orient="horz" pos="147">
          <p15:clr>
            <a:srgbClr val="A4A3A4"/>
          </p15:clr>
        </p15:guide>
        <p15:guide id="8" orient="horz" pos="1191">
          <p15:clr>
            <a:srgbClr val="A4A3A4"/>
          </p15:clr>
        </p15:guide>
        <p15:guide id="9" pos="2404">
          <p15:clr>
            <a:srgbClr val="A4A3A4"/>
          </p15:clr>
        </p15:guide>
        <p15:guide id="10" pos="9435">
          <p15:clr>
            <a:srgbClr val="A4A3A4"/>
          </p15:clr>
        </p15:guide>
        <p15:guide id="11" pos="4763">
          <p15:clr>
            <a:srgbClr val="A4A3A4"/>
          </p15:clr>
        </p15:guide>
        <p15:guide id="12" pos="4854">
          <p15:clr>
            <a:srgbClr val="A4A3A4"/>
          </p15:clr>
        </p15:guide>
        <p15:guide id="13" pos="4944">
          <p15:clr>
            <a:srgbClr val="A4A3A4"/>
          </p15:clr>
        </p15:guide>
        <p15:guide id="14" pos="4582">
          <p15:clr>
            <a:srgbClr val="A4A3A4"/>
          </p15:clr>
        </p15:guide>
        <p15:guide id="15" pos="4627">
          <p15:clr>
            <a:srgbClr val="A4A3A4"/>
          </p15:clr>
        </p15:guide>
        <p15:guide id="16" pos="182">
          <p15:clr>
            <a:srgbClr val="A4A3A4"/>
          </p15:clr>
        </p15:guide>
        <p15:guide id="17" pos="953">
          <p15:clr>
            <a:srgbClr val="A4A3A4"/>
          </p15:clr>
        </p15:guide>
        <p15:guide id="18" pos="832">
          <p15:clr>
            <a:srgbClr val="A4A3A4"/>
          </p15:clr>
        </p15:guide>
        <p15:guide id="19" pos="862">
          <p15:clr>
            <a:srgbClr val="A4A3A4"/>
          </p15:clr>
        </p15:guide>
        <p15:guide id="20" pos="136">
          <p15:clr>
            <a:srgbClr val="A4A3A4"/>
          </p15:clr>
        </p15:guide>
        <p15:guide id="21" pos="249">
          <p15:clr>
            <a:srgbClr val="A4A3A4"/>
          </p15:clr>
        </p15:guide>
        <p15:guide id="22" pos="9367">
          <p15:clr>
            <a:srgbClr val="A4A3A4"/>
          </p15:clr>
        </p15:guide>
        <p15:guide id="23" pos="51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81F6"/>
    <a:srgbClr val="99CCFF"/>
    <a:srgbClr val="FFFFFF"/>
    <a:srgbClr val="1D93FF"/>
    <a:srgbClr val="2CAE2C"/>
    <a:srgbClr val="FF99CC"/>
    <a:srgbClr val="FA3C00"/>
    <a:srgbClr val="33CC33"/>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17" autoAdjust="0"/>
    <p:restoredTop sz="93899" autoAdjust="0"/>
  </p:normalViewPr>
  <p:slideViewPr>
    <p:cSldViewPr>
      <p:cViewPr varScale="1">
        <p:scale>
          <a:sx n="64" d="100"/>
          <a:sy n="64" d="100"/>
        </p:scale>
        <p:origin x="1243" y="91"/>
      </p:cViewPr>
      <p:guideLst>
        <p:guide orient="horz" pos="3368"/>
        <p:guide orient="horz" pos="102"/>
        <p:guide orient="horz" pos="6634"/>
        <p:guide orient="horz" pos="6543"/>
        <p:guide orient="horz" pos="193"/>
        <p:guide orient="horz" pos="6589"/>
        <p:guide orient="horz" pos="147"/>
        <p:guide orient="horz" pos="1191"/>
        <p:guide pos="2404"/>
        <p:guide pos="9435"/>
        <p:guide pos="4763"/>
        <p:guide pos="4854"/>
        <p:guide pos="4944"/>
        <p:guide pos="4582"/>
        <p:guide pos="4627"/>
        <p:guide pos="182"/>
        <p:guide pos="953"/>
        <p:guide pos="832"/>
        <p:guide pos="862"/>
        <p:guide pos="136"/>
        <p:guide pos="249"/>
        <p:guide pos="9367"/>
        <p:guide pos="510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25"/>
            <a:ext cx="2949990" cy="496427"/>
          </a:xfrm>
          <a:prstGeom prst="rect">
            <a:avLst/>
          </a:prstGeom>
        </p:spPr>
        <p:txBody>
          <a:bodyPr vert="horz" lIns="88148" tIns="44070" rIns="88148" bIns="4407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701" y="25"/>
            <a:ext cx="2949990" cy="496427"/>
          </a:xfrm>
          <a:prstGeom prst="rect">
            <a:avLst/>
          </a:prstGeom>
        </p:spPr>
        <p:txBody>
          <a:bodyPr vert="horz" lIns="88148" tIns="44070" rIns="88148" bIns="44070" rtlCol="0"/>
          <a:lstStyle>
            <a:lvl1pPr algn="r">
              <a:defRPr sz="1100"/>
            </a:lvl1pPr>
          </a:lstStyle>
          <a:p>
            <a:fld id="{C563EE56-7B8B-4968-9D5F-BD1C01161681}" type="datetimeFigureOut">
              <a:rPr kumimoji="1" lang="ja-JP" altLang="en-US" smtClean="0"/>
              <a:t>2024/2/16</a:t>
            </a:fld>
            <a:endParaRPr kumimoji="1" lang="ja-JP" altLang="en-US"/>
          </a:p>
        </p:txBody>
      </p:sp>
      <p:sp>
        <p:nvSpPr>
          <p:cNvPr id="4" name="スライド イメージ プレースホルダー 3"/>
          <p:cNvSpPr>
            <a:spLocks noGrp="1" noRot="1" noChangeAspect="1"/>
          </p:cNvSpPr>
          <p:nvPr>
            <p:ph type="sldImg" idx="2"/>
          </p:nvPr>
        </p:nvSpPr>
        <p:spPr>
          <a:xfrm>
            <a:off x="768350" y="746125"/>
            <a:ext cx="5270500" cy="3727450"/>
          </a:xfrm>
          <a:prstGeom prst="rect">
            <a:avLst/>
          </a:prstGeom>
          <a:noFill/>
          <a:ln w="12700">
            <a:solidFill>
              <a:prstClr val="black"/>
            </a:solidFill>
          </a:ln>
        </p:spPr>
        <p:txBody>
          <a:bodyPr vert="horz" lIns="88148" tIns="44070" rIns="88148" bIns="44070" rtlCol="0" anchor="ctr"/>
          <a:lstStyle/>
          <a:p>
            <a:endParaRPr lang="ja-JP" altLang="en-US"/>
          </a:p>
        </p:txBody>
      </p:sp>
      <p:sp>
        <p:nvSpPr>
          <p:cNvPr id="5" name="ノート プレースホルダー 4"/>
          <p:cNvSpPr>
            <a:spLocks noGrp="1"/>
          </p:cNvSpPr>
          <p:nvPr>
            <p:ph type="body" sz="quarter" idx="3"/>
          </p:nvPr>
        </p:nvSpPr>
        <p:spPr>
          <a:xfrm>
            <a:off x="680426" y="4720698"/>
            <a:ext cx="5446369" cy="4472471"/>
          </a:xfrm>
          <a:prstGeom prst="rect">
            <a:avLst/>
          </a:prstGeom>
        </p:spPr>
        <p:txBody>
          <a:bodyPr vert="horz" lIns="88148" tIns="44070" rIns="88148" bIns="440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1393"/>
            <a:ext cx="2949990" cy="496427"/>
          </a:xfrm>
          <a:prstGeom prst="rect">
            <a:avLst/>
          </a:prstGeom>
        </p:spPr>
        <p:txBody>
          <a:bodyPr vert="horz" lIns="88148" tIns="44070" rIns="88148" bIns="4407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701" y="9441393"/>
            <a:ext cx="2949990" cy="496427"/>
          </a:xfrm>
          <a:prstGeom prst="rect">
            <a:avLst/>
          </a:prstGeom>
        </p:spPr>
        <p:txBody>
          <a:bodyPr vert="horz" lIns="88148" tIns="44070" rIns="88148" bIns="44070" rtlCol="0" anchor="b"/>
          <a:lstStyle>
            <a:lvl1pPr algn="r">
              <a:defRPr sz="1100"/>
            </a:lvl1pPr>
          </a:lstStyle>
          <a:p>
            <a:fld id="{E175187B-521E-41BA-A583-7D65AFF8C8EA}" type="slidenum">
              <a:rPr kumimoji="1" lang="ja-JP" altLang="en-US" smtClean="0"/>
              <a:t>‹#›</a:t>
            </a:fld>
            <a:endParaRPr kumimoji="1" lang="ja-JP" altLang="en-US"/>
          </a:p>
        </p:txBody>
      </p:sp>
    </p:spTree>
    <p:extLst>
      <p:ext uri="{BB962C8B-B14F-4D97-AF65-F5344CB8AC3E}">
        <p14:creationId xmlns:p14="http://schemas.microsoft.com/office/powerpoint/2010/main" val="3388706756"/>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8350" y="746125"/>
            <a:ext cx="5270500"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75187B-521E-41BA-A583-7D65AFF8C8EA}" type="slidenum">
              <a:rPr kumimoji="1" lang="ja-JP" altLang="en-US" smtClean="0"/>
              <a:t>1</a:t>
            </a:fld>
            <a:endParaRPr kumimoji="1" lang="ja-JP" altLang="en-US"/>
          </a:p>
        </p:txBody>
      </p:sp>
    </p:spTree>
    <p:extLst>
      <p:ext uri="{BB962C8B-B14F-4D97-AF65-F5344CB8AC3E}">
        <p14:creationId xmlns:p14="http://schemas.microsoft.com/office/powerpoint/2010/main" val="328661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8350" y="746125"/>
            <a:ext cx="5270500"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1474579">
              <a:defRPr/>
            </a:pPr>
            <a:fld id="{E175187B-521E-41BA-A583-7D65AFF8C8EA}" type="slidenum">
              <a:rPr lang="ja-JP" altLang="en-US">
                <a:solidFill>
                  <a:prstClr val="black"/>
                </a:solidFill>
                <a:latin typeface="Calibri"/>
                <a:ea typeface="ＭＳ Ｐゴシック" panose="020B0600070205080204" pitchFamily="50" charset="-128"/>
              </a:rPr>
              <a:pPr defTabSz="1474579">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8698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334" indent="0" algn="ctr">
              <a:buNone/>
              <a:defRPr>
                <a:solidFill>
                  <a:schemeClr val="tx1">
                    <a:tint val="75000"/>
                  </a:schemeClr>
                </a:solidFill>
              </a:defRPr>
            </a:lvl2pPr>
            <a:lvl3pPr marL="1474670" indent="0" algn="ctr">
              <a:buNone/>
              <a:defRPr>
                <a:solidFill>
                  <a:schemeClr val="tx1">
                    <a:tint val="75000"/>
                  </a:schemeClr>
                </a:solidFill>
              </a:defRPr>
            </a:lvl3pPr>
            <a:lvl4pPr marL="2212003" indent="0" algn="ctr">
              <a:buNone/>
              <a:defRPr>
                <a:solidFill>
                  <a:schemeClr val="tx1">
                    <a:tint val="75000"/>
                  </a:schemeClr>
                </a:solidFill>
              </a:defRPr>
            </a:lvl4pPr>
            <a:lvl5pPr marL="2949340" indent="0" algn="ctr">
              <a:buNone/>
              <a:defRPr>
                <a:solidFill>
                  <a:schemeClr val="tx1">
                    <a:tint val="75000"/>
                  </a:schemeClr>
                </a:solidFill>
              </a:defRPr>
            </a:lvl5pPr>
            <a:lvl6pPr marL="3686673" indent="0" algn="ctr">
              <a:buNone/>
              <a:defRPr>
                <a:solidFill>
                  <a:schemeClr val="tx1">
                    <a:tint val="75000"/>
                  </a:schemeClr>
                </a:solidFill>
              </a:defRPr>
            </a:lvl6pPr>
            <a:lvl7pPr marL="4424009" indent="0" algn="ctr">
              <a:buNone/>
              <a:defRPr>
                <a:solidFill>
                  <a:schemeClr val="tx1">
                    <a:tint val="75000"/>
                  </a:schemeClr>
                </a:solidFill>
              </a:defRPr>
            </a:lvl7pPr>
            <a:lvl8pPr marL="5161343" indent="0" algn="ctr">
              <a:buNone/>
              <a:defRPr>
                <a:solidFill>
                  <a:schemeClr val="tx1">
                    <a:tint val="75000"/>
                  </a:schemeClr>
                </a:solidFill>
              </a:defRPr>
            </a:lvl8pPr>
            <a:lvl9pPr marL="58986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40358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93083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4"/>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6" y="428234"/>
            <a:ext cx="9955662"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62333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311874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0"/>
            <a:ext cx="12854146" cy="2123828"/>
          </a:xfrm>
        </p:spPr>
        <p:txBody>
          <a:bodyPr anchor="t"/>
          <a:lstStyle>
            <a:lvl1pPr algn="l">
              <a:defRPr sz="6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334" indent="0">
              <a:buNone/>
              <a:defRPr sz="2900">
                <a:solidFill>
                  <a:schemeClr val="tx1">
                    <a:tint val="75000"/>
                  </a:schemeClr>
                </a:solidFill>
              </a:defRPr>
            </a:lvl2pPr>
            <a:lvl3pPr marL="1474670" indent="0">
              <a:buNone/>
              <a:defRPr sz="2700">
                <a:solidFill>
                  <a:schemeClr val="tx1">
                    <a:tint val="75000"/>
                  </a:schemeClr>
                </a:solidFill>
              </a:defRPr>
            </a:lvl3pPr>
            <a:lvl4pPr marL="2212003" indent="0">
              <a:buNone/>
              <a:defRPr sz="2300">
                <a:solidFill>
                  <a:schemeClr val="tx1">
                    <a:tint val="75000"/>
                  </a:schemeClr>
                </a:solidFill>
              </a:defRPr>
            </a:lvl4pPr>
            <a:lvl5pPr marL="2949340" indent="0">
              <a:buNone/>
              <a:defRPr sz="2300">
                <a:solidFill>
                  <a:schemeClr val="tx1">
                    <a:tint val="75000"/>
                  </a:schemeClr>
                </a:solidFill>
              </a:defRPr>
            </a:lvl5pPr>
            <a:lvl6pPr marL="3686673" indent="0">
              <a:buNone/>
              <a:defRPr sz="2300">
                <a:solidFill>
                  <a:schemeClr val="tx1">
                    <a:tint val="75000"/>
                  </a:schemeClr>
                </a:solidFill>
              </a:defRPr>
            </a:lvl6pPr>
            <a:lvl7pPr marL="4424009" indent="0">
              <a:buNone/>
              <a:defRPr sz="2300">
                <a:solidFill>
                  <a:schemeClr val="tx1">
                    <a:tint val="75000"/>
                  </a:schemeClr>
                </a:solidFill>
              </a:defRPr>
            </a:lvl7pPr>
            <a:lvl8pPr marL="5161343" indent="0">
              <a:buNone/>
              <a:defRPr sz="2300">
                <a:solidFill>
                  <a:schemeClr val="tx1">
                    <a:tint val="75000"/>
                  </a:schemeClr>
                </a:solidFill>
              </a:defRPr>
            </a:lvl8pPr>
            <a:lvl9pPr marL="5898678"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63955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8"/>
            <a:ext cx="6679115" cy="7057149"/>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6" y="2495128"/>
            <a:ext cx="6679115" cy="7057149"/>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334164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8" y="2393641"/>
            <a:ext cx="6681741" cy="997555"/>
          </a:xfrm>
        </p:spPr>
        <p:txBody>
          <a:bodyPr anchor="b"/>
          <a:lstStyle>
            <a:lvl1pPr marL="0" indent="0">
              <a:buNone/>
              <a:defRPr sz="3900" b="1"/>
            </a:lvl1pPr>
            <a:lvl2pPr marL="737334" indent="0">
              <a:buNone/>
              <a:defRPr sz="3200" b="1"/>
            </a:lvl2pPr>
            <a:lvl3pPr marL="1474670" indent="0">
              <a:buNone/>
              <a:defRPr sz="2900" b="1"/>
            </a:lvl3pPr>
            <a:lvl4pPr marL="2212003" indent="0">
              <a:buNone/>
              <a:defRPr sz="2700" b="1"/>
            </a:lvl4pPr>
            <a:lvl5pPr marL="2949340" indent="0">
              <a:buNone/>
              <a:defRPr sz="2700" b="1"/>
            </a:lvl5pPr>
            <a:lvl6pPr marL="3686673" indent="0">
              <a:buNone/>
              <a:defRPr sz="2700" b="1"/>
            </a:lvl6pPr>
            <a:lvl7pPr marL="4424009" indent="0">
              <a:buNone/>
              <a:defRPr sz="2700" b="1"/>
            </a:lvl7pPr>
            <a:lvl8pPr marL="5161343" indent="0">
              <a:buNone/>
              <a:defRPr sz="2700" b="1"/>
            </a:lvl8pPr>
            <a:lvl9pPr marL="5898678" indent="0">
              <a:buNone/>
              <a:defRPr sz="2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28" y="3391196"/>
            <a:ext cx="6681741" cy="6161082"/>
          </a:xfrm>
        </p:spPr>
        <p:txBody>
          <a:bodyPr/>
          <a:lstStyle>
            <a:lvl1pPr>
              <a:defRPr sz="3900"/>
            </a:lvl1pPr>
            <a:lvl2pPr>
              <a:defRPr sz="3200"/>
            </a:lvl2pPr>
            <a:lvl3pPr>
              <a:defRPr sz="29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4" y="2393641"/>
            <a:ext cx="6684366" cy="997555"/>
          </a:xfrm>
        </p:spPr>
        <p:txBody>
          <a:bodyPr anchor="b"/>
          <a:lstStyle>
            <a:lvl1pPr marL="0" indent="0">
              <a:buNone/>
              <a:defRPr sz="3900" b="1"/>
            </a:lvl1pPr>
            <a:lvl2pPr marL="737334" indent="0">
              <a:buNone/>
              <a:defRPr sz="3200" b="1"/>
            </a:lvl2pPr>
            <a:lvl3pPr marL="1474670" indent="0">
              <a:buNone/>
              <a:defRPr sz="2900" b="1"/>
            </a:lvl3pPr>
            <a:lvl4pPr marL="2212003" indent="0">
              <a:buNone/>
              <a:defRPr sz="2700" b="1"/>
            </a:lvl4pPr>
            <a:lvl5pPr marL="2949340" indent="0">
              <a:buNone/>
              <a:defRPr sz="2700" b="1"/>
            </a:lvl5pPr>
            <a:lvl6pPr marL="3686673" indent="0">
              <a:buNone/>
              <a:defRPr sz="2700" b="1"/>
            </a:lvl6pPr>
            <a:lvl7pPr marL="4424009" indent="0">
              <a:buNone/>
              <a:defRPr sz="2700" b="1"/>
            </a:lvl7pPr>
            <a:lvl8pPr marL="5161343" indent="0">
              <a:buNone/>
              <a:defRPr sz="2700" b="1"/>
            </a:lvl8pPr>
            <a:lvl9pPr marL="5898678" indent="0">
              <a:buNone/>
              <a:defRPr sz="2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4" y="3391196"/>
            <a:ext cx="6684366" cy="6161082"/>
          </a:xfrm>
        </p:spPr>
        <p:txBody>
          <a:bodyPr/>
          <a:lstStyle>
            <a:lvl1pPr>
              <a:defRPr sz="3900"/>
            </a:lvl1pPr>
            <a:lvl2pPr>
              <a:defRPr sz="3200"/>
            </a:lvl2pPr>
            <a:lvl3pPr>
              <a:defRPr sz="29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132679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4511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316907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9" y="425757"/>
            <a:ext cx="4975207" cy="1811937"/>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7" y="425756"/>
            <a:ext cx="8453912" cy="9126522"/>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29" y="2237694"/>
            <a:ext cx="4975207" cy="7314583"/>
          </a:xfrm>
        </p:spPr>
        <p:txBody>
          <a:bodyPr/>
          <a:lstStyle>
            <a:lvl1pPr marL="0" indent="0">
              <a:buNone/>
              <a:defRPr sz="2300"/>
            </a:lvl1pPr>
            <a:lvl2pPr marL="737334" indent="0">
              <a:buNone/>
              <a:defRPr sz="1800"/>
            </a:lvl2pPr>
            <a:lvl3pPr marL="1474670" indent="0">
              <a:buNone/>
              <a:defRPr sz="1600"/>
            </a:lvl3pPr>
            <a:lvl4pPr marL="2212003" indent="0">
              <a:buNone/>
              <a:defRPr sz="1500"/>
            </a:lvl4pPr>
            <a:lvl5pPr marL="2949340" indent="0">
              <a:buNone/>
              <a:defRPr sz="1500"/>
            </a:lvl5pPr>
            <a:lvl6pPr marL="3686673" indent="0">
              <a:buNone/>
              <a:defRPr sz="1500"/>
            </a:lvl6pPr>
            <a:lvl7pPr marL="4424009" indent="0">
              <a:buNone/>
              <a:defRPr sz="1500"/>
            </a:lvl7pPr>
            <a:lvl8pPr marL="5161343" indent="0">
              <a:buNone/>
              <a:defRPr sz="1500"/>
            </a:lvl8pPr>
            <a:lvl9pPr marL="5898678"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407186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3" y="7485382"/>
            <a:ext cx="9073515" cy="883691"/>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3" y="955475"/>
            <a:ext cx="9073515" cy="6416040"/>
          </a:xfrm>
        </p:spPr>
        <p:txBody>
          <a:bodyPr/>
          <a:lstStyle>
            <a:lvl1pPr marL="0" indent="0">
              <a:buNone/>
              <a:defRPr sz="5200"/>
            </a:lvl1pPr>
            <a:lvl2pPr marL="737334" indent="0">
              <a:buNone/>
              <a:defRPr sz="4500"/>
            </a:lvl2pPr>
            <a:lvl3pPr marL="1474670" indent="0">
              <a:buNone/>
              <a:defRPr sz="3900"/>
            </a:lvl3pPr>
            <a:lvl4pPr marL="2212003" indent="0">
              <a:buNone/>
              <a:defRPr sz="3200"/>
            </a:lvl4pPr>
            <a:lvl5pPr marL="2949340" indent="0">
              <a:buNone/>
              <a:defRPr sz="3200"/>
            </a:lvl5pPr>
            <a:lvl6pPr marL="3686673" indent="0">
              <a:buNone/>
              <a:defRPr sz="3200"/>
            </a:lvl6pPr>
            <a:lvl7pPr marL="4424009" indent="0">
              <a:buNone/>
              <a:defRPr sz="3200"/>
            </a:lvl7pPr>
            <a:lvl8pPr marL="5161343" indent="0">
              <a:buNone/>
              <a:defRPr sz="3200"/>
            </a:lvl8pPr>
            <a:lvl9pPr marL="5898678"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3" y="8369073"/>
            <a:ext cx="9073515" cy="1254989"/>
          </a:xfrm>
        </p:spPr>
        <p:txBody>
          <a:bodyPr/>
          <a:lstStyle>
            <a:lvl1pPr marL="0" indent="0">
              <a:buNone/>
              <a:defRPr sz="2300"/>
            </a:lvl1pPr>
            <a:lvl2pPr marL="737334" indent="0">
              <a:buNone/>
              <a:defRPr sz="1800"/>
            </a:lvl2pPr>
            <a:lvl3pPr marL="1474670" indent="0">
              <a:buNone/>
              <a:defRPr sz="1600"/>
            </a:lvl3pPr>
            <a:lvl4pPr marL="2212003" indent="0">
              <a:buNone/>
              <a:defRPr sz="1500"/>
            </a:lvl4pPr>
            <a:lvl5pPr marL="2949340" indent="0">
              <a:buNone/>
              <a:defRPr sz="1500"/>
            </a:lvl5pPr>
            <a:lvl6pPr marL="3686673" indent="0">
              <a:buNone/>
              <a:defRPr sz="1500"/>
            </a:lvl6pPr>
            <a:lvl7pPr marL="4424009" indent="0">
              <a:buNone/>
              <a:defRPr sz="1500"/>
            </a:lvl7pPr>
            <a:lvl8pPr marL="5161343" indent="0">
              <a:buNone/>
              <a:defRPr sz="1500"/>
            </a:lvl8pPr>
            <a:lvl9pPr marL="5898678"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3E2068-65F5-47A6-BCF6-80C6742C83E2}" type="datetimeFigureOut">
              <a:rPr kumimoji="1" lang="ja-JP" altLang="en-US" smtClean="0"/>
              <a:t>2024/2/16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53523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4"/>
            <a:ext cx="13610273" cy="1782233"/>
          </a:xfrm>
          <a:prstGeom prst="rect">
            <a:avLst/>
          </a:prstGeom>
        </p:spPr>
        <p:txBody>
          <a:bodyPr vert="horz" lIns="147467" tIns="73735" rIns="147467" bIns="737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8"/>
            <a:ext cx="13610273" cy="7057149"/>
          </a:xfrm>
          <a:prstGeom prst="rect">
            <a:avLst/>
          </a:prstGeom>
        </p:spPr>
        <p:txBody>
          <a:bodyPr vert="horz" lIns="147467" tIns="73735" rIns="147467" bIns="737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6" y="9911200"/>
            <a:ext cx="3528589" cy="569325"/>
          </a:xfrm>
          <a:prstGeom prst="rect">
            <a:avLst/>
          </a:prstGeom>
        </p:spPr>
        <p:txBody>
          <a:bodyPr vert="horz" lIns="147467" tIns="73735" rIns="147467" bIns="73735" rtlCol="0" anchor="ctr"/>
          <a:lstStyle>
            <a:lvl1pPr algn="l">
              <a:defRPr sz="1800">
                <a:solidFill>
                  <a:schemeClr val="tx1">
                    <a:tint val="75000"/>
                  </a:schemeClr>
                </a:solidFill>
              </a:defRPr>
            </a:lvl1pPr>
          </a:lstStyle>
          <a:p>
            <a:fld id="{E33E2068-65F5-47A6-BCF6-80C6742C83E2}" type="datetimeFigureOut">
              <a:rPr kumimoji="1" lang="ja-JP" altLang="en-US" smtClean="0"/>
              <a:t>2024/2/16</a:t>
            </a:fld>
            <a:endParaRPr kumimoji="1" lang="ja-JP" altLang="en-US"/>
          </a:p>
        </p:txBody>
      </p:sp>
      <p:sp>
        <p:nvSpPr>
          <p:cNvPr id="5" name="フッター プレースホルダー 4"/>
          <p:cNvSpPr>
            <a:spLocks noGrp="1"/>
          </p:cNvSpPr>
          <p:nvPr>
            <p:ph type="ftr" sz="quarter" idx="3"/>
          </p:nvPr>
        </p:nvSpPr>
        <p:spPr>
          <a:xfrm>
            <a:off x="5166863" y="9911200"/>
            <a:ext cx="4788800" cy="569325"/>
          </a:xfrm>
          <a:prstGeom prst="rect">
            <a:avLst/>
          </a:prstGeom>
        </p:spPr>
        <p:txBody>
          <a:bodyPr vert="horz" lIns="147467" tIns="73735" rIns="147467" bIns="737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2" y="9911200"/>
            <a:ext cx="3528589" cy="569325"/>
          </a:xfrm>
          <a:prstGeom prst="rect">
            <a:avLst/>
          </a:prstGeom>
        </p:spPr>
        <p:txBody>
          <a:bodyPr vert="horz" lIns="147467" tIns="73735" rIns="147467" bIns="73735" rtlCol="0" anchor="ctr"/>
          <a:lstStyle>
            <a:lvl1pPr algn="r">
              <a:defRPr sz="1800">
                <a:solidFill>
                  <a:schemeClr val="tx1">
                    <a:tint val="75000"/>
                  </a:schemeClr>
                </a:solidFill>
              </a:defRPr>
            </a:lvl1p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85680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4670" rtl="0" eaLnBrk="1" latinLnBrk="0" hangingPunct="1">
        <a:spcBef>
          <a:spcPct val="0"/>
        </a:spcBef>
        <a:buNone/>
        <a:defRPr kumimoji="1" sz="7100" kern="1200">
          <a:solidFill>
            <a:schemeClr val="tx1"/>
          </a:solidFill>
          <a:latin typeface="+mj-lt"/>
          <a:ea typeface="+mj-ea"/>
          <a:cs typeface="+mj-cs"/>
        </a:defRPr>
      </a:lvl1pPr>
    </p:titleStyle>
    <p:bodyStyle>
      <a:lvl1pPr marL="553000" indent="-553000" algn="l" defTabSz="1474670"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170" indent="-460835" algn="l" defTabSz="147467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2pPr>
      <a:lvl3pPr marL="1843338" indent="-368668" algn="l" defTabSz="147467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0673"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8008"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5341"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2677"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0011"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7346"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4670" rtl="0" eaLnBrk="1" latinLnBrk="0" hangingPunct="1">
        <a:defRPr kumimoji="1" sz="2900" kern="1200">
          <a:solidFill>
            <a:schemeClr val="tx1"/>
          </a:solidFill>
          <a:latin typeface="+mn-lt"/>
          <a:ea typeface="+mn-ea"/>
          <a:cs typeface="+mn-cs"/>
        </a:defRPr>
      </a:lvl1pPr>
      <a:lvl2pPr marL="737334" algn="l" defTabSz="1474670" rtl="0" eaLnBrk="1" latinLnBrk="0" hangingPunct="1">
        <a:defRPr kumimoji="1" sz="2900" kern="1200">
          <a:solidFill>
            <a:schemeClr val="tx1"/>
          </a:solidFill>
          <a:latin typeface="+mn-lt"/>
          <a:ea typeface="+mn-ea"/>
          <a:cs typeface="+mn-cs"/>
        </a:defRPr>
      </a:lvl2pPr>
      <a:lvl3pPr marL="1474670" algn="l" defTabSz="1474670" rtl="0" eaLnBrk="1" latinLnBrk="0" hangingPunct="1">
        <a:defRPr kumimoji="1" sz="2900" kern="1200">
          <a:solidFill>
            <a:schemeClr val="tx1"/>
          </a:solidFill>
          <a:latin typeface="+mn-lt"/>
          <a:ea typeface="+mn-ea"/>
          <a:cs typeface="+mn-cs"/>
        </a:defRPr>
      </a:lvl3pPr>
      <a:lvl4pPr marL="2212003" algn="l" defTabSz="1474670" rtl="0" eaLnBrk="1" latinLnBrk="0" hangingPunct="1">
        <a:defRPr kumimoji="1" sz="2900" kern="1200">
          <a:solidFill>
            <a:schemeClr val="tx1"/>
          </a:solidFill>
          <a:latin typeface="+mn-lt"/>
          <a:ea typeface="+mn-ea"/>
          <a:cs typeface="+mn-cs"/>
        </a:defRPr>
      </a:lvl4pPr>
      <a:lvl5pPr marL="2949340" algn="l" defTabSz="1474670" rtl="0" eaLnBrk="1" latinLnBrk="0" hangingPunct="1">
        <a:defRPr kumimoji="1" sz="2900" kern="1200">
          <a:solidFill>
            <a:schemeClr val="tx1"/>
          </a:solidFill>
          <a:latin typeface="+mn-lt"/>
          <a:ea typeface="+mn-ea"/>
          <a:cs typeface="+mn-cs"/>
        </a:defRPr>
      </a:lvl5pPr>
      <a:lvl6pPr marL="3686673" algn="l" defTabSz="1474670" rtl="0" eaLnBrk="1" latinLnBrk="0" hangingPunct="1">
        <a:defRPr kumimoji="1" sz="2900" kern="1200">
          <a:solidFill>
            <a:schemeClr val="tx1"/>
          </a:solidFill>
          <a:latin typeface="+mn-lt"/>
          <a:ea typeface="+mn-ea"/>
          <a:cs typeface="+mn-cs"/>
        </a:defRPr>
      </a:lvl6pPr>
      <a:lvl7pPr marL="4424009" algn="l" defTabSz="1474670" rtl="0" eaLnBrk="1" latinLnBrk="0" hangingPunct="1">
        <a:defRPr kumimoji="1" sz="2900" kern="1200">
          <a:solidFill>
            <a:schemeClr val="tx1"/>
          </a:solidFill>
          <a:latin typeface="+mn-lt"/>
          <a:ea typeface="+mn-ea"/>
          <a:cs typeface="+mn-cs"/>
        </a:defRPr>
      </a:lvl7pPr>
      <a:lvl8pPr marL="5161343" algn="l" defTabSz="1474670" rtl="0" eaLnBrk="1" latinLnBrk="0" hangingPunct="1">
        <a:defRPr kumimoji="1" sz="2900" kern="1200">
          <a:solidFill>
            <a:schemeClr val="tx1"/>
          </a:solidFill>
          <a:latin typeface="+mn-lt"/>
          <a:ea typeface="+mn-ea"/>
          <a:cs typeface="+mn-cs"/>
        </a:defRPr>
      </a:lvl8pPr>
      <a:lvl9pPr marL="5898678" algn="l" defTabSz="1474670"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https://www.pref.osaka.lg.jp/tokku_suishin2/supercity/"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chisou.go.jp/tiiki/kokusentoc/" TargetMode="External"/><Relationship Id="rId11" Type="http://schemas.openxmlformats.org/officeDocument/2006/relationships/image" Target="../media/image12.png"/><Relationship Id="rId5" Type="http://schemas.openxmlformats.org/officeDocument/2006/relationships/hyperlink" Target="https://www.pref.osaka.lg.jp/tokku_suishin2/orden/" TargetMode="External"/><Relationship Id="rId10" Type="http://schemas.openxmlformats.org/officeDocument/2006/relationships/image" Target="../media/image11.png"/><Relationship Id="rId4" Type="http://schemas.openxmlformats.org/officeDocument/2006/relationships/hyperlink" Target="https://www.city.osaka.lg.jp/ictsenryakushitsu/page/0000592767.html" TargetMode="External"/><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C7701640-42D7-46F5-80AB-0F2B596479DC}"/>
              </a:ext>
            </a:extLst>
          </p:cNvPr>
          <p:cNvPicPr>
            <a:picLocks noChangeAspect="1"/>
          </p:cNvPicPr>
          <p:nvPr/>
        </p:nvPicPr>
        <p:blipFill rotWithShape="1">
          <a:blip r:embed="rId3" cstate="print">
            <a:alphaModFix amt="30000"/>
            <a:extLst>
              <a:ext uri="{28A0092B-C50C-407E-A947-70E740481C1C}">
                <a14:useLocalDpi xmlns:a14="http://schemas.microsoft.com/office/drawing/2010/main"/>
              </a:ext>
            </a:extLst>
          </a:blip>
          <a:srcRect t="18512"/>
          <a:stretch/>
        </p:blipFill>
        <p:spPr>
          <a:xfrm>
            <a:off x="7614292" y="4695767"/>
            <a:ext cx="7360152" cy="5997633"/>
          </a:xfrm>
          <a:prstGeom prst="rect">
            <a:avLst/>
          </a:prstGeom>
          <a:effectLst>
            <a:softEdge rad="127000"/>
          </a:effectLst>
        </p:spPr>
      </p:pic>
      <p:cxnSp>
        <p:nvCxnSpPr>
          <p:cNvPr id="13" name="直線コネクタ 12"/>
          <p:cNvCxnSpPr/>
          <p:nvPr/>
        </p:nvCxnSpPr>
        <p:spPr>
          <a:xfrm>
            <a:off x="7561263" y="-341932"/>
            <a:ext cx="0" cy="11233248"/>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097" y="241351"/>
            <a:ext cx="1440000" cy="41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a:extLst>
              <a:ext uri="{FF2B5EF4-FFF2-40B4-BE49-F238E27FC236}">
                <a16:creationId xmlns:a16="http://schemas.microsoft.com/office/drawing/2014/main" id="{0EDB8AC4-A35B-4049-BD40-6EAA13AC901B}"/>
              </a:ext>
            </a:extLst>
          </p:cNvPr>
          <p:cNvSpPr txBox="1"/>
          <p:nvPr/>
        </p:nvSpPr>
        <p:spPr>
          <a:xfrm>
            <a:off x="7909146" y="1242244"/>
            <a:ext cx="6721060" cy="1406009"/>
          </a:xfrm>
          <a:prstGeom prst="plaque">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スーパーシティ型</a:t>
            </a:r>
            <a:endParaRPr lang="en-US" altLang="ja-JP" sz="3200" b="1" dirty="0">
              <a:solidFill>
                <a:srgbClr val="002060"/>
              </a:solidFill>
              <a:latin typeface="HGPｺﾞｼｯｸE" panose="020B0900000000000000" pitchFamily="50" charset="-128"/>
              <a:ea typeface="HGPｺﾞｼｯｸE" panose="020B0900000000000000" pitchFamily="50" charset="-128"/>
            </a:endParaRPr>
          </a:p>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国家戦略特区のご案内</a:t>
            </a:r>
          </a:p>
        </p:txBody>
      </p:sp>
      <p:sp>
        <p:nvSpPr>
          <p:cNvPr id="32" name="テキスト ボックス 31">
            <a:extLst>
              <a:ext uri="{FF2B5EF4-FFF2-40B4-BE49-F238E27FC236}">
                <a16:creationId xmlns:a16="http://schemas.microsoft.com/office/drawing/2014/main" id="{88C09E6D-01D5-4E84-BB9F-E2951A1FB7F6}"/>
              </a:ext>
            </a:extLst>
          </p:cNvPr>
          <p:cNvSpPr txBox="1"/>
          <p:nvPr/>
        </p:nvSpPr>
        <p:spPr>
          <a:xfrm>
            <a:off x="7944451" y="3810649"/>
            <a:ext cx="6552728" cy="830997"/>
          </a:xfrm>
          <a:prstGeom prst="rect">
            <a:avLst/>
          </a:prstGeom>
          <a:noFill/>
        </p:spPr>
        <p:txBody>
          <a:bodyPr wrap="square">
            <a:spAutoFit/>
          </a:bodyPr>
          <a:lstStyle/>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規制に関する相談や提案を</a:t>
            </a:r>
            <a:endParaRPr lang="en-US" altLang="ja-JP"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大阪府・大阪市にお寄せください</a:t>
            </a:r>
            <a:endParaRPr lang="ja-JP" altLang="en-US" sz="2400" b="1" dirty="0"/>
          </a:p>
        </p:txBody>
      </p:sp>
      <p:pic>
        <p:nvPicPr>
          <p:cNvPr id="22" name="図 21">
            <a:extLst>
              <a:ext uri="{FF2B5EF4-FFF2-40B4-BE49-F238E27FC236}">
                <a16:creationId xmlns:a16="http://schemas.microsoft.com/office/drawing/2014/main" id="{73BE9740-5A92-4BAE-B995-3709D98A3097}"/>
              </a:ext>
            </a:extLst>
          </p:cNvPr>
          <p:cNvPicPr>
            <a:picLocks noChangeAspect="1"/>
          </p:cNvPicPr>
          <p:nvPr/>
        </p:nvPicPr>
        <p:blipFill>
          <a:blip r:embed="rId5"/>
          <a:stretch>
            <a:fillRect/>
          </a:stretch>
        </p:blipFill>
        <p:spPr>
          <a:xfrm>
            <a:off x="9289454" y="226790"/>
            <a:ext cx="1332000" cy="429681"/>
          </a:xfrm>
          <a:prstGeom prst="rect">
            <a:avLst/>
          </a:prstGeom>
        </p:spPr>
      </p:pic>
      <p:sp>
        <p:nvSpPr>
          <p:cNvPr id="30" name="テキスト ボックス 29">
            <a:extLst>
              <a:ext uri="{FF2B5EF4-FFF2-40B4-BE49-F238E27FC236}">
                <a16:creationId xmlns:a16="http://schemas.microsoft.com/office/drawing/2014/main" id="{8A69F5BE-84C3-4655-A0B3-2FD6E8958425}"/>
              </a:ext>
            </a:extLst>
          </p:cNvPr>
          <p:cNvSpPr txBox="1"/>
          <p:nvPr/>
        </p:nvSpPr>
        <p:spPr>
          <a:xfrm>
            <a:off x="7849299" y="2930366"/>
            <a:ext cx="6840755" cy="400110"/>
          </a:xfrm>
          <a:prstGeom prst="rect">
            <a:avLst/>
          </a:prstGeom>
          <a:noFill/>
        </p:spPr>
        <p:txBody>
          <a:bodyPr wrap="square">
            <a:spAutoFit/>
          </a:bodyPr>
          <a:lstStyle/>
          <a:p>
            <a:pPr algn="ctr"/>
            <a:r>
              <a:rPr kumimoji="1" lang="ja-JP" altLang="en-US"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rPr>
              <a:t>～法令による規制がビジネスの支障となっていませんか</a:t>
            </a:r>
            <a:r>
              <a:rPr lang="ja-JP" altLang="en-US" sz="2000" b="1" i="1" dirty="0">
                <a:solidFill>
                  <a:srgbClr val="A50021"/>
                </a:solidFill>
                <a:latin typeface="HGPｺﾞｼｯｸM" panose="020B0600000000000000" pitchFamily="50" charset="-128"/>
                <a:ea typeface="HGPｺﾞｼｯｸM" panose="020B0600000000000000" pitchFamily="50" charset="-128"/>
                <a:cs typeface="メイリオ" panose="020B0604030504040204" pitchFamily="50" charset="-128"/>
              </a:rPr>
              <a:t>～</a:t>
            </a:r>
            <a:endParaRPr kumimoji="1" lang="en-US" altLang="ja-JP"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2" name="正方形/長方形 41">
            <a:extLst>
              <a:ext uri="{FF2B5EF4-FFF2-40B4-BE49-F238E27FC236}">
                <a16:creationId xmlns:a16="http://schemas.microsoft.com/office/drawing/2014/main" id="{768699D0-69F5-46F9-A0BF-499D54004884}"/>
              </a:ext>
            </a:extLst>
          </p:cNvPr>
          <p:cNvSpPr/>
          <p:nvPr/>
        </p:nvSpPr>
        <p:spPr>
          <a:xfrm>
            <a:off x="12466672" y="9019688"/>
            <a:ext cx="1143262" cy="215444"/>
          </a:xfrm>
          <a:prstGeom prst="rect">
            <a:avLst/>
          </a:prstGeom>
        </p:spPr>
        <p:txBody>
          <a:bodyPr wrap="none">
            <a:spAutoFit/>
          </a:bodyPr>
          <a:lstStyle/>
          <a:p>
            <a:pPr lvl="0" algn="ctr" defTabSz="914423" fontAlgn="ctr">
              <a:defRPr/>
            </a:pPr>
            <a:r>
              <a:rPr kumimoji="1" lang="zh-TW" altLang="en-US" sz="800" dirty="0">
                <a:latin typeface="Meiryo UI" panose="020B0604030504040204" pitchFamily="50" charset="-128"/>
                <a:ea typeface="Meiryo UI" panose="020B0604030504040204" pitchFamily="50" charset="-128"/>
              </a:rPr>
              <a:t>出典：経済産業省</a:t>
            </a:r>
            <a:r>
              <a:rPr kumimoji="1" lang="en-US" altLang="zh-TW" sz="800" dirty="0">
                <a:latin typeface="Meiryo UI" panose="020B0604030504040204" pitchFamily="50" charset="-128"/>
                <a:ea typeface="Meiryo UI" panose="020B0604030504040204" pitchFamily="50" charset="-128"/>
              </a:rPr>
              <a:t>HP</a:t>
            </a:r>
            <a:endParaRPr kumimoji="1" lang="zh-TW" altLang="en-US" sz="8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F52EB7BA-257D-43F8-8735-8A970145E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9264" y="7220502"/>
            <a:ext cx="2660824" cy="2014630"/>
          </a:xfrm>
          <a:prstGeom prst="rect">
            <a:avLst/>
          </a:prstGeom>
          <a:ln>
            <a:noFill/>
          </a:ln>
          <a:effectLst>
            <a:softEdge rad="112500"/>
          </a:effectLst>
        </p:spPr>
      </p:pic>
      <p:sp>
        <p:nvSpPr>
          <p:cNvPr id="2" name="角丸四角形 45">
            <a:extLst>
              <a:ext uri="{FF2B5EF4-FFF2-40B4-BE49-F238E27FC236}">
                <a16:creationId xmlns:a16="http://schemas.microsoft.com/office/drawing/2014/main" id="{0EEF355D-36B9-FABF-1A00-880771B5082C}"/>
              </a:ext>
            </a:extLst>
          </p:cNvPr>
          <p:cNvSpPr/>
          <p:nvPr/>
        </p:nvSpPr>
        <p:spPr>
          <a:xfrm>
            <a:off x="117637" y="376160"/>
            <a:ext cx="7308000" cy="8325078"/>
          </a:xfrm>
          <a:prstGeom prst="roundRect">
            <a:avLst>
              <a:gd name="adj" fmla="val 927"/>
            </a:avLst>
          </a:prstGeom>
          <a:solidFill>
            <a:schemeClr val="accent5">
              <a:lumMod val="20000"/>
              <a:lumOff val="80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sp>
        <p:nvSpPr>
          <p:cNvPr id="7" name="タイトル 1">
            <a:extLst>
              <a:ext uri="{FF2B5EF4-FFF2-40B4-BE49-F238E27FC236}">
                <a16:creationId xmlns:a16="http://schemas.microsoft.com/office/drawing/2014/main" id="{715AFD58-BC8F-BAEF-D474-C2C89B383B5A}"/>
              </a:ext>
            </a:extLst>
          </p:cNvPr>
          <p:cNvSpPr txBox="1">
            <a:spLocks/>
          </p:cNvSpPr>
          <p:nvPr/>
        </p:nvSpPr>
        <p:spPr>
          <a:xfrm>
            <a:off x="117637" y="90116"/>
            <a:ext cx="7308000" cy="468000"/>
          </a:xfrm>
          <a:prstGeom prst="rect">
            <a:avLst/>
          </a:prstGeom>
          <a:solidFill>
            <a:schemeClr val="tx2">
              <a:lumMod val="60000"/>
              <a:lumOff val="40000"/>
            </a:schemeClr>
          </a:solidFill>
        </p:spPr>
        <p:txBody>
          <a:bodyPr vert="horz" lIns="99569" tIns="49785" rIns="99569" bIns="49785"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10352758" algn="l"/>
              </a:tabLst>
            </a:pPr>
            <a:r>
              <a:rPr lang="ja-JP" altLang="en-US" sz="2000" b="1" dirty="0">
                <a:solidFill>
                  <a:schemeClr val="bg1"/>
                </a:solidFill>
                <a:latin typeface="HGPｺﾞｼｯｸM" panose="020B0600000000000000" pitchFamily="50" charset="-128"/>
                <a:ea typeface="HGPｺﾞｼｯｸM" panose="020B0600000000000000" pitchFamily="50" charset="-128"/>
                <a:cs typeface="Meiryo UI" panose="020B0604030504040204" pitchFamily="50" charset="-128"/>
              </a:rPr>
              <a:t>スーパーシティ構想等の実現に向けた調査事業 （内閣府事業）</a:t>
            </a:r>
          </a:p>
        </p:txBody>
      </p:sp>
      <p:sp>
        <p:nvSpPr>
          <p:cNvPr id="8" name="テキスト プレースホルダー 33">
            <a:extLst>
              <a:ext uri="{FF2B5EF4-FFF2-40B4-BE49-F238E27FC236}">
                <a16:creationId xmlns:a16="http://schemas.microsoft.com/office/drawing/2014/main" id="{304A97D0-CB75-B310-2091-A2362A87FECD}"/>
              </a:ext>
            </a:extLst>
          </p:cNvPr>
          <p:cNvSpPr txBox="1">
            <a:spLocks/>
          </p:cNvSpPr>
          <p:nvPr/>
        </p:nvSpPr>
        <p:spPr>
          <a:xfrm>
            <a:off x="288454" y="613422"/>
            <a:ext cx="7069127" cy="757900"/>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defTabSz="912114" rtl="0" eaLnBrk="1" fontAlgn="ctr" latinLnBrk="0" hangingPunct="1">
              <a:lnSpc>
                <a:spcPts val="1400"/>
              </a:lnSpc>
              <a:spcBef>
                <a:spcPts val="0"/>
              </a:spcBef>
              <a:spcAft>
                <a:spcPts val="300"/>
              </a:spcAft>
              <a:buClr>
                <a:srgbClr val="2E75B6"/>
              </a:buClr>
              <a:buSzTx/>
              <a:buFont typeface="Wingdings" panose="05000000000000000000" pitchFamily="2" charset="2"/>
              <a:buChar char="l"/>
              <a:tabLs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内閣府において、スーパーシティ構想等の早期実現のため、民間事業者、大学等が行う先端的サービスの開発・構築等に関する調査事業を実施しています</a:t>
            </a:r>
            <a:r>
              <a:rPr kumimoji="1" lang="ja-JP" altLang="en-US" sz="1200" b="0" i="0" u="none" strike="noStrike" kern="1200" cap="none" spc="0" normalizeH="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a:t>
            </a:r>
            <a:endParaRPr kumimoji="1" lang="en-US" altLang="ja-JP" sz="1200" b="0" i="0" u="none" strike="noStrike" kern="1200" cap="none" spc="0" normalizeH="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endParaRPr>
          </a:p>
          <a:p>
            <a:pPr marL="180000" marR="0" lvl="0" indent="-180000" defTabSz="912114" rtl="0" eaLnBrk="1" fontAlgn="ctr" latinLnBrk="0" hangingPunct="1">
              <a:lnSpc>
                <a:spcPts val="1400"/>
              </a:lnSpc>
              <a:spcBef>
                <a:spcPts val="0"/>
              </a:spcBef>
              <a:spcAft>
                <a:spcPts val="300"/>
              </a:spcAft>
              <a:buClr>
                <a:srgbClr val="2E75B6"/>
              </a:buClr>
              <a:buSzTx/>
              <a:buFont typeface="Wingdings" panose="05000000000000000000" pitchFamily="2" charset="2"/>
              <a:buChar char="l"/>
              <a:tabLs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大阪の</a:t>
            </a:r>
            <a:r>
              <a:rPr lang="ja-JP" altLang="en-US" sz="1200" dirty="0">
                <a:latin typeface="HGPｺﾞｼｯｸM" panose="020B0600000000000000" pitchFamily="50" charset="-128"/>
                <a:ea typeface="HGPｺﾞｼｯｸM" panose="020B0600000000000000" pitchFamily="50" charset="-128"/>
              </a:rPr>
              <a:t>スーパーシティ構想に関する取組として大阪府・大阪市の同意を得た事業者は、本事業に応募できますので、規制改革を伴った先端的サービスを検討されるときは、以下の問い合わせ先までご相談ください。</a:t>
            </a:r>
            <a:endParaRPr kumimoji="1" lang="en-US" altLang="ja-JP" sz="1200" b="0" i="0" u="none" strike="noStrike" kern="1200" cap="none" spc="0" normalizeH="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10" name="角丸四角形 45">
            <a:extLst>
              <a:ext uri="{FF2B5EF4-FFF2-40B4-BE49-F238E27FC236}">
                <a16:creationId xmlns:a16="http://schemas.microsoft.com/office/drawing/2014/main" id="{A944E240-4916-2E1F-ACC2-D5A816EB6C3F}"/>
              </a:ext>
            </a:extLst>
          </p:cNvPr>
          <p:cNvSpPr/>
          <p:nvPr/>
        </p:nvSpPr>
        <p:spPr>
          <a:xfrm>
            <a:off x="360462" y="1428036"/>
            <a:ext cx="6840000" cy="2312395"/>
          </a:xfrm>
          <a:prstGeom prst="roundRect">
            <a:avLst>
              <a:gd name="adj" fmla="val 927"/>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1474670" rtl="0" eaLnBrk="1" fontAlgn="auto" latinLnBrk="0" hangingPunct="1">
              <a:lnSpc>
                <a:spcPts val="15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rPr>
              <a:t>令和６年度　先端的サービスの開発・構築及び規制・制度改革に関する調査事業（仮称）</a:t>
            </a:r>
            <a:endParaRPr kumimoji="1" lang="en-US" altLang="ja-JP" sz="1050" b="0" i="0" u="none" strike="noStrike" kern="120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endParaRPr>
          </a:p>
          <a:p>
            <a:pPr marL="0" marR="0" lvl="0" indent="0" defTabSz="1474670" rtl="0" eaLnBrk="1" fontAlgn="auto" latinLnBrk="0" hangingPunct="1">
              <a:lnSpc>
                <a:spcPts val="1500"/>
              </a:lnSpc>
              <a:spcBef>
                <a:spcPts val="0"/>
              </a:spcBef>
              <a:spcAft>
                <a:spcPts val="0"/>
              </a:spcAft>
              <a:buClrTx/>
              <a:buSzTx/>
              <a:buFontTx/>
              <a:buNone/>
              <a:tabLst/>
              <a:defRPr/>
            </a:pPr>
            <a:r>
              <a:rPr lang="ja-JP" altLang="en-US" sz="1050" dirty="0">
                <a:solidFill>
                  <a:prstClr val="black"/>
                </a:solidFill>
                <a:latin typeface="HGPｺﾞｼｯｸM" panose="020B0600000000000000" pitchFamily="50" charset="-128"/>
                <a:ea typeface="HGPｺﾞｼｯｸM" panose="020B0600000000000000" pitchFamily="50" charset="-128"/>
              </a:rPr>
              <a:t> </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○対象事業：スーパーシティ等において民間事業</a:t>
            </a:r>
            <a:r>
              <a:rPr kumimoji="1" lang="ja-JP" altLang="en-US" sz="105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者、大学</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等が行う先端的サービスの</a:t>
            </a:r>
            <a:r>
              <a:rPr kumimoji="1" lang="ja-JP" altLang="en-US" sz="105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実装に必要な規制・制度改革の</a:t>
            </a:r>
            <a:endParaRPr kumimoji="1" lang="en-US" altLang="ja-JP" sz="105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endParaRPr>
          </a:p>
          <a:p>
            <a:pPr marL="0" marR="0" lvl="0" indent="0" defTabSz="1474670" rtl="0" eaLnBrk="1" fontAlgn="auto" latinLnBrk="0" hangingPunct="1">
              <a:lnSpc>
                <a:spcPts val="1500"/>
              </a:lnSpc>
              <a:spcBef>
                <a:spcPts val="0"/>
              </a:spcBef>
              <a:spcAft>
                <a:spcPts val="0"/>
              </a:spcAft>
              <a:buClrTx/>
              <a:buSzTx/>
              <a:buFontTx/>
              <a:buNone/>
              <a:tabLst/>
              <a:defRPr/>
            </a:pPr>
            <a:r>
              <a:rPr lang="ja-JP" altLang="en-US" sz="1050" dirty="0">
                <a:solidFill>
                  <a:schemeClr val="tx1"/>
                </a:solidFill>
                <a:latin typeface="HGPｺﾞｼｯｸM" panose="020B0600000000000000" pitchFamily="50" charset="-128"/>
                <a:ea typeface="HGPｺﾞｼｯｸM" panose="020B0600000000000000" pitchFamily="50" charset="-128"/>
              </a:rPr>
              <a:t>　　　　　　　　　</a:t>
            </a:r>
            <a:r>
              <a:rPr kumimoji="1" lang="ja-JP" altLang="en-US" sz="105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実現に向けた事業</a:t>
            </a:r>
          </a:p>
          <a:p>
            <a:pPr marL="0" marR="0" lvl="0" indent="0" defTabSz="147467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a:t>
            </a:r>
            <a:r>
              <a:rPr kumimoji="1" lang="ja-JP" altLang="en-US" sz="105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提案内容：</a:t>
            </a:r>
          </a:p>
          <a:p>
            <a:pPr marL="0" marR="0" lvl="0" indent="0" defTabSz="147467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　先端的サービスの開発・構築等に必要な規制改革事項の内容が具体化されていること</a:t>
            </a:r>
            <a:endPar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defTabSz="1474670" rtl="0" eaLnBrk="1" fontAlgn="auto" latinLnBrk="0" hangingPunct="1">
              <a:lnSpc>
                <a:spcPts val="1500"/>
              </a:lnSpc>
              <a:spcBef>
                <a:spcPts val="0"/>
              </a:spcBef>
              <a:spcAft>
                <a:spcPts val="0"/>
              </a:spcAft>
              <a:buClrTx/>
              <a:buSzTx/>
              <a:buFontTx/>
              <a:buNone/>
              <a:tabLst/>
              <a:defRPr/>
            </a:pPr>
            <a:r>
              <a:rPr lang="ja-JP" altLang="en-US" sz="1050" dirty="0">
                <a:solidFill>
                  <a:prstClr val="black"/>
                </a:solidFill>
                <a:latin typeface="HGPｺﾞｼｯｸM" panose="020B0600000000000000" pitchFamily="50" charset="-128"/>
                <a:ea typeface="HGPｺﾞｼｯｸM" panose="020B0600000000000000" pitchFamily="50" charset="-128"/>
              </a:rPr>
              <a:t>　　</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調査・実証内容が、規制改革を実現するために必要十分なものであること</a:t>
            </a:r>
            <a:endParaRPr kumimoji="1" lang="ja-JP" altLang="en-US" sz="1050" b="0" i="0" u="none" strike="sngStrike" kern="1200" cap="none" spc="0" normalizeH="0" noProof="0" dirty="0">
              <a:ln>
                <a:noFill/>
              </a:ln>
              <a:solidFill>
                <a:srgbClr val="FF0000"/>
              </a:solidFill>
              <a:effectLst/>
              <a:uLnTx/>
              <a:uFillTx/>
              <a:latin typeface="HGPｺﾞｼｯｸM" panose="020B0600000000000000" pitchFamily="50" charset="-128"/>
              <a:ea typeface="HGPｺﾞｼｯｸM" panose="020B0600000000000000" pitchFamily="50" charset="-128"/>
            </a:endParaRPr>
          </a:p>
          <a:p>
            <a:pPr marL="0" marR="0" lvl="0" indent="0" defTabSz="147467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　</a:t>
            </a:r>
            <a:r>
              <a:rPr lang="ja-JP" altLang="en-US" sz="1050" dirty="0">
                <a:solidFill>
                  <a:prstClr val="black"/>
                </a:solidFill>
                <a:latin typeface="HGPｺﾞｼｯｸM" panose="020B0600000000000000" pitchFamily="50" charset="-128"/>
                <a:ea typeface="HGPｺﾞｼｯｸM" panose="020B0600000000000000" pitchFamily="50" charset="-128"/>
              </a:rPr>
              <a:t>実証にとどまらず、実装に向けた取組であり、そのプロセスが明らかであること</a:t>
            </a:r>
            <a:endPar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defTabSz="147467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　調査・実証の内容が、社会実装や他地域への取組の横展開を進める観点からも資するものであること　　等</a:t>
            </a:r>
            <a:endPar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defTabSz="147467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a:t>
            </a:r>
            <a:r>
              <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1</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事業当たり予算額：上限</a:t>
            </a:r>
            <a:r>
              <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2,000</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万円～</a:t>
            </a:r>
            <a:r>
              <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5,000</a:t>
            </a:r>
            <a:r>
              <a:rPr kumimoji="1" lang="ja-JP" altLang="en-US" sz="105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万円（税込）</a:t>
            </a:r>
          </a:p>
          <a:p>
            <a:pPr marL="0" marR="0" lvl="0" indent="0" defTabSz="147467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 ○公募期間：令和６年４月下旬から１</a:t>
            </a:r>
            <a:r>
              <a:rPr lang="ja-JP" altLang="en-US" sz="1050" dirty="0">
                <a:solidFill>
                  <a:schemeClr val="tx1"/>
                </a:solidFill>
                <a:latin typeface="HGPｺﾞｼｯｸM" panose="020B0600000000000000" pitchFamily="50" charset="-128"/>
                <a:ea typeface="HGPｺﾞｼｯｸM" panose="020B0600000000000000" pitchFamily="50" charset="-128"/>
              </a:rPr>
              <a:t>カ月程度　　　　　　　　　　　　　　   </a:t>
            </a:r>
            <a:endParaRPr lang="en-US" altLang="ja-JP" sz="1050" dirty="0">
              <a:solidFill>
                <a:schemeClr val="tx1"/>
              </a:solidFill>
              <a:latin typeface="HGPｺﾞｼｯｸM" panose="020B0600000000000000" pitchFamily="50" charset="-128"/>
              <a:ea typeface="HGPｺﾞｼｯｸM" panose="020B0600000000000000" pitchFamily="50" charset="-128"/>
            </a:endParaRPr>
          </a:p>
          <a:p>
            <a:pPr marL="0" marR="0" lvl="0" indent="0" defTabSz="1474670" rtl="0" eaLnBrk="1" fontAlgn="auto" latinLnBrk="0" hangingPunct="1">
              <a:lnSpc>
                <a:spcPts val="1500"/>
              </a:lnSpc>
              <a:spcBef>
                <a:spcPts val="0"/>
              </a:spcBef>
              <a:spcAft>
                <a:spcPts val="0"/>
              </a:spcAft>
              <a:buClrTx/>
              <a:buSzTx/>
              <a:buFontTx/>
              <a:buNone/>
              <a:tabLst/>
              <a:defRPr/>
            </a:pPr>
            <a:r>
              <a:rPr lang="en-US" altLang="ja-JP" sz="1050" dirty="0">
                <a:solidFill>
                  <a:schemeClr val="tx1"/>
                </a:solidFill>
                <a:latin typeface="HGPｺﾞｼｯｸM" panose="020B0600000000000000" pitchFamily="50" charset="-128"/>
                <a:ea typeface="HGPｺﾞｼｯｸM" panose="020B0600000000000000" pitchFamily="50" charset="-128"/>
              </a:rPr>
              <a:t> </a:t>
            </a:r>
            <a:r>
              <a:rPr lang="ja-JP" altLang="en-US" sz="1050" dirty="0">
                <a:solidFill>
                  <a:schemeClr val="tx1"/>
                </a:solidFill>
                <a:latin typeface="HGPｺﾞｼｯｸM" panose="020B0600000000000000" pitchFamily="50" charset="-128"/>
                <a:ea typeface="HGPｺﾞｼｯｸM" panose="020B0600000000000000" pitchFamily="50" charset="-128"/>
              </a:rPr>
              <a:t>○内閣府</a:t>
            </a:r>
            <a:r>
              <a:rPr lang="en-US" altLang="ja-JP" sz="1050" dirty="0">
                <a:solidFill>
                  <a:schemeClr val="tx1"/>
                </a:solidFill>
                <a:latin typeface="HGPｺﾞｼｯｸM" panose="020B0600000000000000" pitchFamily="50" charset="-128"/>
                <a:ea typeface="HGPｺﾞｼｯｸM" panose="020B0600000000000000" pitchFamily="50" charset="-128"/>
              </a:rPr>
              <a:t>HP</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https://www.chisou.go.jp/tiiki/kokusentoc/supercity/supercity_240115.html</a:t>
            </a:r>
          </a:p>
        </p:txBody>
      </p:sp>
      <p:sp>
        <p:nvSpPr>
          <p:cNvPr id="18" name="角丸四角形 45">
            <a:extLst>
              <a:ext uri="{FF2B5EF4-FFF2-40B4-BE49-F238E27FC236}">
                <a16:creationId xmlns:a16="http://schemas.microsoft.com/office/drawing/2014/main" id="{0397A56E-4DF2-4D36-2F58-22B4C02B0203}"/>
              </a:ext>
            </a:extLst>
          </p:cNvPr>
          <p:cNvSpPr/>
          <p:nvPr/>
        </p:nvSpPr>
        <p:spPr>
          <a:xfrm>
            <a:off x="360462" y="3810649"/>
            <a:ext cx="2871936" cy="263027"/>
          </a:xfrm>
          <a:prstGeom prst="roundRect">
            <a:avLst>
              <a:gd name="adj" fmla="val 927"/>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147467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rPr>
              <a:t>（参考：令和</a:t>
            </a:r>
            <a:r>
              <a:rPr lang="ja-JP" altLang="en-US" sz="1200" b="1" dirty="0">
                <a:solidFill>
                  <a:srgbClr val="0070C0"/>
                </a:solidFill>
                <a:latin typeface="HGPｺﾞｼｯｸM" panose="020B0600000000000000" pitchFamily="50" charset="-128"/>
                <a:ea typeface="HGPｺﾞｼｯｸM" panose="020B0600000000000000" pitchFamily="50" charset="-128"/>
              </a:rPr>
              <a:t>５</a:t>
            </a:r>
            <a:r>
              <a:rPr kumimoji="1" lang="ja-JP" altLang="en-US" sz="1200" b="1" i="0" u="none" strike="noStrike" kern="120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rPr>
              <a:t>年度　採択事業の例）</a:t>
            </a:r>
            <a:endParaRPr kumimoji="1" lang="en-US" altLang="ja-JP" sz="1050" b="0" i="0" u="none" strike="noStrike" kern="120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A904A61C-1E74-4E63-B49C-D2C0F4D0947A}"/>
              </a:ext>
            </a:extLst>
          </p:cNvPr>
          <p:cNvPicPr>
            <a:picLocks noChangeAspect="1"/>
          </p:cNvPicPr>
          <p:nvPr/>
        </p:nvPicPr>
        <p:blipFill>
          <a:blip r:embed="rId7"/>
          <a:stretch>
            <a:fillRect/>
          </a:stretch>
        </p:blipFill>
        <p:spPr>
          <a:xfrm>
            <a:off x="13899000" y="109366"/>
            <a:ext cx="1079086" cy="725487"/>
          </a:xfrm>
          <a:prstGeom prst="rect">
            <a:avLst/>
          </a:prstGeom>
        </p:spPr>
      </p:pic>
      <p:pic>
        <p:nvPicPr>
          <p:cNvPr id="11" name="図 10">
            <a:extLst>
              <a:ext uri="{FF2B5EF4-FFF2-40B4-BE49-F238E27FC236}">
                <a16:creationId xmlns:a16="http://schemas.microsoft.com/office/drawing/2014/main" id="{4FD18CDF-6C13-C4A7-D178-EE4EF57BDF05}"/>
              </a:ext>
            </a:extLst>
          </p:cNvPr>
          <p:cNvPicPr>
            <a:picLocks noChangeAspect="1"/>
          </p:cNvPicPr>
          <p:nvPr/>
        </p:nvPicPr>
        <p:blipFill>
          <a:blip r:embed="rId8"/>
          <a:stretch>
            <a:fillRect/>
          </a:stretch>
        </p:blipFill>
        <p:spPr>
          <a:xfrm>
            <a:off x="5833134" y="3127152"/>
            <a:ext cx="576000" cy="576000"/>
          </a:xfrm>
          <a:prstGeom prst="rect">
            <a:avLst/>
          </a:prstGeom>
        </p:spPr>
      </p:pic>
      <p:sp>
        <p:nvSpPr>
          <p:cNvPr id="27" name="正方形/長方形 26">
            <a:extLst>
              <a:ext uri="{FF2B5EF4-FFF2-40B4-BE49-F238E27FC236}">
                <a16:creationId xmlns:a16="http://schemas.microsoft.com/office/drawing/2014/main" id="{1CCB3564-3731-4001-8BAF-C9C67F4EC675}"/>
              </a:ext>
            </a:extLst>
          </p:cNvPr>
          <p:cNvSpPr/>
          <p:nvPr/>
        </p:nvSpPr>
        <p:spPr>
          <a:xfrm>
            <a:off x="117636" y="8771294"/>
            <a:ext cx="7308000" cy="17542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kumimoji="1" lang="ja-JP" altLang="en-US">
              <a:latin typeface="HGPｺﾞｼｯｸM" panose="020B0600000000000000" pitchFamily="50" charset="-128"/>
              <a:ea typeface="HGPｺﾞｼｯｸM" panose="020B0600000000000000" pitchFamily="50" charset="-128"/>
            </a:endParaRPr>
          </a:p>
        </p:txBody>
      </p:sp>
      <p:sp>
        <p:nvSpPr>
          <p:cNvPr id="28" name="テキスト ボックス 27">
            <a:extLst>
              <a:ext uri="{FF2B5EF4-FFF2-40B4-BE49-F238E27FC236}">
                <a16:creationId xmlns:a16="http://schemas.microsoft.com/office/drawing/2014/main" id="{CC376CED-4F78-45A2-8775-FCCE2F56CE6C}"/>
              </a:ext>
            </a:extLst>
          </p:cNvPr>
          <p:cNvSpPr txBox="1"/>
          <p:nvPr/>
        </p:nvSpPr>
        <p:spPr>
          <a:xfrm>
            <a:off x="288454" y="9567406"/>
            <a:ext cx="3949280" cy="323137"/>
          </a:xfrm>
          <a:prstGeom prst="rect">
            <a:avLst/>
          </a:prstGeom>
          <a:noFill/>
        </p:spPr>
        <p:txBody>
          <a:bodyPr wrap="square" lIns="91412" tIns="45706" rIns="91412" bIns="45706" rtlCol="0">
            <a:spAutoFit/>
          </a:bodyPr>
          <a:lstStyle/>
          <a:p>
            <a:r>
              <a:rPr lang="ja-JP" altLang="en-US" sz="1500" dirty="0">
                <a:solidFill>
                  <a:srgbClr val="002060"/>
                </a:solidFill>
                <a:latin typeface="HGPｺﾞｼｯｸM" panose="020B0600000000000000" pitchFamily="50" charset="-128"/>
                <a:ea typeface="HGPｺﾞｼｯｸM" panose="020B0600000000000000" pitchFamily="50" charset="-128"/>
              </a:rPr>
              <a:t>大阪市デジタル統括室戦略担当</a:t>
            </a:r>
            <a:r>
              <a:rPr lang="ja-JP" altLang="en-US" sz="1200" dirty="0">
                <a:solidFill>
                  <a:srgbClr val="002060"/>
                </a:solidFill>
                <a:latin typeface="HGPｺﾞｼｯｸM" panose="020B0600000000000000" pitchFamily="50" charset="-128"/>
                <a:ea typeface="HGPｺﾞｼｯｸM" panose="020B0600000000000000" pitchFamily="50" charset="-128"/>
              </a:rPr>
              <a:t>　</a:t>
            </a:r>
            <a:endParaRPr lang="en-US" altLang="zh-CN" sz="1500" strike="sngStrike" dirty="0">
              <a:solidFill>
                <a:srgbClr val="FF0000"/>
              </a:solidFill>
              <a:latin typeface="HGPｺﾞｼｯｸM" panose="020B0600000000000000" pitchFamily="50" charset="-128"/>
              <a:ea typeface="HGPｺﾞｼｯｸM" panose="020B0600000000000000" pitchFamily="50" charset="-128"/>
            </a:endParaRPr>
          </a:p>
        </p:txBody>
      </p:sp>
      <p:sp>
        <p:nvSpPr>
          <p:cNvPr id="33" name="テキスト ボックス 32">
            <a:extLst>
              <a:ext uri="{FF2B5EF4-FFF2-40B4-BE49-F238E27FC236}">
                <a16:creationId xmlns:a16="http://schemas.microsoft.com/office/drawing/2014/main" id="{F65BBB80-21DA-4EF4-9144-379D82A04D65}"/>
              </a:ext>
            </a:extLst>
          </p:cNvPr>
          <p:cNvSpPr txBox="1"/>
          <p:nvPr/>
        </p:nvSpPr>
        <p:spPr>
          <a:xfrm>
            <a:off x="4455383" y="9567406"/>
            <a:ext cx="3051535" cy="477025"/>
          </a:xfrm>
          <a:prstGeom prst="rect">
            <a:avLst/>
          </a:prstGeom>
          <a:noFill/>
        </p:spPr>
        <p:txBody>
          <a:bodyPr wrap="square" lIns="91412" tIns="45706" rIns="91412" bIns="45706" rtlCol="0">
            <a:spAutoFit/>
          </a:bodyPr>
          <a:lstStyle/>
          <a:p>
            <a:pPr>
              <a:lnSpc>
                <a:spcPts val="1500"/>
              </a:lnSpc>
            </a:pPr>
            <a:r>
              <a:rPr lang="en-US" altLang="ja-JP" sz="1300" dirty="0">
                <a:solidFill>
                  <a:srgbClr val="002060"/>
                </a:solidFill>
                <a:latin typeface="HGPｺﾞｼｯｸM" panose="020B0600000000000000" pitchFamily="50" charset="-128"/>
                <a:ea typeface="HGPｺﾞｼｯｸM" panose="020B0600000000000000" pitchFamily="50" charset="-128"/>
              </a:rPr>
              <a:t>T E L</a:t>
            </a:r>
            <a:r>
              <a:rPr lang="ja-JP" altLang="en-US" sz="1300" dirty="0">
                <a:solidFill>
                  <a:srgbClr val="002060"/>
                </a:solidFill>
                <a:latin typeface="HGPｺﾞｼｯｸM" panose="020B0600000000000000" pitchFamily="50" charset="-128"/>
                <a:ea typeface="HGPｺﾞｼｯｸM" panose="020B0600000000000000" pitchFamily="50" charset="-128"/>
              </a:rPr>
              <a:t>：</a:t>
            </a:r>
            <a:r>
              <a:rPr lang="en-US" altLang="ja-JP" sz="1300" dirty="0">
                <a:solidFill>
                  <a:srgbClr val="002060"/>
                </a:solidFill>
                <a:latin typeface="HGPｺﾞｼｯｸM" panose="020B0600000000000000" pitchFamily="50" charset="-128"/>
                <a:ea typeface="HGPｺﾞｼｯｸM" panose="020B0600000000000000" pitchFamily="50" charset="-128"/>
              </a:rPr>
              <a:t>06-6208-7459</a:t>
            </a:r>
          </a:p>
          <a:p>
            <a:pPr>
              <a:lnSpc>
                <a:spcPts val="1500"/>
              </a:lnSpc>
            </a:pPr>
            <a:r>
              <a:rPr lang="en-US" altLang="ja-JP" sz="1300">
                <a:solidFill>
                  <a:srgbClr val="002060"/>
                </a:solidFill>
                <a:latin typeface="HGPｺﾞｼｯｸM" panose="020B0600000000000000" pitchFamily="50" charset="-128"/>
                <a:ea typeface="HGPｺﾞｼｯｸM" panose="020B0600000000000000" pitchFamily="50" charset="-128"/>
              </a:rPr>
              <a:t>Email</a:t>
            </a:r>
            <a:r>
              <a:rPr lang="ja-JP" altLang="en-US" sz="1300">
                <a:solidFill>
                  <a:srgbClr val="002060"/>
                </a:solidFill>
                <a:latin typeface="HGPｺﾞｼｯｸM" panose="020B0600000000000000" pitchFamily="50" charset="-128"/>
                <a:ea typeface="HGPｺﾞｼｯｸM" panose="020B0600000000000000" pitchFamily="50" charset="-128"/>
              </a:rPr>
              <a:t>：</a:t>
            </a:r>
            <a:r>
              <a:rPr lang="en-US" altLang="ja-JP" sz="1300">
                <a:solidFill>
                  <a:srgbClr val="002060"/>
                </a:solidFill>
                <a:latin typeface="HGPｺﾞｼｯｸM" panose="020B0600000000000000" pitchFamily="50" charset="-128"/>
                <a:ea typeface="HGPｺﾞｼｯｸM" panose="020B0600000000000000" pitchFamily="50" charset="-128"/>
              </a:rPr>
              <a:t>bb0006</a:t>
            </a:r>
            <a:r>
              <a:rPr lang="en-US" altLang="ja-JP" sz="1300" dirty="0">
                <a:solidFill>
                  <a:srgbClr val="002060"/>
                </a:solidFill>
                <a:latin typeface="HGPｺﾞｼｯｸM" panose="020B0600000000000000" pitchFamily="50" charset="-128"/>
                <a:ea typeface="HGPｺﾞｼｯｸM" panose="020B0600000000000000" pitchFamily="50" charset="-128"/>
              </a:rPr>
              <a:t>@city.osaka.lg</a:t>
            </a:r>
            <a:r>
              <a:rPr lang="en-US" altLang="ja-JP" sz="1300">
                <a:solidFill>
                  <a:srgbClr val="002060"/>
                </a:solidFill>
                <a:latin typeface="HGPｺﾞｼｯｸM" panose="020B0600000000000000" pitchFamily="50" charset="-128"/>
                <a:ea typeface="HGPｺﾞｼｯｸM" panose="020B0600000000000000" pitchFamily="50" charset="-128"/>
              </a:rPr>
              <a:t>.jp</a:t>
            </a:r>
            <a:endParaRPr lang="en-US" altLang="ja-JP" sz="1300" dirty="0">
              <a:solidFill>
                <a:srgbClr val="002060"/>
              </a:solidFill>
              <a:latin typeface="HGPｺﾞｼｯｸM" panose="020B0600000000000000" pitchFamily="50" charset="-128"/>
              <a:ea typeface="HGPｺﾞｼｯｸM" panose="020B0600000000000000" pitchFamily="50" charset="-128"/>
            </a:endParaRPr>
          </a:p>
        </p:txBody>
      </p:sp>
      <p:sp>
        <p:nvSpPr>
          <p:cNvPr id="34" name="テキスト ボックス 33">
            <a:extLst>
              <a:ext uri="{FF2B5EF4-FFF2-40B4-BE49-F238E27FC236}">
                <a16:creationId xmlns:a16="http://schemas.microsoft.com/office/drawing/2014/main" id="{78541C50-FEBE-4FE8-B771-DBED0521018F}"/>
              </a:ext>
            </a:extLst>
          </p:cNvPr>
          <p:cNvSpPr txBox="1"/>
          <p:nvPr/>
        </p:nvSpPr>
        <p:spPr>
          <a:xfrm>
            <a:off x="288454" y="9083855"/>
            <a:ext cx="3584138" cy="323137"/>
          </a:xfrm>
          <a:prstGeom prst="rect">
            <a:avLst/>
          </a:prstGeom>
          <a:noFill/>
        </p:spPr>
        <p:txBody>
          <a:bodyPr wrap="square" lIns="91412" tIns="45706" rIns="91412" bIns="45706" rtlCol="0">
            <a:spAutoFit/>
          </a:bodyPr>
          <a:lstStyle/>
          <a:p>
            <a:r>
              <a:rPr lang="ja-JP" altLang="en-US" sz="1500" dirty="0">
                <a:solidFill>
                  <a:srgbClr val="002060"/>
                </a:solidFill>
                <a:latin typeface="HGPｺﾞｼｯｸM" panose="020B0600000000000000" pitchFamily="50" charset="-128"/>
                <a:ea typeface="HGPｺﾞｼｯｸM" panose="020B0600000000000000" pitchFamily="50" charset="-128"/>
              </a:rPr>
              <a:t>大阪府スマートシティ戦略部特区推進課</a:t>
            </a:r>
          </a:p>
        </p:txBody>
      </p:sp>
      <p:sp>
        <p:nvSpPr>
          <p:cNvPr id="35" name="テキスト ボックス 34">
            <a:extLst>
              <a:ext uri="{FF2B5EF4-FFF2-40B4-BE49-F238E27FC236}">
                <a16:creationId xmlns:a16="http://schemas.microsoft.com/office/drawing/2014/main" id="{491A7E45-7342-4D41-B06A-1B3D0840C0DB}"/>
              </a:ext>
            </a:extLst>
          </p:cNvPr>
          <p:cNvSpPr txBox="1"/>
          <p:nvPr/>
        </p:nvSpPr>
        <p:spPr>
          <a:xfrm>
            <a:off x="4444017" y="9083855"/>
            <a:ext cx="2966708" cy="479527"/>
          </a:xfrm>
          <a:prstGeom prst="rect">
            <a:avLst/>
          </a:prstGeom>
          <a:noFill/>
        </p:spPr>
        <p:txBody>
          <a:bodyPr wrap="square" lIns="91412" tIns="45706" rIns="91412" bIns="45706" rtlCol="0">
            <a:spAutoFit/>
          </a:bodyPr>
          <a:lstStyle/>
          <a:p>
            <a:pPr>
              <a:lnSpc>
                <a:spcPts val="1598"/>
              </a:lnSpc>
            </a:pPr>
            <a:r>
              <a:rPr lang="en-US" altLang="ja-JP" sz="1300" dirty="0">
                <a:solidFill>
                  <a:srgbClr val="002060"/>
                </a:solidFill>
                <a:latin typeface="HGPｺﾞｼｯｸM" panose="020B0600000000000000" pitchFamily="50" charset="-128"/>
                <a:ea typeface="HGPｺﾞｼｯｸM" panose="020B0600000000000000" pitchFamily="50" charset="-128"/>
              </a:rPr>
              <a:t>T E L</a:t>
            </a:r>
            <a:r>
              <a:rPr lang="ja-JP" altLang="en-US" sz="1300" dirty="0">
                <a:solidFill>
                  <a:srgbClr val="002060"/>
                </a:solidFill>
                <a:latin typeface="HGPｺﾞｼｯｸM" panose="020B0600000000000000" pitchFamily="50" charset="-128"/>
                <a:ea typeface="HGPｺﾞｼｯｸM" panose="020B0600000000000000" pitchFamily="50" charset="-128"/>
              </a:rPr>
              <a:t>：</a:t>
            </a:r>
            <a:r>
              <a:rPr lang="en-US" altLang="ja-JP" sz="1300" dirty="0">
                <a:solidFill>
                  <a:srgbClr val="002060"/>
                </a:solidFill>
                <a:latin typeface="HGPｺﾞｼｯｸM" panose="020B0600000000000000" pitchFamily="50" charset="-128"/>
                <a:ea typeface="HGPｺﾞｼｯｸM" panose="020B0600000000000000" pitchFamily="50" charset="-128"/>
              </a:rPr>
              <a:t>06-6210-9100</a:t>
            </a:r>
          </a:p>
          <a:p>
            <a:pPr>
              <a:lnSpc>
                <a:spcPts val="1598"/>
              </a:lnSpc>
            </a:pPr>
            <a:r>
              <a:rPr lang="en-US" altLang="ja-JP" sz="1300" dirty="0">
                <a:solidFill>
                  <a:srgbClr val="002060"/>
                </a:solidFill>
                <a:latin typeface="HGPｺﾞｼｯｸM" panose="020B0600000000000000" pitchFamily="50" charset="-128"/>
                <a:ea typeface="HGPｺﾞｼｯｸM" panose="020B0600000000000000" pitchFamily="50" charset="-128"/>
              </a:rPr>
              <a:t>Email</a:t>
            </a:r>
            <a:r>
              <a:rPr lang="ja-JP" altLang="en-US" sz="1300" dirty="0">
                <a:solidFill>
                  <a:srgbClr val="002060"/>
                </a:solidFill>
                <a:latin typeface="HGPｺﾞｼｯｸM" panose="020B0600000000000000" pitchFamily="50" charset="-128"/>
                <a:ea typeface="HGPｺﾞｼｯｸM" panose="020B0600000000000000" pitchFamily="50" charset="-128"/>
              </a:rPr>
              <a:t>：</a:t>
            </a:r>
            <a:r>
              <a:rPr lang="en-US" altLang="zh-TW" sz="1300" dirty="0">
                <a:solidFill>
                  <a:srgbClr val="002060"/>
                </a:solidFill>
                <a:latin typeface="HGPｺﾞｼｯｸM" panose="020B0600000000000000" pitchFamily="50" charset="-128"/>
                <a:ea typeface="HGPｺﾞｼｯｸM" panose="020B0600000000000000" pitchFamily="50" charset="-128"/>
              </a:rPr>
              <a:t>supercity@gbox.pref.osaka.lg.jp</a:t>
            </a:r>
            <a:endParaRPr lang="en-US" altLang="ja-JP" sz="1300" dirty="0">
              <a:solidFill>
                <a:srgbClr val="002060"/>
              </a:solidFill>
              <a:latin typeface="HGPｺﾞｼｯｸM" panose="020B0600000000000000" pitchFamily="50" charset="-128"/>
              <a:ea typeface="HGPｺﾞｼｯｸM" panose="020B0600000000000000" pitchFamily="50" charset="-128"/>
            </a:endParaRPr>
          </a:p>
        </p:txBody>
      </p:sp>
      <p:sp>
        <p:nvSpPr>
          <p:cNvPr id="38" name="正方形/長方形 37">
            <a:extLst>
              <a:ext uri="{FF2B5EF4-FFF2-40B4-BE49-F238E27FC236}">
                <a16:creationId xmlns:a16="http://schemas.microsoft.com/office/drawing/2014/main" id="{59250BAD-1B01-4870-82B6-DB99EF42DF4C}"/>
              </a:ext>
            </a:extLst>
          </p:cNvPr>
          <p:cNvSpPr/>
          <p:nvPr/>
        </p:nvSpPr>
        <p:spPr>
          <a:xfrm>
            <a:off x="117637" y="8777759"/>
            <a:ext cx="1440000" cy="298753"/>
          </a:xfrm>
          <a:prstGeom prst="rect">
            <a:avLst/>
          </a:prstGeom>
          <a:solidFill>
            <a:schemeClr val="accent1"/>
          </a:solidFill>
          <a:ln w="19050"/>
        </p:spPr>
        <p:style>
          <a:lnRef idx="2">
            <a:schemeClr val="accent1"/>
          </a:lnRef>
          <a:fillRef idx="1">
            <a:schemeClr val="lt1"/>
          </a:fillRef>
          <a:effectRef idx="0">
            <a:schemeClr val="accent1"/>
          </a:effectRef>
          <a:fontRef idx="minor">
            <a:schemeClr val="dk1"/>
          </a:fontRef>
        </p:style>
        <p:txBody>
          <a:bodyPr tIns="0" bIns="72000" rtlCol="0" anchor="ctr"/>
          <a:lstStyle/>
          <a:p>
            <a:pPr algn="ctr">
              <a:lnSpc>
                <a:spcPct val="150000"/>
              </a:lnSpc>
            </a:pPr>
            <a:r>
              <a:rPr lang="ja-JP" altLang="en-US" sz="1300" dirty="0">
                <a:solidFill>
                  <a:schemeClr val="bg1"/>
                </a:solidFill>
                <a:latin typeface="HGPｺﾞｼｯｸM" panose="020B0600000000000000" pitchFamily="50" charset="-128"/>
                <a:ea typeface="HGPｺﾞｼｯｸM" panose="020B0600000000000000" pitchFamily="50" charset="-128"/>
              </a:rPr>
              <a:t>問い合わせ先</a:t>
            </a:r>
            <a:endParaRPr kumimoji="1" lang="ja-JP" altLang="en-US" sz="1300" dirty="0">
              <a:solidFill>
                <a:schemeClr val="bg1"/>
              </a:solidFill>
              <a:latin typeface="HGPｺﾞｼｯｸM" panose="020B0600000000000000" pitchFamily="50" charset="-128"/>
              <a:ea typeface="HGPｺﾞｼｯｸM" panose="020B0600000000000000" pitchFamily="50" charset="-128"/>
            </a:endParaRPr>
          </a:p>
        </p:txBody>
      </p:sp>
      <p:sp>
        <p:nvSpPr>
          <p:cNvPr id="39" name="テキスト ボックス 38">
            <a:extLst>
              <a:ext uri="{FF2B5EF4-FFF2-40B4-BE49-F238E27FC236}">
                <a16:creationId xmlns:a16="http://schemas.microsoft.com/office/drawing/2014/main" id="{12E49EB7-4BF5-4B9B-9924-DC52C7970520}"/>
              </a:ext>
            </a:extLst>
          </p:cNvPr>
          <p:cNvSpPr txBox="1"/>
          <p:nvPr/>
        </p:nvSpPr>
        <p:spPr>
          <a:xfrm>
            <a:off x="288454" y="10048455"/>
            <a:ext cx="2932927" cy="323165"/>
          </a:xfrm>
          <a:prstGeom prst="rect">
            <a:avLst/>
          </a:prstGeom>
          <a:noFill/>
        </p:spPr>
        <p:txBody>
          <a:bodyPr wrap="square">
            <a:spAutoFit/>
          </a:bodyPr>
          <a:lstStyle/>
          <a:p>
            <a:r>
              <a:rPr lang="ja-JP" altLang="en-US" sz="1500" dirty="0">
                <a:solidFill>
                  <a:srgbClr val="002060"/>
                </a:solidFill>
                <a:latin typeface="HGPｺﾞｼｯｸM" panose="020B0600000000000000" pitchFamily="50" charset="-128"/>
                <a:ea typeface="HGPｺﾞｼｯｸM" panose="020B0600000000000000" pitchFamily="50" charset="-128"/>
              </a:rPr>
              <a:t>大阪市</a:t>
            </a:r>
            <a:r>
              <a:rPr lang="zh-CN" altLang="en-US" sz="1500" dirty="0">
                <a:solidFill>
                  <a:srgbClr val="002060"/>
                </a:solidFill>
                <a:latin typeface="HGPｺﾞｼｯｸM" panose="020B0600000000000000" pitchFamily="50" charset="-128"/>
                <a:ea typeface="HGPｺﾞｼｯｸM" panose="020B0600000000000000" pitchFamily="50" charset="-128"/>
              </a:rPr>
              <a:t>経済戦略局特区担当</a:t>
            </a:r>
            <a:endParaRPr lang="ja-JP" altLang="en-US" sz="1500" dirty="0"/>
          </a:p>
        </p:txBody>
      </p:sp>
      <p:sp>
        <p:nvSpPr>
          <p:cNvPr id="40" name="テキスト ボックス 39">
            <a:extLst>
              <a:ext uri="{FF2B5EF4-FFF2-40B4-BE49-F238E27FC236}">
                <a16:creationId xmlns:a16="http://schemas.microsoft.com/office/drawing/2014/main" id="{95D32D53-5AD4-4B36-BF99-36D340D8812D}"/>
              </a:ext>
            </a:extLst>
          </p:cNvPr>
          <p:cNvSpPr txBox="1"/>
          <p:nvPr/>
        </p:nvSpPr>
        <p:spPr>
          <a:xfrm>
            <a:off x="4444017" y="10048455"/>
            <a:ext cx="2932927" cy="477054"/>
          </a:xfrm>
          <a:prstGeom prst="rect">
            <a:avLst/>
          </a:prstGeom>
          <a:noFill/>
        </p:spPr>
        <p:txBody>
          <a:bodyPr wrap="square">
            <a:spAutoFit/>
          </a:bodyPr>
          <a:lstStyle/>
          <a:p>
            <a:pPr>
              <a:lnSpc>
                <a:spcPts val="1500"/>
              </a:lnSpc>
            </a:pPr>
            <a:r>
              <a:rPr lang="en-US" altLang="ja-JP" sz="1300" dirty="0">
                <a:solidFill>
                  <a:srgbClr val="002060"/>
                </a:solidFill>
                <a:latin typeface="HGPｺﾞｼｯｸM" panose="020B0600000000000000" pitchFamily="50" charset="-128"/>
                <a:ea typeface="HGPｺﾞｼｯｸM" panose="020B0600000000000000" pitchFamily="50" charset="-128"/>
              </a:rPr>
              <a:t>T E L</a:t>
            </a:r>
            <a:r>
              <a:rPr lang="ja-JP" altLang="en-US" sz="1300" dirty="0">
                <a:solidFill>
                  <a:srgbClr val="002060"/>
                </a:solidFill>
                <a:latin typeface="HGPｺﾞｼｯｸM" panose="020B0600000000000000" pitchFamily="50" charset="-128"/>
                <a:ea typeface="HGPｺﾞｼｯｸM" panose="020B0600000000000000" pitchFamily="50" charset="-128"/>
              </a:rPr>
              <a:t>：</a:t>
            </a:r>
            <a:r>
              <a:rPr lang="en-US" altLang="ja-JP" sz="1300" dirty="0">
                <a:solidFill>
                  <a:srgbClr val="002060"/>
                </a:solidFill>
                <a:latin typeface="HGPｺﾞｼｯｸM" panose="020B0600000000000000" pitchFamily="50" charset="-128"/>
                <a:ea typeface="HGPｺﾞｼｯｸM" panose="020B0600000000000000" pitchFamily="50" charset="-128"/>
              </a:rPr>
              <a:t>06-6615-3764</a:t>
            </a:r>
          </a:p>
          <a:p>
            <a:pPr>
              <a:lnSpc>
                <a:spcPts val="1500"/>
              </a:lnSpc>
            </a:pPr>
            <a:r>
              <a:rPr lang="en-US" altLang="ja-JP" sz="1300" dirty="0">
                <a:solidFill>
                  <a:srgbClr val="002060"/>
                </a:solidFill>
                <a:latin typeface="HGPｺﾞｼｯｸM" panose="020B0600000000000000" pitchFamily="50" charset="-128"/>
                <a:ea typeface="HGPｺﾞｼｯｸM" panose="020B0600000000000000" pitchFamily="50" charset="-128"/>
              </a:rPr>
              <a:t>Email</a:t>
            </a:r>
            <a:r>
              <a:rPr lang="ja-JP" altLang="en-US" sz="1300" dirty="0">
                <a:solidFill>
                  <a:srgbClr val="002060"/>
                </a:solidFill>
                <a:latin typeface="HGPｺﾞｼｯｸM" panose="020B0600000000000000" pitchFamily="50" charset="-128"/>
                <a:ea typeface="HGPｺﾞｼｯｸM" panose="020B0600000000000000" pitchFamily="50" charset="-128"/>
              </a:rPr>
              <a:t>：</a:t>
            </a:r>
            <a:r>
              <a:rPr lang="en-US" altLang="ja-JP" sz="1300" dirty="0">
                <a:solidFill>
                  <a:srgbClr val="002060"/>
                </a:solidFill>
                <a:latin typeface="HGPｺﾞｼｯｸM" panose="020B0600000000000000" pitchFamily="50" charset="-128"/>
                <a:ea typeface="HGPｺﾞｼｯｸM" panose="020B0600000000000000" pitchFamily="50" charset="-128"/>
              </a:rPr>
              <a:t>ga0024@city.osaka.lg.jp</a:t>
            </a:r>
            <a:endParaRPr lang="ja-JP" altLang="en-US" sz="1300" dirty="0"/>
          </a:p>
        </p:txBody>
      </p:sp>
      <p:sp>
        <p:nvSpPr>
          <p:cNvPr id="41" name="テキスト ボックス 40">
            <a:extLst>
              <a:ext uri="{FF2B5EF4-FFF2-40B4-BE49-F238E27FC236}">
                <a16:creationId xmlns:a16="http://schemas.microsoft.com/office/drawing/2014/main" id="{4CB79784-CC69-4A59-BFE3-154656F4FC81}"/>
              </a:ext>
            </a:extLst>
          </p:cNvPr>
          <p:cNvSpPr txBox="1"/>
          <p:nvPr/>
        </p:nvSpPr>
        <p:spPr>
          <a:xfrm>
            <a:off x="8484395" y="5202684"/>
            <a:ext cx="5570562" cy="1954353"/>
          </a:xfrm>
          <a:prstGeom prst="rect">
            <a:avLst/>
          </a:prstGeom>
          <a:noFill/>
        </p:spPr>
        <p:txBody>
          <a:bodyPr wrap="square" lIns="91412" tIns="45706" rIns="91412" bIns="45706" rtlCol="0">
            <a:noAutofit/>
          </a:bodyPr>
          <a:lstStyle/>
          <a:p>
            <a:pPr defTabSz="1644650">
              <a:lnSpc>
                <a:spcPts val="2998"/>
              </a:lnSpc>
            </a:pPr>
            <a:r>
              <a:rPr lang="ja-JP" altLang="en-US" sz="1600" b="1" dirty="0">
                <a:solidFill>
                  <a:srgbClr val="FA3C00"/>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大阪市域</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は、全国で</a:t>
            </a:r>
            <a:r>
              <a:rPr lang="en-US" altLang="ja-JP"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2</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か所の</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スーパーシティ型国家戦略特区</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に指定されており、</a:t>
            </a: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規制の特例措置（規制緩和など）を受けることができます。</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defTabSz="1644650">
              <a:lnSpc>
                <a:spcPts val="2998"/>
              </a:lnSpc>
            </a:pP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新たなビジネスチャンスを広げる規制改革を提案してみませんか。</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A6D4011C-34C8-4E20-9324-C920C635B928}"/>
              </a:ext>
            </a:extLst>
          </p:cNvPr>
          <p:cNvSpPr/>
          <p:nvPr/>
        </p:nvSpPr>
        <p:spPr>
          <a:xfrm>
            <a:off x="6121102" y="10480070"/>
            <a:ext cx="1763862" cy="286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kumimoji="1" lang="ja-JP" altLang="en-US" sz="1000" dirty="0">
                <a:latin typeface="HGPｺﾞｼｯｸM" panose="020B0600000000000000" pitchFamily="50" charset="-128"/>
                <a:ea typeface="HGPｺﾞｼｯｸM" panose="020B0600000000000000" pitchFamily="50" charset="-128"/>
              </a:rPr>
              <a:t>令和６年２月</a:t>
            </a:r>
            <a:r>
              <a:rPr lang="en-US" altLang="ja-JP" sz="1000" dirty="0">
                <a:latin typeface="HGPｺﾞｼｯｸM" panose="020B0600000000000000" pitchFamily="50" charset="-128"/>
                <a:ea typeface="HGPｺﾞｼｯｸM" panose="020B0600000000000000" pitchFamily="50" charset="-128"/>
              </a:rPr>
              <a:t>14</a:t>
            </a:r>
            <a:r>
              <a:rPr kumimoji="1" lang="ja-JP" altLang="en-US" sz="1000" dirty="0">
                <a:latin typeface="HGPｺﾞｼｯｸM" panose="020B0600000000000000" pitchFamily="50" charset="-128"/>
                <a:ea typeface="HGPｺﾞｼｯｸM" panose="020B0600000000000000" pitchFamily="50" charset="-128"/>
              </a:rPr>
              <a:t>日現在</a:t>
            </a:r>
          </a:p>
        </p:txBody>
      </p:sp>
      <p:pic>
        <p:nvPicPr>
          <p:cNvPr id="20" name="図 19">
            <a:extLst>
              <a:ext uri="{FF2B5EF4-FFF2-40B4-BE49-F238E27FC236}">
                <a16:creationId xmlns:a16="http://schemas.microsoft.com/office/drawing/2014/main" id="{CFF8F565-95DC-4A51-8D6C-4A7A1AAF031A}"/>
              </a:ext>
            </a:extLst>
          </p:cNvPr>
          <p:cNvPicPr>
            <a:picLocks/>
          </p:cNvPicPr>
          <p:nvPr/>
        </p:nvPicPr>
        <p:blipFill rotWithShape="1">
          <a:blip r:embed="rId9"/>
          <a:srcRect l="8574" t="20752" r="38572" b="14185"/>
          <a:stretch/>
        </p:blipFill>
        <p:spPr>
          <a:xfrm>
            <a:off x="360462" y="4038692"/>
            <a:ext cx="6840000" cy="4608000"/>
          </a:xfrm>
          <a:prstGeom prst="rect">
            <a:avLst/>
          </a:prstGeom>
        </p:spPr>
      </p:pic>
      <p:sp>
        <p:nvSpPr>
          <p:cNvPr id="37" name="正方形/長方形 36">
            <a:extLst>
              <a:ext uri="{FF2B5EF4-FFF2-40B4-BE49-F238E27FC236}">
                <a16:creationId xmlns:a16="http://schemas.microsoft.com/office/drawing/2014/main" id="{D99A7684-DDB8-4F98-8141-68C51A0E6490}"/>
              </a:ext>
            </a:extLst>
          </p:cNvPr>
          <p:cNvSpPr/>
          <p:nvPr/>
        </p:nvSpPr>
        <p:spPr>
          <a:xfrm>
            <a:off x="5549188" y="4082264"/>
            <a:ext cx="1763862" cy="2864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altLang="ja-JP" sz="900" dirty="0">
                <a:latin typeface="HGPｺﾞｼｯｸM" panose="020B0600000000000000" pitchFamily="50" charset="-128"/>
                <a:ea typeface="HGPｺﾞｼｯｸM" panose="020B0600000000000000" pitchFamily="50" charset="-128"/>
              </a:rPr>
              <a:t>※</a:t>
            </a:r>
            <a:r>
              <a:rPr lang="ja-JP" altLang="en-US" sz="900" dirty="0">
                <a:latin typeface="HGPｺﾞｼｯｸM" panose="020B0600000000000000" pitchFamily="50" charset="-128"/>
                <a:ea typeface="HGPｺﾞｼｯｸM" panose="020B0600000000000000" pitchFamily="50" charset="-128"/>
              </a:rPr>
              <a:t>内閣府公表資料を一部編集</a:t>
            </a:r>
            <a:endParaRPr kumimoji="1" lang="ja-JP" altLang="en-US" sz="9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7626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45">
            <a:extLst>
              <a:ext uri="{FF2B5EF4-FFF2-40B4-BE49-F238E27FC236}">
                <a16:creationId xmlns:a16="http://schemas.microsoft.com/office/drawing/2014/main" id="{3F9C2637-7E57-4A44-864F-DC91AE98C973}"/>
              </a:ext>
            </a:extLst>
          </p:cNvPr>
          <p:cNvSpPr/>
          <p:nvPr/>
        </p:nvSpPr>
        <p:spPr>
          <a:xfrm>
            <a:off x="7712043" y="470586"/>
            <a:ext cx="7308000" cy="10122560"/>
          </a:xfrm>
          <a:prstGeom prst="roundRect">
            <a:avLst>
              <a:gd name="adj" fmla="val 927"/>
            </a:avLst>
          </a:prstGeom>
          <a:solidFill>
            <a:schemeClr val="accent5">
              <a:lumMod val="20000"/>
              <a:lumOff val="80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r>
              <a:rPr lang="ja-JP" altLang="en-US" sz="1600" b="1" dirty="0">
                <a:solidFill>
                  <a:schemeClr val="tx2">
                    <a:lumMod val="75000"/>
                  </a:schemeClr>
                </a:solidFill>
                <a:latin typeface="HGPｺﾞｼｯｸM" panose="020B0600000000000000" pitchFamily="50" charset="-128"/>
                <a:ea typeface="HGPｺﾞｼｯｸM" panose="020B0600000000000000" pitchFamily="50" charset="-128"/>
              </a:rPr>
              <a:t> </a:t>
            </a:r>
            <a:r>
              <a:rPr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大阪の</a:t>
            </a:r>
            <a:r>
              <a:rPr kumimoji="1"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スーパーシティ構想について</a:t>
            </a:r>
            <a:endParaRPr kumimoji="1" lang="en-US" altLang="ja-JP" sz="1600" b="1" dirty="0">
              <a:solidFill>
                <a:schemeClr val="tx2">
                  <a:lumMod val="75000"/>
                </a:schemeClr>
              </a:solidFill>
              <a:latin typeface="HGPｺﾞｼｯｸM" panose="020B0600000000000000" pitchFamily="50" charset="-128"/>
              <a:ea typeface="HGPｺﾞｼｯｸM" panose="020B0600000000000000" pitchFamily="50" charset="-128"/>
            </a:endParaRPr>
          </a:p>
          <a:p>
            <a:r>
              <a:rPr lang="ja-JP" altLang="en-US" sz="1400" dirty="0">
                <a:latin typeface="HGPｺﾞｼｯｸM" panose="020B0600000000000000" pitchFamily="50" charset="-128"/>
                <a:ea typeface="HGPｺﾞｼｯｸM" panose="020B0600000000000000" pitchFamily="50" charset="-128"/>
              </a:rPr>
              <a:t>　　大阪府</a:t>
            </a:r>
            <a:r>
              <a:rPr lang="en-US" altLang="ja-JP" sz="1400" dirty="0">
                <a:latin typeface="HGPｺﾞｼｯｸM" panose="020B0600000000000000" pitchFamily="50" charset="-128"/>
                <a:ea typeface="HGPｺﾞｼｯｸM" panose="020B0600000000000000" pitchFamily="50" charset="-128"/>
              </a:rPr>
              <a:t>HP</a:t>
            </a:r>
            <a:r>
              <a:rPr lang="ja-JP" altLang="en-US" sz="1400" dirty="0">
                <a:latin typeface="HGPｺﾞｼｯｸM" panose="020B0600000000000000" pitchFamily="50" charset="-128"/>
                <a:ea typeface="HGPｺﾞｼｯｸM" panose="020B0600000000000000" pitchFamily="50" charset="-128"/>
              </a:rPr>
              <a:t>　</a:t>
            </a:r>
            <a:r>
              <a:rPr lang="en-US" altLang="ja-JP" sz="1400" dirty="0">
                <a:latin typeface="HGPｺﾞｼｯｸM" panose="020B0600000000000000" pitchFamily="50" charset="-128"/>
                <a:ea typeface="HGPｺﾞｼｯｸM" panose="020B0600000000000000" pitchFamily="50" charset="-128"/>
                <a:hlinkClick r:id="rId3"/>
              </a:rPr>
              <a:t>https://www.pref.osaka.lg.jp/tokku_suishin2/supercity/</a:t>
            </a:r>
            <a:endParaRPr kumimoji="1" lang="en-US" altLang="ja-JP" sz="1400" dirty="0">
              <a:latin typeface="HGPｺﾞｼｯｸM" panose="020B0600000000000000" pitchFamily="50" charset="-128"/>
              <a:ea typeface="HGPｺﾞｼｯｸM" panose="020B0600000000000000" pitchFamily="50" charset="-128"/>
            </a:endParaRPr>
          </a:p>
          <a:p>
            <a:r>
              <a:rPr kumimoji="1" lang="ja-JP" altLang="en-US" sz="1400" dirty="0">
                <a:latin typeface="HGPｺﾞｼｯｸM" panose="020B0600000000000000" pitchFamily="50" charset="-128"/>
                <a:ea typeface="HGPｺﾞｼｯｸM" panose="020B0600000000000000" pitchFamily="50" charset="-128"/>
              </a:rPr>
              <a:t>　　大阪市</a:t>
            </a:r>
            <a:r>
              <a:rPr kumimoji="1" lang="en-US" altLang="ja-JP" sz="1400" dirty="0">
                <a:latin typeface="HGPｺﾞｼｯｸM" panose="020B0600000000000000" pitchFamily="50" charset="-128"/>
                <a:ea typeface="HGPｺﾞｼｯｸM" panose="020B0600000000000000" pitchFamily="50" charset="-128"/>
              </a:rPr>
              <a:t>HP</a:t>
            </a:r>
            <a:r>
              <a:rPr kumimoji="1" lang="ja-JP" altLang="en-US" sz="1400" dirty="0">
                <a:latin typeface="HGPｺﾞｼｯｸM" panose="020B0600000000000000" pitchFamily="50" charset="-128"/>
                <a:ea typeface="HGPｺﾞｼｯｸM" panose="020B0600000000000000" pitchFamily="50" charset="-128"/>
              </a:rPr>
              <a:t>　</a:t>
            </a:r>
            <a:r>
              <a:rPr kumimoji="1" lang="en-US" altLang="ja-JP" sz="1380" dirty="0">
                <a:latin typeface="HGPｺﾞｼｯｸM" panose="020B0600000000000000" pitchFamily="50" charset="-128"/>
                <a:ea typeface="HGPｺﾞｼｯｸM" panose="020B0600000000000000" pitchFamily="50" charset="-128"/>
                <a:hlinkClick r:id="rId4"/>
              </a:rPr>
              <a:t>https://www.city.osaka.lg.jp/ictsenryakushitsu/page/0000592767.html</a:t>
            </a:r>
            <a:endParaRPr kumimoji="1" lang="en-US" altLang="ja-JP" sz="1380" dirty="0">
              <a:latin typeface="HGPｺﾞｼｯｸM" panose="020B0600000000000000" pitchFamily="50" charset="-128"/>
              <a:ea typeface="HGPｺﾞｼｯｸM" panose="020B0600000000000000" pitchFamily="50" charset="-128"/>
            </a:endParaRPr>
          </a:p>
          <a:p>
            <a:endParaRPr kumimoji="1" lang="en-US" altLang="ja-JP" sz="1400" dirty="0">
              <a:latin typeface="HGPｺﾞｼｯｸM" panose="020B0600000000000000" pitchFamily="50" charset="-128"/>
              <a:ea typeface="HGPｺﾞｼｯｸM" panose="020B0600000000000000" pitchFamily="50" charset="-128"/>
            </a:endParaRPr>
          </a:p>
          <a:p>
            <a:r>
              <a:rPr lang="ja-JP" altLang="en-US" sz="1600" b="1" dirty="0">
                <a:solidFill>
                  <a:schemeClr val="tx2">
                    <a:lumMod val="75000"/>
                  </a:schemeClr>
                </a:solidFill>
                <a:latin typeface="HGPｺﾞｼｯｸM" panose="020B0600000000000000" pitchFamily="50" charset="-128"/>
                <a:ea typeface="HGPｺﾞｼｯｸM" panose="020B0600000000000000" pitchFamily="50" charset="-128"/>
              </a:rPr>
              <a:t> </a:t>
            </a:r>
            <a:r>
              <a:rPr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大阪広域データ連携基盤（</a:t>
            </a:r>
            <a:r>
              <a:rPr lang="en-US" altLang="ja-JP" sz="1400" b="1" dirty="0">
                <a:solidFill>
                  <a:schemeClr val="tx2">
                    <a:lumMod val="75000"/>
                  </a:schemeClr>
                </a:solidFill>
                <a:latin typeface="HGPｺﾞｼｯｸM" panose="020B0600000000000000" pitchFamily="50" charset="-128"/>
                <a:ea typeface="HGPｺﾞｼｯｸM" panose="020B0600000000000000" pitchFamily="50" charset="-128"/>
              </a:rPr>
              <a:t>ORDEN</a:t>
            </a:r>
            <a:r>
              <a:rPr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）について</a:t>
            </a:r>
            <a:endParaRPr lang="en-US" altLang="ja-JP" sz="1600" b="1" dirty="0">
              <a:solidFill>
                <a:schemeClr val="tx2">
                  <a:lumMod val="75000"/>
                </a:schemeClr>
              </a:solidFill>
              <a:latin typeface="HGPｺﾞｼｯｸM" panose="020B0600000000000000" pitchFamily="50" charset="-128"/>
              <a:ea typeface="HGPｺﾞｼｯｸM" panose="020B0600000000000000" pitchFamily="50" charset="-128"/>
            </a:endParaRPr>
          </a:p>
          <a:p>
            <a:r>
              <a:rPr kumimoji="1" lang="ja-JP" altLang="en-US" sz="1400" dirty="0">
                <a:latin typeface="HGPｺﾞｼｯｸM" panose="020B0600000000000000" pitchFamily="50" charset="-128"/>
                <a:ea typeface="HGPｺﾞｼｯｸM" panose="020B0600000000000000" pitchFamily="50" charset="-128"/>
              </a:rPr>
              <a:t>　　大阪府</a:t>
            </a:r>
            <a:r>
              <a:rPr kumimoji="1" lang="en-US" altLang="ja-JP" sz="1400" dirty="0">
                <a:latin typeface="HGPｺﾞｼｯｸM" panose="020B0600000000000000" pitchFamily="50" charset="-128"/>
                <a:ea typeface="HGPｺﾞｼｯｸM" panose="020B0600000000000000" pitchFamily="50" charset="-128"/>
              </a:rPr>
              <a:t>HP</a:t>
            </a:r>
            <a:r>
              <a:rPr kumimoji="1" lang="ja-JP" altLang="en-US" sz="1400" dirty="0">
                <a:latin typeface="HGPｺﾞｼｯｸM" panose="020B0600000000000000" pitchFamily="50" charset="-128"/>
                <a:ea typeface="HGPｺﾞｼｯｸM" panose="020B0600000000000000" pitchFamily="50" charset="-128"/>
              </a:rPr>
              <a:t>　</a:t>
            </a:r>
            <a:r>
              <a:rPr lang="en-US" altLang="ja-JP" sz="1400" dirty="0">
                <a:latin typeface="HGPｺﾞｼｯｸM" panose="020B0600000000000000" pitchFamily="50" charset="-128"/>
                <a:ea typeface="HGPｺﾞｼｯｸM" panose="020B0600000000000000" pitchFamily="50" charset="-128"/>
                <a:hlinkClick r:id="rId5"/>
              </a:rPr>
              <a:t>https://www.pref.osaka.lg.jp/tokku_suishin2/orden/</a:t>
            </a:r>
            <a:endParaRPr lang="en-US" altLang="ja-JP" sz="1400" dirty="0">
              <a:latin typeface="HGPｺﾞｼｯｸM" panose="020B0600000000000000" pitchFamily="50" charset="-128"/>
              <a:ea typeface="HGPｺﾞｼｯｸM" panose="020B0600000000000000" pitchFamily="50" charset="-128"/>
            </a:endParaRPr>
          </a:p>
        </p:txBody>
      </p:sp>
      <p:cxnSp>
        <p:nvCxnSpPr>
          <p:cNvPr id="1462" name="直線コネクタ 1461"/>
          <p:cNvCxnSpPr/>
          <p:nvPr/>
        </p:nvCxnSpPr>
        <p:spPr>
          <a:xfrm>
            <a:off x="7561263" y="-341932"/>
            <a:ext cx="0" cy="11233248"/>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タイトル 1">
            <a:extLst>
              <a:ext uri="{FF2B5EF4-FFF2-40B4-BE49-F238E27FC236}">
                <a16:creationId xmlns:a16="http://schemas.microsoft.com/office/drawing/2014/main" id="{E9CC5CA1-924C-4D2B-9554-34B652CB20B4}"/>
              </a:ext>
            </a:extLst>
          </p:cNvPr>
          <p:cNvSpPr txBox="1">
            <a:spLocks/>
          </p:cNvSpPr>
          <p:nvPr/>
        </p:nvSpPr>
        <p:spPr>
          <a:xfrm>
            <a:off x="7712043" y="162124"/>
            <a:ext cx="7308000" cy="468308"/>
          </a:xfrm>
          <a:prstGeom prst="rect">
            <a:avLst/>
          </a:prstGeom>
          <a:solidFill>
            <a:schemeClr val="tx2">
              <a:lumMod val="60000"/>
              <a:lumOff val="40000"/>
            </a:scheme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760909" algn="l"/>
              </a:tabLst>
            </a:pPr>
            <a:r>
              <a:rPr lang="ja-JP" altLang="en-US" sz="2000" b="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大阪のスーパーシティ構想</a:t>
            </a:r>
            <a:endParaRPr lang="ja-JP" altLang="en-US" sz="1980" dirty="0">
              <a:solidFill>
                <a:schemeClr val="bg1"/>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59" name="テキスト プレースホルダー 33">
            <a:extLst>
              <a:ext uri="{FF2B5EF4-FFF2-40B4-BE49-F238E27FC236}">
                <a16:creationId xmlns:a16="http://schemas.microsoft.com/office/drawing/2014/main" id="{A51ADC0B-A975-49E3-A780-C035790883B9}"/>
              </a:ext>
            </a:extLst>
          </p:cNvPr>
          <p:cNvSpPr txBox="1">
            <a:spLocks/>
          </p:cNvSpPr>
          <p:nvPr/>
        </p:nvSpPr>
        <p:spPr>
          <a:xfrm>
            <a:off x="7839861" y="830626"/>
            <a:ext cx="7142712" cy="777136"/>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just" defTabSz="912114" rtl="0" eaLnBrk="1" fontAlgn="ctr" latinLnBrk="0" hangingPunct="1">
              <a:lnSpc>
                <a:spcPts val="1200"/>
              </a:lnSpc>
              <a:spcBef>
                <a:spcPts val="0"/>
              </a:spcBef>
              <a:spcAft>
                <a:spcPts val="60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「データで拡げる“健康といのち”」をテーマとして、２つのグリーンフィールドで３つのプロジェクトを展開。</a:t>
            </a:r>
            <a:endParaRPr kumimoji="1" lang="en-US" altLang="ja-JP"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endParaRPr>
          </a:p>
          <a:p>
            <a:pPr marL="180000" marR="0" lvl="0" indent="-180000" algn="just" defTabSz="912114" rtl="0" eaLnBrk="1" fontAlgn="ctr" latinLnBrk="0" hangingPunct="1">
              <a:lnSpc>
                <a:spcPts val="1200"/>
              </a:lnSpc>
              <a:spcBef>
                <a:spcPts val="0"/>
              </a:spcBef>
              <a:spcAft>
                <a:spcPts val="600"/>
              </a:spcAft>
              <a:buClr>
                <a:srgbClr val="2E75B6"/>
              </a:buClr>
              <a:buSzTx/>
              <a:buFont typeface="Wingdings" panose="05000000000000000000" pitchFamily="2" charset="2"/>
              <a:buChar char="l"/>
              <a:tabLs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ヘルスケアとモビリティの分野を中心に様々な先端的サービスに取り組むことで、住民</a:t>
            </a:r>
            <a:r>
              <a:rPr lang="en-US" altLang="ja-JP" sz="1200" dirty="0">
                <a:solidFill>
                  <a:sysClr val="windowText" lastClr="000000"/>
                </a:solidFill>
                <a:latin typeface="HGPｺﾞｼｯｸM" panose="020B0600000000000000" pitchFamily="50" charset="-128"/>
                <a:ea typeface="HGPｺﾞｼｯｸM" panose="020B0600000000000000" pitchFamily="50" charset="-128"/>
              </a:rPr>
              <a:t>QoL</a:t>
            </a: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の向上と都市競争力の強化をめざす。</a:t>
            </a:r>
          </a:p>
          <a:p>
            <a:pPr marL="180000" marR="0" lvl="0" indent="-180000" algn="just" defTabSz="912114" rtl="0" eaLnBrk="1" fontAlgn="ctr" latinLnBrk="0" hangingPunct="1">
              <a:lnSpc>
                <a:spcPts val="1200"/>
              </a:lnSpc>
              <a:spcBef>
                <a:spcPts val="0"/>
              </a:spcBef>
              <a:spcAft>
                <a:spcPts val="60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「大阪広域データ連携基盤（</a:t>
            </a:r>
            <a:r>
              <a:rPr kumimoji="1" lang="en-US" altLang="ja-JP"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ORDEN</a:t>
            </a:r>
            <a:r>
              <a:rPr kumimoji="1" lang="ja-JP" altLang="en-US"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）」を構築し、先端的サービスの実装や多様なデータの流通を促進。</a:t>
            </a:r>
          </a:p>
        </p:txBody>
      </p:sp>
      <p:sp>
        <p:nvSpPr>
          <p:cNvPr id="67" name="テキスト プレースホルダー 33">
            <a:extLst>
              <a:ext uri="{FF2B5EF4-FFF2-40B4-BE49-F238E27FC236}">
                <a16:creationId xmlns:a16="http://schemas.microsoft.com/office/drawing/2014/main" id="{259F9815-37E7-4C18-AC52-BA33D58A3379}"/>
              </a:ext>
            </a:extLst>
          </p:cNvPr>
          <p:cNvSpPr txBox="1">
            <a:spLocks/>
          </p:cNvSpPr>
          <p:nvPr/>
        </p:nvSpPr>
        <p:spPr>
          <a:xfrm>
            <a:off x="131950" y="459781"/>
            <a:ext cx="7308000" cy="2085082"/>
          </a:xfrm>
          <a:prstGeom prst="roundRect">
            <a:avLst>
              <a:gd name="adj" fmla="val 4178"/>
            </a:avLst>
          </a:prstGeom>
          <a:solidFill>
            <a:schemeClr val="accent5">
              <a:lumMod val="20000"/>
              <a:lumOff val="80000"/>
            </a:schemeClr>
          </a:solidFill>
          <a:ln w="28575">
            <a:noFill/>
          </a:ln>
        </p:spPr>
        <p:txBody>
          <a:bodyPr vert="horz" wrap="square" lIns="108000" tIns="36000" rIns="108000" bIns="36000" rtlCol="0" anchor="t" anchorCtr="0">
            <a:no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lvl="0" algn="just">
              <a:lnSpc>
                <a:spcPts val="1800"/>
              </a:lnSpc>
              <a:spcAft>
                <a:spcPts val="0"/>
              </a:spcAft>
              <a:defRPr/>
            </a:pPr>
            <a:endParaRPr lang="en-US" altLang="ja-JP" sz="1200" dirty="0">
              <a:latin typeface="HGPｺﾞｼｯｸM" panose="020B0600000000000000" pitchFamily="50" charset="-128"/>
              <a:ea typeface="HGPｺﾞｼｯｸM" panose="020B0600000000000000" pitchFamily="50" charset="-128"/>
            </a:endParaRPr>
          </a:p>
          <a:p>
            <a:pPr lvl="0" algn="just">
              <a:lnSpc>
                <a:spcPts val="1800"/>
              </a:lnSpc>
              <a:spcAft>
                <a:spcPts val="0"/>
              </a:spcAft>
              <a:defRPr/>
            </a:pPr>
            <a:r>
              <a:rPr lang="ja-JP" altLang="en-US" sz="1200" dirty="0">
                <a:latin typeface="HGPｺﾞｼｯｸM" panose="020B0600000000000000" pitchFamily="50" charset="-128"/>
                <a:ea typeface="HGPｺﾞｼｯｸM" panose="020B0600000000000000" pitchFamily="50" charset="-128"/>
              </a:rPr>
              <a:t>国は、「世界で一番ビジネスをしやすい環境」を作ることを目的に、地域や分野を限定し、大胆な規制・制度の緩和や税制の優遇を行う国家戦略特区を指定しています。</a:t>
            </a:r>
            <a:endParaRPr lang="en-US" altLang="ja-JP" sz="1200" dirty="0">
              <a:latin typeface="HGPｺﾞｼｯｸM" panose="020B0600000000000000" pitchFamily="50" charset="-128"/>
              <a:ea typeface="HGPｺﾞｼｯｸM" panose="020B0600000000000000" pitchFamily="50" charset="-128"/>
            </a:endParaRPr>
          </a:p>
          <a:p>
            <a:pPr lvl="0" algn="just">
              <a:lnSpc>
                <a:spcPts val="1800"/>
              </a:lnSpc>
              <a:spcAft>
                <a:spcPts val="0"/>
              </a:spcAft>
              <a:defRPr/>
            </a:pPr>
            <a:r>
              <a:rPr lang="ja-JP" altLang="en-US" sz="1200" dirty="0">
                <a:latin typeface="HGPｺﾞｼｯｸM" panose="020B0600000000000000" pitchFamily="50" charset="-128"/>
                <a:ea typeface="HGPｺﾞｼｯｸM" panose="020B0600000000000000" pitchFamily="50" charset="-128"/>
              </a:rPr>
              <a:t>その中でも、大胆な規制改革と併せ、データ連携基盤を活用して複数分野の先端的サービスを提供する「スーパーシティ型国家戦略特区」を設け、令和４年４月に茨城県つくば市、大阪府大阪市を指定しています。</a:t>
            </a:r>
            <a:endParaRPr lang="en-US" altLang="ja-JP" sz="1200" dirty="0">
              <a:latin typeface="HGPｺﾞｼｯｸM" panose="020B0600000000000000" pitchFamily="50" charset="-128"/>
              <a:ea typeface="HGPｺﾞｼｯｸM" panose="020B0600000000000000" pitchFamily="50" charset="-128"/>
            </a:endParaRPr>
          </a:p>
          <a:p>
            <a:pPr lvl="0" algn="just">
              <a:lnSpc>
                <a:spcPts val="1800"/>
              </a:lnSpc>
              <a:spcAft>
                <a:spcPts val="0"/>
              </a:spcAft>
              <a:defRPr/>
            </a:pPr>
            <a:endParaRPr lang="en-US" altLang="ja-JP" sz="1200" dirty="0">
              <a:latin typeface="HGPｺﾞｼｯｸM" panose="020B0600000000000000" pitchFamily="50" charset="-128"/>
              <a:ea typeface="HGPｺﾞｼｯｸM" panose="020B0600000000000000" pitchFamily="50" charset="-128"/>
            </a:endParaRPr>
          </a:p>
          <a:p>
            <a:pPr marL="0" lvl="0" indent="0" algn="just">
              <a:lnSpc>
                <a:spcPts val="1800"/>
              </a:lnSpc>
              <a:spcAft>
                <a:spcPts val="0"/>
              </a:spcAft>
              <a:buNone/>
              <a:defRPr/>
            </a:pPr>
            <a:r>
              <a:rPr lang="ja-JP" altLang="en-US" sz="1600" b="1" dirty="0">
                <a:solidFill>
                  <a:schemeClr val="tx2">
                    <a:lumMod val="75000"/>
                  </a:schemeClr>
                </a:solidFill>
                <a:latin typeface="HGPｺﾞｼｯｸM" panose="020B0600000000000000" pitchFamily="50" charset="-128"/>
                <a:ea typeface="HGPｺﾞｼｯｸM" panose="020B0600000000000000" pitchFamily="50" charset="-128"/>
              </a:rPr>
              <a:t> </a:t>
            </a:r>
            <a:r>
              <a:rPr lang="ja-JP" altLang="en-US" b="1" dirty="0">
                <a:solidFill>
                  <a:schemeClr val="tx2">
                    <a:lumMod val="75000"/>
                  </a:schemeClr>
                </a:solidFill>
                <a:latin typeface="HGPｺﾞｼｯｸM" panose="020B0600000000000000" pitchFamily="50" charset="-128"/>
                <a:ea typeface="HGPｺﾞｼｯｸM" panose="020B0600000000000000" pitchFamily="50" charset="-128"/>
              </a:rPr>
              <a:t>国家戦略特区について</a:t>
            </a:r>
            <a:endParaRPr lang="en-US" altLang="ja-JP" sz="1600" b="1" dirty="0">
              <a:solidFill>
                <a:schemeClr val="tx2">
                  <a:lumMod val="75000"/>
                </a:schemeClr>
              </a:solidFill>
              <a:latin typeface="HGPｺﾞｼｯｸM" panose="020B0600000000000000" pitchFamily="50" charset="-128"/>
              <a:ea typeface="HGPｺﾞｼｯｸM" panose="020B0600000000000000" pitchFamily="50" charset="-128"/>
            </a:endParaRPr>
          </a:p>
          <a:p>
            <a:pPr marL="0" lvl="0" indent="0" algn="just">
              <a:lnSpc>
                <a:spcPts val="1800"/>
              </a:lnSpc>
              <a:spcAft>
                <a:spcPts val="0"/>
              </a:spcAft>
              <a:buNone/>
              <a:defRPr/>
            </a:pPr>
            <a:r>
              <a:rPr lang="ja-JP" altLang="en-US" sz="1200" dirty="0">
                <a:latin typeface="HGPｺﾞｼｯｸM" panose="020B0600000000000000" pitchFamily="50" charset="-128"/>
                <a:ea typeface="HGPｺﾞｼｯｸM" panose="020B0600000000000000" pitchFamily="50" charset="-128"/>
              </a:rPr>
              <a:t>　　内閣府</a:t>
            </a:r>
            <a:r>
              <a:rPr lang="en-US" altLang="ja-JP" sz="1200" dirty="0">
                <a:latin typeface="HGPｺﾞｼｯｸM" panose="020B0600000000000000" pitchFamily="50" charset="-128"/>
                <a:ea typeface="HGPｺﾞｼｯｸM" panose="020B0600000000000000" pitchFamily="50" charset="-128"/>
              </a:rPr>
              <a:t>HP</a:t>
            </a:r>
            <a:r>
              <a:rPr lang="ja-JP" altLang="en-US" sz="1200" dirty="0">
                <a:latin typeface="HGPｺﾞｼｯｸM" panose="020B0600000000000000" pitchFamily="50" charset="-128"/>
                <a:ea typeface="HGPｺﾞｼｯｸM" panose="020B0600000000000000" pitchFamily="50" charset="-128"/>
              </a:rPr>
              <a:t>：</a:t>
            </a:r>
            <a:r>
              <a:rPr lang="en-US" altLang="ja-JP" sz="1200" dirty="0">
                <a:latin typeface="HGPｺﾞｼｯｸM" panose="020B0600000000000000" pitchFamily="50" charset="-128"/>
                <a:ea typeface="HGPｺﾞｼｯｸM" panose="020B0600000000000000" pitchFamily="50" charset="-128"/>
                <a:hlinkClick r:id="rId6"/>
              </a:rPr>
              <a:t>https://www.chisou.go.jp/tiiki/kokusentoc/</a:t>
            </a:r>
            <a:endParaRPr lang="en-US" altLang="ja-JP" sz="1200" dirty="0">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7D4D2610-87A3-45DD-8FC5-45A2D05E50ED}"/>
              </a:ext>
            </a:extLst>
          </p:cNvPr>
          <p:cNvPicPr>
            <a:picLocks noChangeAspect="1"/>
          </p:cNvPicPr>
          <p:nvPr/>
        </p:nvPicPr>
        <p:blipFill>
          <a:blip r:embed="rId7"/>
          <a:stretch>
            <a:fillRect/>
          </a:stretch>
        </p:blipFill>
        <p:spPr>
          <a:xfrm>
            <a:off x="8192139" y="5995060"/>
            <a:ext cx="6228000" cy="2592000"/>
          </a:xfrm>
          <a:prstGeom prst="rect">
            <a:avLst/>
          </a:prstGeom>
        </p:spPr>
      </p:pic>
      <p:sp>
        <p:nvSpPr>
          <p:cNvPr id="72" name="テキスト ボックス 71">
            <a:extLst>
              <a:ext uri="{FF2B5EF4-FFF2-40B4-BE49-F238E27FC236}">
                <a16:creationId xmlns:a16="http://schemas.microsoft.com/office/drawing/2014/main" id="{955A1EB4-ADB3-49E1-A838-12F0055AA63E}"/>
              </a:ext>
            </a:extLst>
          </p:cNvPr>
          <p:cNvSpPr txBox="1"/>
          <p:nvPr/>
        </p:nvSpPr>
        <p:spPr>
          <a:xfrm>
            <a:off x="8192139" y="5732140"/>
            <a:ext cx="3346667" cy="288000"/>
          </a:xfrm>
          <a:prstGeom prst="rect">
            <a:avLst/>
          </a:prstGeom>
          <a:solidFill>
            <a:schemeClr val="bg1"/>
          </a:solidFill>
        </p:spPr>
        <p:txBody>
          <a:bodyPr wrap="square">
            <a:spAutoFit/>
          </a:bodyPr>
          <a:lstStyle/>
          <a:p>
            <a:r>
              <a:rPr lang="ja-JP" altLang="en-US" sz="1400" b="1" dirty="0">
                <a:latin typeface="HGPｺﾞｼｯｸM" panose="020B0600000000000000" pitchFamily="50" charset="-128"/>
                <a:ea typeface="HGPｺﾞｼｯｸM" panose="020B0600000000000000" pitchFamily="50" charset="-128"/>
              </a:rPr>
              <a:t>めざす未来ビジョンと主な先端的サービス</a:t>
            </a:r>
          </a:p>
        </p:txBody>
      </p:sp>
      <p:sp>
        <p:nvSpPr>
          <p:cNvPr id="73" name="テキスト ボックス 72">
            <a:extLst>
              <a:ext uri="{FF2B5EF4-FFF2-40B4-BE49-F238E27FC236}">
                <a16:creationId xmlns:a16="http://schemas.microsoft.com/office/drawing/2014/main" id="{F461A2ED-AC54-48B4-A8FB-84DABDAC2FD9}"/>
              </a:ext>
            </a:extLst>
          </p:cNvPr>
          <p:cNvSpPr txBox="1"/>
          <p:nvPr/>
        </p:nvSpPr>
        <p:spPr>
          <a:xfrm>
            <a:off x="8192139" y="1764866"/>
            <a:ext cx="2704458" cy="288000"/>
          </a:xfrm>
          <a:prstGeom prst="rect">
            <a:avLst/>
          </a:prstGeom>
          <a:solidFill>
            <a:schemeClr val="bg1"/>
          </a:solidFill>
        </p:spPr>
        <p:txBody>
          <a:bodyPr wrap="square">
            <a:spAutoFit/>
          </a:bodyPr>
          <a:lstStyle/>
          <a:p>
            <a:r>
              <a:rPr lang="ja-JP" altLang="en-US" sz="1400" b="1" dirty="0">
                <a:latin typeface="HGPｺﾞｼｯｸM" panose="020B0600000000000000" pitchFamily="50" charset="-128"/>
                <a:ea typeface="HGPｺﾞｼｯｸM" panose="020B0600000000000000" pitchFamily="50" charset="-128"/>
              </a:rPr>
              <a:t>大阪のスーパーシティ構想の概観</a:t>
            </a:r>
          </a:p>
        </p:txBody>
      </p:sp>
      <p:sp>
        <p:nvSpPr>
          <p:cNvPr id="74" name="タイトル 1">
            <a:extLst>
              <a:ext uri="{FF2B5EF4-FFF2-40B4-BE49-F238E27FC236}">
                <a16:creationId xmlns:a16="http://schemas.microsoft.com/office/drawing/2014/main" id="{B39F5121-C938-4FDC-A6E0-C53E4429AA76}"/>
              </a:ext>
            </a:extLst>
          </p:cNvPr>
          <p:cNvSpPr txBox="1">
            <a:spLocks/>
          </p:cNvSpPr>
          <p:nvPr/>
        </p:nvSpPr>
        <p:spPr>
          <a:xfrm>
            <a:off x="131950" y="162124"/>
            <a:ext cx="7308000" cy="468308"/>
          </a:xfrm>
          <a:prstGeom prst="rect">
            <a:avLst/>
          </a:prstGeom>
          <a:solidFill>
            <a:schemeClr val="tx2">
              <a:lumMod val="60000"/>
              <a:lumOff val="40000"/>
            </a:scheme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760909" algn="l"/>
              </a:tabLst>
            </a:pPr>
            <a:r>
              <a:rPr lang="ja-JP" altLang="en-US" sz="2000" b="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スーパーシティ型国家戦略特区とは</a:t>
            </a:r>
            <a:endParaRPr lang="ja-JP" altLang="en-US" sz="2000" dirty="0">
              <a:solidFill>
                <a:schemeClr val="bg1"/>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pic>
        <p:nvPicPr>
          <p:cNvPr id="23" name="図 22" descr="QR コード&#10;&#10;自動的に生成された説明">
            <a:extLst>
              <a:ext uri="{FF2B5EF4-FFF2-40B4-BE49-F238E27FC236}">
                <a16:creationId xmlns:a16="http://schemas.microsoft.com/office/drawing/2014/main" id="{4C74BECF-0867-618C-DEE6-CB2078C38E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60170" y="8740194"/>
            <a:ext cx="576000" cy="576000"/>
          </a:xfrm>
          <a:prstGeom prst="rect">
            <a:avLst/>
          </a:prstGeom>
        </p:spPr>
      </p:pic>
      <p:pic>
        <p:nvPicPr>
          <p:cNvPr id="27" name="図 26" descr="QR コード&#10;&#10;自動的に生成された説明">
            <a:extLst>
              <a:ext uri="{FF2B5EF4-FFF2-40B4-BE49-F238E27FC236}">
                <a16:creationId xmlns:a16="http://schemas.microsoft.com/office/drawing/2014/main" id="{73A33C7A-B7A6-17F4-AE0A-ED5D6569ED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02086" y="8997611"/>
            <a:ext cx="576000" cy="576000"/>
          </a:xfrm>
          <a:prstGeom prst="rect">
            <a:avLst/>
          </a:prstGeom>
        </p:spPr>
      </p:pic>
      <p:pic>
        <p:nvPicPr>
          <p:cNvPr id="28" name="図 27" descr="QR コード&#10;&#10;自動的に生成された説明">
            <a:extLst>
              <a:ext uri="{FF2B5EF4-FFF2-40B4-BE49-F238E27FC236}">
                <a16:creationId xmlns:a16="http://schemas.microsoft.com/office/drawing/2014/main" id="{F089909B-F8AD-2D75-DDC0-F8237742C7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72170" y="9658860"/>
            <a:ext cx="576000" cy="576000"/>
          </a:xfrm>
          <a:prstGeom prst="rect">
            <a:avLst/>
          </a:prstGeom>
        </p:spPr>
      </p:pic>
      <p:pic>
        <p:nvPicPr>
          <p:cNvPr id="8" name="図 7" descr="QR コード&#10;&#10;自動的に生成された説明">
            <a:extLst>
              <a:ext uri="{FF2B5EF4-FFF2-40B4-BE49-F238E27FC236}">
                <a16:creationId xmlns:a16="http://schemas.microsoft.com/office/drawing/2014/main" id="{9F266789-3F47-149A-2BEC-CE249A7AD0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2548" y="1861597"/>
            <a:ext cx="576000" cy="576000"/>
          </a:xfrm>
          <a:prstGeom prst="rect">
            <a:avLst/>
          </a:prstGeom>
        </p:spPr>
      </p:pic>
      <p:sp>
        <p:nvSpPr>
          <p:cNvPr id="52" name="角丸四角形 45">
            <a:extLst>
              <a:ext uri="{FF2B5EF4-FFF2-40B4-BE49-F238E27FC236}">
                <a16:creationId xmlns:a16="http://schemas.microsoft.com/office/drawing/2014/main" id="{63A11B03-E039-480A-8D26-73976C84032D}"/>
              </a:ext>
            </a:extLst>
          </p:cNvPr>
          <p:cNvSpPr/>
          <p:nvPr/>
        </p:nvSpPr>
        <p:spPr>
          <a:xfrm>
            <a:off x="144438" y="3098598"/>
            <a:ext cx="7308000" cy="7494548"/>
          </a:xfrm>
          <a:prstGeom prst="roundRect">
            <a:avLst>
              <a:gd name="adj" fmla="val 927"/>
            </a:avLst>
          </a:prstGeom>
          <a:solidFill>
            <a:schemeClr val="accent5">
              <a:lumMod val="20000"/>
              <a:lumOff val="80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B67A76D1-58AA-4954-B9FB-623039637F3D}"/>
              </a:ext>
            </a:extLst>
          </p:cNvPr>
          <p:cNvSpPr/>
          <p:nvPr/>
        </p:nvSpPr>
        <p:spPr>
          <a:xfrm>
            <a:off x="252430" y="3245700"/>
            <a:ext cx="7128000" cy="3420000"/>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904D420F-40CB-4302-9069-642A7F6A1CB7}"/>
              </a:ext>
            </a:extLst>
          </p:cNvPr>
          <p:cNvSpPr/>
          <p:nvPr/>
        </p:nvSpPr>
        <p:spPr>
          <a:xfrm>
            <a:off x="374437" y="3259356"/>
            <a:ext cx="3632054" cy="3684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ja-JP" altLang="en-US"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気象予報士の設置基準の緩和（</a:t>
            </a:r>
            <a:r>
              <a:rPr lang="en-US" altLang="ja-JP"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AI</a:t>
            </a:r>
            <a:r>
              <a:rPr lang="ja-JP" altLang="en-US"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気象予報）</a:t>
            </a:r>
            <a:endParaRPr lang="en-US" altLang="ja-JP"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FFDD9934-1E42-47DB-9303-61C732C8368C}"/>
              </a:ext>
            </a:extLst>
          </p:cNvPr>
          <p:cNvSpPr/>
          <p:nvPr/>
        </p:nvSpPr>
        <p:spPr>
          <a:xfrm>
            <a:off x="359982" y="4030851"/>
            <a:ext cx="2988000" cy="816855"/>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rtlCol="0" anchor="t"/>
          <a:lstStyle/>
          <a:p>
            <a:pPr algn="just"/>
            <a:r>
              <a:rPr kumimoji="1" lang="ja-JP" altLang="en-US" sz="1200" dirty="0">
                <a:latin typeface="HGPｺﾞｼｯｸM" panose="020B0600000000000000" pitchFamily="50" charset="-128"/>
                <a:ea typeface="HGPｺﾞｼｯｸM" panose="020B0600000000000000" pitchFamily="50" charset="-128"/>
              </a:rPr>
              <a:t>　気象予報業務を行おうとする事業者は、事業所ごとに、複数の専任の気象予報士を置かなければならない</a:t>
            </a:r>
          </a:p>
        </p:txBody>
      </p:sp>
      <p:sp>
        <p:nvSpPr>
          <p:cNvPr id="58" name="正方形/長方形 57">
            <a:extLst>
              <a:ext uri="{FF2B5EF4-FFF2-40B4-BE49-F238E27FC236}">
                <a16:creationId xmlns:a16="http://schemas.microsoft.com/office/drawing/2014/main" id="{B0471F1A-26E8-46C9-8FFF-7906097E5DE3}"/>
              </a:ext>
            </a:extLst>
          </p:cNvPr>
          <p:cNvSpPr/>
          <p:nvPr/>
        </p:nvSpPr>
        <p:spPr>
          <a:xfrm>
            <a:off x="395774" y="3752544"/>
            <a:ext cx="1080000" cy="2135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措置前</a:t>
            </a:r>
          </a:p>
        </p:txBody>
      </p:sp>
      <p:sp>
        <p:nvSpPr>
          <p:cNvPr id="60" name="正方形/長方形 59">
            <a:extLst>
              <a:ext uri="{FF2B5EF4-FFF2-40B4-BE49-F238E27FC236}">
                <a16:creationId xmlns:a16="http://schemas.microsoft.com/office/drawing/2014/main" id="{9388E068-87DF-4F20-9986-8F9694766601}"/>
              </a:ext>
            </a:extLst>
          </p:cNvPr>
          <p:cNvSpPr/>
          <p:nvPr/>
        </p:nvSpPr>
        <p:spPr>
          <a:xfrm>
            <a:off x="4104398" y="4000776"/>
            <a:ext cx="2988000" cy="10251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ja-JP" altLang="en-US" sz="1200" dirty="0">
                <a:latin typeface="HGPｺﾞｼｯｸM" panose="020B0600000000000000" pitchFamily="50" charset="-128"/>
                <a:ea typeface="HGPｺﾞｼｯｸM" panose="020B0600000000000000" pitchFamily="50" charset="-128"/>
              </a:rPr>
              <a:t>　気象予報士が、</a:t>
            </a:r>
            <a:r>
              <a:rPr lang="en-US" altLang="ja-JP" sz="1200" dirty="0">
                <a:latin typeface="HGPｺﾞｼｯｸM" panose="020B0600000000000000" pitchFamily="50" charset="-128"/>
                <a:ea typeface="HGPｺﾞｼｯｸM" panose="020B0600000000000000" pitchFamily="50" charset="-128"/>
              </a:rPr>
              <a:t>AI</a:t>
            </a:r>
            <a:r>
              <a:rPr lang="ja-JP" altLang="en-US" sz="1200" dirty="0">
                <a:latin typeface="HGPｺﾞｼｯｸM" panose="020B0600000000000000" pitchFamily="50" charset="-128"/>
                <a:ea typeface="HGPｺﾞｼｯｸM" panose="020B0600000000000000" pitchFamily="50" charset="-128"/>
              </a:rPr>
              <a:t>などあらかじめ確認した科学的手法による気象予報を、定期的に確認する場合には、１人以上で可となり、多様なニーズに応じた予報サービスの利用を促進</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62" name="正方形/長方形 61">
            <a:extLst>
              <a:ext uri="{FF2B5EF4-FFF2-40B4-BE49-F238E27FC236}">
                <a16:creationId xmlns:a16="http://schemas.microsoft.com/office/drawing/2014/main" id="{131DB56E-DE98-46C7-9247-CDA64CC4EADD}"/>
              </a:ext>
            </a:extLst>
          </p:cNvPr>
          <p:cNvSpPr/>
          <p:nvPr/>
        </p:nvSpPr>
        <p:spPr>
          <a:xfrm>
            <a:off x="4093213" y="3752544"/>
            <a:ext cx="1080000" cy="2135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措置後</a:t>
            </a:r>
          </a:p>
        </p:txBody>
      </p:sp>
      <p:sp>
        <p:nvSpPr>
          <p:cNvPr id="64" name="二等辺三角形 63">
            <a:extLst>
              <a:ext uri="{FF2B5EF4-FFF2-40B4-BE49-F238E27FC236}">
                <a16:creationId xmlns:a16="http://schemas.microsoft.com/office/drawing/2014/main" id="{B1017316-60BA-45AC-A42D-C0DB4F748A1F}"/>
              </a:ext>
            </a:extLst>
          </p:cNvPr>
          <p:cNvSpPr/>
          <p:nvPr/>
        </p:nvSpPr>
        <p:spPr>
          <a:xfrm rot="16200000" flipV="1">
            <a:off x="3255453" y="5069601"/>
            <a:ext cx="744867" cy="16027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graphicFrame>
        <p:nvGraphicFramePr>
          <p:cNvPr id="65" name="表 64">
            <a:extLst>
              <a:ext uri="{FF2B5EF4-FFF2-40B4-BE49-F238E27FC236}">
                <a16:creationId xmlns:a16="http://schemas.microsoft.com/office/drawing/2014/main" id="{35AFA6BC-EC0C-4829-A36A-D486E807C3E3}"/>
              </a:ext>
            </a:extLst>
          </p:cNvPr>
          <p:cNvGraphicFramePr>
            <a:graphicFrameLocks noGrp="1"/>
          </p:cNvGraphicFramePr>
          <p:nvPr>
            <p:extLst>
              <p:ext uri="{D42A27DB-BD31-4B8C-83A1-F6EECF244321}">
                <p14:modId xmlns:p14="http://schemas.microsoft.com/office/powerpoint/2010/main" val="1249615058"/>
              </p:ext>
            </p:extLst>
          </p:nvPr>
        </p:nvGraphicFramePr>
        <p:xfrm>
          <a:off x="683686" y="4957068"/>
          <a:ext cx="2377633" cy="1126200"/>
        </p:xfrm>
        <a:graphic>
          <a:graphicData uri="http://schemas.openxmlformats.org/drawingml/2006/table">
            <a:tbl>
              <a:tblPr firstRow="1">
                <a:tableStyleId>{69CF1AB2-1976-4502-BF36-3FF5EA218861}</a:tableStyleId>
              </a:tblPr>
              <a:tblGrid>
                <a:gridCol w="1964883">
                  <a:extLst>
                    <a:ext uri="{9D8B030D-6E8A-4147-A177-3AD203B41FA5}">
                      <a16:colId xmlns:a16="http://schemas.microsoft.com/office/drawing/2014/main" val="1869053546"/>
                    </a:ext>
                  </a:extLst>
                </a:gridCol>
                <a:gridCol w="412750">
                  <a:extLst>
                    <a:ext uri="{9D8B030D-6E8A-4147-A177-3AD203B41FA5}">
                      <a16:colId xmlns:a16="http://schemas.microsoft.com/office/drawing/2014/main" val="129864343"/>
                    </a:ext>
                  </a:extLst>
                </a:gridCol>
              </a:tblGrid>
              <a:tr h="0">
                <a:tc>
                  <a:txBody>
                    <a:bodyPr/>
                    <a:lstStyle/>
                    <a:p>
                      <a:pPr algn="ctr"/>
                      <a:r>
                        <a:rPr lang="ja-JP" sz="1100" kern="100" dirty="0">
                          <a:effectLst/>
                          <a:latin typeface="HGPｺﾞｼｯｸM" panose="020B0600000000000000" pitchFamily="50" charset="-128"/>
                          <a:ea typeface="HGPｺﾞｼｯｸM" panose="020B0600000000000000" pitchFamily="50" charset="-128"/>
                        </a:rPr>
                        <a:t>１日当たりの</a:t>
                      </a:r>
                      <a:endParaRPr lang="en-US" altLang="ja-JP" sz="1100" kern="100" dirty="0">
                        <a:effectLst/>
                        <a:latin typeface="HGPｺﾞｼｯｸM" panose="020B0600000000000000" pitchFamily="50" charset="-128"/>
                        <a:ea typeface="HGPｺﾞｼｯｸM" panose="020B0600000000000000" pitchFamily="50" charset="-128"/>
                      </a:endParaRPr>
                    </a:p>
                    <a:p>
                      <a:pPr algn="ctr"/>
                      <a:r>
                        <a:rPr lang="ja-JP" altLang="en-US" sz="1100" kern="100" dirty="0">
                          <a:effectLst/>
                          <a:latin typeface="HGPｺﾞｼｯｸM" panose="020B0600000000000000" pitchFamily="50" charset="-128"/>
                          <a:ea typeface="HGPｺﾞｼｯｸM" panose="020B0600000000000000" pitchFamily="50" charset="-128"/>
                        </a:rPr>
                        <a:t>気象</a:t>
                      </a:r>
                      <a:r>
                        <a:rPr lang="ja-JP" sz="1100" kern="100" dirty="0">
                          <a:effectLst/>
                          <a:latin typeface="HGPｺﾞｼｯｸM" panose="020B0600000000000000" pitchFamily="50" charset="-128"/>
                          <a:ea typeface="HGPｺﾞｼｯｸM" panose="020B0600000000000000" pitchFamily="50" charset="-128"/>
                        </a:rPr>
                        <a:t>予想を行う時間</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altLang="en-US" sz="1100" kern="100" dirty="0">
                          <a:effectLst/>
                          <a:latin typeface="HGPｺﾞｼｯｸM" panose="020B0600000000000000" pitchFamily="50" charset="-128"/>
                          <a:ea typeface="HGPｺﾞｼｯｸM" panose="020B0600000000000000" pitchFamily="50" charset="-128"/>
                        </a:rPr>
                        <a:t>必要</a:t>
                      </a:r>
                      <a:r>
                        <a:rPr lang="ja-JP" sz="1100" kern="100" dirty="0">
                          <a:effectLst/>
                          <a:latin typeface="HGPｺﾞｼｯｸM" panose="020B0600000000000000" pitchFamily="50" charset="-128"/>
                          <a:ea typeface="HGPｺﾞｼｯｸM" panose="020B0600000000000000" pitchFamily="50" charset="-128"/>
                        </a:rPr>
                        <a:t>人員</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1787022315"/>
                  </a:ext>
                </a:extLst>
              </a:tr>
              <a:tr h="0">
                <a:tc>
                  <a:txBody>
                    <a:bodyPr/>
                    <a:lstStyle/>
                    <a:p>
                      <a:pPr algn="l"/>
                      <a:r>
                        <a:rPr lang="ja-JP" sz="1100" kern="100" dirty="0">
                          <a:effectLst/>
                          <a:latin typeface="HGPｺﾞｼｯｸM" panose="020B0600000000000000" pitchFamily="50" charset="-128"/>
                          <a:ea typeface="HGPｺﾞｼｯｸM" panose="020B0600000000000000" pitchFamily="50" charset="-128"/>
                        </a:rPr>
                        <a:t>８時間以下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sz="1100" kern="100" dirty="0">
                          <a:effectLst/>
                          <a:latin typeface="HGPｺﾞｼｯｸM" panose="020B0600000000000000" pitchFamily="50" charset="-128"/>
                          <a:ea typeface="HGPｺﾞｼｯｸM" panose="020B0600000000000000" pitchFamily="50" charset="-128"/>
                        </a:rPr>
                        <a:t>２人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310456418"/>
                  </a:ext>
                </a:extLst>
              </a:tr>
              <a:tr h="0">
                <a:tc>
                  <a:txBody>
                    <a:bodyPr/>
                    <a:lstStyle/>
                    <a:p>
                      <a:pPr algn="l"/>
                      <a:r>
                        <a:rPr lang="ja-JP" sz="1100" kern="100" dirty="0">
                          <a:effectLst/>
                          <a:latin typeface="HGPｺﾞｼｯｸM" panose="020B0600000000000000" pitchFamily="50" charset="-128"/>
                          <a:ea typeface="HGPｺﾞｼｯｸM" panose="020B0600000000000000" pitchFamily="50" charset="-128"/>
                        </a:rPr>
                        <a:t>８時間を超え１６時間以下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sz="1100" kern="100" dirty="0">
                          <a:effectLst/>
                          <a:latin typeface="HGPｺﾞｼｯｸM" panose="020B0600000000000000" pitchFamily="50" charset="-128"/>
                          <a:ea typeface="HGPｺﾞｼｯｸM" panose="020B0600000000000000" pitchFamily="50" charset="-128"/>
                        </a:rPr>
                        <a:t>３人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645852531"/>
                  </a:ext>
                </a:extLst>
              </a:tr>
              <a:tr h="0">
                <a:tc>
                  <a:txBody>
                    <a:bodyPr/>
                    <a:lstStyle/>
                    <a:p>
                      <a:pPr algn="l"/>
                      <a:r>
                        <a:rPr lang="ja-JP" sz="1100" kern="100" dirty="0">
                          <a:effectLst/>
                          <a:latin typeface="HGPｺﾞｼｯｸM" panose="020B0600000000000000" pitchFamily="50" charset="-128"/>
                          <a:ea typeface="HGPｺﾞｼｯｸM" panose="020B0600000000000000" pitchFamily="50" charset="-128"/>
                        </a:rPr>
                        <a:t>１６時間を超える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sz="1100" kern="100" dirty="0">
                          <a:effectLst/>
                          <a:latin typeface="HGPｺﾞｼｯｸM" panose="020B0600000000000000" pitchFamily="50" charset="-128"/>
                          <a:ea typeface="HGPｺﾞｼｯｸM" panose="020B0600000000000000" pitchFamily="50" charset="-128"/>
                        </a:rPr>
                        <a:t>４人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3494746793"/>
                  </a:ext>
                </a:extLst>
              </a:tr>
            </a:tbl>
          </a:graphicData>
        </a:graphic>
      </p:graphicFrame>
      <p:sp>
        <p:nvSpPr>
          <p:cNvPr id="66" name="吹き出し: 円形 65">
            <a:extLst>
              <a:ext uri="{FF2B5EF4-FFF2-40B4-BE49-F238E27FC236}">
                <a16:creationId xmlns:a16="http://schemas.microsoft.com/office/drawing/2014/main" id="{86BC8C1A-BFD8-4C90-9F5A-3B2DA6852CE6}"/>
              </a:ext>
            </a:extLst>
          </p:cNvPr>
          <p:cNvSpPr/>
          <p:nvPr/>
        </p:nvSpPr>
        <p:spPr>
          <a:xfrm>
            <a:off x="3815281" y="3140895"/>
            <a:ext cx="1116000" cy="49973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C000"/>
            </a:solidFill>
            <a:prstDash val="solid"/>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ja-JP" altLang="en-US" sz="900" dirty="0">
                <a:latin typeface="HGP創英角ﾎﾟｯﾌﾟ体" panose="040B0A00000000000000" pitchFamily="50" charset="-128"/>
                <a:ea typeface="HGP創英角ﾎﾟｯﾌﾟ体" panose="040B0A00000000000000" pitchFamily="50" charset="-128"/>
              </a:rPr>
              <a:t>大阪からの具体</a:t>
            </a:r>
            <a:endParaRPr lang="en-US" altLang="ja-JP" sz="900" dirty="0">
              <a:latin typeface="HGP創英角ﾎﾟｯﾌﾟ体" panose="040B0A00000000000000" pitchFamily="50" charset="-128"/>
              <a:ea typeface="HGP創英角ﾎﾟｯﾌﾟ体" panose="040B0A00000000000000" pitchFamily="50" charset="-128"/>
            </a:endParaRPr>
          </a:p>
          <a:p>
            <a:pPr algn="ctr"/>
            <a:r>
              <a:rPr lang="ja-JP" altLang="en-US" sz="900" dirty="0">
                <a:latin typeface="HGP創英角ﾎﾟｯﾌﾟ体" panose="040B0A00000000000000" pitchFamily="50" charset="-128"/>
                <a:ea typeface="HGP創英角ﾎﾟｯﾌﾟ体" panose="040B0A00000000000000" pitchFamily="50" charset="-128"/>
              </a:rPr>
              <a:t>提案で実現</a:t>
            </a:r>
            <a:r>
              <a:rPr lang="en-US" altLang="ja-JP" sz="900" baseline="30000" dirty="0">
                <a:latin typeface="HGP創英角ﾎﾟｯﾌﾟ体" panose="040B0A00000000000000" pitchFamily="50" charset="-128"/>
                <a:ea typeface="HGP創英角ﾎﾟｯﾌﾟ体" panose="040B0A00000000000000" pitchFamily="50" charset="-128"/>
              </a:rPr>
              <a:t>※</a:t>
            </a:r>
            <a:endParaRPr kumimoji="1" lang="ja-JP" altLang="en-US" sz="900" baseline="30000" dirty="0">
              <a:latin typeface="HGP創英角ﾎﾟｯﾌﾟ体" panose="040B0A00000000000000" pitchFamily="50" charset="-128"/>
              <a:ea typeface="HGP創英角ﾎﾟｯﾌﾟ体" panose="040B0A00000000000000" pitchFamily="50" charset="-128"/>
            </a:endParaRPr>
          </a:p>
        </p:txBody>
      </p:sp>
      <p:sp>
        <p:nvSpPr>
          <p:cNvPr id="68" name="タイトル 1">
            <a:extLst>
              <a:ext uri="{FF2B5EF4-FFF2-40B4-BE49-F238E27FC236}">
                <a16:creationId xmlns:a16="http://schemas.microsoft.com/office/drawing/2014/main" id="{35E6DA0D-6D70-4D34-AA6F-9D85E5FE2CBA}"/>
              </a:ext>
            </a:extLst>
          </p:cNvPr>
          <p:cNvSpPr txBox="1">
            <a:spLocks/>
          </p:cNvSpPr>
          <p:nvPr/>
        </p:nvSpPr>
        <p:spPr>
          <a:xfrm>
            <a:off x="144438" y="2682404"/>
            <a:ext cx="7308000" cy="468308"/>
          </a:xfrm>
          <a:prstGeom prst="rect">
            <a:avLst/>
          </a:prstGeom>
          <a:solidFill>
            <a:schemeClr val="tx2">
              <a:lumMod val="60000"/>
              <a:lumOff val="40000"/>
            </a:scheme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760909" algn="l"/>
              </a:tabLst>
            </a:pPr>
            <a:r>
              <a:rPr lang="ja-JP" altLang="en-US" sz="2000" b="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これまでに規制改革が実現した事例</a:t>
            </a:r>
            <a:endParaRPr lang="ja-JP" altLang="en-US" sz="1980" dirty="0">
              <a:solidFill>
                <a:schemeClr val="bg1"/>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69" name="正方形/長方形 68">
            <a:extLst>
              <a:ext uri="{FF2B5EF4-FFF2-40B4-BE49-F238E27FC236}">
                <a16:creationId xmlns:a16="http://schemas.microsoft.com/office/drawing/2014/main" id="{837B2243-3103-4503-9181-5355D9DE8577}"/>
              </a:ext>
            </a:extLst>
          </p:cNvPr>
          <p:cNvSpPr/>
          <p:nvPr/>
        </p:nvSpPr>
        <p:spPr>
          <a:xfrm>
            <a:off x="323646" y="3291259"/>
            <a:ext cx="57600" cy="360000"/>
          </a:xfrm>
          <a:prstGeom prst="rect">
            <a:avLst/>
          </a:prstGeom>
          <a:solidFill>
            <a:schemeClr val="tx2"/>
          </a:solidFill>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cxnSp>
        <p:nvCxnSpPr>
          <p:cNvPr id="70" name="直線コネクタ 69">
            <a:extLst>
              <a:ext uri="{FF2B5EF4-FFF2-40B4-BE49-F238E27FC236}">
                <a16:creationId xmlns:a16="http://schemas.microsoft.com/office/drawing/2014/main" id="{A0B40E58-DB86-4A5B-BBB3-DE9C5A7D72EE}"/>
              </a:ext>
            </a:extLst>
          </p:cNvPr>
          <p:cNvCxnSpPr>
            <a:cxnSpLocks/>
          </p:cNvCxnSpPr>
          <p:nvPr/>
        </p:nvCxnSpPr>
        <p:spPr>
          <a:xfrm flipV="1">
            <a:off x="319996" y="3646748"/>
            <a:ext cx="6912000" cy="90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1" name="図 70">
            <a:extLst>
              <a:ext uri="{FF2B5EF4-FFF2-40B4-BE49-F238E27FC236}">
                <a16:creationId xmlns:a16="http://schemas.microsoft.com/office/drawing/2014/main" id="{63E92D7B-BFFB-4D5D-91B2-E90FCBC31B2A}"/>
              </a:ext>
            </a:extLst>
          </p:cNvPr>
          <p:cNvPicPr>
            <a:picLocks noChangeAspect="1"/>
          </p:cNvPicPr>
          <p:nvPr/>
        </p:nvPicPr>
        <p:blipFill rotWithShape="1">
          <a:blip r:embed="rId12"/>
          <a:srcRect l="15290" t="30536" r="21320" b="23119"/>
          <a:stretch/>
        </p:blipFill>
        <p:spPr>
          <a:xfrm>
            <a:off x="3924046" y="5096035"/>
            <a:ext cx="3384096" cy="1391693"/>
          </a:xfrm>
          <a:prstGeom prst="rect">
            <a:avLst/>
          </a:prstGeom>
        </p:spPr>
      </p:pic>
      <p:sp>
        <p:nvSpPr>
          <p:cNvPr id="80" name="正方形/長方形 79">
            <a:extLst>
              <a:ext uri="{FF2B5EF4-FFF2-40B4-BE49-F238E27FC236}">
                <a16:creationId xmlns:a16="http://schemas.microsoft.com/office/drawing/2014/main" id="{864BB8FD-A1A7-450F-9181-24BCC5A1B18C}"/>
              </a:ext>
            </a:extLst>
          </p:cNvPr>
          <p:cNvSpPr/>
          <p:nvPr/>
        </p:nvSpPr>
        <p:spPr>
          <a:xfrm>
            <a:off x="4860150" y="6481894"/>
            <a:ext cx="2943301" cy="22027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800" dirty="0">
                <a:latin typeface="HGPｺﾞｼｯｸM" panose="020B0600000000000000" pitchFamily="50" charset="-128"/>
                <a:ea typeface="HGPｺﾞｼｯｸM" panose="020B0600000000000000" pitchFamily="50" charset="-128"/>
              </a:rPr>
              <a:t>出典：大阪ガス株式会社、株式会社大林組プレスリリース</a:t>
            </a:r>
          </a:p>
        </p:txBody>
      </p:sp>
      <p:sp>
        <p:nvSpPr>
          <p:cNvPr id="81" name="正方形/長方形 80">
            <a:extLst>
              <a:ext uri="{FF2B5EF4-FFF2-40B4-BE49-F238E27FC236}">
                <a16:creationId xmlns:a16="http://schemas.microsoft.com/office/drawing/2014/main" id="{C0BD9AE0-BDCB-4E9A-85E5-E3BD3228169D}"/>
              </a:ext>
            </a:extLst>
          </p:cNvPr>
          <p:cNvSpPr/>
          <p:nvPr/>
        </p:nvSpPr>
        <p:spPr>
          <a:xfrm>
            <a:off x="3780030" y="4911429"/>
            <a:ext cx="3727115" cy="2350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900" b="1" dirty="0">
                <a:latin typeface="HGPｺﾞｼｯｸM" panose="020B0600000000000000" pitchFamily="50" charset="-128"/>
                <a:ea typeface="HGPｺﾞｼｯｸM" panose="020B0600000000000000" pitchFamily="50" charset="-128"/>
              </a:rPr>
              <a:t>コンピュータが自動で提供する</a:t>
            </a:r>
            <a:r>
              <a:rPr kumimoji="1" lang="en-US" altLang="ja-JP" sz="900" b="1" dirty="0">
                <a:latin typeface="HGPｺﾞｼｯｸM" panose="020B0600000000000000" pitchFamily="50" charset="-128"/>
                <a:ea typeface="HGPｺﾞｼｯｸM" panose="020B0600000000000000" pitchFamily="50" charset="-128"/>
              </a:rPr>
              <a:t>AI</a:t>
            </a:r>
            <a:r>
              <a:rPr kumimoji="1" lang="ja-JP" altLang="en-US" sz="900" b="1" dirty="0">
                <a:latin typeface="HGPｺﾞｼｯｸM" panose="020B0600000000000000" pitchFamily="50" charset="-128"/>
                <a:ea typeface="HGPｺﾞｼｯｸM" panose="020B0600000000000000" pitchFamily="50" charset="-128"/>
              </a:rPr>
              <a:t>を活用した高精度な気象予測のイメージ</a:t>
            </a:r>
          </a:p>
        </p:txBody>
      </p:sp>
      <p:sp>
        <p:nvSpPr>
          <p:cNvPr id="84" name="正方形/長方形 83">
            <a:extLst>
              <a:ext uri="{FF2B5EF4-FFF2-40B4-BE49-F238E27FC236}">
                <a16:creationId xmlns:a16="http://schemas.microsoft.com/office/drawing/2014/main" id="{17C3CCF7-42AA-4842-AF1F-BD4C86C22C12}"/>
              </a:ext>
            </a:extLst>
          </p:cNvPr>
          <p:cNvSpPr/>
          <p:nvPr/>
        </p:nvSpPr>
        <p:spPr>
          <a:xfrm>
            <a:off x="4788142" y="3447340"/>
            <a:ext cx="2520000" cy="2135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en-US" altLang="ja-JP" sz="800" dirty="0">
                <a:latin typeface="HGPｺﾞｼｯｸM" panose="020B0600000000000000" pitchFamily="50" charset="-128"/>
                <a:ea typeface="HGPｺﾞｼｯｸM" panose="020B0600000000000000" pitchFamily="50" charset="-128"/>
              </a:rPr>
              <a:t>※</a:t>
            </a:r>
            <a:r>
              <a:rPr kumimoji="1" lang="ja-JP" altLang="en-US" sz="800" dirty="0">
                <a:latin typeface="HGPｺﾞｼｯｸM" panose="020B0600000000000000" pitchFamily="50" charset="-128"/>
                <a:ea typeface="HGPｺﾞｼｯｸM" panose="020B0600000000000000" pitchFamily="50" charset="-128"/>
              </a:rPr>
              <a:t>大阪のスーパーシティ提案を受け</a:t>
            </a:r>
            <a:r>
              <a:rPr kumimoji="1" lang="en-US" altLang="ja-JP" sz="800" dirty="0">
                <a:latin typeface="HGPｺﾞｼｯｸM" panose="020B0600000000000000" pitchFamily="50" charset="-128"/>
                <a:ea typeface="HGPｺﾞｼｯｸM" panose="020B0600000000000000" pitchFamily="50" charset="-128"/>
              </a:rPr>
              <a:t>R4.12.14</a:t>
            </a:r>
            <a:r>
              <a:rPr kumimoji="1" lang="ja-JP" altLang="en-US" sz="800" dirty="0">
                <a:latin typeface="HGPｺﾞｼｯｸM" panose="020B0600000000000000" pitchFamily="50" charset="-128"/>
                <a:ea typeface="HGPｺﾞｼｯｸM" panose="020B0600000000000000" pitchFamily="50" charset="-128"/>
              </a:rPr>
              <a:t>全国措置</a:t>
            </a:r>
          </a:p>
        </p:txBody>
      </p:sp>
      <p:sp>
        <p:nvSpPr>
          <p:cNvPr id="85" name="正方形/長方形 84">
            <a:extLst>
              <a:ext uri="{FF2B5EF4-FFF2-40B4-BE49-F238E27FC236}">
                <a16:creationId xmlns:a16="http://schemas.microsoft.com/office/drawing/2014/main" id="{51E017BF-8450-469D-A697-A2DEFC99E696}"/>
              </a:ext>
            </a:extLst>
          </p:cNvPr>
          <p:cNvSpPr/>
          <p:nvPr/>
        </p:nvSpPr>
        <p:spPr>
          <a:xfrm>
            <a:off x="251942" y="7075276"/>
            <a:ext cx="7128000" cy="3420000"/>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sp>
        <p:nvSpPr>
          <p:cNvPr id="86" name="正方形/長方形 85">
            <a:extLst>
              <a:ext uri="{FF2B5EF4-FFF2-40B4-BE49-F238E27FC236}">
                <a16:creationId xmlns:a16="http://schemas.microsoft.com/office/drawing/2014/main" id="{49224D7F-4808-4042-96EB-E35A2BCDD603}"/>
              </a:ext>
            </a:extLst>
          </p:cNvPr>
          <p:cNvSpPr/>
          <p:nvPr/>
        </p:nvSpPr>
        <p:spPr>
          <a:xfrm>
            <a:off x="359982" y="8349381"/>
            <a:ext cx="2988000" cy="1353087"/>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rtlCol="0" anchor="t"/>
          <a:lstStyle/>
          <a:p>
            <a:r>
              <a:rPr lang="ja-JP" altLang="en-US" sz="1200" dirty="0">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病床過剰地域（</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）では、公的医療機関等の開設・増床は原則禁止</a:t>
            </a:r>
            <a:endParaRPr kumimoji="1" lang="en-US" altLang="ja-JP" sz="1200" dirty="0">
              <a:latin typeface="HGPｺﾞｼｯｸM" panose="020B0600000000000000" pitchFamily="50" charset="-128"/>
              <a:ea typeface="HGPｺﾞｼｯｸM" panose="020B0600000000000000" pitchFamily="50" charset="-128"/>
            </a:endParaRPr>
          </a:p>
          <a:p>
            <a:endParaRPr lang="en-US" altLang="ja-JP" sz="1100" dirty="0">
              <a:latin typeface="HGPｺﾞｼｯｸM" panose="020B0600000000000000" pitchFamily="50" charset="-128"/>
              <a:ea typeface="HGPｺﾞｼｯｸM" panose="020B0600000000000000" pitchFamily="50" charset="-128"/>
            </a:endParaRPr>
          </a:p>
          <a:p>
            <a:pPr marL="146050" indent="-146050" algn="just"/>
            <a:r>
              <a:rPr kumimoji="1" lang="en-US" altLang="ja-JP" sz="1050" dirty="0">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都道府県の定める各医療圏において、既存病  床数が、全国統一の算定式により算定される基準病床数を超える地域</a:t>
            </a:r>
            <a:endParaRPr kumimoji="1" lang="en-US" altLang="ja-JP" sz="1050" dirty="0">
              <a:latin typeface="HGPｺﾞｼｯｸM" panose="020B0600000000000000" pitchFamily="50" charset="-128"/>
              <a:ea typeface="HGPｺﾞｼｯｸM" panose="020B0600000000000000" pitchFamily="50" charset="-128"/>
            </a:endParaRPr>
          </a:p>
          <a:p>
            <a:pPr algn="just"/>
            <a:r>
              <a:rPr lang="en-US" altLang="ja-JP" sz="1050" dirty="0">
                <a:latin typeface="HGPｺﾞｼｯｸM" panose="020B0600000000000000" pitchFamily="50" charset="-128"/>
                <a:ea typeface="HGPｺﾞｼｯｸM" panose="020B0600000000000000" pitchFamily="50" charset="-128"/>
              </a:rPr>
              <a:t>※</a:t>
            </a:r>
            <a:r>
              <a:rPr lang="ja-JP" altLang="en-US" sz="1050" dirty="0">
                <a:latin typeface="HGPｺﾞｼｯｸM" panose="020B0600000000000000" pitchFamily="50" charset="-128"/>
                <a:ea typeface="HGPｺﾞｼｯｸM" panose="020B0600000000000000" pitchFamily="50" charset="-128"/>
              </a:rPr>
              <a:t>大阪市域は病床過剰地域に該当</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87" name="正方形/長方形 86">
            <a:extLst>
              <a:ext uri="{FF2B5EF4-FFF2-40B4-BE49-F238E27FC236}">
                <a16:creationId xmlns:a16="http://schemas.microsoft.com/office/drawing/2014/main" id="{4287E692-B868-4498-9506-6F11472C2937}"/>
              </a:ext>
            </a:extLst>
          </p:cNvPr>
          <p:cNvSpPr/>
          <p:nvPr/>
        </p:nvSpPr>
        <p:spPr>
          <a:xfrm>
            <a:off x="395774" y="7611670"/>
            <a:ext cx="1080000" cy="2135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措置前</a:t>
            </a:r>
          </a:p>
        </p:txBody>
      </p:sp>
      <p:sp>
        <p:nvSpPr>
          <p:cNvPr id="88" name="正方形/長方形 87">
            <a:extLst>
              <a:ext uri="{FF2B5EF4-FFF2-40B4-BE49-F238E27FC236}">
                <a16:creationId xmlns:a16="http://schemas.microsoft.com/office/drawing/2014/main" id="{BAF38560-5E6C-4DCB-B4DB-2DC426793390}"/>
              </a:ext>
            </a:extLst>
          </p:cNvPr>
          <p:cNvSpPr/>
          <p:nvPr/>
        </p:nvSpPr>
        <p:spPr>
          <a:xfrm>
            <a:off x="4104398" y="7834784"/>
            <a:ext cx="2988000" cy="9096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ja-JP" altLang="en-US" sz="1200" dirty="0">
                <a:latin typeface="HGPｺﾞｼｯｸM" panose="020B0600000000000000" pitchFamily="50" charset="-128"/>
                <a:ea typeface="HGPｺﾞｼｯｸM" panose="020B0600000000000000" pitchFamily="50" charset="-128"/>
              </a:rPr>
              <a:t>　病床過剰地域においても、世界最高水準の高度の医療を提供する場合に、必要な病床の増床（開設を含む）が可能となり、世界トップクラスの「国際医療拠点」の形成を促進</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89" name="正方形/長方形 88">
            <a:extLst>
              <a:ext uri="{FF2B5EF4-FFF2-40B4-BE49-F238E27FC236}">
                <a16:creationId xmlns:a16="http://schemas.microsoft.com/office/drawing/2014/main" id="{231864B0-046B-4BAC-9EF4-2B07D004E698}"/>
              </a:ext>
            </a:extLst>
          </p:cNvPr>
          <p:cNvSpPr/>
          <p:nvPr/>
        </p:nvSpPr>
        <p:spPr>
          <a:xfrm>
            <a:off x="4093213" y="7618831"/>
            <a:ext cx="1080000" cy="2135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措置後</a:t>
            </a:r>
          </a:p>
        </p:txBody>
      </p:sp>
      <p:sp>
        <p:nvSpPr>
          <p:cNvPr id="90" name="吹き出し: 円形 89">
            <a:extLst>
              <a:ext uri="{FF2B5EF4-FFF2-40B4-BE49-F238E27FC236}">
                <a16:creationId xmlns:a16="http://schemas.microsoft.com/office/drawing/2014/main" id="{CAF92CDE-6585-4524-A75A-D27AA0FDCEA4}"/>
              </a:ext>
            </a:extLst>
          </p:cNvPr>
          <p:cNvSpPr/>
          <p:nvPr/>
        </p:nvSpPr>
        <p:spPr>
          <a:xfrm>
            <a:off x="6540677" y="8603298"/>
            <a:ext cx="911761" cy="50405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C000"/>
            </a:solidFill>
            <a:prstDash val="solid"/>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ja-JP" altLang="en-US" sz="1000" dirty="0">
                <a:latin typeface="HGP創英角ﾎﾟｯﾌﾟ体" panose="040B0A00000000000000" pitchFamily="50" charset="-128"/>
                <a:ea typeface="HGP創英角ﾎﾟｯﾌﾟ体" panose="040B0A00000000000000" pitchFamily="50" charset="-128"/>
              </a:rPr>
              <a:t>大阪で</a:t>
            </a:r>
            <a:endParaRPr lang="en-US" altLang="ja-JP" sz="1000" dirty="0">
              <a:latin typeface="HGP創英角ﾎﾟｯﾌﾟ体" panose="040B0A00000000000000" pitchFamily="50" charset="-128"/>
              <a:ea typeface="HGP創英角ﾎﾟｯﾌﾟ体" panose="040B0A00000000000000" pitchFamily="50" charset="-128"/>
            </a:endParaRPr>
          </a:p>
          <a:p>
            <a:pPr algn="ctr"/>
            <a:r>
              <a:rPr lang="ja-JP" altLang="en-US" sz="1000" dirty="0">
                <a:latin typeface="HGP創英角ﾎﾟｯﾌﾟ体" panose="040B0A00000000000000" pitchFamily="50" charset="-128"/>
                <a:ea typeface="HGP創英角ﾎﾟｯﾌﾟ体" panose="040B0A00000000000000" pitchFamily="50" charset="-128"/>
              </a:rPr>
              <a:t>特例活用</a:t>
            </a:r>
            <a:r>
              <a:rPr lang="en-US" altLang="ja-JP" sz="1000" baseline="30000" dirty="0">
                <a:latin typeface="HGP創英角ﾎﾟｯﾌﾟ体" panose="040B0A00000000000000" pitchFamily="50" charset="-128"/>
                <a:ea typeface="HGP創英角ﾎﾟｯﾌﾟ体" panose="040B0A00000000000000" pitchFamily="50" charset="-128"/>
              </a:rPr>
              <a:t>※</a:t>
            </a:r>
            <a:endParaRPr kumimoji="1" lang="ja-JP" altLang="en-US" sz="1000" baseline="30000" dirty="0">
              <a:latin typeface="HGP創英角ﾎﾟｯﾌﾟ体" panose="040B0A00000000000000" pitchFamily="50" charset="-128"/>
              <a:ea typeface="HGP創英角ﾎﾟｯﾌﾟ体" panose="040B0A00000000000000" pitchFamily="50" charset="-128"/>
            </a:endParaRPr>
          </a:p>
        </p:txBody>
      </p:sp>
      <p:pic>
        <p:nvPicPr>
          <p:cNvPr id="91" name="図 90">
            <a:extLst>
              <a:ext uri="{FF2B5EF4-FFF2-40B4-BE49-F238E27FC236}">
                <a16:creationId xmlns:a16="http://schemas.microsoft.com/office/drawing/2014/main" id="{8F8431EF-615F-4954-97F1-04057F4D7800}"/>
              </a:ext>
            </a:extLst>
          </p:cNvPr>
          <p:cNvPicPr>
            <a:picLocks noChangeAspect="1"/>
          </p:cNvPicPr>
          <p:nvPr/>
        </p:nvPicPr>
        <p:blipFill rotWithShape="1">
          <a:blip r:embed="rId13"/>
          <a:srcRect b="8532"/>
          <a:stretch/>
        </p:blipFill>
        <p:spPr>
          <a:xfrm>
            <a:off x="4203334" y="8759359"/>
            <a:ext cx="1456125" cy="1411877"/>
          </a:xfrm>
          <a:prstGeom prst="rect">
            <a:avLst/>
          </a:prstGeom>
        </p:spPr>
      </p:pic>
      <p:sp>
        <p:nvSpPr>
          <p:cNvPr id="92" name="正方形/長方形 91">
            <a:extLst>
              <a:ext uri="{FF2B5EF4-FFF2-40B4-BE49-F238E27FC236}">
                <a16:creationId xmlns:a16="http://schemas.microsoft.com/office/drawing/2014/main" id="{0ECFD606-98D1-4740-9BEB-50B005EA6284}"/>
              </a:ext>
            </a:extLst>
          </p:cNvPr>
          <p:cNvSpPr/>
          <p:nvPr/>
        </p:nvSpPr>
        <p:spPr>
          <a:xfrm>
            <a:off x="4128155" y="10177404"/>
            <a:ext cx="3168000" cy="3454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lang="ja-JP" altLang="en-US" sz="800" dirty="0">
                <a:latin typeface="HGPｺﾞｼｯｸM" panose="020B0600000000000000" pitchFamily="50" charset="-128"/>
                <a:ea typeface="HGPｺﾞｼｯｸM" panose="020B0600000000000000" pitchFamily="50" charset="-128"/>
              </a:rPr>
              <a:t>・</a:t>
            </a:r>
            <a:r>
              <a:rPr lang="en-US" altLang="ja-JP" sz="800" dirty="0">
                <a:latin typeface="HGPｺﾞｼｯｸM" panose="020B0600000000000000" pitchFamily="50" charset="-128"/>
                <a:ea typeface="HGPｺﾞｼｯｸM" panose="020B0600000000000000" pitchFamily="50" charset="-128"/>
              </a:rPr>
              <a:t>2021</a:t>
            </a:r>
            <a:r>
              <a:rPr lang="ja-JP" altLang="en-US" sz="800" dirty="0">
                <a:latin typeface="HGPｺﾞｼｯｸM" panose="020B0600000000000000" pitchFamily="50" charset="-128"/>
                <a:ea typeface="HGPｺﾞｼｯｸM" panose="020B0600000000000000" pitchFamily="50" charset="-128"/>
              </a:rPr>
              <a:t>年</a:t>
            </a:r>
            <a:r>
              <a:rPr lang="en-US" altLang="ja-JP" sz="800" dirty="0">
                <a:latin typeface="HGPｺﾞｼｯｸM" panose="020B0600000000000000" pitchFamily="50" charset="-128"/>
                <a:ea typeface="HGPｺﾞｼｯｸM" panose="020B0600000000000000" pitchFamily="50" charset="-128"/>
              </a:rPr>
              <a:t>5</a:t>
            </a:r>
            <a:r>
              <a:rPr lang="ja-JP" altLang="en-US" sz="800" dirty="0">
                <a:latin typeface="HGPｺﾞｼｯｸM" panose="020B0600000000000000" pitchFamily="50" charset="-128"/>
                <a:ea typeface="HGPｺﾞｼｯｸM" panose="020B0600000000000000" pitchFamily="50" charset="-128"/>
              </a:rPr>
              <a:t>月時点のイメージパースであり、今後変更の可能性があります</a:t>
            </a:r>
            <a:endParaRPr kumimoji="1" lang="en-US" altLang="ja-JP" sz="800" dirty="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・提供：中之島４丁目用地における未来医療国際拠点事業開発事業者</a:t>
            </a:r>
          </a:p>
        </p:txBody>
      </p:sp>
      <p:sp>
        <p:nvSpPr>
          <p:cNvPr id="93" name="正方形/長方形 92">
            <a:extLst>
              <a:ext uri="{FF2B5EF4-FFF2-40B4-BE49-F238E27FC236}">
                <a16:creationId xmlns:a16="http://schemas.microsoft.com/office/drawing/2014/main" id="{8DDD3B51-673D-4772-BE4B-AF59BC532C12}"/>
              </a:ext>
            </a:extLst>
          </p:cNvPr>
          <p:cNvSpPr/>
          <p:nvPr/>
        </p:nvSpPr>
        <p:spPr>
          <a:xfrm>
            <a:off x="5676650" y="9098427"/>
            <a:ext cx="1631772" cy="4075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r>
              <a:rPr kumimoji="1" lang="ja-JP" altLang="en-US" sz="1200" b="1" dirty="0">
                <a:latin typeface="HGPｺﾞｼｯｸM" panose="020B0600000000000000" pitchFamily="50" charset="-128"/>
                <a:ea typeface="HGPｺﾞｼｯｸM" panose="020B0600000000000000" pitchFamily="50" charset="-128"/>
              </a:rPr>
              <a:t>未来医療国際拠点</a:t>
            </a:r>
            <a:endParaRPr kumimoji="1" lang="en-US" altLang="ja-JP" sz="1200" b="1" dirty="0">
              <a:latin typeface="HGPｺﾞｼｯｸM" panose="020B0600000000000000" pitchFamily="50" charset="-128"/>
              <a:ea typeface="HGPｺﾞｼｯｸM" panose="020B0600000000000000" pitchFamily="50" charset="-128"/>
            </a:endParaRPr>
          </a:p>
          <a:p>
            <a:pPr algn="ctr"/>
            <a:r>
              <a:rPr lang="ja-JP" altLang="en-US" sz="1200" b="1" i="0" dirty="0">
                <a:solidFill>
                  <a:srgbClr val="000000"/>
                </a:solidFill>
                <a:effectLst/>
                <a:latin typeface="HGPｺﾞｼｯｸM" panose="020B0600000000000000" pitchFamily="50" charset="-128"/>
                <a:ea typeface="HGPｺﾞｼｯｸM" panose="020B0600000000000000" pitchFamily="50" charset="-128"/>
              </a:rPr>
              <a:t>「</a:t>
            </a:r>
            <a:r>
              <a:rPr lang="en-US" altLang="ja-JP" sz="1200" b="1" i="0" dirty="0" err="1">
                <a:solidFill>
                  <a:srgbClr val="000000"/>
                </a:solidFill>
                <a:effectLst/>
                <a:latin typeface="HGPｺﾞｼｯｸM" panose="020B0600000000000000" pitchFamily="50" charset="-128"/>
                <a:ea typeface="HGPｺﾞｼｯｸM" panose="020B0600000000000000" pitchFamily="50" charset="-128"/>
              </a:rPr>
              <a:t>Nakanoshima</a:t>
            </a:r>
            <a:r>
              <a:rPr lang="en-US" altLang="ja-JP" sz="1200" b="1" i="0" dirty="0">
                <a:solidFill>
                  <a:srgbClr val="000000"/>
                </a:solidFill>
                <a:effectLst/>
                <a:latin typeface="HGPｺﾞｼｯｸM" panose="020B0600000000000000" pitchFamily="50" charset="-128"/>
                <a:ea typeface="HGPｺﾞｼｯｸM" panose="020B0600000000000000" pitchFamily="50" charset="-128"/>
              </a:rPr>
              <a:t> </a:t>
            </a:r>
            <a:r>
              <a:rPr lang="en-US" altLang="ja-JP" sz="1200" b="1" i="0" dirty="0" err="1">
                <a:solidFill>
                  <a:srgbClr val="000000"/>
                </a:solidFill>
                <a:effectLst/>
                <a:latin typeface="HGPｺﾞｼｯｸM" panose="020B0600000000000000" pitchFamily="50" charset="-128"/>
                <a:ea typeface="HGPｺﾞｼｯｸM" panose="020B0600000000000000" pitchFamily="50" charset="-128"/>
              </a:rPr>
              <a:t>Qross</a:t>
            </a:r>
            <a:r>
              <a:rPr lang="ja-JP" altLang="en-US" sz="1200" b="1" i="0" dirty="0">
                <a:solidFill>
                  <a:srgbClr val="000000"/>
                </a:solidFill>
                <a:effectLst/>
                <a:latin typeface="HGPｺﾞｼｯｸM" panose="020B0600000000000000" pitchFamily="50" charset="-128"/>
                <a:ea typeface="HGPｺﾞｼｯｸM" panose="020B0600000000000000" pitchFamily="50" charset="-128"/>
              </a:rPr>
              <a:t>」</a:t>
            </a:r>
          </a:p>
        </p:txBody>
      </p:sp>
      <p:sp>
        <p:nvSpPr>
          <p:cNvPr id="94" name="正方形/長方形 93">
            <a:extLst>
              <a:ext uri="{FF2B5EF4-FFF2-40B4-BE49-F238E27FC236}">
                <a16:creationId xmlns:a16="http://schemas.microsoft.com/office/drawing/2014/main" id="{987EFCD3-95C6-40EE-A0AB-876D1119D7B2}"/>
              </a:ext>
            </a:extLst>
          </p:cNvPr>
          <p:cNvSpPr/>
          <p:nvPr/>
        </p:nvSpPr>
        <p:spPr>
          <a:xfrm>
            <a:off x="5623573" y="9971450"/>
            <a:ext cx="1137097" cy="2447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800" dirty="0">
                <a:latin typeface="HGPｺﾞｼｯｸM" panose="020B0600000000000000" pitchFamily="50" charset="-128"/>
                <a:ea typeface="HGPｺﾞｼｯｸM" panose="020B0600000000000000" pitchFamily="50" charset="-128"/>
              </a:rPr>
              <a:t>出典：大阪府</a:t>
            </a:r>
            <a:r>
              <a:rPr kumimoji="1" lang="en-US" altLang="ja-JP" sz="800" dirty="0">
                <a:latin typeface="HGPｺﾞｼｯｸM" panose="020B0600000000000000" pitchFamily="50" charset="-128"/>
                <a:ea typeface="HGPｺﾞｼｯｸM" panose="020B0600000000000000" pitchFamily="50" charset="-128"/>
              </a:rPr>
              <a:t>HP</a:t>
            </a:r>
          </a:p>
        </p:txBody>
      </p:sp>
      <p:sp>
        <p:nvSpPr>
          <p:cNvPr id="95" name="正方形/長方形 94">
            <a:extLst>
              <a:ext uri="{FF2B5EF4-FFF2-40B4-BE49-F238E27FC236}">
                <a16:creationId xmlns:a16="http://schemas.microsoft.com/office/drawing/2014/main" id="{B2BBC0D2-5933-482B-AD14-CD165A087F6D}"/>
              </a:ext>
            </a:extLst>
          </p:cNvPr>
          <p:cNvSpPr/>
          <p:nvPr/>
        </p:nvSpPr>
        <p:spPr>
          <a:xfrm>
            <a:off x="6012278" y="9529481"/>
            <a:ext cx="1440000" cy="2979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en-US" altLang="ja-JP" sz="800" dirty="0">
                <a:latin typeface="HGPｺﾞｼｯｸM" panose="020B0600000000000000" pitchFamily="50" charset="-128"/>
                <a:ea typeface="HGPｺﾞｼｯｸM" panose="020B0600000000000000" pitchFamily="50" charset="-128"/>
              </a:rPr>
              <a:t>※</a:t>
            </a:r>
            <a:r>
              <a:rPr kumimoji="1" lang="ja-JP" altLang="en-US" sz="800" dirty="0">
                <a:latin typeface="HGPｺﾞｼｯｸM" panose="020B0600000000000000" pitchFamily="50" charset="-128"/>
                <a:ea typeface="HGPｺﾞｼｯｸM" panose="020B0600000000000000" pitchFamily="50" charset="-128"/>
              </a:rPr>
              <a:t>関西圏国家戦略特区として</a:t>
            </a:r>
            <a:endParaRPr kumimoji="1" lang="en-US" altLang="ja-JP" sz="800" dirty="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kumimoji="1" lang="en-US" altLang="ja-JP" sz="800" dirty="0">
                <a:latin typeface="HGPｺﾞｼｯｸM" panose="020B0600000000000000" pitchFamily="50" charset="-128"/>
                <a:ea typeface="HGPｺﾞｼｯｸM" panose="020B0600000000000000" pitchFamily="50" charset="-128"/>
              </a:rPr>
              <a:t>R1</a:t>
            </a:r>
            <a:r>
              <a:rPr lang="en-US" altLang="ja-JP" sz="800" dirty="0">
                <a:latin typeface="HGPｺﾞｼｯｸM" panose="020B0600000000000000" pitchFamily="50" charset="-128"/>
                <a:ea typeface="HGPｺﾞｼｯｸM" panose="020B0600000000000000" pitchFamily="50" charset="-128"/>
              </a:rPr>
              <a:t>.9.30</a:t>
            </a:r>
            <a:r>
              <a:rPr lang="ja-JP" altLang="en-US" sz="800" dirty="0">
                <a:latin typeface="HGPｺﾞｼｯｸM" panose="020B0600000000000000" pitchFamily="50" charset="-128"/>
                <a:ea typeface="HGPｺﾞｼｯｸM" panose="020B0600000000000000" pitchFamily="50" charset="-128"/>
              </a:rPr>
              <a:t>計画認定</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96" name="正方形/長方形 95">
            <a:extLst>
              <a:ext uri="{FF2B5EF4-FFF2-40B4-BE49-F238E27FC236}">
                <a16:creationId xmlns:a16="http://schemas.microsoft.com/office/drawing/2014/main" id="{54F35A5D-3727-42F5-BC99-476E14ED973B}"/>
              </a:ext>
            </a:extLst>
          </p:cNvPr>
          <p:cNvSpPr/>
          <p:nvPr/>
        </p:nvSpPr>
        <p:spPr>
          <a:xfrm>
            <a:off x="374437" y="7237585"/>
            <a:ext cx="2952951" cy="1718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ja-JP" altLang="en-US"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最先端医療にかかる病床規制の特例</a:t>
            </a:r>
            <a:endParaRPr lang="en-US" altLang="ja-JP"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97" name="正方形/長方形 96">
            <a:extLst>
              <a:ext uri="{FF2B5EF4-FFF2-40B4-BE49-F238E27FC236}">
                <a16:creationId xmlns:a16="http://schemas.microsoft.com/office/drawing/2014/main" id="{AC7ED995-3639-40B8-893B-3EA61896699C}"/>
              </a:ext>
            </a:extLst>
          </p:cNvPr>
          <p:cNvSpPr/>
          <p:nvPr/>
        </p:nvSpPr>
        <p:spPr>
          <a:xfrm>
            <a:off x="323646" y="7169298"/>
            <a:ext cx="56497" cy="360742"/>
          </a:xfrm>
          <a:prstGeom prst="rect">
            <a:avLst/>
          </a:prstGeom>
          <a:solidFill>
            <a:schemeClr val="tx2"/>
          </a:solidFill>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cxnSp>
        <p:nvCxnSpPr>
          <p:cNvPr id="98" name="直線コネクタ 97">
            <a:extLst>
              <a:ext uri="{FF2B5EF4-FFF2-40B4-BE49-F238E27FC236}">
                <a16:creationId xmlns:a16="http://schemas.microsoft.com/office/drawing/2014/main" id="{2859BE6D-C911-4240-9EA9-4ADF2FEF3F4D}"/>
              </a:ext>
            </a:extLst>
          </p:cNvPr>
          <p:cNvCxnSpPr>
            <a:cxnSpLocks/>
          </p:cNvCxnSpPr>
          <p:nvPr/>
        </p:nvCxnSpPr>
        <p:spPr>
          <a:xfrm>
            <a:off x="337910" y="7530040"/>
            <a:ext cx="6912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2CC5AAC3-C26C-42F3-931F-EE671C7A3A10}"/>
              </a:ext>
            </a:extLst>
          </p:cNvPr>
          <p:cNvSpPr/>
          <p:nvPr/>
        </p:nvSpPr>
        <p:spPr>
          <a:xfrm>
            <a:off x="251942" y="6857659"/>
            <a:ext cx="2736000" cy="208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（参考：関西圏国家戦略特区による取組）</a:t>
            </a:r>
          </a:p>
        </p:txBody>
      </p:sp>
      <p:sp>
        <p:nvSpPr>
          <p:cNvPr id="100" name="二等辺三角形 99">
            <a:extLst>
              <a:ext uri="{FF2B5EF4-FFF2-40B4-BE49-F238E27FC236}">
                <a16:creationId xmlns:a16="http://schemas.microsoft.com/office/drawing/2014/main" id="{17A10983-5443-40E0-80F4-7DF7A7254531}"/>
              </a:ext>
            </a:extLst>
          </p:cNvPr>
          <p:cNvSpPr/>
          <p:nvPr/>
        </p:nvSpPr>
        <p:spPr>
          <a:xfrm rot="16200000" flipV="1">
            <a:off x="3255453" y="9014825"/>
            <a:ext cx="744867" cy="16027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pic>
        <p:nvPicPr>
          <p:cNvPr id="49" name="図 48">
            <a:extLst>
              <a:ext uri="{FF2B5EF4-FFF2-40B4-BE49-F238E27FC236}">
                <a16:creationId xmlns:a16="http://schemas.microsoft.com/office/drawing/2014/main" id="{778A1FD5-C14D-4024-813D-631328BEF93F}"/>
              </a:ext>
            </a:extLst>
          </p:cNvPr>
          <p:cNvPicPr>
            <a:picLocks noChangeAspect="1"/>
          </p:cNvPicPr>
          <p:nvPr/>
        </p:nvPicPr>
        <p:blipFill>
          <a:blip r:embed="rId14"/>
          <a:stretch>
            <a:fillRect/>
          </a:stretch>
        </p:blipFill>
        <p:spPr>
          <a:xfrm>
            <a:off x="8192139" y="2034332"/>
            <a:ext cx="6259928" cy="3485602"/>
          </a:xfrm>
          <a:prstGeom prst="rect">
            <a:avLst/>
          </a:prstGeom>
        </p:spPr>
      </p:pic>
    </p:spTree>
    <p:extLst>
      <p:ext uri="{BB962C8B-B14F-4D97-AF65-F5344CB8AC3E}">
        <p14:creationId xmlns:p14="http://schemas.microsoft.com/office/powerpoint/2010/main" val="41213198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nSpc>
            <a:spcPct val="150000"/>
          </a:lnSpc>
          <a:defRPr kumimoji="1" sz="1300" dirty="0">
            <a:latin typeface="HGPｺﾞｼｯｸM" panose="020B0600000000000000" pitchFamily="50" charset="-128"/>
            <a:ea typeface="HGPｺﾞｼｯｸM" panose="020B0600000000000000" pitchFamily="50" charset="-128"/>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ユーザー設定</PresentationFormat>
  <Paragraphs>121</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HGPｺﾞｼｯｸE</vt:lpstr>
      <vt:lpstr>HGPｺﾞｼｯｸM</vt:lpstr>
      <vt:lpstr>HGP創英角ﾎﾟｯﾌﾟ体</vt:lpstr>
      <vt:lpstr>Meiryo UI</vt:lpstr>
      <vt:lpstr>Arial</vt:lpstr>
      <vt:lpstr>Calibri</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2024-02-16T00:49:07Z</dcterms:modified>
</cp:coreProperties>
</file>