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414" r:id="rId2"/>
    <p:sldId id="468" r:id="rId3"/>
    <p:sldId id="508" r:id="rId4"/>
    <p:sldId id="509" r:id="rId5"/>
    <p:sldId id="510" r:id="rId6"/>
    <p:sldId id="511" r:id="rId7"/>
  </p:sldIdLst>
  <p:sldSz cx="10080625"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29" autoAdjust="0"/>
    <p:restoredTop sz="81688" autoAdjust="0"/>
  </p:normalViewPr>
  <p:slideViewPr>
    <p:cSldViewPr snapToGrid="0">
      <p:cViewPr varScale="1">
        <p:scale>
          <a:sx n="63" d="100"/>
          <a:sy n="63" d="100"/>
        </p:scale>
        <p:origin x="10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9092FB8-FD18-40AE-9D22-BEC6B050F390}" type="datetimeFigureOut">
              <a:rPr kumimoji="1" lang="ja-JP" altLang="en-US" smtClean="0"/>
              <a:t>2024/1/18</a:t>
            </a:fld>
            <a:endParaRPr kumimoji="1" lang="ja-JP" altLang="en-US" dirty="0"/>
          </a:p>
        </p:txBody>
      </p:sp>
      <p:sp>
        <p:nvSpPr>
          <p:cNvPr id="4" name="スライド イメージ プレースホルダー 3"/>
          <p:cNvSpPr>
            <a:spLocks noGrp="1" noRot="1" noChangeAspect="1"/>
          </p:cNvSpPr>
          <p:nvPr>
            <p:ph type="sldImg" idx="2"/>
          </p:nvPr>
        </p:nvSpPr>
        <p:spPr>
          <a:xfrm>
            <a:off x="1055688" y="1243013"/>
            <a:ext cx="469582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D89AF42-F142-4625-B4CD-E321CA960B6D}" type="slidenum">
              <a:rPr kumimoji="1" lang="ja-JP" altLang="en-US" smtClean="0"/>
              <a:t>‹#›</a:t>
            </a:fld>
            <a:endParaRPr kumimoji="1" lang="ja-JP" altLang="en-US" dirty="0"/>
          </a:p>
        </p:txBody>
      </p:sp>
    </p:spTree>
    <p:extLst>
      <p:ext uri="{BB962C8B-B14F-4D97-AF65-F5344CB8AC3E}">
        <p14:creationId xmlns:p14="http://schemas.microsoft.com/office/powerpoint/2010/main" val="1449509971"/>
      </p:ext>
    </p:extLst>
  </p:cSld>
  <p:clrMap bg1="lt1" tx1="dk1" bg2="lt2" tx2="dk2" accent1="accent1" accent2="accent2" accent3="accent3" accent4="accent4" accent5="accent5" accent6="accent6" hlink="hlink" folHlink="folHlink"/>
  <p:notesStyle>
    <a:lvl1pPr marL="0" algn="l" defTabSz="942472" rtl="0" eaLnBrk="1" latinLnBrk="0" hangingPunct="1">
      <a:defRPr kumimoji="1" sz="1237" kern="1200">
        <a:solidFill>
          <a:schemeClr val="tx1"/>
        </a:solidFill>
        <a:latin typeface="+mn-lt"/>
        <a:ea typeface="+mn-ea"/>
        <a:cs typeface="+mn-cs"/>
      </a:defRPr>
    </a:lvl1pPr>
    <a:lvl2pPr marL="471236" algn="l" defTabSz="942472" rtl="0" eaLnBrk="1" latinLnBrk="0" hangingPunct="1">
      <a:defRPr kumimoji="1" sz="1237" kern="1200">
        <a:solidFill>
          <a:schemeClr val="tx1"/>
        </a:solidFill>
        <a:latin typeface="+mn-lt"/>
        <a:ea typeface="+mn-ea"/>
        <a:cs typeface="+mn-cs"/>
      </a:defRPr>
    </a:lvl2pPr>
    <a:lvl3pPr marL="942472" algn="l" defTabSz="942472" rtl="0" eaLnBrk="1" latinLnBrk="0" hangingPunct="1">
      <a:defRPr kumimoji="1" sz="1237" kern="1200">
        <a:solidFill>
          <a:schemeClr val="tx1"/>
        </a:solidFill>
        <a:latin typeface="+mn-lt"/>
        <a:ea typeface="+mn-ea"/>
        <a:cs typeface="+mn-cs"/>
      </a:defRPr>
    </a:lvl3pPr>
    <a:lvl4pPr marL="1413708" algn="l" defTabSz="942472" rtl="0" eaLnBrk="1" latinLnBrk="0" hangingPunct="1">
      <a:defRPr kumimoji="1" sz="1237" kern="1200">
        <a:solidFill>
          <a:schemeClr val="tx1"/>
        </a:solidFill>
        <a:latin typeface="+mn-lt"/>
        <a:ea typeface="+mn-ea"/>
        <a:cs typeface="+mn-cs"/>
      </a:defRPr>
    </a:lvl4pPr>
    <a:lvl5pPr marL="1884944" algn="l" defTabSz="942472" rtl="0" eaLnBrk="1" latinLnBrk="0" hangingPunct="1">
      <a:defRPr kumimoji="1" sz="1237" kern="1200">
        <a:solidFill>
          <a:schemeClr val="tx1"/>
        </a:solidFill>
        <a:latin typeface="+mn-lt"/>
        <a:ea typeface="+mn-ea"/>
        <a:cs typeface="+mn-cs"/>
      </a:defRPr>
    </a:lvl5pPr>
    <a:lvl6pPr marL="2356180" algn="l" defTabSz="942472" rtl="0" eaLnBrk="1" latinLnBrk="0" hangingPunct="1">
      <a:defRPr kumimoji="1" sz="1237" kern="1200">
        <a:solidFill>
          <a:schemeClr val="tx1"/>
        </a:solidFill>
        <a:latin typeface="+mn-lt"/>
        <a:ea typeface="+mn-ea"/>
        <a:cs typeface="+mn-cs"/>
      </a:defRPr>
    </a:lvl6pPr>
    <a:lvl7pPr marL="2827416" algn="l" defTabSz="942472" rtl="0" eaLnBrk="1" latinLnBrk="0" hangingPunct="1">
      <a:defRPr kumimoji="1" sz="1237" kern="1200">
        <a:solidFill>
          <a:schemeClr val="tx1"/>
        </a:solidFill>
        <a:latin typeface="+mn-lt"/>
        <a:ea typeface="+mn-ea"/>
        <a:cs typeface="+mn-cs"/>
      </a:defRPr>
    </a:lvl7pPr>
    <a:lvl8pPr marL="3298652" algn="l" defTabSz="942472" rtl="0" eaLnBrk="1" latinLnBrk="0" hangingPunct="1">
      <a:defRPr kumimoji="1" sz="1237" kern="1200">
        <a:solidFill>
          <a:schemeClr val="tx1"/>
        </a:solidFill>
        <a:latin typeface="+mn-lt"/>
        <a:ea typeface="+mn-ea"/>
        <a:cs typeface="+mn-cs"/>
      </a:defRPr>
    </a:lvl8pPr>
    <a:lvl9pPr marL="3769888" algn="l" defTabSz="942472" rtl="0" eaLnBrk="1" latinLnBrk="0" hangingPunct="1">
      <a:defRPr kumimoji="1" sz="12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67AE9E58-E5B9-4E57-80C2-ECCF39F3F7BD}"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99619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47374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67AE9E58-E5B9-4E57-80C2-ECCF39F3F7BD}"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81891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77239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178222"/>
            <a:ext cx="8568531"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260078" y="3781306"/>
            <a:ext cx="7560469"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0562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4481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383297"/>
            <a:ext cx="2173635"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93044" y="383297"/>
            <a:ext cx="6394896"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8464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0411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7793" y="1794831"/>
            <a:ext cx="8694539"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7793" y="4817876"/>
            <a:ext cx="8694539"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9309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93043"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03316"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08684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94356" y="383299"/>
            <a:ext cx="8694539"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4357" y="1764832"/>
            <a:ext cx="426457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94357" y="2629749"/>
            <a:ext cx="426457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03317" y="1764832"/>
            <a:ext cx="4285579"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103317" y="2629749"/>
            <a:ext cx="4285579"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65017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16678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4038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285579" y="1036570"/>
            <a:ext cx="5103316"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1595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85579" y="1036570"/>
            <a:ext cx="5103316"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dirty="0"/>
              <a:t>図を追加</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60627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383299"/>
            <a:ext cx="8694539"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3043" y="1916484"/>
            <a:ext cx="8694539"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93043" y="6672698"/>
            <a:ext cx="2268141"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3"/>
          </p:nvPr>
        </p:nvSpPr>
        <p:spPr>
          <a:xfrm>
            <a:off x="3339207" y="6672698"/>
            <a:ext cx="3402211"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119441" y="6672698"/>
            <a:ext cx="2268141"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643835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gray">
          <a:xfrm>
            <a:off x="702312" y="2555656"/>
            <a:ext cx="8676000" cy="2088000"/>
          </a:xfrm>
          <a:prstGeom prst="rect">
            <a:avLst/>
          </a:prstGeom>
          <a:solidFill>
            <a:schemeClr val="bg1"/>
          </a:solidFill>
        </p:spPr>
        <p:txBody>
          <a:bodyPr anchor="ctr" anchorCtr="0">
            <a:norm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pPr marL="0" marR="0" lvl="0" indent="0" algn="l" defTabSz="959937" rtl="0" eaLnBrk="1" fontAlgn="auto" latinLnBrk="0" hangingPunct="1">
              <a:lnSpc>
                <a:spcPct val="90000"/>
              </a:lnSpc>
              <a:spcBef>
                <a:spcPct val="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４　スマートシティ、スタートアップ</a:t>
            </a:r>
            <a:endParaRPr kumimoji="1"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endParaRPr>
          </a:p>
        </p:txBody>
      </p:sp>
      <p:sp>
        <p:nvSpPr>
          <p:cNvPr id="5" name="テキスト ボックス 4"/>
          <p:cNvSpPr txBox="1"/>
          <p:nvPr/>
        </p:nvSpPr>
        <p:spPr>
          <a:xfrm>
            <a:off x="1889915" y="4914900"/>
            <a:ext cx="6300793" cy="784830"/>
          </a:xfrm>
          <a:prstGeom prst="rect">
            <a:avLst/>
          </a:prstGeom>
          <a:noFill/>
          <a:ln w="28575">
            <a:solidFill>
              <a:schemeClr val="tx2"/>
            </a:solidFill>
            <a:prstDash val="sysDot"/>
          </a:ln>
        </p:spPr>
        <p:txBody>
          <a:bodyPr wrap="square" rtlCol="0">
            <a:spAutoFit/>
          </a:bodyPr>
          <a:lstStyle/>
          <a:p>
            <a:pPr lvl="0" indent="85725">
              <a:defRPr/>
            </a:pPr>
            <a:r>
              <a:rPr kumimoji="1" lang="en-US" altLang="ja-JP" sz="1500" dirty="0">
                <a:latin typeface="BIZ UDPゴシック" panose="020B0400000000000000" pitchFamily="50" charset="-128"/>
                <a:ea typeface="BIZ UDPゴシック" panose="020B0400000000000000" pitchFamily="50" charset="-128"/>
              </a:rPr>
              <a:t>【</a:t>
            </a:r>
            <a:r>
              <a:rPr kumimoji="1" lang="ja-JP" altLang="en-US" sz="1500" dirty="0">
                <a:latin typeface="BIZ UDPゴシック" panose="020B0400000000000000" pitchFamily="50" charset="-128"/>
                <a:ea typeface="BIZ UDPゴシック" panose="020B0400000000000000" pitchFamily="50" charset="-128"/>
              </a:rPr>
              <a:t>項目</a:t>
            </a:r>
            <a:r>
              <a:rPr kumimoji="1" lang="en-US" altLang="ja-JP" sz="1500" dirty="0">
                <a:latin typeface="BIZ UDPゴシック" panose="020B0400000000000000" pitchFamily="50" charset="-128"/>
                <a:ea typeface="BIZ UDPゴシック" panose="020B0400000000000000" pitchFamily="50" charset="-128"/>
              </a:rPr>
              <a:t>】</a:t>
            </a:r>
          </a:p>
          <a:p>
            <a:pPr lvl="0" indent="271463">
              <a:defRPr/>
            </a:pPr>
            <a:r>
              <a:rPr kumimoji="1" lang="ja-JP" altLang="en-US" sz="1500" dirty="0">
                <a:latin typeface="BIZ UDPゴシック" panose="020B0400000000000000" pitchFamily="50" charset="-128"/>
                <a:ea typeface="BIZ UDPゴシック" panose="020B0400000000000000" pitchFamily="50" charset="-128"/>
              </a:rPr>
              <a:t>⑨ スマートシティ</a:t>
            </a:r>
          </a:p>
          <a:p>
            <a:pPr lvl="0" indent="271463">
              <a:defRPr/>
            </a:pPr>
            <a:r>
              <a:rPr kumimoji="1" lang="ja-JP" altLang="en-US" sz="1500" dirty="0">
                <a:latin typeface="BIZ UDPゴシック" panose="020B0400000000000000" pitchFamily="50" charset="-128"/>
                <a:ea typeface="BIZ UDPゴシック" panose="020B0400000000000000" pitchFamily="50" charset="-128"/>
              </a:rPr>
              <a:t>⑩ スタートアップ</a:t>
            </a:r>
          </a:p>
        </p:txBody>
      </p:sp>
      <p:sp>
        <p:nvSpPr>
          <p:cNvPr id="6"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27</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95107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982278" y="1650318"/>
            <a:ext cx="8432800" cy="504402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正方形/長方形 21"/>
          <p:cNvSpPr/>
          <p:nvPr/>
        </p:nvSpPr>
        <p:spPr>
          <a:xfrm>
            <a:off x="880700" y="1571331"/>
            <a:ext cx="8452067" cy="5032766"/>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3" name="楕円 22"/>
          <p:cNvSpPr/>
          <p:nvPr/>
        </p:nvSpPr>
        <p:spPr>
          <a:xfrm>
            <a:off x="982278" y="1418477"/>
            <a:ext cx="8350489" cy="28128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8013" rtl="0" eaLnBrk="1" fontAlgn="auto" latinLnBrk="0" hangingPunct="1">
              <a:lnSpc>
                <a:spcPct val="100000"/>
              </a:lnSpc>
              <a:spcBef>
                <a:spcPts val="0"/>
              </a:spcBef>
              <a:spcAft>
                <a:spcPts val="0"/>
              </a:spcAft>
              <a:buClrTx/>
              <a:buSzTx/>
              <a:buFontTx/>
              <a:buNone/>
              <a:tabLst/>
              <a:defRPr/>
            </a:pPr>
            <a:endParaRPr kumimoji="0" lang="ja-JP" altLang="en-US" sz="1488"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28</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532568" y="1104958"/>
            <a:ext cx="9249908" cy="5201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先端技術を駆使したスマートシティの実現</a:t>
            </a:r>
            <a:endParaRPr kumimoji="0" lang="en-US" altLang="ja-JP" sz="18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スタートアップ・エコシステムの拠点形成</a:t>
            </a:r>
          </a:p>
        </p:txBody>
      </p:sp>
      <p:sp>
        <p:nvSpPr>
          <p:cNvPr id="8" name="正方形/長方形 7"/>
          <p:cNvSpPr/>
          <p:nvPr/>
        </p:nvSpPr>
        <p:spPr>
          <a:xfrm>
            <a:off x="412707" y="706091"/>
            <a:ext cx="4860000" cy="3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「スマートシティ、スタートアップ」分野における未来社会の姿</a:t>
            </a:r>
          </a:p>
        </p:txBody>
      </p:sp>
      <p:sp>
        <p:nvSpPr>
          <p:cNvPr id="9" name="正方形/長方形 8"/>
          <p:cNvSpPr/>
          <p:nvPr/>
        </p:nvSpPr>
        <p:spPr>
          <a:xfrm>
            <a:off x="4286428" y="861671"/>
            <a:ext cx="7110505" cy="404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角丸四角形 9"/>
          <p:cNvSpPr/>
          <p:nvPr/>
        </p:nvSpPr>
        <p:spPr>
          <a:xfrm>
            <a:off x="1207867" y="4329807"/>
            <a:ext cx="7632000" cy="360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世界に伍するスタートアップ・エコシステムの拠点を形成</a:t>
            </a:r>
          </a:p>
        </p:txBody>
      </p:sp>
      <p:pic>
        <p:nvPicPr>
          <p:cNvPr id="11" name="図 10"/>
          <p:cNvPicPr>
            <a:picLocks noChangeAspect="1"/>
          </p:cNvPicPr>
          <p:nvPr/>
        </p:nvPicPr>
        <p:blipFill>
          <a:blip r:embed="rId2"/>
          <a:stretch>
            <a:fillRect/>
          </a:stretch>
        </p:blipFill>
        <p:spPr>
          <a:xfrm>
            <a:off x="3349128" y="5195047"/>
            <a:ext cx="2569624" cy="1173554"/>
          </a:xfrm>
          <a:prstGeom prst="rect">
            <a:avLst/>
          </a:prstGeom>
        </p:spPr>
      </p:pic>
      <p:sp>
        <p:nvSpPr>
          <p:cNvPr id="12" name="正方形/長方形 11"/>
          <p:cNvSpPr/>
          <p:nvPr/>
        </p:nvSpPr>
        <p:spPr>
          <a:xfrm>
            <a:off x="3547561" y="6341969"/>
            <a:ext cx="2232422" cy="267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78013"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オール大阪でスタートアップを支援</a:t>
            </a:r>
          </a:p>
        </p:txBody>
      </p:sp>
      <p:sp>
        <p:nvSpPr>
          <p:cNvPr id="13" name="角丸四角形 12"/>
          <p:cNvSpPr/>
          <p:nvPr/>
        </p:nvSpPr>
        <p:spPr>
          <a:xfrm>
            <a:off x="1207867" y="1845137"/>
            <a:ext cx="7632000" cy="360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デジタルサービスの広がりにより、便利で快適にいきいきと生活できる未来社会の実現</a:t>
            </a:r>
          </a:p>
        </p:txBody>
      </p:sp>
      <p:sp>
        <p:nvSpPr>
          <p:cNvPr id="14" name="テキスト ボックス 13"/>
          <p:cNvSpPr txBox="1"/>
          <p:nvPr/>
        </p:nvSpPr>
        <p:spPr>
          <a:xfrm>
            <a:off x="1355342" y="2447999"/>
            <a:ext cx="5665577" cy="276999"/>
          </a:xfrm>
          <a:prstGeom prst="rect">
            <a:avLst/>
          </a:prstGeom>
          <a:noFill/>
        </p:spPr>
        <p:txBody>
          <a:bodyPr wrap="square" rtlCol="0">
            <a:spAutoFit/>
          </a:bodyPr>
          <a:lstStyle/>
          <a:p>
            <a:pPr marL="108000" marR="0" lvl="0" indent="-82691"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住民の</a:t>
            </a:r>
            <a:r>
              <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Q</a:t>
            </a:r>
            <a:r>
              <a:rPr kumimoji="0" lang="en-US" altLang="ja-JP" sz="1200" b="0" i="0"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o</a:t>
            </a:r>
            <a:r>
              <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L</a:t>
            </a: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向上をめざし、多様なデジタルサービスを普及。</a:t>
            </a:r>
          </a:p>
        </p:txBody>
      </p:sp>
      <p:pic>
        <p:nvPicPr>
          <p:cNvPr id="15" name="図 14"/>
          <p:cNvPicPr>
            <a:picLocks noChangeAspect="1"/>
          </p:cNvPicPr>
          <p:nvPr/>
        </p:nvPicPr>
        <p:blipFill>
          <a:blip r:embed="rId3"/>
          <a:stretch>
            <a:fillRect/>
          </a:stretch>
        </p:blipFill>
        <p:spPr>
          <a:xfrm rot="1668544">
            <a:off x="5491816" y="4994022"/>
            <a:ext cx="1470495" cy="1101501"/>
          </a:xfrm>
          <a:prstGeom prst="rect">
            <a:avLst/>
          </a:prstGeom>
        </p:spPr>
      </p:pic>
      <p:pic>
        <p:nvPicPr>
          <p:cNvPr id="17" name="図 16"/>
          <p:cNvPicPr>
            <a:picLocks noChangeAspect="1"/>
          </p:cNvPicPr>
          <p:nvPr/>
        </p:nvPicPr>
        <p:blipFill>
          <a:blip r:embed="rId3"/>
          <a:stretch>
            <a:fillRect/>
          </a:stretch>
        </p:blipFill>
        <p:spPr>
          <a:xfrm rot="17664983" flipV="1">
            <a:off x="2151465" y="5097454"/>
            <a:ext cx="1107281" cy="1484873"/>
          </a:xfrm>
          <a:prstGeom prst="rect">
            <a:avLst/>
          </a:prstGeom>
        </p:spPr>
      </p:pic>
      <p:sp>
        <p:nvSpPr>
          <p:cNvPr id="18" name="テキスト ボックス 17"/>
          <p:cNvSpPr txBox="1"/>
          <p:nvPr/>
        </p:nvSpPr>
        <p:spPr>
          <a:xfrm>
            <a:off x="1207867" y="6032849"/>
            <a:ext cx="2279521" cy="261610"/>
          </a:xfrm>
          <a:prstGeom prst="rect">
            <a:avLst/>
          </a:prstGeom>
          <a:noFill/>
        </p:spPr>
        <p:txBody>
          <a:bodyPr wrap="square" rtlCol="0">
            <a:spAutoFit/>
          </a:bodyPr>
          <a:lstStyle/>
          <a:p>
            <a:pPr marL="108000" marR="0" lvl="0" indent="-82691"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国内外からの投資を促進</a:t>
            </a:r>
          </a:p>
        </p:txBody>
      </p:sp>
      <p:sp>
        <p:nvSpPr>
          <p:cNvPr id="19" name="テキスト ボックス 18"/>
          <p:cNvSpPr txBox="1"/>
          <p:nvPr/>
        </p:nvSpPr>
        <p:spPr>
          <a:xfrm>
            <a:off x="6044691" y="4877494"/>
            <a:ext cx="2954165" cy="430887"/>
          </a:xfrm>
          <a:prstGeom prst="rect">
            <a:avLst/>
          </a:prstGeom>
          <a:noFill/>
        </p:spPr>
        <p:txBody>
          <a:bodyPr wrap="square" rtlCol="0">
            <a:spAutoFit/>
          </a:bodyPr>
          <a:lstStyle/>
          <a:p>
            <a:pPr marL="0" marR="0" lvl="0" indent="-82691"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大阪・関西を、優れた技術シーズを有する世界トップレベルのスタートアップ集積拠点に</a:t>
            </a:r>
          </a:p>
        </p:txBody>
      </p:sp>
      <p:sp>
        <p:nvSpPr>
          <p:cNvPr id="20" name="テキスト ボックス 19"/>
          <p:cNvSpPr txBox="1"/>
          <p:nvPr/>
        </p:nvSpPr>
        <p:spPr>
          <a:xfrm>
            <a:off x="1447643" y="2724859"/>
            <a:ext cx="4324708" cy="815608"/>
          </a:xfrm>
          <a:prstGeom prst="rect">
            <a:avLst/>
          </a:prstGeom>
          <a:noFill/>
        </p:spPr>
        <p:txBody>
          <a:bodyPr wrap="square" rtlCol="0">
            <a:spAutoFit/>
          </a:bodyPr>
          <a:lstStyle/>
          <a:p>
            <a:pPr marL="108000" marR="0" lvl="0" indent="-82691"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健康、医療、介護など様々な分野のサービスを繋ぎ高度化を図る次世代</a:t>
            </a:r>
            <a:r>
              <a:rPr kumimoji="0"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PHR</a:t>
            </a:r>
            <a:r>
              <a:rPr kumimoji="0"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により、豊かに暮らす健康長寿社会を実現。</a:t>
            </a:r>
            <a:endParaRPr kumimoji="0"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08000" marR="0" lvl="0" indent="-82691" algn="l" defTabSz="457200" rtl="0" eaLnBrk="1" fontAlgn="auto" latinLnBrk="0" hangingPunct="1">
              <a:lnSpc>
                <a:spcPct val="100000"/>
              </a:lnSpc>
              <a:spcBef>
                <a:spcPts val="0"/>
              </a:spcBef>
              <a:spcAft>
                <a:spcPts val="0"/>
              </a:spcAft>
              <a:buClrTx/>
              <a:buSzTx/>
              <a:buFontTx/>
              <a:buNone/>
              <a:tabLst/>
              <a:defRPr/>
            </a:pPr>
            <a:endParaRPr kumimoji="0" lang="en-US" altLang="ja-JP" sz="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08000" marR="0" lvl="0" indent="-82691"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・自動運転や関西広域での</a:t>
            </a:r>
            <a:r>
              <a:rPr kumimoji="0"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MaaS</a:t>
            </a:r>
            <a:r>
              <a:rPr kumimoji="0"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の展開を通じ、ストレスフリーな最適移動社会を実現。</a:t>
            </a:r>
          </a:p>
        </p:txBody>
      </p:sp>
      <p:pic>
        <p:nvPicPr>
          <p:cNvPr id="26" name="図 25">
            <a:extLst>
              <a:ext uri="{FF2B5EF4-FFF2-40B4-BE49-F238E27FC236}">
                <a16:creationId xmlns:a16="http://schemas.microsoft.com/office/drawing/2014/main" id="{DA5E5697-05B9-4457-8203-C2108FCFAE6E}"/>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5864652" y="2281294"/>
            <a:ext cx="1903441" cy="1403789"/>
          </a:xfrm>
          <a:prstGeom prst="rect">
            <a:avLst/>
          </a:prstGeom>
        </p:spPr>
      </p:pic>
      <p:pic>
        <p:nvPicPr>
          <p:cNvPr id="27" name="図 26">
            <a:extLst>
              <a:ext uri="{FF2B5EF4-FFF2-40B4-BE49-F238E27FC236}">
                <a16:creationId xmlns:a16="http://schemas.microsoft.com/office/drawing/2014/main" id="{90ABC0DA-9F4E-4B35-A8F0-F3699E5C9FA6}"/>
              </a:ext>
            </a:extLst>
          </p:cNvPr>
          <p:cNvPicPr>
            <a:picLocks noChangeAspect="1"/>
          </p:cNvPicPr>
          <p:nvPr/>
        </p:nvPicPr>
        <p:blipFill rotWithShape="1">
          <a:blip r:embed="rId5" cstate="hqprint">
            <a:extLst>
              <a:ext uri="{28A0092B-C50C-407E-A947-70E740481C1C}">
                <a14:useLocalDpi xmlns:a14="http://schemas.microsoft.com/office/drawing/2010/main"/>
              </a:ext>
            </a:extLst>
          </a:blip>
          <a:srcRect/>
          <a:stretch/>
        </p:blipFill>
        <p:spPr>
          <a:xfrm>
            <a:off x="7334546" y="3176713"/>
            <a:ext cx="1664310" cy="1056506"/>
          </a:xfrm>
          <a:prstGeom prst="rect">
            <a:avLst/>
          </a:prstGeom>
          <a:effectLst>
            <a:softEdge rad="31750"/>
          </a:effectLst>
        </p:spPr>
      </p:pic>
    </p:spTree>
    <p:extLst>
      <p:ext uri="{BB962C8B-B14F-4D97-AF65-F5344CB8AC3E}">
        <p14:creationId xmlns:p14="http://schemas.microsoft.com/office/powerpoint/2010/main" val="2899581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861761793"/>
              </p:ext>
            </p:extLst>
          </p:nvPr>
        </p:nvGraphicFramePr>
        <p:xfrm>
          <a:off x="280329" y="1603263"/>
          <a:ext cx="9540000" cy="4200579"/>
        </p:xfrm>
        <a:graphic>
          <a:graphicData uri="http://schemas.openxmlformats.org/drawingml/2006/table">
            <a:tbl>
              <a:tblPr>
                <a:tableStyleId>{2D5ABB26-0587-4C30-8999-92F81FD0307C}</a:tableStyleId>
              </a:tblPr>
              <a:tblGrid>
                <a:gridCol w="3180000">
                  <a:extLst>
                    <a:ext uri="{9D8B030D-6E8A-4147-A177-3AD203B41FA5}">
                      <a16:colId xmlns:a16="http://schemas.microsoft.com/office/drawing/2014/main" val="901775203"/>
                    </a:ext>
                  </a:extLst>
                </a:gridCol>
                <a:gridCol w="3180000">
                  <a:extLst>
                    <a:ext uri="{9D8B030D-6E8A-4147-A177-3AD203B41FA5}">
                      <a16:colId xmlns:a16="http://schemas.microsoft.com/office/drawing/2014/main" val="2895380761"/>
                    </a:ext>
                  </a:extLst>
                </a:gridCol>
                <a:gridCol w="3180000">
                  <a:extLst>
                    <a:ext uri="{9D8B030D-6E8A-4147-A177-3AD203B41FA5}">
                      <a16:colId xmlns:a16="http://schemas.microsoft.com/office/drawing/2014/main" val="925580270"/>
                    </a:ext>
                  </a:extLst>
                </a:gridCol>
              </a:tblGrid>
              <a:tr h="4200579">
                <a:tc>
                  <a:txBody>
                    <a:bodyPr/>
                    <a:lstStyle/>
                    <a:p>
                      <a:pPr marL="180975" lvl="0" indent="-180975">
                        <a:lnSpc>
                          <a:spcPts val="1625"/>
                        </a:lnSpc>
                        <a:defRPr/>
                      </a:pPr>
                      <a:r>
                        <a:rPr lang="ja-JP" altLang="en-US" sz="1300" b="1" dirty="0">
                          <a:solidFill>
                            <a:schemeClr val="tx1"/>
                          </a:solidFill>
                          <a:latin typeface="BIZ UDPゴシック" panose="020B0400000000000000" pitchFamily="50" charset="-128"/>
                          <a:ea typeface="BIZ UDPゴシック" panose="020B0400000000000000" pitchFamily="50" charset="-128"/>
                        </a:rPr>
                        <a:t>□住民</a:t>
                      </a:r>
                      <a:r>
                        <a:rPr lang="en-US" altLang="ja-JP" sz="1300" b="1" dirty="0">
                          <a:solidFill>
                            <a:schemeClr val="tx1"/>
                          </a:solidFill>
                          <a:latin typeface="BIZ UDPゴシック" panose="020B0400000000000000" pitchFamily="50" charset="-128"/>
                          <a:ea typeface="BIZ UDPゴシック" panose="020B0400000000000000" pitchFamily="50" charset="-128"/>
                        </a:rPr>
                        <a:t>QoL</a:t>
                      </a:r>
                      <a:r>
                        <a:rPr lang="ja-JP" altLang="en-US" sz="1300" b="1" dirty="0">
                          <a:solidFill>
                            <a:schemeClr val="tx1"/>
                          </a:solidFill>
                          <a:latin typeface="BIZ UDPゴシック" panose="020B0400000000000000" pitchFamily="50" charset="-128"/>
                          <a:ea typeface="BIZ UDPゴシック" panose="020B0400000000000000" pitchFamily="50" charset="-128"/>
                        </a:rPr>
                        <a:t>の向上をめざす「大阪スマートシティ戦略</a:t>
                      </a:r>
                      <a:r>
                        <a:rPr lang="en-US" altLang="ja-JP" sz="1300" b="1" strike="noStrike" dirty="0">
                          <a:solidFill>
                            <a:schemeClr val="tx1"/>
                          </a:solidFill>
                          <a:latin typeface="BIZ UDPゴシック" panose="020B0400000000000000" pitchFamily="50" charset="-128"/>
                          <a:ea typeface="BIZ UDPゴシック" panose="020B0400000000000000" pitchFamily="50" charset="-128"/>
                        </a:rPr>
                        <a:t>ver</a:t>
                      </a:r>
                      <a:r>
                        <a:rPr lang="en-US" altLang="ja-JP" sz="1300" b="1" u="none" strike="noStrike" dirty="0">
                          <a:solidFill>
                            <a:schemeClr val="tx1"/>
                          </a:solidFill>
                          <a:latin typeface="BIZ UDPゴシック" panose="020B0400000000000000" pitchFamily="50" charset="-128"/>
                          <a:ea typeface="BIZ UDPゴシック" panose="020B0400000000000000" pitchFamily="50" charset="-128"/>
                        </a:rPr>
                        <a:t>.</a:t>
                      </a:r>
                      <a:r>
                        <a:rPr lang="en-US" altLang="ja-JP" sz="1300" b="1" strike="noStrike" dirty="0">
                          <a:solidFill>
                            <a:schemeClr val="tx1"/>
                          </a:solidFill>
                          <a:latin typeface="BIZ UDPゴシック" panose="020B0400000000000000" pitchFamily="50" charset="-128"/>
                          <a:ea typeface="BIZ UDPゴシック" panose="020B0400000000000000" pitchFamily="50" charset="-128"/>
                        </a:rPr>
                        <a:t>2.0</a:t>
                      </a:r>
                      <a:r>
                        <a:rPr lang="ja-JP" altLang="en-US" sz="1300" b="1" dirty="0">
                          <a:solidFill>
                            <a:schemeClr val="tx1"/>
                          </a:solidFill>
                          <a:latin typeface="BIZ UDPゴシック" panose="020B0400000000000000" pitchFamily="50" charset="-128"/>
                          <a:ea typeface="BIZ UDPゴシック" panose="020B0400000000000000" pitchFamily="50" charset="-128"/>
                        </a:rPr>
                        <a:t>」の推進</a:t>
                      </a:r>
                      <a:endParaRPr kumimoji="1" lang="ja-JP" altLang="en-US" sz="1300" b="1" dirty="0">
                        <a:solidFill>
                          <a:schemeClr val="tx1"/>
                        </a:solidFill>
                        <a:latin typeface="BIZ UDPゴシック" panose="020B0400000000000000" pitchFamily="50" charset="-128"/>
                        <a:ea typeface="BIZ UDPゴシック" panose="020B0400000000000000" pitchFamily="50" charset="-128"/>
                      </a:endParaRPr>
                    </a:p>
                    <a:p>
                      <a:pPr marL="85725" lvl="0" indent="-85725">
                        <a:lnSpc>
                          <a:spcPts val="1625"/>
                        </a:lnSpc>
                        <a:defRPr/>
                      </a:pPr>
                      <a:r>
                        <a:rPr kumimoji="1" lang="ja-JP" altLang="en-US" sz="1100" dirty="0">
                          <a:latin typeface="BIZ UDPゴシック" panose="020B0400000000000000" pitchFamily="50" charset="-128"/>
                          <a:ea typeface="BIZ UDPゴシック" panose="020B0400000000000000" pitchFamily="50" charset="-128"/>
                        </a:rPr>
                        <a:t>・健康寿命の延伸や生活利便性の向上などの課題解決に向け、幅広いデータの収集、連携、利用や、最先端技術の開発、活用を促進</a:t>
                      </a:r>
                    </a:p>
                    <a:p>
                      <a:pPr marL="85725" lvl="0" indent="-85725">
                        <a:lnSpc>
                          <a:spcPts val="1625"/>
                        </a:lnSpc>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・広域データ連携基盤の構築</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・運用</a:t>
                      </a:r>
                    </a:p>
                    <a:p>
                      <a:pPr marL="85725" lvl="0" indent="-85725">
                        <a:lnSpc>
                          <a:spcPts val="1625"/>
                        </a:lnSpc>
                        <a:defRPr/>
                      </a:pPr>
                      <a:r>
                        <a:rPr lang="ja-JP" altLang="en-US" sz="1100" dirty="0">
                          <a:latin typeface="BIZ UDPゴシック" panose="020B0400000000000000" pitchFamily="50" charset="-128"/>
                          <a:ea typeface="BIZ UDPゴシック" panose="020B0400000000000000" pitchFamily="50" charset="-128"/>
                        </a:rPr>
                        <a:t>・スーパーシティ構想の推進</a:t>
                      </a:r>
                    </a:p>
                    <a:p>
                      <a:pPr marL="85725" indent="-85725" defTabSz="443194">
                        <a:lnSpc>
                          <a:spcPct val="100000"/>
                        </a:lnSpc>
                        <a:spcBef>
                          <a:spcPts val="0"/>
                        </a:spcBef>
                        <a:spcAft>
                          <a:spcPts val="0"/>
                        </a:spcAft>
                        <a:defRPr/>
                      </a:pPr>
                      <a:endParaRPr lang="en-US" altLang="ja-JP" sz="1100" u="none" strike="noStrike"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a:t>
                      </a:r>
                      <a:r>
                        <a:rPr kumimoji="0" lang="ja-JP" altLang="en-US"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万博を契機とした府域への未来都市の展開</a:t>
                      </a:r>
                      <a:endParaRPr kumimoji="0" lang="en-US" altLang="ja-JP"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5725" indent="-85725">
                        <a:lnSpc>
                          <a:spcPts val="1625"/>
                        </a:lnSpc>
                        <a:defRPr/>
                      </a:pP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a:t>
                      </a:r>
                      <a:r>
                        <a:rPr lang="en-US" altLang="ja-JP" sz="1100" dirty="0">
                          <a:solidFill>
                            <a:schemeClr val="tx1"/>
                          </a:solidFill>
                          <a:latin typeface="BIZ UDPゴシック" panose="020B0400000000000000" pitchFamily="50" charset="-128"/>
                          <a:ea typeface="BIZ UDPゴシック" panose="020B0400000000000000" pitchFamily="50" charset="-128"/>
                        </a:rPr>
                        <a:t>ORDEN</a:t>
                      </a:r>
                      <a:r>
                        <a:rPr lang="ja-JP" altLang="en-US" sz="1100" dirty="0">
                          <a:solidFill>
                            <a:schemeClr val="tx1"/>
                          </a:solidFill>
                          <a:latin typeface="BIZ UDPゴシック" panose="020B0400000000000000" pitchFamily="50" charset="-128"/>
                          <a:ea typeface="BIZ UDPゴシック" panose="020B0400000000000000" pitchFamily="50" charset="-128"/>
                        </a:rPr>
                        <a:t>の展開により、</a:t>
                      </a: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ヘルスケア・モビリティなどの先端的</a:t>
                      </a:r>
                      <a:r>
                        <a:rPr kumimoji="0" lang="ja-JP" altLang="en-US"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なサービスの普及</a:t>
                      </a: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a:t>
                      </a:r>
                      <a:r>
                        <a:rPr lang="ja-JP" altLang="en-US" sz="1100" dirty="0">
                          <a:latin typeface="BIZ UDPゴシック" panose="020B0400000000000000" pitchFamily="50" charset="-128"/>
                          <a:ea typeface="BIZ UDPゴシック" panose="020B0400000000000000" pitchFamily="50" charset="-128"/>
                        </a:rPr>
                        <a:t>デジタルによる利便性の高い行政サービスを実施</a:t>
                      </a:r>
                      <a:endParaRPr kumimoji="0" lang="ja-JP" altLang="en-US" sz="1100" b="0" i="0" u="none" strike="sng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85725" indent="-85725">
                        <a:lnSpc>
                          <a:spcPct val="100000"/>
                        </a:lnSpc>
                        <a:spcBef>
                          <a:spcPts val="0"/>
                        </a:spcBef>
                        <a:spcAft>
                          <a:spcPts val="0"/>
                        </a:spcAft>
                      </a:pPr>
                      <a:r>
                        <a:rPr kumimoji="1" lang="ja-JP" altLang="en-US" sz="1300" b="1"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300" b="1" dirty="0">
                          <a:solidFill>
                            <a:schemeClr val="tx1"/>
                          </a:solidFill>
                          <a:latin typeface="BIZ UDPゴシック" panose="020B0400000000000000" pitchFamily="50" charset="-128"/>
                          <a:ea typeface="BIZ UDPゴシック" panose="020B0400000000000000" pitchFamily="50" charset="-128"/>
                        </a:rPr>
                        <a:t>デジタルサービスの広がりにより、便利で快適にいきいきと生活できる未来社会の実現</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・広域データ連携による住民利便の向上</a:t>
                      </a: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a:t>
                      </a:r>
                      <a:r>
                        <a:rPr kumimoji="0" lang="ja-JP" altLang="en-US"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ストレスフリーな最適移動社会（再掲）</a:t>
                      </a:r>
                    </a:p>
                    <a:p>
                      <a:pPr marL="0" indent="0">
                        <a:lnSpc>
                          <a:spcPct val="100000"/>
                        </a:lnSpc>
                        <a:spcBef>
                          <a:spcPts val="0"/>
                        </a:spcBef>
                        <a:spcAft>
                          <a:spcPts val="0"/>
                        </a:spcAft>
                      </a:pPr>
                      <a:r>
                        <a:rPr kumimoji="1" lang="ja-JP" altLang="en-US" sz="1100" dirty="0">
                          <a:solidFill>
                            <a:schemeClr val="tx1"/>
                          </a:solidFill>
                          <a:latin typeface="BIZ UDPゴシック" panose="020B0400000000000000" pitchFamily="50" charset="-128"/>
                          <a:ea typeface="BIZ UDPゴシック" panose="020B0400000000000000" pitchFamily="50" charset="-128"/>
                        </a:rPr>
                        <a:t>・豊かに暮らす健康長寿社会</a:t>
                      </a:r>
                      <a:endParaRPr kumimoji="0" lang="en-US" altLang="ja-JP" sz="11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indent="0" algn="l">
                        <a:lnSpc>
                          <a:spcPct val="100000"/>
                        </a:lnSpc>
                        <a:spcBef>
                          <a:spcPts val="0"/>
                        </a:spcBef>
                        <a:spcAft>
                          <a:spcPts val="0"/>
                        </a:spcAft>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24" name="正方形/長方形 2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b="1" dirty="0">
                <a:solidFill>
                  <a:prstClr val="white"/>
                </a:solidFill>
                <a:latin typeface="BIZ UDPゴシック" panose="020B0400000000000000" pitchFamily="50" charset="-128"/>
                <a:ea typeface="BIZ UDPゴシック" panose="020B0400000000000000" pitchFamily="50" charset="-128"/>
              </a:rPr>
              <a:t>⑨　スマートシティ</a:t>
            </a:r>
            <a:endParaRPr kumimoji="1" lang="ja-JP" altLang="en-US" sz="1600" b="1" dirty="0">
              <a:solidFill>
                <a:prstClr val="white"/>
              </a:solidFill>
              <a:latin typeface="BIZ UDPゴシック" panose="020B0400000000000000" pitchFamily="50" charset="-128"/>
              <a:ea typeface="BIZ UDPゴシック" panose="020B0400000000000000" pitchFamily="50" charset="-128"/>
            </a:endParaRPr>
          </a:p>
        </p:txBody>
      </p:sp>
      <p:grpSp>
        <p:nvGrpSpPr>
          <p:cNvPr id="47" name="グループ化 46">
            <a:extLst>
              <a:ext uri="{FF2B5EF4-FFF2-40B4-BE49-F238E27FC236}">
                <a16:creationId xmlns:a16="http://schemas.microsoft.com/office/drawing/2014/main" id="{B1406B80-BB7A-4E81-A06D-8F4FC87D64EF}"/>
              </a:ext>
            </a:extLst>
          </p:cNvPr>
          <p:cNvGrpSpPr/>
          <p:nvPr/>
        </p:nvGrpSpPr>
        <p:grpSpPr>
          <a:xfrm>
            <a:off x="251753" y="1222141"/>
            <a:ext cx="9720000" cy="381120"/>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1" lang="ja-JP" altLang="en-US"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３</a:t>
              </a: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現状</a:t>
              </a: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grpSp>
      <p:sp>
        <p:nvSpPr>
          <p:cNvPr id="5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29</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B02F3C22-1443-46B7-A977-04475234F08A}"/>
              </a:ext>
            </a:extLst>
          </p:cNvPr>
          <p:cNvSpPr txBox="1"/>
          <p:nvPr/>
        </p:nvSpPr>
        <p:spPr>
          <a:xfrm>
            <a:off x="270312" y="621787"/>
            <a:ext cx="9540000" cy="577081"/>
          </a:xfrm>
          <a:prstGeom prst="rect">
            <a:avLst/>
          </a:prstGeom>
          <a:noFill/>
          <a:ln w="6350">
            <a:noFill/>
            <a:prstDash val="dash"/>
          </a:ln>
        </p:spPr>
        <p:txBody>
          <a:bodyPr wrap="square">
            <a:spAutoFit/>
          </a:bodyPr>
          <a:lstStyle/>
          <a:p>
            <a:pPr lvl="0">
              <a:defRPr/>
            </a:pPr>
            <a:r>
              <a:rPr lang="ja-JP" altLang="en-US" sz="1000" dirty="0">
                <a:latin typeface="BIZ UDPゴシック" panose="020B0400000000000000" pitchFamily="50" charset="-128"/>
                <a:ea typeface="BIZ UDPゴシック" panose="020B0400000000000000" pitchFamily="50" charset="-128"/>
              </a:rPr>
              <a:t>　</a:t>
            </a:r>
            <a:r>
              <a:rPr lang="ja-JP" altLang="en-US" sz="1050" dirty="0">
                <a:solidFill>
                  <a:prstClr val="black"/>
                </a:solidFill>
                <a:latin typeface="BIZ UDPゴシック" panose="020B0400000000000000" pitchFamily="50" charset="-128"/>
                <a:ea typeface="BIZ UDPゴシック" panose="020B0400000000000000" pitchFamily="50" charset="-128"/>
              </a:rPr>
              <a:t>健康寿命の延伸や生活利便性の向上など、様々な課題解決に向けては、最先端技術の開発や新たなサービスを活用していくことが必要。</a:t>
            </a:r>
            <a:endParaRPr lang="en-US" altLang="ja-JP" sz="1050" dirty="0">
              <a:solidFill>
                <a:prstClr val="black"/>
              </a:solidFill>
              <a:latin typeface="BIZ UDPゴシック" panose="020B0400000000000000" pitchFamily="50" charset="-128"/>
              <a:ea typeface="BIZ UDPゴシック" panose="020B0400000000000000" pitchFamily="50" charset="-128"/>
            </a:endParaRPr>
          </a:p>
          <a:p>
            <a:pPr lvl="0">
              <a:defRPr/>
            </a:pPr>
            <a:r>
              <a:rPr lang="ja-JP" altLang="en-US" sz="1050" dirty="0">
                <a:solidFill>
                  <a:prstClr val="black"/>
                </a:solidFill>
                <a:latin typeface="BIZ UDPゴシック" panose="020B0400000000000000" pitchFamily="50" charset="-128"/>
                <a:ea typeface="BIZ UDPゴシック" panose="020B0400000000000000" pitchFamily="50" charset="-128"/>
              </a:rPr>
              <a:t>万博における様々な実証の成果を未来に継承して、住民の</a:t>
            </a:r>
            <a:r>
              <a:rPr kumimoji="0"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Q</a:t>
            </a:r>
            <a:r>
              <a:rPr kumimoji="0" lang="en-US" altLang="ja-JP" sz="1050" b="0" i="0"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o</a:t>
            </a:r>
            <a:r>
              <a:rPr kumimoji="0"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L</a:t>
            </a:r>
            <a:r>
              <a:rPr lang="ja-JP" altLang="en-US" sz="1050" dirty="0">
                <a:solidFill>
                  <a:prstClr val="black"/>
                </a:solidFill>
                <a:latin typeface="BIZ UDPゴシック" panose="020B0400000000000000" pitchFamily="50" charset="-128"/>
                <a:ea typeface="BIZ UDPゴシック" panose="020B0400000000000000" pitchFamily="50" charset="-128"/>
              </a:rPr>
              <a:t>向上につながるスマートシティを実現することにより、大阪・関西だけでなくわが国の</a:t>
            </a:r>
            <a:r>
              <a:rPr lang="en-US" altLang="ja-JP" sz="1050" dirty="0">
                <a:solidFill>
                  <a:prstClr val="black"/>
                </a:solidFill>
                <a:latin typeface="BIZ UDPゴシック" panose="020B0400000000000000" pitchFamily="50" charset="-128"/>
                <a:ea typeface="BIZ UDPゴシック" panose="020B0400000000000000" pitchFamily="50" charset="-128"/>
              </a:rPr>
              <a:t>Society5.0</a:t>
            </a:r>
            <a:r>
              <a:rPr lang="ja-JP" altLang="en-US" sz="1050" dirty="0">
                <a:solidFill>
                  <a:prstClr val="black"/>
                </a:solidFill>
                <a:latin typeface="BIZ UDPゴシック" panose="020B0400000000000000" pitchFamily="50" charset="-128"/>
                <a:ea typeface="BIZ UDPゴシック" panose="020B0400000000000000" pitchFamily="50" charset="-128"/>
              </a:rPr>
              <a:t>の実現に大きく貢献することをめざす。</a:t>
            </a:r>
          </a:p>
        </p:txBody>
      </p:sp>
      <p:sp>
        <p:nvSpPr>
          <p:cNvPr id="28" name="正方形/長方形 27">
            <a:extLst>
              <a:ext uri="{FF2B5EF4-FFF2-40B4-BE49-F238E27FC236}">
                <a16:creationId xmlns:a16="http://schemas.microsoft.com/office/drawing/2014/main" id="{42AB246C-D6C3-4324-A739-9AC17F6C0836}"/>
              </a:ext>
            </a:extLst>
          </p:cNvPr>
          <p:cNvSpPr/>
          <p:nvPr/>
        </p:nvSpPr>
        <p:spPr>
          <a:xfrm>
            <a:off x="3800202" y="3218238"/>
            <a:ext cx="2412000" cy="2401977"/>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36000" bIns="36000" rtlCol="0" anchor="t" anchorCtr="0"/>
          <a:lstStyle/>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3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スーパーシティを活用し、万博で未来都市をいち早く実現</a:t>
            </a:r>
            <a:endParaRPr kumimoji="1" lang="en-US" altLang="ja-JP" sz="13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ja-JP" altLang="en-US" sz="4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≪モビリティ≫</a:t>
            </a:r>
          </a:p>
          <a:p>
            <a:pPr marL="72000" marR="0" lvl="0" indent="-457200" algn="l" defTabSz="930530" rtl="0" eaLnBrk="1" fontAlgn="auto" latinLnBrk="0" hangingPunct="1">
              <a:lnSpc>
                <a:spcPct val="100000"/>
              </a:lnSpc>
              <a:spcBef>
                <a:spcPts val="0"/>
              </a:spcBef>
              <a:spcAft>
                <a:spcPts val="0"/>
              </a:spcAft>
              <a:buClrTx/>
              <a:buSzTx/>
              <a:buFontTx/>
              <a:buNone/>
              <a:tabLst/>
              <a:defRPr/>
            </a:pP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・万博までのアクセスや会場内において自動運転、</a:t>
            </a:r>
            <a:r>
              <a:rPr kumimoji="1" lang="en-US" altLang="ja-JP"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MaaS</a:t>
            </a: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や空飛ぶクルマ等ストレスフリーな移動サービスを提供（再掲）</a:t>
            </a:r>
            <a:endParaRPr kumimoji="1" lang="en-US" altLang="ja-JP"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en-US" altLang="ja-JP" sz="4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≪ヘルスケア≫</a:t>
            </a:r>
          </a:p>
          <a:p>
            <a:pPr marL="72000" indent="-457200" defTabSz="930530">
              <a:defRPr/>
            </a:pP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・「大阪</a:t>
            </a:r>
            <a:r>
              <a:rPr kumimoji="1" lang="ja-JP" altLang="en-US" sz="1100" dirty="0">
                <a:solidFill>
                  <a:schemeClr val="tx1"/>
                </a:solidFill>
                <a:latin typeface="BIZ UDPゴシック" panose="020B0400000000000000" pitchFamily="50" charset="-128"/>
                <a:ea typeface="BIZ UDPゴシック" panose="020B0400000000000000" pitchFamily="50" charset="-128"/>
              </a:rPr>
              <a:t>ヘルスケア</a:t>
            </a: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パビリオン」において、ヘルスケアデータに基づく食品や</a:t>
            </a:r>
            <a:r>
              <a:rPr kumimoji="1" lang="ja-JP" altLang="en-US" sz="1100" dirty="0">
                <a:solidFill>
                  <a:schemeClr val="tx1"/>
                </a:solidFill>
                <a:latin typeface="BIZ UDPゴシック" panose="020B0400000000000000" pitchFamily="50" charset="-128"/>
                <a:ea typeface="BIZ UDPゴシック" panose="020B0400000000000000" pitchFamily="50" charset="-128"/>
              </a:rPr>
              <a:t>先端的な医療技術の体験等を提供</a:t>
            </a:r>
          </a:p>
          <a:p>
            <a:pPr marL="72000" marR="0" lvl="0" indent="-457200" algn="l" defTabSz="930530" rtl="0" eaLnBrk="1" fontAlgn="auto" latinLnBrk="0" hangingPunct="1">
              <a:lnSpc>
                <a:spcPct val="100000"/>
              </a:lnSpc>
              <a:spcBef>
                <a:spcPts val="0"/>
              </a:spcBef>
              <a:spcAft>
                <a:spcPts val="0"/>
              </a:spcAft>
              <a:buClrTx/>
              <a:buSzTx/>
              <a:buFontTx/>
              <a:buNone/>
              <a:tabLst/>
              <a:defRPr/>
            </a:pPr>
            <a:endPar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p:txBody>
      </p:sp>
      <p:sp>
        <p:nvSpPr>
          <p:cNvPr id="29" name="ホームベース 7">
            <a:extLst>
              <a:ext uri="{FF2B5EF4-FFF2-40B4-BE49-F238E27FC236}">
                <a16:creationId xmlns:a16="http://schemas.microsoft.com/office/drawing/2014/main" id="{E599356E-2B0A-4C96-A1C9-EC52982B4052}"/>
              </a:ext>
            </a:extLst>
          </p:cNvPr>
          <p:cNvSpPr/>
          <p:nvPr/>
        </p:nvSpPr>
        <p:spPr>
          <a:xfrm>
            <a:off x="3800202" y="3078648"/>
            <a:ext cx="1012036" cy="279182"/>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ja-JP" altLang="en-US" sz="1163"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万博会場</a:t>
            </a:r>
          </a:p>
        </p:txBody>
      </p:sp>
      <p:pic>
        <p:nvPicPr>
          <p:cNvPr id="30" name="図 29">
            <a:extLst>
              <a:ext uri="{FF2B5EF4-FFF2-40B4-BE49-F238E27FC236}">
                <a16:creationId xmlns:a16="http://schemas.microsoft.com/office/drawing/2014/main" id="{04C941BB-0AEA-49D1-AEF9-4F06E4C71FAC}"/>
              </a:ext>
            </a:extLst>
          </p:cNvPr>
          <p:cNvPicPr>
            <a:picLocks noChangeAspect="1"/>
          </p:cNvPicPr>
          <p:nvPr/>
        </p:nvPicPr>
        <p:blipFill>
          <a:blip r:embed="rId3"/>
          <a:stretch>
            <a:fillRect/>
          </a:stretch>
        </p:blipFill>
        <p:spPr>
          <a:xfrm>
            <a:off x="6963083" y="3101313"/>
            <a:ext cx="1152496" cy="696140"/>
          </a:xfrm>
          <a:prstGeom prst="rect">
            <a:avLst/>
          </a:prstGeom>
          <a:effectLst>
            <a:softEdge rad="31750"/>
          </a:effectLst>
        </p:spPr>
      </p:pic>
      <p:pic>
        <p:nvPicPr>
          <p:cNvPr id="31" name="図 30">
            <a:extLst>
              <a:ext uri="{FF2B5EF4-FFF2-40B4-BE49-F238E27FC236}">
                <a16:creationId xmlns:a16="http://schemas.microsoft.com/office/drawing/2014/main" id="{9D64207E-42CC-482A-B630-83DB0C3C1D9C}"/>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l="10321" t="1" r="-147" b="8028"/>
          <a:stretch/>
        </p:blipFill>
        <p:spPr>
          <a:xfrm>
            <a:off x="8169181" y="3078648"/>
            <a:ext cx="1263846" cy="718805"/>
          </a:xfrm>
          <a:prstGeom prst="rect">
            <a:avLst/>
          </a:prstGeom>
          <a:effectLst>
            <a:softEdge rad="31750"/>
          </a:effectLst>
        </p:spPr>
      </p:pic>
      <p:sp>
        <p:nvSpPr>
          <p:cNvPr id="32" name="正方形/長方形 31"/>
          <p:cNvSpPr/>
          <p:nvPr/>
        </p:nvSpPr>
        <p:spPr>
          <a:xfrm>
            <a:off x="270312" y="5803842"/>
            <a:ext cx="5238626" cy="284082"/>
          </a:xfrm>
          <a:prstGeom prst="rect">
            <a:avLst/>
          </a:prstGeom>
          <a:noFill/>
          <a:ln w="635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959937" rtl="0" eaLnBrk="1" fontAlgn="auto" latinLnBrk="0" hangingPunct="1">
              <a:lnSpc>
                <a:spcPts val="1600"/>
              </a:lnSpc>
              <a:spcBef>
                <a:spcPts val="0"/>
              </a:spcBef>
              <a:spcAft>
                <a:spcPts val="0"/>
              </a:spcAft>
              <a:buClrTx/>
              <a:buSzTx/>
              <a:buFontTx/>
              <a:buNone/>
              <a:tabLst/>
              <a:defRPr/>
            </a:pPr>
            <a:r>
              <a:rPr kumimoji="1" lang="ja-JP" altLang="en-US" sz="900" dirty="0">
                <a:solidFill>
                  <a:prstClr val="black"/>
                </a:solidFill>
                <a:latin typeface="BIZ UDPゴシック" panose="020B0400000000000000" pitchFamily="50" charset="-128"/>
                <a:ea typeface="BIZ UDPゴシック" panose="020B0400000000000000" pitchFamily="50" charset="-128"/>
              </a:rPr>
              <a:t>＊</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スーパーシティ構想</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「まるごと未来都市」の実現を、地域と事業者と国が一体となってめざす取組み</a:t>
            </a:r>
          </a:p>
          <a:p>
            <a:pPr marL="0" marR="0" lvl="0" indent="0" algn="l" defTabSz="959937" rtl="0" eaLnBrk="1" fontAlgn="auto" latinLnBrk="0" hangingPunct="1">
              <a:lnSpc>
                <a:spcPts val="16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48364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p:cNvGraphicFramePr>
            <a:graphicFrameLocks noGrp="1"/>
          </p:cNvGraphicFramePr>
          <p:nvPr>
            <p:extLst>
              <p:ext uri="{D42A27DB-BD31-4B8C-83A1-F6EECF244321}">
                <p14:modId xmlns:p14="http://schemas.microsoft.com/office/powerpoint/2010/main" val="72692392"/>
              </p:ext>
            </p:extLst>
          </p:nvPr>
        </p:nvGraphicFramePr>
        <p:xfrm>
          <a:off x="482432" y="5655486"/>
          <a:ext cx="9389187" cy="1283652"/>
        </p:xfrm>
        <a:graphic>
          <a:graphicData uri="http://schemas.openxmlformats.org/drawingml/2006/table">
            <a:tbl>
              <a:tblPr firstRow="1" bandRow="1">
                <a:tableStyleId>{2D5ABB26-0587-4C30-8999-92F81FD0307C}</a:tableStyleId>
              </a:tblPr>
              <a:tblGrid>
                <a:gridCol w="9389187">
                  <a:extLst>
                    <a:ext uri="{9D8B030D-6E8A-4147-A177-3AD203B41FA5}">
                      <a16:colId xmlns:a16="http://schemas.microsoft.com/office/drawing/2014/main" val="2309123477"/>
                    </a:ext>
                  </a:extLst>
                </a:gridCol>
              </a:tblGrid>
              <a:tr h="549670">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tx1"/>
                          </a:solidFill>
                          <a:effectLst/>
                          <a:uLnTx/>
                          <a:uFillTx/>
                          <a:latin typeface="+mn-ea"/>
                          <a:ea typeface="+mn-ea"/>
                          <a:cs typeface="+mn-cs"/>
                        </a:rPr>
                        <a:t>▶先端的サービスの活用による未来都市の実現</a:t>
                      </a:r>
                      <a:br>
                        <a:rPr kumimoji="1" lang="en-US" altLang="ja-JP" sz="1050" b="1"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・ヘルスケア・モビリティなど先端的サービスの実現に向けた規制改革及び財政支援</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・高度な通信環境の整備・充実</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a:t>
                      </a:r>
                      <a:r>
                        <a:rPr kumimoji="1" lang="ja-JP" altLang="en-US" sz="1000" dirty="0">
                          <a:solidFill>
                            <a:schemeClr val="tx1"/>
                          </a:solidFill>
                        </a:rPr>
                        <a:t>大阪広域データ連携基盤</a:t>
                      </a:r>
                      <a:r>
                        <a:rPr kumimoji="1" lang="ja-JP" altLang="en-US" sz="1000" b="0" i="0" u="none" strike="noStrike" kern="1200" cap="none" spc="0" normalizeH="0" baseline="0" noProof="0" dirty="0">
                          <a:ln>
                            <a:noFill/>
                          </a:ln>
                          <a:solidFill>
                            <a:schemeClr val="tx1"/>
                          </a:solidFill>
                          <a:effectLst/>
                          <a:uLnTx/>
                          <a:uFillTx/>
                          <a:latin typeface="+mn-ea"/>
                          <a:ea typeface="+mn-ea"/>
                          <a:cs typeface="+mn-cs"/>
                        </a:rPr>
                        <a:t>（</a:t>
                      </a:r>
                      <a:r>
                        <a:rPr kumimoji="1" lang="en-US" altLang="ja-JP" sz="1000" b="0" i="0" u="none" strike="noStrike" kern="1200" cap="none" spc="0" normalizeH="0" baseline="0" noProof="0" dirty="0">
                          <a:ln>
                            <a:noFill/>
                          </a:ln>
                          <a:solidFill>
                            <a:schemeClr val="tx1"/>
                          </a:solidFill>
                          <a:effectLst/>
                          <a:uLnTx/>
                          <a:uFillTx/>
                          <a:latin typeface="+mn-ea"/>
                          <a:ea typeface="+mn-ea"/>
                          <a:cs typeface="+mn-cs"/>
                        </a:rPr>
                        <a:t>ORDEN)</a:t>
                      </a: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の機能拡充のための財政支援</a:t>
                      </a:r>
                      <a:endParaRPr kumimoji="1" lang="ja-JP" altLang="en-US" sz="1000" b="0" dirty="0">
                        <a:solidFill>
                          <a:schemeClr val="tx1"/>
                        </a:solidFill>
                        <a:latin typeface="+mn-ea"/>
                        <a:ea typeface="+mn-ea"/>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4193718493"/>
                  </a:ext>
                </a:extLst>
              </a:tr>
              <a:tr h="549670">
                <a:tc>
                  <a:txBody>
                    <a:bodyPr/>
                    <a:lstStyle/>
                    <a:p>
                      <a:pPr marL="185738" marR="0" lvl="0" indent="-185738" algn="l" defTabSz="959937" rtl="0" eaLnBrk="1" fontAlgn="auto" latinLnBrk="0" hangingPunct="1">
                        <a:lnSpc>
                          <a:spcPct val="100000"/>
                        </a:lnSpc>
                        <a:spcBef>
                          <a:spcPts val="600"/>
                        </a:spcBef>
                        <a:spcAft>
                          <a:spcPts val="0"/>
                        </a:spcAft>
                        <a:buClrTx/>
                        <a:buSzTx/>
                        <a:buFontTx/>
                        <a:buNone/>
                        <a:tabLst/>
                        <a:defRPr/>
                      </a:pPr>
                      <a:r>
                        <a:rPr kumimoji="1" lang="ja-JP" altLang="en-US" sz="1050" b="1" dirty="0">
                          <a:solidFill>
                            <a:prstClr val="black"/>
                          </a:solidFill>
                        </a:rPr>
                        <a:t>▷</a:t>
                      </a:r>
                      <a:r>
                        <a:rPr kumimoji="1" lang="ja-JP" altLang="en-US" sz="1050" b="1" i="0" u="none" strike="noStrike" kern="1200" cap="none" spc="0" normalizeH="0" baseline="0" noProof="0" dirty="0">
                          <a:ln>
                            <a:noFill/>
                          </a:ln>
                          <a:solidFill>
                            <a:schemeClr val="tx1"/>
                          </a:solidFill>
                          <a:effectLst/>
                          <a:uLnTx/>
                          <a:uFillTx/>
                          <a:latin typeface="+mn-ea"/>
                          <a:ea typeface="+mn-ea"/>
                          <a:cs typeface="+mn-cs"/>
                        </a:rPr>
                        <a:t>スーパーシティ構想の実現に向け、万博で活用した先端的サービスの府域展開やサービスの高度化</a:t>
                      </a:r>
                      <a:br>
                        <a:rPr kumimoji="1" lang="en-US" altLang="ja-JP" sz="1050" b="1"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・スーパーシティ構想の実現に向けた規制改革及び財政支援</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a:t>
                      </a:r>
                      <a:r>
                        <a:rPr kumimoji="1" lang="ja-JP" altLang="en-US" sz="1000" dirty="0">
                          <a:solidFill>
                            <a:schemeClr val="tx1"/>
                          </a:solidFill>
                        </a:rPr>
                        <a:t>大阪広域データ連携基盤</a:t>
                      </a:r>
                      <a:r>
                        <a:rPr kumimoji="1" lang="ja-JP" altLang="en-US" sz="1000" b="0" i="0" u="none" strike="noStrike" kern="1200" cap="none" spc="0" normalizeH="0" baseline="0" noProof="0" dirty="0">
                          <a:ln>
                            <a:noFill/>
                          </a:ln>
                          <a:solidFill>
                            <a:schemeClr val="tx1"/>
                          </a:solidFill>
                          <a:effectLst/>
                          <a:uLnTx/>
                          <a:uFillTx/>
                          <a:latin typeface="+mn-ea"/>
                          <a:ea typeface="+mn-ea"/>
                          <a:cs typeface="+mn-cs"/>
                        </a:rPr>
                        <a:t>（</a:t>
                      </a:r>
                      <a:r>
                        <a:rPr kumimoji="1" lang="en-US" altLang="ja-JP" sz="1000" b="0" i="0" u="none" strike="noStrike" kern="1200" cap="none" spc="0" normalizeH="0" baseline="0" noProof="0" dirty="0">
                          <a:ln>
                            <a:noFill/>
                          </a:ln>
                          <a:solidFill>
                            <a:schemeClr val="tx1"/>
                          </a:solidFill>
                          <a:effectLst/>
                          <a:uLnTx/>
                          <a:uFillTx/>
                          <a:latin typeface="+mn-ea"/>
                          <a:ea typeface="+mn-ea"/>
                          <a:cs typeface="+mn-cs"/>
                        </a:rPr>
                        <a:t>ORDEN)</a:t>
                      </a: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の機能拡充のための財政支援</a:t>
                      </a:r>
                      <a:endParaRPr kumimoji="1" lang="ja-JP" altLang="en-US" sz="1000" b="0" dirty="0">
                        <a:solidFill>
                          <a:schemeClr val="tx1"/>
                        </a:solidFill>
                        <a:latin typeface="+mn-ea"/>
                        <a:ea typeface="+mn-ea"/>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1618678096"/>
                  </a:ext>
                </a:extLst>
              </a:tr>
            </a:tbl>
          </a:graphicData>
        </a:graphic>
      </p:graphicFrame>
      <p:sp>
        <p:nvSpPr>
          <p:cNvPr id="12" name="テキスト ボックス 11"/>
          <p:cNvSpPr txBox="1"/>
          <p:nvPr/>
        </p:nvSpPr>
        <p:spPr>
          <a:xfrm>
            <a:off x="402830" y="5382430"/>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p:txBody>
      </p:sp>
      <p:sp>
        <p:nvSpPr>
          <p:cNvPr id="17" name="テキスト ボックス 16"/>
          <p:cNvSpPr txBox="1"/>
          <p:nvPr/>
        </p:nvSpPr>
        <p:spPr>
          <a:xfrm>
            <a:off x="402830" y="2899926"/>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状況</a:t>
            </a:r>
          </a:p>
        </p:txBody>
      </p:sp>
      <p:sp>
        <p:nvSpPr>
          <p:cNvPr id="2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noProof="0" dirty="0">
                <a:solidFill>
                  <a:prstClr val="black">
                    <a:tint val="75000"/>
                  </a:prstClr>
                </a:solidFill>
                <a:latin typeface="Calibri" panose="020F0502020204030204"/>
                <a:ea typeface="游ゴシック" panose="020B0400000000000000" pitchFamily="50" charset="-128"/>
              </a:rPr>
              <a:t>30</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3846980864"/>
              </p:ext>
            </p:extLst>
          </p:nvPr>
        </p:nvGraphicFramePr>
        <p:xfrm>
          <a:off x="511620" y="3206542"/>
          <a:ext cx="9360001" cy="2032200"/>
        </p:xfrm>
        <a:graphic>
          <a:graphicData uri="http://schemas.openxmlformats.org/drawingml/2006/table">
            <a:tbl>
              <a:tblPr bandRow="1">
                <a:tableStyleId>{5940675A-B579-460E-94D1-54222C63F5DA}</a:tableStyleId>
              </a:tblPr>
              <a:tblGrid>
                <a:gridCol w="1260030">
                  <a:extLst>
                    <a:ext uri="{9D8B030D-6E8A-4147-A177-3AD203B41FA5}">
                      <a16:colId xmlns:a16="http://schemas.microsoft.com/office/drawing/2014/main" val="525926817"/>
                    </a:ext>
                  </a:extLst>
                </a:gridCol>
                <a:gridCol w="8099971">
                  <a:extLst>
                    <a:ext uri="{9D8B030D-6E8A-4147-A177-3AD203B41FA5}">
                      <a16:colId xmlns:a16="http://schemas.microsoft.com/office/drawing/2014/main" val="1556401701"/>
                    </a:ext>
                  </a:extLst>
                </a:gridCol>
              </a:tblGrid>
              <a:tr h="543392">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800" b="1" u="none" dirty="0">
                          <a:solidFill>
                            <a:schemeClr val="tx1"/>
                          </a:solidFill>
                          <a:latin typeface="+mn-ea"/>
                        </a:rPr>
                        <a:t>国「アクションプラン</a:t>
                      </a:r>
                      <a:r>
                        <a:rPr lang="en-US" altLang="ja-JP" sz="800" b="1" u="none" dirty="0">
                          <a:solidFill>
                            <a:schemeClr val="tx1"/>
                          </a:solidFill>
                          <a:latin typeface="+mn-ea"/>
                        </a:rPr>
                        <a:t>Ver.</a:t>
                      </a:r>
                      <a:r>
                        <a:rPr lang="en-US" altLang="ja-JP" sz="800" b="1" u="none" strike="noStrike" baseline="0" dirty="0">
                          <a:solidFill>
                            <a:schemeClr val="tx1"/>
                          </a:solidFill>
                          <a:latin typeface="+mn-ea"/>
                        </a:rPr>
                        <a:t>4</a:t>
                      </a:r>
                      <a:r>
                        <a:rPr lang="ja-JP" altLang="en-US" sz="800" b="1" u="none" dirty="0">
                          <a:solidFill>
                            <a:schemeClr val="tx1"/>
                          </a:solidFill>
                          <a:latin typeface="+mn-ea"/>
                        </a:rPr>
                        <a:t>」の記載内容</a:t>
                      </a:r>
                      <a:endParaRPr kumimoji="1" lang="ja-JP" altLang="en-US" sz="800" u="none"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自動配送ロボットによる配送サービスの提供／ロボットフレンドリーな環境の実現／デジタルライフラインによる</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Society 5.0</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の実現</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＜経産省＞</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大阪・関西万博における空飛ぶクルマの実現＜経産省・国交省＞／ </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MaaS</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の推進＜国交省＞ </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自動運転の一層の推進＜デジタル庁・警察庁・総務省・経産省・国交省＞</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地域データの可視化によるデータ連携・データ利活用の推進＜内閣府＞</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Beyond </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５</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 ready </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ショーケースの実現＜総務省＞</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デジタル田園都市国家構想に関連するデジタル実装モデルの海外発信・展開＜内閣官房デジタル田園都市国家構想実現会議事務局＞</a:t>
                      </a: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636353"/>
                  </a:ext>
                </a:extLst>
              </a:tr>
              <a:tr h="47723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国との協議の進捗状況</a:t>
                      </a:r>
                      <a:endParaRPr kumimoji="1" lang="en-US" altLang="ja-JP"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（取組みの成果）</a:t>
                      </a:r>
                      <a:endPar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5993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（「空飛ぶクルマ」「自動運転」については、各項目ページを参照）</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30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国「アクションプラン</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Ver. 2</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」に上記</a:t>
                      </a:r>
                      <a:r>
                        <a:rPr kumimoji="1" lang="ja-JP" altLang="en-US" sz="1000" b="0" u="none" dirty="0">
                          <a:solidFill>
                            <a:schemeClr val="tx1"/>
                          </a:solidFill>
                          <a:latin typeface="+mn-ea"/>
                        </a:rPr>
                        <a:t>内閣官房事業</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について記載</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30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夢洲コンストラクションについて、国への財政支援要望に向けて、府、市、関経連等関係各者で事業内容を整理中</a:t>
                      </a:r>
                      <a:endParaRPr kumimoji="1" lang="en-US" altLang="ja-JP" sz="1000" b="0" i="0" u="none" strike="sng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6649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692364204"/>
              </p:ext>
            </p:extLst>
          </p:nvPr>
        </p:nvGraphicFramePr>
        <p:xfrm>
          <a:off x="285700" y="563066"/>
          <a:ext cx="9585919" cy="1405185"/>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315023">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1060539">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t>・大阪府・市による「</a:t>
                      </a:r>
                      <a:r>
                        <a:rPr kumimoji="1" lang="ja-JP" altLang="en-US" sz="1000" b="1" u="none" dirty="0">
                          <a:solidFill>
                            <a:schemeClr val="tx1"/>
                          </a:solidFill>
                        </a:rPr>
                        <a:t>大阪</a:t>
                      </a:r>
                      <a:r>
                        <a:rPr kumimoji="1" lang="ja-JP" altLang="en-US" sz="1000" b="1" dirty="0">
                          <a:solidFill>
                            <a:schemeClr val="tx1"/>
                          </a:solidFill>
                        </a:rPr>
                        <a:t>スマートシティ戦略 </a:t>
                      </a:r>
                      <a:r>
                        <a:rPr kumimoji="1" lang="en-US" altLang="ja-JP" sz="1000" b="1" dirty="0">
                          <a:solidFill>
                            <a:schemeClr val="tx1"/>
                          </a:solidFill>
                        </a:rPr>
                        <a:t>ve</a:t>
                      </a:r>
                      <a:r>
                        <a:rPr kumimoji="1" lang="en-US" altLang="ja-JP" sz="1000" b="1" u="none" dirty="0">
                          <a:solidFill>
                            <a:schemeClr val="tx1"/>
                          </a:solidFill>
                        </a:rPr>
                        <a:t>r.2</a:t>
                      </a:r>
                      <a:r>
                        <a:rPr kumimoji="1" lang="en-US" altLang="ja-JP" sz="1000" b="1" dirty="0">
                          <a:solidFill>
                            <a:schemeClr val="tx1"/>
                          </a:solidFill>
                        </a:rPr>
                        <a:t>.0</a:t>
                      </a:r>
                      <a:r>
                        <a:rPr kumimoji="1" lang="ja-JP" altLang="en-US" sz="1000" b="1" dirty="0">
                          <a:solidFill>
                            <a:schemeClr val="tx1"/>
                          </a:solidFill>
                        </a:rPr>
                        <a:t>」</a:t>
                      </a:r>
                      <a:r>
                        <a:rPr kumimoji="1" lang="ja-JP" altLang="en-US" sz="1000" b="1" dirty="0"/>
                        <a:t>の推進</a:t>
                      </a:r>
                      <a:endParaRPr kumimoji="1" lang="en-US" altLang="ja-JP" sz="1000" b="1" dirty="0"/>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strike="noStrike" dirty="0">
                          <a:solidFill>
                            <a:schemeClr val="tx1"/>
                          </a:solidFill>
                        </a:rPr>
                        <a:t>・大阪府・市によるスーパーシティ構想の推進</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13" name="テキスト ボックス 12"/>
          <p:cNvSpPr txBox="1"/>
          <p:nvPr/>
        </p:nvSpPr>
        <p:spPr>
          <a:xfrm>
            <a:off x="402830" y="2085127"/>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cxnSp>
        <p:nvCxnSpPr>
          <p:cNvPr id="21" name="直線コネクタ 20"/>
          <p:cNvCxnSpPr/>
          <p:nvPr/>
        </p:nvCxnSpPr>
        <p:spPr>
          <a:xfrm flipH="1">
            <a:off x="288528" y="2321766"/>
            <a:ext cx="1" cy="313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159267" y="2084020"/>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6" name="グループ化 25"/>
          <p:cNvGrpSpPr/>
          <p:nvPr/>
        </p:nvGrpSpPr>
        <p:grpSpPr>
          <a:xfrm>
            <a:off x="113100" y="5401666"/>
            <a:ext cx="369332" cy="300082"/>
            <a:chOff x="208675" y="3735463"/>
            <a:chExt cx="369332" cy="300082"/>
          </a:xfrm>
        </p:grpSpPr>
        <p:sp>
          <p:nvSpPr>
            <p:cNvPr id="27" name="楕円 26"/>
            <p:cNvSpPr/>
            <p:nvPr/>
          </p:nvSpPr>
          <p:spPr>
            <a:xfrm>
              <a:off x="219694" y="373546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rot="5400000">
              <a:off x="243300" y="3700838"/>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テキスト ボックス 2"/>
          <p:cNvSpPr txBox="1"/>
          <p:nvPr/>
        </p:nvSpPr>
        <p:spPr>
          <a:xfrm>
            <a:off x="511620" y="2408020"/>
            <a:ext cx="9251210" cy="452150"/>
          </a:xfrm>
          <a:prstGeom prst="rect">
            <a:avLst/>
          </a:prstGeom>
          <a:noFill/>
          <a:ln w="6350">
            <a:noFill/>
            <a:prstDash val="solid"/>
          </a:ln>
        </p:spPr>
        <p:txBody>
          <a:bodyPr wrap="square" rtlCol="0" anchor="ctr" anchorCtr="0">
            <a:noAutofit/>
          </a:bodyPr>
          <a:lstStyle/>
          <a:p>
            <a:pPr marL="85725" indent="-85725"/>
            <a:r>
              <a:rPr kumimoji="1" lang="ja-JP" altLang="en-US" sz="1000" dirty="0">
                <a:latin typeface="+mn-ea"/>
              </a:rPr>
              <a:t>▷</a:t>
            </a:r>
            <a:r>
              <a:rPr kumimoji="1" lang="ja-JP" altLang="en-US" sz="1000" dirty="0"/>
              <a:t>万博会場内外で万博来訪者が先端的サービスを円滑に利用できるための高度な通信環境の確保</a:t>
            </a:r>
          </a:p>
          <a:p>
            <a:r>
              <a:rPr kumimoji="1" lang="ja-JP" altLang="en-US" sz="1000" dirty="0">
                <a:latin typeface="+mn-ea"/>
              </a:rPr>
              <a:t>▷</a:t>
            </a:r>
            <a:r>
              <a:rPr kumimoji="1" lang="ja-JP" altLang="en-US" sz="1000" dirty="0"/>
              <a:t>万博における先端的サービスを府域に展開するための大阪広域データ連携基盤（</a:t>
            </a:r>
            <a:r>
              <a:rPr kumimoji="1" lang="en-US" altLang="ja-JP" sz="1000" dirty="0"/>
              <a:t>ORDEN</a:t>
            </a:r>
            <a:r>
              <a:rPr kumimoji="1" lang="ja-JP" altLang="en-US" sz="1000" dirty="0"/>
              <a:t>）の機能拡充</a:t>
            </a:r>
            <a:endParaRPr kumimoji="1" lang="en-US" altLang="ja-JP" sz="1000" u="sng" dirty="0">
              <a:solidFill>
                <a:srgbClr val="FF0000"/>
              </a:solidFill>
            </a:endParaRPr>
          </a:p>
          <a:p>
            <a:r>
              <a:rPr kumimoji="1" lang="ja-JP" altLang="en-US" sz="1000" dirty="0">
                <a:latin typeface="+mn-ea"/>
              </a:rPr>
              <a:t>▷</a:t>
            </a:r>
            <a:r>
              <a:rPr kumimoji="1" lang="ja-JP" altLang="en-US" sz="1000" dirty="0"/>
              <a:t>万博に向けたスーパーシティ構想の推進</a:t>
            </a:r>
          </a:p>
        </p:txBody>
      </p:sp>
      <p:grpSp>
        <p:nvGrpSpPr>
          <p:cNvPr id="25" name="グループ化 24"/>
          <p:cNvGrpSpPr/>
          <p:nvPr/>
        </p:nvGrpSpPr>
        <p:grpSpPr>
          <a:xfrm>
            <a:off x="2131068" y="5259015"/>
            <a:ext cx="2027024" cy="342401"/>
            <a:chOff x="7540340" y="5242967"/>
            <a:chExt cx="2027024" cy="342401"/>
          </a:xfrm>
        </p:grpSpPr>
        <p:sp>
          <p:nvSpPr>
            <p:cNvPr id="29" name="正方形/長方形 28"/>
            <p:cNvSpPr/>
            <p:nvPr/>
          </p:nvSpPr>
          <p:spPr>
            <a:xfrm>
              <a:off x="7638125" y="5267732"/>
              <a:ext cx="1744000" cy="317636"/>
            </a:xfrm>
            <a:prstGeom prst="rect">
              <a:avLst/>
            </a:prstGeom>
            <a:solidFill>
              <a:schemeClr val="bg1"/>
            </a:solidFill>
            <a:ln w="31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1" name="正方形/長方形 30"/>
            <p:cNvSpPr/>
            <p:nvPr/>
          </p:nvSpPr>
          <p:spPr>
            <a:xfrm>
              <a:off x="7540340" y="5281589"/>
              <a:ext cx="644262" cy="265457"/>
            </a:xfrm>
            <a:prstGeom prst="rect">
              <a:avLst/>
            </a:prstGeom>
          </p:spPr>
          <p:txBody>
            <a:bodyPr wrap="square">
              <a:spAutoFit/>
            </a:bodyPr>
            <a:lstStyle/>
            <a:p>
              <a:pPr lvl="0">
                <a:lnSpc>
                  <a:spcPct val="150000"/>
                </a:lnSpc>
                <a:spcBef>
                  <a:spcPts val="1200"/>
                </a:spcBef>
              </a:pPr>
              <a:r>
                <a:rPr lang="en-US" altLang="ja-JP" sz="750" kern="100" dirty="0">
                  <a:solidFill>
                    <a:prstClr val="black"/>
                  </a:solidFill>
                  <a:latin typeface="+mn-ea"/>
                  <a:cs typeface="Times New Roman" panose="02020603050405020304" pitchFamily="18" charset="0"/>
                </a:rPr>
                <a:t>《</a:t>
              </a:r>
              <a:r>
                <a:rPr lang="ja-JP" altLang="en-US" sz="750" kern="100" dirty="0">
                  <a:solidFill>
                    <a:prstClr val="black"/>
                  </a:solidFill>
                  <a:latin typeface="+mn-ea"/>
                  <a:cs typeface="Times New Roman" panose="02020603050405020304" pitchFamily="18" charset="0"/>
                </a:rPr>
                <a:t>凡例</a:t>
              </a:r>
              <a:r>
                <a:rPr lang="en-US" altLang="ja-JP" sz="750" kern="100" dirty="0">
                  <a:solidFill>
                    <a:prstClr val="black"/>
                  </a:solidFill>
                  <a:latin typeface="+mn-ea"/>
                  <a:cs typeface="Times New Roman" panose="02020603050405020304" pitchFamily="18" charset="0"/>
                </a:rPr>
                <a:t>》</a:t>
              </a:r>
            </a:p>
          </p:txBody>
        </p:sp>
        <p:sp>
          <p:nvSpPr>
            <p:cNvPr id="32" name="正方形/長方形 31"/>
            <p:cNvSpPr/>
            <p:nvPr/>
          </p:nvSpPr>
          <p:spPr>
            <a:xfrm>
              <a:off x="7925075" y="5242967"/>
              <a:ext cx="1642289" cy="342401"/>
            </a:xfrm>
            <a:prstGeom prst="rect">
              <a:avLst/>
            </a:prstGeom>
          </p:spPr>
          <p:txBody>
            <a:bodyPr wrap="square">
              <a:spAutoFit/>
            </a:bodyPr>
            <a:lstStyle/>
            <a:p>
              <a:pPr lvl="0">
                <a:lnSpc>
                  <a:spcPct val="150000"/>
                </a:lnSpc>
                <a:spcBef>
                  <a:spcPts val="1200"/>
                </a:spcBef>
              </a:pPr>
              <a:r>
                <a:rPr lang="ja-JP" altLang="en-US" sz="650" kern="100" dirty="0">
                  <a:solidFill>
                    <a:prstClr val="black"/>
                  </a:solidFill>
                  <a:latin typeface="+mn-ea"/>
                  <a:cs typeface="Times New Roman" panose="02020603050405020304" pitchFamily="18" charset="0"/>
                </a:rPr>
                <a:t>▶：万博に向けて</a:t>
              </a:r>
              <a:endParaRPr lang="en-US" altLang="ja-JP" sz="650" kern="100" dirty="0">
                <a:solidFill>
                  <a:prstClr val="black"/>
                </a:solidFill>
                <a:latin typeface="+mn-ea"/>
                <a:cs typeface="Times New Roman" panose="02020603050405020304" pitchFamily="18" charset="0"/>
              </a:endParaRPr>
            </a:p>
            <a:p>
              <a:pPr lvl="0"/>
              <a:r>
                <a:rPr lang="ja-JP" altLang="en-US" sz="650" kern="100" dirty="0">
                  <a:solidFill>
                    <a:prstClr val="black"/>
                  </a:solidFill>
                  <a:latin typeface="+mn-ea"/>
                  <a:cs typeface="Times New Roman" panose="02020603050405020304" pitchFamily="18" charset="0"/>
                </a:rPr>
                <a:t>▷：万博を契機とした成長に向けて</a:t>
              </a:r>
              <a:endParaRPr lang="en-US" altLang="ja-JP" sz="650" kern="100" dirty="0">
                <a:solidFill>
                  <a:prstClr val="black"/>
                </a:solidFill>
                <a:latin typeface="+mn-ea"/>
                <a:cs typeface="Times New Roman" panose="02020603050405020304" pitchFamily="18" charset="0"/>
              </a:endParaRPr>
            </a:p>
          </p:txBody>
        </p:sp>
      </p:grpSp>
    </p:spTree>
    <p:extLst>
      <p:ext uri="{BB962C8B-B14F-4D97-AF65-F5344CB8AC3E}">
        <p14:creationId xmlns:p14="http://schemas.microsoft.com/office/powerpoint/2010/main" val="2487388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3546972023"/>
              </p:ext>
            </p:extLst>
          </p:nvPr>
        </p:nvGraphicFramePr>
        <p:xfrm>
          <a:off x="280329" y="1603263"/>
          <a:ext cx="9540000" cy="4767558"/>
        </p:xfrm>
        <a:graphic>
          <a:graphicData uri="http://schemas.openxmlformats.org/drawingml/2006/table">
            <a:tbl>
              <a:tblPr>
                <a:tableStyleId>{2D5ABB26-0587-4C30-8999-92F81FD0307C}</a:tableStyleId>
              </a:tblPr>
              <a:tblGrid>
                <a:gridCol w="3180000">
                  <a:extLst>
                    <a:ext uri="{9D8B030D-6E8A-4147-A177-3AD203B41FA5}">
                      <a16:colId xmlns:a16="http://schemas.microsoft.com/office/drawing/2014/main" val="901775203"/>
                    </a:ext>
                  </a:extLst>
                </a:gridCol>
                <a:gridCol w="3180000">
                  <a:extLst>
                    <a:ext uri="{9D8B030D-6E8A-4147-A177-3AD203B41FA5}">
                      <a16:colId xmlns:a16="http://schemas.microsoft.com/office/drawing/2014/main" val="2895380761"/>
                    </a:ext>
                  </a:extLst>
                </a:gridCol>
                <a:gridCol w="3180000">
                  <a:extLst>
                    <a:ext uri="{9D8B030D-6E8A-4147-A177-3AD203B41FA5}">
                      <a16:colId xmlns:a16="http://schemas.microsoft.com/office/drawing/2014/main" val="925580270"/>
                    </a:ext>
                  </a:extLst>
                </a:gridCol>
              </a:tblGrid>
              <a:tr h="4767558">
                <a:tc>
                  <a:txBody>
                    <a:bodyPr/>
                    <a:lstStyle/>
                    <a:p>
                      <a:pPr marL="108000" indent="-185738" defTabSz="443194">
                        <a:lnSpc>
                          <a:spcPct val="100000"/>
                        </a:lnSpc>
                        <a:spcBef>
                          <a:spcPts val="0"/>
                        </a:spcBef>
                        <a:spcAft>
                          <a:spcPts val="0"/>
                        </a:spcAft>
                        <a:defRPr/>
                      </a:pPr>
                      <a:r>
                        <a:rPr lang="ja-JP" altLang="en-US" sz="1300" b="1" u="none" dirty="0">
                          <a:solidFill>
                            <a:schemeClr val="tx1"/>
                          </a:solidFill>
                          <a:latin typeface="BIZ UDPゴシック" panose="020B0400000000000000" pitchFamily="50" charset="-128"/>
                          <a:ea typeface="BIZ UDPゴシック" panose="020B0400000000000000" pitchFamily="50" charset="-128"/>
                        </a:rPr>
                        <a:t>□スタートアップ・エコシステム拠点都市としてのスタートアップ創出の取組み</a:t>
                      </a:r>
                      <a:endParaRPr lang="en-US" altLang="ja-JP" sz="1300" u="none" dirty="0">
                        <a:solidFill>
                          <a:schemeClr val="tx1"/>
                        </a:solidFill>
                        <a:latin typeface="BIZ UDPゴシック" panose="020B0400000000000000" pitchFamily="50" charset="-128"/>
                        <a:ea typeface="BIZ UDPゴシック" panose="020B0400000000000000" pitchFamily="50" charset="-128"/>
                      </a:endParaRPr>
                    </a:p>
                    <a:p>
                      <a:pPr marL="85725" indent="-85725">
                        <a:lnSpc>
                          <a:spcPct val="100000"/>
                        </a:lnSpc>
                        <a:spcBef>
                          <a:spcPts val="0"/>
                        </a:spcBef>
                        <a:spcAft>
                          <a:spcPts val="0"/>
                        </a:spcAf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・官民連携による「大阪・京都・ひょうご神戸コンソーシアム 」を中心としたハンズオン支援（資金調達、経営・販路プロモーション、インキュベーション、起業家育成等）</a:t>
                      </a:r>
                    </a:p>
                    <a:p>
                      <a:pPr marL="185738" indent="-185738">
                        <a:lnSpc>
                          <a:spcPct val="100000"/>
                        </a:lnSpc>
                        <a:spcBef>
                          <a:spcPts val="0"/>
                        </a:spcBef>
                        <a:spcAft>
                          <a:spcPts val="0"/>
                        </a:spcAft>
                        <a:defRPr/>
                      </a:pPr>
                      <a:endParaRPr lang="ja-JP" altLang="en-US" sz="1100" u="none" strike="noStrike" dirty="0">
                        <a:solidFill>
                          <a:schemeClr val="tx1"/>
                        </a:solidFill>
                        <a:latin typeface="BIZ UDPゴシック" panose="020B0400000000000000" pitchFamily="50" charset="-128"/>
                        <a:ea typeface="BIZ UDPゴシック" panose="020B0400000000000000" pitchFamily="50" charset="-128"/>
                      </a:endParaRPr>
                    </a:p>
                    <a:p>
                      <a:pPr marL="108000" indent="-185738" defTabSz="443194">
                        <a:lnSpc>
                          <a:spcPct val="100000"/>
                        </a:lnSpc>
                        <a:spcBef>
                          <a:spcPts val="0"/>
                        </a:spcBef>
                        <a:spcAft>
                          <a:spcPts val="0"/>
                        </a:spcAft>
                        <a:defRPr/>
                      </a:pPr>
                      <a:r>
                        <a:rPr lang="ja-JP" altLang="en-US" sz="1300" b="1" u="none" dirty="0">
                          <a:solidFill>
                            <a:schemeClr val="tx1"/>
                          </a:solidFill>
                          <a:latin typeface="BIZ UDPゴシック" panose="020B0400000000000000" pitchFamily="50" charset="-128"/>
                          <a:ea typeface="BIZ UDPゴシック" panose="020B0400000000000000" pitchFamily="50" charset="-128"/>
                        </a:rPr>
                        <a:t>□「</a:t>
                      </a:r>
                      <a:r>
                        <a:rPr lang="en-US" altLang="ja-JP" sz="1300" b="1" u="none" dirty="0">
                          <a:solidFill>
                            <a:schemeClr val="tx1"/>
                          </a:solidFill>
                          <a:latin typeface="BIZ UDPゴシック" panose="020B0400000000000000" pitchFamily="50" charset="-128"/>
                          <a:ea typeface="BIZ UDPゴシック" panose="020B0400000000000000" pitchFamily="50" charset="-128"/>
                        </a:rPr>
                        <a:t>Global</a:t>
                      </a:r>
                      <a:r>
                        <a:rPr lang="ja-JP" altLang="en-US" sz="1300" b="1" u="none" dirty="0">
                          <a:solidFill>
                            <a:schemeClr val="tx1"/>
                          </a:solidFill>
                          <a:latin typeface="BIZ UDPゴシック" panose="020B0400000000000000" pitchFamily="50" charset="-128"/>
                          <a:ea typeface="BIZ UDPゴシック" panose="020B0400000000000000" pitchFamily="50" charset="-128"/>
                        </a:rPr>
                        <a:t>　</a:t>
                      </a:r>
                      <a:r>
                        <a:rPr lang="en-US" altLang="ja-JP" sz="1300" b="1" u="none" dirty="0">
                          <a:solidFill>
                            <a:schemeClr val="tx1"/>
                          </a:solidFill>
                          <a:latin typeface="BIZ UDPゴシック" panose="020B0400000000000000" pitchFamily="50" charset="-128"/>
                          <a:ea typeface="BIZ UDPゴシック" panose="020B0400000000000000" pitchFamily="50" charset="-128"/>
                        </a:rPr>
                        <a:t>Startup</a:t>
                      </a:r>
                      <a:r>
                        <a:rPr lang="ja-JP" altLang="en-US" sz="1300" b="1" u="none" dirty="0">
                          <a:solidFill>
                            <a:schemeClr val="tx1"/>
                          </a:solidFill>
                          <a:latin typeface="BIZ UDPゴシック" panose="020B0400000000000000" pitchFamily="50" charset="-128"/>
                          <a:ea typeface="BIZ UDPゴシック" panose="020B0400000000000000" pitchFamily="50" charset="-128"/>
                        </a:rPr>
                        <a:t>　</a:t>
                      </a:r>
                      <a:r>
                        <a:rPr lang="en-US" altLang="ja-JP" sz="1300" b="1" u="none" dirty="0">
                          <a:solidFill>
                            <a:schemeClr val="tx1"/>
                          </a:solidFill>
                          <a:latin typeface="BIZ UDPゴシック" panose="020B0400000000000000" pitchFamily="50" charset="-128"/>
                          <a:ea typeface="BIZ UDPゴシック" panose="020B0400000000000000" pitchFamily="50" charset="-128"/>
                        </a:rPr>
                        <a:t>EXPO</a:t>
                      </a:r>
                      <a:r>
                        <a:rPr lang="ja-JP" altLang="en-US" sz="1300" b="1" u="none" baseline="0" dirty="0">
                          <a:solidFill>
                            <a:schemeClr val="tx1"/>
                          </a:solidFill>
                          <a:latin typeface="BIZ UDPゴシック" panose="020B0400000000000000" pitchFamily="50" charset="-128"/>
                          <a:ea typeface="BIZ UDPゴシック" panose="020B0400000000000000" pitchFamily="50" charset="-128"/>
                        </a:rPr>
                        <a:t> </a:t>
                      </a:r>
                      <a:r>
                        <a:rPr lang="en-US" altLang="ja-JP" sz="1300" b="1" u="none" dirty="0">
                          <a:solidFill>
                            <a:schemeClr val="tx1"/>
                          </a:solidFill>
                          <a:latin typeface="BIZ UDPゴシック" panose="020B0400000000000000" pitchFamily="50" charset="-128"/>
                          <a:ea typeface="BIZ UDPゴシック" panose="020B0400000000000000" pitchFamily="50" charset="-128"/>
                        </a:rPr>
                        <a:t>2025</a:t>
                      </a:r>
                      <a:r>
                        <a:rPr lang="ja-JP" altLang="en-US" sz="1300" b="1" u="none" dirty="0">
                          <a:solidFill>
                            <a:schemeClr val="tx1"/>
                          </a:solidFill>
                          <a:latin typeface="BIZ UDPゴシック" panose="020B0400000000000000" pitchFamily="50" charset="-128"/>
                          <a:ea typeface="BIZ UDPゴシック" panose="020B0400000000000000" pitchFamily="50" charset="-128"/>
                        </a:rPr>
                        <a:t>」（仮）（以下「</a:t>
                      </a:r>
                      <a:r>
                        <a:rPr lang="en-US" altLang="ja-JP" sz="1300" b="1" u="none" dirty="0">
                          <a:solidFill>
                            <a:schemeClr val="tx1"/>
                          </a:solidFill>
                          <a:latin typeface="BIZ UDPゴシック" panose="020B0400000000000000" pitchFamily="50" charset="-128"/>
                          <a:ea typeface="BIZ UDPゴシック" panose="020B0400000000000000" pitchFamily="50" charset="-128"/>
                        </a:rPr>
                        <a:t>GSE]</a:t>
                      </a:r>
                      <a:r>
                        <a:rPr lang="ja-JP" altLang="en-US" sz="1300" b="1" u="none" dirty="0">
                          <a:solidFill>
                            <a:schemeClr val="tx1"/>
                          </a:solidFill>
                          <a:latin typeface="BIZ UDPゴシック" panose="020B0400000000000000" pitchFamily="50" charset="-128"/>
                          <a:ea typeface="BIZ UDPゴシック" panose="020B0400000000000000" pitchFamily="50" charset="-128"/>
                        </a:rPr>
                        <a:t>）に向けた機運醸成の取組み</a:t>
                      </a:r>
                    </a:p>
                    <a:p>
                      <a:pPr marL="85725" indent="-85725">
                        <a:lnSpc>
                          <a:spcPct val="100000"/>
                        </a:lnSpc>
                        <a:spcBef>
                          <a:spcPts val="0"/>
                        </a:spcBef>
                        <a:spcAft>
                          <a:spcPts val="0"/>
                        </a:spcAf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a:t>
                      </a:r>
                      <a:r>
                        <a:rPr lang="en-US" altLang="ja-JP" sz="1100" u="none" dirty="0">
                          <a:solidFill>
                            <a:schemeClr val="tx1"/>
                          </a:solidFill>
                          <a:latin typeface="BIZ UDPゴシック" panose="020B0400000000000000" pitchFamily="50" charset="-128"/>
                          <a:ea typeface="BIZ UDPゴシック" panose="020B0400000000000000" pitchFamily="50" charset="-128"/>
                        </a:rPr>
                        <a:t>GSE </a:t>
                      </a:r>
                      <a:r>
                        <a:rPr lang="ja-JP" altLang="en-US" sz="1100" u="none" dirty="0">
                          <a:solidFill>
                            <a:schemeClr val="tx1"/>
                          </a:solidFill>
                          <a:latin typeface="BIZ UDPゴシック" panose="020B0400000000000000" pitchFamily="50" charset="-128"/>
                          <a:ea typeface="BIZ UDPゴシック" panose="020B0400000000000000" pitchFamily="50" charset="-128"/>
                        </a:rPr>
                        <a:t>開催に向け官民の連携体制を構築、</a:t>
                      </a:r>
                      <a:r>
                        <a:rPr lang="en-US" altLang="ja-JP" sz="1100" u="none" dirty="0">
                          <a:solidFill>
                            <a:schemeClr val="tx1"/>
                          </a:solidFill>
                          <a:effectLst/>
                          <a:latin typeface="BIZ UDPゴシック" panose="020B0400000000000000" pitchFamily="50" charset="-128"/>
                          <a:ea typeface="BIZ UDPゴシック" panose="020B0400000000000000" pitchFamily="50" charset="-128"/>
                        </a:rPr>
                        <a:t>2024</a:t>
                      </a:r>
                      <a:r>
                        <a:rPr lang="ja-JP" altLang="en-US" sz="1100" u="none" dirty="0">
                          <a:solidFill>
                            <a:schemeClr val="tx1"/>
                          </a:solidFill>
                          <a:effectLst/>
                          <a:latin typeface="BIZ UDPゴシック" panose="020B0400000000000000" pitchFamily="50" charset="-128"/>
                          <a:ea typeface="BIZ UDPゴシック" panose="020B0400000000000000" pitchFamily="50" charset="-128"/>
                        </a:rPr>
                        <a:t>年のプレイベント開催に向けた調整</a:t>
                      </a:r>
                    </a:p>
                    <a:p>
                      <a:pPr marL="85725" indent="-85725" defTabSz="443194">
                        <a:lnSpc>
                          <a:spcPct val="100000"/>
                        </a:lnSpc>
                        <a:spcBef>
                          <a:spcPts val="0"/>
                        </a:spcBef>
                        <a:spcAft>
                          <a:spcPts val="0"/>
                        </a:spcAft>
                        <a:defRPr/>
                      </a:pPr>
                      <a:endParaRPr lang="en-US" altLang="ja-JP" sz="1100" u="none" strike="noStrike"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108000" marR="0" lvl="0" indent="-457200" algn="l" defTabSz="959937" rtl="0" eaLnBrk="1" fontAlgn="auto" latinLnBrk="0" hangingPunct="1">
                        <a:lnSpc>
                          <a:spcPct val="100000"/>
                        </a:lnSpc>
                        <a:spcBef>
                          <a:spcPts val="0"/>
                        </a:spcBef>
                        <a:spcAft>
                          <a:spcPts val="0"/>
                        </a:spcAft>
                        <a:buClrTx/>
                        <a:buSzTx/>
                        <a:buFontTx/>
                        <a:buNone/>
                        <a:tabLst/>
                        <a:defRPr/>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a:t>
                      </a:r>
                      <a:r>
                        <a:rPr kumimoji="1" lang="ja-JP" altLang="en-US" sz="13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万博を契機にイノベーションを加速するスタートアップを創出</a:t>
                      </a:r>
                      <a:endPar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85725" marR="0" lvl="0" indent="-85725" algn="l" defTabSz="959937"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・大阪・関西各地において、スタートアップ、学術機関、ベンチャーキャピタルなど、多様な機関・人材等のハブ機能を担い、次々にイノベーションを創出・発信</a:t>
                      </a:r>
                      <a:endPar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indent="0" defTabSz="443194">
                        <a:lnSpc>
                          <a:spcPct val="100000"/>
                        </a:lnSpc>
                        <a:spcBef>
                          <a:spcPts val="0"/>
                        </a:spcBef>
                        <a:spcAft>
                          <a:spcPts val="0"/>
                        </a:spcAf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85725" indent="-85725">
                        <a:lnSpc>
                          <a:spcPct val="100000"/>
                        </a:lnSpc>
                        <a:spcBef>
                          <a:spcPts val="0"/>
                        </a:spcBef>
                        <a:spcAft>
                          <a:spcPts val="0"/>
                        </a:spcAft>
                      </a:pPr>
                      <a:r>
                        <a:rPr kumimoji="1" lang="ja-JP" altLang="en-US" sz="1300" b="1"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300" b="1" dirty="0">
                          <a:solidFill>
                            <a:schemeClr val="tx1"/>
                          </a:solidFill>
                          <a:latin typeface="BIZ UDPゴシック" panose="020B0400000000000000" pitchFamily="50" charset="-128"/>
                          <a:ea typeface="BIZ UDPゴシック" panose="020B0400000000000000" pitchFamily="50" charset="-128"/>
                        </a:rPr>
                        <a:t>大阪・関西が</a:t>
                      </a:r>
                      <a:r>
                        <a:rPr kumimoji="1" lang="ja-JP" altLang="en-US" sz="1300" b="1" strike="noStrike" baseline="0" dirty="0">
                          <a:solidFill>
                            <a:schemeClr val="tx1"/>
                          </a:solidFill>
                          <a:latin typeface="BIZ UDPゴシック" panose="020B0400000000000000" pitchFamily="50" charset="-128"/>
                          <a:ea typeface="BIZ UDPゴシック" panose="020B0400000000000000" pitchFamily="50" charset="-128"/>
                        </a:rPr>
                        <a:t>、万博のレガシーを継承した</a:t>
                      </a:r>
                      <a:r>
                        <a:rPr kumimoji="1" lang="ja-JP" altLang="en-US" sz="1300" b="1" dirty="0">
                          <a:solidFill>
                            <a:schemeClr val="tx1"/>
                          </a:solidFill>
                          <a:latin typeface="BIZ UDPゴシック" panose="020B0400000000000000" pitchFamily="50" charset="-128"/>
                          <a:ea typeface="BIZ UDPゴシック" panose="020B0400000000000000" pitchFamily="50" charset="-128"/>
                        </a:rPr>
                        <a:t>世界トップレベルのスタートアップ集積拠点に</a:t>
                      </a:r>
                    </a:p>
                    <a:p>
                      <a:pPr marL="85725" indent="-85725">
                        <a:lnSpc>
                          <a:spcPct val="100000"/>
                        </a:lnSpc>
                        <a:spcBef>
                          <a:spcPts val="0"/>
                        </a:spcBef>
                        <a:spcAft>
                          <a:spcPts val="0"/>
                        </a:spcAft>
                      </a:pPr>
                      <a:r>
                        <a:rPr kumimoji="1" lang="ja-JP" altLang="en-US" sz="1100" b="0" u="none" dirty="0">
                          <a:solidFill>
                            <a:schemeClr val="tx1"/>
                          </a:solidFill>
                          <a:effectLst/>
                          <a:latin typeface="BIZ UDPゴシック" panose="020B0400000000000000" pitchFamily="50" charset="-128"/>
                          <a:ea typeface="BIZ UDPゴシック" panose="020B0400000000000000" pitchFamily="50" charset="-128"/>
                        </a:rPr>
                        <a:t>・</a:t>
                      </a:r>
                      <a:r>
                        <a:rPr kumimoji="1" lang="en-US" altLang="ja-JP" sz="1100" b="0" u="none" strike="noStrike" dirty="0">
                          <a:solidFill>
                            <a:schemeClr val="tx1"/>
                          </a:solidFill>
                          <a:effectLst/>
                          <a:latin typeface="BIZ UDPゴシック" panose="020B0400000000000000" pitchFamily="50" charset="-128"/>
                          <a:ea typeface="BIZ UDPゴシック" panose="020B0400000000000000" pitchFamily="50" charset="-128"/>
                        </a:rPr>
                        <a:t>GSE</a:t>
                      </a:r>
                      <a:r>
                        <a:rPr kumimoji="1" lang="ja-JP" altLang="en-US" sz="1100" b="0" u="none" strike="noStrike" dirty="0">
                          <a:solidFill>
                            <a:schemeClr val="tx1"/>
                          </a:solidFill>
                          <a:effectLst/>
                          <a:latin typeface="BIZ UDPゴシック" panose="020B0400000000000000" pitchFamily="50" charset="-128"/>
                          <a:ea typeface="BIZ UDPゴシック" panose="020B0400000000000000" pitchFamily="50" charset="-128"/>
                        </a:rPr>
                        <a:t>を契機に、日本のスタートアップエコシステムの国際的な認知度を高めるとともに、後継イベント開催などにより大阪・関西をグローバルなスタートアップ集積拠点に</a:t>
                      </a:r>
                      <a:endParaRPr kumimoji="1" lang="en-US" altLang="ja-JP" sz="1100" b="0" u="none" strike="noStrike" dirty="0">
                        <a:solidFill>
                          <a:schemeClr val="tx1"/>
                        </a:solidFill>
                        <a:effectLst/>
                        <a:latin typeface="BIZ UDPゴシック" panose="020B0400000000000000" pitchFamily="50" charset="-128"/>
                        <a:ea typeface="BIZ UDPゴシック" panose="020B0400000000000000" pitchFamily="50" charset="-128"/>
                      </a:endParaRPr>
                    </a:p>
                    <a:p>
                      <a:pPr marL="0" indent="0" algn="l">
                        <a:lnSpc>
                          <a:spcPct val="100000"/>
                        </a:lnSpc>
                        <a:spcBef>
                          <a:spcPts val="0"/>
                        </a:spcBef>
                        <a:spcAft>
                          <a:spcPts val="0"/>
                        </a:spcAft>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24" name="正方形/長方形 2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b="1" dirty="0">
                <a:solidFill>
                  <a:prstClr val="white"/>
                </a:solidFill>
                <a:latin typeface="BIZ UDPゴシック" panose="020B0400000000000000" pitchFamily="50" charset="-128"/>
                <a:ea typeface="BIZ UDPゴシック" panose="020B0400000000000000" pitchFamily="50" charset="-128"/>
              </a:rPr>
              <a:t>⑩　スタートアップ</a:t>
            </a:r>
            <a:endParaRPr kumimoji="1" lang="ja-JP" altLang="en-US" sz="1600" b="1" dirty="0">
              <a:solidFill>
                <a:prstClr val="white"/>
              </a:solidFill>
              <a:latin typeface="BIZ UDPゴシック" panose="020B0400000000000000" pitchFamily="50" charset="-128"/>
              <a:ea typeface="BIZ UDPゴシック" panose="020B0400000000000000" pitchFamily="50" charset="-128"/>
            </a:endParaRPr>
          </a:p>
        </p:txBody>
      </p:sp>
      <p:grpSp>
        <p:nvGrpSpPr>
          <p:cNvPr id="47" name="グループ化 46">
            <a:extLst>
              <a:ext uri="{FF2B5EF4-FFF2-40B4-BE49-F238E27FC236}">
                <a16:creationId xmlns:a16="http://schemas.microsoft.com/office/drawing/2014/main" id="{B1406B80-BB7A-4E81-A06D-8F4FC87D64EF}"/>
              </a:ext>
            </a:extLst>
          </p:cNvPr>
          <p:cNvGrpSpPr/>
          <p:nvPr/>
        </p:nvGrpSpPr>
        <p:grpSpPr>
          <a:xfrm>
            <a:off x="251753" y="1222141"/>
            <a:ext cx="9720000" cy="381120"/>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1" lang="ja-JP" altLang="en-US"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３</a:t>
              </a: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現状</a:t>
              </a: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grpSp>
      <p:sp>
        <p:nvSpPr>
          <p:cNvPr id="5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noProof="0" dirty="0">
                <a:solidFill>
                  <a:prstClr val="black">
                    <a:tint val="75000"/>
                  </a:prstClr>
                </a:solidFill>
                <a:latin typeface="Calibri" panose="020F0502020204030204"/>
                <a:ea typeface="游ゴシック" panose="020B0400000000000000" pitchFamily="50" charset="-128"/>
              </a:rPr>
              <a:t>31</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B02F3C22-1443-46B7-A977-04475234F08A}"/>
              </a:ext>
            </a:extLst>
          </p:cNvPr>
          <p:cNvSpPr txBox="1"/>
          <p:nvPr/>
        </p:nvSpPr>
        <p:spPr>
          <a:xfrm>
            <a:off x="270312" y="621787"/>
            <a:ext cx="9540000" cy="415498"/>
          </a:xfrm>
          <a:prstGeom prst="rect">
            <a:avLst/>
          </a:prstGeom>
          <a:noFill/>
          <a:ln w="6350">
            <a:noFill/>
            <a:prstDash val="dash"/>
          </a:ln>
        </p:spPr>
        <p:txBody>
          <a:bodyPr wrap="square">
            <a:spAutoFit/>
          </a:bodyPr>
          <a:lstStyle/>
          <a:p>
            <a:pPr lvl="0">
              <a:defRPr/>
            </a:pPr>
            <a:r>
              <a:rPr lang="ja-JP" altLang="en-US" sz="1000" dirty="0">
                <a:latin typeface="BIZ UDPゴシック" panose="020B0400000000000000" pitchFamily="50" charset="-128"/>
                <a:ea typeface="BIZ UDPゴシック" panose="020B0400000000000000" pitchFamily="50" charset="-128"/>
              </a:rPr>
              <a:t>　</a:t>
            </a:r>
            <a:r>
              <a:rPr lang="ja-JP" altLang="en-US" sz="1050" dirty="0">
                <a:solidFill>
                  <a:prstClr val="black"/>
                </a:solidFill>
                <a:latin typeface="BIZ UDPゴシック" panose="020B0400000000000000" pitchFamily="50" charset="-128"/>
                <a:ea typeface="BIZ UDPゴシック" panose="020B0400000000000000" pitchFamily="50" charset="-128"/>
              </a:rPr>
              <a:t>「未来社会の実験場」を体現するためには、革新的な技術やサービスを有するスタートアップの先駆的な取組みを促進していく必要がある。会場内外において多様な実証やチャレンジを推進することで、大阪のみならずわが国全体の成長を加速させる。</a:t>
            </a:r>
          </a:p>
        </p:txBody>
      </p:sp>
      <p:grpSp>
        <p:nvGrpSpPr>
          <p:cNvPr id="15" name="グループ化 14"/>
          <p:cNvGrpSpPr/>
          <p:nvPr/>
        </p:nvGrpSpPr>
        <p:grpSpPr>
          <a:xfrm>
            <a:off x="3618047" y="3688455"/>
            <a:ext cx="2874193" cy="2344045"/>
            <a:chOff x="4668079" y="1890156"/>
            <a:chExt cx="2412000" cy="2344045"/>
          </a:xfrm>
        </p:grpSpPr>
        <p:sp>
          <p:nvSpPr>
            <p:cNvPr id="16" name="正方形/長方形 15">
              <a:extLst>
                <a:ext uri="{FF2B5EF4-FFF2-40B4-BE49-F238E27FC236}">
                  <a16:creationId xmlns:a16="http://schemas.microsoft.com/office/drawing/2014/main" id="{42AB246C-D6C3-4324-A739-9AC17F6C0836}"/>
                </a:ext>
              </a:extLst>
            </p:cNvPr>
            <p:cNvSpPr/>
            <p:nvPr/>
          </p:nvSpPr>
          <p:spPr>
            <a:xfrm>
              <a:off x="4668079" y="2029747"/>
              <a:ext cx="2412000" cy="2204454"/>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36000" bIns="36000" rtlCol="0" anchor="t" anchorCtr="0"/>
            <a:lstStyle/>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革新的な技術・サービスを世界に発信</a:t>
              </a:r>
            </a:p>
            <a:p>
              <a:pPr marL="85725" marR="0" lvl="0" indent="-85725" algn="l" defTabSz="93053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・大阪ヘルスケアパビリオンなどで、スタートアップの技術・サービスを実証</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5725" marR="0" lvl="0" indent="-85725" algn="l" defTabSz="93053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lvl="0" defTabSz="959937">
                <a:defRPr/>
              </a:pPr>
              <a:r>
                <a:rPr kumimoji="0" lang="ja-JP" altLang="en-US" sz="1300" b="1"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en-US" altLang="ja-JP" sz="1300" b="1"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Global</a:t>
              </a:r>
              <a:r>
                <a:rPr lang="ja-JP" altLang="en-US" sz="1300" b="1" noProof="0" dirty="0">
                  <a:solidFill>
                    <a:prstClr val="black"/>
                  </a:solidFill>
                  <a:latin typeface="BIZ UDPゴシック" panose="020B0400000000000000" pitchFamily="50" charset="-128"/>
                  <a:ea typeface="BIZ UDPゴシック" panose="020B0400000000000000" pitchFamily="50" charset="-128"/>
                </a:rPr>
                <a:t> </a:t>
              </a:r>
              <a:r>
                <a:rPr kumimoji="0" lang="en-US" altLang="ja-JP" sz="1300" b="1"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Startup EXPO 2025</a:t>
              </a:r>
              <a:r>
                <a:rPr lang="ja-JP" altLang="en-US" sz="1300" b="1" dirty="0">
                  <a:solidFill>
                    <a:prstClr val="black"/>
                  </a:solidFill>
                  <a:latin typeface="BIZ UDPゴシック" panose="020B0400000000000000" pitchFamily="50" charset="-128"/>
                  <a:ea typeface="BIZ UDPゴシック" panose="020B0400000000000000" pitchFamily="50" charset="-128"/>
                </a:rPr>
                <a:t>」 （仮）開催</a:t>
              </a:r>
              <a:endParaRPr kumimoji="0" lang="ja-JP" altLang="en-US" sz="1300" b="1"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90488" marR="0" lvl="0" indent="-90488" algn="l" defTabSz="457200" rtl="0" eaLnBrk="1" fontAlgn="auto" latinLnBrk="0" hangingPunct="1">
                <a:lnSpc>
                  <a:spcPct val="100000"/>
                </a:lnSpc>
                <a:spcBef>
                  <a:spcPts val="0"/>
                </a:spcBef>
                <a:spcAft>
                  <a:spcPts val="0"/>
                </a:spcAft>
                <a:buClrTx/>
                <a:buSzTx/>
                <a:buFontTx/>
                <a:buNone/>
                <a:tabLst/>
                <a:defRPr/>
              </a:pPr>
              <a:r>
                <a:rPr kumimoji="1" lang="ja-JP" altLang="en-US" sz="11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・万博会場内をはじめ、様々な機会に日本のスタートアップの魅力・価値を世界に発信</a:t>
              </a:r>
              <a:endParaRPr kumimoji="1" lang="en-US" altLang="ja-JP" sz="11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7" name="ホームベース 7">
              <a:extLst>
                <a:ext uri="{FF2B5EF4-FFF2-40B4-BE49-F238E27FC236}">
                  <a16:creationId xmlns:a16="http://schemas.microsoft.com/office/drawing/2014/main" id="{E599356E-2B0A-4C96-A1C9-EC52982B4052}"/>
                </a:ext>
              </a:extLst>
            </p:cNvPr>
            <p:cNvSpPr/>
            <p:nvPr/>
          </p:nvSpPr>
          <p:spPr>
            <a:xfrm>
              <a:off x="4668079" y="1890156"/>
              <a:ext cx="1012036" cy="279182"/>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ja-JP" altLang="en-US" sz="1163"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万博会場</a:t>
              </a:r>
            </a:p>
          </p:txBody>
        </p:sp>
      </p:grpSp>
    </p:spTree>
    <p:extLst>
      <p:ext uri="{BB962C8B-B14F-4D97-AF65-F5344CB8AC3E}">
        <p14:creationId xmlns:p14="http://schemas.microsoft.com/office/powerpoint/2010/main" val="101186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02830" y="4629504"/>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p:txBody>
      </p:sp>
      <p:sp>
        <p:nvSpPr>
          <p:cNvPr id="17" name="テキスト ボックス 16"/>
          <p:cNvSpPr txBox="1"/>
          <p:nvPr/>
        </p:nvSpPr>
        <p:spPr>
          <a:xfrm>
            <a:off x="402830" y="2989517"/>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の進捗状況</a:t>
            </a:r>
          </a:p>
        </p:txBody>
      </p:sp>
      <p:sp>
        <p:nvSpPr>
          <p:cNvPr id="2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noProof="0" dirty="0">
                <a:solidFill>
                  <a:prstClr val="black">
                    <a:tint val="75000"/>
                  </a:prstClr>
                </a:solidFill>
                <a:latin typeface="Calibri" panose="020F0502020204030204"/>
                <a:ea typeface="游ゴシック" panose="020B0400000000000000" pitchFamily="50" charset="-128"/>
              </a:rPr>
              <a:t>32</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3254011360"/>
              </p:ext>
            </p:extLst>
          </p:nvPr>
        </p:nvGraphicFramePr>
        <p:xfrm>
          <a:off x="511620" y="3372719"/>
          <a:ext cx="9360001" cy="1064192"/>
        </p:xfrm>
        <a:graphic>
          <a:graphicData uri="http://schemas.openxmlformats.org/drawingml/2006/table">
            <a:tbl>
              <a:tblPr bandRow="1">
                <a:tableStyleId>{5940675A-B579-460E-94D1-54222C63F5DA}</a:tableStyleId>
              </a:tblPr>
              <a:tblGrid>
                <a:gridCol w="1641645">
                  <a:extLst>
                    <a:ext uri="{9D8B030D-6E8A-4147-A177-3AD203B41FA5}">
                      <a16:colId xmlns:a16="http://schemas.microsoft.com/office/drawing/2014/main" val="525926817"/>
                    </a:ext>
                  </a:extLst>
                </a:gridCol>
                <a:gridCol w="7718356">
                  <a:extLst>
                    <a:ext uri="{9D8B030D-6E8A-4147-A177-3AD203B41FA5}">
                      <a16:colId xmlns:a16="http://schemas.microsoft.com/office/drawing/2014/main" val="1556401701"/>
                    </a:ext>
                  </a:extLst>
                </a:gridCol>
              </a:tblGrid>
              <a:tr h="543392">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u="none" dirty="0">
                          <a:solidFill>
                            <a:schemeClr val="tx1"/>
                          </a:solidFill>
                          <a:latin typeface="+mn-ea"/>
                        </a:rPr>
                        <a:t>国「アクションプラン</a:t>
                      </a:r>
                      <a:r>
                        <a:rPr lang="en-US" altLang="ja-JP" sz="1000" b="1" u="none" dirty="0">
                          <a:solidFill>
                            <a:schemeClr val="tx1"/>
                          </a:solidFill>
                          <a:latin typeface="+mn-ea"/>
                        </a:rPr>
                        <a:t>Ver.</a:t>
                      </a:r>
                      <a:r>
                        <a:rPr lang="en-US" altLang="ja-JP" sz="1000" b="1" u="none" strike="noStrike" baseline="0" dirty="0">
                          <a:solidFill>
                            <a:schemeClr val="tx1"/>
                          </a:solidFill>
                          <a:latin typeface="+mn-ea"/>
                        </a:rPr>
                        <a:t>4</a:t>
                      </a:r>
                      <a:r>
                        <a:rPr lang="ja-JP" altLang="en-US" sz="1000" b="1" u="none" dirty="0">
                          <a:solidFill>
                            <a:schemeClr val="tx1"/>
                          </a:solidFill>
                          <a:latin typeface="+mn-ea"/>
                        </a:rPr>
                        <a:t>」の記載内容</a:t>
                      </a:r>
                      <a:endParaRPr kumimoji="1" lang="ja-JP" altLang="en-US" sz="1000" u="none"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Global Startup EXPO 2025</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」（以下、</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GSE</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）（仮）の開催</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&lt;</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経産省</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&gt;</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優良なアイデア・事業の審査への参画（ヘルスケアビジネスコンテストの開催）</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&lt;</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経産省</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&gt;</a:t>
                      </a: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636353"/>
                  </a:ext>
                </a:extLst>
              </a:tr>
              <a:tr h="47723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国との協議の進捗状況</a:t>
                      </a:r>
                      <a:endParaRPr kumimoji="1" lang="en-US" altLang="ja-JP" sz="10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（取組みの成果）</a:t>
                      </a:r>
                      <a:endParaRPr kumimoji="1" lang="ja-JP" altLang="en-US" sz="10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国「アクションプラン</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Ver. 3</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GSE</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について記載</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GSE </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開催及び機運醸成に向けての検討</a:t>
                      </a:r>
                      <a:endParaRPr kumimoji="1" lang="ja-JP" altLang="en-US" sz="1000" b="0" i="0" u="none" strike="sngStrike" kern="1200" cap="none" spc="0" normalizeH="0" baseline="0" noProof="0" dirty="0">
                        <a:ln>
                          <a:noFill/>
                        </a:ln>
                        <a:solidFill>
                          <a:srgbClr val="FF0000"/>
                        </a:solidFill>
                        <a:effectLst/>
                        <a:uLnTx/>
                        <a:uFillTx/>
                        <a:latin typeface="游ゴシック" panose="020B0400000000000000" pitchFamily="50" charset="-128"/>
                        <a:ea typeface="+mn-ea"/>
                        <a:cs typeface="+mn-cs"/>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6649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2277709385"/>
              </p:ext>
            </p:extLst>
          </p:nvPr>
        </p:nvGraphicFramePr>
        <p:xfrm>
          <a:off x="285700" y="300598"/>
          <a:ext cx="9585919" cy="1512252"/>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315023">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1060539">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・大阪パビリオンにおいて、大阪の優れたスタートアップ等を発掘し、技術力や魅力を発信する「展示・出展ゾーン」を設置</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rPr>
                        <a:t>・大学発スタートアップ創出に向けて、京阪神の産官学と連携し、令和３年度から文部科学省「大学発新産業創出プログラム」、令和５年度は「大学発新産業創出基金事業」等を活用して、ディープテックの成長支援を実施</a:t>
                      </a:r>
                      <a:endParaRPr kumimoji="1" lang="ja-JP" altLang="en-US" sz="1000" b="1" u="none" strike="sngStrike"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rPr>
                        <a:t>・府内スタートアップの資金調達を支援するため、令和</a:t>
                      </a:r>
                      <a:r>
                        <a:rPr kumimoji="1" lang="en-US" altLang="ja-JP" sz="1000" b="1" u="none" dirty="0">
                          <a:solidFill>
                            <a:schemeClr val="tx1"/>
                          </a:solidFill>
                        </a:rPr>
                        <a:t>5</a:t>
                      </a:r>
                      <a:r>
                        <a:rPr kumimoji="1" lang="ja-JP" altLang="en-US" sz="1000" b="1" u="none" dirty="0">
                          <a:solidFill>
                            <a:schemeClr val="tx1"/>
                          </a:solidFill>
                        </a:rPr>
                        <a:t>年度に関西</a:t>
                      </a:r>
                      <a:r>
                        <a:rPr kumimoji="1" lang="en-US" altLang="ja-JP" sz="1000" b="1" u="none" dirty="0">
                          <a:solidFill>
                            <a:schemeClr val="tx1"/>
                          </a:solidFill>
                        </a:rPr>
                        <a:t>CVC</a:t>
                      </a:r>
                      <a:r>
                        <a:rPr kumimoji="1" lang="ja-JP" altLang="en-US" sz="1000" b="1" u="none" dirty="0">
                          <a:solidFill>
                            <a:schemeClr val="tx1"/>
                          </a:solidFill>
                        </a:rPr>
                        <a:t>とを首都圏ベンチャーキャピタリストを結集した交流会や首都圏ベンチャーキャピタリストとディープテックとの接点創出を実施</a:t>
                      </a:r>
                      <a:endParaRPr kumimoji="1" lang="ja-JP" altLang="en-US" sz="1000" b="1" u="none" strike="sngStrike"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・カーボンニュートラル等の新技術を活用するスタートアップの創出・成長支援</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・うめきたエリアを人、シーズ、課題等のイノベーションの源泉が集結する中心地としての機能強化</a:t>
                      </a:r>
                      <a:endParaRPr kumimoji="1" lang="en-US" altLang="ja-JP" sz="1000" b="1" dirty="0">
                        <a:solidFill>
                          <a:schemeClr val="tx1"/>
                        </a:solidFill>
                      </a:endParaRP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13" name="テキスト ボックス 12"/>
          <p:cNvSpPr txBox="1"/>
          <p:nvPr/>
        </p:nvSpPr>
        <p:spPr>
          <a:xfrm>
            <a:off x="402830" y="2222780"/>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cxnSp>
        <p:nvCxnSpPr>
          <p:cNvPr id="21" name="直線コネクタ 20"/>
          <p:cNvCxnSpPr/>
          <p:nvPr/>
        </p:nvCxnSpPr>
        <p:spPr>
          <a:xfrm flipH="1">
            <a:off x="288528" y="2442808"/>
            <a:ext cx="1" cy="245951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159267" y="222167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6" name="グループ化 25"/>
          <p:cNvGrpSpPr/>
          <p:nvPr/>
        </p:nvGrpSpPr>
        <p:grpSpPr>
          <a:xfrm>
            <a:off x="113100" y="4648740"/>
            <a:ext cx="369332" cy="300082"/>
            <a:chOff x="208675" y="3735463"/>
            <a:chExt cx="369332" cy="300082"/>
          </a:xfrm>
        </p:grpSpPr>
        <p:sp>
          <p:nvSpPr>
            <p:cNvPr id="27" name="楕円 26"/>
            <p:cNvSpPr/>
            <p:nvPr/>
          </p:nvSpPr>
          <p:spPr>
            <a:xfrm>
              <a:off x="219694" y="373546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rot="5400000">
              <a:off x="243300" y="3700838"/>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テキスト ボックス 2"/>
          <p:cNvSpPr txBox="1"/>
          <p:nvPr/>
        </p:nvSpPr>
        <p:spPr>
          <a:xfrm>
            <a:off x="511620" y="2545673"/>
            <a:ext cx="9251210" cy="452150"/>
          </a:xfrm>
          <a:prstGeom prst="rect">
            <a:avLst/>
          </a:prstGeom>
          <a:noFill/>
          <a:ln w="6350">
            <a:noFill/>
            <a:prstDash val="solid"/>
          </a:ln>
        </p:spPr>
        <p:txBody>
          <a:bodyPr wrap="square" rtlCol="0" anchor="ctr" anchorCtr="0">
            <a:noAutofit/>
          </a:bodyPr>
          <a:lstStyle/>
          <a:p>
            <a:r>
              <a:rPr kumimoji="1" lang="ja-JP" altLang="en-US" sz="1000" dirty="0">
                <a:latin typeface="+mn-ea"/>
              </a:rPr>
              <a:t>▷</a:t>
            </a:r>
            <a:r>
              <a:rPr kumimoji="1" lang="ja-JP" altLang="en-US" sz="1000" dirty="0"/>
              <a:t>万博を契機にスタートアップが活躍できる方策の具体化</a:t>
            </a:r>
          </a:p>
          <a:p>
            <a:r>
              <a:rPr kumimoji="1" lang="ja-JP" altLang="en-US" sz="1000" dirty="0">
                <a:latin typeface="+mn-ea"/>
              </a:rPr>
              <a:t>▷</a:t>
            </a:r>
            <a:r>
              <a:rPr kumimoji="1" lang="ja-JP" altLang="en-US" sz="1000" dirty="0"/>
              <a:t>社会機運や投資環境の未成熟</a:t>
            </a:r>
          </a:p>
        </p:txBody>
      </p:sp>
      <p:graphicFrame>
        <p:nvGraphicFramePr>
          <p:cNvPr id="15" name="表 14"/>
          <p:cNvGraphicFramePr>
            <a:graphicFrameLocks noGrp="1"/>
          </p:cNvGraphicFramePr>
          <p:nvPr>
            <p:extLst>
              <p:ext uri="{D42A27DB-BD31-4B8C-83A1-F6EECF244321}">
                <p14:modId xmlns:p14="http://schemas.microsoft.com/office/powerpoint/2010/main" val="1296928660"/>
              </p:ext>
            </p:extLst>
          </p:nvPr>
        </p:nvGraphicFramePr>
        <p:xfrm>
          <a:off x="511620" y="5015929"/>
          <a:ext cx="9360000" cy="1738440"/>
        </p:xfrm>
        <a:graphic>
          <a:graphicData uri="http://schemas.openxmlformats.org/drawingml/2006/table">
            <a:tbl>
              <a:tblPr>
                <a:tableStyleId>{7DF18680-E054-41AD-8BC1-D1AEF772440D}</a:tableStyleId>
              </a:tblPr>
              <a:tblGrid>
                <a:gridCol w="9360000">
                  <a:extLst>
                    <a:ext uri="{9D8B030D-6E8A-4147-A177-3AD203B41FA5}">
                      <a16:colId xmlns:a16="http://schemas.microsoft.com/office/drawing/2014/main" val="2586955789"/>
                    </a:ext>
                  </a:extLst>
                </a:gridCol>
              </a:tblGrid>
              <a:tr h="668754">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tx1"/>
                          </a:solidFill>
                          <a:effectLst/>
                          <a:uLnTx/>
                          <a:uFillTx/>
                          <a:latin typeface="+mn-ea"/>
                          <a:ea typeface="+mn-ea"/>
                          <a:cs typeface="+mn-cs"/>
                        </a:rPr>
                        <a:t>▶スタートアップの創出・育成と  万博での革新的な技術・サービスの世界への発信</a:t>
                      </a:r>
                      <a:br>
                        <a:rPr kumimoji="1" lang="en-US" altLang="ja-JP" sz="1050" b="1"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a:t>
                      </a:r>
                      <a:r>
                        <a:rPr kumimoji="1" lang="ja-JP" altLang="en-US" sz="1000" u="none" dirty="0">
                          <a:solidFill>
                            <a:schemeClr val="tx1"/>
                          </a:solidFill>
                          <a:latin typeface="+mn-ea"/>
                          <a:ea typeface="+mn-ea"/>
                        </a:rPr>
                        <a:t>「</a:t>
                      </a:r>
                      <a:r>
                        <a:rPr kumimoji="1" lang="en-US" altLang="ja-JP" sz="1000" u="none" dirty="0">
                          <a:solidFill>
                            <a:schemeClr val="tx1"/>
                          </a:solidFill>
                          <a:latin typeface="+mn-ea"/>
                          <a:ea typeface="+mn-ea"/>
                        </a:rPr>
                        <a:t>Global Startup </a:t>
                      </a:r>
                      <a:r>
                        <a:rPr kumimoji="1" lang="ja-JP" altLang="en-US" sz="1000" u="none" dirty="0">
                          <a:solidFill>
                            <a:schemeClr val="tx1"/>
                          </a:solidFill>
                          <a:latin typeface="+mn-ea"/>
                          <a:ea typeface="+mn-ea"/>
                        </a:rPr>
                        <a:t> </a:t>
                      </a:r>
                      <a:r>
                        <a:rPr kumimoji="1" lang="en-US" altLang="ja-JP" sz="1000" u="none" dirty="0">
                          <a:solidFill>
                            <a:schemeClr val="tx1"/>
                          </a:solidFill>
                          <a:latin typeface="+mn-ea"/>
                          <a:ea typeface="+mn-ea"/>
                        </a:rPr>
                        <a:t>EXPO2025</a:t>
                      </a:r>
                      <a:r>
                        <a:rPr kumimoji="1" lang="ja-JP" altLang="en-US" sz="1000" u="none" dirty="0">
                          <a:solidFill>
                            <a:schemeClr val="tx1"/>
                          </a:solidFill>
                          <a:latin typeface="+mn-ea"/>
                          <a:ea typeface="+mn-ea"/>
                        </a:rPr>
                        <a:t>」</a:t>
                      </a:r>
                      <a:r>
                        <a:rPr kumimoji="1" lang="en-US" altLang="ja-JP" sz="1000" u="none" dirty="0">
                          <a:solidFill>
                            <a:schemeClr val="tx1"/>
                          </a:solidFill>
                          <a:latin typeface="+mn-ea"/>
                          <a:ea typeface="+mn-ea"/>
                        </a:rPr>
                        <a:t>(</a:t>
                      </a:r>
                      <a:r>
                        <a:rPr kumimoji="1" lang="ja-JP" altLang="en-US" sz="1000" u="none" dirty="0">
                          <a:solidFill>
                            <a:schemeClr val="tx1"/>
                          </a:solidFill>
                          <a:latin typeface="+mn-ea"/>
                          <a:ea typeface="+mn-ea"/>
                        </a:rPr>
                        <a:t>仮）をトップクラスのスタートアップや投資家等が参加する世界最高峰レベルで</a:t>
                      </a:r>
                      <a:r>
                        <a:rPr kumimoji="1" lang="ja-JP" altLang="en-US" sz="1000" u="none" strike="noStrike" dirty="0">
                          <a:solidFill>
                            <a:schemeClr val="tx1"/>
                          </a:solidFill>
                          <a:latin typeface="+mn-ea"/>
                          <a:ea typeface="+mn-ea"/>
                        </a:rPr>
                        <a:t>開催するとともに</a:t>
                      </a:r>
                      <a:r>
                        <a:rPr kumimoji="1" lang="ja-JP" altLang="en-US" sz="1000" u="none" dirty="0">
                          <a:solidFill>
                            <a:schemeClr val="tx1"/>
                          </a:solidFill>
                          <a:latin typeface="+mn-ea"/>
                          <a:ea typeface="+mn-ea"/>
                        </a:rPr>
                        <a:t>、機運醸成のため</a:t>
                      </a:r>
                      <a:r>
                        <a:rPr kumimoji="1" lang="ja-JP" altLang="en-US" sz="1000" u="none" strike="noStrike" dirty="0">
                          <a:solidFill>
                            <a:schemeClr val="tx1"/>
                          </a:solidFill>
                          <a:latin typeface="+mn-ea"/>
                          <a:ea typeface="+mn-ea"/>
                        </a:rPr>
                        <a:t>に</a:t>
                      </a: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プレ　イベント開催</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・万博を機に成長を図ろうとするスタートアップに対するアクセラレーションプログラム等の国の行う支援事業を、万博と関連付けて集中実施</a:t>
                      </a:r>
                      <a:endParaRPr kumimoji="1" lang="en-US" altLang="ja-JP" sz="1000" b="0" i="0" u="none" strike="noStrike" kern="1200" cap="none" spc="0" normalizeH="0" baseline="0" noProof="0" dirty="0">
                        <a:ln>
                          <a:noFill/>
                        </a:ln>
                        <a:solidFill>
                          <a:schemeClr val="tx1"/>
                        </a:solidFill>
                        <a:effectLst/>
                        <a:uLnTx/>
                        <a:uFillTx/>
                        <a:latin typeface="+mn-ea"/>
                        <a:ea typeface="+mn-ea"/>
                        <a:cs typeface="+mn-cs"/>
                      </a:endParaRPr>
                    </a:p>
                  </a:txBody>
                  <a:tcPr marT="144000" marB="108000">
                    <a:solidFill>
                      <a:schemeClr val="accent1">
                        <a:lumMod val="20000"/>
                        <a:lumOff val="80000"/>
                      </a:schemeClr>
                    </a:solidFill>
                  </a:tcPr>
                </a:tc>
                <a:extLst>
                  <a:ext uri="{0D108BD9-81ED-4DB2-BD59-A6C34878D82A}">
                    <a16:rowId xmlns:a16="http://schemas.microsoft.com/office/drawing/2014/main" val="2742932997"/>
                  </a:ext>
                </a:extLst>
              </a:tr>
              <a:tr h="810934">
                <a:tc>
                  <a:txBody>
                    <a:bodyPr/>
                    <a:lstStyle/>
                    <a:p>
                      <a:pPr marL="185738" marR="0" lvl="0" indent="-185738" algn="l" defTabSz="959937" rtl="0" eaLnBrk="1" fontAlgn="auto" latinLnBrk="0" hangingPunct="1">
                        <a:lnSpc>
                          <a:spcPct val="100000"/>
                        </a:lnSpc>
                        <a:spcBef>
                          <a:spcPts val="600"/>
                        </a:spcBef>
                        <a:spcAft>
                          <a:spcPts val="0"/>
                        </a:spcAft>
                        <a:buClrTx/>
                        <a:buSzTx/>
                        <a:buFontTx/>
                        <a:buNone/>
                        <a:tabLst/>
                        <a:defRPr/>
                      </a:pPr>
                      <a:r>
                        <a:rPr kumimoji="1" lang="ja-JP" altLang="en-US" sz="1050" b="1" dirty="0">
                          <a:solidFill>
                            <a:prstClr val="black"/>
                          </a:solidFill>
                        </a:rPr>
                        <a:t>▷</a:t>
                      </a:r>
                      <a:r>
                        <a:rPr kumimoji="1" lang="ja-JP" altLang="en-US" sz="1050" b="1" i="0" u="none" strike="noStrike" kern="1200" cap="none" spc="0" normalizeH="0" baseline="0" noProof="0" dirty="0">
                          <a:ln>
                            <a:noFill/>
                          </a:ln>
                          <a:solidFill>
                            <a:schemeClr val="tx1"/>
                          </a:solidFill>
                          <a:effectLst/>
                          <a:uLnTx/>
                          <a:uFillTx/>
                          <a:latin typeface="+mn-ea"/>
                          <a:ea typeface="+mn-ea"/>
                          <a:cs typeface="+mn-cs"/>
                        </a:rPr>
                        <a:t>万博での取組みを継承し、世界トップレベルのスタートアップ集積拠点を実現するため、スタートアップの創出・育成を強力に推進</a:t>
                      </a:r>
                      <a:br>
                        <a:rPr kumimoji="1" lang="en-US" altLang="ja-JP" sz="1050" b="1"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・グローバル・カンファレンスの継続開催</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・ディープテック分野への支援を含めた、グローバル拠点都市に対する大学発スタートアップ創出に係る財政支援</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・グローバル拠点都市の</a:t>
                      </a:r>
                      <a:r>
                        <a:rPr kumimoji="1" lang="en-US" altLang="ja-JP" sz="1000" b="0" i="0" u="none" strike="noStrike" kern="1200" cap="none" spc="0" normalizeH="0" baseline="0" noProof="0" dirty="0">
                          <a:ln>
                            <a:noFill/>
                          </a:ln>
                          <a:solidFill>
                            <a:schemeClr val="tx1"/>
                          </a:solidFill>
                          <a:effectLst/>
                          <a:uLnTx/>
                          <a:uFillTx/>
                          <a:latin typeface="+mn-ea"/>
                          <a:ea typeface="+mn-ea"/>
                          <a:cs typeface="+mn-cs"/>
                        </a:rPr>
                        <a:t>2025</a:t>
                      </a:r>
                      <a:r>
                        <a:rPr kumimoji="1" lang="ja-JP" altLang="en-US" sz="1000" b="0" i="0" u="none" strike="noStrike" kern="1200" cap="none" spc="0" normalizeH="0" baseline="0" noProof="0" dirty="0">
                          <a:ln>
                            <a:noFill/>
                          </a:ln>
                          <a:solidFill>
                            <a:schemeClr val="tx1"/>
                          </a:solidFill>
                          <a:effectLst/>
                          <a:uLnTx/>
                          <a:uFillTx/>
                          <a:latin typeface="+mn-ea"/>
                          <a:ea typeface="+mn-ea"/>
                          <a:cs typeface="+mn-cs"/>
                        </a:rPr>
                        <a:t>年度以降の継続指定</a:t>
                      </a:r>
                      <a:endParaRPr kumimoji="1" lang="ja-JP" altLang="en-US" sz="1000" b="0" dirty="0">
                        <a:solidFill>
                          <a:schemeClr val="tx1"/>
                        </a:solidFill>
                        <a:latin typeface="+mn-ea"/>
                        <a:ea typeface="+mn-ea"/>
                      </a:endParaRPr>
                    </a:p>
                  </a:txBody>
                  <a:tcPr marT="144000" marB="108000">
                    <a:solidFill>
                      <a:schemeClr val="accent1">
                        <a:lumMod val="20000"/>
                        <a:lumOff val="80000"/>
                      </a:schemeClr>
                    </a:solidFill>
                  </a:tcPr>
                </a:tc>
                <a:extLst>
                  <a:ext uri="{0D108BD9-81ED-4DB2-BD59-A6C34878D82A}">
                    <a16:rowId xmlns:a16="http://schemas.microsoft.com/office/drawing/2014/main" val="3677819138"/>
                  </a:ext>
                </a:extLst>
              </a:tr>
            </a:tbl>
          </a:graphicData>
        </a:graphic>
      </p:graphicFrame>
      <p:grpSp>
        <p:nvGrpSpPr>
          <p:cNvPr id="19" name="グループ化 18"/>
          <p:cNvGrpSpPr/>
          <p:nvPr/>
        </p:nvGrpSpPr>
        <p:grpSpPr>
          <a:xfrm>
            <a:off x="2121850" y="4584520"/>
            <a:ext cx="2027024" cy="342401"/>
            <a:chOff x="7540340" y="5242967"/>
            <a:chExt cx="2027024" cy="342401"/>
          </a:xfrm>
        </p:grpSpPr>
        <p:sp>
          <p:nvSpPr>
            <p:cNvPr id="25" name="正方形/長方形 24"/>
            <p:cNvSpPr/>
            <p:nvPr/>
          </p:nvSpPr>
          <p:spPr>
            <a:xfrm>
              <a:off x="7638125" y="5267732"/>
              <a:ext cx="1744000" cy="317636"/>
            </a:xfrm>
            <a:prstGeom prst="rect">
              <a:avLst/>
            </a:prstGeom>
            <a:solidFill>
              <a:schemeClr val="bg1"/>
            </a:solidFill>
            <a:ln w="31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3" name="正方形/長方形 32"/>
            <p:cNvSpPr/>
            <p:nvPr/>
          </p:nvSpPr>
          <p:spPr>
            <a:xfrm>
              <a:off x="7540340" y="5281589"/>
              <a:ext cx="644262" cy="265457"/>
            </a:xfrm>
            <a:prstGeom prst="rect">
              <a:avLst/>
            </a:prstGeom>
          </p:spPr>
          <p:txBody>
            <a:bodyPr wrap="square">
              <a:spAutoFit/>
            </a:bodyPr>
            <a:lstStyle/>
            <a:p>
              <a:pPr lvl="0">
                <a:lnSpc>
                  <a:spcPct val="150000"/>
                </a:lnSpc>
                <a:spcBef>
                  <a:spcPts val="1200"/>
                </a:spcBef>
              </a:pPr>
              <a:r>
                <a:rPr lang="en-US" altLang="ja-JP" sz="750" kern="100" dirty="0">
                  <a:solidFill>
                    <a:prstClr val="black"/>
                  </a:solidFill>
                  <a:latin typeface="+mn-ea"/>
                  <a:cs typeface="Times New Roman" panose="02020603050405020304" pitchFamily="18" charset="0"/>
                </a:rPr>
                <a:t>《</a:t>
              </a:r>
              <a:r>
                <a:rPr lang="ja-JP" altLang="en-US" sz="750" kern="100" dirty="0">
                  <a:solidFill>
                    <a:prstClr val="black"/>
                  </a:solidFill>
                  <a:latin typeface="+mn-ea"/>
                  <a:cs typeface="Times New Roman" panose="02020603050405020304" pitchFamily="18" charset="0"/>
                </a:rPr>
                <a:t>凡例</a:t>
              </a:r>
              <a:r>
                <a:rPr lang="en-US" altLang="ja-JP" sz="750" kern="100" dirty="0">
                  <a:solidFill>
                    <a:prstClr val="black"/>
                  </a:solidFill>
                  <a:latin typeface="+mn-ea"/>
                  <a:cs typeface="Times New Roman" panose="02020603050405020304" pitchFamily="18" charset="0"/>
                </a:rPr>
                <a:t>》</a:t>
              </a:r>
            </a:p>
          </p:txBody>
        </p:sp>
        <p:sp>
          <p:nvSpPr>
            <p:cNvPr id="34" name="正方形/長方形 33"/>
            <p:cNvSpPr/>
            <p:nvPr/>
          </p:nvSpPr>
          <p:spPr>
            <a:xfrm>
              <a:off x="7925075" y="5242967"/>
              <a:ext cx="1642289" cy="342401"/>
            </a:xfrm>
            <a:prstGeom prst="rect">
              <a:avLst/>
            </a:prstGeom>
          </p:spPr>
          <p:txBody>
            <a:bodyPr wrap="square">
              <a:spAutoFit/>
            </a:bodyPr>
            <a:lstStyle/>
            <a:p>
              <a:pPr lvl="0">
                <a:lnSpc>
                  <a:spcPct val="150000"/>
                </a:lnSpc>
                <a:spcBef>
                  <a:spcPts val="1200"/>
                </a:spcBef>
              </a:pPr>
              <a:r>
                <a:rPr lang="ja-JP" altLang="en-US" sz="650" kern="100" dirty="0">
                  <a:solidFill>
                    <a:prstClr val="black"/>
                  </a:solidFill>
                  <a:latin typeface="+mn-ea"/>
                  <a:cs typeface="Times New Roman" panose="02020603050405020304" pitchFamily="18" charset="0"/>
                </a:rPr>
                <a:t>▶：万博に向けて</a:t>
              </a:r>
              <a:endParaRPr lang="en-US" altLang="ja-JP" sz="650" kern="100" dirty="0">
                <a:solidFill>
                  <a:prstClr val="black"/>
                </a:solidFill>
                <a:latin typeface="+mn-ea"/>
                <a:cs typeface="Times New Roman" panose="02020603050405020304" pitchFamily="18" charset="0"/>
              </a:endParaRPr>
            </a:p>
            <a:p>
              <a:pPr lvl="0"/>
              <a:r>
                <a:rPr lang="ja-JP" altLang="en-US" sz="650" kern="100" dirty="0">
                  <a:solidFill>
                    <a:prstClr val="black"/>
                  </a:solidFill>
                  <a:latin typeface="+mn-ea"/>
                  <a:cs typeface="Times New Roman" panose="02020603050405020304" pitchFamily="18" charset="0"/>
                </a:rPr>
                <a:t>▷：万博を契機とした成長に向けて</a:t>
              </a:r>
              <a:endParaRPr lang="en-US" altLang="ja-JP" sz="650" kern="100" dirty="0">
                <a:solidFill>
                  <a:prstClr val="black"/>
                </a:solidFill>
                <a:latin typeface="+mn-ea"/>
                <a:cs typeface="Times New Roman" panose="02020603050405020304" pitchFamily="18" charset="0"/>
              </a:endParaRPr>
            </a:p>
          </p:txBody>
        </p:sp>
      </p:grpSp>
    </p:spTree>
    <p:extLst>
      <p:ext uri="{BB962C8B-B14F-4D97-AF65-F5344CB8AC3E}">
        <p14:creationId xmlns:p14="http://schemas.microsoft.com/office/powerpoint/2010/main" val="15792736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3620</TotalTime>
  <Words>1725</Words>
  <Application>Microsoft Office PowerPoint</Application>
  <PresentationFormat>ユーザー設定</PresentationFormat>
  <Paragraphs>123</Paragraphs>
  <Slides>6</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BIZ UDPゴシック</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大阪・関西万博を契機とした「未来社会」の実現に向けて（大阪版アクションプラン） </dc:title>
  <dc:creator>石谷　勝也</dc:creator>
  <cp:lastModifiedBy>姫野　崇</cp:lastModifiedBy>
  <cp:revision>486</cp:revision>
  <cp:lastPrinted>2023-12-05T09:53:37Z</cp:lastPrinted>
  <dcterms:created xsi:type="dcterms:W3CDTF">2022-05-09T02:35:56Z</dcterms:created>
  <dcterms:modified xsi:type="dcterms:W3CDTF">2024-01-18T06:03:02Z</dcterms:modified>
</cp:coreProperties>
</file>