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314" r:id="rId3"/>
    <p:sldId id="383" r:id="rId4"/>
    <p:sldId id="386" r:id="rId5"/>
    <p:sldId id="522" r:id="rId6"/>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81688" autoAdjust="0"/>
  </p:normalViewPr>
  <p:slideViewPr>
    <p:cSldViewPr snapToGrid="0">
      <p:cViewPr varScale="1">
        <p:scale>
          <a:sx n="63" d="100"/>
          <a:sy n="63" d="100"/>
        </p:scale>
        <p:origin x="10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2024/1/18</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D89AF42-F142-4625-B4CD-E321CA960B6D}" type="slidenum">
              <a:rPr kumimoji="1" lang="ja-JP" altLang="en-US" smtClean="0"/>
              <a:t>3</a:t>
            </a:fld>
            <a:endParaRPr kumimoji="1" lang="ja-JP" altLang="en-US" dirty="0"/>
          </a:p>
        </p:txBody>
      </p:sp>
    </p:spTree>
    <p:extLst>
      <p:ext uri="{BB962C8B-B14F-4D97-AF65-F5344CB8AC3E}">
        <p14:creationId xmlns:p14="http://schemas.microsoft.com/office/powerpoint/2010/main" val="246960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260078" y="5541429"/>
            <a:ext cx="7560469" cy="992721"/>
          </a:xfrm>
        </p:spPr>
        <p:txBody>
          <a:bodyPr>
            <a:normAutofit/>
          </a:bodyPr>
          <a:lstStyle/>
          <a:p>
            <a:pPr>
              <a:lnSpc>
                <a:spcPts val="1800"/>
              </a:lnSpc>
            </a:pPr>
            <a:r>
              <a:rPr kumimoji="1" lang="ja-JP" altLang="en-US" sz="1600" dirty="0">
                <a:latin typeface="BIZ UDPゴシック" panose="020B0400000000000000" pitchFamily="50" charset="-128"/>
                <a:ea typeface="BIZ UDPゴシック" panose="020B0400000000000000" pitchFamily="50" charset="-128"/>
              </a:rPr>
              <a:t>大　阪　府・大　阪　市</a:t>
            </a:r>
            <a:endParaRPr kumimoji="1" lang="en-US" altLang="ja-JP" sz="1600" dirty="0">
              <a:latin typeface="BIZ UDPゴシック" panose="020B0400000000000000" pitchFamily="50" charset="-128"/>
              <a:ea typeface="BIZ UDPゴシック" panose="020B0400000000000000" pitchFamily="50" charset="-128"/>
            </a:endParaRPr>
          </a:p>
          <a:p>
            <a:pPr>
              <a:lnSpc>
                <a:spcPts val="1200"/>
              </a:lnSpc>
            </a:pPr>
            <a:endParaRPr lang="en-US" altLang="ja-JP" sz="1600" dirty="0">
              <a:latin typeface="BIZ UDPゴシック" panose="020B0400000000000000" pitchFamily="50" charset="-128"/>
              <a:ea typeface="BIZ UDPゴシック" panose="020B0400000000000000" pitchFamily="50" charset="-128"/>
            </a:endParaRPr>
          </a:p>
          <a:p>
            <a:pPr>
              <a:lnSpc>
                <a:spcPts val="1200"/>
              </a:lnSpc>
            </a:pPr>
            <a:r>
              <a:rPr lang="en-US" altLang="ja-JP" sz="1600" dirty="0">
                <a:latin typeface="BIZ UDPゴシック" panose="020B0400000000000000" pitchFamily="50" charset="-128"/>
                <a:ea typeface="BIZ UDPゴシック" panose="020B0400000000000000" pitchFamily="50" charset="-128"/>
              </a:rPr>
              <a:t>2024</a:t>
            </a:r>
            <a:r>
              <a:rPr lang="ja-JP" altLang="en-US" sz="1600" dirty="0">
                <a:latin typeface="BIZ UDPゴシック" panose="020B0400000000000000" pitchFamily="50" charset="-128"/>
                <a:ea typeface="BIZ UDPゴシック" panose="020B0400000000000000" pitchFamily="50" charset="-128"/>
              </a:rPr>
              <a:t>年</a:t>
            </a:r>
            <a:r>
              <a:rPr lang="en-US" altLang="ja-JP" sz="1600" dirty="0">
                <a:latin typeface="BIZ UDPゴシック" panose="020B0400000000000000" pitchFamily="50" charset="-128"/>
                <a:ea typeface="BIZ UDPゴシック" panose="020B0400000000000000" pitchFamily="50" charset="-128"/>
              </a:rPr>
              <a:t>1</a:t>
            </a:r>
            <a:r>
              <a:rPr lang="ja-JP" altLang="en-US" sz="1600" dirty="0">
                <a:latin typeface="BIZ UDPゴシック" panose="020B0400000000000000" pitchFamily="50" charset="-128"/>
                <a:ea typeface="BIZ UDPゴシック" panose="020B0400000000000000" pitchFamily="50" charset="-128"/>
              </a:rPr>
              <a:t>月改訂版</a:t>
            </a:r>
            <a:endParaRPr lang="en-US" altLang="ja-JP" sz="2400" dirty="0">
              <a:latin typeface="BIZ UDPゴシック" panose="020B0400000000000000" pitchFamily="50" charset="-128"/>
              <a:ea typeface="BIZ UDPゴシック" panose="020B0400000000000000" pitchFamily="50" charset="-128"/>
            </a:endParaRPr>
          </a:p>
          <a:p>
            <a:endParaRPr lang="en-US" altLang="ja-JP" sz="2400" dirty="0">
              <a:latin typeface="BIZ UDPゴシック" panose="020B0400000000000000" pitchFamily="50" charset="-128"/>
              <a:ea typeface="BIZ UDPゴシック" panose="020B0400000000000000" pitchFamily="50" charset="-128"/>
            </a:endParaRPr>
          </a:p>
          <a:p>
            <a:endParaRPr kumimoji="1" lang="en-US" altLang="ja-JP" sz="2400"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endParaRPr kumimoji="1" lang="ja-JP" altLang="en-US" dirty="0">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25" y="0"/>
            <a:ext cx="3708400" cy="1108553"/>
          </a:xfrm>
          <a:prstGeom prst="rect">
            <a:avLst/>
          </a:prstGeom>
        </p:spPr>
      </p:pic>
      <p:sp>
        <p:nvSpPr>
          <p:cNvPr id="2" name="タイトル 1"/>
          <p:cNvSpPr>
            <a:spLocks noGrp="1"/>
          </p:cNvSpPr>
          <p:nvPr>
            <p:ph type="ctrTitle"/>
          </p:nvPr>
        </p:nvSpPr>
        <p:spPr bwMode="gray">
          <a:xfrm>
            <a:off x="5288" y="2311400"/>
            <a:ext cx="10080625" cy="1299696"/>
          </a:xfrm>
          <a:solidFill>
            <a:schemeClr val="bg1"/>
          </a:solidFill>
        </p:spPr>
        <p:txBody>
          <a:bodyPr anchor="ctr" anchorCtr="0">
            <a:noAutofit/>
          </a:bodyPr>
          <a:lstStyle/>
          <a:p>
            <a:pPr>
              <a:lnSpc>
                <a:spcPct val="100000"/>
              </a:lnSpc>
              <a:spcBef>
                <a:spcPts val="0"/>
              </a:spcBef>
            </a:pPr>
            <a:r>
              <a:rPr kumimoji="1" lang="ja-JP" altLang="en-US" sz="2400" b="1" dirty="0">
                <a:latin typeface="BIZ UDPゴシック" panose="020B0400000000000000" pitchFamily="50" charset="-128"/>
                <a:ea typeface="BIZ UDPゴシック" panose="020B0400000000000000" pitchFamily="50" charset="-128"/>
              </a:rPr>
              <a:t>大阪・関西万博を契機とした</a:t>
            </a:r>
            <a:r>
              <a:rPr lang="ja-JP" altLang="en-US"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未来社会」の実現に向けて</a:t>
            </a:r>
            <a:br>
              <a:rPr lang="en-US" altLang="ja-JP" sz="800" b="1" dirty="0">
                <a:latin typeface="BIZ UDPゴシック" panose="020B0400000000000000" pitchFamily="50" charset="-128"/>
                <a:ea typeface="BIZ UDPゴシック" panose="020B0400000000000000" pitchFamily="50" charset="-128"/>
              </a:rPr>
            </a:br>
            <a:br>
              <a:rPr kumimoji="1" lang="en-US" altLang="ja-JP" sz="2200" b="1" dirty="0">
                <a:latin typeface="BIZ UDPゴシック" panose="020B0400000000000000" pitchFamily="50" charset="-128"/>
                <a:ea typeface="BIZ UDPゴシック" panose="020B0400000000000000" pitchFamily="50" charset="-128"/>
              </a:rPr>
            </a:br>
            <a:r>
              <a:rPr lang="ja-JP" altLang="en-US" sz="2000" b="1" dirty="0">
                <a:latin typeface="BIZ UDPゴシック" panose="020B0400000000000000" pitchFamily="50" charset="-128"/>
                <a:ea typeface="BIZ UDPゴシック" panose="020B0400000000000000" pitchFamily="50" charset="-128"/>
              </a:rPr>
              <a:t>（大阪版万博アクションプラン）</a:t>
            </a:r>
            <a:endParaRPr kumimoji="1" lang="ja-JP" altLang="en-US" sz="1600" b="1" dirty="0">
              <a:latin typeface="BIZ UDPゴシック" panose="020B0400000000000000" pitchFamily="50" charset="-128"/>
              <a:ea typeface="BIZ UDPゴシック" panose="020B0400000000000000" pitchFamily="50" charset="-128"/>
            </a:endParaRPr>
          </a:p>
        </p:txBody>
      </p:sp>
      <p:cxnSp>
        <p:nvCxnSpPr>
          <p:cNvPr id="10" name="直線コネクタ 9"/>
          <p:cNvCxnSpPr/>
          <p:nvPr/>
        </p:nvCxnSpPr>
        <p:spPr>
          <a:xfrm>
            <a:off x="373743" y="2917172"/>
            <a:ext cx="9274628" cy="0"/>
          </a:xfrm>
          <a:prstGeom prst="line">
            <a:avLst/>
          </a:prstGeom>
          <a:ln w="57150" cmpd="dbl">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1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107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902600" y="338884"/>
            <a:ext cx="7444599" cy="6781344"/>
            <a:chOff x="1887360" y="288084"/>
            <a:chExt cx="7444599" cy="7159869"/>
          </a:xfrm>
        </p:grpSpPr>
        <p:sp>
          <p:nvSpPr>
            <p:cNvPr id="5" name="テキスト ボックス 4">
              <a:extLst>
                <a:ext uri="{FF2B5EF4-FFF2-40B4-BE49-F238E27FC236}">
                  <a16:creationId xmlns:a16="http://schemas.microsoft.com/office/drawing/2014/main" id="{A16E0FB0-D25E-419A-84B4-8EDEFC81B60B}"/>
                </a:ext>
              </a:extLst>
            </p:cNvPr>
            <p:cNvSpPr txBox="1"/>
            <p:nvPr/>
          </p:nvSpPr>
          <p:spPr>
            <a:xfrm>
              <a:off x="1887360" y="288084"/>
              <a:ext cx="7444599" cy="7159869"/>
            </a:xfrm>
            <a:prstGeom prst="rect">
              <a:avLst/>
            </a:prstGeom>
            <a:noFill/>
          </p:spPr>
          <p:txBody>
            <a:bodyPr wrap="square">
              <a:spAutoFit/>
            </a:bodyPr>
            <a:lstStyle/>
            <a:p>
              <a:pPr marL="152400" marR="0" lvl="0" indent="-152400" algn="just" defTabSz="457200" rtl="0" eaLnBrk="1" fontAlgn="auto" latinLnBrk="0" hangingPunct="1">
                <a:lnSpc>
                  <a:spcPts val="2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≪目 次≫</a:t>
              </a:r>
              <a:endParaRPr kumimoji="0" lang="en-US" altLang="ja-JP" sz="16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spcBef>
                  <a:spcPts val="600"/>
                </a:spcBef>
                <a:buClrTx/>
                <a:buSzTx/>
                <a:buFontTx/>
                <a:buNone/>
                <a:tabLst/>
                <a:defRPr/>
              </a:pPr>
              <a:r>
                <a:rPr kumimoji="0" lang="en-US" altLang="ja-JP"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Ⅰ</a:t>
              </a:r>
              <a:r>
                <a:rPr kumimoji="0" lang="ja-JP" altLang="en-US"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改訂</a:t>
              </a:r>
              <a:r>
                <a:rPr kumimoji="0" lang="ja-JP" altLang="en-US"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にあたって</a:t>
              </a:r>
              <a:endParaRPr kumimoji="0" lang="en-US" altLang="ja-JP"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spcBef>
                  <a:spcPts val="600"/>
                </a:spcBef>
                <a:buClrTx/>
                <a:buSzTx/>
                <a:buFontTx/>
                <a:buNone/>
                <a:tabLst/>
                <a:defRPr/>
              </a:pPr>
              <a:r>
                <a:rPr kumimoji="0" lang="en-US" altLang="ja-JP"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Ⅱ</a:t>
              </a:r>
              <a:r>
                <a:rPr kumimoji="0" lang="ja-JP" altLang="en-US"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万博を契機とした「未来社会」の実現に向けて</a:t>
              </a:r>
              <a:endParaRPr kumimoji="0" lang="en-US" altLang="ja-JP" sz="16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spcBef>
                  <a:spcPts val="600"/>
                </a:spcBef>
                <a:buClrTx/>
                <a:buSzTx/>
                <a:buFontTx/>
                <a:buNone/>
                <a:tabLst/>
                <a:defRPr/>
              </a:pPr>
              <a:r>
                <a:rPr kumimoji="0" lang="ja-JP" altLang="en-US"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１　健康・医療</a:t>
              </a:r>
              <a:endParaRPr kumimoji="0" lang="en-US" altLang="ja-JP"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①　ライフサイエンス</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②　次世代ヘルスケア</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spcBef>
                  <a:spcPts val="600"/>
                </a:spcBef>
                <a:buClrTx/>
                <a:buSzTx/>
                <a:buFontTx/>
                <a:buNone/>
                <a:tabLst/>
                <a:defRPr/>
              </a:pPr>
              <a:r>
                <a:rPr kumimoji="0" lang="ja-JP" altLang="en-US"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２　モビリティ</a:t>
              </a:r>
              <a:endParaRPr kumimoji="0" lang="en-US" altLang="ja-JP"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③　空飛ぶクルマ</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④　自動運転</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⑤　</a:t>
              </a:r>
              <a:r>
                <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MaaS</a:t>
              </a:r>
              <a:r>
                <a:rPr lang="ja-JP" altLang="en-US" sz="1300" kern="100" noProof="0" dirty="0">
                  <a:latin typeface="BIZ UDPゴシック" panose="020B0400000000000000" pitchFamily="50" charset="-128"/>
                  <a:ea typeface="BIZ UDPゴシック" panose="020B0400000000000000" pitchFamily="50" charset="-128"/>
                  <a:cs typeface="Times New Roman" panose="02020603050405020304" pitchFamily="18" charset="0"/>
                </a:rPr>
                <a:t>（マース）</a:t>
              </a:r>
              <a:endParaRPr lang="en-US" altLang="ja-JP" sz="1300" kern="100" noProof="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⑥　ゼロエミッションモビリティ</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spcBef>
                  <a:spcPts val="600"/>
                </a:spcBef>
                <a:buClrTx/>
                <a:buSzTx/>
                <a:buFontTx/>
                <a:buNone/>
                <a:tabLst/>
                <a:defRPr/>
              </a:pPr>
              <a:r>
                <a:rPr kumimoji="0" lang="ja-JP" altLang="en-US"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３　環境</a:t>
              </a:r>
              <a:endParaRPr kumimoji="0" lang="en-US" altLang="ja-JP"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⑦　カーボンニュートラル</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⑧</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大阪ブルー･オーシャン･ビジョン</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spcBef>
                  <a:spcPts val="600"/>
                </a:spcBef>
                <a:buClrTx/>
                <a:buSzTx/>
                <a:buFontTx/>
                <a:buNone/>
                <a:tabLst/>
                <a:defRPr/>
              </a:pPr>
              <a:r>
                <a:rPr kumimoji="0" lang="ja-JP" altLang="en-US"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４　スマートシティ、スタートアップ</a:t>
              </a:r>
              <a:endParaRPr kumimoji="0" lang="en-US" altLang="ja-JP"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⑨</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スマートシティ</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⑩　スタートアップ</a:t>
              </a:r>
              <a:endPar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441325" algn="just">
                <a:spcBef>
                  <a:spcPts val="600"/>
                </a:spcBef>
                <a:defRPr/>
              </a:pPr>
              <a:r>
                <a:rPr kumimoji="0" lang="ja-JP" altLang="en-US"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５　観光・文化、</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おもてなし</a:t>
              </a:r>
              <a:endParaRPr kumimoji="0" lang="en-US" altLang="ja-JP" sz="14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1"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⑪</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多様な都市魅力の創出･発信</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441325" algn="ju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⑫</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移動の利便性</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R="0" lvl="0" indent="441325" algn="just" defTabSz="457200" rtl="0" eaLnBrk="1" fontAlgn="auto" latinLnBrk="0" hangingPunct="1">
                <a:buClrTx/>
                <a:buSzTx/>
                <a:buFontTx/>
                <a:buNone/>
                <a:tabLst/>
                <a:defRPr/>
              </a:pP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⑬</a:t>
              </a:r>
              <a:r>
                <a:rPr kumimoji="0" lang="ja-JP" altLang="en-US"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空港運用の強化</a:t>
              </a:r>
              <a:endParaRPr kumimoji="0" lang="en-US" altLang="ja-JP" sz="1300" b="0" i="0"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441325" algn="just">
                <a:spcBef>
                  <a:spcPts val="600"/>
                </a:spcBef>
                <a:defRPr/>
              </a:pPr>
              <a:r>
                <a:rPr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Ⅲ</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　万博会場の整備・運営にあたって</a:t>
              </a:r>
              <a:endParaRPr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808038" algn="just">
                <a:defRPr/>
              </a:pP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①　中小企業等の参画促進、木材の利用促進</a:t>
              </a:r>
              <a:endPar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808038" algn="just">
                <a:defRPr/>
              </a:pPr>
              <a:r>
                <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②　防災対策、テロ・サイバー等防犯対策、雑踏対策</a:t>
              </a:r>
              <a:endPar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808038" algn="just">
                <a:defRPr/>
              </a:pP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などのセキュリティ対策</a:t>
              </a:r>
              <a:endPar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808038" algn="just">
                <a:defRPr/>
              </a:pPr>
              <a:r>
                <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③　感染症対策の強化</a:t>
              </a:r>
              <a:endPar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808038" algn="just">
                <a:defRPr/>
              </a:pPr>
              <a:r>
                <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④　一般交通への働きかけ</a:t>
              </a:r>
              <a:r>
                <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rPr>
                <a:t>TDM</a:t>
              </a:r>
            </a:p>
            <a:p>
              <a:pPr lvl="0" indent="808038" algn="just">
                <a:defRPr/>
              </a:pPr>
              <a:r>
                <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kern="100" dirty="0">
                  <a:latin typeface="BIZ UDPゴシック" panose="020B0400000000000000" pitchFamily="50" charset="-128"/>
                  <a:ea typeface="BIZ UDPゴシック" panose="020B0400000000000000" pitchFamily="50" charset="-128"/>
                  <a:cs typeface="Times New Roman" panose="02020603050405020304" pitchFamily="18" charset="0"/>
                </a:rPr>
                <a:t>⑤　万博開催時の物流交通対策</a:t>
              </a:r>
              <a:endPar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lvl="0" indent="808038" algn="just">
                <a:defRPr/>
              </a:pPr>
              <a:r>
                <a:rPr lang="en-US" altLang="ja-JP" sz="13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en-US" altLang="ja-JP" sz="14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A16E0FB0-D25E-419A-84B4-8EDEFC81B60B}"/>
                </a:ext>
              </a:extLst>
            </p:cNvPr>
            <p:cNvSpPr txBox="1"/>
            <p:nvPr/>
          </p:nvSpPr>
          <p:spPr>
            <a:xfrm>
              <a:off x="6932626" y="674346"/>
              <a:ext cx="1095923" cy="5272413"/>
            </a:xfrm>
            <a:prstGeom prst="rect">
              <a:avLst/>
            </a:prstGeom>
            <a:noFill/>
          </p:spPr>
          <p:txBody>
            <a:bodyPr wrap="square">
              <a:spAutoFit/>
            </a:bodyPr>
            <a:lstStyle/>
            <a:p>
              <a:pPr marL="152400" marR="0" lvl="0" indent="-152400" algn="just" defTabSz="457200" rtl="0" eaLnBrk="1" fontAlgn="auto" latinLnBrk="0" hangingPunct="1">
                <a:spcBef>
                  <a:spcPts val="600"/>
                </a:spcBef>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1</a:t>
              </a:r>
            </a:p>
            <a:p>
              <a:pPr marL="152400" marR="0" lvl="0" indent="-152400" algn="just" defTabSz="457200" rtl="0" eaLnBrk="1" fontAlgn="auto" latinLnBrk="0" hangingPunct="1">
                <a:spcBef>
                  <a:spcPts val="1200"/>
                </a:spcBef>
                <a:spcAft>
                  <a:spcPts val="0"/>
                </a:spcAft>
                <a:buClrTx/>
                <a:buSzTx/>
                <a:buFontTx/>
                <a:buNone/>
                <a:tabLst/>
                <a:defRPr/>
              </a:pPr>
              <a:endParaRPr kumimoji="0" lang="en-US" altLang="ja-JP" sz="105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Bef>
                  <a:spcPts val="600"/>
                </a:spcBef>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b="1" kern="100" noProof="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3</a:t>
              </a: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Bef>
                  <a:spcPts val="1800"/>
                </a:spcBef>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9</a:t>
              </a: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Bef>
                  <a:spcPts val="1800"/>
                </a:spcBef>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19</a:t>
              </a: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Bef>
                  <a:spcPts val="600"/>
                </a:spcBef>
                <a:spcAft>
                  <a:spcPts val="0"/>
                </a:spcAft>
                <a:buClrTx/>
                <a:buSzTx/>
                <a:buFontTx/>
                <a:buNone/>
                <a:tabLst/>
                <a:defRPr/>
              </a:pPr>
              <a:endParaRPr kumimoji="0" lang="en-US" altLang="ja-JP" sz="9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Bef>
                  <a:spcPts val="600"/>
                </a:spcBef>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b="1" kern="100" noProof="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27</a:t>
              </a: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400" b="1" i="0" u="none" strike="noStrike" kern="100" cap="none" spc="0" normalizeH="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33</a:t>
              </a: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lang="en-US" altLang="ja-JP" sz="8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marR="0" lvl="0" indent="-152400" algn="just" defTabSz="457200" rtl="0" eaLnBrk="1" fontAlgn="auto" latinLnBrk="0" hangingPunct="1">
                <a:spcAft>
                  <a:spcPts val="0"/>
                </a:spcAft>
                <a:buClrTx/>
                <a:buSzTx/>
                <a:buFontTx/>
                <a:buNone/>
                <a:tabLst/>
                <a:defRPr/>
              </a:pPr>
              <a:endParaRPr kumimoji="0" lang="en-US" altLang="ja-JP"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52400" lvl="0" indent="-152400" algn="just">
                <a:defRPr/>
              </a:pPr>
              <a:r>
                <a:rPr lang="ja-JP" altLang="en-US" sz="14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43</a:t>
              </a:r>
            </a:p>
          </p:txBody>
        </p:sp>
      </p:grpSp>
    </p:spTree>
    <p:extLst>
      <p:ext uri="{BB962C8B-B14F-4D97-AF65-F5344CB8AC3E}">
        <p14:creationId xmlns:p14="http://schemas.microsoft.com/office/powerpoint/2010/main" val="263879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gray">
          <a:xfrm>
            <a:off x="362808" y="1531005"/>
            <a:ext cx="8676000" cy="2088000"/>
          </a:xfrm>
          <a:prstGeom prst="rect">
            <a:avLst/>
          </a:prstGeom>
          <a:no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lvl="0">
              <a:defRPr/>
            </a:pPr>
            <a:r>
              <a:rPr lang="en-US" altLang="ja-JP" sz="3600" dirty="0">
                <a:solidFill>
                  <a:prstClr val="black"/>
                </a:solidFill>
                <a:latin typeface="BIZ UDPゴシック" panose="020B0400000000000000" pitchFamily="50" charset="-128"/>
                <a:ea typeface="BIZ UDPゴシック" panose="020B0400000000000000" pitchFamily="50" charset="-128"/>
              </a:rPr>
              <a:t>Ⅰ</a:t>
            </a:r>
            <a:r>
              <a:rPr lang="ja-JP" altLang="en-US" sz="3600" dirty="0">
                <a:solidFill>
                  <a:prstClr val="black"/>
                </a:solidFill>
                <a:latin typeface="BIZ UDPゴシック" panose="020B0400000000000000" pitchFamily="50" charset="-128"/>
                <a:ea typeface="BIZ UDPゴシック" panose="020B0400000000000000" pitchFamily="50" charset="-128"/>
              </a:rPr>
              <a:t>　改訂にあたって</a:t>
            </a:r>
          </a:p>
        </p:txBody>
      </p:sp>
      <p:sp>
        <p:nvSpPr>
          <p:cNvPr id="7"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1</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8122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2</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A16E0FB0-D25E-419A-84B4-8EDEFC81B60B}"/>
              </a:ext>
            </a:extLst>
          </p:cNvPr>
          <p:cNvSpPr txBox="1"/>
          <p:nvPr/>
        </p:nvSpPr>
        <p:spPr>
          <a:xfrm>
            <a:off x="736600" y="895547"/>
            <a:ext cx="8623300" cy="5185137"/>
          </a:xfrm>
          <a:prstGeom prst="rect">
            <a:avLst/>
          </a:prstGeom>
          <a:noFill/>
        </p:spPr>
        <p:txBody>
          <a:bodyPr wrap="square">
            <a:spAutoFit/>
          </a:bodyPr>
          <a:lstStyle/>
          <a:p>
            <a:pPr lvl="0" algn="just">
              <a:lnSpc>
                <a:spcPts val="2500"/>
              </a:lnSpc>
              <a:defRPr/>
            </a:pPr>
            <a:r>
              <a:rPr lang="ja-JP" altLang="en-US" sz="1300" b="1" dirty="0">
                <a:solidFill>
                  <a:srgbClr val="000000"/>
                </a:solidFill>
                <a:latin typeface="+mn-ea"/>
                <a:cs typeface="Times New Roman" panose="02020603050405020304" pitchFamily="18" charset="0"/>
              </a:rPr>
              <a:t>１　</a:t>
            </a:r>
            <a:r>
              <a:rPr lang="ja-JP" altLang="ja-JP" sz="1300" b="1" dirty="0">
                <a:latin typeface="+mn-ea"/>
              </a:rPr>
              <a:t>大阪・関西万博の成功と、未来の成長・飛躍に向けて</a:t>
            </a:r>
            <a:endParaRPr lang="en-US" altLang="ja-JP" sz="1300" dirty="0">
              <a:latin typeface="+mn-ea"/>
            </a:endParaRPr>
          </a:p>
          <a:p>
            <a:pPr>
              <a:lnSpc>
                <a:spcPts val="2500"/>
              </a:lnSpc>
            </a:pPr>
            <a:r>
              <a:rPr lang="ja-JP" altLang="en-US" sz="1200" dirty="0">
                <a:latin typeface="+mn-ea"/>
              </a:rPr>
              <a:t>　大阪・関西万博の開幕まで</a:t>
            </a:r>
            <a:r>
              <a:rPr lang="en-US" altLang="ja-JP" sz="1200" dirty="0">
                <a:latin typeface="+mn-ea"/>
              </a:rPr>
              <a:t>500</a:t>
            </a:r>
            <a:r>
              <a:rPr lang="ja-JP" altLang="en-US" sz="1200" dirty="0">
                <a:latin typeface="+mn-ea"/>
              </a:rPr>
              <a:t>日を切り、会場建設が急ピッチで進められ、全国的な機運醸成の動きも高まってきている。そして、万博の最大の目的である「未来社会の実験場」の実現に向けた取組みの具体化も着実に進捗している。</a:t>
            </a:r>
            <a:endParaRPr lang="en-US" altLang="ja-JP" sz="1200" dirty="0">
              <a:latin typeface="+mn-ea"/>
            </a:endParaRPr>
          </a:p>
          <a:p>
            <a:pPr>
              <a:lnSpc>
                <a:spcPts val="2500"/>
              </a:lnSpc>
            </a:pPr>
            <a:r>
              <a:rPr lang="ja-JP" altLang="en-US" sz="1200" dirty="0">
                <a:latin typeface="+mn-ea"/>
              </a:rPr>
              <a:t>　万博の舞台となる大阪に、我が国の英知と情熱を集結させ、子どもたちをはじめ、世界中から訪れる人々に「いのち輝く未来社会のデザイン」を示し万博を成功に導く。そして、万博をインパクトに、大阪・関西、ひいては日本</a:t>
            </a:r>
            <a:r>
              <a:rPr lang="ja-JP" altLang="ja-JP" sz="1200" dirty="0">
                <a:latin typeface="+mn-ea"/>
              </a:rPr>
              <a:t>を持続的に発展させ</a:t>
            </a:r>
            <a:r>
              <a:rPr lang="ja-JP" altLang="en-US" sz="1200" dirty="0">
                <a:latin typeface="+mn-ea"/>
              </a:rPr>
              <a:t>るとともに、</a:t>
            </a:r>
            <a:r>
              <a:rPr lang="ja-JP" altLang="ja-JP" sz="1200" dirty="0">
                <a:latin typeface="+mn-ea"/>
              </a:rPr>
              <a:t>様々な</a:t>
            </a:r>
            <a:r>
              <a:rPr lang="ja-JP" altLang="en-US" sz="1200" dirty="0">
                <a:latin typeface="+mn-ea"/>
              </a:rPr>
              <a:t>世界的</a:t>
            </a:r>
            <a:r>
              <a:rPr lang="ja-JP" altLang="ja-JP" sz="1200" dirty="0">
                <a:latin typeface="+mn-ea"/>
              </a:rPr>
              <a:t>課題の解決へ</a:t>
            </a:r>
            <a:r>
              <a:rPr lang="ja-JP" altLang="en-US" sz="1200" dirty="0">
                <a:latin typeface="+mn-ea"/>
              </a:rPr>
              <a:t>も</a:t>
            </a:r>
            <a:r>
              <a:rPr lang="ja-JP" altLang="ja-JP" sz="1200" dirty="0">
                <a:latin typeface="+mn-ea"/>
              </a:rPr>
              <a:t>貢献</a:t>
            </a:r>
            <a:r>
              <a:rPr lang="ja-JP" altLang="en-US" sz="1200" dirty="0">
                <a:latin typeface="+mn-ea"/>
              </a:rPr>
              <a:t>し</a:t>
            </a:r>
            <a:r>
              <a:rPr lang="ja-JP" altLang="ja-JP" sz="1200" dirty="0">
                <a:latin typeface="+mn-ea"/>
              </a:rPr>
              <a:t>て</a:t>
            </a:r>
            <a:r>
              <a:rPr lang="ja-JP" altLang="en-US" sz="1200" dirty="0">
                <a:latin typeface="+mn-ea"/>
              </a:rPr>
              <a:t>いく。万博に向けた総仕上げを一丸となって加速させていく。</a:t>
            </a:r>
            <a:endParaRPr kumimoji="0" lang="en-US" altLang="ja-JP" sz="1300" b="0" i="0" u="none" strike="noStrike" kern="1200" cap="none" spc="0" normalizeH="0" baseline="0" noProof="0" dirty="0">
              <a:ln>
                <a:noFill/>
              </a:ln>
              <a:solidFill>
                <a:srgbClr val="000000"/>
              </a:solidFill>
              <a:effectLst/>
              <a:uLnTx/>
              <a:uFillTx/>
              <a:latin typeface="+mn-ea"/>
              <a:cs typeface="Times New Roman" panose="02020603050405020304" pitchFamily="18" charset="0"/>
            </a:endParaRPr>
          </a:p>
          <a:p>
            <a:pPr>
              <a:lnSpc>
                <a:spcPts val="2500"/>
              </a:lnSpc>
            </a:pPr>
            <a:endParaRPr kumimoji="0" lang="en-US" altLang="ja-JP" sz="1300" b="0" i="0" u="none" strike="noStrike" kern="1200" cap="none" spc="0" normalizeH="0" baseline="0" noProof="0" dirty="0">
              <a:ln>
                <a:noFill/>
              </a:ln>
              <a:solidFill>
                <a:srgbClr val="000000"/>
              </a:solidFill>
              <a:effectLst/>
              <a:uLnTx/>
              <a:uFillTx/>
              <a:latin typeface="+mn-ea"/>
              <a:cs typeface="Times New Roman" panose="02020603050405020304" pitchFamily="18" charset="0"/>
            </a:endParaRPr>
          </a:p>
          <a:p>
            <a:pPr lvl="0" algn="just">
              <a:lnSpc>
                <a:spcPts val="2500"/>
              </a:lnSpc>
              <a:defRPr/>
            </a:pPr>
            <a:r>
              <a:rPr lang="ja-JP" altLang="en-US" sz="1300" b="1" dirty="0">
                <a:solidFill>
                  <a:srgbClr val="000000"/>
                </a:solidFill>
                <a:latin typeface="+mn-ea"/>
                <a:cs typeface="Times New Roman" panose="02020603050405020304" pitchFamily="18" charset="0"/>
              </a:rPr>
              <a:t>２　「大阪版万博アクションプラン」の改訂</a:t>
            </a:r>
            <a:endParaRPr lang="ja-JP" altLang="ja-JP" sz="1300" dirty="0">
              <a:solidFill>
                <a:prstClr val="black"/>
              </a:solidFill>
              <a:latin typeface="+mn-ea"/>
              <a:cs typeface="ＭＳ Ｐゴシック" panose="020B0600070205080204" pitchFamily="50" charset="-128"/>
            </a:endParaRPr>
          </a:p>
          <a:p>
            <a:pPr>
              <a:lnSpc>
                <a:spcPts val="2500"/>
              </a:lnSpc>
            </a:pPr>
            <a:r>
              <a:rPr lang="ja-JP" altLang="en-US" sz="1200" dirty="0">
                <a:latin typeface="+mn-ea"/>
              </a:rPr>
              <a:t>　</a:t>
            </a:r>
            <a:r>
              <a:rPr lang="ja-JP" altLang="ja-JP" sz="1200" dirty="0">
                <a:latin typeface="+mn-ea"/>
              </a:rPr>
              <a:t>大阪府・大阪市においては、万博の成功と、そのポテンシャルを活かした持続的な成長への道筋を確かなものとするため、</a:t>
            </a:r>
            <a:r>
              <a:rPr lang="en-US" altLang="ja-JP" sz="1200" dirty="0">
                <a:latin typeface="+mn-ea"/>
              </a:rPr>
              <a:t>2022</a:t>
            </a:r>
            <a:r>
              <a:rPr lang="ja-JP" altLang="ja-JP" sz="1200" dirty="0">
                <a:latin typeface="+mn-ea"/>
              </a:rPr>
              <a:t>年５月に「大阪・関西万博を契機とした「未来社会」の実現に向けて（大阪版アクションプラン）」を策定。同プランに基づき、各項目の施策化を重点的に進めるとともに、博覧会協会や経済界等とも連携しながら、国との協議・調整を行ってきた。</a:t>
            </a:r>
          </a:p>
          <a:p>
            <a:pPr>
              <a:lnSpc>
                <a:spcPts val="2500"/>
              </a:lnSpc>
            </a:pPr>
            <a:r>
              <a:rPr lang="ja-JP" altLang="en-US" sz="1200" dirty="0">
                <a:latin typeface="+mn-ea"/>
              </a:rPr>
              <a:t>　この間の協議の結果、国のアクションプランへの位置付けや国と地方との協議体の設置、補助事業への採択などの成果も表れているが、更なる府市の取組の具体化に向けバージョンアップを図ることとした。</a:t>
            </a:r>
            <a:endParaRPr lang="en-US" altLang="ja-JP" sz="1200" dirty="0">
              <a:latin typeface="+mn-ea"/>
            </a:endParaRPr>
          </a:p>
          <a:p>
            <a:pPr>
              <a:lnSpc>
                <a:spcPts val="2500"/>
              </a:lnSpc>
            </a:pPr>
            <a:r>
              <a:rPr lang="ja-JP" altLang="en-US" sz="1200" dirty="0">
                <a:latin typeface="+mn-ea"/>
              </a:rPr>
              <a:t>　開幕まで</a:t>
            </a:r>
            <a:r>
              <a:rPr lang="en-US" altLang="ja-JP" sz="1200" dirty="0">
                <a:latin typeface="+mn-ea"/>
              </a:rPr>
              <a:t>500</a:t>
            </a:r>
            <a:r>
              <a:rPr lang="ja-JP" altLang="en-US" sz="1200" dirty="0">
                <a:latin typeface="+mn-ea"/>
              </a:rPr>
              <a:t>日を切る中、各事業が万博開幕までに間に合うよう、その進捗や国との協議の進展など、適宜把握し、必要に応じて内容を充実させていく。</a:t>
            </a:r>
            <a:endParaRPr lang="ja-JP" altLang="ja-JP" sz="1200" dirty="0">
              <a:latin typeface="+mn-ea"/>
            </a:endParaRPr>
          </a:p>
        </p:txBody>
      </p:sp>
      <p:sp>
        <p:nvSpPr>
          <p:cNvPr id="4" name="正方形/長方形 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改訂にあたって</a:t>
            </a:r>
          </a:p>
        </p:txBody>
      </p:sp>
    </p:spTree>
    <p:extLst>
      <p:ext uri="{BB962C8B-B14F-4D97-AF65-F5344CB8AC3E}">
        <p14:creationId xmlns:p14="http://schemas.microsoft.com/office/powerpoint/2010/main" val="28681670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3620</TotalTime>
  <Words>661</Words>
  <Application>Microsoft Office PowerPoint</Application>
  <PresentationFormat>ユーザー設定</PresentationFormat>
  <Paragraphs>68</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BIZ UDPゴシック</vt:lpstr>
      <vt:lpstr>游ゴシック</vt:lpstr>
      <vt:lpstr>Arial</vt:lpstr>
      <vt:lpstr>Calibri</vt:lpstr>
      <vt:lpstr>Calibri Light</vt:lpstr>
      <vt:lpstr>Office テーマ</vt:lpstr>
      <vt:lpstr>大阪・関西万博を契機とした「未来社会」の実現に向けて  （大阪版万博アクションプラン）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大阪・関西万博を契機とした「未来社会」の実現に向けて（大阪版アクションプラン） </dc:title>
  <dc:creator>石谷　勝也</dc:creator>
  <cp:lastModifiedBy>姫野　崇</cp:lastModifiedBy>
  <cp:revision>486</cp:revision>
  <cp:lastPrinted>2023-12-05T09:53:37Z</cp:lastPrinted>
  <dcterms:created xsi:type="dcterms:W3CDTF">2022-05-09T02:35:56Z</dcterms:created>
  <dcterms:modified xsi:type="dcterms:W3CDTF">2024-01-18T05:51:35Z</dcterms:modified>
</cp:coreProperties>
</file>