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396"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246.132.22\share\07%20&#12510;&#12531;&#12471;&#12519;&#12531;&#31649;&#29702;&#12539;&#20877;&#29983;&#12464;&#12523;&#12540;&#12503;\010&#9632;&#20998;&#35698;&#12510;&#12531;&#12471;&#12519;&#12531;&#31649;&#29702;&#12539;&#24314;&#26367;&#12360;&#12469;&#12509;&#12540;&#12488;&#65288;&#25512;&#36914;&#21332;&#35696;&#20250;&#65289;\&#12487;&#12540;&#12479;\&#20998;&#35698;&#12510;&#12531;&#12471;&#12519;&#12531;&#25144;&#25968;&#25512;&#35336;\210407&#65288;R02&#26411;&#65289;&#20998;&#35698;&#12510;&#12531;&#12471;&#12519;&#12531;&#12398;&#20379;&#32102;&#25144;&#2596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lumMod val="50000"/>
              </a:schemeClr>
            </a:solidFill>
            <a:ln>
              <a:noFill/>
            </a:ln>
            <a:effectLst/>
          </c:spPr>
          <c:invertIfNegative val="0"/>
          <c:cat>
            <c:strRef>
              <c:f>'Sheet1 (2)'!$E$3:$E$8</c:f>
              <c:strCache>
                <c:ptCount val="6"/>
                <c:pt idx="0">
                  <c:v>1971年以前</c:v>
                </c:pt>
                <c:pt idx="1">
                  <c:v>1972年～1981年</c:v>
                </c:pt>
                <c:pt idx="2">
                  <c:v>1982年～1991年</c:v>
                </c:pt>
                <c:pt idx="3">
                  <c:v>1992年～2001年</c:v>
                </c:pt>
                <c:pt idx="4">
                  <c:v>2002年～2011年</c:v>
                </c:pt>
                <c:pt idx="5">
                  <c:v>2012年以降</c:v>
                </c:pt>
              </c:strCache>
            </c:strRef>
          </c:cat>
          <c:val>
            <c:numRef>
              <c:f>'Sheet1 (2)'!$F$3:$F$8</c:f>
              <c:numCache>
                <c:formatCode>0.0_ </c:formatCode>
                <c:ptCount val="6"/>
                <c:pt idx="0" formatCode="General">
                  <c:v>1.6</c:v>
                </c:pt>
                <c:pt idx="1">
                  <c:v>13.3</c:v>
                </c:pt>
                <c:pt idx="2">
                  <c:v>13.099999999999998</c:v>
                </c:pt>
                <c:pt idx="3">
                  <c:v>16.399999999999999</c:v>
                </c:pt>
                <c:pt idx="4">
                  <c:v>20.500000000000004</c:v>
                </c:pt>
                <c:pt idx="5">
                  <c:v>12.9</c:v>
                </c:pt>
              </c:numCache>
            </c:numRef>
          </c:val>
          <c:extLst>
            <c:ext xmlns:c16="http://schemas.microsoft.com/office/drawing/2014/chart" uri="{C3380CC4-5D6E-409C-BE32-E72D297353CC}">
              <c16:uniqueId val="{00000000-1E17-41D8-A909-50FF0F02BC7E}"/>
            </c:ext>
          </c:extLst>
        </c:ser>
        <c:dLbls>
          <c:showLegendKey val="0"/>
          <c:showVal val="0"/>
          <c:showCatName val="0"/>
          <c:showSerName val="0"/>
          <c:showPercent val="0"/>
          <c:showBubbleSize val="0"/>
        </c:dLbls>
        <c:gapWidth val="219"/>
        <c:overlap val="-27"/>
        <c:axId val="1043084975"/>
        <c:axId val="1043086223"/>
      </c:barChart>
      <c:catAx>
        <c:axId val="1043084975"/>
        <c:scaling>
          <c:orientation val="minMax"/>
        </c:scaling>
        <c:delete val="1"/>
        <c:axPos val="b"/>
        <c:numFmt formatCode="General" sourceLinked="1"/>
        <c:majorTickMark val="none"/>
        <c:minorTickMark val="none"/>
        <c:tickLblPos val="nextTo"/>
        <c:crossAx val="1043086223"/>
        <c:crosses val="autoZero"/>
        <c:auto val="1"/>
        <c:lblAlgn val="ctr"/>
        <c:lblOffset val="100"/>
        <c:noMultiLvlLbl val="0"/>
      </c:catAx>
      <c:valAx>
        <c:axId val="1043086223"/>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043084975"/>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5902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70364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119063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8568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383640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416908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257354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127669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231021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46945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372C78-4549-4FD0-9AD9-213FFC4B20F6}" type="datetimeFigureOut">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212797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9372C78-4549-4FD0-9AD9-213FFC4B20F6}" type="datetimeFigureOut">
              <a:rPr kumimoji="1" lang="ja-JP" altLang="en-US" smtClean="0"/>
              <a:t>2021/12/2</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D50A8EE4-9088-41CD-AF16-DCC973FDDD61}" type="slidenum">
              <a:rPr kumimoji="1" lang="ja-JP" altLang="en-US" smtClean="0"/>
              <a:t>‹#›</a:t>
            </a:fld>
            <a:endParaRPr kumimoji="1" lang="ja-JP" altLang="en-US"/>
          </a:p>
        </p:txBody>
      </p:sp>
    </p:spTree>
    <p:extLst>
      <p:ext uri="{BB962C8B-B14F-4D97-AF65-F5344CB8AC3E}">
        <p14:creationId xmlns:p14="http://schemas.microsoft.com/office/powerpoint/2010/main" val="174267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0" y="566928"/>
            <a:ext cx="12801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39700" y="116018"/>
            <a:ext cx="10144125" cy="461665"/>
          </a:xfrm>
          <a:prstGeom prst="rect">
            <a:avLst/>
          </a:prstGeom>
          <a:noFill/>
        </p:spPr>
        <p:txBody>
          <a:bodyPr wrap="square" rtlCol="0">
            <a:spAutoFit/>
          </a:bodyPr>
          <a:lstStyle/>
          <a:p>
            <a:r>
              <a:rPr kumimoji="1" lang="ja-JP" altLang="en-US" sz="2400" dirty="0"/>
              <a:t>大阪府分譲マンション管理適正化及び再生円滑化基本</a:t>
            </a:r>
            <a:r>
              <a:rPr kumimoji="1" lang="ja-JP" altLang="en-US" sz="2400" dirty="0" smtClean="0"/>
              <a:t>計画（案）の概要</a:t>
            </a:r>
            <a:endParaRPr kumimoji="1" lang="ja-JP" altLang="en-US" sz="2400" dirty="0"/>
          </a:p>
        </p:txBody>
      </p:sp>
      <p:sp>
        <p:nvSpPr>
          <p:cNvPr id="548" name="テキスト ボックス 547"/>
          <p:cNvSpPr txBox="1"/>
          <p:nvPr/>
        </p:nvSpPr>
        <p:spPr>
          <a:xfrm>
            <a:off x="212429" y="1053148"/>
            <a:ext cx="6416793" cy="2369880"/>
          </a:xfrm>
          <a:prstGeom prst="rect">
            <a:avLst/>
          </a:prstGeom>
          <a:noFill/>
        </p:spPr>
        <p:txBody>
          <a:bodyPr wrap="square" rtlCol="0">
            <a:spAutoFit/>
          </a:bodyPr>
          <a:lstStyle/>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a:t>
            </a:r>
            <a:r>
              <a:rPr kumimoji="0" lang="ja-JP" altLang="en-US" sz="1400" spc="-100" dirty="0">
                <a:solidFill>
                  <a:prstClr val="black"/>
                </a:solidFill>
                <a:latin typeface="游ゴシック" panose="020B0400000000000000" pitchFamily="50" charset="-128"/>
                <a:ea typeface="游ゴシック" panose="020B0400000000000000" pitchFamily="50" charset="-128"/>
              </a:rPr>
              <a:t>マンション関連法が改正（令和４年４月施行予定）され</a:t>
            </a:r>
            <a:r>
              <a:rPr kumimoji="0" lang="ja-JP" altLang="en-US" sz="1400" spc="-100" dirty="0" smtClean="0">
                <a:solidFill>
                  <a:prstClr val="black"/>
                </a:solidFill>
                <a:latin typeface="游ゴシック" panose="020B0400000000000000" pitchFamily="50" charset="-128"/>
                <a:ea typeface="游ゴシック" panose="020B0400000000000000" pitchFamily="50" charset="-128"/>
              </a:rPr>
              <a:t>、管理計画認定制度や</a:t>
            </a:r>
            <a:endParaRPr kumimoji="0" lang="en-US" altLang="ja-JP" sz="1400" spc="-1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spc="-1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管理組合への</a:t>
            </a:r>
            <a:r>
              <a:rPr kumimoji="0" lang="ja-JP" altLang="en-US" sz="1400" smtClean="0">
                <a:solidFill>
                  <a:prstClr val="black"/>
                </a:solidFill>
                <a:latin typeface="游ゴシック" panose="020B0400000000000000" pitchFamily="50" charset="-128"/>
                <a:ea typeface="游ゴシック" panose="020B0400000000000000" pitchFamily="50" charset="-128"/>
              </a:rPr>
              <a:t>指導など、地方</a:t>
            </a:r>
            <a:r>
              <a:rPr kumimoji="0" lang="ja-JP" altLang="en-US" sz="1400" dirty="0">
                <a:solidFill>
                  <a:prstClr val="black"/>
                </a:solidFill>
                <a:latin typeface="游ゴシック" panose="020B0400000000000000" pitchFamily="50" charset="-128"/>
                <a:ea typeface="游ゴシック" panose="020B0400000000000000" pitchFamily="50" charset="-128"/>
              </a:rPr>
              <a:t>公共団体の役割が強化された。</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16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1200" dirty="0" smtClean="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1200" dirty="0" smtClean="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12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12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1200" spc="-8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spc="-80" dirty="0" smtClean="0">
                <a:solidFill>
                  <a:prstClr val="black"/>
                </a:solidFill>
                <a:latin typeface="游ゴシック" panose="020B0400000000000000" pitchFamily="50" charset="-128"/>
                <a:ea typeface="游ゴシック" panose="020B0400000000000000" pitchFamily="50" charset="-128"/>
              </a:rPr>
              <a:t>○</a:t>
            </a:r>
            <a:r>
              <a:rPr kumimoji="0" lang="ja-JP" altLang="en-US" sz="1400" spc="100" dirty="0" smtClean="0">
                <a:solidFill>
                  <a:prstClr val="black"/>
                </a:solidFill>
                <a:latin typeface="游ゴシック" panose="020B0400000000000000" pitchFamily="50" charset="-128"/>
                <a:ea typeface="游ゴシック" panose="020B0400000000000000" pitchFamily="50" charset="-128"/>
              </a:rPr>
              <a:t>市</a:t>
            </a:r>
            <a:r>
              <a:rPr kumimoji="0" lang="ja-JP" altLang="en-US" sz="1400" spc="100" dirty="0">
                <a:solidFill>
                  <a:prstClr val="black"/>
                </a:solidFill>
                <a:latin typeface="游ゴシック" panose="020B0400000000000000" pitchFamily="50" charset="-128"/>
                <a:ea typeface="游ゴシック" panose="020B0400000000000000" pitchFamily="50" charset="-128"/>
              </a:rPr>
              <a:t>がマンション管理適正化推進計画を策定する際の指針となるよう</a:t>
            </a:r>
            <a:r>
              <a:rPr kumimoji="0" lang="ja-JP" altLang="en-US" sz="1400" spc="100" dirty="0" smtClean="0">
                <a:solidFill>
                  <a:prstClr val="black"/>
                </a:solidFill>
                <a:latin typeface="游ゴシック" panose="020B0400000000000000" pitchFamily="50" charset="-128"/>
                <a:ea typeface="游ゴシック" panose="020B0400000000000000" pitchFamily="50" charset="-128"/>
              </a:rPr>
              <a:t>、</a:t>
            </a:r>
            <a:endParaRPr kumimoji="0" lang="en-US" altLang="ja-JP" sz="1400" spc="1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spc="-100" dirty="0">
                <a:solidFill>
                  <a:prstClr val="black"/>
                </a:solidFill>
                <a:latin typeface="游ゴシック" panose="020B0400000000000000" pitchFamily="50" charset="-128"/>
                <a:ea typeface="游ゴシック" panose="020B0400000000000000" pitchFamily="50" charset="-128"/>
              </a:rPr>
              <a:t>　</a:t>
            </a:r>
            <a:r>
              <a:rPr kumimoji="0" lang="ja-JP" altLang="en-US" sz="1400" spc="-100" dirty="0" smtClean="0">
                <a:solidFill>
                  <a:prstClr val="black"/>
                </a:solidFill>
                <a:latin typeface="游ゴシック" panose="020B0400000000000000" pitchFamily="50" charset="-128"/>
                <a:ea typeface="游ゴシック" panose="020B0400000000000000" pitchFamily="50" charset="-128"/>
              </a:rPr>
              <a:t>府</a:t>
            </a:r>
            <a:r>
              <a:rPr kumimoji="0" lang="ja-JP" altLang="en-US" sz="1400" spc="-100" dirty="0">
                <a:solidFill>
                  <a:prstClr val="black"/>
                </a:solidFill>
                <a:latin typeface="游ゴシック" panose="020B0400000000000000" pitchFamily="50" charset="-128"/>
                <a:ea typeface="游ゴシック" panose="020B0400000000000000" pitchFamily="50" charset="-128"/>
              </a:rPr>
              <a:t>全域</a:t>
            </a:r>
            <a:r>
              <a:rPr kumimoji="0" lang="ja-JP" altLang="en-US" sz="1400" spc="-100" dirty="0" smtClean="0">
                <a:solidFill>
                  <a:prstClr val="black"/>
                </a:solidFill>
                <a:latin typeface="游ゴシック" panose="020B0400000000000000" pitchFamily="50" charset="-128"/>
                <a:ea typeface="游ゴシック" panose="020B0400000000000000" pitchFamily="50" charset="-128"/>
              </a:rPr>
              <a:t>の分譲</a:t>
            </a:r>
            <a:r>
              <a:rPr kumimoji="0" lang="ja-JP" altLang="en-US" sz="1400" spc="-100" dirty="0">
                <a:solidFill>
                  <a:prstClr val="black"/>
                </a:solidFill>
                <a:latin typeface="游ゴシック" panose="020B0400000000000000" pitchFamily="50" charset="-128"/>
                <a:ea typeface="游ゴシック" panose="020B0400000000000000" pitchFamily="50" charset="-128"/>
              </a:rPr>
              <a:t>マンションの管理</a:t>
            </a:r>
            <a:r>
              <a:rPr kumimoji="0" lang="ja-JP" altLang="en-US" sz="1400" spc="-100" dirty="0" smtClean="0">
                <a:solidFill>
                  <a:prstClr val="black"/>
                </a:solidFill>
                <a:latin typeface="游ゴシック" panose="020B0400000000000000" pitchFamily="50" charset="-128"/>
                <a:ea typeface="游ゴシック" panose="020B0400000000000000" pitchFamily="50" charset="-128"/>
              </a:rPr>
              <a:t>適正化及び</a:t>
            </a:r>
            <a:r>
              <a:rPr kumimoji="0" lang="ja-JP" altLang="en-US" sz="1400" spc="-100" dirty="0">
                <a:solidFill>
                  <a:prstClr val="black"/>
                </a:solidFill>
                <a:latin typeface="游ゴシック" panose="020B0400000000000000" pitchFamily="50" charset="-128"/>
                <a:ea typeface="游ゴシック" panose="020B0400000000000000" pitchFamily="50" charset="-128"/>
              </a:rPr>
              <a:t>再生円滑化の考え方を示すとともに</a:t>
            </a:r>
            <a:r>
              <a:rPr kumimoji="0" lang="ja-JP" altLang="en-US" sz="1400" spc="-100" dirty="0" smtClean="0">
                <a:solidFill>
                  <a:prstClr val="black"/>
                </a:solidFill>
                <a:latin typeface="游ゴシック" panose="020B0400000000000000" pitchFamily="50" charset="-128"/>
                <a:ea typeface="游ゴシック" panose="020B0400000000000000" pitchFamily="50" charset="-128"/>
              </a:rPr>
              <a:t>、</a:t>
            </a:r>
            <a:endParaRPr kumimoji="0" lang="en-US" altLang="ja-JP" sz="1400" spc="-1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spc="-100" dirty="0">
                <a:solidFill>
                  <a:prstClr val="black"/>
                </a:solidFill>
                <a:latin typeface="游ゴシック" panose="020B0400000000000000" pitchFamily="50" charset="-128"/>
                <a:ea typeface="游ゴシック" panose="020B0400000000000000" pitchFamily="50" charset="-128"/>
              </a:rPr>
              <a:t>　</a:t>
            </a:r>
            <a:r>
              <a:rPr kumimoji="0" lang="ja-JP" altLang="en-US" sz="1400" spc="-100" dirty="0" smtClean="0">
                <a:solidFill>
                  <a:prstClr val="black"/>
                </a:solidFill>
                <a:latin typeface="游ゴシック" panose="020B0400000000000000" pitchFamily="50" charset="-128"/>
                <a:ea typeface="游ゴシック" panose="020B0400000000000000" pitchFamily="50" charset="-128"/>
              </a:rPr>
              <a:t>町村域</a:t>
            </a:r>
            <a:r>
              <a:rPr kumimoji="0" lang="ja-JP" altLang="en-US" sz="1400" spc="-100" dirty="0">
                <a:solidFill>
                  <a:prstClr val="black"/>
                </a:solidFill>
                <a:latin typeface="游ゴシック" panose="020B0400000000000000" pitchFamily="50" charset="-128"/>
                <a:ea typeface="游ゴシック" panose="020B0400000000000000" pitchFamily="50" charset="-128"/>
              </a:rPr>
              <a:t>の</a:t>
            </a:r>
            <a:r>
              <a:rPr kumimoji="0" lang="ja-JP" altLang="en-US" sz="1400" spc="-80" dirty="0">
                <a:solidFill>
                  <a:prstClr val="black"/>
                </a:solidFill>
                <a:latin typeface="游ゴシック" panose="020B0400000000000000" pitchFamily="50" charset="-128"/>
                <a:ea typeface="游ゴシック" panose="020B0400000000000000" pitchFamily="50" charset="-128"/>
              </a:rPr>
              <a:t>マンション管理適正化推進計画を策定する。</a:t>
            </a:r>
            <a:endParaRPr kumimoji="0" lang="en-US" altLang="ja-JP" sz="1400" spc="-80" dirty="0">
              <a:solidFill>
                <a:prstClr val="black"/>
              </a:solidFill>
              <a:latin typeface="游ゴシック" panose="020B0400000000000000" pitchFamily="50" charset="-128"/>
              <a:ea typeface="游ゴシック" panose="020B0400000000000000" pitchFamily="50" charset="-128"/>
            </a:endParaRPr>
          </a:p>
        </p:txBody>
      </p:sp>
      <p:sp>
        <p:nvSpPr>
          <p:cNvPr id="549" name="正方形/長方形 548">
            <a:extLst>
              <a:ext uri="{FF2B5EF4-FFF2-40B4-BE49-F238E27FC236}">
                <a16:creationId xmlns:a16="http://schemas.microsoft.com/office/drawing/2014/main" id="{058B30F0-2240-4018-AB9F-4E4DB52EB05E}"/>
              </a:ext>
            </a:extLst>
          </p:cNvPr>
          <p:cNvSpPr/>
          <p:nvPr/>
        </p:nvSpPr>
        <p:spPr>
          <a:xfrm>
            <a:off x="485394" y="1879212"/>
            <a:ext cx="2599620" cy="631458"/>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0" name="正方形/長方形 549">
            <a:extLst>
              <a:ext uri="{FF2B5EF4-FFF2-40B4-BE49-F238E27FC236}">
                <a16:creationId xmlns:a16="http://schemas.microsoft.com/office/drawing/2014/main" id="{41945E3B-FA09-4257-98DE-BC5A59AF1E3E}"/>
              </a:ext>
            </a:extLst>
          </p:cNvPr>
          <p:cNvSpPr/>
          <p:nvPr/>
        </p:nvSpPr>
        <p:spPr>
          <a:xfrm>
            <a:off x="3286530" y="1884846"/>
            <a:ext cx="2685398" cy="625823"/>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1" name="フリーフォーム 550"/>
          <p:cNvSpPr/>
          <p:nvPr/>
        </p:nvSpPr>
        <p:spPr>
          <a:xfrm>
            <a:off x="7739446" y="5766379"/>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2" name="角丸四角形 551"/>
          <p:cNvSpPr/>
          <p:nvPr/>
        </p:nvSpPr>
        <p:spPr>
          <a:xfrm>
            <a:off x="7449711" y="5662207"/>
            <a:ext cx="623640" cy="353840"/>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3" name="テキスト ボックス 552"/>
          <p:cNvSpPr txBox="1"/>
          <p:nvPr/>
        </p:nvSpPr>
        <p:spPr>
          <a:xfrm>
            <a:off x="160261" y="3970665"/>
            <a:ext cx="4134465" cy="1118255"/>
          </a:xfrm>
          <a:prstGeom prst="rect">
            <a:avLst/>
          </a:prstGeom>
          <a:noFill/>
        </p:spPr>
        <p:txBody>
          <a:bodyPr wrap="none" rtlCol="0">
            <a:spAutoFit/>
          </a:bodyPr>
          <a:lstStyle/>
          <a:p>
            <a:pPr defTabSz="457200">
              <a:lnSpc>
                <a:spcPts val="1600"/>
              </a:lnSpc>
            </a:pPr>
            <a:r>
              <a:rPr lang="en-US" altLang="ja-JP" sz="1400" b="1" spc="-100" dirty="0" smtClean="0">
                <a:solidFill>
                  <a:prstClr val="black"/>
                </a:solidFill>
                <a:ea typeface="游ゴシック" panose="020B0400000000000000" pitchFamily="50" charset="-128"/>
              </a:rPr>
              <a:t>【</a:t>
            </a:r>
            <a:r>
              <a:rPr lang="ja-JP" altLang="en-US" sz="1400" b="1" spc="-100" dirty="0" smtClean="0">
                <a:solidFill>
                  <a:prstClr val="black"/>
                </a:solidFill>
                <a:ea typeface="游ゴシック" panose="020B0400000000000000" pitchFamily="50" charset="-128"/>
              </a:rPr>
              <a:t>主なポイント</a:t>
            </a:r>
            <a:r>
              <a:rPr lang="en-US" altLang="ja-JP" sz="1400" b="1" spc="-100" dirty="0" smtClean="0">
                <a:solidFill>
                  <a:prstClr val="black"/>
                </a:solidFill>
                <a:ea typeface="游ゴシック" panose="020B0400000000000000" pitchFamily="50" charset="-128"/>
              </a:rPr>
              <a:t>】</a:t>
            </a:r>
          </a:p>
          <a:p>
            <a:pPr defTabSz="457200">
              <a:lnSpc>
                <a:spcPts val="1600"/>
              </a:lnSpc>
            </a:pPr>
            <a:r>
              <a:rPr lang="ja-JP" altLang="en-US" sz="1400" b="1" dirty="0" smtClean="0">
                <a:solidFill>
                  <a:prstClr val="black"/>
                </a:solidFill>
                <a:ea typeface="游ゴシック" panose="020B0400000000000000" pitchFamily="50" charset="-128"/>
              </a:rPr>
              <a:t>　〇</a:t>
            </a:r>
            <a:r>
              <a:rPr lang="ja-JP" altLang="en-US" sz="1400" b="1" dirty="0">
                <a:solidFill>
                  <a:prstClr val="black"/>
                </a:solidFill>
                <a:ea typeface="游ゴシック" panose="020B0400000000000000" pitchFamily="50" charset="-128"/>
              </a:rPr>
              <a:t>地方公共団体による実態</a:t>
            </a:r>
            <a:r>
              <a:rPr lang="ja-JP" altLang="en-US" sz="1400" b="1" dirty="0" smtClean="0">
                <a:solidFill>
                  <a:prstClr val="black"/>
                </a:solidFill>
                <a:ea typeface="游ゴシック" panose="020B0400000000000000" pitchFamily="50" charset="-128"/>
              </a:rPr>
              <a:t>調査</a:t>
            </a:r>
            <a:endParaRPr lang="en-US" altLang="ja-JP" sz="1400" b="1" dirty="0" smtClean="0">
              <a:solidFill>
                <a:prstClr val="black"/>
              </a:solidFill>
              <a:ea typeface="游ゴシック" panose="020B0400000000000000" pitchFamily="50" charset="-128"/>
            </a:endParaRPr>
          </a:p>
          <a:p>
            <a:pPr defTabSz="457200">
              <a:lnSpc>
                <a:spcPts val="1600"/>
              </a:lnSpc>
            </a:pPr>
            <a:r>
              <a:rPr lang="ja-JP" altLang="en-US" sz="1400" b="1" dirty="0" smtClean="0">
                <a:solidFill>
                  <a:prstClr val="black"/>
                </a:solidFill>
                <a:ea typeface="游ゴシック" panose="020B0400000000000000" pitchFamily="50" charset="-128"/>
              </a:rPr>
              <a:t>　〇</a:t>
            </a:r>
            <a:r>
              <a:rPr lang="ja-JP" altLang="en-US" sz="1400" b="1" dirty="0">
                <a:solidFill>
                  <a:prstClr val="black"/>
                </a:solidFill>
                <a:ea typeface="游ゴシック" panose="020B0400000000000000" pitchFamily="50" charset="-128"/>
              </a:rPr>
              <a:t>分譲時点から適切な</a:t>
            </a:r>
            <a:r>
              <a:rPr lang="ja-JP" altLang="en-US" sz="1400" b="1" dirty="0" smtClean="0">
                <a:solidFill>
                  <a:prstClr val="black"/>
                </a:solidFill>
                <a:ea typeface="游ゴシック" panose="020B0400000000000000" pitchFamily="50" charset="-128"/>
              </a:rPr>
              <a:t>管理を確保</a:t>
            </a:r>
            <a:endParaRPr lang="en-US" altLang="ja-JP" sz="1400" b="1" dirty="0" smtClean="0">
              <a:solidFill>
                <a:prstClr val="black"/>
              </a:solidFill>
              <a:ea typeface="游ゴシック" panose="020B0400000000000000" pitchFamily="50" charset="-128"/>
            </a:endParaRPr>
          </a:p>
          <a:p>
            <a:pPr defTabSz="457200">
              <a:lnSpc>
                <a:spcPts val="1600"/>
              </a:lnSpc>
            </a:pPr>
            <a:r>
              <a:rPr lang="ja-JP" altLang="en-US" sz="1400" b="1" dirty="0" smtClean="0">
                <a:solidFill>
                  <a:prstClr val="black"/>
                </a:solidFill>
                <a:ea typeface="游ゴシック" panose="020B0400000000000000" pitchFamily="50" charset="-128"/>
              </a:rPr>
              <a:t>　〇</a:t>
            </a:r>
            <a:r>
              <a:rPr lang="ja-JP" altLang="en-US" sz="1400" b="1" dirty="0">
                <a:solidFill>
                  <a:prstClr val="black"/>
                </a:solidFill>
                <a:ea typeface="游ゴシック" panose="020B0400000000000000" pitchFamily="50" charset="-128"/>
              </a:rPr>
              <a:t>管理組合の自律的で適切な</a:t>
            </a:r>
            <a:r>
              <a:rPr lang="ja-JP" altLang="en-US" sz="1400" b="1" dirty="0" smtClean="0">
                <a:solidFill>
                  <a:prstClr val="black"/>
                </a:solidFill>
                <a:ea typeface="游ゴシック" panose="020B0400000000000000" pitchFamily="50" charset="-128"/>
              </a:rPr>
              <a:t>管理を促進</a:t>
            </a:r>
            <a:endParaRPr lang="en-US" altLang="ja-JP" sz="1400" b="1" dirty="0" smtClean="0">
              <a:solidFill>
                <a:prstClr val="black"/>
              </a:solidFill>
              <a:ea typeface="游ゴシック" panose="020B0400000000000000" pitchFamily="50" charset="-128"/>
            </a:endParaRPr>
          </a:p>
          <a:p>
            <a:pPr defTabSz="457200">
              <a:lnSpc>
                <a:spcPts val="1600"/>
              </a:lnSpc>
            </a:pPr>
            <a:r>
              <a:rPr lang="ja-JP" altLang="en-US" sz="1400" b="1" dirty="0" smtClean="0">
                <a:solidFill>
                  <a:prstClr val="black"/>
                </a:solidFill>
                <a:ea typeface="游ゴシック" panose="020B0400000000000000" pitchFamily="50" charset="-128"/>
              </a:rPr>
              <a:t>　〇</a:t>
            </a:r>
            <a:r>
              <a:rPr lang="ja-JP" altLang="en-US" sz="1400" b="1" dirty="0">
                <a:solidFill>
                  <a:prstClr val="black"/>
                </a:solidFill>
                <a:ea typeface="游ゴシック" panose="020B0400000000000000" pitchFamily="50" charset="-128"/>
              </a:rPr>
              <a:t>建替えや敷地</a:t>
            </a:r>
            <a:r>
              <a:rPr lang="ja-JP" altLang="en-US" sz="1400" b="1" dirty="0" smtClean="0">
                <a:solidFill>
                  <a:prstClr val="black"/>
                </a:solidFill>
                <a:ea typeface="游ゴシック" panose="020B0400000000000000" pitchFamily="50" charset="-128"/>
              </a:rPr>
              <a:t>売却による再生</a:t>
            </a:r>
            <a:r>
              <a:rPr lang="ja-JP" altLang="en-US" sz="1400" b="1" dirty="0">
                <a:solidFill>
                  <a:prstClr val="black"/>
                </a:solidFill>
                <a:ea typeface="游ゴシック" panose="020B0400000000000000" pitchFamily="50" charset="-128"/>
              </a:rPr>
              <a:t>を</a:t>
            </a:r>
            <a:r>
              <a:rPr lang="ja-JP" altLang="en-US" sz="1400" b="1" dirty="0" smtClean="0">
                <a:solidFill>
                  <a:prstClr val="black"/>
                </a:solidFill>
                <a:ea typeface="游ゴシック" panose="020B0400000000000000" pitchFamily="50" charset="-128"/>
              </a:rPr>
              <a:t>中長期で検討</a:t>
            </a:r>
            <a:endParaRPr lang="en-US" altLang="ja-JP" sz="1400" b="1" dirty="0">
              <a:solidFill>
                <a:prstClr val="black"/>
              </a:solidFill>
              <a:ea typeface="游ゴシック" panose="020B0400000000000000" pitchFamily="50" charset="-128"/>
            </a:endParaRPr>
          </a:p>
        </p:txBody>
      </p:sp>
      <p:cxnSp>
        <p:nvCxnSpPr>
          <p:cNvPr id="554" name="直線矢印コネクタ 553"/>
          <p:cNvCxnSpPr/>
          <p:nvPr/>
        </p:nvCxnSpPr>
        <p:spPr>
          <a:xfrm>
            <a:off x="7148768" y="6858662"/>
            <a:ext cx="300942" cy="3840"/>
          </a:xfrm>
          <a:prstGeom prst="straightConnector1">
            <a:avLst/>
          </a:prstGeom>
          <a:noFill/>
          <a:ln w="57150" cap="flat" cmpd="sng" algn="ctr">
            <a:solidFill>
              <a:srgbClr val="00B0F0"/>
            </a:solidFill>
            <a:prstDash val="solid"/>
            <a:miter lim="800000"/>
            <a:tailEnd type="triangle"/>
          </a:ln>
          <a:effectLst/>
        </p:spPr>
      </p:cxnSp>
      <p:sp>
        <p:nvSpPr>
          <p:cNvPr id="555" name="フリーフォーム 554"/>
          <p:cNvSpPr/>
          <p:nvPr/>
        </p:nvSpPr>
        <p:spPr>
          <a:xfrm>
            <a:off x="3299249" y="6490595"/>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6" name="フリーフォーム 555"/>
          <p:cNvSpPr/>
          <p:nvPr/>
        </p:nvSpPr>
        <p:spPr>
          <a:xfrm>
            <a:off x="2017828" y="6490595"/>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7" name="フリーフォーム 556"/>
          <p:cNvSpPr/>
          <p:nvPr/>
        </p:nvSpPr>
        <p:spPr>
          <a:xfrm>
            <a:off x="4836225" y="6490595"/>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8" name="フリーフォーム 557"/>
          <p:cNvSpPr/>
          <p:nvPr/>
        </p:nvSpPr>
        <p:spPr>
          <a:xfrm>
            <a:off x="7748939" y="6664254"/>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F5BD73"/>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59" name="角丸四角形 558"/>
          <p:cNvSpPr/>
          <p:nvPr/>
        </p:nvSpPr>
        <p:spPr>
          <a:xfrm>
            <a:off x="3621850" y="5662207"/>
            <a:ext cx="862521" cy="349855"/>
          </a:xfrm>
          <a:prstGeom prst="roundRect">
            <a:avLst/>
          </a:prstGeom>
          <a:no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60" name="テキスト ボックス 559"/>
          <p:cNvSpPr txBox="1"/>
          <p:nvPr/>
        </p:nvSpPr>
        <p:spPr>
          <a:xfrm>
            <a:off x="2436566" y="5698283"/>
            <a:ext cx="554300"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入居</a:t>
            </a:r>
            <a:endParaRPr lang="en-US" altLang="ja-JP" sz="1400" dirty="0">
              <a:solidFill>
                <a:srgbClr val="000000"/>
              </a:solidFill>
              <a:latin typeface="Meiryo UI" panose="020B0604030504040204" pitchFamily="50" charset="-128"/>
              <a:ea typeface="Meiryo UI" panose="020B0604030504040204" pitchFamily="50" charset="-128"/>
            </a:endParaRPr>
          </a:p>
        </p:txBody>
      </p:sp>
      <p:grpSp>
        <p:nvGrpSpPr>
          <p:cNvPr id="561" name="グループ化 560">
            <a:extLst>
              <a:ext uri="{FF2B5EF4-FFF2-40B4-BE49-F238E27FC236}">
                <a16:creationId xmlns:a16="http://schemas.microsoft.com/office/drawing/2014/main" id="{7EC32914-7C3D-46E1-9AE9-EB372B3415F3}"/>
              </a:ext>
            </a:extLst>
          </p:cNvPr>
          <p:cNvGrpSpPr/>
          <p:nvPr/>
        </p:nvGrpSpPr>
        <p:grpSpPr>
          <a:xfrm>
            <a:off x="2211275" y="6054517"/>
            <a:ext cx="1028080" cy="915160"/>
            <a:chOff x="173012" y="1880886"/>
            <a:chExt cx="1028080" cy="915160"/>
          </a:xfrm>
        </p:grpSpPr>
        <p:sp>
          <p:nvSpPr>
            <p:cNvPr id="562" name="フリーフォーム 1135">
              <a:extLst>
                <a:ext uri="{FF2B5EF4-FFF2-40B4-BE49-F238E27FC236}">
                  <a16:creationId xmlns:a16="http://schemas.microsoft.com/office/drawing/2014/main" id="{E9ABE71B-4CF6-4D84-B8EF-A130449D2A8B}"/>
                </a:ext>
              </a:extLst>
            </p:cNvPr>
            <p:cNvSpPr/>
            <p:nvPr/>
          </p:nvSpPr>
          <p:spPr>
            <a:xfrm>
              <a:off x="305574"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63" name="正方形/長方形 321">
              <a:extLst>
                <a:ext uri="{FF2B5EF4-FFF2-40B4-BE49-F238E27FC236}">
                  <a16:creationId xmlns:a16="http://schemas.microsoft.com/office/drawing/2014/main" id="{9283E3D3-F229-4BB4-ACB6-C6032302F297}"/>
                </a:ext>
              </a:extLst>
            </p:cNvPr>
            <p:cNvSpPr/>
            <p:nvPr/>
          </p:nvSpPr>
          <p:spPr>
            <a:xfrm>
              <a:off x="305574"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64" name="フリーフォーム 1137">
              <a:extLst>
                <a:ext uri="{FF2B5EF4-FFF2-40B4-BE49-F238E27FC236}">
                  <a16:creationId xmlns:a16="http://schemas.microsoft.com/office/drawing/2014/main" id="{925B890A-D68F-4D87-B07A-3A6BCEFEE999}"/>
                </a:ext>
              </a:extLst>
            </p:cNvPr>
            <p:cNvSpPr/>
            <p:nvPr/>
          </p:nvSpPr>
          <p:spPr>
            <a:xfrm>
              <a:off x="981209"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565" name="グループ化 564">
              <a:extLst>
                <a:ext uri="{FF2B5EF4-FFF2-40B4-BE49-F238E27FC236}">
                  <a16:creationId xmlns:a16="http://schemas.microsoft.com/office/drawing/2014/main" id="{E4EA752C-6D8B-4342-B9BB-33935FBF3E9B}"/>
                </a:ext>
              </a:extLst>
            </p:cNvPr>
            <p:cNvGrpSpPr/>
            <p:nvPr/>
          </p:nvGrpSpPr>
          <p:grpSpPr>
            <a:xfrm>
              <a:off x="509212" y="1991375"/>
              <a:ext cx="111379" cy="173372"/>
              <a:chOff x="859630" y="1699945"/>
              <a:chExt cx="404942" cy="630332"/>
            </a:xfrm>
          </p:grpSpPr>
          <p:sp>
            <p:nvSpPr>
              <p:cNvPr id="661" name="正方形/長方形 660">
                <a:extLst>
                  <a:ext uri="{FF2B5EF4-FFF2-40B4-BE49-F238E27FC236}">
                    <a16:creationId xmlns:a16="http://schemas.microsoft.com/office/drawing/2014/main" id="{29A33B91-1AA3-483A-A6B8-E962AA1CE495}"/>
                  </a:ext>
                </a:extLst>
              </p:cNvPr>
              <p:cNvSpPr/>
              <p:nvPr/>
            </p:nvSpPr>
            <p:spPr>
              <a:xfrm flipH="1">
                <a:off x="859630" y="1699945"/>
                <a:ext cx="404942" cy="325065"/>
              </a:xfrm>
              <a:prstGeom prst="rect">
                <a:avLst/>
              </a:prstGeom>
              <a:solidFill>
                <a:srgbClr val="DDDDDD"/>
              </a:solidFill>
              <a:ln w="1905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62" name="正方形/長方形 661">
                <a:extLst>
                  <a:ext uri="{FF2B5EF4-FFF2-40B4-BE49-F238E27FC236}">
                    <a16:creationId xmlns:a16="http://schemas.microsoft.com/office/drawing/2014/main" id="{1BF5761A-BF42-4117-AECA-BC442635BDB6}"/>
                  </a:ext>
                </a:extLst>
              </p:cNvPr>
              <p:cNvSpPr/>
              <p:nvPr/>
            </p:nvSpPr>
            <p:spPr>
              <a:xfrm flipH="1">
                <a:off x="886089" y="2025010"/>
                <a:ext cx="331475" cy="297084"/>
              </a:xfrm>
              <a:prstGeom prst="rect">
                <a:avLst/>
              </a:prstGeom>
              <a:noFill/>
              <a:ln w="1905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63" name="直線コネクタ 662">
                <a:extLst>
                  <a:ext uri="{FF2B5EF4-FFF2-40B4-BE49-F238E27FC236}">
                    <a16:creationId xmlns:a16="http://schemas.microsoft.com/office/drawing/2014/main" id="{F4482424-E6AB-4990-A3A5-5CDB44D1B7E6}"/>
                  </a:ext>
                </a:extLst>
              </p:cNvPr>
              <p:cNvCxnSpPr/>
              <p:nvPr/>
            </p:nvCxnSpPr>
            <p:spPr>
              <a:xfrm>
                <a:off x="881063" y="2017950"/>
                <a:ext cx="335756" cy="312327"/>
              </a:xfrm>
              <a:prstGeom prst="line">
                <a:avLst/>
              </a:prstGeom>
              <a:noFill/>
              <a:ln w="12700" cap="flat" cmpd="sng" algn="ctr">
                <a:solidFill>
                  <a:sysClr val="windowText" lastClr="000000">
                    <a:lumMod val="75000"/>
                    <a:lumOff val="25000"/>
                  </a:sysClr>
                </a:solidFill>
                <a:prstDash val="solid"/>
                <a:miter lim="800000"/>
              </a:ln>
              <a:effectLst/>
            </p:spPr>
          </p:cxnSp>
          <p:cxnSp>
            <p:nvCxnSpPr>
              <p:cNvPr id="664" name="直線コネクタ 663">
                <a:extLst>
                  <a:ext uri="{FF2B5EF4-FFF2-40B4-BE49-F238E27FC236}">
                    <a16:creationId xmlns:a16="http://schemas.microsoft.com/office/drawing/2014/main" id="{FF50DCB1-E820-48F9-867F-888D6FABD1CC}"/>
                  </a:ext>
                </a:extLst>
              </p:cNvPr>
              <p:cNvCxnSpPr>
                <a:cxnSpLocks/>
              </p:cNvCxnSpPr>
              <p:nvPr/>
            </p:nvCxnSpPr>
            <p:spPr>
              <a:xfrm flipV="1">
                <a:off x="884091" y="2024799"/>
                <a:ext cx="328150" cy="293700"/>
              </a:xfrm>
              <a:prstGeom prst="line">
                <a:avLst/>
              </a:prstGeom>
              <a:noFill/>
              <a:ln w="12700" cap="flat" cmpd="sng" algn="ctr">
                <a:solidFill>
                  <a:sysClr val="windowText" lastClr="000000">
                    <a:lumMod val="75000"/>
                    <a:lumOff val="25000"/>
                  </a:sysClr>
                </a:solidFill>
                <a:prstDash val="solid"/>
                <a:miter lim="800000"/>
              </a:ln>
              <a:effectLst/>
            </p:spPr>
          </p:cxnSp>
        </p:grpSp>
        <p:grpSp>
          <p:nvGrpSpPr>
            <p:cNvPr id="566" name="グループ化 565">
              <a:extLst>
                <a:ext uri="{FF2B5EF4-FFF2-40B4-BE49-F238E27FC236}">
                  <a16:creationId xmlns:a16="http://schemas.microsoft.com/office/drawing/2014/main" id="{357499D7-CB8B-4E50-95B5-B47E4D0A571E}"/>
                </a:ext>
              </a:extLst>
            </p:cNvPr>
            <p:cNvGrpSpPr/>
            <p:nvPr/>
          </p:nvGrpSpPr>
          <p:grpSpPr>
            <a:xfrm>
              <a:off x="318527" y="2268069"/>
              <a:ext cx="618401" cy="66332"/>
              <a:chOff x="318527" y="2268069"/>
              <a:chExt cx="618401" cy="66332"/>
            </a:xfrm>
          </p:grpSpPr>
          <p:sp>
            <p:nvSpPr>
              <p:cNvPr id="657" name="正方形/長方形 656">
                <a:extLst>
                  <a:ext uri="{FF2B5EF4-FFF2-40B4-BE49-F238E27FC236}">
                    <a16:creationId xmlns:a16="http://schemas.microsoft.com/office/drawing/2014/main" id="{57712E5C-7480-4D76-8CA0-39DADDD99888}"/>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8" name="正方形/長方形 657">
                <a:extLst>
                  <a:ext uri="{FF2B5EF4-FFF2-40B4-BE49-F238E27FC236}">
                    <a16:creationId xmlns:a16="http://schemas.microsoft.com/office/drawing/2014/main" id="{792E0295-A506-4F02-85CD-FED03809B725}"/>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9" name="正方形/長方形 658">
                <a:extLst>
                  <a:ext uri="{FF2B5EF4-FFF2-40B4-BE49-F238E27FC236}">
                    <a16:creationId xmlns:a16="http://schemas.microsoft.com/office/drawing/2014/main" id="{6BC62D7E-C82A-475A-B8AD-8069810E9E5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60" name="正方形/長方形 659">
                <a:extLst>
                  <a:ext uri="{FF2B5EF4-FFF2-40B4-BE49-F238E27FC236}">
                    <a16:creationId xmlns:a16="http://schemas.microsoft.com/office/drawing/2014/main" id="{A599E340-686C-4DA2-A507-E9A5A36664FB}"/>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567" name="グループ化 566">
              <a:extLst>
                <a:ext uri="{FF2B5EF4-FFF2-40B4-BE49-F238E27FC236}">
                  <a16:creationId xmlns:a16="http://schemas.microsoft.com/office/drawing/2014/main" id="{76BA4271-151C-4397-A649-67CD6A76E0B9}"/>
                </a:ext>
              </a:extLst>
            </p:cNvPr>
            <p:cNvGrpSpPr/>
            <p:nvPr/>
          </p:nvGrpSpPr>
          <p:grpSpPr>
            <a:xfrm>
              <a:off x="318527" y="2370149"/>
              <a:ext cx="618401" cy="66332"/>
              <a:chOff x="318527" y="2268069"/>
              <a:chExt cx="618401" cy="66332"/>
            </a:xfrm>
          </p:grpSpPr>
          <p:sp>
            <p:nvSpPr>
              <p:cNvPr id="653" name="正方形/長方形 652">
                <a:extLst>
                  <a:ext uri="{FF2B5EF4-FFF2-40B4-BE49-F238E27FC236}">
                    <a16:creationId xmlns:a16="http://schemas.microsoft.com/office/drawing/2014/main" id="{AE31E067-1839-4CA4-A70A-E14F04648D2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4" name="正方形/長方形 653">
                <a:extLst>
                  <a:ext uri="{FF2B5EF4-FFF2-40B4-BE49-F238E27FC236}">
                    <a16:creationId xmlns:a16="http://schemas.microsoft.com/office/drawing/2014/main" id="{6F84FD4D-E373-4C87-A7D2-4A7714211514}"/>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5" name="正方形/長方形 654">
                <a:extLst>
                  <a:ext uri="{FF2B5EF4-FFF2-40B4-BE49-F238E27FC236}">
                    <a16:creationId xmlns:a16="http://schemas.microsoft.com/office/drawing/2014/main" id="{7239E3D0-4C60-4108-90FE-56A8C1687D0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6" name="正方形/長方形 655">
                <a:extLst>
                  <a:ext uri="{FF2B5EF4-FFF2-40B4-BE49-F238E27FC236}">
                    <a16:creationId xmlns:a16="http://schemas.microsoft.com/office/drawing/2014/main" id="{8C14B240-6FC2-46D7-9CFB-5661A73D2DD3}"/>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568" name="グループ化 567">
              <a:extLst>
                <a:ext uri="{FF2B5EF4-FFF2-40B4-BE49-F238E27FC236}">
                  <a16:creationId xmlns:a16="http://schemas.microsoft.com/office/drawing/2014/main" id="{F4C5E79B-75DA-4820-B41B-0ABCC8A350B2}"/>
                </a:ext>
              </a:extLst>
            </p:cNvPr>
            <p:cNvGrpSpPr/>
            <p:nvPr/>
          </p:nvGrpSpPr>
          <p:grpSpPr>
            <a:xfrm>
              <a:off x="318527" y="2474364"/>
              <a:ext cx="618401" cy="66332"/>
              <a:chOff x="318527" y="2268069"/>
              <a:chExt cx="618401" cy="66332"/>
            </a:xfrm>
          </p:grpSpPr>
          <p:sp>
            <p:nvSpPr>
              <p:cNvPr id="649" name="正方形/長方形 648">
                <a:extLst>
                  <a:ext uri="{FF2B5EF4-FFF2-40B4-BE49-F238E27FC236}">
                    <a16:creationId xmlns:a16="http://schemas.microsoft.com/office/drawing/2014/main" id="{9AA74E91-5CD4-407C-8E83-70E02D33D9D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0" name="正方形/長方形 649">
                <a:extLst>
                  <a:ext uri="{FF2B5EF4-FFF2-40B4-BE49-F238E27FC236}">
                    <a16:creationId xmlns:a16="http://schemas.microsoft.com/office/drawing/2014/main" id="{65262B38-47BD-4828-AF25-34722A719B81}"/>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1" name="正方形/長方形 650">
                <a:extLst>
                  <a:ext uri="{FF2B5EF4-FFF2-40B4-BE49-F238E27FC236}">
                    <a16:creationId xmlns:a16="http://schemas.microsoft.com/office/drawing/2014/main" id="{02370607-B4E5-41C0-9C37-D623819AD88A}"/>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52" name="正方形/長方形 651">
                <a:extLst>
                  <a:ext uri="{FF2B5EF4-FFF2-40B4-BE49-F238E27FC236}">
                    <a16:creationId xmlns:a16="http://schemas.microsoft.com/office/drawing/2014/main" id="{0D1CEDD3-45F5-4641-BC91-5A42F047CA49}"/>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569" name="グループ化 568">
              <a:extLst>
                <a:ext uri="{FF2B5EF4-FFF2-40B4-BE49-F238E27FC236}">
                  <a16:creationId xmlns:a16="http://schemas.microsoft.com/office/drawing/2014/main" id="{F9D6051E-9EC7-42B1-BF63-8C17DBDBF1A8}"/>
                </a:ext>
              </a:extLst>
            </p:cNvPr>
            <p:cNvGrpSpPr/>
            <p:nvPr/>
          </p:nvGrpSpPr>
          <p:grpSpPr>
            <a:xfrm>
              <a:off x="318527" y="2572343"/>
              <a:ext cx="618401" cy="66332"/>
              <a:chOff x="318527" y="2268069"/>
              <a:chExt cx="618401" cy="66332"/>
            </a:xfrm>
          </p:grpSpPr>
          <p:sp>
            <p:nvSpPr>
              <p:cNvPr id="645" name="正方形/長方形 644">
                <a:extLst>
                  <a:ext uri="{FF2B5EF4-FFF2-40B4-BE49-F238E27FC236}">
                    <a16:creationId xmlns:a16="http://schemas.microsoft.com/office/drawing/2014/main" id="{CFAFC9FB-8939-4BA7-B35B-54CB6FF5D403}"/>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6" name="正方形/長方形 645">
                <a:extLst>
                  <a:ext uri="{FF2B5EF4-FFF2-40B4-BE49-F238E27FC236}">
                    <a16:creationId xmlns:a16="http://schemas.microsoft.com/office/drawing/2014/main" id="{5BF3F0C7-BB1D-40F3-AD43-6FD9E98F3553}"/>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7" name="正方形/長方形 646">
                <a:extLst>
                  <a:ext uri="{FF2B5EF4-FFF2-40B4-BE49-F238E27FC236}">
                    <a16:creationId xmlns:a16="http://schemas.microsoft.com/office/drawing/2014/main" id="{843FC53C-5E0C-4D80-BC93-73A24E99671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8" name="正方形/長方形 647">
                <a:extLst>
                  <a:ext uri="{FF2B5EF4-FFF2-40B4-BE49-F238E27FC236}">
                    <a16:creationId xmlns:a16="http://schemas.microsoft.com/office/drawing/2014/main" id="{19AB6386-D5BE-484F-80E1-4ADBE111006D}"/>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570" name="グループ化 569">
              <a:extLst>
                <a:ext uri="{FF2B5EF4-FFF2-40B4-BE49-F238E27FC236}">
                  <a16:creationId xmlns:a16="http://schemas.microsoft.com/office/drawing/2014/main" id="{DEEA2CD0-70A3-42E9-A725-4338BAB9AE17}"/>
                </a:ext>
              </a:extLst>
            </p:cNvPr>
            <p:cNvGrpSpPr/>
            <p:nvPr/>
          </p:nvGrpSpPr>
          <p:grpSpPr>
            <a:xfrm>
              <a:off x="290060" y="2277630"/>
              <a:ext cx="672489" cy="376925"/>
              <a:chOff x="290060" y="2277630"/>
              <a:chExt cx="672489" cy="376925"/>
            </a:xfrm>
            <a:solidFill>
              <a:srgbClr val="E7E6E6">
                <a:lumMod val="20000"/>
                <a:lumOff val="80000"/>
              </a:srgbClr>
            </a:solidFill>
          </p:grpSpPr>
          <p:grpSp>
            <p:nvGrpSpPr>
              <p:cNvPr id="577" name="グループ化 576">
                <a:extLst>
                  <a:ext uri="{FF2B5EF4-FFF2-40B4-BE49-F238E27FC236}">
                    <a16:creationId xmlns:a16="http://schemas.microsoft.com/office/drawing/2014/main" id="{225F0470-70F8-4DA4-8293-A2189FC302C8}"/>
                  </a:ext>
                </a:extLst>
              </p:cNvPr>
              <p:cNvGrpSpPr/>
              <p:nvPr/>
            </p:nvGrpSpPr>
            <p:grpSpPr>
              <a:xfrm>
                <a:off x="290060" y="2277630"/>
                <a:ext cx="672489" cy="91913"/>
                <a:chOff x="290060" y="2277630"/>
                <a:chExt cx="672489" cy="91913"/>
              </a:xfrm>
              <a:grpFill/>
            </p:grpSpPr>
            <p:grpSp>
              <p:nvGrpSpPr>
                <p:cNvPr id="629" name="グループ化 628">
                  <a:extLst>
                    <a:ext uri="{FF2B5EF4-FFF2-40B4-BE49-F238E27FC236}">
                      <a16:creationId xmlns:a16="http://schemas.microsoft.com/office/drawing/2014/main" id="{1C50C0B7-2A7C-49CA-905D-F9111F3DD0EA}"/>
                    </a:ext>
                  </a:extLst>
                </p:cNvPr>
                <p:cNvGrpSpPr/>
                <p:nvPr/>
              </p:nvGrpSpPr>
              <p:grpSpPr>
                <a:xfrm>
                  <a:off x="290060" y="2277630"/>
                  <a:ext cx="151810" cy="91913"/>
                  <a:chOff x="6969110" y="3730368"/>
                  <a:chExt cx="667328" cy="86946"/>
                </a:xfrm>
                <a:grpFill/>
              </p:grpSpPr>
              <p:sp>
                <p:nvSpPr>
                  <p:cNvPr id="642" name="正方形/長方形 641">
                    <a:extLst>
                      <a:ext uri="{FF2B5EF4-FFF2-40B4-BE49-F238E27FC236}">
                        <a16:creationId xmlns:a16="http://schemas.microsoft.com/office/drawing/2014/main" id="{FAD90CB6-0805-4411-A38E-3E8A60C332D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3" name="フリーフォーム 1152">
                    <a:extLst>
                      <a:ext uri="{FF2B5EF4-FFF2-40B4-BE49-F238E27FC236}">
                        <a16:creationId xmlns:a16="http://schemas.microsoft.com/office/drawing/2014/main" id="{A6678879-CE77-4AF0-94FA-EA73D7598FE2}"/>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44" name="直線コネクタ 643">
                    <a:extLst>
                      <a:ext uri="{FF2B5EF4-FFF2-40B4-BE49-F238E27FC236}">
                        <a16:creationId xmlns:a16="http://schemas.microsoft.com/office/drawing/2014/main" id="{3E5869CD-AC51-4B90-B9FE-338C0D09A9B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30" name="グループ化 629">
                  <a:extLst>
                    <a:ext uri="{FF2B5EF4-FFF2-40B4-BE49-F238E27FC236}">
                      <a16:creationId xmlns:a16="http://schemas.microsoft.com/office/drawing/2014/main" id="{1C727C69-7425-4369-94FD-EB204CA4A435}"/>
                    </a:ext>
                  </a:extLst>
                </p:cNvPr>
                <p:cNvGrpSpPr/>
                <p:nvPr/>
              </p:nvGrpSpPr>
              <p:grpSpPr>
                <a:xfrm>
                  <a:off x="466227" y="2277630"/>
                  <a:ext cx="151810" cy="91913"/>
                  <a:chOff x="6969110" y="3730368"/>
                  <a:chExt cx="667328" cy="86946"/>
                </a:xfrm>
                <a:grpFill/>
              </p:grpSpPr>
              <p:sp>
                <p:nvSpPr>
                  <p:cNvPr id="639" name="正方形/長方形 638">
                    <a:extLst>
                      <a:ext uri="{FF2B5EF4-FFF2-40B4-BE49-F238E27FC236}">
                        <a16:creationId xmlns:a16="http://schemas.microsoft.com/office/drawing/2014/main" id="{737A049B-D411-48D3-ADF7-6305E2232E3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40" name="フリーフォーム 1152">
                    <a:extLst>
                      <a:ext uri="{FF2B5EF4-FFF2-40B4-BE49-F238E27FC236}">
                        <a16:creationId xmlns:a16="http://schemas.microsoft.com/office/drawing/2014/main" id="{1DE99354-82F8-4874-9B21-191A0AA70E87}"/>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41" name="直線コネクタ 640">
                    <a:extLst>
                      <a:ext uri="{FF2B5EF4-FFF2-40B4-BE49-F238E27FC236}">
                        <a16:creationId xmlns:a16="http://schemas.microsoft.com/office/drawing/2014/main" id="{1CB71F7C-A7A6-4863-AC94-1378B114B32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31" name="グループ化 630">
                  <a:extLst>
                    <a:ext uri="{FF2B5EF4-FFF2-40B4-BE49-F238E27FC236}">
                      <a16:creationId xmlns:a16="http://schemas.microsoft.com/office/drawing/2014/main" id="{CCFCFA03-8CE7-4D06-BCD5-A28774598943}"/>
                    </a:ext>
                  </a:extLst>
                </p:cNvPr>
                <p:cNvGrpSpPr/>
                <p:nvPr/>
              </p:nvGrpSpPr>
              <p:grpSpPr>
                <a:xfrm>
                  <a:off x="640927" y="2277630"/>
                  <a:ext cx="151810" cy="91913"/>
                  <a:chOff x="6969110" y="3730368"/>
                  <a:chExt cx="667328" cy="86946"/>
                </a:xfrm>
                <a:grpFill/>
              </p:grpSpPr>
              <p:sp>
                <p:nvSpPr>
                  <p:cNvPr id="636" name="正方形/長方形 635">
                    <a:extLst>
                      <a:ext uri="{FF2B5EF4-FFF2-40B4-BE49-F238E27FC236}">
                        <a16:creationId xmlns:a16="http://schemas.microsoft.com/office/drawing/2014/main" id="{911EF17A-F9B1-4B8A-9601-D419B931F1B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37" name="フリーフォーム 1152">
                    <a:extLst>
                      <a:ext uri="{FF2B5EF4-FFF2-40B4-BE49-F238E27FC236}">
                        <a16:creationId xmlns:a16="http://schemas.microsoft.com/office/drawing/2014/main" id="{FC821F97-252F-46D1-8D3A-CCE90F63F04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38" name="直線コネクタ 637">
                    <a:extLst>
                      <a:ext uri="{FF2B5EF4-FFF2-40B4-BE49-F238E27FC236}">
                        <a16:creationId xmlns:a16="http://schemas.microsoft.com/office/drawing/2014/main" id="{0BE54913-1653-45B8-945D-7E3BF047731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32" name="グループ化 631">
                  <a:extLst>
                    <a:ext uri="{FF2B5EF4-FFF2-40B4-BE49-F238E27FC236}">
                      <a16:creationId xmlns:a16="http://schemas.microsoft.com/office/drawing/2014/main" id="{90ED74B6-3653-4CDA-A160-F985F45D06DE}"/>
                    </a:ext>
                  </a:extLst>
                </p:cNvPr>
                <p:cNvGrpSpPr/>
                <p:nvPr/>
              </p:nvGrpSpPr>
              <p:grpSpPr>
                <a:xfrm>
                  <a:off x="810739" y="2277630"/>
                  <a:ext cx="151810" cy="91913"/>
                  <a:chOff x="6969110" y="3730368"/>
                  <a:chExt cx="667328" cy="86946"/>
                </a:xfrm>
                <a:grpFill/>
              </p:grpSpPr>
              <p:sp>
                <p:nvSpPr>
                  <p:cNvPr id="633" name="正方形/長方形 632">
                    <a:extLst>
                      <a:ext uri="{FF2B5EF4-FFF2-40B4-BE49-F238E27FC236}">
                        <a16:creationId xmlns:a16="http://schemas.microsoft.com/office/drawing/2014/main" id="{6F89A6D1-ECB9-481F-B694-E729430F66C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34" name="フリーフォーム 1152">
                    <a:extLst>
                      <a:ext uri="{FF2B5EF4-FFF2-40B4-BE49-F238E27FC236}">
                        <a16:creationId xmlns:a16="http://schemas.microsoft.com/office/drawing/2014/main" id="{23121760-0509-4C03-89C3-92BE366BCEE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35" name="直線コネクタ 634">
                    <a:extLst>
                      <a:ext uri="{FF2B5EF4-FFF2-40B4-BE49-F238E27FC236}">
                        <a16:creationId xmlns:a16="http://schemas.microsoft.com/office/drawing/2014/main" id="{41838BD3-58FB-41AF-A833-E48F67CA70D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578" name="グループ化 577">
                <a:extLst>
                  <a:ext uri="{FF2B5EF4-FFF2-40B4-BE49-F238E27FC236}">
                    <a16:creationId xmlns:a16="http://schemas.microsoft.com/office/drawing/2014/main" id="{B55AF682-DDA6-4312-B4BF-D5C814D072F6}"/>
                  </a:ext>
                </a:extLst>
              </p:cNvPr>
              <p:cNvGrpSpPr/>
              <p:nvPr/>
            </p:nvGrpSpPr>
            <p:grpSpPr>
              <a:xfrm>
                <a:off x="290060" y="2372599"/>
                <a:ext cx="672489" cy="91913"/>
                <a:chOff x="290060" y="2277630"/>
                <a:chExt cx="672489" cy="91913"/>
              </a:xfrm>
              <a:grpFill/>
            </p:grpSpPr>
            <p:grpSp>
              <p:nvGrpSpPr>
                <p:cNvPr id="613" name="グループ化 612">
                  <a:extLst>
                    <a:ext uri="{FF2B5EF4-FFF2-40B4-BE49-F238E27FC236}">
                      <a16:creationId xmlns:a16="http://schemas.microsoft.com/office/drawing/2014/main" id="{C3A5BA5F-B8FC-470F-BCA0-B46E627D165D}"/>
                    </a:ext>
                  </a:extLst>
                </p:cNvPr>
                <p:cNvGrpSpPr/>
                <p:nvPr/>
              </p:nvGrpSpPr>
              <p:grpSpPr>
                <a:xfrm>
                  <a:off x="290060" y="2277630"/>
                  <a:ext cx="151810" cy="91913"/>
                  <a:chOff x="6969110" y="3730368"/>
                  <a:chExt cx="667328" cy="86946"/>
                </a:xfrm>
                <a:grpFill/>
              </p:grpSpPr>
              <p:sp>
                <p:nvSpPr>
                  <p:cNvPr id="626" name="正方形/長方形 625">
                    <a:extLst>
                      <a:ext uri="{FF2B5EF4-FFF2-40B4-BE49-F238E27FC236}">
                        <a16:creationId xmlns:a16="http://schemas.microsoft.com/office/drawing/2014/main" id="{9068249C-034F-46D5-B019-9CA370566C3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27" name="フリーフォーム 1152">
                    <a:extLst>
                      <a:ext uri="{FF2B5EF4-FFF2-40B4-BE49-F238E27FC236}">
                        <a16:creationId xmlns:a16="http://schemas.microsoft.com/office/drawing/2014/main" id="{27456948-C79C-4D3A-B157-0E1716D43C8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28" name="直線コネクタ 627">
                    <a:extLst>
                      <a:ext uri="{FF2B5EF4-FFF2-40B4-BE49-F238E27FC236}">
                        <a16:creationId xmlns:a16="http://schemas.microsoft.com/office/drawing/2014/main" id="{EAB9C424-2CC9-4F79-9BB9-D4D5ABCACDC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14" name="グループ化 613">
                  <a:extLst>
                    <a:ext uri="{FF2B5EF4-FFF2-40B4-BE49-F238E27FC236}">
                      <a16:creationId xmlns:a16="http://schemas.microsoft.com/office/drawing/2014/main" id="{E978299F-7257-463F-BCEB-71EC1945B0F0}"/>
                    </a:ext>
                  </a:extLst>
                </p:cNvPr>
                <p:cNvGrpSpPr/>
                <p:nvPr/>
              </p:nvGrpSpPr>
              <p:grpSpPr>
                <a:xfrm>
                  <a:off x="466227" y="2277630"/>
                  <a:ext cx="151810" cy="91913"/>
                  <a:chOff x="6969110" y="3730368"/>
                  <a:chExt cx="667328" cy="86946"/>
                </a:xfrm>
                <a:grpFill/>
              </p:grpSpPr>
              <p:sp>
                <p:nvSpPr>
                  <p:cNvPr id="623" name="正方形/長方形 622">
                    <a:extLst>
                      <a:ext uri="{FF2B5EF4-FFF2-40B4-BE49-F238E27FC236}">
                        <a16:creationId xmlns:a16="http://schemas.microsoft.com/office/drawing/2014/main" id="{D2E4D357-4967-41A8-9452-943EA51C682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24" name="フリーフォーム 1152">
                    <a:extLst>
                      <a:ext uri="{FF2B5EF4-FFF2-40B4-BE49-F238E27FC236}">
                        <a16:creationId xmlns:a16="http://schemas.microsoft.com/office/drawing/2014/main" id="{F7415FA0-9C64-414E-AA05-A52DE63889E4}"/>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25" name="直線コネクタ 624">
                    <a:extLst>
                      <a:ext uri="{FF2B5EF4-FFF2-40B4-BE49-F238E27FC236}">
                        <a16:creationId xmlns:a16="http://schemas.microsoft.com/office/drawing/2014/main" id="{C4ED3AE3-F7A0-40F1-A60E-6D7A00A13A5A}"/>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15" name="グループ化 614">
                  <a:extLst>
                    <a:ext uri="{FF2B5EF4-FFF2-40B4-BE49-F238E27FC236}">
                      <a16:creationId xmlns:a16="http://schemas.microsoft.com/office/drawing/2014/main" id="{08367E26-F9A9-429C-B687-9C1001EF9AA7}"/>
                    </a:ext>
                  </a:extLst>
                </p:cNvPr>
                <p:cNvGrpSpPr/>
                <p:nvPr/>
              </p:nvGrpSpPr>
              <p:grpSpPr>
                <a:xfrm>
                  <a:off x="640927" y="2277630"/>
                  <a:ext cx="151810" cy="91913"/>
                  <a:chOff x="6969110" y="3730368"/>
                  <a:chExt cx="667328" cy="86946"/>
                </a:xfrm>
                <a:grpFill/>
              </p:grpSpPr>
              <p:sp>
                <p:nvSpPr>
                  <p:cNvPr id="620" name="正方形/長方形 619">
                    <a:extLst>
                      <a:ext uri="{FF2B5EF4-FFF2-40B4-BE49-F238E27FC236}">
                        <a16:creationId xmlns:a16="http://schemas.microsoft.com/office/drawing/2014/main" id="{823294CA-FC9D-45B9-BED3-599F6C28661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21" name="フリーフォーム 1152">
                    <a:extLst>
                      <a:ext uri="{FF2B5EF4-FFF2-40B4-BE49-F238E27FC236}">
                        <a16:creationId xmlns:a16="http://schemas.microsoft.com/office/drawing/2014/main" id="{B704A7CB-10F2-47E4-9793-E66D23C12BBB}"/>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22" name="直線コネクタ 621">
                    <a:extLst>
                      <a:ext uri="{FF2B5EF4-FFF2-40B4-BE49-F238E27FC236}">
                        <a16:creationId xmlns:a16="http://schemas.microsoft.com/office/drawing/2014/main" id="{527199F2-95D4-4E11-B92F-94BE2EFDE32E}"/>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16" name="グループ化 615">
                  <a:extLst>
                    <a:ext uri="{FF2B5EF4-FFF2-40B4-BE49-F238E27FC236}">
                      <a16:creationId xmlns:a16="http://schemas.microsoft.com/office/drawing/2014/main" id="{4F050821-F726-48C6-8EC4-C50B03F4DA4B}"/>
                    </a:ext>
                  </a:extLst>
                </p:cNvPr>
                <p:cNvGrpSpPr/>
                <p:nvPr/>
              </p:nvGrpSpPr>
              <p:grpSpPr>
                <a:xfrm>
                  <a:off x="810739" y="2277630"/>
                  <a:ext cx="151810" cy="91913"/>
                  <a:chOff x="6969110" y="3730368"/>
                  <a:chExt cx="667328" cy="86946"/>
                </a:xfrm>
                <a:grpFill/>
              </p:grpSpPr>
              <p:sp>
                <p:nvSpPr>
                  <p:cNvPr id="617" name="正方形/長方形 616">
                    <a:extLst>
                      <a:ext uri="{FF2B5EF4-FFF2-40B4-BE49-F238E27FC236}">
                        <a16:creationId xmlns:a16="http://schemas.microsoft.com/office/drawing/2014/main" id="{8E5B03A9-F1E9-41B8-8250-C149AA81850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18" name="フリーフォーム 1152">
                    <a:extLst>
                      <a:ext uri="{FF2B5EF4-FFF2-40B4-BE49-F238E27FC236}">
                        <a16:creationId xmlns:a16="http://schemas.microsoft.com/office/drawing/2014/main" id="{80B6D51F-0946-4CF6-BF76-355175A5991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19" name="直線コネクタ 618">
                    <a:extLst>
                      <a:ext uri="{FF2B5EF4-FFF2-40B4-BE49-F238E27FC236}">
                        <a16:creationId xmlns:a16="http://schemas.microsoft.com/office/drawing/2014/main" id="{215D6205-EFA1-4D0C-B348-17CA7AE9F0E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579" name="グループ化 578">
                <a:extLst>
                  <a:ext uri="{FF2B5EF4-FFF2-40B4-BE49-F238E27FC236}">
                    <a16:creationId xmlns:a16="http://schemas.microsoft.com/office/drawing/2014/main" id="{B916B292-23E5-4FE0-8ADF-DAB423E3A006}"/>
                  </a:ext>
                </a:extLst>
              </p:cNvPr>
              <p:cNvGrpSpPr/>
              <p:nvPr/>
            </p:nvGrpSpPr>
            <p:grpSpPr>
              <a:xfrm>
                <a:off x="290060" y="2468292"/>
                <a:ext cx="672489" cy="91913"/>
                <a:chOff x="290060" y="2277630"/>
                <a:chExt cx="672489" cy="91913"/>
              </a:xfrm>
              <a:grpFill/>
            </p:grpSpPr>
            <p:grpSp>
              <p:nvGrpSpPr>
                <p:cNvPr id="597" name="グループ化 596">
                  <a:extLst>
                    <a:ext uri="{FF2B5EF4-FFF2-40B4-BE49-F238E27FC236}">
                      <a16:creationId xmlns:a16="http://schemas.microsoft.com/office/drawing/2014/main" id="{16BC8B8E-58A2-4F9F-98B1-32274BA536BF}"/>
                    </a:ext>
                  </a:extLst>
                </p:cNvPr>
                <p:cNvGrpSpPr/>
                <p:nvPr/>
              </p:nvGrpSpPr>
              <p:grpSpPr>
                <a:xfrm>
                  <a:off x="290060" y="2277630"/>
                  <a:ext cx="151810" cy="91913"/>
                  <a:chOff x="6969110" y="3730368"/>
                  <a:chExt cx="667328" cy="86946"/>
                </a:xfrm>
                <a:grpFill/>
              </p:grpSpPr>
              <p:sp>
                <p:nvSpPr>
                  <p:cNvPr id="610" name="正方形/長方形 609">
                    <a:extLst>
                      <a:ext uri="{FF2B5EF4-FFF2-40B4-BE49-F238E27FC236}">
                        <a16:creationId xmlns:a16="http://schemas.microsoft.com/office/drawing/2014/main" id="{CF6BF3E7-952A-42CE-854F-D8EE199183C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11" name="フリーフォーム 1152">
                    <a:extLst>
                      <a:ext uri="{FF2B5EF4-FFF2-40B4-BE49-F238E27FC236}">
                        <a16:creationId xmlns:a16="http://schemas.microsoft.com/office/drawing/2014/main" id="{C8CCBFB7-8033-4F89-8712-5FD8F09AFDB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12" name="直線コネクタ 611">
                    <a:extLst>
                      <a:ext uri="{FF2B5EF4-FFF2-40B4-BE49-F238E27FC236}">
                        <a16:creationId xmlns:a16="http://schemas.microsoft.com/office/drawing/2014/main" id="{C1E1B21C-3600-4267-8D0D-EEA3BAF2521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598" name="グループ化 597">
                  <a:extLst>
                    <a:ext uri="{FF2B5EF4-FFF2-40B4-BE49-F238E27FC236}">
                      <a16:creationId xmlns:a16="http://schemas.microsoft.com/office/drawing/2014/main" id="{02403602-C34F-4DA3-A91D-072D65995503}"/>
                    </a:ext>
                  </a:extLst>
                </p:cNvPr>
                <p:cNvGrpSpPr/>
                <p:nvPr/>
              </p:nvGrpSpPr>
              <p:grpSpPr>
                <a:xfrm>
                  <a:off x="466227" y="2277630"/>
                  <a:ext cx="151810" cy="91913"/>
                  <a:chOff x="6969110" y="3730368"/>
                  <a:chExt cx="667328" cy="86946"/>
                </a:xfrm>
                <a:grpFill/>
              </p:grpSpPr>
              <p:sp>
                <p:nvSpPr>
                  <p:cNvPr id="607" name="正方形/長方形 606">
                    <a:extLst>
                      <a:ext uri="{FF2B5EF4-FFF2-40B4-BE49-F238E27FC236}">
                        <a16:creationId xmlns:a16="http://schemas.microsoft.com/office/drawing/2014/main" id="{D90DF4B3-E441-4982-AEF5-B047B4DCD85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08" name="フリーフォーム 1152">
                    <a:extLst>
                      <a:ext uri="{FF2B5EF4-FFF2-40B4-BE49-F238E27FC236}">
                        <a16:creationId xmlns:a16="http://schemas.microsoft.com/office/drawing/2014/main" id="{31BE756E-9FF3-41B4-9E4A-EE14B34A641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09" name="直線コネクタ 608">
                    <a:extLst>
                      <a:ext uri="{FF2B5EF4-FFF2-40B4-BE49-F238E27FC236}">
                        <a16:creationId xmlns:a16="http://schemas.microsoft.com/office/drawing/2014/main" id="{4F800DDA-9725-457F-A0C0-F35CDFF2D15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599" name="グループ化 598">
                  <a:extLst>
                    <a:ext uri="{FF2B5EF4-FFF2-40B4-BE49-F238E27FC236}">
                      <a16:creationId xmlns:a16="http://schemas.microsoft.com/office/drawing/2014/main" id="{5B3A683B-AC25-4217-A680-60015C5723E7}"/>
                    </a:ext>
                  </a:extLst>
                </p:cNvPr>
                <p:cNvGrpSpPr/>
                <p:nvPr/>
              </p:nvGrpSpPr>
              <p:grpSpPr>
                <a:xfrm>
                  <a:off x="640927" y="2277630"/>
                  <a:ext cx="151810" cy="91913"/>
                  <a:chOff x="6969110" y="3730368"/>
                  <a:chExt cx="667328" cy="86946"/>
                </a:xfrm>
                <a:grpFill/>
              </p:grpSpPr>
              <p:sp>
                <p:nvSpPr>
                  <p:cNvPr id="604" name="正方形/長方形 603">
                    <a:extLst>
                      <a:ext uri="{FF2B5EF4-FFF2-40B4-BE49-F238E27FC236}">
                        <a16:creationId xmlns:a16="http://schemas.microsoft.com/office/drawing/2014/main" id="{2568352D-B4A0-4EA8-AAE6-DD9D2341DA1D}"/>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05" name="フリーフォーム 1152">
                    <a:extLst>
                      <a:ext uri="{FF2B5EF4-FFF2-40B4-BE49-F238E27FC236}">
                        <a16:creationId xmlns:a16="http://schemas.microsoft.com/office/drawing/2014/main" id="{A9637645-542F-4A78-BCF4-095C7766F4A5}"/>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06" name="直線コネクタ 605">
                    <a:extLst>
                      <a:ext uri="{FF2B5EF4-FFF2-40B4-BE49-F238E27FC236}">
                        <a16:creationId xmlns:a16="http://schemas.microsoft.com/office/drawing/2014/main" id="{F5B7589F-A397-452A-80BE-E89AAC21ACE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00" name="グループ化 599">
                  <a:extLst>
                    <a:ext uri="{FF2B5EF4-FFF2-40B4-BE49-F238E27FC236}">
                      <a16:creationId xmlns:a16="http://schemas.microsoft.com/office/drawing/2014/main" id="{2E5F578F-34AF-4783-AEE4-AD94C74F8EAD}"/>
                    </a:ext>
                  </a:extLst>
                </p:cNvPr>
                <p:cNvGrpSpPr/>
                <p:nvPr/>
              </p:nvGrpSpPr>
              <p:grpSpPr>
                <a:xfrm>
                  <a:off x="810739" y="2277630"/>
                  <a:ext cx="151810" cy="91913"/>
                  <a:chOff x="6969110" y="3730368"/>
                  <a:chExt cx="667328" cy="86946"/>
                </a:xfrm>
                <a:grpFill/>
              </p:grpSpPr>
              <p:sp>
                <p:nvSpPr>
                  <p:cNvPr id="601" name="正方形/長方形 600">
                    <a:extLst>
                      <a:ext uri="{FF2B5EF4-FFF2-40B4-BE49-F238E27FC236}">
                        <a16:creationId xmlns:a16="http://schemas.microsoft.com/office/drawing/2014/main" id="{DD9A8B75-0196-4EA4-8DE9-1009774F205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02" name="フリーフォーム 1152">
                    <a:extLst>
                      <a:ext uri="{FF2B5EF4-FFF2-40B4-BE49-F238E27FC236}">
                        <a16:creationId xmlns:a16="http://schemas.microsoft.com/office/drawing/2014/main" id="{7C3BE2CD-54B4-462A-B987-6AAF7584369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03" name="直線コネクタ 602">
                    <a:extLst>
                      <a:ext uri="{FF2B5EF4-FFF2-40B4-BE49-F238E27FC236}">
                        <a16:creationId xmlns:a16="http://schemas.microsoft.com/office/drawing/2014/main" id="{A6F1189C-4C69-4ECB-A227-62AB3241FFA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580" name="グループ化 579">
                <a:extLst>
                  <a:ext uri="{FF2B5EF4-FFF2-40B4-BE49-F238E27FC236}">
                    <a16:creationId xmlns:a16="http://schemas.microsoft.com/office/drawing/2014/main" id="{F1478A40-0BAB-4E41-9896-C41C3CFD9432}"/>
                  </a:ext>
                </a:extLst>
              </p:cNvPr>
              <p:cNvGrpSpPr/>
              <p:nvPr/>
            </p:nvGrpSpPr>
            <p:grpSpPr>
              <a:xfrm>
                <a:off x="290060" y="2562642"/>
                <a:ext cx="672489" cy="91913"/>
                <a:chOff x="290060" y="2277630"/>
                <a:chExt cx="672489" cy="91913"/>
              </a:xfrm>
              <a:grpFill/>
            </p:grpSpPr>
            <p:grpSp>
              <p:nvGrpSpPr>
                <p:cNvPr id="581" name="グループ化 580">
                  <a:extLst>
                    <a:ext uri="{FF2B5EF4-FFF2-40B4-BE49-F238E27FC236}">
                      <a16:creationId xmlns:a16="http://schemas.microsoft.com/office/drawing/2014/main" id="{A0999663-48B3-4BC0-A31A-52F6996DF84E}"/>
                    </a:ext>
                  </a:extLst>
                </p:cNvPr>
                <p:cNvGrpSpPr/>
                <p:nvPr/>
              </p:nvGrpSpPr>
              <p:grpSpPr>
                <a:xfrm>
                  <a:off x="290060" y="2277630"/>
                  <a:ext cx="151810" cy="91913"/>
                  <a:chOff x="6969110" y="3730368"/>
                  <a:chExt cx="667328" cy="86946"/>
                </a:xfrm>
                <a:grpFill/>
              </p:grpSpPr>
              <p:sp>
                <p:nvSpPr>
                  <p:cNvPr id="594" name="正方形/長方形 593">
                    <a:extLst>
                      <a:ext uri="{FF2B5EF4-FFF2-40B4-BE49-F238E27FC236}">
                        <a16:creationId xmlns:a16="http://schemas.microsoft.com/office/drawing/2014/main" id="{78551FB8-A7BD-444A-A6E0-0365EC76EA7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95" name="フリーフォーム 1152">
                    <a:extLst>
                      <a:ext uri="{FF2B5EF4-FFF2-40B4-BE49-F238E27FC236}">
                        <a16:creationId xmlns:a16="http://schemas.microsoft.com/office/drawing/2014/main" id="{33843D6E-20C7-49CF-8B7B-7686D8CD5AB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596" name="直線コネクタ 595">
                    <a:extLst>
                      <a:ext uri="{FF2B5EF4-FFF2-40B4-BE49-F238E27FC236}">
                        <a16:creationId xmlns:a16="http://schemas.microsoft.com/office/drawing/2014/main" id="{AB5CDE96-CEE9-4B57-AE31-2AB880FC6C3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582" name="グループ化 581">
                  <a:extLst>
                    <a:ext uri="{FF2B5EF4-FFF2-40B4-BE49-F238E27FC236}">
                      <a16:creationId xmlns:a16="http://schemas.microsoft.com/office/drawing/2014/main" id="{D45E2F4B-A10C-491F-A5B9-A470D01AFD72}"/>
                    </a:ext>
                  </a:extLst>
                </p:cNvPr>
                <p:cNvGrpSpPr/>
                <p:nvPr/>
              </p:nvGrpSpPr>
              <p:grpSpPr>
                <a:xfrm>
                  <a:off x="466227" y="2277630"/>
                  <a:ext cx="151810" cy="91913"/>
                  <a:chOff x="6969110" y="3730368"/>
                  <a:chExt cx="667328" cy="86946"/>
                </a:xfrm>
                <a:grpFill/>
              </p:grpSpPr>
              <p:sp>
                <p:nvSpPr>
                  <p:cNvPr id="591" name="正方形/長方形 590">
                    <a:extLst>
                      <a:ext uri="{FF2B5EF4-FFF2-40B4-BE49-F238E27FC236}">
                        <a16:creationId xmlns:a16="http://schemas.microsoft.com/office/drawing/2014/main" id="{EB8DA38C-BCB9-4378-90E3-B3EC2C82E4B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92" name="フリーフォーム 1152">
                    <a:extLst>
                      <a:ext uri="{FF2B5EF4-FFF2-40B4-BE49-F238E27FC236}">
                        <a16:creationId xmlns:a16="http://schemas.microsoft.com/office/drawing/2014/main" id="{219C502F-6094-4AE2-9480-F49EBD3D02E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593" name="直線コネクタ 592">
                    <a:extLst>
                      <a:ext uri="{FF2B5EF4-FFF2-40B4-BE49-F238E27FC236}">
                        <a16:creationId xmlns:a16="http://schemas.microsoft.com/office/drawing/2014/main" id="{C96B3EC0-3BEE-45A3-A8A9-2C159EFF6540}"/>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583" name="グループ化 582">
                  <a:extLst>
                    <a:ext uri="{FF2B5EF4-FFF2-40B4-BE49-F238E27FC236}">
                      <a16:creationId xmlns:a16="http://schemas.microsoft.com/office/drawing/2014/main" id="{FECE09AB-2AEA-41BE-8BCC-A4363BAA26DA}"/>
                    </a:ext>
                  </a:extLst>
                </p:cNvPr>
                <p:cNvGrpSpPr/>
                <p:nvPr/>
              </p:nvGrpSpPr>
              <p:grpSpPr>
                <a:xfrm>
                  <a:off x="640927" y="2277630"/>
                  <a:ext cx="151810" cy="91913"/>
                  <a:chOff x="6969110" y="3730368"/>
                  <a:chExt cx="667328" cy="86946"/>
                </a:xfrm>
                <a:grpFill/>
              </p:grpSpPr>
              <p:sp>
                <p:nvSpPr>
                  <p:cNvPr id="588" name="正方形/長方形 587">
                    <a:extLst>
                      <a:ext uri="{FF2B5EF4-FFF2-40B4-BE49-F238E27FC236}">
                        <a16:creationId xmlns:a16="http://schemas.microsoft.com/office/drawing/2014/main" id="{40AAEFFF-1EF0-4D6A-92EE-60CF7AC7454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89" name="フリーフォーム 1152">
                    <a:extLst>
                      <a:ext uri="{FF2B5EF4-FFF2-40B4-BE49-F238E27FC236}">
                        <a16:creationId xmlns:a16="http://schemas.microsoft.com/office/drawing/2014/main" id="{A9CCB673-0164-4244-9E63-B7594D8146E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590" name="直線コネクタ 589">
                    <a:extLst>
                      <a:ext uri="{FF2B5EF4-FFF2-40B4-BE49-F238E27FC236}">
                        <a16:creationId xmlns:a16="http://schemas.microsoft.com/office/drawing/2014/main" id="{D718D43D-958A-4593-8232-04C2B2240BA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584" name="グループ化 583">
                  <a:extLst>
                    <a:ext uri="{FF2B5EF4-FFF2-40B4-BE49-F238E27FC236}">
                      <a16:creationId xmlns:a16="http://schemas.microsoft.com/office/drawing/2014/main" id="{9E6228A3-2A74-49EC-8FA1-7D48241EACD6}"/>
                    </a:ext>
                  </a:extLst>
                </p:cNvPr>
                <p:cNvGrpSpPr/>
                <p:nvPr/>
              </p:nvGrpSpPr>
              <p:grpSpPr>
                <a:xfrm>
                  <a:off x="810739" y="2277630"/>
                  <a:ext cx="151810" cy="91913"/>
                  <a:chOff x="6969110" y="3730368"/>
                  <a:chExt cx="667328" cy="86946"/>
                </a:xfrm>
                <a:grpFill/>
              </p:grpSpPr>
              <p:sp>
                <p:nvSpPr>
                  <p:cNvPr id="585" name="正方形/長方形 584">
                    <a:extLst>
                      <a:ext uri="{FF2B5EF4-FFF2-40B4-BE49-F238E27FC236}">
                        <a16:creationId xmlns:a16="http://schemas.microsoft.com/office/drawing/2014/main" id="{E118A7EE-E82F-4943-A57A-4F40CEFF81BA}"/>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86" name="フリーフォーム 1152">
                    <a:extLst>
                      <a:ext uri="{FF2B5EF4-FFF2-40B4-BE49-F238E27FC236}">
                        <a16:creationId xmlns:a16="http://schemas.microsoft.com/office/drawing/2014/main" id="{8130EDDE-6D2C-4587-A310-4A65CD90C1C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587" name="直線コネクタ 586">
                    <a:extLst>
                      <a:ext uri="{FF2B5EF4-FFF2-40B4-BE49-F238E27FC236}">
                        <a16:creationId xmlns:a16="http://schemas.microsoft.com/office/drawing/2014/main" id="{5DF29A6D-8489-4012-9C7F-7FA7FC97176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sp>
          <p:nvSpPr>
            <p:cNvPr id="571" name="フリーフォーム: 図形 291">
              <a:extLst>
                <a:ext uri="{FF2B5EF4-FFF2-40B4-BE49-F238E27FC236}">
                  <a16:creationId xmlns:a16="http://schemas.microsoft.com/office/drawing/2014/main" id="{1A2104D7-8E7B-4368-8AA9-B78CCA4EE5AB}"/>
                </a:ext>
              </a:extLst>
            </p:cNvPr>
            <p:cNvSpPr/>
            <p:nvPr/>
          </p:nvSpPr>
          <p:spPr>
            <a:xfrm>
              <a:off x="173012" y="2292207"/>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72" name="フリーフォーム: 図形 293">
              <a:extLst>
                <a:ext uri="{FF2B5EF4-FFF2-40B4-BE49-F238E27FC236}">
                  <a16:creationId xmlns:a16="http://schemas.microsoft.com/office/drawing/2014/main" id="{3099035A-9309-4CEB-B198-26FE005EF505}"/>
                </a:ext>
              </a:extLst>
            </p:cNvPr>
            <p:cNvSpPr/>
            <p:nvPr/>
          </p:nvSpPr>
          <p:spPr>
            <a:xfrm rot="1750928">
              <a:off x="1078183" y="2287820"/>
              <a:ext cx="122909" cy="160922"/>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73" name="フリーフォーム: 図形 295">
              <a:extLst>
                <a:ext uri="{FF2B5EF4-FFF2-40B4-BE49-F238E27FC236}">
                  <a16:creationId xmlns:a16="http://schemas.microsoft.com/office/drawing/2014/main" id="{1CBA08ED-F878-44EA-A6E2-A5CFF8C82600}"/>
                </a:ext>
              </a:extLst>
            </p:cNvPr>
            <p:cNvSpPr/>
            <p:nvPr/>
          </p:nvSpPr>
          <p:spPr>
            <a:xfrm>
              <a:off x="620421" y="1880886"/>
              <a:ext cx="97744" cy="127973"/>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74" name="フリーフォーム: 図形 297">
              <a:extLst>
                <a:ext uri="{FF2B5EF4-FFF2-40B4-BE49-F238E27FC236}">
                  <a16:creationId xmlns:a16="http://schemas.microsoft.com/office/drawing/2014/main" id="{F4620BB2-F445-4D98-8AFF-BA405736212B}"/>
                </a:ext>
              </a:extLst>
            </p:cNvPr>
            <p:cNvSpPr/>
            <p:nvPr/>
          </p:nvSpPr>
          <p:spPr>
            <a:xfrm rot="949213">
              <a:off x="839651" y="2692879"/>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575" name="フリーフォーム: 図形 110">
              <a:extLst>
                <a:ext uri="{FF2B5EF4-FFF2-40B4-BE49-F238E27FC236}">
                  <a16:creationId xmlns:a16="http://schemas.microsoft.com/office/drawing/2014/main" id="{9BF44963-8F15-4B53-AF85-870A2E420743}"/>
                </a:ext>
              </a:extLst>
            </p:cNvPr>
            <p:cNvSpPr/>
            <p:nvPr/>
          </p:nvSpPr>
          <p:spPr>
            <a:xfrm>
              <a:off x="799343" y="2016324"/>
              <a:ext cx="163206" cy="48220"/>
            </a:xfrm>
            <a:custGeom>
              <a:avLst/>
              <a:gdLst>
                <a:gd name="connsiteX0" fmla="*/ 0 w 209550"/>
                <a:gd name="connsiteY0" fmla="*/ 61913 h 61913"/>
                <a:gd name="connsiteX1" fmla="*/ 71438 w 209550"/>
                <a:gd name="connsiteY1" fmla="*/ 0 h 61913"/>
                <a:gd name="connsiteX2" fmla="*/ 209550 w 209550"/>
                <a:gd name="connsiteY2" fmla="*/ 0 h 61913"/>
                <a:gd name="connsiteX3" fmla="*/ 150019 w 209550"/>
                <a:gd name="connsiteY3" fmla="*/ 57150 h 61913"/>
              </a:gdLst>
              <a:ahLst/>
              <a:cxnLst>
                <a:cxn ang="0">
                  <a:pos x="connsiteX0" y="connsiteY0"/>
                </a:cxn>
                <a:cxn ang="0">
                  <a:pos x="connsiteX1" y="connsiteY1"/>
                </a:cxn>
                <a:cxn ang="0">
                  <a:pos x="connsiteX2" y="connsiteY2"/>
                </a:cxn>
                <a:cxn ang="0">
                  <a:pos x="connsiteX3" y="connsiteY3"/>
                </a:cxn>
              </a:cxnLst>
              <a:rect l="l" t="t" r="r" b="b"/>
              <a:pathLst>
                <a:path w="209550" h="61913">
                  <a:moveTo>
                    <a:pt x="0" y="61913"/>
                  </a:moveTo>
                  <a:lnTo>
                    <a:pt x="71438" y="0"/>
                  </a:lnTo>
                  <a:lnTo>
                    <a:pt x="209550" y="0"/>
                  </a:lnTo>
                  <a:lnTo>
                    <a:pt x="150019" y="57150"/>
                  </a:lnTo>
                </a:path>
              </a:pathLst>
            </a:custGeom>
            <a:noFill/>
            <a:ln w="12700" cap="flat" cmpd="sng" algn="ctr">
              <a:solidFill>
                <a:srgbClr val="44546A">
                  <a:lumMod val="75000"/>
                  <a:lumOff val="2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576" name="直線コネクタ 575">
              <a:extLst>
                <a:ext uri="{FF2B5EF4-FFF2-40B4-BE49-F238E27FC236}">
                  <a16:creationId xmlns:a16="http://schemas.microsoft.com/office/drawing/2014/main" id="{15E2D62C-5585-47F3-A614-F011DE261C55}"/>
                </a:ext>
              </a:extLst>
            </p:cNvPr>
            <p:cNvCxnSpPr>
              <a:stCxn id="575" idx="2"/>
            </p:cNvCxnSpPr>
            <p:nvPr/>
          </p:nvCxnSpPr>
          <p:spPr>
            <a:xfrm>
              <a:off x="962549" y="2016324"/>
              <a:ext cx="0" cy="52019"/>
            </a:xfrm>
            <a:prstGeom prst="line">
              <a:avLst/>
            </a:prstGeom>
            <a:noFill/>
            <a:ln w="12700" cap="flat" cmpd="sng" algn="ctr">
              <a:solidFill>
                <a:srgbClr val="44546A">
                  <a:lumMod val="75000"/>
                  <a:lumOff val="25000"/>
                </a:srgbClr>
              </a:solidFill>
              <a:prstDash val="solid"/>
              <a:miter lim="800000"/>
            </a:ln>
            <a:effectLst/>
          </p:spPr>
        </p:cxnSp>
      </p:grpSp>
      <p:grpSp>
        <p:nvGrpSpPr>
          <p:cNvPr id="665" name="グループ化 664">
            <a:extLst>
              <a:ext uri="{FF2B5EF4-FFF2-40B4-BE49-F238E27FC236}">
                <a16:creationId xmlns:a16="http://schemas.microsoft.com/office/drawing/2014/main" id="{9A462C8A-1AC3-4526-828A-4DB8FB8785D5}"/>
              </a:ext>
            </a:extLst>
          </p:cNvPr>
          <p:cNvGrpSpPr/>
          <p:nvPr/>
        </p:nvGrpSpPr>
        <p:grpSpPr>
          <a:xfrm>
            <a:off x="3641469" y="6165006"/>
            <a:ext cx="794630" cy="663180"/>
            <a:chOff x="2255417" y="1991375"/>
            <a:chExt cx="794630" cy="663180"/>
          </a:xfrm>
        </p:grpSpPr>
        <p:sp>
          <p:nvSpPr>
            <p:cNvPr id="666" name="フリーフォーム 1135">
              <a:extLst>
                <a:ext uri="{FF2B5EF4-FFF2-40B4-BE49-F238E27FC236}">
                  <a16:creationId xmlns:a16="http://schemas.microsoft.com/office/drawing/2014/main" id="{F8250A8E-1EF4-40F5-8FF2-89B327DCA746}"/>
                </a:ext>
              </a:extLst>
            </p:cNvPr>
            <p:cNvSpPr/>
            <p:nvPr/>
          </p:nvSpPr>
          <p:spPr>
            <a:xfrm>
              <a:off x="2270931"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rgbClr val="E7E6E6">
                <a:lumMod val="20000"/>
                <a:lumOff val="80000"/>
              </a:srgbClr>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67" name="正方形/長方形 321">
              <a:extLst>
                <a:ext uri="{FF2B5EF4-FFF2-40B4-BE49-F238E27FC236}">
                  <a16:creationId xmlns:a16="http://schemas.microsoft.com/office/drawing/2014/main" id="{3ECE8A82-A038-4B8D-A84F-BA932481FC84}"/>
                </a:ext>
              </a:extLst>
            </p:cNvPr>
            <p:cNvSpPr/>
            <p:nvPr/>
          </p:nvSpPr>
          <p:spPr>
            <a:xfrm>
              <a:off x="2270931"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rgbClr val="E7E6E6">
                <a:lumMod val="20000"/>
                <a:lumOff val="80000"/>
              </a:srgbClr>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68" name="フリーフォーム 1137">
              <a:extLst>
                <a:ext uri="{FF2B5EF4-FFF2-40B4-BE49-F238E27FC236}">
                  <a16:creationId xmlns:a16="http://schemas.microsoft.com/office/drawing/2014/main" id="{E3E51EDB-6B0C-4C09-8572-52A8E7C1C29F}"/>
                </a:ext>
              </a:extLst>
            </p:cNvPr>
            <p:cNvSpPr/>
            <p:nvPr/>
          </p:nvSpPr>
          <p:spPr>
            <a:xfrm>
              <a:off x="2946566"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rgbClr val="E7E6E6">
                <a:lumMod val="20000"/>
                <a:lumOff val="80000"/>
              </a:srgbClr>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669" name="グループ化 668">
              <a:extLst>
                <a:ext uri="{FF2B5EF4-FFF2-40B4-BE49-F238E27FC236}">
                  <a16:creationId xmlns:a16="http://schemas.microsoft.com/office/drawing/2014/main" id="{442CE1DF-2FAB-4CF9-A94A-EAF47B1E5114}"/>
                </a:ext>
              </a:extLst>
            </p:cNvPr>
            <p:cNvGrpSpPr/>
            <p:nvPr/>
          </p:nvGrpSpPr>
          <p:grpSpPr>
            <a:xfrm>
              <a:off x="2474569" y="1991375"/>
              <a:ext cx="111379" cy="173372"/>
              <a:chOff x="859630" y="1699945"/>
              <a:chExt cx="404942" cy="630332"/>
            </a:xfrm>
          </p:grpSpPr>
          <p:sp>
            <p:nvSpPr>
              <p:cNvPr id="761" name="正方形/長方形 760">
                <a:extLst>
                  <a:ext uri="{FF2B5EF4-FFF2-40B4-BE49-F238E27FC236}">
                    <a16:creationId xmlns:a16="http://schemas.microsoft.com/office/drawing/2014/main" id="{989FA1F8-9BC8-4181-A955-AF5CF1F74227}"/>
                  </a:ext>
                </a:extLst>
              </p:cNvPr>
              <p:cNvSpPr/>
              <p:nvPr/>
            </p:nvSpPr>
            <p:spPr>
              <a:xfrm flipH="1">
                <a:off x="859630" y="1699945"/>
                <a:ext cx="404942" cy="325065"/>
              </a:xfrm>
              <a:prstGeom prst="rect">
                <a:avLst/>
              </a:prstGeom>
              <a:solidFill>
                <a:srgbClr val="E7E6E6">
                  <a:lumMod val="40000"/>
                  <a:lumOff val="60000"/>
                </a:srgbClr>
              </a:solidFill>
              <a:ln w="1905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62" name="正方形/長方形 761">
                <a:extLst>
                  <a:ext uri="{FF2B5EF4-FFF2-40B4-BE49-F238E27FC236}">
                    <a16:creationId xmlns:a16="http://schemas.microsoft.com/office/drawing/2014/main" id="{5061D22E-0AAE-4F69-927F-E4227B654910}"/>
                  </a:ext>
                </a:extLst>
              </p:cNvPr>
              <p:cNvSpPr/>
              <p:nvPr/>
            </p:nvSpPr>
            <p:spPr>
              <a:xfrm flipH="1">
                <a:off x="886089" y="2025010"/>
                <a:ext cx="331475" cy="297084"/>
              </a:xfrm>
              <a:prstGeom prst="rect">
                <a:avLst/>
              </a:prstGeom>
              <a:noFill/>
              <a:ln w="1905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63" name="直線コネクタ 762">
                <a:extLst>
                  <a:ext uri="{FF2B5EF4-FFF2-40B4-BE49-F238E27FC236}">
                    <a16:creationId xmlns:a16="http://schemas.microsoft.com/office/drawing/2014/main" id="{E8FC09A8-FC22-45AD-AC2B-283B2A15C8B3}"/>
                  </a:ext>
                </a:extLst>
              </p:cNvPr>
              <p:cNvCxnSpPr/>
              <p:nvPr/>
            </p:nvCxnSpPr>
            <p:spPr>
              <a:xfrm>
                <a:off x="881063" y="2017950"/>
                <a:ext cx="335756" cy="312327"/>
              </a:xfrm>
              <a:prstGeom prst="line">
                <a:avLst/>
              </a:prstGeom>
              <a:noFill/>
              <a:ln w="12700" cap="flat" cmpd="sng" algn="ctr">
                <a:solidFill>
                  <a:sysClr val="windowText" lastClr="000000">
                    <a:lumMod val="75000"/>
                    <a:lumOff val="25000"/>
                  </a:sysClr>
                </a:solidFill>
                <a:prstDash val="solid"/>
                <a:miter lim="800000"/>
              </a:ln>
              <a:effectLst/>
            </p:spPr>
          </p:cxnSp>
          <p:cxnSp>
            <p:nvCxnSpPr>
              <p:cNvPr id="764" name="直線コネクタ 763">
                <a:extLst>
                  <a:ext uri="{FF2B5EF4-FFF2-40B4-BE49-F238E27FC236}">
                    <a16:creationId xmlns:a16="http://schemas.microsoft.com/office/drawing/2014/main" id="{CFB02DE5-EC7C-4953-8FCC-FA01E3C5FC93}"/>
                  </a:ext>
                </a:extLst>
              </p:cNvPr>
              <p:cNvCxnSpPr>
                <a:cxnSpLocks/>
              </p:cNvCxnSpPr>
              <p:nvPr/>
            </p:nvCxnSpPr>
            <p:spPr>
              <a:xfrm flipV="1">
                <a:off x="884091" y="2024799"/>
                <a:ext cx="328150" cy="293700"/>
              </a:xfrm>
              <a:prstGeom prst="line">
                <a:avLst/>
              </a:prstGeom>
              <a:noFill/>
              <a:ln w="12700" cap="flat" cmpd="sng" algn="ctr">
                <a:solidFill>
                  <a:sysClr val="windowText" lastClr="000000">
                    <a:lumMod val="75000"/>
                    <a:lumOff val="25000"/>
                  </a:sysClr>
                </a:solidFill>
                <a:prstDash val="solid"/>
                <a:miter lim="800000"/>
              </a:ln>
              <a:effectLst/>
            </p:spPr>
          </p:cxnSp>
        </p:grpSp>
        <p:grpSp>
          <p:nvGrpSpPr>
            <p:cNvPr id="670" name="グループ化 669">
              <a:extLst>
                <a:ext uri="{FF2B5EF4-FFF2-40B4-BE49-F238E27FC236}">
                  <a16:creationId xmlns:a16="http://schemas.microsoft.com/office/drawing/2014/main" id="{70C3ADC8-795F-4EC1-AC66-D82F61214161}"/>
                </a:ext>
              </a:extLst>
            </p:cNvPr>
            <p:cNvGrpSpPr/>
            <p:nvPr/>
          </p:nvGrpSpPr>
          <p:grpSpPr>
            <a:xfrm>
              <a:off x="2283884" y="2268069"/>
              <a:ext cx="618401" cy="66332"/>
              <a:chOff x="318527" y="2268069"/>
              <a:chExt cx="618401" cy="66332"/>
            </a:xfrm>
          </p:grpSpPr>
          <p:sp>
            <p:nvSpPr>
              <p:cNvPr id="757" name="正方形/長方形 756">
                <a:extLst>
                  <a:ext uri="{FF2B5EF4-FFF2-40B4-BE49-F238E27FC236}">
                    <a16:creationId xmlns:a16="http://schemas.microsoft.com/office/drawing/2014/main" id="{7E9BB450-881E-4F2E-95CB-DC7050A26BC5}"/>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8" name="正方形/長方形 757">
                <a:extLst>
                  <a:ext uri="{FF2B5EF4-FFF2-40B4-BE49-F238E27FC236}">
                    <a16:creationId xmlns:a16="http://schemas.microsoft.com/office/drawing/2014/main" id="{F95FB4E3-19E2-4C78-A4BF-54EBD7B4982B}"/>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9" name="正方形/長方形 758">
                <a:extLst>
                  <a:ext uri="{FF2B5EF4-FFF2-40B4-BE49-F238E27FC236}">
                    <a16:creationId xmlns:a16="http://schemas.microsoft.com/office/drawing/2014/main" id="{7A24E524-01E9-4B49-879C-45DBA877D55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60" name="正方形/長方形 759">
                <a:extLst>
                  <a:ext uri="{FF2B5EF4-FFF2-40B4-BE49-F238E27FC236}">
                    <a16:creationId xmlns:a16="http://schemas.microsoft.com/office/drawing/2014/main" id="{6AF34ECE-B574-4CF7-B3E1-0E8501ADCA70}"/>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671" name="グループ化 670">
              <a:extLst>
                <a:ext uri="{FF2B5EF4-FFF2-40B4-BE49-F238E27FC236}">
                  <a16:creationId xmlns:a16="http://schemas.microsoft.com/office/drawing/2014/main" id="{C9297A7F-7282-4321-A017-C7BC7E205E24}"/>
                </a:ext>
              </a:extLst>
            </p:cNvPr>
            <p:cNvGrpSpPr/>
            <p:nvPr/>
          </p:nvGrpSpPr>
          <p:grpSpPr>
            <a:xfrm>
              <a:off x="2283884" y="2370149"/>
              <a:ext cx="618401" cy="66332"/>
              <a:chOff x="318527" y="2268069"/>
              <a:chExt cx="618401" cy="66332"/>
            </a:xfrm>
          </p:grpSpPr>
          <p:sp>
            <p:nvSpPr>
              <p:cNvPr id="753" name="正方形/長方形 752">
                <a:extLst>
                  <a:ext uri="{FF2B5EF4-FFF2-40B4-BE49-F238E27FC236}">
                    <a16:creationId xmlns:a16="http://schemas.microsoft.com/office/drawing/2014/main" id="{910A5C93-F694-4592-8780-3E2AB5DE8A6A}"/>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4" name="正方形/長方形 753">
                <a:extLst>
                  <a:ext uri="{FF2B5EF4-FFF2-40B4-BE49-F238E27FC236}">
                    <a16:creationId xmlns:a16="http://schemas.microsoft.com/office/drawing/2014/main" id="{F5C65D18-3523-4D6E-8E91-6A973674139D}"/>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5" name="正方形/長方形 754">
                <a:extLst>
                  <a:ext uri="{FF2B5EF4-FFF2-40B4-BE49-F238E27FC236}">
                    <a16:creationId xmlns:a16="http://schemas.microsoft.com/office/drawing/2014/main" id="{D810A858-70F6-49A4-8C31-C9DE3E59D028}"/>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6" name="正方形/長方形 755">
                <a:extLst>
                  <a:ext uri="{FF2B5EF4-FFF2-40B4-BE49-F238E27FC236}">
                    <a16:creationId xmlns:a16="http://schemas.microsoft.com/office/drawing/2014/main" id="{D90BD94F-8F86-4A48-8F4A-9440C5200214}"/>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672" name="グループ化 671">
              <a:extLst>
                <a:ext uri="{FF2B5EF4-FFF2-40B4-BE49-F238E27FC236}">
                  <a16:creationId xmlns:a16="http://schemas.microsoft.com/office/drawing/2014/main" id="{7AEEBBCC-C9CF-45A1-B1FD-57FFEE04CCE5}"/>
                </a:ext>
              </a:extLst>
            </p:cNvPr>
            <p:cNvGrpSpPr/>
            <p:nvPr/>
          </p:nvGrpSpPr>
          <p:grpSpPr>
            <a:xfrm>
              <a:off x="2283884" y="2474364"/>
              <a:ext cx="618401" cy="66332"/>
              <a:chOff x="318527" y="2268069"/>
              <a:chExt cx="618401" cy="66332"/>
            </a:xfrm>
          </p:grpSpPr>
          <p:sp>
            <p:nvSpPr>
              <p:cNvPr id="749" name="正方形/長方形 748">
                <a:extLst>
                  <a:ext uri="{FF2B5EF4-FFF2-40B4-BE49-F238E27FC236}">
                    <a16:creationId xmlns:a16="http://schemas.microsoft.com/office/drawing/2014/main" id="{8757F335-2438-49AC-951E-D48416CFDB1F}"/>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0" name="正方形/長方形 749">
                <a:extLst>
                  <a:ext uri="{FF2B5EF4-FFF2-40B4-BE49-F238E27FC236}">
                    <a16:creationId xmlns:a16="http://schemas.microsoft.com/office/drawing/2014/main" id="{1FED0BCE-7CC9-4D1C-B9D3-DB0FED1E1078}"/>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1" name="正方形/長方形 750">
                <a:extLst>
                  <a:ext uri="{FF2B5EF4-FFF2-40B4-BE49-F238E27FC236}">
                    <a16:creationId xmlns:a16="http://schemas.microsoft.com/office/drawing/2014/main" id="{5635D847-2202-41D2-8C95-B783D906E1B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52" name="正方形/長方形 751">
                <a:extLst>
                  <a:ext uri="{FF2B5EF4-FFF2-40B4-BE49-F238E27FC236}">
                    <a16:creationId xmlns:a16="http://schemas.microsoft.com/office/drawing/2014/main" id="{FCBC8A0E-BF78-46BD-BB78-D5747EC535F5}"/>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673" name="グループ化 672">
              <a:extLst>
                <a:ext uri="{FF2B5EF4-FFF2-40B4-BE49-F238E27FC236}">
                  <a16:creationId xmlns:a16="http://schemas.microsoft.com/office/drawing/2014/main" id="{5C0764E8-AC4B-4EF1-BF13-BF153DFBD77E}"/>
                </a:ext>
              </a:extLst>
            </p:cNvPr>
            <p:cNvGrpSpPr/>
            <p:nvPr/>
          </p:nvGrpSpPr>
          <p:grpSpPr>
            <a:xfrm>
              <a:off x="2283884" y="2572343"/>
              <a:ext cx="618401" cy="66332"/>
              <a:chOff x="318527" y="2268069"/>
              <a:chExt cx="618401" cy="66332"/>
            </a:xfrm>
          </p:grpSpPr>
          <p:sp>
            <p:nvSpPr>
              <p:cNvPr id="745" name="正方形/長方形 744">
                <a:extLst>
                  <a:ext uri="{FF2B5EF4-FFF2-40B4-BE49-F238E27FC236}">
                    <a16:creationId xmlns:a16="http://schemas.microsoft.com/office/drawing/2014/main" id="{30BD057B-6B70-4859-B137-87394D7DA626}"/>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46" name="正方形/長方形 745">
                <a:extLst>
                  <a:ext uri="{FF2B5EF4-FFF2-40B4-BE49-F238E27FC236}">
                    <a16:creationId xmlns:a16="http://schemas.microsoft.com/office/drawing/2014/main" id="{9694C568-EBCD-4920-BEA6-C458E75AD8A3}"/>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47" name="正方形/長方形 746">
                <a:extLst>
                  <a:ext uri="{FF2B5EF4-FFF2-40B4-BE49-F238E27FC236}">
                    <a16:creationId xmlns:a16="http://schemas.microsoft.com/office/drawing/2014/main" id="{6C15AD49-DE7B-44BD-9E92-5CD600AD7D69}"/>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48" name="正方形/長方形 747">
                <a:extLst>
                  <a:ext uri="{FF2B5EF4-FFF2-40B4-BE49-F238E27FC236}">
                    <a16:creationId xmlns:a16="http://schemas.microsoft.com/office/drawing/2014/main" id="{DF17187C-62EC-4628-8D2F-56073B687F8B}"/>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674" name="グループ化 673">
              <a:extLst>
                <a:ext uri="{FF2B5EF4-FFF2-40B4-BE49-F238E27FC236}">
                  <a16:creationId xmlns:a16="http://schemas.microsoft.com/office/drawing/2014/main" id="{D54D853C-F339-4B48-8D46-4A1665D25C7F}"/>
                </a:ext>
              </a:extLst>
            </p:cNvPr>
            <p:cNvGrpSpPr/>
            <p:nvPr/>
          </p:nvGrpSpPr>
          <p:grpSpPr>
            <a:xfrm>
              <a:off x="2255417" y="2277630"/>
              <a:ext cx="672489" cy="376925"/>
              <a:chOff x="290060" y="2277630"/>
              <a:chExt cx="672489" cy="376925"/>
            </a:xfrm>
            <a:solidFill>
              <a:srgbClr val="E7E6E6">
                <a:lumMod val="40000"/>
                <a:lumOff val="60000"/>
              </a:srgbClr>
            </a:solidFill>
          </p:grpSpPr>
          <p:grpSp>
            <p:nvGrpSpPr>
              <p:cNvPr id="677" name="グループ化 676">
                <a:extLst>
                  <a:ext uri="{FF2B5EF4-FFF2-40B4-BE49-F238E27FC236}">
                    <a16:creationId xmlns:a16="http://schemas.microsoft.com/office/drawing/2014/main" id="{9EB2ABE2-628F-4FEE-9BC2-9E39C2A1EECF}"/>
                  </a:ext>
                </a:extLst>
              </p:cNvPr>
              <p:cNvGrpSpPr/>
              <p:nvPr/>
            </p:nvGrpSpPr>
            <p:grpSpPr>
              <a:xfrm>
                <a:off x="290060" y="2277630"/>
                <a:ext cx="672489" cy="91913"/>
                <a:chOff x="290060" y="2277630"/>
                <a:chExt cx="672489" cy="91913"/>
              </a:xfrm>
              <a:grpFill/>
            </p:grpSpPr>
            <p:grpSp>
              <p:nvGrpSpPr>
                <p:cNvPr id="729" name="グループ化 728">
                  <a:extLst>
                    <a:ext uri="{FF2B5EF4-FFF2-40B4-BE49-F238E27FC236}">
                      <a16:creationId xmlns:a16="http://schemas.microsoft.com/office/drawing/2014/main" id="{3F49B18F-6611-4A7E-918C-1482502BEBB7}"/>
                    </a:ext>
                  </a:extLst>
                </p:cNvPr>
                <p:cNvGrpSpPr/>
                <p:nvPr/>
              </p:nvGrpSpPr>
              <p:grpSpPr>
                <a:xfrm>
                  <a:off x="290060" y="2277630"/>
                  <a:ext cx="151810" cy="91913"/>
                  <a:chOff x="6969110" y="3730368"/>
                  <a:chExt cx="667328" cy="86946"/>
                </a:xfrm>
                <a:grpFill/>
              </p:grpSpPr>
              <p:sp>
                <p:nvSpPr>
                  <p:cNvPr id="742" name="正方形/長方形 741">
                    <a:extLst>
                      <a:ext uri="{FF2B5EF4-FFF2-40B4-BE49-F238E27FC236}">
                        <a16:creationId xmlns:a16="http://schemas.microsoft.com/office/drawing/2014/main" id="{8B9BF063-61AA-414F-AC5A-5CDD2A13BE3E}"/>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43" name="フリーフォーム 1152">
                    <a:extLst>
                      <a:ext uri="{FF2B5EF4-FFF2-40B4-BE49-F238E27FC236}">
                        <a16:creationId xmlns:a16="http://schemas.microsoft.com/office/drawing/2014/main" id="{00FAB22F-50B3-481E-8CE8-5F6D4E9B65C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44" name="直線コネクタ 743">
                    <a:extLst>
                      <a:ext uri="{FF2B5EF4-FFF2-40B4-BE49-F238E27FC236}">
                        <a16:creationId xmlns:a16="http://schemas.microsoft.com/office/drawing/2014/main" id="{53F4596D-8B4A-4707-AD5E-CBB46BD4D48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30" name="グループ化 729">
                  <a:extLst>
                    <a:ext uri="{FF2B5EF4-FFF2-40B4-BE49-F238E27FC236}">
                      <a16:creationId xmlns:a16="http://schemas.microsoft.com/office/drawing/2014/main" id="{8855A1DC-AF7F-495F-8083-D9B7E6BD7F62}"/>
                    </a:ext>
                  </a:extLst>
                </p:cNvPr>
                <p:cNvGrpSpPr/>
                <p:nvPr/>
              </p:nvGrpSpPr>
              <p:grpSpPr>
                <a:xfrm>
                  <a:off x="466227" y="2277630"/>
                  <a:ext cx="151810" cy="91913"/>
                  <a:chOff x="6969110" y="3730368"/>
                  <a:chExt cx="667328" cy="86946"/>
                </a:xfrm>
                <a:grpFill/>
              </p:grpSpPr>
              <p:sp>
                <p:nvSpPr>
                  <p:cNvPr id="739" name="正方形/長方形 738">
                    <a:extLst>
                      <a:ext uri="{FF2B5EF4-FFF2-40B4-BE49-F238E27FC236}">
                        <a16:creationId xmlns:a16="http://schemas.microsoft.com/office/drawing/2014/main" id="{2216FBBC-DCAF-45EC-8771-630DFC3080B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40" name="フリーフォーム 1152">
                    <a:extLst>
                      <a:ext uri="{FF2B5EF4-FFF2-40B4-BE49-F238E27FC236}">
                        <a16:creationId xmlns:a16="http://schemas.microsoft.com/office/drawing/2014/main" id="{AAEE7737-5C53-437E-B6B3-A590F455CB5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41" name="直線コネクタ 740">
                    <a:extLst>
                      <a:ext uri="{FF2B5EF4-FFF2-40B4-BE49-F238E27FC236}">
                        <a16:creationId xmlns:a16="http://schemas.microsoft.com/office/drawing/2014/main" id="{338C2383-F038-4040-8549-3B61E9E6CE0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31" name="グループ化 730">
                  <a:extLst>
                    <a:ext uri="{FF2B5EF4-FFF2-40B4-BE49-F238E27FC236}">
                      <a16:creationId xmlns:a16="http://schemas.microsoft.com/office/drawing/2014/main" id="{45716D47-9114-4796-AF55-097E8132E88A}"/>
                    </a:ext>
                  </a:extLst>
                </p:cNvPr>
                <p:cNvGrpSpPr/>
                <p:nvPr/>
              </p:nvGrpSpPr>
              <p:grpSpPr>
                <a:xfrm>
                  <a:off x="640927" y="2277630"/>
                  <a:ext cx="151810" cy="91913"/>
                  <a:chOff x="6969110" y="3730368"/>
                  <a:chExt cx="667328" cy="86946"/>
                </a:xfrm>
                <a:grpFill/>
              </p:grpSpPr>
              <p:sp>
                <p:nvSpPr>
                  <p:cNvPr id="736" name="正方形/長方形 735">
                    <a:extLst>
                      <a:ext uri="{FF2B5EF4-FFF2-40B4-BE49-F238E27FC236}">
                        <a16:creationId xmlns:a16="http://schemas.microsoft.com/office/drawing/2014/main" id="{ABFAA415-465D-4C50-B81D-FD50C392268C}"/>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37" name="フリーフォーム 1152">
                    <a:extLst>
                      <a:ext uri="{FF2B5EF4-FFF2-40B4-BE49-F238E27FC236}">
                        <a16:creationId xmlns:a16="http://schemas.microsoft.com/office/drawing/2014/main" id="{D26892E8-4983-4317-83DE-ABDCA4BB1A3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38" name="直線コネクタ 737">
                    <a:extLst>
                      <a:ext uri="{FF2B5EF4-FFF2-40B4-BE49-F238E27FC236}">
                        <a16:creationId xmlns:a16="http://schemas.microsoft.com/office/drawing/2014/main" id="{2E4D90C7-BCDB-4AA6-AE75-F768031D320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32" name="グループ化 731">
                  <a:extLst>
                    <a:ext uri="{FF2B5EF4-FFF2-40B4-BE49-F238E27FC236}">
                      <a16:creationId xmlns:a16="http://schemas.microsoft.com/office/drawing/2014/main" id="{160E7CBE-2D69-4372-9071-F424EF34957F}"/>
                    </a:ext>
                  </a:extLst>
                </p:cNvPr>
                <p:cNvGrpSpPr/>
                <p:nvPr/>
              </p:nvGrpSpPr>
              <p:grpSpPr>
                <a:xfrm>
                  <a:off x="810739" y="2277630"/>
                  <a:ext cx="151810" cy="91913"/>
                  <a:chOff x="6969110" y="3730368"/>
                  <a:chExt cx="667328" cy="86946"/>
                </a:xfrm>
                <a:grpFill/>
              </p:grpSpPr>
              <p:sp>
                <p:nvSpPr>
                  <p:cNvPr id="733" name="正方形/長方形 732">
                    <a:extLst>
                      <a:ext uri="{FF2B5EF4-FFF2-40B4-BE49-F238E27FC236}">
                        <a16:creationId xmlns:a16="http://schemas.microsoft.com/office/drawing/2014/main" id="{0276BFD6-A1E5-40C1-A122-72CCDF0055E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34" name="フリーフォーム 1152">
                    <a:extLst>
                      <a:ext uri="{FF2B5EF4-FFF2-40B4-BE49-F238E27FC236}">
                        <a16:creationId xmlns:a16="http://schemas.microsoft.com/office/drawing/2014/main" id="{513EE6B6-A73E-4E47-AB9A-45E885FFBE08}"/>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35" name="直線コネクタ 734">
                    <a:extLst>
                      <a:ext uri="{FF2B5EF4-FFF2-40B4-BE49-F238E27FC236}">
                        <a16:creationId xmlns:a16="http://schemas.microsoft.com/office/drawing/2014/main" id="{8850CF17-3E9D-42E5-AE8F-58BD60DD923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678" name="グループ化 677">
                <a:extLst>
                  <a:ext uri="{FF2B5EF4-FFF2-40B4-BE49-F238E27FC236}">
                    <a16:creationId xmlns:a16="http://schemas.microsoft.com/office/drawing/2014/main" id="{271A7F90-34BD-4BA1-942A-F06982B2E597}"/>
                  </a:ext>
                </a:extLst>
              </p:cNvPr>
              <p:cNvGrpSpPr/>
              <p:nvPr/>
            </p:nvGrpSpPr>
            <p:grpSpPr>
              <a:xfrm>
                <a:off x="290060" y="2372599"/>
                <a:ext cx="672489" cy="91913"/>
                <a:chOff x="290060" y="2277630"/>
                <a:chExt cx="672489" cy="91913"/>
              </a:xfrm>
              <a:grpFill/>
            </p:grpSpPr>
            <p:grpSp>
              <p:nvGrpSpPr>
                <p:cNvPr id="713" name="グループ化 712">
                  <a:extLst>
                    <a:ext uri="{FF2B5EF4-FFF2-40B4-BE49-F238E27FC236}">
                      <a16:creationId xmlns:a16="http://schemas.microsoft.com/office/drawing/2014/main" id="{33437136-968E-4D8E-8D7A-519BD4B51D77}"/>
                    </a:ext>
                  </a:extLst>
                </p:cNvPr>
                <p:cNvGrpSpPr/>
                <p:nvPr/>
              </p:nvGrpSpPr>
              <p:grpSpPr>
                <a:xfrm>
                  <a:off x="290060" y="2277630"/>
                  <a:ext cx="151810" cy="91913"/>
                  <a:chOff x="6969110" y="3730368"/>
                  <a:chExt cx="667328" cy="86946"/>
                </a:xfrm>
                <a:grpFill/>
              </p:grpSpPr>
              <p:sp>
                <p:nvSpPr>
                  <p:cNvPr id="726" name="正方形/長方形 725">
                    <a:extLst>
                      <a:ext uri="{FF2B5EF4-FFF2-40B4-BE49-F238E27FC236}">
                        <a16:creationId xmlns:a16="http://schemas.microsoft.com/office/drawing/2014/main" id="{5A4C1D15-F255-4698-A875-B404B9581F4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27" name="フリーフォーム 1152">
                    <a:extLst>
                      <a:ext uri="{FF2B5EF4-FFF2-40B4-BE49-F238E27FC236}">
                        <a16:creationId xmlns:a16="http://schemas.microsoft.com/office/drawing/2014/main" id="{EAFEEAA6-BCDF-44C9-86DA-D358252BC71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28" name="直線コネクタ 727">
                    <a:extLst>
                      <a:ext uri="{FF2B5EF4-FFF2-40B4-BE49-F238E27FC236}">
                        <a16:creationId xmlns:a16="http://schemas.microsoft.com/office/drawing/2014/main" id="{03CFED72-E1F1-4488-BCB0-4BBFFC7C9633}"/>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14" name="グループ化 713">
                  <a:extLst>
                    <a:ext uri="{FF2B5EF4-FFF2-40B4-BE49-F238E27FC236}">
                      <a16:creationId xmlns:a16="http://schemas.microsoft.com/office/drawing/2014/main" id="{9A3FB7F0-BD22-4F70-AA09-C9AEADA4F119}"/>
                    </a:ext>
                  </a:extLst>
                </p:cNvPr>
                <p:cNvGrpSpPr/>
                <p:nvPr/>
              </p:nvGrpSpPr>
              <p:grpSpPr>
                <a:xfrm>
                  <a:off x="466227" y="2277630"/>
                  <a:ext cx="151810" cy="91913"/>
                  <a:chOff x="6969110" y="3730368"/>
                  <a:chExt cx="667328" cy="86946"/>
                </a:xfrm>
                <a:grpFill/>
              </p:grpSpPr>
              <p:sp>
                <p:nvSpPr>
                  <p:cNvPr id="723" name="正方形/長方形 722">
                    <a:extLst>
                      <a:ext uri="{FF2B5EF4-FFF2-40B4-BE49-F238E27FC236}">
                        <a16:creationId xmlns:a16="http://schemas.microsoft.com/office/drawing/2014/main" id="{AE00B190-EE45-4461-8FC3-6E5AF1A1FF37}"/>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24" name="フリーフォーム 1152">
                    <a:extLst>
                      <a:ext uri="{FF2B5EF4-FFF2-40B4-BE49-F238E27FC236}">
                        <a16:creationId xmlns:a16="http://schemas.microsoft.com/office/drawing/2014/main" id="{E460F132-11CB-41DF-9C18-B54993BE8F1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25" name="直線コネクタ 724">
                    <a:extLst>
                      <a:ext uri="{FF2B5EF4-FFF2-40B4-BE49-F238E27FC236}">
                        <a16:creationId xmlns:a16="http://schemas.microsoft.com/office/drawing/2014/main" id="{37CFCF18-B1C3-418A-B6D0-4AC538072A7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15" name="グループ化 714">
                  <a:extLst>
                    <a:ext uri="{FF2B5EF4-FFF2-40B4-BE49-F238E27FC236}">
                      <a16:creationId xmlns:a16="http://schemas.microsoft.com/office/drawing/2014/main" id="{0CBDC4FE-B6EF-4664-BB62-AA5B3A484DF8}"/>
                    </a:ext>
                  </a:extLst>
                </p:cNvPr>
                <p:cNvGrpSpPr/>
                <p:nvPr/>
              </p:nvGrpSpPr>
              <p:grpSpPr>
                <a:xfrm>
                  <a:off x="640927" y="2277630"/>
                  <a:ext cx="151810" cy="91913"/>
                  <a:chOff x="6969110" y="3730368"/>
                  <a:chExt cx="667328" cy="86946"/>
                </a:xfrm>
                <a:grpFill/>
              </p:grpSpPr>
              <p:sp>
                <p:nvSpPr>
                  <p:cNvPr id="720" name="正方形/長方形 719">
                    <a:extLst>
                      <a:ext uri="{FF2B5EF4-FFF2-40B4-BE49-F238E27FC236}">
                        <a16:creationId xmlns:a16="http://schemas.microsoft.com/office/drawing/2014/main" id="{4D9B6368-0362-489C-9091-3002A8AB002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21" name="フリーフォーム 1152">
                    <a:extLst>
                      <a:ext uri="{FF2B5EF4-FFF2-40B4-BE49-F238E27FC236}">
                        <a16:creationId xmlns:a16="http://schemas.microsoft.com/office/drawing/2014/main" id="{0547F8AE-C61B-4706-BA81-630D23CCD94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22" name="直線コネクタ 721">
                    <a:extLst>
                      <a:ext uri="{FF2B5EF4-FFF2-40B4-BE49-F238E27FC236}">
                        <a16:creationId xmlns:a16="http://schemas.microsoft.com/office/drawing/2014/main" id="{F4BD6736-7FC2-4270-8FA1-30549EB6098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16" name="グループ化 715">
                  <a:extLst>
                    <a:ext uri="{FF2B5EF4-FFF2-40B4-BE49-F238E27FC236}">
                      <a16:creationId xmlns:a16="http://schemas.microsoft.com/office/drawing/2014/main" id="{5E45D2E3-9D7D-470B-B71D-6F48D17DFD04}"/>
                    </a:ext>
                  </a:extLst>
                </p:cNvPr>
                <p:cNvGrpSpPr/>
                <p:nvPr/>
              </p:nvGrpSpPr>
              <p:grpSpPr>
                <a:xfrm>
                  <a:off x="810739" y="2277630"/>
                  <a:ext cx="151810" cy="91913"/>
                  <a:chOff x="6969110" y="3730368"/>
                  <a:chExt cx="667328" cy="86946"/>
                </a:xfrm>
                <a:grpFill/>
              </p:grpSpPr>
              <p:sp>
                <p:nvSpPr>
                  <p:cNvPr id="717" name="正方形/長方形 716">
                    <a:extLst>
                      <a:ext uri="{FF2B5EF4-FFF2-40B4-BE49-F238E27FC236}">
                        <a16:creationId xmlns:a16="http://schemas.microsoft.com/office/drawing/2014/main" id="{C47FB91A-F5FC-4121-A165-1AE198C4FA6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18" name="フリーフォーム 1152">
                    <a:extLst>
                      <a:ext uri="{FF2B5EF4-FFF2-40B4-BE49-F238E27FC236}">
                        <a16:creationId xmlns:a16="http://schemas.microsoft.com/office/drawing/2014/main" id="{FFD9D608-BD37-4C0D-81BF-1129E6C91138}"/>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19" name="直線コネクタ 718">
                    <a:extLst>
                      <a:ext uri="{FF2B5EF4-FFF2-40B4-BE49-F238E27FC236}">
                        <a16:creationId xmlns:a16="http://schemas.microsoft.com/office/drawing/2014/main" id="{A2A5A29F-2FCF-4A3D-8173-70DA691061F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679" name="グループ化 678">
                <a:extLst>
                  <a:ext uri="{FF2B5EF4-FFF2-40B4-BE49-F238E27FC236}">
                    <a16:creationId xmlns:a16="http://schemas.microsoft.com/office/drawing/2014/main" id="{42136BCE-1AB3-4C94-8D3B-E3CDB4B925A5}"/>
                  </a:ext>
                </a:extLst>
              </p:cNvPr>
              <p:cNvGrpSpPr/>
              <p:nvPr/>
            </p:nvGrpSpPr>
            <p:grpSpPr>
              <a:xfrm>
                <a:off x="290060" y="2468292"/>
                <a:ext cx="672489" cy="91913"/>
                <a:chOff x="290060" y="2277630"/>
                <a:chExt cx="672489" cy="91913"/>
              </a:xfrm>
              <a:grpFill/>
            </p:grpSpPr>
            <p:grpSp>
              <p:nvGrpSpPr>
                <p:cNvPr id="697" name="グループ化 696">
                  <a:extLst>
                    <a:ext uri="{FF2B5EF4-FFF2-40B4-BE49-F238E27FC236}">
                      <a16:creationId xmlns:a16="http://schemas.microsoft.com/office/drawing/2014/main" id="{58A49B07-FAC0-4C36-9EDA-7B9A25DD87F4}"/>
                    </a:ext>
                  </a:extLst>
                </p:cNvPr>
                <p:cNvGrpSpPr/>
                <p:nvPr/>
              </p:nvGrpSpPr>
              <p:grpSpPr>
                <a:xfrm>
                  <a:off x="290060" y="2277630"/>
                  <a:ext cx="151810" cy="91913"/>
                  <a:chOff x="6969110" y="3730368"/>
                  <a:chExt cx="667328" cy="86946"/>
                </a:xfrm>
                <a:grpFill/>
              </p:grpSpPr>
              <p:sp>
                <p:nvSpPr>
                  <p:cNvPr id="710" name="正方形/長方形 709">
                    <a:extLst>
                      <a:ext uri="{FF2B5EF4-FFF2-40B4-BE49-F238E27FC236}">
                        <a16:creationId xmlns:a16="http://schemas.microsoft.com/office/drawing/2014/main" id="{98AF2AD5-ED22-476D-A541-A1B4640D5FA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11" name="フリーフォーム 1152">
                    <a:extLst>
                      <a:ext uri="{FF2B5EF4-FFF2-40B4-BE49-F238E27FC236}">
                        <a16:creationId xmlns:a16="http://schemas.microsoft.com/office/drawing/2014/main" id="{65A9B6A0-5601-46C4-B3D4-F1E6DBC15C4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12" name="直線コネクタ 711">
                    <a:extLst>
                      <a:ext uri="{FF2B5EF4-FFF2-40B4-BE49-F238E27FC236}">
                        <a16:creationId xmlns:a16="http://schemas.microsoft.com/office/drawing/2014/main" id="{901E46C8-F498-4D4C-BC29-A33D6525366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98" name="グループ化 697">
                  <a:extLst>
                    <a:ext uri="{FF2B5EF4-FFF2-40B4-BE49-F238E27FC236}">
                      <a16:creationId xmlns:a16="http://schemas.microsoft.com/office/drawing/2014/main" id="{224B1B23-9F80-4A56-9C97-C25A2A9DB732}"/>
                    </a:ext>
                  </a:extLst>
                </p:cNvPr>
                <p:cNvGrpSpPr/>
                <p:nvPr/>
              </p:nvGrpSpPr>
              <p:grpSpPr>
                <a:xfrm>
                  <a:off x="466227" y="2277630"/>
                  <a:ext cx="151810" cy="91913"/>
                  <a:chOff x="6969110" y="3730368"/>
                  <a:chExt cx="667328" cy="86946"/>
                </a:xfrm>
                <a:grpFill/>
              </p:grpSpPr>
              <p:sp>
                <p:nvSpPr>
                  <p:cNvPr id="707" name="正方形/長方形 706">
                    <a:extLst>
                      <a:ext uri="{FF2B5EF4-FFF2-40B4-BE49-F238E27FC236}">
                        <a16:creationId xmlns:a16="http://schemas.microsoft.com/office/drawing/2014/main" id="{55D74798-C21C-4C27-BB29-02D57E03C674}"/>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08" name="フリーフォーム 1152">
                    <a:extLst>
                      <a:ext uri="{FF2B5EF4-FFF2-40B4-BE49-F238E27FC236}">
                        <a16:creationId xmlns:a16="http://schemas.microsoft.com/office/drawing/2014/main" id="{49E97952-2691-4B6B-9690-31DC519202F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09" name="直線コネクタ 708">
                    <a:extLst>
                      <a:ext uri="{FF2B5EF4-FFF2-40B4-BE49-F238E27FC236}">
                        <a16:creationId xmlns:a16="http://schemas.microsoft.com/office/drawing/2014/main" id="{DD0FA653-953D-4856-8349-0BF2E5B977B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99" name="グループ化 698">
                  <a:extLst>
                    <a:ext uri="{FF2B5EF4-FFF2-40B4-BE49-F238E27FC236}">
                      <a16:creationId xmlns:a16="http://schemas.microsoft.com/office/drawing/2014/main" id="{FBEECF4F-3614-42CE-8832-8AD1B1D00E0C}"/>
                    </a:ext>
                  </a:extLst>
                </p:cNvPr>
                <p:cNvGrpSpPr/>
                <p:nvPr/>
              </p:nvGrpSpPr>
              <p:grpSpPr>
                <a:xfrm>
                  <a:off x="640927" y="2277630"/>
                  <a:ext cx="151810" cy="91913"/>
                  <a:chOff x="6969110" y="3730368"/>
                  <a:chExt cx="667328" cy="86946"/>
                </a:xfrm>
                <a:grpFill/>
              </p:grpSpPr>
              <p:sp>
                <p:nvSpPr>
                  <p:cNvPr id="704" name="正方形/長方形 703">
                    <a:extLst>
                      <a:ext uri="{FF2B5EF4-FFF2-40B4-BE49-F238E27FC236}">
                        <a16:creationId xmlns:a16="http://schemas.microsoft.com/office/drawing/2014/main" id="{6C432F3C-3349-45F0-8BB3-2B7ABAE9270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05" name="フリーフォーム 1152">
                    <a:extLst>
                      <a:ext uri="{FF2B5EF4-FFF2-40B4-BE49-F238E27FC236}">
                        <a16:creationId xmlns:a16="http://schemas.microsoft.com/office/drawing/2014/main" id="{32B30861-AB9B-48B9-A697-DE9B4ABF658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06" name="直線コネクタ 705">
                    <a:extLst>
                      <a:ext uri="{FF2B5EF4-FFF2-40B4-BE49-F238E27FC236}">
                        <a16:creationId xmlns:a16="http://schemas.microsoft.com/office/drawing/2014/main" id="{5C909EA7-3FA2-43AD-939F-531ACA356D15}"/>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00" name="グループ化 699">
                  <a:extLst>
                    <a:ext uri="{FF2B5EF4-FFF2-40B4-BE49-F238E27FC236}">
                      <a16:creationId xmlns:a16="http://schemas.microsoft.com/office/drawing/2014/main" id="{7E5AE8E8-5D6B-4D1E-89AB-434543211D27}"/>
                    </a:ext>
                  </a:extLst>
                </p:cNvPr>
                <p:cNvGrpSpPr/>
                <p:nvPr/>
              </p:nvGrpSpPr>
              <p:grpSpPr>
                <a:xfrm>
                  <a:off x="810739" y="2277630"/>
                  <a:ext cx="151810" cy="91913"/>
                  <a:chOff x="6969110" y="3730368"/>
                  <a:chExt cx="667328" cy="86946"/>
                </a:xfrm>
                <a:grpFill/>
              </p:grpSpPr>
              <p:sp>
                <p:nvSpPr>
                  <p:cNvPr id="701" name="正方形/長方形 700">
                    <a:extLst>
                      <a:ext uri="{FF2B5EF4-FFF2-40B4-BE49-F238E27FC236}">
                        <a16:creationId xmlns:a16="http://schemas.microsoft.com/office/drawing/2014/main" id="{D9124AF6-31FD-42C6-AD1F-62E543237BB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02" name="フリーフォーム 1152">
                    <a:extLst>
                      <a:ext uri="{FF2B5EF4-FFF2-40B4-BE49-F238E27FC236}">
                        <a16:creationId xmlns:a16="http://schemas.microsoft.com/office/drawing/2014/main" id="{FFD9C3F5-0D91-43D7-B079-2BF67096E652}"/>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03" name="直線コネクタ 702">
                    <a:extLst>
                      <a:ext uri="{FF2B5EF4-FFF2-40B4-BE49-F238E27FC236}">
                        <a16:creationId xmlns:a16="http://schemas.microsoft.com/office/drawing/2014/main" id="{188B25C1-FF28-47BC-96BC-9C1C53FE306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680" name="グループ化 679">
                <a:extLst>
                  <a:ext uri="{FF2B5EF4-FFF2-40B4-BE49-F238E27FC236}">
                    <a16:creationId xmlns:a16="http://schemas.microsoft.com/office/drawing/2014/main" id="{95354972-E534-4E6A-955F-81B40E13129F}"/>
                  </a:ext>
                </a:extLst>
              </p:cNvPr>
              <p:cNvGrpSpPr/>
              <p:nvPr/>
            </p:nvGrpSpPr>
            <p:grpSpPr>
              <a:xfrm>
                <a:off x="290060" y="2562642"/>
                <a:ext cx="672489" cy="91913"/>
                <a:chOff x="290060" y="2277630"/>
                <a:chExt cx="672489" cy="91913"/>
              </a:xfrm>
              <a:grpFill/>
            </p:grpSpPr>
            <p:grpSp>
              <p:nvGrpSpPr>
                <p:cNvPr id="681" name="グループ化 680">
                  <a:extLst>
                    <a:ext uri="{FF2B5EF4-FFF2-40B4-BE49-F238E27FC236}">
                      <a16:creationId xmlns:a16="http://schemas.microsoft.com/office/drawing/2014/main" id="{509A4CCD-6165-4141-8307-B6302A42E7B6}"/>
                    </a:ext>
                  </a:extLst>
                </p:cNvPr>
                <p:cNvGrpSpPr/>
                <p:nvPr/>
              </p:nvGrpSpPr>
              <p:grpSpPr>
                <a:xfrm>
                  <a:off x="290060" y="2277630"/>
                  <a:ext cx="151810" cy="91913"/>
                  <a:chOff x="6969110" y="3730368"/>
                  <a:chExt cx="667328" cy="86946"/>
                </a:xfrm>
                <a:grpFill/>
              </p:grpSpPr>
              <p:sp>
                <p:nvSpPr>
                  <p:cNvPr id="694" name="正方形/長方形 693">
                    <a:extLst>
                      <a:ext uri="{FF2B5EF4-FFF2-40B4-BE49-F238E27FC236}">
                        <a16:creationId xmlns:a16="http://schemas.microsoft.com/office/drawing/2014/main" id="{6E1F96F7-0277-4B7F-9DE2-61D4E1BB4FEC}"/>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95" name="フリーフォーム 1152">
                    <a:extLst>
                      <a:ext uri="{FF2B5EF4-FFF2-40B4-BE49-F238E27FC236}">
                        <a16:creationId xmlns:a16="http://schemas.microsoft.com/office/drawing/2014/main" id="{727D42A9-F047-414C-8114-0929248BAB6E}"/>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96" name="直線コネクタ 695">
                    <a:extLst>
                      <a:ext uri="{FF2B5EF4-FFF2-40B4-BE49-F238E27FC236}">
                        <a16:creationId xmlns:a16="http://schemas.microsoft.com/office/drawing/2014/main" id="{3B6BD774-1063-4AAC-89F0-A2B43AF2C84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82" name="グループ化 681">
                  <a:extLst>
                    <a:ext uri="{FF2B5EF4-FFF2-40B4-BE49-F238E27FC236}">
                      <a16:creationId xmlns:a16="http://schemas.microsoft.com/office/drawing/2014/main" id="{EE06263A-D218-4B8D-8FEB-850C0FED91EF}"/>
                    </a:ext>
                  </a:extLst>
                </p:cNvPr>
                <p:cNvGrpSpPr/>
                <p:nvPr/>
              </p:nvGrpSpPr>
              <p:grpSpPr>
                <a:xfrm>
                  <a:off x="466227" y="2277630"/>
                  <a:ext cx="151810" cy="91913"/>
                  <a:chOff x="6969110" y="3730368"/>
                  <a:chExt cx="667328" cy="86946"/>
                </a:xfrm>
                <a:grpFill/>
              </p:grpSpPr>
              <p:sp>
                <p:nvSpPr>
                  <p:cNvPr id="691" name="正方形/長方形 690">
                    <a:extLst>
                      <a:ext uri="{FF2B5EF4-FFF2-40B4-BE49-F238E27FC236}">
                        <a16:creationId xmlns:a16="http://schemas.microsoft.com/office/drawing/2014/main" id="{33E35167-934C-4448-845B-6574A12B81C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92" name="フリーフォーム 1152">
                    <a:extLst>
                      <a:ext uri="{FF2B5EF4-FFF2-40B4-BE49-F238E27FC236}">
                        <a16:creationId xmlns:a16="http://schemas.microsoft.com/office/drawing/2014/main" id="{1DF9883B-A34A-4BE9-93CE-2DBC7329C63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93" name="直線コネクタ 692">
                    <a:extLst>
                      <a:ext uri="{FF2B5EF4-FFF2-40B4-BE49-F238E27FC236}">
                        <a16:creationId xmlns:a16="http://schemas.microsoft.com/office/drawing/2014/main" id="{E45A67F1-789E-491E-8205-3F56AD2B495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83" name="グループ化 682">
                  <a:extLst>
                    <a:ext uri="{FF2B5EF4-FFF2-40B4-BE49-F238E27FC236}">
                      <a16:creationId xmlns:a16="http://schemas.microsoft.com/office/drawing/2014/main" id="{0A0AF507-9051-4CE0-A501-BCD0E9CEC6A4}"/>
                    </a:ext>
                  </a:extLst>
                </p:cNvPr>
                <p:cNvGrpSpPr/>
                <p:nvPr/>
              </p:nvGrpSpPr>
              <p:grpSpPr>
                <a:xfrm>
                  <a:off x="640927" y="2277630"/>
                  <a:ext cx="151810" cy="91913"/>
                  <a:chOff x="6969110" y="3730368"/>
                  <a:chExt cx="667328" cy="86946"/>
                </a:xfrm>
                <a:grpFill/>
              </p:grpSpPr>
              <p:sp>
                <p:nvSpPr>
                  <p:cNvPr id="688" name="正方形/長方形 687">
                    <a:extLst>
                      <a:ext uri="{FF2B5EF4-FFF2-40B4-BE49-F238E27FC236}">
                        <a16:creationId xmlns:a16="http://schemas.microsoft.com/office/drawing/2014/main" id="{D60085E3-9917-4856-8307-6732063E848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89" name="フリーフォーム 1152">
                    <a:extLst>
                      <a:ext uri="{FF2B5EF4-FFF2-40B4-BE49-F238E27FC236}">
                        <a16:creationId xmlns:a16="http://schemas.microsoft.com/office/drawing/2014/main" id="{1E21AD25-F130-4EB3-A6B6-DCA6C643837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90" name="直線コネクタ 689">
                    <a:extLst>
                      <a:ext uri="{FF2B5EF4-FFF2-40B4-BE49-F238E27FC236}">
                        <a16:creationId xmlns:a16="http://schemas.microsoft.com/office/drawing/2014/main" id="{F83C99F6-6AD5-47C2-99F7-0415CBFD19A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684" name="グループ化 683">
                  <a:extLst>
                    <a:ext uri="{FF2B5EF4-FFF2-40B4-BE49-F238E27FC236}">
                      <a16:creationId xmlns:a16="http://schemas.microsoft.com/office/drawing/2014/main" id="{137BACC1-23AA-4A14-8878-B0E999C2FC76}"/>
                    </a:ext>
                  </a:extLst>
                </p:cNvPr>
                <p:cNvGrpSpPr/>
                <p:nvPr/>
              </p:nvGrpSpPr>
              <p:grpSpPr>
                <a:xfrm>
                  <a:off x="810739" y="2277630"/>
                  <a:ext cx="151810" cy="91913"/>
                  <a:chOff x="6969110" y="3730368"/>
                  <a:chExt cx="667328" cy="86946"/>
                </a:xfrm>
                <a:grpFill/>
              </p:grpSpPr>
              <p:sp>
                <p:nvSpPr>
                  <p:cNvPr id="685" name="正方形/長方形 684">
                    <a:extLst>
                      <a:ext uri="{FF2B5EF4-FFF2-40B4-BE49-F238E27FC236}">
                        <a16:creationId xmlns:a16="http://schemas.microsoft.com/office/drawing/2014/main" id="{EAE4EE0F-887B-46A7-A14F-1C1D2448C95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686" name="フリーフォーム 1152">
                    <a:extLst>
                      <a:ext uri="{FF2B5EF4-FFF2-40B4-BE49-F238E27FC236}">
                        <a16:creationId xmlns:a16="http://schemas.microsoft.com/office/drawing/2014/main" id="{01D5C339-47DD-46D1-9424-6442BFFBFE6A}"/>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87" name="直線コネクタ 686">
                    <a:extLst>
                      <a:ext uri="{FF2B5EF4-FFF2-40B4-BE49-F238E27FC236}">
                        <a16:creationId xmlns:a16="http://schemas.microsoft.com/office/drawing/2014/main" id="{C03819BD-9069-4CA3-8153-F7FA4ED5457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sp>
          <p:nvSpPr>
            <p:cNvPr id="675" name="フリーフォーム: 図形 597">
              <a:extLst>
                <a:ext uri="{FF2B5EF4-FFF2-40B4-BE49-F238E27FC236}">
                  <a16:creationId xmlns:a16="http://schemas.microsoft.com/office/drawing/2014/main" id="{157FDB30-F75D-43A5-A7E2-085775A79692}"/>
                </a:ext>
              </a:extLst>
            </p:cNvPr>
            <p:cNvSpPr/>
            <p:nvPr/>
          </p:nvSpPr>
          <p:spPr>
            <a:xfrm>
              <a:off x="2764700" y="2016324"/>
              <a:ext cx="163206" cy="48220"/>
            </a:xfrm>
            <a:custGeom>
              <a:avLst/>
              <a:gdLst>
                <a:gd name="connsiteX0" fmla="*/ 0 w 209550"/>
                <a:gd name="connsiteY0" fmla="*/ 61913 h 61913"/>
                <a:gd name="connsiteX1" fmla="*/ 71438 w 209550"/>
                <a:gd name="connsiteY1" fmla="*/ 0 h 61913"/>
                <a:gd name="connsiteX2" fmla="*/ 209550 w 209550"/>
                <a:gd name="connsiteY2" fmla="*/ 0 h 61913"/>
                <a:gd name="connsiteX3" fmla="*/ 150019 w 209550"/>
                <a:gd name="connsiteY3" fmla="*/ 57150 h 61913"/>
              </a:gdLst>
              <a:ahLst/>
              <a:cxnLst>
                <a:cxn ang="0">
                  <a:pos x="connsiteX0" y="connsiteY0"/>
                </a:cxn>
                <a:cxn ang="0">
                  <a:pos x="connsiteX1" y="connsiteY1"/>
                </a:cxn>
                <a:cxn ang="0">
                  <a:pos x="connsiteX2" y="connsiteY2"/>
                </a:cxn>
                <a:cxn ang="0">
                  <a:pos x="connsiteX3" y="connsiteY3"/>
                </a:cxn>
              </a:cxnLst>
              <a:rect l="l" t="t" r="r" b="b"/>
              <a:pathLst>
                <a:path w="209550" h="61913">
                  <a:moveTo>
                    <a:pt x="0" y="61913"/>
                  </a:moveTo>
                  <a:lnTo>
                    <a:pt x="71438" y="0"/>
                  </a:lnTo>
                  <a:lnTo>
                    <a:pt x="209550" y="0"/>
                  </a:lnTo>
                  <a:lnTo>
                    <a:pt x="150019" y="57150"/>
                  </a:lnTo>
                </a:path>
              </a:pathLst>
            </a:custGeom>
            <a:solidFill>
              <a:srgbClr val="E7E6E6">
                <a:lumMod val="60000"/>
                <a:lumOff val="40000"/>
              </a:srgbClr>
            </a:solidFill>
            <a:ln w="12700" cap="flat" cmpd="sng" algn="ctr">
              <a:solidFill>
                <a:srgbClr val="44546A">
                  <a:lumMod val="75000"/>
                  <a:lumOff val="2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676" name="直線コネクタ 675">
              <a:extLst>
                <a:ext uri="{FF2B5EF4-FFF2-40B4-BE49-F238E27FC236}">
                  <a16:creationId xmlns:a16="http://schemas.microsoft.com/office/drawing/2014/main" id="{339E8D88-9CC3-424B-9601-6DBF04A19688}"/>
                </a:ext>
              </a:extLst>
            </p:cNvPr>
            <p:cNvCxnSpPr>
              <a:stCxn id="675" idx="2"/>
            </p:cNvCxnSpPr>
            <p:nvPr/>
          </p:nvCxnSpPr>
          <p:spPr>
            <a:xfrm>
              <a:off x="2927906" y="2016324"/>
              <a:ext cx="0" cy="52019"/>
            </a:xfrm>
            <a:prstGeom prst="line">
              <a:avLst/>
            </a:prstGeom>
            <a:noFill/>
            <a:ln w="12700" cap="flat" cmpd="sng" algn="ctr">
              <a:solidFill>
                <a:srgbClr val="44546A">
                  <a:lumMod val="75000"/>
                  <a:lumOff val="25000"/>
                </a:srgbClr>
              </a:solidFill>
              <a:prstDash val="solid"/>
              <a:miter lim="800000"/>
            </a:ln>
            <a:effectLst/>
          </p:spPr>
        </p:cxnSp>
      </p:grpSp>
      <p:grpSp>
        <p:nvGrpSpPr>
          <p:cNvPr id="765" name="グループ化 764">
            <a:extLst>
              <a:ext uri="{FF2B5EF4-FFF2-40B4-BE49-F238E27FC236}">
                <a16:creationId xmlns:a16="http://schemas.microsoft.com/office/drawing/2014/main" id="{D0A0A88B-F58D-49FE-ACE3-6294B8B45B2E}"/>
              </a:ext>
            </a:extLst>
          </p:cNvPr>
          <p:cNvGrpSpPr/>
          <p:nvPr/>
        </p:nvGrpSpPr>
        <p:grpSpPr>
          <a:xfrm>
            <a:off x="5163527" y="6189956"/>
            <a:ext cx="794630" cy="638231"/>
            <a:chOff x="3014008" y="2016324"/>
            <a:chExt cx="794630" cy="638231"/>
          </a:xfrm>
        </p:grpSpPr>
        <p:sp>
          <p:nvSpPr>
            <p:cNvPr id="766" name="フリーフォーム 1135">
              <a:extLst>
                <a:ext uri="{FF2B5EF4-FFF2-40B4-BE49-F238E27FC236}">
                  <a16:creationId xmlns:a16="http://schemas.microsoft.com/office/drawing/2014/main" id="{0329AF25-9D56-42FE-87A0-05F4FCE3AC61}"/>
                </a:ext>
              </a:extLst>
            </p:cNvPr>
            <p:cNvSpPr/>
            <p:nvPr/>
          </p:nvSpPr>
          <p:spPr>
            <a:xfrm>
              <a:off x="3029522"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67" name="正方形/長方形 321">
              <a:extLst>
                <a:ext uri="{FF2B5EF4-FFF2-40B4-BE49-F238E27FC236}">
                  <a16:creationId xmlns:a16="http://schemas.microsoft.com/office/drawing/2014/main" id="{E165DFC6-9F1A-43CF-98E5-A194E15CEB0C}"/>
                </a:ext>
              </a:extLst>
            </p:cNvPr>
            <p:cNvSpPr/>
            <p:nvPr/>
          </p:nvSpPr>
          <p:spPr>
            <a:xfrm>
              <a:off x="3029522"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68" name="フリーフォーム 1137">
              <a:extLst>
                <a:ext uri="{FF2B5EF4-FFF2-40B4-BE49-F238E27FC236}">
                  <a16:creationId xmlns:a16="http://schemas.microsoft.com/office/drawing/2014/main" id="{253877F8-FAD5-4488-BCAA-1678AC50C11E}"/>
                </a:ext>
              </a:extLst>
            </p:cNvPr>
            <p:cNvSpPr/>
            <p:nvPr/>
          </p:nvSpPr>
          <p:spPr>
            <a:xfrm>
              <a:off x="3705157"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769" name="グループ化 768">
              <a:extLst>
                <a:ext uri="{FF2B5EF4-FFF2-40B4-BE49-F238E27FC236}">
                  <a16:creationId xmlns:a16="http://schemas.microsoft.com/office/drawing/2014/main" id="{8A32AE3E-00A7-45C3-B30D-02ACBB45885F}"/>
                </a:ext>
              </a:extLst>
            </p:cNvPr>
            <p:cNvGrpSpPr/>
            <p:nvPr/>
          </p:nvGrpSpPr>
          <p:grpSpPr>
            <a:xfrm>
              <a:off x="3042475" y="2268069"/>
              <a:ext cx="618401" cy="66332"/>
              <a:chOff x="318527" y="2268069"/>
              <a:chExt cx="618401" cy="66332"/>
            </a:xfrm>
          </p:grpSpPr>
          <p:sp>
            <p:nvSpPr>
              <p:cNvPr id="857" name="正方形/長方形 856">
                <a:extLst>
                  <a:ext uri="{FF2B5EF4-FFF2-40B4-BE49-F238E27FC236}">
                    <a16:creationId xmlns:a16="http://schemas.microsoft.com/office/drawing/2014/main" id="{2355B892-6F92-47E4-8FF9-682E0570F326}"/>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8" name="正方形/長方形 857">
                <a:extLst>
                  <a:ext uri="{FF2B5EF4-FFF2-40B4-BE49-F238E27FC236}">
                    <a16:creationId xmlns:a16="http://schemas.microsoft.com/office/drawing/2014/main" id="{5B4012A3-9F39-45B7-95C7-B93DC04D56B6}"/>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9" name="正方形/長方形 858">
                <a:extLst>
                  <a:ext uri="{FF2B5EF4-FFF2-40B4-BE49-F238E27FC236}">
                    <a16:creationId xmlns:a16="http://schemas.microsoft.com/office/drawing/2014/main" id="{4692E998-9103-4B03-B632-3E33113AD133}"/>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60" name="正方形/長方形 859">
                <a:extLst>
                  <a:ext uri="{FF2B5EF4-FFF2-40B4-BE49-F238E27FC236}">
                    <a16:creationId xmlns:a16="http://schemas.microsoft.com/office/drawing/2014/main" id="{19CAC2F5-F35E-40E2-956C-E81BDE5C8253}"/>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770" name="グループ化 769">
              <a:extLst>
                <a:ext uri="{FF2B5EF4-FFF2-40B4-BE49-F238E27FC236}">
                  <a16:creationId xmlns:a16="http://schemas.microsoft.com/office/drawing/2014/main" id="{3C524FF2-1769-4C6B-A77A-B5D8AB4DB33D}"/>
                </a:ext>
              </a:extLst>
            </p:cNvPr>
            <p:cNvGrpSpPr/>
            <p:nvPr/>
          </p:nvGrpSpPr>
          <p:grpSpPr>
            <a:xfrm>
              <a:off x="3042475" y="2370149"/>
              <a:ext cx="618401" cy="66332"/>
              <a:chOff x="318527" y="2268069"/>
              <a:chExt cx="618401" cy="66332"/>
            </a:xfrm>
          </p:grpSpPr>
          <p:sp>
            <p:nvSpPr>
              <p:cNvPr id="853" name="正方形/長方形 852">
                <a:extLst>
                  <a:ext uri="{FF2B5EF4-FFF2-40B4-BE49-F238E27FC236}">
                    <a16:creationId xmlns:a16="http://schemas.microsoft.com/office/drawing/2014/main" id="{E1994751-49BA-4BF9-AFBC-3FD098B44637}"/>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4" name="正方形/長方形 853">
                <a:extLst>
                  <a:ext uri="{FF2B5EF4-FFF2-40B4-BE49-F238E27FC236}">
                    <a16:creationId xmlns:a16="http://schemas.microsoft.com/office/drawing/2014/main" id="{47A89B2D-AEED-41C3-A795-4653AB534B7F}"/>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5" name="正方形/長方形 854">
                <a:extLst>
                  <a:ext uri="{FF2B5EF4-FFF2-40B4-BE49-F238E27FC236}">
                    <a16:creationId xmlns:a16="http://schemas.microsoft.com/office/drawing/2014/main" id="{11337CED-0916-4E24-94BE-B2C1A0BCF42C}"/>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6" name="正方形/長方形 855">
                <a:extLst>
                  <a:ext uri="{FF2B5EF4-FFF2-40B4-BE49-F238E27FC236}">
                    <a16:creationId xmlns:a16="http://schemas.microsoft.com/office/drawing/2014/main" id="{08BBC58E-ABC6-4105-B5A6-409E76AB8916}"/>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771" name="グループ化 770">
              <a:extLst>
                <a:ext uri="{FF2B5EF4-FFF2-40B4-BE49-F238E27FC236}">
                  <a16:creationId xmlns:a16="http://schemas.microsoft.com/office/drawing/2014/main" id="{66F1EC17-C9BD-4A39-BCF7-50EE3488D87C}"/>
                </a:ext>
              </a:extLst>
            </p:cNvPr>
            <p:cNvGrpSpPr/>
            <p:nvPr/>
          </p:nvGrpSpPr>
          <p:grpSpPr>
            <a:xfrm>
              <a:off x="3042475" y="2474364"/>
              <a:ext cx="618401" cy="66332"/>
              <a:chOff x="318527" y="2268069"/>
              <a:chExt cx="618401" cy="66332"/>
            </a:xfrm>
          </p:grpSpPr>
          <p:sp>
            <p:nvSpPr>
              <p:cNvPr id="849" name="正方形/長方形 848">
                <a:extLst>
                  <a:ext uri="{FF2B5EF4-FFF2-40B4-BE49-F238E27FC236}">
                    <a16:creationId xmlns:a16="http://schemas.microsoft.com/office/drawing/2014/main" id="{130E99A1-FD96-412A-88B4-727C75B3B9B4}"/>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0" name="正方形/長方形 849">
                <a:extLst>
                  <a:ext uri="{FF2B5EF4-FFF2-40B4-BE49-F238E27FC236}">
                    <a16:creationId xmlns:a16="http://schemas.microsoft.com/office/drawing/2014/main" id="{B9B1327C-F2E5-4D31-A6FA-48319D51A4B1}"/>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1" name="正方形/長方形 850">
                <a:extLst>
                  <a:ext uri="{FF2B5EF4-FFF2-40B4-BE49-F238E27FC236}">
                    <a16:creationId xmlns:a16="http://schemas.microsoft.com/office/drawing/2014/main" id="{196C5BBC-2192-4C20-8690-7B965D31AFE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52" name="正方形/長方形 851">
                <a:extLst>
                  <a:ext uri="{FF2B5EF4-FFF2-40B4-BE49-F238E27FC236}">
                    <a16:creationId xmlns:a16="http://schemas.microsoft.com/office/drawing/2014/main" id="{C286ECA7-327E-4C20-BED6-0CEE8E6E89BA}"/>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772" name="グループ化 771">
              <a:extLst>
                <a:ext uri="{FF2B5EF4-FFF2-40B4-BE49-F238E27FC236}">
                  <a16:creationId xmlns:a16="http://schemas.microsoft.com/office/drawing/2014/main" id="{7430ADD5-54CA-4991-8AE0-1B2EA9350EF5}"/>
                </a:ext>
              </a:extLst>
            </p:cNvPr>
            <p:cNvGrpSpPr/>
            <p:nvPr/>
          </p:nvGrpSpPr>
          <p:grpSpPr>
            <a:xfrm>
              <a:off x="3042475" y="2572343"/>
              <a:ext cx="618401" cy="66332"/>
              <a:chOff x="318527" y="2268069"/>
              <a:chExt cx="618401" cy="66332"/>
            </a:xfrm>
          </p:grpSpPr>
          <p:sp>
            <p:nvSpPr>
              <p:cNvPr id="845" name="正方形/長方形 844">
                <a:extLst>
                  <a:ext uri="{FF2B5EF4-FFF2-40B4-BE49-F238E27FC236}">
                    <a16:creationId xmlns:a16="http://schemas.microsoft.com/office/drawing/2014/main" id="{B94B48A7-9980-451A-BA25-1C343F6C9A8E}"/>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46" name="正方形/長方形 845">
                <a:extLst>
                  <a:ext uri="{FF2B5EF4-FFF2-40B4-BE49-F238E27FC236}">
                    <a16:creationId xmlns:a16="http://schemas.microsoft.com/office/drawing/2014/main" id="{BD1A4B85-83E0-429C-BFB2-134712C41F94}"/>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47" name="正方形/長方形 846">
                <a:extLst>
                  <a:ext uri="{FF2B5EF4-FFF2-40B4-BE49-F238E27FC236}">
                    <a16:creationId xmlns:a16="http://schemas.microsoft.com/office/drawing/2014/main" id="{92C5EA3A-0117-4AFB-B3C5-5B560FA6847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48" name="正方形/長方形 847">
                <a:extLst>
                  <a:ext uri="{FF2B5EF4-FFF2-40B4-BE49-F238E27FC236}">
                    <a16:creationId xmlns:a16="http://schemas.microsoft.com/office/drawing/2014/main" id="{33F13413-D0AF-480B-B903-DD05764EC69F}"/>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773" name="グループ化 772">
              <a:extLst>
                <a:ext uri="{FF2B5EF4-FFF2-40B4-BE49-F238E27FC236}">
                  <a16:creationId xmlns:a16="http://schemas.microsoft.com/office/drawing/2014/main" id="{6A95DB7F-9619-4BCA-848E-9BCCF0748BA7}"/>
                </a:ext>
              </a:extLst>
            </p:cNvPr>
            <p:cNvGrpSpPr/>
            <p:nvPr/>
          </p:nvGrpSpPr>
          <p:grpSpPr>
            <a:xfrm>
              <a:off x="3014008" y="2277630"/>
              <a:ext cx="672489" cy="376925"/>
              <a:chOff x="290060" y="2277630"/>
              <a:chExt cx="672489" cy="376925"/>
            </a:xfrm>
            <a:solidFill>
              <a:srgbClr val="E7E6E6">
                <a:lumMod val="20000"/>
                <a:lumOff val="80000"/>
              </a:srgbClr>
            </a:solidFill>
          </p:grpSpPr>
          <p:grpSp>
            <p:nvGrpSpPr>
              <p:cNvPr id="777" name="グループ化 776">
                <a:extLst>
                  <a:ext uri="{FF2B5EF4-FFF2-40B4-BE49-F238E27FC236}">
                    <a16:creationId xmlns:a16="http://schemas.microsoft.com/office/drawing/2014/main" id="{6B1B4704-4B9E-42FD-9A8F-1856C7EF733F}"/>
                  </a:ext>
                </a:extLst>
              </p:cNvPr>
              <p:cNvGrpSpPr/>
              <p:nvPr/>
            </p:nvGrpSpPr>
            <p:grpSpPr>
              <a:xfrm>
                <a:off x="290060" y="2277630"/>
                <a:ext cx="672489" cy="91913"/>
                <a:chOff x="290060" y="2277630"/>
                <a:chExt cx="672489" cy="91913"/>
              </a:xfrm>
              <a:grpFill/>
            </p:grpSpPr>
            <p:grpSp>
              <p:nvGrpSpPr>
                <p:cNvPr id="829" name="グループ化 828">
                  <a:extLst>
                    <a:ext uri="{FF2B5EF4-FFF2-40B4-BE49-F238E27FC236}">
                      <a16:creationId xmlns:a16="http://schemas.microsoft.com/office/drawing/2014/main" id="{97B3C3E3-FBEF-40D8-8EC3-8E0FFC4E9588}"/>
                    </a:ext>
                  </a:extLst>
                </p:cNvPr>
                <p:cNvGrpSpPr/>
                <p:nvPr/>
              </p:nvGrpSpPr>
              <p:grpSpPr>
                <a:xfrm>
                  <a:off x="290060" y="2277630"/>
                  <a:ext cx="151810" cy="91913"/>
                  <a:chOff x="6969110" y="3730368"/>
                  <a:chExt cx="667328" cy="86946"/>
                </a:xfrm>
                <a:grpFill/>
              </p:grpSpPr>
              <p:sp>
                <p:nvSpPr>
                  <p:cNvPr id="842" name="正方形/長方形 841">
                    <a:extLst>
                      <a:ext uri="{FF2B5EF4-FFF2-40B4-BE49-F238E27FC236}">
                        <a16:creationId xmlns:a16="http://schemas.microsoft.com/office/drawing/2014/main" id="{5AF2C699-2F7E-4AB7-95C9-DF5253DE865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43" name="フリーフォーム 1152">
                    <a:extLst>
                      <a:ext uri="{FF2B5EF4-FFF2-40B4-BE49-F238E27FC236}">
                        <a16:creationId xmlns:a16="http://schemas.microsoft.com/office/drawing/2014/main" id="{D5AF2B0F-6324-46D8-9A03-332DDFA99EA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44" name="直線コネクタ 843">
                    <a:extLst>
                      <a:ext uri="{FF2B5EF4-FFF2-40B4-BE49-F238E27FC236}">
                        <a16:creationId xmlns:a16="http://schemas.microsoft.com/office/drawing/2014/main" id="{603BB74F-AC1B-4AE6-8172-1219E0902B9C}"/>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30" name="グループ化 829">
                  <a:extLst>
                    <a:ext uri="{FF2B5EF4-FFF2-40B4-BE49-F238E27FC236}">
                      <a16:creationId xmlns:a16="http://schemas.microsoft.com/office/drawing/2014/main" id="{A53A0FFF-762F-4C1E-8E04-AFE57C1FA839}"/>
                    </a:ext>
                  </a:extLst>
                </p:cNvPr>
                <p:cNvGrpSpPr/>
                <p:nvPr/>
              </p:nvGrpSpPr>
              <p:grpSpPr>
                <a:xfrm>
                  <a:off x="466227" y="2277630"/>
                  <a:ext cx="151810" cy="91913"/>
                  <a:chOff x="6969110" y="3730368"/>
                  <a:chExt cx="667328" cy="86946"/>
                </a:xfrm>
                <a:grpFill/>
              </p:grpSpPr>
              <p:sp>
                <p:nvSpPr>
                  <p:cNvPr id="839" name="正方形/長方形 838">
                    <a:extLst>
                      <a:ext uri="{FF2B5EF4-FFF2-40B4-BE49-F238E27FC236}">
                        <a16:creationId xmlns:a16="http://schemas.microsoft.com/office/drawing/2014/main" id="{31093E14-2C82-4969-824A-56738459267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40" name="フリーフォーム 1152">
                    <a:extLst>
                      <a:ext uri="{FF2B5EF4-FFF2-40B4-BE49-F238E27FC236}">
                        <a16:creationId xmlns:a16="http://schemas.microsoft.com/office/drawing/2014/main" id="{3A1CA65D-949E-41E8-B1BC-DC7799D25C9E}"/>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41" name="直線コネクタ 840">
                    <a:extLst>
                      <a:ext uri="{FF2B5EF4-FFF2-40B4-BE49-F238E27FC236}">
                        <a16:creationId xmlns:a16="http://schemas.microsoft.com/office/drawing/2014/main" id="{4475CA75-1594-4E46-B29A-C38B2C33C96B}"/>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31" name="グループ化 830">
                  <a:extLst>
                    <a:ext uri="{FF2B5EF4-FFF2-40B4-BE49-F238E27FC236}">
                      <a16:creationId xmlns:a16="http://schemas.microsoft.com/office/drawing/2014/main" id="{8C07115A-331E-4B6F-8C4E-F719F44BA195}"/>
                    </a:ext>
                  </a:extLst>
                </p:cNvPr>
                <p:cNvGrpSpPr/>
                <p:nvPr/>
              </p:nvGrpSpPr>
              <p:grpSpPr>
                <a:xfrm>
                  <a:off x="640927" y="2277630"/>
                  <a:ext cx="151810" cy="91913"/>
                  <a:chOff x="6969110" y="3730368"/>
                  <a:chExt cx="667328" cy="86946"/>
                </a:xfrm>
                <a:grpFill/>
              </p:grpSpPr>
              <p:sp>
                <p:nvSpPr>
                  <p:cNvPr id="836" name="正方形/長方形 835">
                    <a:extLst>
                      <a:ext uri="{FF2B5EF4-FFF2-40B4-BE49-F238E27FC236}">
                        <a16:creationId xmlns:a16="http://schemas.microsoft.com/office/drawing/2014/main" id="{AB92CC81-75BA-489C-80D3-AC963168D8B7}"/>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37" name="フリーフォーム 1152">
                    <a:extLst>
                      <a:ext uri="{FF2B5EF4-FFF2-40B4-BE49-F238E27FC236}">
                        <a16:creationId xmlns:a16="http://schemas.microsoft.com/office/drawing/2014/main" id="{E9A257DC-C6DA-4329-9118-BAD31793882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38" name="直線コネクタ 837">
                    <a:extLst>
                      <a:ext uri="{FF2B5EF4-FFF2-40B4-BE49-F238E27FC236}">
                        <a16:creationId xmlns:a16="http://schemas.microsoft.com/office/drawing/2014/main" id="{976B706B-EA98-49CE-8730-93CE1FEC7F7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32" name="グループ化 831">
                  <a:extLst>
                    <a:ext uri="{FF2B5EF4-FFF2-40B4-BE49-F238E27FC236}">
                      <a16:creationId xmlns:a16="http://schemas.microsoft.com/office/drawing/2014/main" id="{57489895-5B3F-4EB7-8FB3-00A92A7F5757}"/>
                    </a:ext>
                  </a:extLst>
                </p:cNvPr>
                <p:cNvGrpSpPr/>
                <p:nvPr/>
              </p:nvGrpSpPr>
              <p:grpSpPr>
                <a:xfrm>
                  <a:off x="810739" y="2277630"/>
                  <a:ext cx="151810" cy="91913"/>
                  <a:chOff x="6969110" y="3730368"/>
                  <a:chExt cx="667328" cy="86946"/>
                </a:xfrm>
                <a:grpFill/>
              </p:grpSpPr>
              <p:sp>
                <p:nvSpPr>
                  <p:cNvPr id="833" name="正方形/長方形 832">
                    <a:extLst>
                      <a:ext uri="{FF2B5EF4-FFF2-40B4-BE49-F238E27FC236}">
                        <a16:creationId xmlns:a16="http://schemas.microsoft.com/office/drawing/2014/main" id="{1918C676-96D1-4485-9FA2-AFF1AEAD5F0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34" name="フリーフォーム 1152">
                    <a:extLst>
                      <a:ext uri="{FF2B5EF4-FFF2-40B4-BE49-F238E27FC236}">
                        <a16:creationId xmlns:a16="http://schemas.microsoft.com/office/drawing/2014/main" id="{685357EA-8486-4576-AA99-6C009BBE6D38}"/>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35" name="直線コネクタ 834">
                    <a:extLst>
                      <a:ext uri="{FF2B5EF4-FFF2-40B4-BE49-F238E27FC236}">
                        <a16:creationId xmlns:a16="http://schemas.microsoft.com/office/drawing/2014/main" id="{98EEF68A-6948-4DF6-AA3D-D13BC455634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778" name="グループ化 777">
                <a:extLst>
                  <a:ext uri="{FF2B5EF4-FFF2-40B4-BE49-F238E27FC236}">
                    <a16:creationId xmlns:a16="http://schemas.microsoft.com/office/drawing/2014/main" id="{D77D9408-7CE2-47CB-8C17-66098AAD189E}"/>
                  </a:ext>
                </a:extLst>
              </p:cNvPr>
              <p:cNvGrpSpPr/>
              <p:nvPr/>
            </p:nvGrpSpPr>
            <p:grpSpPr>
              <a:xfrm>
                <a:off x="290060" y="2372599"/>
                <a:ext cx="672489" cy="91913"/>
                <a:chOff x="290060" y="2277630"/>
                <a:chExt cx="672489" cy="91913"/>
              </a:xfrm>
              <a:grpFill/>
            </p:grpSpPr>
            <p:grpSp>
              <p:nvGrpSpPr>
                <p:cNvPr id="813" name="グループ化 812">
                  <a:extLst>
                    <a:ext uri="{FF2B5EF4-FFF2-40B4-BE49-F238E27FC236}">
                      <a16:creationId xmlns:a16="http://schemas.microsoft.com/office/drawing/2014/main" id="{5A3A184B-0235-4B1A-BA89-999241174CB5}"/>
                    </a:ext>
                  </a:extLst>
                </p:cNvPr>
                <p:cNvGrpSpPr/>
                <p:nvPr/>
              </p:nvGrpSpPr>
              <p:grpSpPr>
                <a:xfrm>
                  <a:off x="290060" y="2277630"/>
                  <a:ext cx="151810" cy="91913"/>
                  <a:chOff x="6969110" y="3730368"/>
                  <a:chExt cx="667328" cy="86946"/>
                </a:xfrm>
                <a:grpFill/>
              </p:grpSpPr>
              <p:sp>
                <p:nvSpPr>
                  <p:cNvPr id="826" name="正方形/長方形 825">
                    <a:extLst>
                      <a:ext uri="{FF2B5EF4-FFF2-40B4-BE49-F238E27FC236}">
                        <a16:creationId xmlns:a16="http://schemas.microsoft.com/office/drawing/2014/main" id="{93E50F56-ED87-4E24-8285-8BE3533775A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27" name="フリーフォーム 1152">
                    <a:extLst>
                      <a:ext uri="{FF2B5EF4-FFF2-40B4-BE49-F238E27FC236}">
                        <a16:creationId xmlns:a16="http://schemas.microsoft.com/office/drawing/2014/main" id="{388C8FB7-83CF-4A40-9990-B0DBF9E4C4A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28" name="直線コネクタ 827">
                    <a:extLst>
                      <a:ext uri="{FF2B5EF4-FFF2-40B4-BE49-F238E27FC236}">
                        <a16:creationId xmlns:a16="http://schemas.microsoft.com/office/drawing/2014/main" id="{48234273-F068-4583-A3F8-58081585BBB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14" name="グループ化 813">
                  <a:extLst>
                    <a:ext uri="{FF2B5EF4-FFF2-40B4-BE49-F238E27FC236}">
                      <a16:creationId xmlns:a16="http://schemas.microsoft.com/office/drawing/2014/main" id="{421BCF95-D3CF-4F5A-9AEA-F275FFEBA2B2}"/>
                    </a:ext>
                  </a:extLst>
                </p:cNvPr>
                <p:cNvGrpSpPr/>
                <p:nvPr/>
              </p:nvGrpSpPr>
              <p:grpSpPr>
                <a:xfrm>
                  <a:off x="466227" y="2277630"/>
                  <a:ext cx="151810" cy="91913"/>
                  <a:chOff x="6969110" y="3730368"/>
                  <a:chExt cx="667328" cy="86946"/>
                </a:xfrm>
                <a:grpFill/>
              </p:grpSpPr>
              <p:sp>
                <p:nvSpPr>
                  <p:cNvPr id="823" name="正方形/長方形 822">
                    <a:extLst>
                      <a:ext uri="{FF2B5EF4-FFF2-40B4-BE49-F238E27FC236}">
                        <a16:creationId xmlns:a16="http://schemas.microsoft.com/office/drawing/2014/main" id="{F7CB5B4F-90BC-434E-9961-A4F795A5708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24" name="フリーフォーム 1152">
                    <a:extLst>
                      <a:ext uri="{FF2B5EF4-FFF2-40B4-BE49-F238E27FC236}">
                        <a16:creationId xmlns:a16="http://schemas.microsoft.com/office/drawing/2014/main" id="{8B7FBBA4-C18E-4554-99D5-C0EA754BD97A}"/>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25" name="直線コネクタ 824">
                    <a:extLst>
                      <a:ext uri="{FF2B5EF4-FFF2-40B4-BE49-F238E27FC236}">
                        <a16:creationId xmlns:a16="http://schemas.microsoft.com/office/drawing/2014/main" id="{FBB1B784-9363-4E2A-A044-9F0182BEC12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15" name="グループ化 814">
                  <a:extLst>
                    <a:ext uri="{FF2B5EF4-FFF2-40B4-BE49-F238E27FC236}">
                      <a16:creationId xmlns:a16="http://schemas.microsoft.com/office/drawing/2014/main" id="{744E28E4-DB2D-4113-8E65-B810DEEEE7BE}"/>
                    </a:ext>
                  </a:extLst>
                </p:cNvPr>
                <p:cNvGrpSpPr/>
                <p:nvPr/>
              </p:nvGrpSpPr>
              <p:grpSpPr>
                <a:xfrm>
                  <a:off x="640927" y="2277630"/>
                  <a:ext cx="151810" cy="91913"/>
                  <a:chOff x="6969110" y="3730368"/>
                  <a:chExt cx="667328" cy="86946"/>
                </a:xfrm>
                <a:grpFill/>
              </p:grpSpPr>
              <p:sp>
                <p:nvSpPr>
                  <p:cNvPr id="820" name="正方形/長方形 819">
                    <a:extLst>
                      <a:ext uri="{FF2B5EF4-FFF2-40B4-BE49-F238E27FC236}">
                        <a16:creationId xmlns:a16="http://schemas.microsoft.com/office/drawing/2014/main" id="{EB1A3F71-B05F-4DE7-AE9D-4F87E284F999}"/>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21" name="フリーフォーム 1152">
                    <a:extLst>
                      <a:ext uri="{FF2B5EF4-FFF2-40B4-BE49-F238E27FC236}">
                        <a16:creationId xmlns:a16="http://schemas.microsoft.com/office/drawing/2014/main" id="{80C63DAF-17A9-4085-8D2B-11E06BC56C7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22" name="直線コネクタ 821">
                    <a:extLst>
                      <a:ext uri="{FF2B5EF4-FFF2-40B4-BE49-F238E27FC236}">
                        <a16:creationId xmlns:a16="http://schemas.microsoft.com/office/drawing/2014/main" id="{4A01F7F7-82B4-4058-B07E-14E4CEF26A0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16" name="グループ化 815">
                  <a:extLst>
                    <a:ext uri="{FF2B5EF4-FFF2-40B4-BE49-F238E27FC236}">
                      <a16:creationId xmlns:a16="http://schemas.microsoft.com/office/drawing/2014/main" id="{88976D6A-D25E-48BB-8D0F-43CB5359F175}"/>
                    </a:ext>
                  </a:extLst>
                </p:cNvPr>
                <p:cNvGrpSpPr/>
                <p:nvPr/>
              </p:nvGrpSpPr>
              <p:grpSpPr>
                <a:xfrm>
                  <a:off x="810739" y="2277630"/>
                  <a:ext cx="151810" cy="91913"/>
                  <a:chOff x="6969110" y="3730368"/>
                  <a:chExt cx="667328" cy="86946"/>
                </a:xfrm>
                <a:grpFill/>
              </p:grpSpPr>
              <p:sp>
                <p:nvSpPr>
                  <p:cNvPr id="817" name="正方形/長方形 816">
                    <a:extLst>
                      <a:ext uri="{FF2B5EF4-FFF2-40B4-BE49-F238E27FC236}">
                        <a16:creationId xmlns:a16="http://schemas.microsoft.com/office/drawing/2014/main" id="{83EF1342-2434-4208-B94E-22CE47E7C5B4}"/>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18" name="フリーフォーム 1152">
                    <a:extLst>
                      <a:ext uri="{FF2B5EF4-FFF2-40B4-BE49-F238E27FC236}">
                        <a16:creationId xmlns:a16="http://schemas.microsoft.com/office/drawing/2014/main" id="{79C2947E-81A1-419C-B12C-4B3F4583DBC5}"/>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19" name="直線コネクタ 818">
                    <a:extLst>
                      <a:ext uri="{FF2B5EF4-FFF2-40B4-BE49-F238E27FC236}">
                        <a16:creationId xmlns:a16="http://schemas.microsoft.com/office/drawing/2014/main" id="{95983F32-062E-48C6-BAC6-C3BD7232F1D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779" name="グループ化 778">
                <a:extLst>
                  <a:ext uri="{FF2B5EF4-FFF2-40B4-BE49-F238E27FC236}">
                    <a16:creationId xmlns:a16="http://schemas.microsoft.com/office/drawing/2014/main" id="{D128B775-79C4-4594-8FA9-A5CCE639DCF9}"/>
                  </a:ext>
                </a:extLst>
              </p:cNvPr>
              <p:cNvGrpSpPr/>
              <p:nvPr/>
            </p:nvGrpSpPr>
            <p:grpSpPr>
              <a:xfrm>
                <a:off x="290060" y="2468292"/>
                <a:ext cx="672489" cy="91913"/>
                <a:chOff x="290060" y="2277630"/>
                <a:chExt cx="672489" cy="91913"/>
              </a:xfrm>
              <a:grpFill/>
            </p:grpSpPr>
            <p:grpSp>
              <p:nvGrpSpPr>
                <p:cNvPr id="797" name="グループ化 796">
                  <a:extLst>
                    <a:ext uri="{FF2B5EF4-FFF2-40B4-BE49-F238E27FC236}">
                      <a16:creationId xmlns:a16="http://schemas.microsoft.com/office/drawing/2014/main" id="{D23246CB-1772-4BDA-82E1-22B8831342AC}"/>
                    </a:ext>
                  </a:extLst>
                </p:cNvPr>
                <p:cNvGrpSpPr/>
                <p:nvPr/>
              </p:nvGrpSpPr>
              <p:grpSpPr>
                <a:xfrm>
                  <a:off x="290060" y="2277630"/>
                  <a:ext cx="151810" cy="91913"/>
                  <a:chOff x="6969110" y="3730368"/>
                  <a:chExt cx="667328" cy="86946"/>
                </a:xfrm>
                <a:grpFill/>
              </p:grpSpPr>
              <p:sp>
                <p:nvSpPr>
                  <p:cNvPr id="810" name="正方形/長方形 809">
                    <a:extLst>
                      <a:ext uri="{FF2B5EF4-FFF2-40B4-BE49-F238E27FC236}">
                        <a16:creationId xmlns:a16="http://schemas.microsoft.com/office/drawing/2014/main" id="{430269A0-A415-46F6-A385-257501105C8C}"/>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11" name="フリーフォーム 1152">
                    <a:extLst>
                      <a:ext uri="{FF2B5EF4-FFF2-40B4-BE49-F238E27FC236}">
                        <a16:creationId xmlns:a16="http://schemas.microsoft.com/office/drawing/2014/main" id="{18C5FC55-431B-4F20-A2CE-DA899196EF1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12" name="直線コネクタ 811">
                    <a:extLst>
                      <a:ext uri="{FF2B5EF4-FFF2-40B4-BE49-F238E27FC236}">
                        <a16:creationId xmlns:a16="http://schemas.microsoft.com/office/drawing/2014/main" id="{2DFE49A6-642F-4043-ACBF-748572F8F8A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98" name="グループ化 797">
                  <a:extLst>
                    <a:ext uri="{FF2B5EF4-FFF2-40B4-BE49-F238E27FC236}">
                      <a16:creationId xmlns:a16="http://schemas.microsoft.com/office/drawing/2014/main" id="{E23262D0-B67A-4DEA-B4FC-F5D704CFC1F7}"/>
                    </a:ext>
                  </a:extLst>
                </p:cNvPr>
                <p:cNvGrpSpPr/>
                <p:nvPr/>
              </p:nvGrpSpPr>
              <p:grpSpPr>
                <a:xfrm>
                  <a:off x="466227" y="2277630"/>
                  <a:ext cx="151810" cy="91913"/>
                  <a:chOff x="6969110" y="3730368"/>
                  <a:chExt cx="667328" cy="86946"/>
                </a:xfrm>
                <a:grpFill/>
              </p:grpSpPr>
              <p:sp>
                <p:nvSpPr>
                  <p:cNvPr id="807" name="正方形/長方形 806">
                    <a:extLst>
                      <a:ext uri="{FF2B5EF4-FFF2-40B4-BE49-F238E27FC236}">
                        <a16:creationId xmlns:a16="http://schemas.microsoft.com/office/drawing/2014/main" id="{80632C5A-0CFD-4ACD-811C-35A9275CA16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08" name="フリーフォーム 1152">
                    <a:extLst>
                      <a:ext uri="{FF2B5EF4-FFF2-40B4-BE49-F238E27FC236}">
                        <a16:creationId xmlns:a16="http://schemas.microsoft.com/office/drawing/2014/main" id="{1B522F0B-3BA0-4970-B570-90A71AD35EDB}"/>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09" name="直線コネクタ 808">
                    <a:extLst>
                      <a:ext uri="{FF2B5EF4-FFF2-40B4-BE49-F238E27FC236}">
                        <a16:creationId xmlns:a16="http://schemas.microsoft.com/office/drawing/2014/main" id="{82227C5A-ED57-4076-926E-1C675BA7BAB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99" name="グループ化 798">
                  <a:extLst>
                    <a:ext uri="{FF2B5EF4-FFF2-40B4-BE49-F238E27FC236}">
                      <a16:creationId xmlns:a16="http://schemas.microsoft.com/office/drawing/2014/main" id="{55DFB67C-6CA3-4799-8C67-0295E7875203}"/>
                    </a:ext>
                  </a:extLst>
                </p:cNvPr>
                <p:cNvGrpSpPr/>
                <p:nvPr/>
              </p:nvGrpSpPr>
              <p:grpSpPr>
                <a:xfrm>
                  <a:off x="640927" y="2277630"/>
                  <a:ext cx="151810" cy="91913"/>
                  <a:chOff x="6969110" y="3730368"/>
                  <a:chExt cx="667328" cy="86946"/>
                </a:xfrm>
                <a:grpFill/>
              </p:grpSpPr>
              <p:sp>
                <p:nvSpPr>
                  <p:cNvPr id="804" name="正方形/長方形 803">
                    <a:extLst>
                      <a:ext uri="{FF2B5EF4-FFF2-40B4-BE49-F238E27FC236}">
                        <a16:creationId xmlns:a16="http://schemas.microsoft.com/office/drawing/2014/main" id="{69F070DC-B666-4690-9688-F62CB8A0DF1D}"/>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05" name="フリーフォーム 1152">
                    <a:extLst>
                      <a:ext uri="{FF2B5EF4-FFF2-40B4-BE49-F238E27FC236}">
                        <a16:creationId xmlns:a16="http://schemas.microsoft.com/office/drawing/2014/main" id="{1D7C4685-10D2-4797-94BC-37DD91700D8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06" name="直線コネクタ 805">
                    <a:extLst>
                      <a:ext uri="{FF2B5EF4-FFF2-40B4-BE49-F238E27FC236}">
                        <a16:creationId xmlns:a16="http://schemas.microsoft.com/office/drawing/2014/main" id="{8A5EE13C-8B90-47CC-BF45-C2D4E4654DF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800" name="グループ化 799">
                  <a:extLst>
                    <a:ext uri="{FF2B5EF4-FFF2-40B4-BE49-F238E27FC236}">
                      <a16:creationId xmlns:a16="http://schemas.microsoft.com/office/drawing/2014/main" id="{CF5BB048-9EE2-49E4-9065-D3F8BBE3FDE8}"/>
                    </a:ext>
                  </a:extLst>
                </p:cNvPr>
                <p:cNvGrpSpPr/>
                <p:nvPr/>
              </p:nvGrpSpPr>
              <p:grpSpPr>
                <a:xfrm>
                  <a:off x="810739" y="2277630"/>
                  <a:ext cx="151810" cy="91913"/>
                  <a:chOff x="6969110" y="3730368"/>
                  <a:chExt cx="667328" cy="86946"/>
                </a:xfrm>
                <a:grpFill/>
              </p:grpSpPr>
              <p:sp>
                <p:nvSpPr>
                  <p:cNvPr id="801" name="正方形/長方形 800">
                    <a:extLst>
                      <a:ext uri="{FF2B5EF4-FFF2-40B4-BE49-F238E27FC236}">
                        <a16:creationId xmlns:a16="http://schemas.microsoft.com/office/drawing/2014/main" id="{A8F82301-2FB5-4DF5-8448-91F798ACE3C7}"/>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02" name="フリーフォーム 801">
                    <a:extLst>
                      <a:ext uri="{FF2B5EF4-FFF2-40B4-BE49-F238E27FC236}">
                        <a16:creationId xmlns:a16="http://schemas.microsoft.com/office/drawing/2014/main" id="{1478F280-776A-433A-9E34-24C25EC8DB6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03" name="直線コネクタ 802">
                    <a:extLst>
                      <a:ext uri="{FF2B5EF4-FFF2-40B4-BE49-F238E27FC236}">
                        <a16:creationId xmlns:a16="http://schemas.microsoft.com/office/drawing/2014/main" id="{9003BE4A-2255-415F-83E4-850AB6A26CA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780" name="グループ化 779">
                <a:extLst>
                  <a:ext uri="{FF2B5EF4-FFF2-40B4-BE49-F238E27FC236}">
                    <a16:creationId xmlns:a16="http://schemas.microsoft.com/office/drawing/2014/main" id="{4B77B61B-6220-4282-AD37-E82C46E0AFA1}"/>
                  </a:ext>
                </a:extLst>
              </p:cNvPr>
              <p:cNvGrpSpPr/>
              <p:nvPr/>
            </p:nvGrpSpPr>
            <p:grpSpPr>
              <a:xfrm>
                <a:off x="290060" y="2562642"/>
                <a:ext cx="672489" cy="91913"/>
                <a:chOff x="290060" y="2277630"/>
                <a:chExt cx="672489" cy="91913"/>
              </a:xfrm>
              <a:grpFill/>
            </p:grpSpPr>
            <p:grpSp>
              <p:nvGrpSpPr>
                <p:cNvPr id="781" name="グループ化 780">
                  <a:extLst>
                    <a:ext uri="{FF2B5EF4-FFF2-40B4-BE49-F238E27FC236}">
                      <a16:creationId xmlns:a16="http://schemas.microsoft.com/office/drawing/2014/main" id="{F91E6962-D3C9-4471-A309-714BCB78C38A}"/>
                    </a:ext>
                  </a:extLst>
                </p:cNvPr>
                <p:cNvGrpSpPr/>
                <p:nvPr/>
              </p:nvGrpSpPr>
              <p:grpSpPr>
                <a:xfrm>
                  <a:off x="290060" y="2277630"/>
                  <a:ext cx="151810" cy="91913"/>
                  <a:chOff x="6969110" y="3730368"/>
                  <a:chExt cx="667328" cy="86946"/>
                </a:xfrm>
                <a:grpFill/>
              </p:grpSpPr>
              <p:sp>
                <p:nvSpPr>
                  <p:cNvPr id="794" name="正方形/長方形 793">
                    <a:extLst>
                      <a:ext uri="{FF2B5EF4-FFF2-40B4-BE49-F238E27FC236}">
                        <a16:creationId xmlns:a16="http://schemas.microsoft.com/office/drawing/2014/main" id="{B26AEBAD-A73E-41D3-9D30-434D9B4091A0}"/>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95" name="フリーフォーム 1152">
                    <a:extLst>
                      <a:ext uri="{FF2B5EF4-FFF2-40B4-BE49-F238E27FC236}">
                        <a16:creationId xmlns:a16="http://schemas.microsoft.com/office/drawing/2014/main" id="{FC9B946E-7716-4035-AA72-C376E1DC257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96" name="直線コネクタ 795">
                    <a:extLst>
                      <a:ext uri="{FF2B5EF4-FFF2-40B4-BE49-F238E27FC236}">
                        <a16:creationId xmlns:a16="http://schemas.microsoft.com/office/drawing/2014/main" id="{B2CAE4A5-6576-4FF4-8A7A-69C99176423E}"/>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82" name="グループ化 781">
                  <a:extLst>
                    <a:ext uri="{FF2B5EF4-FFF2-40B4-BE49-F238E27FC236}">
                      <a16:creationId xmlns:a16="http://schemas.microsoft.com/office/drawing/2014/main" id="{386FE05A-DCE7-487B-A834-036FD3B76FCA}"/>
                    </a:ext>
                  </a:extLst>
                </p:cNvPr>
                <p:cNvGrpSpPr/>
                <p:nvPr/>
              </p:nvGrpSpPr>
              <p:grpSpPr>
                <a:xfrm>
                  <a:off x="466227" y="2277630"/>
                  <a:ext cx="151810" cy="91913"/>
                  <a:chOff x="6969110" y="3730368"/>
                  <a:chExt cx="667328" cy="86946"/>
                </a:xfrm>
                <a:grpFill/>
              </p:grpSpPr>
              <p:sp>
                <p:nvSpPr>
                  <p:cNvPr id="791" name="正方形/長方形 790">
                    <a:extLst>
                      <a:ext uri="{FF2B5EF4-FFF2-40B4-BE49-F238E27FC236}">
                        <a16:creationId xmlns:a16="http://schemas.microsoft.com/office/drawing/2014/main" id="{6E9F6C56-033F-444E-B2EE-D761E86D510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92" name="フリーフォーム 1152">
                    <a:extLst>
                      <a:ext uri="{FF2B5EF4-FFF2-40B4-BE49-F238E27FC236}">
                        <a16:creationId xmlns:a16="http://schemas.microsoft.com/office/drawing/2014/main" id="{A80A1686-272E-438F-8C11-F7BCB47DE46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93" name="直線コネクタ 792">
                    <a:extLst>
                      <a:ext uri="{FF2B5EF4-FFF2-40B4-BE49-F238E27FC236}">
                        <a16:creationId xmlns:a16="http://schemas.microsoft.com/office/drawing/2014/main" id="{FC7C7BD3-7FED-4A3E-A83B-18AC1FE57111}"/>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83" name="グループ化 782">
                  <a:extLst>
                    <a:ext uri="{FF2B5EF4-FFF2-40B4-BE49-F238E27FC236}">
                      <a16:creationId xmlns:a16="http://schemas.microsoft.com/office/drawing/2014/main" id="{95ECE68C-6522-4FEA-B395-B284445EDFFC}"/>
                    </a:ext>
                  </a:extLst>
                </p:cNvPr>
                <p:cNvGrpSpPr/>
                <p:nvPr/>
              </p:nvGrpSpPr>
              <p:grpSpPr>
                <a:xfrm>
                  <a:off x="640927" y="2277630"/>
                  <a:ext cx="151810" cy="91913"/>
                  <a:chOff x="6969110" y="3730368"/>
                  <a:chExt cx="667328" cy="86946"/>
                </a:xfrm>
                <a:grpFill/>
              </p:grpSpPr>
              <p:sp>
                <p:nvSpPr>
                  <p:cNvPr id="788" name="正方形/長方形 787">
                    <a:extLst>
                      <a:ext uri="{FF2B5EF4-FFF2-40B4-BE49-F238E27FC236}">
                        <a16:creationId xmlns:a16="http://schemas.microsoft.com/office/drawing/2014/main" id="{BBF8CEFB-60D1-485A-B6E9-412672931B9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89" name="フリーフォーム 1152">
                    <a:extLst>
                      <a:ext uri="{FF2B5EF4-FFF2-40B4-BE49-F238E27FC236}">
                        <a16:creationId xmlns:a16="http://schemas.microsoft.com/office/drawing/2014/main" id="{4FC348AE-A7B2-4A71-BF15-9CB03E6F55D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90" name="直線コネクタ 789">
                    <a:extLst>
                      <a:ext uri="{FF2B5EF4-FFF2-40B4-BE49-F238E27FC236}">
                        <a16:creationId xmlns:a16="http://schemas.microsoft.com/office/drawing/2014/main" id="{A9D4E725-6E4F-4B7F-ABEB-EE2F45D6212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784" name="グループ化 783">
                  <a:extLst>
                    <a:ext uri="{FF2B5EF4-FFF2-40B4-BE49-F238E27FC236}">
                      <a16:creationId xmlns:a16="http://schemas.microsoft.com/office/drawing/2014/main" id="{6F37B31D-8163-46DD-9598-85F2652D1D0E}"/>
                    </a:ext>
                  </a:extLst>
                </p:cNvPr>
                <p:cNvGrpSpPr/>
                <p:nvPr/>
              </p:nvGrpSpPr>
              <p:grpSpPr>
                <a:xfrm>
                  <a:off x="810739" y="2277630"/>
                  <a:ext cx="151810" cy="91913"/>
                  <a:chOff x="6969110" y="3730368"/>
                  <a:chExt cx="667328" cy="86946"/>
                </a:xfrm>
                <a:grpFill/>
              </p:grpSpPr>
              <p:sp>
                <p:nvSpPr>
                  <p:cNvPr id="785" name="正方形/長方形 784">
                    <a:extLst>
                      <a:ext uri="{FF2B5EF4-FFF2-40B4-BE49-F238E27FC236}">
                        <a16:creationId xmlns:a16="http://schemas.microsoft.com/office/drawing/2014/main" id="{98AA533B-9701-4B4A-A1E2-E2361D85A63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786" name="フリーフォーム 1152">
                    <a:extLst>
                      <a:ext uri="{FF2B5EF4-FFF2-40B4-BE49-F238E27FC236}">
                        <a16:creationId xmlns:a16="http://schemas.microsoft.com/office/drawing/2014/main" id="{27345C5B-50C0-4843-8295-C46C59FBBBFF}"/>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87" name="直線コネクタ 786">
                    <a:extLst>
                      <a:ext uri="{FF2B5EF4-FFF2-40B4-BE49-F238E27FC236}">
                        <a16:creationId xmlns:a16="http://schemas.microsoft.com/office/drawing/2014/main" id="{42793819-82FD-49AE-8926-7D50873B1BAA}"/>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sp>
          <p:nvSpPr>
            <p:cNvPr id="774" name="フリーフォーム: 図形 830">
              <a:extLst>
                <a:ext uri="{FF2B5EF4-FFF2-40B4-BE49-F238E27FC236}">
                  <a16:creationId xmlns:a16="http://schemas.microsoft.com/office/drawing/2014/main" id="{86247371-FF84-4A9B-A0DC-8A665E3AF1C0}"/>
                </a:ext>
              </a:extLst>
            </p:cNvPr>
            <p:cNvSpPr/>
            <p:nvPr/>
          </p:nvSpPr>
          <p:spPr>
            <a:xfrm>
              <a:off x="3523291" y="2016324"/>
              <a:ext cx="163206" cy="48220"/>
            </a:xfrm>
            <a:custGeom>
              <a:avLst/>
              <a:gdLst>
                <a:gd name="connsiteX0" fmla="*/ 0 w 209550"/>
                <a:gd name="connsiteY0" fmla="*/ 61913 h 61913"/>
                <a:gd name="connsiteX1" fmla="*/ 71438 w 209550"/>
                <a:gd name="connsiteY1" fmla="*/ 0 h 61913"/>
                <a:gd name="connsiteX2" fmla="*/ 209550 w 209550"/>
                <a:gd name="connsiteY2" fmla="*/ 0 h 61913"/>
                <a:gd name="connsiteX3" fmla="*/ 150019 w 209550"/>
                <a:gd name="connsiteY3" fmla="*/ 57150 h 61913"/>
              </a:gdLst>
              <a:ahLst/>
              <a:cxnLst>
                <a:cxn ang="0">
                  <a:pos x="connsiteX0" y="connsiteY0"/>
                </a:cxn>
                <a:cxn ang="0">
                  <a:pos x="connsiteX1" y="connsiteY1"/>
                </a:cxn>
                <a:cxn ang="0">
                  <a:pos x="connsiteX2" y="connsiteY2"/>
                </a:cxn>
                <a:cxn ang="0">
                  <a:pos x="connsiteX3" y="connsiteY3"/>
                </a:cxn>
              </a:cxnLst>
              <a:rect l="l" t="t" r="r" b="b"/>
              <a:pathLst>
                <a:path w="209550" h="61913">
                  <a:moveTo>
                    <a:pt x="0" y="61913"/>
                  </a:moveTo>
                  <a:lnTo>
                    <a:pt x="71438" y="0"/>
                  </a:lnTo>
                  <a:lnTo>
                    <a:pt x="209550" y="0"/>
                  </a:lnTo>
                  <a:lnTo>
                    <a:pt x="150019" y="57150"/>
                  </a:lnTo>
                </a:path>
              </a:pathLst>
            </a:custGeom>
            <a:noFill/>
            <a:ln w="12700" cap="flat" cmpd="sng" algn="ctr">
              <a:solidFill>
                <a:srgbClr val="44546A">
                  <a:lumMod val="75000"/>
                  <a:lumOff val="2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776" name="直線コネクタ 775">
              <a:extLst>
                <a:ext uri="{FF2B5EF4-FFF2-40B4-BE49-F238E27FC236}">
                  <a16:creationId xmlns:a16="http://schemas.microsoft.com/office/drawing/2014/main" id="{091AA084-1B6F-4569-9B5C-BB054867546D}"/>
                </a:ext>
              </a:extLst>
            </p:cNvPr>
            <p:cNvCxnSpPr>
              <a:stCxn id="774" idx="2"/>
            </p:cNvCxnSpPr>
            <p:nvPr/>
          </p:nvCxnSpPr>
          <p:spPr>
            <a:xfrm>
              <a:off x="3686497" y="2016324"/>
              <a:ext cx="0" cy="52019"/>
            </a:xfrm>
            <a:prstGeom prst="line">
              <a:avLst/>
            </a:prstGeom>
            <a:noFill/>
            <a:ln w="12700" cap="flat" cmpd="sng" algn="ctr">
              <a:solidFill>
                <a:srgbClr val="44546A">
                  <a:lumMod val="75000"/>
                  <a:lumOff val="25000"/>
                </a:srgbClr>
              </a:solidFill>
              <a:prstDash val="solid"/>
              <a:miter lim="800000"/>
            </a:ln>
            <a:effectLst/>
          </p:spPr>
        </p:cxnSp>
      </p:grpSp>
      <p:grpSp>
        <p:nvGrpSpPr>
          <p:cNvPr id="861" name="グループ化 860">
            <a:extLst>
              <a:ext uri="{FF2B5EF4-FFF2-40B4-BE49-F238E27FC236}">
                <a16:creationId xmlns:a16="http://schemas.microsoft.com/office/drawing/2014/main" id="{AB30C942-53B9-46AE-8C29-EF19CE3E854E}"/>
              </a:ext>
            </a:extLst>
          </p:cNvPr>
          <p:cNvGrpSpPr/>
          <p:nvPr/>
        </p:nvGrpSpPr>
        <p:grpSpPr>
          <a:xfrm>
            <a:off x="4983990" y="6109500"/>
            <a:ext cx="1049772" cy="586787"/>
            <a:chOff x="3039506" y="2120136"/>
            <a:chExt cx="1049772" cy="586787"/>
          </a:xfrm>
        </p:grpSpPr>
        <p:sp>
          <p:nvSpPr>
            <p:cNvPr id="862" name="フリーフォーム: 図形 1529">
              <a:extLst>
                <a:ext uri="{FF2B5EF4-FFF2-40B4-BE49-F238E27FC236}">
                  <a16:creationId xmlns:a16="http://schemas.microsoft.com/office/drawing/2014/main" id="{190FDE7C-360D-474B-BB4D-D5898A8F9559}"/>
                </a:ext>
              </a:extLst>
            </p:cNvPr>
            <p:cNvSpPr/>
            <p:nvPr/>
          </p:nvSpPr>
          <p:spPr>
            <a:xfrm rot="1750928">
              <a:off x="3966369" y="2370609"/>
              <a:ext cx="122909" cy="160922"/>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63" name="フリーフォーム: 図形 1530">
              <a:extLst>
                <a:ext uri="{FF2B5EF4-FFF2-40B4-BE49-F238E27FC236}">
                  <a16:creationId xmlns:a16="http://schemas.microsoft.com/office/drawing/2014/main" id="{55C02AC7-AA69-4E0D-99C3-3981F9A9B07E}"/>
                </a:ext>
              </a:extLst>
            </p:cNvPr>
            <p:cNvSpPr/>
            <p:nvPr/>
          </p:nvSpPr>
          <p:spPr>
            <a:xfrm rot="949213">
              <a:off x="3336706" y="212013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64" name="フリーフォーム: 図形 1531">
              <a:extLst>
                <a:ext uri="{FF2B5EF4-FFF2-40B4-BE49-F238E27FC236}">
                  <a16:creationId xmlns:a16="http://schemas.microsoft.com/office/drawing/2014/main" id="{18B4953B-CA02-4177-A9BA-88AB2544C0A0}"/>
                </a:ext>
              </a:extLst>
            </p:cNvPr>
            <p:cNvSpPr/>
            <p:nvPr/>
          </p:nvSpPr>
          <p:spPr>
            <a:xfrm>
              <a:off x="3039506" y="260375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865" name="グループ化 864"/>
          <p:cNvGrpSpPr/>
          <p:nvPr/>
        </p:nvGrpSpPr>
        <p:grpSpPr>
          <a:xfrm>
            <a:off x="7913711" y="5051443"/>
            <a:ext cx="1049772" cy="1031646"/>
            <a:chOff x="5784222" y="969601"/>
            <a:chExt cx="1049772" cy="1031646"/>
          </a:xfrm>
        </p:grpSpPr>
        <p:grpSp>
          <p:nvGrpSpPr>
            <p:cNvPr id="866" name="グループ化 865">
              <a:extLst>
                <a:ext uri="{FF2B5EF4-FFF2-40B4-BE49-F238E27FC236}">
                  <a16:creationId xmlns:a16="http://schemas.microsoft.com/office/drawing/2014/main" id="{6666F817-1DF4-4975-95F7-205468F11433}"/>
                </a:ext>
              </a:extLst>
            </p:cNvPr>
            <p:cNvGrpSpPr/>
            <p:nvPr/>
          </p:nvGrpSpPr>
          <p:grpSpPr>
            <a:xfrm>
              <a:off x="5959512" y="1072072"/>
              <a:ext cx="667646" cy="929175"/>
              <a:chOff x="10871951" y="1800558"/>
              <a:chExt cx="667646" cy="929175"/>
            </a:xfrm>
          </p:grpSpPr>
          <p:sp>
            <p:nvSpPr>
              <p:cNvPr id="871" name="フリーフォーム 646">
                <a:extLst>
                  <a:ext uri="{FF2B5EF4-FFF2-40B4-BE49-F238E27FC236}">
                    <a16:creationId xmlns:a16="http://schemas.microsoft.com/office/drawing/2014/main" id="{CE58487F-02AC-4209-A533-0DAF1D3F86AA}"/>
                  </a:ext>
                </a:extLst>
              </p:cNvPr>
              <p:cNvSpPr/>
              <p:nvPr/>
            </p:nvSpPr>
            <p:spPr>
              <a:xfrm>
                <a:off x="10908796" y="1841747"/>
                <a:ext cx="610278" cy="172614"/>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305751">
                    <a:moveTo>
                      <a:pt x="0" y="305751"/>
                    </a:moveTo>
                    <a:lnTo>
                      <a:pt x="193275" y="337"/>
                    </a:lnTo>
                    <a:lnTo>
                      <a:pt x="927100" y="-1"/>
                    </a:lnTo>
                    <a:lnTo>
                      <a:pt x="769265" y="297813"/>
                    </a:lnTo>
                    <a:lnTo>
                      <a:pt x="0" y="305751"/>
                    </a:lnTo>
                    <a:close/>
                  </a:path>
                </a:pathLst>
              </a:custGeom>
              <a:solidFill>
                <a:srgbClr val="FBF2E5"/>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72" name="正方形/長方形 871">
                <a:extLst>
                  <a:ext uri="{FF2B5EF4-FFF2-40B4-BE49-F238E27FC236}">
                    <a16:creationId xmlns:a16="http://schemas.microsoft.com/office/drawing/2014/main" id="{0325294C-75F7-4623-B5AC-07C1E68F71BA}"/>
                  </a:ext>
                </a:extLst>
              </p:cNvPr>
              <p:cNvSpPr/>
              <p:nvPr/>
            </p:nvSpPr>
            <p:spPr>
              <a:xfrm>
                <a:off x="10908795" y="2017818"/>
                <a:ext cx="515446" cy="704274"/>
              </a:xfrm>
              <a:prstGeom prst="rect">
                <a:avLst/>
              </a:prstGeom>
              <a:solidFill>
                <a:srgbClr val="FBF2E5"/>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73" name="フリーフォーム 648">
                <a:extLst>
                  <a:ext uri="{FF2B5EF4-FFF2-40B4-BE49-F238E27FC236}">
                    <a16:creationId xmlns:a16="http://schemas.microsoft.com/office/drawing/2014/main" id="{66378EBD-05A6-48A5-BC95-BD068B3A4196}"/>
                  </a:ext>
                </a:extLst>
              </p:cNvPr>
              <p:cNvSpPr/>
              <p:nvPr/>
            </p:nvSpPr>
            <p:spPr>
              <a:xfrm>
                <a:off x="11423557" y="1836117"/>
                <a:ext cx="116040" cy="89361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6076 w 215742"/>
                  <a:gd name="connsiteY0" fmla="*/ 0 h 1593067"/>
                  <a:gd name="connsiteX1" fmla="*/ -1 w 215742"/>
                  <a:gd name="connsiteY1" fmla="*/ 477061 h 1593067"/>
                  <a:gd name="connsiteX2" fmla="*/ 22955 w 215742"/>
                  <a:gd name="connsiteY2" fmla="*/ 1593067 h 1593067"/>
                  <a:gd name="connsiteX3" fmla="*/ 215742 w 215742"/>
                  <a:gd name="connsiteY3" fmla="*/ 1329985 h 1593067"/>
                  <a:gd name="connsiteX4" fmla="*/ 186076 w 215742"/>
                  <a:gd name="connsiteY4" fmla="*/ 0 h 1593067"/>
                  <a:gd name="connsiteX0" fmla="*/ 175875 w 205541"/>
                  <a:gd name="connsiteY0" fmla="*/ 0 h 1593067"/>
                  <a:gd name="connsiteX1" fmla="*/ 0 w 205541"/>
                  <a:gd name="connsiteY1" fmla="*/ 298513 h 1593067"/>
                  <a:gd name="connsiteX2" fmla="*/ 12754 w 205541"/>
                  <a:gd name="connsiteY2" fmla="*/ 1593067 h 1593067"/>
                  <a:gd name="connsiteX3" fmla="*/ 205541 w 205541"/>
                  <a:gd name="connsiteY3" fmla="*/ 1329985 h 1593067"/>
                  <a:gd name="connsiteX4" fmla="*/ 175875 w 205541"/>
                  <a:gd name="connsiteY4" fmla="*/ 0 h 1593067"/>
                  <a:gd name="connsiteX0" fmla="*/ 175875 w 205541"/>
                  <a:gd name="connsiteY0" fmla="*/ 0 h 1582864"/>
                  <a:gd name="connsiteX1" fmla="*/ 0 w 205541"/>
                  <a:gd name="connsiteY1" fmla="*/ 288310 h 1582864"/>
                  <a:gd name="connsiteX2" fmla="*/ 12754 w 205541"/>
                  <a:gd name="connsiteY2" fmla="*/ 1582864 h 1582864"/>
                  <a:gd name="connsiteX3" fmla="*/ 205541 w 205541"/>
                  <a:gd name="connsiteY3" fmla="*/ 1319782 h 1582864"/>
                  <a:gd name="connsiteX4" fmla="*/ 175875 w 205541"/>
                  <a:gd name="connsiteY4" fmla="*/ 0 h 1582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41" h="1582864">
                    <a:moveTo>
                      <a:pt x="175875" y="0"/>
                    </a:moveTo>
                    <a:lnTo>
                      <a:pt x="0" y="288310"/>
                    </a:lnTo>
                    <a:cubicBezTo>
                      <a:pt x="1587" y="409489"/>
                      <a:pt x="11167" y="1461685"/>
                      <a:pt x="12754" y="1582864"/>
                    </a:cubicBezTo>
                    <a:lnTo>
                      <a:pt x="205541" y="1319782"/>
                    </a:lnTo>
                    <a:cubicBezTo>
                      <a:pt x="203954" y="1180611"/>
                      <a:pt x="177462" y="139171"/>
                      <a:pt x="175875" y="0"/>
                    </a:cubicBezTo>
                    <a:close/>
                  </a:path>
                </a:pathLst>
              </a:custGeom>
              <a:solidFill>
                <a:srgbClr val="FBF2E5"/>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874" name="グループ化 873">
                <a:extLst>
                  <a:ext uri="{FF2B5EF4-FFF2-40B4-BE49-F238E27FC236}">
                    <a16:creationId xmlns:a16="http://schemas.microsoft.com/office/drawing/2014/main" id="{8F478CBA-A88E-45D4-80E6-06B728F3A15C}"/>
                  </a:ext>
                </a:extLst>
              </p:cNvPr>
              <p:cNvGrpSpPr/>
              <p:nvPr/>
            </p:nvGrpSpPr>
            <p:grpSpPr>
              <a:xfrm>
                <a:off x="10871951" y="2213354"/>
                <a:ext cx="550897" cy="85440"/>
                <a:chOff x="3929460" y="4950530"/>
                <a:chExt cx="607325" cy="94192"/>
              </a:xfrm>
            </p:grpSpPr>
            <p:sp>
              <p:nvSpPr>
                <p:cNvPr id="1390" name="正方形/長方形 1389">
                  <a:extLst>
                    <a:ext uri="{FF2B5EF4-FFF2-40B4-BE49-F238E27FC236}">
                      <a16:creationId xmlns:a16="http://schemas.microsoft.com/office/drawing/2014/main" id="{77D7FDB6-7EE9-462A-8473-E5A8C5E134CC}"/>
                    </a:ext>
                  </a:extLst>
                </p:cNvPr>
                <p:cNvSpPr/>
                <p:nvPr/>
              </p:nvSpPr>
              <p:spPr>
                <a:xfrm>
                  <a:off x="3929460" y="4990576"/>
                  <a:ext cx="564482" cy="531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397" name="フリーフォーム 697">
                  <a:extLst>
                    <a:ext uri="{FF2B5EF4-FFF2-40B4-BE49-F238E27FC236}">
                      <a16:creationId xmlns:a16="http://schemas.microsoft.com/office/drawing/2014/main" id="{04E2A25B-0C72-418D-AB82-75481C64780B}"/>
                    </a:ext>
                  </a:extLst>
                </p:cNvPr>
                <p:cNvSpPr/>
                <p:nvPr/>
              </p:nvSpPr>
              <p:spPr>
                <a:xfrm>
                  <a:off x="4488685" y="4950530"/>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398" name="直線コネクタ 1397">
                  <a:extLst>
                    <a:ext uri="{FF2B5EF4-FFF2-40B4-BE49-F238E27FC236}">
                      <a16:creationId xmlns:a16="http://schemas.microsoft.com/office/drawing/2014/main" id="{48BF72A0-5223-474C-9916-4171E4C8B970}"/>
                    </a:ext>
                  </a:extLst>
                </p:cNvPr>
                <p:cNvCxnSpPr/>
                <p:nvPr/>
              </p:nvCxnSpPr>
              <p:spPr>
                <a:xfrm flipV="1">
                  <a:off x="3930377" y="4957759"/>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75" name="グループ化 874">
                <a:extLst>
                  <a:ext uri="{FF2B5EF4-FFF2-40B4-BE49-F238E27FC236}">
                    <a16:creationId xmlns:a16="http://schemas.microsoft.com/office/drawing/2014/main" id="{C2590A89-FE90-472D-959F-4F249B73FDF4}"/>
                  </a:ext>
                </a:extLst>
              </p:cNvPr>
              <p:cNvGrpSpPr/>
              <p:nvPr/>
            </p:nvGrpSpPr>
            <p:grpSpPr>
              <a:xfrm>
                <a:off x="10871951" y="2310265"/>
                <a:ext cx="550897" cy="85440"/>
                <a:chOff x="3929460" y="5159785"/>
                <a:chExt cx="607325" cy="94192"/>
              </a:xfrm>
            </p:grpSpPr>
            <p:sp>
              <p:nvSpPr>
                <p:cNvPr id="906" name="正方形/長方形 905">
                  <a:extLst>
                    <a:ext uri="{FF2B5EF4-FFF2-40B4-BE49-F238E27FC236}">
                      <a16:creationId xmlns:a16="http://schemas.microsoft.com/office/drawing/2014/main" id="{7D455B50-2A09-4E15-979C-26ABBF4B96DA}"/>
                    </a:ext>
                  </a:extLst>
                </p:cNvPr>
                <p:cNvSpPr/>
                <p:nvPr/>
              </p:nvSpPr>
              <p:spPr>
                <a:xfrm>
                  <a:off x="3929460" y="5199102"/>
                  <a:ext cx="564482" cy="4871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907" name="フリーフォーム 701">
                  <a:extLst>
                    <a:ext uri="{FF2B5EF4-FFF2-40B4-BE49-F238E27FC236}">
                      <a16:creationId xmlns:a16="http://schemas.microsoft.com/office/drawing/2014/main" id="{DA5A2DCA-E397-4177-A76C-A45B63448A7C}"/>
                    </a:ext>
                  </a:extLst>
                </p:cNvPr>
                <p:cNvSpPr/>
                <p:nvPr/>
              </p:nvSpPr>
              <p:spPr>
                <a:xfrm>
                  <a:off x="4488685" y="5159785"/>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908" name="直線コネクタ 907">
                  <a:extLst>
                    <a:ext uri="{FF2B5EF4-FFF2-40B4-BE49-F238E27FC236}">
                      <a16:creationId xmlns:a16="http://schemas.microsoft.com/office/drawing/2014/main" id="{6743C1AE-0FBC-42E0-9E25-8B154C5DDF25}"/>
                    </a:ext>
                  </a:extLst>
                </p:cNvPr>
                <p:cNvCxnSpPr/>
                <p:nvPr/>
              </p:nvCxnSpPr>
              <p:spPr>
                <a:xfrm flipV="1">
                  <a:off x="3930377" y="5164717"/>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76" name="グループ化 875">
                <a:extLst>
                  <a:ext uri="{FF2B5EF4-FFF2-40B4-BE49-F238E27FC236}">
                    <a16:creationId xmlns:a16="http://schemas.microsoft.com/office/drawing/2014/main" id="{58429A57-23CC-4BF3-A4BC-8B17A47E28FF}"/>
                  </a:ext>
                </a:extLst>
              </p:cNvPr>
              <p:cNvGrpSpPr/>
              <p:nvPr/>
            </p:nvGrpSpPr>
            <p:grpSpPr>
              <a:xfrm>
                <a:off x="10871951" y="2391439"/>
                <a:ext cx="550897" cy="89028"/>
                <a:chOff x="3929460" y="5250762"/>
                <a:chExt cx="607325" cy="98147"/>
              </a:xfrm>
            </p:grpSpPr>
            <p:sp>
              <p:nvSpPr>
                <p:cNvPr id="903" name="正方形/長方形 902">
                  <a:extLst>
                    <a:ext uri="{FF2B5EF4-FFF2-40B4-BE49-F238E27FC236}">
                      <a16:creationId xmlns:a16="http://schemas.microsoft.com/office/drawing/2014/main" id="{C9D5FB8F-89EF-4A5D-B145-71B3D361B3BC}"/>
                    </a:ext>
                  </a:extLst>
                </p:cNvPr>
                <p:cNvSpPr/>
                <p:nvPr/>
              </p:nvSpPr>
              <p:spPr>
                <a:xfrm>
                  <a:off x="3929460" y="5292649"/>
                  <a:ext cx="564482" cy="5100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904" name="フリーフォーム 705">
                  <a:extLst>
                    <a:ext uri="{FF2B5EF4-FFF2-40B4-BE49-F238E27FC236}">
                      <a16:creationId xmlns:a16="http://schemas.microsoft.com/office/drawing/2014/main" id="{55A88872-A16D-4FC2-A17E-AC7935B98F78}"/>
                    </a:ext>
                  </a:extLst>
                </p:cNvPr>
                <p:cNvSpPr/>
                <p:nvPr/>
              </p:nvSpPr>
              <p:spPr>
                <a:xfrm>
                  <a:off x="4488685" y="5254717"/>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905" name="直線コネクタ 904">
                  <a:extLst>
                    <a:ext uri="{FF2B5EF4-FFF2-40B4-BE49-F238E27FC236}">
                      <a16:creationId xmlns:a16="http://schemas.microsoft.com/office/drawing/2014/main" id="{D73E1C9F-B3E7-41F5-AA90-6E8C7ACFC816}"/>
                    </a:ext>
                  </a:extLst>
                </p:cNvPr>
                <p:cNvCxnSpPr/>
                <p:nvPr/>
              </p:nvCxnSpPr>
              <p:spPr>
                <a:xfrm flipV="1">
                  <a:off x="3930377" y="5250762"/>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77" name="グループ化 876">
                <a:extLst>
                  <a:ext uri="{FF2B5EF4-FFF2-40B4-BE49-F238E27FC236}">
                    <a16:creationId xmlns:a16="http://schemas.microsoft.com/office/drawing/2014/main" id="{833BD081-8775-4223-8CE9-07B69EF5E053}"/>
                  </a:ext>
                </a:extLst>
              </p:cNvPr>
              <p:cNvGrpSpPr/>
              <p:nvPr/>
            </p:nvGrpSpPr>
            <p:grpSpPr>
              <a:xfrm>
                <a:off x="10871951" y="2482606"/>
                <a:ext cx="550897" cy="85440"/>
                <a:chOff x="3929460" y="5354284"/>
                <a:chExt cx="607325" cy="94192"/>
              </a:xfrm>
            </p:grpSpPr>
            <p:sp>
              <p:nvSpPr>
                <p:cNvPr id="900" name="正方形/長方形 899">
                  <a:extLst>
                    <a:ext uri="{FF2B5EF4-FFF2-40B4-BE49-F238E27FC236}">
                      <a16:creationId xmlns:a16="http://schemas.microsoft.com/office/drawing/2014/main" id="{61DB78AE-88D0-4708-94F1-76C965D420E7}"/>
                    </a:ext>
                  </a:extLst>
                </p:cNvPr>
                <p:cNvSpPr/>
                <p:nvPr/>
              </p:nvSpPr>
              <p:spPr>
                <a:xfrm>
                  <a:off x="3929460" y="5392644"/>
                  <a:ext cx="564482" cy="52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901" name="フリーフォーム 709">
                  <a:extLst>
                    <a:ext uri="{FF2B5EF4-FFF2-40B4-BE49-F238E27FC236}">
                      <a16:creationId xmlns:a16="http://schemas.microsoft.com/office/drawing/2014/main" id="{5D61E9E1-F92E-441D-B9B7-CAA9C5B35891}"/>
                    </a:ext>
                  </a:extLst>
                </p:cNvPr>
                <p:cNvSpPr/>
                <p:nvPr/>
              </p:nvSpPr>
              <p:spPr>
                <a:xfrm>
                  <a:off x="4488685" y="5354284"/>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902" name="直線コネクタ 901">
                  <a:extLst>
                    <a:ext uri="{FF2B5EF4-FFF2-40B4-BE49-F238E27FC236}">
                      <a16:creationId xmlns:a16="http://schemas.microsoft.com/office/drawing/2014/main" id="{B27AC37C-37F4-445B-B564-B8CBC2C0565E}"/>
                    </a:ext>
                  </a:extLst>
                </p:cNvPr>
                <p:cNvCxnSpPr/>
                <p:nvPr/>
              </p:nvCxnSpPr>
              <p:spPr>
                <a:xfrm flipV="1">
                  <a:off x="3930377" y="5362778"/>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78" name="グループ化 877">
                <a:extLst>
                  <a:ext uri="{FF2B5EF4-FFF2-40B4-BE49-F238E27FC236}">
                    <a16:creationId xmlns:a16="http://schemas.microsoft.com/office/drawing/2014/main" id="{E02AB818-D8F1-4005-AB50-126F70A48C7F}"/>
                  </a:ext>
                </a:extLst>
              </p:cNvPr>
              <p:cNvGrpSpPr/>
              <p:nvPr/>
            </p:nvGrpSpPr>
            <p:grpSpPr>
              <a:xfrm>
                <a:off x="11297000" y="1800558"/>
                <a:ext cx="153852" cy="122059"/>
                <a:chOff x="2098540" y="4715547"/>
                <a:chExt cx="695416" cy="874013"/>
              </a:xfrm>
            </p:grpSpPr>
            <p:sp>
              <p:nvSpPr>
                <p:cNvPr id="893" name="フリーフォーム 728">
                  <a:extLst>
                    <a:ext uri="{FF2B5EF4-FFF2-40B4-BE49-F238E27FC236}">
                      <a16:creationId xmlns:a16="http://schemas.microsoft.com/office/drawing/2014/main" id="{EBBEE9D9-5250-404B-A54D-74803666B592}"/>
                    </a:ext>
                  </a:extLst>
                </p:cNvPr>
                <p:cNvSpPr/>
                <p:nvPr/>
              </p:nvSpPr>
              <p:spPr>
                <a:xfrm>
                  <a:off x="2098540" y="4715547"/>
                  <a:ext cx="672789" cy="190295"/>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00" h="305751">
                      <a:moveTo>
                        <a:pt x="0" y="305751"/>
                      </a:moveTo>
                      <a:lnTo>
                        <a:pt x="193275" y="337"/>
                      </a:lnTo>
                      <a:lnTo>
                        <a:pt x="927100" y="-1"/>
                      </a:lnTo>
                      <a:lnTo>
                        <a:pt x="769265" y="297813"/>
                      </a:lnTo>
                      <a:lnTo>
                        <a:pt x="0" y="305751"/>
                      </a:lnTo>
                      <a:close/>
                    </a:path>
                  </a:pathLst>
                </a:custGeom>
                <a:solidFill>
                  <a:srgbClr val="FBF2E5"/>
                </a:solidFill>
                <a:ln w="1905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94" name="正方形/長方形 893">
                  <a:extLst>
                    <a:ext uri="{FF2B5EF4-FFF2-40B4-BE49-F238E27FC236}">
                      <a16:creationId xmlns:a16="http://schemas.microsoft.com/office/drawing/2014/main" id="{D82B1750-57EC-4DEE-9D34-7655BA6CF486}"/>
                    </a:ext>
                  </a:extLst>
                </p:cNvPr>
                <p:cNvSpPr/>
                <p:nvPr/>
              </p:nvSpPr>
              <p:spPr>
                <a:xfrm>
                  <a:off x="2098540" y="4898690"/>
                  <a:ext cx="568243" cy="682445"/>
                </a:xfrm>
                <a:prstGeom prst="rect">
                  <a:avLst/>
                </a:prstGeom>
                <a:solidFill>
                  <a:srgbClr val="FBF2E5"/>
                </a:solidFill>
                <a:ln w="1905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98" name="フリーフォーム 730">
                  <a:extLst>
                    <a:ext uri="{FF2B5EF4-FFF2-40B4-BE49-F238E27FC236}">
                      <a16:creationId xmlns:a16="http://schemas.microsoft.com/office/drawing/2014/main" id="{8DDD97BD-F51E-4515-A1DA-1A5552CE0CBC}"/>
                    </a:ext>
                  </a:extLst>
                </p:cNvPr>
                <p:cNvSpPr/>
                <p:nvPr/>
              </p:nvSpPr>
              <p:spPr>
                <a:xfrm>
                  <a:off x="2659680" y="4718710"/>
                  <a:ext cx="134276" cy="870850"/>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44" h="1399216">
                      <a:moveTo>
                        <a:pt x="180976" y="0"/>
                      </a:moveTo>
                      <a:lnTo>
                        <a:pt x="1" y="283210"/>
                      </a:lnTo>
                      <a:cubicBezTo>
                        <a:pt x="1588" y="404389"/>
                        <a:pt x="21370" y="1278037"/>
                        <a:pt x="22957" y="1399216"/>
                      </a:cubicBezTo>
                      <a:lnTo>
                        <a:pt x="215744" y="1136134"/>
                      </a:lnTo>
                      <a:cubicBezTo>
                        <a:pt x="214157" y="996963"/>
                        <a:pt x="182563" y="139171"/>
                        <a:pt x="180976" y="0"/>
                      </a:cubicBezTo>
                      <a:close/>
                    </a:path>
                  </a:pathLst>
                </a:custGeom>
                <a:solidFill>
                  <a:srgbClr val="FBF2E5"/>
                </a:solidFill>
                <a:ln w="1905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sp>
            <p:nvSpPr>
              <p:cNvPr id="879" name="フリーフォーム 735">
                <a:extLst>
                  <a:ext uri="{FF2B5EF4-FFF2-40B4-BE49-F238E27FC236}">
                    <a16:creationId xmlns:a16="http://schemas.microsoft.com/office/drawing/2014/main" id="{F1A87A27-D9B1-45D4-AB5F-1E1603B69BB3}"/>
                  </a:ext>
                </a:extLst>
              </p:cNvPr>
              <p:cNvSpPr/>
              <p:nvPr/>
            </p:nvSpPr>
            <p:spPr>
              <a:xfrm>
                <a:off x="10985565" y="1878576"/>
                <a:ext cx="303642" cy="94061"/>
              </a:xfrm>
              <a:custGeom>
                <a:avLst/>
                <a:gdLst>
                  <a:gd name="connsiteX0" fmla="*/ 0 w 397669"/>
                  <a:gd name="connsiteY0" fmla="*/ 190500 h 190500"/>
                  <a:gd name="connsiteX1" fmla="*/ 135731 w 397669"/>
                  <a:gd name="connsiteY1" fmla="*/ 0 h 190500"/>
                  <a:gd name="connsiteX2" fmla="*/ 397669 w 397669"/>
                  <a:gd name="connsiteY2" fmla="*/ 0 h 190500"/>
                  <a:gd name="connsiteX3" fmla="*/ 283369 w 397669"/>
                  <a:gd name="connsiteY3" fmla="*/ 188118 h 190500"/>
                  <a:gd name="connsiteX4" fmla="*/ 0 w 397669"/>
                  <a:gd name="connsiteY4" fmla="*/ 190500 h 190500"/>
                  <a:gd name="connsiteX0" fmla="*/ 0 w 397669"/>
                  <a:gd name="connsiteY0" fmla="*/ 190500 h 190500"/>
                  <a:gd name="connsiteX1" fmla="*/ 106449 w 397669"/>
                  <a:gd name="connsiteY1" fmla="*/ 0 h 190500"/>
                  <a:gd name="connsiteX2" fmla="*/ 397669 w 397669"/>
                  <a:gd name="connsiteY2" fmla="*/ 0 h 190500"/>
                  <a:gd name="connsiteX3" fmla="*/ 283369 w 397669"/>
                  <a:gd name="connsiteY3" fmla="*/ 188118 h 190500"/>
                  <a:gd name="connsiteX4" fmla="*/ 0 w 397669"/>
                  <a:gd name="connsiteY4" fmla="*/ 190500 h 190500"/>
                  <a:gd name="connsiteX0" fmla="*/ 0 w 397669"/>
                  <a:gd name="connsiteY0" fmla="*/ 194977 h 194977"/>
                  <a:gd name="connsiteX1" fmla="*/ 95133 w 397669"/>
                  <a:gd name="connsiteY1" fmla="*/ 0 h 194977"/>
                  <a:gd name="connsiteX2" fmla="*/ 397669 w 397669"/>
                  <a:gd name="connsiteY2" fmla="*/ 4477 h 194977"/>
                  <a:gd name="connsiteX3" fmla="*/ 283369 w 397669"/>
                  <a:gd name="connsiteY3" fmla="*/ 192595 h 194977"/>
                  <a:gd name="connsiteX4" fmla="*/ 0 w 397669"/>
                  <a:gd name="connsiteY4" fmla="*/ 194977 h 194977"/>
                  <a:gd name="connsiteX0" fmla="*/ 0 w 397669"/>
                  <a:gd name="connsiteY0" fmla="*/ 194977 h 194977"/>
                  <a:gd name="connsiteX1" fmla="*/ 95133 w 397669"/>
                  <a:gd name="connsiteY1" fmla="*/ 0 h 194977"/>
                  <a:gd name="connsiteX2" fmla="*/ 397669 w 397669"/>
                  <a:gd name="connsiteY2" fmla="*/ 4477 h 194977"/>
                  <a:gd name="connsiteX3" fmla="*/ 328631 w 397669"/>
                  <a:gd name="connsiteY3" fmla="*/ 192595 h 194977"/>
                  <a:gd name="connsiteX4" fmla="*/ 0 w 397669"/>
                  <a:gd name="connsiteY4" fmla="*/ 194977 h 19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669" h="194977">
                    <a:moveTo>
                      <a:pt x="0" y="194977"/>
                    </a:moveTo>
                    <a:lnTo>
                      <a:pt x="95133" y="0"/>
                    </a:lnTo>
                    <a:lnTo>
                      <a:pt x="397669" y="4477"/>
                    </a:lnTo>
                    <a:lnTo>
                      <a:pt x="328631" y="192595"/>
                    </a:lnTo>
                    <a:lnTo>
                      <a:pt x="0" y="194977"/>
                    </a:lnTo>
                    <a:close/>
                  </a:path>
                </a:pathLst>
              </a:custGeom>
              <a:solidFill>
                <a:srgbClr val="ABE68E"/>
              </a:solid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880" name="グループ化 879">
                <a:extLst>
                  <a:ext uri="{FF2B5EF4-FFF2-40B4-BE49-F238E27FC236}">
                    <a16:creationId xmlns:a16="http://schemas.microsoft.com/office/drawing/2014/main" id="{235C94E2-83BD-4C02-873E-40F25BDEAAF4}"/>
                  </a:ext>
                </a:extLst>
              </p:cNvPr>
              <p:cNvGrpSpPr/>
              <p:nvPr/>
            </p:nvGrpSpPr>
            <p:grpSpPr>
              <a:xfrm>
                <a:off x="10871951" y="2044297"/>
                <a:ext cx="550897" cy="85440"/>
                <a:chOff x="3929460" y="4950530"/>
                <a:chExt cx="607325" cy="94192"/>
              </a:xfrm>
            </p:grpSpPr>
            <p:sp>
              <p:nvSpPr>
                <p:cNvPr id="890" name="正方形/長方形 889">
                  <a:extLst>
                    <a:ext uri="{FF2B5EF4-FFF2-40B4-BE49-F238E27FC236}">
                      <a16:creationId xmlns:a16="http://schemas.microsoft.com/office/drawing/2014/main" id="{2AC02AC6-6001-4E5E-9A60-CD6060B9EB88}"/>
                    </a:ext>
                  </a:extLst>
                </p:cNvPr>
                <p:cNvSpPr/>
                <p:nvPr/>
              </p:nvSpPr>
              <p:spPr>
                <a:xfrm>
                  <a:off x="3929460" y="4990576"/>
                  <a:ext cx="564482" cy="531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91" name="フリーフォーム 738">
                  <a:extLst>
                    <a:ext uri="{FF2B5EF4-FFF2-40B4-BE49-F238E27FC236}">
                      <a16:creationId xmlns:a16="http://schemas.microsoft.com/office/drawing/2014/main" id="{E4C8D2FB-D2FE-4956-9A6F-DBA0E84DDCF5}"/>
                    </a:ext>
                  </a:extLst>
                </p:cNvPr>
                <p:cNvSpPr/>
                <p:nvPr/>
              </p:nvSpPr>
              <p:spPr>
                <a:xfrm>
                  <a:off x="4488685" y="4950530"/>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92" name="直線コネクタ 891">
                  <a:extLst>
                    <a:ext uri="{FF2B5EF4-FFF2-40B4-BE49-F238E27FC236}">
                      <a16:creationId xmlns:a16="http://schemas.microsoft.com/office/drawing/2014/main" id="{BFA24CEA-B511-4087-9823-03691DCB955A}"/>
                    </a:ext>
                  </a:extLst>
                </p:cNvPr>
                <p:cNvCxnSpPr/>
                <p:nvPr/>
              </p:nvCxnSpPr>
              <p:spPr>
                <a:xfrm flipV="1">
                  <a:off x="3930377" y="4957759"/>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81" name="グループ化 880">
                <a:extLst>
                  <a:ext uri="{FF2B5EF4-FFF2-40B4-BE49-F238E27FC236}">
                    <a16:creationId xmlns:a16="http://schemas.microsoft.com/office/drawing/2014/main" id="{F0485CB7-766C-4C98-8F7B-2FD850717078}"/>
                  </a:ext>
                </a:extLst>
              </p:cNvPr>
              <p:cNvGrpSpPr/>
              <p:nvPr/>
            </p:nvGrpSpPr>
            <p:grpSpPr>
              <a:xfrm>
                <a:off x="10871951" y="2129609"/>
                <a:ext cx="550897" cy="85440"/>
                <a:chOff x="3929460" y="4950530"/>
                <a:chExt cx="607325" cy="94192"/>
              </a:xfrm>
            </p:grpSpPr>
            <p:sp>
              <p:nvSpPr>
                <p:cNvPr id="887" name="正方形/長方形 886">
                  <a:extLst>
                    <a:ext uri="{FF2B5EF4-FFF2-40B4-BE49-F238E27FC236}">
                      <a16:creationId xmlns:a16="http://schemas.microsoft.com/office/drawing/2014/main" id="{EC004FE6-AA22-4E9B-A6FD-0B7970569F5D}"/>
                    </a:ext>
                  </a:extLst>
                </p:cNvPr>
                <p:cNvSpPr/>
                <p:nvPr/>
              </p:nvSpPr>
              <p:spPr>
                <a:xfrm>
                  <a:off x="3929460" y="4990576"/>
                  <a:ext cx="564482" cy="5318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88" name="フリーフォーム 767">
                  <a:extLst>
                    <a:ext uri="{FF2B5EF4-FFF2-40B4-BE49-F238E27FC236}">
                      <a16:creationId xmlns:a16="http://schemas.microsoft.com/office/drawing/2014/main" id="{5A7A7D8A-61C2-4BE5-AF99-191927F66E01}"/>
                    </a:ext>
                  </a:extLst>
                </p:cNvPr>
                <p:cNvSpPr/>
                <p:nvPr/>
              </p:nvSpPr>
              <p:spPr>
                <a:xfrm>
                  <a:off x="4488685" y="4950530"/>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89" name="直線コネクタ 888">
                  <a:extLst>
                    <a:ext uri="{FF2B5EF4-FFF2-40B4-BE49-F238E27FC236}">
                      <a16:creationId xmlns:a16="http://schemas.microsoft.com/office/drawing/2014/main" id="{5C60A7F3-92F6-497C-8B8F-43AC5A780D4A}"/>
                    </a:ext>
                  </a:extLst>
                </p:cNvPr>
                <p:cNvCxnSpPr/>
                <p:nvPr/>
              </p:nvCxnSpPr>
              <p:spPr>
                <a:xfrm flipV="1">
                  <a:off x="3930377" y="4957759"/>
                  <a:ext cx="38785" cy="34740"/>
                </a:xfrm>
                <a:prstGeom prst="line">
                  <a:avLst/>
                </a:prstGeom>
                <a:noFill/>
                <a:ln w="12700" cap="flat" cmpd="sng" algn="ctr">
                  <a:solidFill>
                    <a:srgbClr val="ED7D31">
                      <a:lumMod val="40000"/>
                      <a:lumOff val="60000"/>
                    </a:srgbClr>
                  </a:solidFill>
                  <a:prstDash val="solid"/>
                  <a:miter lim="800000"/>
                </a:ln>
                <a:effectLst/>
              </p:spPr>
            </p:cxnSp>
          </p:grpSp>
          <p:grpSp>
            <p:nvGrpSpPr>
              <p:cNvPr id="882" name="グループ化 881">
                <a:extLst>
                  <a:ext uri="{FF2B5EF4-FFF2-40B4-BE49-F238E27FC236}">
                    <a16:creationId xmlns:a16="http://schemas.microsoft.com/office/drawing/2014/main" id="{FED5580E-43BE-4086-AFF8-C32910ECDAB0}"/>
                  </a:ext>
                </a:extLst>
              </p:cNvPr>
              <p:cNvGrpSpPr/>
              <p:nvPr/>
            </p:nvGrpSpPr>
            <p:grpSpPr>
              <a:xfrm>
                <a:off x="10871951" y="2568755"/>
                <a:ext cx="550897" cy="85440"/>
                <a:chOff x="3929460" y="5354284"/>
                <a:chExt cx="607325" cy="94192"/>
              </a:xfrm>
            </p:grpSpPr>
            <p:sp>
              <p:nvSpPr>
                <p:cNvPr id="883" name="正方形/長方形 882">
                  <a:extLst>
                    <a:ext uri="{FF2B5EF4-FFF2-40B4-BE49-F238E27FC236}">
                      <a16:creationId xmlns:a16="http://schemas.microsoft.com/office/drawing/2014/main" id="{24BAA3EF-5CBA-4D9A-89EC-50DC71D58529}"/>
                    </a:ext>
                  </a:extLst>
                </p:cNvPr>
                <p:cNvSpPr/>
                <p:nvPr/>
              </p:nvSpPr>
              <p:spPr>
                <a:xfrm>
                  <a:off x="3929460" y="5392644"/>
                  <a:ext cx="564482" cy="5222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84" name="フリーフォーム 709">
                  <a:extLst>
                    <a:ext uri="{FF2B5EF4-FFF2-40B4-BE49-F238E27FC236}">
                      <a16:creationId xmlns:a16="http://schemas.microsoft.com/office/drawing/2014/main" id="{82283557-30BB-4591-AA2F-013902532CF7}"/>
                    </a:ext>
                  </a:extLst>
                </p:cNvPr>
                <p:cNvSpPr/>
                <p:nvPr/>
              </p:nvSpPr>
              <p:spPr>
                <a:xfrm>
                  <a:off x="4488685" y="5354284"/>
                  <a:ext cx="48100" cy="94192"/>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769"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885" name="直線コネクタ 884">
                  <a:extLst>
                    <a:ext uri="{FF2B5EF4-FFF2-40B4-BE49-F238E27FC236}">
                      <a16:creationId xmlns:a16="http://schemas.microsoft.com/office/drawing/2014/main" id="{7DD57998-824E-4093-B006-0E403AA4E8AF}"/>
                    </a:ext>
                  </a:extLst>
                </p:cNvPr>
                <p:cNvCxnSpPr/>
                <p:nvPr/>
              </p:nvCxnSpPr>
              <p:spPr>
                <a:xfrm flipV="1">
                  <a:off x="3930377" y="5362778"/>
                  <a:ext cx="38785" cy="34740"/>
                </a:xfrm>
                <a:prstGeom prst="line">
                  <a:avLst/>
                </a:prstGeom>
                <a:noFill/>
                <a:ln w="12700" cap="flat" cmpd="sng" algn="ctr">
                  <a:solidFill>
                    <a:srgbClr val="ED7D31">
                      <a:lumMod val="40000"/>
                      <a:lumOff val="60000"/>
                    </a:srgbClr>
                  </a:solidFill>
                  <a:prstDash val="solid"/>
                  <a:miter lim="800000"/>
                </a:ln>
                <a:effectLst/>
              </p:spPr>
            </p:cxnSp>
          </p:grpSp>
        </p:grpSp>
        <p:grpSp>
          <p:nvGrpSpPr>
            <p:cNvPr id="867" name="グループ化 866">
              <a:extLst>
                <a:ext uri="{FF2B5EF4-FFF2-40B4-BE49-F238E27FC236}">
                  <a16:creationId xmlns:a16="http://schemas.microsoft.com/office/drawing/2014/main" id="{3F83D3B9-A9D6-4E7F-BED9-586E79D194CF}"/>
                </a:ext>
              </a:extLst>
            </p:cNvPr>
            <p:cNvGrpSpPr/>
            <p:nvPr/>
          </p:nvGrpSpPr>
          <p:grpSpPr>
            <a:xfrm>
              <a:off x="5784222" y="969601"/>
              <a:ext cx="1049772" cy="586787"/>
              <a:chOff x="3039506" y="2120136"/>
              <a:chExt cx="1049772" cy="586787"/>
            </a:xfrm>
          </p:grpSpPr>
          <p:sp>
            <p:nvSpPr>
              <p:cNvPr id="868" name="フリーフォーム: 図形 1648">
                <a:extLst>
                  <a:ext uri="{FF2B5EF4-FFF2-40B4-BE49-F238E27FC236}">
                    <a16:creationId xmlns:a16="http://schemas.microsoft.com/office/drawing/2014/main" id="{CD091F2C-6077-4F8D-892C-72C074F1F362}"/>
                  </a:ext>
                </a:extLst>
              </p:cNvPr>
              <p:cNvSpPr/>
              <p:nvPr/>
            </p:nvSpPr>
            <p:spPr>
              <a:xfrm rot="1750928">
                <a:off x="3966369" y="2370609"/>
                <a:ext cx="122909" cy="160922"/>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69" name="フリーフォーム: 図形 1649">
                <a:extLst>
                  <a:ext uri="{FF2B5EF4-FFF2-40B4-BE49-F238E27FC236}">
                    <a16:creationId xmlns:a16="http://schemas.microsoft.com/office/drawing/2014/main" id="{C5F38B5B-B3E9-4601-AB01-19EC109EB2DC}"/>
                  </a:ext>
                </a:extLst>
              </p:cNvPr>
              <p:cNvSpPr/>
              <p:nvPr/>
            </p:nvSpPr>
            <p:spPr>
              <a:xfrm rot="949213">
                <a:off x="3336706" y="212013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70" name="フリーフォーム: 図形 1650">
                <a:extLst>
                  <a:ext uri="{FF2B5EF4-FFF2-40B4-BE49-F238E27FC236}">
                    <a16:creationId xmlns:a16="http://schemas.microsoft.com/office/drawing/2014/main" id="{288AED9B-B508-47C9-AB49-711451C41483}"/>
                  </a:ext>
                </a:extLst>
              </p:cNvPr>
              <p:cNvSpPr/>
              <p:nvPr/>
            </p:nvSpPr>
            <p:spPr>
              <a:xfrm>
                <a:off x="3039506" y="2603756"/>
                <a:ext cx="78797" cy="103167"/>
              </a:xfrm>
              <a:custGeom>
                <a:avLst/>
                <a:gdLst>
                  <a:gd name="connsiteX0" fmla="*/ 127000 w 307975"/>
                  <a:gd name="connsiteY0" fmla="*/ 0 h 403225"/>
                  <a:gd name="connsiteX1" fmla="*/ 123825 w 307975"/>
                  <a:gd name="connsiteY1" fmla="*/ 22225 h 403225"/>
                  <a:gd name="connsiteX2" fmla="*/ 120650 w 307975"/>
                  <a:gd name="connsiteY2" fmla="*/ 31750 h 403225"/>
                  <a:gd name="connsiteX3" fmla="*/ 117475 w 307975"/>
                  <a:gd name="connsiteY3" fmla="*/ 44450 h 403225"/>
                  <a:gd name="connsiteX4" fmla="*/ 111125 w 307975"/>
                  <a:gd name="connsiteY4" fmla="*/ 63500 h 403225"/>
                  <a:gd name="connsiteX5" fmla="*/ 104775 w 307975"/>
                  <a:gd name="connsiteY5" fmla="*/ 73025 h 403225"/>
                  <a:gd name="connsiteX6" fmla="*/ 101600 w 307975"/>
                  <a:gd name="connsiteY6" fmla="*/ 82550 h 403225"/>
                  <a:gd name="connsiteX7" fmla="*/ 79375 w 307975"/>
                  <a:gd name="connsiteY7" fmla="*/ 107950 h 403225"/>
                  <a:gd name="connsiteX8" fmla="*/ 73025 w 307975"/>
                  <a:gd name="connsiteY8" fmla="*/ 117475 h 403225"/>
                  <a:gd name="connsiteX9" fmla="*/ 53975 w 307975"/>
                  <a:gd name="connsiteY9" fmla="*/ 136525 h 403225"/>
                  <a:gd name="connsiteX10" fmla="*/ 28575 w 307975"/>
                  <a:gd name="connsiteY10" fmla="*/ 168275 h 403225"/>
                  <a:gd name="connsiteX11" fmla="*/ 19050 w 307975"/>
                  <a:gd name="connsiteY11" fmla="*/ 174625 h 403225"/>
                  <a:gd name="connsiteX12" fmla="*/ 0 w 307975"/>
                  <a:gd name="connsiteY12" fmla="*/ 190500 h 403225"/>
                  <a:gd name="connsiteX13" fmla="*/ 22225 w 307975"/>
                  <a:gd name="connsiteY13" fmla="*/ 200025 h 403225"/>
                  <a:gd name="connsiteX14" fmla="*/ 53975 w 307975"/>
                  <a:gd name="connsiteY14" fmla="*/ 219075 h 403225"/>
                  <a:gd name="connsiteX15" fmla="*/ 76200 w 307975"/>
                  <a:gd name="connsiteY15" fmla="*/ 231775 h 403225"/>
                  <a:gd name="connsiteX16" fmla="*/ 88900 w 307975"/>
                  <a:gd name="connsiteY16" fmla="*/ 238125 h 403225"/>
                  <a:gd name="connsiteX17" fmla="*/ 107950 w 307975"/>
                  <a:gd name="connsiteY17" fmla="*/ 257175 h 403225"/>
                  <a:gd name="connsiteX18" fmla="*/ 117475 w 307975"/>
                  <a:gd name="connsiteY18" fmla="*/ 263525 h 403225"/>
                  <a:gd name="connsiteX19" fmla="*/ 133350 w 307975"/>
                  <a:gd name="connsiteY19" fmla="*/ 285750 h 403225"/>
                  <a:gd name="connsiteX20" fmla="*/ 146050 w 307975"/>
                  <a:gd name="connsiteY20" fmla="*/ 304800 h 403225"/>
                  <a:gd name="connsiteX21" fmla="*/ 155575 w 307975"/>
                  <a:gd name="connsiteY21" fmla="*/ 323850 h 403225"/>
                  <a:gd name="connsiteX22" fmla="*/ 171450 w 307975"/>
                  <a:gd name="connsiteY22" fmla="*/ 346075 h 403225"/>
                  <a:gd name="connsiteX23" fmla="*/ 177800 w 307975"/>
                  <a:gd name="connsiteY23" fmla="*/ 355600 h 403225"/>
                  <a:gd name="connsiteX24" fmla="*/ 184150 w 307975"/>
                  <a:gd name="connsiteY24" fmla="*/ 374650 h 403225"/>
                  <a:gd name="connsiteX25" fmla="*/ 196850 w 307975"/>
                  <a:gd name="connsiteY25" fmla="*/ 403225 h 403225"/>
                  <a:gd name="connsiteX26" fmla="*/ 193675 w 307975"/>
                  <a:gd name="connsiteY26" fmla="*/ 393700 h 403225"/>
                  <a:gd name="connsiteX27" fmla="*/ 200025 w 307975"/>
                  <a:gd name="connsiteY27" fmla="*/ 339725 h 403225"/>
                  <a:gd name="connsiteX28" fmla="*/ 206375 w 307975"/>
                  <a:gd name="connsiteY28" fmla="*/ 314325 h 403225"/>
                  <a:gd name="connsiteX29" fmla="*/ 212725 w 307975"/>
                  <a:gd name="connsiteY29" fmla="*/ 304800 h 403225"/>
                  <a:gd name="connsiteX30" fmla="*/ 219075 w 307975"/>
                  <a:gd name="connsiteY30" fmla="*/ 285750 h 403225"/>
                  <a:gd name="connsiteX31" fmla="*/ 222250 w 307975"/>
                  <a:gd name="connsiteY31" fmla="*/ 276225 h 403225"/>
                  <a:gd name="connsiteX32" fmla="*/ 228600 w 307975"/>
                  <a:gd name="connsiteY32" fmla="*/ 266700 h 403225"/>
                  <a:gd name="connsiteX33" fmla="*/ 238125 w 307975"/>
                  <a:gd name="connsiteY33" fmla="*/ 241300 h 403225"/>
                  <a:gd name="connsiteX34" fmla="*/ 241300 w 307975"/>
                  <a:gd name="connsiteY34" fmla="*/ 231775 h 403225"/>
                  <a:gd name="connsiteX35" fmla="*/ 254000 w 307975"/>
                  <a:gd name="connsiteY35" fmla="*/ 212725 h 403225"/>
                  <a:gd name="connsiteX36" fmla="*/ 260350 w 307975"/>
                  <a:gd name="connsiteY36" fmla="*/ 200025 h 403225"/>
                  <a:gd name="connsiteX37" fmla="*/ 269875 w 307975"/>
                  <a:gd name="connsiteY37" fmla="*/ 180975 h 403225"/>
                  <a:gd name="connsiteX38" fmla="*/ 279400 w 307975"/>
                  <a:gd name="connsiteY38" fmla="*/ 174625 h 403225"/>
                  <a:gd name="connsiteX39" fmla="*/ 288925 w 307975"/>
                  <a:gd name="connsiteY39" fmla="*/ 165100 h 403225"/>
                  <a:gd name="connsiteX40" fmla="*/ 307975 w 307975"/>
                  <a:gd name="connsiteY40" fmla="*/ 152400 h 403225"/>
                  <a:gd name="connsiteX41" fmla="*/ 304800 w 307975"/>
                  <a:gd name="connsiteY41" fmla="*/ 142875 h 403225"/>
                  <a:gd name="connsiteX42" fmla="*/ 288925 w 307975"/>
                  <a:gd name="connsiteY42" fmla="*/ 139700 h 403225"/>
                  <a:gd name="connsiteX43" fmla="*/ 269875 w 307975"/>
                  <a:gd name="connsiteY43" fmla="*/ 133350 h 403225"/>
                  <a:gd name="connsiteX44" fmla="*/ 257175 w 307975"/>
                  <a:gd name="connsiteY44" fmla="*/ 127000 h 403225"/>
                  <a:gd name="connsiteX45" fmla="*/ 247650 w 307975"/>
                  <a:gd name="connsiteY45" fmla="*/ 123825 h 403225"/>
                  <a:gd name="connsiteX46" fmla="*/ 238125 w 307975"/>
                  <a:gd name="connsiteY46" fmla="*/ 117475 h 403225"/>
                  <a:gd name="connsiteX47" fmla="*/ 212725 w 307975"/>
                  <a:gd name="connsiteY47" fmla="*/ 107950 h 403225"/>
                  <a:gd name="connsiteX48" fmla="*/ 193675 w 307975"/>
                  <a:gd name="connsiteY48" fmla="*/ 95250 h 403225"/>
                  <a:gd name="connsiteX49" fmla="*/ 174625 w 307975"/>
                  <a:gd name="connsiteY49" fmla="*/ 79375 h 403225"/>
                  <a:gd name="connsiteX50" fmla="*/ 168275 w 307975"/>
                  <a:gd name="connsiteY50" fmla="*/ 69850 h 403225"/>
                  <a:gd name="connsiteX51" fmla="*/ 146050 w 307975"/>
                  <a:gd name="connsiteY51" fmla="*/ 41275 h 403225"/>
                  <a:gd name="connsiteX52" fmla="*/ 142875 w 307975"/>
                  <a:gd name="connsiteY52" fmla="*/ 31750 h 403225"/>
                  <a:gd name="connsiteX53" fmla="*/ 130175 w 307975"/>
                  <a:gd name="connsiteY53" fmla="*/ 12700 h 403225"/>
                  <a:gd name="connsiteX54" fmla="*/ 127000 w 307975"/>
                  <a:gd name="connsiteY54" fmla="*/ 0 h 40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7975" h="403225">
                    <a:moveTo>
                      <a:pt x="127000" y="0"/>
                    </a:moveTo>
                    <a:cubicBezTo>
                      <a:pt x="125942" y="7408"/>
                      <a:pt x="125293" y="14887"/>
                      <a:pt x="123825" y="22225"/>
                    </a:cubicBezTo>
                    <a:cubicBezTo>
                      <a:pt x="123169" y="25507"/>
                      <a:pt x="121569" y="28532"/>
                      <a:pt x="120650" y="31750"/>
                    </a:cubicBezTo>
                    <a:cubicBezTo>
                      <a:pt x="119451" y="35946"/>
                      <a:pt x="118729" y="40270"/>
                      <a:pt x="117475" y="44450"/>
                    </a:cubicBezTo>
                    <a:cubicBezTo>
                      <a:pt x="115552" y="50861"/>
                      <a:pt x="114838" y="57931"/>
                      <a:pt x="111125" y="63500"/>
                    </a:cubicBezTo>
                    <a:cubicBezTo>
                      <a:pt x="109008" y="66675"/>
                      <a:pt x="106482" y="69612"/>
                      <a:pt x="104775" y="73025"/>
                    </a:cubicBezTo>
                    <a:cubicBezTo>
                      <a:pt x="103278" y="76018"/>
                      <a:pt x="103225" y="79624"/>
                      <a:pt x="101600" y="82550"/>
                    </a:cubicBezTo>
                    <a:cubicBezTo>
                      <a:pt x="90705" y="102160"/>
                      <a:pt x="93289" y="98674"/>
                      <a:pt x="79375" y="107950"/>
                    </a:cubicBezTo>
                    <a:cubicBezTo>
                      <a:pt x="77258" y="111125"/>
                      <a:pt x="75560" y="114623"/>
                      <a:pt x="73025" y="117475"/>
                    </a:cubicBezTo>
                    <a:cubicBezTo>
                      <a:pt x="67059" y="124187"/>
                      <a:pt x="58956" y="129053"/>
                      <a:pt x="53975" y="136525"/>
                    </a:cubicBezTo>
                    <a:cubicBezTo>
                      <a:pt x="46452" y="147809"/>
                      <a:pt x="39125" y="159483"/>
                      <a:pt x="28575" y="168275"/>
                    </a:cubicBezTo>
                    <a:cubicBezTo>
                      <a:pt x="25644" y="170718"/>
                      <a:pt x="21981" y="172182"/>
                      <a:pt x="19050" y="174625"/>
                    </a:cubicBezTo>
                    <a:cubicBezTo>
                      <a:pt x="-5396" y="194997"/>
                      <a:pt x="23649" y="174734"/>
                      <a:pt x="0" y="190500"/>
                    </a:cubicBezTo>
                    <a:cubicBezTo>
                      <a:pt x="19303" y="203369"/>
                      <a:pt x="-1206" y="191238"/>
                      <a:pt x="22225" y="200025"/>
                    </a:cubicBezTo>
                    <a:cubicBezTo>
                      <a:pt x="41234" y="207153"/>
                      <a:pt x="31821" y="207998"/>
                      <a:pt x="53975" y="219075"/>
                    </a:cubicBezTo>
                    <a:cubicBezTo>
                      <a:pt x="92353" y="238264"/>
                      <a:pt x="44786" y="213824"/>
                      <a:pt x="76200" y="231775"/>
                    </a:cubicBezTo>
                    <a:cubicBezTo>
                      <a:pt x="80309" y="234123"/>
                      <a:pt x="85204" y="235168"/>
                      <a:pt x="88900" y="238125"/>
                    </a:cubicBezTo>
                    <a:cubicBezTo>
                      <a:pt x="95912" y="243735"/>
                      <a:pt x="100478" y="252194"/>
                      <a:pt x="107950" y="257175"/>
                    </a:cubicBezTo>
                    <a:lnTo>
                      <a:pt x="117475" y="263525"/>
                    </a:lnTo>
                    <a:cubicBezTo>
                      <a:pt x="131260" y="291096"/>
                      <a:pt x="115330" y="262581"/>
                      <a:pt x="133350" y="285750"/>
                    </a:cubicBezTo>
                    <a:cubicBezTo>
                      <a:pt x="138035" y="291774"/>
                      <a:pt x="141817" y="298450"/>
                      <a:pt x="146050" y="304800"/>
                    </a:cubicBezTo>
                    <a:cubicBezTo>
                      <a:pt x="164248" y="332097"/>
                      <a:pt x="142430" y="297560"/>
                      <a:pt x="155575" y="323850"/>
                    </a:cubicBezTo>
                    <a:cubicBezTo>
                      <a:pt x="158069" y="328838"/>
                      <a:pt x="169053" y="342719"/>
                      <a:pt x="171450" y="346075"/>
                    </a:cubicBezTo>
                    <a:cubicBezTo>
                      <a:pt x="173668" y="349180"/>
                      <a:pt x="176250" y="352113"/>
                      <a:pt x="177800" y="355600"/>
                    </a:cubicBezTo>
                    <a:cubicBezTo>
                      <a:pt x="180518" y="361717"/>
                      <a:pt x="180437" y="369081"/>
                      <a:pt x="184150" y="374650"/>
                    </a:cubicBezTo>
                    <a:cubicBezTo>
                      <a:pt x="194213" y="389744"/>
                      <a:pt x="189293" y="380555"/>
                      <a:pt x="196850" y="403225"/>
                    </a:cubicBezTo>
                    <a:lnTo>
                      <a:pt x="193675" y="393700"/>
                    </a:lnTo>
                    <a:cubicBezTo>
                      <a:pt x="198398" y="332303"/>
                      <a:pt x="193120" y="370799"/>
                      <a:pt x="200025" y="339725"/>
                    </a:cubicBezTo>
                    <a:cubicBezTo>
                      <a:pt x="201474" y="333204"/>
                      <a:pt x="202971" y="321133"/>
                      <a:pt x="206375" y="314325"/>
                    </a:cubicBezTo>
                    <a:cubicBezTo>
                      <a:pt x="208082" y="310912"/>
                      <a:pt x="211175" y="308287"/>
                      <a:pt x="212725" y="304800"/>
                    </a:cubicBezTo>
                    <a:cubicBezTo>
                      <a:pt x="215443" y="298683"/>
                      <a:pt x="216958" y="292100"/>
                      <a:pt x="219075" y="285750"/>
                    </a:cubicBezTo>
                    <a:cubicBezTo>
                      <a:pt x="220133" y="282575"/>
                      <a:pt x="220394" y="279010"/>
                      <a:pt x="222250" y="276225"/>
                    </a:cubicBezTo>
                    <a:lnTo>
                      <a:pt x="228600" y="266700"/>
                    </a:lnTo>
                    <a:cubicBezTo>
                      <a:pt x="234454" y="243285"/>
                      <a:pt x="228163" y="264544"/>
                      <a:pt x="238125" y="241300"/>
                    </a:cubicBezTo>
                    <a:cubicBezTo>
                      <a:pt x="239443" y="238224"/>
                      <a:pt x="239675" y="234701"/>
                      <a:pt x="241300" y="231775"/>
                    </a:cubicBezTo>
                    <a:cubicBezTo>
                      <a:pt x="245006" y="225104"/>
                      <a:pt x="250587" y="219551"/>
                      <a:pt x="254000" y="212725"/>
                    </a:cubicBezTo>
                    <a:cubicBezTo>
                      <a:pt x="256117" y="208492"/>
                      <a:pt x="258486" y="204375"/>
                      <a:pt x="260350" y="200025"/>
                    </a:cubicBezTo>
                    <a:cubicBezTo>
                      <a:pt x="264223" y="190987"/>
                      <a:pt x="262248" y="188602"/>
                      <a:pt x="269875" y="180975"/>
                    </a:cubicBezTo>
                    <a:cubicBezTo>
                      <a:pt x="272573" y="178277"/>
                      <a:pt x="276469" y="177068"/>
                      <a:pt x="279400" y="174625"/>
                    </a:cubicBezTo>
                    <a:cubicBezTo>
                      <a:pt x="282849" y="171750"/>
                      <a:pt x="285381" y="167857"/>
                      <a:pt x="288925" y="165100"/>
                    </a:cubicBezTo>
                    <a:cubicBezTo>
                      <a:pt x="294949" y="160415"/>
                      <a:pt x="307975" y="152400"/>
                      <a:pt x="307975" y="152400"/>
                    </a:cubicBezTo>
                    <a:cubicBezTo>
                      <a:pt x="306917" y="149225"/>
                      <a:pt x="307585" y="144731"/>
                      <a:pt x="304800" y="142875"/>
                    </a:cubicBezTo>
                    <a:cubicBezTo>
                      <a:pt x="300310" y="139882"/>
                      <a:pt x="294131" y="141120"/>
                      <a:pt x="288925" y="139700"/>
                    </a:cubicBezTo>
                    <a:cubicBezTo>
                      <a:pt x="282467" y="137939"/>
                      <a:pt x="275862" y="136343"/>
                      <a:pt x="269875" y="133350"/>
                    </a:cubicBezTo>
                    <a:cubicBezTo>
                      <a:pt x="265642" y="131233"/>
                      <a:pt x="261525" y="128864"/>
                      <a:pt x="257175" y="127000"/>
                    </a:cubicBezTo>
                    <a:cubicBezTo>
                      <a:pt x="254099" y="125682"/>
                      <a:pt x="250643" y="125322"/>
                      <a:pt x="247650" y="123825"/>
                    </a:cubicBezTo>
                    <a:cubicBezTo>
                      <a:pt x="244237" y="122118"/>
                      <a:pt x="241632" y="118978"/>
                      <a:pt x="238125" y="117475"/>
                    </a:cubicBezTo>
                    <a:cubicBezTo>
                      <a:pt x="211750" y="106172"/>
                      <a:pt x="239180" y="123823"/>
                      <a:pt x="212725" y="107950"/>
                    </a:cubicBezTo>
                    <a:cubicBezTo>
                      <a:pt x="206181" y="104023"/>
                      <a:pt x="200025" y="99483"/>
                      <a:pt x="193675" y="95250"/>
                    </a:cubicBezTo>
                    <a:cubicBezTo>
                      <a:pt x="184309" y="89006"/>
                      <a:pt x="182265" y="88542"/>
                      <a:pt x="174625" y="79375"/>
                    </a:cubicBezTo>
                    <a:cubicBezTo>
                      <a:pt x="172182" y="76444"/>
                      <a:pt x="170718" y="72781"/>
                      <a:pt x="168275" y="69850"/>
                    </a:cubicBezTo>
                    <a:cubicBezTo>
                      <a:pt x="159143" y="58892"/>
                      <a:pt x="151400" y="57324"/>
                      <a:pt x="146050" y="41275"/>
                    </a:cubicBezTo>
                    <a:cubicBezTo>
                      <a:pt x="144992" y="38100"/>
                      <a:pt x="144500" y="34676"/>
                      <a:pt x="142875" y="31750"/>
                    </a:cubicBezTo>
                    <a:cubicBezTo>
                      <a:pt x="139169" y="25079"/>
                      <a:pt x="133588" y="19526"/>
                      <a:pt x="130175" y="12700"/>
                    </a:cubicBezTo>
                    <a:lnTo>
                      <a:pt x="127000" y="0"/>
                    </a:lnTo>
                    <a:close/>
                  </a:path>
                </a:pathLst>
              </a:custGeom>
              <a:solidFill>
                <a:srgbClr val="FFFF00"/>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sp>
        <p:nvSpPr>
          <p:cNvPr id="1401" name="テキスト ボックス 1400"/>
          <p:cNvSpPr txBox="1"/>
          <p:nvPr/>
        </p:nvSpPr>
        <p:spPr>
          <a:xfrm>
            <a:off x="3803305" y="5687475"/>
            <a:ext cx="554300"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管理</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402" name="テキスト ボックス 1401"/>
          <p:cNvSpPr txBox="1"/>
          <p:nvPr/>
        </p:nvSpPr>
        <p:spPr>
          <a:xfrm>
            <a:off x="5020046" y="5694191"/>
            <a:ext cx="1017981"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修繕・改良</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407" name="テキスト ボックス 1406"/>
          <p:cNvSpPr txBox="1"/>
          <p:nvPr/>
        </p:nvSpPr>
        <p:spPr>
          <a:xfrm>
            <a:off x="7428839" y="5695881"/>
            <a:ext cx="751249"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建替え</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408" name="角丸四角形 1407"/>
          <p:cNvSpPr/>
          <p:nvPr/>
        </p:nvSpPr>
        <p:spPr>
          <a:xfrm>
            <a:off x="2233907" y="5662207"/>
            <a:ext cx="986574" cy="367049"/>
          </a:xfrm>
          <a:prstGeom prst="roundRect">
            <a:avLst/>
          </a:prstGeom>
          <a:no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09" name="角丸四角形 1408"/>
          <p:cNvSpPr/>
          <p:nvPr/>
        </p:nvSpPr>
        <p:spPr>
          <a:xfrm>
            <a:off x="4956301" y="5662207"/>
            <a:ext cx="1107659" cy="353840"/>
          </a:xfrm>
          <a:prstGeom prst="roundRect">
            <a:avLst/>
          </a:prstGeom>
          <a:no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10" name="フリーフォーム 1409"/>
          <p:cNvSpPr/>
          <p:nvPr/>
        </p:nvSpPr>
        <p:spPr>
          <a:xfrm>
            <a:off x="8085957" y="6797515"/>
            <a:ext cx="813916" cy="160255"/>
          </a:xfrm>
          <a:custGeom>
            <a:avLst/>
            <a:gdLst>
              <a:gd name="connsiteX0" fmla="*/ 0 w 641350"/>
              <a:gd name="connsiteY0" fmla="*/ 152400 h 152400"/>
              <a:gd name="connsiteX1" fmla="*/ 184150 w 641350"/>
              <a:gd name="connsiteY1" fmla="*/ 0 h 152400"/>
              <a:gd name="connsiteX2" fmla="*/ 641350 w 641350"/>
              <a:gd name="connsiteY2" fmla="*/ 0 h 152400"/>
              <a:gd name="connsiteX3" fmla="*/ 527050 w 641350"/>
              <a:gd name="connsiteY3" fmla="*/ 146050 h 152400"/>
              <a:gd name="connsiteX4" fmla="*/ 0 w 64135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50" h="152400">
                <a:moveTo>
                  <a:pt x="0" y="152400"/>
                </a:moveTo>
                <a:lnTo>
                  <a:pt x="184150" y="0"/>
                </a:lnTo>
                <a:lnTo>
                  <a:pt x="641350" y="0"/>
                </a:lnTo>
                <a:lnTo>
                  <a:pt x="527050" y="146050"/>
                </a:lnTo>
                <a:lnTo>
                  <a:pt x="0" y="152400"/>
                </a:lnTo>
                <a:close/>
              </a:path>
            </a:pathLst>
          </a:custGeom>
          <a:noFill/>
          <a:ln w="12700" cap="flat" cmpd="sng" algn="ctr">
            <a:solidFill>
              <a:sysClr val="windowText" lastClr="000000">
                <a:lumMod val="85000"/>
                <a:lumOff val="15000"/>
              </a:sysClr>
            </a:solidFill>
            <a:prstDash val="dash"/>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11" name="テキスト ボックス 1410"/>
          <p:cNvSpPr txBox="1"/>
          <p:nvPr/>
        </p:nvSpPr>
        <p:spPr>
          <a:xfrm>
            <a:off x="4986224" y="5106972"/>
            <a:ext cx="927633" cy="246221"/>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000" dirty="0">
                <a:solidFill>
                  <a:srgbClr val="000000"/>
                </a:solidFill>
                <a:latin typeface="Meiryo UI" panose="020B0604030504040204" pitchFamily="50" charset="-128"/>
                <a:ea typeface="Meiryo UI" panose="020B0604030504040204" pitchFamily="50" charset="-128"/>
              </a:rPr>
              <a:t>繰り返し</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412" name="角丸四角形 1411"/>
          <p:cNvSpPr/>
          <p:nvPr/>
        </p:nvSpPr>
        <p:spPr>
          <a:xfrm>
            <a:off x="7450839" y="6682567"/>
            <a:ext cx="916336" cy="353840"/>
          </a:xfrm>
          <a:prstGeom prst="roundRect">
            <a:avLst/>
          </a:prstGeom>
          <a:solidFill>
            <a:sysClr val="window" lastClr="FFFFFF"/>
          </a:solid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13" name="直線矢印コネクタ 1412"/>
          <p:cNvCxnSpPr/>
          <p:nvPr/>
        </p:nvCxnSpPr>
        <p:spPr>
          <a:xfrm flipV="1">
            <a:off x="4541535" y="5819698"/>
            <a:ext cx="347108" cy="2361"/>
          </a:xfrm>
          <a:prstGeom prst="straightConnector1">
            <a:avLst/>
          </a:prstGeom>
          <a:noFill/>
          <a:ln w="57150" cap="flat" cmpd="sng" algn="ctr">
            <a:solidFill>
              <a:srgbClr val="00B0F0"/>
            </a:solidFill>
            <a:prstDash val="solid"/>
            <a:miter lim="800000"/>
            <a:tailEnd type="triangle"/>
          </a:ln>
          <a:effectLst/>
        </p:spPr>
      </p:cxnSp>
      <p:cxnSp>
        <p:nvCxnSpPr>
          <p:cNvPr id="1414" name="直線矢印コネクタ 1413"/>
          <p:cNvCxnSpPr/>
          <p:nvPr/>
        </p:nvCxnSpPr>
        <p:spPr>
          <a:xfrm flipV="1">
            <a:off x="7090733" y="5813811"/>
            <a:ext cx="350929" cy="2635"/>
          </a:xfrm>
          <a:prstGeom prst="straightConnector1">
            <a:avLst/>
          </a:prstGeom>
          <a:noFill/>
          <a:ln w="57150" cap="flat" cmpd="sng" algn="ctr">
            <a:solidFill>
              <a:srgbClr val="00B0F0"/>
            </a:solidFill>
            <a:prstDash val="solid"/>
            <a:miter lim="800000"/>
            <a:tailEnd type="triangle"/>
          </a:ln>
          <a:effectLst/>
        </p:spPr>
      </p:cxnSp>
      <p:cxnSp>
        <p:nvCxnSpPr>
          <p:cNvPr id="1415" name="直線コネクタ 1414"/>
          <p:cNvCxnSpPr/>
          <p:nvPr/>
        </p:nvCxnSpPr>
        <p:spPr>
          <a:xfrm flipV="1">
            <a:off x="7177343" y="5810629"/>
            <a:ext cx="6227" cy="1081889"/>
          </a:xfrm>
          <a:prstGeom prst="line">
            <a:avLst/>
          </a:prstGeom>
          <a:noFill/>
          <a:ln w="57150" cap="flat" cmpd="sng" algn="ctr">
            <a:solidFill>
              <a:srgbClr val="00B0F0"/>
            </a:solidFill>
            <a:prstDash val="solid"/>
            <a:miter lim="800000"/>
          </a:ln>
          <a:effectLst/>
        </p:spPr>
      </p:cxnSp>
      <p:sp>
        <p:nvSpPr>
          <p:cNvPr id="1416" name="フリーフォーム 1415"/>
          <p:cNvSpPr/>
          <p:nvPr/>
        </p:nvSpPr>
        <p:spPr>
          <a:xfrm>
            <a:off x="4105457" y="5365322"/>
            <a:ext cx="2101683" cy="452411"/>
          </a:xfrm>
          <a:custGeom>
            <a:avLst/>
            <a:gdLst>
              <a:gd name="connsiteX0" fmla="*/ 2971800 w 3200400"/>
              <a:gd name="connsiteY0" fmla="*/ 259080 h 259080"/>
              <a:gd name="connsiteX1" fmla="*/ 3200400 w 3200400"/>
              <a:gd name="connsiteY1" fmla="*/ 259080 h 259080"/>
              <a:gd name="connsiteX2" fmla="*/ 3200400 w 3200400"/>
              <a:gd name="connsiteY2" fmla="*/ 0 h 259080"/>
              <a:gd name="connsiteX3" fmla="*/ 0 w 3200400"/>
              <a:gd name="connsiteY3" fmla="*/ 0 h 259080"/>
              <a:gd name="connsiteX4" fmla="*/ 0 w 3200400"/>
              <a:gd name="connsiteY4" fmla="*/ 114300 h 25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259080">
                <a:moveTo>
                  <a:pt x="2971800" y="259080"/>
                </a:moveTo>
                <a:lnTo>
                  <a:pt x="3200400" y="259080"/>
                </a:lnTo>
                <a:lnTo>
                  <a:pt x="3200400" y="0"/>
                </a:lnTo>
                <a:lnTo>
                  <a:pt x="0" y="0"/>
                </a:lnTo>
                <a:lnTo>
                  <a:pt x="0" y="114300"/>
                </a:lnTo>
              </a:path>
            </a:pathLst>
          </a:custGeom>
          <a:noFill/>
          <a:ln w="101600" cap="flat" cmpd="sng" algn="ctr">
            <a:solidFill>
              <a:srgbClr val="00B0F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17" name="直線矢印コネクタ 1416"/>
          <p:cNvCxnSpPr/>
          <p:nvPr/>
        </p:nvCxnSpPr>
        <p:spPr>
          <a:xfrm>
            <a:off x="4103621" y="5579918"/>
            <a:ext cx="416" cy="88264"/>
          </a:xfrm>
          <a:prstGeom prst="straightConnector1">
            <a:avLst/>
          </a:prstGeom>
          <a:noFill/>
          <a:ln w="57150" cap="flat" cmpd="sng" algn="ctr">
            <a:solidFill>
              <a:srgbClr val="00B0F0"/>
            </a:solidFill>
            <a:prstDash val="solid"/>
            <a:miter lim="800000"/>
            <a:tailEnd type="triangle"/>
          </a:ln>
          <a:effectLst/>
        </p:spPr>
      </p:cxnSp>
      <p:cxnSp>
        <p:nvCxnSpPr>
          <p:cNvPr id="1418" name="直線矢印コネクタ 1417"/>
          <p:cNvCxnSpPr/>
          <p:nvPr/>
        </p:nvCxnSpPr>
        <p:spPr>
          <a:xfrm>
            <a:off x="3273498" y="5819698"/>
            <a:ext cx="356409" cy="0"/>
          </a:xfrm>
          <a:prstGeom prst="straightConnector1">
            <a:avLst/>
          </a:prstGeom>
          <a:noFill/>
          <a:ln w="57150" cap="flat" cmpd="sng" algn="ctr">
            <a:solidFill>
              <a:srgbClr val="00B0F0"/>
            </a:solidFill>
            <a:prstDash val="solid"/>
            <a:miter lim="800000"/>
            <a:tailEnd type="triangle"/>
          </a:ln>
          <a:effectLst/>
        </p:spPr>
      </p:cxnSp>
      <p:sp>
        <p:nvSpPr>
          <p:cNvPr id="1419" name="フリーフォーム 1418"/>
          <p:cNvSpPr/>
          <p:nvPr/>
        </p:nvSpPr>
        <p:spPr>
          <a:xfrm>
            <a:off x="1362938" y="5120277"/>
            <a:ext cx="6475048" cy="495621"/>
          </a:xfrm>
          <a:custGeom>
            <a:avLst/>
            <a:gdLst>
              <a:gd name="connsiteX0" fmla="*/ 6400800 w 6400800"/>
              <a:gd name="connsiteY0" fmla="*/ 482600 h 482600"/>
              <a:gd name="connsiteX1" fmla="*/ 6400800 w 6400800"/>
              <a:gd name="connsiteY1" fmla="*/ 0 h 482600"/>
              <a:gd name="connsiteX2" fmla="*/ 0 w 6400800"/>
              <a:gd name="connsiteY2" fmla="*/ 0 h 482600"/>
              <a:gd name="connsiteX3" fmla="*/ 0 w 6400800"/>
              <a:gd name="connsiteY3" fmla="*/ 444500 h 482600"/>
            </a:gdLst>
            <a:ahLst/>
            <a:cxnLst>
              <a:cxn ang="0">
                <a:pos x="connsiteX0" y="connsiteY0"/>
              </a:cxn>
              <a:cxn ang="0">
                <a:pos x="connsiteX1" y="connsiteY1"/>
              </a:cxn>
              <a:cxn ang="0">
                <a:pos x="connsiteX2" y="connsiteY2"/>
              </a:cxn>
              <a:cxn ang="0">
                <a:pos x="connsiteX3" y="connsiteY3"/>
              </a:cxn>
            </a:cxnLst>
            <a:rect l="l" t="t" r="r" b="b"/>
            <a:pathLst>
              <a:path w="6400800" h="482600">
                <a:moveTo>
                  <a:pt x="6400800" y="482600"/>
                </a:moveTo>
                <a:lnTo>
                  <a:pt x="6400800" y="0"/>
                </a:lnTo>
                <a:lnTo>
                  <a:pt x="0" y="0"/>
                </a:lnTo>
                <a:lnTo>
                  <a:pt x="0" y="444500"/>
                </a:lnTo>
              </a:path>
            </a:pathLst>
          </a:custGeom>
          <a:noFill/>
          <a:ln w="57150" cap="flat" cmpd="sng" algn="ctr">
            <a:solidFill>
              <a:srgbClr val="00B0F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20" name="直線矢印コネクタ 1419"/>
          <p:cNvCxnSpPr/>
          <p:nvPr/>
        </p:nvCxnSpPr>
        <p:spPr>
          <a:xfrm>
            <a:off x="1362937" y="5458312"/>
            <a:ext cx="0" cy="191204"/>
          </a:xfrm>
          <a:prstGeom prst="straightConnector1">
            <a:avLst/>
          </a:prstGeom>
          <a:noFill/>
          <a:ln w="57150" cap="flat" cmpd="sng" algn="ctr">
            <a:solidFill>
              <a:srgbClr val="00B0F0"/>
            </a:solidFill>
            <a:prstDash val="solid"/>
            <a:miter lim="800000"/>
            <a:tailEnd type="triangle"/>
          </a:ln>
          <a:effectLst/>
        </p:spPr>
      </p:cxnSp>
      <p:sp>
        <p:nvSpPr>
          <p:cNvPr id="1421" name="テキスト ボックス 1420"/>
          <p:cNvSpPr txBox="1"/>
          <p:nvPr/>
        </p:nvSpPr>
        <p:spPr>
          <a:xfrm>
            <a:off x="2421234" y="6955372"/>
            <a:ext cx="466794" cy="261610"/>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100" dirty="0">
                <a:solidFill>
                  <a:srgbClr val="000000"/>
                </a:solidFill>
                <a:latin typeface="Meiryo UI" panose="020B0604030504040204" pitchFamily="50" charset="-128"/>
                <a:ea typeface="Meiryo UI" panose="020B0604030504040204" pitchFamily="50" charset="-128"/>
              </a:rPr>
              <a:t>新築</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1422" name="テキスト ボックス 1421"/>
          <p:cNvSpPr txBox="1"/>
          <p:nvPr/>
        </p:nvSpPr>
        <p:spPr>
          <a:xfrm>
            <a:off x="3413408" y="6897417"/>
            <a:ext cx="1239442" cy="400110"/>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000" dirty="0">
                <a:solidFill>
                  <a:srgbClr val="000000"/>
                </a:solidFill>
                <a:latin typeface="Meiryo UI" panose="020B0604030504040204" pitchFamily="50" charset="-128"/>
                <a:ea typeface="Meiryo UI" panose="020B0604030504040204" pitchFamily="50" charset="-128"/>
              </a:rPr>
              <a:t>補修点検等を行い、</a:t>
            </a:r>
            <a:endParaRPr lang="en-US" altLang="ja-JP" sz="1000" dirty="0">
              <a:solidFill>
                <a:srgbClr val="00000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000" dirty="0">
                <a:solidFill>
                  <a:srgbClr val="000000"/>
                </a:solidFill>
                <a:latin typeface="Meiryo UI" panose="020B0604030504040204" pitchFamily="50" charset="-128"/>
                <a:ea typeface="Meiryo UI" panose="020B0604030504040204" pitchFamily="50" charset="-128"/>
              </a:rPr>
              <a:t>日常管理を実施</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423" name="テキスト ボックス 1422"/>
          <p:cNvSpPr txBox="1"/>
          <p:nvPr/>
        </p:nvSpPr>
        <p:spPr>
          <a:xfrm>
            <a:off x="4972355" y="6909086"/>
            <a:ext cx="1164101" cy="400110"/>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000" dirty="0">
                <a:solidFill>
                  <a:srgbClr val="000000"/>
                </a:solidFill>
                <a:latin typeface="Meiryo UI" panose="020B0604030504040204" pitchFamily="50" charset="-128"/>
                <a:ea typeface="Meiryo UI" panose="020B0604030504040204" pitchFamily="50" charset="-128"/>
              </a:rPr>
              <a:t>適時適切な時期に</a:t>
            </a:r>
            <a:endParaRPr lang="en-US" altLang="ja-JP" sz="1000" dirty="0">
              <a:solidFill>
                <a:srgbClr val="00000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000" dirty="0">
                <a:solidFill>
                  <a:srgbClr val="000000"/>
                </a:solidFill>
                <a:latin typeface="Meiryo UI" panose="020B0604030504040204" pitchFamily="50" charset="-128"/>
                <a:ea typeface="Meiryo UI" panose="020B0604030504040204" pitchFamily="50" charset="-128"/>
              </a:rPr>
              <a:t>計画修繕を実施</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424" name="テキスト ボックス 1423"/>
          <p:cNvSpPr txBox="1"/>
          <p:nvPr/>
        </p:nvSpPr>
        <p:spPr>
          <a:xfrm>
            <a:off x="7931131" y="6157056"/>
            <a:ext cx="1253869" cy="430887"/>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100" dirty="0">
                <a:solidFill>
                  <a:srgbClr val="000000"/>
                </a:solidFill>
                <a:latin typeface="Meiryo UI" panose="020B0604030504040204" pitchFamily="50" charset="-128"/>
                <a:ea typeface="Meiryo UI" panose="020B0604030504040204" pitchFamily="50" charset="-128"/>
              </a:rPr>
              <a:t>建替えにより新たな</a:t>
            </a:r>
            <a:endParaRPr lang="en-US" altLang="ja-JP" sz="1100" dirty="0">
              <a:solidFill>
                <a:srgbClr val="00000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srgbClr val="000000"/>
                </a:solidFill>
                <a:latin typeface="Meiryo UI" panose="020B0604030504040204" pitchFamily="50" charset="-128"/>
                <a:ea typeface="Meiryo UI" panose="020B0604030504040204" pitchFamily="50" charset="-128"/>
              </a:rPr>
              <a:t>マンションを建設</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1425" name="テキスト ボックス 1424"/>
          <p:cNvSpPr txBox="1"/>
          <p:nvPr/>
        </p:nvSpPr>
        <p:spPr>
          <a:xfrm>
            <a:off x="7880926" y="7131278"/>
            <a:ext cx="1194558" cy="261610"/>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100" dirty="0">
                <a:solidFill>
                  <a:srgbClr val="000000"/>
                </a:solidFill>
                <a:latin typeface="Meiryo UI" panose="020B0604030504040204" pitchFamily="50" charset="-128"/>
                <a:ea typeface="Meiryo UI" panose="020B0604030504040204" pitchFamily="50" charset="-128"/>
              </a:rPr>
              <a:t>売却により更地化</a:t>
            </a:r>
            <a:endParaRPr lang="en-US" altLang="ja-JP" sz="1100" dirty="0">
              <a:solidFill>
                <a:srgbClr val="000000"/>
              </a:solidFill>
              <a:latin typeface="Meiryo UI" panose="020B0604030504040204" pitchFamily="50" charset="-128"/>
              <a:ea typeface="Meiryo UI" panose="020B0604030504040204" pitchFamily="50" charset="-128"/>
            </a:endParaRPr>
          </a:p>
        </p:txBody>
      </p:sp>
      <p:cxnSp>
        <p:nvCxnSpPr>
          <p:cNvPr id="1426" name="直線矢印コネクタ 1425"/>
          <p:cNvCxnSpPr/>
          <p:nvPr/>
        </p:nvCxnSpPr>
        <p:spPr>
          <a:xfrm flipV="1">
            <a:off x="6340477" y="5803934"/>
            <a:ext cx="420414" cy="8508"/>
          </a:xfrm>
          <a:prstGeom prst="straightConnector1">
            <a:avLst/>
          </a:prstGeom>
          <a:noFill/>
          <a:ln w="66675" cap="flat" cmpd="sng" algn="ctr">
            <a:solidFill>
              <a:srgbClr val="00B0F0"/>
            </a:solidFill>
            <a:prstDash val="sysDot"/>
            <a:miter lim="800000"/>
            <a:tailEnd type="none"/>
          </a:ln>
          <a:effectLst/>
        </p:spPr>
      </p:cxnSp>
      <p:sp>
        <p:nvSpPr>
          <p:cNvPr id="1427" name="角丸四角形 1426"/>
          <p:cNvSpPr/>
          <p:nvPr/>
        </p:nvSpPr>
        <p:spPr>
          <a:xfrm>
            <a:off x="6389938" y="5394115"/>
            <a:ext cx="682789" cy="1062644"/>
          </a:xfrm>
          <a:prstGeom prst="roundRect">
            <a:avLst/>
          </a:prstGeom>
          <a:solidFill>
            <a:sysClr val="window" lastClr="FFFFFF"/>
          </a:solidFill>
          <a:ln w="12700" cap="flat" cmpd="dbl" algn="ctr">
            <a:solidFill>
              <a:srgbClr val="002060"/>
            </a:solidFill>
            <a:prstDash val="dash"/>
            <a:miter lim="800000"/>
          </a:ln>
          <a:effectLst/>
        </p:spPr>
        <p:txBody>
          <a:bodyPr lIns="36000" rIns="36000"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修繕・改良が</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困難な場合など</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耐震性不足</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老朽化　等</a:t>
            </a:r>
            <a:endParaRPr kumimoji="0" lang="en-US" altLang="ja-JP" sz="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28" name="直線矢印コネクタ 1427"/>
          <p:cNvCxnSpPr/>
          <p:nvPr/>
        </p:nvCxnSpPr>
        <p:spPr>
          <a:xfrm>
            <a:off x="1807371" y="5819698"/>
            <a:ext cx="356409" cy="0"/>
          </a:xfrm>
          <a:prstGeom prst="straightConnector1">
            <a:avLst/>
          </a:prstGeom>
          <a:noFill/>
          <a:ln w="57150" cap="flat" cmpd="sng" algn="ctr">
            <a:solidFill>
              <a:srgbClr val="00B0F0"/>
            </a:solidFill>
            <a:prstDash val="solid"/>
            <a:miter lim="800000"/>
            <a:tailEnd type="triangle"/>
          </a:ln>
          <a:effectLst/>
        </p:spPr>
      </p:cxnSp>
      <p:sp>
        <p:nvSpPr>
          <p:cNvPr id="1429" name="角丸四角形 1428"/>
          <p:cNvSpPr/>
          <p:nvPr/>
        </p:nvSpPr>
        <p:spPr>
          <a:xfrm>
            <a:off x="749814" y="5662207"/>
            <a:ext cx="986574" cy="367049"/>
          </a:xfrm>
          <a:prstGeom prst="roundRect">
            <a:avLst/>
          </a:prstGeom>
          <a:noFill/>
          <a:ln w="12700" cap="flat" cmpd="sng" algn="ctr">
            <a:solidFill>
              <a:srgbClr val="FF000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30" name="テキスト ボックス 1429"/>
          <p:cNvSpPr txBox="1"/>
          <p:nvPr/>
        </p:nvSpPr>
        <p:spPr>
          <a:xfrm>
            <a:off x="924664" y="5698283"/>
            <a:ext cx="819342"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分譲前</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431" name="テキスト ボックス 1430"/>
          <p:cNvSpPr txBox="1"/>
          <p:nvPr/>
        </p:nvSpPr>
        <p:spPr>
          <a:xfrm>
            <a:off x="787412" y="6955372"/>
            <a:ext cx="466794" cy="261610"/>
          </a:xfrm>
          <a:prstGeom prst="rect">
            <a:avLst/>
          </a:prstGeom>
          <a:noFill/>
        </p:spPr>
        <p:txBody>
          <a:bodyPr wrap="none" rtlCol="0">
            <a:spAutoFit/>
          </a:bodyPr>
          <a:lstStyle/>
          <a:p>
            <a:pPr defTabSz="914400" eaLnBrk="0" fontAlgn="base" hangingPunct="0">
              <a:spcBef>
                <a:spcPct val="0"/>
              </a:spcBef>
              <a:spcAft>
                <a:spcPct val="0"/>
              </a:spcAft>
              <a:defRPr/>
            </a:pPr>
            <a:r>
              <a:rPr lang="ja-JP" altLang="en-US" sz="1100" dirty="0">
                <a:solidFill>
                  <a:srgbClr val="000000"/>
                </a:solidFill>
                <a:latin typeface="Meiryo UI" panose="020B0604030504040204" pitchFamily="50" charset="-128"/>
                <a:ea typeface="Meiryo UI" panose="020B0604030504040204" pitchFamily="50" charset="-128"/>
              </a:rPr>
              <a:t>建築</a:t>
            </a:r>
            <a:endParaRPr lang="en-US" altLang="ja-JP" sz="1100" dirty="0">
              <a:solidFill>
                <a:srgbClr val="000000"/>
              </a:solidFill>
              <a:latin typeface="Meiryo UI" panose="020B0604030504040204" pitchFamily="50" charset="-128"/>
              <a:ea typeface="Meiryo UI" panose="020B0604030504040204" pitchFamily="50" charset="-128"/>
            </a:endParaRPr>
          </a:p>
        </p:txBody>
      </p:sp>
      <p:grpSp>
        <p:nvGrpSpPr>
          <p:cNvPr id="1432" name="グループ化 1431"/>
          <p:cNvGrpSpPr/>
          <p:nvPr/>
        </p:nvGrpSpPr>
        <p:grpSpPr>
          <a:xfrm>
            <a:off x="316767" y="6142511"/>
            <a:ext cx="1433875" cy="779429"/>
            <a:chOff x="314786" y="5033963"/>
            <a:chExt cx="1433875" cy="779429"/>
          </a:xfrm>
        </p:grpSpPr>
        <p:sp>
          <p:nvSpPr>
            <p:cNvPr id="1433" name="フリーフォーム 1432"/>
            <p:cNvSpPr/>
            <p:nvPr/>
          </p:nvSpPr>
          <p:spPr>
            <a:xfrm>
              <a:off x="314786" y="5382047"/>
              <a:ext cx="1433875" cy="431345"/>
            </a:xfrm>
            <a:custGeom>
              <a:avLst/>
              <a:gdLst>
                <a:gd name="connsiteX0" fmla="*/ 0 w 1066800"/>
                <a:gd name="connsiteY0" fmla="*/ 342900 h 342900"/>
                <a:gd name="connsiteX1" fmla="*/ 374650 w 1066800"/>
                <a:gd name="connsiteY1" fmla="*/ 0 h 342900"/>
                <a:gd name="connsiteX2" fmla="*/ 1066800 w 1066800"/>
                <a:gd name="connsiteY2" fmla="*/ 0 h 342900"/>
                <a:gd name="connsiteX3" fmla="*/ 812800 w 1066800"/>
                <a:gd name="connsiteY3" fmla="*/ 336550 h 342900"/>
                <a:gd name="connsiteX4" fmla="*/ 0 w 1066800"/>
                <a:gd name="connsiteY4" fmla="*/ 342900 h 342900"/>
                <a:gd name="connsiteX0" fmla="*/ 0 w 1121430"/>
                <a:gd name="connsiteY0" fmla="*/ 345443 h 345443"/>
                <a:gd name="connsiteX1" fmla="*/ 429280 w 1121430"/>
                <a:gd name="connsiteY1" fmla="*/ 0 h 345443"/>
                <a:gd name="connsiteX2" fmla="*/ 1121430 w 1121430"/>
                <a:gd name="connsiteY2" fmla="*/ 0 h 345443"/>
                <a:gd name="connsiteX3" fmla="*/ 867430 w 1121430"/>
                <a:gd name="connsiteY3" fmla="*/ 336550 h 345443"/>
                <a:gd name="connsiteX4" fmla="*/ 0 w 1121430"/>
                <a:gd name="connsiteY4" fmla="*/ 345443 h 34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430" h="345443">
                  <a:moveTo>
                    <a:pt x="0" y="345443"/>
                  </a:moveTo>
                  <a:lnTo>
                    <a:pt x="429280" y="0"/>
                  </a:lnTo>
                  <a:lnTo>
                    <a:pt x="1121430" y="0"/>
                  </a:lnTo>
                  <a:lnTo>
                    <a:pt x="867430" y="336550"/>
                  </a:lnTo>
                  <a:lnTo>
                    <a:pt x="0" y="345443"/>
                  </a:lnTo>
                  <a:close/>
                </a:path>
              </a:pathLst>
            </a:custGeom>
            <a:solidFill>
              <a:srgbClr val="99FF66"/>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1434" name="グループ化 1433">
              <a:extLst>
                <a:ext uri="{FF2B5EF4-FFF2-40B4-BE49-F238E27FC236}">
                  <a16:creationId xmlns:a16="http://schemas.microsoft.com/office/drawing/2014/main" id="{7EC32914-7C3D-46E1-9AE9-EB372B3415F3}"/>
                </a:ext>
              </a:extLst>
            </p:cNvPr>
            <p:cNvGrpSpPr/>
            <p:nvPr/>
          </p:nvGrpSpPr>
          <p:grpSpPr>
            <a:xfrm>
              <a:off x="688467" y="5131592"/>
              <a:ext cx="794630" cy="588046"/>
              <a:chOff x="290060" y="2066509"/>
              <a:chExt cx="794630" cy="588046"/>
            </a:xfrm>
          </p:grpSpPr>
          <p:sp>
            <p:nvSpPr>
              <p:cNvPr id="1441" name="フリーフォーム 1135">
                <a:extLst>
                  <a:ext uri="{FF2B5EF4-FFF2-40B4-BE49-F238E27FC236}">
                    <a16:creationId xmlns:a16="http://schemas.microsoft.com/office/drawing/2014/main" id="{E9ABE71B-4CF6-4D84-B8EF-A130449D2A8B}"/>
                  </a:ext>
                </a:extLst>
              </p:cNvPr>
              <p:cNvSpPr/>
              <p:nvPr/>
            </p:nvSpPr>
            <p:spPr>
              <a:xfrm>
                <a:off x="305574" y="2066509"/>
                <a:ext cx="768673" cy="175463"/>
              </a:xfrm>
              <a:custGeom>
                <a:avLst/>
                <a:gdLst>
                  <a:gd name="connsiteX0" fmla="*/ 0 w 908050"/>
                  <a:gd name="connsiteY0" fmla="*/ 171450 h 177800"/>
                  <a:gd name="connsiteX1" fmla="*/ 165100 w 908050"/>
                  <a:gd name="connsiteY1" fmla="*/ 0 h 177800"/>
                  <a:gd name="connsiteX2" fmla="*/ 908050 w 908050"/>
                  <a:gd name="connsiteY2" fmla="*/ 0 h 177800"/>
                  <a:gd name="connsiteX3" fmla="*/ 736600 w 908050"/>
                  <a:gd name="connsiteY3" fmla="*/ 177800 h 177800"/>
                  <a:gd name="connsiteX4" fmla="*/ 0 w 908050"/>
                  <a:gd name="connsiteY4" fmla="*/ 171450 h 177800"/>
                  <a:gd name="connsiteX0" fmla="*/ 0 w 908050"/>
                  <a:gd name="connsiteY0" fmla="*/ 171450 h 249237"/>
                  <a:gd name="connsiteX1" fmla="*/ 165100 w 908050"/>
                  <a:gd name="connsiteY1" fmla="*/ 0 h 249237"/>
                  <a:gd name="connsiteX2" fmla="*/ 908050 w 908050"/>
                  <a:gd name="connsiteY2" fmla="*/ 0 h 249237"/>
                  <a:gd name="connsiteX3" fmla="*/ 746125 w 908050"/>
                  <a:gd name="connsiteY3" fmla="*/ 249237 h 249237"/>
                  <a:gd name="connsiteX4" fmla="*/ 0 w 908050"/>
                  <a:gd name="connsiteY4" fmla="*/ 171450 h 249237"/>
                  <a:gd name="connsiteX0" fmla="*/ 0 w 917575"/>
                  <a:gd name="connsiteY0" fmla="*/ 257175 h 257175"/>
                  <a:gd name="connsiteX1" fmla="*/ 174625 w 917575"/>
                  <a:gd name="connsiteY1" fmla="*/ 0 h 257175"/>
                  <a:gd name="connsiteX2" fmla="*/ 917575 w 917575"/>
                  <a:gd name="connsiteY2" fmla="*/ 0 h 257175"/>
                  <a:gd name="connsiteX3" fmla="*/ 755650 w 917575"/>
                  <a:gd name="connsiteY3" fmla="*/ 249237 h 257175"/>
                  <a:gd name="connsiteX4" fmla="*/ 0 w 917575"/>
                  <a:gd name="connsiteY4" fmla="*/ 257175 h 257175"/>
                  <a:gd name="connsiteX0" fmla="*/ 0 w 927100"/>
                  <a:gd name="connsiteY0" fmla="*/ 257175 h 257175"/>
                  <a:gd name="connsiteX1" fmla="*/ 174625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257175 h 257175"/>
                  <a:gd name="connsiteX1" fmla="*/ 128879 w 927100"/>
                  <a:gd name="connsiteY1" fmla="*/ 0 h 257175"/>
                  <a:gd name="connsiteX2" fmla="*/ 927100 w 927100"/>
                  <a:gd name="connsiteY2" fmla="*/ 4763 h 257175"/>
                  <a:gd name="connsiteX3" fmla="*/ 755650 w 927100"/>
                  <a:gd name="connsiteY3" fmla="*/ 249237 h 257175"/>
                  <a:gd name="connsiteX4" fmla="*/ 0 w 927100"/>
                  <a:gd name="connsiteY4" fmla="*/ 257175 h 257175"/>
                  <a:gd name="connsiteX0" fmla="*/ 0 w 927100"/>
                  <a:gd name="connsiteY0" fmla="*/ 305752 h 305752"/>
                  <a:gd name="connsiteX1" fmla="*/ 128879 w 927100"/>
                  <a:gd name="connsiteY1" fmla="*/ 48577 h 305752"/>
                  <a:gd name="connsiteX2" fmla="*/ 927100 w 927100"/>
                  <a:gd name="connsiteY2" fmla="*/ 0 h 305752"/>
                  <a:gd name="connsiteX3" fmla="*/ 755650 w 927100"/>
                  <a:gd name="connsiteY3" fmla="*/ 297814 h 305752"/>
                  <a:gd name="connsiteX4" fmla="*/ 0 w 927100"/>
                  <a:gd name="connsiteY4" fmla="*/ 305752 h 305752"/>
                  <a:gd name="connsiteX0" fmla="*/ 0 w 927100"/>
                  <a:gd name="connsiteY0" fmla="*/ 310515 h 310515"/>
                  <a:gd name="connsiteX1" fmla="*/ 161555 w 927100"/>
                  <a:gd name="connsiteY1" fmla="*/ 0 h 310515"/>
                  <a:gd name="connsiteX2" fmla="*/ 927100 w 927100"/>
                  <a:gd name="connsiteY2" fmla="*/ 4763 h 310515"/>
                  <a:gd name="connsiteX3" fmla="*/ 755650 w 927100"/>
                  <a:gd name="connsiteY3" fmla="*/ 302577 h 310515"/>
                  <a:gd name="connsiteX4" fmla="*/ 0 w 927100"/>
                  <a:gd name="connsiteY4" fmla="*/ 310515 h 310515"/>
                  <a:gd name="connsiteX0" fmla="*/ 0 w 927100"/>
                  <a:gd name="connsiteY0" fmla="*/ 310515 h 310515"/>
                  <a:gd name="connsiteX1" fmla="*/ 161555 w 927100"/>
                  <a:gd name="connsiteY1" fmla="*/ 0 h 310515"/>
                  <a:gd name="connsiteX2" fmla="*/ 927100 w 927100"/>
                  <a:gd name="connsiteY2" fmla="*/ 4763 h 310515"/>
                  <a:gd name="connsiteX3" fmla="*/ 769265 w 927100"/>
                  <a:gd name="connsiteY3" fmla="*/ 302577 h 310515"/>
                  <a:gd name="connsiteX4" fmla="*/ 0 w 927100"/>
                  <a:gd name="connsiteY4" fmla="*/ 310515 h 310515"/>
                  <a:gd name="connsiteX0" fmla="*/ 0 w 927100"/>
                  <a:gd name="connsiteY0" fmla="*/ 305753 h 305753"/>
                  <a:gd name="connsiteX1" fmla="*/ 222807 w 927100"/>
                  <a:gd name="connsiteY1" fmla="*/ 15643 h 305753"/>
                  <a:gd name="connsiteX2" fmla="*/ 927100 w 927100"/>
                  <a:gd name="connsiteY2" fmla="*/ 1 h 305753"/>
                  <a:gd name="connsiteX3" fmla="*/ 769265 w 927100"/>
                  <a:gd name="connsiteY3" fmla="*/ 297815 h 305753"/>
                  <a:gd name="connsiteX4" fmla="*/ 0 w 927100"/>
                  <a:gd name="connsiteY4" fmla="*/ 305753 h 305753"/>
                  <a:gd name="connsiteX0" fmla="*/ 0 w 927100"/>
                  <a:gd name="connsiteY0" fmla="*/ 305751 h 305751"/>
                  <a:gd name="connsiteX1" fmla="*/ 193275 w 927100"/>
                  <a:gd name="connsiteY1" fmla="*/ 337 h 305751"/>
                  <a:gd name="connsiteX2" fmla="*/ 927100 w 927100"/>
                  <a:gd name="connsiteY2" fmla="*/ -1 h 305751"/>
                  <a:gd name="connsiteX3" fmla="*/ 769265 w 927100"/>
                  <a:gd name="connsiteY3" fmla="*/ 297813 h 305751"/>
                  <a:gd name="connsiteX4" fmla="*/ 0 w 927100"/>
                  <a:gd name="connsiteY4" fmla="*/ 305751 h 305751"/>
                  <a:gd name="connsiteX0" fmla="*/ 0 w 1140388"/>
                  <a:gd name="connsiteY0" fmla="*/ 305753 h 305753"/>
                  <a:gd name="connsiteX1" fmla="*/ 193275 w 1140388"/>
                  <a:gd name="connsiteY1" fmla="*/ 339 h 305753"/>
                  <a:gd name="connsiteX2" fmla="*/ 1140388 w 1140388"/>
                  <a:gd name="connsiteY2" fmla="*/ 0 h 305753"/>
                  <a:gd name="connsiteX3" fmla="*/ 769265 w 1140388"/>
                  <a:gd name="connsiteY3" fmla="*/ 297815 h 305753"/>
                  <a:gd name="connsiteX4" fmla="*/ 0 w 1140388"/>
                  <a:gd name="connsiteY4" fmla="*/ 305753 h 305753"/>
                  <a:gd name="connsiteX0" fmla="*/ 0 w 1140388"/>
                  <a:gd name="connsiteY0" fmla="*/ 305753 h 305753"/>
                  <a:gd name="connsiteX1" fmla="*/ 193275 w 1140388"/>
                  <a:gd name="connsiteY1" fmla="*/ 339 h 305753"/>
                  <a:gd name="connsiteX2" fmla="*/ 1140388 w 1140388"/>
                  <a:gd name="connsiteY2" fmla="*/ 0 h 305753"/>
                  <a:gd name="connsiteX3" fmla="*/ 993218 w 1140388"/>
                  <a:gd name="connsiteY3" fmla="*/ 301960 h 305753"/>
                  <a:gd name="connsiteX4" fmla="*/ 0 w 1140388"/>
                  <a:gd name="connsiteY4" fmla="*/ 305753 h 305753"/>
                  <a:gd name="connsiteX0" fmla="*/ 0 w 1147497"/>
                  <a:gd name="connsiteY0" fmla="*/ 305414 h 305414"/>
                  <a:gd name="connsiteX1" fmla="*/ 193275 w 1147497"/>
                  <a:gd name="connsiteY1" fmla="*/ 0 h 305414"/>
                  <a:gd name="connsiteX2" fmla="*/ 1147497 w 1147497"/>
                  <a:gd name="connsiteY2" fmla="*/ 3807 h 305414"/>
                  <a:gd name="connsiteX3" fmla="*/ 993218 w 1147497"/>
                  <a:gd name="connsiteY3" fmla="*/ 301621 h 305414"/>
                  <a:gd name="connsiteX4" fmla="*/ 0 w 1147497"/>
                  <a:gd name="connsiteY4" fmla="*/ 305414 h 30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497" h="305414">
                    <a:moveTo>
                      <a:pt x="0" y="305414"/>
                    </a:moveTo>
                    <a:lnTo>
                      <a:pt x="193275" y="0"/>
                    </a:lnTo>
                    <a:lnTo>
                      <a:pt x="1147497" y="3807"/>
                    </a:lnTo>
                    <a:lnTo>
                      <a:pt x="993218" y="301621"/>
                    </a:lnTo>
                    <a:lnTo>
                      <a:pt x="0" y="305414"/>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42" name="正方形/長方形 321">
                <a:extLst>
                  <a:ext uri="{FF2B5EF4-FFF2-40B4-BE49-F238E27FC236}">
                    <a16:creationId xmlns:a16="http://schemas.microsoft.com/office/drawing/2014/main" id="{9283E3D3-F229-4BB4-ACB6-C6032302F297}"/>
                  </a:ext>
                </a:extLst>
              </p:cNvPr>
              <p:cNvSpPr/>
              <p:nvPr/>
            </p:nvSpPr>
            <p:spPr>
              <a:xfrm>
                <a:off x="305574" y="2235369"/>
                <a:ext cx="676483" cy="410755"/>
              </a:xfrm>
              <a:custGeom>
                <a:avLst/>
                <a:gdLst>
                  <a:gd name="connsiteX0" fmla="*/ 0 w 662196"/>
                  <a:gd name="connsiteY0" fmla="*/ 0 h 408374"/>
                  <a:gd name="connsiteX1" fmla="*/ 662196 w 662196"/>
                  <a:gd name="connsiteY1" fmla="*/ 0 h 408374"/>
                  <a:gd name="connsiteX2" fmla="*/ 662196 w 662196"/>
                  <a:gd name="connsiteY2" fmla="*/ 408374 h 408374"/>
                  <a:gd name="connsiteX3" fmla="*/ 0 w 662196"/>
                  <a:gd name="connsiteY3" fmla="*/ 408374 h 408374"/>
                  <a:gd name="connsiteX4" fmla="*/ 0 w 662196"/>
                  <a:gd name="connsiteY4" fmla="*/ 0 h 408374"/>
                  <a:gd name="connsiteX0" fmla="*/ 0 w 676483"/>
                  <a:gd name="connsiteY0" fmla="*/ 0 h 410755"/>
                  <a:gd name="connsiteX1" fmla="*/ 662196 w 676483"/>
                  <a:gd name="connsiteY1" fmla="*/ 0 h 410755"/>
                  <a:gd name="connsiteX2" fmla="*/ 676483 w 676483"/>
                  <a:gd name="connsiteY2" fmla="*/ 410755 h 410755"/>
                  <a:gd name="connsiteX3" fmla="*/ 0 w 676483"/>
                  <a:gd name="connsiteY3" fmla="*/ 408374 h 410755"/>
                  <a:gd name="connsiteX4" fmla="*/ 0 w 676483"/>
                  <a:gd name="connsiteY4" fmla="*/ 0 h 410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83" h="410755">
                    <a:moveTo>
                      <a:pt x="0" y="0"/>
                    </a:moveTo>
                    <a:lnTo>
                      <a:pt x="662196" y="0"/>
                    </a:lnTo>
                    <a:lnTo>
                      <a:pt x="676483" y="410755"/>
                    </a:lnTo>
                    <a:lnTo>
                      <a:pt x="0" y="408374"/>
                    </a:lnTo>
                    <a:lnTo>
                      <a:pt x="0" y="0"/>
                    </a:ln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43" name="フリーフォーム 1137">
                <a:extLst>
                  <a:ext uri="{FF2B5EF4-FFF2-40B4-BE49-F238E27FC236}">
                    <a16:creationId xmlns:a16="http://schemas.microsoft.com/office/drawing/2014/main" id="{925B890A-D68F-4D87-B07A-3A6BCEFEE999}"/>
                  </a:ext>
                </a:extLst>
              </p:cNvPr>
              <p:cNvSpPr/>
              <p:nvPr/>
            </p:nvSpPr>
            <p:spPr>
              <a:xfrm>
                <a:off x="981209" y="2069235"/>
                <a:ext cx="103481" cy="578376"/>
              </a:xfrm>
              <a:custGeom>
                <a:avLst/>
                <a:gdLst>
                  <a:gd name="connsiteX0" fmla="*/ 158750 w 177800"/>
                  <a:gd name="connsiteY0" fmla="*/ 0 h 596900"/>
                  <a:gd name="connsiteX1" fmla="*/ 0 w 177800"/>
                  <a:gd name="connsiteY1" fmla="*/ 171450 h 596900"/>
                  <a:gd name="connsiteX2" fmla="*/ 0 w 177800"/>
                  <a:gd name="connsiteY2" fmla="*/ 596900 h 596900"/>
                  <a:gd name="connsiteX3" fmla="*/ 177800 w 177800"/>
                  <a:gd name="connsiteY3" fmla="*/ 412750 h 596900"/>
                  <a:gd name="connsiteX4" fmla="*/ 158750 w 177800"/>
                  <a:gd name="connsiteY4" fmla="*/ 0 h 596900"/>
                  <a:gd name="connsiteX0" fmla="*/ 173038 w 177800"/>
                  <a:gd name="connsiteY0" fmla="*/ 0 h 601662"/>
                  <a:gd name="connsiteX1" fmla="*/ 0 w 177800"/>
                  <a:gd name="connsiteY1" fmla="*/ 176212 h 601662"/>
                  <a:gd name="connsiteX2" fmla="*/ 0 w 177800"/>
                  <a:gd name="connsiteY2" fmla="*/ 601662 h 601662"/>
                  <a:gd name="connsiteX3" fmla="*/ 177800 w 177800"/>
                  <a:gd name="connsiteY3" fmla="*/ 417512 h 601662"/>
                  <a:gd name="connsiteX4" fmla="*/ 173038 w 177800"/>
                  <a:gd name="connsiteY4" fmla="*/ 0 h 601662"/>
                  <a:gd name="connsiteX0" fmla="*/ 177800 w 182562"/>
                  <a:gd name="connsiteY0" fmla="*/ 0 h 601662"/>
                  <a:gd name="connsiteX1" fmla="*/ 0 w 182562"/>
                  <a:gd name="connsiteY1" fmla="*/ 238125 h 601662"/>
                  <a:gd name="connsiteX2" fmla="*/ 4762 w 182562"/>
                  <a:gd name="connsiteY2" fmla="*/ 601662 h 601662"/>
                  <a:gd name="connsiteX3" fmla="*/ 182562 w 182562"/>
                  <a:gd name="connsiteY3" fmla="*/ 417512 h 601662"/>
                  <a:gd name="connsiteX4" fmla="*/ 177800 w 182562"/>
                  <a:gd name="connsiteY4" fmla="*/ 0 h 601662"/>
                  <a:gd name="connsiteX0" fmla="*/ 178259 w 183021"/>
                  <a:gd name="connsiteY0" fmla="*/ 0 h 673100"/>
                  <a:gd name="connsiteX1" fmla="*/ 459 w 183021"/>
                  <a:gd name="connsiteY1" fmla="*/ 238125 h 673100"/>
                  <a:gd name="connsiteX2" fmla="*/ 458 w 183021"/>
                  <a:gd name="connsiteY2" fmla="*/ 673100 h 673100"/>
                  <a:gd name="connsiteX3" fmla="*/ 183021 w 183021"/>
                  <a:gd name="connsiteY3" fmla="*/ 417512 h 673100"/>
                  <a:gd name="connsiteX4" fmla="*/ 178259 w 183021"/>
                  <a:gd name="connsiteY4" fmla="*/ 0 h 673100"/>
                  <a:gd name="connsiteX0" fmla="*/ 178259 w 190641"/>
                  <a:gd name="connsiteY0" fmla="*/ 0 h 673100"/>
                  <a:gd name="connsiteX1" fmla="*/ 459 w 190641"/>
                  <a:gd name="connsiteY1" fmla="*/ 238125 h 673100"/>
                  <a:gd name="connsiteX2" fmla="*/ 458 w 190641"/>
                  <a:gd name="connsiteY2" fmla="*/ 673100 h 673100"/>
                  <a:gd name="connsiteX3" fmla="*/ 190641 w 190641"/>
                  <a:gd name="connsiteY3" fmla="*/ 379412 h 673100"/>
                  <a:gd name="connsiteX4" fmla="*/ 178259 w 190641"/>
                  <a:gd name="connsiteY4" fmla="*/ 0 h 673100"/>
                  <a:gd name="connsiteX0" fmla="*/ 178259 w 190641"/>
                  <a:gd name="connsiteY0" fmla="*/ 0 h 734060"/>
                  <a:gd name="connsiteX1" fmla="*/ 459 w 190641"/>
                  <a:gd name="connsiteY1" fmla="*/ 299085 h 734060"/>
                  <a:gd name="connsiteX2" fmla="*/ 458 w 190641"/>
                  <a:gd name="connsiteY2" fmla="*/ 734060 h 734060"/>
                  <a:gd name="connsiteX3" fmla="*/ 190641 w 190641"/>
                  <a:gd name="connsiteY3" fmla="*/ 440372 h 734060"/>
                  <a:gd name="connsiteX4" fmla="*/ 178259 w 190641"/>
                  <a:gd name="connsiteY4" fmla="*/ 0 h 734060"/>
                  <a:gd name="connsiteX0" fmla="*/ 181434 w 190641"/>
                  <a:gd name="connsiteY0" fmla="*/ 0 h 718185"/>
                  <a:gd name="connsiteX1" fmla="*/ 459 w 190641"/>
                  <a:gd name="connsiteY1" fmla="*/ 283210 h 718185"/>
                  <a:gd name="connsiteX2" fmla="*/ 458 w 190641"/>
                  <a:gd name="connsiteY2" fmla="*/ 718185 h 718185"/>
                  <a:gd name="connsiteX3" fmla="*/ 190641 w 190641"/>
                  <a:gd name="connsiteY3" fmla="*/ 424497 h 718185"/>
                  <a:gd name="connsiteX4" fmla="*/ 181434 w 190641"/>
                  <a:gd name="connsiteY4" fmla="*/ 0 h 718185"/>
                  <a:gd name="connsiteX0" fmla="*/ 181434 w 181680"/>
                  <a:gd name="connsiteY0" fmla="*/ 0 h 718185"/>
                  <a:gd name="connsiteX1" fmla="*/ 459 w 181680"/>
                  <a:gd name="connsiteY1" fmla="*/ 283210 h 718185"/>
                  <a:gd name="connsiteX2" fmla="*/ 458 w 181680"/>
                  <a:gd name="connsiteY2" fmla="*/ 718185 h 718185"/>
                  <a:gd name="connsiteX3" fmla="*/ 177941 w 181680"/>
                  <a:gd name="connsiteY3" fmla="*/ 424497 h 718185"/>
                  <a:gd name="connsiteX4" fmla="*/ 181434 w 181680"/>
                  <a:gd name="connsiteY4" fmla="*/ 0 h 718185"/>
                  <a:gd name="connsiteX0" fmla="*/ 180974 w 181220"/>
                  <a:gd name="connsiteY0" fmla="*/ 0 h 1399216"/>
                  <a:gd name="connsiteX1" fmla="*/ -1 w 181220"/>
                  <a:gd name="connsiteY1" fmla="*/ 283210 h 1399216"/>
                  <a:gd name="connsiteX2" fmla="*/ 22955 w 181220"/>
                  <a:gd name="connsiteY2" fmla="*/ 1399216 h 1399216"/>
                  <a:gd name="connsiteX3" fmla="*/ 177481 w 181220"/>
                  <a:gd name="connsiteY3" fmla="*/ 424497 h 1399216"/>
                  <a:gd name="connsiteX4" fmla="*/ 180974 w 181220"/>
                  <a:gd name="connsiteY4" fmla="*/ 0 h 1399216"/>
                  <a:gd name="connsiteX0" fmla="*/ 180976 w 215744"/>
                  <a:gd name="connsiteY0" fmla="*/ 0 h 1399216"/>
                  <a:gd name="connsiteX1" fmla="*/ 1 w 215744"/>
                  <a:gd name="connsiteY1" fmla="*/ 283210 h 1399216"/>
                  <a:gd name="connsiteX2" fmla="*/ 22957 w 215744"/>
                  <a:gd name="connsiteY2" fmla="*/ 1399216 h 1399216"/>
                  <a:gd name="connsiteX3" fmla="*/ 215744 w 215744"/>
                  <a:gd name="connsiteY3" fmla="*/ 1136134 h 1399216"/>
                  <a:gd name="connsiteX4" fmla="*/ 180976 w 215744"/>
                  <a:gd name="connsiteY4" fmla="*/ 0 h 1399216"/>
                  <a:gd name="connsiteX0" fmla="*/ 180974 w 215742"/>
                  <a:gd name="connsiteY0" fmla="*/ 0 h 1136134"/>
                  <a:gd name="connsiteX1" fmla="*/ -1 w 215742"/>
                  <a:gd name="connsiteY1" fmla="*/ 283210 h 1136134"/>
                  <a:gd name="connsiteX2" fmla="*/ 19129 w 215742"/>
                  <a:gd name="connsiteY2" fmla="*/ 986007 h 1136134"/>
                  <a:gd name="connsiteX3" fmla="*/ 215742 w 215742"/>
                  <a:gd name="connsiteY3" fmla="*/ 1136134 h 1136134"/>
                  <a:gd name="connsiteX4" fmla="*/ 180974 w 215742"/>
                  <a:gd name="connsiteY4" fmla="*/ 0 h 1136134"/>
                  <a:gd name="connsiteX0" fmla="*/ 180976 w 200440"/>
                  <a:gd name="connsiteY0" fmla="*/ 0 h 986007"/>
                  <a:gd name="connsiteX1" fmla="*/ 1 w 200440"/>
                  <a:gd name="connsiteY1" fmla="*/ 283210 h 986007"/>
                  <a:gd name="connsiteX2" fmla="*/ 19131 w 200440"/>
                  <a:gd name="connsiteY2" fmla="*/ 986007 h 986007"/>
                  <a:gd name="connsiteX3" fmla="*/ 200440 w 200440"/>
                  <a:gd name="connsiteY3" fmla="*/ 699969 h 986007"/>
                  <a:gd name="connsiteX4" fmla="*/ 180976 w 200440"/>
                  <a:gd name="connsiteY4" fmla="*/ 0 h 986007"/>
                  <a:gd name="connsiteX0" fmla="*/ 195106 w 214570"/>
                  <a:gd name="connsiteY0" fmla="*/ 0 h 998442"/>
                  <a:gd name="connsiteX1" fmla="*/ 14131 w 214570"/>
                  <a:gd name="connsiteY1" fmla="*/ 283210 h 998442"/>
                  <a:gd name="connsiteX2" fmla="*/ 102 w 214570"/>
                  <a:gd name="connsiteY2" fmla="*/ 998442 h 998442"/>
                  <a:gd name="connsiteX3" fmla="*/ 214570 w 214570"/>
                  <a:gd name="connsiteY3" fmla="*/ 699969 h 998442"/>
                  <a:gd name="connsiteX4" fmla="*/ 195106 w 214570"/>
                  <a:gd name="connsiteY4" fmla="*/ 0 h 998442"/>
                  <a:gd name="connsiteX0" fmla="*/ 180976 w 200440"/>
                  <a:gd name="connsiteY0" fmla="*/ 0 h 990153"/>
                  <a:gd name="connsiteX1" fmla="*/ 1 w 200440"/>
                  <a:gd name="connsiteY1" fmla="*/ 283210 h 990153"/>
                  <a:gd name="connsiteX2" fmla="*/ 14985 w 200440"/>
                  <a:gd name="connsiteY2" fmla="*/ 990153 h 990153"/>
                  <a:gd name="connsiteX3" fmla="*/ 200440 w 200440"/>
                  <a:gd name="connsiteY3" fmla="*/ 699969 h 990153"/>
                  <a:gd name="connsiteX4" fmla="*/ 180976 w 200440"/>
                  <a:gd name="connsiteY4" fmla="*/ 0 h 990153"/>
                  <a:gd name="connsiteX0" fmla="*/ 180974 w 200438"/>
                  <a:gd name="connsiteY0" fmla="*/ 0 h 1006732"/>
                  <a:gd name="connsiteX1" fmla="*/ -1 w 200438"/>
                  <a:gd name="connsiteY1" fmla="*/ 283210 h 1006732"/>
                  <a:gd name="connsiteX2" fmla="*/ 14983 w 200438"/>
                  <a:gd name="connsiteY2" fmla="*/ 1006732 h 1006732"/>
                  <a:gd name="connsiteX3" fmla="*/ 200438 w 200438"/>
                  <a:gd name="connsiteY3" fmla="*/ 699969 h 1006732"/>
                  <a:gd name="connsiteX4" fmla="*/ 180974 w 200438"/>
                  <a:gd name="connsiteY4" fmla="*/ 0 h 1006732"/>
                  <a:gd name="connsiteX0" fmla="*/ 180976 w 211493"/>
                  <a:gd name="connsiteY0" fmla="*/ 0 h 1006732"/>
                  <a:gd name="connsiteX1" fmla="*/ 1 w 211493"/>
                  <a:gd name="connsiteY1" fmla="*/ 283210 h 1006732"/>
                  <a:gd name="connsiteX2" fmla="*/ 14985 w 211493"/>
                  <a:gd name="connsiteY2" fmla="*/ 1006732 h 1006732"/>
                  <a:gd name="connsiteX3" fmla="*/ 211493 w 211493"/>
                  <a:gd name="connsiteY3" fmla="*/ 744181 h 1006732"/>
                  <a:gd name="connsiteX4" fmla="*/ 180976 w 211493"/>
                  <a:gd name="connsiteY4" fmla="*/ 0 h 1006732"/>
                  <a:gd name="connsiteX0" fmla="*/ 180974 w 194912"/>
                  <a:gd name="connsiteY0" fmla="*/ 0 h 1006732"/>
                  <a:gd name="connsiteX1" fmla="*/ -1 w 194912"/>
                  <a:gd name="connsiteY1" fmla="*/ 283210 h 1006732"/>
                  <a:gd name="connsiteX2" fmla="*/ 14983 w 194912"/>
                  <a:gd name="connsiteY2" fmla="*/ 1006732 h 1006732"/>
                  <a:gd name="connsiteX3" fmla="*/ 194912 w 194912"/>
                  <a:gd name="connsiteY3" fmla="*/ 755234 h 1006732"/>
                  <a:gd name="connsiteX4" fmla="*/ 180974 w 194912"/>
                  <a:gd name="connsiteY4" fmla="*/ 0 h 1006732"/>
                  <a:gd name="connsiteX0" fmla="*/ 166182 w 180120"/>
                  <a:gd name="connsiteY0" fmla="*/ 0 h 1006732"/>
                  <a:gd name="connsiteX1" fmla="*/ 5930 w 180120"/>
                  <a:gd name="connsiteY1" fmla="*/ 274922 h 1006732"/>
                  <a:gd name="connsiteX2" fmla="*/ 191 w 180120"/>
                  <a:gd name="connsiteY2" fmla="*/ 1006732 h 1006732"/>
                  <a:gd name="connsiteX3" fmla="*/ 180120 w 180120"/>
                  <a:gd name="connsiteY3" fmla="*/ 755234 h 1006732"/>
                  <a:gd name="connsiteX4" fmla="*/ 166182 w 180120"/>
                  <a:gd name="connsiteY4" fmla="*/ 0 h 100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20" h="1006732">
                    <a:moveTo>
                      <a:pt x="166182" y="0"/>
                    </a:moveTo>
                    <a:lnTo>
                      <a:pt x="5930" y="274922"/>
                    </a:lnTo>
                    <a:cubicBezTo>
                      <a:pt x="7517" y="396101"/>
                      <a:pt x="-1396" y="885553"/>
                      <a:pt x="191" y="1006732"/>
                    </a:cubicBezTo>
                    <a:cubicBezTo>
                      <a:pt x="60627" y="911386"/>
                      <a:pt x="119684" y="850580"/>
                      <a:pt x="180120" y="755234"/>
                    </a:cubicBezTo>
                    <a:cubicBezTo>
                      <a:pt x="178533" y="616063"/>
                      <a:pt x="167769" y="139171"/>
                      <a:pt x="166182" y="0"/>
                    </a:cubicBezTo>
                    <a:close/>
                  </a:path>
                </a:pathLst>
              </a:custGeom>
              <a:solidFill>
                <a:sysClr val="window" lastClr="FFFFFF"/>
              </a:solidFill>
              <a:ln w="12700" cap="flat" cmpd="sng" algn="ctr">
                <a:solidFill>
                  <a:srgbClr val="E7E6E6">
                    <a:lumMod val="50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1444" name="グループ化 1443">
                <a:extLst>
                  <a:ext uri="{FF2B5EF4-FFF2-40B4-BE49-F238E27FC236}">
                    <a16:creationId xmlns:a16="http://schemas.microsoft.com/office/drawing/2014/main" id="{357499D7-CB8B-4E50-95B5-B47E4D0A571E}"/>
                  </a:ext>
                </a:extLst>
              </p:cNvPr>
              <p:cNvGrpSpPr/>
              <p:nvPr/>
            </p:nvGrpSpPr>
            <p:grpSpPr>
              <a:xfrm>
                <a:off x="318527" y="2268069"/>
                <a:ext cx="618401" cy="66332"/>
                <a:chOff x="318527" y="2268069"/>
                <a:chExt cx="618401" cy="66332"/>
              </a:xfrm>
            </p:grpSpPr>
            <p:sp>
              <p:nvSpPr>
                <p:cNvPr id="1529" name="正方形/長方形 1528">
                  <a:extLst>
                    <a:ext uri="{FF2B5EF4-FFF2-40B4-BE49-F238E27FC236}">
                      <a16:creationId xmlns:a16="http://schemas.microsoft.com/office/drawing/2014/main" id="{57712E5C-7480-4D76-8CA0-39DADDD99888}"/>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30" name="正方形/長方形 1529">
                  <a:extLst>
                    <a:ext uri="{FF2B5EF4-FFF2-40B4-BE49-F238E27FC236}">
                      <a16:creationId xmlns:a16="http://schemas.microsoft.com/office/drawing/2014/main" id="{792E0295-A506-4F02-85CD-FED03809B725}"/>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31" name="正方形/長方形 1530">
                  <a:extLst>
                    <a:ext uri="{FF2B5EF4-FFF2-40B4-BE49-F238E27FC236}">
                      <a16:creationId xmlns:a16="http://schemas.microsoft.com/office/drawing/2014/main" id="{6BC62D7E-C82A-475A-B8AD-8069810E9E5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32" name="正方形/長方形 1531">
                  <a:extLst>
                    <a:ext uri="{FF2B5EF4-FFF2-40B4-BE49-F238E27FC236}">
                      <a16:creationId xmlns:a16="http://schemas.microsoft.com/office/drawing/2014/main" id="{A599E340-686C-4DA2-A507-E9A5A36664FB}"/>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1445" name="グループ化 1444">
                <a:extLst>
                  <a:ext uri="{FF2B5EF4-FFF2-40B4-BE49-F238E27FC236}">
                    <a16:creationId xmlns:a16="http://schemas.microsoft.com/office/drawing/2014/main" id="{76BA4271-151C-4397-A649-67CD6A76E0B9}"/>
                  </a:ext>
                </a:extLst>
              </p:cNvPr>
              <p:cNvGrpSpPr/>
              <p:nvPr/>
            </p:nvGrpSpPr>
            <p:grpSpPr>
              <a:xfrm>
                <a:off x="318527" y="2370149"/>
                <a:ext cx="618401" cy="66332"/>
                <a:chOff x="318527" y="2268069"/>
                <a:chExt cx="618401" cy="66332"/>
              </a:xfrm>
            </p:grpSpPr>
            <p:sp>
              <p:nvSpPr>
                <p:cNvPr id="1525" name="正方形/長方形 1524">
                  <a:extLst>
                    <a:ext uri="{FF2B5EF4-FFF2-40B4-BE49-F238E27FC236}">
                      <a16:creationId xmlns:a16="http://schemas.microsoft.com/office/drawing/2014/main" id="{AE31E067-1839-4CA4-A70A-E14F04648D2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6" name="正方形/長方形 1525">
                  <a:extLst>
                    <a:ext uri="{FF2B5EF4-FFF2-40B4-BE49-F238E27FC236}">
                      <a16:creationId xmlns:a16="http://schemas.microsoft.com/office/drawing/2014/main" id="{6F84FD4D-E373-4C87-A7D2-4A7714211514}"/>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7" name="正方形/長方形 1526">
                  <a:extLst>
                    <a:ext uri="{FF2B5EF4-FFF2-40B4-BE49-F238E27FC236}">
                      <a16:creationId xmlns:a16="http://schemas.microsoft.com/office/drawing/2014/main" id="{7239E3D0-4C60-4108-90FE-56A8C1687D07}"/>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8" name="正方形/長方形 1527">
                  <a:extLst>
                    <a:ext uri="{FF2B5EF4-FFF2-40B4-BE49-F238E27FC236}">
                      <a16:creationId xmlns:a16="http://schemas.microsoft.com/office/drawing/2014/main" id="{8C14B240-6FC2-46D7-9CFB-5661A73D2DD3}"/>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1446" name="グループ化 1445">
                <a:extLst>
                  <a:ext uri="{FF2B5EF4-FFF2-40B4-BE49-F238E27FC236}">
                    <a16:creationId xmlns:a16="http://schemas.microsoft.com/office/drawing/2014/main" id="{F4C5E79B-75DA-4820-B41B-0ABCC8A350B2}"/>
                  </a:ext>
                </a:extLst>
              </p:cNvPr>
              <p:cNvGrpSpPr/>
              <p:nvPr/>
            </p:nvGrpSpPr>
            <p:grpSpPr>
              <a:xfrm>
                <a:off x="318527" y="2474364"/>
                <a:ext cx="618401" cy="66332"/>
                <a:chOff x="318527" y="2268069"/>
                <a:chExt cx="618401" cy="66332"/>
              </a:xfrm>
            </p:grpSpPr>
            <p:sp>
              <p:nvSpPr>
                <p:cNvPr id="1521" name="正方形/長方形 1520">
                  <a:extLst>
                    <a:ext uri="{FF2B5EF4-FFF2-40B4-BE49-F238E27FC236}">
                      <a16:creationId xmlns:a16="http://schemas.microsoft.com/office/drawing/2014/main" id="{9AA74E91-5CD4-407C-8E83-70E02D33D9D2}"/>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2" name="正方形/長方形 1521">
                  <a:extLst>
                    <a:ext uri="{FF2B5EF4-FFF2-40B4-BE49-F238E27FC236}">
                      <a16:creationId xmlns:a16="http://schemas.microsoft.com/office/drawing/2014/main" id="{65262B38-47BD-4828-AF25-34722A719B81}"/>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3" name="正方形/長方形 1522">
                  <a:extLst>
                    <a:ext uri="{FF2B5EF4-FFF2-40B4-BE49-F238E27FC236}">
                      <a16:creationId xmlns:a16="http://schemas.microsoft.com/office/drawing/2014/main" id="{02370607-B4E5-41C0-9C37-D623819AD88A}"/>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4" name="正方形/長方形 1523">
                  <a:extLst>
                    <a:ext uri="{FF2B5EF4-FFF2-40B4-BE49-F238E27FC236}">
                      <a16:creationId xmlns:a16="http://schemas.microsoft.com/office/drawing/2014/main" id="{0D1CEDD3-45F5-4641-BC91-5A42F047CA49}"/>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1447" name="グループ化 1446">
                <a:extLst>
                  <a:ext uri="{FF2B5EF4-FFF2-40B4-BE49-F238E27FC236}">
                    <a16:creationId xmlns:a16="http://schemas.microsoft.com/office/drawing/2014/main" id="{F9D6051E-9EC7-42B1-BF63-8C17DBDBF1A8}"/>
                  </a:ext>
                </a:extLst>
              </p:cNvPr>
              <p:cNvGrpSpPr/>
              <p:nvPr/>
            </p:nvGrpSpPr>
            <p:grpSpPr>
              <a:xfrm>
                <a:off x="318527" y="2572343"/>
                <a:ext cx="618401" cy="66332"/>
                <a:chOff x="318527" y="2268069"/>
                <a:chExt cx="618401" cy="66332"/>
              </a:xfrm>
            </p:grpSpPr>
            <p:sp>
              <p:nvSpPr>
                <p:cNvPr id="1517" name="正方形/長方形 1516">
                  <a:extLst>
                    <a:ext uri="{FF2B5EF4-FFF2-40B4-BE49-F238E27FC236}">
                      <a16:creationId xmlns:a16="http://schemas.microsoft.com/office/drawing/2014/main" id="{CFAFC9FB-8939-4BA7-B35B-54CB6FF5D403}"/>
                    </a:ext>
                  </a:extLst>
                </p:cNvPr>
                <p:cNvSpPr/>
                <p:nvPr/>
              </p:nvSpPr>
              <p:spPr>
                <a:xfrm>
                  <a:off x="318527"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8" name="正方形/長方形 1517">
                  <a:extLst>
                    <a:ext uri="{FF2B5EF4-FFF2-40B4-BE49-F238E27FC236}">
                      <a16:creationId xmlns:a16="http://schemas.microsoft.com/office/drawing/2014/main" id="{5BF3F0C7-BB1D-40F3-AD43-6FD9E98F3553}"/>
                    </a:ext>
                  </a:extLst>
                </p:cNvPr>
                <p:cNvSpPr/>
                <p:nvPr/>
              </p:nvSpPr>
              <p:spPr>
                <a:xfrm>
                  <a:off x="491901"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9" name="正方形/長方形 1518">
                  <a:extLst>
                    <a:ext uri="{FF2B5EF4-FFF2-40B4-BE49-F238E27FC236}">
                      <a16:creationId xmlns:a16="http://schemas.microsoft.com/office/drawing/2014/main" id="{843FC53C-5E0C-4D80-BC93-73A24E99671F}"/>
                    </a:ext>
                  </a:extLst>
                </p:cNvPr>
                <p:cNvSpPr/>
                <p:nvPr/>
              </p:nvSpPr>
              <p:spPr>
                <a:xfrm>
                  <a:off x="668625"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20" name="正方形/長方形 1519">
                  <a:extLst>
                    <a:ext uri="{FF2B5EF4-FFF2-40B4-BE49-F238E27FC236}">
                      <a16:creationId xmlns:a16="http://schemas.microsoft.com/office/drawing/2014/main" id="{19AB6386-D5BE-484F-80E1-4ADBE111006D}"/>
                    </a:ext>
                  </a:extLst>
                </p:cNvPr>
                <p:cNvSpPr/>
                <p:nvPr/>
              </p:nvSpPr>
              <p:spPr>
                <a:xfrm>
                  <a:off x="831054" y="2268069"/>
                  <a:ext cx="105874" cy="66332"/>
                </a:xfrm>
                <a:prstGeom prst="rec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grpSp>
            <p:nvGrpSpPr>
              <p:cNvPr id="1448" name="グループ化 1447">
                <a:extLst>
                  <a:ext uri="{FF2B5EF4-FFF2-40B4-BE49-F238E27FC236}">
                    <a16:creationId xmlns:a16="http://schemas.microsoft.com/office/drawing/2014/main" id="{DEEA2CD0-70A3-42E9-A725-4338BAB9AE17}"/>
                  </a:ext>
                </a:extLst>
              </p:cNvPr>
              <p:cNvGrpSpPr/>
              <p:nvPr/>
            </p:nvGrpSpPr>
            <p:grpSpPr>
              <a:xfrm>
                <a:off x="290060" y="2277630"/>
                <a:ext cx="672489" cy="376925"/>
                <a:chOff x="290060" y="2277630"/>
                <a:chExt cx="672489" cy="376925"/>
              </a:xfrm>
              <a:solidFill>
                <a:srgbClr val="E7E6E6">
                  <a:lumMod val="20000"/>
                  <a:lumOff val="80000"/>
                </a:srgbClr>
              </a:solidFill>
            </p:grpSpPr>
            <p:grpSp>
              <p:nvGrpSpPr>
                <p:cNvPr id="1449" name="グループ化 1448">
                  <a:extLst>
                    <a:ext uri="{FF2B5EF4-FFF2-40B4-BE49-F238E27FC236}">
                      <a16:creationId xmlns:a16="http://schemas.microsoft.com/office/drawing/2014/main" id="{225F0470-70F8-4DA4-8293-A2189FC302C8}"/>
                    </a:ext>
                  </a:extLst>
                </p:cNvPr>
                <p:cNvGrpSpPr/>
                <p:nvPr/>
              </p:nvGrpSpPr>
              <p:grpSpPr>
                <a:xfrm>
                  <a:off x="290060" y="2277630"/>
                  <a:ext cx="672489" cy="91913"/>
                  <a:chOff x="290060" y="2277630"/>
                  <a:chExt cx="672489" cy="91913"/>
                </a:xfrm>
                <a:grpFill/>
              </p:grpSpPr>
              <p:grpSp>
                <p:nvGrpSpPr>
                  <p:cNvPr id="1501" name="グループ化 1500">
                    <a:extLst>
                      <a:ext uri="{FF2B5EF4-FFF2-40B4-BE49-F238E27FC236}">
                        <a16:creationId xmlns:a16="http://schemas.microsoft.com/office/drawing/2014/main" id="{1C50C0B7-2A7C-49CA-905D-F9111F3DD0EA}"/>
                      </a:ext>
                    </a:extLst>
                  </p:cNvPr>
                  <p:cNvGrpSpPr/>
                  <p:nvPr/>
                </p:nvGrpSpPr>
                <p:grpSpPr>
                  <a:xfrm>
                    <a:off x="290060" y="2277630"/>
                    <a:ext cx="151810" cy="91913"/>
                    <a:chOff x="6969110" y="3730368"/>
                    <a:chExt cx="667328" cy="86946"/>
                  </a:xfrm>
                  <a:grpFill/>
                </p:grpSpPr>
                <p:sp>
                  <p:nvSpPr>
                    <p:cNvPr id="1514" name="正方形/長方形 1513">
                      <a:extLst>
                        <a:ext uri="{FF2B5EF4-FFF2-40B4-BE49-F238E27FC236}">
                          <a16:creationId xmlns:a16="http://schemas.microsoft.com/office/drawing/2014/main" id="{FAD90CB6-0805-4411-A38E-3E8A60C332D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5" name="フリーフォーム 1152">
                      <a:extLst>
                        <a:ext uri="{FF2B5EF4-FFF2-40B4-BE49-F238E27FC236}">
                          <a16:creationId xmlns:a16="http://schemas.microsoft.com/office/drawing/2014/main" id="{A6678879-CE77-4AF0-94FA-EA73D7598FE2}"/>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16" name="直線コネクタ 1515">
                      <a:extLst>
                        <a:ext uri="{FF2B5EF4-FFF2-40B4-BE49-F238E27FC236}">
                          <a16:creationId xmlns:a16="http://schemas.microsoft.com/office/drawing/2014/main" id="{3E5869CD-AC51-4B90-B9FE-338C0D09A9B8}"/>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502" name="グループ化 1501">
                    <a:extLst>
                      <a:ext uri="{FF2B5EF4-FFF2-40B4-BE49-F238E27FC236}">
                        <a16:creationId xmlns:a16="http://schemas.microsoft.com/office/drawing/2014/main" id="{1C727C69-7425-4369-94FD-EB204CA4A435}"/>
                      </a:ext>
                    </a:extLst>
                  </p:cNvPr>
                  <p:cNvGrpSpPr/>
                  <p:nvPr/>
                </p:nvGrpSpPr>
                <p:grpSpPr>
                  <a:xfrm>
                    <a:off x="466227" y="2277630"/>
                    <a:ext cx="151810" cy="91913"/>
                    <a:chOff x="6969110" y="3730368"/>
                    <a:chExt cx="667328" cy="86946"/>
                  </a:xfrm>
                  <a:grpFill/>
                </p:grpSpPr>
                <p:sp>
                  <p:nvSpPr>
                    <p:cNvPr id="1511" name="正方形/長方形 1510">
                      <a:extLst>
                        <a:ext uri="{FF2B5EF4-FFF2-40B4-BE49-F238E27FC236}">
                          <a16:creationId xmlns:a16="http://schemas.microsoft.com/office/drawing/2014/main" id="{737A049B-D411-48D3-ADF7-6305E2232E3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2" name="フリーフォーム 1152">
                      <a:extLst>
                        <a:ext uri="{FF2B5EF4-FFF2-40B4-BE49-F238E27FC236}">
                          <a16:creationId xmlns:a16="http://schemas.microsoft.com/office/drawing/2014/main" id="{1DE99354-82F8-4874-9B21-191A0AA70E87}"/>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13" name="直線コネクタ 1512">
                      <a:extLst>
                        <a:ext uri="{FF2B5EF4-FFF2-40B4-BE49-F238E27FC236}">
                          <a16:creationId xmlns:a16="http://schemas.microsoft.com/office/drawing/2014/main" id="{1CB71F7C-A7A6-4863-AC94-1378B114B32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503" name="グループ化 1502">
                    <a:extLst>
                      <a:ext uri="{FF2B5EF4-FFF2-40B4-BE49-F238E27FC236}">
                        <a16:creationId xmlns:a16="http://schemas.microsoft.com/office/drawing/2014/main" id="{CCFCFA03-8CE7-4D06-BCD5-A28774598943}"/>
                      </a:ext>
                    </a:extLst>
                  </p:cNvPr>
                  <p:cNvGrpSpPr/>
                  <p:nvPr/>
                </p:nvGrpSpPr>
                <p:grpSpPr>
                  <a:xfrm>
                    <a:off x="640927" y="2277630"/>
                    <a:ext cx="151810" cy="91913"/>
                    <a:chOff x="6969110" y="3730368"/>
                    <a:chExt cx="667328" cy="86946"/>
                  </a:xfrm>
                  <a:grpFill/>
                </p:grpSpPr>
                <p:sp>
                  <p:nvSpPr>
                    <p:cNvPr id="1508" name="正方形/長方形 1507">
                      <a:extLst>
                        <a:ext uri="{FF2B5EF4-FFF2-40B4-BE49-F238E27FC236}">
                          <a16:creationId xmlns:a16="http://schemas.microsoft.com/office/drawing/2014/main" id="{911EF17A-F9B1-4B8A-9601-D419B931F1B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09" name="フリーフォーム 1152">
                      <a:extLst>
                        <a:ext uri="{FF2B5EF4-FFF2-40B4-BE49-F238E27FC236}">
                          <a16:creationId xmlns:a16="http://schemas.microsoft.com/office/drawing/2014/main" id="{FC821F97-252F-46D1-8D3A-CCE90F63F04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10" name="直線コネクタ 1509">
                      <a:extLst>
                        <a:ext uri="{FF2B5EF4-FFF2-40B4-BE49-F238E27FC236}">
                          <a16:creationId xmlns:a16="http://schemas.microsoft.com/office/drawing/2014/main" id="{0BE54913-1653-45B8-945D-7E3BF0477314}"/>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504" name="グループ化 1503">
                    <a:extLst>
                      <a:ext uri="{FF2B5EF4-FFF2-40B4-BE49-F238E27FC236}">
                        <a16:creationId xmlns:a16="http://schemas.microsoft.com/office/drawing/2014/main" id="{90ED74B6-3653-4CDA-A160-F985F45D06DE}"/>
                      </a:ext>
                    </a:extLst>
                  </p:cNvPr>
                  <p:cNvGrpSpPr/>
                  <p:nvPr/>
                </p:nvGrpSpPr>
                <p:grpSpPr>
                  <a:xfrm>
                    <a:off x="810739" y="2277630"/>
                    <a:ext cx="151810" cy="91913"/>
                    <a:chOff x="6969110" y="3730368"/>
                    <a:chExt cx="667328" cy="86946"/>
                  </a:xfrm>
                  <a:grpFill/>
                </p:grpSpPr>
                <p:sp>
                  <p:nvSpPr>
                    <p:cNvPr id="1505" name="正方形/長方形 1504">
                      <a:extLst>
                        <a:ext uri="{FF2B5EF4-FFF2-40B4-BE49-F238E27FC236}">
                          <a16:creationId xmlns:a16="http://schemas.microsoft.com/office/drawing/2014/main" id="{6F89A6D1-ECB9-481F-B694-E729430F66C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06" name="フリーフォーム 1152">
                      <a:extLst>
                        <a:ext uri="{FF2B5EF4-FFF2-40B4-BE49-F238E27FC236}">
                          <a16:creationId xmlns:a16="http://schemas.microsoft.com/office/drawing/2014/main" id="{23121760-0509-4C03-89C3-92BE366BCEE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07" name="直線コネクタ 1506">
                      <a:extLst>
                        <a:ext uri="{FF2B5EF4-FFF2-40B4-BE49-F238E27FC236}">
                          <a16:creationId xmlns:a16="http://schemas.microsoft.com/office/drawing/2014/main" id="{41838BD3-58FB-41AF-A833-E48F67CA70D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450" name="グループ化 1449">
                  <a:extLst>
                    <a:ext uri="{FF2B5EF4-FFF2-40B4-BE49-F238E27FC236}">
                      <a16:creationId xmlns:a16="http://schemas.microsoft.com/office/drawing/2014/main" id="{B55AF682-DDA6-4312-B4BF-D5C814D072F6}"/>
                    </a:ext>
                  </a:extLst>
                </p:cNvPr>
                <p:cNvGrpSpPr/>
                <p:nvPr/>
              </p:nvGrpSpPr>
              <p:grpSpPr>
                <a:xfrm>
                  <a:off x="290060" y="2372599"/>
                  <a:ext cx="672489" cy="91913"/>
                  <a:chOff x="290060" y="2277630"/>
                  <a:chExt cx="672489" cy="91913"/>
                </a:xfrm>
                <a:grpFill/>
              </p:grpSpPr>
              <p:grpSp>
                <p:nvGrpSpPr>
                  <p:cNvPr id="1485" name="グループ化 1484">
                    <a:extLst>
                      <a:ext uri="{FF2B5EF4-FFF2-40B4-BE49-F238E27FC236}">
                        <a16:creationId xmlns:a16="http://schemas.microsoft.com/office/drawing/2014/main" id="{C3A5BA5F-B8FC-470F-BCA0-B46E627D165D}"/>
                      </a:ext>
                    </a:extLst>
                  </p:cNvPr>
                  <p:cNvGrpSpPr/>
                  <p:nvPr/>
                </p:nvGrpSpPr>
                <p:grpSpPr>
                  <a:xfrm>
                    <a:off x="290060" y="2277630"/>
                    <a:ext cx="151810" cy="91913"/>
                    <a:chOff x="6969110" y="3730368"/>
                    <a:chExt cx="667328" cy="86946"/>
                  </a:xfrm>
                  <a:grpFill/>
                </p:grpSpPr>
                <p:sp>
                  <p:nvSpPr>
                    <p:cNvPr id="1498" name="正方形/長方形 1497">
                      <a:extLst>
                        <a:ext uri="{FF2B5EF4-FFF2-40B4-BE49-F238E27FC236}">
                          <a16:creationId xmlns:a16="http://schemas.microsoft.com/office/drawing/2014/main" id="{9068249C-034F-46D5-B019-9CA370566C3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99" name="フリーフォーム 1152">
                      <a:extLst>
                        <a:ext uri="{FF2B5EF4-FFF2-40B4-BE49-F238E27FC236}">
                          <a16:creationId xmlns:a16="http://schemas.microsoft.com/office/drawing/2014/main" id="{27456948-C79C-4D3A-B157-0E1716D43C8C}"/>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00" name="直線コネクタ 1499">
                      <a:extLst>
                        <a:ext uri="{FF2B5EF4-FFF2-40B4-BE49-F238E27FC236}">
                          <a16:creationId xmlns:a16="http://schemas.microsoft.com/office/drawing/2014/main" id="{EAB9C424-2CC9-4F79-9BB9-D4D5ABCACDCD}"/>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86" name="グループ化 1485">
                    <a:extLst>
                      <a:ext uri="{FF2B5EF4-FFF2-40B4-BE49-F238E27FC236}">
                        <a16:creationId xmlns:a16="http://schemas.microsoft.com/office/drawing/2014/main" id="{E978299F-7257-463F-BCEB-71EC1945B0F0}"/>
                      </a:ext>
                    </a:extLst>
                  </p:cNvPr>
                  <p:cNvGrpSpPr/>
                  <p:nvPr/>
                </p:nvGrpSpPr>
                <p:grpSpPr>
                  <a:xfrm>
                    <a:off x="466227" y="2277630"/>
                    <a:ext cx="151810" cy="91913"/>
                    <a:chOff x="6969110" y="3730368"/>
                    <a:chExt cx="667328" cy="86946"/>
                  </a:xfrm>
                  <a:grpFill/>
                </p:grpSpPr>
                <p:sp>
                  <p:nvSpPr>
                    <p:cNvPr id="1495" name="正方形/長方形 1494">
                      <a:extLst>
                        <a:ext uri="{FF2B5EF4-FFF2-40B4-BE49-F238E27FC236}">
                          <a16:creationId xmlns:a16="http://schemas.microsoft.com/office/drawing/2014/main" id="{D2E4D357-4967-41A8-9452-943EA51C6828}"/>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96" name="フリーフォーム 1152">
                      <a:extLst>
                        <a:ext uri="{FF2B5EF4-FFF2-40B4-BE49-F238E27FC236}">
                          <a16:creationId xmlns:a16="http://schemas.microsoft.com/office/drawing/2014/main" id="{F7415FA0-9C64-414E-AA05-A52DE63889E4}"/>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97" name="直線コネクタ 1496">
                      <a:extLst>
                        <a:ext uri="{FF2B5EF4-FFF2-40B4-BE49-F238E27FC236}">
                          <a16:creationId xmlns:a16="http://schemas.microsoft.com/office/drawing/2014/main" id="{C4ED3AE3-F7A0-40F1-A60E-6D7A00A13A5A}"/>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87" name="グループ化 1486">
                    <a:extLst>
                      <a:ext uri="{FF2B5EF4-FFF2-40B4-BE49-F238E27FC236}">
                        <a16:creationId xmlns:a16="http://schemas.microsoft.com/office/drawing/2014/main" id="{08367E26-F9A9-429C-B687-9C1001EF9AA7}"/>
                      </a:ext>
                    </a:extLst>
                  </p:cNvPr>
                  <p:cNvGrpSpPr/>
                  <p:nvPr/>
                </p:nvGrpSpPr>
                <p:grpSpPr>
                  <a:xfrm>
                    <a:off x="640927" y="2277630"/>
                    <a:ext cx="151810" cy="91913"/>
                    <a:chOff x="6969110" y="3730368"/>
                    <a:chExt cx="667328" cy="86946"/>
                  </a:xfrm>
                  <a:grpFill/>
                </p:grpSpPr>
                <p:sp>
                  <p:nvSpPr>
                    <p:cNvPr id="1492" name="正方形/長方形 1491">
                      <a:extLst>
                        <a:ext uri="{FF2B5EF4-FFF2-40B4-BE49-F238E27FC236}">
                          <a16:creationId xmlns:a16="http://schemas.microsoft.com/office/drawing/2014/main" id="{823294CA-FC9D-45B9-BED3-599F6C286612}"/>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93" name="フリーフォーム 1152">
                      <a:extLst>
                        <a:ext uri="{FF2B5EF4-FFF2-40B4-BE49-F238E27FC236}">
                          <a16:creationId xmlns:a16="http://schemas.microsoft.com/office/drawing/2014/main" id="{B704A7CB-10F2-47E4-9793-E66D23C12BBB}"/>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94" name="直線コネクタ 1493">
                      <a:extLst>
                        <a:ext uri="{FF2B5EF4-FFF2-40B4-BE49-F238E27FC236}">
                          <a16:creationId xmlns:a16="http://schemas.microsoft.com/office/drawing/2014/main" id="{527199F2-95D4-4E11-B92F-94BE2EFDE32E}"/>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88" name="グループ化 1487">
                    <a:extLst>
                      <a:ext uri="{FF2B5EF4-FFF2-40B4-BE49-F238E27FC236}">
                        <a16:creationId xmlns:a16="http://schemas.microsoft.com/office/drawing/2014/main" id="{4F050821-F726-48C6-8EC4-C50B03F4DA4B}"/>
                      </a:ext>
                    </a:extLst>
                  </p:cNvPr>
                  <p:cNvGrpSpPr/>
                  <p:nvPr/>
                </p:nvGrpSpPr>
                <p:grpSpPr>
                  <a:xfrm>
                    <a:off x="810739" y="2277630"/>
                    <a:ext cx="151810" cy="91913"/>
                    <a:chOff x="6969110" y="3730368"/>
                    <a:chExt cx="667328" cy="86946"/>
                  </a:xfrm>
                  <a:grpFill/>
                </p:grpSpPr>
                <p:sp>
                  <p:nvSpPr>
                    <p:cNvPr id="1489" name="正方形/長方形 1488">
                      <a:extLst>
                        <a:ext uri="{FF2B5EF4-FFF2-40B4-BE49-F238E27FC236}">
                          <a16:creationId xmlns:a16="http://schemas.microsoft.com/office/drawing/2014/main" id="{8E5B03A9-F1E9-41B8-8250-C149AA81850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90" name="フリーフォーム 1152">
                      <a:extLst>
                        <a:ext uri="{FF2B5EF4-FFF2-40B4-BE49-F238E27FC236}">
                          <a16:creationId xmlns:a16="http://schemas.microsoft.com/office/drawing/2014/main" id="{80B6D51F-0946-4CF6-BF76-355175A5991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91" name="直線コネクタ 1490">
                      <a:extLst>
                        <a:ext uri="{FF2B5EF4-FFF2-40B4-BE49-F238E27FC236}">
                          <a16:creationId xmlns:a16="http://schemas.microsoft.com/office/drawing/2014/main" id="{215D6205-EFA1-4D0C-B348-17CA7AE9F0E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451" name="グループ化 1450">
                  <a:extLst>
                    <a:ext uri="{FF2B5EF4-FFF2-40B4-BE49-F238E27FC236}">
                      <a16:creationId xmlns:a16="http://schemas.microsoft.com/office/drawing/2014/main" id="{B916B292-23E5-4FE0-8ADF-DAB423E3A006}"/>
                    </a:ext>
                  </a:extLst>
                </p:cNvPr>
                <p:cNvGrpSpPr/>
                <p:nvPr/>
              </p:nvGrpSpPr>
              <p:grpSpPr>
                <a:xfrm>
                  <a:off x="290060" y="2468292"/>
                  <a:ext cx="672489" cy="91913"/>
                  <a:chOff x="290060" y="2277630"/>
                  <a:chExt cx="672489" cy="91913"/>
                </a:xfrm>
                <a:grpFill/>
              </p:grpSpPr>
              <p:grpSp>
                <p:nvGrpSpPr>
                  <p:cNvPr id="1469" name="グループ化 1468">
                    <a:extLst>
                      <a:ext uri="{FF2B5EF4-FFF2-40B4-BE49-F238E27FC236}">
                        <a16:creationId xmlns:a16="http://schemas.microsoft.com/office/drawing/2014/main" id="{16BC8B8E-58A2-4F9F-98B1-32274BA536BF}"/>
                      </a:ext>
                    </a:extLst>
                  </p:cNvPr>
                  <p:cNvGrpSpPr/>
                  <p:nvPr/>
                </p:nvGrpSpPr>
                <p:grpSpPr>
                  <a:xfrm>
                    <a:off x="290060" y="2277630"/>
                    <a:ext cx="151810" cy="91913"/>
                    <a:chOff x="6969110" y="3730368"/>
                    <a:chExt cx="667328" cy="86946"/>
                  </a:xfrm>
                  <a:grpFill/>
                </p:grpSpPr>
                <p:sp>
                  <p:nvSpPr>
                    <p:cNvPr id="1482" name="正方形/長方形 1481">
                      <a:extLst>
                        <a:ext uri="{FF2B5EF4-FFF2-40B4-BE49-F238E27FC236}">
                          <a16:creationId xmlns:a16="http://schemas.microsoft.com/office/drawing/2014/main" id="{CF6BF3E7-952A-42CE-854F-D8EE199183C5}"/>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83" name="フリーフォーム 1152">
                      <a:extLst>
                        <a:ext uri="{FF2B5EF4-FFF2-40B4-BE49-F238E27FC236}">
                          <a16:creationId xmlns:a16="http://schemas.microsoft.com/office/drawing/2014/main" id="{C8CCBFB7-8033-4F89-8712-5FD8F09AFDB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84" name="直線コネクタ 1483">
                      <a:extLst>
                        <a:ext uri="{FF2B5EF4-FFF2-40B4-BE49-F238E27FC236}">
                          <a16:creationId xmlns:a16="http://schemas.microsoft.com/office/drawing/2014/main" id="{C1E1B21C-3600-4267-8D0D-EEA3BAF25212}"/>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70" name="グループ化 1469">
                    <a:extLst>
                      <a:ext uri="{FF2B5EF4-FFF2-40B4-BE49-F238E27FC236}">
                        <a16:creationId xmlns:a16="http://schemas.microsoft.com/office/drawing/2014/main" id="{02403602-C34F-4DA3-A91D-072D65995503}"/>
                      </a:ext>
                    </a:extLst>
                  </p:cNvPr>
                  <p:cNvGrpSpPr/>
                  <p:nvPr/>
                </p:nvGrpSpPr>
                <p:grpSpPr>
                  <a:xfrm>
                    <a:off x="466227" y="2277630"/>
                    <a:ext cx="151810" cy="91913"/>
                    <a:chOff x="6969110" y="3730368"/>
                    <a:chExt cx="667328" cy="86946"/>
                  </a:xfrm>
                  <a:grpFill/>
                </p:grpSpPr>
                <p:sp>
                  <p:nvSpPr>
                    <p:cNvPr id="1479" name="正方形/長方形 1478">
                      <a:extLst>
                        <a:ext uri="{FF2B5EF4-FFF2-40B4-BE49-F238E27FC236}">
                          <a16:creationId xmlns:a16="http://schemas.microsoft.com/office/drawing/2014/main" id="{D90DF4B3-E441-4982-AEF5-B047B4DCD85B}"/>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80" name="フリーフォーム 1152">
                      <a:extLst>
                        <a:ext uri="{FF2B5EF4-FFF2-40B4-BE49-F238E27FC236}">
                          <a16:creationId xmlns:a16="http://schemas.microsoft.com/office/drawing/2014/main" id="{31BE756E-9FF3-41B4-9E4A-EE14B34A6419}"/>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81" name="直線コネクタ 1480">
                      <a:extLst>
                        <a:ext uri="{FF2B5EF4-FFF2-40B4-BE49-F238E27FC236}">
                          <a16:creationId xmlns:a16="http://schemas.microsoft.com/office/drawing/2014/main" id="{4F800DDA-9725-457F-A0C0-F35CDFF2D156}"/>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71" name="グループ化 1470">
                    <a:extLst>
                      <a:ext uri="{FF2B5EF4-FFF2-40B4-BE49-F238E27FC236}">
                        <a16:creationId xmlns:a16="http://schemas.microsoft.com/office/drawing/2014/main" id="{5B3A683B-AC25-4217-A680-60015C5723E7}"/>
                      </a:ext>
                    </a:extLst>
                  </p:cNvPr>
                  <p:cNvGrpSpPr/>
                  <p:nvPr/>
                </p:nvGrpSpPr>
                <p:grpSpPr>
                  <a:xfrm>
                    <a:off x="640927" y="2277630"/>
                    <a:ext cx="151810" cy="91913"/>
                    <a:chOff x="6969110" y="3730368"/>
                    <a:chExt cx="667328" cy="86946"/>
                  </a:xfrm>
                  <a:grpFill/>
                </p:grpSpPr>
                <p:sp>
                  <p:nvSpPr>
                    <p:cNvPr id="1476" name="正方形/長方形 1475">
                      <a:extLst>
                        <a:ext uri="{FF2B5EF4-FFF2-40B4-BE49-F238E27FC236}">
                          <a16:creationId xmlns:a16="http://schemas.microsoft.com/office/drawing/2014/main" id="{2568352D-B4A0-4EA8-AAE6-DD9D2341DA1D}"/>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77" name="フリーフォーム 1152">
                      <a:extLst>
                        <a:ext uri="{FF2B5EF4-FFF2-40B4-BE49-F238E27FC236}">
                          <a16:creationId xmlns:a16="http://schemas.microsoft.com/office/drawing/2014/main" id="{A9637645-542F-4A78-BCF4-095C7766F4A5}"/>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78" name="直線コネクタ 1477">
                      <a:extLst>
                        <a:ext uri="{FF2B5EF4-FFF2-40B4-BE49-F238E27FC236}">
                          <a16:creationId xmlns:a16="http://schemas.microsoft.com/office/drawing/2014/main" id="{F5B7589F-A397-452A-80BE-E89AAC21ACE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72" name="グループ化 1471">
                    <a:extLst>
                      <a:ext uri="{FF2B5EF4-FFF2-40B4-BE49-F238E27FC236}">
                        <a16:creationId xmlns:a16="http://schemas.microsoft.com/office/drawing/2014/main" id="{2E5F578F-34AF-4783-AEE4-AD94C74F8EAD}"/>
                      </a:ext>
                    </a:extLst>
                  </p:cNvPr>
                  <p:cNvGrpSpPr/>
                  <p:nvPr/>
                </p:nvGrpSpPr>
                <p:grpSpPr>
                  <a:xfrm>
                    <a:off x="810739" y="2277630"/>
                    <a:ext cx="151810" cy="91913"/>
                    <a:chOff x="6969110" y="3730368"/>
                    <a:chExt cx="667328" cy="86946"/>
                  </a:xfrm>
                  <a:grpFill/>
                </p:grpSpPr>
                <p:sp>
                  <p:nvSpPr>
                    <p:cNvPr id="1473" name="正方形/長方形 1472">
                      <a:extLst>
                        <a:ext uri="{FF2B5EF4-FFF2-40B4-BE49-F238E27FC236}">
                          <a16:creationId xmlns:a16="http://schemas.microsoft.com/office/drawing/2014/main" id="{DD9A8B75-0196-4EA4-8DE9-1009774F205F}"/>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74" name="フリーフォーム 1152">
                      <a:extLst>
                        <a:ext uri="{FF2B5EF4-FFF2-40B4-BE49-F238E27FC236}">
                          <a16:creationId xmlns:a16="http://schemas.microsoft.com/office/drawing/2014/main" id="{7C3BE2CD-54B4-462A-B987-6AAF7584369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75" name="直線コネクタ 1474">
                      <a:extLst>
                        <a:ext uri="{FF2B5EF4-FFF2-40B4-BE49-F238E27FC236}">
                          <a16:creationId xmlns:a16="http://schemas.microsoft.com/office/drawing/2014/main" id="{A6F1189C-4C69-4ECB-A227-62AB3241FFA7}"/>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nvGrpSpPr>
                <p:cNvPr id="1452" name="グループ化 1451">
                  <a:extLst>
                    <a:ext uri="{FF2B5EF4-FFF2-40B4-BE49-F238E27FC236}">
                      <a16:creationId xmlns:a16="http://schemas.microsoft.com/office/drawing/2014/main" id="{F1478A40-0BAB-4E41-9896-C41C3CFD9432}"/>
                    </a:ext>
                  </a:extLst>
                </p:cNvPr>
                <p:cNvGrpSpPr/>
                <p:nvPr/>
              </p:nvGrpSpPr>
              <p:grpSpPr>
                <a:xfrm>
                  <a:off x="290060" y="2562642"/>
                  <a:ext cx="672489" cy="91913"/>
                  <a:chOff x="290060" y="2277630"/>
                  <a:chExt cx="672489" cy="91913"/>
                </a:xfrm>
                <a:grpFill/>
              </p:grpSpPr>
              <p:grpSp>
                <p:nvGrpSpPr>
                  <p:cNvPr id="1453" name="グループ化 1452">
                    <a:extLst>
                      <a:ext uri="{FF2B5EF4-FFF2-40B4-BE49-F238E27FC236}">
                        <a16:creationId xmlns:a16="http://schemas.microsoft.com/office/drawing/2014/main" id="{A0999663-48B3-4BC0-A31A-52F6996DF84E}"/>
                      </a:ext>
                    </a:extLst>
                  </p:cNvPr>
                  <p:cNvGrpSpPr/>
                  <p:nvPr/>
                </p:nvGrpSpPr>
                <p:grpSpPr>
                  <a:xfrm>
                    <a:off x="290060" y="2277630"/>
                    <a:ext cx="151810" cy="91913"/>
                    <a:chOff x="6969110" y="3730368"/>
                    <a:chExt cx="667328" cy="86946"/>
                  </a:xfrm>
                  <a:grpFill/>
                </p:grpSpPr>
                <p:sp>
                  <p:nvSpPr>
                    <p:cNvPr id="1466" name="正方形/長方形 1465">
                      <a:extLst>
                        <a:ext uri="{FF2B5EF4-FFF2-40B4-BE49-F238E27FC236}">
                          <a16:creationId xmlns:a16="http://schemas.microsoft.com/office/drawing/2014/main" id="{78551FB8-A7BD-444A-A6E0-0365EC76EA71}"/>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67" name="フリーフォーム 1152">
                      <a:extLst>
                        <a:ext uri="{FF2B5EF4-FFF2-40B4-BE49-F238E27FC236}">
                          <a16:creationId xmlns:a16="http://schemas.microsoft.com/office/drawing/2014/main" id="{33843D6E-20C7-49CF-8B7B-7686D8CD5AB0}"/>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68" name="直線コネクタ 1467">
                      <a:extLst>
                        <a:ext uri="{FF2B5EF4-FFF2-40B4-BE49-F238E27FC236}">
                          <a16:creationId xmlns:a16="http://schemas.microsoft.com/office/drawing/2014/main" id="{AB5CDE96-CEE9-4B57-AE31-2AB880FC6C3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54" name="グループ化 1453">
                    <a:extLst>
                      <a:ext uri="{FF2B5EF4-FFF2-40B4-BE49-F238E27FC236}">
                        <a16:creationId xmlns:a16="http://schemas.microsoft.com/office/drawing/2014/main" id="{D45E2F4B-A10C-491F-A5B9-A470D01AFD72}"/>
                      </a:ext>
                    </a:extLst>
                  </p:cNvPr>
                  <p:cNvGrpSpPr/>
                  <p:nvPr/>
                </p:nvGrpSpPr>
                <p:grpSpPr>
                  <a:xfrm>
                    <a:off x="466227" y="2277630"/>
                    <a:ext cx="151810" cy="91913"/>
                    <a:chOff x="6969110" y="3730368"/>
                    <a:chExt cx="667328" cy="86946"/>
                  </a:xfrm>
                  <a:grpFill/>
                </p:grpSpPr>
                <p:sp>
                  <p:nvSpPr>
                    <p:cNvPr id="1463" name="正方形/長方形 1462">
                      <a:extLst>
                        <a:ext uri="{FF2B5EF4-FFF2-40B4-BE49-F238E27FC236}">
                          <a16:creationId xmlns:a16="http://schemas.microsoft.com/office/drawing/2014/main" id="{EB8DA38C-BCB9-4378-90E3-B3EC2C82E4B3}"/>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64" name="フリーフォーム 1152">
                      <a:extLst>
                        <a:ext uri="{FF2B5EF4-FFF2-40B4-BE49-F238E27FC236}">
                          <a16:creationId xmlns:a16="http://schemas.microsoft.com/office/drawing/2014/main" id="{219C502F-6094-4AE2-9480-F49EBD3D02ED}"/>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65" name="直線コネクタ 1464">
                      <a:extLst>
                        <a:ext uri="{FF2B5EF4-FFF2-40B4-BE49-F238E27FC236}">
                          <a16:creationId xmlns:a16="http://schemas.microsoft.com/office/drawing/2014/main" id="{C96B3EC0-3BEE-45A3-A8A9-2C159EFF6540}"/>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55" name="グループ化 1454">
                    <a:extLst>
                      <a:ext uri="{FF2B5EF4-FFF2-40B4-BE49-F238E27FC236}">
                        <a16:creationId xmlns:a16="http://schemas.microsoft.com/office/drawing/2014/main" id="{FECE09AB-2AEA-41BE-8BCC-A4363BAA26DA}"/>
                      </a:ext>
                    </a:extLst>
                  </p:cNvPr>
                  <p:cNvGrpSpPr/>
                  <p:nvPr/>
                </p:nvGrpSpPr>
                <p:grpSpPr>
                  <a:xfrm>
                    <a:off x="640927" y="2277630"/>
                    <a:ext cx="151810" cy="91913"/>
                    <a:chOff x="6969110" y="3730368"/>
                    <a:chExt cx="667328" cy="86946"/>
                  </a:xfrm>
                  <a:grpFill/>
                </p:grpSpPr>
                <p:sp>
                  <p:nvSpPr>
                    <p:cNvPr id="1460" name="正方形/長方形 1459">
                      <a:extLst>
                        <a:ext uri="{FF2B5EF4-FFF2-40B4-BE49-F238E27FC236}">
                          <a16:creationId xmlns:a16="http://schemas.microsoft.com/office/drawing/2014/main" id="{40AAEFFF-1EF0-4D6A-92EE-60CF7AC74546}"/>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61" name="フリーフォーム 1152">
                      <a:extLst>
                        <a:ext uri="{FF2B5EF4-FFF2-40B4-BE49-F238E27FC236}">
                          <a16:creationId xmlns:a16="http://schemas.microsoft.com/office/drawing/2014/main" id="{A9CCB673-0164-4244-9E63-B7594D8146E6}"/>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62" name="直線コネクタ 1461">
                      <a:extLst>
                        <a:ext uri="{FF2B5EF4-FFF2-40B4-BE49-F238E27FC236}">
                          <a16:creationId xmlns:a16="http://schemas.microsoft.com/office/drawing/2014/main" id="{D718D43D-958A-4593-8232-04C2B2240BA9}"/>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nvGrpSpPr>
                  <p:cNvPr id="1456" name="グループ化 1455">
                    <a:extLst>
                      <a:ext uri="{FF2B5EF4-FFF2-40B4-BE49-F238E27FC236}">
                        <a16:creationId xmlns:a16="http://schemas.microsoft.com/office/drawing/2014/main" id="{9E6228A3-2A74-49EC-8FA1-7D48241EACD6}"/>
                      </a:ext>
                    </a:extLst>
                  </p:cNvPr>
                  <p:cNvGrpSpPr/>
                  <p:nvPr/>
                </p:nvGrpSpPr>
                <p:grpSpPr>
                  <a:xfrm>
                    <a:off x="810739" y="2277630"/>
                    <a:ext cx="151810" cy="91913"/>
                    <a:chOff x="6969110" y="3730368"/>
                    <a:chExt cx="667328" cy="86946"/>
                  </a:xfrm>
                  <a:grpFill/>
                </p:grpSpPr>
                <p:sp>
                  <p:nvSpPr>
                    <p:cNvPr id="1457" name="正方形/長方形 1456">
                      <a:extLst>
                        <a:ext uri="{FF2B5EF4-FFF2-40B4-BE49-F238E27FC236}">
                          <a16:creationId xmlns:a16="http://schemas.microsoft.com/office/drawing/2014/main" id="{E118A7EE-E82F-4943-A57A-4F40CEFF81BA}"/>
                        </a:ext>
                      </a:extLst>
                    </p:cNvPr>
                    <p:cNvSpPr/>
                    <p:nvPr/>
                  </p:nvSpPr>
                  <p:spPr>
                    <a:xfrm>
                      <a:off x="6977431" y="3768722"/>
                      <a:ext cx="614343" cy="45719"/>
                    </a:xfrm>
                    <a:prstGeom prst="rect">
                      <a:avLst/>
                    </a:pr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58" name="フリーフォーム 1152">
                      <a:extLst>
                        <a:ext uri="{FF2B5EF4-FFF2-40B4-BE49-F238E27FC236}">
                          <a16:creationId xmlns:a16="http://schemas.microsoft.com/office/drawing/2014/main" id="{8130EDDE-6D2C-4587-A310-4A65CD90C1C1}"/>
                        </a:ext>
                      </a:extLst>
                    </p:cNvPr>
                    <p:cNvSpPr/>
                    <p:nvPr/>
                  </p:nvSpPr>
                  <p:spPr>
                    <a:xfrm>
                      <a:off x="7592038" y="3730368"/>
                      <a:ext cx="44400" cy="86946"/>
                    </a:xfrm>
                    <a:custGeom>
                      <a:avLst/>
                      <a:gdLst>
                        <a:gd name="connsiteX0" fmla="*/ 0 w 83344"/>
                        <a:gd name="connsiteY0" fmla="*/ 73819 h 264319"/>
                        <a:gd name="connsiteX1" fmla="*/ 0 w 83344"/>
                        <a:gd name="connsiteY1" fmla="*/ 264319 h 264319"/>
                        <a:gd name="connsiteX2" fmla="*/ 83344 w 83344"/>
                        <a:gd name="connsiteY2" fmla="*/ 178594 h 264319"/>
                        <a:gd name="connsiteX3" fmla="*/ 83344 w 83344"/>
                        <a:gd name="connsiteY3" fmla="*/ 0 h 264319"/>
                        <a:gd name="connsiteX4" fmla="*/ 0 w 83344"/>
                        <a:gd name="connsiteY4" fmla="*/ 73819 h 264319"/>
                        <a:gd name="connsiteX0" fmla="*/ 0 w 83344"/>
                        <a:gd name="connsiteY0" fmla="*/ 73819 h 264319"/>
                        <a:gd name="connsiteX1" fmla="*/ 0 w 83344"/>
                        <a:gd name="connsiteY1" fmla="*/ 264319 h 264319"/>
                        <a:gd name="connsiteX2" fmla="*/ 61640 w 83344"/>
                        <a:gd name="connsiteY2" fmla="*/ 218640 h 264319"/>
                        <a:gd name="connsiteX3" fmla="*/ 83344 w 83344"/>
                        <a:gd name="connsiteY3" fmla="*/ 0 h 264319"/>
                        <a:gd name="connsiteX4" fmla="*/ 0 w 83344"/>
                        <a:gd name="connsiteY4" fmla="*/ 73819 h 264319"/>
                        <a:gd name="connsiteX0" fmla="*/ 0 w 74661"/>
                        <a:gd name="connsiteY0" fmla="*/ 33770 h 224270"/>
                        <a:gd name="connsiteX1" fmla="*/ 0 w 74661"/>
                        <a:gd name="connsiteY1" fmla="*/ 224270 h 224270"/>
                        <a:gd name="connsiteX2" fmla="*/ 61640 w 74661"/>
                        <a:gd name="connsiteY2" fmla="*/ 178591 h 224270"/>
                        <a:gd name="connsiteX3" fmla="*/ 74661 w 74661"/>
                        <a:gd name="connsiteY3" fmla="*/ 0 h 224270"/>
                        <a:gd name="connsiteX4" fmla="*/ 0 w 74661"/>
                        <a:gd name="connsiteY4" fmla="*/ 33770 h 224270"/>
                        <a:gd name="connsiteX0" fmla="*/ 0 w 61640"/>
                        <a:gd name="connsiteY0" fmla="*/ 57799 h 248299"/>
                        <a:gd name="connsiteX1" fmla="*/ 0 w 61640"/>
                        <a:gd name="connsiteY1" fmla="*/ 248299 h 248299"/>
                        <a:gd name="connsiteX2" fmla="*/ 61640 w 61640"/>
                        <a:gd name="connsiteY2" fmla="*/ 202620 h 248299"/>
                        <a:gd name="connsiteX3" fmla="*/ 61640 w 61640"/>
                        <a:gd name="connsiteY3" fmla="*/ 0 h 248299"/>
                        <a:gd name="connsiteX4" fmla="*/ 0 w 61640"/>
                        <a:gd name="connsiteY4" fmla="*/ 57799 h 248299"/>
                        <a:gd name="connsiteX0" fmla="*/ 0 w 64850"/>
                        <a:gd name="connsiteY0" fmla="*/ 57799 h 248299"/>
                        <a:gd name="connsiteX1" fmla="*/ 0 w 64850"/>
                        <a:gd name="connsiteY1" fmla="*/ 248299 h 248299"/>
                        <a:gd name="connsiteX2" fmla="*/ 64850 w 64850"/>
                        <a:gd name="connsiteY2" fmla="*/ 141605 h 248299"/>
                        <a:gd name="connsiteX3" fmla="*/ 61640 w 64850"/>
                        <a:gd name="connsiteY3" fmla="*/ 0 h 248299"/>
                        <a:gd name="connsiteX4" fmla="*/ 0 w 64850"/>
                        <a:gd name="connsiteY4" fmla="*/ 57799 h 248299"/>
                        <a:gd name="connsiteX0" fmla="*/ 0 w 64850"/>
                        <a:gd name="connsiteY0" fmla="*/ 111184 h 301684"/>
                        <a:gd name="connsiteX1" fmla="*/ 0 w 64850"/>
                        <a:gd name="connsiteY1" fmla="*/ 301684 h 301684"/>
                        <a:gd name="connsiteX2" fmla="*/ 64850 w 64850"/>
                        <a:gd name="connsiteY2" fmla="*/ 194990 h 301684"/>
                        <a:gd name="connsiteX3" fmla="*/ 61640 w 64850"/>
                        <a:gd name="connsiteY3" fmla="*/ 0 h 301684"/>
                        <a:gd name="connsiteX4" fmla="*/ 0 w 64850"/>
                        <a:gd name="connsiteY4" fmla="*/ 111184 h 3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0" h="301684">
                          <a:moveTo>
                            <a:pt x="0" y="111184"/>
                          </a:moveTo>
                          <a:lnTo>
                            <a:pt x="0" y="301684"/>
                          </a:lnTo>
                          <a:lnTo>
                            <a:pt x="64850" y="194990"/>
                          </a:lnTo>
                          <a:lnTo>
                            <a:pt x="61640" y="0"/>
                          </a:lnTo>
                          <a:lnTo>
                            <a:pt x="0" y="111184"/>
                          </a:lnTo>
                          <a:close/>
                        </a:path>
                      </a:pathLst>
                    </a:custGeom>
                    <a:grpFill/>
                    <a:ln w="12700" cap="flat" cmpd="sng" algn="ctr">
                      <a:solidFill>
                        <a:srgbClr val="E7E6E6">
                          <a:lumMod val="75000"/>
                        </a:srgbClr>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459" name="直線コネクタ 1458">
                      <a:extLst>
                        <a:ext uri="{FF2B5EF4-FFF2-40B4-BE49-F238E27FC236}">
                          <a16:creationId xmlns:a16="http://schemas.microsoft.com/office/drawing/2014/main" id="{5DF29A6D-8489-4012-9C7F-7FA7FC97176F}"/>
                        </a:ext>
                      </a:extLst>
                    </p:cNvPr>
                    <p:cNvCxnSpPr/>
                    <p:nvPr/>
                  </p:nvCxnSpPr>
                  <p:spPr>
                    <a:xfrm flipV="1">
                      <a:off x="6969110" y="3739342"/>
                      <a:ext cx="35802" cy="32068"/>
                    </a:xfrm>
                    <a:prstGeom prst="line">
                      <a:avLst/>
                    </a:prstGeom>
                    <a:grpFill/>
                    <a:ln w="12700" cap="flat" cmpd="sng" algn="ctr">
                      <a:solidFill>
                        <a:srgbClr val="E7E6E6">
                          <a:lumMod val="75000"/>
                        </a:srgbClr>
                      </a:solidFill>
                      <a:prstDash val="solid"/>
                      <a:miter lim="800000"/>
                    </a:ln>
                    <a:effectLst/>
                  </p:spPr>
                </p:cxnSp>
              </p:grpSp>
            </p:grpSp>
          </p:grpSp>
        </p:grpSp>
        <p:sp>
          <p:nvSpPr>
            <p:cNvPr id="1435" name="フリーフォーム 1434"/>
            <p:cNvSpPr/>
            <p:nvPr/>
          </p:nvSpPr>
          <p:spPr>
            <a:xfrm>
              <a:off x="1403508" y="5036820"/>
              <a:ext cx="135731" cy="707231"/>
            </a:xfrm>
            <a:custGeom>
              <a:avLst/>
              <a:gdLst>
                <a:gd name="connsiteX0" fmla="*/ 0 w 121920"/>
                <a:gd name="connsiteY0" fmla="*/ 685800 h 685800"/>
                <a:gd name="connsiteX1" fmla="*/ 0 w 121920"/>
                <a:gd name="connsiteY1" fmla="*/ 685800 h 685800"/>
                <a:gd name="connsiteX2" fmla="*/ 121920 w 121920"/>
                <a:gd name="connsiteY2" fmla="*/ 502920 h 685800"/>
                <a:gd name="connsiteX3" fmla="*/ 106680 w 121920"/>
                <a:gd name="connsiteY3" fmla="*/ 0 h 685800"/>
                <a:gd name="connsiteX4" fmla="*/ 7620 w 121920"/>
                <a:gd name="connsiteY4" fmla="*/ 220980 h 685800"/>
                <a:gd name="connsiteX0" fmla="*/ 0 w 121920"/>
                <a:gd name="connsiteY0" fmla="*/ 685800 h 707231"/>
                <a:gd name="connsiteX1" fmla="*/ 2382 w 121920"/>
                <a:gd name="connsiteY1" fmla="*/ 707231 h 707231"/>
                <a:gd name="connsiteX2" fmla="*/ 121920 w 121920"/>
                <a:gd name="connsiteY2" fmla="*/ 502920 h 707231"/>
                <a:gd name="connsiteX3" fmla="*/ 106680 w 121920"/>
                <a:gd name="connsiteY3" fmla="*/ 0 h 707231"/>
                <a:gd name="connsiteX4" fmla="*/ 7620 w 121920"/>
                <a:gd name="connsiteY4" fmla="*/ 220980 h 707231"/>
                <a:gd name="connsiteX0" fmla="*/ 13811 w 135731"/>
                <a:gd name="connsiteY0" fmla="*/ 685800 h 707231"/>
                <a:gd name="connsiteX1" fmla="*/ 16193 w 135731"/>
                <a:gd name="connsiteY1" fmla="*/ 707231 h 707231"/>
                <a:gd name="connsiteX2" fmla="*/ 135731 w 135731"/>
                <a:gd name="connsiteY2" fmla="*/ 502920 h 707231"/>
                <a:gd name="connsiteX3" fmla="*/ 120491 w 135731"/>
                <a:gd name="connsiteY3" fmla="*/ 0 h 707231"/>
                <a:gd name="connsiteX4" fmla="*/ 0 w 135731"/>
                <a:gd name="connsiteY4" fmla="*/ 213836 h 707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1" h="707231">
                  <a:moveTo>
                    <a:pt x="13811" y="685800"/>
                  </a:moveTo>
                  <a:lnTo>
                    <a:pt x="16193" y="707231"/>
                  </a:lnTo>
                  <a:lnTo>
                    <a:pt x="135731" y="502920"/>
                  </a:lnTo>
                  <a:lnTo>
                    <a:pt x="120491" y="0"/>
                  </a:lnTo>
                  <a:lnTo>
                    <a:pt x="0" y="213836"/>
                  </a:lnTo>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6" name="正方形/長方形 1435"/>
            <p:cNvSpPr/>
            <p:nvPr/>
          </p:nvSpPr>
          <p:spPr>
            <a:xfrm>
              <a:off x="640326" y="5250488"/>
              <a:ext cx="769620" cy="502152"/>
            </a:xfrm>
            <a:prstGeom prst="rect">
              <a:avLst/>
            </a:pr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7" name="フリーフォーム 1436"/>
            <p:cNvSpPr/>
            <p:nvPr/>
          </p:nvSpPr>
          <p:spPr>
            <a:xfrm>
              <a:off x="640556" y="5043488"/>
              <a:ext cx="192882" cy="207168"/>
            </a:xfrm>
            <a:custGeom>
              <a:avLst/>
              <a:gdLst>
                <a:gd name="connsiteX0" fmla="*/ 0 w 192882"/>
                <a:gd name="connsiteY0" fmla="*/ 207168 h 207168"/>
                <a:gd name="connsiteX1" fmla="*/ 192882 w 192882"/>
                <a:gd name="connsiteY1" fmla="*/ 0 h 207168"/>
                <a:gd name="connsiteX2" fmla="*/ 185738 w 192882"/>
                <a:gd name="connsiteY2" fmla="*/ 88106 h 207168"/>
                <a:gd name="connsiteX3" fmla="*/ 97632 w 192882"/>
                <a:gd name="connsiteY3" fmla="*/ 202406 h 207168"/>
                <a:gd name="connsiteX4" fmla="*/ 0 w 192882"/>
                <a:gd name="connsiteY4" fmla="*/ 207168 h 207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82" h="207168">
                  <a:moveTo>
                    <a:pt x="0" y="207168"/>
                  </a:moveTo>
                  <a:lnTo>
                    <a:pt x="192882" y="0"/>
                  </a:lnTo>
                  <a:lnTo>
                    <a:pt x="185738" y="88106"/>
                  </a:lnTo>
                  <a:lnTo>
                    <a:pt x="97632" y="202406"/>
                  </a:lnTo>
                  <a:lnTo>
                    <a:pt x="0" y="207168"/>
                  </a:lnTo>
                  <a:close/>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8" name="フリーフォーム 1437"/>
            <p:cNvSpPr/>
            <p:nvPr/>
          </p:nvSpPr>
          <p:spPr>
            <a:xfrm>
              <a:off x="833438" y="5033963"/>
              <a:ext cx="685800" cy="95250"/>
            </a:xfrm>
            <a:custGeom>
              <a:avLst/>
              <a:gdLst>
                <a:gd name="connsiteX0" fmla="*/ 0 w 685800"/>
                <a:gd name="connsiteY0" fmla="*/ 0 h 95250"/>
                <a:gd name="connsiteX1" fmla="*/ 0 w 685800"/>
                <a:gd name="connsiteY1" fmla="*/ 0 h 95250"/>
                <a:gd name="connsiteX2" fmla="*/ 83343 w 685800"/>
                <a:gd name="connsiteY2" fmla="*/ 4762 h 95250"/>
                <a:gd name="connsiteX3" fmla="*/ 197643 w 685800"/>
                <a:gd name="connsiteY3" fmla="*/ 4762 h 95250"/>
                <a:gd name="connsiteX4" fmla="*/ 685800 w 685800"/>
                <a:gd name="connsiteY4" fmla="*/ 2381 h 95250"/>
                <a:gd name="connsiteX5" fmla="*/ 628650 w 685800"/>
                <a:gd name="connsiteY5" fmla="*/ 95250 h 95250"/>
                <a:gd name="connsiteX6" fmla="*/ 4762 w 685800"/>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95250">
                  <a:moveTo>
                    <a:pt x="0" y="0"/>
                  </a:moveTo>
                  <a:lnTo>
                    <a:pt x="0" y="0"/>
                  </a:lnTo>
                  <a:lnTo>
                    <a:pt x="83343" y="4762"/>
                  </a:lnTo>
                  <a:cubicBezTo>
                    <a:pt x="121439" y="5331"/>
                    <a:pt x="159543" y="4762"/>
                    <a:pt x="197643" y="4762"/>
                  </a:cubicBezTo>
                  <a:lnTo>
                    <a:pt x="685800" y="2381"/>
                  </a:lnTo>
                  <a:lnTo>
                    <a:pt x="628650" y="95250"/>
                  </a:lnTo>
                  <a:lnTo>
                    <a:pt x="4762" y="95250"/>
                  </a:lnTo>
                </a:path>
              </a:pathLst>
            </a:custGeom>
            <a:solidFill>
              <a:sysClr val="window" lastClr="FFFFFF">
                <a:lumMod val="7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9" name="正方形/長方形 1438"/>
            <p:cNvSpPr/>
            <p:nvPr/>
          </p:nvSpPr>
          <p:spPr>
            <a:xfrm>
              <a:off x="314786" y="5628670"/>
              <a:ext cx="1116570" cy="180875"/>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40" name="フリーフォーム 1439"/>
            <p:cNvSpPr/>
            <p:nvPr/>
          </p:nvSpPr>
          <p:spPr>
            <a:xfrm>
              <a:off x="1431131" y="5231606"/>
              <a:ext cx="316707" cy="573882"/>
            </a:xfrm>
            <a:custGeom>
              <a:avLst/>
              <a:gdLst>
                <a:gd name="connsiteX0" fmla="*/ 0 w 316707"/>
                <a:gd name="connsiteY0" fmla="*/ 573882 h 573882"/>
                <a:gd name="connsiteX1" fmla="*/ 316707 w 316707"/>
                <a:gd name="connsiteY1" fmla="*/ 150019 h 573882"/>
                <a:gd name="connsiteX2" fmla="*/ 311944 w 316707"/>
                <a:gd name="connsiteY2" fmla="*/ 0 h 573882"/>
                <a:gd name="connsiteX3" fmla="*/ 4763 w 316707"/>
                <a:gd name="connsiteY3" fmla="*/ 397669 h 573882"/>
                <a:gd name="connsiteX4" fmla="*/ 4763 w 316707"/>
                <a:gd name="connsiteY4" fmla="*/ 397669 h 57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07" h="573882">
                  <a:moveTo>
                    <a:pt x="0" y="573882"/>
                  </a:moveTo>
                  <a:lnTo>
                    <a:pt x="316707" y="150019"/>
                  </a:lnTo>
                  <a:lnTo>
                    <a:pt x="311944" y="0"/>
                  </a:lnTo>
                  <a:lnTo>
                    <a:pt x="4763" y="397669"/>
                  </a:lnTo>
                  <a:lnTo>
                    <a:pt x="4763" y="397669"/>
                  </a:lnTo>
                </a:path>
              </a:pathLst>
            </a:cu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533" name="テキスト ボックス 1532">
            <a:extLst>
              <a:ext uri="{FF2B5EF4-FFF2-40B4-BE49-F238E27FC236}">
                <a16:creationId xmlns:a16="http://schemas.microsoft.com/office/drawing/2014/main" id="{B42C2E5D-3466-4225-98E1-307841C88E35}"/>
              </a:ext>
            </a:extLst>
          </p:cNvPr>
          <p:cNvSpPr txBox="1"/>
          <p:nvPr/>
        </p:nvSpPr>
        <p:spPr>
          <a:xfrm>
            <a:off x="7467381" y="6727266"/>
            <a:ext cx="1062449" cy="307777"/>
          </a:xfrm>
          <a:prstGeom prst="rect">
            <a:avLst/>
          </a:prstGeom>
          <a:noFill/>
        </p:spPr>
        <p:txBody>
          <a:bodyPr wrap="square" rtlCol="0">
            <a:spAutoFit/>
          </a:bodyPr>
          <a:lstStyle/>
          <a:p>
            <a:pPr defTabSz="914400" eaLnBrk="0" fontAlgn="base" hangingPunct="0">
              <a:spcBef>
                <a:spcPct val="0"/>
              </a:spcBef>
              <a:spcAft>
                <a:spcPct val="0"/>
              </a:spcAft>
              <a:defRPr/>
            </a:pPr>
            <a:r>
              <a:rPr lang="ja-JP" altLang="en-US" sz="1400" dirty="0">
                <a:solidFill>
                  <a:srgbClr val="000000"/>
                </a:solidFill>
                <a:latin typeface="Meiryo UI" panose="020B0604030504040204" pitchFamily="50" charset="-128"/>
                <a:ea typeface="Meiryo UI" panose="020B0604030504040204" pitchFamily="50" charset="-128"/>
              </a:rPr>
              <a:t>敷地売却</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534" name="テキスト ボックス 1533"/>
          <p:cNvSpPr txBox="1"/>
          <p:nvPr/>
        </p:nvSpPr>
        <p:spPr>
          <a:xfrm>
            <a:off x="316767" y="7757092"/>
            <a:ext cx="2145897" cy="1708160"/>
          </a:xfrm>
          <a:prstGeom prst="rect">
            <a:avLst/>
          </a:prstGeom>
          <a:noFill/>
          <a:ln w="22225">
            <a:solidFill>
              <a:srgbClr val="002060">
                <a:alpha val="70000"/>
              </a:srgbClr>
            </a:solidFill>
          </a:ln>
        </p:spPr>
        <p:txBody>
          <a:bodyPr wrap="square" rtlCol="0">
            <a:spAutoFit/>
          </a:bodyPr>
          <a:lstStyle/>
          <a:p>
            <a:pPr algn="ctr" defTabSz="914400" eaLnBrk="0" fontAlgn="base" hangingPunct="0">
              <a:spcBef>
                <a:spcPct val="0"/>
              </a:spcBef>
              <a:spcAft>
                <a:spcPct val="0"/>
              </a:spcAft>
              <a:defRPr/>
            </a:pPr>
            <a:r>
              <a:rPr lang="ja-JP" altLang="en-US" sz="1400" b="1" dirty="0">
                <a:solidFill>
                  <a:srgbClr val="002060"/>
                </a:solidFill>
                <a:latin typeface="Meiryo UI" panose="020B0604030504040204" pitchFamily="50" charset="-128"/>
                <a:ea typeface="Meiryo UI" panose="020B0604030504040204" pitchFamily="50" charset="-128"/>
              </a:rPr>
              <a:t>分譲時点からの</a:t>
            </a:r>
            <a:endParaRPr lang="en-US" altLang="ja-JP" sz="1400" b="1" dirty="0">
              <a:solidFill>
                <a:srgbClr val="002060"/>
              </a:solidFill>
              <a:latin typeface="Meiryo UI" panose="020B0604030504040204" pitchFamily="50" charset="-128"/>
              <a:ea typeface="Meiryo UI" panose="020B0604030504040204" pitchFamily="50" charset="-128"/>
            </a:endParaRPr>
          </a:p>
          <a:p>
            <a:pPr algn="ctr" defTabSz="914400" eaLnBrk="0" fontAlgn="base" hangingPunct="0">
              <a:spcBef>
                <a:spcPct val="0"/>
              </a:spcBef>
              <a:spcAft>
                <a:spcPct val="0"/>
              </a:spcAft>
              <a:defRPr/>
            </a:pPr>
            <a:r>
              <a:rPr lang="ja-JP" altLang="en-US" sz="1400" b="1" dirty="0">
                <a:solidFill>
                  <a:srgbClr val="002060"/>
                </a:solidFill>
                <a:latin typeface="Meiryo UI" panose="020B0604030504040204" pitchFamily="50" charset="-128"/>
                <a:ea typeface="Meiryo UI" panose="020B0604030504040204" pitchFamily="50" charset="-128"/>
              </a:rPr>
              <a:t>適切な管理の推進</a:t>
            </a:r>
            <a:endParaRPr lang="en-US" altLang="ja-JP" sz="1400" b="1" dirty="0">
              <a:solidFill>
                <a:srgbClr val="00206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10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spc="-50" dirty="0">
                <a:solidFill>
                  <a:prstClr val="black"/>
                </a:solidFill>
                <a:latin typeface="Meiryo UI" panose="020B0604030504040204" pitchFamily="50" charset="-128"/>
                <a:ea typeface="Meiryo UI" panose="020B0604030504040204" pitchFamily="50" charset="-128"/>
              </a:rPr>
              <a:t>新築分譲</a:t>
            </a:r>
            <a:r>
              <a:rPr lang="ja-JP" altLang="en-US" sz="1200" spc="-50" dirty="0" smtClean="0">
                <a:solidFill>
                  <a:prstClr val="black"/>
                </a:solidFill>
                <a:latin typeface="Meiryo UI" panose="020B0604030504040204" pitchFamily="50" charset="-128"/>
                <a:ea typeface="Meiryo UI" panose="020B0604030504040204" pitchFamily="50" charset="-128"/>
              </a:rPr>
              <a:t>マンションの</a:t>
            </a:r>
            <a:r>
              <a:rPr lang="ja-JP" altLang="en-US" sz="1200" dirty="0" smtClean="0">
                <a:solidFill>
                  <a:prstClr val="black"/>
                </a:solidFill>
                <a:latin typeface="Meiryo UI" panose="020B0604030504040204" pitchFamily="50" charset="-128"/>
                <a:ea typeface="Meiryo UI" panose="020B0604030504040204" pitchFamily="50" charset="-128"/>
              </a:rPr>
              <a:t>管理計画 </a:t>
            </a:r>
            <a:endParaRPr lang="en-US" altLang="ja-JP" sz="1200" dirty="0" smtClean="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en-US" altLang="ja-JP"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予備的</a:t>
            </a:r>
            <a:r>
              <a:rPr lang="ja-JP" altLang="en-US" sz="1200" dirty="0">
                <a:solidFill>
                  <a:prstClr val="black"/>
                </a:solidFill>
                <a:latin typeface="Meiryo UI" panose="020B0604030504040204" pitchFamily="50" charset="-128"/>
                <a:ea typeface="Meiryo UI" panose="020B0604030504040204" pitchFamily="50" charset="-128"/>
              </a:rPr>
              <a:t>な</a:t>
            </a:r>
            <a:r>
              <a:rPr lang="ja-JP" altLang="en-US" sz="1200" dirty="0" smtClean="0">
                <a:solidFill>
                  <a:prstClr val="black"/>
                </a:solidFill>
                <a:latin typeface="Meiryo UI" panose="020B0604030504040204" pitchFamily="50" charset="-128"/>
                <a:ea typeface="Meiryo UI" panose="020B0604030504040204" pitchFamily="50" charset="-128"/>
              </a:rPr>
              <a:t>認定の</a:t>
            </a:r>
            <a:r>
              <a:rPr lang="ja-JP" altLang="en-US" sz="1200" dirty="0">
                <a:solidFill>
                  <a:prstClr val="black"/>
                </a:solidFill>
                <a:latin typeface="Meiryo UI" panose="020B0604030504040204" pitchFamily="50" charset="-128"/>
                <a:ea typeface="Meiryo UI" panose="020B0604030504040204" pitchFamily="50" charset="-128"/>
              </a:rPr>
              <a:t>普及啓発</a:t>
            </a:r>
            <a:endParaRPr lang="en-US" altLang="ja-JP" sz="12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12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spc="-50" dirty="0">
                <a:solidFill>
                  <a:prstClr val="black"/>
                </a:solidFill>
                <a:latin typeface="Meiryo UI" panose="020B0604030504040204" pitchFamily="50" charset="-128"/>
                <a:ea typeface="Meiryo UI" panose="020B0604030504040204" pitchFamily="50" charset="-128"/>
              </a:rPr>
              <a:t>長期優良住宅の認定取得促進</a:t>
            </a:r>
            <a:endParaRPr lang="en-US" altLang="ja-JP" sz="1200" spc="-5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1800" spc="-5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100" spc="-50" dirty="0">
              <a:solidFill>
                <a:prstClr val="black"/>
              </a:solidFill>
              <a:latin typeface="Meiryo UI" panose="020B0604030504040204" pitchFamily="50" charset="-128"/>
              <a:ea typeface="Meiryo UI" panose="020B0604030504040204" pitchFamily="50" charset="-128"/>
            </a:endParaRPr>
          </a:p>
        </p:txBody>
      </p:sp>
      <p:sp>
        <p:nvSpPr>
          <p:cNvPr id="1535" name="テキスト ボックス 1534"/>
          <p:cNvSpPr txBox="1"/>
          <p:nvPr/>
        </p:nvSpPr>
        <p:spPr>
          <a:xfrm>
            <a:off x="2528926" y="7756559"/>
            <a:ext cx="4052785" cy="1692771"/>
          </a:xfrm>
          <a:prstGeom prst="rect">
            <a:avLst/>
          </a:prstGeom>
          <a:noFill/>
          <a:ln w="22225">
            <a:solidFill>
              <a:srgbClr val="00B050">
                <a:alpha val="80000"/>
              </a:srgbClr>
            </a:solidFill>
          </a:ln>
        </p:spPr>
        <p:txBody>
          <a:bodyPr wrap="square" rtlCol="0">
            <a:spAutoFit/>
          </a:bodyPr>
          <a:lstStyle/>
          <a:p>
            <a:pPr algn="ctr" defTabSz="914400" eaLnBrk="0" fontAlgn="base" hangingPunct="0">
              <a:spcBef>
                <a:spcPct val="0"/>
              </a:spcBef>
              <a:spcAft>
                <a:spcPct val="0"/>
              </a:spcAft>
              <a:defRPr/>
            </a:pPr>
            <a:r>
              <a:rPr lang="ja-JP" altLang="en-US" sz="1400" b="1" dirty="0">
                <a:solidFill>
                  <a:srgbClr val="00B050"/>
                </a:solidFill>
                <a:latin typeface="Meiryo UI" panose="020B0604030504040204" pitchFamily="50" charset="-128"/>
                <a:ea typeface="Meiryo UI" panose="020B0604030504040204" pitchFamily="50" charset="-128"/>
              </a:rPr>
              <a:t>　　　　　管理組合の自律的で適切な管理の促進</a:t>
            </a:r>
            <a:endParaRPr lang="en-US" altLang="ja-JP" sz="1400" b="1" dirty="0">
              <a:solidFill>
                <a:srgbClr val="00B05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300" b="1" dirty="0">
              <a:solidFill>
                <a:srgbClr val="00B05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spc="-90" dirty="0">
                <a:solidFill>
                  <a:prstClr val="black"/>
                </a:solidFill>
                <a:latin typeface="Meiryo UI" panose="020B0604030504040204" pitchFamily="50" charset="-128"/>
                <a:ea typeface="Meiryo UI" panose="020B0604030504040204" pitchFamily="50" charset="-128"/>
              </a:rPr>
              <a:t>民間団体の評価制度と連携した管理計画認定制度の運用</a:t>
            </a:r>
            <a:endParaRPr lang="en-US" altLang="ja-JP" sz="1200" spc="-9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spc="-90" dirty="0">
                <a:solidFill>
                  <a:prstClr val="black"/>
                </a:solidFill>
                <a:latin typeface="Meiryo UI" panose="020B0604030504040204" pitchFamily="50" charset="-128"/>
                <a:ea typeface="Meiryo UI" panose="020B0604030504040204" pitchFamily="50" charset="-128"/>
              </a:rPr>
              <a:t>　　　　</a:t>
            </a:r>
            <a:r>
              <a:rPr lang="ja-JP" altLang="en-US" sz="1200" spc="-90" dirty="0">
                <a:solidFill>
                  <a:prstClr val="black"/>
                </a:solidFill>
                <a:latin typeface="Meiryo UI" panose="020B0604030504040204" pitchFamily="50" charset="-128"/>
                <a:ea typeface="Meiryo UI" panose="020B0604030504040204" pitchFamily="50" charset="-128"/>
              </a:rPr>
              <a:t>　</a:t>
            </a:r>
            <a:r>
              <a:rPr lang="ja-JP" altLang="en-US" sz="1200" spc="-90" dirty="0">
                <a:solidFill>
                  <a:srgbClr val="00B050"/>
                </a:solidFill>
                <a:latin typeface="Meiryo UI" panose="020B0604030504040204" pitchFamily="50" charset="-128"/>
                <a:ea typeface="Meiryo UI" panose="020B0604030504040204" pitchFamily="50" charset="-128"/>
              </a:rPr>
              <a:t> </a:t>
            </a:r>
            <a:r>
              <a:rPr lang="ja-JP" altLang="en-US" sz="1200" b="1" u="sng" spc="-110" dirty="0">
                <a:solidFill>
                  <a:srgbClr val="FF0000"/>
                </a:solidFill>
                <a:latin typeface="Meiryo UI" panose="020B0604030504040204" pitchFamily="50" charset="-128"/>
                <a:ea typeface="Meiryo UI" panose="020B0604030504040204" pitchFamily="50" charset="-128"/>
              </a:rPr>
              <a:t>認定基準の追加：耐震改修計画の作成、防災対策の実施</a:t>
            </a:r>
            <a:endParaRPr lang="en-US" altLang="ja-JP" sz="1200" b="1" u="sng" spc="-110" dirty="0">
              <a:solidFill>
                <a:srgbClr val="FF000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・管理に関する周知</a:t>
            </a:r>
            <a:r>
              <a:rPr lang="ja-JP" altLang="en-US" sz="1200" dirty="0" smtClean="0">
                <a:solidFill>
                  <a:prstClr val="black"/>
                </a:solidFill>
                <a:latin typeface="Meiryo UI" panose="020B0604030504040204" pitchFamily="50" charset="-128"/>
                <a:ea typeface="Meiryo UI" panose="020B0604030504040204" pitchFamily="50" charset="-128"/>
              </a:rPr>
              <a:t>啓発等</a:t>
            </a:r>
            <a:endParaRPr lang="en-US" altLang="ja-JP" sz="1200" dirty="0" smtClean="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6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・押しかけ支援の検討</a:t>
            </a:r>
            <a:endParaRPr lang="en-US" altLang="ja-JP" sz="12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・指導等の実施</a:t>
            </a:r>
            <a:endParaRPr lang="en-US" altLang="ja-JP" sz="1200" dirty="0">
              <a:solidFill>
                <a:prstClr val="black"/>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00" dirty="0">
                <a:solidFill>
                  <a:prstClr val="black"/>
                </a:solidFill>
                <a:latin typeface="Meiryo UI" panose="020B0604030504040204" pitchFamily="50" charset="-128"/>
                <a:ea typeface="Meiryo UI" panose="020B0604030504040204" pitchFamily="50" charset="-128"/>
              </a:rPr>
              <a:t>   </a:t>
            </a:r>
            <a:r>
              <a:rPr lang="ja-JP" altLang="en-US" sz="1200" b="1" u="sng" dirty="0">
                <a:solidFill>
                  <a:srgbClr val="FF0000"/>
                </a:solidFill>
                <a:latin typeface="Meiryo UI" panose="020B0604030504040204" pitchFamily="50" charset="-128"/>
                <a:ea typeface="Meiryo UI" panose="020B0604030504040204" pitchFamily="50" charset="-128"/>
              </a:rPr>
              <a:t>判断の基準の目安の追加：劣化や損傷の放置</a:t>
            </a:r>
            <a:endParaRPr lang="en-US" altLang="ja-JP" sz="1200" b="1" u="sng" dirty="0">
              <a:solidFill>
                <a:srgbClr val="FF0000"/>
              </a:solidFill>
              <a:latin typeface="Meiryo UI" panose="020B0604030504040204" pitchFamily="50" charset="-128"/>
              <a:ea typeface="Meiryo UI" panose="020B0604030504040204" pitchFamily="50" charset="-128"/>
            </a:endParaRPr>
          </a:p>
          <a:p>
            <a:pPr defTabSz="914400" eaLnBrk="0" fontAlgn="base" hangingPunct="0">
              <a:spcBef>
                <a:spcPct val="0"/>
              </a:spcBef>
              <a:spcAft>
                <a:spcPct val="0"/>
              </a:spcAft>
              <a:defRPr/>
            </a:pP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1536" name="テキスト ボックス 1535"/>
          <p:cNvSpPr txBox="1"/>
          <p:nvPr/>
        </p:nvSpPr>
        <p:spPr>
          <a:xfrm>
            <a:off x="6629222" y="7756685"/>
            <a:ext cx="2544067" cy="1692771"/>
          </a:xfrm>
          <a:prstGeom prst="rect">
            <a:avLst/>
          </a:prstGeom>
          <a:noFill/>
          <a:ln w="22225">
            <a:solidFill>
              <a:srgbClr val="ED7D31">
                <a:lumMod val="50000"/>
                <a:alpha val="80000"/>
              </a:srgbClr>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srgbClr val="ED7D31">
                    <a:lumMod val="50000"/>
                  </a:srgbClr>
                </a:solidFill>
                <a:effectLst/>
                <a:uLnTx/>
                <a:uFillTx/>
                <a:latin typeface="Meiryo UI" panose="020B0604030504040204" pitchFamily="50" charset="-128"/>
                <a:ea typeface="Meiryo UI" panose="020B0604030504040204" pitchFamily="50" charset="-128"/>
              </a:rPr>
              <a:t>再生の円滑化の推進</a:t>
            </a:r>
            <a:endParaRPr kumimoji="0" lang="en-US" altLang="ja-JP" sz="1400" b="1" i="0" u="none" strike="noStrike" kern="0" cap="none" spc="0" normalizeH="0" baseline="0" noProof="0" dirty="0">
              <a:ln>
                <a:noFill/>
              </a:ln>
              <a:solidFill>
                <a:srgbClr val="ED7D31">
                  <a:lumMod val="50000"/>
                </a:srgbClr>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ja-JP" sz="500" b="1" i="0" u="none" strike="noStrike" kern="0" cap="none" spc="0" normalizeH="0" baseline="0" noProof="0" dirty="0">
              <a:ln>
                <a:noFill/>
              </a:ln>
              <a:solidFill>
                <a:srgbClr val="ED7D31">
                  <a:lumMod val="50000"/>
                </a:srgbClr>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・容積率特例等の運用</a:t>
            </a:r>
            <a:endPar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ja-JP" sz="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・建替</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時工事期間中の仮住居とし</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て</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の</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公的賃貸住宅</a:t>
            </a:r>
            <a:r>
              <a:rPr kumimoji="0" lang="ja-JP" altLang="en-US" sz="1200" kern="0" dirty="0" smtClean="0">
                <a:solidFill>
                  <a:prstClr val="black"/>
                </a:solidFill>
                <a:latin typeface="Meiryo UI" panose="020B0604030504040204" pitchFamily="50" charset="-128"/>
                <a:ea typeface="Meiryo UI" panose="020B0604030504040204" pitchFamily="50" charset="-128"/>
              </a:rPr>
              <a:t>活用の検討</a:t>
            </a:r>
            <a:endPar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ja-JP" sz="500" b="0" i="0" u="none" strike="noStrike" kern="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・解体積立金などの資金計画</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含む</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5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除却</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までの中長期的な計画</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策定</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への</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5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支援</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検討</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ja-JP" sz="3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537" name="直線矢印コネクタ 1536"/>
          <p:cNvCxnSpPr/>
          <p:nvPr/>
        </p:nvCxnSpPr>
        <p:spPr>
          <a:xfrm>
            <a:off x="222784" y="7392888"/>
            <a:ext cx="2528177" cy="0"/>
          </a:xfrm>
          <a:prstGeom prst="straightConnector1">
            <a:avLst/>
          </a:prstGeom>
          <a:noFill/>
          <a:ln w="133350" cap="flat" cmpd="sng" algn="ctr">
            <a:solidFill>
              <a:srgbClr val="002060">
                <a:alpha val="70000"/>
              </a:srgbClr>
            </a:solidFill>
            <a:prstDash val="solid"/>
            <a:miter lim="800000"/>
            <a:headEnd type="triangle" w="sm" len="sm"/>
            <a:tailEnd type="triangle" w="sm" len="sm"/>
          </a:ln>
          <a:effectLst/>
        </p:spPr>
      </p:cxnSp>
      <p:cxnSp>
        <p:nvCxnSpPr>
          <p:cNvPr id="1538" name="直線矢印コネクタ 1537"/>
          <p:cNvCxnSpPr/>
          <p:nvPr/>
        </p:nvCxnSpPr>
        <p:spPr>
          <a:xfrm>
            <a:off x="2812762" y="7392888"/>
            <a:ext cx="3518506" cy="0"/>
          </a:xfrm>
          <a:prstGeom prst="straightConnector1">
            <a:avLst/>
          </a:prstGeom>
          <a:noFill/>
          <a:ln w="133350" cap="flat" cmpd="sng" algn="ctr">
            <a:solidFill>
              <a:srgbClr val="00B050">
                <a:alpha val="80000"/>
              </a:srgbClr>
            </a:solidFill>
            <a:prstDash val="solid"/>
            <a:miter lim="800000"/>
            <a:headEnd type="triangle" w="sm" len="sm"/>
            <a:tailEnd type="triangle" w="sm" len="sm"/>
          </a:ln>
          <a:effectLst/>
        </p:spPr>
      </p:cxnSp>
      <p:cxnSp>
        <p:nvCxnSpPr>
          <p:cNvPr id="1539" name="直線矢印コネクタ 1538"/>
          <p:cNvCxnSpPr/>
          <p:nvPr/>
        </p:nvCxnSpPr>
        <p:spPr>
          <a:xfrm>
            <a:off x="4144146" y="7561953"/>
            <a:ext cx="5029143" cy="0"/>
          </a:xfrm>
          <a:prstGeom prst="straightConnector1">
            <a:avLst/>
          </a:prstGeom>
          <a:noFill/>
          <a:ln w="133350" cap="flat" cmpd="sng" algn="ctr">
            <a:solidFill>
              <a:srgbClr val="ED7D31">
                <a:lumMod val="50000"/>
                <a:alpha val="80000"/>
              </a:srgbClr>
            </a:solidFill>
            <a:prstDash val="solid"/>
            <a:miter lim="800000"/>
            <a:headEnd type="triangle" w="sm" len="sm"/>
            <a:tailEnd type="triangle" w="sm" len="sm"/>
          </a:ln>
          <a:effectLst/>
        </p:spPr>
      </p:cxnSp>
      <p:cxnSp>
        <p:nvCxnSpPr>
          <p:cNvPr id="1540" name="直線矢印コネクタ 1539"/>
          <p:cNvCxnSpPr>
            <a:cxnSpLocks/>
          </p:cNvCxnSpPr>
          <p:nvPr/>
        </p:nvCxnSpPr>
        <p:spPr>
          <a:xfrm>
            <a:off x="2737493" y="8013103"/>
            <a:ext cx="0" cy="1233462"/>
          </a:xfrm>
          <a:prstGeom prst="straightConnector1">
            <a:avLst/>
          </a:prstGeom>
          <a:noFill/>
          <a:ln w="6350" cap="flat" cmpd="sng" algn="ctr">
            <a:solidFill>
              <a:sysClr val="windowText" lastClr="000000"/>
            </a:solidFill>
            <a:prstDash val="solid"/>
            <a:miter lim="800000"/>
            <a:headEnd type="triangle"/>
            <a:tailEnd type="triangle"/>
          </a:ln>
          <a:effectLst/>
        </p:spPr>
      </p:cxnSp>
      <p:sp>
        <p:nvSpPr>
          <p:cNvPr id="1541" name="テキスト ボックス 1540"/>
          <p:cNvSpPr txBox="1"/>
          <p:nvPr/>
        </p:nvSpPr>
        <p:spPr>
          <a:xfrm>
            <a:off x="2512635" y="7841129"/>
            <a:ext cx="800219" cy="215444"/>
          </a:xfrm>
          <a:prstGeom prst="rect">
            <a:avLst/>
          </a:prstGeom>
          <a:noFill/>
        </p:spPr>
        <p:txBody>
          <a:bodyPr wrap="none" rtlCol="0">
            <a:spAutoFit/>
          </a:bodyPr>
          <a:lstStyle/>
          <a:p>
            <a:pPr defTabSz="457200"/>
            <a:r>
              <a:rPr lang="ja-JP" altLang="en-US" sz="800" b="1" dirty="0">
                <a:solidFill>
                  <a:prstClr val="black"/>
                </a:solidFill>
                <a:ea typeface="游ゴシック" panose="020B0400000000000000" pitchFamily="50" charset="-128"/>
              </a:rPr>
              <a:t>管理水準・高</a:t>
            </a:r>
          </a:p>
        </p:txBody>
      </p:sp>
      <p:sp>
        <p:nvSpPr>
          <p:cNvPr id="1542" name="テキスト ボックス 1541"/>
          <p:cNvSpPr txBox="1"/>
          <p:nvPr/>
        </p:nvSpPr>
        <p:spPr>
          <a:xfrm>
            <a:off x="2512635" y="9248908"/>
            <a:ext cx="800219" cy="215444"/>
          </a:xfrm>
          <a:prstGeom prst="rect">
            <a:avLst/>
          </a:prstGeom>
          <a:noFill/>
        </p:spPr>
        <p:txBody>
          <a:bodyPr wrap="none" rtlCol="0">
            <a:spAutoFit/>
          </a:bodyPr>
          <a:lstStyle/>
          <a:p>
            <a:pPr defTabSz="457200"/>
            <a:r>
              <a:rPr lang="ja-JP" altLang="en-US" sz="800" b="1" dirty="0">
                <a:solidFill>
                  <a:prstClr val="black"/>
                </a:solidFill>
                <a:ea typeface="游ゴシック" panose="020B0400000000000000" pitchFamily="50" charset="-128"/>
              </a:rPr>
              <a:t>管理水準・低</a:t>
            </a:r>
          </a:p>
        </p:txBody>
      </p:sp>
      <p:sp>
        <p:nvSpPr>
          <p:cNvPr id="1543" name="左大かっこ 1542"/>
          <p:cNvSpPr/>
          <p:nvPr/>
        </p:nvSpPr>
        <p:spPr>
          <a:xfrm>
            <a:off x="2880170" y="8720463"/>
            <a:ext cx="110480" cy="526102"/>
          </a:xfrm>
          <a:prstGeom prst="leftBracket">
            <a:avLst/>
          </a:prstGeom>
          <a:noFill/>
          <a:ln w="6350" cap="flat" cmpd="sng" algn="ctr">
            <a:solidFill>
              <a:srgbClr val="00B05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44" name="左大かっこ 1543"/>
          <p:cNvSpPr/>
          <p:nvPr/>
        </p:nvSpPr>
        <p:spPr>
          <a:xfrm>
            <a:off x="2888027" y="8083577"/>
            <a:ext cx="102623" cy="521599"/>
          </a:xfrm>
          <a:prstGeom prst="leftBracket">
            <a:avLst/>
          </a:prstGeom>
          <a:noFill/>
          <a:ln w="6350" cap="flat" cmpd="sng" algn="ctr">
            <a:solidFill>
              <a:srgbClr val="00B05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545" name="直線コネクタ 1544"/>
          <p:cNvCxnSpPr/>
          <p:nvPr/>
        </p:nvCxnSpPr>
        <p:spPr>
          <a:xfrm flipV="1">
            <a:off x="1389716" y="7458907"/>
            <a:ext cx="0" cy="285485"/>
          </a:xfrm>
          <a:prstGeom prst="line">
            <a:avLst/>
          </a:prstGeom>
          <a:noFill/>
          <a:ln w="28575" cap="flat" cmpd="sng" algn="ctr">
            <a:solidFill>
              <a:srgbClr val="002060">
                <a:alpha val="70000"/>
              </a:srgbClr>
            </a:solidFill>
            <a:prstDash val="solid"/>
            <a:miter lim="800000"/>
          </a:ln>
          <a:effectLst/>
        </p:spPr>
      </p:cxnSp>
      <p:cxnSp>
        <p:nvCxnSpPr>
          <p:cNvPr id="1546" name="直線コネクタ 1545"/>
          <p:cNvCxnSpPr/>
          <p:nvPr/>
        </p:nvCxnSpPr>
        <p:spPr>
          <a:xfrm flipV="1">
            <a:off x="7906018" y="7629564"/>
            <a:ext cx="0" cy="117597"/>
          </a:xfrm>
          <a:prstGeom prst="line">
            <a:avLst/>
          </a:prstGeom>
          <a:noFill/>
          <a:ln w="28575" cap="flat" cmpd="sng" algn="ctr">
            <a:solidFill>
              <a:srgbClr val="ED7D31">
                <a:lumMod val="50000"/>
                <a:alpha val="80000"/>
              </a:srgbClr>
            </a:solidFill>
            <a:prstDash val="solid"/>
            <a:miter lim="800000"/>
          </a:ln>
          <a:effectLst/>
        </p:spPr>
      </p:cxnSp>
      <p:cxnSp>
        <p:nvCxnSpPr>
          <p:cNvPr id="1547" name="直線コネクタ 1546"/>
          <p:cNvCxnSpPr/>
          <p:nvPr/>
        </p:nvCxnSpPr>
        <p:spPr>
          <a:xfrm flipV="1">
            <a:off x="3775810" y="7458907"/>
            <a:ext cx="0" cy="297652"/>
          </a:xfrm>
          <a:prstGeom prst="line">
            <a:avLst/>
          </a:prstGeom>
          <a:noFill/>
          <a:ln w="28575" cap="flat" cmpd="sng" algn="ctr">
            <a:solidFill>
              <a:srgbClr val="00B050">
                <a:alpha val="80000"/>
              </a:srgbClr>
            </a:solidFill>
            <a:prstDash val="solid"/>
            <a:miter lim="800000"/>
          </a:ln>
          <a:effectLst/>
        </p:spPr>
      </p:cxnSp>
      <p:sp>
        <p:nvSpPr>
          <p:cNvPr id="1548" name="正方形/長方形 1547">
            <a:extLst>
              <a:ext uri="{FF2B5EF4-FFF2-40B4-BE49-F238E27FC236}">
                <a16:creationId xmlns:a16="http://schemas.microsoft.com/office/drawing/2014/main" id="{B5BB6D6B-10C6-4EF7-BFF3-3188C825285E}"/>
              </a:ext>
            </a:extLst>
          </p:cNvPr>
          <p:cNvSpPr/>
          <p:nvPr/>
        </p:nvSpPr>
        <p:spPr>
          <a:xfrm>
            <a:off x="138184" y="842789"/>
            <a:ext cx="6437740" cy="2648628"/>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49" name="テキスト ボックス 1548">
            <a:extLst>
              <a:ext uri="{FF2B5EF4-FFF2-40B4-BE49-F238E27FC236}">
                <a16:creationId xmlns:a16="http://schemas.microsoft.com/office/drawing/2014/main" id="{2B2233E1-DD6A-4035-848A-1E84EA533B5F}"/>
              </a:ext>
            </a:extLst>
          </p:cNvPr>
          <p:cNvSpPr txBox="1"/>
          <p:nvPr/>
        </p:nvSpPr>
        <p:spPr>
          <a:xfrm>
            <a:off x="9355752" y="6072161"/>
            <a:ext cx="3403192" cy="3570208"/>
          </a:xfrm>
          <a:prstGeom prst="rect">
            <a:avLst/>
          </a:prstGeom>
          <a:noFill/>
        </p:spPr>
        <p:txBody>
          <a:bodyPr wrap="square" rtlCol="0">
            <a:spAutoFit/>
          </a:bodyPr>
          <a:lstStyle/>
          <a:p>
            <a:pPr defTabSz="457200"/>
            <a:r>
              <a:rPr kumimoji="0" lang="ja-JP" altLang="en-US" sz="1400" b="1" dirty="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2</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6</a:t>
            </a:r>
            <a:r>
              <a:rPr kumimoji="0" lang="ja-JP" altLang="en-US" sz="1400" b="1" dirty="0">
                <a:solidFill>
                  <a:prstClr val="black"/>
                </a:solidFill>
                <a:latin typeface="游ゴシック" panose="020B0400000000000000" pitchFamily="50" charset="-128"/>
                <a:ea typeface="游ゴシック" panose="020B0400000000000000" pitchFamily="50" charset="-128"/>
              </a:rPr>
              <a:t>月</a:t>
            </a:r>
            <a:r>
              <a:rPr kumimoji="0" lang="ja-JP" altLang="en-US" sz="1400" dirty="0">
                <a:solidFill>
                  <a:prstClr val="black"/>
                </a:solidFill>
                <a:latin typeface="游ゴシック" panose="020B0400000000000000" pitchFamily="50" charset="-128"/>
                <a:ea typeface="游ゴシック" panose="020B0400000000000000" pitchFamily="50" charset="-128"/>
              </a:rPr>
              <a:t>　</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マンション</a:t>
            </a:r>
            <a:r>
              <a:rPr kumimoji="0" lang="ja-JP" altLang="en-US" sz="1400" b="1" dirty="0">
                <a:solidFill>
                  <a:prstClr val="black"/>
                </a:solidFill>
                <a:latin typeface="游ゴシック" panose="020B0400000000000000" pitchFamily="50" charset="-128"/>
                <a:ea typeface="游ゴシック" panose="020B0400000000000000" pitchFamily="50" charset="-128"/>
              </a:rPr>
              <a:t>関連法</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の</a:t>
            </a:r>
            <a:r>
              <a:rPr kumimoji="0" lang="ja-JP" altLang="en-US" sz="1400" b="1" dirty="0">
                <a:solidFill>
                  <a:prstClr val="black"/>
                </a:solidFill>
                <a:latin typeface="游ゴシック" panose="020B0400000000000000" pitchFamily="50" charset="-128"/>
                <a:ea typeface="游ゴシック" panose="020B0400000000000000" pitchFamily="50" charset="-128"/>
              </a:rPr>
              <a:t>改正</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（公布）</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4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2</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11</a:t>
            </a:r>
            <a:r>
              <a:rPr kumimoji="0" lang="ja-JP" altLang="en-US" sz="1400" b="1" dirty="0">
                <a:solidFill>
                  <a:prstClr val="black"/>
                </a:solidFill>
                <a:latin typeface="游ゴシック" panose="020B0400000000000000" pitchFamily="50" charset="-128"/>
                <a:ea typeface="游ゴシック" panose="020B0400000000000000" pitchFamily="50" charset="-128"/>
              </a:rPr>
              <a:t>月～令和</a:t>
            </a:r>
            <a:r>
              <a:rPr kumimoji="0" lang="en-US" altLang="ja-JP" sz="1400" b="1" dirty="0">
                <a:solidFill>
                  <a:prstClr val="black"/>
                </a:solidFill>
                <a:latin typeface="游ゴシック" panose="020B0400000000000000" pitchFamily="50" charset="-128"/>
                <a:ea typeface="游ゴシック" panose="020B0400000000000000" pitchFamily="50" charset="-128"/>
              </a:rPr>
              <a:t>3</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2</a:t>
            </a:r>
            <a:r>
              <a:rPr kumimoji="0" lang="ja-JP" altLang="en-US" sz="1400" b="1" dirty="0">
                <a:solidFill>
                  <a:prstClr val="black"/>
                </a:solidFill>
                <a:latin typeface="游ゴシック" panose="020B0400000000000000" pitchFamily="50" charset="-128"/>
                <a:ea typeface="游ゴシック" panose="020B0400000000000000" pitchFamily="50" charset="-128"/>
              </a:rPr>
              <a:t>月</a:t>
            </a:r>
            <a:endParaRPr kumimoji="0" lang="en-US" altLang="ja-JP" sz="1400" b="1" dirty="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a:solidFill>
                  <a:prstClr val="black"/>
                </a:solidFill>
                <a:latin typeface="游ゴシック" panose="020B0400000000000000" pitchFamily="50" charset="-128"/>
                <a:ea typeface="游ゴシック" panose="020B0400000000000000" pitchFamily="50" charset="-128"/>
              </a:rPr>
              <a:t>管理不適正マンション実態調査</a:t>
            </a:r>
            <a:endParaRPr kumimoji="0" lang="en-US" altLang="ja-JP" sz="1400" b="1"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200" dirty="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６件の管理不適正マンションを調査し　　</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管理</a:t>
            </a:r>
            <a:r>
              <a:rPr kumimoji="0" lang="ja-JP" altLang="en-US" sz="1400" dirty="0">
                <a:solidFill>
                  <a:prstClr val="black"/>
                </a:solidFill>
                <a:latin typeface="游ゴシック" panose="020B0400000000000000" pitchFamily="50" charset="-128"/>
                <a:ea typeface="游ゴシック" panose="020B0400000000000000" pitchFamily="50" charset="-128"/>
              </a:rPr>
              <a:t>不適正となる要因を</a:t>
            </a:r>
            <a:r>
              <a:rPr kumimoji="0" lang="ja-JP" altLang="en-US" sz="1400" dirty="0" smtClean="0">
                <a:solidFill>
                  <a:prstClr val="black"/>
                </a:solidFill>
                <a:latin typeface="游ゴシック" panose="020B0400000000000000" pitchFamily="50" charset="-128"/>
                <a:ea typeface="游ゴシック" panose="020B0400000000000000" pitchFamily="50" charset="-128"/>
              </a:rPr>
              <a:t>整理</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4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3</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4</a:t>
            </a:r>
            <a:r>
              <a:rPr kumimoji="0" lang="ja-JP" altLang="en-US" sz="1400" b="1" dirty="0">
                <a:solidFill>
                  <a:prstClr val="black"/>
                </a:solidFill>
                <a:latin typeface="游ゴシック" panose="020B0400000000000000" pitchFamily="50" charset="-128"/>
                <a:ea typeface="游ゴシック" panose="020B0400000000000000" pitchFamily="50" charset="-128"/>
              </a:rPr>
              <a:t>月</a:t>
            </a:r>
            <a:r>
              <a:rPr kumimoji="0" lang="ja-JP" altLang="en-US" sz="1400" dirty="0">
                <a:solidFill>
                  <a:prstClr val="black"/>
                </a:solidFill>
                <a:latin typeface="游ゴシック" panose="020B0400000000000000" pitchFamily="50" charset="-128"/>
                <a:ea typeface="游ゴシック" panose="020B0400000000000000" pitchFamily="50" charset="-128"/>
              </a:rPr>
              <a:t>　</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大阪府</a:t>
            </a:r>
            <a:r>
              <a:rPr kumimoji="0" lang="ja-JP" altLang="en-US" sz="1400" b="1" dirty="0">
                <a:solidFill>
                  <a:prstClr val="black"/>
                </a:solidFill>
                <a:latin typeface="游ゴシック" panose="020B0400000000000000" pitchFamily="50" charset="-128"/>
                <a:ea typeface="游ゴシック" panose="020B0400000000000000" pitchFamily="50" charset="-128"/>
              </a:rPr>
              <a:t>マンション政策懇話会設置</a:t>
            </a:r>
            <a:endParaRPr kumimoji="0" lang="en-US" altLang="ja-JP" sz="1400" b="1"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4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3</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6</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月～</a:t>
            </a:r>
            <a:r>
              <a:rPr kumimoji="0" lang="en-US" altLang="ja-JP" sz="1400" b="1" dirty="0" smtClean="0">
                <a:solidFill>
                  <a:prstClr val="black"/>
                </a:solidFill>
                <a:latin typeface="游ゴシック" panose="020B0400000000000000" pitchFamily="50" charset="-128"/>
                <a:ea typeface="游ゴシック" panose="020B0400000000000000" pitchFamily="50" charset="-128"/>
              </a:rPr>
              <a:t>8</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月</a:t>
            </a:r>
            <a:r>
              <a:rPr kumimoji="0" lang="ja-JP" altLang="en-US" sz="1400" b="1" dirty="0">
                <a:solidFill>
                  <a:prstClr val="black"/>
                </a:solidFill>
                <a:latin typeface="游ゴシック" panose="020B0400000000000000" pitchFamily="50" charset="-128"/>
                <a:ea typeface="游ゴシック" panose="020B0400000000000000" pitchFamily="50" charset="-128"/>
              </a:rPr>
              <a:t>　</a:t>
            </a:r>
            <a:endParaRPr kumimoji="0" lang="en-US" altLang="ja-JP" sz="14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第１回～第３回懇話会開催</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4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3</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9</a:t>
            </a:r>
            <a:r>
              <a:rPr kumimoji="0" lang="ja-JP" altLang="en-US" sz="1400" b="1" dirty="0">
                <a:solidFill>
                  <a:prstClr val="black"/>
                </a:solidFill>
                <a:latin typeface="游ゴシック" panose="020B0400000000000000" pitchFamily="50" charset="-128"/>
                <a:ea typeface="游ゴシック" panose="020B0400000000000000" pitchFamily="50" charset="-128"/>
              </a:rPr>
              <a:t>月</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smtClean="0">
                <a:solidFill>
                  <a:prstClr val="black"/>
                </a:solidFill>
                <a:latin typeface="游ゴシック" panose="020B0400000000000000" pitchFamily="50" charset="-128"/>
                <a:ea typeface="游ゴシック" panose="020B0400000000000000" pitchFamily="50" charset="-128"/>
              </a:rPr>
              <a:t>4</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年</a:t>
            </a:r>
            <a:r>
              <a:rPr kumimoji="0" lang="en-US" altLang="ja-JP" sz="1400" b="1" dirty="0" smtClean="0">
                <a:solidFill>
                  <a:prstClr val="black"/>
                </a:solidFill>
                <a:latin typeface="游ゴシック" panose="020B0400000000000000" pitchFamily="50" charset="-128"/>
                <a:ea typeface="游ゴシック" panose="020B0400000000000000" pitchFamily="50" charset="-128"/>
              </a:rPr>
              <a:t>1</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月</a:t>
            </a:r>
            <a:r>
              <a:rPr kumimoji="0" lang="ja-JP" altLang="en-US" sz="1400" dirty="0">
                <a:solidFill>
                  <a:prstClr val="black"/>
                </a:solidFill>
                <a:latin typeface="游ゴシック" panose="020B0400000000000000" pitchFamily="50" charset="-128"/>
                <a:ea typeface="游ゴシック" panose="020B0400000000000000" pitchFamily="50" charset="-128"/>
              </a:rPr>
              <a:t>　</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a:solidFill>
                  <a:prstClr val="black"/>
                </a:solidFill>
                <a:latin typeface="游ゴシック" panose="020B0400000000000000" pitchFamily="50" charset="-128"/>
                <a:ea typeface="游ゴシック" panose="020B0400000000000000" pitchFamily="50" charset="-128"/>
              </a:rPr>
              <a:t>市町村協議・</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パブリックコメント</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4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b="1" dirty="0">
                <a:solidFill>
                  <a:prstClr val="black"/>
                </a:solidFill>
                <a:latin typeface="游ゴシック" panose="020B0400000000000000" pitchFamily="50" charset="-128"/>
                <a:ea typeface="游ゴシック" panose="020B0400000000000000" pitchFamily="50" charset="-128"/>
              </a:rPr>
              <a:t>4</a:t>
            </a:r>
            <a:r>
              <a:rPr kumimoji="0" lang="ja-JP" altLang="en-US" sz="1400" b="1" dirty="0">
                <a:solidFill>
                  <a:prstClr val="black"/>
                </a:solidFill>
                <a:latin typeface="游ゴシック" panose="020B0400000000000000" pitchFamily="50" charset="-128"/>
                <a:ea typeface="游ゴシック" panose="020B0400000000000000" pitchFamily="50" charset="-128"/>
              </a:rPr>
              <a:t>年</a:t>
            </a:r>
            <a:r>
              <a:rPr kumimoji="0" lang="en-US" altLang="ja-JP" sz="1400" b="1" dirty="0">
                <a:solidFill>
                  <a:prstClr val="black"/>
                </a:solidFill>
                <a:latin typeface="游ゴシック" panose="020B0400000000000000" pitchFamily="50" charset="-128"/>
                <a:ea typeface="游ゴシック" panose="020B0400000000000000" pitchFamily="50" charset="-128"/>
              </a:rPr>
              <a:t>4</a:t>
            </a:r>
            <a:r>
              <a:rPr kumimoji="0" lang="ja-JP" altLang="en-US" sz="1400" b="1" dirty="0">
                <a:solidFill>
                  <a:prstClr val="black"/>
                </a:solidFill>
                <a:latin typeface="游ゴシック" panose="020B0400000000000000" pitchFamily="50" charset="-128"/>
                <a:ea typeface="游ゴシック" panose="020B0400000000000000" pitchFamily="50" charset="-128"/>
              </a:rPr>
              <a:t>月</a:t>
            </a:r>
            <a:r>
              <a:rPr kumimoji="0" lang="ja-JP" altLang="en-US" sz="1400" dirty="0">
                <a:solidFill>
                  <a:prstClr val="black"/>
                </a:solidFill>
                <a:latin typeface="游ゴシック" panose="020B0400000000000000" pitchFamily="50" charset="-128"/>
                <a:ea typeface="游ゴシック" panose="020B0400000000000000" pitchFamily="50" charset="-128"/>
              </a:rPr>
              <a:t>　</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a:solidFill>
                  <a:prstClr val="black"/>
                </a:solidFill>
                <a:latin typeface="游ゴシック" panose="020B0400000000000000" pitchFamily="50" charset="-128"/>
                <a:ea typeface="游ゴシック" panose="020B0400000000000000" pitchFamily="50" charset="-128"/>
              </a:rPr>
              <a:t>　</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改正法</a:t>
            </a:r>
            <a:r>
              <a:rPr kumimoji="0" lang="ja-JP" altLang="en-US" sz="1400" b="1" dirty="0">
                <a:solidFill>
                  <a:prstClr val="black"/>
                </a:solidFill>
                <a:latin typeface="游ゴシック" panose="020B0400000000000000" pitchFamily="50" charset="-128"/>
                <a:ea typeface="游ゴシック" panose="020B0400000000000000" pitchFamily="50" charset="-128"/>
              </a:rPr>
              <a:t>施行に</a:t>
            </a:r>
            <a:r>
              <a:rPr kumimoji="0" lang="ja-JP" altLang="en-US" sz="1400" b="1" dirty="0" smtClean="0">
                <a:solidFill>
                  <a:prstClr val="black"/>
                </a:solidFill>
                <a:latin typeface="游ゴシック" panose="020B0400000000000000" pitchFamily="50" charset="-128"/>
                <a:ea typeface="游ゴシック" panose="020B0400000000000000" pitchFamily="50" charset="-128"/>
              </a:rPr>
              <a:t>合わせて策定</a:t>
            </a:r>
            <a:endParaRPr kumimoji="0" lang="en-US" altLang="ja-JP" sz="1400" b="1" dirty="0">
              <a:solidFill>
                <a:prstClr val="black"/>
              </a:solidFill>
              <a:latin typeface="游ゴシック" panose="020B0400000000000000" pitchFamily="50" charset="-128"/>
              <a:ea typeface="游ゴシック" panose="020B0400000000000000" pitchFamily="50" charset="-128"/>
            </a:endParaRPr>
          </a:p>
        </p:txBody>
      </p:sp>
      <p:sp>
        <p:nvSpPr>
          <p:cNvPr id="1550" name="正方形/長方形 1549">
            <a:extLst>
              <a:ext uri="{FF2B5EF4-FFF2-40B4-BE49-F238E27FC236}">
                <a16:creationId xmlns:a16="http://schemas.microsoft.com/office/drawing/2014/main" id="{B21BF6A5-DE27-418B-861A-5BB4A009AD00}"/>
              </a:ext>
            </a:extLst>
          </p:cNvPr>
          <p:cNvSpPr/>
          <p:nvPr/>
        </p:nvSpPr>
        <p:spPr>
          <a:xfrm>
            <a:off x="168212" y="3709433"/>
            <a:ext cx="9106717" cy="5845357"/>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51" name="正方形/長方形 1550">
            <a:extLst>
              <a:ext uri="{FF2B5EF4-FFF2-40B4-BE49-F238E27FC236}">
                <a16:creationId xmlns:a16="http://schemas.microsoft.com/office/drawing/2014/main" id="{4A18BF45-D722-4C63-9B94-DDDE46DA13B1}"/>
              </a:ext>
            </a:extLst>
          </p:cNvPr>
          <p:cNvSpPr/>
          <p:nvPr/>
        </p:nvSpPr>
        <p:spPr>
          <a:xfrm>
            <a:off x="9320974" y="5701308"/>
            <a:ext cx="3354924" cy="3853482"/>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52" name="テキスト ボックス 1551">
            <a:extLst>
              <a:ext uri="{FF2B5EF4-FFF2-40B4-BE49-F238E27FC236}">
                <a16:creationId xmlns:a16="http://schemas.microsoft.com/office/drawing/2014/main" id="{CA3E0192-415A-4E32-9A86-A5F979B23B2D}"/>
              </a:ext>
            </a:extLst>
          </p:cNvPr>
          <p:cNvSpPr txBox="1"/>
          <p:nvPr/>
        </p:nvSpPr>
        <p:spPr>
          <a:xfrm>
            <a:off x="6866594" y="4013220"/>
            <a:ext cx="2363310" cy="969496"/>
          </a:xfrm>
          <a:prstGeom prst="rect">
            <a:avLst/>
          </a:prstGeom>
          <a:solidFill>
            <a:srgbClr val="ED7D31">
              <a:lumMod val="40000"/>
              <a:lumOff val="60000"/>
            </a:srgbClr>
          </a:solidFill>
          <a:ln w="22225">
            <a:solidFill>
              <a:srgbClr val="C00000">
                <a:alpha val="80000"/>
              </a:srgbClr>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rPr>
              <a:t>大阪府の役割</a:t>
            </a:r>
            <a:endParaRPr kumimoji="0" lang="en-US" altLang="ja-JP" sz="1400" b="1" i="0" u="none"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ja-JP" sz="100" b="1" i="0" u="none" strike="noStrike" kern="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・町村域の施策の</a:t>
            </a: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実施</a:t>
            </a:r>
            <a:endParaRPr kumimoji="0" lang="en-US" altLang="ja-JP"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defRPr/>
            </a:pP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400" b="0" i="0" u="none" strike="noStrike" kern="0" cap="none" normalizeH="0" noProof="0" dirty="0" smtClean="0">
                <a:ln>
                  <a:noFill/>
                </a:ln>
                <a:solidFill>
                  <a:prstClr val="black"/>
                </a:solidFill>
                <a:effectLst/>
                <a:uLnTx/>
                <a:uFillTx/>
                <a:latin typeface="Meiryo UI" panose="020B0604030504040204" pitchFamily="50" charset="-128"/>
                <a:ea typeface="Meiryo UI" panose="020B0604030504040204" pitchFamily="50" charset="-128"/>
              </a:rPr>
              <a:t>市への技術</a:t>
            </a:r>
            <a:r>
              <a:rPr kumimoji="0" lang="ja-JP" altLang="en-US" sz="1400" kern="0">
                <a:solidFill>
                  <a:prstClr val="black"/>
                </a:solidFill>
                <a:latin typeface="Meiryo UI" panose="020B0604030504040204" pitchFamily="50" charset="-128"/>
                <a:ea typeface="Meiryo UI" panose="020B0604030504040204" pitchFamily="50" charset="-128"/>
              </a:rPr>
              <a:t>支援</a:t>
            </a:r>
            <a:r>
              <a:rPr kumimoji="0" lang="ja-JP" altLang="en-US" sz="1400" kern="0" smtClean="0">
                <a:solidFill>
                  <a:prstClr val="black"/>
                </a:solidFill>
                <a:latin typeface="Meiryo UI" panose="020B0604030504040204" pitchFamily="50" charset="-128"/>
                <a:ea typeface="Meiryo UI" panose="020B0604030504040204" pitchFamily="50" charset="-128"/>
              </a:rPr>
              <a:t>や</a:t>
            </a:r>
            <a:r>
              <a:rPr kumimoji="0" lang="ja-JP" altLang="en-US" sz="1400" kern="0">
                <a:solidFill>
                  <a:prstClr val="black"/>
                </a:solidFill>
                <a:latin typeface="Meiryo UI" panose="020B0604030504040204" pitchFamily="50" charset="-128"/>
                <a:ea typeface="Meiryo UI" panose="020B0604030504040204" pitchFamily="50" charset="-128"/>
              </a:rPr>
              <a:t>広域調整</a:t>
            </a:r>
            <a:endParaRPr kumimoji="0" lang="en-US" altLang="ja-JP" sz="1400" b="0" i="0" u="none" strike="noStrike" kern="0" cap="none" normalizeH="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400" b="0" i="0" u="none" strike="noStrike" kern="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市場の環境整備　　　　</a:t>
            </a: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など</a:t>
            </a:r>
            <a:endParaRPr kumimoji="0" lang="en-US" altLang="ja-JP"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53" name="テキスト ボックス 1552"/>
          <p:cNvSpPr txBox="1"/>
          <p:nvPr/>
        </p:nvSpPr>
        <p:spPr>
          <a:xfrm>
            <a:off x="160972" y="3586778"/>
            <a:ext cx="4323399" cy="369332"/>
          </a:xfrm>
          <a:prstGeom prst="rect">
            <a:avLst/>
          </a:prstGeom>
          <a:solidFill>
            <a:srgbClr val="7030A0"/>
          </a:solidFill>
          <a:ln>
            <a:solidFill>
              <a:schemeClr val="accent6">
                <a:lumMod val="50000"/>
              </a:schemeClr>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３．管理適正化及び再生円滑化の考え方</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p:txBody>
      </p:sp>
      <p:sp>
        <p:nvSpPr>
          <p:cNvPr id="1554" name="テキスト ボックス 1553"/>
          <p:cNvSpPr txBox="1"/>
          <p:nvPr/>
        </p:nvSpPr>
        <p:spPr>
          <a:xfrm>
            <a:off x="134861" y="674970"/>
            <a:ext cx="1955800" cy="369332"/>
          </a:xfrm>
          <a:prstGeom prst="rect">
            <a:avLst/>
          </a:prstGeom>
          <a:solidFill>
            <a:srgbClr val="7030A0"/>
          </a:solidFill>
          <a:ln>
            <a:solidFill>
              <a:schemeClr val="accent6">
                <a:lumMod val="50000"/>
              </a:schemeClr>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１．背景と目的</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p:txBody>
      </p:sp>
      <p:sp>
        <p:nvSpPr>
          <p:cNvPr id="1555" name="テキスト ボックス 1554">
            <a:extLst>
              <a:ext uri="{FF2B5EF4-FFF2-40B4-BE49-F238E27FC236}">
                <a16:creationId xmlns:a16="http://schemas.microsoft.com/office/drawing/2014/main" id="{54CED949-8E7B-42B1-B3DA-D3F5D09E95AE}"/>
              </a:ext>
            </a:extLst>
          </p:cNvPr>
          <p:cNvSpPr txBox="1"/>
          <p:nvPr/>
        </p:nvSpPr>
        <p:spPr>
          <a:xfrm>
            <a:off x="9312632" y="5410722"/>
            <a:ext cx="2814610" cy="592470"/>
          </a:xfrm>
          <a:prstGeom prst="rect">
            <a:avLst/>
          </a:prstGeom>
          <a:solidFill>
            <a:srgbClr val="7030A0"/>
          </a:solidFill>
          <a:ln>
            <a:solidFill>
              <a:schemeClr val="accent6">
                <a:lumMod val="50000"/>
              </a:schemeClr>
            </a:solidFill>
          </a:ln>
        </p:spPr>
        <p:txBody>
          <a:bodyPr wrap="square" rtlCol="0">
            <a:spAutoFit/>
          </a:bodyPr>
          <a:lstStyle/>
          <a:p>
            <a:pPr marL="0" marR="0" lvl="0" indent="0" defTabSz="457200" eaLnBrk="1" fontAlgn="auto" latinLnBrk="0" hangingPunct="1">
              <a:lnSpc>
                <a:spcPts val="23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５．これまでの経緯と</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a:p>
            <a:pPr marL="0" marR="0" lvl="0" indent="0" defTabSz="457200" eaLnBrk="1" fontAlgn="auto" latinLnBrk="0" hangingPunct="1">
              <a:lnSpc>
                <a:spcPts val="16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　　今後のスケジュール</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p:txBody>
      </p:sp>
      <p:sp>
        <p:nvSpPr>
          <p:cNvPr id="1556" name="テキスト ボックス 1555">
            <a:extLst>
              <a:ext uri="{FF2B5EF4-FFF2-40B4-BE49-F238E27FC236}">
                <a16:creationId xmlns:a16="http://schemas.microsoft.com/office/drawing/2014/main" id="{BC5F202D-E6AE-4538-8C72-53831908FBB0}"/>
              </a:ext>
            </a:extLst>
          </p:cNvPr>
          <p:cNvSpPr txBox="1"/>
          <p:nvPr/>
        </p:nvSpPr>
        <p:spPr>
          <a:xfrm>
            <a:off x="464515" y="1899408"/>
            <a:ext cx="2612634" cy="738664"/>
          </a:xfrm>
          <a:prstGeom prst="rect">
            <a:avLst/>
          </a:prstGeom>
          <a:noFill/>
          <a:ln>
            <a:noFill/>
          </a:ln>
        </p:spPr>
        <p:txBody>
          <a:bodyPr wrap="square" rtlCol="0">
            <a:spAutoFit/>
          </a:bodyPr>
          <a:lstStyle/>
          <a:p>
            <a:pPr defTabSz="457200"/>
            <a:r>
              <a:rPr lang="ja-JP" altLang="en-US" sz="1050" dirty="0">
                <a:solidFill>
                  <a:prstClr val="black"/>
                </a:solidFill>
                <a:ea typeface="游ゴシック" panose="020B0400000000000000" pitchFamily="50" charset="-128"/>
              </a:rPr>
              <a:t>（国）管理計画認定基準の項目</a:t>
            </a:r>
            <a:endParaRPr lang="en-US" altLang="ja-JP" sz="1050" dirty="0">
              <a:solidFill>
                <a:prstClr val="black"/>
              </a:solidFill>
              <a:ea typeface="游ゴシック" panose="020B0400000000000000" pitchFamily="50" charset="-128"/>
            </a:endParaRPr>
          </a:p>
          <a:p>
            <a:pPr defTabSz="457200"/>
            <a:r>
              <a:rPr lang="ja-JP" altLang="en-US" sz="1050" spc="-100" dirty="0">
                <a:solidFill>
                  <a:prstClr val="black"/>
                </a:solidFill>
                <a:ea typeface="游ゴシック" panose="020B0400000000000000" pitchFamily="50" charset="-128"/>
              </a:rPr>
              <a:t>管理組合の運営、</a:t>
            </a:r>
            <a:r>
              <a:rPr kumimoji="0" lang="ja-JP" altLang="en-US" sz="1050" spc="-100" dirty="0">
                <a:solidFill>
                  <a:prstClr val="black"/>
                </a:solidFill>
                <a:ea typeface="游ゴシック" panose="020B0400000000000000" pitchFamily="50" charset="-128"/>
              </a:rPr>
              <a:t>管理規約、管理組合の経理、</a:t>
            </a:r>
            <a:endParaRPr kumimoji="0" lang="en-US" altLang="ja-JP" sz="1050" spc="-100" dirty="0">
              <a:solidFill>
                <a:prstClr val="black"/>
              </a:solidFill>
              <a:ea typeface="游ゴシック" panose="020B0400000000000000" pitchFamily="50" charset="-128"/>
            </a:endParaRPr>
          </a:p>
          <a:p>
            <a:pPr defTabSz="457200"/>
            <a:r>
              <a:rPr kumimoji="0" lang="ja-JP" altLang="en-US" sz="1050" dirty="0">
                <a:solidFill>
                  <a:prstClr val="black"/>
                </a:solidFill>
                <a:ea typeface="游ゴシック" panose="020B0400000000000000" pitchFamily="50" charset="-128"/>
              </a:rPr>
              <a:t>長期修繕計画の作成及び見直し等</a:t>
            </a:r>
            <a:endParaRPr kumimoji="0" lang="en-US" altLang="ja-JP" sz="1050" strike="sngStrike" dirty="0">
              <a:solidFill>
                <a:srgbClr val="FF0000"/>
              </a:solidFill>
              <a:ea typeface="游ゴシック" panose="020B0400000000000000" pitchFamily="50" charset="-128"/>
            </a:endParaRPr>
          </a:p>
          <a:p>
            <a:pPr defTabSz="457200"/>
            <a:endParaRPr lang="en-US" altLang="ja-JP" sz="1050" dirty="0">
              <a:solidFill>
                <a:prstClr val="black"/>
              </a:solidFill>
              <a:ea typeface="游ゴシック" panose="020B0400000000000000" pitchFamily="50" charset="-128"/>
            </a:endParaRPr>
          </a:p>
        </p:txBody>
      </p:sp>
      <p:sp>
        <p:nvSpPr>
          <p:cNvPr id="1557" name="正方形/長方形 1556">
            <a:extLst>
              <a:ext uri="{FF2B5EF4-FFF2-40B4-BE49-F238E27FC236}">
                <a16:creationId xmlns:a16="http://schemas.microsoft.com/office/drawing/2014/main" id="{FBC02C9F-0A92-424B-BE08-7C648D416485}"/>
              </a:ext>
            </a:extLst>
          </p:cNvPr>
          <p:cNvSpPr/>
          <p:nvPr/>
        </p:nvSpPr>
        <p:spPr>
          <a:xfrm>
            <a:off x="6760891" y="859637"/>
            <a:ext cx="5915007" cy="2630492"/>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58" name="テキスト ボックス 1557">
            <a:extLst>
              <a:ext uri="{FF2B5EF4-FFF2-40B4-BE49-F238E27FC236}">
                <a16:creationId xmlns:a16="http://schemas.microsoft.com/office/drawing/2014/main" id="{DB7357E2-75BA-4D14-920F-F01133E43CB8}"/>
              </a:ext>
            </a:extLst>
          </p:cNvPr>
          <p:cNvSpPr txBox="1"/>
          <p:nvPr/>
        </p:nvSpPr>
        <p:spPr>
          <a:xfrm>
            <a:off x="6749256" y="674970"/>
            <a:ext cx="1955800" cy="369332"/>
          </a:xfrm>
          <a:prstGeom prst="rect">
            <a:avLst/>
          </a:prstGeom>
          <a:solidFill>
            <a:srgbClr val="7030A0"/>
          </a:solidFill>
          <a:ln>
            <a:solidFill>
              <a:schemeClr val="accent6">
                <a:lumMod val="50000"/>
              </a:schemeClr>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２．現状と課題</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p:txBody>
      </p:sp>
      <p:sp>
        <p:nvSpPr>
          <p:cNvPr id="1559" name="テキスト ボックス 1558">
            <a:extLst>
              <a:ext uri="{FF2B5EF4-FFF2-40B4-BE49-F238E27FC236}">
                <a16:creationId xmlns:a16="http://schemas.microsoft.com/office/drawing/2014/main" id="{6980A4BC-8924-4DBA-B1CB-76F9EBF164B9}"/>
              </a:ext>
            </a:extLst>
          </p:cNvPr>
          <p:cNvSpPr txBox="1"/>
          <p:nvPr/>
        </p:nvSpPr>
        <p:spPr>
          <a:xfrm>
            <a:off x="6866594" y="1101069"/>
            <a:ext cx="5734780" cy="1046440"/>
          </a:xfrm>
          <a:prstGeom prst="rect">
            <a:avLst/>
          </a:prstGeom>
          <a:noFill/>
        </p:spPr>
        <p:txBody>
          <a:bodyPr wrap="square" rtlCol="0">
            <a:spAutoFit/>
          </a:bodyPr>
          <a:lstStyle/>
          <a:p>
            <a:pPr defTabSz="457200"/>
            <a:r>
              <a:rPr kumimoji="0" lang="ja-JP" altLang="en-US" sz="1400" dirty="0" smtClean="0">
                <a:solidFill>
                  <a:prstClr val="black"/>
                </a:solidFill>
                <a:latin typeface="游ゴシック" panose="020B0400000000000000" pitchFamily="50" charset="-128"/>
                <a:ea typeface="游ゴシック" panose="020B0400000000000000" pitchFamily="50" charset="-128"/>
              </a:rPr>
              <a:t>○府内分譲マンションの高経年化、世帯主の高齢化</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200" dirty="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〇全国的に、周辺へ悪影響を</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及ぼす事例</a:t>
            </a:r>
            <a:r>
              <a:rPr kumimoji="0" lang="ja-JP" altLang="en-US" sz="1400" dirty="0">
                <a:solidFill>
                  <a:prstClr val="black"/>
                </a:solidFill>
                <a:latin typeface="游ゴシック" panose="020B0400000000000000" pitchFamily="50" charset="-128"/>
                <a:ea typeface="游ゴシック" panose="020B0400000000000000" pitchFamily="50" charset="-128"/>
              </a:rPr>
              <a:t>が発生</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200" dirty="0">
              <a:solidFill>
                <a:prstClr val="black"/>
              </a:solidFill>
              <a:latin typeface="游ゴシック" panose="020B0400000000000000" pitchFamily="50" charset="-128"/>
              <a:ea typeface="游ゴシック" panose="020B0400000000000000" pitchFamily="50" charset="-128"/>
            </a:endParaRPr>
          </a:p>
          <a:p>
            <a:pPr defTabSz="457200">
              <a:lnSpc>
                <a:spcPts val="1500"/>
              </a:lnSpc>
            </a:pPr>
            <a:r>
              <a:rPr kumimoji="0" lang="ja-JP" altLang="en-US" sz="1400" dirty="0">
                <a:solidFill>
                  <a:prstClr val="black"/>
                </a:solidFill>
                <a:latin typeface="游ゴシック" panose="020B0400000000000000" pitchFamily="50" charset="-128"/>
                <a:ea typeface="游ゴシック" panose="020B0400000000000000" pitchFamily="50" charset="-128"/>
              </a:rPr>
              <a:t>〇全国的に、築</a:t>
            </a:r>
            <a:r>
              <a:rPr kumimoji="0" lang="en-US" altLang="ja-JP" sz="1400" dirty="0">
                <a:solidFill>
                  <a:prstClr val="black"/>
                </a:solidFill>
                <a:latin typeface="游ゴシック" panose="020B0400000000000000" pitchFamily="50" charset="-128"/>
                <a:ea typeface="游ゴシック" panose="020B0400000000000000" pitchFamily="50" charset="-128"/>
              </a:rPr>
              <a:t>40</a:t>
            </a:r>
            <a:r>
              <a:rPr kumimoji="0" lang="ja-JP" altLang="en-US" sz="1400" dirty="0">
                <a:solidFill>
                  <a:prstClr val="black"/>
                </a:solidFill>
                <a:latin typeface="游ゴシック" panose="020B0400000000000000" pitchFamily="50" charset="-128"/>
                <a:ea typeface="游ゴシック" panose="020B0400000000000000" pitchFamily="50" charset="-128"/>
              </a:rPr>
              <a:t>年以上のマンションは</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、外壁</a:t>
            </a:r>
            <a:r>
              <a:rPr kumimoji="0" lang="ja-JP" altLang="en-US" sz="1400" dirty="0">
                <a:solidFill>
                  <a:prstClr val="black"/>
                </a:solidFill>
                <a:latin typeface="游ゴシック" panose="020B0400000000000000" pitchFamily="50" charset="-128"/>
                <a:ea typeface="游ゴシック" panose="020B0400000000000000" pitchFamily="50" charset="-128"/>
              </a:rPr>
              <a:t>等の剥落等生命、身体</a:t>
            </a:r>
            <a:r>
              <a:rPr kumimoji="0" lang="ja-JP" altLang="en-US" sz="1400" dirty="0" smtClean="0">
                <a:solidFill>
                  <a:prstClr val="black"/>
                </a:solidFill>
                <a:latin typeface="游ゴシック" panose="020B0400000000000000" pitchFamily="50" charset="-128"/>
                <a:ea typeface="游ゴシック" panose="020B0400000000000000" pitchFamily="50" charset="-128"/>
              </a:rPr>
              <a:t>、</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lnSpc>
                <a:spcPts val="1500"/>
              </a:lnSpc>
            </a:pPr>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財産に影響</a:t>
            </a:r>
            <a:r>
              <a:rPr kumimoji="0" lang="ja-JP" altLang="en-US" sz="1400" dirty="0">
                <a:solidFill>
                  <a:prstClr val="black"/>
                </a:solidFill>
                <a:latin typeface="游ゴシック" panose="020B0400000000000000" pitchFamily="50" charset="-128"/>
                <a:ea typeface="游ゴシック" panose="020B0400000000000000" pitchFamily="50" charset="-128"/>
              </a:rPr>
              <a:t>する問題を抱えるものが多い</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400" dirty="0">
              <a:solidFill>
                <a:prstClr val="black"/>
              </a:solidFill>
              <a:latin typeface="游ゴシック" panose="020B0400000000000000" pitchFamily="50" charset="-128"/>
              <a:ea typeface="游ゴシック" panose="020B0400000000000000" pitchFamily="50" charset="-128"/>
            </a:endParaRPr>
          </a:p>
        </p:txBody>
      </p:sp>
      <p:pic>
        <p:nvPicPr>
          <p:cNvPr id="1560" name="図 1559">
            <a:extLst>
              <a:ext uri="{FF2B5EF4-FFF2-40B4-BE49-F238E27FC236}">
                <a16:creationId xmlns:a16="http://schemas.microsoft.com/office/drawing/2014/main" id="{A8359424-7CD1-49FD-A016-34C58AC26B96}"/>
              </a:ext>
            </a:extLst>
          </p:cNvPr>
          <p:cNvPicPr>
            <a:picLocks noChangeAspect="1"/>
          </p:cNvPicPr>
          <p:nvPr/>
        </p:nvPicPr>
        <p:blipFill>
          <a:blip r:embed="rId2"/>
          <a:stretch>
            <a:fillRect/>
          </a:stretch>
        </p:blipFill>
        <p:spPr>
          <a:xfrm>
            <a:off x="9898573" y="2133246"/>
            <a:ext cx="2743000" cy="996553"/>
          </a:xfrm>
          <a:prstGeom prst="rect">
            <a:avLst/>
          </a:prstGeom>
        </p:spPr>
      </p:pic>
      <p:sp>
        <p:nvSpPr>
          <p:cNvPr id="1561" name="テキスト ボックス 1560">
            <a:extLst>
              <a:ext uri="{FF2B5EF4-FFF2-40B4-BE49-F238E27FC236}">
                <a16:creationId xmlns:a16="http://schemas.microsoft.com/office/drawing/2014/main" id="{7B690218-387E-4DB0-9A43-49841AB44900}"/>
              </a:ext>
            </a:extLst>
          </p:cNvPr>
          <p:cNvSpPr txBox="1"/>
          <p:nvPr/>
        </p:nvSpPr>
        <p:spPr>
          <a:xfrm>
            <a:off x="9905331" y="3109512"/>
            <a:ext cx="954107" cy="184666"/>
          </a:xfrm>
          <a:prstGeom prst="rect">
            <a:avLst/>
          </a:prstGeom>
          <a:noFill/>
        </p:spPr>
        <p:txBody>
          <a:bodyPr wrap="none" rtlCol="0">
            <a:spAutoFit/>
          </a:bodyPr>
          <a:lstStyle/>
          <a:p>
            <a:pPr defTabSz="457200"/>
            <a:r>
              <a:rPr lang="ja-JP" altLang="en-US" sz="600" dirty="0">
                <a:solidFill>
                  <a:prstClr val="black"/>
                </a:solidFill>
                <a:ea typeface="游ゴシック" panose="020B0400000000000000" pitchFamily="50" charset="-128"/>
              </a:rPr>
              <a:t>出典：国土交通省資料</a:t>
            </a:r>
          </a:p>
        </p:txBody>
      </p:sp>
      <p:sp>
        <p:nvSpPr>
          <p:cNvPr id="1562" name="テキスト ボックス 1561">
            <a:extLst>
              <a:ext uri="{FF2B5EF4-FFF2-40B4-BE49-F238E27FC236}">
                <a16:creationId xmlns:a16="http://schemas.microsoft.com/office/drawing/2014/main" id="{0DFCD6A6-EBE4-472C-9AD2-E7D3FEC8545B}"/>
              </a:ext>
            </a:extLst>
          </p:cNvPr>
          <p:cNvSpPr txBox="1"/>
          <p:nvPr/>
        </p:nvSpPr>
        <p:spPr>
          <a:xfrm>
            <a:off x="10297823" y="3244308"/>
            <a:ext cx="2031325" cy="215444"/>
          </a:xfrm>
          <a:prstGeom prst="rect">
            <a:avLst/>
          </a:prstGeom>
          <a:noFill/>
        </p:spPr>
        <p:txBody>
          <a:bodyPr wrap="none" rtlCol="0">
            <a:spAutoFit/>
          </a:bodyPr>
          <a:lstStyle/>
          <a:p>
            <a:pPr defTabSz="457200"/>
            <a:r>
              <a:rPr lang="ja-JP" altLang="en-US" sz="800" b="1" dirty="0">
                <a:solidFill>
                  <a:prstClr val="black"/>
                </a:solidFill>
                <a:ea typeface="游ゴシック" panose="020B0400000000000000" pitchFamily="50" charset="-128"/>
              </a:rPr>
              <a:t>全国の周辺へ悪影響を及ぼしている事例</a:t>
            </a:r>
          </a:p>
        </p:txBody>
      </p:sp>
      <p:sp>
        <p:nvSpPr>
          <p:cNvPr id="1563" name="テキスト ボックス 1562">
            <a:extLst>
              <a:ext uri="{FF2B5EF4-FFF2-40B4-BE49-F238E27FC236}">
                <a16:creationId xmlns:a16="http://schemas.microsoft.com/office/drawing/2014/main" id="{D70888C7-D7C1-4DD8-9BA7-8BF89D2087C4}"/>
              </a:ext>
            </a:extLst>
          </p:cNvPr>
          <p:cNvSpPr txBox="1"/>
          <p:nvPr/>
        </p:nvSpPr>
        <p:spPr>
          <a:xfrm>
            <a:off x="390653" y="1500797"/>
            <a:ext cx="6135013" cy="461665"/>
          </a:xfrm>
          <a:prstGeom prst="rect">
            <a:avLst/>
          </a:prstGeom>
          <a:noFill/>
        </p:spPr>
        <p:txBody>
          <a:bodyPr wrap="none" rtlCol="0">
            <a:spAutoFit/>
          </a:bodyPr>
          <a:lstStyle/>
          <a:p>
            <a:pPr defTabSz="457200"/>
            <a:r>
              <a:rPr lang="en-US" altLang="ja-JP" sz="800" dirty="0">
                <a:solidFill>
                  <a:prstClr val="black"/>
                </a:solidFill>
                <a:ea typeface="游ゴシック" panose="020B0400000000000000" pitchFamily="50" charset="-128"/>
              </a:rPr>
              <a:t>※</a:t>
            </a:r>
            <a:r>
              <a:rPr lang="ja-JP" altLang="en-US" sz="800" dirty="0">
                <a:solidFill>
                  <a:prstClr val="black"/>
                </a:solidFill>
                <a:ea typeface="游ゴシック" panose="020B0400000000000000" pitchFamily="50" charset="-128"/>
              </a:rPr>
              <a:t>改正法の正式名称は「マンションの管理の適正化の推進に関する法律及びマンションの建替え等の円滑化に関する法律の一部</a:t>
            </a:r>
            <a:r>
              <a:rPr lang="ja-JP" altLang="en-US" sz="800" dirty="0" smtClean="0">
                <a:solidFill>
                  <a:prstClr val="black"/>
                </a:solidFill>
                <a:ea typeface="游ゴシック" panose="020B0400000000000000" pitchFamily="50" charset="-128"/>
              </a:rPr>
              <a:t>を</a:t>
            </a:r>
            <a:endParaRPr lang="en-US" altLang="ja-JP" sz="800" dirty="0" smtClean="0">
              <a:solidFill>
                <a:prstClr val="black"/>
              </a:solidFill>
              <a:ea typeface="游ゴシック" panose="020B0400000000000000" pitchFamily="50" charset="-128"/>
            </a:endParaRPr>
          </a:p>
          <a:p>
            <a:pPr defTabSz="457200"/>
            <a:r>
              <a:rPr lang="ja-JP" altLang="en-US" sz="800" dirty="0">
                <a:solidFill>
                  <a:prstClr val="black"/>
                </a:solidFill>
                <a:ea typeface="游ゴシック" panose="020B0400000000000000" pitchFamily="50" charset="-128"/>
              </a:rPr>
              <a:t>　</a:t>
            </a:r>
            <a:r>
              <a:rPr lang="ja-JP" altLang="en-US" sz="800" dirty="0" smtClean="0">
                <a:solidFill>
                  <a:prstClr val="black"/>
                </a:solidFill>
                <a:ea typeface="游ゴシック" panose="020B0400000000000000" pitchFamily="50" charset="-128"/>
              </a:rPr>
              <a:t>改正</a:t>
            </a:r>
            <a:r>
              <a:rPr lang="ja-JP" altLang="en-US" sz="800" dirty="0">
                <a:solidFill>
                  <a:prstClr val="black"/>
                </a:solidFill>
                <a:ea typeface="游ゴシック" panose="020B0400000000000000" pitchFamily="50" charset="-128"/>
              </a:rPr>
              <a:t>する法律」</a:t>
            </a:r>
          </a:p>
          <a:p>
            <a:pPr defTabSz="457200"/>
            <a:endParaRPr lang="ja-JP" altLang="en-US" sz="800" dirty="0">
              <a:solidFill>
                <a:prstClr val="black"/>
              </a:solidFill>
              <a:ea typeface="游ゴシック" panose="020B0400000000000000" pitchFamily="50" charset="-128"/>
            </a:endParaRPr>
          </a:p>
        </p:txBody>
      </p:sp>
      <p:sp>
        <p:nvSpPr>
          <p:cNvPr id="1564" name="正方形/長方形 1563">
            <a:extLst>
              <a:ext uri="{FF2B5EF4-FFF2-40B4-BE49-F238E27FC236}">
                <a16:creationId xmlns:a16="http://schemas.microsoft.com/office/drawing/2014/main" id="{4A18BF45-D722-4C63-9B94-DDDE46DA13B1}"/>
              </a:ext>
            </a:extLst>
          </p:cNvPr>
          <p:cNvSpPr/>
          <p:nvPr/>
        </p:nvSpPr>
        <p:spPr>
          <a:xfrm>
            <a:off x="9320974" y="3722552"/>
            <a:ext cx="3354924" cy="1633134"/>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65" name="テキスト ボックス 1564">
            <a:extLst>
              <a:ext uri="{FF2B5EF4-FFF2-40B4-BE49-F238E27FC236}">
                <a16:creationId xmlns:a16="http://schemas.microsoft.com/office/drawing/2014/main" id="{54CED949-8E7B-42B1-B3DA-D3F5D09E95AE}"/>
              </a:ext>
            </a:extLst>
          </p:cNvPr>
          <p:cNvSpPr txBox="1"/>
          <p:nvPr/>
        </p:nvSpPr>
        <p:spPr>
          <a:xfrm>
            <a:off x="9312633" y="3590308"/>
            <a:ext cx="2344752" cy="369332"/>
          </a:xfrm>
          <a:prstGeom prst="rect">
            <a:avLst/>
          </a:prstGeom>
          <a:solidFill>
            <a:srgbClr val="7030A0"/>
          </a:solidFill>
          <a:ln>
            <a:solidFill>
              <a:schemeClr val="accent6">
                <a:lumMod val="50000"/>
              </a:schemeClr>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smtClean="0">
                <a:ln>
                  <a:noFill/>
                </a:ln>
                <a:solidFill>
                  <a:prstClr val="white"/>
                </a:solidFill>
                <a:effectLst/>
                <a:uLnTx/>
                <a:uFillTx/>
                <a:ea typeface="游ゴシック" panose="020B0400000000000000" pitchFamily="50" charset="-128"/>
              </a:rPr>
              <a:t>４．計画期間と目標</a:t>
            </a:r>
            <a:endParaRPr kumimoji="0" lang="en-US" altLang="ja-JP" sz="1800" b="1" i="0" u="none" strike="noStrike" kern="0" cap="none" spc="0" normalizeH="0" baseline="0" noProof="0" dirty="0" smtClean="0">
              <a:ln>
                <a:noFill/>
              </a:ln>
              <a:solidFill>
                <a:prstClr val="white"/>
              </a:solidFill>
              <a:effectLst/>
              <a:uLnTx/>
              <a:uFillTx/>
              <a:ea typeface="游ゴシック" panose="020B0400000000000000" pitchFamily="50" charset="-128"/>
            </a:endParaRPr>
          </a:p>
        </p:txBody>
      </p:sp>
      <p:sp>
        <p:nvSpPr>
          <p:cNvPr id="1566" name="テキスト ボックス 1565">
            <a:extLst>
              <a:ext uri="{FF2B5EF4-FFF2-40B4-BE49-F238E27FC236}">
                <a16:creationId xmlns:a16="http://schemas.microsoft.com/office/drawing/2014/main" id="{2B2233E1-DD6A-4035-848A-1E84EA533B5F}"/>
              </a:ext>
            </a:extLst>
          </p:cNvPr>
          <p:cNvSpPr txBox="1"/>
          <p:nvPr/>
        </p:nvSpPr>
        <p:spPr>
          <a:xfrm>
            <a:off x="9355752" y="4008512"/>
            <a:ext cx="3403192" cy="1323439"/>
          </a:xfrm>
          <a:prstGeom prst="rect">
            <a:avLst/>
          </a:prstGeom>
          <a:noFill/>
        </p:spPr>
        <p:txBody>
          <a:bodyPr wrap="square" rtlCol="0">
            <a:spAutoFit/>
          </a:bodyPr>
          <a:lstStyle/>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計画期間</a:t>
            </a:r>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令和４年度から令和</a:t>
            </a:r>
            <a:r>
              <a:rPr kumimoji="0" lang="en-US" altLang="ja-JP" sz="1400" dirty="0" smtClean="0">
                <a:solidFill>
                  <a:prstClr val="black"/>
                </a:solidFill>
                <a:latin typeface="游ゴシック" panose="020B0400000000000000" pitchFamily="50" charset="-128"/>
                <a:ea typeface="游ゴシック" panose="020B0400000000000000" pitchFamily="50" charset="-128"/>
              </a:rPr>
              <a:t>12</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年度</a:t>
            </a:r>
            <a:endParaRPr kumimoji="0" lang="en-US" altLang="ja-JP" sz="1400" spc="-100" dirty="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800" b="1"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b="1" dirty="0" smtClean="0">
                <a:solidFill>
                  <a:prstClr val="black"/>
                </a:solidFill>
                <a:latin typeface="游ゴシック" panose="020B0400000000000000" pitchFamily="50" charset="-128"/>
                <a:ea typeface="游ゴシック" panose="020B0400000000000000" pitchFamily="50" charset="-128"/>
              </a:rPr>
              <a:t>目標</a:t>
            </a:r>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en-US" altLang="ja-JP" sz="1400" dirty="0" smtClean="0">
                <a:solidFill>
                  <a:prstClr val="black"/>
                </a:solidFill>
                <a:latin typeface="游ゴシック" panose="020B0400000000000000" pitchFamily="50" charset="-128"/>
                <a:ea typeface="游ゴシック" panose="020B0400000000000000" pitchFamily="50" charset="-128"/>
              </a:rPr>
              <a:t>25</a:t>
            </a:r>
            <a:r>
              <a:rPr kumimoji="0" lang="ja-JP" altLang="en-US" sz="1400" dirty="0">
                <a:solidFill>
                  <a:prstClr val="black"/>
                </a:solidFill>
                <a:latin typeface="游ゴシック" panose="020B0400000000000000" pitchFamily="50" charset="-128"/>
                <a:ea typeface="游ゴシック" panose="020B0400000000000000" pitchFamily="50" charset="-128"/>
              </a:rPr>
              <a:t>年以上の長期修繕計画に</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基づく</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　　修繕</a:t>
            </a:r>
            <a:r>
              <a:rPr kumimoji="0" lang="ja-JP" altLang="en-US" sz="1400" dirty="0">
                <a:solidFill>
                  <a:prstClr val="black"/>
                </a:solidFill>
                <a:latin typeface="游ゴシック" panose="020B0400000000000000" pitchFamily="50" charset="-128"/>
                <a:ea typeface="游ゴシック" panose="020B0400000000000000" pitchFamily="50" charset="-128"/>
              </a:rPr>
              <a:t>積立金額を設定して</a:t>
            </a:r>
            <a:r>
              <a:rPr kumimoji="0" lang="ja-JP" altLang="en-US" sz="1400" dirty="0" smtClean="0">
                <a:solidFill>
                  <a:prstClr val="black"/>
                </a:solidFill>
                <a:latin typeface="游ゴシック" panose="020B0400000000000000" pitchFamily="50" charset="-128"/>
                <a:ea typeface="游ゴシック" panose="020B0400000000000000" pitchFamily="50" charset="-128"/>
              </a:rPr>
              <a:t>いる分譲</a:t>
            </a:r>
            <a:endParaRPr kumimoji="0" lang="en-US" altLang="ja-JP" sz="1400" dirty="0" smtClean="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a:solidFill>
                  <a:prstClr val="black"/>
                </a:solidFill>
                <a:latin typeface="游ゴシック" panose="020B0400000000000000" pitchFamily="50" charset="-128"/>
                <a:ea typeface="游ゴシック" panose="020B0400000000000000" pitchFamily="50" charset="-128"/>
              </a:rPr>
              <a:t>　</a:t>
            </a:r>
            <a:r>
              <a:rPr kumimoji="0" lang="ja-JP" altLang="en-US" sz="1400" dirty="0" smtClean="0">
                <a:solidFill>
                  <a:prstClr val="black"/>
                </a:solidFill>
                <a:latin typeface="游ゴシック" panose="020B0400000000000000" pitchFamily="50" charset="-128"/>
                <a:ea typeface="游ゴシック" panose="020B0400000000000000" pitchFamily="50" charset="-128"/>
              </a:rPr>
              <a:t>　　マンション</a:t>
            </a:r>
            <a:r>
              <a:rPr kumimoji="0" lang="ja-JP" altLang="en-US" sz="1400" dirty="0">
                <a:solidFill>
                  <a:prstClr val="black"/>
                </a:solidFill>
                <a:latin typeface="游ゴシック" panose="020B0400000000000000" pitchFamily="50" charset="-128"/>
                <a:ea typeface="游ゴシック" panose="020B0400000000000000" pitchFamily="50" charset="-128"/>
              </a:rPr>
              <a:t>管理組合の</a:t>
            </a:r>
            <a:r>
              <a:rPr kumimoji="0" lang="ja-JP" altLang="en-US" sz="1400" dirty="0" smtClean="0">
                <a:solidFill>
                  <a:prstClr val="black"/>
                </a:solidFill>
                <a:latin typeface="游ゴシック" panose="020B0400000000000000" pitchFamily="50" charset="-128"/>
                <a:ea typeface="游ゴシック" panose="020B0400000000000000" pitchFamily="50" charset="-128"/>
              </a:rPr>
              <a:t>割合</a:t>
            </a:r>
            <a:endParaRPr kumimoji="0" lang="en-US" altLang="ja-JP" sz="1400" dirty="0">
              <a:solidFill>
                <a:prstClr val="black"/>
              </a:solidFill>
              <a:latin typeface="游ゴシック" panose="020B0400000000000000" pitchFamily="50" charset="-128"/>
              <a:ea typeface="游ゴシック" panose="020B0400000000000000" pitchFamily="50" charset="-128"/>
            </a:endParaRPr>
          </a:p>
          <a:p>
            <a:pPr defTabSz="457200"/>
            <a:r>
              <a:rPr kumimoji="0" lang="ja-JP" altLang="en-US" sz="1400" dirty="0" smtClean="0">
                <a:solidFill>
                  <a:prstClr val="black"/>
                </a:solidFill>
                <a:latin typeface="游ゴシック" panose="020B0400000000000000" pitchFamily="50" charset="-128"/>
                <a:ea typeface="游ゴシック" panose="020B0400000000000000" pitchFamily="50" charset="-128"/>
              </a:rPr>
              <a:t>　　　</a:t>
            </a:r>
            <a:r>
              <a:rPr kumimoji="0" lang="en-US" altLang="ja-JP" sz="1400" spc="-10" dirty="0" smtClean="0">
                <a:solidFill>
                  <a:prstClr val="black"/>
                </a:solidFill>
                <a:latin typeface="游ゴシック" panose="020B0400000000000000" pitchFamily="50" charset="-128"/>
                <a:ea typeface="游ゴシック" panose="020B0400000000000000" pitchFamily="50" charset="-128"/>
              </a:rPr>
              <a:t>60%</a:t>
            </a:r>
            <a:r>
              <a:rPr kumimoji="0" lang="ja-JP" altLang="en-US" sz="1400" spc="-10" dirty="0" smtClean="0">
                <a:solidFill>
                  <a:prstClr val="black"/>
                </a:solidFill>
                <a:latin typeface="游ゴシック" panose="020B0400000000000000" pitchFamily="50" charset="-128"/>
                <a:ea typeface="游ゴシック" panose="020B0400000000000000" pitchFamily="50" charset="-128"/>
              </a:rPr>
              <a:t>（平成</a:t>
            </a:r>
            <a:r>
              <a:rPr kumimoji="0" lang="en-US" altLang="ja-JP" sz="1400" spc="-10" dirty="0" smtClean="0">
                <a:solidFill>
                  <a:prstClr val="black"/>
                </a:solidFill>
                <a:latin typeface="游ゴシック" panose="020B0400000000000000" pitchFamily="50" charset="-128"/>
                <a:ea typeface="游ゴシック" panose="020B0400000000000000" pitchFamily="50" charset="-128"/>
              </a:rPr>
              <a:t>30</a:t>
            </a:r>
            <a:r>
              <a:rPr kumimoji="0" lang="ja-JP" altLang="en-US" sz="1400" spc="-10" dirty="0" smtClean="0">
                <a:solidFill>
                  <a:prstClr val="black"/>
                </a:solidFill>
                <a:latin typeface="游ゴシック" panose="020B0400000000000000" pitchFamily="50" charset="-128"/>
                <a:ea typeface="游ゴシック" panose="020B0400000000000000" pitchFamily="50" charset="-128"/>
              </a:rPr>
              <a:t>）⇒</a:t>
            </a:r>
            <a:r>
              <a:rPr kumimoji="0" lang="en-US" altLang="ja-JP" sz="1400" spc="-10" dirty="0" smtClean="0">
                <a:solidFill>
                  <a:prstClr val="black"/>
                </a:solidFill>
                <a:latin typeface="游ゴシック" panose="020B0400000000000000" pitchFamily="50" charset="-128"/>
                <a:ea typeface="游ゴシック" panose="020B0400000000000000" pitchFamily="50" charset="-128"/>
              </a:rPr>
              <a:t>75</a:t>
            </a:r>
            <a:r>
              <a:rPr kumimoji="0" lang="ja-JP" altLang="en-US" sz="1400" spc="-10" dirty="0" smtClean="0">
                <a:solidFill>
                  <a:prstClr val="black"/>
                </a:solidFill>
                <a:latin typeface="游ゴシック" panose="020B0400000000000000" pitchFamily="50" charset="-128"/>
                <a:ea typeface="游ゴシック" panose="020B0400000000000000" pitchFamily="50" charset="-128"/>
              </a:rPr>
              <a:t>％（令和</a:t>
            </a:r>
            <a:r>
              <a:rPr kumimoji="0" lang="en-US" altLang="ja-JP" sz="1400" spc="-10" dirty="0" smtClean="0">
                <a:solidFill>
                  <a:prstClr val="black"/>
                </a:solidFill>
                <a:latin typeface="游ゴシック" panose="020B0400000000000000" pitchFamily="50" charset="-128"/>
                <a:ea typeface="游ゴシック" panose="020B0400000000000000" pitchFamily="50" charset="-128"/>
              </a:rPr>
              <a:t>12</a:t>
            </a:r>
            <a:r>
              <a:rPr kumimoji="0" lang="ja-JP" altLang="en-US" sz="1400" spc="-10" dirty="0" smtClean="0">
                <a:solidFill>
                  <a:prstClr val="black"/>
                </a:solidFill>
                <a:latin typeface="游ゴシック" panose="020B0400000000000000" pitchFamily="50" charset="-128"/>
                <a:ea typeface="游ゴシック" panose="020B0400000000000000" pitchFamily="50" charset="-128"/>
              </a:rPr>
              <a:t>）</a:t>
            </a:r>
            <a:endParaRPr kumimoji="0" lang="en-US" altLang="ja-JP" sz="1400" spc="-10" dirty="0" smtClean="0">
              <a:solidFill>
                <a:prstClr val="black"/>
              </a:solidFill>
              <a:latin typeface="游ゴシック" panose="020B0400000000000000" pitchFamily="50" charset="-128"/>
              <a:ea typeface="游ゴシック" panose="020B0400000000000000" pitchFamily="50" charset="-128"/>
            </a:endParaRPr>
          </a:p>
          <a:p>
            <a:pPr defTabSz="457200"/>
            <a:endParaRPr kumimoji="0" lang="en-US" altLang="ja-JP" sz="200" spc="-130" dirty="0">
              <a:solidFill>
                <a:prstClr val="black"/>
              </a:solidFill>
              <a:latin typeface="游ゴシック" panose="020B0400000000000000" pitchFamily="50" charset="-128"/>
              <a:ea typeface="游ゴシック" panose="020B0400000000000000" pitchFamily="50" charset="-128"/>
            </a:endParaRPr>
          </a:p>
        </p:txBody>
      </p:sp>
      <p:sp>
        <p:nvSpPr>
          <p:cNvPr id="1567" name="テキスト ボックス 1566">
            <a:extLst>
              <a:ext uri="{FF2B5EF4-FFF2-40B4-BE49-F238E27FC236}">
                <a16:creationId xmlns:a16="http://schemas.microsoft.com/office/drawing/2014/main" id="{CA3E0192-415A-4E32-9A86-A5F979B23B2D}"/>
              </a:ext>
            </a:extLst>
          </p:cNvPr>
          <p:cNvSpPr txBox="1"/>
          <p:nvPr/>
        </p:nvSpPr>
        <p:spPr>
          <a:xfrm>
            <a:off x="4519148" y="4013220"/>
            <a:ext cx="2309742" cy="969496"/>
          </a:xfrm>
          <a:prstGeom prst="rect">
            <a:avLst/>
          </a:prstGeom>
          <a:solidFill>
            <a:sysClr val="window" lastClr="FFFFFF">
              <a:lumMod val="85000"/>
            </a:sysClr>
          </a:solidFill>
          <a:ln w="22225">
            <a:solidFill>
              <a:sysClr val="windowText" lastClr="000000">
                <a:alpha val="80000"/>
              </a:sysClr>
            </a:solid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実態調査方法</a:t>
            </a:r>
            <a:endParaRPr kumimoji="0" lang="en-US" altLang="ja-JP" sz="14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（市域は市、町村域は府）</a:t>
            </a:r>
            <a:endParaRPr kumimoji="0" lang="en-US" altLang="ja-JP" sz="2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ja-JP" sz="5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400" b="0" i="0" u="none" strike="noStrike" kern="0" cap="none" normalizeH="0" noProof="0" dirty="0" smtClean="0">
                <a:ln>
                  <a:noFill/>
                </a:ln>
                <a:solidFill>
                  <a:prstClr val="black"/>
                </a:solidFill>
                <a:effectLst/>
                <a:uLnTx/>
                <a:uFillTx/>
                <a:latin typeface="Meiryo UI" panose="020B0604030504040204" pitchFamily="50" charset="-128"/>
                <a:ea typeface="Meiryo UI" panose="020B0604030504040204" pitchFamily="50" charset="-128"/>
              </a:rPr>
              <a:t>登記情報等により全数把握</a:t>
            </a:r>
            <a:endParaRPr kumimoji="0" lang="en-US" altLang="ja-JP" sz="1400" kern="0" dirty="0">
              <a:solidFill>
                <a:prstClr val="black"/>
              </a:solidFill>
              <a:latin typeface="Meiryo UI" panose="020B0604030504040204" pitchFamily="50" charset="-128"/>
              <a:ea typeface="Meiryo UI" panose="020B0604030504040204" pitchFamily="50"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・アンケート調査等により実施</a:t>
            </a:r>
            <a:endParaRPr kumimoji="0" lang="en-US" altLang="ja-JP" sz="1400" b="0" i="0" u="none" strike="noStrike" kern="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1568" name="グループ化 1567"/>
          <p:cNvGrpSpPr/>
          <p:nvPr/>
        </p:nvGrpSpPr>
        <p:grpSpPr>
          <a:xfrm>
            <a:off x="7010549" y="2084532"/>
            <a:ext cx="2864996" cy="1367020"/>
            <a:chOff x="9930002" y="1127714"/>
            <a:chExt cx="2864996" cy="1367020"/>
          </a:xfrm>
        </p:grpSpPr>
        <p:sp>
          <p:nvSpPr>
            <p:cNvPr id="1569" name="テキスト ボックス 1568">
              <a:extLst>
                <a:ext uri="{FF2B5EF4-FFF2-40B4-BE49-F238E27FC236}">
                  <a16:creationId xmlns:a16="http://schemas.microsoft.com/office/drawing/2014/main" id="{0D6F9712-222D-40AB-8391-64C9C69298BD}"/>
                </a:ext>
              </a:extLst>
            </p:cNvPr>
            <p:cNvSpPr txBox="1"/>
            <p:nvPr/>
          </p:nvSpPr>
          <p:spPr>
            <a:xfrm>
              <a:off x="9994231" y="2149779"/>
              <a:ext cx="2031325" cy="184666"/>
            </a:xfrm>
            <a:prstGeom prst="rect">
              <a:avLst/>
            </a:prstGeom>
            <a:noFill/>
          </p:spPr>
          <p:txBody>
            <a:bodyPr wrap="none" rtlCol="0">
              <a:spAutoFit/>
            </a:bodyPr>
            <a:lstStyle/>
            <a:p>
              <a:pPr defTabSz="457200"/>
              <a:r>
                <a:rPr lang="ja-JP" altLang="en-US" sz="600" dirty="0">
                  <a:solidFill>
                    <a:prstClr val="black"/>
                  </a:solidFill>
                  <a:ea typeface="游ゴシック" panose="020B0400000000000000" pitchFamily="50" charset="-128"/>
                </a:rPr>
                <a:t>出典：国土交通省「住宅着工統計」等より大阪府推計</a:t>
              </a:r>
            </a:p>
          </p:txBody>
        </p:sp>
        <p:grpSp>
          <p:nvGrpSpPr>
            <p:cNvPr id="1570" name="グループ化 1569"/>
            <p:cNvGrpSpPr/>
            <p:nvPr/>
          </p:nvGrpSpPr>
          <p:grpSpPr>
            <a:xfrm>
              <a:off x="9930002" y="1127714"/>
              <a:ext cx="2864996" cy="1367020"/>
              <a:chOff x="9930002" y="1127714"/>
              <a:chExt cx="2864996" cy="1367020"/>
            </a:xfrm>
          </p:grpSpPr>
          <p:sp>
            <p:nvSpPr>
              <p:cNvPr id="1571" name="テキスト ボックス 1570">
                <a:extLst>
                  <a:ext uri="{FF2B5EF4-FFF2-40B4-BE49-F238E27FC236}">
                    <a16:creationId xmlns:a16="http://schemas.microsoft.com/office/drawing/2014/main" id="{B17F80AF-C0FE-4AE5-83E8-288093CB6CB6}"/>
                  </a:ext>
                </a:extLst>
              </p:cNvPr>
              <p:cNvSpPr txBox="1"/>
              <p:nvPr/>
            </p:nvSpPr>
            <p:spPr>
              <a:xfrm>
                <a:off x="9994231" y="2279290"/>
                <a:ext cx="2800767" cy="215444"/>
              </a:xfrm>
              <a:prstGeom prst="rect">
                <a:avLst/>
              </a:prstGeom>
              <a:noFill/>
            </p:spPr>
            <p:txBody>
              <a:bodyPr wrap="none" rtlCol="0">
                <a:spAutoFit/>
              </a:bodyPr>
              <a:lstStyle/>
              <a:p>
                <a:pPr defTabSz="457200"/>
                <a:r>
                  <a:rPr lang="ja-JP" altLang="en-US" sz="800" b="1" dirty="0">
                    <a:solidFill>
                      <a:prstClr val="black"/>
                    </a:solidFill>
                    <a:ea typeface="游ゴシック" panose="020B0400000000000000" pitchFamily="50" charset="-128"/>
                  </a:rPr>
                  <a:t>大阪府内の分譲マンションストック数（令和</a:t>
                </a:r>
                <a:r>
                  <a:rPr lang="en-US" altLang="ja-JP" sz="800" b="1" dirty="0">
                    <a:solidFill>
                      <a:prstClr val="black"/>
                    </a:solidFill>
                    <a:ea typeface="游ゴシック" panose="020B0400000000000000" pitchFamily="50" charset="-128"/>
                  </a:rPr>
                  <a:t>2</a:t>
                </a:r>
                <a:r>
                  <a:rPr lang="ja-JP" altLang="en-US" sz="800" b="1" dirty="0">
                    <a:solidFill>
                      <a:prstClr val="black"/>
                    </a:solidFill>
                    <a:ea typeface="游ゴシック" panose="020B0400000000000000" pitchFamily="50" charset="-128"/>
                  </a:rPr>
                  <a:t>年末時点）</a:t>
                </a:r>
              </a:p>
            </p:txBody>
          </p:sp>
          <p:graphicFrame>
            <p:nvGraphicFramePr>
              <p:cNvPr id="1572" name="グラフ 1571"/>
              <p:cNvGraphicFramePr>
                <a:graphicFrameLocks/>
              </p:cNvGraphicFramePr>
              <p:nvPr>
                <p:extLst>
                  <p:ext uri="{D42A27DB-BD31-4B8C-83A1-F6EECF244321}">
                    <p14:modId xmlns:p14="http://schemas.microsoft.com/office/powerpoint/2010/main" val="491604400"/>
                  </p:ext>
                </p:extLst>
              </p:nvPr>
            </p:nvGraphicFramePr>
            <p:xfrm>
              <a:off x="9994231" y="1149706"/>
              <a:ext cx="2800767" cy="919062"/>
            </p:xfrm>
            <a:graphic>
              <a:graphicData uri="http://schemas.openxmlformats.org/drawingml/2006/chart">
                <c:chart xmlns:c="http://schemas.openxmlformats.org/drawingml/2006/chart" xmlns:r="http://schemas.openxmlformats.org/officeDocument/2006/relationships" r:id="rId3"/>
              </a:graphicData>
            </a:graphic>
          </p:graphicFrame>
          <p:sp>
            <p:nvSpPr>
              <p:cNvPr id="1573" name="テキスト ボックス 1572"/>
              <p:cNvSpPr txBox="1"/>
              <p:nvPr/>
            </p:nvSpPr>
            <p:spPr>
              <a:xfrm>
                <a:off x="10244299" y="1904955"/>
                <a:ext cx="453970" cy="307777"/>
              </a:xfrm>
              <a:prstGeom prst="rect">
                <a:avLst/>
              </a:prstGeom>
              <a:noFill/>
            </p:spPr>
            <p:txBody>
              <a:bodyPr wrap="none" rtlCol="0">
                <a:spAutoFit/>
              </a:bodyPr>
              <a:lstStyle/>
              <a:p>
                <a:pPr defTabSz="457200" fontAlgn="ctr"/>
                <a:r>
                  <a:rPr kumimoji="0" lang="en-US" altLang="ja-JP" sz="700" dirty="0" smtClean="0">
                    <a:solidFill>
                      <a:prstClr val="black"/>
                    </a:solidFill>
                    <a:ea typeface="游ゴシック" panose="020B0400000000000000" pitchFamily="50" charset="-128"/>
                  </a:rPr>
                  <a:t>1971</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fontAlgn="ctr"/>
                <a:r>
                  <a:rPr kumimoji="0" lang="ja-JP" altLang="en-US" sz="700" dirty="0" smtClean="0">
                    <a:solidFill>
                      <a:prstClr val="black"/>
                    </a:solidFill>
                    <a:ea typeface="游ゴシック" panose="020B0400000000000000" pitchFamily="50" charset="-128"/>
                  </a:rPr>
                  <a:t>以前</a:t>
                </a:r>
                <a:endParaRPr kumimoji="0" lang="ja-JP" altLang="en-US" sz="700" dirty="0">
                  <a:solidFill>
                    <a:prstClr val="black"/>
                  </a:solidFill>
                  <a:latin typeface="ＭＳ Ｐゴシック" panose="020B0600070205080204" pitchFamily="50" charset="-128"/>
                </a:endParaRPr>
              </a:p>
            </p:txBody>
          </p:sp>
          <p:sp>
            <p:nvSpPr>
              <p:cNvPr id="1574" name="テキスト ボックス 1573"/>
              <p:cNvSpPr txBox="1"/>
              <p:nvPr/>
            </p:nvSpPr>
            <p:spPr>
              <a:xfrm>
                <a:off x="10624849" y="1901516"/>
                <a:ext cx="498855" cy="307777"/>
              </a:xfrm>
              <a:prstGeom prst="rect">
                <a:avLst/>
              </a:prstGeom>
              <a:noFill/>
            </p:spPr>
            <p:txBody>
              <a:bodyPr wrap="none" rtlCol="0">
                <a:spAutoFit/>
              </a:bodyPr>
              <a:lstStyle/>
              <a:p>
                <a:pPr defTabSz="457200"/>
                <a:r>
                  <a:rPr kumimoji="0" lang="en-US" altLang="ja-JP" sz="700" dirty="0" smtClean="0">
                    <a:solidFill>
                      <a:prstClr val="black"/>
                    </a:solidFill>
                    <a:ea typeface="游ゴシック" panose="020B0400000000000000" pitchFamily="50" charset="-128"/>
                  </a:rPr>
                  <a:t>1972</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a:r>
                  <a:rPr kumimoji="0" lang="en-US" altLang="ja-JP" sz="500" dirty="0" smtClean="0">
                    <a:solidFill>
                      <a:prstClr val="black"/>
                    </a:solidFill>
                    <a:ea typeface="游ゴシック" panose="020B0400000000000000" pitchFamily="50" charset="-128"/>
                  </a:rPr>
                  <a:t>~</a:t>
                </a:r>
                <a:r>
                  <a:rPr kumimoji="0" lang="en-US" altLang="ja-JP" sz="700" dirty="0" smtClean="0">
                    <a:solidFill>
                      <a:prstClr val="black"/>
                    </a:solidFill>
                    <a:ea typeface="游ゴシック" panose="020B0400000000000000" pitchFamily="50" charset="-128"/>
                  </a:rPr>
                  <a:t>1981</a:t>
                </a:r>
                <a:r>
                  <a:rPr kumimoji="0" lang="ja-JP" altLang="en-US" sz="700" dirty="0" smtClean="0">
                    <a:solidFill>
                      <a:prstClr val="black"/>
                    </a:solidFill>
                    <a:ea typeface="游ゴシック" panose="020B0400000000000000" pitchFamily="50" charset="-128"/>
                  </a:rPr>
                  <a:t>年</a:t>
                </a:r>
                <a:endParaRPr kumimoji="0" lang="ja-JP" altLang="en-US" sz="700" dirty="0">
                  <a:solidFill>
                    <a:prstClr val="black"/>
                  </a:solidFill>
                  <a:latin typeface="ＭＳ Ｐゴシック" panose="020B0600070205080204" pitchFamily="50" charset="-128"/>
                </a:endParaRPr>
              </a:p>
            </p:txBody>
          </p:sp>
          <p:sp>
            <p:nvSpPr>
              <p:cNvPr id="1575" name="テキスト ボックス 1574"/>
              <p:cNvSpPr txBox="1"/>
              <p:nvPr/>
            </p:nvSpPr>
            <p:spPr>
              <a:xfrm>
                <a:off x="11041615" y="1901516"/>
                <a:ext cx="498855" cy="307777"/>
              </a:xfrm>
              <a:prstGeom prst="rect">
                <a:avLst/>
              </a:prstGeom>
              <a:noFill/>
            </p:spPr>
            <p:txBody>
              <a:bodyPr wrap="none" rtlCol="0">
                <a:spAutoFit/>
              </a:bodyPr>
              <a:lstStyle/>
              <a:p>
                <a:pPr defTabSz="457200"/>
                <a:r>
                  <a:rPr kumimoji="0" lang="en-US" altLang="ja-JP" sz="700" dirty="0" smtClean="0">
                    <a:solidFill>
                      <a:prstClr val="black"/>
                    </a:solidFill>
                    <a:ea typeface="游ゴシック" panose="020B0400000000000000" pitchFamily="50" charset="-128"/>
                  </a:rPr>
                  <a:t>1982</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a:r>
                  <a:rPr kumimoji="0" lang="en-US" altLang="ja-JP" sz="500" dirty="0" smtClean="0">
                    <a:solidFill>
                      <a:prstClr val="black"/>
                    </a:solidFill>
                    <a:ea typeface="游ゴシック" panose="020B0400000000000000" pitchFamily="50" charset="-128"/>
                  </a:rPr>
                  <a:t>~</a:t>
                </a:r>
                <a:r>
                  <a:rPr kumimoji="0" lang="en-US" altLang="ja-JP" sz="700" dirty="0" smtClean="0">
                    <a:solidFill>
                      <a:prstClr val="black"/>
                    </a:solidFill>
                    <a:ea typeface="游ゴシック" panose="020B0400000000000000" pitchFamily="50" charset="-128"/>
                  </a:rPr>
                  <a:t>1991</a:t>
                </a:r>
                <a:r>
                  <a:rPr kumimoji="0" lang="ja-JP" altLang="en-US" sz="700" dirty="0" smtClean="0">
                    <a:solidFill>
                      <a:prstClr val="black"/>
                    </a:solidFill>
                    <a:ea typeface="游ゴシック" panose="020B0400000000000000" pitchFamily="50" charset="-128"/>
                  </a:rPr>
                  <a:t>年</a:t>
                </a:r>
                <a:endParaRPr kumimoji="0" lang="ja-JP" altLang="en-US" sz="700" dirty="0">
                  <a:solidFill>
                    <a:prstClr val="black"/>
                  </a:solidFill>
                  <a:latin typeface="ＭＳ Ｐゴシック" panose="020B0600070205080204" pitchFamily="50" charset="-128"/>
                </a:endParaRPr>
              </a:p>
            </p:txBody>
          </p:sp>
          <p:sp>
            <p:nvSpPr>
              <p:cNvPr id="1576" name="テキスト ボックス 1575"/>
              <p:cNvSpPr txBox="1"/>
              <p:nvPr/>
            </p:nvSpPr>
            <p:spPr>
              <a:xfrm>
                <a:off x="11465281" y="1901516"/>
                <a:ext cx="486030" cy="307777"/>
              </a:xfrm>
              <a:prstGeom prst="rect">
                <a:avLst/>
              </a:prstGeom>
              <a:noFill/>
            </p:spPr>
            <p:txBody>
              <a:bodyPr wrap="none" rtlCol="0">
                <a:spAutoFit/>
              </a:bodyPr>
              <a:lstStyle/>
              <a:p>
                <a:pPr defTabSz="457200"/>
                <a:r>
                  <a:rPr kumimoji="0" lang="en-US" altLang="ja-JP" sz="700" dirty="0" smtClean="0">
                    <a:solidFill>
                      <a:prstClr val="black"/>
                    </a:solidFill>
                    <a:ea typeface="游ゴシック" panose="020B0400000000000000" pitchFamily="50" charset="-128"/>
                  </a:rPr>
                  <a:t>1992</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a:r>
                  <a:rPr kumimoji="0" lang="en-US" altLang="ja-JP" sz="500" dirty="0" smtClean="0">
                    <a:solidFill>
                      <a:prstClr val="black"/>
                    </a:solidFill>
                    <a:ea typeface="游ゴシック" panose="020B0400000000000000" pitchFamily="50" charset="-128"/>
                  </a:rPr>
                  <a:t>~</a:t>
                </a:r>
                <a:r>
                  <a:rPr kumimoji="0" lang="en-US" altLang="ja-JP" sz="700" dirty="0" smtClean="0">
                    <a:solidFill>
                      <a:prstClr val="black"/>
                    </a:solidFill>
                    <a:ea typeface="游ゴシック" panose="020B0400000000000000" pitchFamily="50" charset="-128"/>
                  </a:rPr>
                  <a:t>2001</a:t>
                </a:r>
                <a:r>
                  <a:rPr kumimoji="0" lang="ja-JP" altLang="en-US" sz="700" dirty="0" smtClean="0">
                    <a:solidFill>
                      <a:prstClr val="black"/>
                    </a:solidFill>
                    <a:ea typeface="游ゴシック" panose="020B0400000000000000" pitchFamily="50" charset="-128"/>
                  </a:rPr>
                  <a:t>年</a:t>
                </a:r>
                <a:endParaRPr kumimoji="0" lang="ja-JP" altLang="en-US" sz="700" dirty="0">
                  <a:solidFill>
                    <a:prstClr val="black"/>
                  </a:solidFill>
                  <a:latin typeface="ＭＳ Ｐゴシック" panose="020B0600070205080204" pitchFamily="50" charset="-128"/>
                </a:endParaRPr>
              </a:p>
            </p:txBody>
          </p:sp>
          <p:sp>
            <p:nvSpPr>
              <p:cNvPr id="1577" name="テキスト ボックス 1576"/>
              <p:cNvSpPr txBox="1"/>
              <p:nvPr/>
            </p:nvSpPr>
            <p:spPr>
              <a:xfrm>
                <a:off x="11877815" y="1901516"/>
                <a:ext cx="498855" cy="307777"/>
              </a:xfrm>
              <a:prstGeom prst="rect">
                <a:avLst/>
              </a:prstGeom>
              <a:noFill/>
            </p:spPr>
            <p:txBody>
              <a:bodyPr wrap="none" rtlCol="0">
                <a:spAutoFit/>
              </a:bodyPr>
              <a:lstStyle/>
              <a:p>
                <a:pPr defTabSz="457200"/>
                <a:r>
                  <a:rPr kumimoji="0" lang="en-US" altLang="ja-JP" sz="700" dirty="0" smtClean="0">
                    <a:solidFill>
                      <a:prstClr val="black"/>
                    </a:solidFill>
                    <a:ea typeface="游ゴシック" panose="020B0400000000000000" pitchFamily="50" charset="-128"/>
                  </a:rPr>
                  <a:t>2002</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a:r>
                  <a:rPr kumimoji="0" lang="en-US" altLang="ja-JP" sz="500" dirty="0">
                    <a:solidFill>
                      <a:prstClr val="black"/>
                    </a:solidFill>
                    <a:ea typeface="游ゴシック" panose="020B0400000000000000" pitchFamily="50" charset="-128"/>
                  </a:rPr>
                  <a:t>~</a:t>
                </a:r>
                <a:r>
                  <a:rPr kumimoji="0" lang="en-US" altLang="ja-JP" sz="700" dirty="0" smtClean="0">
                    <a:solidFill>
                      <a:prstClr val="black"/>
                    </a:solidFill>
                    <a:ea typeface="游ゴシック" panose="020B0400000000000000" pitchFamily="50" charset="-128"/>
                  </a:rPr>
                  <a:t>2011</a:t>
                </a:r>
                <a:r>
                  <a:rPr kumimoji="0" lang="ja-JP" altLang="en-US" sz="700" dirty="0" smtClean="0">
                    <a:solidFill>
                      <a:prstClr val="black"/>
                    </a:solidFill>
                    <a:ea typeface="游ゴシック" panose="020B0400000000000000" pitchFamily="50" charset="-128"/>
                  </a:rPr>
                  <a:t>年</a:t>
                </a:r>
                <a:endParaRPr kumimoji="0" lang="ja-JP" altLang="en-US" sz="700" dirty="0">
                  <a:solidFill>
                    <a:prstClr val="black"/>
                  </a:solidFill>
                  <a:latin typeface="ＭＳ Ｐゴシック" panose="020B0600070205080204" pitchFamily="50" charset="-128"/>
                </a:endParaRPr>
              </a:p>
            </p:txBody>
          </p:sp>
          <p:sp>
            <p:nvSpPr>
              <p:cNvPr id="1578" name="テキスト ボックス 1577"/>
              <p:cNvSpPr txBox="1"/>
              <p:nvPr/>
            </p:nvSpPr>
            <p:spPr>
              <a:xfrm>
                <a:off x="12275624" y="1901516"/>
                <a:ext cx="453970" cy="307777"/>
              </a:xfrm>
              <a:prstGeom prst="rect">
                <a:avLst/>
              </a:prstGeom>
              <a:noFill/>
            </p:spPr>
            <p:txBody>
              <a:bodyPr wrap="none" rtlCol="0">
                <a:spAutoFit/>
              </a:bodyPr>
              <a:lstStyle/>
              <a:p>
                <a:pPr defTabSz="457200"/>
                <a:r>
                  <a:rPr kumimoji="0" lang="en-US" altLang="ja-JP" sz="700" dirty="0" smtClean="0">
                    <a:solidFill>
                      <a:prstClr val="black"/>
                    </a:solidFill>
                    <a:ea typeface="游ゴシック" panose="020B0400000000000000" pitchFamily="50" charset="-128"/>
                  </a:rPr>
                  <a:t>2012</a:t>
                </a:r>
                <a:r>
                  <a:rPr kumimoji="0" lang="ja-JP" altLang="en-US" sz="700" dirty="0" smtClean="0">
                    <a:solidFill>
                      <a:prstClr val="black"/>
                    </a:solidFill>
                    <a:ea typeface="游ゴシック" panose="020B0400000000000000" pitchFamily="50" charset="-128"/>
                  </a:rPr>
                  <a:t>年</a:t>
                </a:r>
                <a:endParaRPr kumimoji="0" lang="en-US" altLang="ja-JP" sz="700" dirty="0" smtClean="0">
                  <a:solidFill>
                    <a:prstClr val="black"/>
                  </a:solidFill>
                  <a:ea typeface="游ゴシック" panose="020B0400000000000000" pitchFamily="50" charset="-128"/>
                </a:endParaRPr>
              </a:p>
              <a:p>
                <a:pPr defTabSz="457200"/>
                <a:r>
                  <a:rPr kumimoji="0" lang="ja-JP" altLang="en-US" sz="700" dirty="0" smtClean="0">
                    <a:solidFill>
                      <a:prstClr val="black"/>
                    </a:solidFill>
                    <a:ea typeface="游ゴシック" panose="020B0400000000000000" pitchFamily="50" charset="-128"/>
                  </a:rPr>
                  <a:t>以降</a:t>
                </a:r>
                <a:endParaRPr kumimoji="0" lang="en-US" altLang="ja-JP" sz="700" dirty="0" smtClean="0">
                  <a:solidFill>
                    <a:prstClr val="black"/>
                  </a:solidFill>
                  <a:ea typeface="游ゴシック" panose="020B0400000000000000" pitchFamily="50" charset="-128"/>
                </a:endParaRPr>
              </a:p>
            </p:txBody>
          </p:sp>
          <p:cxnSp>
            <p:nvCxnSpPr>
              <p:cNvPr id="1579" name="直線コネクタ 1578"/>
              <p:cNvCxnSpPr/>
              <p:nvPr/>
            </p:nvCxnSpPr>
            <p:spPr>
              <a:xfrm>
                <a:off x="11041615" y="1253843"/>
                <a:ext cx="0" cy="681037"/>
              </a:xfrm>
              <a:prstGeom prst="line">
                <a:avLst/>
              </a:prstGeom>
              <a:noFill/>
              <a:ln w="6350" cap="flat" cmpd="sng" algn="ctr">
                <a:solidFill>
                  <a:sysClr val="windowText" lastClr="000000"/>
                </a:solidFill>
                <a:prstDash val="sysDash"/>
                <a:miter lim="800000"/>
              </a:ln>
              <a:effectLst/>
            </p:spPr>
          </p:cxnSp>
          <p:sp>
            <p:nvSpPr>
              <p:cNvPr id="1580" name="右矢印 1579"/>
              <p:cNvSpPr/>
              <p:nvPr/>
            </p:nvSpPr>
            <p:spPr>
              <a:xfrm flipH="1">
                <a:off x="10471284" y="1182919"/>
                <a:ext cx="570330" cy="295227"/>
              </a:xfrm>
              <a:prstGeom prst="rightArrow">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81" name="テキスト ボックス 1580"/>
              <p:cNvSpPr txBox="1"/>
              <p:nvPr/>
            </p:nvSpPr>
            <p:spPr>
              <a:xfrm>
                <a:off x="10471284" y="1231771"/>
                <a:ext cx="633507" cy="200055"/>
              </a:xfrm>
              <a:prstGeom prst="rect">
                <a:avLst/>
              </a:prstGeom>
              <a:noFill/>
            </p:spPr>
            <p:txBody>
              <a:bodyPr wrap="none" rtlCol="0">
                <a:spAutoFit/>
              </a:bodyPr>
              <a:lstStyle/>
              <a:p>
                <a:pPr defTabSz="457200"/>
                <a:r>
                  <a:rPr lang="ja-JP" altLang="en-US" sz="700" dirty="0" smtClean="0">
                    <a:solidFill>
                      <a:prstClr val="black"/>
                    </a:solidFill>
                    <a:ea typeface="游ゴシック" panose="020B0400000000000000" pitchFamily="50" charset="-128"/>
                  </a:rPr>
                  <a:t>築</a:t>
                </a:r>
                <a:r>
                  <a:rPr lang="en-US" altLang="ja-JP" sz="700" dirty="0" smtClean="0">
                    <a:solidFill>
                      <a:prstClr val="black"/>
                    </a:solidFill>
                    <a:ea typeface="游ゴシック" panose="020B0400000000000000" pitchFamily="50" charset="-128"/>
                  </a:rPr>
                  <a:t>40</a:t>
                </a:r>
                <a:r>
                  <a:rPr lang="ja-JP" altLang="en-US" sz="700" dirty="0" smtClean="0">
                    <a:solidFill>
                      <a:prstClr val="black"/>
                    </a:solidFill>
                    <a:ea typeface="游ゴシック" panose="020B0400000000000000" pitchFamily="50" charset="-128"/>
                  </a:rPr>
                  <a:t>年以上</a:t>
                </a:r>
                <a:endParaRPr lang="ja-JP" altLang="en-US" sz="700" dirty="0">
                  <a:solidFill>
                    <a:prstClr val="black"/>
                  </a:solidFill>
                  <a:ea typeface="游ゴシック" panose="020B0400000000000000" pitchFamily="50" charset="-128"/>
                </a:endParaRPr>
              </a:p>
            </p:txBody>
          </p:sp>
          <p:sp>
            <p:nvSpPr>
              <p:cNvPr id="1582" name="テキスト ボックス 1581"/>
              <p:cNvSpPr txBox="1"/>
              <p:nvPr/>
            </p:nvSpPr>
            <p:spPr>
              <a:xfrm>
                <a:off x="9930002" y="1127714"/>
                <a:ext cx="389850" cy="153888"/>
              </a:xfrm>
              <a:prstGeom prst="rect">
                <a:avLst/>
              </a:prstGeom>
              <a:noFill/>
            </p:spPr>
            <p:txBody>
              <a:bodyPr wrap="none" rtlCol="0">
                <a:spAutoFit/>
              </a:bodyPr>
              <a:lstStyle/>
              <a:p>
                <a:pPr defTabSz="457200"/>
                <a:r>
                  <a:rPr lang="ja-JP" altLang="en-US" sz="400" dirty="0" smtClean="0">
                    <a:solidFill>
                      <a:prstClr val="black"/>
                    </a:solidFill>
                    <a:ea typeface="游ゴシック" panose="020B0400000000000000" pitchFamily="50" charset="-128"/>
                  </a:rPr>
                  <a:t>（万戸）</a:t>
                </a:r>
                <a:endParaRPr lang="ja-JP" altLang="en-US" sz="400" dirty="0">
                  <a:solidFill>
                    <a:prstClr val="black"/>
                  </a:solidFill>
                  <a:ea typeface="游ゴシック" panose="020B0400000000000000" pitchFamily="50" charset="-128"/>
                </a:endParaRPr>
              </a:p>
            </p:txBody>
          </p:sp>
        </p:grpSp>
      </p:grpSp>
      <p:sp>
        <p:nvSpPr>
          <p:cNvPr id="1583" name="テキスト ボックス 1582"/>
          <p:cNvSpPr txBox="1"/>
          <p:nvPr/>
        </p:nvSpPr>
        <p:spPr>
          <a:xfrm>
            <a:off x="3295881" y="1897213"/>
            <a:ext cx="2743059" cy="577081"/>
          </a:xfrm>
          <a:prstGeom prst="rect">
            <a:avLst/>
          </a:prstGeom>
          <a:noFill/>
        </p:spPr>
        <p:txBody>
          <a:bodyPr wrap="none" rtlCol="0">
            <a:spAutoFit/>
          </a:bodyPr>
          <a:lstStyle/>
          <a:p>
            <a:pPr defTabSz="457200"/>
            <a:r>
              <a:rPr lang="ja-JP" altLang="en-US" sz="1050" spc="-30" dirty="0">
                <a:solidFill>
                  <a:prstClr val="black"/>
                </a:solidFill>
                <a:ea typeface="游ゴシック" panose="020B0400000000000000" pitchFamily="50" charset="-128"/>
              </a:rPr>
              <a:t>（国）指導等の判断基準の目安の項目</a:t>
            </a:r>
            <a:endParaRPr lang="en-US" altLang="ja-JP" sz="1050" spc="-30" dirty="0">
              <a:solidFill>
                <a:prstClr val="black"/>
              </a:solidFill>
              <a:ea typeface="游ゴシック" panose="020B0400000000000000" pitchFamily="50" charset="-128"/>
            </a:endParaRPr>
          </a:p>
          <a:p>
            <a:pPr defTabSz="457200"/>
            <a:r>
              <a:rPr lang="ja-JP" altLang="en-US" sz="1050" spc="-100" dirty="0">
                <a:solidFill>
                  <a:prstClr val="black"/>
                </a:solidFill>
                <a:ea typeface="游ゴシック" panose="020B0400000000000000" pitchFamily="50" charset="-128"/>
              </a:rPr>
              <a:t>管理組合の運営、</a:t>
            </a:r>
            <a:r>
              <a:rPr kumimoji="0" lang="ja-JP" altLang="en-US" sz="1050" spc="-100" dirty="0">
                <a:solidFill>
                  <a:prstClr val="black"/>
                </a:solidFill>
                <a:ea typeface="游ゴシック" panose="020B0400000000000000" pitchFamily="50" charset="-128"/>
              </a:rPr>
              <a:t>管理規約、管理組合の経理、</a:t>
            </a:r>
            <a:endParaRPr kumimoji="0" lang="en-US" altLang="ja-JP" sz="1050" spc="-100" dirty="0">
              <a:solidFill>
                <a:prstClr val="black"/>
              </a:solidFill>
              <a:ea typeface="游ゴシック" panose="020B0400000000000000" pitchFamily="50" charset="-128"/>
            </a:endParaRPr>
          </a:p>
          <a:p>
            <a:pPr defTabSz="457200"/>
            <a:r>
              <a:rPr kumimoji="0" lang="ja-JP" altLang="en-US" sz="1050" dirty="0">
                <a:solidFill>
                  <a:prstClr val="black"/>
                </a:solidFill>
                <a:ea typeface="游ゴシック" panose="020B0400000000000000" pitchFamily="50" charset="-128"/>
              </a:rPr>
              <a:t>長期修繕計画の作成及び見直し等</a:t>
            </a:r>
            <a:endParaRPr lang="en-US" altLang="ja-JP" sz="1050" dirty="0">
              <a:solidFill>
                <a:prstClr val="black"/>
              </a:solidFill>
              <a:ea typeface="游ゴシック" panose="020B0400000000000000" pitchFamily="50" charset="-128"/>
            </a:endParaRPr>
          </a:p>
        </p:txBody>
      </p:sp>
    </p:spTree>
    <p:extLst>
      <p:ext uri="{BB962C8B-B14F-4D97-AF65-F5344CB8AC3E}">
        <p14:creationId xmlns:p14="http://schemas.microsoft.com/office/powerpoint/2010/main" val="303144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929</TotalTime>
  <Words>878</Words>
  <Application>Microsoft Office PowerPoint</Application>
  <PresentationFormat>A3 297x420 mm</PresentationFormat>
  <Paragraphs>141</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ＭＳ Ｐゴシック</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佑</dc:creator>
  <cp:lastModifiedBy>藤井　佑</cp:lastModifiedBy>
  <cp:revision>66</cp:revision>
  <cp:lastPrinted>2021-12-02T07:25:54Z</cp:lastPrinted>
  <dcterms:created xsi:type="dcterms:W3CDTF">2021-07-05T02:05:31Z</dcterms:created>
  <dcterms:modified xsi:type="dcterms:W3CDTF">2021-12-02T07:27:38Z</dcterms:modified>
</cp:coreProperties>
</file>