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7" autoAdjust="0"/>
    <p:restoredTop sz="94746" autoAdjust="0"/>
  </p:normalViewPr>
  <p:slideViewPr>
    <p:cSldViewPr>
      <p:cViewPr varScale="1">
        <p:scale>
          <a:sx n="70" d="100"/>
          <a:sy n="70" d="100"/>
        </p:scale>
        <p:origin x="12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54B8FAC7-09B9-48CF-AAA2-AA9B4C0B5399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650A18C6-4A5A-45F3-BB30-82B7A8968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8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5F4FB48-230B-42EE-98EA-1E10724177C2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B3EE93-695F-41A4-870C-28EC08AB3E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3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729FF-55D3-4EDB-ADE8-2340E9AA6EB8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4E8A-A832-4B57-B645-F3F83A5DC292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82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A969-04A2-4C10-8B73-797362357A8A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7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7ED4-59B8-4422-BB0C-6A63C4FA84E7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3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2F0CC-1328-4D2E-BACD-A43420E34937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AC7E-E252-4873-BA6F-C00AD29E47E3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60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26E8-E1E3-4B40-AAE4-C070FD610900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0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81CC-F0AE-472B-A9F8-6ACF97C0C497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81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2191-B1F5-4A5B-9F45-18D0D99EC60C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0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CC0-CBF6-4E90-9ECD-AFD52C7A4D28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0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962F-3316-4A93-8A72-E3FC6B555282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76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D747-E958-46F9-AC4C-8323AA476779}" type="datetime1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9015-858A-4EB5-9687-D068A3EA5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9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二等辺三角形 16"/>
          <p:cNvSpPr/>
          <p:nvPr/>
        </p:nvSpPr>
        <p:spPr>
          <a:xfrm rot="10800000">
            <a:off x="1619672" y="2620177"/>
            <a:ext cx="6048670" cy="1157232"/>
          </a:xfrm>
          <a:prstGeom prst="triangle">
            <a:avLst>
              <a:gd name="adj" fmla="val 49656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対角する 2 つの角を切り取った四角形 3"/>
          <p:cNvSpPr/>
          <p:nvPr/>
        </p:nvSpPr>
        <p:spPr>
          <a:xfrm>
            <a:off x="147423" y="25798"/>
            <a:ext cx="8835321" cy="306858"/>
          </a:xfrm>
          <a:prstGeom prst="snip2DiagRect">
            <a:avLst>
              <a:gd name="adj1" fmla="val 0"/>
              <a:gd name="adj2" fmla="val 50000"/>
            </a:avLst>
          </a:prstGeom>
          <a:gradFill flip="none" rotWithShape="1">
            <a:gsLst>
              <a:gs pos="50000">
                <a:srgbClr val="385D8A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次大阪府スポーツ推進計画について　　　　　　　　</a:t>
            </a:r>
            <a:r>
              <a:rPr lang="ja-JP" altLang="en-US" sz="10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大阪府　府民文化部　文化・スポーツ室　スポーツ振興課</a:t>
            </a:r>
            <a:endParaRPr lang="zh-TW" altLang="en-US" sz="1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48147" y="467567"/>
            <a:ext cx="8662336" cy="1744366"/>
          </a:xfrm>
          <a:prstGeom prst="roundRect">
            <a:avLst>
              <a:gd name="adj" fmla="val 11804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■策定の趣旨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生涯スポーツの推進及びスポーツを通じた都市魅力の創造をさらに進めるため、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年度以降の大阪府のスポーツ施策の方向性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を定める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■策定の経緯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月、大阪府スポーツ推進審議会に知事・教育長諮問 → 審議会の部会において調査審議 → 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日答申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パブリックコメント手続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■策定の視点　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①「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大阪府スポーツ推進計画～大阪スポーツ王国の創造～」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(2012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に基づく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取組の成果、課題を踏まえる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②大阪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都市魅力創造戦略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2020(2016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　大阪府・大阪市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の「目指すべき都市像」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との整合を図る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「アジアをリードする国際・プロスポーツ都市」「健康と生きがいを創出するスポーツに親しめる都市」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③スポーツ基本法第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条の規定により、国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の第２期スポーツ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基本計画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月策定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参酌する</a:t>
            </a:r>
            <a:endParaRPr lang="en-US" altLang="ja-JP" sz="10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　　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「生涯スポーツの推進」「大阪が誇るスポーツ資源を生かした都市魅力の発信」に引き続き取り組むとともに、「スポーツの成長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産業化」「スポーツツーリズムの活性化」「スポーツを通じた健康増進」等の視点にも対応する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計画期間　　　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2017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248146" y="2470629"/>
            <a:ext cx="864096" cy="28803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目　標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9531" y="2437061"/>
            <a:ext cx="4240433" cy="3077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08" tIns="45704" rIns="91408" bIns="45704" rtlCol="0">
            <a:spAutoFit/>
          </a:bodyPr>
          <a:lstStyle/>
          <a:p>
            <a:pPr algn="ctr"/>
            <a:r>
              <a:rPr lang="ja-JP" altLang="en-US" sz="1400" b="1" dirty="0"/>
              <a:t>スポーツがあふれる、スポーツでつながる　ＯＳＡＫＡ</a:t>
            </a:r>
            <a:endParaRPr lang="ja-JP" altLang="en-US" sz="1400" dirty="0">
              <a:latin typeface="+mj-ea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48146" y="2976693"/>
            <a:ext cx="864094" cy="3240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理　念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422512" y="2868681"/>
            <a:ext cx="338437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誰</a:t>
            </a:r>
            <a:r>
              <a:rPr lang="ja-JP" altLang="en-US" sz="1000" dirty="0" smtClean="0">
                <a:solidFill>
                  <a:schemeClr val="tx1"/>
                </a:solidFill>
              </a:rPr>
              <a:t>もが</a:t>
            </a:r>
            <a:r>
              <a:rPr lang="ja-JP" altLang="en-US" sz="1000" dirty="0">
                <a:solidFill>
                  <a:schemeClr val="tx1"/>
                </a:solidFill>
              </a:rPr>
              <a:t>「する」「みる」「</a:t>
            </a:r>
            <a:r>
              <a:rPr lang="ja-JP" altLang="en-US" sz="1000" dirty="0" smtClean="0">
                <a:solidFill>
                  <a:schemeClr val="tx1"/>
                </a:solidFill>
              </a:rPr>
              <a:t>さ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さえる」スポーツ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に参加できる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4878288" y="2868681"/>
            <a:ext cx="4104456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スポーツを都市魅力として発信し、その魅力に惹かれて多くの人が訪れる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239851" y="3192717"/>
            <a:ext cx="2880320" cy="216024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スポーツで人もまちも活力で満たされる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4950549" y="3664102"/>
            <a:ext cx="3869924" cy="1512168"/>
            <a:chOff x="4788532" y="3861048"/>
            <a:chExt cx="3959932" cy="1512168"/>
          </a:xfrm>
        </p:grpSpPr>
        <p:sp>
          <p:nvSpPr>
            <p:cNvPr id="21" name="角丸四角形 20"/>
            <p:cNvSpPr/>
            <p:nvPr/>
          </p:nvSpPr>
          <p:spPr>
            <a:xfrm>
              <a:off x="4788532" y="3974355"/>
              <a:ext cx="3959932" cy="1398861"/>
            </a:xfrm>
            <a:prstGeom prst="roundRect">
              <a:avLst/>
            </a:prstGeom>
            <a:noFill/>
            <a:ln w="1587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1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0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(1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国際的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、大規模なスポーツ大会等の誘致、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28600" indent="-228600">
                <a:buAutoNum type="arabicParenBoth"/>
              </a:pP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(2)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ラグビーワールドカップ、オリンピック・パラリンピック、ワー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ルドマスターズゲームズの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開催を契機と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したレガシーの形成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(3)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トップアスリート等とふれあう機会の充実及び次世代アスリート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の養成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(4)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を通じた地域・経済の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活性化</a:t>
              </a:r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5138006" y="3861048"/>
              <a:ext cx="3190427" cy="2461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91408" tIns="45704" rIns="91408" bIns="45704" rtlCol="0">
              <a:spAutoFit/>
            </a:bodyPr>
            <a:lstStyle/>
            <a:p>
              <a:pPr algn="ctr"/>
              <a:r>
                <a:rPr lang="en-US" altLang="ja-JP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Ⅱ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スポーツの振興による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都市魅力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の創造</a:t>
              </a:r>
              <a:endPara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55964" y="3664102"/>
            <a:ext cx="3999816" cy="1508559"/>
            <a:chOff x="548196" y="3875139"/>
            <a:chExt cx="4095812" cy="1498990"/>
          </a:xfrm>
        </p:grpSpPr>
        <p:sp>
          <p:nvSpPr>
            <p:cNvPr id="20" name="角丸四角形 19"/>
            <p:cNvSpPr/>
            <p:nvPr/>
          </p:nvSpPr>
          <p:spPr>
            <a:xfrm>
              <a:off x="548196" y="3993867"/>
              <a:ext cx="4095812" cy="1380262"/>
            </a:xfrm>
            <a:prstGeom prst="round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28600" indent="-228600">
                <a:buAutoNum type="arabicParenBoth"/>
              </a:pPr>
              <a:endPara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10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(1)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あらゆる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世代でのスポーツ活動の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推進（子ども、働き盛り・子育て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 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世代、高齢者）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(2) </a:t>
              </a:r>
              <a:r>
                <a:rPr lang="ja-JP" altLang="en-US" sz="900" b="1" dirty="0" err="1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障がい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者スポーツの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推進</a:t>
              </a:r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endParaRPr lang="en-US" altLang="ja-JP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(3)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に携わる多様な人材と場の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充実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228600" indent="-228600">
                <a:buAutoNum type="arabicParenBoth" startAt="3"/>
              </a:pP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(4)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スポーツ</a:t>
              </a:r>
              <a:r>
                <a:rPr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を通じた</a:t>
              </a:r>
              <a:r>
                <a:rPr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健康増進</a:t>
              </a:r>
              <a:endParaRPr lang="en-US" altLang="ja-JP" sz="9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84796" y="3875139"/>
              <a:ext cx="3384376" cy="2461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91408" tIns="45704" rIns="91408" bIns="45704" rtlCol="0">
              <a:spAutoFit/>
            </a:bodyPr>
            <a:lstStyle/>
            <a:p>
              <a:pPr algn="ctr"/>
              <a:r>
                <a:rPr lang="en-US" altLang="ja-JP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Ⅰ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府民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誰も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スポーツに関わり親しむ機会の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創造</a:t>
              </a:r>
              <a:endParaRPr lang="en-US" altLang="ja-JP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6" name="角丸四角形 35"/>
          <p:cNvSpPr/>
          <p:nvPr/>
        </p:nvSpPr>
        <p:spPr>
          <a:xfrm>
            <a:off x="1193002" y="5445224"/>
            <a:ext cx="7750740" cy="202924"/>
          </a:xfrm>
          <a:prstGeom prst="round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○「プレ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イヤーズファースト」の視点からの環境づくり　○各種スポーツ情報の発信　○施設の適切な維持管理と有効活用　○芸術文化との連携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56898" y="5402670"/>
            <a:ext cx="936104" cy="28803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</a:pPr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施策展開に当たっての考え方</a:t>
            </a:r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12186" y="3448078"/>
            <a:ext cx="972109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２本の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柱</a:t>
            </a:r>
            <a:r>
              <a:rPr lang="en-US" altLang="ja-JP" sz="10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1232004" y="5690702"/>
            <a:ext cx="7588469" cy="778157"/>
          </a:xfrm>
          <a:prstGeom prst="round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○広域自治体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基礎自治体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民間、地域が一体となって推進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府の役割：市町村域を越えた広域的事業、国際大会・全国大会の誘致、大規模スポーツイベントの開催、市町村のスポーツ施策の支援　等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PDCA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サイクルに基づく進捗管理、大阪府スポーツ施策推進会議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庁内関係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課で構成</a:t>
            </a:r>
            <a:r>
              <a:rPr kumimoji="1" lang="en-US" altLang="ja-JP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等を活用しての総合的な取組　</a:t>
            </a:r>
            <a:endParaRPr kumimoji="1"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○スポーツ振興</a:t>
            </a:r>
            <a:r>
              <a:rPr lang="ja-JP" altLang="en-US" sz="900" dirty="0" err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くじ</a:t>
            </a:r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助成、なみはやスポーツ振興基金等の有効活用</a:t>
            </a:r>
            <a:endParaRPr lang="en-US" altLang="ja-JP" sz="9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70030" y="5879774"/>
            <a:ext cx="922972" cy="27250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推進に向けて</a:t>
            </a:r>
            <a:endParaRPr lang="ja-JP" altLang="en-US" sz="9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4355780" y="4321090"/>
            <a:ext cx="576100" cy="216024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4274357" y="4105066"/>
            <a:ext cx="738945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>
                <a:solidFill>
                  <a:schemeClr val="accent1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相互作用</a:t>
            </a:r>
            <a:endParaRPr lang="en-US" altLang="ja-JP" sz="1000" b="1" dirty="0" smtClean="0">
              <a:solidFill>
                <a:schemeClr val="accent1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70030" y="6468859"/>
            <a:ext cx="922972" cy="27250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 要 業 績</a:t>
            </a:r>
            <a:endParaRPr lang="en-US" altLang="ja-JP" sz="8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評 価 指 標</a:t>
            </a:r>
            <a:endParaRPr lang="ja-JP" altLang="en-US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232004" y="6507482"/>
            <a:ext cx="4651896" cy="233886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大阪ではスポーツが盛んだと思う府民の割合　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40.8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(2016) 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 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(2021)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7423" y="2221037"/>
            <a:ext cx="1290766" cy="216024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【</a:t>
            </a:r>
            <a:r>
              <a:rPr lang="ja-JP" altLang="en-US" sz="1000" dirty="0" smtClean="0">
                <a:solidFill>
                  <a:schemeClr val="tx1"/>
                </a:solidFill>
              </a:rPr>
              <a:t>計画の全体概要</a:t>
            </a:r>
            <a:r>
              <a:rPr lang="en-US" altLang="ja-JP" sz="1000" dirty="0" smtClean="0">
                <a:solidFill>
                  <a:schemeClr val="tx1"/>
                </a:solidFill>
              </a:rPr>
              <a:t>】</a:t>
            </a:r>
            <a:endParaRPr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668342" y="62197"/>
            <a:ext cx="1257295" cy="27699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参考</a:t>
            </a:r>
            <a:r>
              <a:rPr kumimoji="1" lang="ja-JP" altLang="en-US" sz="1200" smtClean="0"/>
              <a:t>資料</a:t>
            </a:r>
            <a:r>
              <a:rPr kumimoji="1" lang="ja-JP" altLang="en-US" sz="1200" smtClean="0"/>
              <a:t>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616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10794</TotalTime>
  <Words>735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HG丸ｺﾞｼｯｸM-PRO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　国際的、大規模なスポーツ大会の誘致、開催</dc:title>
  <dc:creator>原田　健</dc:creator>
  <cp:lastModifiedBy>和田　応樹</cp:lastModifiedBy>
  <cp:revision>694</cp:revision>
  <cp:lastPrinted>2017-12-12T08:36:49Z</cp:lastPrinted>
  <dcterms:created xsi:type="dcterms:W3CDTF">2017-06-27T03:59:44Z</dcterms:created>
  <dcterms:modified xsi:type="dcterms:W3CDTF">2021-11-30T12:36:19Z</dcterms:modified>
</cp:coreProperties>
</file>