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1" r:id="rId2"/>
    <p:sldId id="264" r:id="rId3"/>
  </p:sldIdLst>
  <p:sldSz cx="15122525" cy="10693400"/>
  <p:notesSz cx="6807200" cy="9939338"/>
  <p:defaultTextStyle>
    <a:defPPr>
      <a:defRPr lang="ja-JP"/>
    </a:defPPr>
    <a:lvl1pPr marL="0" algn="l" defTabSz="1475110" rtl="0" eaLnBrk="1" latinLnBrk="0" hangingPunct="1">
      <a:defRPr kumimoji="1" sz="2900" kern="1200">
        <a:solidFill>
          <a:schemeClr val="tx1"/>
        </a:solidFill>
        <a:latin typeface="+mn-lt"/>
        <a:ea typeface="+mn-ea"/>
        <a:cs typeface="+mn-cs"/>
      </a:defRPr>
    </a:lvl1pPr>
    <a:lvl2pPr marL="737555" algn="l" defTabSz="1475110" rtl="0" eaLnBrk="1" latinLnBrk="0" hangingPunct="1">
      <a:defRPr kumimoji="1" sz="2900" kern="1200">
        <a:solidFill>
          <a:schemeClr val="tx1"/>
        </a:solidFill>
        <a:latin typeface="+mn-lt"/>
        <a:ea typeface="+mn-ea"/>
        <a:cs typeface="+mn-cs"/>
      </a:defRPr>
    </a:lvl2pPr>
    <a:lvl3pPr marL="1475110" algn="l" defTabSz="1475110" rtl="0" eaLnBrk="1" latinLnBrk="0" hangingPunct="1">
      <a:defRPr kumimoji="1" sz="2900" kern="1200">
        <a:solidFill>
          <a:schemeClr val="tx1"/>
        </a:solidFill>
        <a:latin typeface="+mn-lt"/>
        <a:ea typeface="+mn-ea"/>
        <a:cs typeface="+mn-cs"/>
      </a:defRPr>
    </a:lvl3pPr>
    <a:lvl4pPr marL="2212665" algn="l" defTabSz="1475110" rtl="0" eaLnBrk="1" latinLnBrk="0" hangingPunct="1">
      <a:defRPr kumimoji="1" sz="2900" kern="1200">
        <a:solidFill>
          <a:schemeClr val="tx1"/>
        </a:solidFill>
        <a:latin typeface="+mn-lt"/>
        <a:ea typeface="+mn-ea"/>
        <a:cs typeface="+mn-cs"/>
      </a:defRPr>
    </a:lvl4pPr>
    <a:lvl5pPr marL="2950220" algn="l" defTabSz="1475110" rtl="0" eaLnBrk="1" latinLnBrk="0" hangingPunct="1">
      <a:defRPr kumimoji="1" sz="2900" kern="1200">
        <a:solidFill>
          <a:schemeClr val="tx1"/>
        </a:solidFill>
        <a:latin typeface="+mn-lt"/>
        <a:ea typeface="+mn-ea"/>
        <a:cs typeface="+mn-cs"/>
      </a:defRPr>
    </a:lvl5pPr>
    <a:lvl6pPr marL="3687775" algn="l" defTabSz="1475110" rtl="0" eaLnBrk="1" latinLnBrk="0" hangingPunct="1">
      <a:defRPr kumimoji="1" sz="2900" kern="1200">
        <a:solidFill>
          <a:schemeClr val="tx1"/>
        </a:solidFill>
        <a:latin typeface="+mn-lt"/>
        <a:ea typeface="+mn-ea"/>
        <a:cs typeface="+mn-cs"/>
      </a:defRPr>
    </a:lvl6pPr>
    <a:lvl7pPr marL="4425330" algn="l" defTabSz="1475110" rtl="0" eaLnBrk="1" latinLnBrk="0" hangingPunct="1">
      <a:defRPr kumimoji="1" sz="2900" kern="1200">
        <a:solidFill>
          <a:schemeClr val="tx1"/>
        </a:solidFill>
        <a:latin typeface="+mn-lt"/>
        <a:ea typeface="+mn-ea"/>
        <a:cs typeface="+mn-cs"/>
      </a:defRPr>
    </a:lvl7pPr>
    <a:lvl8pPr marL="5162885" algn="l" defTabSz="1475110" rtl="0" eaLnBrk="1" latinLnBrk="0" hangingPunct="1">
      <a:defRPr kumimoji="1" sz="2900" kern="1200">
        <a:solidFill>
          <a:schemeClr val="tx1"/>
        </a:solidFill>
        <a:latin typeface="+mn-lt"/>
        <a:ea typeface="+mn-ea"/>
        <a:cs typeface="+mn-cs"/>
      </a:defRPr>
    </a:lvl8pPr>
    <a:lvl9pPr marL="5900440" algn="l" defTabSz="1475110"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00CC"/>
    <a:srgbClr val="FF0000"/>
    <a:srgbClr val="87C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434" autoAdjust="0"/>
  </p:normalViewPr>
  <p:slideViewPr>
    <p:cSldViewPr snapToGrid="0" snapToObjects="1">
      <p:cViewPr varScale="1">
        <p:scale>
          <a:sx n="56" d="100"/>
          <a:sy n="56" d="100"/>
        </p:scale>
        <p:origin x="816" y="78"/>
      </p:cViewPr>
      <p:guideLst>
        <p:guide orient="horz" pos="3368"/>
        <p:guide pos="4763"/>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6"/>
            <a:ext cx="2949786" cy="496967"/>
          </a:xfrm>
          <a:prstGeom prst="rect">
            <a:avLst/>
          </a:prstGeom>
        </p:spPr>
        <p:txBody>
          <a:bodyPr vert="horz" lIns="92126" tIns="46063" rIns="92126" bIns="4606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839" y="6"/>
            <a:ext cx="2949786" cy="496967"/>
          </a:xfrm>
          <a:prstGeom prst="rect">
            <a:avLst/>
          </a:prstGeom>
        </p:spPr>
        <p:txBody>
          <a:bodyPr vert="horz" lIns="92126" tIns="46063" rIns="92126" bIns="46063" rtlCol="0"/>
          <a:lstStyle>
            <a:lvl1pPr algn="r">
              <a:defRPr sz="1100"/>
            </a:lvl1pPr>
          </a:lstStyle>
          <a:p>
            <a:fld id="{4B381E00-192A-473D-A24F-24530C6B0867}"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766763" y="744538"/>
            <a:ext cx="5273675" cy="3729037"/>
          </a:xfrm>
          <a:prstGeom prst="rect">
            <a:avLst/>
          </a:prstGeom>
          <a:noFill/>
          <a:ln w="12700">
            <a:solidFill>
              <a:prstClr val="black"/>
            </a:solidFill>
          </a:ln>
        </p:spPr>
        <p:txBody>
          <a:bodyPr vert="horz" lIns="92126" tIns="46063" rIns="92126" bIns="46063" rtlCol="0" anchor="ctr"/>
          <a:lstStyle/>
          <a:p>
            <a:endParaRPr lang="ja-JP" altLang="en-US"/>
          </a:p>
        </p:txBody>
      </p:sp>
      <p:sp>
        <p:nvSpPr>
          <p:cNvPr id="5" name="ノート プレースホルダー 4"/>
          <p:cNvSpPr>
            <a:spLocks noGrp="1"/>
          </p:cNvSpPr>
          <p:nvPr>
            <p:ph type="body" sz="quarter" idx="3"/>
          </p:nvPr>
        </p:nvSpPr>
        <p:spPr>
          <a:xfrm>
            <a:off x="680720" y="4721184"/>
            <a:ext cx="5445760" cy="4472702"/>
          </a:xfrm>
          <a:prstGeom prst="rect">
            <a:avLst/>
          </a:prstGeom>
        </p:spPr>
        <p:txBody>
          <a:bodyPr vert="horz" lIns="92126" tIns="46063" rIns="92126" bIns="460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52"/>
            <a:ext cx="2949786" cy="496967"/>
          </a:xfrm>
          <a:prstGeom prst="rect">
            <a:avLst/>
          </a:prstGeom>
        </p:spPr>
        <p:txBody>
          <a:bodyPr vert="horz" lIns="92126" tIns="46063" rIns="92126" bIns="4606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839" y="9440652"/>
            <a:ext cx="2949786" cy="496967"/>
          </a:xfrm>
          <a:prstGeom prst="rect">
            <a:avLst/>
          </a:prstGeom>
        </p:spPr>
        <p:txBody>
          <a:bodyPr vert="horz" lIns="92126" tIns="46063" rIns="92126" bIns="46063" rtlCol="0" anchor="b"/>
          <a:lstStyle>
            <a:lvl1pPr algn="r">
              <a:defRPr sz="1100"/>
            </a:lvl1pPr>
          </a:lstStyle>
          <a:p>
            <a:fld id="{C1F62774-C159-4CFD-921F-715665ADBF94}" type="slidenum">
              <a:rPr kumimoji="1" lang="ja-JP" altLang="en-US" smtClean="0"/>
              <a:t>‹#›</a:t>
            </a:fld>
            <a:endParaRPr kumimoji="1" lang="ja-JP" altLang="en-US"/>
          </a:p>
        </p:txBody>
      </p:sp>
    </p:spTree>
    <p:extLst>
      <p:ext uri="{BB962C8B-B14F-4D97-AF65-F5344CB8AC3E}">
        <p14:creationId xmlns:p14="http://schemas.microsoft.com/office/powerpoint/2010/main" val="2837486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1F62774-C159-4CFD-921F-715665ADBF94}" type="slidenum">
              <a:rPr kumimoji="1" lang="ja-JP" altLang="en-US" smtClean="0"/>
              <a:t>1</a:t>
            </a:fld>
            <a:endParaRPr kumimoji="1" lang="ja-JP" altLang="en-US"/>
          </a:p>
        </p:txBody>
      </p:sp>
    </p:spTree>
    <p:extLst>
      <p:ext uri="{BB962C8B-B14F-4D97-AF65-F5344CB8AC3E}">
        <p14:creationId xmlns:p14="http://schemas.microsoft.com/office/powerpoint/2010/main" val="332634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6"/>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55" indent="0" algn="ctr">
              <a:buNone/>
              <a:defRPr>
                <a:solidFill>
                  <a:schemeClr val="tx1">
                    <a:tint val="75000"/>
                  </a:schemeClr>
                </a:solidFill>
              </a:defRPr>
            </a:lvl2pPr>
            <a:lvl3pPr marL="1475110" indent="0" algn="ctr">
              <a:buNone/>
              <a:defRPr>
                <a:solidFill>
                  <a:schemeClr val="tx1">
                    <a:tint val="75000"/>
                  </a:schemeClr>
                </a:solidFill>
              </a:defRPr>
            </a:lvl3pPr>
            <a:lvl4pPr marL="2212665" indent="0" algn="ctr">
              <a:buNone/>
              <a:defRPr>
                <a:solidFill>
                  <a:schemeClr val="tx1">
                    <a:tint val="75000"/>
                  </a:schemeClr>
                </a:solidFill>
              </a:defRPr>
            </a:lvl4pPr>
            <a:lvl5pPr marL="2950220" indent="0" algn="ctr">
              <a:buNone/>
              <a:defRPr>
                <a:solidFill>
                  <a:schemeClr val="tx1">
                    <a:tint val="75000"/>
                  </a:schemeClr>
                </a:solidFill>
              </a:defRPr>
            </a:lvl5pPr>
            <a:lvl6pPr marL="3687775" indent="0" algn="ctr">
              <a:buNone/>
              <a:defRPr>
                <a:solidFill>
                  <a:schemeClr val="tx1">
                    <a:tint val="75000"/>
                  </a:schemeClr>
                </a:solidFill>
              </a:defRPr>
            </a:lvl6pPr>
            <a:lvl7pPr marL="4425330" indent="0" algn="ctr">
              <a:buNone/>
              <a:defRPr>
                <a:solidFill>
                  <a:schemeClr val="tx1">
                    <a:tint val="75000"/>
                  </a:schemeClr>
                </a:solidFill>
              </a:defRPr>
            </a:lvl7pPr>
            <a:lvl8pPr marL="5162885" indent="0" algn="ctr">
              <a:buNone/>
              <a:defRPr>
                <a:solidFill>
                  <a:schemeClr val="tx1">
                    <a:tint val="75000"/>
                  </a:schemeClr>
                </a:solidFill>
              </a:defRPr>
            </a:lvl8pPr>
            <a:lvl9pPr marL="59004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93387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371300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2"/>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6" y="428232"/>
            <a:ext cx="9955662"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365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3718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0"/>
            <a:ext cx="12854146" cy="2123828"/>
          </a:xfrm>
        </p:spPr>
        <p:txBody>
          <a:bodyPr anchor="t"/>
          <a:lstStyle>
            <a:lvl1pPr algn="l">
              <a:defRPr sz="6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555" indent="0">
              <a:buNone/>
              <a:defRPr sz="2900">
                <a:solidFill>
                  <a:schemeClr val="tx1">
                    <a:tint val="75000"/>
                  </a:schemeClr>
                </a:solidFill>
              </a:defRPr>
            </a:lvl2pPr>
            <a:lvl3pPr marL="1475110" indent="0">
              <a:buNone/>
              <a:defRPr sz="2600">
                <a:solidFill>
                  <a:schemeClr val="tx1">
                    <a:tint val="75000"/>
                  </a:schemeClr>
                </a:solidFill>
              </a:defRPr>
            </a:lvl3pPr>
            <a:lvl4pPr marL="2212665" indent="0">
              <a:buNone/>
              <a:defRPr sz="2300">
                <a:solidFill>
                  <a:schemeClr val="tx1">
                    <a:tint val="75000"/>
                  </a:schemeClr>
                </a:solidFill>
              </a:defRPr>
            </a:lvl4pPr>
            <a:lvl5pPr marL="2950220" indent="0">
              <a:buNone/>
              <a:defRPr sz="2300">
                <a:solidFill>
                  <a:schemeClr val="tx1">
                    <a:tint val="75000"/>
                  </a:schemeClr>
                </a:solidFill>
              </a:defRPr>
            </a:lvl5pPr>
            <a:lvl6pPr marL="3687775" indent="0">
              <a:buNone/>
              <a:defRPr sz="2300">
                <a:solidFill>
                  <a:schemeClr val="tx1">
                    <a:tint val="75000"/>
                  </a:schemeClr>
                </a:solidFill>
              </a:defRPr>
            </a:lvl6pPr>
            <a:lvl7pPr marL="4425330" indent="0">
              <a:buNone/>
              <a:defRPr sz="2300">
                <a:solidFill>
                  <a:schemeClr val="tx1">
                    <a:tint val="75000"/>
                  </a:schemeClr>
                </a:solidFill>
              </a:defRPr>
            </a:lvl7pPr>
            <a:lvl8pPr marL="5162885" indent="0">
              <a:buNone/>
              <a:defRPr sz="2300">
                <a:solidFill>
                  <a:schemeClr val="tx1">
                    <a:tint val="75000"/>
                  </a:schemeClr>
                </a:solidFill>
              </a:defRPr>
            </a:lvl8pPr>
            <a:lvl9pPr marL="5900440"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24633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29599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393639"/>
            <a:ext cx="6681741"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26" y="3391194"/>
            <a:ext cx="6681741"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4" y="2393639"/>
            <a:ext cx="6684366"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4" y="3391194"/>
            <a:ext cx="6684366"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289779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315020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8810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7" y="425756"/>
            <a:ext cx="4975207" cy="1811937"/>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7" y="425756"/>
            <a:ext cx="8453912" cy="9126521"/>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27" y="2237694"/>
            <a:ext cx="4975207" cy="7314583"/>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192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1" y="7485380"/>
            <a:ext cx="9073515" cy="883691"/>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1" y="955475"/>
            <a:ext cx="9073515" cy="6416040"/>
          </a:xfrm>
        </p:spPr>
        <p:txBody>
          <a:bodyPr/>
          <a:lstStyle>
            <a:lvl1pPr marL="0" indent="0">
              <a:buNone/>
              <a:defRPr sz="5200"/>
            </a:lvl1pPr>
            <a:lvl2pPr marL="737555" indent="0">
              <a:buNone/>
              <a:defRPr sz="4500"/>
            </a:lvl2pPr>
            <a:lvl3pPr marL="1475110" indent="0">
              <a:buNone/>
              <a:defRPr sz="3900"/>
            </a:lvl3pPr>
            <a:lvl4pPr marL="2212665" indent="0">
              <a:buNone/>
              <a:defRPr sz="3200"/>
            </a:lvl4pPr>
            <a:lvl5pPr marL="2950220" indent="0">
              <a:buNone/>
              <a:defRPr sz="3200"/>
            </a:lvl5pPr>
            <a:lvl6pPr marL="3687775" indent="0">
              <a:buNone/>
              <a:defRPr sz="3200"/>
            </a:lvl6pPr>
            <a:lvl7pPr marL="4425330" indent="0">
              <a:buNone/>
              <a:defRPr sz="3200"/>
            </a:lvl7pPr>
            <a:lvl8pPr marL="5162885" indent="0">
              <a:buNone/>
              <a:defRPr sz="3200"/>
            </a:lvl8pPr>
            <a:lvl9pPr marL="5900440"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1" y="8369071"/>
            <a:ext cx="9073515" cy="1254989"/>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6EA393-2A4F-4312-9C7D-C4D38B0A2EE1}" type="datetimeFigureOut">
              <a:rPr kumimoji="1" lang="ja-JP" altLang="en-US" smtClean="0"/>
              <a:t>2023/9/26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13914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7511" tIns="73756" rIns="147511" bIns="73756"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7"/>
            <a:ext cx="13610273" cy="7057150"/>
          </a:xfrm>
          <a:prstGeom prst="rect">
            <a:avLst/>
          </a:prstGeom>
        </p:spPr>
        <p:txBody>
          <a:bodyPr vert="horz" lIns="147511" tIns="73756" rIns="147511" bIns="73756"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6" y="9911198"/>
            <a:ext cx="3528589" cy="569325"/>
          </a:xfrm>
          <a:prstGeom prst="rect">
            <a:avLst/>
          </a:prstGeom>
        </p:spPr>
        <p:txBody>
          <a:bodyPr vert="horz" lIns="147511" tIns="73756" rIns="147511" bIns="73756" rtlCol="0" anchor="ctr"/>
          <a:lstStyle>
            <a:lvl1pPr algn="l">
              <a:defRPr sz="1900">
                <a:solidFill>
                  <a:schemeClr val="tx1">
                    <a:tint val="75000"/>
                  </a:schemeClr>
                </a:solidFill>
              </a:defRPr>
            </a:lvl1pPr>
          </a:lstStyle>
          <a:p>
            <a:fld id="{C96EA393-2A4F-4312-9C7D-C4D38B0A2EE1}" type="datetimeFigureOut">
              <a:rPr kumimoji="1" lang="ja-JP" altLang="en-US" smtClean="0"/>
              <a:t>2023/9/26</a:t>
            </a:fld>
            <a:endParaRPr kumimoji="1" lang="ja-JP" altLang="en-US"/>
          </a:p>
        </p:txBody>
      </p:sp>
      <p:sp>
        <p:nvSpPr>
          <p:cNvPr id="5" name="フッター プレースホルダー 4"/>
          <p:cNvSpPr>
            <a:spLocks noGrp="1"/>
          </p:cNvSpPr>
          <p:nvPr>
            <p:ph type="ftr" sz="quarter" idx="3"/>
          </p:nvPr>
        </p:nvSpPr>
        <p:spPr>
          <a:xfrm>
            <a:off x="5166863" y="9911198"/>
            <a:ext cx="4788800" cy="569325"/>
          </a:xfrm>
          <a:prstGeom prst="rect">
            <a:avLst/>
          </a:prstGeom>
        </p:spPr>
        <p:txBody>
          <a:bodyPr vert="horz" lIns="147511" tIns="73756" rIns="147511" bIns="73756"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0" y="9911198"/>
            <a:ext cx="3528589" cy="569325"/>
          </a:xfrm>
          <a:prstGeom prst="rect">
            <a:avLst/>
          </a:prstGeom>
        </p:spPr>
        <p:txBody>
          <a:bodyPr vert="horz" lIns="147511" tIns="73756" rIns="147511" bIns="73756" rtlCol="0" anchor="ctr"/>
          <a:lstStyle>
            <a:lvl1pPr algn="r">
              <a:defRPr sz="1900">
                <a:solidFill>
                  <a:schemeClr val="tx1">
                    <a:tint val="75000"/>
                  </a:schemeClr>
                </a:solidFill>
              </a:defRPr>
            </a:lvl1pPr>
          </a:lstStyle>
          <a:p>
            <a:fld id="{744AA50B-896E-4906-B2B3-7A8529878023}" type="slidenum">
              <a:rPr kumimoji="1" lang="ja-JP" altLang="en-US" smtClean="0"/>
              <a:t>‹#›</a:t>
            </a:fld>
            <a:endParaRPr kumimoji="1" lang="ja-JP" altLang="en-US"/>
          </a:p>
        </p:txBody>
      </p:sp>
    </p:spTree>
    <p:extLst>
      <p:ext uri="{BB962C8B-B14F-4D97-AF65-F5344CB8AC3E}">
        <p14:creationId xmlns:p14="http://schemas.microsoft.com/office/powerpoint/2010/main" val="2915425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110" rtl="0" eaLnBrk="1" latinLnBrk="0" hangingPunct="1">
        <a:spcBef>
          <a:spcPct val="0"/>
        </a:spcBef>
        <a:buNone/>
        <a:defRPr kumimoji="1" sz="7100" kern="1200">
          <a:solidFill>
            <a:schemeClr val="tx1"/>
          </a:solidFill>
          <a:latin typeface="+mj-lt"/>
          <a:ea typeface="+mj-ea"/>
          <a:cs typeface="+mj-cs"/>
        </a:defRPr>
      </a:lvl1pPr>
    </p:titleStyle>
    <p:bodyStyle>
      <a:lvl1pPr marL="553166" indent="-553166" algn="l" defTabSz="1475110" rtl="0" eaLnBrk="1" latinLnBrk="0" hangingPunct="1">
        <a:spcBef>
          <a:spcPct val="20000"/>
        </a:spcBef>
        <a:buFont typeface="Arial" panose="020B0604020202020204" pitchFamily="34" charset="0"/>
        <a:buChar char="•"/>
        <a:defRPr kumimoji="1" sz="5200" kern="1200">
          <a:solidFill>
            <a:schemeClr val="tx1"/>
          </a:solidFill>
          <a:latin typeface="+mn-lt"/>
          <a:ea typeface="+mn-ea"/>
          <a:cs typeface="+mn-cs"/>
        </a:defRPr>
      </a:lvl1pPr>
      <a:lvl2pPr marL="1198527" indent="-460972" algn="l" defTabSz="147511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2pPr>
      <a:lvl3pPr marL="1843888" indent="-368778" algn="l" defTabSz="147511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81443"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318998"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4056553"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794108"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531663"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269218" indent="-368778" algn="l" defTabSz="147511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75110" rtl="0" eaLnBrk="1" latinLnBrk="0" hangingPunct="1">
        <a:defRPr kumimoji="1" sz="2900" kern="1200">
          <a:solidFill>
            <a:schemeClr val="tx1"/>
          </a:solidFill>
          <a:latin typeface="+mn-lt"/>
          <a:ea typeface="+mn-ea"/>
          <a:cs typeface="+mn-cs"/>
        </a:defRPr>
      </a:lvl1pPr>
      <a:lvl2pPr marL="737555" algn="l" defTabSz="1475110" rtl="0" eaLnBrk="1" latinLnBrk="0" hangingPunct="1">
        <a:defRPr kumimoji="1" sz="2900" kern="1200">
          <a:solidFill>
            <a:schemeClr val="tx1"/>
          </a:solidFill>
          <a:latin typeface="+mn-lt"/>
          <a:ea typeface="+mn-ea"/>
          <a:cs typeface="+mn-cs"/>
        </a:defRPr>
      </a:lvl2pPr>
      <a:lvl3pPr marL="1475110" algn="l" defTabSz="1475110" rtl="0" eaLnBrk="1" latinLnBrk="0" hangingPunct="1">
        <a:defRPr kumimoji="1" sz="2900" kern="1200">
          <a:solidFill>
            <a:schemeClr val="tx1"/>
          </a:solidFill>
          <a:latin typeface="+mn-lt"/>
          <a:ea typeface="+mn-ea"/>
          <a:cs typeface="+mn-cs"/>
        </a:defRPr>
      </a:lvl3pPr>
      <a:lvl4pPr marL="2212665" algn="l" defTabSz="1475110" rtl="0" eaLnBrk="1" latinLnBrk="0" hangingPunct="1">
        <a:defRPr kumimoji="1" sz="2900" kern="1200">
          <a:solidFill>
            <a:schemeClr val="tx1"/>
          </a:solidFill>
          <a:latin typeface="+mn-lt"/>
          <a:ea typeface="+mn-ea"/>
          <a:cs typeface="+mn-cs"/>
        </a:defRPr>
      </a:lvl4pPr>
      <a:lvl5pPr marL="2950220" algn="l" defTabSz="1475110" rtl="0" eaLnBrk="1" latinLnBrk="0" hangingPunct="1">
        <a:defRPr kumimoji="1" sz="2900" kern="1200">
          <a:solidFill>
            <a:schemeClr val="tx1"/>
          </a:solidFill>
          <a:latin typeface="+mn-lt"/>
          <a:ea typeface="+mn-ea"/>
          <a:cs typeface="+mn-cs"/>
        </a:defRPr>
      </a:lvl5pPr>
      <a:lvl6pPr marL="3687775" algn="l" defTabSz="1475110" rtl="0" eaLnBrk="1" latinLnBrk="0" hangingPunct="1">
        <a:defRPr kumimoji="1" sz="2900" kern="1200">
          <a:solidFill>
            <a:schemeClr val="tx1"/>
          </a:solidFill>
          <a:latin typeface="+mn-lt"/>
          <a:ea typeface="+mn-ea"/>
          <a:cs typeface="+mn-cs"/>
        </a:defRPr>
      </a:lvl6pPr>
      <a:lvl7pPr marL="4425330" algn="l" defTabSz="1475110" rtl="0" eaLnBrk="1" latinLnBrk="0" hangingPunct="1">
        <a:defRPr kumimoji="1" sz="2900" kern="1200">
          <a:solidFill>
            <a:schemeClr val="tx1"/>
          </a:solidFill>
          <a:latin typeface="+mn-lt"/>
          <a:ea typeface="+mn-ea"/>
          <a:cs typeface="+mn-cs"/>
        </a:defRPr>
      </a:lvl7pPr>
      <a:lvl8pPr marL="5162885" algn="l" defTabSz="1475110" rtl="0" eaLnBrk="1" latinLnBrk="0" hangingPunct="1">
        <a:defRPr kumimoji="1" sz="2900" kern="1200">
          <a:solidFill>
            <a:schemeClr val="tx1"/>
          </a:solidFill>
          <a:latin typeface="+mn-lt"/>
          <a:ea typeface="+mn-ea"/>
          <a:cs typeface="+mn-cs"/>
        </a:defRPr>
      </a:lvl8pPr>
      <a:lvl9pPr marL="5900440" algn="l" defTabSz="1475110"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13" Type="http://schemas.microsoft.com/office/2007/relationships/hdphoto" Target="../media/hdphoto1.wdp"/><Relationship Id="rId18" Type="http://schemas.openxmlformats.org/officeDocument/2006/relationships/image" Target="../media/image33.jpeg"/><Relationship Id="rId26" Type="http://schemas.openxmlformats.org/officeDocument/2006/relationships/image" Target="../media/image41.png"/><Relationship Id="rId3" Type="http://schemas.openxmlformats.org/officeDocument/2006/relationships/image" Target="../media/image19.jpeg"/><Relationship Id="rId21" Type="http://schemas.openxmlformats.org/officeDocument/2006/relationships/image" Target="../media/image36.jpe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2.jpeg"/><Relationship Id="rId25" Type="http://schemas.openxmlformats.org/officeDocument/2006/relationships/image" Target="../media/image40.png"/><Relationship Id="rId33" Type="http://schemas.openxmlformats.org/officeDocument/2006/relationships/image" Target="../media/image48.png"/><Relationship Id="rId2" Type="http://schemas.openxmlformats.org/officeDocument/2006/relationships/image" Target="../media/image18.jpeg"/><Relationship Id="rId16" Type="http://schemas.openxmlformats.org/officeDocument/2006/relationships/image" Target="../media/image31.jpeg"/><Relationship Id="rId20" Type="http://schemas.openxmlformats.org/officeDocument/2006/relationships/image" Target="../media/image35.jpe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1.jpeg"/><Relationship Id="rId15" Type="http://schemas.openxmlformats.org/officeDocument/2006/relationships/image" Target="../media/image30.jpe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6.png"/><Relationship Id="rId19" Type="http://schemas.openxmlformats.org/officeDocument/2006/relationships/image" Target="../media/image34.jpeg"/><Relationship Id="rId31" Type="http://schemas.openxmlformats.org/officeDocument/2006/relationships/image" Target="../media/image4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png"/><Relationship Id="rId30" Type="http://schemas.openxmlformats.org/officeDocument/2006/relationships/image" Target="../media/image45.jpeg"/><Relationship Id="rId8"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 name="表 111"/>
          <p:cNvGraphicFramePr>
            <a:graphicFrameLocks noGrp="1"/>
          </p:cNvGraphicFramePr>
          <p:nvPr>
            <p:extLst>
              <p:ext uri="{D42A27DB-BD31-4B8C-83A1-F6EECF244321}">
                <p14:modId xmlns:p14="http://schemas.microsoft.com/office/powerpoint/2010/main" val="2260050874"/>
              </p:ext>
            </p:extLst>
          </p:nvPr>
        </p:nvGraphicFramePr>
        <p:xfrm>
          <a:off x="253878" y="595324"/>
          <a:ext cx="14584616" cy="3221359"/>
        </p:xfrm>
        <a:graphic>
          <a:graphicData uri="http://schemas.openxmlformats.org/drawingml/2006/table">
            <a:tbl>
              <a:tblPr firstRow="1" bandRow="1">
                <a:tableStyleId>{5940675A-B579-460E-94D1-54222C63F5DA}</a:tableStyleId>
              </a:tblPr>
              <a:tblGrid>
                <a:gridCol w="14584616">
                  <a:extLst>
                    <a:ext uri="{9D8B030D-6E8A-4147-A177-3AD203B41FA5}">
                      <a16:colId xmlns:a16="http://schemas.microsoft.com/office/drawing/2014/main" val="1952570427"/>
                    </a:ext>
                  </a:extLst>
                </a:gridCol>
              </a:tblGrid>
              <a:tr h="270000">
                <a:tc>
                  <a:txBody>
                    <a:bodyPr/>
                    <a:lstStyle/>
                    <a:p>
                      <a:pPr algn="l"/>
                      <a:r>
                        <a:rPr kumimoji="1" lang="ja-JP" altLang="en-US" sz="1300" b="1" spc="300" dirty="0">
                          <a:solidFill>
                            <a:schemeClr val="bg1"/>
                          </a:solidFill>
                          <a:latin typeface="HG丸ｺﾞｼｯｸM-PRO" panose="020F0600000000000000" pitchFamily="50" charset="-128"/>
                          <a:ea typeface="HG丸ｺﾞｼｯｸM-PRO" panose="020F0600000000000000" pitchFamily="50" charset="-128"/>
                        </a:rPr>
                        <a:t> 所管区域の概要</a:t>
                      </a:r>
                    </a:p>
                  </a:txBody>
                  <a:tcPr marL="39904" marR="39904" marT="0" marB="0">
                    <a:solidFill>
                      <a:schemeClr val="tx1"/>
                    </a:solidFill>
                  </a:tcPr>
                </a:tc>
                <a:extLst>
                  <a:ext uri="{0D108BD9-81ED-4DB2-BD59-A6C34878D82A}">
                    <a16:rowId xmlns:a16="http://schemas.microsoft.com/office/drawing/2014/main" val="3346205344"/>
                  </a:ext>
                </a:extLst>
              </a:tr>
              <a:tr h="2951359">
                <a:tc>
                  <a:txBody>
                    <a:bodyPr/>
                    <a:lstStyle/>
                    <a:p>
                      <a:pPr algn="l">
                        <a:lnSpc>
                          <a:spcPct val="120000"/>
                        </a:lnSpc>
                      </a:pPr>
                      <a:r>
                        <a:rPr kumimoji="1" lang="ja-JP" altLang="en-US" sz="1300" baseline="0" dirty="0">
                          <a:solidFill>
                            <a:schemeClr val="tx1"/>
                          </a:solidFill>
                          <a:latin typeface="Meiryo UI" panose="020B0604030504040204" pitchFamily="50" charset="-128"/>
                          <a:ea typeface="Meiryo UI" panose="020B0604030504040204" pitchFamily="50" charset="-128"/>
                        </a:rPr>
                        <a:t> </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39904" marR="39904" marT="0" marB="0">
                    <a:solidFill>
                      <a:schemeClr val="bg1"/>
                    </a:solidFill>
                  </a:tcPr>
                </a:tc>
                <a:extLst>
                  <a:ext uri="{0D108BD9-81ED-4DB2-BD59-A6C34878D82A}">
                    <a16:rowId xmlns:a16="http://schemas.microsoft.com/office/drawing/2014/main" val="2009002959"/>
                  </a:ext>
                </a:extLst>
              </a:tr>
            </a:tbl>
          </a:graphicData>
        </a:graphic>
      </p:graphicFrame>
      <p:sp>
        <p:nvSpPr>
          <p:cNvPr id="6" name="正方形/長方形 5"/>
          <p:cNvSpPr/>
          <p:nvPr/>
        </p:nvSpPr>
        <p:spPr>
          <a:xfrm>
            <a:off x="144438" y="397506"/>
            <a:ext cx="14799460" cy="1015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rgbClr val="FF0000"/>
              </a:solidFill>
              <a:latin typeface="Meiryo UI" panose="020B0604030504040204" pitchFamily="50" charset="-128"/>
              <a:ea typeface="Meiryo UI" panose="020B0604030504040204" pitchFamily="50" charset="-128"/>
            </a:endParaRPr>
          </a:p>
        </p:txBody>
      </p:sp>
      <p:sp>
        <p:nvSpPr>
          <p:cNvPr id="3" name="Rectangle 134"/>
          <p:cNvSpPr>
            <a:spLocks noChangeArrowheads="1"/>
          </p:cNvSpPr>
          <p:nvPr/>
        </p:nvSpPr>
        <p:spPr bwMode="auto">
          <a:xfrm>
            <a:off x="0" y="0"/>
            <a:ext cx="15122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サブタイトル 2"/>
          <p:cNvSpPr>
            <a:spLocks noGrp="1"/>
          </p:cNvSpPr>
          <p:nvPr/>
        </p:nvSpPr>
        <p:spPr>
          <a:xfrm>
            <a:off x="144438" y="0"/>
            <a:ext cx="14799460" cy="421015"/>
          </a:xfrm>
          <a:prstGeom prst="rect">
            <a:avLst/>
          </a:prstGeom>
          <a:solidFill>
            <a:schemeClr val="tx1"/>
          </a:solidFill>
        </p:spPr>
        <p:txBody>
          <a:bodyPr vert="horz" wrap="square" lIns="40096" tIns="40096" rIns="40096" bIns="40096"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令和５年度　大阪府 岸和田土木事務所「施策のポイント」　</a:t>
            </a:r>
            <a:r>
              <a:rPr lang="ja-JP" altLang="en-US" sz="1995"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事務所の概要 ～</a:t>
            </a:r>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a:t>
            </a:r>
            <a:endParaRPr lang="en-US" altLang="ja-JP" sz="1995"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graphicFrame>
        <p:nvGraphicFramePr>
          <p:cNvPr id="115" name="表 114"/>
          <p:cNvGraphicFramePr>
            <a:graphicFrameLocks noGrp="1"/>
          </p:cNvGraphicFramePr>
          <p:nvPr>
            <p:extLst>
              <p:ext uri="{D42A27DB-BD31-4B8C-83A1-F6EECF244321}">
                <p14:modId xmlns:p14="http://schemas.microsoft.com/office/powerpoint/2010/main" val="1354511436"/>
              </p:ext>
            </p:extLst>
          </p:nvPr>
        </p:nvGraphicFramePr>
        <p:xfrm>
          <a:off x="227967" y="3913418"/>
          <a:ext cx="7020000" cy="6570000"/>
        </p:xfrm>
        <a:graphic>
          <a:graphicData uri="http://schemas.openxmlformats.org/drawingml/2006/table">
            <a:tbl>
              <a:tblPr firstRow="1" bandRow="1">
                <a:tableStyleId>{5940675A-B579-460E-94D1-54222C63F5DA}</a:tableStyleId>
              </a:tblPr>
              <a:tblGrid>
                <a:gridCol w="7020000">
                  <a:extLst>
                    <a:ext uri="{9D8B030D-6E8A-4147-A177-3AD203B41FA5}">
                      <a16:colId xmlns:a16="http://schemas.microsoft.com/office/drawing/2014/main" val="1952570427"/>
                    </a:ext>
                  </a:extLst>
                </a:gridCol>
              </a:tblGrid>
              <a:tr h="270000">
                <a:tc>
                  <a:txBody>
                    <a:bodyPr/>
                    <a:lstStyle/>
                    <a:p>
                      <a:pPr algn="l"/>
                      <a:r>
                        <a:rPr kumimoji="1" lang="ja-JP" altLang="en-US" sz="1300" b="1" spc="300" dirty="0">
                          <a:solidFill>
                            <a:schemeClr val="bg1"/>
                          </a:solidFill>
                          <a:latin typeface="HG丸ｺﾞｼｯｸM-PRO" panose="020F0600000000000000" pitchFamily="50" charset="-128"/>
                          <a:ea typeface="HG丸ｺﾞｼｯｸM-PRO" panose="020F0600000000000000" pitchFamily="50" charset="-128"/>
                        </a:rPr>
                        <a:t> 組 織 の 概 要</a:t>
                      </a:r>
                    </a:p>
                  </a:txBody>
                  <a:tcPr marL="39904" marR="39904" marT="0" marB="0">
                    <a:solidFill>
                      <a:schemeClr val="tx1"/>
                    </a:solidFill>
                  </a:tcPr>
                </a:tc>
                <a:extLst>
                  <a:ext uri="{0D108BD9-81ED-4DB2-BD59-A6C34878D82A}">
                    <a16:rowId xmlns:a16="http://schemas.microsoft.com/office/drawing/2014/main" val="3346205344"/>
                  </a:ext>
                </a:extLst>
              </a:tr>
              <a:tr h="6300000">
                <a:tc>
                  <a:txBody>
                    <a:bodyPr/>
                    <a:lstStyle/>
                    <a:p>
                      <a:pPr algn="l">
                        <a:lnSpc>
                          <a:spcPct val="120000"/>
                        </a:lnSpc>
                      </a:pPr>
                      <a:r>
                        <a:rPr kumimoji="1" lang="ja-JP" altLang="en-US" sz="1300" baseline="0" dirty="0">
                          <a:solidFill>
                            <a:schemeClr val="tx1"/>
                          </a:solidFill>
                          <a:latin typeface="Meiryo UI" panose="020B0604030504040204" pitchFamily="50" charset="-128"/>
                          <a:ea typeface="Meiryo UI" panose="020B0604030504040204" pitchFamily="50" charset="-128"/>
                        </a:rPr>
                        <a:t> </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39904" marR="39904" marT="0" marB="0">
                    <a:solidFill>
                      <a:schemeClr val="bg1"/>
                    </a:solidFill>
                  </a:tcPr>
                </a:tc>
                <a:extLst>
                  <a:ext uri="{0D108BD9-81ED-4DB2-BD59-A6C34878D82A}">
                    <a16:rowId xmlns:a16="http://schemas.microsoft.com/office/drawing/2014/main" val="2009002959"/>
                  </a:ext>
                </a:extLst>
              </a:tr>
            </a:tbl>
          </a:graphicData>
        </a:graphic>
      </p:graphicFrame>
      <p:graphicFrame>
        <p:nvGraphicFramePr>
          <p:cNvPr id="138" name="表 137"/>
          <p:cNvGraphicFramePr>
            <a:graphicFrameLocks noGrp="1"/>
          </p:cNvGraphicFramePr>
          <p:nvPr>
            <p:extLst>
              <p:ext uri="{D42A27DB-BD31-4B8C-83A1-F6EECF244321}">
                <p14:modId xmlns:p14="http://schemas.microsoft.com/office/powerpoint/2010/main" val="3104227759"/>
              </p:ext>
            </p:extLst>
          </p:nvPr>
        </p:nvGraphicFramePr>
        <p:xfrm>
          <a:off x="9377199" y="1050624"/>
          <a:ext cx="5265901" cy="2520000"/>
        </p:xfrm>
        <a:graphic>
          <a:graphicData uri="http://schemas.openxmlformats.org/drawingml/2006/table">
            <a:tbl>
              <a:tblPr firstRow="1" firstCol="1" bandRow="1"/>
              <a:tblGrid>
                <a:gridCol w="762651">
                  <a:extLst>
                    <a:ext uri="{9D8B030D-6E8A-4147-A177-3AD203B41FA5}">
                      <a16:colId xmlns:a16="http://schemas.microsoft.com/office/drawing/2014/main" val="630853965"/>
                    </a:ext>
                  </a:extLst>
                </a:gridCol>
                <a:gridCol w="4503250">
                  <a:extLst>
                    <a:ext uri="{9D8B030D-6E8A-4147-A177-3AD203B41FA5}">
                      <a16:colId xmlns:a16="http://schemas.microsoft.com/office/drawing/2014/main" val="3278446410"/>
                    </a:ext>
                  </a:extLst>
                </a:gridCol>
              </a:tblGrid>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所管区域</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５市３町</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（岸和田市・貝塚市・泉佐野市・泉南市・阪南市・熊取町・田尻町・岬町）</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06820"/>
                  </a:ext>
                </a:extLst>
              </a:tr>
              <a:tr h="504000">
                <a:tc>
                  <a:txBody>
                    <a:bodyPr/>
                    <a:lstStyle/>
                    <a:p>
                      <a:pPr algn="di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人口・面積</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人口：約</a:t>
                      </a:r>
                      <a:r>
                        <a:rPr lang="ja-JP" altLang="en-US"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０</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５４</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万人（大阪府全体の約　</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６</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面積：約</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３３０ </a:t>
                      </a: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k</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（大阪府全体の約１７％）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0156366"/>
                  </a:ext>
                </a:extLst>
              </a:tr>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所管道路</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３５</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路線（約</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２７２</a:t>
                      </a:r>
                      <a:r>
                        <a:rPr 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km</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ts val="12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一般国道【２路線】、主要地方道【９路線】、一般府道【</a:t>
                      </a:r>
                      <a:r>
                        <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２４</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路線】</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8627913"/>
                  </a:ext>
                </a:extLst>
              </a:tr>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所管河川</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２２河川（約１１５</a:t>
                      </a:r>
                      <a:r>
                        <a:rPr 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km</a:t>
                      </a:r>
                      <a:r>
                        <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323057"/>
                  </a:ext>
                </a:extLst>
              </a:tr>
              <a:tr h="504000">
                <a:tc>
                  <a:txBody>
                    <a:bodyPr/>
                    <a:lstStyle/>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所管公園</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５公園</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（蜻蛉池公園、二色の浜公園、りんくう公園、せんなん里海公園、泉佐野丘陵緑地）</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389528"/>
                  </a:ext>
                </a:extLst>
              </a:tr>
            </a:tbl>
          </a:graphicData>
        </a:graphic>
      </p:graphicFrame>
      <p:sp>
        <p:nvSpPr>
          <p:cNvPr id="135" name="テキスト ボックス 20"/>
          <p:cNvSpPr txBox="1"/>
          <p:nvPr/>
        </p:nvSpPr>
        <p:spPr>
          <a:xfrm>
            <a:off x="265853" y="981940"/>
            <a:ext cx="3440638" cy="27347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泉南地域は大阪湾と和泉葛城山系に囲まれた地域で、地域内に関西国際空港を擁し、空港との近接性や良好な交通アクセスなどを背景に、りんくうタウンなどには大規模な商業施設や物流関連施設などが集積しています。</a:t>
            </a: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ja-JP" altLang="en-US"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また、ブナの原生林などの豊かな自然が残されており、熊野街道や紀州街道などの旧街道に沿って歴史的な街並みが保全されているほか、各地でだんじりなどの祭りが開催され、多くの観光客が訪れます。</a:t>
            </a: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ja-JP" altLang="en-US"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一方で、長い海岸線を有しており、近い将来に高い確率で発生するとされる南海トラフ地震の影響を受けやすい地域となっています。</a:t>
            </a:r>
          </a:p>
        </p:txBody>
      </p:sp>
      <p:sp>
        <p:nvSpPr>
          <p:cNvPr id="143" name="テキスト ボックス 17"/>
          <p:cNvSpPr txBox="1"/>
          <p:nvPr/>
        </p:nvSpPr>
        <p:spPr>
          <a:xfrm>
            <a:off x="324171" y="7008669"/>
            <a:ext cx="2493645"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200" kern="100" dirty="0">
                <a:latin typeface="Meiryo UI" panose="020B0604030504040204" pitchFamily="50" charset="-128"/>
                <a:ea typeface="Meiryo UI" panose="020B0604030504040204" pitchFamily="50" charset="-128"/>
                <a:cs typeface="Times New Roman"/>
              </a:rPr>
              <a:t>事務所職員数の推移（単位：人）</a:t>
            </a:r>
          </a:p>
        </p:txBody>
      </p:sp>
      <p:graphicFrame>
        <p:nvGraphicFramePr>
          <p:cNvPr id="148" name="表 147"/>
          <p:cNvGraphicFramePr>
            <a:graphicFrameLocks noGrp="1"/>
          </p:cNvGraphicFramePr>
          <p:nvPr>
            <p:extLst>
              <p:ext uri="{D42A27DB-BD31-4B8C-83A1-F6EECF244321}">
                <p14:modId xmlns:p14="http://schemas.microsoft.com/office/powerpoint/2010/main" val="3844750187"/>
              </p:ext>
            </p:extLst>
          </p:nvPr>
        </p:nvGraphicFramePr>
        <p:xfrm>
          <a:off x="395049" y="7280199"/>
          <a:ext cx="3485653" cy="1353932"/>
        </p:xfrm>
        <a:graphic>
          <a:graphicData uri="http://schemas.openxmlformats.org/drawingml/2006/table">
            <a:tbl>
              <a:tblPr firstRow="1" firstCol="1" bandRow="1">
                <a:tableStyleId>{2D5ABB26-0587-4C30-8999-92F81FD0307C}</a:tableStyleId>
              </a:tblPr>
              <a:tblGrid>
                <a:gridCol w="711358">
                  <a:extLst>
                    <a:ext uri="{9D8B030D-6E8A-4147-A177-3AD203B41FA5}">
                      <a16:colId xmlns:a16="http://schemas.microsoft.com/office/drawing/2014/main" val="176943749"/>
                    </a:ext>
                  </a:extLst>
                </a:gridCol>
                <a:gridCol w="924765">
                  <a:extLst>
                    <a:ext uri="{9D8B030D-6E8A-4147-A177-3AD203B41FA5}">
                      <a16:colId xmlns:a16="http://schemas.microsoft.com/office/drawing/2014/main" val="3687978884"/>
                    </a:ext>
                  </a:extLst>
                </a:gridCol>
                <a:gridCol w="924765">
                  <a:extLst>
                    <a:ext uri="{9D8B030D-6E8A-4147-A177-3AD203B41FA5}">
                      <a16:colId xmlns:a16="http://schemas.microsoft.com/office/drawing/2014/main" val="3290861717"/>
                    </a:ext>
                  </a:extLst>
                </a:gridCol>
                <a:gridCol w="924765">
                  <a:extLst>
                    <a:ext uri="{9D8B030D-6E8A-4147-A177-3AD203B41FA5}">
                      <a16:colId xmlns:a16="http://schemas.microsoft.com/office/drawing/2014/main" val="227566808"/>
                    </a:ext>
                  </a:extLst>
                </a:gridCol>
              </a:tblGrid>
              <a:tr h="338483">
                <a:tc>
                  <a:txBody>
                    <a:bodyPr/>
                    <a:lstStyle/>
                    <a:p>
                      <a:pPr algn="ctr">
                        <a:spcAft>
                          <a:spcPts val="0"/>
                        </a:spcAft>
                      </a:pP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a:t>
                      </a:r>
                      <a:r>
                        <a:rPr lang="ja-JP" altLang="en-US" sz="900" kern="100" dirty="0">
                          <a:effectLst/>
                          <a:latin typeface="Meiryo UI" panose="020B0604030504040204" pitchFamily="50" charset="-128"/>
                          <a:ea typeface="Meiryo UI" panose="020B0604030504040204" pitchFamily="50" charset="-128"/>
                        </a:rPr>
                        <a:t>３年度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a:t>
                      </a:r>
                      <a:r>
                        <a:rPr lang="ja-JP" altLang="en-US" sz="900" kern="100" dirty="0">
                          <a:effectLst/>
                          <a:latin typeface="Meiryo UI" panose="020B0604030504040204" pitchFamily="50" charset="-128"/>
                          <a:ea typeface="Meiryo UI" panose="020B0604030504040204" pitchFamily="50" charset="-128"/>
                        </a:rPr>
                        <a:t>４年度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a:t>
                      </a:r>
                      <a:r>
                        <a:rPr lang="ja-JP" altLang="en-US" sz="900" kern="100" dirty="0">
                          <a:effectLst/>
                          <a:latin typeface="Meiryo UI" panose="020B0604030504040204" pitchFamily="50" charset="-128"/>
                          <a:ea typeface="Meiryo UI" panose="020B0604030504040204" pitchFamily="50" charset="-128"/>
                        </a:rPr>
                        <a:t>５年度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5144045"/>
                  </a:ext>
                </a:extLst>
              </a:tr>
              <a:tr h="338483">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事</a:t>
                      </a:r>
                      <a:r>
                        <a:rPr lang="ja-JP" altLang="en-US" sz="1000" kern="100" dirty="0">
                          <a:effectLst/>
                          <a:latin typeface="Meiryo UI" panose="020B0604030504040204" pitchFamily="50" charset="-128"/>
                          <a:ea typeface="Meiryo UI" panose="020B0604030504040204" pitchFamily="50" charset="-128"/>
                        </a:rPr>
                        <a:t>　</a:t>
                      </a:r>
                      <a:r>
                        <a:rPr lang="ja-JP" sz="1000" kern="100" dirty="0">
                          <a:effectLst/>
                          <a:latin typeface="Meiryo UI" panose="020B0604030504040204" pitchFamily="50" charset="-128"/>
                          <a:ea typeface="Meiryo UI" panose="020B0604030504040204" pitchFamily="50" charset="-128"/>
                        </a:rPr>
                        <a:t>務</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33</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rPr>
                        <a:t>34</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35</a:t>
                      </a:r>
                      <a:endParaRPr 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88412"/>
                  </a:ext>
                </a:extLst>
              </a:tr>
              <a:tr h="338483">
                <a:tc>
                  <a:txBody>
                    <a:bodyPr/>
                    <a:lstStyle/>
                    <a:p>
                      <a:pPr algn="ctr">
                        <a:spcAft>
                          <a:spcPts val="0"/>
                        </a:spcAft>
                      </a:pPr>
                      <a:r>
                        <a:rPr lang="ja-JP" sz="1000" kern="100" dirty="0">
                          <a:effectLst/>
                          <a:latin typeface="Meiryo UI" panose="020B0604030504040204" pitchFamily="50" charset="-128"/>
                          <a:ea typeface="Meiryo UI" panose="020B0604030504040204" pitchFamily="50" charset="-128"/>
                        </a:rPr>
                        <a:t>技</a:t>
                      </a:r>
                      <a:r>
                        <a:rPr lang="ja-JP" altLang="en-US" sz="1000" kern="100" dirty="0">
                          <a:effectLst/>
                          <a:latin typeface="Meiryo UI" panose="020B0604030504040204" pitchFamily="50" charset="-128"/>
                          <a:ea typeface="Meiryo UI" panose="020B0604030504040204" pitchFamily="50" charset="-128"/>
                        </a:rPr>
                        <a:t>　</a:t>
                      </a:r>
                      <a:r>
                        <a:rPr lang="ja-JP" sz="1000" kern="100" dirty="0">
                          <a:effectLst/>
                          <a:latin typeface="Meiryo UI" panose="020B0604030504040204" pitchFamily="50" charset="-128"/>
                          <a:ea typeface="Meiryo UI" panose="020B0604030504040204" pitchFamily="50" charset="-128"/>
                        </a:rPr>
                        <a:t>術</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a:effectLst/>
                          <a:latin typeface="Meiryo UI" panose="020B0604030504040204" pitchFamily="50" charset="-128"/>
                          <a:ea typeface="Meiryo UI" panose="020B0604030504040204" pitchFamily="50" charset="-128"/>
                        </a:rPr>
                        <a:t>83</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dirty="0">
                          <a:solidFill>
                            <a:schemeClr val="tx1"/>
                          </a:solidFill>
                          <a:effectLst/>
                          <a:latin typeface="Meiryo UI" panose="020B0604030504040204" pitchFamily="50" charset="-128"/>
                          <a:ea typeface="Meiryo UI" panose="020B0604030504040204" pitchFamily="50" charset="-128"/>
                        </a:rPr>
                        <a:t>82</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80</a:t>
                      </a:r>
                      <a:endParaRPr lang="ja-JP" sz="10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758105"/>
                  </a:ext>
                </a:extLst>
              </a:tr>
              <a:tr h="338483">
                <a:tc>
                  <a:txBody>
                    <a:bodyPr/>
                    <a:lstStyle/>
                    <a:p>
                      <a:pPr algn="ctr">
                        <a:spcAft>
                          <a:spcPts val="0"/>
                        </a:spcAft>
                      </a:pPr>
                      <a:r>
                        <a:rPr lang="ja-JP" sz="1000" b="1" kern="100" dirty="0">
                          <a:effectLst/>
                          <a:latin typeface="Meiryo UI" panose="020B0604030504040204" pitchFamily="50" charset="-128"/>
                          <a:ea typeface="Meiryo UI" panose="020B0604030504040204" pitchFamily="50" charset="-128"/>
                        </a:rPr>
                        <a:t>合</a:t>
                      </a:r>
                      <a:r>
                        <a:rPr lang="ja-JP" altLang="en-US" sz="1000" b="1" kern="100" dirty="0">
                          <a:effectLst/>
                          <a:latin typeface="Meiryo UI" panose="020B0604030504040204" pitchFamily="50" charset="-128"/>
                          <a:ea typeface="Meiryo UI" panose="020B0604030504040204" pitchFamily="50" charset="-128"/>
                        </a:rPr>
                        <a:t>　</a:t>
                      </a:r>
                      <a:r>
                        <a:rPr lang="ja-JP" sz="1000" b="1" kern="100" dirty="0">
                          <a:effectLst/>
                          <a:latin typeface="Meiryo UI" panose="020B0604030504040204" pitchFamily="50" charset="-128"/>
                          <a:ea typeface="Meiryo UI" panose="020B0604030504040204" pitchFamily="50" charset="-128"/>
                        </a:rPr>
                        <a:t>計</a:t>
                      </a:r>
                      <a:endParaRPr lang="ja-JP" sz="1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b="1" kern="100" dirty="0">
                          <a:effectLst/>
                          <a:latin typeface="Meiryo UI" panose="020B0604030504040204" pitchFamily="50" charset="-128"/>
                          <a:ea typeface="Meiryo UI" panose="020B0604030504040204" pitchFamily="50" charset="-128"/>
                        </a:rPr>
                        <a:t>116</a:t>
                      </a:r>
                      <a:endParaRPr lang="ja-JP" sz="1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b="1" kern="100" dirty="0">
                          <a:solidFill>
                            <a:schemeClr val="tx1"/>
                          </a:solidFill>
                          <a:effectLst/>
                          <a:latin typeface="Meiryo UI" panose="020B0604030504040204" pitchFamily="50" charset="-128"/>
                          <a:ea typeface="Meiryo UI" panose="020B0604030504040204" pitchFamily="50" charset="-128"/>
                        </a:rPr>
                        <a:t>116</a:t>
                      </a:r>
                      <a:endParaRPr lang="ja-JP" sz="10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1000" b="1"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115</a:t>
                      </a:r>
                      <a:endParaRPr lang="ja-JP" sz="1000" b="1"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483285"/>
                  </a:ext>
                </a:extLst>
              </a:tr>
            </a:tbl>
          </a:graphicData>
        </a:graphic>
      </p:graphicFrame>
      <p:sp>
        <p:nvSpPr>
          <p:cNvPr id="166" name="テキスト ボックス 17"/>
          <p:cNvSpPr txBox="1"/>
          <p:nvPr/>
        </p:nvSpPr>
        <p:spPr>
          <a:xfrm>
            <a:off x="333683" y="8666474"/>
            <a:ext cx="2493645"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Times New Roman"/>
              </a:rPr>
              <a:t>事務所</a:t>
            </a:r>
            <a:r>
              <a:rPr lang="ja-JP" altLang="en-US" sz="1200" kern="100" dirty="0">
                <a:latin typeface="Meiryo UI" panose="020B0604030504040204" pitchFamily="50" charset="-128"/>
                <a:ea typeface="Meiryo UI" panose="020B0604030504040204" pitchFamily="50" charset="-128"/>
                <a:cs typeface="Times New Roman"/>
              </a:rPr>
              <a:t>予算</a:t>
            </a:r>
            <a:r>
              <a:rPr lang="ja-JP" sz="1200" kern="100" dirty="0">
                <a:effectLst/>
                <a:latin typeface="Meiryo UI" panose="020B0604030504040204" pitchFamily="50" charset="-128"/>
                <a:ea typeface="Meiryo UI" panose="020B0604030504040204" pitchFamily="50" charset="-128"/>
                <a:cs typeface="Times New Roman"/>
              </a:rPr>
              <a:t>の推移（単位：</a:t>
            </a:r>
            <a:r>
              <a:rPr lang="ja-JP" altLang="en-US" sz="1200" kern="100" dirty="0">
                <a:effectLst/>
                <a:latin typeface="Meiryo UI" panose="020B0604030504040204" pitchFamily="50" charset="-128"/>
                <a:ea typeface="Meiryo UI" panose="020B0604030504040204" pitchFamily="50" charset="-128"/>
                <a:cs typeface="Times New Roman"/>
              </a:rPr>
              <a:t>億円</a:t>
            </a:r>
            <a:r>
              <a:rPr lang="ja-JP" sz="1200" kern="100" dirty="0">
                <a:effectLst/>
                <a:latin typeface="Meiryo UI" panose="020B0604030504040204" pitchFamily="50" charset="-128"/>
                <a:ea typeface="Meiryo UI" panose="020B0604030504040204" pitchFamily="50" charset="-128"/>
                <a:cs typeface="Times New Roman"/>
              </a:rPr>
              <a:t>）</a:t>
            </a:r>
          </a:p>
        </p:txBody>
      </p:sp>
      <p:graphicFrame>
        <p:nvGraphicFramePr>
          <p:cNvPr id="167" name="表 166"/>
          <p:cNvGraphicFramePr>
            <a:graphicFrameLocks noGrp="1"/>
          </p:cNvGraphicFramePr>
          <p:nvPr>
            <p:extLst>
              <p:ext uri="{D42A27DB-BD31-4B8C-83A1-F6EECF244321}">
                <p14:modId xmlns:p14="http://schemas.microsoft.com/office/powerpoint/2010/main" val="2950881263"/>
              </p:ext>
            </p:extLst>
          </p:nvPr>
        </p:nvGraphicFramePr>
        <p:xfrm>
          <a:off x="395049" y="8978700"/>
          <a:ext cx="3528000" cy="480966"/>
        </p:xfrm>
        <a:graphic>
          <a:graphicData uri="http://schemas.openxmlformats.org/drawingml/2006/table">
            <a:tbl>
              <a:tblPr firstRow="1" firstCol="1" bandRow="1">
                <a:tableStyleId>{2D5ABB26-0587-4C30-8999-92F81FD0307C}</a:tableStyleId>
              </a:tblPr>
              <a:tblGrid>
                <a:gridCol w="720000">
                  <a:extLst>
                    <a:ext uri="{9D8B030D-6E8A-4147-A177-3AD203B41FA5}">
                      <a16:colId xmlns:a16="http://schemas.microsoft.com/office/drawing/2014/main" val="176943749"/>
                    </a:ext>
                  </a:extLst>
                </a:gridCol>
                <a:gridCol w="936000">
                  <a:extLst>
                    <a:ext uri="{9D8B030D-6E8A-4147-A177-3AD203B41FA5}">
                      <a16:colId xmlns:a16="http://schemas.microsoft.com/office/drawing/2014/main" val="3687978884"/>
                    </a:ext>
                  </a:extLst>
                </a:gridCol>
                <a:gridCol w="936000">
                  <a:extLst>
                    <a:ext uri="{9D8B030D-6E8A-4147-A177-3AD203B41FA5}">
                      <a16:colId xmlns:a16="http://schemas.microsoft.com/office/drawing/2014/main" val="3290861717"/>
                    </a:ext>
                  </a:extLst>
                </a:gridCol>
                <a:gridCol w="936000">
                  <a:extLst>
                    <a:ext uri="{9D8B030D-6E8A-4147-A177-3AD203B41FA5}">
                      <a16:colId xmlns:a16="http://schemas.microsoft.com/office/drawing/2014/main" val="227566808"/>
                    </a:ext>
                  </a:extLst>
                </a:gridCol>
              </a:tblGrid>
              <a:tr h="264966">
                <a:tc>
                  <a:txBody>
                    <a:bodyPr/>
                    <a:lstStyle/>
                    <a:p>
                      <a:pPr algn="ctr">
                        <a:spcAft>
                          <a:spcPts val="0"/>
                        </a:spcAft>
                      </a:pP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R3</a:t>
                      </a:r>
                      <a:r>
                        <a:rPr lang="ja-JP" altLang="en-US" sz="900" kern="100" dirty="0">
                          <a:effectLst/>
                          <a:latin typeface="Meiryo UI" panose="020B0604030504040204" pitchFamily="50" charset="-128"/>
                          <a:ea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R4</a:t>
                      </a:r>
                      <a:r>
                        <a:rPr lang="ja-JP" altLang="en-US" sz="900" kern="100" dirty="0">
                          <a:effectLst/>
                          <a:latin typeface="Meiryo UI" panose="020B0604030504040204" pitchFamily="50" charset="-128"/>
                          <a:ea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altLang="ja-JP" sz="900" kern="100" dirty="0">
                          <a:effectLst/>
                          <a:latin typeface="Meiryo UI" panose="020B0604030504040204" pitchFamily="50" charset="-128"/>
                          <a:ea typeface="Meiryo UI" panose="020B0604030504040204" pitchFamily="50" charset="-128"/>
                        </a:rPr>
                        <a:t>R5</a:t>
                      </a:r>
                      <a:r>
                        <a:rPr lang="ja-JP" altLang="en-US" sz="900" kern="100" dirty="0">
                          <a:effectLst/>
                          <a:latin typeface="Meiryo UI" panose="020B0604030504040204" pitchFamily="50" charset="-128"/>
                          <a:ea typeface="Meiryo UI" panose="020B0604030504040204" pitchFamily="50" charset="-128"/>
                        </a:rPr>
                        <a:t>年度</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35144045"/>
                  </a:ext>
                </a:extLst>
              </a:tr>
              <a:tr h="216000">
                <a:tc>
                  <a:txBody>
                    <a:bodyPr/>
                    <a:lstStyle/>
                    <a:p>
                      <a:pPr algn="ctr">
                        <a:spcAft>
                          <a:spcPts val="0"/>
                        </a:spcAft>
                      </a:pPr>
                      <a:r>
                        <a:rPr lang="zh-CN" altLang="en-US" sz="800" b="0" kern="100" dirty="0">
                          <a:effectLst/>
                          <a:latin typeface="Meiryo UI" panose="020B0604030504040204" pitchFamily="50" charset="-128"/>
                          <a:ea typeface="Meiryo UI" panose="020B0604030504040204" pitchFamily="50" charset="-128"/>
                          <a:cs typeface="Times New Roman" panose="02020603050405020304" pitchFamily="18" charset="0"/>
                        </a:rPr>
                        <a:t>当初予算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b="0" kern="100" dirty="0">
                          <a:effectLst/>
                          <a:latin typeface="Meiryo UI" panose="020B0604030504040204" pitchFamily="50" charset="-128"/>
                          <a:ea typeface="Meiryo UI" panose="020B0604030504040204" pitchFamily="50" charset="-128"/>
                          <a:cs typeface="Times New Roman" panose="02020603050405020304" pitchFamily="18" charset="0"/>
                        </a:rPr>
                        <a:t>74</a:t>
                      </a:r>
                      <a:endParaRPr lang="ja-JP" sz="9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b="0" kern="100" dirty="0">
                          <a:effectLst/>
                          <a:latin typeface="Meiryo UI" panose="020B0604030504040204" pitchFamily="50" charset="-128"/>
                          <a:ea typeface="Meiryo UI" panose="020B0604030504040204" pitchFamily="50" charset="-128"/>
                          <a:cs typeface="Times New Roman" panose="02020603050405020304" pitchFamily="18" charset="0"/>
                        </a:rPr>
                        <a:t>81</a:t>
                      </a:r>
                      <a:endParaRPr lang="ja-JP" sz="9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altLang="ja-JP" sz="9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84</a:t>
                      </a:r>
                      <a:endParaRPr 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88412"/>
                  </a:ext>
                </a:extLst>
              </a:tr>
            </a:tbl>
          </a:graphicData>
        </a:graphic>
      </p:graphicFrame>
      <p:pic>
        <p:nvPicPr>
          <p:cNvPr id="131" name="図 130"/>
          <p:cNvPicPr>
            <a:picLocks noChangeAspect="1"/>
          </p:cNvPicPr>
          <p:nvPr/>
        </p:nvPicPr>
        <p:blipFill rotWithShape="1">
          <a:blip r:embed="rId3">
            <a:extLst>
              <a:ext uri="{28A0092B-C50C-407E-A947-70E740481C1C}">
                <a14:useLocalDpi xmlns:a14="http://schemas.microsoft.com/office/drawing/2010/main" val="0"/>
              </a:ext>
            </a:extLst>
          </a:blip>
          <a:srcRect l="16036" t="20800" r="1854" b="1777"/>
          <a:stretch/>
        </p:blipFill>
        <p:spPr>
          <a:xfrm>
            <a:off x="420312" y="4316873"/>
            <a:ext cx="4600583" cy="2648906"/>
          </a:xfrm>
          <a:prstGeom prst="rect">
            <a:avLst/>
          </a:prstGeom>
        </p:spPr>
      </p:pic>
      <p:pic>
        <p:nvPicPr>
          <p:cNvPr id="144" name="図 1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32297" y="4334858"/>
            <a:ext cx="1921262" cy="1269406"/>
          </a:xfrm>
          <a:prstGeom prst="rect">
            <a:avLst/>
          </a:prstGeom>
          <a:ln w="3175">
            <a:solidFill>
              <a:schemeClr val="bg1">
                <a:lumMod val="75000"/>
              </a:schemeClr>
            </a:solidFill>
          </a:ln>
        </p:spPr>
      </p:pic>
      <p:pic>
        <p:nvPicPr>
          <p:cNvPr id="145" name="図 144"/>
          <p:cNvPicPr>
            <a:picLocks noChangeAspect="1"/>
          </p:cNvPicPr>
          <p:nvPr/>
        </p:nvPicPr>
        <p:blipFill rotWithShape="1">
          <a:blip r:embed="rId5" cstate="print">
            <a:extLst>
              <a:ext uri="{28A0092B-C50C-407E-A947-70E740481C1C}">
                <a14:useLocalDpi xmlns:a14="http://schemas.microsoft.com/office/drawing/2010/main" val="0"/>
              </a:ext>
            </a:extLst>
          </a:blip>
          <a:srcRect l="-1" t="13149" r="1466" b="-1"/>
          <a:stretch/>
        </p:blipFill>
        <p:spPr>
          <a:xfrm>
            <a:off x="5132297" y="5691502"/>
            <a:ext cx="1921262" cy="1271313"/>
          </a:xfrm>
          <a:prstGeom prst="rect">
            <a:avLst/>
          </a:prstGeom>
          <a:ln w="3175">
            <a:solidFill>
              <a:schemeClr val="bg1">
                <a:lumMod val="75000"/>
              </a:schemeClr>
            </a:solidFill>
          </a:ln>
        </p:spPr>
      </p:pic>
      <p:sp>
        <p:nvSpPr>
          <p:cNvPr id="146" name="テキスト ボックス 17"/>
          <p:cNvSpPr txBox="1"/>
          <p:nvPr/>
        </p:nvSpPr>
        <p:spPr>
          <a:xfrm>
            <a:off x="5348435" y="5425657"/>
            <a:ext cx="1815498"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altLang="en-US" sz="800" b="1" kern="100" dirty="0">
                <a:solidFill>
                  <a:schemeClr val="bg1"/>
                </a:solidFill>
                <a:latin typeface="Meiryo UI" panose="020B0604030504040204" pitchFamily="50" charset="-128"/>
                <a:ea typeface="Meiryo UI" panose="020B0604030504040204" pitchFamily="50" charset="-128"/>
                <a:cs typeface="Times New Roman"/>
              </a:rPr>
              <a:t>尾崎出張所（阪南市）</a:t>
            </a:r>
          </a:p>
        </p:txBody>
      </p:sp>
      <p:sp>
        <p:nvSpPr>
          <p:cNvPr id="294" name="テキスト ボックス 17"/>
          <p:cNvSpPr txBox="1"/>
          <p:nvPr/>
        </p:nvSpPr>
        <p:spPr>
          <a:xfrm>
            <a:off x="3173944" y="6781928"/>
            <a:ext cx="1833974" cy="174399"/>
          </a:xfrm>
          <a:prstGeom prst="rect">
            <a:avLst/>
          </a:prstGeom>
          <a:solidFill>
            <a:srgbClr val="4D4D4D">
              <a:alpha val="50000"/>
            </a:srgb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0" numCol="1" spcCol="0" rtlCol="0" fromWordArt="0" anchor="ctr" anchorCtr="0" forceAA="0" compatLnSpc="1">
            <a:prstTxWarp prst="textNoShape">
              <a:avLst/>
            </a:prstTxWarp>
            <a:noAutofit/>
          </a:bodyPr>
          <a:lstStyle/>
          <a:p>
            <a:pPr algn="r"/>
            <a:r>
              <a:rPr lang="ja-JP" altLang="en-US" sz="800" b="1" kern="100" dirty="0">
                <a:solidFill>
                  <a:schemeClr val="bg1"/>
                </a:solidFill>
                <a:latin typeface="Meiryo UI" panose="020B0604030504040204" pitchFamily="50" charset="-128"/>
                <a:ea typeface="Meiryo UI" panose="020B0604030504040204" pitchFamily="50" charset="-128"/>
                <a:cs typeface="Times New Roman"/>
              </a:rPr>
              <a:t>岸和田土木事務所 本部（岸和田市）</a:t>
            </a:r>
          </a:p>
        </p:txBody>
      </p:sp>
      <p:sp>
        <p:nvSpPr>
          <p:cNvPr id="147" name="テキスト ボックス 17"/>
          <p:cNvSpPr txBox="1"/>
          <p:nvPr/>
        </p:nvSpPr>
        <p:spPr>
          <a:xfrm>
            <a:off x="5204339" y="6782066"/>
            <a:ext cx="1987677" cy="270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a:rPr>
              <a:t>泉佐野丘陵緑地</a:t>
            </a:r>
            <a:r>
              <a:rPr lang="ja-JP" altLang="en-US" sz="800" b="1" kern="100" dirty="0">
                <a:solidFill>
                  <a:schemeClr val="bg1"/>
                </a:solidFill>
                <a:latin typeface="Meiryo UI" panose="020B0604030504040204" pitchFamily="50" charset="-128"/>
                <a:ea typeface="Meiryo UI" panose="020B0604030504040204" pitchFamily="50" charset="-128"/>
                <a:cs typeface="Times New Roman"/>
              </a:rPr>
              <a:t>工区</a:t>
            </a:r>
            <a:r>
              <a:rPr lang="ja-JP" altLang="en-US" sz="800" b="1" kern="100" dirty="0">
                <a:solidFill>
                  <a:schemeClr val="bg1"/>
                </a:solidFill>
                <a:latin typeface="游ゴシック" panose="020B0400000000000000" pitchFamily="50" charset="-128"/>
                <a:ea typeface="游ゴシック" panose="020B0400000000000000" pitchFamily="50" charset="-128"/>
                <a:cs typeface="Times New Roman"/>
              </a:rPr>
              <a:t>（泉佐野市）</a:t>
            </a:r>
          </a:p>
        </p:txBody>
      </p:sp>
      <p:grpSp>
        <p:nvGrpSpPr>
          <p:cNvPr id="7" name="グループ化 6"/>
          <p:cNvGrpSpPr/>
          <p:nvPr/>
        </p:nvGrpSpPr>
        <p:grpSpPr>
          <a:xfrm>
            <a:off x="5146899" y="958583"/>
            <a:ext cx="4065994" cy="2766727"/>
            <a:chOff x="7966299" y="996683"/>
            <a:chExt cx="4065994" cy="2766727"/>
          </a:xfrm>
        </p:grpSpPr>
        <p:grpSp>
          <p:nvGrpSpPr>
            <p:cNvPr id="5" name="グループ化 4"/>
            <p:cNvGrpSpPr/>
            <p:nvPr/>
          </p:nvGrpSpPr>
          <p:grpSpPr>
            <a:xfrm>
              <a:off x="7966299" y="996683"/>
              <a:ext cx="3525034" cy="2679794"/>
              <a:chOff x="7684259" y="1063735"/>
              <a:chExt cx="3525034" cy="2679794"/>
            </a:xfrm>
          </p:grpSpPr>
          <p:sp>
            <p:nvSpPr>
              <p:cNvPr id="261" name="Freeform 916">
                <a:extLst>
                  <a:ext uri="{FF2B5EF4-FFF2-40B4-BE49-F238E27FC236}">
                    <a16:creationId xmlns:a16="http://schemas.microsoft.com/office/drawing/2014/main" id="{EA01225B-2D28-4611-8BE8-E6B1078A5DBA}"/>
                  </a:ext>
                </a:extLst>
              </p:cNvPr>
              <p:cNvSpPr>
                <a:spLocks/>
              </p:cNvSpPr>
              <p:nvPr/>
            </p:nvSpPr>
            <p:spPr bwMode="auto">
              <a:xfrm>
                <a:off x="10005475" y="2046798"/>
                <a:ext cx="429069" cy="715242"/>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pattFill prst="pct5">
                <a:fgClr>
                  <a:srgbClr val="9BBB59"/>
                </a:fgClr>
                <a:bgClr>
                  <a:schemeClr val="bg1"/>
                </a:bgClr>
              </a:pattFill>
              <a:ln w="25400" cap="flat" cmpd="sng" algn="ctr">
                <a:solidFill>
                  <a:srgbClr val="9BBB59">
                    <a:shade val="50000"/>
                  </a:srgb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2" name="Freeform 920">
                <a:extLst>
                  <a:ext uri="{FF2B5EF4-FFF2-40B4-BE49-F238E27FC236}">
                    <a16:creationId xmlns:a16="http://schemas.microsoft.com/office/drawing/2014/main" id="{032C265D-97FE-44C7-A927-09C2BCD96DC8}"/>
                  </a:ext>
                </a:extLst>
              </p:cNvPr>
              <p:cNvSpPr>
                <a:spLocks/>
              </p:cNvSpPr>
              <p:nvPr/>
            </p:nvSpPr>
            <p:spPr bwMode="auto">
              <a:xfrm>
                <a:off x="7684259" y="2940063"/>
                <a:ext cx="1117398" cy="803466"/>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3" name="Freeform 921">
                <a:extLst>
                  <a:ext uri="{FF2B5EF4-FFF2-40B4-BE49-F238E27FC236}">
                    <a16:creationId xmlns:a16="http://schemas.microsoft.com/office/drawing/2014/main" id="{CCCADE14-DCBC-4DB7-B75F-0404F4F3804D}"/>
                  </a:ext>
                </a:extLst>
              </p:cNvPr>
              <p:cNvSpPr>
                <a:spLocks/>
              </p:cNvSpPr>
              <p:nvPr/>
            </p:nvSpPr>
            <p:spPr bwMode="auto">
              <a:xfrm>
                <a:off x="8628816" y="2495794"/>
                <a:ext cx="859653" cy="893265"/>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4" name="Freeform 959">
                <a:extLst>
                  <a:ext uri="{FF2B5EF4-FFF2-40B4-BE49-F238E27FC236}">
                    <a16:creationId xmlns:a16="http://schemas.microsoft.com/office/drawing/2014/main" id="{F0F83CA4-5B3D-4C55-9986-F3E837FBDABE}"/>
                  </a:ext>
                </a:extLst>
              </p:cNvPr>
              <p:cNvSpPr>
                <a:spLocks/>
              </p:cNvSpPr>
              <p:nvPr/>
            </p:nvSpPr>
            <p:spPr bwMode="auto">
              <a:xfrm>
                <a:off x="8715237" y="1600954"/>
                <a:ext cx="601909" cy="445845"/>
              </a:xfrm>
              <a:custGeom>
                <a:avLst/>
                <a:gdLst>
                  <a:gd name="T0" fmla="*/ 284 w 397"/>
                  <a:gd name="T1" fmla="*/ 0 h 283"/>
                  <a:gd name="T2" fmla="*/ 0 w 397"/>
                  <a:gd name="T3" fmla="*/ 170 h 283"/>
                  <a:gd name="T4" fmla="*/ 0 w 397"/>
                  <a:gd name="T5" fmla="*/ 226 h 283"/>
                  <a:gd name="T6" fmla="*/ 114 w 397"/>
                  <a:gd name="T7" fmla="*/ 170 h 283"/>
                  <a:gd name="T8" fmla="*/ 171 w 397"/>
                  <a:gd name="T9" fmla="*/ 170 h 283"/>
                  <a:gd name="T10" fmla="*/ 114 w 397"/>
                  <a:gd name="T11" fmla="*/ 226 h 283"/>
                  <a:gd name="T12" fmla="*/ 171 w 397"/>
                  <a:gd name="T13" fmla="*/ 283 h 283"/>
                  <a:gd name="T14" fmla="*/ 397 w 397"/>
                  <a:gd name="T15" fmla="*/ 113 h 283"/>
                  <a:gd name="T16" fmla="*/ 284 w 397"/>
                  <a:gd name="T1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83">
                    <a:moveTo>
                      <a:pt x="284" y="0"/>
                    </a:moveTo>
                    <a:lnTo>
                      <a:pt x="0" y="170"/>
                    </a:lnTo>
                    <a:lnTo>
                      <a:pt x="0" y="226"/>
                    </a:lnTo>
                    <a:lnTo>
                      <a:pt x="114" y="170"/>
                    </a:lnTo>
                    <a:lnTo>
                      <a:pt x="171" y="170"/>
                    </a:lnTo>
                    <a:lnTo>
                      <a:pt x="114" y="226"/>
                    </a:lnTo>
                    <a:lnTo>
                      <a:pt x="171" y="283"/>
                    </a:lnTo>
                    <a:lnTo>
                      <a:pt x="397" y="113"/>
                    </a:lnTo>
                    <a:lnTo>
                      <a:pt x="284"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5" name="Freeform 961">
                <a:extLst>
                  <a:ext uri="{FF2B5EF4-FFF2-40B4-BE49-F238E27FC236}">
                    <a16:creationId xmlns:a16="http://schemas.microsoft.com/office/drawing/2014/main" id="{97A6A8C0-925A-432B-A658-47396E91A4AF}"/>
                  </a:ext>
                </a:extLst>
              </p:cNvPr>
              <p:cNvSpPr>
                <a:spLocks/>
              </p:cNvSpPr>
              <p:nvPr/>
            </p:nvSpPr>
            <p:spPr bwMode="auto">
              <a:xfrm>
                <a:off x="9489986" y="1778977"/>
                <a:ext cx="1203818" cy="125088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6" name="Freeform 962">
                <a:extLst>
                  <a:ext uri="{FF2B5EF4-FFF2-40B4-BE49-F238E27FC236}">
                    <a16:creationId xmlns:a16="http://schemas.microsoft.com/office/drawing/2014/main" id="{6F7E1D7E-AA3E-49A2-85C8-DE315791A678}"/>
                  </a:ext>
                </a:extLst>
              </p:cNvPr>
              <p:cNvSpPr>
                <a:spLocks/>
              </p:cNvSpPr>
              <p:nvPr/>
            </p:nvSpPr>
            <p:spPr bwMode="auto">
              <a:xfrm>
                <a:off x="9919055" y="1421356"/>
                <a:ext cx="1032494" cy="1518708"/>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7" name="Freeform 963">
                <a:extLst>
                  <a:ext uri="{FF2B5EF4-FFF2-40B4-BE49-F238E27FC236}">
                    <a16:creationId xmlns:a16="http://schemas.microsoft.com/office/drawing/2014/main" id="{2BF248A1-5055-49D1-B90D-040A80E86D24}"/>
                  </a:ext>
                </a:extLst>
              </p:cNvPr>
              <p:cNvSpPr>
                <a:spLocks/>
              </p:cNvSpPr>
              <p:nvPr/>
            </p:nvSpPr>
            <p:spPr bwMode="auto">
              <a:xfrm>
                <a:off x="10091895" y="1063735"/>
                <a:ext cx="1117398" cy="1786530"/>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8" name="Freeform 1049">
                <a:extLst>
                  <a:ext uri="{FF2B5EF4-FFF2-40B4-BE49-F238E27FC236}">
                    <a16:creationId xmlns:a16="http://schemas.microsoft.com/office/drawing/2014/main" id="{2EFAF0B0-4DA7-4853-92F1-0B821D011692}"/>
                  </a:ext>
                </a:extLst>
              </p:cNvPr>
              <p:cNvSpPr>
                <a:spLocks/>
              </p:cNvSpPr>
              <p:nvPr/>
            </p:nvSpPr>
            <p:spPr bwMode="auto">
              <a:xfrm>
                <a:off x="9403566" y="2226397"/>
                <a:ext cx="257744" cy="267822"/>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69" name="Freeform 1050">
                <a:extLst>
                  <a:ext uri="{FF2B5EF4-FFF2-40B4-BE49-F238E27FC236}">
                    <a16:creationId xmlns:a16="http://schemas.microsoft.com/office/drawing/2014/main" id="{48691EF6-E725-450C-8A3E-406A6FA03906}"/>
                  </a:ext>
                </a:extLst>
              </p:cNvPr>
              <p:cNvSpPr>
                <a:spLocks/>
              </p:cNvSpPr>
              <p:nvPr/>
            </p:nvSpPr>
            <p:spPr bwMode="auto">
              <a:xfrm>
                <a:off x="9145821" y="2314620"/>
                <a:ext cx="859653" cy="1072863"/>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sp>
            <p:nvSpPr>
              <p:cNvPr id="291" name="Freeform 959">
                <a:extLst>
                  <a:ext uri="{FF2B5EF4-FFF2-40B4-BE49-F238E27FC236}">
                    <a16:creationId xmlns:a16="http://schemas.microsoft.com/office/drawing/2014/main" id="{F0F83CA4-5B3D-4C55-9986-F3E837FBDABE}"/>
                  </a:ext>
                </a:extLst>
              </p:cNvPr>
              <p:cNvSpPr>
                <a:spLocks/>
              </p:cNvSpPr>
              <p:nvPr/>
            </p:nvSpPr>
            <p:spPr bwMode="auto">
              <a:xfrm>
                <a:off x="8944278" y="1672255"/>
                <a:ext cx="278072" cy="248987"/>
              </a:xfrm>
              <a:custGeom>
                <a:avLst/>
                <a:gdLst>
                  <a:gd name="T0" fmla="*/ 284 w 397"/>
                  <a:gd name="T1" fmla="*/ 0 h 283"/>
                  <a:gd name="T2" fmla="*/ 0 w 397"/>
                  <a:gd name="T3" fmla="*/ 170 h 283"/>
                  <a:gd name="T4" fmla="*/ 0 w 397"/>
                  <a:gd name="T5" fmla="*/ 226 h 283"/>
                  <a:gd name="T6" fmla="*/ 114 w 397"/>
                  <a:gd name="T7" fmla="*/ 170 h 283"/>
                  <a:gd name="T8" fmla="*/ 171 w 397"/>
                  <a:gd name="T9" fmla="*/ 170 h 283"/>
                  <a:gd name="T10" fmla="*/ 114 w 397"/>
                  <a:gd name="T11" fmla="*/ 226 h 283"/>
                  <a:gd name="T12" fmla="*/ 171 w 397"/>
                  <a:gd name="T13" fmla="*/ 283 h 283"/>
                  <a:gd name="T14" fmla="*/ 397 w 397"/>
                  <a:gd name="T15" fmla="*/ 113 h 283"/>
                  <a:gd name="T16" fmla="*/ 284 w 397"/>
                  <a:gd name="T17" fmla="*/ 0 h 283"/>
                  <a:gd name="connsiteX0" fmla="*/ 7154 w 10000"/>
                  <a:gd name="connsiteY0" fmla="*/ 0 h 7986"/>
                  <a:gd name="connsiteX1" fmla="*/ 0 w 10000"/>
                  <a:gd name="connsiteY1" fmla="*/ 6007 h 7986"/>
                  <a:gd name="connsiteX2" fmla="*/ 0 w 10000"/>
                  <a:gd name="connsiteY2" fmla="*/ 7986 h 7986"/>
                  <a:gd name="connsiteX3" fmla="*/ 2872 w 10000"/>
                  <a:gd name="connsiteY3" fmla="*/ 6007 h 7986"/>
                  <a:gd name="connsiteX4" fmla="*/ 4307 w 10000"/>
                  <a:gd name="connsiteY4" fmla="*/ 6007 h 7986"/>
                  <a:gd name="connsiteX5" fmla="*/ 2872 w 10000"/>
                  <a:gd name="connsiteY5" fmla="*/ 7986 h 7986"/>
                  <a:gd name="connsiteX6" fmla="*/ 7894 w 10000"/>
                  <a:gd name="connsiteY6" fmla="*/ 6368 h 7986"/>
                  <a:gd name="connsiteX7" fmla="*/ 10000 w 10000"/>
                  <a:gd name="connsiteY7" fmla="*/ 3993 h 7986"/>
                  <a:gd name="connsiteX8" fmla="*/ 7154 w 10000"/>
                  <a:gd name="connsiteY8" fmla="*/ 0 h 7986"/>
                  <a:gd name="connsiteX0" fmla="*/ 7154 w 10000"/>
                  <a:gd name="connsiteY0" fmla="*/ 0 h 10000"/>
                  <a:gd name="connsiteX1" fmla="*/ 0 w 10000"/>
                  <a:gd name="connsiteY1" fmla="*/ 7522 h 10000"/>
                  <a:gd name="connsiteX2" fmla="*/ 0 w 10000"/>
                  <a:gd name="connsiteY2" fmla="*/ 10000 h 10000"/>
                  <a:gd name="connsiteX3" fmla="*/ 2872 w 10000"/>
                  <a:gd name="connsiteY3" fmla="*/ 7522 h 10000"/>
                  <a:gd name="connsiteX4" fmla="*/ 4307 w 10000"/>
                  <a:gd name="connsiteY4" fmla="*/ 7522 h 10000"/>
                  <a:gd name="connsiteX5" fmla="*/ 7894 w 10000"/>
                  <a:gd name="connsiteY5" fmla="*/ 7974 h 10000"/>
                  <a:gd name="connsiteX6" fmla="*/ 10000 w 10000"/>
                  <a:gd name="connsiteY6" fmla="*/ 5000 h 10000"/>
                  <a:gd name="connsiteX7" fmla="*/ 7154 w 10000"/>
                  <a:gd name="connsiteY7" fmla="*/ 0 h 10000"/>
                  <a:gd name="connsiteX0" fmla="*/ 7154 w 10000"/>
                  <a:gd name="connsiteY0" fmla="*/ 0 h 10000"/>
                  <a:gd name="connsiteX1" fmla="*/ 0 w 10000"/>
                  <a:gd name="connsiteY1" fmla="*/ 7522 h 10000"/>
                  <a:gd name="connsiteX2" fmla="*/ 0 w 10000"/>
                  <a:gd name="connsiteY2" fmla="*/ 10000 h 10000"/>
                  <a:gd name="connsiteX3" fmla="*/ 2872 w 10000"/>
                  <a:gd name="connsiteY3" fmla="*/ 7522 h 10000"/>
                  <a:gd name="connsiteX4" fmla="*/ 7894 w 10000"/>
                  <a:gd name="connsiteY4" fmla="*/ 7974 h 10000"/>
                  <a:gd name="connsiteX5" fmla="*/ 10000 w 10000"/>
                  <a:gd name="connsiteY5" fmla="*/ 5000 h 10000"/>
                  <a:gd name="connsiteX6" fmla="*/ 7154 w 10000"/>
                  <a:gd name="connsiteY6" fmla="*/ 0 h 10000"/>
                  <a:gd name="connsiteX0" fmla="*/ 7154 w 10000"/>
                  <a:gd name="connsiteY0" fmla="*/ 0 h 10000"/>
                  <a:gd name="connsiteX1" fmla="*/ 0 w 10000"/>
                  <a:gd name="connsiteY1" fmla="*/ 7522 h 10000"/>
                  <a:gd name="connsiteX2" fmla="*/ 0 w 10000"/>
                  <a:gd name="connsiteY2" fmla="*/ 10000 h 10000"/>
                  <a:gd name="connsiteX3" fmla="*/ 7894 w 10000"/>
                  <a:gd name="connsiteY3" fmla="*/ 7974 h 10000"/>
                  <a:gd name="connsiteX4" fmla="*/ 10000 w 10000"/>
                  <a:gd name="connsiteY4" fmla="*/ 5000 h 10000"/>
                  <a:gd name="connsiteX5" fmla="*/ 7154 w 10000"/>
                  <a:gd name="connsiteY5" fmla="*/ 0 h 10000"/>
                  <a:gd name="connsiteX0" fmla="*/ 7154 w 10000"/>
                  <a:gd name="connsiteY0" fmla="*/ 0 h 7974"/>
                  <a:gd name="connsiteX1" fmla="*/ 0 w 10000"/>
                  <a:gd name="connsiteY1" fmla="*/ 7522 h 7974"/>
                  <a:gd name="connsiteX2" fmla="*/ 7894 w 10000"/>
                  <a:gd name="connsiteY2" fmla="*/ 7974 h 7974"/>
                  <a:gd name="connsiteX3" fmla="*/ 10000 w 10000"/>
                  <a:gd name="connsiteY3" fmla="*/ 5000 h 7974"/>
                  <a:gd name="connsiteX4" fmla="*/ 7154 w 10000"/>
                  <a:gd name="connsiteY4" fmla="*/ 0 h 7974"/>
                  <a:gd name="connsiteX0" fmla="*/ 2565 w 5411"/>
                  <a:gd name="connsiteY0" fmla="*/ 0 h 10000"/>
                  <a:gd name="connsiteX1" fmla="*/ 0 w 5411"/>
                  <a:gd name="connsiteY1" fmla="*/ 3730 h 10000"/>
                  <a:gd name="connsiteX2" fmla="*/ 3305 w 5411"/>
                  <a:gd name="connsiteY2" fmla="*/ 10000 h 10000"/>
                  <a:gd name="connsiteX3" fmla="*/ 5411 w 5411"/>
                  <a:gd name="connsiteY3" fmla="*/ 6270 h 10000"/>
                  <a:gd name="connsiteX4" fmla="*/ 2565 w 5411"/>
                  <a:gd name="connsiteY4" fmla="*/ 0 h 10000"/>
                  <a:gd name="connsiteX0" fmla="*/ 3668 w 10000"/>
                  <a:gd name="connsiteY0" fmla="*/ 0 h 9329"/>
                  <a:gd name="connsiteX1" fmla="*/ 0 w 10000"/>
                  <a:gd name="connsiteY1" fmla="*/ 3059 h 9329"/>
                  <a:gd name="connsiteX2" fmla="*/ 6108 w 10000"/>
                  <a:gd name="connsiteY2" fmla="*/ 9329 h 9329"/>
                  <a:gd name="connsiteX3" fmla="*/ 10000 w 10000"/>
                  <a:gd name="connsiteY3" fmla="*/ 5599 h 9329"/>
                  <a:gd name="connsiteX4" fmla="*/ 3668 w 10000"/>
                  <a:gd name="connsiteY4" fmla="*/ 0 h 9329"/>
                  <a:gd name="connsiteX0" fmla="*/ 3668 w 8928"/>
                  <a:gd name="connsiteY0" fmla="*/ 0 h 10000"/>
                  <a:gd name="connsiteX1" fmla="*/ 0 w 8928"/>
                  <a:gd name="connsiteY1" fmla="*/ 3279 h 10000"/>
                  <a:gd name="connsiteX2" fmla="*/ 6108 w 8928"/>
                  <a:gd name="connsiteY2" fmla="*/ 10000 h 10000"/>
                  <a:gd name="connsiteX3" fmla="*/ 8928 w 8928"/>
                  <a:gd name="connsiteY3" fmla="*/ 7081 h 10000"/>
                  <a:gd name="connsiteX4" fmla="*/ 3668 w 8928"/>
                  <a:gd name="connsiteY4" fmla="*/ 0 h 10000"/>
                  <a:gd name="connsiteX0" fmla="*/ 3890 w 10000"/>
                  <a:gd name="connsiteY0" fmla="*/ 0 h 9640"/>
                  <a:gd name="connsiteX1" fmla="*/ 0 w 10000"/>
                  <a:gd name="connsiteY1" fmla="*/ 2919 h 9640"/>
                  <a:gd name="connsiteX2" fmla="*/ 6841 w 10000"/>
                  <a:gd name="connsiteY2" fmla="*/ 9640 h 9640"/>
                  <a:gd name="connsiteX3" fmla="*/ 10000 w 10000"/>
                  <a:gd name="connsiteY3" fmla="*/ 6721 h 9640"/>
                  <a:gd name="connsiteX4" fmla="*/ 3890 w 10000"/>
                  <a:gd name="connsiteY4" fmla="*/ 0 h 9640"/>
                  <a:gd name="connsiteX0" fmla="*/ 3453 w 9563"/>
                  <a:gd name="connsiteY0" fmla="*/ 0 h 10000"/>
                  <a:gd name="connsiteX1" fmla="*/ 0 w 9563"/>
                  <a:gd name="connsiteY1" fmla="*/ 2282 h 10000"/>
                  <a:gd name="connsiteX2" fmla="*/ 6404 w 9563"/>
                  <a:gd name="connsiteY2" fmla="*/ 10000 h 10000"/>
                  <a:gd name="connsiteX3" fmla="*/ 9563 w 9563"/>
                  <a:gd name="connsiteY3" fmla="*/ 6972 h 10000"/>
                  <a:gd name="connsiteX4" fmla="*/ 3453 w 9563"/>
                  <a:gd name="connsiteY4" fmla="*/ 0 h 10000"/>
                  <a:gd name="connsiteX0" fmla="*/ 3611 w 10000"/>
                  <a:gd name="connsiteY0" fmla="*/ 0 h 9876"/>
                  <a:gd name="connsiteX1" fmla="*/ 0 w 10000"/>
                  <a:gd name="connsiteY1" fmla="*/ 2282 h 9876"/>
                  <a:gd name="connsiteX2" fmla="*/ 7040 w 10000"/>
                  <a:gd name="connsiteY2" fmla="*/ 9876 h 9876"/>
                  <a:gd name="connsiteX3" fmla="*/ 10000 w 10000"/>
                  <a:gd name="connsiteY3" fmla="*/ 6972 h 9876"/>
                  <a:gd name="connsiteX4" fmla="*/ 3611 w 10000"/>
                  <a:gd name="connsiteY4" fmla="*/ 0 h 9876"/>
                  <a:gd name="connsiteX0" fmla="*/ 3611 w 10000"/>
                  <a:gd name="connsiteY0" fmla="*/ 0 h 9874"/>
                  <a:gd name="connsiteX1" fmla="*/ 0 w 10000"/>
                  <a:gd name="connsiteY1" fmla="*/ 2311 h 9874"/>
                  <a:gd name="connsiteX2" fmla="*/ 6812 w 10000"/>
                  <a:gd name="connsiteY2" fmla="*/ 9874 h 9874"/>
                  <a:gd name="connsiteX3" fmla="*/ 10000 w 10000"/>
                  <a:gd name="connsiteY3" fmla="*/ 7060 h 9874"/>
                  <a:gd name="connsiteX4" fmla="*/ 3611 w 10000"/>
                  <a:gd name="connsiteY4" fmla="*/ 0 h 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74">
                    <a:moveTo>
                      <a:pt x="3611" y="0"/>
                    </a:moveTo>
                    <a:lnTo>
                      <a:pt x="0" y="2311"/>
                    </a:lnTo>
                    <a:lnTo>
                      <a:pt x="6812" y="9874"/>
                    </a:lnTo>
                    <a:lnTo>
                      <a:pt x="10000" y="7060"/>
                    </a:lnTo>
                    <a:lnTo>
                      <a:pt x="3611" y="0"/>
                    </a:lnTo>
                    <a:close/>
                  </a:path>
                </a:pathLst>
              </a:custGeom>
              <a:pattFill prst="pct5">
                <a:fgClr>
                  <a:srgbClr val="9BBB59"/>
                </a:fgClr>
                <a:bgClr>
                  <a:schemeClr val="bg1"/>
                </a:bgClr>
              </a:pattFill>
              <a:ln w="25400" cap="flat" cmpd="sng" algn="ctr">
                <a:solidFill>
                  <a:schemeClr val="bg1">
                    <a:lumMod val="75000"/>
                  </a:schemeClr>
                </a:solidFill>
                <a:prstDash val="solid"/>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00">
                  <a:solidFill>
                    <a:sysClr val="windowText" lastClr="000000"/>
                  </a:solidFill>
                  <a:latin typeface="メイリオ" panose="020B0604030504040204" pitchFamily="50" charset="-128"/>
                  <a:ea typeface="メイリオ" panose="020B0604030504040204" pitchFamily="50" charset="-128"/>
                </a:endParaRPr>
              </a:p>
            </p:txBody>
          </p:sp>
        </p:grpSp>
        <p:sp>
          <p:nvSpPr>
            <p:cNvPr id="270" name="正方形/長方形 269">
              <a:extLst>
                <a:ext uri="{FF2B5EF4-FFF2-40B4-BE49-F238E27FC236}">
                  <a16:creationId xmlns:a16="http://schemas.microsoft.com/office/drawing/2014/main" id="{5633BC99-3F3E-4BB2-B0A2-B4F25CD7C4A5}"/>
                </a:ext>
              </a:extLst>
            </p:cNvPr>
            <p:cNvSpPr/>
            <p:nvPr/>
          </p:nvSpPr>
          <p:spPr>
            <a:xfrm>
              <a:off x="11302731" y="2141253"/>
              <a:ext cx="662858"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岸和田市</a:t>
              </a:r>
            </a:p>
          </p:txBody>
        </p:sp>
        <p:sp>
          <p:nvSpPr>
            <p:cNvPr id="271" name="正方形/長方形 270">
              <a:extLst>
                <a:ext uri="{FF2B5EF4-FFF2-40B4-BE49-F238E27FC236}">
                  <a16:creationId xmlns:a16="http://schemas.microsoft.com/office/drawing/2014/main" id="{67B69C98-DAEA-4467-B00F-B7776D1C0BC9}"/>
                </a:ext>
              </a:extLst>
            </p:cNvPr>
            <p:cNvSpPr/>
            <p:nvPr/>
          </p:nvSpPr>
          <p:spPr>
            <a:xfrm>
              <a:off x="11077109" y="2826342"/>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貝塚市</a:t>
              </a:r>
            </a:p>
          </p:txBody>
        </p:sp>
        <p:sp>
          <p:nvSpPr>
            <p:cNvPr id="272" name="正方形/長方形 271">
              <a:extLst>
                <a:ext uri="{FF2B5EF4-FFF2-40B4-BE49-F238E27FC236}">
                  <a16:creationId xmlns:a16="http://schemas.microsoft.com/office/drawing/2014/main" id="{2D05F5BB-0F0E-4D8A-8CEA-CA693D5AEBA7}"/>
                </a:ext>
              </a:extLst>
            </p:cNvPr>
            <p:cNvSpPr/>
            <p:nvPr/>
          </p:nvSpPr>
          <p:spPr>
            <a:xfrm>
              <a:off x="8819953" y="3537103"/>
              <a:ext cx="423493"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岬町</a:t>
              </a:r>
            </a:p>
          </p:txBody>
        </p:sp>
        <p:sp>
          <p:nvSpPr>
            <p:cNvPr id="273" name="正方形/長方形 272">
              <a:extLst>
                <a:ext uri="{FF2B5EF4-FFF2-40B4-BE49-F238E27FC236}">
                  <a16:creationId xmlns:a16="http://schemas.microsoft.com/office/drawing/2014/main" id="{B56312D9-000F-445B-B43C-914520976453}"/>
                </a:ext>
              </a:extLst>
            </p:cNvPr>
            <p:cNvSpPr/>
            <p:nvPr/>
          </p:nvSpPr>
          <p:spPr>
            <a:xfrm>
              <a:off x="9230848" y="2044615"/>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田尻町</a:t>
              </a:r>
            </a:p>
          </p:txBody>
        </p:sp>
        <p:sp>
          <p:nvSpPr>
            <p:cNvPr id="274" name="正方形/長方形 273">
              <a:extLst>
                <a:ext uri="{FF2B5EF4-FFF2-40B4-BE49-F238E27FC236}">
                  <a16:creationId xmlns:a16="http://schemas.microsoft.com/office/drawing/2014/main" id="{4A23C649-3BCA-457B-8F6B-7AE6924F51A1}"/>
                </a:ext>
              </a:extLst>
            </p:cNvPr>
            <p:cNvSpPr/>
            <p:nvPr/>
          </p:nvSpPr>
          <p:spPr>
            <a:xfrm>
              <a:off x="10354189" y="2163086"/>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熊取町</a:t>
              </a:r>
            </a:p>
          </p:txBody>
        </p:sp>
        <p:sp>
          <p:nvSpPr>
            <p:cNvPr id="275" name="正方形/長方形 274">
              <a:extLst>
                <a:ext uri="{FF2B5EF4-FFF2-40B4-BE49-F238E27FC236}">
                  <a16:creationId xmlns:a16="http://schemas.microsoft.com/office/drawing/2014/main" id="{4B9F0DF3-F2DE-4BF2-B30F-FB115ED7DD1C}"/>
                </a:ext>
              </a:extLst>
            </p:cNvPr>
            <p:cNvSpPr/>
            <p:nvPr/>
          </p:nvSpPr>
          <p:spPr>
            <a:xfrm>
              <a:off x="9229217" y="3305303"/>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阪南市</a:t>
              </a:r>
            </a:p>
          </p:txBody>
        </p:sp>
        <p:sp>
          <p:nvSpPr>
            <p:cNvPr id="276" name="正方形/長方形 275">
              <a:extLst>
                <a:ext uri="{FF2B5EF4-FFF2-40B4-BE49-F238E27FC236}">
                  <a16:creationId xmlns:a16="http://schemas.microsoft.com/office/drawing/2014/main" id="{E7774D4E-E722-4545-8FF9-D7617136F7D9}"/>
                </a:ext>
              </a:extLst>
            </p:cNvPr>
            <p:cNvSpPr/>
            <p:nvPr/>
          </p:nvSpPr>
          <p:spPr>
            <a:xfrm>
              <a:off x="9918562" y="3204956"/>
              <a:ext cx="543176"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泉南市</a:t>
              </a:r>
            </a:p>
          </p:txBody>
        </p:sp>
        <p:sp>
          <p:nvSpPr>
            <p:cNvPr id="277" name="正方形/長方形 276">
              <a:extLst>
                <a:ext uri="{FF2B5EF4-FFF2-40B4-BE49-F238E27FC236}">
                  <a16:creationId xmlns:a16="http://schemas.microsoft.com/office/drawing/2014/main" id="{E84A0674-0E79-4FE3-B1BF-574158E0D4A1}"/>
                </a:ext>
              </a:extLst>
            </p:cNvPr>
            <p:cNvSpPr/>
            <p:nvPr/>
          </p:nvSpPr>
          <p:spPr>
            <a:xfrm>
              <a:off x="10555415" y="2944004"/>
              <a:ext cx="662858"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900" spc="36" dirty="0">
                  <a:ln w="11430">
                    <a:noFill/>
                  </a:ln>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泉佐野市</a:t>
              </a:r>
            </a:p>
          </p:txBody>
        </p:sp>
        <p:sp>
          <p:nvSpPr>
            <p:cNvPr id="278" name="ドーナツ 277"/>
            <p:cNvSpPr>
              <a:spLocks noChangeAspect="1"/>
            </p:cNvSpPr>
            <p:nvPr/>
          </p:nvSpPr>
          <p:spPr>
            <a:xfrm>
              <a:off x="10711180" y="1428731"/>
              <a:ext cx="144000" cy="144000"/>
            </a:xfrm>
            <a:prstGeom prst="donut">
              <a:avLst>
                <a:gd name="adj" fmla="val 15404"/>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9" name="ドーナツ 278"/>
            <p:cNvSpPr>
              <a:spLocks noChangeAspect="1"/>
            </p:cNvSpPr>
            <p:nvPr/>
          </p:nvSpPr>
          <p:spPr>
            <a:xfrm>
              <a:off x="9297324" y="2632310"/>
              <a:ext cx="144000" cy="144000"/>
            </a:xfrm>
            <a:prstGeom prst="donut">
              <a:avLst>
                <a:gd name="adj" fmla="val 15404"/>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0" name="正方形/長方形 279">
              <a:extLst>
                <a:ext uri="{FF2B5EF4-FFF2-40B4-BE49-F238E27FC236}">
                  <a16:creationId xmlns:a16="http://schemas.microsoft.com/office/drawing/2014/main" id="{B56312D9-000F-445B-B43C-914520976453}"/>
                </a:ext>
              </a:extLst>
            </p:cNvPr>
            <p:cNvSpPr/>
            <p:nvPr/>
          </p:nvSpPr>
          <p:spPr>
            <a:xfrm>
              <a:off x="10765203" y="1285427"/>
              <a:ext cx="1267090"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rPr>
                <a:t>岸和田土木事務所</a:t>
              </a:r>
              <a:endParaRPr lang="zh-CN"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81" name="正方形/長方形 280">
              <a:extLst>
                <a:ext uri="{FF2B5EF4-FFF2-40B4-BE49-F238E27FC236}">
                  <a16:creationId xmlns:a16="http://schemas.microsoft.com/office/drawing/2014/main" id="{B56312D9-000F-445B-B43C-914520976453}"/>
                </a:ext>
              </a:extLst>
            </p:cNvPr>
            <p:cNvSpPr/>
            <p:nvPr/>
          </p:nvSpPr>
          <p:spPr>
            <a:xfrm>
              <a:off x="8652735" y="2528360"/>
              <a:ext cx="773652"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rPr>
                <a:t>尾崎出張所</a:t>
              </a:r>
              <a:endParaRPr lang="zh-CN"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82" name="正方形/長方形 281">
              <a:extLst>
                <a:ext uri="{FF2B5EF4-FFF2-40B4-BE49-F238E27FC236}">
                  <a16:creationId xmlns:a16="http://schemas.microsoft.com/office/drawing/2014/main" id="{B56312D9-000F-445B-B43C-914520976453}"/>
                </a:ext>
              </a:extLst>
            </p:cNvPr>
            <p:cNvSpPr/>
            <p:nvPr/>
          </p:nvSpPr>
          <p:spPr>
            <a:xfrm>
              <a:off x="10252539" y="2594588"/>
              <a:ext cx="1332682" cy="226307"/>
            </a:xfrm>
            <a:prstGeom prst="rect">
              <a:avLst/>
            </a:prstGeom>
            <a:noFill/>
          </p:spPr>
          <p:txBody>
            <a:bodyPr wrap="square">
              <a:noAutofit/>
              <a:sp3d contourW="25400" prstMaterial="matte">
                <a:contourClr>
                  <a:srgbClr val="C0504D">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rPr>
                <a:t>泉佐野丘陵緑地工区</a:t>
              </a:r>
              <a:endParaRPr lang="zh-CN" altLang="en-US" sz="800" b="1" i="1" spc="36" dirty="0">
                <a:ln w="11430">
                  <a:noFill/>
                </a:ln>
                <a:solidFill>
                  <a:srgbClr val="FF0000"/>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89" name="ドーナツ 288"/>
            <p:cNvSpPr>
              <a:spLocks noChangeAspect="1"/>
            </p:cNvSpPr>
            <p:nvPr/>
          </p:nvSpPr>
          <p:spPr>
            <a:xfrm>
              <a:off x="10147654" y="2584996"/>
              <a:ext cx="144000" cy="144000"/>
            </a:xfrm>
            <a:prstGeom prst="donut">
              <a:avLst>
                <a:gd name="adj" fmla="val 15404"/>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aphicFrame>
        <p:nvGraphicFramePr>
          <p:cNvPr id="116" name="表 115"/>
          <p:cNvGraphicFramePr>
            <a:graphicFrameLocks noGrp="1"/>
          </p:cNvGraphicFramePr>
          <p:nvPr>
            <p:extLst>
              <p:ext uri="{D42A27DB-BD31-4B8C-83A1-F6EECF244321}">
                <p14:modId xmlns:p14="http://schemas.microsoft.com/office/powerpoint/2010/main" val="2229430820"/>
              </p:ext>
            </p:extLst>
          </p:nvPr>
        </p:nvGraphicFramePr>
        <p:xfrm>
          <a:off x="7458494" y="3924350"/>
          <a:ext cx="7380000" cy="6570000"/>
        </p:xfrm>
        <a:graphic>
          <a:graphicData uri="http://schemas.openxmlformats.org/drawingml/2006/table">
            <a:tbl>
              <a:tblPr firstRow="1" bandRow="1">
                <a:tableStyleId>{5940675A-B579-460E-94D1-54222C63F5DA}</a:tableStyleId>
              </a:tblPr>
              <a:tblGrid>
                <a:gridCol w="7380000">
                  <a:extLst>
                    <a:ext uri="{9D8B030D-6E8A-4147-A177-3AD203B41FA5}">
                      <a16:colId xmlns:a16="http://schemas.microsoft.com/office/drawing/2014/main" val="1952570427"/>
                    </a:ext>
                  </a:extLst>
                </a:gridCol>
              </a:tblGrid>
              <a:tr h="270000">
                <a:tc>
                  <a:txBody>
                    <a:bodyPr/>
                    <a:lstStyle/>
                    <a:p>
                      <a:pPr algn="l"/>
                      <a:r>
                        <a:rPr kumimoji="1" lang="ja-JP" altLang="en-US" sz="1300" b="1" spc="300" dirty="0">
                          <a:solidFill>
                            <a:schemeClr val="bg1"/>
                          </a:solidFill>
                          <a:latin typeface="HG丸ｺﾞｼｯｸM-PRO" panose="020F0600000000000000" pitchFamily="50" charset="-128"/>
                          <a:ea typeface="HG丸ｺﾞｼｯｸM-PRO" panose="020F0600000000000000" pitchFamily="50" charset="-128"/>
                        </a:rPr>
                        <a:t> 主な取組み</a:t>
                      </a:r>
                    </a:p>
                  </a:txBody>
                  <a:tcPr marL="39904" marR="39904" marT="0" marB="0">
                    <a:solidFill>
                      <a:schemeClr val="tx1"/>
                    </a:solidFill>
                  </a:tcPr>
                </a:tc>
                <a:extLst>
                  <a:ext uri="{0D108BD9-81ED-4DB2-BD59-A6C34878D82A}">
                    <a16:rowId xmlns:a16="http://schemas.microsoft.com/office/drawing/2014/main" val="3346205344"/>
                  </a:ext>
                </a:extLst>
              </a:tr>
              <a:tr h="6300000">
                <a:tc>
                  <a:txBody>
                    <a:bodyPr/>
                    <a:lstStyle/>
                    <a:p>
                      <a:pPr algn="l">
                        <a:lnSpc>
                          <a:spcPct val="120000"/>
                        </a:lnSpc>
                      </a:pPr>
                      <a:r>
                        <a:rPr kumimoji="1" lang="ja-JP" altLang="en-US" sz="1300" baseline="0" dirty="0">
                          <a:solidFill>
                            <a:schemeClr val="tx1"/>
                          </a:solidFill>
                          <a:latin typeface="Meiryo UI" panose="020B0604030504040204" pitchFamily="50" charset="-128"/>
                          <a:ea typeface="Meiryo UI" panose="020B0604030504040204" pitchFamily="50" charset="-128"/>
                        </a:rPr>
                        <a:t> </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marL="39904" marR="39904" marT="0" marB="0">
                    <a:solidFill>
                      <a:schemeClr val="bg1"/>
                    </a:solidFill>
                  </a:tcPr>
                </a:tc>
                <a:extLst>
                  <a:ext uri="{0D108BD9-81ED-4DB2-BD59-A6C34878D82A}">
                    <a16:rowId xmlns:a16="http://schemas.microsoft.com/office/drawing/2014/main" val="2009002959"/>
                  </a:ext>
                </a:extLst>
              </a:tr>
            </a:tbl>
          </a:graphicData>
        </a:graphic>
      </p:graphicFrame>
      <p:grpSp>
        <p:nvGrpSpPr>
          <p:cNvPr id="4" name="グループ化 3"/>
          <p:cNvGrpSpPr/>
          <p:nvPr/>
        </p:nvGrpSpPr>
        <p:grpSpPr>
          <a:xfrm>
            <a:off x="3705600" y="1091945"/>
            <a:ext cx="1450570" cy="1928514"/>
            <a:chOff x="3415319" y="1338689"/>
            <a:chExt cx="1450570" cy="1928514"/>
          </a:xfrm>
        </p:grpSpPr>
        <p:grpSp>
          <p:nvGrpSpPr>
            <p:cNvPr id="139" name="グループ化 138"/>
            <p:cNvGrpSpPr/>
            <p:nvPr/>
          </p:nvGrpSpPr>
          <p:grpSpPr>
            <a:xfrm>
              <a:off x="3507317" y="1338689"/>
              <a:ext cx="1358572" cy="1864262"/>
              <a:chOff x="7954139" y="5189170"/>
              <a:chExt cx="1358572" cy="1864262"/>
            </a:xfrm>
          </p:grpSpPr>
          <p:pic>
            <p:nvPicPr>
              <p:cNvPr id="140" name="図 1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4139" y="5189170"/>
                <a:ext cx="1358572" cy="18642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1" name="フリーフォーム 140"/>
              <p:cNvSpPr/>
              <p:nvPr/>
            </p:nvSpPr>
            <p:spPr>
              <a:xfrm>
                <a:off x="7988300" y="6492875"/>
                <a:ext cx="720725" cy="520700"/>
              </a:xfrm>
              <a:custGeom>
                <a:avLst/>
                <a:gdLst>
                  <a:gd name="connsiteX0" fmla="*/ 28575 w 720725"/>
                  <a:gd name="connsiteY0" fmla="*/ 520700 h 520700"/>
                  <a:gd name="connsiteX1" fmla="*/ 184150 w 720725"/>
                  <a:gd name="connsiteY1" fmla="*/ 495300 h 520700"/>
                  <a:gd name="connsiteX2" fmla="*/ 234950 w 720725"/>
                  <a:gd name="connsiteY2" fmla="*/ 444500 h 520700"/>
                  <a:gd name="connsiteX3" fmla="*/ 320675 w 720725"/>
                  <a:gd name="connsiteY3" fmla="*/ 425450 h 520700"/>
                  <a:gd name="connsiteX4" fmla="*/ 377825 w 720725"/>
                  <a:gd name="connsiteY4" fmla="*/ 412750 h 520700"/>
                  <a:gd name="connsiteX5" fmla="*/ 387350 w 720725"/>
                  <a:gd name="connsiteY5" fmla="*/ 457200 h 520700"/>
                  <a:gd name="connsiteX6" fmla="*/ 415925 w 720725"/>
                  <a:gd name="connsiteY6" fmla="*/ 412750 h 520700"/>
                  <a:gd name="connsiteX7" fmla="*/ 457200 w 720725"/>
                  <a:gd name="connsiteY7" fmla="*/ 415925 h 520700"/>
                  <a:gd name="connsiteX8" fmla="*/ 495300 w 720725"/>
                  <a:gd name="connsiteY8" fmla="*/ 374650 h 520700"/>
                  <a:gd name="connsiteX9" fmla="*/ 596900 w 720725"/>
                  <a:gd name="connsiteY9" fmla="*/ 381000 h 520700"/>
                  <a:gd name="connsiteX10" fmla="*/ 625475 w 720725"/>
                  <a:gd name="connsiteY10" fmla="*/ 358775 h 520700"/>
                  <a:gd name="connsiteX11" fmla="*/ 669925 w 720725"/>
                  <a:gd name="connsiteY11" fmla="*/ 355600 h 520700"/>
                  <a:gd name="connsiteX12" fmla="*/ 695325 w 720725"/>
                  <a:gd name="connsiteY12" fmla="*/ 342900 h 520700"/>
                  <a:gd name="connsiteX13" fmla="*/ 720725 w 720725"/>
                  <a:gd name="connsiteY13" fmla="*/ 276225 h 520700"/>
                  <a:gd name="connsiteX14" fmla="*/ 704850 w 720725"/>
                  <a:gd name="connsiteY14" fmla="*/ 254000 h 520700"/>
                  <a:gd name="connsiteX15" fmla="*/ 704850 w 720725"/>
                  <a:gd name="connsiteY15" fmla="*/ 225425 h 520700"/>
                  <a:gd name="connsiteX16" fmla="*/ 704850 w 720725"/>
                  <a:gd name="connsiteY16" fmla="*/ 206375 h 520700"/>
                  <a:gd name="connsiteX17" fmla="*/ 673100 w 720725"/>
                  <a:gd name="connsiteY17" fmla="*/ 82550 h 520700"/>
                  <a:gd name="connsiteX18" fmla="*/ 628650 w 720725"/>
                  <a:gd name="connsiteY18" fmla="*/ 60325 h 520700"/>
                  <a:gd name="connsiteX19" fmla="*/ 568325 w 720725"/>
                  <a:gd name="connsiteY19" fmla="*/ 12700 h 520700"/>
                  <a:gd name="connsiteX20" fmla="*/ 539750 w 720725"/>
                  <a:gd name="connsiteY20" fmla="*/ 0 h 520700"/>
                  <a:gd name="connsiteX21" fmla="*/ 520700 w 720725"/>
                  <a:gd name="connsiteY21" fmla="*/ 82550 h 520700"/>
                  <a:gd name="connsiteX22" fmla="*/ 444500 w 720725"/>
                  <a:gd name="connsiteY22" fmla="*/ 158750 h 520700"/>
                  <a:gd name="connsiteX23" fmla="*/ 400050 w 720725"/>
                  <a:gd name="connsiteY23" fmla="*/ 203200 h 520700"/>
                  <a:gd name="connsiteX24" fmla="*/ 371475 w 720725"/>
                  <a:gd name="connsiteY24" fmla="*/ 244475 h 520700"/>
                  <a:gd name="connsiteX25" fmla="*/ 317500 w 720725"/>
                  <a:gd name="connsiteY25" fmla="*/ 269875 h 520700"/>
                  <a:gd name="connsiteX26" fmla="*/ 298450 w 720725"/>
                  <a:gd name="connsiteY26" fmla="*/ 282575 h 520700"/>
                  <a:gd name="connsiteX27" fmla="*/ 263525 w 720725"/>
                  <a:gd name="connsiteY27" fmla="*/ 323850 h 520700"/>
                  <a:gd name="connsiteX28" fmla="*/ 247650 w 720725"/>
                  <a:gd name="connsiteY28" fmla="*/ 349250 h 520700"/>
                  <a:gd name="connsiteX29" fmla="*/ 165100 w 720725"/>
                  <a:gd name="connsiteY29" fmla="*/ 371475 h 520700"/>
                  <a:gd name="connsiteX30" fmla="*/ 152400 w 720725"/>
                  <a:gd name="connsiteY30" fmla="*/ 361950 h 520700"/>
                  <a:gd name="connsiteX31" fmla="*/ 101600 w 720725"/>
                  <a:gd name="connsiteY31" fmla="*/ 412750 h 520700"/>
                  <a:gd name="connsiteX32" fmla="*/ 60325 w 720725"/>
                  <a:gd name="connsiteY32" fmla="*/ 387350 h 520700"/>
                  <a:gd name="connsiteX33" fmla="*/ 15875 w 720725"/>
                  <a:gd name="connsiteY33" fmla="*/ 396875 h 520700"/>
                  <a:gd name="connsiteX34" fmla="*/ 0 w 720725"/>
                  <a:gd name="connsiteY34" fmla="*/ 428625 h 520700"/>
                  <a:gd name="connsiteX35" fmla="*/ 28575 w 720725"/>
                  <a:gd name="connsiteY35" fmla="*/ 438150 h 520700"/>
                  <a:gd name="connsiteX36" fmla="*/ 15875 w 720725"/>
                  <a:gd name="connsiteY36" fmla="*/ 469900 h 520700"/>
                  <a:gd name="connsiteX37" fmla="*/ 28575 w 720725"/>
                  <a:gd name="connsiteY37" fmla="*/ 520700 h 520700"/>
                  <a:gd name="connsiteX0" fmla="*/ 28575 w 720725"/>
                  <a:gd name="connsiteY0" fmla="*/ 520700 h 520700"/>
                  <a:gd name="connsiteX1" fmla="*/ 184150 w 720725"/>
                  <a:gd name="connsiteY1" fmla="*/ 495300 h 520700"/>
                  <a:gd name="connsiteX2" fmla="*/ 234950 w 720725"/>
                  <a:gd name="connsiteY2" fmla="*/ 444500 h 520700"/>
                  <a:gd name="connsiteX3" fmla="*/ 320675 w 720725"/>
                  <a:gd name="connsiteY3" fmla="*/ 425450 h 520700"/>
                  <a:gd name="connsiteX4" fmla="*/ 377825 w 720725"/>
                  <a:gd name="connsiteY4" fmla="*/ 412750 h 520700"/>
                  <a:gd name="connsiteX5" fmla="*/ 387350 w 720725"/>
                  <a:gd name="connsiteY5" fmla="*/ 457200 h 520700"/>
                  <a:gd name="connsiteX6" fmla="*/ 415925 w 720725"/>
                  <a:gd name="connsiteY6" fmla="*/ 412750 h 520700"/>
                  <a:gd name="connsiteX7" fmla="*/ 457200 w 720725"/>
                  <a:gd name="connsiteY7" fmla="*/ 415925 h 520700"/>
                  <a:gd name="connsiteX8" fmla="*/ 495300 w 720725"/>
                  <a:gd name="connsiteY8" fmla="*/ 374650 h 520700"/>
                  <a:gd name="connsiteX9" fmla="*/ 596900 w 720725"/>
                  <a:gd name="connsiteY9" fmla="*/ 381000 h 520700"/>
                  <a:gd name="connsiteX10" fmla="*/ 625475 w 720725"/>
                  <a:gd name="connsiteY10" fmla="*/ 358775 h 520700"/>
                  <a:gd name="connsiteX11" fmla="*/ 669925 w 720725"/>
                  <a:gd name="connsiteY11" fmla="*/ 355600 h 520700"/>
                  <a:gd name="connsiteX12" fmla="*/ 695325 w 720725"/>
                  <a:gd name="connsiteY12" fmla="*/ 342900 h 520700"/>
                  <a:gd name="connsiteX13" fmla="*/ 720725 w 720725"/>
                  <a:gd name="connsiteY13" fmla="*/ 276225 h 520700"/>
                  <a:gd name="connsiteX14" fmla="*/ 704850 w 720725"/>
                  <a:gd name="connsiteY14" fmla="*/ 254000 h 520700"/>
                  <a:gd name="connsiteX15" fmla="*/ 704850 w 720725"/>
                  <a:gd name="connsiteY15" fmla="*/ 225425 h 520700"/>
                  <a:gd name="connsiteX16" fmla="*/ 704850 w 720725"/>
                  <a:gd name="connsiteY16" fmla="*/ 206375 h 520700"/>
                  <a:gd name="connsiteX17" fmla="*/ 673100 w 720725"/>
                  <a:gd name="connsiteY17" fmla="*/ 82550 h 520700"/>
                  <a:gd name="connsiteX18" fmla="*/ 628650 w 720725"/>
                  <a:gd name="connsiteY18" fmla="*/ 60325 h 520700"/>
                  <a:gd name="connsiteX19" fmla="*/ 568325 w 720725"/>
                  <a:gd name="connsiteY19" fmla="*/ 12700 h 520700"/>
                  <a:gd name="connsiteX20" fmla="*/ 539750 w 720725"/>
                  <a:gd name="connsiteY20" fmla="*/ 0 h 520700"/>
                  <a:gd name="connsiteX21" fmla="*/ 520700 w 720725"/>
                  <a:gd name="connsiteY21" fmla="*/ 82550 h 520700"/>
                  <a:gd name="connsiteX22" fmla="*/ 492125 w 720725"/>
                  <a:gd name="connsiteY22" fmla="*/ 98425 h 520700"/>
                  <a:gd name="connsiteX23" fmla="*/ 444500 w 720725"/>
                  <a:gd name="connsiteY23" fmla="*/ 158750 h 520700"/>
                  <a:gd name="connsiteX24" fmla="*/ 400050 w 720725"/>
                  <a:gd name="connsiteY24" fmla="*/ 203200 h 520700"/>
                  <a:gd name="connsiteX25" fmla="*/ 371475 w 720725"/>
                  <a:gd name="connsiteY25" fmla="*/ 244475 h 520700"/>
                  <a:gd name="connsiteX26" fmla="*/ 317500 w 720725"/>
                  <a:gd name="connsiteY26" fmla="*/ 269875 h 520700"/>
                  <a:gd name="connsiteX27" fmla="*/ 298450 w 720725"/>
                  <a:gd name="connsiteY27" fmla="*/ 282575 h 520700"/>
                  <a:gd name="connsiteX28" fmla="*/ 263525 w 720725"/>
                  <a:gd name="connsiteY28" fmla="*/ 323850 h 520700"/>
                  <a:gd name="connsiteX29" fmla="*/ 247650 w 720725"/>
                  <a:gd name="connsiteY29" fmla="*/ 349250 h 520700"/>
                  <a:gd name="connsiteX30" fmla="*/ 165100 w 720725"/>
                  <a:gd name="connsiteY30" fmla="*/ 371475 h 520700"/>
                  <a:gd name="connsiteX31" fmla="*/ 152400 w 720725"/>
                  <a:gd name="connsiteY31" fmla="*/ 361950 h 520700"/>
                  <a:gd name="connsiteX32" fmla="*/ 101600 w 720725"/>
                  <a:gd name="connsiteY32" fmla="*/ 412750 h 520700"/>
                  <a:gd name="connsiteX33" fmla="*/ 60325 w 720725"/>
                  <a:gd name="connsiteY33" fmla="*/ 387350 h 520700"/>
                  <a:gd name="connsiteX34" fmla="*/ 15875 w 720725"/>
                  <a:gd name="connsiteY34" fmla="*/ 396875 h 520700"/>
                  <a:gd name="connsiteX35" fmla="*/ 0 w 720725"/>
                  <a:gd name="connsiteY35" fmla="*/ 428625 h 520700"/>
                  <a:gd name="connsiteX36" fmla="*/ 28575 w 720725"/>
                  <a:gd name="connsiteY36" fmla="*/ 438150 h 520700"/>
                  <a:gd name="connsiteX37" fmla="*/ 15875 w 720725"/>
                  <a:gd name="connsiteY37" fmla="*/ 469900 h 520700"/>
                  <a:gd name="connsiteX38" fmla="*/ 28575 w 720725"/>
                  <a:gd name="connsiteY38" fmla="*/ 520700 h 520700"/>
                  <a:gd name="connsiteX0" fmla="*/ 28575 w 720725"/>
                  <a:gd name="connsiteY0" fmla="*/ 520700 h 520700"/>
                  <a:gd name="connsiteX1" fmla="*/ 184150 w 720725"/>
                  <a:gd name="connsiteY1" fmla="*/ 495300 h 520700"/>
                  <a:gd name="connsiteX2" fmla="*/ 234950 w 720725"/>
                  <a:gd name="connsiteY2" fmla="*/ 444500 h 520700"/>
                  <a:gd name="connsiteX3" fmla="*/ 320675 w 720725"/>
                  <a:gd name="connsiteY3" fmla="*/ 425450 h 520700"/>
                  <a:gd name="connsiteX4" fmla="*/ 377825 w 720725"/>
                  <a:gd name="connsiteY4" fmla="*/ 412750 h 520700"/>
                  <a:gd name="connsiteX5" fmla="*/ 387350 w 720725"/>
                  <a:gd name="connsiteY5" fmla="*/ 457200 h 520700"/>
                  <a:gd name="connsiteX6" fmla="*/ 415925 w 720725"/>
                  <a:gd name="connsiteY6" fmla="*/ 412750 h 520700"/>
                  <a:gd name="connsiteX7" fmla="*/ 457200 w 720725"/>
                  <a:gd name="connsiteY7" fmla="*/ 415925 h 520700"/>
                  <a:gd name="connsiteX8" fmla="*/ 495300 w 720725"/>
                  <a:gd name="connsiteY8" fmla="*/ 374650 h 520700"/>
                  <a:gd name="connsiteX9" fmla="*/ 596900 w 720725"/>
                  <a:gd name="connsiteY9" fmla="*/ 381000 h 520700"/>
                  <a:gd name="connsiteX10" fmla="*/ 625475 w 720725"/>
                  <a:gd name="connsiteY10" fmla="*/ 358775 h 520700"/>
                  <a:gd name="connsiteX11" fmla="*/ 669925 w 720725"/>
                  <a:gd name="connsiteY11" fmla="*/ 355600 h 520700"/>
                  <a:gd name="connsiteX12" fmla="*/ 695325 w 720725"/>
                  <a:gd name="connsiteY12" fmla="*/ 342900 h 520700"/>
                  <a:gd name="connsiteX13" fmla="*/ 720725 w 720725"/>
                  <a:gd name="connsiteY13" fmla="*/ 276225 h 520700"/>
                  <a:gd name="connsiteX14" fmla="*/ 704850 w 720725"/>
                  <a:gd name="connsiteY14" fmla="*/ 254000 h 520700"/>
                  <a:gd name="connsiteX15" fmla="*/ 704850 w 720725"/>
                  <a:gd name="connsiteY15" fmla="*/ 225425 h 520700"/>
                  <a:gd name="connsiteX16" fmla="*/ 704850 w 720725"/>
                  <a:gd name="connsiteY16" fmla="*/ 206375 h 520700"/>
                  <a:gd name="connsiteX17" fmla="*/ 673100 w 720725"/>
                  <a:gd name="connsiteY17" fmla="*/ 82550 h 520700"/>
                  <a:gd name="connsiteX18" fmla="*/ 628650 w 720725"/>
                  <a:gd name="connsiteY18" fmla="*/ 60325 h 520700"/>
                  <a:gd name="connsiteX19" fmla="*/ 568325 w 720725"/>
                  <a:gd name="connsiteY19" fmla="*/ 12700 h 520700"/>
                  <a:gd name="connsiteX20" fmla="*/ 539750 w 720725"/>
                  <a:gd name="connsiteY20" fmla="*/ 0 h 520700"/>
                  <a:gd name="connsiteX21" fmla="*/ 520700 w 720725"/>
                  <a:gd name="connsiteY21" fmla="*/ 82550 h 520700"/>
                  <a:gd name="connsiteX22" fmla="*/ 492125 w 720725"/>
                  <a:gd name="connsiteY22" fmla="*/ 95250 h 520700"/>
                  <a:gd name="connsiteX23" fmla="*/ 444500 w 720725"/>
                  <a:gd name="connsiteY23" fmla="*/ 158750 h 520700"/>
                  <a:gd name="connsiteX24" fmla="*/ 400050 w 720725"/>
                  <a:gd name="connsiteY24" fmla="*/ 203200 h 520700"/>
                  <a:gd name="connsiteX25" fmla="*/ 371475 w 720725"/>
                  <a:gd name="connsiteY25" fmla="*/ 244475 h 520700"/>
                  <a:gd name="connsiteX26" fmla="*/ 317500 w 720725"/>
                  <a:gd name="connsiteY26" fmla="*/ 269875 h 520700"/>
                  <a:gd name="connsiteX27" fmla="*/ 298450 w 720725"/>
                  <a:gd name="connsiteY27" fmla="*/ 282575 h 520700"/>
                  <a:gd name="connsiteX28" fmla="*/ 263525 w 720725"/>
                  <a:gd name="connsiteY28" fmla="*/ 323850 h 520700"/>
                  <a:gd name="connsiteX29" fmla="*/ 247650 w 720725"/>
                  <a:gd name="connsiteY29" fmla="*/ 349250 h 520700"/>
                  <a:gd name="connsiteX30" fmla="*/ 165100 w 720725"/>
                  <a:gd name="connsiteY30" fmla="*/ 371475 h 520700"/>
                  <a:gd name="connsiteX31" fmla="*/ 152400 w 720725"/>
                  <a:gd name="connsiteY31" fmla="*/ 361950 h 520700"/>
                  <a:gd name="connsiteX32" fmla="*/ 101600 w 720725"/>
                  <a:gd name="connsiteY32" fmla="*/ 412750 h 520700"/>
                  <a:gd name="connsiteX33" fmla="*/ 60325 w 720725"/>
                  <a:gd name="connsiteY33" fmla="*/ 387350 h 520700"/>
                  <a:gd name="connsiteX34" fmla="*/ 15875 w 720725"/>
                  <a:gd name="connsiteY34" fmla="*/ 396875 h 520700"/>
                  <a:gd name="connsiteX35" fmla="*/ 0 w 720725"/>
                  <a:gd name="connsiteY35" fmla="*/ 428625 h 520700"/>
                  <a:gd name="connsiteX36" fmla="*/ 28575 w 720725"/>
                  <a:gd name="connsiteY36" fmla="*/ 438150 h 520700"/>
                  <a:gd name="connsiteX37" fmla="*/ 15875 w 720725"/>
                  <a:gd name="connsiteY37" fmla="*/ 469900 h 520700"/>
                  <a:gd name="connsiteX38" fmla="*/ 28575 w 720725"/>
                  <a:gd name="connsiteY38" fmla="*/ 52070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0725" h="520700">
                    <a:moveTo>
                      <a:pt x="28575" y="520700"/>
                    </a:moveTo>
                    <a:lnTo>
                      <a:pt x="184150" y="495300"/>
                    </a:lnTo>
                    <a:lnTo>
                      <a:pt x="234950" y="444500"/>
                    </a:lnTo>
                    <a:lnTo>
                      <a:pt x="320675" y="425450"/>
                    </a:lnTo>
                    <a:lnTo>
                      <a:pt x="377825" y="412750"/>
                    </a:lnTo>
                    <a:lnTo>
                      <a:pt x="387350" y="457200"/>
                    </a:lnTo>
                    <a:lnTo>
                      <a:pt x="415925" y="412750"/>
                    </a:lnTo>
                    <a:lnTo>
                      <a:pt x="457200" y="415925"/>
                    </a:lnTo>
                    <a:lnTo>
                      <a:pt x="495300" y="374650"/>
                    </a:lnTo>
                    <a:lnTo>
                      <a:pt x="596900" y="381000"/>
                    </a:lnTo>
                    <a:lnTo>
                      <a:pt x="625475" y="358775"/>
                    </a:lnTo>
                    <a:lnTo>
                      <a:pt x="669925" y="355600"/>
                    </a:lnTo>
                    <a:lnTo>
                      <a:pt x="695325" y="342900"/>
                    </a:lnTo>
                    <a:lnTo>
                      <a:pt x="720725" y="276225"/>
                    </a:lnTo>
                    <a:lnTo>
                      <a:pt x="704850" y="254000"/>
                    </a:lnTo>
                    <a:lnTo>
                      <a:pt x="704850" y="225425"/>
                    </a:lnTo>
                    <a:lnTo>
                      <a:pt x="704850" y="206375"/>
                    </a:lnTo>
                    <a:lnTo>
                      <a:pt x="673100" y="82550"/>
                    </a:lnTo>
                    <a:lnTo>
                      <a:pt x="628650" y="60325"/>
                    </a:lnTo>
                    <a:lnTo>
                      <a:pt x="568325" y="12700"/>
                    </a:lnTo>
                    <a:lnTo>
                      <a:pt x="539750" y="0"/>
                    </a:lnTo>
                    <a:lnTo>
                      <a:pt x="520700" y="82550"/>
                    </a:lnTo>
                    <a:lnTo>
                      <a:pt x="492125" y="95250"/>
                    </a:lnTo>
                    <a:cubicBezTo>
                      <a:pt x="476250" y="115358"/>
                      <a:pt x="459846" y="140758"/>
                      <a:pt x="444500" y="158750"/>
                    </a:cubicBezTo>
                    <a:cubicBezTo>
                      <a:pt x="429154" y="176742"/>
                      <a:pt x="414867" y="188383"/>
                      <a:pt x="400050" y="203200"/>
                    </a:cubicBezTo>
                    <a:lnTo>
                      <a:pt x="371475" y="244475"/>
                    </a:lnTo>
                    <a:lnTo>
                      <a:pt x="317500" y="269875"/>
                    </a:lnTo>
                    <a:lnTo>
                      <a:pt x="298450" y="282575"/>
                    </a:lnTo>
                    <a:lnTo>
                      <a:pt x="263525" y="323850"/>
                    </a:lnTo>
                    <a:lnTo>
                      <a:pt x="247650" y="349250"/>
                    </a:lnTo>
                    <a:lnTo>
                      <a:pt x="165100" y="371475"/>
                    </a:lnTo>
                    <a:lnTo>
                      <a:pt x="152400" y="361950"/>
                    </a:lnTo>
                    <a:lnTo>
                      <a:pt x="101600" y="412750"/>
                    </a:lnTo>
                    <a:lnTo>
                      <a:pt x="60325" y="387350"/>
                    </a:lnTo>
                    <a:lnTo>
                      <a:pt x="15875" y="396875"/>
                    </a:lnTo>
                    <a:lnTo>
                      <a:pt x="0" y="428625"/>
                    </a:lnTo>
                    <a:lnTo>
                      <a:pt x="28575" y="438150"/>
                    </a:lnTo>
                    <a:lnTo>
                      <a:pt x="15875" y="469900"/>
                    </a:lnTo>
                    <a:lnTo>
                      <a:pt x="28575" y="520700"/>
                    </a:lnTo>
                    <a:close/>
                  </a:path>
                </a:pathLst>
              </a:custGeom>
              <a:solidFill>
                <a:srgbClr val="FF0000">
                  <a:alpha val="50000"/>
                </a:srgbClr>
              </a:solid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 name="フリーフォーム 141"/>
              <p:cNvSpPr/>
              <p:nvPr/>
            </p:nvSpPr>
            <p:spPr>
              <a:xfrm>
                <a:off x="8222455" y="6607969"/>
                <a:ext cx="88107" cy="71438"/>
              </a:xfrm>
              <a:custGeom>
                <a:avLst/>
                <a:gdLst>
                  <a:gd name="connsiteX0" fmla="*/ 38100 w 100012"/>
                  <a:gd name="connsiteY0" fmla="*/ 92869 h 92869"/>
                  <a:gd name="connsiteX1" fmla="*/ 100012 w 100012"/>
                  <a:gd name="connsiteY1" fmla="*/ 30956 h 92869"/>
                  <a:gd name="connsiteX2" fmla="*/ 66675 w 100012"/>
                  <a:gd name="connsiteY2" fmla="*/ 0 h 92869"/>
                  <a:gd name="connsiteX3" fmla="*/ 0 w 100012"/>
                  <a:gd name="connsiteY3" fmla="*/ 59531 h 92869"/>
                  <a:gd name="connsiteX4" fmla="*/ 38100 w 100012"/>
                  <a:gd name="connsiteY4" fmla="*/ 92869 h 92869"/>
                  <a:gd name="connsiteX0" fmla="*/ 28575 w 100012"/>
                  <a:gd name="connsiteY0" fmla="*/ 85726 h 85726"/>
                  <a:gd name="connsiteX1" fmla="*/ 100012 w 100012"/>
                  <a:gd name="connsiteY1" fmla="*/ 30956 h 85726"/>
                  <a:gd name="connsiteX2" fmla="*/ 66675 w 100012"/>
                  <a:gd name="connsiteY2" fmla="*/ 0 h 85726"/>
                  <a:gd name="connsiteX3" fmla="*/ 0 w 100012"/>
                  <a:gd name="connsiteY3" fmla="*/ 59531 h 85726"/>
                  <a:gd name="connsiteX4" fmla="*/ 28575 w 100012"/>
                  <a:gd name="connsiteY4" fmla="*/ 85726 h 85726"/>
                  <a:gd name="connsiteX0" fmla="*/ 28575 w 92869"/>
                  <a:gd name="connsiteY0" fmla="*/ 85726 h 85726"/>
                  <a:gd name="connsiteX1" fmla="*/ 92869 w 92869"/>
                  <a:gd name="connsiteY1" fmla="*/ 33337 h 85726"/>
                  <a:gd name="connsiteX2" fmla="*/ 66675 w 92869"/>
                  <a:gd name="connsiteY2" fmla="*/ 0 h 85726"/>
                  <a:gd name="connsiteX3" fmla="*/ 0 w 92869"/>
                  <a:gd name="connsiteY3" fmla="*/ 59531 h 85726"/>
                  <a:gd name="connsiteX4" fmla="*/ 28575 w 92869"/>
                  <a:gd name="connsiteY4" fmla="*/ 85726 h 85726"/>
                  <a:gd name="connsiteX0" fmla="*/ 26194 w 92869"/>
                  <a:gd name="connsiteY0" fmla="*/ 80963 h 80963"/>
                  <a:gd name="connsiteX1" fmla="*/ 92869 w 92869"/>
                  <a:gd name="connsiteY1" fmla="*/ 33337 h 80963"/>
                  <a:gd name="connsiteX2" fmla="*/ 66675 w 92869"/>
                  <a:gd name="connsiteY2" fmla="*/ 0 h 80963"/>
                  <a:gd name="connsiteX3" fmla="*/ 0 w 92869"/>
                  <a:gd name="connsiteY3" fmla="*/ 59531 h 80963"/>
                  <a:gd name="connsiteX4" fmla="*/ 26194 w 92869"/>
                  <a:gd name="connsiteY4" fmla="*/ 80963 h 80963"/>
                  <a:gd name="connsiteX0" fmla="*/ 26194 w 92869"/>
                  <a:gd name="connsiteY0" fmla="*/ 71438 h 71438"/>
                  <a:gd name="connsiteX1" fmla="*/ 92869 w 92869"/>
                  <a:gd name="connsiteY1" fmla="*/ 23812 h 71438"/>
                  <a:gd name="connsiteX2" fmla="*/ 61913 w 92869"/>
                  <a:gd name="connsiteY2" fmla="*/ 0 h 71438"/>
                  <a:gd name="connsiteX3" fmla="*/ 0 w 92869"/>
                  <a:gd name="connsiteY3" fmla="*/ 50006 h 71438"/>
                  <a:gd name="connsiteX4" fmla="*/ 26194 w 92869"/>
                  <a:gd name="connsiteY4" fmla="*/ 71438 h 71438"/>
                  <a:gd name="connsiteX0" fmla="*/ 21432 w 88107"/>
                  <a:gd name="connsiteY0" fmla="*/ 71438 h 71438"/>
                  <a:gd name="connsiteX1" fmla="*/ 88107 w 88107"/>
                  <a:gd name="connsiteY1" fmla="*/ 23812 h 71438"/>
                  <a:gd name="connsiteX2" fmla="*/ 57151 w 88107"/>
                  <a:gd name="connsiteY2" fmla="*/ 0 h 71438"/>
                  <a:gd name="connsiteX3" fmla="*/ 0 w 88107"/>
                  <a:gd name="connsiteY3" fmla="*/ 47625 h 71438"/>
                  <a:gd name="connsiteX4" fmla="*/ 21432 w 88107"/>
                  <a:gd name="connsiteY4" fmla="*/ 71438 h 7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71438">
                    <a:moveTo>
                      <a:pt x="21432" y="71438"/>
                    </a:moveTo>
                    <a:lnTo>
                      <a:pt x="88107" y="23812"/>
                    </a:lnTo>
                    <a:lnTo>
                      <a:pt x="57151" y="0"/>
                    </a:lnTo>
                    <a:lnTo>
                      <a:pt x="0" y="47625"/>
                    </a:lnTo>
                    <a:lnTo>
                      <a:pt x="21432" y="71438"/>
                    </a:lnTo>
                    <a:close/>
                  </a:path>
                </a:pathLst>
              </a:custGeom>
              <a:noFill/>
              <a:ln w="317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8" name="正方形/長方形 7"/>
            <p:cNvSpPr/>
            <p:nvPr/>
          </p:nvSpPr>
          <p:spPr>
            <a:xfrm>
              <a:off x="3415319" y="2546896"/>
              <a:ext cx="985231" cy="720307"/>
            </a:xfrm>
            <a:prstGeom prst="rect">
              <a:avLst/>
            </a:prstGeom>
            <a:noFill/>
            <a:ln w="9525">
              <a:solidFill>
                <a:srgbClr val="FF0000">
                  <a:alpha val="7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二等辺三角形 77"/>
          <p:cNvSpPr/>
          <p:nvPr/>
        </p:nvSpPr>
        <p:spPr>
          <a:xfrm rot="5400000">
            <a:off x="4976914" y="1951782"/>
            <a:ext cx="1130556" cy="221263"/>
          </a:xfrm>
          <a:prstGeom prst="triangle">
            <a:avLst/>
          </a:prstGeom>
          <a:solidFill>
            <a:schemeClr val="bg1">
              <a:lumMod val="75000"/>
            </a:schemeClr>
          </a:solidFill>
          <a:ln w="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0" name="図 9"/>
          <p:cNvPicPr>
            <a:picLocks noChangeAspect="1"/>
          </p:cNvPicPr>
          <p:nvPr/>
        </p:nvPicPr>
        <p:blipFill rotWithShape="1">
          <a:blip r:embed="rId7" cstate="print">
            <a:extLst>
              <a:ext uri="{28A0092B-C50C-407E-A947-70E740481C1C}">
                <a14:useLocalDpi xmlns:a14="http://schemas.microsoft.com/office/drawing/2010/main" val="0"/>
              </a:ext>
            </a:extLst>
          </a:blip>
          <a:srcRect l="4069" t="3042" r="2150" b="-1"/>
          <a:stretch/>
        </p:blipFill>
        <p:spPr>
          <a:xfrm>
            <a:off x="3960114" y="9579828"/>
            <a:ext cx="1066071" cy="826642"/>
          </a:xfrm>
          <a:prstGeom prst="rect">
            <a:avLst/>
          </a:prstGeom>
        </p:spPr>
      </p:pic>
      <p:pic>
        <p:nvPicPr>
          <p:cNvPr id="5154" name="Picture 34" descr="IMG_324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965"/>
          <a:stretch/>
        </p:blipFill>
        <p:spPr bwMode="auto">
          <a:xfrm>
            <a:off x="420312" y="9579230"/>
            <a:ext cx="1057968" cy="8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図 75"/>
          <p:cNvPicPr>
            <a:picLocks noChangeAspect="1"/>
          </p:cNvPicPr>
          <p:nvPr/>
        </p:nvPicPr>
        <p:blipFill rotWithShape="1">
          <a:blip r:embed="rId9" cstate="print">
            <a:extLst>
              <a:ext uri="{28A0092B-C50C-407E-A947-70E740481C1C}">
                <a14:useLocalDpi xmlns:a14="http://schemas.microsoft.com/office/drawing/2010/main" val="0"/>
              </a:ext>
            </a:extLst>
          </a:blip>
          <a:srcRect l="8053" t="5157"/>
          <a:stretch/>
        </p:blipFill>
        <p:spPr>
          <a:xfrm>
            <a:off x="2773739" y="9569594"/>
            <a:ext cx="1068552" cy="826642"/>
          </a:xfrm>
          <a:prstGeom prst="rect">
            <a:avLst/>
          </a:prstGeom>
        </p:spPr>
      </p:pic>
      <p:pic>
        <p:nvPicPr>
          <p:cNvPr id="11" name="図 10"/>
          <p:cNvPicPr>
            <a:picLocks noChangeAspect="1"/>
          </p:cNvPicPr>
          <p:nvPr/>
        </p:nvPicPr>
        <p:blipFill rotWithShape="1">
          <a:blip r:embed="rId10" cstate="print">
            <a:extLst>
              <a:ext uri="{28A0092B-C50C-407E-A947-70E740481C1C}">
                <a14:useLocalDpi xmlns:a14="http://schemas.microsoft.com/office/drawing/2010/main" val="0"/>
              </a:ext>
            </a:extLst>
          </a:blip>
          <a:srcRect l="14081" t="14533" r="30928" b="28560"/>
          <a:stretch/>
        </p:blipFill>
        <p:spPr>
          <a:xfrm>
            <a:off x="1589629" y="9567518"/>
            <a:ext cx="1062504" cy="824655"/>
          </a:xfrm>
          <a:prstGeom prst="rect">
            <a:avLst/>
          </a:prstGeom>
        </p:spPr>
      </p:pic>
      <p:sp>
        <p:nvSpPr>
          <p:cNvPr id="77" name="テキスト ボックス 20"/>
          <p:cNvSpPr txBox="1"/>
          <p:nvPr/>
        </p:nvSpPr>
        <p:spPr>
          <a:xfrm>
            <a:off x="7433139" y="4939028"/>
            <a:ext cx="4690655" cy="56188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600"/>
              </a:spcAft>
            </a:pPr>
            <a:r>
              <a:rPr lang="ja-JP" altLang="en-US" sz="1300" b="1" u="sng" kern="100" dirty="0">
                <a:latin typeface="Meiryo UI" panose="020B0604030504040204" pitchFamily="50" charset="-128"/>
                <a:ea typeface="Meiryo UI" panose="020B0604030504040204" pitchFamily="50" charset="-128"/>
                <a:cs typeface="Times New Roman"/>
              </a:rPr>
              <a:t>１．大阪・関西のさらなる成長に必要なインフラの強化</a:t>
            </a:r>
            <a:endParaRPr lang="en-US" altLang="ja-JP" sz="1300" b="1" u="sng"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交通インフラの充実・強化や都市拠点の形成など様々なネットワークを重視した都市づくりをさらに進めるなど、必要な都市基盤整備を　　推進し、世界で存在感を発揮する東西二極の一極として、日本の未来を支え、けん引する成長エンジンとなる副首都・大阪として発展をめざします。</a:t>
            </a:r>
            <a:endParaRPr lang="en-US" altLang="ja-JP" sz="1300" kern="100" dirty="0">
              <a:latin typeface="Meiryo UI" panose="020B0604030504040204" pitchFamily="50" charset="-128"/>
              <a:ea typeface="Meiryo UI" panose="020B0604030504040204" pitchFamily="50" charset="-128"/>
              <a:cs typeface="Times New Roman"/>
            </a:endParaRPr>
          </a:p>
          <a:p>
            <a:pPr algn="just">
              <a:lnSpc>
                <a:spcPts val="1400"/>
              </a:lnSpc>
              <a:spcBef>
                <a:spcPts val="1800"/>
              </a:spcBef>
              <a:spcAft>
                <a:spcPts val="600"/>
              </a:spcAft>
            </a:pPr>
            <a:r>
              <a:rPr lang="ja-JP" altLang="en-US" sz="1300" b="1" u="sng" kern="100" dirty="0">
                <a:latin typeface="Meiryo UI" panose="020B0604030504040204" pitchFamily="50" charset="-128"/>
                <a:ea typeface="Meiryo UI" panose="020B0604030504040204" pitchFamily="50" charset="-128"/>
                <a:cs typeface="Times New Roman"/>
              </a:rPr>
              <a:t>２．防災・減災、安全・安心の強化</a:t>
            </a:r>
            <a:endParaRPr lang="en-US" altLang="ja-JP" sz="1300" b="1" u="sng"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 近年の気候変動による自然災害等を踏まえ、「人命を守る」ことを最優先に、総合的な地震・津波・高潮対策や、「逃げる」「凌ぐ」「防ぐ」施策を組み合わせた治水・土砂災害対策等ハード・ソフト両面での取組を強化し、被害を最小化することをめざします。</a:t>
            </a: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　交通安全対策やユニバーサルデザイン化の推進など、誰もが安全・安心に移動できる都市の実現をめざします。</a:t>
            </a:r>
            <a:endParaRPr lang="en-US" altLang="ja-JP" sz="1300" kern="100" dirty="0">
              <a:latin typeface="Meiryo UI" panose="020B0604030504040204" pitchFamily="50" charset="-128"/>
              <a:ea typeface="Meiryo UI" panose="020B0604030504040204" pitchFamily="50" charset="-128"/>
              <a:cs typeface="Times New Roman"/>
            </a:endParaRPr>
          </a:p>
          <a:p>
            <a:pPr algn="just">
              <a:lnSpc>
                <a:spcPts val="1400"/>
              </a:lnSpc>
              <a:spcBef>
                <a:spcPts val="1800"/>
              </a:spcBef>
              <a:spcAft>
                <a:spcPts val="600"/>
              </a:spcAft>
            </a:pPr>
            <a:r>
              <a:rPr lang="ja-JP" altLang="en-US" sz="1300" b="1" u="sng" kern="100" dirty="0">
                <a:latin typeface="Meiryo UI" panose="020B0604030504040204" pitchFamily="50" charset="-128"/>
                <a:ea typeface="Meiryo UI" panose="020B0604030504040204" pitchFamily="50" charset="-128"/>
                <a:cs typeface="Times New Roman"/>
              </a:rPr>
              <a:t>３．都市魅力の向上と住みよい環境づくり</a:t>
            </a:r>
            <a:endParaRPr lang="en-US" altLang="ja-JP" sz="1300" b="1" u="sng" kern="100" dirty="0">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多様なニーズに応えるため、制度・しくみの見直し等によりインフラを有効活用することや多様な主体との連携により、都市魅力の向上に取り組み、またみどりの創出や都市環境の向上などに取り組むことで、地域資源を活かした質の高い、住みよい都市の実現をめざします。</a:t>
            </a:r>
            <a:endParaRPr lang="en-US" altLang="ja-JP" sz="13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spcBef>
                <a:spcPts val="1800"/>
              </a:spcBef>
              <a:spcAft>
                <a:spcPts val="600"/>
              </a:spcAft>
            </a:pPr>
            <a:r>
              <a:rPr lang="ja-JP" altLang="en-US" sz="1300" b="1" u="sng" kern="100" dirty="0">
                <a:solidFill>
                  <a:schemeClr val="tx1"/>
                </a:solidFill>
                <a:latin typeface="Meiryo UI" panose="020B0604030504040204" pitchFamily="50" charset="-128"/>
                <a:ea typeface="Meiryo UI" panose="020B0604030504040204" pitchFamily="50" charset="-128"/>
                <a:cs typeface="Times New Roman"/>
              </a:rPr>
              <a:t>４．戦略的な維持管理</a:t>
            </a:r>
            <a:endParaRPr lang="en-US" altLang="ja-JP" sz="1300" b="1" u="sng" kern="100" dirty="0">
              <a:solidFill>
                <a:schemeClr val="tx1"/>
              </a:solidFill>
              <a:latin typeface="Meiryo UI" panose="020B0604030504040204" pitchFamily="50" charset="-128"/>
              <a:ea typeface="Meiryo UI" panose="020B0604030504040204" pitchFamily="50" charset="-128"/>
              <a:cs typeface="Times New Roman"/>
            </a:endParaRPr>
          </a:p>
          <a:p>
            <a:pPr indent="114300" algn="just">
              <a:lnSpc>
                <a:spcPts val="1400"/>
              </a:lnSpc>
            </a:pPr>
            <a:r>
              <a:rPr lang="ja-JP" altLang="en-US" sz="1300" kern="100" dirty="0">
                <a:solidFill>
                  <a:schemeClr val="tx1"/>
                </a:solidFill>
                <a:latin typeface="Meiryo UI" panose="020B0604030504040204" pitchFamily="50" charset="-128"/>
                <a:ea typeface="Meiryo UI" panose="020B0604030504040204" pitchFamily="50" charset="-128"/>
                <a:cs typeface="Times New Roman"/>
              </a:rPr>
              <a:t>不可視部分を含めた点検の充実や施設に現れる変状の兆候等を基にした的確な診断を行うなど、最適なタイミングで補修する予防保全型の維持管理を実施するとともに、日常的維持管理</a:t>
            </a:r>
            <a:r>
              <a:rPr lang="ja-JP" altLang="en-US" sz="1300" kern="100" dirty="0">
                <a:solidFill>
                  <a:srgbClr val="4D4D4D"/>
                </a:solidFill>
                <a:latin typeface="Meiryo UI" panose="020B0604030504040204" pitchFamily="50" charset="-128"/>
                <a:ea typeface="Meiryo UI" panose="020B0604030504040204" pitchFamily="50" charset="-128"/>
                <a:cs typeface="Times New Roman"/>
              </a:rPr>
              <a:t>を</a:t>
            </a:r>
            <a:r>
              <a:rPr lang="ja-JP" altLang="en-US" sz="1300" kern="100" dirty="0">
                <a:solidFill>
                  <a:schemeClr val="tx1"/>
                </a:solidFill>
                <a:latin typeface="Meiryo UI" panose="020B0604030504040204" pitchFamily="50" charset="-128"/>
                <a:ea typeface="Meiryo UI" panose="020B0604030504040204" pitchFamily="50" charset="-128"/>
                <a:cs typeface="Times New Roman"/>
              </a:rPr>
              <a:t>着実に実践し、インフラ施設を良好な状態に保ちます。</a:t>
            </a: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a:p>
            <a:pPr indent="114300" algn="just">
              <a:lnSpc>
                <a:spcPts val="1400"/>
              </a:lnSpc>
            </a:pPr>
            <a:endParaRPr lang="en-US" altLang="ja-JP" sz="1300" kern="100" dirty="0">
              <a:latin typeface="Meiryo UI" panose="020B0604030504040204" pitchFamily="50" charset="-128"/>
              <a:ea typeface="Meiryo UI" panose="020B0604030504040204" pitchFamily="50" charset="-128"/>
              <a:cs typeface="Times New Roman"/>
            </a:endParaRPr>
          </a:p>
        </p:txBody>
      </p:sp>
      <p:sp>
        <p:nvSpPr>
          <p:cNvPr id="80" name="テキスト ボックス 20"/>
          <p:cNvSpPr txBox="1"/>
          <p:nvPr/>
        </p:nvSpPr>
        <p:spPr>
          <a:xfrm>
            <a:off x="7472254" y="4193029"/>
            <a:ext cx="7366240" cy="7787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14300" algn="just">
              <a:lnSpc>
                <a:spcPts val="1400"/>
              </a:lnSpc>
            </a:pPr>
            <a:r>
              <a:rPr lang="ja-JP" altLang="en-US" sz="1300" kern="100" dirty="0">
                <a:latin typeface="Meiryo UI" panose="020B0604030504040204" pitchFamily="50" charset="-128"/>
                <a:ea typeface="Meiryo UI" panose="020B0604030504040204" pitchFamily="50" charset="-128"/>
                <a:cs typeface="Times New Roman"/>
              </a:rPr>
              <a:t>令和３年度から</a:t>
            </a:r>
            <a:r>
              <a:rPr lang="en-US" altLang="ja-JP" sz="1300" kern="100" dirty="0">
                <a:latin typeface="Meiryo UI" panose="020B0604030504040204" pitchFamily="50" charset="-128"/>
                <a:ea typeface="Meiryo UI" panose="020B0604030504040204" pitchFamily="50" charset="-128"/>
                <a:cs typeface="Times New Roman"/>
              </a:rPr>
              <a:t>10</a:t>
            </a:r>
            <a:r>
              <a:rPr lang="ja-JP" altLang="en-US" sz="1300" kern="100" dirty="0">
                <a:latin typeface="Meiryo UI" panose="020B0604030504040204" pitchFamily="50" charset="-128"/>
                <a:ea typeface="Meiryo UI" panose="020B0604030504040204" pitchFamily="50" charset="-128"/>
                <a:cs typeface="Times New Roman"/>
              </a:rPr>
              <a:t>年間を対象にした本府の都市インフラ政策の総合指針として策定した、「大阪府都市整備中期計画」に基づき、「大阪・関西のさらなる成長・活力の実現」、「防災・減災、安全・安心の強化」、「都市魅力の向上と住みよい環境づくり」に向けて取組みを進めます。</a:t>
            </a:r>
            <a:endParaRPr lang="en-US" altLang="ja-JP" sz="1300" kern="100" dirty="0">
              <a:latin typeface="Meiryo UI" panose="020B0604030504040204" pitchFamily="50" charset="-128"/>
              <a:ea typeface="Meiryo UI" panose="020B0604030504040204" pitchFamily="50" charset="-128"/>
              <a:cs typeface="Times New Roman"/>
            </a:endParaRPr>
          </a:p>
        </p:txBody>
      </p:sp>
      <p:pic>
        <p:nvPicPr>
          <p:cNvPr id="87" name="Picture 227" descr="P116070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3481" t="21466" b="1922"/>
          <a:stretch/>
        </p:blipFill>
        <p:spPr bwMode="auto">
          <a:xfrm>
            <a:off x="12161858" y="8137687"/>
            <a:ext cx="124621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図 74"/>
          <p:cNvPicPr>
            <a:picLocks noChangeAspect="1"/>
          </p:cNvPicPr>
          <p:nvPr/>
        </p:nvPicPr>
        <p:blipFill rotWithShape="1">
          <a:blip r:embed="rId12" cstate="print">
            <a:extLst>
              <a:ext uri="{28A0092B-C50C-407E-A947-70E740481C1C}">
                <a14:useLocalDpi xmlns:a14="http://schemas.microsoft.com/office/drawing/2010/main" val="0"/>
              </a:ext>
            </a:extLst>
          </a:blip>
          <a:srcRect l="19133" t="20137" r="24678" b="24109"/>
          <a:stretch/>
        </p:blipFill>
        <p:spPr>
          <a:xfrm>
            <a:off x="12140607" y="5219441"/>
            <a:ext cx="1257712" cy="936000"/>
          </a:xfrm>
          <a:prstGeom prst="rect">
            <a:avLst/>
          </a:prstGeom>
        </p:spPr>
      </p:pic>
      <p:pic>
        <p:nvPicPr>
          <p:cNvPr id="89" name="図 88"/>
          <p:cNvPicPr>
            <a:picLocks noChangeAspect="1"/>
          </p:cNvPicPr>
          <p:nvPr/>
        </p:nvPicPr>
        <p:blipFill rotWithShape="1">
          <a:blip r:embed="rId13" cstate="print">
            <a:extLst>
              <a:ext uri="{28A0092B-C50C-407E-A947-70E740481C1C}">
                <a14:useLocalDpi xmlns:a14="http://schemas.microsoft.com/office/drawing/2010/main" val="0"/>
              </a:ext>
            </a:extLst>
          </a:blip>
          <a:srcRect l="34020" t="9900" r="15181"/>
          <a:stretch/>
        </p:blipFill>
        <p:spPr>
          <a:xfrm rot="5400000">
            <a:off x="13647787" y="6467474"/>
            <a:ext cx="936000" cy="1245130"/>
          </a:xfrm>
          <a:prstGeom prst="rect">
            <a:avLst/>
          </a:prstGeom>
        </p:spPr>
      </p:pic>
      <p:pic>
        <p:nvPicPr>
          <p:cNvPr id="91" name="図 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7990" y="7086656"/>
            <a:ext cx="3485652" cy="3201728"/>
          </a:xfrm>
          <a:prstGeom prst="rect">
            <a:avLst/>
          </a:prstGeom>
          <a:noFill/>
          <a:extLst>
            <a:ext uri="{909E8E84-426E-40DD-AFC4-6F175D3DCCD1}">
              <a14:hiddenFill xmlns:a14="http://schemas.microsoft.com/office/drawing/2010/main">
                <a:solidFill>
                  <a:srgbClr val="FFFFFF"/>
                </a:solidFill>
              </a14:hiddenFill>
            </a:ext>
          </a:extLst>
        </p:spPr>
      </p:pic>
      <p:sp>
        <p:nvSpPr>
          <p:cNvPr id="92" name="テキスト ボックス 17"/>
          <p:cNvSpPr txBox="1"/>
          <p:nvPr/>
        </p:nvSpPr>
        <p:spPr>
          <a:xfrm>
            <a:off x="12123795" y="6123721"/>
            <a:ext cx="2903632" cy="208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chemeClr val="tx1"/>
                </a:solidFill>
                <a:latin typeface="Meiryo UI" panose="020B0604030504040204" pitchFamily="50" charset="-128"/>
                <a:ea typeface="Meiryo UI" panose="020B0604030504040204" pitchFamily="50" charset="-128"/>
                <a:cs typeface="Times New Roman"/>
              </a:rPr>
              <a:t>　　大阪岸和田南海線　　　　　　泉佐野岩出線（渋滞対策）</a:t>
            </a:r>
          </a:p>
        </p:txBody>
      </p:sp>
      <p:sp>
        <p:nvSpPr>
          <p:cNvPr id="93" name="テキスト ボックス 17"/>
          <p:cNvSpPr txBox="1"/>
          <p:nvPr/>
        </p:nvSpPr>
        <p:spPr>
          <a:xfrm>
            <a:off x="12121640" y="7536408"/>
            <a:ext cx="2651814" cy="2435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chemeClr val="tx1"/>
                </a:solidFill>
                <a:latin typeface="Meiryo UI" panose="020B0604030504040204" pitchFamily="50" charset="-128"/>
                <a:ea typeface="Meiryo UI" panose="020B0604030504040204" pitchFamily="50" charset="-128"/>
                <a:cs typeface="Times New Roman"/>
              </a:rPr>
              <a:t>　　　河川改修事業　　　　　　　　　　交通安全対策事業</a:t>
            </a:r>
          </a:p>
        </p:txBody>
      </p:sp>
      <p:sp>
        <p:nvSpPr>
          <p:cNvPr id="83" name="テキスト ボックス 17"/>
          <p:cNvSpPr txBox="1"/>
          <p:nvPr/>
        </p:nvSpPr>
        <p:spPr>
          <a:xfrm>
            <a:off x="12223493" y="9033648"/>
            <a:ext cx="2651814" cy="208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chemeClr val="tx1"/>
                </a:solidFill>
                <a:latin typeface="Meiryo UI" panose="020B0604030504040204" pitchFamily="50" charset="-128"/>
                <a:ea typeface="Meiryo UI" panose="020B0604030504040204" pitchFamily="50" charset="-128"/>
                <a:cs typeface="Times New Roman"/>
              </a:rPr>
              <a:t>　　河川の親水空間　　　　　公園を活用した地域の活性化</a:t>
            </a:r>
          </a:p>
        </p:txBody>
      </p:sp>
      <p:sp>
        <p:nvSpPr>
          <p:cNvPr id="84" name="テキスト ボックス 17"/>
          <p:cNvSpPr txBox="1"/>
          <p:nvPr/>
        </p:nvSpPr>
        <p:spPr>
          <a:xfrm>
            <a:off x="12161858" y="10265902"/>
            <a:ext cx="2651814" cy="2088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800" kern="100" dirty="0">
                <a:solidFill>
                  <a:srgbClr val="4D4D4D"/>
                </a:solidFill>
                <a:latin typeface="Meiryo UI" panose="020B0604030504040204" pitchFamily="50" charset="-128"/>
                <a:ea typeface="Meiryo UI" panose="020B0604030504040204" pitchFamily="50" charset="-128"/>
                <a:cs typeface="Times New Roman"/>
              </a:rPr>
              <a:t>日常維持管理</a:t>
            </a:r>
            <a:r>
              <a:rPr lang="en-US" altLang="ja-JP" sz="800" kern="100" dirty="0">
                <a:solidFill>
                  <a:srgbClr val="4D4D4D"/>
                </a:solidFill>
                <a:latin typeface="Meiryo UI" panose="020B0604030504040204" pitchFamily="50" charset="-128"/>
                <a:ea typeface="Meiryo UI" panose="020B0604030504040204" pitchFamily="50" charset="-128"/>
                <a:cs typeface="Times New Roman"/>
              </a:rPr>
              <a:t>(</a:t>
            </a:r>
            <a:r>
              <a:rPr lang="ja-JP" altLang="en-US" sz="800" kern="100" dirty="0">
                <a:solidFill>
                  <a:srgbClr val="4D4D4D"/>
                </a:solidFill>
                <a:latin typeface="Meiryo UI" panose="020B0604030504040204" pitchFamily="50" charset="-128"/>
                <a:ea typeface="Meiryo UI" panose="020B0604030504040204" pitchFamily="50" charset="-128"/>
                <a:cs typeface="Times New Roman"/>
              </a:rPr>
              <a:t>段差補修</a:t>
            </a:r>
            <a:r>
              <a:rPr lang="en-US" altLang="ja-JP" sz="800" kern="100" dirty="0">
                <a:solidFill>
                  <a:srgbClr val="4D4D4D"/>
                </a:solidFill>
                <a:latin typeface="Meiryo UI" panose="020B0604030504040204" pitchFamily="50" charset="-128"/>
                <a:ea typeface="Meiryo UI" panose="020B0604030504040204" pitchFamily="50" charset="-128"/>
                <a:cs typeface="Times New Roman"/>
              </a:rPr>
              <a:t>) </a:t>
            </a:r>
            <a:r>
              <a:rPr lang="ja-JP" altLang="en-US" sz="800" kern="100" dirty="0">
                <a:solidFill>
                  <a:srgbClr val="4D4D4D"/>
                </a:solidFill>
                <a:latin typeface="Meiryo UI" panose="020B0604030504040204" pitchFamily="50" charset="-128"/>
                <a:ea typeface="Meiryo UI" panose="020B0604030504040204" pitchFamily="50" charset="-128"/>
                <a:cs typeface="Times New Roman"/>
              </a:rPr>
              <a:t>　</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　　　　　道路防災事業</a:t>
            </a:r>
          </a:p>
        </p:txBody>
      </p:sp>
      <p:pic>
        <p:nvPicPr>
          <p:cNvPr id="82" name="図 81"/>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2161858" y="9345450"/>
            <a:ext cx="1258881" cy="946800"/>
          </a:xfrm>
          <a:prstGeom prst="rect">
            <a:avLst/>
          </a:prstGeom>
        </p:spPr>
      </p:pic>
      <p:pic>
        <p:nvPicPr>
          <p:cNvPr id="73" name="図 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491980" y="8142043"/>
            <a:ext cx="1243169" cy="932377"/>
          </a:xfrm>
          <a:prstGeom prst="rect">
            <a:avLst/>
          </a:prstGeom>
        </p:spPr>
      </p:pic>
      <p:pic>
        <p:nvPicPr>
          <p:cNvPr id="94" name="図 93"/>
          <p:cNvPicPr>
            <a:picLocks noChangeAspect="1"/>
          </p:cNvPicPr>
          <p:nvPr/>
        </p:nvPicPr>
        <p:blipFill rotWithShape="1">
          <a:blip r:embed="rId17"/>
          <a:srcRect l="10426" r="4292"/>
          <a:stretch/>
        </p:blipFill>
        <p:spPr>
          <a:xfrm>
            <a:off x="13496760" y="5228128"/>
            <a:ext cx="1259603" cy="937703"/>
          </a:xfrm>
          <a:prstGeom prst="rect">
            <a:avLst/>
          </a:prstGeom>
        </p:spPr>
      </p:pic>
      <p:pic>
        <p:nvPicPr>
          <p:cNvPr id="74" name="図 7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140608" y="6624625"/>
            <a:ext cx="1249583" cy="936000"/>
          </a:xfrm>
          <a:prstGeom prst="rect">
            <a:avLst/>
          </a:prstGeom>
        </p:spPr>
      </p:pic>
      <p:sp>
        <p:nvSpPr>
          <p:cNvPr id="9" name="テキスト ボックス 8"/>
          <p:cNvSpPr txBox="1"/>
          <p:nvPr/>
        </p:nvSpPr>
        <p:spPr>
          <a:xfrm>
            <a:off x="11860031" y="86034"/>
            <a:ext cx="3076575" cy="338554"/>
          </a:xfrm>
          <a:prstGeom prst="rect">
            <a:avLst/>
          </a:prstGeom>
          <a:solidFill>
            <a:schemeClr val="tx1"/>
          </a:solidFill>
        </p:spPr>
        <p:txBody>
          <a:bodyPr wrap="square" rtlCol="0">
            <a:spAutoFit/>
          </a:bodyPr>
          <a:lstStyle/>
          <a:p>
            <a:pPr algn="r"/>
            <a:r>
              <a:rPr lang="ja-JP" altLang="en-US" sz="1600" b="1" dirty="0">
                <a:solidFill>
                  <a:schemeClr val="bg1"/>
                </a:solidFill>
                <a:latin typeface="HG丸ｺﾞｼｯｸM-PRO" panose="020F0600000000000000" pitchFamily="50" charset="-128"/>
                <a:ea typeface="HG丸ｺﾞｼｯｸM-PRO" panose="020F0600000000000000" pitchFamily="50" charset="-128"/>
              </a:rPr>
              <a:t>令和５年４月時点</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19"/>
          <a:stretch>
            <a:fillRect/>
          </a:stretch>
        </p:blipFill>
        <p:spPr>
          <a:xfrm>
            <a:off x="13503001" y="9345450"/>
            <a:ext cx="1285841" cy="946800"/>
          </a:xfrm>
          <a:prstGeom prst="rect">
            <a:avLst/>
          </a:prstGeom>
        </p:spPr>
      </p:pic>
    </p:spTree>
    <p:extLst>
      <p:ext uri="{BB962C8B-B14F-4D97-AF65-F5344CB8AC3E}">
        <p14:creationId xmlns:p14="http://schemas.microsoft.com/office/powerpoint/2010/main" val="27788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r="10114" b="23390"/>
          <a:stretch/>
        </p:blipFill>
        <p:spPr>
          <a:xfrm>
            <a:off x="4304660" y="9717825"/>
            <a:ext cx="1343664" cy="816823"/>
          </a:xfrm>
          <a:prstGeom prst="rect">
            <a:avLst/>
          </a:prstGeom>
          <a:ln w="3175">
            <a:noFill/>
          </a:ln>
        </p:spPr>
      </p:pic>
      <p:sp>
        <p:nvSpPr>
          <p:cNvPr id="3" name="サブタイトル 2"/>
          <p:cNvSpPr>
            <a:spLocks noGrp="1"/>
          </p:cNvSpPr>
          <p:nvPr/>
        </p:nvSpPr>
        <p:spPr>
          <a:xfrm>
            <a:off x="144438" y="0"/>
            <a:ext cx="14799460" cy="421015"/>
          </a:xfrm>
          <a:prstGeom prst="rect">
            <a:avLst/>
          </a:prstGeom>
          <a:solidFill>
            <a:schemeClr val="tx1"/>
          </a:solidFill>
        </p:spPr>
        <p:txBody>
          <a:bodyPr vert="horz" wrap="square" lIns="40096" tIns="40096" rIns="40096" bIns="40096"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令和５年度　大阪府 岸和田土木事務所「施策のポイント」　</a:t>
            </a:r>
            <a:r>
              <a:rPr lang="ja-JP" altLang="en-US" sz="1995"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主な取組み ～</a:t>
            </a:r>
            <a:r>
              <a:rPr lang="ja-JP" altLang="en-US" sz="1995" b="1" dirty="0">
                <a:solidFill>
                  <a:schemeClr val="bg1"/>
                </a:solidFill>
                <a:latin typeface="BIZ UDゴシック" panose="020B0400000000000000" pitchFamily="49" charset="-128"/>
                <a:ea typeface="BIZ UDゴシック" panose="020B0400000000000000" pitchFamily="49" charset="-128"/>
                <a:cs typeface="Meiryo UI" pitchFamily="50" charset="-128"/>
              </a:rPr>
              <a:t>　</a:t>
            </a:r>
            <a:endParaRPr lang="en-US" altLang="ja-JP" sz="1995" b="1" dirty="0">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5" name="正方形/長方形 4"/>
          <p:cNvSpPr/>
          <p:nvPr/>
        </p:nvSpPr>
        <p:spPr>
          <a:xfrm>
            <a:off x="144438" y="2997848"/>
            <a:ext cx="14799460" cy="252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44438" y="2997848"/>
            <a:ext cx="14799460" cy="252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kern="100" dirty="0">
                <a:solidFill>
                  <a:schemeClr val="bg1"/>
                </a:solidFill>
                <a:latin typeface="HG丸ｺﾞｼｯｸM-PRO" panose="020F0600000000000000" pitchFamily="50" charset="-128"/>
                <a:ea typeface="HG丸ｺﾞｼｯｸM-PRO" panose="020F0600000000000000" pitchFamily="50" charset="-128"/>
                <a:cs typeface="Times New Roman"/>
              </a:rPr>
              <a:t>２．防災・減災、安全・安心の強化</a:t>
            </a:r>
          </a:p>
        </p:txBody>
      </p:sp>
      <p:sp>
        <p:nvSpPr>
          <p:cNvPr id="7" name="テキスト ボックス 29"/>
          <p:cNvSpPr txBox="1"/>
          <p:nvPr/>
        </p:nvSpPr>
        <p:spPr>
          <a:xfrm>
            <a:off x="345444" y="3251240"/>
            <a:ext cx="3819486" cy="20954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防災・減災、国土強靭化のための災害対策</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・治水・土砂災害対策や道路防災等の施設整備を引き続き</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進めてまいります。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・河川改修事業：</a:t>
            </a:r>
            <a:r>
              <a:rPr lang="ja-JP" altLang="en-US" sz="800" kern="100" dirty="0">
                <a:solidFill>
                  <a:schemeClr val="tx1"/>
                </a:solidFill>
                <a:latin typeface="Meiryo UI" panose="020B0604030504040204" pitchFamily="50" charset="-128"/>
                <a:ea typeface="Meiryo UI" panose="020B0604030504040204" pitchFamily="50" charset="-128"/>
                <a:cs typeface="Times New Roman"/>
              </a:rPr>
              <a:t>住吉川地下調節池築造工事等、牛滝川、大川、新家川など</a:t>
            </a:r>
            <a:endParaRPr lang="en-US" altLang="ja-JP" sz="8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・土砂災害対策事業：樫井川</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水系</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下大木</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渓</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男里川水系楠畑川第１支渓　など</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・道路防災事業：</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岸和田牛滝山貝塚線（</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貝塚市木積</a:t>
            </a:r>
            <a:r>
              <a:rPr lang="zh-TW" altLang="en-US" sz="900" kern="100" dirty="0">
                <a:solidFill>
                  <a:schemeClr val="tx1"/>
                </a:solidFill>
                <a:latin typeface="Meiryo UI" panose="020B0604030504040204" pitchFamily="50" charset="-128"/>
                <a:ea typeface="Meiryo UI" panose="020B0604030504040204" pitchFamily="50" charset="-128"/>
                <a:cs typeface="Times New Roman"/>
              </a:rPr>
              <a:t>地内）</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泉佐野岩出線（泉南市信達金熊寺）など</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8" name="テキスト ボックス 29"/>
          <p:cNvSpPr txBox="1"/>
          <p:nvPr/>
        </p:nvSpPr>
        <p:spPr>
          <a:xfrm>
            <a:off x="4023968" y="3256992"/>
            <a:ext cx="3804768"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交通安全・ユニバーサルデザイン等の推進</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・通学路等の交通安全対策について、各市町の教育委員会、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警察、道路管理者等による合同点検で抽出された課題を基に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対策メニューの検討を行い、順次対策を実施しています。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algn="just">
              <a:lnSpc>
                <a:spcPts val="1200"/>
              </a:lnSpc>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・大阪和泉泉南線虎橋側道橋、大阪和泉泉南線（半田）歩道整備工 等</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200"/>
              </a:lnSpc>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・和歌山貝塚線（二色の浜駅周辺）用地買収　等</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200"/>
              </a:lnSpc>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・鳥取吉見泉佐野線（莵砥橋）阪南市等と共に交通安全対策を検討</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a:rPr>
              <a:t>　　</a:t>
            </a: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9" name="テキスト ボックス 29"/>
          <p:cNvSpPr txBox="1"/>
          <p:nvPr/>
        </p:nvSpPr>
        <p:spPr>
          <a:xfrm>
            <a:off x="7703364" y="3249950"/>
            <a:ext cx="342000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防災公園の整備</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・災害発生時に広域避難場所・後方支援活動拠点となる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400"/>
              </a:lnSpc>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蜻蛉池公園において、防災公園機能の拡充を進めます。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000"/>
              </a:lnSpc>
              <a:spcBef>
                <a:spcPts val="600"/>
              </a:spcBef>
            </a:pPr>
            <a:r>
              <a:rPr lang="ja-JP" altLang="en-US" sz="105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・防災公園施設の改修詳細委託</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・防災公園機能を持った管理事務所の改築に向けた詳細設計等</a:t>
            </a:r>
          </a:p>
          <a:p>
            <a:pPr lvl="0" algn="just">
              <a:lnSpc>
                <a:spcPts val="1200"/>
              </a:lnSpc>
              <a:spcAft>
                <a:spcPts val="0"/>
              </a:spcAft>
            </a:pPr>
            <a:endParaRPr lang="ja-JP" altLang="en-US" sz="9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0" name="テキスト ボックス 29"/>
          <p:cNvSpPr txBox="1"/>
          <p:nvPr/>
        </p:nvSpPr>
        <p:spPr>
          <a:xfrm>
            <a:off x="11374337" y="3249950"/>
            <a:ext cx="3546552"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地域防災</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・府民の皆さまの防災意識を高めるように、自治会の防災訓練</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や地域の防災イベントなどに市町と連携して支援を行います。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pic>
        <p:nvPicPr>
          <p:cNvPr id="11" name="Picture 231" descr="21613-IMG_45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21" t="-129" r="8150" b="5678"/>
          <a:stretch/>
        </p:blipFill>
        <p:spPr bwMode="auto">
          <a:xfrm>
            <a:off x="11514857" y="4086403"/>
            <a:ext cx="1493301" cy="14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32" descr="22413-IMG_45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5" r="5428"/>
          <a:stretch/>
        </p:blipFill>
        <p:spPr bwMode="auto">
          <a:xfrm>
            <a:off x="13137455" y="4086403"/>
            <a:ext cx="1676400" cy="14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144438" y="5526217"/>
            <a:ext cx="14799460" cy="252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44438" y="5522358"/>
            <a:ext cx="14799460" cy="252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spc="300" dirty="0">
                <a:solidFill>
                  <a:schemeClr val="bg1"/>
                </a:solidFill>
                <a:latin typeface="HG丸ｺﾞｼｯｸM-PRO" panose="020F0600000000000000" pitchFamily="50" charset="-128"/>
                <a:ea typeface="HG丸ｺﾞｼｯｸM-PRO" panose="020F0600000000000000" pitchFamily="50" charset="-128"/>
              </a:rPr>
              <a:t>３．</a:t>
            </a:r>
            <a:r>
              <a:rPr lang="ja-JP" altLang="en-US" sz="1300" b="1" dirty="0">
                <a:solidFill>
                  <a:schemeClr val="bg1"/>
                </a:solidFill>
                <a:latin typeface="HG丸ｺﾞｼｯｸM-PRO" panose="020F0600000000000000" pitchFamily="50" charset="-128"/>
                <a:ea typeface="HG丸ｺﾞｼｯｸM-PRO" panose="020F0600000000000000" pitchFamily="50" charset="-128"/>
              </a:rPr>
              <a:t>都市魅力の向上と住みよい環境づくり</a:t>
            </a:r>
          </a:p>
        </p:txBody>
      </p:sp>
      <p:sp>
        <p:nvSpPr>
          <p:cNvPr id="15" name="テキスト ボックス 29"/>
          <p:cNvSpPr txBox="1"/>
          <p:nvPr/>
        </p:nvSpPr>
        <p:spPr>
          <a:xfrm>
            <a:off x="345373" y="5780416"/>
            <a:ext cx="3531599"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河川の親水空間の整備</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・泉佐野市が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H31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月に国の登録を受けた「樫井川か</a:t>
            </a:r>
            <a:r>
              <a:rPr lang="ja-JP" altLang="en-US" sz="1050" kern="100" dirty="0" err="1">
                <a:solidFill>
                  <a:schemeClr val="tx1"/>
                </a:solidFill>
                <a:latin typeface="Meiryo UI" panose="020B0604030504040204" pitchFamily="50" charset="-128"/>
                <a:ea typeface="Meiryo UI" panose="020B0604030504040204" pitchFamily="50" charset="-128"/>
                <a:cs typeface="Times New Roman"/>
              </a:rPr>
              <a:t>わ</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まちづくり計画」について、河川管理施設整備などの支援に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取り組みます。</a:t>
            </a:r>
          </a:p>
          <a:p>
            <a:pPr lvl="0" algn="just">
              <a:lnSpc>
                <a:spcPts val="1000"/>
              </a:lnSpc>
              <a:spcBef>
                <a:spcPts val="6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・環境整備工事（大正大橋上下流）</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16" name="テキスト ボックス 29"/>
          <p:cNvSpPr txBox="1"/>
          <p:nvPr/>
        </p:nvSpPr>
        <p:spPr>
          <a:xfrm>
            <a:off x="4023968" y="5780415"/>
            <a:ext cx="3678594" cy="21852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公園を活用した地域の活性化</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・公園の賑わいづくりと府民サービス向上を目指して、新たな指定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管理者制度の運用を開始します。</a:t>
            </a:r>
            <a:r>
              <a:rPr lang="zh-TW"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zh-TW" sz="1050" kern="100" dirty="0">
                <a:solidFill>
                  <a:schemeClr val="tx1"/>
                </a:solidFill>
                <a:latin typeface="Meiryo UI" panose="020B0604030504040204" pitchFamily="50" charset="-128"/>
                <a:ea typeface="Meiryo UI" panose="020B0604030504040204" pitchFamily="50" charset="-128"/>
                <a:cs typeface="Times New Roman"/>
              </a:rPr>
              <a:t>R5</a:t>
            </a:r>
            <a:r>
              <a:rPr lang="zh-TW" altLang="en-US" sz="1050" kern="100" dirty="0">
                <a:solidFill>
                  <a:schemeClr val="tx1"/>
                </a:solidFill>
                <a:latin typeface="Meiryo UI" panose="020B0604030504040204" pitchFamily="50" charset="-128"/>
                <a:ea typeface="Meiryo UI" panose="020B0604030504040204" pitchFamily="50" charset="-128"/>
                <a:cs typeface="Times New Roman"/>
              </a:rPr>
              <a:t>年度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公園で</a:t>
            </a:r>
            <a:r>
              <a:rPr lang="zh-TW" altLang="en-US" sz="1050" kern="100" dirty="0">
                <a:solidFill>
                  <a:schemeClr val="tx1"/>
                </a:solidFill>
                <a:latin typeface="Meiryo UI" panose="020B0604030504040204" pitchFamily="50" charset="-128"/>
                <a:ea typeface="Meiryo UI" panose="020B0604030504040204" pitchFamily="50" charset="-128"/>
                <a:cs typeface="Times New Roman"/>
              </a:rPr>
              <a:t>開始）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000"/>
              </a:lnSpc>
              <a:spcBef>
                <a:spcPts val="4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対象</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二色の浜（新制度・</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20</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年間）</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蜻蛉池・りんくう・せんなん里海（ソフト充実・</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年間）</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・りんくう公園で、民活導入による施設整備を目指して事業者公募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を実施するとともに、スケボーも楽しめる多目的広場を開設します。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・泉佐野丘陵緑地の府民・企業との</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連携を継続し、みんなで話し合い</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ながら手作りでつくりつづける「新しい</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公園づくり」に取り組みます。</a:t>
            </a:r>
          </a:p>
          <a:p>
            <a:pPr lvl="0" algn="just">
              <a:lnSpc>
                <a:spcPts val="1400"/>
              </a:lnSpc>
              <a:spcAft>
                <a:spcPts val="0"/>
              </a:spcAft>
            </a:pPr>
            <a:endParaRPr lang="ja-JP" altLang="en-US"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7" name="テキスト ボックス 29"/>
          <p:cNvSpPr txBox="1"/>
          <p:nvPr/>
        </p:nvSpPr>
        <p:spPr>
          <a:xfrm>
            <a:off x="7702562" y="5780416"/>
            <a:ext cx="349511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自転車通行空間の整備</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・歩行者、自転車及び自動車が適切に分離された自転車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通行空間の整備を進めます。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000"/>
              </a:lnSpc>
              <a:spcBef>
                <a:spcPts val="6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・泉佐野岩出線（泉南市北野一丁目地内 外）矢羽根等設置工事</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ts val="1200"/>
              </a:lnSpc>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・和歌山阪南線（泉南郡岬町深日地内）矢羽根等設置工事</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・岬加太港線（泉南郡岬町深日地内 外）矢羽根等設置工事</a:t>
            </a:r>
            <a:endParaRPr lang="ja-JP" altLang="ja-JP" sz="1000" kern="100" dirty="0">
              <a:solidFill>
                <a:schemeClr val="tx1"/>
              </a:solidFill>
              <a:effectLst/>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18" name="テキスト ボックス 29"/>
          <p:cNvSpPr txBox="1"/>
          <p:nvPr/>
        </p:nvSpPr>
        <p:spPr>
          <a:xfrm>
            <a:off x="11374804" y="5777876"/>
            <a:ext cx="3569093"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アドプトプログラム</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・府民の皆さんに公共スペースの清掃などの美化活動を通じて、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地域に愛着を持っていただき、良好な施設の維持管理に</a:t>
            </a:r>
            <a:r>
              <a:rPr lang="ja-JP" altLang="en-US" sz="1050" kern="100" dirty="0" err="1">
                <a:solidFill>
                  <a:schemeClr val="tx1"/>
                </a:solidFill>
                <a:latin typeface="Meiryo UI" panose="020B0604030504040204" pitchFamily="50" charset="-128"/>
                <a:ea typeface="Meiryo UI" panose="020B0604030504040204" pitchFamily="50" charset="-128"/>
                <a:cs typeface="Times New Roman"/>
              </a:rPr>
              <a:t>つな</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err="1">
                <a:solidFill>
                  <a:schemeClr val="tx1"/>
                </a:solidFill>
                <a:latin typeface="Meiryo UI" panose="020B0604030504040204" pitchFamily="50" charset="-128"/>
                <a:ea typeface="Meiryo UI" panose="020B0604030504040204" pitchFamily="50" charset="-128"/>
                <a:cs typeface="Times New Roman"/>
              </a:rPr>
              <a:t>げて</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・道路照明灯の維持管理に地元企業等の協賛をいただくことに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より、 維持管理費用の軽減につながっています。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9" name="Picture 225" descr="DSCN055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175" b="12294"/>
          <a:stretch/>
        </p:blipFill>
        <p:spPr bwMode="auto">
          <a:xfrm>
            <a:off x="11527079" y="7085423"/>
            <a:ext cx="1663473"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6" descr="PB15026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754"/>
          <a:stretch/>
        </p:blipFill>
        <p:spPr bwMode="auto">
          <a:xfrm>
            <a:off x="13705485" y="7082164"/>
            <a:ext cx="730833"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144438" y="477848"/>
            <a:ext cx="14799460" cy="252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144438" y="456006"/>
            <a:ext cx="14799460" cy="252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kern="100" dirty="0">
                <a:solidFill>
                  <a:schemeClr val="bg1"/>
                </a:solidFill>
                <a:latin typeface="HG丸ｺﾞｼｯｸM-PRO" panose="020F0600000000000000" pitchFamily="50" charset="-128"/>
                <a:ea typeface="HG丸ｺﾞｼｯｸM-PRO" panose="020F0600000000000000" pitchFamily="50" charset="-128"/>
                <a:cs typeface="Times New Roman"/>
              </a:rPr>
              <a:t>１．大阪・関西のさらなる成長に必要なインフラの強化</a:t>
            </a:r>
          </a:p>
        </p:txBody>
      </p:sp>
      <p:sp>
        <p:nvSpPr>
          <p:cNvPr id="23" name="テキスト ボックス 29"/>
          <p:cNvSpPr txBox="1"/>
          <p:nvPr/>
        </p:nvSpPr>
        <p:spPr>
          <a:xfrm>
            <a:off x="345372" y="713356"/>
            <a:ext cx="3749594"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zh-TW" altLang="en-US" sz="1050" b="1" kern="100" dirty="0">
                <a:solidFill>
                  <a:schemeClr val="tx1"/>
                </a:solidFill>
                <a:latin typeface="Meiryo UI" panose="020B0604030504040204" pitchFamily="50" charset="-128"/>
                <a:ea typeface="Meiryo UI" panose="020B0604030504040204" pitchFamily="50" charset="-128"/>
                <a:cs typeface="Times New Roman"/>
              </a:rPr>
              <a:t>大阪岸和田南海線</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170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号と国道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481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号を結ぶ広域的な交通ネットワーク</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機能の強化により、周辺道路の慢性的な交通渋滞を緩和</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するため、熊取町域において道路整備事業を進めています。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nSpc>
                <a:spcPts val="1000"/>
              </a:lnSpc>
              <a:spcBef>
                <a:spcPts val="600"/>
              </a:spcBef>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100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Ⅰ</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期区間</a:t>
            </a:r>
            <a:r>
              <a:rPr lang="ja-JP" altLang="en-US" sz="600" kern="100" dirty="0">
                <a:solidFill>
                  <a:schemeClr val="tx1"/>
                </a:solidFill>
                <a:latin typeface="Meiryo UI" panose="020B0604030504040204" pitchFamily="50" charset="-128"/>
                <a:ea typeface="Meiryo UI" panose="020B0604030504040204" pitchFamily="50" charset="-128"/>
                <a:cs typeface="Times New Roman"/>
              </a:rPr>
              <a:t>（府道泉佐野打田線 ～ 泉佐野市界）</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電線共同溝整備工事、用地買収等</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Ⅱ</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期区間（</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R170</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～府道泉佐野打田線）用地買収</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4" name="テキスト ボックス 29"/>
          <p:cNvSpPr txBox="1"/>
          <p:nvPr/>
        </p:nvSpPr>
        <p:spPr>
          <a:xfrm>
            <a:off x="4023968" y="713356"/>
            <a:ext cx="353304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泉州山手線</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号と国道</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170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号の中間に位置する泉北・泉南地域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を結ぶ幹線道路であり、地元市の沿線まちづくりの進捗等に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あわせ、区間を定めて事業を進めています。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nSpc>
                <a:spcPts val="1000"/>
              </a:lnSpc>
              <a:spcBef>
                <a:spcPts val="6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・名越工区（</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都</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貝塚中央線付近～府道水間和泉橋本停車場線）</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橋梁詳細設計、用地買収等</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5" name="テキスト ボックス 29"/>
          <p:cNvSpPr txBox="1"/>
          <p:nvPr/>
        </p:nvSpPr>
        <p:spPr>
          <a:xfrm>
            <a:off x="7702562" y="713356"/>
            <a:ext cx="365224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zh-TW" altLang="en-US" sz="1050" b="1" kern="100" dirty="0">
                <a:solidFill>
                  <a:schemeClr val="tx1"/>
                </a:solidFill>
                <a:latin typeface="Meiryo UI" panose="020B0604030504040204" pitchFamily="50" charset="-128"/>
                <a:ea typeface="Meiryo UI" panose="020B0604030504040204" pitchFamily="50" charset="-128"/>
                <a:cs typeface="Times New Roman"/>
              </a:rPr>
              <a:t>泉佐野岩出線</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・暫定</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車線区間における交通安全対策に取り組みます。</a:t>
            </a:r>
          </a:p>
          <a:p>
            <a:pPr lvl="0" algn="just">
              <a:lnSpc>
                <a:spcPts val="1000"/>
              </a:lnSpc>
              <a:spcBef>
                <a:spcPts val="6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・ガードレール等による上下線分離構造への線形改良や路面表示などの</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安全対策に関する詳細について府警本部協議実施</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協議完了後に工事発注</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6" name="テキスト ボックス 29"/>
          <p:cNvSpPr txBox="1"/>
          <p:nvPr/>
        </p:nvSpPr>
        <p:spPr>
          <a:xfrm>
            <a:off x="11381154" y="713356"/>
            <a:ext cx="3562743" cy="22768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砂川樫井線</a:t>
            </a:r>
            <a:r>
              <a:rPr lang="en-US" altLang="ja-JP" sz="1050" b="1" kern="100" dirty="0">
                <a:solidFill>
                  <a:schemeClr val="tx1"/>
                </a:solidFill>
                <a:effectLst/>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effectLst/>
                <a:latin typeface="Meiryo UI" panose="020B0604030504040204" pitchFamily="50" charset="-128"/>
                <a:ea typeface="Meiryo UI" panose="020B0604030504040204" pitchFamily="50" charset="-128"/>
                <a:cs typeface="Times New Roman"/>
              </a:rPr>
              <a:t>　　　　　</a:t>
            </a:r>
            <a:endParaRPr lang="en-US" altLang="ja-JP" sz="1050" b="1" kern="100" dirty="0">
              <a:solidFill>
                <a:schemeClr val="tx1"/>
              </a:solidFill>
              <a:effectLst/>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・泉南市事業の都市計画道路砂川樫井線が整備されることに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より、府道大阪和泉泉南線の新家踏切対策にも寄与すること</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から、府が整備費用の一部を負担し用地交渉・工事を受託。</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併せて新道を府道とし、旧道は市へ引き継ぐことで市と合意し</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現在事業を進めています。</a:t>
            </a:r>
            <a:endParaRPr lang="en-US" altLang="ja-JP" sz="1000" b="1"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000"/>
              </a:lnSpc>
              <a:spcBef>
                <a:spcPts val="600"/>
              </a:spcBef>
              <a:spcAft>
                <a:spcPts val="0"/>
              </a:spcAft>
            </a:pPr>
            <a:r>
              <a:rPr lang="ja-JP" altLang="en-US" sz="1000" b="1" kern="100" dirty="0">
                <a:solidFill>
                  <a:srgbClr val="FF0000"/>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・渡河橋下部工事（柳谷川、新家川）</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en-US" altLang="ja-JP" sz="9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（Ｒ４から継続）</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・柳谷川渡河橋上部工事</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・用地買収　　　等</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27" name="正方形/長方形 26"/>
          <p:cNvSpPr/>
          <p:nvPr/>
        </p:nvSpPr>
        <p:spPr>
          <a:xfrm>
            <a:off x="144438" y="8052610"/>
            <a:ext cx="14799460" cy="252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44438" y="8054727"/>
            <a:ext cx="14799460" cy="252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300" b="1" spc="300" dirty="0">
                <a:solidFill>
                  <a:schemeClr val="bg1"/>
                </a:solidFill>
                <a:latin typeface="HG丸ｺﾞｼｯｸM-PRO" panose="020F0600000000000000" pitchFamily="50" charset="-128"/>
                <a:ea typeface="HG丸ｺﾞｼｯｸM-PRO" panose="020F0600000000000000" pitchFamily="50" charset="-128"/>
              </a:rPr>
              <a:t>４．</a:t>
            </a:r>
            <a:r>
              <a:rPr lang="ja-JP" altLang="en-US" sz="1300" b="1" dirty="0">
                <a:solidFill>
                  <a:schemeClr val="bg1"/>
                </a:solidFill>
                <a:latin typeface="HG丸ｺﾞｼｯｸM-PRO" panose="020F0600000000000000" pitchFamily="50" charset="-128"/>
                <a:ea typeface="HG丸ｺﾞｼｯｸM-PRO" panose="020F0600000000000000" pitchFamily="50" charset="-128"/>
              </a:rPr>
              <a:t>戦略的な維持管理</a:t>
            </a:r>
          </a:p>
        </p:txBody>
      </p:sp>
      <p:sp>
        <p:nvSpPr>
          <p:cNvPr id="29" name="テキスト ボックス 29"/>
          <p:cNvSpPr txBox="1"/>
          <p:nvPr/>
        </p:nvSpPr>
        <p:spPr>
          <a:xfrm>
            <a:off x="345374" y="8310619"/>
            <a:ext cx="342000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安全と安心のための維持管理</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・管理する道路や河川、公園において、施設の不具合や損傷</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を早期に発見するため、パトロール・点検を着実に実施します。</a:t>
            </a: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・発見した不具合や損傷箇所は、「現場の知恵」から生まれた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アイデアを積極的に活用し、迅速かつきめ細やかな対応に努</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めます。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・公園施設の長寿命化計画改定を行います。</a:t>
            </a:r>
          </a:p>
          <a:p>
            <a:pPr lvl="0" algn="just">
              <a:lnSpc>
                <a:spcPts val="1400"/>
              </a:lnSpc>
              <a:spcBef>
                <a:spcPts val="300"/>
              </a:spcBef>
              <a:spcAft>
                <a:spcPts val="0"/>
              </a:spcAft>
            </a:pPr>
            <a:endParaRPr lang="ja-JP" altLang="ja-JP" sz="10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0" name="テキスト ボックス 29"/>
          <p:cNvSpPr txBox="1"/>
          <p:nvPr/>
        </p:nvSpPr>
        <p:spPr>
          <a:xfrm>
            <a:off x="4033742" y="8313795"/>
            <a:ext cx="352800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点検の着実な実施と計画的な保全</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・点検により要対策と判定された箇所について、重要度を加味し</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実施します。</a:t>
            </a:r>
          </a:p>
          <a:p>
            <a:pPr lvl="0" algn="just">
              <a:lnSpc>
                <a:spcPts val="1000"/>
              </a:lnSpc>
              <a:spcBef>
                <a:spcPts val="6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900" kern="100" spc="170" dirty="0">
                <a:solidFill>
                  <a:schemeClr val="tx1"/>
                </a:solidFill>
                <a:latin typeface="Meiryo UI" panose="020B0604030504040204" pitchFamily="50" charset="-128"/>
                <a:ea typeface="Meiryo UI" panose="020B0604030504040204" pitchFamily="50" charset="-128"/>
                <a:cs typeface="Times New Roman"/>
              </a:rPr>
              <a:t>橋りょう補修</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：積川大橋、泉南マリンブリッジ、鳥取中高架橋など</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・橋りょう耐震補強：自然田歩道橋</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・河川護岸補修等：春木川、近木川、樫井川、番川など</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・堆積土砂撤去：近木川、津田川、樫井川など</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1" name="テキスト ボックス 29"/>
          <p:cNvSpPr txBox="1"/>
          <p:nvPr/>
        </p:nvSpPr>
        <p:spPr>
          <a:xfrm>
            <a:off x="7702562" y="8310618"/>
            <a:ext cx="3528000" cy="1576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資産活用による維持管理財源の確保</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・事業予定地や道路高架下など未利用の公共用地を公募に</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より売却又は貸し付け、得られる収入を維持管理費用に充て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るなど、独自財源の確保も併せた資産の有効活用を行います。</a:t>
            </a:r>
          </a:p>
          <a:p>
            <a:pPr lvl="0" algn="just">
              <a:lnSpc>
                <a:spcPts val="1000"/>
              </a:lnSpc>
              <a:spcBef>
                <a:spcPts val="600"/>
              </a:spcBef>
              <a:spcAft>
                <a:spcPts val="0"/>
              </a:spcAft>
            </a:pP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00" b="1" kern="100" dirty="0">
                <a:solidFill>
                  <a:schemeClr val="tx1"/>
                </a:solidFill>
                <a:latin typeface="Meiryo UI" panose="020B0604030504040204" pitchFamily="50" charset="-128"/>
                <a:ea typeface="Meiryo UI" panose="020B0604030504040204" pitchFamily="50" charset="-128"/>
                <a:cs typeface="Times New Roman"/>
              </a:rPr>
              <a:t>５年度実施予定</a:t>
            </a:r>
            <a:r>
              <a:rPr lang="en-US" altLang="ja-JP" sz="1000" b="1" kern="100" dirty="0">
                <a:solidFill>
                  <a:schemeClr val="tx1"/>
                </a:solidFill>
                <a:latin typeface="Meiryo UI" panose="020B0604030504040204" pitchFamily="50" charset="-128"/>
                <a:ea typeface="Meiryo UI" panose="020B0604030504040204" pitchFamily="50" charset="-128"/>
                <a:cs typeface="Times New Roman"/>
              </a:rPr>
              <a:t>]</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［貸付］大阪岸和田南海線、元都市計画道路　など</a:t>
            </a:r>
          </a:p>
          <a:p>
            <a:pPr lvl="0" algn="just">
              <a:lnSpc>
                <a:spcPts val="12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［未利用地処分］和歌山阪南線　など</a:t>
            </a:r>
          </a:p>
          <a:p>
            <a:pPr lvl="0" algn="just">
              <a:lnSpc>
                <a:spcPts val="1400"/>
              </a:lnSpc>
              <a:spcAft>
                <a:spcPts val="0"/>
              </a:spcAft>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32" name="テキスト ボックス 29"/>
          <p:cNvSpPr txBox="1"/>
          <p:nvPr/>
        </p:nvSpPr>
        <p:spPr>
          <a:xfrm>
            <a:off x="11381155" y="8329669"/>
            <a:ext cx="3528000" cy="14436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ts val="1400"/>
              </a:lnSpc>
              <a:spcAft>
                <a:spcPts val="0"/>
              </a:spcAft>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維持管理連携プラットフォーム</a:t>
            </a: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　　　　　</a:t>
            </a: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・管内市町の維持管理に関する技術力向上、人材育成の取り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組みとして、講習会や現場研修を開催します。</a:t>
            </a:r>
          </a:p>
          <a:p>
            <a:pPr lvl="0" algn="just">
              <a:lnSpc>
                <a:spcPts val="1400"/>
              </a:lnSpc>
              <a:spcBef>
                <a:spcPts val="400"/>
              </a:spcBef>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・岸和田土木事務所のメンテナンスマネジメント委員会（</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MM</a:t>
            </a: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委員会）への市町担当者の参加や、市町の維持管理に関</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する取り組み事例を相互に紹介すること等により情報共有を</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lvl="0" algn="just">
              <a:lnSpc>
                <a:spcPts val="1400"/>
              </a:lnSpc>
              <a:spcAft>
                <a:spcPts val="0"/>
              </a:spcAft>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図ります。</a:t>
            </a:r>
          </a:p>
        </p:txBody>
      </p:sp>
      <p:pic>
        <p:nvPicPr>
          <p:cNvPr id="33" name="Picture 239" descr="P105013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0167"/>
          <a:stretch/>
        </p:blipFill>
        <p:spPr bwMode="auto">
          <a:xfrm>
            <a:off x="6044957" y="9717825"/>
            <a:ext cx="1396158" cy="82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33" descr="RIMG1802"/>
          <p:cNvPicPr>
            <a:picLocks noChangeAspect="1"/>
          </p:cNvPicPr>
          <p:nvPr/>
        </p:nvPicPr>
        <p:blipFill rotWithShape="1">
          <a:blip r:embed="rId8" cstate="print">
            <a:extLst>
              <a:ext uri="{28A0092B-C50C-407E-A947-70E740481C1C}">
                <a14:useLocalDpi xmlns:a14="http://schemas.microsoft.com/office/drawing/2010/main" val="0"/>
              </a:ext>
            </a:extLst>
          </a:blip>
          <a:srcRect t="7761" r="23666" b="12065"/>
          <a:stretch/>
        </p:blipFill>
        <p:spPr bwMode="auto">
          <a:xfrm>
            <a:off x="11568905" y="9669360"/>
            <a:ext cx="1456424" cy="864000"/>
          </a:xfrm>
          <a:prstGeom prst="rect">
            <a:avLst/>
          </a:prstGeom>
          <a:noFill/>
          <a:ln>
            <a:noFill/>
          </a:ln>
        </p:spPr>
      </p:pic>
      <p:pic>
        <p:nvPicPr>
          <p:cNvPr id="35" name="Picture 243" descr="IMG_365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91" t="22024" r="6015" b="9353"/>
          <a:stretch/>
        </p:blipFill>
        <p:spPr bwMode="auto">
          <a:xfrm>
            <a:off x="13324998" y="9676237"/>
            <a:ext cx="1488857"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35"/>
          <p:cNvPicPr>
            <a:picLocks noChangeAspect="1"/>
          </p:cNvPicPr>
          <p:nvPr/>
        </p:nvPicPr>
        <p:blipFill rotWithShape="1">
          <a:blip r:embed="rId10" cstate="print">
            <a:extLst>
              <a:ext uri="{28A0092B-C50C-407E-A947-70E740481C1C}">
                <a14:useLocalDpi xmlns:a14="http://schemas.microsoft.com/office/drawing/2010/main"/>
              </a:ext>
            </a:extLst>
          </a:blip>
          <a:srcRect l="1579" t="16020" r="9129" b="8018"/>
          <a:stretch/>
        </p:blipFill>
        <p:spPr>
          <a:xfrm>
            <a:off x="619629" y="9717826"/>
            <a:ext cx="1292992" cy="828000"/>
          </a:xfrm>
          <a:prstGeom prst="rect">
            <a:avLst/>
          </a:prstGeom>
        </p:spPr>
      </p:pic>
      <p:pic>
        <p:nvPicPr>
          <p:cNvPr id="37" name="図 36"/>
          <p:cNvPicPr>
            <a:picLocks noChangeAspect="1"/>
          </p:cNvPicPr>
          <p:nvPr/>
        </p:nvPicPr>
        <p:blipFill rotWithShape="1">
          <a:blip r:embed="rId11" cstate="print">
            <a:extLst>
              <a:ext uri="{28A0092B-C50C-407E-A947-70E740481C1C}">
                <a14:useLocalDpi xmlns:a14="http://schemas.microsoft.com/office/drawing/2010/main"/>
              </a:ext>
            </a:extLst>
          </a:blip>
          <a:srcRect b="11865"/>
          <a:stretch/>
        </p:blipFill>
        <p:spPr>
          <a:xfrm>
            <a:off x="2082005" y="9692641"/>
            <a:ext cx="1279472" cy="853439"/>
          </a:xfrm>
          <a:prstGeom prst="rect">
            <a:avLst/>
          </a:prstGeom>
        </p:spPr>
      </p:pic>
      <p:grpSp>
        <p:nvGrpSpPr>
          <p:cNvPr id="38" name="グループ化 37"/>
          <p:cNvGrpSpPr/>
          <p:nvPr/>
        </p:nvGrpSpPr>
        <p:grpSpPr>
          <a:xfrm>
            <a:off x="4295104" y="2032000"/>
            <a:ext cx="3144286" cy="936762"/>
            <a:chOff x="4216400" y="2001228"/>
            <a:chExt cx="3144286" cy="936762"/>
          </a:xfrm>
        </p:grpSpPr>
        <p:pic>
          <p:nvPicPr>
            <p:cNvPr id="39" name="図 38"/>
            <p:cNvPicPr>
              <a:picLocks noChangeAspect="1"/>
            </p:cNvPicPr>
            <p:nvPr/>
          </p:nvPicPr>
          <p:blipFill rotWithShape="1">
            <a:blip r:embed="rId12" cstate="print">
              <a:extLst>
                <a:ext uri="{BEBA8EAE-BF5A-486C-A8C5-ECC9F3942E4B}">
                  <a14:imgProps xmlns:a14="http://schemas.microsoft.com/office/drawing/2010/main">
                    <a14:imgLayer r:embed="rId13">
                      <a14:imgEffect>
                        <a14:colorTemperature colorTemp="8800"/>
                      </a14:imgEffect>
                      <a14:imgEffect>
                        <a14:brightnessContrast bright="20000" contrast="20000"/>
                      </a14:imgEffect>
                    </a14:imgLayer>
                  </a14:imgProps>
                </a:ext>
                <a:ext uri="{28A0092B-C50C-407E-A947-70E740481C1C}">
                  <a14:useLocalDpi xmlns:a14="http://schemas.microsoft.com/office/drawing/2010/main"/>
                </a:ext>
              </a:extLst>
            </a:blip>
            <a:srcRect l="404" t="5955" r="-404" b="5971"/>
            <a:stretch/>
          </p:blipFill>
          <p:spPr>
            <a:xfrm>
              <a:off x="4216400" y="2001228"/>
              <a:ext cx="3144286" cy="936762"/>
            </a:xfrm>
            <a:prstGeom prst="rect">
              <a:avLst/>
            </a:prstGeom>
          </p:spPr>
        </p:pic>
        <p:sp>
          <p:nvSpPr>
            <p:cNvPr id="40" name="テキスト ボックス 39"/>
            <p:cNvSpPr txBox="1"/>
            <p:nvPr/>
          </p:nvSpPr>
          <p:spPr>
            <a:xfrm>
              <a:off x="6530641" y="2017309"/>
              <a:ext cx="803693" cy="138499"/>
            </a:xfrm>
            <a:prstGeom prst="rect">
              <a:avLst/>
            </a:prstGeom>
            <a:solidFill>
              <a:schemeClr val="bg1">
                <a:alpha val="40000"/>
              </a:schemeClr>
            </a:solidFill>
          </p:spPr>
          <p:txBody>
            <a:bodyPr wrap="square" lIns="0" tIns="0" rIns="0" bIns="0" rtlCol="0" anchor="ctr" anchorCtr="0">
              <a:spAutoFit/>
            </a:bodyPr>
            <a:lstStyle/>
            <a:p>
              <a:pPr algn="ctr"/>
              <a:r>
                <a:rPr kumimoji="1" lang="ja-JP" altLang="en-US" sz="900" b="1" dirty="0">
                  <a:latin typeface="UD デジタル 教科書体 NK-B" panose="02020700000000000000" pitchFamily="18" charset="-128"/>
                  <a:ea typeface="UD デジタル 教科書体 NK-B" panose="02020700000000000000" pitchFamily="18" charset="-128"/>
                </a:rPr>
                <a:t>完成イメージ</a:t>
              </a:r>
            </a:p>
          </p:txBody>
        </p:sp>
      </p:grpSp>
      <p:pic>
        <p:nvPicPr>
          <p:cNvPr id="41" name="図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5561" y="7084499"/>
            <a:ext cx="1247999" cy="936000"/>
          </a:xfrm>
          <a:prstGeom prst="rect">
            <a:avLst/>
          </a:prstGeom>
        </p:spPr>
      </p:pic>
      <p:pic>
        <p:nvPicPr>
          <p:cNvPr id="42" name="図 41"/>
          <p:cNvPicPr>
            <a:picLocks noChangeAspect="1"/>
          </p:cNvPicPr>
          <p:nvPr/>
        </p:nvPicPr>
        <p:blipFill rotWithShape="1">
          <a:blip r:embed="rId15" cstate="print">
            <a:extLst>
              <a:ext uri="{28A0092B-C50C-407E-A947-70E740481C1C}">
                <a14:useLocalDpi xmlns:a14="http://schemas.microsoft.com/office/drawing/2010/main" val="0"/>
              </a:ext>
            </a:extLst>
          </a:blip>
          <a:srcRect t="4613"/>
          <a:stretch/>
        </p:blipFill>
        <p:spPr>
          <a:xfrm>
            <a:off x="2057721" y="7079260"/>
            <a:ext cx="1308358" cy="936000"/>
          </a:xfrm>
          <a:prstGeom prst="rect">
            <a:avLst/>
          </a:prstGeom>
        </p:spPr>
      </p:pic>
      <p:pic>
        <p:nvPicPr>
          <p:cNvPr id="43" name="図 42"/>
          <p:cNvPicPr>
            <a:picLocks noChangeAspect="1"/>
          </p:cNvPicPr>
          <p:nvPr/>
        </p:nvPicPr>
        <p:blipFill rotWithShape="1">
          <a:blip r:embed="rId16" cstate="print">
            <a:extLst>
              <a:ext uri="{28A0092B-C50C-407E-A947-70E740481C1C}">
                <a14:useLocalDpi xmlns:a14="http://schemas.microsoft.com/office/drawing/2010/main" val="0"/>
              </a:ext>
            </a:extLst>
          </a:blip>
          <a:srcRect t="743" b="7810"/>
          <a:stretch/>
        </p:blipFill>
        <p:spPr>
          <a:xfrm>
            <a:off x="8099195" y="9680374"/>
            <a:ext cx="1259749" cy="864000"/>
          </a:xfrm>
          <a:prstGeom prst="rect">
            <a:avLst/>
          </a:prstGeom>
        </p:spPr>
      </p:pic>
      <p:pic>
        <p:nvPicPr>
          <p:cNvPr id="44" name="図 43"/>
          <p:cNvPicPr>
            <a:picLocks noChangeAspect="1"/>
          </p:cNvPicPr>
          <p:nvPr/>
        </p:nvPicPr>
        <p:blipFill rotWithShape="1">
          <a:blip r:embed="rId17" cstate="print">
            <a:extLst>
              <a:ext uri="{28A0092B-C50C-407E-A947-70E740481C1C}">
                <a14:useLocalDpi xmlns:a14="http://schemas.microsoft.com/office/drawing/2010/main" val="0"/>
              </a:ext>
            </a:extLst>
          </a:blip>
          <a:srcRect t="7983" b="7307"/>
          <a:stretch/>
        </p:blipFill>
        <p:spPr>
          <a:xfrm>
            <a:off x="9669696" y="9669652"/>
            <a:ext cx="1359923" cy="864000"/>
          </a:xfrm>
          <a:prstGeom prst="rect">
            <a:avLst/>
          </a:prstGeom>
          <a:ln w="6350">
            <a:noFill/>
          </a:ln>
        </p:spPr>
      </p:pic>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92113" y="1876061"/>
            <a:ext cx="1440000" cy="1080000"/>
          </a:xfrm>
          <a:prstGeom prst="rect">
            <a:avLst/>
          </a:prstGeom>
          <a:ln w="6350">
            <a:noFill/>
          </a:ln>
        </p:spPr>
      </p:pic>
      <p:pic>
        <p:nvPicPr>
          <p:cNvPr id="49" name="図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32251" y="1876061"/>
            <a:ext cx="1440001" cy="1080000"/>
          </a:xfrm>
          <a:prstGeom prst="rect">
            <a:avLst/>
          </a:prstGeom>
          <a:ln w="6350">
            <a:noFill/>
          </a:ln>
        </p:spPr>
      </p:pic>
      <p:pic>
        <p:nvPicPr>
          <p:cNvPr id="51" name="図 50"/>
          <p:cNvPicPr>
            <a:picLocks noChangeAspect="1"/>
          </p:cNvPicPr>
          <p:nvPr/>
        </p:nvPicPr>
        <p:blipFill rotWithShape="1">
          <a:blip r:embed="rId20" cstate="print">
            <a:extLst>
              <a:ext uri="{28A0092B-C50C-407E-A947-70E740481C1C}">
                <a14:useLocalDpi xmlns:a14="http://schemas.microsoft.com/office/drawing/2010/main" val="0"/>
              </a:ext>
            </a:extLst>
          </a:blip>
          <a:srcRect l="9704" r="8534" b="36534"/>
          <a:stretch/>
        </p:blipFill>
        <p:spPr>
          <a:xfrm>
            <a:off x="6179820" y="7295257"/>
            <a:ext cx="1236762" cy="720000"/>
          </a:xfrm>
          <a:prstGeom prst="rect">
            <a:avLst/>
          </a:prstGeom>
          <a:ln w="6350">
            <a:noFill/>
          </a:ln>
        </p:spPr>
      </p:pic>
      <p:pic>
        <p:nvPicPr>
          <p:cNvPr id="53" name="図 52"/>
          <p:cNvPicPr>
            <a:picLocks noChangeAspect="1"/>
          </p:cNvPicPr>
          <p:nvPr/>
        </p:nvPicPr>
        <p:blipFill rotWithShape="1">
          <a:blip r:embed="rId21" cstate="print">
            <a:extLst>
              <a:ext uri="{28A0092B-C50C-407E-A947-70E740481C1C}">
                <a14:useLocalDpi xmlns:a14="http://schemas.microsoft.com/office/drawing/2010/main" val="0"/>
              </a:ext>
            </a:extLst>
          </a:blip>
          <a:srcRect l="8530" b="10439"/>
          <a:stretch/>
        </p:blipFill>
        <p:spPr>
          <a:xfrm>
            <a:off x="9587172" y="7077310"/>
            <a:ext cx="1417206" cy="936000"/>
          </a:xfrm>
          <a:prstGeom prst="rect">
            <a:avLst/>
          </a:prstGeom>
          <a:ln w="6350">
            <a:noFill/>
          </a:ln>
        </p:spPr>
      </p:pic>
      <p:sp>
        <p:nvSpPr>
          <p:cNvPr id="56" name="テキスト ボックス 55"/>
          <p:cNvSpPr txBox="1"/>
          <p:nvPr/>
        </p:nvSpPr>
        <p:spPr>
          <a:xfrm>
            <a:off x="11860031" y="86034"/>
            <a:ext cx="3076575" cy="338554"/>
          </a:xfrm>
          <a:prstGeom prst="rect">
            <a:avLst/>
          </a:prstGeom>
          <a:solidFill>
            <a:schemeClr val="tx1"/>
          </a:solidFill>
        </p:spPr>
        <p:txBody>
          <a:bodyPr wrap="square" rtlCol="0">
            <a:spAutoFit/>
          </a:bodyPr>
          <a:lstStyle/>
          <a:p>
            <a:pPr algn="r"/>
            <a:r>
              <a:rPr lang="ja-JP" altLang="en-US" sz="1600" b="1" dirty="0">
                <a:solidFill>
                  <a:schemeClr val="bg1"/>
                </a:solidFill>
                <a:latin typeface="HG丸ｺﾞｼｯｸM-PRO" panose="020F0600000000000000" pitchFamily="50" charset="-128"/>
                <a:ea typeface="HG丸ｺﾞｼｯｸM-PRO" panose="020F0600000000000000" pitchFamily="50" charset="-128"/>
              </a:rPr>
              <a:t>令和５年</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4</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月時点</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8" name="図 57"/>
          <p:cNvPicPr>
            <a:picLocks noChangeAspect="1"/>
          </p:cNvPicPr>
          <p:nvPr/>
        </p:nvPicPr>
        <p:blipFill rotWithShape="1">
          <a:blip r:embed="rId22" cstate="print">
            <a:extLst>
              <a:ext uri="{28A0092B-C50C-407E-A947-70E740481C1C}">
                <a14:useLocalDpi xmlns:a14="http://schemas.microsoft.com/office/drawing/2010/main" val="0"/>
              </a:ext>
            </a:extLst>
          </a:blip>
          <a:srcRect l="9630" t="39408" r="10768" b="27552"/>
          <a:stretch/>
        </p:blipFill>
        <p:spPr>
          <a:xfrm>
            <a:off x="7828736" y="4422556"/>
            <a:ext cx="1804660" cy="1061523"/>
          </a:xfrm>
          <a:prstGeom prst="rect">
            <a:avLst/>
          </a:prstGeom>
        </p:spPr>
      </p:pic>
      <p:pic>
        <p:nvPicPr>
          <p:cNvPr id="60" name="図 59">
            <a:extLst>
              <a:ext uri="{FF2B5EF4-FFF2-40B4-BE49-F238E27FC236}">
                <a16:creationId xmlns:a16="http://schemas.microsoft.com/office/drawing/2014/main" id="{50410998-7B86-431B-8FEA-A6763C6AA428}"/>
              </a:ext>
            </a:extLst>
          </p:cNvPr>
          <p:cNvPicPr>
            <a:picLocks noChangeAspect="1"/>
          </p:cNvPicPr>
          <p:nvPr/>
        </p:nvPicPr>
        <p:blipFill>
          <a:blip r:embed="rId23"/>
          <a:stretch>
            <a:fillRect/>
          </a:stretch>
        </p:blipFill>
        <p:spPr>
          <a:xfrm>
            <a:off x="619628" y="2012973"/>
            <a:ext cx="1361801" cy="938865"/>
          </a:xfrm>
          <a:prstGeom prst="rect">
            <a:avLst/>
          </a:prstGeom>
        </p:spPr>
      </p:pic>
      <p:pic>
        <p:nvPicPr>
          <p:cNvPr id="61" name="図 60">
            <a:extLst>
              <a:ext uri="{FF2B5EF4-FFF2-40B4-BE49-F238E27FC236}">
                <a16:creationId xmlns:a16="http://schemas.microsoft.com/office/drawing/2014/main" id="{52294C13-4246-4E71-BDF2-88D9AFB68F90}"/>
              </a:ext>
            </a:extLst>
          </p:cNvPr>
          <p:cNvPicPr>
            <a:picLocks noChangeAspect="1"/>
          </p:cNvPicPr>
          <p:nvPr/>
        </p:nvPicPr>
        <p:blipFill>
          <a:blip r:embed="rId24"/>
          <a:stretch>
            <a:fillRect/>
          </a:stretch>
        </p:blipFill>
        <p:spPr>
          <a:xfrm>
            <a:off x="2181567" y="2011656"/>
            <a:ext cx="1366181" cy="933675"/>
          </a:xfrm>
          <a:prstGeom prst="rect">
            <a:avLst/>
          </a:prstGeom>
        </p:spPr>
      </p:pic>
      <p:pic>
        <p:nvPicPr>
          <p:cNvPr id="62" name="図 61">
            <a:extLst>
              <a:ext uri="{FF2B5EF4-FFF2-40B4-BE49-F238E27FC236}">
                <a16:creationId xmlns:a16="http://schemas.microsoft.com/office/drawing/2014/main" id="{A85EB6CE-E019-4B82-B5E3-CC2D91D1DAB3}"/>
              </a:ext>
            </a:extLst>
          </p:cNvPr>
          <p:cNvPicPr>
            <a:picLocks noChangeAspect="1"/>
          </p:cNvPicPr>
          <p:nvPr/>
        </p:nvPicPr>
        <p:blipFill>
          <a:blip r:embed="rId25"/>
          <a:stretch>
            <a:fillRect/>
          </a:stretch>
        </p:blipFill>
        <p:spPr>
          <a:xfrm>
            <a:off x="4408736" y="4693638"/>
            <a:ext cx="1280391" cy="774534"/>
          </a:xfrm>
          <a:prstGeom prst="rect">
            <a:avLst/>
          </a:prstGeom>
        </p:spPr>
      </p:pic>
      <p:pic>
        <p:nvPicPr>
          <p:cNvPr id="63" name="図 62">
            <a:extLst>
              <a:ext uri="{FF2B5EF4-FFF2-40B4-BE49-F238E27FC236}">
                <a16:creationId xmlns:a16="http://schemas.microsoft.com/office/drawing/2014/main" id="{59024317-933D-4069-9018-E84F309E59B7}"/>
              </a:ext>
            </a:extLst>
          </p:cNvPr>
          <p:cNvPicPr>
            <a:picLocks noChangeAspect="1"/>
          </p:cNvPicPr>
          <p:nvPr/>
        </p:nvPicPr>
        <p:blipFill>
          <a:blip r:embed="rId26"/>
          <a:stretch>
            <a:fillRect/>
          </a:stretch>
        </p:blipFill>
        <p:spPr>
          <a:xfrm>
            <a:off x="5977247" y="4693638"/>
            <a:ext cx="1431165" cy="771606"/>
          </a:xfrm>
          <a:prstGeom prst="rect">
            <a:avLst/>
          </a:prstGeom>
        </p:spPr>
      </p:pic>
      <p:pic>
        <p:nvPicPr>
          <p:cNvPr id="64" name="図 63">
            <a:extLst>
              <a:ext uri="{FF2B5EF4-FFF2-40B4-BE49-F238E27FC236}">
                <a16:creationId xmlns:a16="http://schemas.microsoft.com/office/drawing/2014/main" id="{04EF9C96-A545-4270-B2B5-E978297B0567}"/>
              </a:ext>
            </a:extLst>
          </p:cNvPr>
          <p:cNvPicPr>
            <a:picLocks noChangeAspect="1"/>
          </p:cNvPicPr>
          <p:nvPr/>
        </p:nvPicPr>
        <p:blipFill>
          <a:blip r:embed="rId27"/>
          <a:stretch>
            <a:fillRect/>
          </a:stretch>
        </p:blipFill>
        <p:spPr>
          <a:xfrm>
            <a:off x="470724" y="4775292"/>
            <a:ext cx="1188823" cy="688908"/>
          </a:xfrm>
          <a:prstGeom prst="rect">
            <a:avLst/>
          </a:prstGeom>
        </p:spPr>
      </p:pic>
      <p:pic>
        <p:nvPicPr>
          <p:cNvPr id="65" name="図 64">
            <a:extLst>
              <a:ext uri="{FF2B5EF4-FFF2-40B4-BE49-F238E27FC236}">
                <a16:creationId xmlns:a16="http://schemas.microsoft.com/office/drawing/2014/main" id="{5AC15E2D-1BE1-45C1-9EB2-085C8EE54B98}"/>
              </a:ext>
            </a:extLst>
          </p:cNvPr>
          <p:cNvPicPr>
            <a:picLocks noChangeAspect="1"/>
          </p:cNvPicPr>
          <p:nvPr/>
        </p:nvPicPr>
        <p:blipFill>
          <a:blip r:embed="rId28"/>
          <a:stretch>
            <a:fillRect/>
          </a:stretch>
        </p:blipFill>
        <p:spPr>
          <a:xfrm>
            <a:off x="1699036" y="4764194"/>
            <a:ext cx="1152244" cy="682811"/>
          </a:xfrm>
          <a:prstGeom prst="rect">
            <a:avLst/>
          </a:prstGeom>
        </p:spPr>
      </p:pic>
      <p:pic>
        <p:nvPicPr>
          <p:cNvPr id="67" name="図 66">
            <a:extLst>
              <a:ext uri="{FF2B5EF4-FFF2-40B4-BE49-F238E27FC236}">
                <a16:creationId xmlns:a16="http://schemas.microsoft.com/office/drawing/2014/main" id="{2BEEE472-0326-4589-817A-D11E340053AC}"/>
              </a:ext>
            </a:extLst>
          </p:cNvPr>
          <p:cNvPicPr>
            <a:picLocks noChangeAspect="1"/>
          </p:cNvPicPr>
          <p:nvPr/>
        </p:nvPicPr>
        <p:blipFill>
          <a:blip r:embed="rId29"/>
          <a:stretch>
            <a:fillRect/>
          </a:stretch>
        </p:blipFill>
        <p:spPr>
          <a:xfrm>
            <a:off x="9630009" y="4422788"/>
            <a:ext cx="1567663" cy="1041412"/>
          </a:xfrm>
          <a:prstGeom prst="rect">
            <a:avLst/>
          </a:prstGeom>
        </p:spPr>
      </p:pic>
      <p:pic>
        <p:nvPicPr>
          <p:cNvPr id="70" name="図 69">
            <a:extLst>
              <a:ext uri="{FF2B5EF4-FFF2-40B4-BE49-F238E27FC236}">
                <a16:creationId xmlns:a16="http://schemas.microsoft.com/office/drawing/2014/main" id="{FED86A21-4C4E-4B5D-996E-C91977318AE3}"/>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5400000">
            <a:off x="14018128" y="2041710"/>
            <a:ext cx="1004593" cy="753549"/>
          </a:xfrm>
          <a:prstGeom prst="rect">
            <a:avLst/>
          </a:prstGeom>
        </p:spPr>
      </p:pic>
      <p:sp>
        <p:nvSpPr>
          <p:cNvPr id="71" name="テキスト ボックス 70">
            <a:extLst>
              <a:ext uri="{FF2B5EF4-FFF2-40B4-BE49-F238E27FC236}">
                <a16:creationId xmlns:a16="http://schemas.microsoft.com/office/drawing/2014/main" id="{491DE514-87B9-4AC8-9D8A-3B8E5F666170}"/>
              </a:ext>
            </a:extLst>
          </p:cNvPr>
          <p:cNvSpPr txBox="1"/>
          <p:nvPr/>
        </p:nvSpPr>
        <p:spPr>
          <a:xfrm>
            <a:off x="14143650" y="1664187"/>
            <a:ext cx="708310" cy="289451"/>
          </a:xfrm>
          <a:prstGeom prst="rect">
            <a:avLst/>
          </a:prstGeom>
          <a:noFill/>
        </p:spPr>
        <p:txBody>
          <a:bodyPr wrap="square" lIns="36000" tIns="36000" rIns="36000" bIns="36000" rtlCol="0" anchor="ctr" anchorCtr="1">
            <a:noAutofit/>
          </a:bodyPr>
          <a:lstStyle/>
          <a:p>
            <a:pPr algn="ctr"/>
            <a:r>
              <a:rPr lang="ja-JP" altLang="en-US" sz="800" dirty="0"/>
              <a:t>新家川</a:t>
            </a:r>
            <a:r>
              <a:rPr kumimoji="1" lang="ja-JP" altLang="en-US" sz="800" dirty="0"/>
              <a:t>渡河橋</a:t>
            </a:r>
            <a:endParaRPr kumimoji="1" lang="en-US" altLang="ja-JP" sz="800" dirty="0"/>
          </a:p>
          <a:p>
            <a:pPr algn="ctr"/>
            <a:r>
              <a:rPr kumimoji="1" lang="ja-JP" altLang="en-US" sz="800" dirty="0"/>
              <a:t>下部工事</a:t>
            </a:r>
          </a:p>
        </p:txBody>
      </p:sp>
      <p:pic>
        <p:nvPicPr>
          <p:cNvPr id="72" name="図 71">
            <a:extLst>
              <a:ext uri="{FF2B5EF4-FFF2-40B4-BE49-F238E27FC236}">
                <a16:creationId xmlns:a16="http://schemas.microsoft.com/office/drawing/2014/main" id="{41A9D6C7-C8DF-4228-9666-B5E0DB69812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3062080" y="2183362"/>
            <a:ext cx="1004593" cy="753549"/>
          </a:xfrm>
          <a:prstGeom prst="rect">
            <a:avLst/>
          </a:prstGeom>
        </p:spPr>
      </p:pic>
      <p:sp>
        <p:nvSpPr>
          <p:cNvPr id="73" name="テキスト ボックス 72">
            <a:extLst>
              <a:ext uri="{FF2B5EF4-FFF2-40B4-BE49-F238E27FC236}">
                <a16:creationId xmlns:a16="http://schemas.microsoft.com/office/drawing/2014/main" id="{5E63A41F-B599-4CD5-83D2-B78C06ECF8ED}"/>
              </a:ext>
            </a:extLst>
          </p:cNvPr>
          <p:cNvSpPr txBox="1"/>
          <p:nvPr/>
        </p:nvSpPr>
        <p:spPr>
          <a:xfrm>
            <a:off x="13324998" y="1876061"/>
            <a:ext cx="741675" cy="338801"/>
          </a:xfrm>
          <a:prstGeom prst="rect">
            <a:avLst/>
          </a:prstGeom>
          <a:noFill/>
        </p:spPr>
        <p:txBody>
          <a:bodyPr wrap="square" lIns="36000" tIns="36000" rIns="36000" bIns="36000" rtlCol="0" anchor="ctr" anchorCtr="1">
            <a:noAutofit/>
          </a:bodyPr>
          <a:lstStyle/>
          <a:p>
            <a:pPr algn="ctr"/>
            <a:r>
              <a:rPr kumimoji="1" lang="ja-JP" altLang="en-US" sz="800" dirty="0"/>
              <a:t>柳谷川渡河橋</a:t>
            </a:r>
            <a:endParaRPr kumimoji="1" lang="en-US" altLang="ja-JP" sz="800" dirty="0"/>
          </a:p>
          <a:p>
            <a:pPr algn="ctr"/>
            <a:r>
              <a:rPr kumimoji="1" lang="ja-JP" altLang="en-US" sz="800" dirty="0"/>
              <a:t>下部工事</a:t>
            </a:r>
          </a:p>
        </p:txBody>
      </p:sp>
      <p:pic>
        <p:nvPicPr>
          <p:cNvPr id="74" name="図 73">
            <a:extLst>
              <a:ext uri="{FF2B5EF4-FFF2-40B4-BE49-F238E27FC236}">
                <a16:creationId xmlns:a16="http://schemas.microsoft.com/office/drawing/2014/main" id="{C4C18014-68C8-4FE6-82D8-10A87448B4D4}"/>
              </a:ext>
            </a:extLst>
          </p:cNvPr>
          <p:cNvPicPr>
            <a:picLocks noChangeAspect="1"/>
          </p:cNvPicPr>
          <p:nvPr/>
        </p:nvPicPr>
        <p:blipFill>
          <a:blip r:embed="rId32"/>
          <a:stretch>
            <a:fillRect/>
          </a:stretch>
        </p:blipFill>
        <p:spPr>
          <a:xfrm>
            <a:off x="8008806" y="7094153"/>
            <a:ext cx="1401234" cy="929279"/>
          </a:xfrm>
          <a:prstGeom prst="rect">
            <a:avLst/>
          </a:prstGeom>
        </p:spPr>
      </p:pic>
      <p:pic>
        <p:nvPicPr>
          <p:cNvPr id="4" name="図 3"/>
          <p:cNvPicPr>
            <a:picLocks noChangeAspect="1"/>
          </p:cNvPicPr>
          <p:nvPr/>
        </p:nvPicPr>
        <p:blipFill>
          <a:blip r:embed="rId33"/>
          <a:stretch>
            <a:fillRect/>
          </a:stretch>
        </p:blipFill>
        <p:spPr>
          <a:xfrm>
            <a:off x="2916758" y="4781388"/>
            <a:ext cx="1018120" cy="676715"/>
          </a:xfrm>
          <a:prstGeom prst="rect">
            <a:avLst/>
          </a:prstGeom>
        </p:spPr>
      </p:pic>
    </p:spTree>
    <p:extLst>
      <p:ext uri="{BB962C8B-B14F-4D97-AF65-F5344CB8AC3E}">
        <p14:creationId xmlns:p14="http://schemas.microsoft.com/office/powerpoint/2010/main" val="34495944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0000">
              <a:alpha val="70000"/>
            </a:srgb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4252</TotalTime>
  <Words>2362</Words>
  <Application>Microsoft Office PowerPoint</Application>
  <PresentationFormat>ユーザー設定</PresentationFormat>
  <Paragraphs>217</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HG丸ｺﾞｼｯｸM-PRO</vt:lpstr>
      <vt:lpstr>Meiryo UI</vt:lpstr>
      <vt:lpstr>UD デジタル 教科書体 NK-B</vt:lpstr>
      <vt:lpstr>メイリオ</vt:lpstr>
      <vt:lpstr>游ゴシック</vt:lpstr>
      <vt:lpstr>Arial</vt:lpstr>
      <vt:lpstr>Calibri</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寺田　英司</cp:lastModifiedBy>
  <cp:revision>458</cp:revision>
  <cp:lastPrinted>2022-03-29T12:01:09Z</cp:lastPrinted>
  <dcterms:created xsi:type="dcterms:W3CDTF">2017-06-11T23:58:58Z</dcterms:created>
  <dcterms:modified xsi:type="dcterms:W3CDTF">2023-09-26T02:14:32Z</dcterms:modified>
</cp:coreProperties>
</file>