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2AB4C-58B1-441D-B39F-798F9428034D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F618-327D-409F-B940-8DB2EE68B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78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22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9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9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60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50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3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17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98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17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07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02B28-5304-4A1F-867C-24AEEC9E133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6386-7E92-44EB-B4E8-EA7A4AAC5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9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54921" y="2643834"/>
            <a:ext cx="6915887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「未実施事業」の精査（案）</a:t>
            </a:r>
            <a:endParaRPr lang="en-US" altLang="ja-JP" sz="34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15289" y="685711"/>
            <a:ext cx="1695561" cy="6111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-166255" y="473286"/>
            <a:ext cx="917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第１回検討会議にてお示しした「未実施事業」を精査し、以下の２パターンに分類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①大阪府における宿泊税を充当した事業、他団体、民間事業者にて実施済み、または対応が進んでいるもの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②事業の性質上、民間主導による実施が適切と考えられるもの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2670" y="22844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「未実施事業」の精査（案）</a:t>
            </a:r>
            <a:endParaRPr lang="ja-JP" altLang="en-US" sz="2400" dirty="0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0" y="401587"/>
            <a:ext cx="9144000" cy="2832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9858"/>
              </p:ext>
            </p:extLst>
          </p:nvPr>
        </p:nvGraphicFramePr>
        <p:xfrm>
          <a:off x="37831" y="1622878"/>
          <a:ext cx="9068338" cy="476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969">
                  <a:extLst>
                    <a:ext uri="{9D8B030D-6E8A-4147-A177-3AD203B41FA5}">
                      <a16:colId xmlns:a16="http://schemas.microsoft.com/office/drawing/2014/main" val="155809028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42928716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4289939118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1182928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3051976209"/>
                    </a:ext>
                  </a:extLst>
                </a:gridCol>
                <a:gridCol w="3524519">
                  <a:extLst>
                    <a:ext uri="{9D8B030D-6E8A-4147-A177-3AD203B41FA5}">
                      <a16:colId xmlns:a16="http://schemas.microsoft.com/office/drawing/2014/main" val="1618940729"/>
                    </a:ext>
                  </a:extLst>
                </a:gridCol>
              </a:tblGrid>
              <a:tr h="430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事業規模</a:t>
                      </a:r>
                      <a:endParaRPr kumimoji="1" lang="en-US" altLang="ja-JP" sz="1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536038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情報通信に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係る環境整備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デジタルサイネージの整備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主要観光地に観光案内、その他の情報を多言語で表示するデジタルサイネージを設置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・市町村等に対する補助事業を実施（宿泊税充当事業）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・民間事業者等による対応も進む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43193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国際標準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サービスの提供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民間公衆トイレの洋式化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民間が管理する公衆トイレについて、市町村の計画に基づき、集中的に洋式化を実施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・市町村等に対する補助事業を実施（宿泊税充当事業）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087590"/>
                  </a:ext>
                </a:extLst>
              </a:tr>
              <a:tr h="43005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安心・安全の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宿泊施設の耐震化補助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宿泊施設の耐震設計・改修工事への支援を実施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宿泊施設の資産形成につながるものであり、また、事業規模が大きくなることが想定されるため、未実施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120949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観光施設等のバリアフリー化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宿泊施設のバリアフリー化</a:t>
                      </a: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宿泊施設の客室や共用部のバリアフリー化のための改修等の支援を実施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宿泊施設の資産形成につながるものであり、また、事業規模が大きくなることが想定されるため、未実施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0272"/>
                  </a:ext>
                </a:extLst>
              </a:tr>
              <a:tr h="760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文化・生活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習慣への配慮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おもてなし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ハンドブック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外国人旅行者のおもてなしのための啓発冊子の作成・配布</a:t>
                      </a: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・大阪観光局において実施（ムスリムフレンドリーマップ等を作成）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・関西観光本部において実施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（外国人観光客に向けたマナー啓発動画を作成）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670544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交通アクセスの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容易化・円滑化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定期観光バス・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ホテルリムジンバスの運行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大阪府内の観光地や空港</a:t>
                      </a:r>
                      <a:r>
                        <a:rPr kumimoji="1" lang="ja-JP" altLang="en-US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ホテル間を巡るバスの運行に対する支援の検討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・定期観光バスの運用可能性について、実証実験を実施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大阪周遊促進事業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・民間事業者等による対応も進む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126107"/>
                  </a:ext>
                </a:extLst>
              </a:tr>
              <a:tr h="760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国内外から人を呼び込むためのプロモーションの推進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富裕層・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MICE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プロモーションの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実施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富裕層やビジネス客など、ターゲットを絞った誘客プロモーションの実施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・大阪観光局において実施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86124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913918" y="6519990"/>
            <a:ext cx="3192251" cy="324465"/>
          </a:xfrm>
        </p:spPr>
        <p:txBody>
          <a:bodyPr/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835" y="6439400"/>
            <a:ext cx="8948798" cy="242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）年度免税点変更時の答申時に追加された項目。なお、その際には事業規模の例示なし。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20519" y="1308261"/>
            <a:ext cx="1898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未実施事業一覧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84247" y="10816"/>
            <a:ext cx="1721922" cy="32405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大阪府観光客受入環境整備の</a:t>
            </a:r>
          </a:p>
          <a:p>
            <a:pPr algn="ctr"/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推進に関する調査検討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</a:t>
            </a:r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3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511</Words>
  <PresentationFormat>画面に合わせる (4:3)</PresentationFormat>
  <Paragraphs>78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2021-07-19T10:54:35Z</cp:lastPrinted>
  <dcterms:created xsi:type="dcterms:W3CDTF">2021-07-15T09:44:47Z</dcterms:created>
  <dcterms:modified xsi:type="dcterms:W3CDTF">2021-09-13T03:57:12Z</dcterms:modified>
</cp:coreProperties>
</file>