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Lst>
  <p:notesMasterIdLst>
    <p:notesMasterId r:id="rId20"/>
  </p:notesMasterIdLst>
  <p:handoutMasterIdLst>
    <p:handoutMasterId r:id="rId21"/>
  </p:handoutMasterIdLst>
  <p:sldIdLst>
    <p:sldId id="141169098" r:id="rId5"/>
    <p:sldId id="141169272" r:id="rId6"/>
    <p:sldId id="141169271" r:id="rId7"/>
    <p:sldId id="141169267" r:id="rId8"/>
    <p:sldId id="141169273" r:id="rId9"/>
    <p:sldId id="141169274" r:id="rId10"/>
    <p:sldId id="141169275" r:id="rId11"/>
    <p:sldId id="141169282" r:id="rId12"/>
    <p:sldId id="141169276" r:id="rId13"/>
    <p:sldId id="141169277" r:id="rId14"/>
    <p:sldId id="141169278" r:id="rId15"/>
    <p:sldId id="141169279" r:id="rId16"/>
    <p:sldId id="141169280" r:id="rId17"/>
    <p:sldId id="141169281" r:id="rId18"/>
    <p:sldId id="141169264" r:id="rId1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FF"/>
    <a:srgbClr val="DAE3F3"/>
    <a:srgbClr val="2F528F"/>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6" autoAdjust="0"/>
    <p:restoredTop sz="89945" autoAdjust="0"/>
  </p:normalViewPr>
  <p:slideViewPr>
    <p:cSldViewPr snapToGrid="0">
      <p:cViewPr varScale="1">
        <p:scale>
          <a:sx n="67" d="100"/>
          <a:sy n="67" d="100"/>
        </p:scale>
        <p:origin x="1374" y="66"/>
      </p:cViewPr>
      <p:guideLst>
        <p:guide orient="horz" pos="22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575" cy="498475"/>
          </a:xfrm>
          <a:prstGeom prst="rect">
            <a:avLst/>
          </a:prstGeom>
        </p:spPr>
        <p:txBody>
          <a:bodyPr vert="horz" lIns="91412" tIns="45704" rIns="91412" bIns="457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2" y="3"/>
            <a:ext cx="2949575" cy="498475"/>
          </a:xfrm>
          <a:prstGeom prst="rect">
            <a:avLst/>
          </a:prstGeom>
        </p:spPr>
        <p:txBody>
          <a:bodyPr vert="horz" lIns="91412" tIns="45704" rIns="91412" bIns="45704" rtlCol="0"/>
          <a:lstStyle>
            <a:lvl1pPr algn="r">
              <a:defRPr sz="1200"/>
            </a:lvl1pPr>
          </a:lstStyle>
          <a:p>
            <a:fld id="{232AD951-7E19-4004-B83F-A7C7A1215E4B}" type="datetimeFigureOut">
              <a:rPr kumimoji="1" lang="ja-JP" altLang="en-US" smtClean="0"/>
              <a:t>2022/9/5</a:t>
            </a:fld>
            <a:endParaRPr kumimoji="1" lang="ja-JP" altLang="en-US"/>
          </a:p>
        </p:txBody>
      </p:sp>
      <p:sp>
        <p:nvSpPr>
          <p:cNvPr id="4" name="フッター プレースホルダー 3"/>
          <p:cNvSpPr>
            <a:spLocks noGrp="1"/>
          </p:cNvSpPr>
          <p:nvPr>
            <p:ph type="ftr" sz="quarter" idx="2"/>
          </p:nvPr>
        </p:nvSpPr>
        <p:spPr>
          <a:xfrm>
            <a:off x="4" y="9440867"/>
            <a:ext cx="2949575" cy="498475"/>
          </a:xfrm>
          <a:prstGeom prst="rect">
            <a:avLst/>
          </a:prstGeom>
        </p:spPr>
        <p:txBody>
          <a:bodyPr vert="horz" lIns="91412" tIns="45704" rIns="91412" bIns="457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7"/>
            <a:ext cx="2949575" cy="498475"/>
          </a:xfrm>
          <a:prstGeom prst="rect">
            <a:avLst/>
          </a:prstGeom>
        </p:spPr>
        <p:txBody>
          <a:bodyPr vert="horz" lIns="91412" tIns="45704" rIns="91412" bIns="45704"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49786" cy="498693"/>
          </a:xfrm>
          <a:prstGeom prst="rect">
            <a:avLst/>
          </a:prstGeom>
        </p:spPr>
        <p:txBody>
          <a:bodyPr vert="horz" lIns="91525" tIns="45764" rIns="91525" bIns="4576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4"/>
            <a:ext cx="2949786" cy="498693"/>
          </a:xfrm>
          <a:prstGeom prst="rect">
            <a:avLst/>
          </a:prstGeom>
        </p:spPr>
        <p:txBody>
          <a:bodyPr vert="horz" lIns="91525" tIns="45764" rIns="91525" bIns="45764" rtlCol="0"/>
          <a:lstStyle>
            <a:lvl1pPr algn="r">
              <a:defRPr sz="1200"/>
            </a:lvl1pPr>
          </a:lstStyle>
          <a:p>
            <a:fld id="{AFD2E2CB-6C4B-4969-8D8B-067DE241F3A1}" type="datetimeFigureOut">
              <a:rPr kumimoji="1" lang="ja-JP" altLang="en-US" smtClean="0"/>
              <a:t>2022/9/5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25" tIns="45764" rIns="91525" bIns="45764"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5"/>
          </a:xfrm>
          <a:prstGeom prst="rect">
            <a:avLst/>
          </a:prstGeom>
        </p:spPr>
        <p:txBody>
          <a:bodyPr vert="horz" lIns="91525" tIns="45764" rIns="91525" bIns="4576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25" tIns="45764" rIns="91525" bIns="4576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25" tIns="45764" rIns="91525" bIns="45764"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88224F5-572F-4180-BE90-3186629E4736}" type="slidenum">
              <a:rPr kumimoji="1" lang="ja-JP" altLang="en-US" smtClean="0"/>
              <a:t>11</a:t>
            </a:fld>
            <a:endParaRPr kumimoji="1" lang="ja-JP" altLang="en-US"/>
          </a:p>
        </p:txBody>
      </p:sp>
    </p:spTree>
    <p:extLst>
      <p:ext uri="{BB962C8B-B14F-4D97-AF65-F5344CB8AC3E}">
        <p14:creationId xmlns:p14="http://schemas.microsoft.com/office/powerpoint/2010/main" val="114094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A5C1EC-48C9-44D5-A0CD-554124CACAC3}"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46FE25-B591-48E1-971E-42698FF15100}"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885A3D-877E-45C6-84CD-56841CDFC283}"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AF68D5-3074-42AF-94E2-34D0150E6055}"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8C7D-5FAC-4454-A273-D684EC45E293}"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CC7176-2305-4E9B-9D63-E622D745F8D3}"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5F482F-AE49-4C21-AA1D-4B8287DA9AC5}" type="datetime1">
              <a:rPr kumimoji="1" lang="ja-JP" altLang="en-US" smtClean="0"/>
              <a:t>2022/9/5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E4CAD0F-7354-4869-B57B-282C1638E27B}" type="datetime1">
              <a:rPr kumimoji="1" lang="ja-JP" altLang="en-US" smtClean="0"/>
              <a:t>2022/9/5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A7F07-A6D1-4F43-ABE1-113643193B2A}" type="datetime1">
              <a:rPr kumimoji="1" lang="ja-JP" altLang="en-US" smtClean="0"/>
              <a:t>2022/9/5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6FC76D-6AF4-4B68-B279-CB2A069841AB}"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327B0D-1734-4034-955B-75DD12A69611}"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BC9BA-2680-4ECA-9A1D-6E2A05FE8243}" type="datetime1">
              <a:rPr kumimoji="1" lang="ja-JP" altLang="en-US" smtClean="0"/>
              <a:t>2022/9/5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広域機能の充実について</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183340"/>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2573383" y="393104"/>
            <a:ext cx="6466113" cy="523220"/>
          </a:xfrm>
          <a:prstGeom prst="rect">
            <a:avLst/>
          </a:prstGeom>
          <a:noFill/>
        </p:spPr>
        <p:txBody>
          <a:bodyPr wrap="square" rtlCol="0">
            <a:spAutoFit/>
          </a:bodyPr>
          <a:lstStyle/>
          <a:p>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.5.25</a:t>
            </a:r>
            <a:endPar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「副首都ビジョン」のバージョンアップに向けた意見</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交換会（政策と体制分科会）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a:t>
            </a:r>
            <a:r>
              <a:rPr kumimoji="1" lang="en-US" altLang="ja-JP"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9" name="テキスト ボックス 8"/>
          <p:cNvSpPr txBox="1"/>
          <p:nvPr/>
        </p:nvSpPr>
        <p:spPr>
          <a:xfrm>
            <a:off x="7256766" y="1408557"/>
            <a:ext cx="1503325" cy="23937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訂正版</a:t>
            </a:r>
            <a:endParaRPr kumimoji="1"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750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3353" y="485000"/>
            <a:ext cx="9024095" cy="786059"/>
            <a:chOff x="261772" y="841100"/>
            <a:chExt cx="8515373" cy="1087291"/>
          </a:xfrm>
        </p:grpSpPr>
        <p:sp>
          <p:nvSpPr>
            <p:cNvPr id="33" name="角丸四角形 32"/>
            <p:cNvSpPr/>
            <p:nvPr/>
          </p:nvSpPr>
          <p:spPr>
            <a:xfrm>
              <a:off x="261772" y="841100"/>
              <a:ext cx="8458635" cy="1087291"/>
            </a:xfrm>
            <a:prstGeom prst="roundRect">
              <a:avLst>
                <a:gd name="adj" fmla="val 5947"/>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500" dirty="0"/>
            </a:p>
          </p:txBody>
        </p:sp>
        <p:sp>
          <p:nvSpPr>
            <p:cNvPr id="6" name="正方形/長方形 5"/>
            <p:cNvSpPr/>
            <p:nvPr/>
          </p:nvSpPr>
          <p:spPr>
            <a:xfrm>
              <a:off x="282018" y="914535"/>
              <a:ext cx="8495127" cy="5870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800"/>
                </a:lnSpc>
              </a:pP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関西広域連合は、日本で唯一の都道府県を超える広域自治体（特別地方公共団体）。</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「分権型社会の実現」、「関西全体の広域行政を担う責任主体づくり」、「国の地方支分部局の事務の受け皿づくり」を目的とし、</a:t>
              </a:r>
              <a:r>
                <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に設立。構成団体は、滋賀県、京都府、大阪府、兵庫県、奈良県、和歌山県、鳥取県、徳島県、京都市、大阪市、堺市、神戸市。</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スライド番号プレースホルダー 1"/>
          <p:cNvSpPr txBox="1">
            <a:spLocks/>
          </p:cNvSpPr>
          <p:nvPr/>
        </p:nvSpPr>
        <p:spPr>
          <a:xfrm>
            <a:off x="7160882" y="656418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srgbClr val="002060"/>
                </a:solidFill>
              </a:rPr>
              <a:t>７</a:t>
            </a:r>
          </a:p>
        </p:txBody>
      </p:sp>
      <p:sp>
        <p:nvSpPr>
          <p:cNvPr id="4" name="テキスト ボックス 3"/>
          <p:cNvSpPr txBox="1"/>
          <p:nvPr/>
        </p:nvSpPr>
        <p:spPr>
          <a:xfrm>
            <a:off x="7122445" y="136290"/>
            <a:ext cx="1973617" cy="276999"/>
          </a:xfrm>
          <a:prstGeom prst="rect">
            <a:avLst/>
          </a:prstGeom>
          <a:noFill/>
        </p:spPr>
        <p:txBody>
          <a:bodyPr wrap="none" rtlCol="0">
            <a:spAutoFit/>
          </a:bodyPr>
          <a:lstStyle/>
          <a:p>
            <a:r>
              <a:rPr kumimoji="1" lang="ja-JP" altLang="en-US" sz="1200" dirty="0" smtClean="0"/>
              <a:t>第</a:t>
            </a:r>
            <a:r>
              <a:rPr kumimoji="1" lang="en-US" altLang="ja-JP" sz="1200" dirty="0" smtClean="0"/>
              <a:t>2</a:t>
            </a:r>
            <a:r>
              <a:rPr kumimoji="1" lang="ja-JP" altLang="en-US" sz="1200" dirty="0" smtClean="0"/>
              <a:t>回意見交換会資料再掲</a:t>
            </a:r>
            <a:endParaRPr kumimoji="1" lang="ja-JP" altLang="en-US" sz="1200" dirty="0"/>
          </a:p>
        </p:txBody>
      </p:sp>
      <p:pic>
        <p:nvPicPr>
          <p:cNvPr id="16" name="図 15"/>
          <p:cNvPicPr>
            <a:picLocks noChangeAspect="1"/>
          </p:cNvPicPr>
          <p:nvPr/>
        </p:nvPicPr>
        <p:blipFill rotWithShape="1">
          <a:blip r:embed="rId2"/>
          <a:srcRect l="20512" t="26905" r="18358" b="10026"/>
          <a:stretch/>
        </p:blipFill>
        <p:spPr>
          <a:xfrm>
            <a:off x="1257300" y="1531091"/>
            <a:ext cx="6547232" cy="3231009"/>
          </a:xfrm>
          <a:prstGeom prst="rect">
            <a:avLst/>
          </a:prstGeom>
        </p:spPr>
      </p:pic>
      <p:sp>
        <p:nvSpPr>
          <p:cNvPr id="18" name="角丸四角形 17"/>
          <p:cNvSpPr/>
          <p:nvPr/>
        </p:nvSpPr>
        <p:spPr>
          <a:xfrm>
            <a:off x="0" y="5429222"/>
            <a:ext cx="4835525" cy="791196"/>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endParaRPr lang="en-US" altLang="ja-JP" sz="1050" dirty="0">
              <a:solidFill>
                <a:prstClr val="black"/>
              </a:solidFill>
              <a:latin typeface="+mn-ea"/>
            </a:endParaRPr>
          </a:p>
          <a:p>
            <a:r>
              <a:rPr lang="ja-JP" altLang="en-US" sz="1100" dirty="0" smtClean="0">
                <a:solidFill>
                  <a:prstClr val="black"/>
                </a:solidFill>
                <a:latin typeface="+mn-ea"/>
              </a:rPr>
              <a:t>・広域防災局</a:t>
            </a:r>
            <a:endParaRPr lang="en-US" altLang="ja-JP" sz="1100" dirty="0" smtClean="0">
              <a:solidFill>
                <a:prstClr val="black"/>
              </a:solidFill>
              <a:latin typeface="+mn-ea"/>
            </a:endParaRPr>
          </a:p>
          <a:p>
            <a:r>
              <a:rPr lang="ja-JP" altLang="en-US" sz="1100" dirty="0" smtClean="0">
                <a:solidFill>
                  <a:prstClr val="black"/>
                </a:solidFill>
                <a:latin typeface="+mn-ea"/>
              </a:rPr>
              <a:t>　 大規模災害に対応した災害物資供給の円滑化、防災分野の人材育成など</a:t>
            </a:r>
            <a:endParaRPr lang="en-US" altLang="ja-JP" sz="1100" dirty="0" smtClean="0">
              <a:solidFill>
                <a:prstClr val="black"/>
              </a:solidFill>
              <a:latin typeface="+mn-ea"/>
            </a:endParaRPr>
          </a:p>
          <a:p>
            <a:endParaRPr lang="en-US" altLang="ja-JP" sz="1100" dirty="0">
              <a:solidFill>
                <a:prstClr val="black"/>
              </a:solidFill>
              <a:latin typeface="+mn-ea"/>
            </a:endParaRPr>
          </a:p>
          <a:p>
            <a:r>
              <a:rPr lang="ja-JP" altLang="en-US" sz="1100" dirty="0" smtClean="0">
                <a:solidFill>
                  <a:prstClr val="black"/>
                </a:solidFill>
                <a:latin typeface="+mn-ea"/>
              </a:rPr>
              <a:t>・広域観光・文化・スポーツ振興局</a:t>
            </a:r>
            <a:endParaRPr lang="en-US" altLang="ja-JP" sz="1100" dirty="0" smtClean="0">
              <a:solidFill>
                <a:prstClr val="black"/>
              </a:solidFill>
              <a:latin typeface="+mn-ea"/>
            </a:endParaRPr>
          </a:p>
          <a:p>
            <a:r>
              <a:rPr lang="ja-JP" altLang="en-US" sz="1100" dirty="0" smtClean="0">
                <a:solidFill>
                  <a:prstClr val="black"/>
                </a:solidFill>
                <a:latin typeface="+mn-ea"/>
              </a:rPr>
              <a:t>　 広域観光の展開、関西文化振興、スポーツツーリズム先進地域関西の実現など</a:t>
            </a:r>
            <a:endParaRPr lang="en-US" altLang="ja-JP" sz="1100" dirty="0" smtClean="0">
              <a:solidFill>
                <a:prstClr val="black"/>
              </a:solidFill>
              <a:latin typeface="+mn-ea"/>
            </a:endParaRPr>
          </a:p>
          <a:p>
            <a:endParaRPr lang="en-US" altLang="ja-JP" sz="1100" dirty="0" smtClean="0">
              <a:solidFill>
                <a:prstClr val="black"/>
              </a:solidFill>
              <a:latin typeface="+mn-ea"/>
            </a:endParaRPr>
          </a:p>
          <a:p>
            <a:r>
              <a:rPr lang="ja-JP" altLang="en-US" sz="1100" dirty="0" smtClean="0">
                <a:solidFill>
                  <a:prstClr val="black"/>
                </a:solidFill>
                <a:latin typeface="+mn-ea"/>
              </a:rPr>
              <a:t>・広域産業振興局</a:t>
            </a:r>
            <a:endParaRPr lang="en-US" altLang="ja-JP" sz="1100" dirty="0" smtClean="0">
              <a:solidFill>
                <a:prstClr val="black"/>
              </a:solidFill>
              <a:latin typeface="+mn-ea"/>
            </a:endParaRPr>
          </a:p>
          <a:p>
            <a:r>
              <a:rPr lang="ja-JP" altLang="en-US" sz="1100" dirty="0">
                <a:solidFill>
                  <a:prstClr val="black"/>
                </a:solidFill>
                <a:latin typeface="+mn-ea"/>
              </a:rPr>
              <a:t>　</a:t>
            </a:r>
            <a:r>
              <a:rPr lang="ja-JP" altLang="en-US" sz="1100" dirty="0" smtClean="0">
                <a:solidFill>
                  <a:prstClr val="black"/>
                </a:solidFill>
                <a:latin typeface="+mn-ea"/>
              </a:rPr>
              <a:t> イノベーション</a:t>
            </a:r>
            <a:r>
              <a:rPr lang="ja-JP" altLang="en-US" sz="1100" dirty="0">
                <a:solidFill>
                  <a:prstClr val="black"/>
                </a:solidFill>
                <a:latin typeface="+mn-ea"/>
              </a:rPr>
              <a:t>の創出に向けた環境</a:t>
            </a:r>
            <a:r>
              <a:rPr lang="ja-JP" altLang="en-US" sz="1100" dirty="0" smtClean="0">
                <a:solidFill>
                  <a:prstClr val="black"/>
                </a:solidFill>
                <a:latin typeface="+mn-ea"/>
              </a:rPr>
              <a:t>整備、オール</a:t>
            </a:r>
            <a:r>
              <a:rPr lang="ja-JP" altLang="en-US" sz="1100" dirty="0">
                <a:solidFill>
                  <a:prstClr val="black"/>
                </a:solidFill>
                <a:latin typeface="+mn-ea"/>
              </a:rPr>
              <a:t>関西による企業の成長</a:t>
            </a:r>
            <a:r>
              <a:rPr lang="ja-JP" altLang="en-US" sz="1100" dirty="0" smtClean="0">
                <a:solidFill>
                  <a:prstClr val="black"/>
                </a:solidFill>
                <a:latin typeface="+mn-ea"/>
              </a:rPr>
              <a:t>支援など</a:t>
            </a:r>
            <a:endParaRPr lang="ja-JP" altLang="en-US" sz="1100" dirty="0">
              <a:solidFill>
                <a:prstClr val="black"/>
              </a:solidFill>
              <a:latin typeface="+mn-ea"/>
            </a:endParaRPr>
          </a:p>
          <a:p>
            <a:endParaRPr lang="ja-JP" altLang="en-US" sz="1100" dirty="0">
              <a:solidFill>
                <a:prstClr val="black"/>
              </a:solidFill>
              <a:latin typeface="+mn-ea"/>
            </a:endParaRPr>
          </a:p>
        </p:txBody>
      </p:sp>
      <p:sp>
        <p:nvSpPr>
          <p:cNvPr id="22" name="角丸四角形 21"/>
          <p:cNvSpPr/>
          <p:nvPr/>
        </p:nvSpPr>
        <p:spPr>
          <a:xfrm>
            <a:off x="5095875" y="6618870"/>
            <a:ext cx="4274820" cy="2557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smtClean="0">
                <a:solidFill>
                  <a:schemeClr val="tx1"/>
                </a:solidFill>
                <a:latin typeface="Meiryo UI" panose="020B0604030504040204" pitchFamily="50" charset="-128"/>
                <a:ea typeface="Meiryo UI" panose="020B0604030504040204" pitchFamily="50" charset="-128"/>
              </a:rPr>
              <a:t>出典</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関西広域連合</a:t>
            </a:r>
            <a:r>
              <a:rPr lang="ja-JP" altLang="en-US" sz="1000" dirty="0">
                <a:solidFill>
                  <a:schemeClr val="tx1"/>
                </a:solidFill>
                <a:latin typeface="Meiryo UI" panose="020B0604030504040204" pitchFamily="50" charset="-128"/>
                <a:ea typeface="Meiryo UI" panose="020B0604030504040204" pitchFamily="50" charset="-128"/>
              </a:rPr>
              <a:t>ホームページ</a:t>
            </a:r>
            <a:r>
              <a:rPr lang="ja-JP" altLang="en-US" sz="1000" dirty="0" smtClean="0">
                <a:solidFill>
                  <a:schemeClr val="tx1"/>
                </a:solidFill>
                <a:latin typeface="Meiryo UI" panose="020B0604030504040204" pitchFamily="50" charset="-128"/>
                <a:ea typeface="Meiryo UI" panose="020B0604030504040204" pitchFamily="50" charset="-128"/>
              </a:rPr>
              <a:t>をもとに副首都推進局において作成</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3353" y="4872997"/>
            <a:ext cx="1955985" cy="261610"/>
          </a:xfrm>
          <a:prstGeom prst="rect">
            <a:avLst/>
          </a:prstGeom>
          <a:noFill/>
        </p:spPr>
        <p:txBody>
          <a:bodyPr wrap="none" rtlCol="0">
            <a:spAutoFit/>
          </a:bodyPr>
          <a:lstStyle/>
          <a:p>
            <a:r>
              <a:rPr lang="en-US" altLang="ja-JP" sz="1100" b="1" dirty="0">
                <a:solidFill>
                  <a:prstClr val="black"/>
                </a:solidFill>
                <a:latin typeface="+mn-ea"/>
              </a:rPr>
              <a:t>【</a:t>
            </a:r>
            <a:r>
              <a:rPr lang="ja-JP" altLang="en-US" sz="1100" b="1" dirty="0">
                <a:solidFill>
                  <a:prstClr val="black"/>
                </a:solidFill>
                <a:latin typeface="+mn-ea"/>
              </a:rPr>
              <a:t>各分野事務局の主な取組み</a:t>
            </a:r>
            <a:r>
              <a:rPr lang="en-US" altLang="ja-JP" sz="1100" b="1" dirty="0">
                <a:solidFill>
                  <a:prstClr val="black"/>
                </a:solidFill>
                <a:latin typeface="+mn-ea"/>
              </a:rPr>
              <a:t>】</a:t>
            </a:r>
            <a:endParaRPr lang="ja-JP" altLang="en-US" sz="1100" b="1" dirty="0">
              <a:solidFill>
                <a:prstClr val="black"/>
              </a:solidFill>
              <a:latin typeface="+mn-ea"/>
            </a:endParaRPr>
          </a:p>
        </p:txBody>
      </p:sp>
      <p:sp>
        <p:nvSpPr>
          <p:cNvPr id="21" name="角丸四角形 20"/>
          <p:cNvSpPr/>
          <p:nvPr/>
        </p:nvSpPr>
        <p:spPr>
          <a:xfrm>
            <a:off x="4519929" y="5405013"/>
            <a:ext cx="4635501" cy="84958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100" dirty="0" smtClean="0">
                <a:solidFill>
                  <a:prstClr val="black"/>
                </a:solidFill>
                <a:latin typeface="+mn-ea"/>
              </a:rPr>
              <a:t>・広域医療局</a:t>
            </a:r>
            <a:endParaRPr lang="en-US" altLang="ja-JP" sz="1100" dirty="0" smtClean="0">
              <a:solidFill>
                <a:prstClr val="black"/>
              </a:solidFill>
              <a:latin typeface="+mn-ea"/>
            </a:endParaRPr>
          </a:p>
          <a:p>
            <a:r>
              <a:rPr lang="ja-JP" altLang="en-US" sz="1100" dirty="0" smtClean="0">
                <a:solidFill>
                  <a:prstClr val="black"/>
                </a:solidFill>
                <a:latin typeface="+mn-ea"/>
              </a:rPr>
              <a:t>　 ドクターヘリによる広域救急医療連携など</a:t>
            </a:r>
            <a:endParaRPr lang="en-US" altLang="ja-JP" sz="1100" dirty="0" smtClean="0">
              <a:solidFill>
                <a:prstClr val="black"/>
              </a:solidFill>
              <a:latin typeface="+mn-ea"/>
            </a:endParaRPr>
          </a:p>
          <a:p>
            <a:endParaRPr lang="en-US" altLang="ja-JP" sz="1100" dirty="0" smtClean="0">
              <a:solidFill>
                <a:prstClr val="black"/>
              </a:solidFill>
              <a:latin typeface="+mn-ea"/>
            </a:endParaRPr>
          </a:p>
          <a:p>
            <a:r>
              <a:rPr lang="ja-JP" altLang="en-US" sz="1100" dirty="0" smtClean="0">
                <a:solidFill>
                  <a:prstClr val="black"/>
                </a:solidFill>
                <a:latin typeface="+mn-ea"/>
              </a:rPr>
              <a:t>・広域環境保全局</a:t>
            </a:r>
            <a:endParaRPr lang="en-US" altLang="ja-JP" sz="1100" dirty="0">
              <a:solidFill>
                <a:prstClr val="black"/>
              </a:solidFill>
              <a:latin typeface="+mn-ea"/>
            </a:endParaRPr>
          </a:p>
          <a:p>
            <a:r>
              <a:rPr lang="ja-JP" altLang="en-US" sz="1100" dirty="0" smtClean="0">
                <a:solidFill>
                  <a:prstClr val="black"/>
                </a:solidFill>
                <a:latin typeface="+mn-ea"/>
              </a:rPr>
              <a:t>　 地球温暖化や生物多様性の保全など環境問題の府県域を超えた連携など</a:t>
            </a:r>
            <a:endParaRPr lang="en-US" altLang="ja-JP" sz="1100" dirty="0" smtClean="0">
              <a:solidFill>
                <a:prstClr val="black"/>
              </a:solidFill>
              <a:latin typeface="+mn-ea"/>
            </a:endParaRPr>
          </a:p>
          <a:p>
            <a:endParaRPr lang="en-US" altLang="ja-JP" sz="1100" dirty="0" smtClean="0">
              <a:solidFill>
                <a:prstClr val="black"/>
              </a:solidFill>
              <a:latin typeface="+mn-ea"/>
            </a:endParaRPr>
          </a:p>
          <a:p>
            <a:r>
              <a:rPr lang="ja-JP" altLang="en-US" sz="1100" dirty="0" smtClean="0">
                <a:solidFill>
                  <a:prstClr val="black"/>
                </a:solidFill>
                <a:latin typeface="+mn-ea"/>
              </a:rPr>
              <a:t>・広域職員研修局</a:t>
            </a:r>
            <a:endParaRPr lang="en-US" altLang="ja-JP" sz="1100" dirty="0" smtClean="0">
              <a:solidFill>
                <a:prstClr val="black"/>
              </a:solidFill>
              <a:latin typeface="+mn-ea"/>
            </a:endParaRPr>
          </a:p>
          <a:p>
            <a:r>
              <a:rPr lang="ja-JP" altLang="en-US" sz="1100" dirty="0" smtClean="0">
                <a:solidFill>
                  <a:prstClr val="black"/>
                </a:solidFill>
                <a:latin typeface="+mn-ea"/>
              </a:rPr>
              <a:t>　 広域的な視点を持つ職員を養成するための研修実施など</a:t>
            </a:r>
            <a:endParaRPr lang="ja-JP" altLang="en-US" sz="1100" dirty="0">
              <a:solidFill>
                <a:prstClr val="black"/>
              </a:solidFill>
              <a:latin typeface="+mn-ea"/>
            </a:endParaRPr>
          </a:p>
        </p:txBody>
      </p:sp>
      <p:sp>
        <p:nvSpPr>
          <p:cNvPr id="13" name="テキスト ボックス 12"/>
          <p:cNvSpPr txBox="1"/>
          <p:nvPr/>
        </p:nvSpPr>
        <p:spPr>
          <a:xfrm>
            <a:off x="0" y="1335288"/>
            <a:ext cx="1725152" cy="261610"/>
          </a:xfrm>
          <a:prstGeom prst="rect">
            <a:avLst/>
          </a:prstGeom>
          <a:noFill/>
        </p:spPr>
        <p:txBody>
          <a:bodyPr wrap="none" rtlCol="0">
            <a:spAutoFit/>
          </a:bodyPr>
          <a:lstStyle/>
          <a:p>
            <a:r>
              <a:rPr lang="en-US" altLang="ja-JP" sz="1100" b="1" dirty="0" smtClean="0">
                <a:solidFill>
                  <a:prstClr val="black"/>
                </a:solidFill>
                <a:latin typeface="+mn-ea"/>
              </a:rPr>
              <a:t>【</a:t>
            </a:r>
            <a:r>
              <a:rPr lang="ja-JP" altLang="en-US" sz="1100" b="1" dirty="0" smtClean="0">
                <a:solidFill>
                  <a:prstClr val="black"/>
                </a:solidFill>
                <a:latin typeface="+mn-ea"/>
              </a:rPr>
              <a:t>関西広域連合の全体像</a:t>
            </a:r>
            <a:r>
              <a:rPr lang="en-US" altLang="ja-JP" sz="1100" b="1" dirty="0" smtClean="0">
                <a:solidFill>
                  <a:prstClr val="black"/>
                </a:solidFill>
                <a:latin typeface="+mn-ea"/>
              </a:rPr>
              <a:t>】</a:t>
            </a:r>
            <a:endParaRPr lang="ja-JP" altLang="en-US" sz="1100" b="1" dirty="0">
              <a:solidFill>
                <a:prstClr val="black"/>
              </a:solidFill>
              <a:latin typeface="+mn-ea"/>
            </a:endParaRPr>
          </a:p>
        </p:txBody>
      </p:sp>
      <p:sp>
        <p:nvSpPr>
          <p:cNvPr id="3" name="正方形/長方形 2"/>
          <p:cNvSpPr/>
          <p:nvPr/>
        </p:nvSpPr>
        <p:spPr>
          <a:xfrm>
            <a:off x="73353" y="4872997"/>
            <a:ext cx="8963967" cy="174587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66688" y="78116"/>
            <a:ext cx="5847009"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■関西広域連合の概要</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8877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1"/>
          <p:cNvSpPr txBox="1">
            <a:spLocks/>
          </p:cNvSpPr>
          <p:nvPr/>
        </p:nvSpPr>
        <p:spPr>
          <a:xfrm>
            <a:off x="7160882" y="655112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solidFill>
                  <a:srgbClr val="002060"/>
                </a:solidFill>
              </a:rPr>
              <a:t>８</a:t>
            </a:r>
            <a:endParaRPr kumimoji="1" lang="ja-JP" altLang="en-US" dirty="0">
              <a:solidFill>
                <a:srgbClr val="002060"/>
              </a:solidFill>
            </a:endParaRPr>
          </a:p>
        </p:txBody>
      </p:sp>
      <p:grpSp>
        <p:nvGrpSpPr>
          <p:cNvPr id="11" name="グループ化 10"/>
          <p:cNvGrpSpPr/>
          <p:nvPr/>
        </p:nvGrpSpPr>
        <p:grpSpPr>
          <a:xfrm>
            <a:off x="166688" y="1272078"/>
            <a:ext cx="8957853" cy="5202579"/>
            <a:chOff x="76432" y="4433465"/>
            <a:chExt cx="9097495" cy="4922889"/>
          </a:xfrm>
        </p:grpSpPr>
        <p:grpSp>
          <p:nvGrpSpPr>
            <p:cNvPr id="12" name="グループ化 11"/>
            <p:cNvGrpSpPr/>
            <p:nvPr/>
          </p:nvGrpSpPr>
          <p:grpSpPr>
            <a:xfrm>
              <a:off x="76432" y="4433465"/>
              <a:ext cx="9097495" cy="4922889"/>
              <a:chOff x="10902" y="3846463"/>
              <a:chExt cx="9776048" cy="4922889"/>
            </a:xfrm>
          </p:grpSpPr>
          <p:sp>
            <p:nvSpPr>
              <p:cNvPr id="15" name="角丸四角形 14"/>
              <p:cNvSpPr/>
              <p:nvPr/>
            </p:nvSpPr>
            <p:spPr>
              <a:xfrm>
                <a:off x="10902" y="3991386"/>
                <a:ext cx="9776048" cy="4777966"/>
              </a:xfrm>
              <a:prstGeom prst="roundRect">
                <a:avLst>
                  <a:gd name="adj" fmla="val 2714"/>
                </a:avLst>
              </a:prstGeom>
              <a:solidFill>
                <a:schemeClr val="accent4">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500" dirty="0"/>
              </a:p>
            </p:txBody>
          </p:sp>
          <p:sp>
            <p:nvSpPr>
              <p:cNvPr id="16" name="角丸四角形 15"/>
              <p:cNvSpPr/>
              <p:nvPr/>
            </p:nvSpPr>
            <p:spPr>
              <a:xfrm>
                <a:off x="111133" y="3846463"/>
                <a:ext cx="1335419" cy="3137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002060"/>
                    </a:solidFill>
                    <a:latin typeface="Meiryo UI" panose="020B0604030504040204" pitchFamily="50" charset="-128"/>
                    <a:ea typeface="Meiryo UI" panose="020B0604030504040204" pitchFamily="50" charset="-128"/>
                  </a:rPr>
                  <a:t>◆ 主な取組み</a:t>
                </a:r>
                <a:endParaRPr lang="en-US" altLang="ja-JP" sz="1200" b="1" dirty="0">
                  <a:solidFill>
                    <a:srgbClr val="002060"/>
                  </a:solidFill>
                  <a:latin typeface="Meiryo UI" panose="020B0604030504040204" pitchFamily="50" charset="-128"/>
                  <a:ea typeface="Meiryo UI" panose="020B0604030504040204" pitchFamily="50" charset="-128"/>
                </a:endParaRPr>
              </a:p>
              <a:p>
                <a:r>
                  <a:rPr lang="ja-JP" altLang="en-US" sz="1200" dirty="0" smtClean="0">
                    <a:solidFill>
                      <a:srgbClr val="002060"/>
                    </a:solidFill>
                    <a:latin typeface="Meiryo UI" panose="020B0604030504040204" pitchFamily="50" charset="-128"/>
                    <a:ea typeface="Meiryo UI" panose="020B0604030504040204" pitchFamily="50" charset="-128"/>
                  </a:rPr>
                  <a:t> </a:t>
                </a:r>
                <a:endParaRPr lang="ja-JP" altLang="en-US" sz="1050" dirty="0">
                  <a:solidFill>
                    <a:srgbClr val="002060"/>
                  </a:solidFill>
                  <a:latin typeface="Meiryo UI" panose="020B0604030504040204" pitchFamily="50" charset="-128"/>
                  <a:ea typeface="Meiryo UI" panose="020B0604030504040204" pitchFamily="50" charset="-128"/>
                </a:endParaRPr>
              </a:p>
            </p:txBody>
          </p:sp>
        </p:grpSp>
        <p:sp>
          <p:nvSpPr>
            <p:cNvPr id="13" name="正方形/長方形 12"/>
            <p:cNvSpPr/>
            <p:nvPr/>
          </p:nvSpPr>
          <p:spPr>
            <a:xfrm>
              <a:off x="76432" y="5038001"/>
              <a:ext cx="5089085" cy="4201292"/>
            </a:xfrm>
            <a:prstGeom prst="rect">
              <a:avLst/>
            </a:prstGeom>
            <a:ln>
              <a:noFill/>
            </a:ln>
          </p:spPr>
          <p:txBody>
            <a:bodyPr wrap="square" anchor="ctr" anchorCtr="0">
              <a:noAutofit/>
            </a:bodyPr>
            <a:lstStyle/>
            <a:p>
              <a:pPr>
                <a:lnSpc>
                  <a:spcPts val="1400"/>
                </a:lnSpc>
              </a:pPr>
              <a:r>
                <a:rPr lang="ja-JP" altLang="en-US" sz="1200" b="1" dirty="0" smtClean="0">
                  <a:solidFill>
                    <a:srgbClr val="002060"/>
                  </a:solidFill>
                  <a:latin typeface="Meiryo UI" panose="020B0604030504040204" pitchFamily="50" charset="-128"/>
                  <a:ea typeface="Meiryo UI" panose="020B0604030504040204" pitchFamily="50" charset="-128"/>
                </a:rPr>
                <a:t>○関西</a:t>
              </a:r>
              <a:r>
                <a:rPr lang="ja-JP" altLang="en-US" sz="1200" b="1" dirty="0">
                  <a:solidFill>
                    <a:srgbClr val="002060"/>
                  </a:solidFill>
                  <a:latin typeface="Meiryo UI" panose="020B0604030504040204" pitchFamily="50" charset="-128"/>
                  <a:ea typeface="Meiryo UI" panose="020B0604030504040204" pitchFamily="50" charset="-128"/>
                </a:rPr>
                <a:t>スタートアップ・エコシステムの推進</a:t>
              </a:r>
            </a:p>
            <a:p>
              <a:pPr>
                <a:lnSpc>
                  <a:spcPts val="5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6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・京阪神が国のスタートアップ・エコシステムグローバル拠点都市として選定された</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　ことを受け、</a:t>
              </a:r>
              <a:r>
                <a:rPr lang="ja-JP" altLang="en-US" sz="1100" u="sng" dirty="0" smtClean="0">
                  <a:solidFill>
                    <a:srgbClr val="002060"/>
                  </a:solidFill>
                  <a:latin typeface="Meiryo UI" panose="020B0604030504040204" pitchFamily="50" charset="-128"/>
                  <a:ea typeface="Meiryo UI" panose="020B0604030504040204" pitchFamily="50" charset="-128"/>
                </a:rPr>
                <a:t>域内スタートアップの情報発信</a:t>
              </a:r>
              <a:r>
                <a:rPr lang="ja-JP" altLang="en-US" sz="1100" dirty="0" smtClean="0">
                  <a:solidFill>
                    <a:srgbClr val="002060"/>
                  </a:solidFill>
                  <a:latin typeface="Meiryo UI" panose="020B0604030504040204" pitchFamily="50" charset="-128"/>
                  <a:ea typeface="Meiryo UI" panose="020B0604030504040204" pitchFamily="50" charset="-128"/>
                </a:rPr>
                <a:t>　など</a:t>
              </a:r>
              <a:endParaRPr lang="ja-JP" altLang="en-US" sz="1100" dirty="0">
                <a:solidFill>
                  <a:srgbClr val="002060"/>
                </a:solidFill>
                <a:latin typeface="Meiryo UI" panose="020B0604030504040204" pitchFamily="50" charset="-128"/>
                <a:ea typeface="Meiryo UI" panose="020B0604030504040204" pitchFamily="50" charset="-128"/>
              </a:endParaRPr>
            </a:p>
            <a:p>
              <a:pPr>
                <a:lnSpc>
                  <a:spcPts val="1000"/>
                </a:lnSpc>
              </a:pPr>
              <a:endParaRPr lang="en-US" altLang="ja-JP" sz="12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200" b="1" dirty="0" smtClean="0">
                  <a:solidFill>
                    <a:srgbClr val="002060"/>
                  </a:solidFill>
                  <a:latin typeface="Meiryo UI" panose="020B0604030504040204" pitchFamily="50" charset="-128"/>
                  <a:ea typeface="Meiryo UI" panose="020B0604030504040204" pitchFamily="50" charset="-128"/>
                </a:rPr>
                <a:t>○ライフサイエンス</a:t>
              </a:r>
              <a:r>
                <a:rPr lang="ja-JP" altLang="en-US" sz="1200" b="1" dirty="0">
                  <a:solidFill>
                    <a:srgbClr val="002060"/>
                  </a:solidFill>
                  <a:latin typeface="Meiryo UI" panose="020B0604030504040204" pitchFamily="50" charset="-128"/>
                  <a:ea typeface="Meiryo UI" panose="020B0604030504040204" pitchFamily="50" charset="-128"/>
                </a:rPr>
                <a:t>分野におけるイノベーション</a:t>
              </a:r>
              <a:r>
                <a:rPr lang="ja-JP" altLang="en-US" sz="1200" b="1" dirty="0" smtClean="0">
                  <a:solidFill>
                    <a:srgbClr val="002060"/>
                  </a:solidFill>
                  <a:latin typeface="Meiryo UI" panose="020B0604030504040204" pitchFamily="50" charset="-128"/>
                  <a:ea typeface="Meiryo UI" panose="020B0604030504040204" pitchFamily="50" charset="-128"/>
                </a:rPr>
                <a:t>創出</a:t>
              </a:r>
              <a:endParaRPr lang="ja-JP" altLang="en-US" sz="1200" b="1" dirty="0">
                <a:solidFill>
                  <a:srgbClr val="002060"/>
                </a:solidFill>
                <a:latin typeface="Meiryo UI" panose="020B0604030504040204" pitchFamily="50" charset="-128"/>
                <a:ea typeface="Meiryo UI" panose="020B0604030504040204" pitchFamily="50" charset="-128"/>
              </a:endParaRPr>
            </a:p>
            <a:p>
              <a:pPr>
                <a:lnSpc>
                  <a:spcPts val="5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2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・関西の</a:t>
              </a:r>
              <a:r>
                <a:rPr lang="ja-JP" altLang="en-US" sz="1100" u="sng" dirty="0" smtClean="0">
                  <a:solidFill>
                    <a:srgbClr val="002060"/>
                  </a:solidFill>
                  <a:latin typeface="Meiryo UI" panose="020B0604030504040204" pitchFamily="50" charset="-128"/>
                  <a:ea typeface="Meiryo UI" panose="020B0604030504040204" pitchFamily="50" charset="-128"/>
                </a:rPr>
                <a:t>ライフサイエンス分野の強み・ポテンシャルの発信</a:t>
              </a:r>
              <a:endParaRPr lang="en-US" altLang="ja-JP" sz="1100" u="sng"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（「メディカルジャパン大阪」の誘致・出展）</a:t>
              </a:r>
              <a:endParaRPr lang="ja-JP" altLang="en-US" sz="1100" dirty="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・欧州</a:t>
              </a:r>
              <a:r>
                <a:rPr lang="ja-JP" altLang="en-US" sz="1100" dirty="0" smtClean="0">
                  <a:solidFill>
                    <a:srgbClr val="002060"/>
                  </a:solidFill>
                  <a:latin typeface="Meiryo UI" panose="020B0604030504040204" pitchFamily="50" charset="-128"/>
                  <a:ea typeface="Meiryo UI" panose="020B0604030504040204" pitchFamily="50" charset="-128"/>
                </a:rPr>
                <a:t>ライフサイエンスクラスター企業等と</a:t>
              </a:r>
              <a:r>
                <a:rPr lang="ja-JP" altLang="en-US" sz="1100" dirty="0">
                  <a:solidFill>
                    <a:srgbClr val="002060"/>
                  </a:solidFill>
                  <a:latin typeface="Meiryo UI" panose="020B0604030504040204" pitchFamily="50" charset="-128"/>
                  <a:ea typeface="Meiryo UI" panose="020B0604030504040204" pitchFamily="50" charset="-128"/>
                </a:rPr>
                <a:t>のパートナリングカンファレンスの</a:t>
              </a:r>
              <a:r>
                <a:rPr lang="ja-JP" altLang="en-US" sz="1100" dirty="0" smtClean="0">
                  <a:solidFill>
                    <a:srgbClr val="002060"/>
                  </a:solidFill>
                  <a:latin typeface="Meiryo UI" panose="020B0604030504040204" pitchFamily="50" charset="-128"/>
                  <a:ea typeface="Meiryo UI" panose="020B0604030504040204" pitchFamily="50" charset="-128"/>
                </a:rPr>
                <a:t>実施</a:t>
              </a:r>
              <a:endParaRPr lang="en-US" altLang="ja-JP" sz="1100" dirty="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・ものづくり企業の医療</a:t>
              </a:r>
              <a:r>
                <a:rPr lang="ja-JP" altLang="en-US" sz="1100" dirty="0">
                  <a:solidFill>
                    <a:srgbClr val="002060"/>
                  </a:solidFill>
                  <a:latin typeface="Meiryo UI" panose="020B0604030504040204" pitchFamily="50" charset="-128"/>
                  <a:ea typeface="Meiryo UI" panose="020B0604030504040204" pitchFamily="50" charset="-128"/>
                </a:rPr>
                <a:t>機器分野への</a:t>
              </a:r>
              <a:r>
                <a:rPr lang="ja-JP" altLang="en-US" sz="1100" dirty="0" smtClean="0">
                  <a:solidFill>
                    <a:srgbClr val="002060"/>
                  </a:solidFill>
                  <a:latin typeface="Meiryo UI" panose="020B0604030504040204" pitchFamily="50" charset="-128"/>
                  <a:ea typeface="Meiryo UI" panose="020B0604030504040204" pitchFamily="50" charset="-128"/>
                </a:rPr>
                <a:t>参入を支援するため、医療</a:t>
              </a:r>
              <a:r>
                <a:rPr lang="ja-JP" altLang="en-US" sz="1100" dirty="0">
                  <a:solidFill>
                    <a:srgbClr val="002060"/>
                  </a:solidFill>
                  <a:latin typeface="Meiryo UI" panose="020B0604030504040204" pitchFamily="50" charset="-128"/>
                  <a:ea typeface="Meiryo UI" panose="020B0604030504040204" pitchFamily="50" charset="-128"/>
                </a:rPr>
                <a:t>機器</a:t>
              </a:r>
              <a:r>
                <a:rPr lang="ja-JP" altLang="en-US" sz="1100" dirty="0" smtClean="0">
                  <a:solidFill>
                    <a:srgbClr val="002060"/>
                  </a:solidFill>
                  <a:latin typeface="Meiryo UI" panose="020B0604030504040204" pitchFamily="50" charset="-128"/>
                  <a:ea typeface="Meiryo UI" panose="020B0604030504040204" pitchFamily="50" charset="-128"/>
                </a:rPr>
                <a:t>相談</a:t>
              </a:r>
              <a:endParaRPr lang="en-US" altLang="ja-JP" sz="1100" dirty="0">
                <a:solidFill>
                  <a:srgbClr val="002060"/>
                </a:solidFill>
                <a:latin typeface="Meiryo UI" panose="020B0604030504040204" pitchFamily="50" charset="-128"/>
                <a:ea typeface="Meiryo UI" panose="020B0604030504040204" pitchFamily="50" charset="-128"/>
              </a:endParaRPr>
            </a:p>
            <a:p>
              <a:pPr>
                <a:lnSpc>
                  <a:spcPts val="1400"/>
                </a:lnSpc>
              </a:pPr>
              <a:r>
                <a:rPr lang="en-US" altLang="ja-JP" sz="1100" dirty="0" smtClean="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事業を実施</a:t>
              </a:r>
              <a:endParaRPr lang="ja-JP" altLang="en-US" sz="1100" dirty="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2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・医療品医療機器総合機構</a:t>
              </a:r>
              <a:r>
                <a:rPr lang="en-US" altLang="ja-JP" sz="1100" dirty="0" smtClean="0">
                  <a:solidFill>
                    <a:srgbClr val="002060"/>
                  </a:solidFill>
                  <a:latin typeface="Meiryo UI" panose="020B0604030504040204" pitchFamily="50" charset="-128"/>
                  <a:ea typeface="Meiryo UI" panose="020B0604030504040204" pitchFamily="50" charset="-128"/>
                </a:rPr>
                <a:t>(PMDA)</a:t>
              </a:r>
              <a:r>
                <a:rPr lang="ja-JP" altLang="en-US" sz="1100" dirty="0" smtClean="0">
                  <a:solidFill>
                    <a:srgbClr val="002060"/>
                  </a:solidFill>
                  <a:latin typeface="Meiryo UI" panose="020B0604030504040204" pitchFamily="50" charset="-128"/>
                  <a:ea typeface="Meiryo UI" panose="020B0604030504040204" pitchFamily="50" charset="-128"/>
                </a:rPr>
                <a:t>関西</a:t>
              </a:r>
              <a:r>
                <a:rPr lang="ja-JP" altLang="en-US" sz="1100" dirty="0">
                  <a:solidFill>
                    <a:srgbClr val="002060"/>
                  </a:solidFill>
                  <a:latin typeface="Meiryo UI" panose="020B0604030504040204" pitchFamily="50" charset="-128"/>
                  <a:ea typeface="Meiryo UI" panose="020B0604030504040204" pitchFamily="50" charset="-128"/>
                </a:rPr>
                <a:t>支部</a:t>
              </a:r>
              <a:r>
                <a:rPr lang="ja-JP" altLang="en-US" sz="1100" dirty="0" smtClean="0">
                  <a:solidFill>
                    <a:srgbClr val="002060"/>
                  </a:solidFill>
                  <a:latin typeface="Meiryo UI" panose="020B0604030504040204" pitchFamily="50" charset="-128"/>
                  <a:ea typeface="Meiryo UI" panose="020B0604030504040204" pitchFamily="50" charset="-128"/>
                </a:rPr>
                <a:t>の</a:t>
              </a:r>
              <a:r>
                <a:rPr lang="ja-JP" altLang="en-US" sz="1100" u="sng" dirty="0" smtClean="0">
                  <a:solidFill>
                    <a:srgbClr val="002060"/>
                  </a:solidFill>
                  <a:latin typeface="Meiryo UI" panose="020B0604030504040204" pitchFamily="50" charset="-128"/>
                  <a:ea typeface="Meiryo UI" panose="020B0604030504040204" pitchFamily="50" charset="-128"/>
                </a:rPr>
                <a:t>相談事業の広報</a:t>
              </a:r>
              <a:r>
                <a:rPr lang="ja-JP" altLang="en-US" sz="1100" dirty="0" smtClean="0">
                  <a:solidFill>
                    <a:srgbClr val="002060"/>
                  </a:solidFill>
                  <a:latin typeface="Meiryo UI" panose="020B0604030504040204" pitchFamily="50" charset="-128"/>
                  <a:ea typeface="Meiryo UI" panose="020B0604030504040204" pitchFamily="50" charset="-128"/>
                </a:rPr>
                <a:t>　など</a:t>
              </a:r>
              <a:endParaRPr lang="en-US" altLang="ja-JP" sz="1050" dirty="0">
                <a:solidFill>
                  <a:srgbClr val="002060"/>
                </a:solidFill>
                <a:latin typeface="Meiryo UI" panose="020B0604030504040204" pitchFamily="50" charset="-128"/>
                <a:ea typeface="Meiryo UI" panose="020B0604030504040204" pitchFamily="50" charset="-128"/>
              </a:endParaRPr>
            </a:p>
            <a:p>
              <a:pPr>
                <a:lnSpc>
                  <a:spcPts val="10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200" b="1" dirty="0" smtClean="0">
                  <a:solidFill>
                    <a:srgbClr val="002060"/>
                  </a:solidFill>
                  <a:latin typeface="Meiryo UI" panose="020B0604030504040204" pitchFamily="50" charset="-128"/>
                  <a:ea typeface="Meiryo UI" panose="020B0604030504040204" pitchFamily="50" charset="-128"/>
                </a:rPr>
                <a:t>○ グリーン</a:t>
              </a:r>
              <a:r>
                <a:rPr lang="ja-JP" altLang="en-US" sz="1200" b="1" dirty="0">
                  <a:solidFill>
                    <a:srgbClr val="002060"/>
                  </a:solidFill>
                  <a:latin typeface="Meiryo UI" panose="020B0604030504040204" pitchFamily="50" charset="-128"/>
                  <a:ea typeface="Meiryo UI" panose="020B0604030504040204" pitchFamily="50" charset="-128"/>
                </a:rPr>
                <a:t>分野におけるイノベーション</a:t>
              </a:r>
              <a:r>
                <a:rPr lang="ja-JP" altLang="en-US" sz="1200" b="1" dirty="0" smtClean="0">
                  <a:solidFill>
                    <a:srgbClr val="002060"/>
                  </a:solidFill>
                  <a:latin typeface="Meiryo UI" panose="020B0604030504040204" pitchFamily="50" charset="-128"/>
                  <a:ea typeface="Meiryo UI" panose="020B0604030504040204" pitchFamily="50" charset="-128"/>
                </a:rPr>
                <a:t>創出</a:t>
              </a:r>
            </a:p>
            <a:p>
              <a:pPr>
                <a:lnSpc>
                  <a:spcPts val="5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4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・域内を中心とした大学・研究機関等のグリーン分野における研究成果を</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　</a:t>
              </a:r>
              <a:r>
                <a:rPr lang="ja-JP" altLang="en-US" sz="1100" u="sng" dirty="0" smtClean="0">
                  <a:solidFill>
                    <a:srgbClr val="002060"/>
                  </a:solidFill>
                  <a:latin typeface="Meiryo UI" panose="020B0604030504040204" pitchFamily="50" charset="-128"/>
                  <a:ea typeface="Meiryo UI" panose="020B0604030504040204" pitchFamily="50" charset="-128"/>
                </a:rPr>
                <a:t>域内の企業へ発信するフォーラムを実施</a:t>
              </a:r>
              <a:endParaRPr lang="ja-JP" altLang="en-US" sz="1100" u="sng" dirty="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・大阪府の「エネルギービジネス推進事業」の域内企業の活用促進のため、</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　</a:t>
              </a:r>
              <a:r>
                <a:rPr lang="ja-JP" altLang="en-US" sz="1100" u="sng" dirty="0" smtClean="0">
                  <a:solidFill>
                    <a:srgbClr val="002060"/>
                  </a:solidFill>
                  <a:latin typeface="Meiryo UI" panose="020B0604030504040204" pitchFamily="50" charset="-128"/>
                  <a:ea typeface="Meiryo UI" panose="020B0604030504040204" pitchFamily="50" charset="-128"/>
                </a:rPr>
                <a:t>周知・広報</a:t>
              </a:r>
              <a:r>
                <a:rPr lang="ja-JP" altLang="en-US" sz="1100" dirty="0" smtClean="0">
                  <a:solidFill>
                    <a:srgbClr val="002060"/>
                  </a:solidFill>
                  <a:latin typeface="Meiryo UI" panose="020B0604030504040204" pitchFamily="50" charset="-128"/>
                  <a:ea typeface="Meiryo UI" panose="020B0604030504040204" pitchFamily="50" charset="-128"/>
                </a:rPr>
                <a:t>　　など</a:t>
              </a:r>
              <a:endParaRPr lang="en-US" altLang="ja-JP" sz="1100" dirty="0">
                <a:solidFill>
                  <a:srgbClr val="002060"/>
                </a:solidFill>
                <a:latin typeface="Meiryo UI" panose="020B0604030504040204" pitchFamily="50" charset="-128"/>
                <a:ea typeface="Meiryo UI" panose="020B0604030504040204" pitchFamily="50" charset="-128"/>
              </a:endParaRPr>
            </a:p>
            <a:p>
              <a:pPr>
                <a:lnSpc>
                  <a:spcPts val="10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400" b="1" dirty="0">
                  <a:solidFill>
                    <a:srgbClr val="002060"/>
                  </a:solidFill>
                  <a:latin typeface="Meiryo UI" panose="020B0604030504040204" pitchFamily="50" charset="-128"/>
                  <a:ea typeface="Meiryo UI" panose="020B0604030504040204" pitchFamily="50" charset="-128"/>
                </a:rPr>
                <a:t>○</a:t>
              </a:r>
              <a:r>
                <a:rPr lang="ja-JP" altLang="en-US" sz="1200" b="1" dirty="0">
                  <a:solidFill>
                    <a:srgbClr val="002060"/>
                  </a:solidFill>
                  <a:latin typeface="Meiryo UI" panose="020B0604030504040204" pitchFamily="50" charset="-128"/>
                  <a:ea typeface="Meiryo UI" panose="020B0604030504040204" pitchFamily="50" charset="-128"/>
                </a:rPr>
                <a:t>新たな分野でのイノベーションの創出に</a:t>
              </a:r>
              <a:r>
                <a:rPr lang="ja-JP" altLang="en-US" sz="1200" b="1" dirty="0" smtClean="0">
                  <a:solidFill>
                    <a:srgbClr val="002060"/>
                  </a:solidFill>
                  <a:latin typeface="Meiryo UI" panose="020B0604030504040204" pitchFamily="50" charset="-128"/>
                  <a:ea typeface="Meiryo UI" panose="020B0604030504040204" pitchFamily="50" charset="-128"/>
                </a:rPr>
                <a:t>向けた環境整備</a:t>
              </a:r>
              <a:endParaRPr lang="en-US" altLang="ja-JP" sz="1200" b="1" dirty="0" smtClean="0">
                <a:solidFill>
                  <a:srgbClr val="002060"/>
                </a:solidFill>
                <a:latin typeface="Meiryo UI" panose="020B0604030504040204" pitchFamily="50" charset="-128"/>
                <a:ea typeface="Meiryo UI" panose="020B0604030504040204" pitchFamily="50" charset="-128"/>
              </a:endParaRPr>
            </a:p>
            <a:p>
              <a:pPr>
                <a:lnSpc>
                  <a:spcPts val="5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2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・公設試験研究機関の取組みと、経営支援機関が展開する取組みをつなぎ、</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　広域の事業化支援ネットワークを充実強化するため、</a:t>
              </a:r>
              <a:r>
                <a:rPr lang="ja-JP" altLang="en-US" sz="1100" u="sng" dirty="0" smtClean="0">
                  <a:solidFill>
                    <a:srgbClr val="002060"/>
                  </a:solidFill>
                  <a:latin typeface="Meiryo UI" panose="020B0604030504040204" pitchFamily="50" charset="-128"/>
                  <a:ea typeface="Meiryo UI" panose="020B0604030504040204" pitchFamily="50" charset="-128"/>
                </a:rPr>
                <a:t>産業技術支援フェアを</a:t>
              </a:r>
              <a:endParaRPr lang="en-US" altLang="ja-JP" sz="1100" u="sng"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　</a:t>
              </a:r>
              <a:r>
                <a:rPr lang="ja-JP" altLang="en-US" sz="1100" u="sng" dirty="0" smtClean="0">
                  <a:solidFill>
                    <a:srgbClr val="002060"/>
                  </a:solidFill>
                  <a:latin typeface="Meiryo UI" panose="020B0604030504040204" pitchFamily="50" charset="-128"/>
                  <a:ea typeface="Meiryo UI" panose="020B0604030504040204" pitchFamily="50" charset="-128"/>
                </a:rPr>
                <a:t>開催</a:t>
              </a:r>
              <a:r>
                <a:rPr lang="ja-JP" altLang="en-US" sz="1100" dirty="0" smtClean="0">
                  <a:solidFill>
                    <a:srgbClr val="002060"/>
                  </a:solidFill>
                  <a:latin typeface="Meiryo UI" panose="020B0604030504040204" pitchFamily="50" charset="-128"/>
                  <a:ea typeface="Meiryo UI" panose="020B0604030504040204" pitchFamily="50" charset="-128"/>
                </a:rPr>
                <a:t>　など</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endParaRPr lang="en-US" altLang="ja-JP" sz="12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400" b="1" dirty="0" smtClean="0">
                  <a:solidFill>
                    <a:srgbClr val="002060"/>
                  </a:solidFill>
                  <a:latin typeface="Meiryo UI" panose="020B0604030504040204" pitchFamily="50" charset="-128"/>
                  <a:ea typeface="Meiryo UI" panose="020B0604030504040204" pitchFamily="50" charset="-128"/>
                </a:rPr>
                <a:t>○</a:t>
              </a:r>
              <a:r>
                <a:rPr lang="en-US" altLang="ja-JP" sz="1200" b="1" dirty="0">
                  <a:solidFill>
                    <a:srgbClr val="002060"/>
                  </a:solidFill>
                  <a:latin typeface="Meiryo UI" panose="020B0604030504040204" pitchFamily="50" charset="-128"/>
                  <a:ea typeface="Meiryo UI" panose="020B0604030504040204" pitchFamily="50" charset="-128"/>
                </a:rPr>
                <a:t>SDGs</a:t>
              </a:r>
              <a:r>
                <a:rPr lang="ja-JP" altLang="en-US" sz="1200" b="1" dirty="0">
                  <a:solidFill>
                    <a:srgbClr val="002060"/>
                  </a:solidFill>
                  <a:latin typeface="Meiryo UI" panose="020B0604030504040204" pitchFamily="50" charset="-128"/>
                  <a:ea typeface="Meiryo UI" panose="020B0604030504040204" pitchFamily="50" charset="-128"/>
                </a:rPr>
                <a:t>の達成に取り組む企業への支援</a:t>
              </a:r>
              <a:endParaRPr lang="en-US" altLang="ja-JP" sz="1200" b="1" dirty="0">
                <a:solidFill>
                  <a:srgbClr val="002060"/>
                </a:solidFill>
                <a:latin typeface="Meiryo UI" panose="020B0604030504040204" pitchFamily="50" charset="-128"/>
                <a:ea typeface="Meiryo UI" panose="020B0604030504040204" pitchFamily="50" charset="-128"/>
              </a:endParaRPr>
            </a:p>
            <a:p>
              <a:pPr>
                <a:lnSpc>
                  <a:spcPts val="500"/>
                </a:lnSpc>
              </a:pPr>
              <a:endParaRPr lang="en-US" altLang="ja-JP" sz="1600" b="1" dirty="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600" b="1"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・「関西プラスチックごみゼロ宣言」を発出し、プラスチックに代わる素材や製品の</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　販路拡大支援のための</a:t>
              </a:r>
              <a:r>
                <a:rPr lang="ja-JP" altLang="en-US" sz="1100" u="sng" dirty="0" smtClean="0">
                  <a:solidFill>
                    <a:srgbClr val="002060"/>
                  </a:solidFill>
                  <a:latin typeface="Meiryo UI" panose="020B0604030504040204" pitchFamily="50" charset="-128"/>
                  <a:ea typeface="Meiryo UI" panose="020B0604030504040204" pitchFamily="50" charset="-128"/>
                </a:rPr>
                <a:t>普及啓発</a:t>
              </a:r>
              <a:r>
                <a:rPr lang="ja-JP" altLang="en-US" sz="1100" dirty="0" smtClean="0">
                  <a:solidFill>
                    <a:srgbClr val="002060"/>
                  </a:solidFill>
                  <a:latin typeface="Meiryo UI" panose="020B0604030504040204" pitchFamily="50" charset="-128"/>
                  <a:ea typeface="Meiryo UI" panose="020B0604030504040204" pitchFamily="50" charset="-128"/>
                </a:rPr>
                <a:t>　など</a:t>
              </a:r>
              <a:endParaRPr lang="ja-JP" altLang="en-US" sz="1100" dirty="0">
                <a:solidFill>
                  <a:srgbClr val="002060"/>
                </a:solidFill>
                <a:latin typeface="Meiryo UI" panose="020B0604030504040204" pitchFamily="50" charset="-128"/>
                <a:ea typeface="Meiryo UI" panose="020B0604030504040204" pitchFamily="50" charset="-128"/>
              </a:endParaRPr>
            </a:p>
            <a:p>
              <a:pPr>
                <a:lnSpc>
                  <a:spcPts val="1400"/>
                </a:lnSpc>
              </a:pPr>
              <a:endParaRPr lang="ja-JP" altLang="en-US" sz="1200" dirty="0">
                <a:solidFill>
                  <a:srgbClr val="002060"/>
                </a:solidFill>
                <a:latin typeface="Meiryo UI" panose="020B0604030504040204" pitchFamily="50" charset="-128"/>
                <a:ea typeface="Meiryo UI" panose="020B0604030504040204" pitchFamily="50" charset="-128"/>
              </a:endParaRPr>
            </a:p>
          </p:txBody>
        </p:sp>
      </p:grpSp>
      <p:sp>
        <p:nvSpPr>
          <p:cNvPr id="18" name="角丸四角形 17"/>
          <p:cNvSpPr/>
          <p:nvPr/>
        </p:nvSpPr>
        <p:spPr>
          <a:xfrm>
            <a:off x="192408" y="523910"/>
            <a:ext cx="8498332" cy="650769"/>
          </a:xfrm>
          <a:prstGeom prst="round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mn-ea"/>
              </a:rPr>
              <a:t>〇</a:t>
            </a:r>
            <a:r>
              <a:rPr lang="ja-JP" altLang="en-US" sz="1200" dirty="0" smtClean="0">
                <a:solidFill>
                  <a:prstClr val="black"/>
                </a:solidFill>
                <a:latin typeface="+mn-ea"/>
              </a:rPr>
              <a:t>産業振興分野に参画する関西</a:t>
            </a:r>
            <a:r>
              <a:rPr lang="ja-JP" altLang="en-US" sz="1200" dirty="0">
                <a:solidFill>
                  <a:prstClr val="black"/>
                </a:solidFill>
                <a:latin typeface="+mn-ea"/>
              </a:rPr>
              <a:t>広域連合</a:t>
            </a:r>
            <a:r>
              <a:rPr lang="ja-JP" altLang="en-US" sz="1200" dirty="0" smtClean="0">
                <a:solidFill>
                  <a:prstClr val="black"/>
                </a:solidFill>
                <a:latin typeface="+mn-ea"/>
              </a:rPr>
              <a:t>域内の構成府県市：</a:t>
            </a:r>
            <a:endParaRPr lang="en-US" altLang="ja-JP" sz="1200" dirty="0" smtClean="0">
              <a:solidFill>
                <a:prstClr val="black"/>
              </a:solidFill>
              <a:latin typeface="+mn-ea"/>
            </a:endParaRPr>
          </a:p>
          <a:p>
            <a:r>
              <a:rPr lang="ja-JP" altLang="en-US" sz="1200" dirty="0">
                <a:solidFill>
                  <a:prstClr val="black"/>
                </a:solidFill>
                <a:latin typeface="+mn-ea"/>
              </a:rPr>
              <a:t>　</a:t>
            </a:r>
            <a:r>
              <a:rPr lang="ja-JP" altLang="en-US" sz="1200" smtClean="0">
                <a:solidFill>
                  <a:prstClr val="black"/>
                </a:solidFill>
                <a:latin typeface="+mn-ea"/>
              </a:rPr>
              <a:t> 滋賀県、京都府</a:t>
            </a:r>
            <a:r>
              <a:rPr lang="ja-JP" altLang="en-US" sz="1200" dirty="0">
                <a:solidFill>
                  <a:prstClr val="black"/>
                </a:solidFill>
                <a:latin typeface="+mn-ea"/>
              </a:rPr>
              <a:t>、大阪府、兵庫県</a:t>
            </a:r>
            <a:r>
              <a:rPr lang="ja-JP" altLang="en-US" sz="1200" dirty="0" smtClean="0">
                <a:solidFill>
                  <a:prstClr val="black"/>
                </a:solidFill>
                <a:latin typeface="+mn-ea"/>
              </a:rPr>
              <a:t>、和歌山県</a:t>
            </a:r>
            <a:r>
              <a:rPr lang="ja-JP" altLang="en-US" sz="1200" dirty="0">
                <a:solidFill>
                  <a:prstClr val="black"/>
                </a:solidFill>
                <a:latin typeface="+mn-ea"/>
              </a:rPr>
              <a:t>、鳥取県、徳島県、京都市、大阪市、堺市、</a:t>
            </a:r>
            <a:r>
              <a:rPr lang="ja-JP" altLang="en-US" sz="1200" dirty="0" smtClean="0">
                <a:solidFill>
                  <a:prstClr val="black"/>
                </a:solidFill>
                <a:latin typeface="+mn-ea"/>
              </a:rPr>
              <a:t>神戸市</a:t>
            </a:r>
            <a:endParaRPr lang="en-US" altLang="ja-JP" sz="1200" dirty="0" smtClean="0">
              <a:solidFill>
                <a:prstClr val="black"/>
              </a:solidFill>
              <a:latin typeface="+mn-ea"/>
            </a:endParaRPr>
          </a:p>
          <a:p>
            <a:r>
              <a:rPr lang="ja-JP" altLang="en-US" sz="1200" dirty="0" smtClean="0">
                <a:solidFill>
                  <a:prstClr val="black"/>
                </a:solidFill>
                <a:latin typeface="+mn-ea"/>
              </a:rPr>
              <a:t>〇担当委員：大阪府知事</a:t>
            </a:r>
            <a:endParaRPr lang="ja-JP" altLang="en-US" sz="1200" dirty="0">
              <a:solidFill>
                <a:prstClr val="black"/>
              </a:solidFill>
              <a:latin typeface="+mn-ea"/>
            </a:endParaRPr>
          </a:p>
        </p:txBody>
      </p:sp>
      <p:sp>
        <p:nvSpPr>
          <p:cNvPr id="22" name="角丸四角形 21"/>
          <p:cNvSpPr/>
          <p:nvPr/>
        </p:nvSpPr>
        <p:spPr>
          <a:xfrm>
            <a:off x="2692221" y="6474658"/>
            <a:ext cx="6451779" cy="3833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smtClean="0">
                <a:solidFill>
                  <a:schemeClr val="tx1"/>
                </a:solidFill>
                <a:latin typeface="Meiryo UI" panose="020B0604030504040204" pitchFamily="50" charset="-128"/>
                <a:ea typeface="Meiryo UI" panose="020B0604030504040204" pitchFamily="50" charset="-128"/>
              </a:rPr>
              <a:t>出典：関西広域連合　広域産業振興局「</a:t>
            </a:r>
            <a:r>
              <a:rPr lang="zh-TW" altLang="en-US" sz="1000" dirty="0" smtClean="0">
                <a:solidFill>
                  <a:schemeClr val="tx1"/>
                </a:solidFill>
                <a:latin typeface="Meiryo UI" panose="020B0604030504040204" pitchFamily="50" charset="-128"/>
                <a:ea typeface="Meiryo UI" panose="020B0604030504040204" pitchFamily="50" charset="-128"/>
              </a:rPr>
              <a:t>令和</a:t>
            </a:r>
            <a:r>
              <a:rPr lang="en-US" altLang="zh-TW" sz="1000" dirty="0" smtClean="0">
                <a:solidFill>
                  <a:schemeClr val="tx1"/>
                </a:solidFill>
                <a:latin typeface="Meiryo UI" panose="020B0604030504040204" pitchFamily="50" charset="-128"/>
                <a:ea typeface="Meiryo UI" panose="020B0604030504040204" pitchFamily="50" charset="-128"/>
              </a:rPr>
              <a:t>4</a:t>
            </a:r>
            <a:r>
              <a:rPr lang="zh-TW" altLang="en-US" sz="1000" dirty="0" smtClean="0">
                <a:solidFill>
                  <a:schemeClr val="tx1"/>
                </a:solidFill>
                <a:latin typeface="Meiryo UI" panose="020B0604030504040204" pitchFamily="50" charset="-128"/>
                <a:ea typeface="Meiryo UI" panose="020B0604030504040204" pitchFamily="50" charset="-128"/>
              </a:rPr>
              <a:t>年度広域</a:t>
            </a:r>
            <a:r>
              <a:rPr lang="zh-TW" altLang="en-US" sz="1000" dirty="0">
                <a:solidFill>
                  <a:schemeClr val="tx1"/>
                </a:solidFill>
                <a:latin typeface="Meiryo UI" panose="020B0604030504040204" pitchFamily="50" charset="-128"/>
                <a:ea typeface="Meiryo UI" panose="020B0604030504040204" pitchFamily="50" charset="-128"/>
              </a:rPr>
              <a:t>産業</a:t>
            </a:r>
            <a:r>
              <a:rPr lang="zh-TW" altLang="en-US" sz="1000" dirty="0" smtClean="0">
                <a:solidFill>
                  <a:schemeClr val="tx1"/>
                </a:solidFill>
                <a:latin typeface="Meiryo UI" panose="020B0604030504040204" pitchFamily="50" charset="-128"/>
                <a:ea typeface="Meiryo UI" panose="020B0604030504040204" pitchFamily="50" charset="-128"/>
              </a:rPr>
              <a:t>振興局事業計画</a:t>
            </a:r>
            <a:r>
              <a:rPr lang="ja-JP" altLang="en-US" sz="1000" dirty="0" smtClean="0">
                <a:solidFill>
                  <a:schemeClr val="tx1"/>
                </a:solidFill>
                <a:latin typeface="Meiryo UI" panose="020B0604030504040204" pitchFamily="50" charset="-128"/>
                <a:ea typeface="Meiryo UI" panose="020B0604030504040204" pitchFamily="50" charset="-128"/>
              </a:rPr>
              <a:t>」をもとに副首都推進局において作成</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4661136" y="2003065"/>
            <a:ext cx="5271210" cy="4186528"/>
          </a:xfrm>
          <a:prstGeom prst="rect">
            <a:avLst/>
          </a:prstGeom>
          <a:ln>
            <a:noFill/>
          </a:ln>
        </p:spPr>
        <p:txBody>
          <a:bodyPr wrap="square" anchor="ctr" anchorCtr="0">
            <a:noAutofit/>
          </a:bodyPr>
          <a:lstStyle/>
          <a:p>
            <a:pPr>
              <a:lnSpc>
                <a:spcPts val="1400"/>
              </a:lnSpc>
            </a:pPr>
            <a:r>
              <a:rPr lang="ja-JP" altLang="en-US" sz="1200" b="1" dirty="0">
                <a:solidFill>
                  <a:srgbClr val="002060"/>
                </a:solidFill>
                <a:latin typeface="Meiryo UI" panose="020B0604030504040204" pitchFamily="50" charset="-128"/>
                <a:ea typeface="Meiryo UI" panose="020B0604030504040204" pitchFamily="50" charset="-128"/>
              </a:rPr>
              <a:t>○ニューノーマル時代における企業</a:t>
            </a:r>
            <a:r>
              <a:rPr lang="ja-JP" altLang="en-US" sz="1200" b="1" dirty="0" smtClean="0">
                <a:solidFill>
                  <a:srgbClr val="002060"/>
                </a:solidFill>
                <a:latin typeface="Meiryo UI" panose="020B0604030504040204" pitchFamily="50" charset="-128"/>
                <a:ea typeface="Meiryo UI" panose="020B0604030504040204" pitchFamily="50" charset="-128"/>
              </a:rPr>
              <a:t>の成長支援</a:t>
            </a:r>
            <a:endParaRPr lang="ja-JP" altLang="en-US" sz="1200" b="1" dirty="0">
              <a:solidFill>
                <a:srgbClr val="002060"/>
              </a:solidFill>
              <a:latin typeface="Meiryo UI" panose="020B0604030504040204" pitchFamily="50" charset="-128"/>
              <a:ea typeface="Meiryo UI" panose="020B0604030504040204" pitchFamily="50" charset="-128"/>
            </a:endParaRPr>
          </a:p>
          <a:p>
            <a:pPr>
              <a:lnSpc>
                <a:spcPts val="5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600" dirty="0">
                <a:solidFill>
                  <a:srgbClr val="002060"/>
                </a:solidFill>
                <a:latin typeface="Meiryo UI" panose="020B0604030504040204" pitchFamily="50" charset="-128"/>
                <a:ea typeface="Meiryo UI" panose="020B0604030504040204" pitchFamily="50" charset="-128"/>
              </a:rPr>
              <a:t>　</a:t>
            </a:r>
            <a:r>
              <a:rPr lang="ja-JP" altLang="en-US" sz="1100" dirty="0">
                <a:solidFill>
                  <a:srgbClr val="002060"/>
                </a:solidFill>
                <a:latin typeface="Meiryo UI" panose="020B0604030504040204" pitchFamily="50" charset="-128"/>
                <a:ea typeface="Meiryo UI" panose="020B0604030504040204" pitchFamily="50" charset="-128"/>
              </a:rPr>
              <a:t>・企業</a:t>
            </a:r>
            <a:r>
              <a:rPr lang="ja-JP" altLang="en-US" sz="1100" dirty="0" smtClean="0">
                <a:solidFill>
                  <a:srgbClr val="002060"/>
                </a:solidFill>
                <a:latin typeface="Meiryo UI" panose="020B0604030504040204" pitchFamily="50" charset="-128"/>
                <a:ea typeface="Meiryo UI" panose="020B0604030504040204" pitchFamily="50" charset="-128"/>
              </a:rPr>
              <a:t>の</a:t>
            </a:r>
            <a:r>
              <a:rPr lang="en-US" altLang="ja-JP" sz="1100" dirty="0" smtClean="0">
                <a:solidFill>
                  <a:srgbClr val="002060"/>
                </a:solidFill>
                <a:latin typeface="Meiryo UI" panose="020B0604030504040204" pitchFamily="50" charset="-128"/>
                <a:ea typeface="Meiryo UI" panose="020B0604030504040204" pitchFamily="50" charset="-128"/>
              </a:rPr>
              <a:t>ICT</a:t>
            </a:r>
            <a:r>
              <a:rPr lang="ja-JP" altLang="en-US" sz="1100" dirty="0" smtClean="0">
                <a:solidFill>
                  <a:srgbClr val="002060"/>
                </a:solidFill>
                <a:latin typeface="Meiryo UI" panose="020B0604030504040204" pitchFamily="50" charset="-128"/>
                <a:ea typeface="Meiryo UI" panose="020B0604030504040204" pitchFamily="50" charset="-128"/>
              </a:rPr>
              <a:t>化</a:t>
            </a:r>
            <a:r>
              <a:rPr lang="ja-JP" altLang="en-US" sz="1100" dirty="0">
                <a:solidFill>
                  <a:srgbClr val="002060"/>
                </a:solidFill>
                <a:latin typeface="Meiryo UI" panose="020B0604030504040204" pitchFamily="50" charset="-128"/>
                <a:ea typeface="Meiryo UI" panose="020B0604030504040204" pitchFamily="50" charset="-128"/>
              </a:rPr>
              <a:t>等の</a:t>
            </a:r>
            <a:r>
              <a:rPr lang="ja-JP" altLang="en-US" sz="1100" dirty="0" smtClean="0">
                <a:solidFill>
                  <a:srgbClr val="002060"/>
                </a:solidFill>
                <a:latin typeface="Meiryo UI" panose="020B0604030504040204" pitchFamily="50" charset="-128"/>
                <a:ea typeface="Meiryo UI" panose="020B0604030504040204" pitchFamily="50" charset="-128"/>
              </a:rPr>
              <a:t>取組みを推進するための</a:t>
            </a:r>
            <a:r>
              <a:rPr lang="ja-JP" altLang="en-US" sz="1100" u="sng" dirty="0" smtClean="0">
                <a:solidFill>
                  <a:srgbClr val="002060"/>
                </a:solidFill>
                <a:latin typeface="Meiryo UI" panose="020B0604030504040204" pitchFamily="50" charset="-128"/>
                <a:ea typeface="Meiryo UI" panose="020B0604030504040204" pitchFamily="50" charset="-128"/>
              </a:rPr>
              <a:t>支援情報の発信</a:t>
            </a:r>
            <a:r>
              <a:rPr lang="ja-JP" altLang="en-US" sz="1100" dirty="0" smtClean="0">
                <a:solidFill>
                  <a:srgbClr val="002060"/>
                </a:solidFill>
                <a:latin typeface="Meiryo UI" panose="020B0604030504040204" pitchFamily="50" charset="-128"/>
                <a:ea typeface="Meiryo UI" panose="020B0604030504040204" pitchFamily="50" charset="-128"/>
              </a:rPr>
              <a:t>　など</a:t>
            </a:r>
            <a:endParaRPr lang="ja-JP" altLang="en-US" sz="1100" dirty="0">
              <a:solidFill>
                <a:srgbClr val="002060"/>
              </a:solidFill>
              <a:latin typeface="Meiryo UI" panose="020B0604030504040204" pitchFamily="50" charset="-128"/>
              <a:ea typeface="Meiryo UI" panose="020B0604030504040204" pitchFamily="50" charset="-128"/>
            </a:endParaRPr>
          </a:p>
          <a:p>
            <a:pPr>
              <a:lnSpc>
                <a:spcPts val="1000"/>
              </a:lnSpc>
            </a:pPr>
            <a:endParaRPr lang="en-US" altLang="ja-JP" sz="12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200" b="1" dirty="0">
                <a:solidFill>
                  <a:srgbClr val="002060"/>
                </a:solidFill>
                <a:latin typeface="Meiryo UI" panose="020B0604030504040204" pitchFamily="50" charset="-128"/>
                <a:ea typeface="Meiryo UI" panose="020B0604030504040204" pitchFamily="50" charset="-128"/>
              </a:rPr>
              <a:t>○地域魅力の発信・マーケットの</a:t>
            </a:r>
            <a:r>
              <a:rPr lang="ja-JP" altLang="en-US" sz="1200" b="1" dirty="0" smtClean="0">
                <a:solidFill>
                  <a:srgbClr val="002060"/>
                </a:solidFill>
                <a:latin typeface="Meiryo UI" panose="020B0604030504040204" pitchFamily="50" charset="-128"/>
                <a:ea typeface="Meiryo UI" panose="020B0604030504040204" pitchFamily="50" charset="-128"/>
              </a:rPr>
              <a:t>拡大</a:t>
            </a:r>
            <a:r>
              <a:rPr lang="ja-JP" altLang="en-US" sz="1200" b="1" dirty="0">
                <a:solidFill>
                  <a:srgbClr val="002060"/>
                </a:solidFill>
                <a:latin typeface="Meiryo UI" panose="020B0604030504040204" pitchFamily="50" charset="-128"/>
                <a:ea typeface="Meiryo UI" panose="020B0604030504040204" pitchFamily="50" charset="-128"/>
              </a:rPr>
              <a:t>支援</a:t>
            </a:r>
          </a:p>
          <a:p>
            <a:pPr>
              <a:lnSpc>
                <a:spcPts val="5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2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・工業製品など産業資源をはじめとする</a:t>
            </a:r>
            <a:r>
              <a:rPr lang="ja-JP" altLang="en-US" sz="1100" u="sng" dirty="0" smtClean="0">
                <a:solidFill>
                  <a:srgbClr val="002060"/>
                </a:solidFill>
                <a:latin typeface="Meiryo UI" panose="020B0604030504040204" pitchFamily="50" charset="-128"/>
                <a:ea typeface="Meiryo UI" panose="020B0604030504040204" pitchFamily="50" charset="-128"/>
              </a:rPr>
              <a:t>関西の魅力を情報発信</a:t>
            </a:r>
            <a:r>
              <a:rPr lang="ja-JP" altLang="en-US" sz="1100" dirty="0" smtClean="0">
                <a:solidFill>
                  <a:srgbClr val="002060"/>
                </a:solidFill>
                <a:latin typeface="Meiryo UI" panose="020B0604030504040204" pitchFamily="50" charset="-128"/>
                <a:ea typeface="Meiryo UI" panose="020B0604030504040204" pitchFamily="50" charset="-128"/>
              </a:rPr>
              <a:t>　など</a:t>
            </a:r>
          </a:p>
          <a:p>
            <a:pPr>
              <a:lnSpc>
                <a:spcPts val="1400"/>
              </a:lnSpc>
            </a:pPr>
            <a:r>
              <a:rPr lang="ja-JP" altLang="en-US" sz="1200" dirty="0" smtClean="0">
                <a:solidFill>
                  <a:srgbClr val="002060"/>
                </a:solidFill>
                <a:latin typeface="Meiryo UI" panose="020B0604030504040204" pitchFamily="50" charset="-128"/>
                <a:ea typeface="Meiryo UI" panose="020B0604030504040204" pitchFamily="50" charset="-128"/>
              </a:rPr>
              <a:t>　</a:t>
            </a: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200" b="1" dirty="0" smtClean="0">
                <a:solidFill>
                  <a:srgbClr val="002060"/>
                </a:solidFill>
                <a:latin typeface="Meiryo UI" panose="020B0604030504040204" pitchFamily="50" charset="-128"/>
                <a:ea typeface="Meiryo UI" panose="020B0604030504040204" pitchFamily="50" charset="-128"/>
              </a:rPr>
              <a:t>○オール関西による企業の成長支援</a:t>
            </a:r>
          </a:p>
          <a:p>
            <a:pPr>
              <a:lnSpc>
                <a:spcPts val="5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400" dirty="0">
                <a:solidFill>
                  <a:srgbClr val="002060"/>
                </a:solidFill>
                <a:latin typeface="Meiryo UI" panose="020B0604030504040204" pitchFamily="50" charset="-128"/>
                <a:ea typeface="Meiryo UI" panose="020B0604030504040204" pitchFamily="50" charset="-128"/>
              </a:rPr>
              <a:t> </a:t>
            </a:r>
            <a:r>
              <a:rPr lang="ja-JP" altLang="en-US" sz="1400" dirty="0" smtClean="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・域内企業の成長を支援する機関が行う取組みについて周知・広報</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・企業が大学や高等専門学校と連携して実施する</a:t>
            </a:r>
            <a:r>
              <a:rPr lang="ja-JP" altLang="en-US" sz="1100" u="sng" dirty="0" smtClean="0">
                <a:solidFill>
                  <a:srgbClr val="002060"/>
                </a:solidFill>
                <a:latin typeface="Meiryo UI" panose="020B0604030504040204" pitchFamily="50" charset="-128"/>
                <a:ea typeface="Meiryo UI" panose="020B0604030504040204" pitchFamily="50" charset="-128"/>
              </a:rPr>
              <a:t>セミナーの周知・広報</a:t>
            </a: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a:t>
            </a:r>
            <a:r>
              <a:rPr lang="ja-JP" altLang="en-US" sz="1100" dirty="0">
                <a:solidFill>
                  <a:srgbClr val="002060"/>
                </a:solidFill>
                <a:latin typeface="Meiryo UI" panose="020B0604030504040204" pitchFamily="50" charset="-128"/>
                <a:ea typeface="Meiryo UI" panose="020B0604030504040204" pitchFamily="50" charset="-128"/>
              </a:rPr>
              <a:t>構成</a:t>
            </a:r>
            <a:r>
              <a:rPr lang="ja-JP" altLang="en-US" sz="1100" dirty="0" smtClean="0">
                <a:solidFill>
                  <a:srgbClr val="002060"/>
                </a:solidFill>
                <a:latin typeface="Meiryo UI" panose="020B0604030504040204" pitchFamily="50" charset="-128"/>
                <a:ea typeface="Meiryo UI" panose="020B0604030504040204" pitchFamily="50" charset="-128"/>
              </a:rPr>
              <a:t>府県が設置する海外ビジネスサポートデスクの</a:t>
            </a:r>
            <a:r>
              <a:rPr lang="ja-JP" altLang="en-US" sz="1100" u="sng" dirty="0" smtClean="0">
                <a:solidFill>
                  <a:srgbClr val="002060"/>
                </a:solidFill>
                <a:latin typeface="Meiryo UI" panose="020B0604030504040204" pitchFamily="50" charset="-128"/>
                <a:ea typeface="Meiryo UI" panose="020B0604030504040204" pitchFamily="50" charset="-128"/>
              </a:rPr>
              <a:t>共同利用を実施</a:t>
            </a:r>
            <a:r>
              <a:rPr lang="ja-JP" altLang="en-US" sz="1100" dirty="0" smtClean="0">
                <a:solidFill>
                  <a:srgbClr val="002060"/>
                </a:solidFill>
                <a:latin typeface="Meiryo UI" panose="020B0604030504040204" pitchFamily="50" charset="-128"/>
                <a:ea typeface="Meiryo UI" panose="020B0604030504040204" pitchFamily="50" charset="-128"/>
              </a:rPr>
              <a:t>　など</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0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200" b="1" dirty="0" smtClean="0">
                <a:solidFill>
                  <a:srgbClr val="002060"/>
                </a:solidFill>
                <a:latin typeface="Meiryo UI" panose="020B0604030504040204" pitchFamily="50" charset="-128"/>
                <a:ea typeface="Meiryo UI" panose="020B0604030504040204" pitchFamily="50" charset="-128"/>
              </a:rPr>
              <a:t>○人材の確保</a:t>
            </a:r>
            <a:r>
              <a:rPr lang="ja-JP" altLang="en-US" sz="1200" b="1" dirty="0">
                <a:solidFill>
                  <a:srgbClr val="002060"/>
                </a:solidFill>
                <a:latin typeface="Meiryo UI" panose="020B0604030504040204" pitchFamily="50" charset="-128"/>
                <a:ea typeface="Meiryo UI" panose="020B0604030504040204" pitchFamily="50" charset="-128"/>
              </a:rPr>
              <a:t>・</a:t>
            </a:r>
            <a:r>
              <a:rPr lang="ja-JP" altLang="en-US" sz="1200" b="1" dirty="0" smtClean="0">
                <a:solidFill>
                  <a:srgbClr val="002060"/>
                </a:solidFill>
                <a:latin typeface="Meiryo UI" panose="020B0604030504040204" pitchFamily="50" charset="-128"/>
                <a:ea typeface="Meiryo UI" panose="020B0604030504040204" pitchFamily="50" charset="-128"/>
              </a:rPr>
              <a:t>育成施策の推進</a:t>
            </a:r>
            <a:endParaRPr lang="en-US" altLang="ja-JP" sz="1200" b="1" dirty="0" smtClean="0">
              <a:solidFill>
                <a:srgbClr val="002060"/>
              </a:solidFill>
              <a:latin typeface="Meiryo UI" panose="020B0604030504040204" pitchFamily="50" charset="-128"/>
              <a:ea typeface="Meiryo UI" panose="020B0604030504040204" pitchFamily="50" charset="-128"/>
            </a:endParaRPr>
          </a:p>
          <a:p>
            <a:pPr>
              <a:lnSpc>
                <a:spcPts val="500"/>
              </a:lnSpc>
            </a:pPr>
            <a:endParaRPr lang="en-US" altLang="ja-JP" sz="1600" b="1"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・人材に関するテーマについて、構成外府県や支援機関などと構成府県との</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　</a:t>
            </a:r>
            <a:r>
              <a:rPr lang="ja-JP" altLang="en-US" sz="1100" u="sng" dirty="0" smtClean="0">
                <a:solidFill>
                  <a:srgbClr val="002060"/>
                </a:solidFill>
                <a:latin typeface="Meiryo UI" panose="020B0604030504040204" pitchFamily="50" charset="-128"/>
                <a:ea typeface="Meiryo UI" panose="020B0604030504040204" pitchFamily="50" charset="-128"/>
              </a:rPr>
              <a:t>交流型の勉強会を実施</a:t>
            </a:r>
            <a:r>
              <a:rPr lang="ja-JP" altLang="en-US" sz="1100" dirty="0" smtClean="0">
                <a:solidFill>
                  <a:srgbClr val="002060"/>
                </a:solidFill>
                <a:latin typeface="Meiryo UI" panose="020B0604030504040204" pitchFamily="50" charset="-128"/>
                <a:ea typeface="Meiryo UI" panose="020B0604030504040204" pitchFamily="50" charset="-128"/>
              </a:rPr>
              <a:t>。</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・域内の大学や経済団体、企業の取組みで参考となるニュースや好事例を</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収集し、</a:t>
            </a:r>
            <a:r>
              <a:rPr lang="ja-JP" altLang="en-US" sz="1100" u="sng" dirty="0" smtClean="0">
                <a:solidFill>
                  <a:srgbClr val="002060"/>
                </a:solidFill>
                <a:latin typeface="Meiryo UI" panose="020B0604030504040204" pitchFamily="50" charset="-128"/>
                <a:ea typeface="Meiryo UI" panose="020B0604030504040204" pitchFamily="50" charset="-128"/>
              </a:rPr>
              <a:t>ビジネス情報誌「</a:t>
            </a:r>
            <a:r>
              <a:rPr lang="en-US" altLang="ja-JP" sz="1100" u="sng" dirty="0">
                <a:solidFill>
                  <a:srgbClr val="002060"/>
                </a:solidFill>
                <a:latin typeface="Meiryo UI" panose="020B0604030504040204" pitchFamily="50" charset="-128"/>
                <a:ea typeface="Meiryo UI" panose="020B0604030504040204" pitchFamily="50" charset="-128"/>
              </a:rPr>
              <a:t>from NOW ON KANSAI</a:t>
            </a:r>
            <a:r>
              <a:rPr lang="ja-JP" altLang="en-US" sz="1100" u="sng" dirty="0" smtClean="0">
                <a:solidFill>
                  <a:srgbClr val="002060"/>
                </a:solidFill>
                <a:latin typeface="Meiryo UI" panose="020B0604030504040204" pitchFamily="50" charset="-128"/>
                <a:ea typeface="Meiryo UI" panose="020B0604030504040204" pitchFamily="50" charset="-128"/>
              </a:rPr>
              <a:t>」を発行</a:t>
            </a:r>
            <a:r>
              <a:rPr lang="ja-JP" altLang="en-US" sz="1100" dirty="0" smtClean="0">
                <a:solidFill>
                  <a:srgbClr val="002060"/>
                </a:solidFill>
                <a:latin typeface="Meiryo UI" panose="020B0604030504040204" pitchFamily="50" charset="-128"/>
                <a:ea typeface="Meiryo UI" panose="020B0604030504040204" pitchFamily="50" charset="-128"/>
              </a:rPr>
              <a:t>　など</a:t>
            </a:r>
            <a:endParaRPr lang="en-US" altLang="ja-JP" sz="1100" dirty="0" smtClean="0">
              <a:solidFill>
                <a:srgbClr val="002060"/>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rgbClr val="002060"/>
              </a:solidFill>
              <a:latin typeface="Meiryo UI" panose="020B0604030504040204" pitchFamily="50" charset="-128"/>
              <a:ea typeface="Meiryo UI" panose="020B0604030504040204" pitchFamily="50" charset="-128"/>
            </a:endParaRPr>
          </a:p>
          <a:p>
            <a:pPr>
              <a:lnSpc>
                <a:spcPts val="1400"/>
              </a:lnSpc>
            </a:pPr>
            <a:r>
              <a:rPr lang="ja-JP" altLang="en-US" sz="1200" b="1" dirty="0">
                <a:solidFill>
                  <a:srgbClr val="002060"/>
                </a:solidFill>
                <a:latin typeface="Meiryo UI" panose="020B0604030504040204" pitchFamily="50" charset="-128"/>
                <a:ea typeface="Meiryo UI" panose="020B0604030504040204" pitchFamily="50" charset="-128"/>
              </a:rPr>
              <a:t>○情報発信機能の</a:t>
            </a:r>
            <a:r>
              <a:rPr lang="ja-JP" altLang="en-US" sz="1200" b="1" dirty="0" smtClean="0">
                <a:solidFill>
                  <a:srgbClr val="002060"/>
                </a:solidFill>
                <a:latin typeface="Meiryo UI" panose="020B0604030504040204" pitchFamily="50" charset="-128"/>
                <a:ea typeface="Meiryo UI" panose="020B0604030504040204" pitchFamily="50" charset="-128"/>
              </a:rPr>
              <a:t>強化</a:t>
            </a:r>
            <a:endParaRPr lang="en-US" altLang="ja-JP" sz="1200" b="1" dirty="0">
              <a:solidFill>
                <a:srgbClr val="002060"/>
              </a:solidFill>
              <a:latin typeface="Meiryo UI" panose="020B0604030504040204" pitchFamily="50" charset="-128"/>
              <a:ea typeface="Meiryo UI" panose="020B0604030504040204" pitchFamily="50" charset="-128"/>
            </a:endParaRPr>
          </a:p>
          <a:p>
            <a:pPr>
              <a:lnSpc>
                <a:spcPts val="500"/>
              </a:lnSpc>
            </a:pPr>
            <a:endParaRPr lang="en-US" altLang="ja-JP" sz="1600" b="1" dirty="0">
              <a:solidFill>
                <a:srgbClr val="002060"/>
              </a:solidFill>
              <a:latin typeface="Meiryo UI" panose="020B0604030504040204" pitchFamily="50" charset="-128"/>
              <a:ea typeface="Meiryo UI" panose="020B0604030504040204" pitchFamily="50" charset="-128"/>
            </a:endParaRPr>
          </a:p>
          <a:p>
            <a:pPr lvl="0">
              <a:lnSpc>
                <a:spcPts val="1400"/>
              </a:lnSpc>
            </a:pPr>
            <a:r>
              <a:rPr lang="ja-JP" altLang="en-US" sz="1600" b="1"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・広域産業振興局や構成府県市の施策について、</a:t>
            </a:r>
            <a:r>
              <a:rPr lang="en-US" altLang="ja-JP" sz="1100" dirty="0" smtClean="0">
                <a:solidFill>
                  <a:srgbClr val="002060"/>
                </a:solidFill>
                <a:latin typeface="Meiryo UI" panose="020B0604030504040204" pitchFamily="50" charset="-128"/>
                <a:ea typeface="Meiryo UI" panose="020B0604030504040204" pitchFamily="50" charset="-128"/>
              </a:rPr>
              <a:t>HP</a:t>
            </a:r>
            <a:r>
              <a:rPr lang="ja-JP" altLang="en-US" sz="1100" dirty="0">
                <a:solidFill>
                  <a:srgbClr val="002060"/>
                </a:solidFill>
                <a:latin typeface="Meiryo UI" panose="020B0604030504040204" pitchFamily="50" charset="-128"/>
                <a:ea typeface="Meiryo UI" panose="020B0604030504040204" pitchFamily="50" charset="-128"/>
              </a:rPr>
              <a:t>など</a:t>
            </a:r>
            <a:r>
              <a:rPr lang="ja-JP" altLang="en-US" sz="1100" dirty="0" smtClean="0">
                <a:solidFill>
                  <a:srgbClr val="002060"/>
                </a:solidFill>
                <a:latin typeface="Meiryo UI" panose="020B0604030504040204" pitchFamily="50" charset="-128"/>
                <a:ea typeface="Meiryo UI" panose="020B0604030504040204" pitchFamily="50" charset="-128"/>
              </a:rPr>
              <a:t>を通じて、</a:t>
            </a:r>
            <a:r>
              <a:rPr lang="ja-JP" altLang="en-US" sz="1100" u="sng" dirty="0" smtClean="0">
                <a:solidFill>
                  <a:srgbClr val="002060"/>
                </a:solidFill>
                <a:latin typeface="Meiryo UI" panose="020B0604030504040204" pitchFamily="50" charset="-128"/>
                <a:ea typeface="Meiryo UI" panose="020B0604030504040204" pitchFamily="50" charset="-128"/>
              </a:rPr>
              <a:t>域内</a:t>
            </a:r>
            <a:endParaRPr lang="en-US" altLang="ja-JP" sz="1100" u="sng" dirty="0" smtClean="0">
              <a:solidFill>
                <a:srgbClr val="002060"/>
              </a:solidFill>
              <a:latin typeface="Meiryo UI" panose="020B0604030504040204" pitchFamily="50" charset="-128"/>
              <a:ea typeface="Meiryo UI" panose="020B0604030504040204" pitchFamily="50" charset="-128"/>
            </a:endParaRPr>
          </a:p>
          <a:p>
            <a:pPr lvl="0">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　</a:t>
            </a:r>
            <a:r>
              <a:rPr lang="ja-JP" altLang="en-US" sz="1100" u="sng" dirty="0" smtClean="0">
                <a:solidFill>
                  <a:srgbClr val="002060"/>
                </a:solidFill>
                <a:latin typeface="Meiryo UI" panose="020B0604030504040204" pitchFamily="50" charset="-128"/>
                <a:ea typeface="Meiryo UI" panose="020B0604030504040204" pitchFamily="50" charset="-128"/>
              </a:rPr>
              <a:t>外に向け情報提供</a:t>
            </a:r>
            <a:r>
              <a:rPr lang="ja-JP" altLang="en-US" sz="1100" dirty="0" smtClean="0">
                <a:solidFill>
                  <a:srgbClr val="002060"/>
                </a:solidFill>
                <a:latin typeface="Meiryo UI" panose="020B0604030504040204" pitchFamily="50" charset="-128"/>
                <a:ea typeface="Meiryo UI" panose="020B0604030504040204" pitchFamily="50" charset="-128"/>
              </a:rPr>
              <a:t>　など</a:t>
            </a:r>
            <a:endParaRPr lang="en-US" altLang="ja-JP" sz="1100" dirty="0" smtClean="0">
              <a:solidFill>
                <a:srgbClr val="002060"/>
              </a:solidFill>
              <a:latin typeface="Meiryo UI" panose="020B0604030504040204" pitchFamily="50" charset="-128"/>
              <a:ea typeface="Meiryo UI" panose="020B0604030504040204" pitchFamily="50" charset="-128"/>
            </a:endParaRPr>
          </a:p>
          <a:p>
            <a:pPr lvl="0">
              <a:lnSpc>
                <a:spcPts val="1400"/>
              </a:lnSpc>
            </a:pPr>
            <a:endParaRPr lang="en-US" altLang="ja-JP" sz="1200" dirty="0" smtClean="0">
              <a:solidFill>
                <a:srgbClr val="002060"/>
              </a:solidFill>
              <a:latin typeface="Meiryo UI" panose="020B0604030504040204" pitchFamily="50" charset="-128"/>
              <a:ea typeface="Meiryo UI" panose="020B0604030504040204" pitchFamily="50" charset="-128"/>
            </a:endParaRPr>
          </a:p>
          <a:p>
            <a:pPr lvl="0">
              <a:lnSpc>
                <a:spcPts val="1400"/>
              </a:lnSpc>
            </a:pPr>
            <a:r>
              <a:rPr lang="ja-JP" altLang="en-US" sz="1200" b="1" dirty="0" smtClean="0">
                <a:solidFill>
                  <a:srgbClr val="002060"/>
                </a:solidFill>
                <a:latin typeface="Meiryo UI" panose="020B0604030504040204" pitchFamily="50" charset="-128"/>
                <a:ea typeface="Meiryo UI" panose="020B0604030504040204" pitchFamily="50" charset="-128"/>
              </a:rPr>
              <a:t>○広域産業振興の取組にかかる評価・検証</a:t>
            </a:r>
            <a:endParaRPr lang="en-US" altLang="ja-JP" sz="1200" b="1" dirty="0" smtClean="0">
              <a:solidFill>
                <a:srgbClr val="002060"/>
              </a:solidFill>
              <a:latin typeface="Meiryo UI" panose="020B0604030504040204" pitchFamily="50" charset="-128"/>
              <a:ea typeface="Meiryo UI" panose="020B0604030504040204" pitchFamily="50" charset="-128"/>
            </a:endParaRPr>
          </a:p>
          <a:p>
            <a:pPr lvl="0">
              <a:lnSpc>
                <a:spcPts val="500"/>
              </a:lnSpc>
            </a:pPr>
            <a:endParaRPr lang="en-US" altLang="ja-JP" sz="1400" b="1" dirty="0">
              <a:solidFill>
                <a:srgbClr val="002060"/>
              </a:solidFill>
              <a:latin typeface="Meiryo UI" panose="020B0604030504040204" pitchFamily="50" charset="-128"/>
              <a:ea typeface="Meiryo UI" panose="020B0604030504040204" pitchFamily="50" charset="-128"/>
            </a:endParaRPr>
          </a:p>
          <a:p>
            <a:pPr lvl="0">
              <a:lnSpc>
                <a:spcPts val="1400"/>
              </a:lnSpc>
            </a:pPr>
            <a:r>
              <a:rPr lang="ja-JP" altLang="en-US" sz="1600" b="1"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・「関西広域産業ビジョン」の推進に係る意見交換などを行うため、</a:t>
            </a:r>
            <a:r>
              <a:rPr lang="ja-JP" altLang="en-US" sz="1100" u="sng" dirty="0" smtClean="0">
                <a:solidFill>
                  <a:srgbClr val="002060"/>
                </a:solidFill>
                <a:latin typeface="Meiryo UI" panose="020B0604030504040204" pitchFamily="50" charset="-128"/>
                <a:ea typeface="Meiryo UI" panose="020B0604030504040204" pitchFamily="50" charset="-128"/>
              </a:rPr>
              <a:t>「関西</a:t>
            </a:r>
            <a:endParaRPr lang="en-US" altLang="ja-JP" sz="1100" u="sng" dirty="0" smtClean="0">
              <a:solidFill>
                <a:srgbClr val="002060"/>
              </a:solidFill>
              <a:latin typeface="Meiryo UI" panose="020B0604030504040204" pitchFamily="50" charset="-128"/>
              <a:ea typeface="Meiryo UI" panose="020B0604030504040204" pitchFamily="50" charset="-128"/>
            </a:endParaRPr>
          </a:p>
          <a:p>
            <a:pPr lvl="0">
              <a:lnSpc>
                <a:spcPts val="1400"/>
              </a:lnSpc>
            </a:pPr>
            <a:r>
              <a:rPr lang="ja-JP" altLang="en-US" sz="1100" dirty="0">
                <a:solidFill>
                  <a:srgbClr val="002060"/>
                </a:solidFill>
                <a:latin typeface="Meiryo UI" panose="020B0604030504040204" pitchFamily="50" charset="-128"/>
                <a:ea typeface="Meiryo UI" panose="020B0604030504040204" pitchFamily="50" charset="-128"/>
              </a:rPr>
              <a:t>　</a:t>
            </a:r>
            <a:r>
              <a:rPr lang="ja-JP" altLang="en-US" sz="1100" dirty="0" smtClean="0">
                <a:solidFill>
                  <a:srgbClr val="002060"/>
                </a:solidFill>
                <a:latin typeface="Meiryo UI" panose="020B0604030504040204" pitchFamily="50" charset="-128"/>
                <a:ea typeface="Meiryo UI" panose="020B0604030504040204" pitchFamily="50" charset="-128"/>
              </a:rPr>
              <a:t>　</a:t>
            </a:r>
            <a:r>
              <a:rPr lang="ja-JP" altLang="en-US" sz="1100" u="sng" dirty="0" smtClean="0">
                <a:solidFill>
                  <a:srgbClr val="002060"/>
                </a:solidFill>
                <a:latin typeface="Meiryo UI" panose="020B0604030504040204" pitchFamily="50" charset="-128"/>
                <a:ea typeface="Meiryo UI" panose="020B0604030504040204" pitchFamily="50" charset="-128"/>
              </a:rPr>
              <a:t>広域産業ビジョン」推進会議を運営</a:t>
            </a:r>
            <a:r>
              <a:rPr lang="ja-JP" altLang="en-US" sz="1100" dirty="0" smtClean="0">
                <a:solidFill>
                  <a:srgbClr val="002060"/>
                </a:solidFill>
                <a:latin typeface="Meiryo UI" panose="020B0604030504040204" pitchFamily="50" charset="-128"/>
                <a:ea typeface="Meiryo UI" panose="020B0604030504040204" pitchFamily="50" charset="-128"/>
              </a:rPr>
              <a:t>　など</a:t>
            </a:r>
          </a:p>
          <a:p>
            <a:pPr>
              <a:lnSpc>
                <a:spcPts val="1400"/>
              </a:lnSpc>
            </a:pPr>
            <a:endParaRPr lang="ja-JP" altLang="en-US" sz="1200" dirty="0" smtClean="0">
              <a:solidFill>
                <a:srgbClr val="002060"/>
              </a:solidFill>
              <a:latin typeface="Meiryo UI" panose="020B0604030504040204" pitchFamily="50" charset="-128"/>
              <a:ea typeface="Meiryo UI" panose="020B0604030504040204" pitchFamily="50" charset="-128"/>
            </a:endParaRPr>
          </a:p>
          <a:p>
            <a:pPr>
              <a:lnSpc>
                <a:spcPts val="1400"/>
              </a:lnSpc>
            </a:pPr>
            <a:endParaRPr lang="ja-JP" altLang="en-US" sz="1200" dirty="0">
              <a:solidFill>
                <a:srgbClr val="00206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66688" y="78116"/>
            <a:ext cx="5847009"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■関西広域連合　広域産業</a:t>
            </a:r>
            <a:r>
              <a:rPr kumimoji="1" lang="ja-JP" altLang="en-US" b="1" smtClean="0">
                <a:latin typeface="Meiryo UI" panose="020B0604030504040204" pitchFamily="50" charset="-128"/>
                <a:ea typeface="Meiryo UI" panose="020B0604030504040204" pitchFamily="50" charset="-128"/>
              </a:rPr>
              <a:t>振興局の構成と主な取組み</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0477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p:cNvSpPr txBox="1"/>
          <p:nvPr/>
        </p:nvSpPr>
        <p:spPr>
          <a:xfrm>
            <a:off x="341714" y="390575"/>
            <a:ext cx="8502288" cy="6459067"/>
          </a:xfrm>
          <a:prstGeom prst="rect">
            <a:avLst/>
          </a:prstGeom>
          <a:noFill/>
          <a:ln>
            <a:solidFill>
              <a:schemeClr val="accent1"/>
            </a:solidFill>
            <a:prstDash val="sysDot"/>
          </a:ln>
        </p:spPr>
        <p:txBody>
          <a:bodyPr wrap="square" lIns="36000" tIns="72000" rIns="72000" bIns="0" rtlCol="0" anchor="t" anchorCtr="0">
            <a:spAutoFit/>
          </a:bodyPr>
          <a:lstStyle/>
          <a:p>
            <a:pPr marL="130969" indent="-130969">
              <a:lnSpc>
                <a:spcPts val="1800"/>
              </a:lnSpc>
              <a:spcBef>
                <a:spcPts val="600"/>
              </a:spcBef>
            </a:pPr>
            <a:r>
              <a:rPr lang="en-US" altLang="ja-JP" sz="1600" dirty="0" smtClean="0"/>
              <a:t>【</a:t>
            </a:r>
            <a:r>
              <a:rPr lang="ja-JP" altLang="en-US" sz="1600" dirty="0" smtClean="0"/>
              <a:t>事業・機能</a:t>
            </a:r>
            <a:r>
              <a:rPr lang="en-US" altLang="ja-JP" sz="1600" dirty="0" smtClean="0"/>
              <a:t>】</a:t>
            </a:r>
          </a:p>
          <a:p>
            <a:pPr marL="130969" indent="-130969">
              <a:lnSpc>
                <a:spcPts val="1800"/>
              </a:lnSpc>
              <a:spcBef>
                <a:spcPts val="600"/>
              </a:spcBef>
            </a:pPr>
            <a:r>
              <a:rPr lang="ja-JP" altLang="en-US" sz="1600" dirty="0" smtClean="0"/>
              <a:t>〇</a:t>
            </a:r>
            <a:r>
              <a:rPr lang="ja-JP" altLang="en-US" sz="1600" u="sng" dirty="0" smtClean="0"/>
              <a:t>関西</a:t>
            </a:r>
            <a:r>
              <a:rPr lang="ja-JP" altLang="en-US" sz="1600" u="sng" dirty="0"/>
              <a:t>をけん引する施策・イベントを関西広域連合が主体となる事業として実施</a:t>
            </a:r>
            <a:r>
              <a:rPr lang="ja-JP" altLang="en-US" sz="1600" dirty="0"/>
              <a:t>する</a:t>
            </a:r>
            <a:r>
              <a:rPr lang="ja-JP" altLang="en-US" sz="1600" dirty="0" smtClean="0"/>
              <a:t>。</a:t>
            </a:r>
            <a:r>
              <a:rPr lang="en-US" altLang="ja-JP" sz="1600" dirty="0"/>
              <a:t/>
            </a:r>
            <a:br>
              <a:rPr lang="en-US" altLang="ja-JP" sz="1600" dirty="0"/>
            </a:br>
            <a:r>
              <a:rPr lang="en-US" altLang="ja-JP" sz="1600" dirty="0"/>
              <a:t> </a:t>
            </a:r>
            <a:r>
              <a:rPr lang="ja-JP" altLang="en-US" sz="1600" dirty="0"/>
              <a:t>　・</a:t>
            </a:r>
            <a:r>
              <a:rPr lang="ja-JP" altLang="en-US" sz="1600" u="sng" dirty="0"/>
              <a:t>関西万博　・</a:t>
            </a:r>
            <a:r>
              <a:rPr lang="en-US" altLang="ja-JP" sz="1600" u="sng" dirty="0"/>
              <a:t>IR</a:t>
            </a:r>
            <a:r>
              <a:rPr lang="ja-JP" altLang="en-US" sz="1600" u="sng" dirty="0"/>
              <a:t>（統合型リゾート）</a:t>
            </a:r>
            <a:r>
              <a:rPr lang="ja-JP" altLang="en-US" sz="1600" dirty="0"/>
              <a:t>　・</a:t>
            </a:r>
            <a:r>
              <a:rPr lang="ja-JP" altLang="en-US" sz="1600" u="sng" dirty="0"/>
              <a:t>国際金融都市</a:t>
            </a:r>
            <a:r>
              <a:rPr lang="ja-JP" altLang="en-US" sz="1600" dirty="0"/>
              <a:t>　・</a:t>
            </a:r>
            <a:r>
              <a:rPr lang="ja-JP" altLang="en-US" sz="1600" u="sng" dirty="0"/>
              <a:t>南海トラフ地震対策</a:t>
            </a:r>
            <a:endParaRPr lang="en-US" altLang="ja-JP" sz="1600" u="sng" dirty="0"/>
          </a:p>
          <a:p>
            <a:pPr marL="130969" indent="-130969">
              <a:lnSpc>
                <a:spcPts val="1800"/>
              </a:lnSpc>
              <a:spcBef>
                <a:spcPts val="600"/>
              </a:spcBef>
            </a:pPr>
            <a:r>
              <a:rPr lang="ja-JP" altLang="en-US" sz="1600" dirty="0"/>
              <a:t>〇社会経済の持続可能性回復戦略として、</a:t>
            </a:r>
            <a:r>
              <a:rPr lang="en-US" altLang="ja-JP" sz="1600" dirty="0"/>
              <a:t/>
            </a:r>
            <a:br>
              <a:rPr lang="en-US" altLang="ja-JP" sz="1600" dirty="0"/>
            </a:br>
            <a:r>
              <a:rPr lang="ja-JP" altLang="en-US" sz="1600" dirty="0"/>
              <a:t>　 ・</a:t>
            </a:r>
            <a:r>
              <a:rPr lang="ja-JP" altLang="en-US" sz="1600" u="sng" dirty="0"/>
              <a:t>雇用重視の広域経済産業政策</a:t>
            </a:r>
            <a:r>
              <a:rPr lang="ja-JP" altLang="en-US" sz="1600" dirty="0"/>
              <a:t>を展開するべき。</a:t>
            </a:r>
            <a:r>
              <a:rPr lang="en-US" altLang="ja-JP" sz="1600" dirty="0"/>
              <a:t/>
            </a:r>
            <a:br>
              <a:rPr lang="en-US" altLang="ja-JP" sz="1600" dirty="0"/>
            </a:br>
            <a:r>
              <a:rPr lang="ja-JP" altLang="en-US" sz="1600" dirty="0"/>
              <a:t>　 ・</a:t>
            </a:r>
            <a:r>
              <a:rPr lang="ja-JP" altLang="en-US" sz="1600" u="sng" dirty="0"/>
              <a:t>柔軟な広域官民連携プラットフォーム</a:t>
            </a:r>
            <a:r>
              <a:rPr lang="ja-JP" altLang="en-US" sz="1600" dirty="0"/>
              <a:t>を形成すべき。</a:t>
            </a:r>
            <a:r>
              <a:rPr lang="en-US" altLang="ja-JP" sz="1600" dirty="0"/>
              <a:t/>
            </a:r>
            <a:br>
              <a:rPr lang="en-US" altLang="ja-JP" sz="1600" dirty="0"/>
            </a:br>
            <a:r>
              <a:rPr lang="en-US" altLang="ja-JP" sz="1600" dirty="0"/>
              <a:t>   </a:t>
            </a:r>
            <a:r>
              <a:rPr lang="ja-JP" altLang="en-US" sz="1600" dirty="0"/>
              <a:t>・広域事務に</a:t>
            </a:r>
            <a:r>
              <a:rPr lang="ja-JP" altLang="en-US" sz="1600" u="sng" dirty="0"/>
              <a:t>広域</a:t>
            </a:r>
            <a:r>
              <a:rPr lang="en-US" altLang="ja-JP" sz="1600" u="sng" dirty="0"/>
              <a:t>DX</a:t>
            </a:r>
            <a:r>
              <a:rPr lang="ja-JP" altLang="en-US" sz="1600" u="sng" dirty="0"/>
              <a:t>分野</a:t>
            </a:r>
            <a:r>
              <a:rPr lang="ja-JP" altLang="en-US" sz="1600" dirty="0"/>
              <a:t>を追加す</a:t>
            </a:r>
            <a:r>
              <a:rPr lang="ja-JP" altLang="en-US" sz="1600" dirty="0" smtClean="0"/>
              <a:t>べき。              </a:t>
            </a:r>
            <a:endParaRPr lang="en-US" altLang="ja-JP" sz="1600" dirty="0" smtClean="0"/>
          </a:p>
          <a:p>
            <a:pPr marL="130969" indent="-130969">
              <a:lnSpc>
                <a:spcPts val="1800"/>
              </a:lnSpc>
              <a:spcBef>
                <a:spcPts val="600"/>
              </a:spcBef>
            </a:pPr>
            <a:r>
              <a:rPr lang="ja-JP" altLang="en-US" sz="1600" dirty="0" smtClean="0"/>
              <a:t>〇広域行政の深化のため、例えば、</a:t>
            </a:r>
            <a:r>
              <a:rPr lang="ja-JP" altLang="en-US" sz="1600" u="sng" dirty="0" smtClean="0"/>
              <a:t>教育と雇用を広域行政の新領域</a:t>
            </a:r>
            <a:r>
              <a:rPr lang="ja-JP" altLang="en-US" sz="1600" dirty="0" smtClean="0"/>
              <a:t>として追加してはどうか</a:t>
            </a:r>
            <a:endParaRPr lang="en-US" altLang="ja-JP" sz="1600" dirty="0" smtClean="0"/>
          </a:p>
          <a:p>
            <a:pPr marL="130969" indent="-130969">
              <a:lnSpc>
                <a:spcPts val="1800"/>
              </a:lnSpc>
              <a:spcBef>
                <a:spcPts val="600"/>
              </a:spcBef>
            </a:pPr>
            <a:r>
              <a:rPr lang="ja-JP" altLang="en-US" sz="1600" dirty="0" smtClean="0"/>
              <a:t>〇</a:t>
            </a:r>
            <a:r>
              <a:rPr lang="ja-JP" altLang="en-US" sz="1600" u="sng" dirty="0" smtClean="0"/>
              <a:t>規制や基準、手続きの標準化</a:t>
            </a:r>
            <a:r>
              <a:rPr lang="ja-JP" altLang="en-US" sz="1600" dirty="0" smtClean="0"/>
              <a:t>や国に先行して</a:t>
            </a:r>
            <a:r>
              <a:rPr lang="ja-JP" altLang="en-US" sz="1600" u="sng" dirty="0" smtClean="0"/>
              <a:t>近畿の広域地方計画を策定</a:t>
            </a:r>
            <a:r>
              <a:rPr lang="ja-JP" altLang="en-US" sz="1600" dirty="0" smtClean="0"/>
              <a:t>してはどうか。</a:t>
            </a:r>
            <a:endParaRPr lang="en-US" altLang="ja-JP" sz="1600" dirty="0"/>
          </a:p>
          <a:p>
            <a:pPr marL="130969" indent="-130969">
              <a:lnSpc>
                <a:spcPts val="1800"/>
              </a:lnSpc>
              <a:spcBef>
                <a:spcPts val="600"/>
              </a:spcBef>
            </a:pPr>
            <a:r>
              <a:rPr lang="ja-JP" altLang="en-US" sz="1600" dirty="0" smtClean="0">
                <a:solidFill>
                  <a:prstClr val="black"/>
                </a:solidFill>
              </a:rPr>
              <a:t>〇</a:t>
            </a:r>
            <a:r>
              <a:rPr lang="ja-JP" altLang="en-US" sz="1600" u="sng" dirty="0" smtClean="0">
                <a:solidFill>
                  <a:prstClr val="black"/>
                </a:solidFill>
              </a:rPr>
              <a:t>首都圏バックアップ機能</a:t>
            </a:r>
            <a:r>
              <a:rPr lang="ja-JP" altLang="en-US" sz="1600" dirty="0" smtClean="0">
                <a:solidFill>
                  <a:prstClr val="black"/>
                </a:solidFill>
              </a:rPr>
              <a:t>を関西が担うべきである。</a:t>
            </a:r>
            <a:r>
              <a:rPr lang="ja-JP" altLang="en-US" sz="1600" dirty="0" smtClean="0">
                <a:latin typeface="+mn-ea"/>
              </a:rPr>
              <a:t>東京が被災した際に</a:t>
            </a:r>
            <a:r>
              <a:rPr lang="ja-JP" altLang="en-US" sz="1600" u="sng" dirty="0" smtClean="0">
                <a:latin typeface="+mn-ea"/>
              </a:rPr>
              <a:t>政治・行政機能を一時的に他の</a:t>
            </a:r>
            <a:endParaRPr lang="en-US" altLang="ja-JP" sz="1600" u="sng" dirty="0" smtClean="0">
              <a:latin typeface="+mn-ea"/>
            </a:endParaRPr>
          </a:p>
          <a:p>
            <a:pPr marL="130969" indent="-130969">
              <a:lnSpc>
                <a:spcPts val="1800"/>
              </a:lnSpc>
              <a:spcBef>
                <a:spcPts val="600"/>
              </a:spcBef>
            </a:pPr>
            <a:r>
              <a:rPr lang="en-US" altLang="ja-JP" sz="1600" dirty="0" smtClean="0">
                <a:latin typeface="+mn-ea"/>
              </a:rPr>
              <a:t>   </a:t>
            </a:r>
            <a:r>
              <a:rPr lang="ja-JP" altLang="en-US" sz="1600" u="sng" dirty="0" smtClean="0">
                <a:latin typeface="+mn-ea"/>
              </a:rPr>
              <a:t>都市に移す考え方は現在でも有効</a:t>
            </a:r>
            <a:r>
              <a:rPr lang="ja-JP" altLang="en-US" sz="1600" dirty="0" smtClean="0">
                <a:latin typeface="+mn-ea"/>
              </a:rPr>
              <a:t>。</a:t>
            </a:r>
            <a:endParaRPr lang="en-US" altLang="ja-JP" sz="1600" dirty="0" smtClean="0">
              <a:solidFill>
                <a:prstClr val="black"/>
              </a:solidFill>
            </a:endParaRPr>
          </a:p>
          <a:p>
            <a:pPr marL="130969" indent="-130969">
              <a:lnSpc>
                <a:spcPts val="1800"/>
              </a:lnSpc>
              <a:spcBef>
                <a:spcPts val="600"/>
              </a:spcBef>
            </a:pPr>
            <a:r>
              <a:rPr lang="ja-JP" altLang="en-US" sz="1600" dirty="0" smtClean="0"/>
              <a:t>〇</a:t>
            </a:r>
            <a:r>
              <a:rPr lang="ja-JP" altLang="en-US" sz="1600" dirty="0"/>
              <a:t>民間など多様な主体との連携・融合（トリプル・ヘリックス）を促進する広域プラットフォームへと進化</a:t>
            </a:r>
            <a:r>
              <a:rPr lang="ja-JP" altLang="en-US" sz="1600" dirty="0" smtClean="0"/>
              <a:t>し、</a:t>
            </a:r>
            <a:endParaRPr lang="en-US" altLang="ja-JP" sz="1600" dirty="0" smtClean="0"/>
          </a:p>
          <a:p>
            <a:pPr marL="130969" indent="-130969">
              <a:lnSpc>
                <a:spcPts val="1800"/>
              </a:lnSpc>
              <a:spcBef>
                <a:spcPts val="600"/>
              </a:spcBef>
            </a:pPr>
            <a:r>
              <a:rPr lang="en-US" altLang="ja-JP" sz="1600" dirty="0"/>
              <a:t> </a:t>
            </a:r>
            <a:r>
              <a:rPr lang="en-US" altLang="ja-JP" sz="1600" dirty="0" smtClean="0"/>
              <a:t>  </a:t>
            </a:r>
            <a:r>
              <a:rPr lang="ja-JP" altLang="en-US" sz="1600" dirty="0" smtClean="0"/>
              <a:t>創造的</a:t>
            </a:r>
            <a:r>
              <a:rPr lang="ja-JP" altLang="en-US" sz="1600" dirty="0"/>
              <a:t>地域形成の中核インフラとなる</a:t>
            </a:r>
            <a:r>
              <a:rPr lang="ja-JP" altLang="en-US" sz="1600" dirty="0" smtClean="0"/>
              <a:t>べき</a:t>
            </a:r>
            <a:endParaRPr lang="en-US" altLang="ja-JP" sz="1600" dirty="0"/>
          </a:p>
          <a:p>
            <a:pPr marL="130969" indent="-130969">
              <a:lnSpc>
                <a:spcPts val="1800"/>
              </a:lnSpc>
              <a:spcBef>
                <a:spcPts val="600"/>
              </a:spcBef>
            </a:pPr>
            <a:r>
              <a:rPr lang="ja-JP" altLang="en-US" sz="1600" dirty="0">
                <a:latin typeface="+mn-ea"/>
              </a:rPr>
              <a:t>〇関西広域連合は区域内市町村の参画を得て、政策や活動の充実に努めることとする</a:t>
            </a:r>
            <a:r>
              <a:rPr lang="ja-JP" altLang="en-US" sz="1600" dirty="0" smtClean="0">
                <a:latin typeface="+mn-ea"/>
              </a:rPr>
              <a:t>。</a:t>
            </a:r>
            <a:r>
              <a:rPr lang="en-US" altLang="ja-JP" sz="1600" dirty="0" smtClean="0">
                <a:latin typeface="+mn-ea"/>
              </a:rPr>
              <a:t>  </a:t>
            </a:r>
            <a:endParaRPr lang="en-US" altLang="ja-JP" sz="1600" dirty="0">
              <a:latin typeface="+mn-ea"/>
            </a:endParaRPr>
          </a:p>
          <a:p>
            <a:pPr marL="130969" indent="-130969">
              <a:lnSpc>
                <a:spcPts val="1800"/>
              </a:lnSpc>
              <a:spcBef>
                <a:spcPts val="1200"/>
              </a:spcBef>
            </a:pPr>
            <a:r>
              <a:rPr lang="en-US" altLang="ja-JP" sz="1600" dirty="0" smtClean="0"/>
              <a:t>【</a:t>
            </a:r>
            <a:r>
              <a:rPr lang="ja-JP" altLang="en-US" sz="1600" dirty="0" smtClean="0"/>
              <a:t>財源・国との関係</a:t>
            </a:r>
            <a:r>
              <a:rPr lang="en-US" altLang="ja-JP" sz="1600" dirty="0" smtClean="0"/>
              <a:t>】</a:t>
            </a:r>
          </a:p>
          <a:p>
            <a:pPr marL="130969" indent="-130969">
              <a:lnSpc>
                <a:spcPts val="1800"/>
              </a:lnSpc>
              <a:spcBef>
                <a:spcPts val="300"/>
              </a:spcBef>
            </a:pPr>
            <a:r>
              <a:rPr lang="ja-JP" altLang="en-US" sz="1600" dirty="0" smtClean="0"/>
              <a:t>〇関西が独自に新たな政策を遂行するためには、国との連携が不可欠になることから、</a:t>
            </a:r>
            <a:r>
              <a:rPr lang="ja-JP" altLang="en-US" sz="1600" u="sng" dirty="0" smtClean="0"/>
              <a:t>「関西広域連合担　</a:t>
            </a:r>
            <a:endParaRPr lang="en-US" altLang="ja-JP" sz="1600" u="sng" dirty="0" smtClean="0"/>
          </a:p>
          <a:p>
            <a:pPr marL="130969" indent="-130969">
              <a:lnSpc>
                <a:spcPts val="1800"/>
              </a:lnSpc>
              <a:spcBef>
                <a:spcPts val="300"/>
              </a:spcBef>
            </a:pPr>
            <a:r>
              <a:rPr lang="ja-JP" altLang="en-US" sz="1600" dirty="0"/>
              <a:t>　 </a:t>
            </a:r>
            <a:r>
              <a:rPr lang="ja-JP" altLang="en-US" sz="1600" u="sng" dirty="0" smtClean="0"/>
              <a:t>当相」</a:t>
            </a:r>
            <a:r>
              <a:rPr lang="ja-JP" altLang="en-US" sz="1600" dirty="0" smtClean="0"/>
              <a:t>を創設し、関西の政策実現に向けたパイプ役を担わせるべき。</a:t>
            </a:r>
            <a:endParaRPr lang="en-US" altLang="ja-JP" sz="1600" dirty="0" smtClean="0"/>
          </a:p>
          <a:p>
            <a:pPr marL="130969" indent="-130969">
              <a:lnSpc>
                <a:spcPts val="1800"/>
              </a:lnSpc>
              <a:spcBef>
                <a:spcPts val="300"/>
              </a:spcBef>
            </a:pPr>
            <a:r>
              <a:rPr lang="ja-JP" altLang="en-US" sz="1600" dirty="0"/>
              <a:t>〇</a:t>
            </a:r>
            <a:r>
              <a:rPr lang="ja-JP" altLang="en-US" sz="1600" u="sng" dirty="0"/>
              <a:t>ブロック・グラントやシティ・ディール（英国）など、地方と中央政府を結ぶ新たな「仕組み」</a:t>
            </a:r>
            <a:r>
              <a:rPr lang="ja-JP" altLang="en-US" sz="1600" dirty="0"/>
              <a:t>が必要。</a:t>
            </a:r>
            <a:r>
              <a:rPr lang="en-US" altLang="ja-JP" sz="1600" dirty="0"/>
              <a:t/>
            </a:r>
            <a:br>
              <a:rPr lang="en-US" altLang="ja-JP" sz="1600" dirty="0"/>
            </a:br>
            <a:r>
              <a:rPr lang="ja-JP" altLang="en-US" sz="1600" dirty="0"/>
              <a:t> </a:t>
            </a:r>
            <a:r>
              <a:rPr lang="ja-JP" altLang="en-US" sz="1600" dirty="0" smtClean="0"/>
              <a:t>シティ</a:t>
            </a:r>
            <a:r>
              <a:rPr lang="ja-JP" altLang="en-US" sz="1600" dirty="0"/>
              <a:t>・ディールにより、中央政府と広域連合が固有の協定を締結し、権限と資金の関西広域</a:t>
            </a:r>
            <a:r>
              <a:rPr lang="ja-JP" altLang="en-US" sz="1600" dirty="0" smtClean="0"/>
              <a:t>連合への</a:t>
            </a:r>
            <a:endParaRPr lang="en-US" altLang="ja-JP" sz="1600" dirty="0" smtClean="0"/>
          </a:p>
          <a:p>
            <a:pPr marL="130969" indent="-130969">
              <a:lnSpc>
                <a:spcPts val="1800"/>
              </a:lnSpc>
              <a:spcBef>
                <a:spcPts val="300"/>
              </a:spcBef>
            </a:pPr>
            <a:r>
              <a:rPr lang="en-US" altLang="ja-JP" sz="1600" dirty="0"/>
              <a:t> </a:t>
            </a:r>
            <a:r>
              <a:rPr lang="en-US" altLang="ja-JP" sz="1600" dirty="0" smtClean="0"/>
              <a:t>  </a:t>
            </a:r>
            <a:r>
              <a:rPr lang="ja-JP" altLang="en-US" sz="1600" dirty="0" smtClean="0"/>
              <a:t>移譲</a:t>
            </a:r>
            <a:r>
              <a:rPr lang="ja-JP" altLang="en-US" sz="1600" dirty="0"/>
              <a:t>を加速できる</a:t>
            </a:r>
            <a:r>
              <a:rPr lang="ja-JP" altLang="en-US" sz="1600" dirty="0" smtClean="0"/>
              <a:t>。</a:t>
            </a:r>
            <a:endParaRPr lang="en-US" altLang="ja-JP" sz="1600" dirty="0" smtClean="0"/>
          </a:p>
          <a:p>
            <a:pPr marL="130969" indent="-130969">
              <a:lnSpc>
                <a:spcPts val="1800"/>
              </a:lnSpc>
              <a:spcBef>
                <a:spcPts val="300"/>
              </a:spcBef>
            </a:pPr>
            <a:r>
              <a:rPr lang="ja-JP" altLang="en-US" sz="1600" dirty="0" smtClean="0"/>
              <a:t>〇主体的にまちづくり事業を実施するため</a:t>
            </a:r>
            <a:r>
              <a:rPr lang="ja-JP" altLang="en-US" sz="1600" u="sng" dirty="0" smtClean="0"/>
              <a:t>地方債と受益者負担制度</a:t>
            </a:r>
            <a:r>
              <a:rPr lang="ja-JP" altLang="en-US" sz="1600" dirty="0" smtClean="0"/>
              <a:t>を活用し財源を確保。</a:t>
            </a:r>
            <a:endParaRPr lang="en-US" altLang="ja-JP" sz="1600" dirty="0" smtClean="0"/>
          </a:p>
          <a:p>
            <a:pPr marL="130969" indent="-130969">
              <a:lnSpc>
                <a:spcPts val="1800"/>
              </a:lnSpc>
              <a:spcBef>
                <a:spcPts val="300"/>
              </a:spcBef>
            </a:pPr>
            <a:r>
              <a:rPr lang="ja-JP" altLang="en-US" sz="1600" dirty="0" smtClean="0"/>
              <a:t>〇フランスでは、</a:t>
            </a:r>
            <a:r>
              <a:rPr lang="ja-JP" altLang="en-US" sz="1600" u="sng" dirty="0" smtClean="0"/>
              <a:t>「国・州プロジェクト協定」</a:t>
            </a:r>
            <a:r>
              <a:rPr lang="ja-JP" altLang="en-US" sz="1600" dirty="0" smtClean="0"/>
              <a:t>に</a:t>
            </a:r>
            <a:r>
              <a:rPr lang="ja-JP" altLang="en-US" sz="1600" dirty="0"/>
              <a:t>より、国</a:t>
            </a:r>
            <a:r>
              <a:rPr lang="ja-JP" altLang="en-US" sz="1600" dirty="0" smtClean="0"/>
              <a:t>が第二の都市リヨンのプロジェクトに関わり、公共交通</a:t>
            </a:r>
            <a:endParaRPr lang="en-US" altLang="ja-JP" sz="1600" dirty="0" smtClean="0"/>
          </a:p>
          <a:p>
            <a:pPr marL="130969" indent="-130969">
              <a:lnSpc>
                <a:spcPts val="1800"/>
              </a:lnSpc>
              <a:spcBef>
                <a:spcPts val="300"/>
              </a:spcBef>
            </a:pPr>
            <a:r>
              <a:rPr lang="ja-JP" altLang="en-US" sz="1600" dirty="0"/>
              <a:t>　</a:t>
            </a:r>
            <a:r>
              <a:rPr lang="ja-JP" altLang="en-US" sz="1600" dirty="0" smtClean="0"/>
              <a:t> の整備を進めた例がある。</a:t>
            </a:r>
            <a:endParaRPr lang="en-US" altLang="ja-JP" sz="1600" dirty="0"/>
          </a:p>
        </p:txBody>
      </p:sp>
      <p:sp>
        <p:nvSpPr>
          <p:cNvPr id="5" name="スライド番号プレースホルダー 1"/>
          <p:cNvSpPr>
            <a:spLocks noGrp="1"/>
          </p:cNvSpPr>
          <p:nvPr>
            <p:ph type="sldNum" sz="quarter" idx="12"/>
          </p:nvPr>
        </p:nvSpPr>
        <p:spPr>
          <a:xfrm>
            <a:off x="7600950" y="6584156"/>
            <a:ext cx="1543050" cy="273844"/>
          </a:xfrm>
        </p:spPr>
        <p:txBody>
          <a:bodyPr/>
          <a:lstStyle/>
          <a:p>
            <a:r>
              <a:rPr kumimoji="1" lang="ja-JP" altLang="en-US" dirty="0" smtClean="0"/>
              <a:t>９</a:t>
            </a:r>
            <a:endParaRPr kumimoji="1" lang="ja-JP" altLang="en-US" dirty="0"/>
          </a:p>
        </p:txBody>
      </p:sp>
      <p:sp>
        <p:nvSpPr>
          <p:cNvPr id="6" name="角丸四角形 5"/>
          <p:cNvSpPr/>
          <p:nvPr/>
        </p:nvSpPr>
        <p:spPr>
          <a:xfrm>
            <a:off x="3241075" y="89815"/>
            <a:ext cx="8375549" cy="3833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「有識者提言・意見集：未来の希望を担う関西広域連合へ」から意見交換会関連を抜粋</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66688" y="47981"/>
            <a:ext cx="5847009"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■関西広域連合</a:t>
            </a:r>
            <a:r>
              <a:rPr kumimoji="1" lang="ja-JP" altLang="en-US" b="1" dirty="0">
                <a:latin typeface="Meiryo UI" panose="020B0604030504040204" pitchFamily="50" charset="-128"/>
                <a:ea typeface="Meiryo UI" panose="020B0604030504040204" pitchFamily="50" charset="-128"/>
              </a:rPr>
              <a:t>へ</a:t>
            </a:r>
            <a:r>
              <a:rPr kumimoji="1" lang="ja-JP" altLang="en-US" b="1" dirty="0" smtClean="0">
                <a:latin typeface="Meiryo UI" panose="020B0604030504040204" pitchFamily="50" charset="-128"/>
                <a:ea typeface="Meiryo UI" panose="020B0604030504040204" pitchFamily="50" charset="-128"/>
              </a:rPr>
              <a:t>の提言・意見</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7603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p:cNvSpPr txBox="1"/>
          <p:nvPr/>
        </p:nvSpPr>
        <p:spPr>
          <a:xfrm>
            <a:off x="448356" y="295637"/>
            <a:ext cx="8109857" cy="6332442"/>
          </a:xfrm>
          <a:prstGeom prst="rect">
            <a:avLst/>
          </a:prstGeom>
          <a:noFill/>
          <a:ln>
            <a:solidFill>
              <a:schemeClr val="accent1"/>
            </a:solidFill>
            <a:prstDash val="sysDot"/>
          </a:ln>
        </p:spPr>
        <p:txBody>
          <a:bodyPr wrap="square" lIns="144000" tIns="72000" rIns="135000" bIns="27000" rtlCol="0" anchor="ctr" anchorCtr="0">
            <a:spAutoFit/>
          </a:bodyPr>
          <a:lstStyle/>
          <a:p>
            <a:pPr marL="130969" indent="-130969">
              <a:lnSpc>
                <a:spcPts val="1800"/>
              </a:lnSpc>
              <a:spcBef>
                <a:spcPts val="1200"/>
              </a:spcBef>
            </a:pPr>
            <a:r>
              <a:rPr lang="en-US" altLang="ja-JP" sz="1600" dirty="0" smtClean="0"/>
              <a:t>【</a:t>
            </a:r>
            <a:r>
              <a:rPr lang="ja-JP" altLang="en-US" sz="1600" dirty="0" smtClean="0"/>
              <a:t>道州制など</a:t>
            </a:r>
            <a:r>
              <a:rPr lang="en-US" altLang="ja-JP" sz="1600" dirty="0" smtClean="0"/>
              <a:t>】</a:t>
            </a:r>
          </a:p>
          <a:p>
            <a:pPr marL="130969" indent="-130969">
              <a:lnSpc>
                <a:spcPts val="1800"/>
              </a:lnSpc>
              <a:spcBef>
                <a:spcPts val="1200"/>
              </a:spcBef>
            </a:pPr>
            <a:r>
              <a:rPr lang="ja-JP" altLang="en-US" sz="1600" dirty="0" smtClean="0"/>
              <a:t>〇</a:t>
            </a:r>
            <a:r>
              <a:rPr lang="ja-JP" altLang="en-US" sz="1600" dirty="0"/>
              <a:t>近い将来には、「関西州」を樹立し、地方分権の先駆けとなるべきである</a:t>
            </a:r>
            <a:r>
              <a:rPr lang="ja-JP" altLang="en-US" sz="1600" dirty="0" smtClean="0"/>
              <a:t>。</a:t>
            </a:r>
            <a:r>
              <a:rPr lang="ja-JP" altLang="en-US" sz="1600" dirty="0"/>
              <a:t/>
            </a:r>
            <a:br>
              <a:rPr lang="ja-JP" altLang="en-US" sz="1600" dirty="0"/>
            </a:br>
            <a:r>
              <a:rPr lang="ja-JP" altLang="en-US" sz="1600" dirty="0"/>
              <a:t>　・府県を存続したうえで、</a:t>
            </a:r>
            <a:r>
              <a:rPr lang="ja-JP" altLang="en-US" sz="1600" u="sng" dirty="0"/>
              <a:t>関西広域連合を関西州に</a:t>
            </a:r>
            <a:r>
              <a:rPr lang="ja-JP" altLang="en-US" sz="1600" u="sng" dirty="0" smtClean="0"/>
              <a:t>衣替えし、広域</a:t>
            </a:r>
            <a:r>
              <a:rPr lang="ja-JP" altLang="en-US" sz="1600" u="sng" dirty="0"/>
              <a:t>産業政策、広域インフラ</a:t>
            </a:r>
            <a:r>
              <a:rPr lang="ja-JP" altLang="en-US" sz="1600" u="sng" dirty="0" smtClean="0"/>
              <a:t>整</a:t>
            </a:r>
            <a:r>
              <a:rPr lang="en-US" altLang="ja-JP" sz="1600" u="sng" dirty="0" smtClean="0"/>
              <a:t/>
            </a:r>
            <a:br>
              <a:rPr lang="en-US" altLang="ja-JP" sz="1600" u="sng" dirty="0" smtClean="0"/>
            </a:br>
            <a:r>
              <a:rPr lang="ja-JP" altLang="en-US" sz="1600" dirty="0" smtClean="0"/>
              <a:t>　</a:t>
            </a:r>
            <a:r>
              <a:rPr lang="ja-JP" altLang="en-US" sz="1600" dirty="0"/>
              <a:t> </a:t>
            </a:r>
            <a:r>
              <a:rPr lang="ja-JP" altLang="en-US" sz="1600" u="sng" dirty="0" smtClean="0"/>
              <a:t>備</a:t>
            </a:r>
            <a:r>
              <a:rPr lang="ja-JP" altLang="en-US" sz="1600" u="sng" dirty="0"/>
              <a:t>につき、独自の調査・立案・調整・実行機能を持つ。</a:t>
            </a:r>
            <a:br>
              <a:rPr lang="ja-JP" altLang="en-US" sz="1600" u="sng" dirty="0"/>
            </a:br>
            <a:r>
              <a:rPr lang="ja-JP" altLang="en-US" sz="1600" dirty="0"/>
              <a:t>　・関西州と関連する地方出先機関とを融合・統合する。</a:t>
            </a:r>
          </a:p>
          <a:p>
            <a:pPr marL="130969" indent="-130969">
              <a:lnSpc>
                <a:spcPts val="1800"/>
              </a:lnSpc>
              <a:spcBef>
                <a:spcPts val="1200"/>
              </a:spcBef>
            </a:pPr>
            <a:r>
              <a:rPr lang="ja-JP" altLang="en-US" sz="1600" dirty="0">
                <a:latin typeface="+mn-ea"/>
              </a:rPr>
              <a:t>〇挑戦や試行を重ねつつ、将来的には</a:t>
            </a:r>
            <a:r>
              <a:rPr lang="ja-JP" altLang="en-US" sz="1600" u="sng" dirty="0">
                <a:latin typeface="+mn-ea"/>
              </a:rPr>
              <a:t>道州制の議論の具体化につなげ、繁栄の多極化を実現</a:t>
            </a:r>
            <a:r>
              <a:rPr lang="ja-JP" altLang="en-US" sz="1600" dirty="0">
                <a:latin typeface="+mn-ea"/>
              </a:rPr>
              <a:t>す　</a:t>
            </a:r>
            <a:r>
              <a:rPr lang="en-US" altLang="ja-JP" sz="1600">
                <a:latin typeface="+mn-ea"/>
              </a:rPr>
              <a:t/>
            </a:r>
            <a:br>
              <a:rPr lang="en-US" altLang="ja-JP" sz="1600">
                <a:latin typeface="+mn-ea"/>
              </a:rPr>
            </a:br>
            <a:r>
              <a:rPr lang="ja-JP" altLang="en-US" sz="1600" smtClean="0">
                <a:latin typeface="+mn-ea"/>
              </a:rPr>
              <a:t>べ</a:t>
            </a:r>
            <a:r>
              <a:rPr lang="ja-JP" altLang="en-US" sz="1600" dirty="0">
                <a:latin typeface="+mn-ea"/>
              </a:rPr>
              <a:t>き</a:t>
            </a:r>
            <a:r>
              <a:rPr lang="ja-JP" altLang="en-US" sz="1600" dirty="0" smtClean="0">
                <a:latin typeface="+mn-ea"/>
              </a:rPr>
              <a:t>。</a:t>
            </a:r>
            <a:endParaRPr lang="en-US" altLang="ja-JP" sz="1600" dirty="0" smtClean="0">
              <a:latin typeface="+mn-ea"/>
            </a:endParaRPr>
          </a:p>
          <a:p>
            <a:pPr marL="130969" indent="-130969">
              <a:lnSpc>
                <a:spcPts val="1800"/>
              </a:lnSpc>
              <a:spcBef>
                <a:spcPts val="1200"/>
              </a:spcBef>
            </a:pPr>
            <a:r>
              <a:rPr lang="ja-JP" altLang="en-US" sz="1600" dirty="0" smtClean="0">
                <a:latin typeface="+mn-ea"/>
              </a:rPr>
              <a:t>〇東京一極集中対策にあたっては、その基調を「地域成長による一極集中対策」へと脱皮することが必要。その点、全国の中でも関西への期待は大きい。</a:t>
            </a:r>
            <a:endParaRPr lang="en-US" altLang="ja-JP" sz="1600" dirty="0">
              <a:latin typeface="+mn-ea"/>
            </a:endParaRPr>
          </a:p>
          <a:p>
            <a:pPr marL="130969" indent="-130969">
              <a:lnSpc>
                <a:spcPts val="1800"/>
              </a:lnSpc>
              <a:spcBef>
                <a:spcPts val="1200"/>
              </a:spcBef>
            </a:pPr>
            <a:r>
              <a:rPr lang="ja-JP" altLang="en-US" sz="1600" dirty="0" smtClean="0">
                <a:latin typeface="+mn-ea"/>
              </a:rPr>
              <a:t>〇人口</a:t>
            </a:r>
            <a:r>
              <a:rPr lang="ja-JP" altLang="en-US" sz="1600" dirty="0">
                <a:latin typeface="+mn-ea"/>
              </a:rPr>
              <a:t>減少が加速するなかで都道府県間の広域連携の必要性はむしろ高まっており、改革の</a:t>
            </a:r>
            <a:r>
              <a:rPr lang="ja-JP" altLang="en-US" sz="1600" dirty="0" smtClean="0">
                <a:latin typeface="+mn-ea"/>
              </a:rPr>
              <a:t>旗 </a:t>
            </a:r>
            <a:r>
              <a:rPr lang="en-US" altLang="ja-JP" sz="1600" dirty="0" smtClean="0">
                <a:latin typeface="+mn-ea"/>
              </a:rPr>
              <a:t/>
            </a:r>
            <a:br>
              <a:rPr lang="en-US" altLang="ja-JP" sz="1600" dirty="0" smtClean="0">
                <a:latin typeface="+mn-ea"/>
              </a:rPr>
            </a:br>
            <a:r>
              <a:rPr lang="en-US" altLang="ja-JP" sz="1600" dirty="0" smtClean="0">
                <a:latin typeface="+mn-ea"/>
              </a:rPr>
              <a:t> </a:t>
            </a:r>
            <a:r>
              <a:rPr lang="ja-JP" altLang="en-US" sz="1600" dirty="0" smtClean="0">
                <a:latin typeface="+mn-ea"/>
              </a:rPr>
              <a:t>を揚げ続けて</a:t>
            </a:r>
            <a:r>
              <a:rPr lang="ja-JP" altLang="en-US" sz="1600" dirty="0">
                <a:latin typeface="+mn-ea"/>
              </a:rPr>
              <a:t>ほしい</a:t>
            </a:r>
            <a:r>
              <a:rPr lang="ja-JP" altLang="en-US" sz="1600" dirty="0" smtClean="0">
                <a:latin typeface="+mn-ea"/>
              </a:rPr>
              <a:t>。</a:t>
            </a:r>
            <a:endParaRPr lang="en-US" altLang="ja-JP" sz="1600" dirty="0" smtClean="0">
              <a:latin typeface="+mn-ea"/>
            </a:endParaRPr>
          </a:p>
          <a:p>
            <a:pPr marL="130969" indent="-130969">
              <a:lnSpc>
                <a:spcPts val="1800"/>
              </a:lnSpc>
              <a:spcBef>
                <a:spcPts val="1200"/>
              </a:spcBef>
            </a:pPr>
            <a:r>
              <a:rPr lang="ja-JP" altLang="en-US" sz="1600" dirty="0" smtClean="0">
                <a:latin typeface="+mn-ea"/>
              </a:rPr>
              <a:t>〇首都圏のバックアップ機能および関西の経済活性化の観点からも、関西の高速道路、環状道路、鉄道網を早急に整備すべき。</a:t>
            </a:r>
            <a:r>
              <a:rPr lang="en-US" altLang="ja-JP" sz="1600" dirty="0" smtClean="0">
                <a:latin typeface="+mn-ea"/>
              </a:rPr>
              <a:t/>
            </a:r>
            <a:br>
              <a:rPr lang="en-US" altLang="ja-JP" sz="1600" dirty="0" smtClean="0">
                <a:latin typeface="+mn-ea"/>
              </a:rPr>
            </a:br>
            <a:endParaRPr lang="en-US" altLang="ja-JP" sz="1600" dirty="0">
              <a:latin typeface="+mn-ea"/>
            </a:endParaRPr>
          </a:p>
          <a:p>
            <a:pPr>
              <a:lnSpc>
                <a:spcPts val="1800"/>
              </a:lnSpc>
              <a:spcBef>
                <a:spcPts val="1200"/>
              </a:spcBef>
            </a:pPr>
            <a:r>
              <a:rPr lang="ja-JP" altLang="en-US" sz="1600" dirty="0" smtClean="0">
                <a:latin typeface="+mn-ea"/>
              </a:rPr>
              <a:t>〇</a:t>
            </a:r>
            <a:r>
              <a:rPr lang="ja-JP" altLang="en-US" sz="1600" dirty="0">
                <a:latin typeface="+mn-ea"/>
              </a:rPr>
              <a:t>東京（首都圏）一極集中は、市場の力だけでなく、中央集権的な行財政システムも影響</a:t>
            </a:r>
            <a:r>
              <a:rPr lang="ja-JP" altLang="en-US" sz="1600" dirty="0" smtClean="0">
                <a:latin typeface="+mn-ea"/>
              </a:rPr>
              <a:t>。</a:t>
            </a:r>
            <a:r>
              <a:rPr lang="ja-JP" altLang="en-US" sz="1600" dirty="0">
                <a:latin typeface="+mn-ea"/>
              </a:rPr>
              <a:t>　</a:t>
            </a:r>
            <a:r>
              <a:rPr lang="en-US" altLang="ja-JP" sz="1600" dirty="0" smtClean="0">
                <a:latin typeface="+mn-ea"/>
              </a:rPr>
              <a:t/>
            </a:r>
            <a:br>
              <a:rPr lang="en-US" altLang="ja-JP" sz="1600" dirty="0" smtClean="0">
                <a:latin typeface="+mn-ea"/>
              </a:rPr>
            </a:br>
            <a:r>
              <a:rPr lang="en-US" altLang="ja-JP" sz="1600" dirty="0" smtClean="0">
                <a:latin typeface="+mn-ea"/>
              </a:rPr>
              <a:t>  </a:t>
            </a:r>
            <a:r>
              <a:rPr lang="ja-JP" altLang="en-US" sz="1600" dirty="0" smtClean="0">
                <a:latin typeface="+mn-ea"/>
              </a:rPr>
              <a:t>首都</a:t>
            </a:r>
            <a:r>
              <a:rPr lang="ja-JP" altLang="en-US" sz="1600" dirty="0">
                <a:latin typeface="+mn-ea"/>
              </a:rPr>
              <a:t>で</a:t>
            </a:r>
            <a:r>
              <a:rPr lang="ja-JP" altLang="en-US" sz="1600" dirty="0" smtClean="0">
                <a:latin typeface="+mn-ea"/>
              </a:rPr>
              <a:t>ある</a:t>
            </a:r>
            <a:r>
              <a:rPr lang="ja-JP" altLang="en-US" sz="1600" dirty="0">
                <a:latin typeface="+mn-ea"/>
              </a:rPr>
              <a:t>ことによる競争条件の有利さを解消し、国内の各地域がイコールフッティングで競争</a:t>
            </a:r>
            <a:r>
              <a:rPr lang="ja-JP" altLang="en-US" sz="1600" dirty="0" smtClean="0">
                <a:latin typeface="+mn-ea"/>
              </a:rPr>
              <a:t>で</a:t>
            </a:r>
            <a:r>
              <a:rPr lang="ja-JP" altLang="en-US" sz="1600" dirty="0">
                <a:latin typeface="+mn-ea"/>
              </a:rPr>
              <a:t>　</a:t>
            </a:r>
            <a:r>
              <a:rPr lang="en-US" altLang="ja-JP" sz="1600" dirty="0" smtClean="0">
                <a:latin typeface="+mn-ea"/>
              </a:rPr>
              <a:t/>
            </a:r>
            <a:br>
              <a:rPr lang="en-US" altLang="ja-JP" sz="1600" dirty="0" smtClean="0">
                <a:latin typeface="+mn-ea"/>
              </a:rPr>
            </a:br>
            <a:r>
              <a:rPr lang="en-US" altLang="ja-JP" sz="1600" dirty="0" smtClean="0">
                <a:latin typeface="+mn-ea"/>
              </a:rPr>
              <a:t>  </a:t>
            </a:r>
            <a:r>
              <a:rPr lang="ja-JP" altLang="en-US" sz="1600" dirty="0" smtClean="0">
                <a:latin typeface="+mn-ea"/>
              </a:rPr>
              <a:t>きる環境を</a:t>
            </a:r>
            <a:r>
              <a:rPr lang="ja-JP" altLang="en-US" sz="1600" dirty="0">
                <a:latin typeface="+mn-ea"/>
              </a:rPr>
              <a:t>整えるべき</a:t>
            </a:r>
            <a:r>
              <a:rPr lang="ja-JP" altLang="en-US" sz="1600" dirty="0" smtClean="0">
                <a:latin typeface="+mn-ea"/>
              </a:rPr>
              <a:t>。</a:t>
            </a:r>
            <a:endParaRPr lang="en-US" altLang="ja-JP" sz="1600" dirty="0">
              <a:latin typeface="+mn-ea"/>
            </a:endParaRPr>
          </a:p>
          <a:p>
            <a:pPr>
              <a:lnSpc>
                <a:spcPts val="1800"/>
              </a:lnSpc>
              <a:spcBef>
                <a:spcPts val="1200"/>
              </a:spcBef>
            </a:pPr>
            <a:r>
              <a:rPr lang="ja-JP" altLang="en-US" sz="1600" dirty="0">
                <a:latin typeface="+mn-ea"/>
              </a:rPr>
              <a:t>〇</a:t>
            </a:r>
            <a:r>
              <a:rPr lang="ja-JP" altLang="en-US" sz="1600" dirty="0"/>
              <a:t>近年、ヨーロッパではグローバル化時代における競争の激化という共通課題に直面する中で、</a:t>
            </a:r>
            <a:r>
              <a:rPr lang="ja-JP" altLang="en-US" sz="1600" dirty="0" smtClean="0"/>
              <a:t>国</a:t>
            </a:r>
            <a:r>
              <a:rPr lang="ja-JP" altLang="en-US" sz="1600" dirty="0"/>
              <a:t>　</a:t>
            </a:r>
            <a:r>
              <a:rPr lang="en-US" altLang="ja-JP" sz="1600" dirty="0" smtClean="0"/>
              <a:t/>
            </a:r>
            <a:br>
              <a:rPr lang="en-US" altLang="ja-JP" sz="1600" dirty="0" smtClean="0"/>
            </a:br>
            <a:r>
              <a:rPr lang="en-US" altLang="ja-JP" sz="1600" dirty="0" smtClean="0"/>
              <a:t>  </a:t>
            </a:r>
            <a:r>
              <a:rPr lang="ja-JP" altLang="en-US" sz="1600" dirty="0" smtClean="0"/>
              <a:t>民</a:t>
            </a:r>
            <a:r>
              <a:rPr lang="ja-JP" altLang="en-US" sz="1600" dirty="0"/>
              <a:t>経済の発展のためにも首都以外の第二階層都市を強化すべきという認識が広まってきている</a:t>
            </a:r>
            <a:r>
              <a:rPr lang="ja-JP" altLang="en-US" sz="1600" dirty="0" smtClean="0"/>
              <a:t>。</a:t>
            </a:r>
            <a:r>
              <a:rPr lang="ja-JP" altLang="en-US" sz="1600" dirty="0"/>
              <a:t>　</a:t>
            </a:r>
            <a:endParaRPr lang="en-US" altLang="ja-JP" sz="1600" dirty="0"/>
          </a:p>
          <a:p>
            <a:pPr>
              <a:lnSpc>
                <a:spcPts val="1800"/>
              </a:lnSpc>
              <a:spcBef>
                <a:spcPts val="1200"/>
              </a:spcBef>
            </a:pPr>
            <a:r>
              <a:rPr lang="ja-JP" altLang="en-US" sz="1600" dirty="0">
                <a:latin typeface="+mn-ea"/>
              </a:rPr>
              <a:t>〇我が国全体の成長を牽引する核が東京以外にブロック単位で複数存在し、個性と魅力を</a:t>
            </a:r>
            <a:r>
              <a:rPr lang="ja-JP" altLang="en-US" sz="1600" dirty="0" smtClean="0">
                <a:latin typeface="+mn-ea"/>
              </a:rPr>
              <a:t>高め　</a:t>
            </a:r>
            <a:r>
              <a:rPr lang="en-US" altLang="ja-JP" sz="1600" dirty="0" smtClean="0">
                <a:latin typeface="+mn-ea"/>
              </a:rPr>
              <a:t/>
            </a:r>
            <a:br>
              <a:rPr lang="en-US" altLang="ja-JP" sz="1600" dirty="0" smtClean="0">
                <a:latin typeface="+mn-ea"/>
              </a:rPr>
            </a:br>
            <a:r>
              <a:rPr lang="en-US" altLang="ja-JP" sz="1600" dirty="0" smtClean="0">
                <a:latin typeface="+mn-ea"/>
              </a:rPr>
              <a:t>  </a:t>
            </a:r>
            <a:r>
              <a:rPr lang="ja-JP" altLang="en-US" sz="1600" dirty="0" smtClean="0">
                <a:latin typeface="+mn-ea"/>
              </a:rPr>
              <a:t>合う経済圏</a:t>
            </a:r>
            <a:r>
              <a:rPr lang="ja-JP" altLang="en-US" sz="1600" dirty="0">
                <a:latin typeface="+mn-ea"/>
              </a:rPr>
              <a:t>が発展する分散型社会の構築が不可欠</a:t>
            </a:r>
            <a:r>
              <a:rPr lang="ja-JP" altLang="en-US" sz="1600" dirty="0" smtClean="0">
                <a:latin typeface="+mn-ea"/>
              </a:rPr>
              <a:t>。</a:t>
            </a:r>
            <a:endParaRPr lang="en-US" altLang="ja-JP" sz="1600" dirty="0">
              <a:latin typeface="+mn-ea"/>
            </a:endParaRPr>
          </a:p>
        </p:txBody>
      </p:sp>
      <p:sp>
        <p:nvSpPr>
          <p:cNvPr id="5" name="スライド番号プレースホルダー 1"/>
          <p:cNvSpPr>
            <a:spLocks noGrp="1"/>
          </p:cNvSpPr>
          <p:nvPr>
            <p:ph type="sldNum" sz="quarter" idx="12"/>
          </p:nvPr>
        </p:nvSpPr>
        <p:spPr>
          <a:xfrm>
            <a:off x="7600950" y="6584156"/>
            <a:ext cx="1543050" cy="273844"/>
          </a:xfrm>
        </p:spPr>
        <p:txBody>
          <a:bodyPr/>
          <a:lstStyle/>
          <a:p>
            <a:r>
              <a:rPr kumimoji="1" lang="en-US" altLang="ja-JP" dirty="0" smtClean="0"/>
              <a:t>10</a:t>
            </a:r>
            <a:endParaRPr kumimoji="1" lang="ja-JP" altLang="en-US" dirty="0"/>
          </a:p>
        </p:txBody>
      </p:sp>
    </p:spTree>
    <p:extLst>
      <p:ext uri="{BB962C8B-B14F-4D97-AF65-F5344CB8AC3E}">
        <p14:creationId xmlns:p14="http://schemas.microsoft.com/office/powerpoint/2010/main" val="3093918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290895" y="102933"/>
            <a:ext cx="8382050" cy="400110"/>
          </a:xfrm>
          <a:prstGeom prst="rect">
            <a:avLst/>
          </a:prstGeom>
        </p:spPr>
        <p:txBody>
          <a:bodyPr wrap="square">
            <a:spAutoFit/>
          </a:bodyPr>
          <a:lstStyle/>
          <a:p>
            <a:r>
              <a:rPr lang="ja-JP" altLang="en-US" sz="2000" b="1" dirty="0" smtClean="0"/>
              <a:t>■ ご議論</a:t>
            </a:r>
            <a:r>
              <a:rPr lang="ja-JP" altLang="en-US" sz="2000" b="1" dirty="0"/>
              <a:t>いただきたい</a:t>
            </a:r>
            <a:r>
              <a:rPr lang="ja-JP" altLang="en-US" sz="2000" b="1" dirty="0" smtClean="0"/>
              <a:t>主な論点　　　　　　　　　　</a:t>
            </a:r>
            <a:r>
              <a:rPr lang="en-US" altLang="ja-JP" sz="1200" dirty="0" smtClean="0"/>
              <a:t>※</a:t>
            </a:r>
            <a:r>
              <a:rPr lang="ja-JP" altLang="en-US" sz="1200" dirty="0" smtClean="0"/>
              <a:t>次回の有識者意見聴取、本格議論に向けて</a:t>
            </a:r>
            <a:endParaRPr lang="ja-JP" altLang="en-US" sz="1200" dirty="0"/>
          </a:p>
        </p:txBody>
      </p:sp>
      <p:sp>
        <p:nvSpPr>
          <p:cNvPr id="42" name="角丸四角形 41"/>
          <p:cNvSpPr/>
          <p:nvPr/>
        </p:nvSpPr>
        <p:spPr>
          <a:xfrm>
            <a:off x="526473" y="715491"/>
            <a:ext cx="8146472" cy="5855126"/>
          </a:xfrm>
          <a:prstGeom prst="roundRect">
            <a:avLst>
              <a:gd name="adj" fmla="val 536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kumimoji="1" lang="ja-JP" altLang="en-US"/>
          </a:p>
        </p:txBody>
      </p:sp>
      <p:sp>
        <p:nvSpPr>
          <p:cNvPr id="49" name="角丸四角形 48"/>
          <p:cNvSpPr/>
          <p:nvPr/>
        </p:nvSpPr>
        <p:spPr>
          <a:xfrm>
            <a:off x="755952" y="669533"/>
            <a:ext cx="7687513" cy="572008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■海外の成長都市から得られる示唆、関西広域連合の現状を踏まえ、</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　　単なる合意形成ではなく、大阪・関西の成長を実現する実効性を伴う</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「枠組み」はどのようなものか。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・上記「枠組み」で担うべき政策・事業の範囲をどのように考えるか。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・上記「枠組み」の構成範囲をどの</a:t>
            </a:r>
            <a:r>
              <a:rPr lang="ja-JP" altLang="en-US" sz="1600" b="1" dirty="0">
                <a:solidFill>
                  <a:schemeClr val="tx1"/>
                </a:solidFill>
                <a:latin typeface="BIZ UDPゴシック" panose="020B0400000000000000" pitchFamily="50" charset="-128"/>
                <a:ea typeface="BIZ UDPゴシック" panose="020B0400000000000000" pitchFamily="50" charset="-128"/>
              </a:rPr>
              <a:t>よう</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に考えるか。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　　上記「枠組み」の実現性をどう考えるのか。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また、実現への工程をどのように考えるのか。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　　関西広域連合の取組みをどのように評価するか。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とりわけ、産業分野の取組みについてどのように考えるか。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　　上記を踏まえ、関西広域連合は今後どうあるべきか。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また、関西広域連合</a:t>
            </a:r>
            <a:r>
              <a:rPr lang="ja-JP" altLang="en-US" sz="1600" b="1" smtClean="0">
                <a:solidFill>
                  <a:schemeClr val="tx1"/>
                </a:solidFill>
                <a:latin typeface="BIZ UDPゴシック" panose="020B0400000000000000" pitchFamily="50" charset="-128"/>
                <a:ea typeface="BIZ UDPゴシック" panose="020B0400000000000000" pitchFamily="50" charset="-128"/>
              </a:rPr>
              <a:t>以外の「枠組み」の</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必要性についてどのように考えるか。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086600" y="6506970"/>
            <a:ext cx="2057400" cy="365125"/>
          </a:xfrm>
        </p:spPr>
        <p:txBody>
          <a:bodyPr/>
          <a:lstStyle/>
          <a:p>
            <a:r>
              <a:rPr kumimoji="1" lang="en-US" altLang="ja-JP" dirty="0" smtClean="0"/>
              <a:t>11</a:t>
            </a:r>
            <a:endParaRPr kumimoji="1" lang="ja-JP" altLang="en-US" dirty="0"/>
          </a:p>
        </p:txBody>
      </p:sp>
      <p:cxnSp>
        <p:nvCxnSpPr>
          <p:cNvPr id="4" name="直線コネクタ 3"/>
          <p:cNvCxnSpPr/>
          <p:nvPr/>
        </p:nvCxnSpPr>
        <p:spPr>
          <a:xfrm>
            <a:off x="971550" y="4514850"/>
            <a:ext cx="7115175" cy="142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864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6381" y="1931497"/>
            <a:ext cx="5816892" cy="3586843"/>
          </a:xfrm>
          <a:prstGeom prst="roundRect">
            <a:avLst>
              <a:gd name="adj" fmla="val 565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乗算 3"/>
          <p:cNvSpPr/>
          <p:nvPr/>
        </p:nvSpPr>
        <p:spPr>
          <a:xfrm>
            <a:off x="2617514" y="2914599"/>
            <a:ext cx="855319" cy="86497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79127" y="6126569"/>
            <a:ext cx="5851402" cy="492443"/>
          </a:xfrm>
          <a:prstGeom prst="rect">
            <a:avLst/>
          </a:prstGeom>
          <a:solidFill>
            <a:schemeClr val="accent2">
              <a:lumMod val="40000"/>
              <a:lumOff val="60000"/>
            </a:schemeClr>
          </a:solidFill>
        </p:spPr>
        <p:txBody>
          <a:bodyPr wrap="square">
            <a:spAutoFit/>
          </a:bodyPr>
          <a:lstStyle/>
          <a:p>
            <a:r>
              <a:rPr lang="ja-JP" altLang="en-US" sz="1400" dirty="0" smtClean="0"/>
              <a:t>　　　　　国（中央、出先機関）、経済界、大学・研究所との</a:t>
            </a:r>
            <a:r>
              <a:rPr lang="ja-JP" altLang="en-US" sz="1400" dirty="0"/>
              <a:t>連携体制</a:t>
            </a:r>
            <a:endParaRPr lang="en-US" altLang="ja-JP" sz="1400" dirty="0" smtClean="0"/>
          </a:p>
          <a:p>
            <a:r>
              <a:rPr lang="ja-JP" altLang="en-US" sz="1200" dirty="0" smtClean="0"/>
              <a:t>　　　（海外都市では、国政策との連動、また企業、大学等との連携のための枠組みあり）</a:t>
            </a:r>
            <a:endParaRPr lang="en-US" altLang="ja-JP" sz="1200" dirty="0" smtClean="0"/>
          </a:p>
        </p:txBody>
      </p:sp>
      <p:sp>
        <p:nvSpPr>
          <p:cNvPr id="16" name="ホームベース 15"/>
          <p:cNvSpPr/>
          <p:nvPr/>
        </p:nvSpPr>
        <p:spPr>
          <a:xfrm flipH="1">
            <a:off x="3421168" y="2145784"/>
            <a:ext cx="2482147" cy="568765"/>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大阪府・大阪市</a:t>
            </a:r>
            <a:endParaRPr kumimoji="1" lang="ja-JP" altLang="en-US" sz="1400" dirty="0">
              <a:solidFill>
                <a:schemeClr val="tx1"/>
              </a:solidFill>
            </a:endParaRPr>
          </a:p>
        </p:txBody>
      </p:sp>
      <p:sp>
        <p:nvSpPr>
          <p:cNvPr id="23" name="ホームベース 22"/>
          <p:cNvSpPr/>
          <p:nvPr/>
        </p:nvSpPr>
        <p:spPr>
          <a:xfrm flipH="1">
            <a:off x="3421167" y="3037507"/>
            <a:ext cx="2482147" cy="624288"/>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大阪・兵庫・京都の</a:t>
            </a:r>
            <a:endParaRPr kumimoji="1" lang="en-US" altLang="ja-JP" sz="1400" dirty="0" smtClean="0">
              <a:solidFill>
                <a:schemeClr val="tx1"/>
              </a:solidFill>
            </a:endParaRPr>
          </a:p>
          <a:p>
            <a:pPr algn="ctr"/>
            <a:r>
              <a:rPr kumimoji="1" lang="ja-JP" altLang="en-US" sz="1400" dirty="0" smtClean="0">
                <a:solidFill>
                  <a:schemeClr val="tx1"/>
                </a:solidFill>
              </a:rPr>
              <a:t>３府県、３政令市</a:t>
            </a:r>
            <a:endParaRPr kumimoji="1" lang="ja-JP" altLang="en-US" sz="1400" dirty="0">
              <a:solidFill>
                <a:schemeClr val="tx1"/>
              </a:solidFill>
            </a:endParaRPr>
          </a:p>
        </p:txBody>
      </p:sp>
      <p:sp>
        <p:nvSpPr>
          <p:cNvPr id="24" name="ホームベース 23"/>
          <p:cNvSpPr/>
          <p:nvPr/>
        </p:nvSpPr>
        <p:spPr>
          <a:xfrm flipH="1">
            <a:off x="3445860" y="4085858"/>
            <a:ext cx="2482148" cy="624288"/>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関西広域連合</a:t>
            </a:r>
            <a:endParaRPr kumimoji="1" lang="ja-JP" altLang="en-US" sz="1400" dirty="0">
              <a:solidFill>
                <a:schemeClr val="tx1"/>
              </a:solidFill>
            </a:endParaRPr>
          </a:p>
        </p:txBody>
      </p:sp>
      <p:sp>
        <p:nvSpPr>
          <p:cNvPr id="30" name="角丸四角形 29"/>
          <p:cNvSpPr/>
          <p:nvPr/>
        </p:nvSpPr>
        <p:spPr>
          <a:xfrm>
            <a:off x="361875" y="1453386"/>
            <a:ext cx="2307305" cy="315920"/>
          </a:xfrm>
          <a:prstGeom prst="roundRect">
            <a:avLst>
              <a:gd name="adj" fmla="val 2804"/>
            </a:avLst>
          </a:prstGeom>
          <a:ln/>
        </p:spPr>
        <p:style>
          <a:lnRef idx="0">
            <a:schemeClr val="accent1"/>
          </a:lnRef>
          <a:fillRef idx="3">
            <a:schemeClr val="accent1"/>
          </a:fillRef>
          <a:effectRef idx="3">
            <a:schemeClr val="accent1"/>
          </a:effectRef>
          <a:fontRef idx="minor">
            <a:schemeClr val="lt1"/>
          </a:fontRef>
        </p:style>
        <p:txBody>
          <a:bodyPr lIns="108000" tIns="0" rIns="180000" rtlCol="0" anchor="ctr"/>
          <a:lstStyle/>
          <a:p>
            <a:pPr marL="174625" indent="-174625" algn="ctr"/>
            <a:r>
              <a:rPr lang="ja-JP" altLang="en-US" sz="1400" b="1" dirty="0" smtClean="0">
                <a:solidFill>
                  <a:schemeClr val="bg1"/>
                </a:solidFill>
                <a:latin typeface="BIZ UDPゴシック" panose="020B0400000000000000" pitchFamily="50" charset="-128"/>
                <a:ea typeface="BIZ UDPゴシック" panose="020B0400000000000000" pitchFamily="50" charset="-128"/>
              </a:rPr>
              <a:t>政策・事業</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40" name="角丸四角形 39"/>
          <p:cNvSpPr/>
          <p:nvPr/>
        </p:nvSpPr>
        <p:spPr>
          <a:xfrm>
            <a:off x="3421167" y="1457071"/>
            <a:ext cx="2470930" cy="315920"/>
          </a:xfrm>
          <a:prstGeom prst="roundRect">
            <a:avLst>
              <a:gd name="adj" fmla="val 2804"/>
            </a:avLst>
          </a:prstGeom>
          <a:ln/>
        </p:spPr>
        <p:style>
          <a:lnRef idx="0">
            <a:schemeClr val="accent1"/>
          </a:lnRef>
          <a:fillRef idx="3">
            <a:schemeClr val="accent1"/>
          </a:fillRef>
          <a:effectRef idx="3">
            <a:schemeClr val="accent1"/>
          </a:effectRef>
          <a:fontRef idx="minor">
            <a:schemeClr val="lt1"/>
          </a:fontRef>
        </p:style>
        <p:txBody>
          <a:bodyPr lIns="108000" tIns="0" rIns="180000" rtlCol="0" anchor="ctr"/>
          <a:lstStyle/>
          <a:p>
            <a:pPr marL="174625" indent="-174625" algn="ctr"/>
            <a:r>
              <a:rPr lang="ja-JP" altLang="en-US" sz="1400" b="1" dirty="0">
                <a:solidFill>
                  <a:schemeClr val="bg1"/>
                </a:solidFill>
                <a:latin typeface="BIZ UDPゴシック" panose="020B0400000000000000" pitchFamily="50" charset="-128"/>
                <a:ea typeface="BIZ UDPゴシック" panose="020B0400000000000000" pitchFamily="50" charset="-128"/>
              </a:rPr>
              <a:t>構成</a:t>
            </a:r>
          </a:p>
        </p:txBody>
      </p:sp>
      <p:sp>
        <p:nvSpPr>
          <p:cNvPr id="41" name="正方形/長方形 40"/>
          <p:cNvSpPr/>
          <p:nvPr/>
        </p:nvSpPr>
        <p:spPr>
          <a:xfrm>
            <a:off x="201313" y="511910"/>
            <a:ext cx="8559981" cy="49120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今後の大阪・関西の成長を考えていくうえで、広域で担うべき「政策」とその「</a:t>
            </a: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」をどのように考え、</a:t>
            </a:r>
            <a:endParaRPr kumimoji="1"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大阪府市一体を核に実効性ある広域の「枠組み」をどう構築していくか。</a:t>
            </a: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96381" y="62997"/>
            <a:ext cx="8751236" cy="400110"/>
          </a:xfrm>
          <a:prstGeom prst="rect">
            <a:avLst/>
          </a:prstGeom>
        </p:spPr>
        <p:txBody>
          <a:bodyPr wrap="square">
            <a:spAutoFit/>
          </a:bodyPr>
          <a:lstStyle/>
          <a:p>
            <a:r>
              <a:rPr lang="ja-JP" altLang="en-US" sz="2000" b="1" dirty="0" smtClean="0"/>
              <a:t>■ 上記論点の検討にあたってのバリエーションの粗い俯瞰イメージ</a:t>
            </a:r>
            <a:endParaRPr lang="ja-JP" altLang="en-US" sz="2000" b="1" dirty="0"/>
          </a:p>
        </p:txBody>
      </p:sp>
      <p:sp>
        <p:nvSpPr>
          <p:cNvPr id="42" name="ホームベース 41"/>
          <p:cNvSpPr/>
          <p:nvPr/>
        </p:nvSpPr>
        <p:spPr>
          <a:xfrm flipH="1">
            <a:off x="361875" y="2157418"/>
            <a:ext cx="2307305" cy="52784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個別事業</a:t>
            </a:r>
            <a:r>
              <a:rPr kumimoji="1" lang="ja-JP" altLang="en-US" sz="1400" dirty="0">
                <a:solidFill>
                  <a:schemeClr val="tx1"/>
                </a:solidFill>
              </a:rPr>
              <a:t>　</a:t>
            </a:r>
            <a:r>
              <a:rPr kumimoji="1" lang="en-US" altLang="ja-JP" sz="1400" dirty="0" smtClean="0">
                <a:solidFill>
                  <a:schemeClr val="tx1"/>
                </a:solidFill>
              </a:rPr>
              <a:t>※</a:t>
            </a:r>
          </a:p>
        </p:txBody>
      </p:sp>
      <p:sp>
        <p:nvSpPr>
          <p:cNvPr id="48" name="ホームベース 47"/>
          <p:cNvSpPr/>
          <p:nvPr/>
        </p:nvSpPr>
        <p:spPr>
          <a:xfrm flipH="1">
            <a:off x="361875" y="2898782"/>
            <a:ext cx="2307305" cy="426552"/>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産業</a:t>
            </a:r>
            <a:endParaRPr kumimoji="1" lang="en-US" altLang="ja-JP" sz="1400" dirty="0" smtClean="0">
              <a:solidFill>
                <a:schemeClr val="tx1"/>
              </a:solidFill>
            </a:endParaRPr>
          </a:p>
        </p:txBody>
      </p:sp>
      <p:sp>
        <p:nvSpPr>
          <p:cNvPr id="49" name="ホームベース 48"/>
          <p:cNvSpPr/>
          <p:nvPr/>
        </p:nvSpPr>
        <p:spPr>
          <a:xfrm flipH="1">
            <a:off x="361876" y="3508934"/>
            <a:ext cx="2307305" cy="482355"/>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産業＋雇用・</a:t>
            </a:r>
            <a:r>
              <a:rPr kumimoji="1" lang="ja-JP" altLang="en-US" sz="1400" dirty="0">
                <a:solidFill>
                  <a:schemeClr val="tx1"/>
                </a:solidFill>
              </a:rPr>
              <a:t>職業教育</a:t>
            </a:r>
            <a:endParaRPr kumimoji="1" lang="en-US" altLang="ja-JP" sz="1400" dirty="0" smtClean="0">
              <a:solidFill>
                <a:schemeClr val="tx1"/>
              </a:solidFill>
            </a:endParaRPr>
          </a:p>
        </p:txBody>
      </p:sp>
      <p:sp>
        <p:nvSpPr>
          <p:cNvPr id="50" name="ホームベース 49"/>
          <p:cNvSpPr/>
          <p:nvPr/>
        </p:nvSpPr>
        <p:spPr>
          <a:xfrm flipH="1">
            <a:off x="361875" y="4146445"/>
            <a:ext cx="2307305" cy="583817"/>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産業＋雇用・</a:t>
            </a:r>
            <a:r>
              <a:rPr kumimoji="1" lang="ja-JP" altLang="en-US" sz="1400" dirty="0">
                <a:solidFill>
                  <a:schemeClr val="tx1"/>
                </a:solidFill>
              </a:rPr>
              <a:t>職業教育</a:t>
            </a:r>
            <a:endParaRPr kumimoji="1" lang="en-US" altLang="ja-JP" sz="1400" dirty="0" smtClean="0">
              <a:solidFill>
                <a:schemeClr val="tx1"/>
              </a:solidFill>
            </a:endParaRPr>
          </a:p>
          <a:p>
            <a:pPr algn="ctr"/>
            <a:r>
              <a:rPr kumimoji="1" lang="ja-JP" altLang="en-US" sz="1400" dirty="0" smtClean="0">
                <a:solidFill>
                  <a:schemeClr val="tx1"/>
                </a:solidFill>
              </a:rPr>
              <a:t>＋インフラ・まちづくり</a:t>
            </a:r>
            <a:endParaRPr kumimoji="1" lang="ja-JP" altLang="en-US" sz="1400" dirty="0">
              <a:solidFill>
                <a:schemeClr val="tx1"/>
              </a:solidFill>
            </a:endParaRPr>
          </a:p>
        </p:txBody>
      </p:sp>
      <p:sp>
        <p:nvSpPr>
          <p:cNvPr id="20" name="ホームベース 19"/>
          <p:cNvSpPr/>
          <p:nvPr/>
        </p:nvSpPr>
        <p:spPr>
          <a:xfrm flipH="1">
            <a:off x="6242771" y="1868107"/>
            <a:ext cx="2743293" cy="4750905"/>
          </a:xfrm>
          <a:prstGeom prst="homePlate">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a:t>
            </a:r>
            <a:r>
              <a:rPr kumimoji="1" lang="ja-JP" altLang="en-US" sz="1400" dirty="0" smtClean="0">
                <a:solidFill>
                  <a:schemeClr val="tx1"/>
                </a:solidFill>
              </a:rPr>
              <a:t>一元的に政策を実施できるか</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●責任と権限の所在は明確か</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a:solidFill>
                  <a:schemeClr val="tx1"/>
                </a:solidFill>
              </a:rPr>
              <a:t>●</a:t>
            </a:r>
            <a:r>
              <a:rPr kumimoji="1" lang="ja-JP" altLang="en-US" sz="1400" dirty="0" smtClean="0">
                <a:solidFill>
                  <a:schemeClr val="tx1"/>
                </a:solidFill>
              </a:rPr>
              <a:t>リーダーシップが発揮できるか</a:t>
            </a:r>
            <a:endParaRPr kumimoji="1" lang="en-US" altLang="ja-JP" sz="1400" dirty="0" smtClean="0">
              <a:solidFill>
                <a:schemeClr val="tx1"/>
              </a:solidFill>
            </a:endParaRPr>
          </a:p>
          <a:p>
            <a:endParaRPr kumimoji="1" lang="en-US" altLang="ja-JP" sz="1400" dirty="0">
              <a:solidFill>
                <a:schemeClr val="tx1"/>
              </a:solidFill>
            </a:endParaRPr>
          </a:p>
          <a:p>
            <a:r>
              <a:rPr kumimoji="1" lang="ja-JP" altLang="en-US" sz="1400" dirty="0">
                <a:solidFill>
                  <a:schemeClr val="tx1"/>
                </a:solidFill>
              </a:rPr>
              <a:t>●民主的・効率的な運営をどの</a:t>
            </a:r>
            <a:r>
              <a:rPr kumimoji="1" lang="ja-JP" altLang="en-US" sz="1400" dirty="0" smtClean="0">
                <a:solidFill>
                  <a:schemeClr val="tx1"/>
                </a:solidFill>
              </a:rPr>
              <a:t>よう　</a:t>
            </a:r>
            <a:endParaRPr kumimoji="1"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に</a:t>
            </a:r>
            <a:r>
              <a:rPr kumimoji="1" lang="ja-JP" altLang="en-US" sz="1400" dirty="0">
                <a:solidFill>
                  <a:schemeClr val="tx1"/>
                </a:solidFill>
              </a:rPr>
              <a:t>担保するのか</a:t>
            </a:r>
            <a:endParaRPr kumimoji="1" lang="en-US" altLang="ja-JP" sz="1400" dirty="0">
              <a:solidFill>
                <a:schemeClr val="tx1"/>
              </a:solidFill>
            </a:endParaRPr>
          </a:p>
          <a:p>
            <a:endParaRPr kumimoji="1" lang="en-US" altLang="ja-JP" sz="1400" dirty="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a:solidFill>
                  <a:schemeClr val="tx1"/>
                </a:solidFill>
              </a:rPr>
              <a:t>●財源、組織</a:t>
            </a:r>
            <a:r>
              <a:rPr kumimoji="1" lang="ja-JP" altLang="en-US" sz="1400" dirty="0" smtClean="0">
                <a:solidFill>
                  <a:schemeClr val="tx1"/>
                </a:solidFill>
              </a:rPr>
              <a:t>の面からの政策推進</a:t>
            </a:r>
            <a:endParaRPr kumimoji="1"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の実効性をどう考えるか</a:t>
            </a:r>
            <a:endParaRPr kumimoji="1" lang="en-US" altLang="ja-JP" sz="1400" dirty="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a:solidFill>
                <a:schemeClr val="tx1"/>
              </a:solidFill>
            </a:endParaRPr>
          </a:p>
          <a:p>
            <a:r>
              <a:rPr kumimoji="1" lang="ja-JP" altLang="en-US" sz="1400" dirty="0" smtClean="0">
                <a:solidFill>
                  <a:schemeClr val="tx1"/>
                </a:solidFill>
              </a:rPr>
              <a:t>●</a:t>
            </a:r>
            <a:r>
              <a:rPr kumimoji="1" lang="ja-JP" altLang="en-US" sz="1400" dirty="0">
                <a:solidFill>
                  <a:schemeClr val="tx1"/>
                </a:solidFill>
              </a:rPr>
              <a:t>国との関係をどうするのか</a:t>
            </a:r>
          </a:p>
          <a:p>
            <a:endParaRPr kumimoji="1" lang="en-US" altLang="ja-JP" sz="1400" dirty="0" smtClean="0">
              <a:solidFill>
                <a:schemeClr val="tx1"/>
              </a:solidFill>
            </a:endParaRPr>
          </a:p>
          <a:p>
            <a:r>
              <a:rPr kumimoji="1" lang="ja-JP" altLang="en-US" sz="1400" dirty="0" smtClean="0">
                <a:solidFill>
                  <a:schemeClr val="tx1"/>
                </a:solidFill>
              </a:rPr>
              <a:t>●経済界、大学・研究機関との関</a:t>
            </a:r>
            <a:endParaRPr kumimoji="1"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係をどうするか</a:t>
            </a:r>
            <a:endParaRPr kumimoji="1" lang="en-US" altLang="ja-JP" sz="1400" dirty="0" smtClean="0">
              <a:solidFill>
                <a:schemeClr val="tx1"/>
              </a:solidFill>
            </a:endParaRPr>
          </a:p>
          <a:p>
            <a:endParaRPr kumimoji="1" lang="en-US" altLang="ja-JP" sz="1400" dirty="0" smtClean="0">
              <a:solidFill>
                <a:schemeClr val="tx1"/>
              </a:solidFill>
            </a:endParaRPr>
          </a:p>
        </p:txBody>
      </p:sp>
      <p:sp>
        <p:nvSpPr>
          <p:cNvPr id="6" name="二等辺三角形 5"/>
          <p:cNvSpPr/>
          <p:nvPr/>
        </p:nvSpPr>
        <p:spPr>
          <a:xfrm>
            <a:off x="1983514" y="5608523"/>
            <a:ext cx="2070077" cy="35380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187862" y="1474043"/>
            <a:ext cx="2920768" cy="307777"/>
          </a:xfrm>
          <a:prstGeom prst="rect">
            <a:avLst/>
          </a:prstGeom>
        </p:spPr>
        <p:txBody>
          <a:bodyPr wrap="square">
            <a:spAutoFit/>
          </a:bodyPr>
          <a:lstStyle/>
          <a:p>
            <a:r>
              <a:rPr lang="ja-JP" altLang="en-US" sz="1400" b="1" dirty="0" smtClean="0"/>
              <a:t>○検討にあたって、考えられる視点</a:t>
            </a:r>
            <a:endParaRPr lang="ja-JP" altLang="en-US" sz="1400" b="1" dirty="0"/>
          </a:p>
        </p:txBody>
      </p:sp>
      <p:sp>
        <p:nvSpPr>
          <p:cNvPr id="31" name="角丸四角形 30"/>
          <p:cNvSpPr/>
          <p:nvPr/>
        </p:nvSpPr>
        <p:spPr>
          <a:xfrm>
            <a:off x="361875" y="4803420"/>
            <a:ext cx="2039006" cy="58208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indent="-263525"/>
            <a:r>
              <a:rPr lang="en-US" altLang="ja-JP" sz="1050" dirty="0" smtClean="0">
                <a:solidFill>
                  <a:schemeClr val="tx1"/>
                </a:solidFill>
                <a:latin typeface="+mn-ea"/>
              </a:rPr>
              <a:t>※</a:t>
            </a:r>
            <a:r>
              <a:rPr lang="ja-JP" altLang="en-US" sz="1050" dirty="0" smtClean="0">
                <a:solidFill>
                  <a:schemeClr val="tx1"/>
                </a:solidFill>
                <a:latin typeface="+mn-ea"/>
              </a:rPr>
              <a:t>　個別プロジェクト、</a:t>
            </a:r>
            <a:endParaRPr lang="en-US" altLang="ja-JP" sz="1050" dirty="0" smtClean="0">
              <a:solidFill>
                <a:schemeClr val="tx1"/>
              </a:solidFill>
              <a:latin typeface="+mn-ea"/>
            </a:endParaRPr>
          </a:p>
          <a:p>
            <a:pPr marL="263525" indent="-263525"/>
            <a:r>
              <a:rPr lang="ja-JP" altLang="en-US" sz="1050" dirty="0">
                <a:solidFill>
                  <a:schemeClr val="tx1"/>
                </a:solidFill>
                <a:latin typeface="+mn-ea"/>
              </a:rPr>
              <a:t>　</a:t>
            </a:r>
            <a:r>
              <a:rPr lang="ja-JP" altLang="en-US" sz="1050" dirty="0" smtClean="0">
                <a:solidFill>
                  <a:schemeClr val="tx1"/>
                </a:solidFill>
                <a:latin typeface="+mn-ea"/>
              </a:rPr>
              <a:t>　産業支援機関、研究機関など</a:t>
            </a:r>
            <a:endParaRPr lang="en-US" altLang="ja-JP" sz="1050" dirty="0" smtClean="0">
              <a:solidFill>
                <a:schemeClr val="tx1"/>
              </a:solidFill>
              <a:latin typeface="+mn-ea"/>
            </a:endParaRPr>
          </a:p>
        </p:txBody>
      </p:sp>
      <p:sp>
        <p:nvSpPr>
          <p:cNvPr id="3" name="スライド番号プレースホルダー 2"/>
          <p:cNvSpPr>
            <a:spLocks noGrp="1"/>
          </p:cNvSpPr>
          <p:nvPr>
            <p:ph type="sldNum" sz="quarter" idx="12"/>
          </p:nvPr>
        </p:nvSpPr>
        <p:spPr>
          <a:xfrm>
            <a:off x="7017404" y="6516916"/>
            <a:ext cx="2057400" cy="365125"/>
          </a:xfrm>
        </p:spPr>
        <p:txBody>
          <a:bodyPr/>
          <a:lstStyle/>
          <a:p>
            <a:r>
              <a:rPr kumimoji="1" lang="en-US" altLang="ja-JP" dirty="0" smtClean="0"/>
              <a:t>12</a:t>
            </a:r>
            <a:endParaRPr kumimoji="1" lang="ja-JP" altLang="en-US" dirty="0"/>
          </a:p>
        </p:txBody>
      </p:sp>
      <p:sp>
        <p:nvSpPr>
          <p:cNvPr id="27" name="角丸四角形 26"/>
          <p:cNvSpPr/>
          <p:nvPr/>
        </p:nvSpPr>
        <p:spPr>
          <a:xfrm>
            <a:off x="3472833" y="4777747"/>
            <a:ext cx="2039006" cy="58208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indent="-263525"/>
            <a:r>
              <a:rPr lang="en-US" altLang="ja-JP" sz="1050" dirty="0" smtClean="0">
                <a:solidFill>
                  <a:schemeClr val="tx1"/>
                </a:solidFill>
                <a:latin typeface="+mn-ea"/>
              </a:rPr>
              <a:t>※</a:t>
            </a:r>
            <a:r>
              <a:rPr lang="ja-JP" altLang="en-US" sz="1050" dirty="0" smtClean="0">
                <a:solidFill>
                  <a:schemeClr val="tx1"/>
                </a:solidFill>
                <a:latin typeface="+mn-ea"/>
              </a:rPr>
              <a:t>　関西の</a:t>
            </a:r>
            <a:r>
              <a:rPr lang="ja-JP" altLang="en-US" sz="1050" dirty="0">
                <a:solidFill>
                  <a:schemeClr val="tx1"/>
                </a:solidFill>
                <a:latin typeface="+mn-ea"/>
              </a:rPr>
              <a:t>どこ</a:t>
            </a:r>
            <a:r>
              <a:rPr lang="ja-JP" altLang="en-US" sz="1050" dirty="0" smtClean="0">
                <a:solidFill>
                  <a:schemeClr val="tx1"/>
                </a:solidFill>
                <a:latin typeface="+mn-ea"/>
              </a:rPr>
              <a:t>まで含めるか</a:t>
            </a:r>
            <a:endParaRPr lang="en-US" altLang="ja-JP" sz="1050" dirty="0" smtClean="0">
              <a:solidFill>
                <a:schemeClr val="tx1"/>
              </a:solidFill>
              <a:latin typeface="+mn-ea"/>
            </a:endParaRPr>
          </a:p>
        </p:txBody>
      </p:sp>
      <p:sp>
        <p:nvSpPr>
          <p:cNvPr id="5" name="正方形/長方形 4"/>
          <p:cNvSpPr/>
          <p:nvPr/>
        </p:nvSpPr>
        <p:spPr>
          <a:xfrm>
            <a:off x="2659162" y="4657292"/>
            <a:ext cx="444519" cy="399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等</a:t>
            </a:r>
            <a:endParaRPr kumimoji="1" lang="ja-JP" altLang="en-US" sz="1400" dirty="0">
              <a:solidFill>
                <a:schemeClr val="tx1"/>
              </a:solidFill>
            </a:endParaRPr>
          </a:p>
        </p:txBody>
      </p:sp>
      <p:sp>
        <p:nvSpPr>
          <p:cNvPr id="33" name="正方形/長方形 32"/>
          <p:cNvSpPr/>
          <p:nvPr/>
        </p:nvSpPr>
        <p:spPr>
          <a:xfrm flipH="1">
            <a:off x="5727561" y="4771717"/>
            <a:ext cx="330082" cy="34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等</a:t>
            </a:r>
            <a:endParaRPr kumimoji="1" lang="ja-JP" altLang="en-US" sz="1400" dirty="0">
              <a:solidFill>
                <a:schemeClr val="tx1"/>
              </a:solidFill>
            </a:endParaRPr>
          </a:p>
        </p:txBody>
      </p:sp>
      <p:sp>
        <p:nvSpPr>
          <p:cNvPr id="7" name="正方形/長方形 6"/>
          <p:cNvSpPr/>
          <p:nvPr/>
        </p:nvSpPr>
        <p:spPr>
          <a:xfrm>
            <a:off x="-188020" y="857935"/>
            <a:ext cx="6583402" cy="774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a:t>
            </a:r>
            <a:r>
              <a:rPr kumimoji="1" lang="ja-JP" altLang="en-US" sz="1600" dirty="0" smtClean="0">
                <a:solidFill>
                  <a:schemeClr val="tx1"/>
                </a:solidFill>
              </a:rPr>
              <a:t>大阪府市一体を核にした実効性ある広域の「枠組み」</a:t>
            </a:r>
            <a:r>
              <a:rPr kumimoji="1" lang="en-US" altLang="ja-JP" sz="1600" dirty="0" smtClean="0">
                <a:solidFill>
                  <a:schemeClr val="tx1"/>
                </a:solidFill>
              </a:rPr>
              <a:t>》</a:t>
            </a:r>
            <a:endParaRPr kumimoji="1" lang="ja-JP" altLang="en-US" sz="1600" dirty="0">
              <a:solidFill>
                <a:schemeClr val="tx1"/>
              </a:solidFill>
            </a:endParaRPr>
          </a:p>
        </p:txBody>
      </p:sp>
    </p:spTree>
    <p:extLst>
      <p:ext uri="{BB962C8B-B14F-4D97-AF65-F5344CB8AC3E}">
        <p14:creationId xmlns:p14="http://schemas.microsoft.com/office/powerpoint/2010/main" val="1306327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337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264769" y="0"/>
            <a:ext cx="8382050" cy="400110"/>
          </a:xfrm>
          <a:prstGeom prst="rect">
            <a:avLst/>
          </a:prstGeom>
        </p:spPr>
        <p:txBody>
          <a:bodyPr wrap="square">
            <a:spAutoFit/>
          </a:bodyPr>
          <a:lstStyle/>
          <a:p>
            <a:r>
              <a:rPr lang="ja-JP" altLang="en-US" sz="2000" b="1" dirty="0" smtClean="0"/>
              <a:t>■ これまでの意見交換会での主な議論　　</a:t>
            </a:r>
            <a:r>
              <a:rPr lang="en-US" altLang="ja-JP" sz="2000" b="1" dirty="0" smtClean="0"/>
              <a:t>【</a:t>
            </a:r>
            <a:r>
              <a:rPr lang="ja-JP" altLang="en-US" sz="2000" b="1" dirty="0" smtClean="0"/>
              <a:t>広域の枠組み　</a:t>
            </a:r>
            <a:r>
              <a:rPr lang="en-US" altLang="ja-JP" sz="1200" dirty="0" smtClean="0"/>
              <a:t>※</a:t>
            </a:r>
            <a:r>
              <a:rPr lang="ja-JP" altLang="en-US" sz="1200" dirty="0" smtClean="0"/>
              <a:t>前回から続く本日の主テーマ</a:t>
            </a:r>
            <a:r>
              <a:rPr lang="en-US" altLang="ja-JP" sz="2000" b="1" dirty="0" smtClean="0"/>
              <a:t>】</a:t>
            </a:r>
            <a:endParaRPr lang="ja-JP" altLang="en-US" sz="2000" b="1"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r>
              <a:rPr kumimoji="1" lang="en-US" altLang="ja-JP" dirty="0" smtClean="0"/>
              <a:t>1</a:t>
            </a:r>
            <a:endParaRPr kumimoji="1" lang="ja-JP" altLang="en-US" dirty="0"/>
          </a:p>
        </p:txBody>
      </p:sp>
      <p:sp>
        <p:nvSpPr>
          <p:cNvPr id="6" name="テキスト ボックス 5"/>
          <p:cNvSpPr txBox="1"/>
          <p:nvPr/>
        </p:nvSpPr>
        <p:spPr>
          <a:xfrm>
            <a:off x="174171" y="344384"/>
            <a:ext cx="8969829" cy="6414233"/>
          </a:xfrm>
          <a:prstGeom prst="rect">
            <a:avLst/>
          </a:prstGeom>
          <a:noFill/>
          <a:ln>
            <a:solidFill>
              <a:schemeClr val="accent1"/>
            </a:solidFill>
            <a:prstDash val="sysDot"/>
          </a:ln>
        </p:spPr>
        <p:txBody>
          <a:bodyPr wrap="square" lIns="180000" tIns="144000" rIns="180000" bIns="36000" rtlCol="0" anchor="t" anchorCtr="0">
            <a:spAutoFit/>
          </a:bodyPr>
          <a:lstStyle/>
          <a:p>
            <a:pPr marL="174625" indent="-174625">
              <a:lnSpc>
                <a:spcPts val="1600"/>
              </a:lnSpc>
              <a:spcBef>
                <a:spcPts val="600"/>
              </a:spcBef>
            </a:pPr>
            <a:r>
              <a:rPr lang="ja-JP" altLang="en-US" sz="1600" dirty="0" smtClean="0"/>
              <a:t>○大阪関西の成長戦略を実現するための制度的な枠組みをどう考えるか、というのがまず重要な視点。単なる合意形成のための制度ではなく、その点を明確にする必要。</a:t>
            </a:r>
            <a:endParaRPr lang="en-US" altLang="ja-JP" sz="1600" dirty="0"/>
          </a:p>
          <a:p>
            <a:pPr marL="174625" indent="-174625">
              <a:lnSpc>
                <a:spcPts val="1600"/>
              </a:lnSpc>
              <a:spcBef>
                <a:spcPts val="600"/>
              </a:spcBef>
            </a:pPr>
            <a:r>
              <a:rPr lang="ja-JP" altLang="en-US" sz="1600" dirty="0" smtClean="0">
                <a:latin typeface="+mn-ea"/>
              </a:rPr>
              <a:t>○</a:t>
            </a:r>
            <a:r>
              <a:rPr lang="ja-JP" altLang="en-US" sz="1600" dirty="0">
                <a:latin typeface="+mn-ea"/>
              </a:rPr>
              <a:t>大阪は、東京圏や名古屋圏に比べて、大都市が連続的に存在し、府県をまたがって生活圏、文化圏が形成されており、大阪府、大阪市だけの観点で何かを進めていくことは非常に難しく、大阪府内の各市、周辺府県との連携をどう築いていくかが課題</a:t>
            </a:r>
            <a:r>
              <a:rPr lang="ja-JP" altLang="en-US" sz="1600" dirty="0" smtClean="0">
                <a:latin typeface="+mn-ea"/>
              </a:rPr>
              <a:t>。</a:t>
            </a:r>
            <a:endParaRPr lang="en-US" altLang="ja-JP" sz="1600" dirty="0">
              <a:latin typeface="+mn-ea"/>
            </a:endParaRPr>
          </a:p>
          <a:p>
            <a:pPr marL="174625" indent="-174625">
              <a:lnSpc>
                <a:spcPts val="1600"/>
              </a:lnSpc>
              <a:spcBef>
                <a:spcPts val="600"/>
              </a:spcBef>
            </a:pPr>
            <a:r>
              <a:rPr lang="ja-JP" altLang="en-US" sz="1600" dirty="0"/>
              <a:t>○初めから全部広域の枠組み</a:t>
            </a:r>
            <a:r>
              <a:rPr lang="ja-JP" altLang="en-US" sz="1600" dirty="0" smtClean="0"/>
              <a:t>でやると何もできなくなるので、</a:t>
            </a:r>
            <a:r>
              <a:rPr lang="ja-JP" altLang="en-US" sz="1600" dirty="0"/>
              <a:t>広域の枠組み展開を前提としつつ、プロジェクトとしてはある一定の所にフォーカスして際立ったものを作るという発想がいいのではないか</a:t>
            </a:r>
            <a:r>
              <a:rPr lang="ja-JP" altLang="en-US" sz="1600" dirty="0" smtClean="0"/>
              <a:t>。</a:t>
            </a:r>
            <a:endParaRPr lang="en-US" altLang="ja-JP" sz="1600" dirty="0"/>
          </a:p>
          <a:p>
            <a:pPr marL="174625" indent="-174625">
              <a:lnSpc>
                <a:spcPts val="1600"/>
              </a:lnSpc>
              <a:spcBef>
                <a:spcPts val="600"/>
              </a:spcBef>
            </a:pPr>
            <a:r>
              <a:rPr lang="ja-JP" altLang="en-US" sz="1600" dirty="0"/>
              <a:t>○関西広域連合は、各分野ごとに担当の府県が分かれている状況であるが、それがしっかり機能していたのかどうか</a:t>
            </a:r>
            <a:r>
              <a:rPr lang="ja-JP" altLang="en-US" sz="1600" dirty="0" smtClean="0"/>
              <a:t>。例えば、大阪府</a:t>
            </a:r>
            <a:r>
              <a:rPr lang="ja-JP" altLang="en-US" sz="1600" dirty="0"/>
              <a:t>の考える産業の振興策と、他府県が考えるところがしっかりと調整できていたのかどうかは、見直してみる必要がある</a:t>
            </a:r>
            <a:r>
              <a:rPr lang="ja-JP" altLang="en-US" sz="1600" dirty="0" smtClean="0"/>
              <a:t>。</a:t>
            </a:r>
            <a:endParaRPr lang="en-US" altLang="ja-JP" sz="1600" dirty="0"/>
          </a:p>
          <a:p>
            <a:pPr marL="174625" indent="-174625">
              <a:lnSpc>
                <a:spcPts val="1600"/>
              </a:lnSpc>
              <a:spcBef>
                <a:spcPts val="600"/>
              </a:spcBef>
            </a:pPr>
            <a:r>
              <a:rPr lang="ja-JP" altLang="en-US" sz="1600" dirty="0">
                <a:latin typeface="+mn-ea"/>
              </a:rPr>
              <a:t>○関西広域連合があるが、ハード基盤の整備になると、資源を共有して、どこにその便益が落ちるかとなると連携は難しくなるため、そこが大きな課題となる</a:t>
            </a:r>
            <a:r>
              <a:rPr lang="ja-JP" altLang="en-US" sz="1600" dirty="0" smtClean="0">
                <a:latin typeface="+mn-ea"/>
              </a:rPr>
              <a:t>。</a:t>
            </a:r>
            <a:endParaRPr lang="en-US" altLang="ja-JP" sz="1600" dirty="0" smtClean="0">
              <a:latin typeface="+mn-ea"/>
            </a:endParaRPr>
          </a:p>
          <a:p>
            <a:pPr marL="174625" indent="-174625">
              <a:lnSpc>
                <a:spcPts val="1600"/>
              </a:lnSpc>
              <a:spcBef>
                <a:spcPts val="600"/>
              </a:spcBef>
            </a:pPr>
            <a:r>
              <a:rPr lang="ja-JP" altLang="en-US" sz="1600" dirty="0">
                <a:latin typeface="+mn-ea"/>
              </a:rPr>
              <a:t>○人口減少、超高齢化が進む中で</a:t>
            </a:r>
            <a:r>
              <a:rPr lang="ja-JP" altLang="en-US" sz="1600" dirty="0" smtClean="0">
                <a:latin typeface="+mn-ea"/>
              </a:rPr>
              <a:t>、医療</a:t>
            </a:r>
            <a:r>
              <a:rPr lang="ja-JP" altLang="en-US" sz="1600" dirty="0">
                <a:latin typeface="+mn-ea"/>
              </a:rPr>
              <a:t>や介護、福祉等の提供体制をどう維持し、再構築していくか</a:t>
            </a:r>
            <a:r>
              <a:rPr lang="ja-JP" altLang="en-US" sz="1600" dirty="0" smtClean="0">
                <a:latin typeface="+mn-ea"/>
              </a:rPr>
              <a:t>、とりわけ、サービス</a:t>
            </a:r>
            <a:r>
              <a:rPr lang="ja-JP" altLang="en-US" sz="1600" dirty="0">
                <a:latin typeface="+mn-ea"/>
              </a:rPr>
              <a:t>の提供を担う人材確保について、府県の枠を超えて広域レベルでの対応が</a:t>
            </a:r>
            <a:r>
              <a:rPr lang="ja-JP" altLang="en-US" sz="1600" dirty="0" smtClean="0">
                <a:latin typeface="+mn-ea"/>
              </a:rPr>
              <a:t>必要。</a:t>
            </a:r>
            <a:r>
              <a:rPr lang="ja-JP" altLang="en-US" sz="1600" dirty="0">
                <a:latin typeface="+mn-ea"/>
              </a:rPr>
              <a:t>その</a:t>
            </a:r>
            <a:r>
              <a:rPr lang="ja-JP" altLang="en-US" sz="1600" dirty="0" smtClean="0">
                <a:latin typeface="+mn-ea"/>
              </a:rPr>
              <a:t>際、関西</a:t>
            </a:r>
            <a:r>
              <a:rPr lang="ja-JP" altLang="en-US" sz="1600" dirty="0">
                <a:latin typeface="+mn-ea"/>
              </a:rPr>
              <a:t>広域連合は、かなり広い地域をカバー</a:t>
            </a:r>
            <a:r>
              <a:rPr lang="ja-JP" altLang="en-US" sz="1600" dirty="0" smtClean="0">
                <a:latin typeface="+mn-ea"/>
              </a:rPr>
              <a:t>しているということもあり、</a:t>
            </a:r>
            <a:r>
              <a:rPr lang="ja-JP" altLang="en-US" sz="1600" dirty="0">
                <a:latin typeface="+mn-ea"/>
              </a:rPr>
              <a:t>場合によっては、大阪を中心とする別の連携の枠組みも必要になるのではないか</a:t>
            </a:r>
            <a:r>
              <a:rPr lang="ja-JP" altLang="en-US" sz="1600" dirty="0" smtClean="0">
                <a:latin typeface="+mn-ea"/>
              </a:rPr>
              <a:t>。</a:t>
            </a:r>
            <a:endParaRPr lang="en-US" altLang="ja-JP" sz="1600" dirty="0" smtClean="0">
              <a:latin typeface="+mn-ea"/>
            </a:endParaRPr>
          </a:p>
          <a:p>
            <a:pPr marL="174625" indent="-174625">
              <a:lnSpc>
                <a:spcPts val="1600"/>
              </a:lnSpc>
              <a:spcBef>
                <a:spcPts val="600"/>
              </a:spcBef>
            </a:pPr>
            <a:r>
              <a:rPr lang="ja-JP" altLang="en-US" sz="1600" dirty="0" smtClean="0"/>
              <a:t>○大阪の府市の一体性は、政治的な要素で成り立っている部分がある。大阪の長期的な戦略を考える上では、制度によってある程度担保する仕組みを考える必要。</a:t>
            </a:r>
            <a:endParaRPr lang="en-US" altLang="ja-JP" sz="1600" dirty="0"/>
          </a:p>
          <a:p>
            <a:pPr marL="174625" indent="-174625">
              <a:lnSpc>
                <a:spcPts val="1600"/>
              </a:lnSpc>
              <a:spcBef>
                <a:spcPts val="600"/>
              </a:spcBef>
            </a:pPr>
            <a:r>
              <a:rPr lang="ja-JP" altLang="en-US" sz="1600" dirty="0" smtClean="0"/>
              <a:t>○副首都を目指す枠組みに関西広域</a:t>
            </a:r>
            <a:r>
              <a:rPr lang="ja-JP" altLang="en-US" sz="1600" dirty="0"/>
              <a:t>連合の</a:t>
            </a:r>
            <a:r>
              <a:rPr lang="ja-JP" altLang="en-US" sz="1600" dirty="0" smtClean="0"/>
              <a:t>枠組みは少し大き過ぎ、ステークホルダー</a:t>
            </a:r>
            <a:r>
              <a:rPr lang="ja-JP" altLang="en-US" sz="1600" dirty="0"/>
              <a:t>が多すぎるという</a:t>
            </a:r>
            <a:r>
              <a:rPr lang="ja-JP" altLang="en-US" sz="1600" dirty="0" smtClean="0"/>
              <a:t>視点はある。</a:t>
            </a:r>
            <a:endParaRPr lang="en-US" altLang="ja-JP" sz="1600" dirty="0"/>
          </a:p>
          <a:p>
            <a:pPr marL="174625" indent="-174625">
              <a:lnSpc>
                <a:spcPts val="1600"/>
              </a:lnSpc>
              <a:spcBef>
                <a:spcPts val="600"/>
              </a:spcBef>
            </a:pPr>
            <a:r>
              <a:rPr lang="ja-JP" altLang="en-US" sz="1600" dirty="0" smtClean="0"/>
              <a:t>○産業政策は都道府県を超える圏域でいかに一元的に政策を進めることができるかにかかっている。関西</a:t>
            </a:r>
            <a:r>
              <a:rPr lang="ja-JP" altLang="en-US" sz="1600" dirty="0"/>
              <a:t>広域</a:t>
            </a:r>
            <a:r>
              <a:rPr lang="ja-JP" altLang="en-US" sz="1600" dirty="0" smtClean="0"/>
              <a:t>連合といっても、全部</a:t>
            </a:r>
            <a:r>
              <a:rPr lang="ja-JP" altLang="en-US" sz="1600" dirty="0"/>
              <a:t>の</a:t>
            </a:r>
            <a:r>
              <a:rPr lang="ja-JP" altLang="en-US" sz="1600" dirty="0" smtClean="0"/>
              <a:t>権限が移譲</a:t>
            </a:r>
            <a:r>
              <a:rPr lang="ja-JP" altLang="en-US" sz="1600" dirty="0"/>
              <a:t>されてる</a:t>
            </a:r>
            <a:r>
              <a:rPr lang="ja-JP" altLang="en-US" sz="1600" dirty="0" smtClean="0"/>
              <a:t>わけ</a:t>
            </a:r>
            <a:r>
              <a:rPr lang="ja-JP" altLang="en-US" sz="1600" dirty="0"/>
              <a:t>では</a:t>
            </a:r>
            <a:r>
              <a:rPr lang="ja-JP" altLang="en-US" sz="1600" dirty="0" smtClean="0"/>
              <a:t>ない。都道府県</a:t>
            </a:r>
            <a:r>
              <a:rPr lang="ja-JP" altLang="en-US" sz="1600" dirty="0"/>
              <a:t>レベルの政策</a:t>
            </a:r>
            <a:r>
              <a:rPr lang="ja-JP" altLang="en-US" sz="1600" dirty="0" smtClean="0"/>
              <a:t>を、とりわけ、大阪、兵庫、京都、滋賀、できれば関西全体で、和歌山、奈良も含めて、さらには国の出先機関も一つになって一元的に実施する必要がある。</a:t>
            </a:r>
            <a:endParaRPr lang="en-US" altLang="ja-JP" sz="1600" dirty="0" smtClean="0"/>
          </a:p>
          <a:p>
            <a:pPr marL="174625" indent="-174625">
              <a:lnSpc>
                <a:spcPts val="1600"/>
              </a:lnSpc>
              <a:spcBef>
                <a:spcPts val="600"/>
              </a:spcBef>
            </a:pPr>
            <a:r>
              <a:rPr lang="ja-JP" altLang="en-US" sz="1600" dirty="0" smtClean="0"/>
              <a:t>○関西</a:t>
            </a:r>
            <a:r>
              <a:rPr lang="ja-JP" altLang="en-US" sz="1600" dirty="0"/>
              <a:t>広域連合は広域自治体と政令指定都市の連合のため、その間にある都市の視点がやや欠ける。都市圏全体</a:t>
            </a:r>
            <a:r>
              <a:rPr lang="ja-JP" altLang="en-US" sz="1600" dirty="0" smtClean="0"/>
              <a:t>を一体として考えた</a:t>
            </a:r>
            <a:r>
              <a:rPr lang="ja-JP" altLang="en-US" sz="1600" dirty="0"/>
              <a:t>時に</a:t>
            </a:r>
            <a:r>
              <a:rPr lang="ja-JP" altLang="en-US" sz="1600" dirty="0" smtClean="0"/>
              <a:t>、</a:t>
            </a:r>
            <a:r>
              <a:rPr lang="ja-JP" altLang="en-US" sz="1600" dirty="0"/>
              <a:t>どういう</a:t>
            </a:r>
            <a:r>
              <a:rPr lang="ja-JP" altLang="en-US" sz="1600" dirty="0" smtClean="0"/>
              <a:t>調整</a:t>
            </a:r>
            <a:r>
              <a:rPr lang="ja-JP" altLang="en-US" sz="1600" dirty="0"/>
              <a:t>の仕組みなり合意形成の仕組みを考えるか</a:t>
            </a:r>
            <a:r>
              <a:rPr lang="ja-JP" altLang="en-US" sz="1600" dirty="0" smtClean="0"/>
              <a:t>、また、リーダーシップ</a:t>
            </a:r>
            <a:r>
              <a:rPr lang="ja-JP" altLang="en-US" sz="1600" dirty="0"/>
              <a:t>を発揮できるような仕組みを考えるかという視点も重要</a:t>
            </a:r>
            <a:r>
              <a:rPr lang="ja-JP" altLang="en-US" sz="1600" dirty="0" smtClean="0"/>
              <a:t>。</a:t>
            </a:r>
            <a:endParaRPr lang="en-US" altLang="ja-JP" sz="1600" dirty="0" smtClean="0">
              <a:latin typeface="+mn-ea"/>
            </a:endParaRPr>
          </a:p>
        </p:txBody>
      </p:sp>
    </p:spTree>
    <p:extLst>
      <p:ext uri="{BB962C8B-B14F-4D97-AF65-F5344CB8AC3E}">
        <p14:creationId xmlns:p14="http://schemas.microsoft.com/office/powerpoint/2010/main" val="3440775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264769" y="0"/>
            <a:ext cx="8382050" cy="400110"/>
          </a:xfrm>
          <a:prstGeom prst="rect">
            <a:avLst/>
          </a:prstGeom>
        </p:spPr>
        <p:txBody>
          <a:bodyPr wrap="square">
            <a:spAutoFit/>
          </a:bodyPr>
          <a:lstStyle/>
          <a:p>
            <a:r>
              <a:rPr lang="ja-JP" altLang="en-US" sz="2000" b="1" dirty="0" smtClean="0"/>
              <a:t>■ これまでの意見交換会での主な議論　</a:t>
            </a:r>
            <a:r>
              <a:rPr lang="en-US" altLang="ja-JP" sz="2000" b="1" dirty="0" smtClean="0"/>
              <a:t>【</a:t>
            </a:r>
            <a:r>
              <a:rPr lang="ja-JP" altLang="en-US" sz="2000" b="1" dirty="0" smtClean="0"/>
              <a:t>位置づけなど　</a:t>
            </a:r>
            <a:r>
              <a:rPr lang="en-US" altLang="ja-JP" sz="1200" dirty="0" smtClean="0"/>
              <a:t>※</a:t>
            </a:r>
            <a:r>
              <a:rPr lang="ja-JP" altLang="en-US" sz="1200" dirty="0" smtClean="0"/>
              <a:t>次回以降予定のテーマ</a:t>
            </a:r>
            <a:r>
              <a:rPr lang="en-US" altLang="ja-JP" sz="2000" b="1" dirty="0" smtClean="0"/>
              <a:t>】</a:t>
            </a:r>
            <a:endParaRPr lang="ja-JP" altLang="en-US" sz="2000" b="1"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r>
              <a:rPr kumimoji="1" lang="en-US" altLang="ja-JP" dirty="0" smtClean="0"/>
              <a:t>2</a:t>
            </a:r>
            <a:endParaRPr kumimoji="1" lang="ja-JP" altLang="en-US" dirty="0"/>
          </a:p>
        </p:txBody>
      </p:sp>
      <p:sp>
        <p:nvSpPr>
          <p:cNvPr id="6" name="テキスト ボックス 5"/>
          <p:cNvSpPr txBox="1"/>
          <p:nvPr/>
        </p:nvSpPr>
        <p:spPr>
          <a:xfrm>
            <a:off x="58058" y="371082"/>
            <a:ext cx="8969829" cy="6471992"/>
          </a:xfrm>
          <a:prstGeom prst="rect">
            <a:avLst/>
          </a:prstGeom>
          <a:noFill/>
          <a:ln>
            <a:solidFill>
              <a:schemeClr val="accent1"/>
            </a:solidFill>
            <a:prstDash val="sysDot"/>
          </a:ln>
        </p:spPr>
        <p:txBody>
          <a:bodyPr wrap="square" lIns="180000" tIns="180000" rIns="180000" bIns="108000" rtlCol="0" anchor="t" anchorCtr="0">
            <a:spAutoFit/>
          </a:bodyPr>
          <a:lstStyle/>
          <a:p>
            <a:pPr marL="174625" indent="-174625">
              <a:lnSpc>
                <a:spcPts val="1600"/>
              </a:lnSpc>
              <a:spcBef>
                <a:spcPts val="600"/>
              </a:spcBef>
            </a:pPr>
            <a:r>
              <a:rPr lang="en-US" altLang="ja-JP" sz="1600" dirty="0" smtClean="0">
                <a:latin typeface="+mn-ea"/>
              </a:rPr>
              <a:t>【</a:t>
            </a:r>
            <a:r>
              <a:rPr lang="ja-JP" altLang="en-US" sz="1600" dirty="0" smtClean="0">
                <a:latin typeface="+mn-ea"/>
              </a:rPr>
              <a:t>位置づけなど</a:t>
            </a:r>
            <a:r>
              <a:rPr lang="en-US" altLang="ja-JP" sz="1600" dirty="0" smtClean="0">
                <a:latin typeface="+mn-ea"/>
              </a:rPr>
              <a:t>】</a:t>
            </a:r>
          </a:p>
          <a:p>
            <a:pPr marL="174625" indent="-174625">
              <a:lnSpc>
                <a:spcPts val="1600"/>
              </a:lnSpc>
              <a:spcBef>
                <a:spcPts val="600"/>
              </a:spcBef>
            </a:pPr>
            <a:r>
              <a:rPr lang="ja-JP" altLang="en-US" sz="1600" dirty="0" smtClean="0">
                <a:latin typeface="+mn-ea"/>
              </a:rPr>
              <a:t>○首</a:t>
            </a:r>
            <a:r>
              <a:rPr lang="ja-JP" altLang="en-US" sz="1600" dirty="0">
                <a:latin typeface="+mn-ea"/>
              </a:rPr>
              <a:t>都が制度的に位置づけられていない中で、副首都を法制度上位置付けることは困難</a:t>
            </a:r>
            <a:r>
              <a:rPr lang="ja-JP" altLang="en-US" sz="1600" dirty="0" smtClean="0">
                <a:latin typeface="+mn-ea"/>
              </a:rPr>
              <a:t>。恐らく、国</a:t>
            </a:r>
            <a:r>
              <a:rPr lang="ja-JP" altLang="en-US" sz="1600" dirty="0">
                <a:latin typeface="+mn-ea"/>
              </a:rPr>
              <a:t>やほかの地域による事実上の承認が必要。そのための手段の一つとして、国の国土形成計画や近畿圏地方計画、あるいは国土形成計画を踏まえた広域地方計画に位置付けていくといった働きかけが必要ではないか</a:t>
            </a:r>
            <a:r>
              <a:rPr lang="ja-JP" altLang="en-US" sz="1600" dirty="0" smtClean="0">
                <a:latin typeface="+mn-ea"/>
              </a:rPr>
              <a:t>。</a:t>
            </a:r>
            <a:endParaRPr lang="en-US" altLang="ja-JP" sz="1600" dirty="0" smtClean="0">
              <a:latin typeface="+mn-ea"/>
            </a:endParaRPr>
          </a:p>
          <a:p>
            <a:pPr marL="174625" indent="-174625">
              <a:lnSpc>
                <a:spcPts val="1600"/>
              </a:lnSpc>
              <a:spcBef>
                <a:spcPts val="600"/>
              </a:spcBef>
            </a:pPr>
            <a:endParaRPr lang="en-US" altLang="ja-JP" sz="1600" dirty="0">
              <a:latin typeface="+mn-ea"/>
            </a:endParaRPr>
          </a:p>
          <a:p>
            <a:pPr marL="174625" indent="-174625">
              <a:lnSpc>
                <a:spcPts val="1600"/>
              </a:lnSpc>
              <a:spcBef>
                <a:spcPts val="600"/>
              </a:spcBef>
            </a:pPr>
            <a:r>
              <a:rPr lang="ja-JP" altLang="en-US" sz="1600" dirty="0" smtClean="0">
                <a:latin typeface="+mn-ea"/>
              </a:rPr>
              <a:t>〇</a:t>
            </a:r>
            <a:r>
              <a:rPr lang="ja-JP" altLang="en-US" sz="1600" dirty="0">
                <a:latin typeface="+mn-ea"/>
              </a:rPr>
              <a:t>大阪を副首都として位置づけ、東京のバックアップ機能を果たすということは、大規模災害や感染症等のリスクに備える冗長性、リダンダンシーを確保するうえでも非常に重要。東京の首都性とは別に、大阪のバックアップ機能、</a:t>
            </a:r>
            <a:r>
              <a:rPr lang="ja-JP" altLang="en-US" sz="1600">
                <a:latin typeface="+mn-ea"/>
              </a:rPr>
              <a:t>あるいは</a:t>
            </a:r>
            <a:r>
              <a:rPr lang="ja-JP" altLang="en-US" sz="1600" smtClean="0">
                <a:latin typeface="+mn-ea"/>
              </a:rPr>
              <a:t>副首都</a:t>
            </a:r>
            <a:r>
              <a:rPr lang="ja-JP" altLang="en-US" sz="1600" dirty="0">
                <a:latin typeface="+mn-ea"/>
              </a:rPr>
              <a:t>としての機能を図るということを念頭に置きながら、議論を進めるべきではないか</a:t>
            </a:r>
            <a:r>
              <a:rPr lang="ja-JP" altLang="en-US" sz="1600" dirty="0" smtClean="0">
                <a:latin typeface="+mn-ea"/>
              </a:rPr>
              <a:t>。 </a:t>
            </a:r>
            <a:endParaRPr lang="en-US" altLang="ja-JP" sz="1600" dirty="0">
              <a:latin typeface="+mn-ea"/>
            </a:endParaRPr>
          </a:p>
          <a:p>
            <a:pPr marL="174625" indent="-174625">
              <a:lnSpc>
                <a:spcPts val="1600"/>
              </a:lnSpc>
              <a:spcBef>
                <a:spcPts val="600"/>
              </a:spcBef>
            </a:pPr>
            <a:endParaRPr lang="en-US" altLang="ja-JP" sz="1600" dirty="0" smtClean="0">
              <a:latin typeface="+mn-ea"/>
            </a:endParaRPr>
          </a:p>
          <a:p>
            <a:pPr marL="174625" indent="-174625">
              <a:lnSpc>
                <a:spcPts val="1600"/>
              </a:lnSpc>
              <a:spcBef>
                <a:spcPts val="600"/>
              </a:spcBef>
            </a:pPr>
            <a:endParaRPr lang="en-US" altLang="ja-JP" sz="1600" dirty="0" smtClean="0">
              <a:latin typeface="+mn-ea"/>
            </a:endParaRPr>
          </a:p>
          <a:p>
            <a:pPr marL="174625" indent="-174625">
              <a:lnSpc>
                <a:spcPts val="1600"/>
              </a:lnSpc>
              <a:spcBef>
                <a:spcPts val="600"/>
              </a:spcBef>
            </a:pPr>
            <a:r>
              <a:rPr lang="en-US" altLang="ja-JP" sz="1600" dirty="0" smtClean="0">
                <a:latin typeface="+mn-ea"/>
              </a:rPr>
              <a:t>【</a:t>
            </a:r>
            <a:r>
              <a:rPr lang="ja-JP" altLang="en-US" sz="1600" dirty="0" smtClean="0">
                <a:latin typeface="+mn-ea"/>
              </a:rPr>
              <a:t>全体的な自治体運営など</a:t>
            </a:r>
            <a:r>
              <a:rPr lang="en-US" altLang="ja-JP" sz="1600" dirty="0" smtClean="0">
                <a:latin typeface="+mn-ea"/>
              </a:rPr>
              <a:t>】</a:t>
            </a:r>
          </a:p>
          <a:p>
            <a:pPr marL="174625" indent="-174625">
              <a:lnSpc>
                <a:spcPts val="1600"/>
              </a:lnSpc>
              <a:spcBef>
                <a:spcPts val="600"/>
              </a:spcBef>
            </a:pPr>
            <a:r>
              <a:rPr lang="ja-JP" altLang="en-US" sz="1600" dirty="0" smtClean="0">
                <a:latin typeface="+mn-ea"/>
              </a:rPr>
              <a:t>○</a:t>
            </a:r>
            <a:r>
              <a:rPr lang="ja-JP" altLang="en-US" sz="1600" dirty="0">
                <a:latin typeface="+mn-ea"/>
              </a:rPr>
              <a:t>地方</a:t>
            </a:r>
            <a:r>
              <a:rPr lang="ja-JP" altLang="en-US" sz="1600" dirty="0" smtClean="0">
                <a:latin typeface="+mn-ea"/>
              </a:rPr>
              <a:t>自治では</a:t>
            </a:r>
            <a:r>
              <a:rPr lang="ja-JP" altLang="en-US" sz="1600" dirty="0">
                <a:latin typeface="+mn-ea"/>
              </a:rPr>
              <a:t>、効率的に運営して民主的に政策を</a:t>
            </a:r>
            <a:r>
              <a:rPr lang="ja-JP" altLang="en-US" sz="1600" dirty="0" smtClean="0">
                <a:latin typeface="+mn-ea"/>
              </a:rPr>
              <a:t>決めること、つまり、みんな</a:t>
            </a:r>
            <a:r>
              <a:rPr lang="ja-JP" altLang="en-US" sz="1600" dirty="0">
                <a:latin typeface="+mn-ea"/>
              </a:rPr>
              <a:t>が預けたお金である税金を、みんなが納得のうえ、効率的に配分して</a:t>
            </a:r>
            <a:r>
              <a:rPr lang="ja-JP" altLang="en-US" sz="1600" dirty="0" smtClean="0">
                <a:latin typeface="+mn-ea"/>
              </a:rPr>
              <a:t>いくということ</a:t>
            </a:r>
            <a:r>
              <a:rPr lang="ja-JP" altLang="en-US" sz="1600" dirty="0">
                <a:latin typeface="+mn-ea"/>
              </a:rPr>
              <a:t>が重要である</a:t>
            </a:r>
            <a:r>
              <a:rPr lang="ja-JP" altLang="en-US" sz="1600" dirty="0" smtClean="0">
                <a:latin typeface="+mn-ea"/>
              </a:rPr>
              <a:t>。</a:t>
            </a:r>
            <a:r>
              <a:rPr lang="ja-JP" altLang="en-US" sz="1600" dirty="0">
                <a:latin typeface="+mn-ea"/>
              </a:rPr>
              <a:t>どうすれば民主的で効率的に運営</a:t>
            </a:r>
            <a:r>
              <a:rPr lang="ja-JP" altLang="en-US" sz="1600" dirty="0" smtClean="0">
                <a:latin typeface="+mn-ea"/>
              </a:rPr>
              <a:t>できる</a:t>
            </a:r>
            <a:r>
              <a:rPr lang="ja-JP" altLang="en-US" sz="1600" dirty="0">
                <a:latin typeface="+mn-ea"/>
              </a:rPr>
              <a:t>編成</a:t>
            </a:r>
            <a:r>
              <a:rPr lang="ja-JP" altLang="en-US" sz="1600" dirty="0" smtClean="0">
                <a:latin typeface="+mn-ea"/>
              </a:rPr>
              <a:t>を</a:t>
            </a:r>
            <a:r>
              <a:rPr lang="ja-JP" altLang="en-US" sz="1600" dirty="0">
                <a:latin typeface="+mn-ea"/>
              </a:rPr>
              <a:t>実現できるの</a:t>
            </a:r>
            <a:r>
              <a:rPr lang="ja-JP" altLang="en-US" sz="1600" dirty="0" smtClean="0">
                <a:latin typeface="+mn-ea"/>
              </a:rPr>
              <a:t>か考えていくべき。</a:t>
            </a:r>
            <a:endParaRPr lang="en-US" altLang="ja-JP" sz="1600" dirty="0" smtClean="0">
              <a:latin typeface="+mn-ea"/>
            </a:endParaRPr>
          </a:p>
          <a:p>
            <a:pPr marL="174625" indent="-174625">
              <a:lnSpc>
                <a:spcPts val="1600"/>
              </a:lnSpc>
              <a:spcBef>
                <a:spcPts val="600"/>
              </a:spcBef>
            </a:pPr>
            <a:endParaRPr lang="en-US" altLang="ja-JP" sz="1600" dirty="0" smtClean="0">
              <a:latin typeface="+mn-ea"/>
            </a:endParaRPr>
          </a:p>
          <a:p>
            <a:pPr marL="174625" indent="-174625">
              <a:lnSpc>
                <a:spcPts val="1600"/>
              </a:lnSpc>
              <a:spcBef>
                <a:spcPts val="600"/>
              </a:spcBef>
            </a:pPr>
            <a:r>
              <a:rPr lang="ja-JP" altLang="en-US" sz="1600" dirty="0" smtClean="0">
                <a:latin typeface="+mn-ea"/>
              </a:rPr>
              <a:t>○みんなで決めたものを、市町村と都道府県がバラバラの方向を向かずに一元的に実施していく、そういう行政編成が、一つの在り方としていえるのではないか。</a:t>
            </a:r>
            <a:endParaRPr lang="en-US" altLang="ja-JP" sz="1600" dirty="0" smtClean="0">
              <a:latin typeface="+mn-ea"/>
            </a:endParaRPr>
          </a:p>
          <a:p>
            <a:pPr marL="174625" indent="-174625">
              <a:lnSpc>
                <a:spcPts val="1600"/>
              </a:lnSpc>
              <a:spcBef>
                <a:spcPts val="600"/>
              </a:spcBef>
            </a:pPr>
            <a:endParaRPr lang="en-US" altLang="ja-JP" sz="1600" dirty="0" smtClean="0">
              <a:latin typeface="+mn-ea"/>
            </a:endParaRPr>
          </a:p>
          <a:p>
            <a:pPr marL="174625" indent="-174625">
              <a:lnSpc>
                <a:spcPts val="1600"/>
              </a:lnSpc>
              <a:spcBef>
                <a:spcPts val="600"/>
              </a:spcBef>
            </a:pPr>
            <a:r>
              <a:rPr lang="ja-JP" altLang="en-US" sz="1600" dirty="0" smtClean="0">
                <a:latin typeface="+mn-ea"/>
              </a:rPr>
              <a:t>○「市町村や都道府県がバラバラだと</a:t>
            </a:r>
            <a:r>
              <a:rPr lang="ja-JP" altLang="en-US" sz="1600" dirty="0">
                <a:latin typeface="+mn-ea"/>
              </a:rPr>
              <a:t>協調行動が取りにくく、必要な時に大きい単位に移して何かをすることが</a:t>
            </a:r>
            <a:r>
              <a:rPr lang="ja-JP" altLang="en-US" sz="1600" dirty="0" smtClean="0">
                <a:latin typeface="+mn-ea"/>
              </a:rPr>
              <a:t>できない</a:t>
            </a:r>
            <a:r>
              <a:rPr lang="ja-JP" altLang="en-US" sz="1600" dirty="0">
                <a:latin typeface="+mn-ea"/>
              </a:rPr>
              <a:t>」と言われたとき、「そうではない」という答えをどう打ち出し、それによってどのような価値をめざそうとしているかをビジョンに示すことが、地方</a:t>
            </a:r>
            <a:r>
              <a:rPr lang="ja-JP" altLang="en-US" sz="1600" dirty="0" smtClean="0">
                <a:latin typeface="+mn-ea"/>
              </a:rPr>
              <a:t>自治の世界に</a:t>
            </a:r>
            <a:r>
              <a:rPr lang="ja-JP" altLang="en-US" sz="1600" dirty="0">
                <a:latin typeface="+mn-ea"/>
              </a:rPr>
              <a:t>求められること</a:t>
            </a:r>
            <a:r>
              <a:rPr lang="ja-JP" altLang="en-US" sz="1600" dirty="0" smtClean="0">
                <a:latin typeface="+mn-ea"/>
              </a:rPr>
              <a:t>。</a:t>
            </a:r>
            <a:endParaRPr lang="en-US" altLang="ja-JP" sz="1600" dirty="0" smtClean="0">
              <a:latin typeface="+mn-ea"/>
            </a:endParaRPr>
          </a:p>
          <a:p>
            <a:pPr marL="174625" indent="-174625">
              <a:lnSpc>
                <a:spcPts val="1600"/>
              </a:lnSpc>
              <a:spcBef>
                <a:spcPts val="600"/>
              </a:spcBef>
            </a:pPr>
            <a:endParaRPr lang="en-US" altLang="ja-JP" sz="1600" dirty="0">
              <a:latin typeface="+mn-ea"/>
            </a:endParaRPr>
          </a:p>
          <a:p>
            <a:pPr marL="174625" indent="-174625">
              <a:lnSpc>
                <a:spcPts val="1800"/>
              </a:lnSpc>
              <a:spcBef>
                <a:spcPts val="600"/>
              </a:spcBef>
              <a:spcAft>
                <a:spcPts val="300"/>
              </a:spcAft>
            </a:pPr>
            <a:r>
              <a:rPr lang="ja-JP" altLang="en-US" sz="1600" dirty="0" smtClean="0"/>
              <a:t>○</a:t>
            </a:r>
            <a:r>
              <a:rPr lang="ja-JP" altLang="en-US" sz="1600" dirty="0"/>
              <a:t>政策に係る事業予算をどう獲得していくかについて、クラウドファンディングや企業版ふるさと納税等を活用し、資金調達を通じて大阪のファンを内外に増やしていくことが必要</a:t>
            </a:r>
            <a:r>
              <a:rPr lang="ja-JP" altLang="en-US" sz="1600" dirty="0" smtClean="0"/>
              <a:t>。</a:t>
            </a:r>
            <a:endParaRPr lang="en-US" altLang="ja-JP" sz="1600" dirty="0" smtClean="0"/>
          </a:p>
        </p:txBody>
      </p:sp>
    </p:spTree>
    <p:extLst>
      <p:ext uri="{BB962C8B-B14F-4D97-AF65-F5344CB8AC3E}">
        <p14:creationId xmlns:p14="http://schemas.microsoft.com/office/powerpoint/2010/main" val="2854720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kumimoji="1" lang="en-US" altLang="ja-JP" dirty="0" smtClean="0"/>
              <a:t>3</a:t>
            </a:r>
            <a:endParaRPr kumimoji="1" lang="ja-JP" altLang="en-US" dirty="0"/>
          </a:p>
        </p:txBody>
      </p:sp>
      <p:cxnSp>
        <p:nvCxnSpPr>
          <p:cNvPr id="5" name="直線コネクタ 4"/>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2566707" y="2506408"/>
            <a:ext cx="8552329" cy="1304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500"/>
              </a:lnSpc>
              <a:spcBef>
                <a:spcPts val="1200"/>
              </a:spcBef>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海外の成長都市の分析</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043489" y="3810728"/>
            <a:ext cx="3578512" cy="70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rPr>
              <a:t>※</a:t>
            </a:r>
            <a:r>
              <a:rPr kumimoji="1" lang="ja-JP" altLang="en-US" sz="1200" dirty="0" smtClean="0">
                <a:solidFill>
                  <a:schemeClr val="tx1"/>
                </a:solidFill>
              </a:rPr>
              <a:t>引き続き、さらに複数の都市の分析を加えるなど、</a:t>
            </a:r>
            <a:endParaRPr kumimoji="1" lang="en-US" altLang="ja-JP" sz="1200" dirty="0" smtClean="0">
              <a:solidFill>
                <a:schemeClr val="tx1"/>
              </a:solidFill>
            </a:endParaRPr>
          </a:p>
          <a:p>
            <a:r>
              <a:rPr kumimoji="1" lang="ja-JP" altLang="en-US" sz="1200" dirty="0">
                <a:solidFill>
                  <a:schemeClr val="tx1"/>
                </a:solidFill>
              </a:rPr>
              <a:t>　</a:t>
            </a:r>
            <a:r>
              <a:rPr kumimoji="1" lang="ja-JP" altLang="en-US" sz="1200" dirty="0" smtClean="0">
                <a:solidFill>
                  <a:schemeClr val="tx1"/>
                </a:solidFill>
              </a:rPr>
              <a:t>　情報を集め充実を図ることとしている。</a:t>
            </a:r>
            <a:endParaRPr kumimoji="1" lang="en-US" altLang="ja-JP" sz="1200" dirty="0" smtClean="0">
              <a:solidFill>
                <a:schemeClr val="tx1"/>
              </a:solidFill>
            </a:endParaRPr>
          </a:p>
          <a:p>
            <a:r>
              <a:rPr kumimoji="1" lang="ja-JP" altLang="en-US" sz="1200" dirty="0">
                <a:solidFill>
                  <a:schemeClr val="tx1"/>
                </a:solidFill>
              </a:rPr>
              <a:t>　</a:t>
            </a:r>
          </a:p>
        </p:txBody>
      </p:sp>
    </p:spTree>
    <p:extLst>
      <p:ext uri="{BB962C8B-B14F-4D97-AF65-F5344CB8AC3E}">
        <p14:creationId xmlns:p14="http://schemas.microsoft.com/office/powerpoint/2010/main" val="886227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6688" y="78116"/>
            <a:ext cx="5847009"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■分析から考えられる示唆</a:t>
            </a:r>
            <a:endParaRPr kumimoji="1" lang="ja-JP" altLang="en-US" b="1"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05573633"/>
              </p:ext>
            </p:extLst>
          </p:nvPr>
        </p:nvGraphicFramePr>
        <p:xfrm>
          <a:off x="218940" y="536396"/>
          <a:ext cx="8834907" cy="5827965"/>
        </p:xfrm>
        <a:graphic>
          <a:graphicData uri="http://schemas.openxmlformats.org/drawingml/2006/table">
            <a:tbl>
              <a:tblPr firstRow="1" firstCol="1" bandRow="1">
                <a:tableStyleId>{5940675A-B579-460E-94D1-54222C63F5DA}</a:tableStyleId>
              </a:tblPr>
              <a:tblGrid>
                <a:gridCol w="828917">
                  <a:extLst>
                    <a:ext uri="{9D8B030D-6E8A-4147-A177-3AD203B41FA5}">
                      <a16:colId xmlns:a16="http://schemas.microsoft.com/office/drawing/2014/main" val="250017759"/>
                    </a:ext>
                  </a:extLst>
                </a:gridCol>
                <a:gridCol w="1345990">
                  <a:extLst>
                    <a:ext uri="{9D8B030D-6E8A-4147-A177-3AD203B41FA5}">
                      <a16:colId xmlns:a16="http://schemas.microsoft.com/office/drawing/2014/main" val="2876130793"/>
                    </a:ext>
                  </a:extLst>
                </a:gridCol>
                <a:gridCol w="5148000">
                  <a:extLst>
                    <a:ext uri="{9D8B030D-6E8A-4147-A177-3AD203B41FA5}">
                      <a16:colId xmlns:a16="http://schemas.microsoft.com/office/drawing/2014/main" val="4127123373"/>
                    </a:ext>
                  </a:extLst>
                </a:gridCol>
                <a:gridCol w="1512000">
                  <a:extLst>
                    <a:ext uri="{9D8B030D-6E8A-4147-A177-3AD203B41FA5}">
                      <a16:colId xmlns:a16="http://schemas.microsoft.com/office/drawing/2014/main" val="2634401720"/>
                    </a:ext>
                  </a:extLst>
                </a:gridCol>
              </a:tblGrid>
              <a:tr h="492304">
                <a:tc>
                  <a:txBody>
                    <a:bodyPr/>
                    <a:lstStyle/>
                    <a:p>
                      <a:pPr algn="ctr">
                        <a:spcAft>
                          <a:spcPts val="0"/>
                        </a:spcAft>
                      </a:pPr>
                      <a:r>
                        <a:rPr lang="ja-JP" sz="1400" b="1" kern="100" dirty="0">
                          <a:effectLst/>
                          <a:latin typeface="Meiryo UI" panose="020B0604030504040204" pitchFamily="50" charset="-128"/>
                          <a:ea typeface="Meiryo UI" panose="020B0604030504040204" pitchFamily="50" charset="-128"/>
                        </a:rPr>
                        <a:t>検討</a:t>
                      </a:r>
                      <a:r>
                        <a:rPr lang="ja-JP" sz="1400" b="1" kern="100" dirty="0" smtClean="0">
                          <a:effectLst/>
                          <a:latin typeface="Meiryo UI" panose="020B0604030504040204" pitchFamily="50" charset="-128"/>
                          <a:ea typeface="Meiryo UI" panose="020B0604030504040204" pitchFamily="50" charset="-128"/>
                        </a:rPr>
                        <a:t>の</a:t>
                      </a:r>
                      <a:endParaRPr lang="en-US" altLang="ja-JP" sz="1400" b="1" kern="100" dirty="0" smtClean="0">
                        <a:effectLst/>
                        <a:latin typeface="Meiryo UI" panose="020B0604030504040204" pitchFamily="50" charset="-128"/>
                        <a:ea typeface="Meiryo UI" panose="020B0604030504040204" pitchFamily="50" charset="-128"/>
                      </a:endParaRPr>
                    </a:p>
                    <a:p>
                      <a:pPr algn="ctr">
                        <a:spcAft>
                          <a:spcPts val="0"/>
                        </a:spcAft>
                      </a:pPr>
                      <a:r>
                        <a:rPr lang="ja-JP" sz="1400" b="1" kern="100" dirty="0" smtClean="0">
                          <a:effectLst/>
                          <a:latin typeface="Meiryo UI" panose="020B0604030504040204" pitchFamily="50" charset="-128"/>
                          <a:ea typeface="Meiryo UI" panose="020B0604030504040204" pitchFamily="50" charset="-128"/>
                        </a:rPr>
                        <a:t>側面</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solidFill>
                      <a:schemeClr val="accent1">
                        <a:lumMod val="40000"/>
                        <a:lumOff val="60000"/>
                      </a:schemeClr>
                    </a:solidFill>
                  </a:tcPr>
                </a:tc>
                <a:tc>
                  <a:txBody>
                    <a:bodyPr/>
                    <a:lstStyle/>
                    <a:p>
                      <a:pPr algn="ctr">
                        <a:spcAft>
                          <a:spcPts val="0"/>
                        </a:spcAft>
                      </a:pPr>
                      <a:r>
                        <a:rPr lang="ja-JP" sz="1400" b="1" kern="100" dirty="0" smtClean="0">
                          <a:effectLst/>
                          <a:latin typeface="Meiryo UI" panose="020B0604030504040204" pitchFamily="50" charset="-128"/>
                          <a:ea typeface="Meiryo UI" panose="020B0604030504040204" pitchFamily="50" charset="-128"/>
                        </a:rPr>
                        <a:t>観</a:t>
                      </a:r>
                      <a:r>
                        <a:rPr lang="ja-JP" altLang="en-US" sz="1400" b="1" kern="100" dirty="0" smtClean="0">
                          <a:effectLst/>
                          <a:latin typeface="Meiryo UI" panose="020B0604030504040204" pitchFamily="50" charset="-128"/>
                          <a:ea typeface="Meiryo UI" panose="020B0604030504040204" pitchFamily="50" charset="-128"/>
                        </a:rPr>
                        <a:t>　</a:t>
                      </a:r>
                      <a:r>
                        <a:rPr lang="ja-JP" sz="1400" b="1" kern="100" dirty="0" smtClean="0">
                          <a:effectLst/>
                          <a:latin typeface="Meiryo UI" panose="020B0604030504040204" pitchFamily="50" charset="-128"/>
                          <a:ea typeface="Meiryo UI" panose="020B0604030504040204" pitchFamily="50" charset="-128"/>
                        </a:rPr>
                        <a:t>点</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solidFill>
                      <a:schemeClr val="accent1">
                        <a:lumMod val="40000"/>
                        <a:lumOff val="60000"/>
                      </a:schemeClr>
                    </a:solidFill>
                  </a:tcPr>
                </a:tc>
                <a:tc>
                  <a:txBody>
                    <a:bodyPr/>
                    <a:lstStyle/>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mn-cs"/>
                        </a:rPr>
                        <a:t>示唆</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solidFill>
                      <a:schemeClr val="accent1">
                        <a:lumMod val="40000"/>
                        <a:lumOff val="60000"/>
                      </a:schemeClr>
                    </a:solidFill>
                  </a:tcPr>
                </a:tc>
                <a:tc>
                  <a:txBody>
                    <a:bodyPr/>
                    <a:lstStyle/>
                    <a:p>
                      <a:pPr algn="ctr">
                        <a:spcAft>
                          <a:spcPts val="0"/>
                        </a:spcAft>
                      </a:pPr>
                      <a:r>
                        <a:rPr lang="ja-JP" altLang="en-US" sz="1400" b="1" kern="100" dirty="0" smtClean="0">
                          <a:effectLst/>
                          <a:latin typeface="Meiryo UI" panose="020B0604030504040204" pitchFamily="50" charset="-128"/>
                          <a:ea typeface="Meiryo UI" panose="020B0604030504040204" pitchFamily="50" charset="-128"/>
                        </a:rPr>
                        <a:t>参　考</a:t>
                      </a:r>
                      <a:endParaRPr lang="en-US" altLang="ja-JP" sz="1400" b="1" kern="100" dirty="0" smtClean="0">
                        <a:effectLst/>
                        <a:latin typeface="Meiryo UI" panose="020B0604030504040204" pitchFamily="50" charset="-128"/>
                        <a:ea typeface="Meiryo UI" panose="020B0604030504040204" pitchFamily="50" charset="-128"/>
                      </a:endParaRPr>
                    </a:p>
                    <a:p>
                      <a:pPr algn="l">
                        <a:spcAft>
                          <a:spcPts val="0"/>
                        </a:spcAft>
                      </a:pPr>
                      <a:r>
                        <a:rPr lang="ja-JP" altLang="en-US" sz="1000" b="1" kern="100" dirty="0" smtClean="0">
                          <a:effectLst/>
                          <a:latin typeface="Meiryo UI" panose="020B0604030504040204" pitchFamily="50" charset="-128"/>
                          <a:ea typeface="Meiryo UI" panose="020B0604030504040204" pitchFamily="50" charset="-128"/>
                        </a:rPr>
                        <a:t>　　大阪の関係</a:t>
                      </a:r>
                      <a:r>
                        <a:rPr lang="ja-JP" sz="1000" b="1" kern="100" dirty="0" smtClean="0">
                          <a:effectLst/>
                          <a:latin typeface="Meiryo UI" panose="020B0604030504040204" pitchFamily="50" charset="-128"/>
                          <a:ea typeface="Meiryo UI" panose="020B0604030504040204" pitchFamily="50" charset="-128"/>
                        </a:rPr>
                        <a:t>施策</a:t>
                      </a:r>
                      <a:r>
                        <a:rPr lang="ja-JP" altLang="en-US" sz="1000" b="1" kern="100" dirty="0" smtClean="0">
                          <a:effectLst/>
                          <a:latin typeface="Meiryo UI" panose="020B0604030504040204" pitchFamily="50" charset="-128"/>
                          <a:ea typeface="Meiryo UI" panose="020B0604030504040204" pitchFamily="50" charset="-128"/>
                        </a:rPr>
                        <a:t>等</a:t>
                      </a:r>
                      <a:endParaRPr lang="ja-JP" sz="10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solidFill>
                      <a:schemeClr val="accent1">
                        <a:lumMod val="40000"/>
                        <a:lumOff val="60000"/>
                      </a:schemeClr>
                    </a:solidFill>
                  </a:tcPr>
                </a:tc>
                <a:extLst>
                  <a:ext uri="{0D108BD9-81ED-4DB2-BD59-A6C34878D82A}">
                    <a16:rowId xmlns:a16="http://schemas.microsoft.com/office/drawing/2014/main" val="3991396672"/>
                  </a:ext>
                </a:extLst>
              </a:tr>
              <a:tr h="2058937">
                <a:tc rowSpan="3">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政策</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rPr>
                        <a:t>産業構造の転換</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tc>
                <a:tc>
                  <a:txBody>
                    <a:bodyPr/>
                    <a:lstStyle/>
                    <a:p>
                      <a:pPr marL="174625" lvl="0" indent="-174625" algn="just">
                        <a:spcAft>
                          <a:spcPts val="600"/>
                        </a:spcAft>
                        <a:buFont typeface="Meiryo UI" panose="020B0604030504040204" pitchFamily="50" charset="-128"/>
                        <a:buChar char="◯"/>
                      </a:pPr>
                      <a:r>
                        <a:rPr lang="ja-JP" sz="1200" kern="100" dirty="0">
                          <a:solidFill>
                            <a:schemeClr val="tx1"/>
                          </a:solidFill>
                          <a:effectLst/>
                          <a:latin typeface="Meiryo UI" panose="020B0604030504040204" pitchFamily="50" charset="-128"/>
                          <a:ea typeface="Meiryo UI" panose="020B0604030504040204" pitchFamily="50" charset="-128"/>
                        </a:rPr>
                        <a:t>地域経済をけん引してきた重工業の衰退に起因した人口減、雇用減等による都市の衰退を契機として、地域経済の振興と雇用の確保、生活の向上を持続させるために</a:t>
                      </a:r>
                      <a:r>
                        <a:rPr lang="ja-JP" sz="1200" kern="100" dirty="0" smtClean="0">
                          <a:solidFill>
                            <a:schemeClr val="tx1"/>
                          </a:solidFill>
                          <a:effectLst/>
                          <a:latin typeface="Meiryo UI" panose="020B0604030504040204" pitchFamily="50" charset="-128"/>
                          <a:ea typeface="Meiryo UI" panose="020B0604030504040204" pitchFamily="50" charset="-128"/>
                        </a:rPr>
                        <a:t>、</a:t>
                      </a:r>
                      <a:r>
                        <a:rPr lang="ja-JP" altLang="en-US" sz="1200" b="1" kern="100" dirty="0" smtClean="0">
                          <a:solidFill>
                            <a:schemeClr val="tx1"/>
                          </a:solidFill>
                          <a:effectLst/>
                          <a:latin typeface="Meiryo UI" panose="020B0604030504040204" pitchFamily="50" charset="-128"/>
                          <a:ea typeface="Meiryo UI" panose="020B0604030504040204" pitchFamily="50" charset="-128"/>
                        </a:rPr>
                        <a:t>既存産業の高度化に加え、</a:t>
                      </a:r>
                      <a:r>
                        <a:rPr lang="ja-JP" sz="1200" b="1" kern="100" dirty="0" smtClean="0">
                          <a:solidFill>
                            <a:schemeClr val="tx1"/>
                          </a:solidFill>
                          <a:effectLst/>
                          <a:latin typeface="Meiryo UI" panose="020B0604030504040204" pitchFamily="50" charset="-128"/>
                          <a:ea typeface="Meiryo UI" panose="020B0604030504040204" pitchFamily="50" charset="-128"/>
                        </a:rPr>
                        <a:t>地域</a:t>
                      </a:r>
                      <a:r>
                        <a:rPr lang="ja-JP" sz="1200" b="1" kern="100" dirty="0">
                          <a:solidFill>
                            <a:schemeClr val="tx1"/>
                          </a:solidFill>
                          <a:effectLst/>
                          <a:latin typeface="Meiryo UI" panose="020B0604030504040204" pitchFamily="50" charset="-128"/>
                          <a:ea typeface="Meiryo UI" panose="020B0604030504040204" pitchFamily="50" charset="-128"/>
                        </a:rPr>
                        <a:t>産業の新分野へ構造転換を図っていく</a:t>
                      </a:r>
                      <a:r>
                        <a:rPr lang="ja-JP" sz="1200" kern="100" dirty="0">
                          <a:solidFill>
                            <a:schemeClr val="tx1"/>
                          </a:solidFill>
                          <a:effectLst/>
                          <a:latin typeface="Meiryo UI" panose="020B0604030504040204" pitchFamily="50" charset="-128"/>
                          <a:ea typeface="Meiryo UI" panose="020B0604030504040204" pitchFamily="50" charset="-128"/>
                        </a:rPr>
                        <a:t>ことが、都市経営上極めて重要なファクターになっているのではないか。</a:t>
                      </a:r>
                    </a:p>
                    <a:p>
                      <a:pPr marL="174625" lvl="0" indent="-174625" algn="just">
                        <a:spcAft>
                          <a:spcPts val="600"/>
                        </a:spcAft>
                        <a:buFont typeface="Meiryo UI" panose="020B0604030504040204" pitchFamily="50" charset="-128"/>
                        <a:buChar char="◯"/>
                      </a:pPr>
                      <a:r>
                        <a:rPr lang="ja-JP" sz="1200" kern="100" dirty="0" smtClean="0">
                          <a:solidFill>
                            <a:schemeClr val="tx1"/>
                          </a:solidFill>
                          <a:effectLst/>
                          <a:latin typeface="Meiryo UI" panose="020B0604030504040204" pitchFamily="50" charset="-128"/>
                          <a:ea typeface="Meiryo UI" panose="020B0604030504040204" pitchFamily="50" charset="-128"/>
                        </a:rPr>
                        <a:t>国際的</a:t>
                      </a:r>
                      <a:r>
                        <a:rPr lang="ja-JP" sz="1200" kern="100" dirty="0">
                          <a:solidFill>
                            <a:schemeClr val="tx1"/>
                          </a:solidFill>
                          <a:effectLst/>
                          <a:latin typeface="Meiryo UI" panose="020B0604030504040204" pitchFamily="50" charset="-128"/>
                          <a:ea typeface="Meiryo UI" panose="020B0604030504040204" pitchFamily="50" charset="-128"/>
                        </a:rPr>
                        <a:t>な経済情勢や社会潮流に柔軟に対応し、</a:t>
                      </a:r>
                      <a:r>
                        <a:rPr lang="ja-JP" sz="1200" b="1" kern="100" dirty="0">
                          <a:solidFill>
                            <a:schemeClr val="tx1"/>
                          </a:solidFill>
                          <a:effectLst/>
                          <a:latin typeface="Meiryo UI" panose="020B0604030504040204" pitchFamily="50" charset="-128"/>
                          <a:ea typeface="Meiryo UI" panose="020B0604030504040204" pitchFamily="50" charset="-128"/>
                        </a:rPr>
                        <a:t>ＤＸ、脱炭素、エネルギー等の社会課題の解決をめざした産業の育成</a:t>
                      </a:r>
                      <a:r>
                        <a:rPr lang="ja-JP" sz="1200" kern="100" dirty="0">
                          <a:solidFill>
                            <a:schemeClr val="tx1"/>
                          </a:solidFill>
                          <a:effectLst/>
                          <a:latin typeface="Meiryo UI" panose="020B0604030504040204" pitchFamily="50" charset="-128"/>
                          <a:ea typeface="Meiryo UI" panose="020B0604030504040204" pitchFamily="50" charset="-128"/>
                        </a:rPr>
                        <a:t>を</a:t>
                      </a:r>
                      <a:r>
                        <a:rPr lang="ja-JP" sz="1200" kern="100" dirty="0" smtClean="0">
                          <a:solidFill>
                            <a:schemeClr val="tx1"/>
                          </a:solidFill>
                          <a:effectLst/>
                          <a:latin typeface="Meiryo UI" panose="020B0604030504040204" pitchFamily="50" charset="-128"/>
                          <a:ea typeface="Meiryo UI" panose="020B0604030504040204" pitchFamily="50" charset="-128"/>
                        </a:rPr>
                        <a:t>進めて</a:t>
                      </a:r>
                      <a:r>
                        <a:rPr lang="ja-JP" altLang="en-US" sz="1200" kern="100" dirty="0" smtClean="0">
                          <a:solidFill>
                            <a:schemeClr val="tx1"/>
                          </a:solidFill>
                          <a:effectLst/>
                          <a:latin typeface="Meiryo UI" panose="020B0604030504040204" pitchFamily="50" charset="-128"/>
                          <a:ea typeface="Meiryo UI" panose="020B0604030504040204" pitchFamily="50" charset="-128"/>
                        </a:rPr>
                        <a:t>いくことが重要で</a:t>
                      </a:r>
                      <a:r>
                        <a:rPr lang="ja-JP" sz="1200" kern="100" dirty="0" smtClean="0">
                          <a:solidFill>
                            <a:schemeClr val="tx1"/>
                          </a:solidFill>
                          <a:effectLst/>
                          <a:latin typeface="Meiryo UI" panose="020B0604030504040204" pitchFamily="50" charset="-128"/>
                          <a:ea typeface="Meiryo UI" panose="020B0604030504040204" pitchFamily="50" charset="-128"/>
                        </a:rPr>
                        <a:t>は</a:t>
                      </a:r>
                      <a:r>
                        <a:rPr lang="ja-JP" sz="1200" kern="100" dirty="0">
                          <a:solidFill>
                            <a:schemeClr val="tx1"/>
                          </a:solidFill>
                          <a:effectLst/>
                          <a:latin typeface="Meiryo UI" panose="020B0604030504040204" pitchFamily="50" charset="-128"/>
                          <a:ea typeface="Meiryo UI" panose="020B0604030504040204" pitchFamily="50" charset="-128"/>
                        </a:rPr>
                        <a:t>ないか。</a:t>
                      </a:r>
                    </a:p>
                    <a:p>
                      <a:pPr marL="174625" lvl="0" indent="-174625" algn="just">
                        <a:spcAft>
                          <a:spcPts val="600"/>
                        </a:spcAft>
                        <a:buFont typeface="Meiryo UI" panose="020B0604030504040204" pitchFamily="50" charset="-128"/>
                        <a:buChar char="◯"/>
                      </a:pPr>
                      <a:r>
                        <a:rPr lang="ja-JP" sz="1200" kern="100" dirty="0">
                          <a:solidFill>
                            <a:schemeClr val="tx1"/>
                          </a:solidFill>
                          <a:effectLst/>
                          <a:latin typeface="Meiryo UI" panose="020B0604030504040204" pitchFamily="50" charset="-128"/>
                          <a:ea typeface="Meiryo UI" panose="020B0604030504040204" pitchFamily="50" charset="-128"/>
                        </a:rPr>
                        <a:t>インキュベート施設やイノベーションセンター等、</a:t>
                      </a:r>
                      <a:r>
                        <a:rPr lang="ja-JP" sz="1200" b="1" kern="100" dirty="0">
                          <a:solidFill>
                            <a:schemeClr val="tx1"/>
                          </a:solidFill>
                          <a:effectLst/>
                          <a:latin typeface="Meiryo UI" panose="020B0604030504040204" pitchFamily="50" charset="-128"/>
                          <a:ea typeface="Meiryo UI" panose="020B0604030504040204" pitchFamily="50" charset="-128"/>
                        </a:rPr>
                        <a:t>新しいビジネスの創出につなげるための環境整備、新産業分野のクラスター形成</a:t>
                      </a:r>
                      <a:r>
                        <a:rPr lang="ja-JP" sz="1200" kern="100" dirty="0">
                          <a:solidFill>
                            <a:schemeClr val="tx1"/>
                          </a:solidFill>
                          <a:effectLst/>
                          <a:latin typeface="Meiryo UI" panose="020B0604030504040204" pitchFamily="50" charset="-128"/>
                          <a:ea typeface="Meiryo UI" panose="020B0604030504040204" pitchFamily="50" charset="-128"/>
                        </a:rPr>
                        <a:t>を進めるとともに、</a:t>
                      </a:r>
                      <a:r>
                        <a:rPr lang="ja-JP" sz="1200" b="1" kern="100" dirty="0">
                          <a:solidFill>
                            <a:schemeClr val="tx1"/>
                          </a:solidFill>
                          <a:effectLst/>
                          <a:latin typeface="Meiryo UI" panose="020B0604030504040204" pitchFamily="50" charset="-128"/>
                          <a:ea typeface="Meiryo UI" panose="020B0604030504040204" pitchFamily="50" charset="-128"/>
                        </a:rPr>
                        <a:t>スタートアップ企業への積極的な支援</a:t>
                      </a:r>
                      <a:r>
                        <a:rPr lang="ja-JP" sz="1200" kern="100" dirty="0">
                          <a:solidFill>
                            <a:schemeClr val="tx1"/>
                          </a:solidFill>
                          <a:effectLst/>
                          <a:latin typeface="Meiryo UI" panose="020B0604030504040204" pitchFamily="50" charset="-128"/>
                          <a:ea typeface="Meiryo UI" panose="020B0604030504040204" pitchFamily="50" charset="-128"/>
                        </a:rPr>
                        <a:t>に</a:t>
                      </a:r>
                      <a:r>
                        <a:rPr lang="ja-JP" sz="1200" kern="100" dirty="0" smtClean="0">
                          <a:solidFill>
                            <a:schemeClr val="tx1"/>
                          </a:solidFill>
                          <a:effectLst/>
                          <a:latin typeface="Meiryo UI" panose="020B0604030504040204" pitchFamily="50" charset="-128"/>
                          <a:ea typeface="Meiryo UI" panose="020B0604030504040204" pitchFamily="50" charset="-128"/>
                        </a:rPr>
                        <a:t>取り組んで</a:t>
                      </a:r>
                      <a:r>
                        <a:rPr lang="ja-JP" altLang="en-US" sz="1200" kern="100" dirty="0" smtClean="0">
                          <a:solidFill>
                            <a:schemeClr val="tx1"/>
                          </a:solidFill>
                          <a:effectLst/>
                          <a:latin typeface="Meiryo UI" panose="020B0604030504040204" pitchFamily="50" charset="-128"/>
                          <a:ea typeface="Meiryo UI" panose="020B0604030504040204" pitchFamily="50" charset="-128"/>
                        </a:rPr>
                        <a:t>くことが必要で</a:t>
                      </a:r>
                      <a:r>
                        <a:rPr lang="ja-JP" sz="1200" kern="100" dirty="0" smtClean="0">
                          <a:solidFill>
                            <a:schemeClr val="tx1"/>
                          </a:solidFill>
                          <a:effectLst/>
                          <a:latin typeface="Meiryo UI" panose="020B0604030504040204" pitchFamily="50" charset="-128"/>
                          <a:ea typeface="Meiryo UI" panose="020B0604030504040204" pitchFamily="50" charset="-128"/>
                        </a:rPr>
                        <a:t>は</a:t>
                      </a:r>
                      <a:r>
                        <a:rPr lang="ja-JP" sz="1200" kern="100" dirty="0">
                          <a:solidFill>
                            <a:schemeClr val="tx1"/>
                          </a:solidFill>
                          <a:effectLst/>
                          <a:latin typeface="Meiryo UI" panose="020B0604030504040204" pitchFamily="50" charset="-128"/>
                          <a:ea typeface="Meiryo UI" panose="020B0604030504040204" pitchFamily="50" charset="-128"/>
                        </a:rPr>
                        <a:t>ないか。</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tc>
                <a:tc>
                  <a:txBody>
                    <a:bodyPr/>
                    <a:lstStyle/>
                    <a:p>
                      <a:pPr marL="93663" lvl="0" indent="-93663" algn="l">
                        <a:spcAft>
                          <a:spcPts val="0"/>
                        </a:spcAft>
                        <a:buFont typeface="Wingdings" panose="05000000000000000000" pitchFamily="2" charset="2"/>
                        <a:buChar char=""/>
                      </a:pPr>
                      <a:r>
                        <a:rPr lang="ja-JP" sz="1200" kern="100" dirty="0">
                          <a:solidFill>
                            <a:schemeClr val="tx1"/>
                          </a:solidFill>
                          <a:effectLst/>
                          <a:latin typeface="Meiryo UI" panose="020B0604030504040204" pitchFamily="50" charset="-128"/>
                          <a:ea typeface="Meiryo UI" panose="020B0604030504040204" pitchFamily="50" charset="-128"/>
                        </a:rPr>
                        <a:t>健康医療関連産業の集積</a:t>
                      </a:r>
                    </a:p>
                    <a:p>
                      <a:pPr marL="93663" lvl="0" indent="-93663" algn="l">
                        <a:spcAft>
                          <a:spcPts val="0"/>
                        </a:spcAft>
                        <a:buFont typeface="Wingdings" panose="05000000000000000000" pitchFamily="2" charset="2"/>
                        <a:buChar char=""/>
                      </a:pPr>
                      <a:r>
                        <a:rPr lang="ja-JP" sz="1200" kern="100" dirty="0">
                          <a:solidFill>
                            <a:schemeClr val="tx1"/>
                          </a:solidFill>
                          <a:effectLst/>
                          <a:latin typeface="Meiryo UI" panose="020B0604030504040204" pitchFamily="50" charset="-128"/>
                          <a:ea typeface="Meiryo UI" panose="020B0604030504040204" pitchFamily="50" charset="-128"/>
                        </a:rPr>
                        <a:t>交通等社会インフラの整備</a:t>
                      </a:r>
                    </a:p>
                    <a:p>
                      <a:pPr marL="93663" lvl="0" indent="-93663" algn="l">
                        <a:spcAft>
                          <a:spcPts val="0"/>
                        </a:spcAft>
                        <a:buFont typeface="Wingdings" panose="05000000000000000000" pitchFamily="2" charset="2"/>
                        <a:buChar char=""/>
                      </a:pPr>
                      <a:r>
                        <a:rPr lang="ja-JP" sz="1200" kern="100" dirty="0">
                          <a:solidFill>
                            <a:schemeClr val="tx1"/>
                          </a:solidFill>
                          <a:effectLst/>
                          <a:latin typeface="Meiryo UI" panose="020B0604030504040204" pitchFamily="50" charset="-128"/>
                          <a:ea typeface="Meiryo UI" panose="020B0604030504040204" pitchFamily="50" charset="-128"/>
                        </a:rPr>
                        <a:t>大阪産業局</a:t>
                      </a:r>
                    </a:p>
                    <a:p>
                      <a:pPr marL="93663" lvl="0" indent="-93663" algn="l">
                        <a:spcAft>
                          <a:spcPts val="0"/>
                        </a:spcAft>
                        <a:buFont typeface="Wingdings" panose="05000000000000000000" pitchFamily="2" charset="2"/>
                        <a:buChar char=""/>
                      </a:pPr>
                      <a:r>
                        <a:rPr lang="ja-JP" sz="1200" kern="100" dirty="0">
                          <a:solidFill>
                            <a:schemeClr val="tx1"/>
                          </a:solidFill>
                          <a:effectLst/>
                          <a:latin typeface="Meiryo UI" panose="020B0604030504040204" pitchFamily="50" charset="-128"/>
                          <a:ea typeface="Meiryo UI" panose="020B0604030504040204" pitchFamily="50" charset="-128"/>
                        </a:rPr>
                        <a:t>大阪産業技術研究所</a:t>
                      </a:r>
                    </a:p>
                    <a:p>
                      <a:pPr marL="93663" lvl="0" indent="-93663" algn="l">
                        <a:spcAft>
                          <a:spcPts val="0"/>
                        </a:spcAft>
                        <a:buFont typeface="Wingdings" panose="05000000000000000000" pitchFamily="2" charset="2"/>
                        <a:buChar char=""/>
                      </a:pPr>
                      <a:r>
                        <a:rPr lang="ja-JP" sz="1200" kern="100" dirty="0">
                          <a:solidFill>
                            <a:schemeClr val="tx1"/>
                          </a:solidFill>
                          <a:effectLst/>
                          <a:latin typeface="Meiryo UI" panose="020B0604030504040204" pitchFamily="50" charset="-128"/>
                          <a:ea typeface="Meiryo UI" panose="020B0604030504040204" pitchFamily="50" charset="-128"/>
                        </a:rPr>
                        <a:t>大阪イノベーションハブ</a:t>
                      </a:r>
                    </a:p>
                    <a:p>
                      <a:pPr marL="93663" lvl="0" indent="-93663" algn="l">
                        <a:spcAft>
                          <a:spcPts val="0"/>
                        </a:spcAft>
                        <a:buFont typeface="Wingdings" panose="05000000000000000000" pitchFamily="2" charset="2"/>
                        <a:buChar char=""/>
                      </a:pPr>
                      <a:r>
                        <a:rPr lang="ja-JP" sz="1200" kern="100" dirty="0">
                          <a:solidFill>
                            <a:schemeClr val="tx1"/>
                          </a:solidFill>
                          <a:effectLst/>
                          <a:latin typeface="Meiryo UI" panose="020B0604030504040204" pitchFamily="50" charset="-128"/>
                          <a:ea typeface="Meiryo UI" panose="020B0604030504040204" pitchFamily="50" charset="-128"/>
                        </a:rPr>
                        <a:t>スマートシティ戦略</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tc>
                <a:extLst>
                  <a:ext uri="{0D108BD9-81ED-4DB2-BD59-A6C34878D82A}">
                    <a16:rowId xmlns:a16="http://schemas.microsoft.com/office/drawing/2014/main" val="3474340105"/>
                  </a:ext>
                </a:extLst>
              </a:tr>
              <a:tr h="1092688">
                <a:tc vMerge="1">
                  <a:txBody>
                    <a:bodyPr/>
                    <a:lstStyle/>
                    <a:p>
                      <a:endParaRPr kumimoji="1" lang="ja-JP" altLang="en-US"/>
                    </a:p>
                  </a:txBody>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rPr>
                        <a:t>資金・投資・金融</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tc>
                <a:tc>
                  <a:txBody>
                    <a:bodyPr/>
                    <a:lstStyle/>
                    <a:p>
                      <a:pPr marL="174625" lvl="0" indent="-174625" algn="just">
                        <a:spcAft>
                          <a:spcPts val="600"/>
                        </a:spcAft>
                        <a:buFont typeface="Meiryo UI" panose="020B0604030504040204" pitchFamily="50" charset="-128"/>
                        <a:buChar char="◯"/>
                      </a:pPr>
                      <a:r>
                        <a:rPr lang="ja-JP" sz="1200" b="1" kern="100" dirty="0">
                          <a:solidFill>
                            <a:schemeClr val="tx1"/>
                          </a:solidFill>
                          <a:effectLst/>
                          <a:latin typeface="Meiryo UI" panose="020B0604030504040204" pitchFamily="50" charset="-128"/>
                          <a:ea typeface="Meiryo UI" panose="020B0604030504040204" pitchFamily="50" charset="-128"/>
                        </a:rPr>
                        <a:t>イノベーションの創出には資金調達が重要な要素</a:t>
                      </a:r>
                      <a:r>
                        <a:rPr lang="ja-JP" sz="1200" kern="100" dirty="0">
                          <a:solidFill>
                            <a:schemeClr val="tx1"/>
                          </a:solidFill>
                          <a:effectLst/>
                          <a:latin typeface="Meiryo UI" panose="020B0604030504040204" pitchFamily="50" charset="-128"/>
                          <a:ea typeface="Meiryo UI" panose="020B0604030504040204" pitchFamily="50" charset="-128"/>
                        </a:rPr>
                        <a:t>となることから</a:t>
                      </a:r>
                      <a:r>
                        <a:rPr lang="ja-JP" sz="1200" b="1" kern="100" dirty="0">
                          <a:solidFill>
                            <a:schemeClr val="tx1"/>
                          </a:solidFill>
                          <a:effectLst/>
                          <a:latin typeface="Meiryo UI" panose="020B0604030504040204" pitchFamily="50" charset="-128"/>
                          <a:ea typeface="Meiryo UI" panose="020B0604030504040204" pitchFamily="50" charset="-128"/>
                        </a:rPr>
                        <a:t>、基金やベンチャーキャピタル、ファンド、税制優遇等、企業誘致や投資・研究開発に係るインセンティブ、資金調達等の制度を整備していくことが必要</a:t>
                      </a:r>
                      <a:r>
                        <a:rPr lang="ja-JP" sz="1200" kern="100" dirty="0" smtClean="0">
                          <a:solidFill>
                            <a:schemeClr val="tx1"/>
                          </a:solidFill>
                          <a:effectLst/>
                          <a:latin typeface="Meiryo UI" panose="020B0604030504040204" pitchFamily="50" charset="-128"/>
                          <a:ea typeface="Meiryo UI" panose="020B0604030504040204" pitchFamily="50" charset="-128"/>
                        </a:rPr>
                        <a:t>では</a:t>
                      </a:r>
                      <a:r>
                        <a:rPr lang="ja-JP" sz="1200" kern="100" dirty="0">
                          <a:solidFill>
                            <a:schemeClr val="tx1"/>
                          </a:solidFill>
                          <a:effectLst/>
                          <a:latin typeface="Meiryo UI" panose="020B0604030504040204" pitchFamily="50" charset="-128"/>
                          <a:ea typeface="Meiryo UI" panose="020B0604030504040204" pitchFamily="50" charset="-128"/>
                        </a:rPr>
                        <a:t>ないか。</a:t>
                      </a:r>
                    </a:p>
                    <a:p>
                      <a:pPr marL="174625" lvl="0" indent="-174625" algn="just">
                        <a:spcAft>
                          <a:spcPts val="600"/>
                        </a:spcAft>
                        <a:buFont typeface="Meiryo UI" panose="020B0604030504040204" pitchFamily="50" charset="-128"/>
                        <a:buChar char="◯"/>
                      </a:pPr>
                      <a:r>
                        <a:rPr lang="ja-JP" sz="1200" kern="100" dirty="0">
                          <a:solidFill>
                            <a:schemeClr val="tx1"/>
                          </a:solidFill>
                          <a:effectLst/>
                          <a:latin typeface="Meiryo UI" panose="020B0604030504040204" pitchFamily="50" charset="-128"/>
                          <a:ea typeface="Meiryo UI" panose="020B0604030504040204" pitchFamily="50" charset="-128"/>
                        </a:rPr>
                        <a:t>金融機能の充実により</a:t>
                      </a:r>
                      <a:r>
                        <a:rPr lang="ja-JP" sz="1200" kern="100" dirty="0" smtClean="0">
                          <a:solidFill>
                            <a:schemeClr val="tx1"/>
                          </a:solidFill>
                          <a:effectLst/>
                          <a:latin typeface="Meiryo UI" panose="020B0604030504040204" pitchFamily="50" charset="-128"/>
                          <a:ea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rPr>
                        <a:t>成長分野への</a:t>
                      </a:r>
                      <a:r>
                        <a:rPr lang="ja-JP" sz="1200" kern="100" dirty="0" smtClean="0">
                          <a:solidFill>
                            <a:schemeClr val="tx1"/>
                          </a:solidFill>
                          <a:effectLst/>
                          <a:latin typeface="Meiryo UI" panose="020B0604030504040204" pitchFamily="50" charset="-128"/>
                          <a:ea typeface="Meiryo UI" panose="020B0604030504040204" pitchFamily="50" charset="-128"/>
                        </a:rPr>
                        <a:t>起業</a:t>
                      </a:r>
                      <a:r>
                        <a:rPr lang="ja-JP" sz="1200" kern="100" dirty="0">
                          <a:solidFill>
                            <a:schemeClr val="tx1"/>
                          </a:solidFill>
                          <a:effectLst/>
                          <a:latin typeface="Meiryo UI" panose="020B0604030504040204" pitchFamily="50" charset="-128"/>
                          <a:ea typeface="Meiryo UI" panose="020B0604030504040204" pitchFamily="50" charset="-128"/>
                        </a:rPr>
                        <a:t>、投資、誘致の促進につなげることができるのではないか。</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tc>
                <a:tc>
                  <a:txBody>
                    <a:bodyPr/>
                    <a:lstStyle/>
                    <a:p>
                      <a:pPr marL="93663" lvl="0" indent="-93663" algn="l">
                        <a:spcAft>
                          <a:spcPts val="0"/>
                        </a:spcAft>
                        <a:buFont typeface="Wingdings" panose="05000000000000000000" pitchFamily="2" charset="2"/>
                        <a:buChar char=""/>
                      </a:pPr>
                      <a:r>
                        <a:rPr lang="ja-JP" sz="1200" kern="100" dirty="0">
                          <a:solidFill>
                            <a:schemeClr val="tx1"/>
                          </a:solidFill>
                          <a:effectLst/>
                          <a:latin typeface="Meiryo UI" panose="020B0604030504040204" pitchFamily="50" charset="-128"/>
                          <a:ea typeface="Meiryo UI" panose="020B0604030504040204" pitchFamily="50" charset="-128"/>
                        </a:rPr>
                        <a:t>国際金融</a:t>
                      </a:r>
                      <a:r>
                        <a:rPr lang="ja-JP" sz="1200" kern="100" dirty="0" smtClean="0">
                          <a:solidFill>
                            <a:schemeClr val="tx1"/>
                          </a:solidFill>
                          <a:effectLst/>
                          <a:latin typeface="Meiryo UI" panose="020B0604030504040204" pitchFamily="50" charset="-128"/>
                          <a:ea typeface="Meiryo UI" panose="020B0604030504040204" pitchFamily="50" charset="-128"/>
                        </a:rPr>
                        <a:t>都市</a:t>
                      </a:r>
                      <a:r>
                        <a:rPr lang="en-US" altLang="ja-JP" sz="1200" kern="100" dirty="0" smtClean="0">
                          <a:solidFill>
                            <a:schemeClr val="tx1"/>
                          </a:solidFill>
                          <a:effectLst/>
                          <a:latin typeface="Meiryo UI" panose="020B0604030504040204" pitchFamily="50" charset="-128"/>
                          <a:ea typeface="Meiryo UI" panose="020B0604030504040204" pitchFamily="50" charset="-128"/>
                        </a:rPr>
                        <a:t>OSA</a:t>
                      </a:r>
                      <a:br>
                        <a:rPr lang="en-US" altLang="ja-JP" sz="1200" kern="100" dirty="0" smtClean="0">
                          <a:solidFill>
                            <a:schemeClr val="tx1"/>
                          </a:solidFill>
                          <a:effectLst/>
                          <a:latin typeface="Meiryo UI" panose="020B0604030504040204" pitchFamily="50" charset="-128"/>
                          <a:ea typeface="Meiryo UI" panose="020B0604030504040204" pitchFamily="50" charset="-128"/>
                        </a:rPr>
                      </a:br>
                      <a:r>
                        <a:rPr lang="en-US" altLang="ja-JP" sz="1200" kern="100" dirty="0" smtClean="0">
                          <a:solidFill>
                            <a:schemeClr val="tx1"/>
                          </a:solidFill>
                          <a:effectLst/>
                          <a:latin typeface="Meiryo UI" panose="020B0604030504040204" pitchFamily="50" charset="-128"/>
                          <a:ea typeface="Meiryo UI" panose="020B0604030504040204" pitchFamily="50" charset="-128"/>
                        </a:rPr>
                        <a:t>KA</a:t>
                      </a:r>
                      <a:r>
                        <a:rPr lang="ja-JP" altLang="en-US" sz="1200" kern="100" dirty="0" smtClean="0">
                          <a:solidFill>
                            <a:schemeClr val="tx1"/>
                          </a:solidFill>
                          <a:effectLst/>
                          <a:latin typeface="Meiryo UI" panose="020B0604030504040204" pitchFamily="50" charset="-128"/>
                          <a:ea typeface="Meiryo UI" panose="020B0604030504040204" pitchFamily="50" charset="-128"/>
                        </a:rPr>
                        <a:t>に向けた取り組み</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tc>
                <a:extLst>
                  <a:ext uri="{0D108BD9-81ED-4DB2-BD59-A6C34878D82A}">
                    <a16:rowId xmlns:a16="http://schemas.microsoft.com/office/drawing/2014/main" val="426146587"/>
                  </a:ext>
                </a:extLst>
              </a:tr>
              <a:tr h="2184036">
                <a:tc vMerge="1">
                  <a:txBody>
                    <a:bodyPr/>
                    <a:lstStyle/>
                    <a:p>
                      <a:endParaRPr kumimoji="1" lang="ja-JP" altLang="en-US"/>
                    </a:p>
                  </a:txBody>
                  <a:tcPr/>
                </a:tc>
                <a:tc>
                  <a:txBody>
                    <a:bodyPr/>
                    <a:lstStyle/>
                    <a:p>
                      <a:pPr algn="just">
                        <a:spcAft>
                          <a:spcPts val="0"/>
                        </a:spcAft>
                      </a:pPr>
                      <a:r>
                        <a:rPr lang="ja-JP" sz="1400" kern="100" dirty="0">
                          <a:solidFill>
                            <a:schemeClr val="tx1"/>
                          </a:solidFill>
                          <a:effectLst/>
                          <a:latin typeface="Meiryo UI" panose="020B0604030504040204" pitchFamily="50" charset="-128"/>
                          <a:ea typeface="Meiryo UI" panose="020B0604030504040204" pitchFamily="50" charset="-128"/>
                        </a:rPr>
                        <a:t>資源・人材</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tc>
                <a:tc>
                  <a:txBody>
                    <a:bodyPr/>
                    <a:lstStyle/>
                    <a:p>
                      <a:pPr marL="174625" lvl="0" indent="-174625" algn="just">
                        <a:spcAft>
                          <a:spcPts val="600"/>
                        </a:spcAft>
                        <a:buFont typeface="Meiryo UI" panose="020B0604030504040204" pitchFamily="50" charset="-128"/>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rPr>
                        <a:t>産業構造の転換には、</a:t>
                      </a:r>
                      <a:r>
                        <a:rPr lang="ja-JP" altLang="en-US" sz="1200" b="1" kern="100" dirty="0" smtClean="0">
                          <a:solidFill>
                            <a:schemeClr val="tx1"/>
                          </a:solidFill>
                          <a:effectLst/>
                          <a:latin typeface="Meiryo UI" panose="020B0604030504040204" pitchFamily="50" charset="-128"/>
                          <a:ea typeface="Meiryo UI" panose="020B0604030504040204" pitchFamily="50" charset="-128"/>
                        </a:rPr>
                        <a:t>必要な人材の育成・確保、成長分野への人材の流動</a:t>
                      </a:r>
                      <a:r>
                        <a:rPr lang="ja-JP" altLang="en-US" sz="1200" b="0" kern="100" dirty="0" smtClean="0">
                          <a:solidFill>
                            <a:schemeClr val="tx1"/>
                          </a:solidFill>
                          <a:effectLst/>
                          <a:latin typeface="Meiryo UI" panose="020B0604030504040204" pitchFamily="50" charset="-128"/>
                          <a:ea typeface="Meiryo UI" panose="020B0604030504040204" pitchFamily="50" charset="-128"/>
                        </a:rPr>
                        <a:t>が必要ではないか。</a:t>
                      </a:r>
                      <a:endParaRPr lang="en-US" altLang="ja-JP" sz="1200" b="0" kern="100" dirty="0" smtClean="0">
                        <a:solidFill>
                          <a:schemeClr val="tx1"/>
                        </a:solidFill>
                        <a:effectLst/>
                        <a:latin typeface="Meiryo UI" panose="020B0604030504040204" pitchFamily="50" charset="-128"/>
                        <a:ea typeface="Meiryo UI" panose="020B0604030504040204" pitchFamily="50" charset="-128"/>
                      </a:endParaRPr>
                    </a:p>
                    <a:p>
                      <a:pPr marL="174625" lvl="0" indent="-174625" algn="just">
                        <a:spcAft>
                          <a:spcPts val="600"/>
                        </a:spcAft>
                        <a:buFont typeface="Meiryo UI" panose="020B0604030504040204" pitchFamily="50" charset="-128"/>
                        <a:buChar char="◯"/>
                      </a:pPr>
                      <a:r>
                        <a:rPr lang="ja-JP" sz="1200" b="1" kern="100" dirty="0" smtClean="0">
                          <a:solidFill>
                            <a:schemeClr val="tx1"/>
                          </a:solidFill>
                          <a:effectLst/>
                          <a:latin typeface="Meiryo UI" panose="020B0604030504040204" pitchFamily="50" charset="-128"/>
                          <a:ea typeface="Meiryo UI" panose="020B0604030504040204" pitchFamily="50" charset="-128"/>
                        </a:rPr>
                        <a:t>地域</a:t>
                      </a:r>
                      <a:r>
                        <a:rPr lang="ja-JP" sz="1200" b="1" kern="100" dirty="0">
                          <a:solidFill>
                            <a:schemeClr val="tx1"/>
                          </a:solidFill>
                          <a:effectLst/>
                          <a:latin typeface="Meiryo UI" panose="020B0604030504040204" pitchFamily="50" charset="-128"/>
                          <a:ea typeface="Meiryo UI" panose="020B0604030504040204" pitchFamily="50" charset="-128"/>
                        </a:rPr>
                        <a:t>で設置した大学が成長産業を支える人材輩出機能を担う</a:t>
                      </a:r>
                      <a:r>
                        <a:rPr lang="ja-JP" sz="1200" kern="100" dirty="0">
                          <a:solidFill>
                            <a:schemeClr val="tx1"/>
                          </a:solidFill>
                          <a:effectLst/>
                          <a:latin typeface="Meiryo UI" panose="020B0604030504040204" pitchFamily="50" charset="-128"/>
                          <a:ea typeface="Meiryo UI" panose="020B0604030504040204" pitchFamily="50" charset="-128"/>
                        </a:rPr>
                        <a:t>とともに、</a:t>
                      </a:r>
                      <a:r>
                        <a:rPr lang="ja-JP" sz="1200" b="1" kern="100" dirty="0">
                          <a:solidFill>
                            <a:schemeClr val="tx1"/>
                          </a:solidFill>
                          <a:effectLst/>
                          <a:latin typeface="Meiryo UI" panose="020B0604030504040204" pitchFamily="50" charset="-128"/>
                          <a:ea typeface="Meiryo UI" panose="020B0604030504040204" pitchFamily="50" charset="-128"/>
                        </a:rPr>
                        <a:t>スタートアップやイノベーションハブ等の拠点としても重要な役割を担っている</a:t>
                      </a:r>
                      <a:r>
                        <a:rPr lang="ja-JP" sz="1200" kern="100" dirty="0">
                          <a:solidFill>
                            <a:schemeClr val="tx1"/>
                          </a:solidFill>
                          <a:effectLst/>
                          <a:latin typeface="Meiryo UI" panose="020B0604030504040204" pitchFamily="50" charset="-128"/>
                          <a:ea typeface="Meiryo UI" panose="020B0604030504040204" pitchFamily="50" charset="-128"/>
                        </a:rPr>
                        <a:t>のではないか。</a:t>
                      </a:r>
                    </a:p>
                    <a:p>
                      <a:pPr marL="174625" lvl="0" indent="-174625" algn="just">
                        <a:spcAft>
                          <a:spcPts val="600"/>
                        </a:spcAft>
                        <a:buFont typeface="Meiryo UI" panose="020B0604030504040204" pitchFamily="50" charset="-128"/>
                        <a:buChar char="◯"/>
                      </a:pPr>
                      <a:r>
                        <a:rPr lang="ja-JP" sz="1200" kern="100" dirty="0">
                          <a:solidFill>
                            <a:schemeClr val="tx1"/>
                          </a:solidFill>
                          <a:effectLst/>
                          <a:latin typeface="Meiryo UI" panose="020B0604030504040204" pitchFamily="50" charset="-128"/>
                          <a:ea typeface="Meiryo UI" panose="020B0604030504040204" pitchFamily="50" charset="-128"/>
                        </a:rPr>
                        <a:t>大学や研究機関において</a:t>
                      </a:r>
                      <a:r>
                        <a:rPr lang="ja-JP" sz="1200" b="1" kern="100" dirty="0">
                          <a:solidFill>
                            <a:schemeClr val="tx1"/>
                          </a:solidFill>
                          <a:effectLst/>
                          <a:latin typeface="Meiryo UI" panose="020B0604030504040204" pitchFamily="50" charset="-128"/>
                          <a:ea typeface="Meiryo UI" panose="020B0604030504040204" pitchFamily="50" charset="-128"/>
                        </a:rPr>
                        <a:t>高い教育・研究レベルを保持することで、海外を含む域外から優秀な人材を誘引</a:t>
                      </a:r>
                      <a:r>
                        <a:rPr lang="ja-JP" sz="1200" kern="100" dirty="0">
                          <a:solidFill>
                            <a:schemeClr val="tx1"/>
                          </a:solidFill>
                          <a:effectLst/>
                          <a:latin typeface="Meiryo UI" panose="020B0604030504040204" pitchFamily="50" charset="-128"/>
                          <a:ea typeface="Meiryo UI" panose="020B0604030504040204" pitchFamily="50" charset="-128"/>
                        </a:rPr>
                        <a:t>するとともに、</a:t>
                      </a:r>
                      <a:r>
                        <a:rPr lang="ja-JP" sz="1200" b="1" kern="100" dirty="0">
                          <a:solidFill>
                            <a:schemeClr val="tx1"/>
                          </a:solidFill>
                          <a:effectLst/>
                          <a:latin typeface="Meiryo UI" panose="020B0604030504040204" pitchFamily="50" charset="-128"/>
                          <a:ea typeface="Meiryo UI" panose="020B0604030504040204" pitchFamily="50" charset="-128"/>
                        </a:rPr>
                        <a:t>優秀な人材を求めて企業が集積するという好循環を生み出すことができる</a:t>
                      </a:r>
                      <a:r>
                        <a:rPr lang="ja-JP" sz="1200" kern="100" dirty="0">
                          <a:solidFill>
                            <a:schemeClr val="tx1"/>
                          </a:solidFill>
                          <a:effectLst/>
                          <a:latin typeface="Meiryo UI" panose="020B0604030504040204" pitchFamily="50" charset="-128"/>
                          <a:ea typeface="Meiryo UI" panose="020B0604030504040204" pitchFamily="50" charset="-128"/>
                        </a:rPr>
                        <a:t>のではないか</a:t>
                      </a:r>
                      <a:r>
                        <a:rPr lang="ja-JP" sz="1200" kern="100" dirty="0" smtClean="0">
                          <a:solidFill>
                            <a:schemeClr val="tx1"/>
                          </a:solidFill>
                          <a:effectLst/>
                          <a:latin typeface="Meiryo UI" panose="020B0604030504040204" pitchFamily="50" charset="-128"/>
                          <a:ea typeface="Meiryo UI" panose="020B0604030504040204" pitchFamily="50" charset="-128"/>
                        </a:rPr>
                        <a:t>。</a:t>
                      </a:r>
                      <a:endParaRPr lang="en-US" altLang="ja-JP" sz="1200" kern="100" dirty="0" smtClean="0">
                        <a:solidFill>
                          <a:schemeClr val="tx1"/>
                        </a:solidFill>
                        <a:effectLst/>
                        <a:latin typeface="Meiryo UI" panose="020B0604030504040204" pitchFamily="50" charset="-128"/>
                        <a:ea typeface="Meiryo UI" panose="020B0604030504040204" pitchFamily="50" charset="-128"/>
                      </a:endParaRPr>
                    </a:p>
                    <a:p>
                      <a:pPr marL="174625" marR="0" lvl="0" indent="-174625" algn="just" defTabSz="914400" rtl="0" eaLnBrk="1" fontAlgn="auto" latinLnBrk="0" hangingPunct="1">
                        <a:lnSpc>
                          <a:spcPct val="100000"/>
                        </a:lnSpc>
                        <a:spcBef>
                          <a:spcPts val="0"/>
                        </a:spcBef>
                        <a:spcAft>
                          <a:spcPts val="600"/>
                        </a:spcAft>
                        <a:buClrTx/>
                        <a:buSzTx/>
                        <a:buFont typeface="Meiryo UI" panose="020B0604030504040204" pitchFamily="50" charset="-128"/>
                        <a:buChar char="◯"/>
                        <a:tabLst/>
                        <a:defRPr/>
                      </a:pPr>
                      <a:r>
                        <a:rPr lang="ja-JP" altLang="ja-JP" sz="1200" kern="100" dirty="0" smtClean="0">
                          <a:solidFill>
                            <a:schemeClr val="tx1"/>
                          </a:solidFill>
                          <a:effectLst/>
                          <a:latin typeface="Meiryo UI" panose="020B0604030504040204" pitchFamily="50" charset="-128"/>
                          <a:ea typeface="Meiryo UI" panose="020B0604030504040204" pitchFamily="50" charset="-128"/>
                        </a:rPr>
                        <a:t>世界の主要都市との</a:t>
                      </a:r>
                      <a:r>
                        <a:rPr lang="ja-JP" altLang="en-US" sz="1200" kern="100" dirty="0" smtClean="0">
                          <a:solidFill>
                            <a:schemeClr val="tx1"/>
                          </a:solidFill>
                          <a:effectLst/>
                          <a:latin typeface="Meiryo UI" panose="020B0604030504040204" pitchFamily="50" charset="-128"/>
                          <a:ea typeface="Meiryo UI" panose="020B0604030504040204" pitchFamily="50" charset="-128"/>
                        </a:rPr>
                        <a:t>人材獲得</a:t>
                      </a:r>
                      <a:r>
                        <a:rPr lang="ja-JP" altLang="ja-JP" sz="1200" kern="100" dirty="0" smtClean="0">
                          <a:solidFill>
                            <a:schemeClr val="tx1"/>
                          </a:solidFill>
                          <a:effectLst/>
                          <a:latin typeface="Meiryo UI" panose="020B0604030504040204" pitchFamily="50" charset="-128"/>
                          <a:ea typeface="Meiryo UI" panose="020B0604030504040204" pitchFamily="50" charset="-128"/>
                        </a:rPr>
                        <a:t>競争を意識し、</a:t>
                      </a:r>
                      <a:r>
                        <a:rPr lang="ja-JP" altLang="ja-JP" sz="1200" b="1" kern="100" dirty="0" smtClean="0">
                          <a:solidFill>
                            <a:schemeClr val="tx1"/>
                          </a:solidFill>
                          <a:effectLst/>
                          <a:latin typeface="Meiryo UI" panose="020B0604030504040204" pitchFamily="50" charset="-128"/>
                          <a:ea typeface="Meiryo UI" panose="020B0604030504040204" pitchFamily="50" charset="-128"/>
                        </a:rPr>
                        <a:t>利便性が高く、魅力的な住みやすい都市づくり</a:t>
                      </a:r>
                      <a:r>
                        <a:rPr lang="ja-JP" altLang="ja-JP" sz="1200" kern="100" dirty="0" smtClean="0">
                          <a:solidFill>
                            <a:schemeClr val="tx1"/>
                          </a:solidFill>
                          <a:effectLst/>
                          <a:latin typeface="Meiryo UI" panose="020B0604030504040204" pitchFamily="50" charset="-128"/>
                          <a:ea typeface="Meiryo UI" panose="020B0604030504040204" pitchFamily="50" charset="-128"/>
                        </a:rPr>
                        <a:t>をめざしている</a:t>
                      </a:r>
                      <a:r>
                        <a:rPr lang="ja-JP" altLang="en-US" sz="1200" kern="100" dirty="0" smtClean="0">
                          <a:solidFill>
                            <a:schemeClr val="tx1"/>
                          </a:solidFill>
                          <a:effectLst/>
                          <a:latin typeface="Meiryo UI" panose="020B0604030504040204" pitchFamily="50" charset="-128"/>
                          <a:ea typeface="Meiryo UI" panose="020B0604030504040204" pitchFamily="50" charset="-128"/>
                        </a:rPr>
                        <a:t>、ということ</a:t>
                      </a:r>
                      <a:r>
                        <a:rPr lang="ja-JP" altLang="ja-JP" sz="1200" kern="100" dirty="0" smtClean="0">
                          <a:solidFill>
                            <a:schemeClr val="tx1"/>
                          </a:solidFill>
                          <a:effectLst/>
                          <a:latin typeface="Meiryo UI" panose="020B0604030504040204" pitchFamily="50" charset="-128"/>
                          <a:ea typeface="Meiryo UI" panose="020B0604030504040204" pitchFamily="50" charset="-128"/>
                        </a:rPr>
                        <a:t>ではないか。</a:t>
                      </a:r>
                    </a:p>
                  </a:txBody>
                  <a:tcPr marL="37851" marR="37851" marT="0" marB="0" anchor="ctr"/>
                </a:tc>
                <a:tc>
                  <a:txBody>
                    <a:bodyPr/>
                    <a:lstStyle/>
                    <a:p>
                      <a:pPr marL="93663" lvl="0" indent="-93663" algn="l">
                        <a:spcAft>
                          <a:spcPts val="0"/>
                        </a:spcAft>
                        <a:buFont typeface="Wingdings" panose="05000000000000000000" pitchFamily="2" charset="2"/>
                        <a:buChar char=""/>
                      </a:pPr>
                      <a:r>
                        <a:rPr lang="ja-JP" sz="1200" kern="100" dirty="0">
                          <a:solidFill>
                            <a:schemeClr val="tx1"/>
                          </a:solidFill>
                          <a:effectLst/>
                          <a:latin typeface="Meiryo UI" panose="020B0604030504040204" pitchFamily="50" charset="-128"/>
                          <a:ea typeface="Meiryo UI" panose="020B0604030504040204" pitchFamily="50" charset="-128"/>
                        </a:rPr>
                        <a:t>大阪公立</a:t>
                      </a:r>
                      <a:r>
                        <a:rPr lang="ja-JP" sz="1200" kern="100" dirty="0" smtClean="0">
                          <a:solidFill>
                            <a:schemeClr val="tx1"/>
                          </a:solidFill>
                          <a:effectLst/>
                          <a:latin typeface="Meiryo UI" panose="020B0604030504040204" pitchFamily="50" charset="-128"/>
                          <a:ea typeface="Meiryo UI" panose="020B0604030504040204" pitchFamily="50" charset="-128"/>
                        </a:rPr>
                        <a:t>大学</a:t>
                      </a:r>
                      <a:endParaRPr lang="en-US" altLang="ja-JP" sz="1200" kern="100" dirty="0" smtClean="0">
                        <a:solidFill>
                          <a:schemeClr val="tx1"/>
                        </a:solidFill>
                        <a:effectLst/>
                        <a:latin typeface="Meiryo UI" panose="020B0604030504040204" pitchFamily="50" charset="-128"/>
                        <a:ea typeface="Meiryo UI" panose="020B0604030504040204" pitchFamily="50" charset="-128"/>
                      </a:endParaRPr>
                    </a:p>
                    <a:p>
                      <a:pPr marL="93663" lvl="0" indent="-93663" algn="l">
                        <a:spcAft>
                          <a:spcPts val="0"/>
                        </a:spcAft>
                        <a:buFont typeface="Wingdings" panose="05000000000000000000" pitchFamily="2" charset="2"/>
                        <a:buChar char=""/>
                      </a:pPr>
                      <a:r>
                        <a:rPr lang="ja-JP" altLang="en-US" sz="1200" kern="100" dirty="0" smtClean="0">
                          <a:solidFill>
                            <a:schemeClr val="tx1"/>
                          </a:solidFill>
                          <a:effectLst/>
                          <a:latin typeface="Meiryo UI" panose="020B0604030504040204" pitchFamily="50" charset="-128"/>
                          <a:ea typeface="Meiryo UI" panose="020B0604030504040204" pitchFamily="50" charset="-128"/>
                        </a:rPr>
                        <a:t>ナレッジキャピタル</a:t>
                      </a:r>
                      <a:endParaRPr lang="en-US" altLang="ja-JP" sz="1200" kern="100" dirty="0" smtClean="0">
                        <a:solidFill>
                          <a:schemeClr val="tx1"/>
                        </a:solidFill>
                        <a:effectLst/>
                        <a:latin typeface="Meiryo UI" panose="020B0604030504040204" pitchFamily="50" charset="-128"/>
                        <a:ea typeface="Meiryo UI" panose="020B0604030504040204" pitchFamily="50" charset="-128"/>
                      </a:endParaRPr>
                    </a:p>
                    <a:p>
                      <a:pPr marL="93663" lvl="0" indent="-93663" algn="l">
                        <a:spcAft>
                          <a:spcPts val="0"/>
                        </a:spcAft>
                        <a:buFont typeface="Wingdings" panose="05000000000000000000" pitchFamily="2" charset="2"/>
                        <a:buChar char=""/>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うめきた２期</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93663" lvl="0" indent="-93663" algn="l">
                        <a:spcAft>
                          <a:spcPts val="0"/>
                        </a:spcAft>
                        <a:buFont typeface="Wingdings" panose="05000000000000000000" pitchFamily="2" charset="2"/>
                        <a:buChar char=""/>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都市魅力創造戦略</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tc>
                <a:extLst>
                  <a:ext uri="{0D108BD9-81ED-4DB2-BD59-A6C34878D82A}">
                    <a16:rowId xmlns:a16="http://schemas.microsoft.com/office/drawing/2014/main" val="312226048"/>
                  </a:ext>
                </a:extLst>
              </a:tr>
            </a:tbl>
          </a:graphicData>
        </a:graphic>
      </p:graphicFrame>
      <p:sp>
        <p:nvSpPr>
          <p:cNvPr id="2" name="大かっこ 1"/>
          <p:cNvSpPr/>
          <p:nvPr/>
        </p:nvSpPr>
        <p:spPr>
          <a:xfrm>
            <a:off x="7686675" y="648157"/>
            <a:ext cx="1223144" cy="33768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047412" y="6537216"/>
            <a:ext cx="2057400" cy="365125"/>
          </a:xfrm>
        </p:spPr>
        <p:txBody>
          <a:bodyPr/>
          <a:lstStyle/>
          <a:p>
            <a:r>
              <a:rPr kumimoji="1" lang="en-US" altLang="ja-JP" dirty="0" smtClean="0"/>
              <a:t>4</a:t>
            </a:r>
            <a:endParaRPr kumimoji="1" lang="ja-JP" altLang="en-US" dirty="0"/>
          </a:p>
        </p:txBody>
      </p:sp>
    </p:spTree>
    <p:extLst>
      <p:ext uri="{BB962C8B-B14F-4D97-AF65-F5344CB8AC3E}">
        <p14:creationId xmlns:p14="http://schemas.microsoft.com/office/powerpoint/2010/main" val="15755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25522417"/>
              </p:ext>
            </p:extLst>
          </p:nvPr>
        </p:nvGraphicFramePr>
        <p:xfrm>
          <a:off x="185671" y="97346"/>
          <a:ext cx="8852279" cy="6760654"/>
        </p:xfrm>
        <a:graphic>
          <a:graphicData uri="http://schemas.openxmlformats.org/drawingml/2006/table">
            <a:tbl>
              <a:tblPr firstRow="1" firstCol="1" bandRow="1">
                <a:tableStyleId>{5940675A-B579-460E-94D1-54222C63F5DA}</a:tableStyleId>
              </a:tblPr>
              <a:tblGrid>
                <a:gridCol w="922894">
                  <a:extLst>
                    <a:ext uri="{9D8B030D-6E8A-4147-A177-3AD203B41FA5}">
                      <a16:colId xmlns:a16="http://schemas.microsoft.com/office/drawing/2014/main" val="250017759"/>
                    </a:ext>
                  </a:extLst>
                </a:gridCol>
                <a:gridCol w="1327143">
                  <a:extLst>
                    <a:ext uri="{9D8B030D-6E8A-4147-A177-3AD203B41FA5}">
                      <a16:colId xmlns:a16="http://schemas.microsoft.com/office/drawing/2014/main" val="2876130793"/>
                    </a:ext>
                  </a:extLst>
                </a:gridCol>
                <a:gridCol w="5111413">
                  <a:extLst>
                    <a:ext uri="{9D8B030D-6E8A-4147-A177-3AD203B41FA5}">
                      <a16:colId xmlns:a16="http://schemas.microsoft.com/office/drawing/2014/main" val="4127123373"/>
                    </a:ext>
                  </a:extLst>
                </a:gridCol>
                <a:gridCol w="1490829">
                  <a:extLst>
                    <a:ext uri="{9D8B030D-6E8A-4147-A177-3AD203B41FA5}">
                      <a16:colId xmlns:a16="http://schemas.microsoft.com/office/drawing/2014/main" val="2634401720"/>
                    </a:ext>
                  </a:extLst>
                </a:gridCol>
              </a:tblGrid>
              <a:tr h="531257">
                <a:tc>
                  <a:txBody>
                    <a:bodyPr/>
                    <a:lstStyle/>
                    <a:p>
                      <a:pPr algn="ctr">
                        <a:spcAft>
                          <a:spcPts val="0"/>
                        </a:spcAft>
                      </a:pPr>
                      <a:r>
                        <a:rPr lang="ja-JP" sz="1400" b="1" kern="100" dirty="0">
                          <a:effectLst/>
                          <a:latin typeface="Meiryo UI" panose="020B0604030504040204" pitchFamily="50" charset="-128"/>
                          <a:ea typeface="Meiryo UI" panose="020B0604030504040204" pitchFamily="50" charset="-128"/>
                        </a:rPr>
                        <a:t>検討</a:t>
                      </a:r>
                      <a:r>
                        <a:rPr lang="ja-JP" sz="1400" b="1" kern="100" dirty="0" smtClean="0">
                          <a:effectLst/>
                          <a:latin typeface="Meiryo UI" panose="020B0604030504040204" pitchFamily="50" charset="-128"/>
                          <a:ea typeface="Meiryo UI" panose="020B0604030504040204" pitchFamily="50" charset="-128"/>
                        </a:rPr>
                        <a:t>の</a:t>
                      </a:r>
                      <a:endParaRPr lang="en-US" altLang="ja-JP" sz="1400" b="1" kern="100" dirty="0" smtClean="0">
                        <a:effectLst/>
                        <a:latin typeface="Meiryo UI" panose="020B0604030504040204" pitchFamily="50" charset="-128"/>
                        <a:ea typeface="Meiryo UI" panose="020B0604030504040204" pitchFamily="50" charset="-128"/>
                      </a:endParaRPr>
                    </a:p>
                    <a:p>
                      <a:pPr algn="ctr">
                        <a:spcAft>
                          <a:spcPts val="0"/>
                        </a:spcAft>
                      </a:pPr>
                      <a:r>
                        <a:rPr lang="ja-JP" sz="1400" b="1" kern="100" dirty="0" smtClean="0">
                          <a:effectLst/>
                          <a:latin typeface="Meiryo UI" panose="020B0604030504040204" pitchFamily="50" charset="-128"/>
                          <a:ea typeface="Meiryo UI" panose="020B0604030504040204" pitchFamily="50" charset="-128"/>
                        </a:rPr>
                        <a:t>側面</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solidFill>
                      <a:schemeClr val="accent1">
                        <a:lumMod val="40000"/>
                        <a:lumOff val="60000"/>
                      </a:schemeClr>
                    </a:solidFill>
                  </a:tcPr>
                </a:tc>
                <a:tc>
                  <a:txBody>
                    <a:bodyPr/>
                    <a:lstStyle/>
                    <a:p>
                      <a:pPr algn="ctr">
                        <a:spcAft>
                          <a:spcPts val="0"/>
                        </a:spcAft>
                      </a:pPr>
                      <a:r>
                        <a:rPr lang="ja-JP" sz="1400" b="1" kern="100" dirty="0" smtClean="0">
                          <a:effectLst/>
                          <a:latin typeface="Meiryo UI" panose="020B0604030504040204" pitchFamily="50" charset="-128"/>
                          <a:ea typeface="Meiryo UI" panose="020B0604030504040204" pitchFamily="50" charset="-128"/>
                        </a:rPr>
                        <a:t>観</a:t>
                      </a:r>
                      <a:r>
                        <a:rPr lang="ja-JP" altLang="en-US" sz="1400" b="1" kern="100" dirty="0" smtClean="0">
                          <a:effectLst/>
                          <a:latin typeface="Meiryo UI" panose="020B0604030504040204" pitchFamily="50" charset="-128"/>
                          <a:ea typeface="Meiryo UI" panose="020B0604030504040204" pitchFamily="50" charset="-128"/>
                        </a:rPr>
                        <a:t>　</a:t>
                      </a:r>
                      <a:r>
                        <a:rPr lang="ja-JP" sz="1400" b="1" kern="100" dirty="0" smtClean="0">
                          <a:effectLst/>
                          <a:latin typeface="Meiryo UI" panose="020B0604030504040204" pitchFamily="50" charset="-128"/>
                          <a:ea typeface="Meiryo UI" panose="020B0604030504040204" pitchFamily="50" charset="-128"/>
                        </a:rPr>
                        <a:t>点</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solidFill>
                      <a:schemeClr val="accent1">
                        <a:lumMod val="40000"/>
                        <a:lumOff val="60000"/>
                      </a:schemeClr>
                    </a:solidFill>
                  </a:tcPr>
                </a:tc>
                <a:tc>
                  <a:txBody>
                    <a:bodyPr/>
                    <a:lstStyle/>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mn-cs"/>
                        </a:rPr>
                        <a:t>示唆</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solidFill>
                      <a:schemeClr val="accent1">
                        <a:lumMod val="40000"/>
                        <a:lumOff val="60000"/>
                      </a:schemeClr>
                    </a:solidFill>
                  </a:tcPr>
                </a:tc>
                <a:tc>
                  <a:txBody>
                    <a:bodyPr/>
                    <a:lstStyle/>
                    <a:p>
                      <a:pPr algn="ctr">
                        <a:spcAft>
                          <a:spcPts val="0"/>
                        </a:spcAft>
                      </a:pPr>
                      <a:r>
                        <a:rPr lang="ja-JP" altLang="en-US" sz="1400" b="1" kern="100" dirty="0" smtClean="0">
                          <a:effectLst/>
                          <a:latin typeface="Meiryo UI" panose="020B0604030504040204" pitchFamily="50" charset="-128"/>
                          <a:ea typeface="Meiryo UI" panose="020B0604030504040204" pitchFamily="50" charset="-128"/>
                        </a:rPr>
                        <a:t>参　考</a:t>
                      </a:r>
                      <a:endParaRPr lang="en-US" altLang="ja-JP" sz="1400" b="1" kern="100" dirty="0" smtClean="0">
                        <a:effectLst/>
                        <a:latin typeface="Meiryo UI" panose="020B0604030504040204" pitchFamily="50" charset="-128"/>
                        <a:ea typeface="Meiryo UI" panose="020B0604030504040204" pitchFamily="50" charset="-128"/>
                      </a:endParaRPr>
                    </a:p>
                    <a:p>
                      <a:pPr algn="l">
                        <a:spcAft>
                          <a:spcPts val="0"/>
                        </a:spcAft>
                      </a:pPr>
                      <a:r>
                        <a:rPr lang="ja-JP" altLang="en-US" sz="1050" b="1" kern="100" dirty="0" smtClean="0">
                          <a:effectLst/>
                          <a:latin typeface="Meiryo UI" panose="020B0604030504040204" pitchFamily="50" charset="-128"/>
                          <a:ea typeface="Meiryo UI" panose="020B0604030504040204" pitchFamily="50" charset="-128"/>
                          <a:cs typeface="+mn-cs"/>
                        </a:rPr>
                        <a:t>　　大阪の関係施策等</a:t>
                      </a:r>
                      <a:endParaRPr lang="ja-JP" alt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7851" marR="37851" marT="0" marB="0" anchor="ctr">
                    <a:solidFill>
                      <a:schemeClr val="accent1">
                        <a:lumMod val="40000"/>
                        <a:lumOff val="60000"/>
                      </a:schemeClr>
                    </a:solidFill>
                  </a:tcPr>
                </a:tc>
                <a:extLst>
                  <a:ext uri="{0D108BD9-81ED-4DB2-BD59-A6C34878D82A}">
                    <a16:rowId xmlns:a16="http://schemas.microsoft.com/office/drawing/2014/main" val="3991396672"/>
                  </a:ext>
                </a:extLst>
              </a:tr>
              <a:tr h="2182875">
                <a:tc rowSpan="4">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n-cs"/>
                        </a:rPr>
                        <a:t>枠組み・</a:t>
                      </a:r>
                      <a:endParaRPr lang="en-US" altLang="ja-JP" sz="1400" kern="100" dirty="0" smtClean="0">
                        <a:effectLst/>
                        <a:latin typeface="Meiryo UI" panose="020B0604030504040204" pitchFamily="50" charset="-128"/>
                        <a:ea typeface="Meiryo UI" panose="020B0604030504040204" pitchFamily="50" charset="-128"/>
                        <a:cs typeface="+mn-cs"/>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n-cs"/>
                        </a:rPr>
                        <a:t>仕組み</a:t>
                      </a:r>
                      <a:endParaRPr lang="en-US" altLang="ja-JP" sz="1400" kern="100" dirty="0" smtClean="0">
                        <a:effectLst/>
                        <a:latin typeface="Meiryo UI" panose="020B0604030504040204" pitchFamily="50" charset="-128"/>
                        <a:ea typeface="Meiryo UI" panose="020B0604030504040204" pitchFamily="50" charset="-128"/>
                        <a:cs typeface="+mn-cs"/>
                      </a:endParaRPr>
                    </a:p>
                  </a:txBody>
                  <a:tcPr marL="37851" marR="37851" marT="0" marB="0" anchor="ct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国との関係</a:t>
                      </a:r>
                    </a:p>
                  </a:txBody>
                  <a:tcPr marL="68580" marR="68580" marT="0" marB="0" anchor="ctr"/>
                </a:tc>
                <a:tc>
                  <a:txBody>
                    <a:bodyPr/>
                    <a:lstStyle/>
                    <a:p>
                      <a:pPr marL="174625" lvl="0" indent="-174625" algn="just" defTabSz="914400" rtl="0" eaLnBrk="1" latinLnBrk="0" hangingPunct="1">
                        <a:spcAft>
                          <a:spcPts val="600"/>
                        </a:spcAft>
                        <a:buFont typeface="Meiryo UI" panose="020B0604030504040204" pitchFamily="50" charset="-128"/>
                        <a:buChar char="◯"/>
                      </a:pP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中央政府が明確にビジョンを示し、</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地方</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政府</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と</a:t>
                      </a: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目標を共有</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することで、施策の推進力を高めることができるのではないか。</a:t>
                      </a:r>
                    </a:p>
                    <a:p>
                      <a:pPr marL="174625" lvl="0" indent="-174625" algn="just" defTabSz="914400" rtl="0" eaLnBrk="1" latinLnBrk="0" hangingPunct="1">
                        <a:spcAft>
                          <a:spcPts val="600"/>
                        </a:spcAft>
                        <a:buFont typeface="Meiryo UI" panose="020B0604030504040204" pitchFamily="50" charset="-128"/>
                        <a:buChar char="◯"/>
                      </a:pP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国が都市を経済成長の主要なエンジンと</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位置づ</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け</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るなど</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都市が稼いでいけるような</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地域</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政策を推進して</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い</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く姿勢が求められるので</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ないか</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00" dirty="0" smtClean="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国によるエンタープライズゾーン（規制緩和や税の減免など）の設定</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や</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国と地域の官民組織（地域産業パートナーシップ）との協定（</a:t>
                      </a:r>
                      <a:r>
                        <a:rPr kumimoji="1" lang="en-US" altLang="ja-JP" sz="1200" b="1" kern="100" dirty="0" smtClean="0">
                          <a:solidFill>
                            <a:schemeClr val="tx1"/>
                          </a:solidFill>
                          <a:effectLst/>
                          <a:latin typeface="Meiryo UI" panose="020B0604030504040204" pitchFamily="50" charset="-128"/>
                          <a:ea typeface="Meiryo UI" panose="020B0604030504040204" pitchFamily="50" charset="-128"/>
                          <a:cs typeface="+mn-cs"/>
                        </a:rPr>
                        <a:t>Growth Deals</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）による投資促進</a:t>
                      </a:r>
                      <a:r>
                        <a:rPr kumimoji="1" lang="ja-JP" altLang="en-US" sz="1200" b="0" kern="100" dirty="0" smtClean="0">
                          <a:solidFill>
                            <a:schemeClr val="tx1"/>
                          </a:solidFill>
                          <a:effectLst/>
                          <a:latin typeface="Meiryo UI" panose="020B0604030504040204" pitchFamily="50" charset="-128"/>
                          <a:ea typeface="Meiryo UI" panose="020B0604030504040204" pitchFamily="50" charset="-128"/>
                          <a:cs typeface="+mn-cs"/>
                        </a:rPr>
                        <a:t>などの取組みが求められるのではないか。</a:t>
                      </a:r>
                      <a:endParaRPr kumimoji="1" lang="ja-JP" sz="1200" b="1" kern="100" dirty="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国との協定（</a:t>
                      </a:r>
                      <a:r>
                        <a:rPr kumimoji="1" lang="en-US" sz="1200" b="1" kern="100" dirty="0">
                          <a:solidFill>
                            <a:schemeClr val="tx1"/>
                          </a:solidFill>
                          <a:effectLst/>
                          <a:latin typeface="Meiryo UI" panose="020B0604030504040204" pitchFamily="50" charset="-128"/>
                          <a:ea typeface="Meiryo UI" panose="020B0604030504040204" pitchFamily="50" charset="-128"/>
                          <a:cs typeface="+mn-cs"/>
                        </a:rPr>
                        <a:t>City Deals</a:t>
                      </a: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等）に</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よ</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る</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地方</a:t>
                      </a: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が権限と財源を</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確保</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する仕組を設けることで、創意工夫を凝らした</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取り組みを</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推進することが可能となるので</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ないか</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800" kern="100" dirty="0" smtClean="0">
                          <a:solidFill>
                            <a:schemeClr val="tx1"/>
                          </a:solidFill>
                          <a:effectLst/>
                          <a:latin typeface="Meiryo UI" panose="020B0604030504040204" pitchFamily="50" charset="-128"/>
                          <a:ea typeface="Meiryo UI" panose="020B0604030504040204" pitchFamily="50" charset="-128"/>
                          <a:cs typeface="+mn-cs"/>
                        </a:rPr>
                        <a:t>　</a:t>
                      </a:r>
                      <a:endParaRPr kumimoji="1" lang="ja-JP" sz="12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tc>
                <a:tc>
                  <a:txBody>
                    <a:bodyPr/>
                    <a:lstStyle/>
                    <a:p>
                      <a:pPr marL="93663" lvl="0" indent="-93663" algn="just">
                        <a:spcAft>
                          <a:spcPts val="0"/>
                        </a:spcAft>
                        <a:buFont typeface="Wingdings" panose="05000000000000000000" pitchFamily="2" charset="2"/>
                        <a:buChar char=""/>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構造改革特</a:t>
                      </a:r>
                      <a:r>
                        <a:rPr 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区</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93663" lvl="0" indent="-93663" algn="just">
                        <a:spcAft>
                          <a:spcPts val="0"/>
                        </a:spcAft>
                        <a:buFont typeface="Wingdings" panose="05000000000000000000" pitchFamily="2" charset="2"/>
                        <a:buChar char=""/>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国家戦略特区</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74340105"/>
                  </a:ext>
                </a:extLst>
              </a:tr>
              <a:tr h="1800419">
                <a:tc vMerge="1">
                  <a:txBody>
                    <a:bodyPr/>
                    <a:lstStyle/>
                    <a:p>
                      <a:endParaRPr kumimoji="1" lang="ja-JP" altLang="en-US"/>
                    </a:p>
                  </a:txBody>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広域連携</a:t>
                      </a:r>
                    </a:p>
                  </a:txBody>
                  <a:tcPr marL="68580" marR="68580" marT="0" marB="0" anchor="ctr"/>
                </a:tc>
                <a:tc>
                  <a:txBody>
                    <a:bodyPr/>
                    <a:lstStyle/>
                    <a:p>
                      <a:pPr marL="174625" lvl="0" indent="-174625" algn="just" defTabSz="914400" rtl="0" eaLnBrk="1" latinLnBrk="0" hangingPunct="1">
                        <a:spcAft>
                          <a:spcPts val="600"/>
                        </a:spcAft>
                        <a:buFont typeface="Meiryo UI" panose="020B0604030504040204" pitchFamily="50" charset="-128"/>
                        <a:buChar char="◯"/>
                      </a:pP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広域的な自治体連携を形成し、成長に向けた</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ビジョンを共有</a:t>
                      </a:r>
                      <a:r>
                        <a:rPr kumimoji="1" lang="ja-JP" altLang="en-US" sz="1200" b="1" kern="100" dirty="0">
                          <a:solidFill>
                            <a:schemeClr val="tx1"/>
                          </a:solidFill>
                          <a:effectLst/>
                          <a:latin typeface="Meiryo UI" panose="020B0604030504040204" pitchFamily="50" charset="-128"/>
                          <a:ea typeface="Meiryo UI" panose="020B0604030504040204" pitchFamily="50" charset="-128"/>
                          <a:cs typeface="+mn-cs"/>
                        </a:rPr>
                        <a:t>し</a:t>
                      </a:r>
                      <a:r>
                        <a:rPr kumimoji="1" lang="ja-JP" altLang="en-US" sz="1200" b="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具体的な経済・雇用、インフラ整備などを進める</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ことで</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成長の</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推進力</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することができるの</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では</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ないか</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00" dirty="0" smtClean="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連携分野としては、産業に加え、雇用・職業教育、さらにはインフラ整備</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などを中心に考えるべきではないか。</a:t>
                      </a:r>
                      <a:endParaRPr kumimoji="1" lang="ja-JP" sz="1200" kern="100" dirty="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sz="1200" kern="100" dirty="0">
                          <a:solidFill>
                            <a:schemeClr val="tx1"/>
                          </a:solidFill>
                          <a:effectLst/>
                          <a:latin typeface="Meiryo UI" panose="020B0604030504040204" pitchFamily="50" charset="-128"/>
                          <a:ea typeface="Meiryo UI" panose="020B0604030504040204" pitchFamily="50" charset="-128"/>
                          <a:cs typeface="+mn-cs"/>
                        </a:rPr>
                        <a:t>国や州を越えた連携の実績も見られ、行政的な既存の境界や枠組みにとらわれず、</a:t>
                      </a: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経済交流圏等、柔軟な連携の圏域設定</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を</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検討</a:t>
                      </a:r>
                      <a:r>
                        <a:rPr kumimoji="1" lang="ja-JP" altLang="en-US" sz="1200" b="0" kern="100" dirty="0" smtClean="0">
                          <a:solidFill>
                            <a:schemeClr val="tx1"/>
                          </a:solidFill>
                          <a:effectLst/>
                          <a:latin typeface="Meiryo UI" panose="020B0604030504040204" pitchFamily="50" charset="-128"/>
                          <a:ea typeface="Meiryo UI" panose="020B0604030504040204" pitchFamily="50" charset="-128"/>
                          <a:cs typeface="+mn-cs"/>
                        </a:rPr>
                        <a:t>することも、選択肢として考えるべきではないか</a:t>
                      </a:r>
                      <a:r>
                        <a:rPr kumimoji="1" lang="ja-JP" sz="1200" b="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0" kern="100" dirty="0" smtClean="0">
                          <a:solidFill>
                            <a:schemeClr val="tx1"/>
                          </a:solidFill>
                          <a:effectLst/>
                          <a:latin typeface="Meiryo UI" panose="020B0604030504040204" pitchFamily="50" charset="-128"/>
                          <a:ea typeface="Meiryo UI" panose="020B0604030504040204" pitchFamily="50" charset="-128"/>
                          <a:cs typeface="+mn-cs"/>
                        </a:rPr>
                        <a:t>    </a:t>
                      </a:r>
                      <a:endParaRPr kumimoji="1" lang="ja-JP" sz="1200" b="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tc>
                <a:tc>
                  <a:txBody>
                    <a:bodyPr/>
                    <a:lstStyle/>
                    <a:p>
                      <a:pPr marL="93663" lvl="0" indent="-93663" algn="just" defTabSz="914400" rtl="0" eaLnBrk="1" latinLnBrk="0" hangingPunct="1">
                        <a:spcAft>
                          <a:spcPts val="0"/>
                        </a:spcAft>
                        <a:buFont typeface="Wingdings" panose="05000000000000000000" pitchFamily="2" charset="2"/>
                        <a:buChar char=""/>
                      </a:pPr>
                      <a:r>
                        <a:rPr kumimoji="1"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関西広域連合</a:t>
                      </a:r>
                    </a:p>
                  </a:txBody>
                  <a:tcPr marL="68580" marR="68580" marT="0" marB="0" anchor="ctr"/>
                </a:tc>
                <a:extLst>
                  <a:ext uri="{0D108BD9-81ED-4DB2-BD59-A6C34878D82A}">
                    <a16:rowId xmlns:a16="http://schemas.microsoft.com/office/drawing/2014/main" val="426146587"/>
                  </a:ext>
                </a:extLst>
              </a:tr>
              <a:tr h="741753">
                <a:tc vMerge="1">
                  <a:txBody>
                    <a:bodyPr/>
                    <a:lstStyle/>
                    <a:p>
                      <a:endParaRPr kumimoji="1" lang="ja-JP" altLang="en-US"/>
                    </a:p>
                  </a:txBody>
                  <a:tcP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リーダーシップ</a:t>
                      </a:r>
                    </a:p>
                  </a:txBody>
                  <a:tcPr marL="68580" marR="68580" marT="0" marB="0" anchor="ctr"/>
                </a:tc>
                <a:tc>
                  <a:txBody>
                    <a:bodyPr/>
                    <a:lstStyle/>
                    <a:p>
                      <a:pPr marL="174625" lvl="0" indent="-174625" algn="just" defTabSz="914400" rtl="0" eaLnBrk="1" latinLnBrk="0" hangingPunct="1">
                        <a:spcAft>
                          <a:spcPts val="600"/>
                        </a:spcAft>
                        <a:buFont typeface="Meiryo UI" panose="020B0604030504040204" pitchFamily="50" charset="-128"/>
                        <a:buChar char="◯"/>
                      </a:pP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新しい枠組み</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を構築し</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広域的に</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課題</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解決に取り組むためには</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ステークホルダーのコンセンサスを得ながら、</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強力</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に</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推進</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していく</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リーダーシップ</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」が</a:t>
                      </a: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必要</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ではないか。</a:t>
                      </a:r>
                    </a:p>
                  </a:txBody>
                  <a:tcPr marL="68580" marR="68580" marT="0" marB="0" anchor="ctr"/>
                </a:tc>
                <a:tc>
                  <a:txBody>
                    <a:bodyPr/>
                    <a:lstStyle/>
                    <a:p>
                      <a:pPr marL="93663" lvl="0" indent="-93663" algn="just" defTabSz="914400" rtl="0" eaLnBrk="1" latinLnBrk="0" hangingPunct="1">
                        <a:spcAft>
                          <a:spcPts val="0"/>
                        </a:spcAft>
                        <a:buFont typeface="Wingdings" panose="05000000000000000000" pitchFamily="2" charset="2"/>
                        <a:buChar char=""/>
                      </a:pPr>
                      <a:r>
                        <a:rPr kumimoji="1"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府市一体条例</a:t>
                      </a:r>
                    </a:p>
                  </a:txBody>
                  <a:tcPr marL="68580" marR="68580" marT="0" marB="0" anchor="ctr"/>
                </a:tc>
                <a:extLst>
                  <a:ext uri="{0D108BD9-81ED-4DB2-BD59-A6C34878D82A}">
                    <a16:rowId xmlns:a16="http://schemas.microsoft.com/office/drawing/2014/main" val="312226048"/>
                  </a:ext>
                </a:extLst>
              </a:tr>
              <a:tr h="1504350">
                <a:tc vMerge="1">
                  <a:txBody>
                    <a:bodyPr/>
                    <a:lstStyle/>
                    <a:p>
                      <a:pPr algn="ctr">
                        <a:spcAft>
                          <a:spcPts val="0"/>
                        </a:spcAft>
                      </a:pPr>
                      <a:endParaRPr lang="en-US" altLang="ja-JP" sz="1400" kern="100" dirty="0" smtClean="0">
                        <a:effectLst/>
                        <a:latin typeface="Meiryo UI" panose="020B0604030504040204" pitchFamily="50" charset="-128"/>
                        <a:ea typeface="Meiryo UI" panose="020B0604030504040204" pitchFamily="50" charset="-128"/>
                        <a:cs typeface="+mn-cs"/>
                      </a:endParaRPr>
                    </a:p>
                  </a:txBody>
                  <a:tcPr marL="37851" marR="37851" marT="0" marB="0" anchor="ctr"/>
                </a:tc>
                <a:tc>
                  <a:txBody>
                    <a:bodyPr/>
                    <a:lstStyle/>
                    <a:p>
                      <a:pPr algn="just">
                        <a:spcAft>
                          <a:spcPts val="0"/>
                        </a:spcAft>
                      </a:pPr>
                      <a:r>
                        <a:rPr 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民間</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、大学・研究機関</a:t>
                      </a:r>
                      <a:r>
                        <a:rPr 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との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関係</a:t>
                      </a:r>
                    </a:p>
                  </a:txBody>
                  <a:tcPr marL="68580" marR="68580" marT="0" marB="0" anchor="ctr"/>
                </a:tc>
                <a:tc>
                  <a:txBody>
                    <a:bodyPr/>
                    <a:lstStyle/>
                    <a:p>
                      <a:pPr marL="174625" lvl="0" indent="-174625" algn="just" defTabSz="914400" rtl="0" eaLnBrk="1" latinLnBrk="0" hangingPunct="1">
                        <a:spcAft>
                          <a:spcPts val="600"/>
                        </a:spcAft>
                        <a:buFont typeface="Meiryo UI" panose="020B0604030504040204" pitchFamily="50" charset="-128"/>
                        <a:buChar char="◯"/>
                      </a:pPr>
                      <a:r>
                        <a:rPr kumimoji="1" lang="ja-JP" sz="1200" kern="100" dirty="0">
                          <a:solidFill>
                            <a:schemeClr val="tx1"/>
                          </a:solidFill>
                          <a:effectLst/>
                          <a:latin typeface="Meiryo UI" panose="020B0604030504040204" pitchFamily="50" charset="-128"/>
                          <a:ea typeface="Meiryo UI" panose="020B0604030504040204" pitchFamily="50" charset="-128"/>
                          <a:cs typeface="+mn-cs"/>
                        </a:rPr>
                        <a:t>地域経済の発展にあたっては、</a:t>
                      </a: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行政と民間がパートナーシップを結び、「稼げる地域」に</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向けて</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連携して</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事業</a:t>
                      </a: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を推進</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して</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いく</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ことが重要ではないか</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00" dirty="0" smtClean="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イノベーションを起こし、産業構造の転換を図っていくうえで、</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大学・研究機関とのパートナーシップが重要</a:t>
                      </a: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ではないか。</a:t>
                      </a:r>
                      <a:endParaRPr kumimoji="1" lang="en-US" altLang="ja-JP" sz="1200" kern="100" dirty="0" smtClean="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n-cs"/>
                        </a:rPr>
                        <a:t>グ</a:t>
                      </a:r>
                      <a:r>
                        <a:rPr kumimoji="1" lang="ja-JP" sz="1200" kern="100" dirty="0" smtClean="0">
                          <a:solidFill>
                            <a:schemeClr val="tx1"/>
                          </a:solidFill>
                          <a:effectLst/>
                          <a:latin typeface="Meiryo UI" panose="020B0604030504040204" pitchFamily="50" charset="-128"/>
                          <a:ea typeface="Meiryo UI" panose="020B0604030504040204" pitchFamily="50" charset="-128"/>
                          <a:cs typeface="+mn-cs"/>
                        </a:rPr>
                        <a:t>リーンエコノミーやスマートシティ</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など、</a:t>
                      </a: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新たな社会課題への対応</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b="1" kern="1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sz="1200" b="1" kern="100" dirty="0" smtClean="0">
                          <a:solidFill>
                            <a:schemeClr val="tx1"/>
                          </a:solidFill>
                          <a:effectLst/>
                          <a:latin typeface="Meiryo UI" panose="020B0604030504040204" pitchFamily="50" charset="-128"/>
                          <a:ea typeface="Meiryo UI" panose="020B0604030504040204" pitchFamily="50" charset="-128"/>
                          <a:cs typeface="+mn-cs"/>
                        </a:rPr>
                        <a:t>産</a:t>
                      </a:r>
                      <a:r>
                        <a:rPr kumimoji="1" lang="ja-JP" sz="1200" b="1" kern="100" dirty="0">
                          <a:solidFill>
                            <a:schemeClr val="tx1"/>
                          </a:solidFill>
                          <a:effectLst/>
                          <a:latin typeface="Meiryo UI" panose="020B0604030504040204" pitchFamily="50" charset="-128"/>
                          <a:ea typeface="Meiryo UI" panose="020B0604030504040204" pitchFamily="50" charset="-128"/>
                          <a:cs typeface="+mn-cs"/>
                        </a:rPr>
                        <a:t>官学連携の枠組みも活用していくことが必要</a:t>
                      </a:r>
                      <a:r>
                        <a:rPr kumimoji="1" lang="ja-JP" sz="1200" kern="100" dirty="0">
                          <a:solidFill>
                            <a:schemeClr val="tx1"/>
                          </a:solidFill>
                          <a:effectLst/>
                          <a:latin typeface="Meiryo UI" panose="020B0604030504040204" pitchFamily="50" charset="-128"/>
                          <a:ea typeface="Meiryo UI" panose="020B0604030504040204" pitchFamily="50" charset="-128"/>
                          <a:cs typeface="+mn-cs"/>
                        </a:rPr>
                        <a:t>ではないか。</a:t>
                      </a:r>
                    </a:p>
                  </a:txBody>
                  <a:tcPr marL="68580" marR="68580" marT="0" marB="0" anchor="ctr"/>
                </a:tc>
                <a:tc>
                  <a:txBody>
                    <a:bodyPr/>
                    <a:lstStyle/>
                    <a:p>
                      <a:pPr marL="93663" lvl="0" indent="-93663" algn="just" defTabSz="914400" rtl="0" eaLnBrk="1" latinLnBrk="0" hangingPunct="1">
                        <a:spcAft>
                          <a:spcPts val="0"/>
                        </a:spcAft>
                        <a:buFont typeface="Wingdings" panose="05000000000000000000" pitchFamily="2" charset="2"/>
                        <a:buChar char=""/>
                      </a:pPr>
                      <a:r>
                        <a:rPr kumimoji="1"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包括連携協定</a:t>
                      </a:r>
                    </a:p>
                  </a:txBody>
                  <a:tcPr marL="68580" marR="68580" marT="0" marB="0" anchor="ctr"/>
                </a:tc>
                <a:extLst>
                  <a:ext uri="{0D108BD9-81ED-4DB2-BD59-A6C34878D82A}">
                    <a16:rowId xmlns:a16="http://schemas.microsoft.com/office/drawing/2014/main" val="2504285179"/>
                  </a:ext>
                </a:extLst>
              </a:tr>
            </a:tbl>
          </a:graphicData>
        </a:graphic>
      </p:graphicFrame>
      <p:sp>
        <p:nvSpPr>
          <p:cNvPr id="3" name="大かっこ 2"/>
          <p:cNvSpPr/>
          <p:nvPr/>
        </p:nvSpPr>
        <p:spPr>
          <a:xfrm>
            <a:off x="7681036" y="137588"/>
            <a:ext cx="1328538" cy="3688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086600" y="6492875"/>
            <a:ext cx="2057400" cy="365125"/>
          </a:xfrm>
        </p:spPr>
        <p:txBody>
          <a:bodyPr/>
          <a:lstStyle/>
          <a:p>
            <a:r>
              <a:rPr kumimoji="1" lang="en-US" altLang="ja-JP" dirty="0" smtClean="0"/>
              <a:t>5</a:t>
            </a:r>
            <a:endParaRPr kumimoji="1" lang="ja-JP" altLang="en-US" dirty="0"/>
          </a:p>
        </p:txBody>
      </p:sp>
    </p:spTree>
    <p:extLst>
      <p:ext uri="{BB962C8B-B14F-4D97-AF65-F5344CB8AC3E}">
        <p14:creationId xmlns:p14="http://schemas.microsoft.com/office/powerpoint/2010/main" val="216553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3852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kumimoji="1" lang="ja-JP" altLang="en-US" dirty="0"/>
              <a:t>６</a:t>
            </a:r>
          </a:p>
        </p:txBody>
      </p:sp>
      <p:cxnSp>
        <p:nvCxnSpPr>
          <p:cNvPr id="5" name="直線コネクタ 4"/>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2566707" y="2506408"/>
            <a:ext cx="8552329" cy="1304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500"/>
              </a:lnSpc>
              <a:spcBef>
                <a:spcPts val="12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関西広域</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連合について</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5072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6F3770F6-4495-4286-B2B8-E0A258054B6C}">
  <ds:schemaRefs>
    <ds:schemaRef ds:uri="http://schemas.microsoft.com/sharepoint/v3/contenttype/forms"/>
  </ds:schemaRefs>
</ds:datastoreItem>
</file>

<file path=customXml/itemProps2.xml><?xml version="1.0" encoding="utf-8"?>
<ds:datastoreItem xmlns:ds="http://schemas.openxmlformats.org/officeDocument/2006/customXml" ds:itemID="{E75DBFF4-C0A1-467D-9668-EE35D8072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5BE74C-DA81-48FC-A8A0-C78A81549BEE}">
  <ds:schemaRefs>
    <ds:schemaRef ds:uri="http://schemas.openxmlformats.org/package/2006/metadata/core-properties"/>
    <ds:schemaRef ds:uri="http://schemas.microsoft.com/office/2006/documentManagement/types"/>
    <ds:schemaRef ds:uri="2be2acaf-88a6-4029-b366-c28176c79890"/>
    <ds:schemaRef ds:uri="http://www.w3.org/XML/1998/namespace"/>
    <ds:schemaRef ds:uri="http://schemas.microsoft.com/office/infopath/2007/PartnerControls"/>
    <ds:schemaRef ds:uri="http://purl.org/dc/elements/1.1/"/>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4325</Words>
  <Application>Microsoft Office PowerPoint</Application>
  <PresentationFormat>画面に合わせる (4:3)</PresentationFormat>
  <Paragraphs>302</Paragraphs>
  <Slides>15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BIZ UDPゴシック</vt:lpstr>
      <vt:lpstr>Meiryo UI</vt:lpstr>
      <vt:lpstr>游ゴシック</vt:lpstr>
      <vt:lpstr>Arial</vt:lpstr>
      <vt:lpstr>Times New Roman</vt:lpstr>
      <vt:lpstr>Wingdings</vt:lpstr>
      <vt:lpstr>Office テーマ</vt:lpstr>
      <vt:lpstr>広域機能の充実について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2022-09-05T06:06:29Z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