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Lst>
  <p:notesMasterIdLst>
    <p:notesMasterId r:id="rId27"/>
  </p:notesMasterIdLst>
  <p:handoutMasterIdLst>
    <p:handoutMasterId r:id="rId28"/>
  </p:handoutMasterIdLst>
  <p:sldIdLst>
    <p:sldId id="141169098" r:id="rId5"/>
    <p:sldId id="141169242" r:id="rId6"/>
    <p:sldId id="141169265" r:id="rId7"/>
    <p:sldId id="141169228" r:id="rId8"/>
    <p:sldId id="141169264" r:id="rId9"/>
    <p:sldId id="141169255" r:id="rId10"/>
    <p:sldId id="141169233" r:id="rId11"/>
    <p:sldId id="141169256" r:id="rId12"/>
    <p:sldId id="141169257" r:id="rId13"/>
    <p:sldId id="141169258" r:id="rId14"/>
    <p:sldId id="141169261" r:id="rId15"/>
    <p:sldId id="141169260" r:id="rId16"/>
    <p:sldId id="141169266" r:id="rId17"/>
    <p:sldId id="141169245" r:id="rId18"/>
    <p:sldId id="141169248" r:id="rId19"/>
    <p:sldId id="141169250" r:id="rId20"/>
    <p:sldId id="141169246" r:id="rId21"/>
    <p:sldId id="141169247" r:id="rId22"/>
    <p:sldId id="141169267" r:id="rId23"/>
    <p:sldId id="141169254" r:id="rId24"/>
    <p:sldId id="141169234" r:id="rId25"/>
    <p:sldId id="141169241" r:id="rId2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FF"/>
    <a:srgbClr val="DAE3F3"/>
    <a:srgbClr val="2F528F"/>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6" autoAdjust="0"/>
    <p:restoredTop sz="94660"/>
  </p:normalViewPr>
  <p:slideViewPr>
    <p:cSldViewPr snapToGrid="0">
      <p:cViewPr varScale="1">
        <p:scale>
          <a:sx n="74" d="100"/>
          <a:sy n="74" d="100"/>
        </p:scale>
        <p:origin x="1164" y="72"/>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slides/slide14.xml" Type="http://schemas.openxmlformats.org/officeDocument/2006/relationships/slide" Id="rId18"></Relationship><Relationship Target="slides/slide22.xml" Type="http://schemas.openxmlformats.org/officeDocument/2006/relationships/slide" Id="rId26"></Relationship><Relationship Target="../customXml/item3.xml" Type="http://schemas.openxmlformats.org/officeDocument/2006/relationships/customXml" Id="rId3"></Relationship><Relationship Target="slides/slide17.xml" Type="http://schemas.openxmlformats.org/officeDocument/2006/relationships/slide" Id="rId21"></Relationship><Relationship Target="slides/slide3.xml" Type="http://schemas.openxmlformats.org/officeDocument/2006/relationships/slide" Id="rId7"></Relationship><Relationship Target="slides/slide8.xml" Type="http://schemas.openxmlformats.org/officeDocument/2006/relationships/slide" Id="rId12"></Relationship><Relationship Target="slides/slide13.xml" Type="http://schemas.openxmlformats.org/officeDocument/2006/relationships/slide" Id="rId17"></Relationship><Relationship Target="slides/slide21.xml" Type="http://schemas.openxmlformats.org/officeDocument/2006/relationships/slide" Id="rId25"></Relationship><Relationship Target="../customXml/item2.xml" Type="http://schemas.openxmlformats.org/officeDocument/2006/relationships/customXml" Id="rId2"></Relationship><Relationship Target="slides/slide12.xml" Type="http://schemas.openxmlformats.org/officeDocument/2006/relationships/slide" Id="rId16"></Relationship><Relationship Target="slides/slide16.xml" Type="http://schemas.openxmlformats.org/officeDocument/2006/relationships/slide" Id="rId20"></Relationship><Relationship Target="presProps.xml" Type="http://schemas.openxmlformats.org/officeDocument/2006/relationships/presProps" Id="rId29"></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slides/slide20.xml" Type="http://schemas.openxmlformats.org/officeDocument/2006/relationships/slide" Id="rId24"></Relationship><Relationship Target="tableStyles.xml" Type="http://schemas.openxmlformats.org/officeDocument/2006/relationships/tableStyles" Id="rId32"></Relationship><Relationship Target="slides/slide1.xml" Type="http://schemas.openxmlformats.org/officeDocument/2006/relationships/slide" Id="rId5"></Relationship><Relationship Target="slides/slide11.xml" Type="http://schemas.openxmlformats.org/officeDocument/2006/relationships/slide" Id="rId15"></Relationship><Relationship Target="slides/slide19.xml" Type="http://schemas.openxmlformats.org/officeDocument/2006/relationships/slide" Id="rId23"></Relationship><Relationship Target="handoutMasters/handoutMaster1.xml" Type="http://schemas.openxmlformats.org/officeDocument/2006/relationships/handoutMaster" Id="rId28"></Relationship><Relationship Target="slides/slide6.xml" Type="http://schemas.openxmlformats.org/officeDocument/2006/relationships/slide" Id="rId10"></Relationship><Relationship Target="slides/slide15.xml" Type="http://schemas.openxmlformats.org/officeDocument/2006/relationships/slide" Id="rId19"></Relationship><Relationship Target="theme/theme1.xml" Type="http://schemas.openxmlformats.org/officeDocument/2006/relationships/theme" Id="rId31"></Relationship><Relationship Target="slideMasters/slideMaster1.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 Target="slides/slide18.xml" Type="http://schemas.openxmlformats.org/officeDocument/2006/relationships/slide" Id="rId22"></Relationship><Relationship Target="notesMasters/notesMaster1.xml" Type="http://schemas.openxmlformats.org/officeDocument/2006/relationships/notesMaster" Id="rId27"></Relationship><Relationship Target="viewProps.xml" Type="http://schemas.openxmlformats.org/officeDocument/2006/relationships/viewProps" Id="rId30"></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575" cy="498475"/>
          </a:xfrm>
          <a:prstGeom prst="rect">
            <a:avLst/>
          </a:prstGeom>
        </p:spPr>
        <p:txBody>
          <a:bodyPr vert="horz" lIns="91412" tIns="45704" rIns="91412" bIns="4570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2" y="3"/>
            <a:ext cx="2949575" cy="498475"/>
          </a:xfrm>
          <a:prstGeom prst="rect">
            <a:avLst/>
          </a:prstGeom>
        </p:spPr>
        <p:txBody>
          <a:bodyPr vert="horz" lIns="91412" tIns="45704" rIns="91412" bIns="45704" rtlCol="0"/>
          <a:lstStyle>
            <a:lvl1pPr algn="r">
              <a:defRPr sz="1200"/>
            </a:lvl1pPr>
          </a:lstStyle>
          <a:p>
            <a:fld id="{232AD951-7E19-4004-B83F-A7C7A1215E4B}" type="datetimeFigureOut">
              <a:rPr kumimoji="1" lang="ja-JP" altLang="en-US" smtClean="0"/>
              <a:t>2022/6/15</a:t>
            </a:fld>
            <a:endParaRPr kumimoji="1" lang="ja-JP" altLang="en-US"/>
          </a:p>
        </p:txBody>
      </p:sp>
      <p:sp>
        <p:nvSpPr>
          <p:cNvPr id="4" name="フッター プレースホルダー 3"/>
          <p:cNvSpPr>
            <a:spLocks noGrp="1"/>
          </p:cNvSpPr>
          <p:nvPr>
            <p:ph type="ftr" sz="quarter" idx="2"/>
          </p:nvPr>
        </p:nvSpPr>
        <p:spPr>
          <a:xfrm>
            <a:off x="4" y="9440867"/>
            <a:ext cx="2949575" cy="498475"/>
          </a:xfrm>
          <a:prstGeom prst="rect">
            <a:avLst/>
          </a:prstGeom>
        </p:spPr>
        <p:txBody>
          <a:bodyPr vert="horz" lIns="91412" tIns="45704" rIns="91412" bIns="4570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2" y="9440867"/>
            <a:ext cx="2949575" cy="498475"/>
          </a:xfrm>
          <a:prstGeom prst="rect">
            <a:avLst/>
          </a:prstGeom>
        </p:spPr>
        <p:txBody>
          <a:bodyPr vert="horz" lIns="91412" tIns="45704" rIns="91412" bIns="45704"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49786" cy="498693"/>
          </a:xfrm>
          <a:prstGeom prst="rect">
            <a:avLst/>
          </a:prstGeom>
        </p:spPr>
        <p:txBody>
          <a:bodyPr vert="horz" lIns="91525" tIns="45764" rIns="91525" bIns="4576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4"/>
            <a:ext cx="2949786" cy="498693"/>
          </a:xfrm>
          <a:prstGeom prst="rect">
            <a:avLst/>
          </a:prstGeom>
        </p:spPr>
        <p:txBody>
          <a:bodyPr vert="horz" lIns="91525" tIns="45764" rIns="91525" bIns="45764" rtlCol="0"/>
          <a:lstStyle>
            <a:lvl1pPr algn="r">
              <a:defRPr sz="1200"/>
            </a:lvl1pPr>
          </a:lstStyle>
          <a:p>
            <a:fld id="{AFD2E2CB-6C4B-4969-8D8B-067DE241F3A1}" type="datetimeFigureOut">
              <a:rPr kumimoji="1" lang="ja-JP" altLang="en-US" smtClean="0"/>
              <a:t>2022/6/15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25" tIns="45764" rIns="91525" bIns="45764"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5"/>
          </a:xfrm>
          <a:prstGeom prst="rect">
            <a:avLst/>
          </a:prstGeom>
        </p:spPr>
        <p:txBody>
          <a:bodyPr vert="horz" lIns="91525" tIns="45764" rIns="91525" bIns="4576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6" cy="498692"/>
          </a:xfrm>
          <a:prstGeom prst="rect">
            <a:avLst/>
          </a:prstGeom>
        </p:spPr>
        <p:txBody>
          <a:bodyPr vert="horz" lIns="91525" tIns="45764" rIns="91525" bIns="4576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1525" tIns="45764" rIns="91525" bIns="45764"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1A49BDE8-73DB-4E19-B35E-3C31CC8BBB51}" type="slidenum">
              <a:rPr lang="ja-JP" altLang="en-US">
                <a:solidFill>
                  <a:prstClr val="black"/>
                </a:solidFill>
                <a:latin typeface="Calibri"/>
                <a:ea typeface="ＭＳ Ｐゴシック" panose="020B0600070205080204" pitchFamily="50" charset="-128"/>
              </a:rPr>
              <a:pPr defTabSz="946495">
                <a:defRPr/>
              </a:pPr>
              <a:t>19</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76056072"/>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F38FD2-869E-4677-BD16-EAE894940873}"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6B1A86-868C-4161-8830-5D766A9A04E8}"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2300F8-DC0C-445E-9261-BAB22B4EF643}"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6E6555-6C45-404F-9407-9187E8B1A9B7}"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827F409-409C-46FF-9BDF-CDB9B56F3217}"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99279BA-BDC5-4892-8C02-4ED9F36A3247}" type="datetime1">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389901D-4B01-475E-94E9-900CB18D8CF5}" type="datetime1">
              <a:rPr kumimoji="1" lang="ja-JP" altLang="en-US" smtClean="0"/>
              <a:t>2022/6/15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02EFAF-A713-49F8-AC3F-6BCE43AB3A26}" type="datetime1">
              <a:rPr kumimoji="1" lang="ja-JP" altLang="en-US" smtClean="0"/>
              <a:t>2022/6/15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81169-D274-45E0-893A-DD8E5CB59565}" type="datetime1">
              <a:rPr kumimoji="1" lang="ja-JP" altLang="en-US" smtClean="0"/>
              <a:t>2022/6/15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A1D9EF4-294D-4B12-AA8A-79DA46876B66}" type="datetime1">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AB7B75-6795-40AA-8FD0-D244007B8939}" type="datetime1">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E853F-80BC-4510-B3D3-EF39CF688F4B}" type="datetime1">
              <a:rPr kumimoji="1" lang="ja-JP" altLang="en-US" smtClean="0"/>
              <a:t>2022/6/15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7.png" Type="http://schemas.openxmlformats.org/officeDocument/2006/relationships/image" Id="rId3"></Relationship><Relationship Target="../media/image16.png" Type="http://schemas.openxmlformats.org/officeDocument/2006/relationships/image" Id="rId2"></Relationship><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18.png" Type="http://schemas.openxmlformats.org/officeDocument/2006/relationships/image" Id="rId2"></Relationship><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19.png" Type="http://schemas.openxmlformats.org/officeDocument/2006/relationships/image" Id="rId2"></Relationship><Relationship Target="../slideLayouts/slideLayout7.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20.png" Type="http://schemas.openxmlformats.org/officeDocument/2006/relationships/image" Id="rId2"></Relationship><Relationship Target="../slideLayouts/slideLayout7.xml" Type="http://schemas.openxmlformats.org/officeDocument/2006/relationships/slideLayout" Id="rId1"></Relationship></Relationships>
</file>

<file path=ppt/slides/_rels/slide16.xml.rels><?xml version="1.0" encoding="UTF-8" ?><Relationships xmlns="http://schemas.openxmlformats.org/package/2006/relationships"><Relationship Target="../media/image21.png" Type="http://schemas.openxmlformats.org/officeDocument/2006/relationships/image" Id="rId2"></Relationship><Relationship Target="../slideLayouts/slideLayout7.xml" Type="http://schemas.openxmlformats.org/officeDocument/2006/relationships/slideLayout" Id="rId1"></Relationship></Relationships>
</file>

<file path=ppt/slides/_rels/slide17.xml.rels><?xml version="1.0" encoding="UTF-8" ?><Relationships xmlns="http://schemas.openxmlformats.org/package/2006/relationships"><Relationship Target="../media/image22.png" Type="http://schemas.openxmlformats.org/officeDocument/2006/relationships/image" Id="rId2"></Relationship><Relationship Target="../slideLayouts/slideLayout7.xml" Type="http://schemas.openxmlformats.org/officeDocument/2006/relationships/slideLayout" Id="rId1"></Relationship></Relationships>
</file>

<file path=ppt/slides/_rels/slide18.xml.rels><?xml version="1.0" encoding="UTF-8" ?><Relationships xmlns="http://schemas.openxmlformats.org/package/2006/relationships"><Relationship Target="../media/image24.png" Type="http://schemas.openxmlformats.org/officeDocument/2006/relationships/image" Id="rId3"></Relationship><Relationship Target="../media/image23.png" Type="http://schemas.openxmlformats.org/officeDocument/2006/relationships/image" Id="rId2"></Relationship><Relationship Target="../slideLayouts/slideLayout7.xml" Type="http://schemas.openxmlformats.org/officeDocument/2006/relationships/slideLayout" Id="rId1"></Relationship></Relationships>
</file>

<file path=ppt/slides/_rels/slide19.xml.rels><?xml version="1.0" encoding="UTF-8" ?><Relationships xmlns="http://schemas.openxmlformats.org/package/2006/relationships"><Relationship Target="../media/image26.png" Type="http://schemas.openxmlformats.org/officeDocument/2006/relationships/image" Id="rId3"></Relationship><Relationship Target="../media/image25.png" Type="http://schemas.openxmlformats.org/officeDocument/2006/relationships/image" Id="rId2"></Relationship><Relationship Target="../slideLayouts/slideLayout7.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0.xml.rels><?xml version="1.0" encoding="UTF-8" ?><Relationships xmlns="http://schemas.openxmlformats.org/package/2006/relationships"><Relationship Target="../media/image27.emf" Type="http://schemas.openxmlformats.org/officeDocument/2006/relationships/image" Id="rId3"></Relationship><Relationship Target="../notesSlides/notesSlide1.xml" Type="http://schemas.openxmlformats.org/officeDocument/2006/relationships/notesSlide" Id="rId2"></Relationship><Relationship Target="../slideLayouts/slideLayout2.xml" Type="http://schemas.openxmlformats.org/officeDocument/2006/relationships/slideLayout" Id="rId1"></Relationship><Relationship Target="../media/image29.png" Type="http://schemas.openxmlformats.org/officeDocument/2006/relationships/image" Id="rId5"></Relationship><Relationship Target="../media/image28.png" Type="http://schemas.openxmlformats.org/officeDocument/2006/relationships/image" Id="rId4"></Relationship></Relationships>
</file>

<file path=ppt/slides/_rels/slide21.xml.rels><?xml version="1.0" encoding="UTF-8" ?><Relationships xmlns="http://schemas.openxmlformats.org/package/2006/relationships"><Relationship Target="../media/image31.png" Type="http://schemas.openxmlformats.org/officeDocument/2006/relationships/image" Id="rId3"></Relationship><Relationship Target="../media/image30.png" Type="http://schemas.openxmlformats.org/officeDocument/2006/relationships/image" Id="rId2"></Relationship><Relationship Target="../slideLayouts/slideLayout2.xml" Type="http://schemas.openxmlformats.org/officeDocument/2006/relationships/slideLayout" Id="rId1"></Relationship></Relationships>
</file>

<file path=ppt/slides/_rels/slide22.xml.rels><?xml version="1.0" encoding="UTF-8" ?><Relationships xmlns="http://schemas.openxmlformats.org/package/2006/relationships"><Relationship Target="../media/image32.png" Type="http://schemas.openxmlformats.org/officeDocument/2006/relationships/image" Id="rId2"></Relationship><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slideLayouts/slideLayout7.xml" Type="http://schemas.openxmlformats.org/officeDocument/2006/relationships/slideLayout" Id="rId1"></Relationship></Relationships>
</file>

<file path=ppt/slides/_rels/slide8.xml.rels><?xml version="1.0" encoding="UTF-8" ?><Relationships xmlns="http://schemas.openxmlformats.org/package/2006/relationships"><Relationship Target="../media/image7.png" Type="http://schemas.openxmlformats.org/officeDocument/2006/relationships/image" Id="rId8"></Relationship><Relationship Target="../media/image2.png" Type="http://schemas.openxmlformats.org/officeDocument/2006/relationships/image" Id="rId3"></Relationship><Relationship Target="../media/image6.png" Type="http://schemas.openxmlformats.org/officeDocument/2006/relationships/image" Id="rId7"></Relationship><Relationship Target="../media/image1.png" Type="http://schemas.openxmlformats.org/officeDocument/2006/relationships/image" Id="rId2"></Relationship><Relationship Target="../slideLayouts/slideLayout2.xml" Type="http://schemas.openxmlformats.org/officeDocument/2006/relationships/slideLayout" Id="rId1"></Relationship><Relationship Target="../media/image5.png" Type="http://schemas.openxmlformats.org/officeDocument/2006/relationships/image" Id="rId6"></Relationship><Relationship Target="../media/image4.png" Type="http://schemas.openxmlformats.org/officeDocument/2006/relationships/image" Id="rId5"></Relationship><Relationship Target="../media/image9.png" Type="http://schemas.openxmlformats.org/officeDocument/2006/relationships/image" Id="rId10"></Relationship><Relationship Target="../media/image3.png" Type="http://schemas.openxmlformats.org/officeDocument/2006/relationships/image" Id="rId4"></Relationship><Relationship Target="../media/image8.png" Type="http://schemas.openxmlformats.org/officeDocument/2006/relationships/image" Id="rId9"></Relationship></Relationships>
</file>

<file path=ppt/slides/_rels/slide9.xml.rels><?xml version="1.0" encoding="UTF-8" ?><Relationships xmlns="http://schemas.openxmlformats.org/package/2006/relationships"><Relationship Target="../media/image11.png" Type="http://schemas.openxmlformats.org/officeDocument/2006/relationships/image" Id="rId3"></Relationship><Relationship Target="../media/image15.png" Type="http://schemas.openxmlformats.org/officeDocument/2006/relationships/image" Id="rId7"></Relationship><Relationship Target="../media/image10.png" Type="http://schemas.openxmlformats.org/officeDocument/2006/relationships/image" Id="rId2"></Relationship><Relationship Target="../slideLayouts/slideLayout2.xml" Type="http://schemas.openxmlformats.org/officeDocument/2006/relationships/slideLayout" Id="rId1"></Relationship><Relationship Target="../media/image14.png" Type="http://schemas.openxmlformats.org/officeDocument/2006/relationships/image" Id="rId6"></Relationship><Relationship Target="../media/image13.png" Type="http://schemas.openxmlformats.org/officeDocument/2006/relationships/image" Id="rId5"></Relationship><Relationship Target="../media/image12.png" Type="http://schemas.openxmlformats.org/officeDocument/2006/relationships/image" Id="rId4"></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産業分科会について</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183340"/>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3004457" y="393104"/>
            <a:ext cx="6035039" cy="523220"/>
          </a:xfrm>
          <a:prstGeom prst="rect">
            <a:avLst/>
          </a:prstGeom>
          <a:noFill/>
        </p:spPr>
        <p:txBody>
          <a:bodyPr wrap="square" rtlCol="0">
            <a:spAutoFit/>
          </a:bodyPr>
          <a:lstStyle/>
          <a:p>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.5.19</a:t>
            </a:r>
            <a:endPar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７</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交換会（産業分科会）</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資料１</a:t>
            </a:r>
            <a:endParaRPr kumimoji="1" lang="en-US" altLang="ja-JP"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7394857" y="1395336"/>
            <a:ext cx="1365234" cy="230832"/>
          </a:xfrm>
          <a:prstGeom prst="rect">
            <a:avLst/>
          </a:prstGeom>
          <a:noFill/>
        </p:spPr>
        <p:txBody>
          <a:bodyPr wrap="square" rtlCol="0">
            <a:spAutoFit/>
          </a:bodyPr>
          <a:lstStyle/>
          <a:p>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.6.16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91750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7" y="437256"/>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216667" y="33165"/>
            <a:ext cx="8913478" cy="400110"/>
          </a:xfrm>
          <a:prstGeom prst="rect">
            <a:avLst/>
          </a:prstGeom>
        </p:spPr>
        <p:txBody>
          <a:bodyPr wrap="square">
            <a:spAutoFit/>
          </a:bodyPr>
          <a:lstStyle/>
          <a:p>
            <a:r>
              <a:rPr lang="en-US" altLang="ja-JP" sz="2000" b="1" dirty="0" smtClean="0"/>
              <a:t>【</a:t>
            </a:r>
            <a:r>
              <a:rPr lang="ja-JP" altLang="en-US" sz="2000" b="1" dirty="0" smtClean="0"/>
              <a:t>補足</a:t>
            </a:r>
            <a:r>
              <a:rPr lang="en-US" altLang="ja-JP" sz="2000" b="1" dirty="0" smtClean="0"/>
              <a:t>】</a:t>
            </a:r>
            <a:r>
              <a:rPr lang="ja-JP" altLang="en-US" sz="2000" b="1" dirty="0" smtClean="0"/>
              <a:t>　主なスタートアップ支援の取組み ①</a:t>
            </a:r>
            <a:r>
              <a:rPr lang="ja-JP" altLang="en-US" sz="2000" b="1" dirty="0"/>
              <a:t>（</a:t>
            </a:r>
            <a:r>
              <a:rPr lang="ja-JP" altLang="en-US" sz="2000" b="1" dirty="0" smtClean="0"/>
              <a:t>福岡との比較）</a:t>
            </a:r>
            <a:endParaRPr lang="ja-JP" altLang="en-US" sz="2000" b="1" dirty="0"/>
          </a:p>
        </p:txBody>
      </p:sp>
      <p:sp>
        <p:nvSpPr>
          <p:cNvPr id="40" name="テキスト ボックス 39">
            <a:extLst>
              <a:ext uri="{FF2B5EF4-FFF2-40B4-BE49-F238E27FC236}">
                <a16:creationId xmlns:a16="http://schemas.microsoft.com/office/drawing/2014/main" id="{EBE40337-5FAC-43BE-86DC-EF22BE0A5F1F}"/>
              </a:ext>
            </a:extLst>
          </p:cNvPr>
          <p:cNvSpPr txBox="1"/>
          <p:nvPr/>
        </p:nvSpPr>
        <p:spPr>
          <a:xfrm>
            <a:off x="-1" y="6624584"/>
            <a:ext cx="5133703" cy="261610"/>
          </a:xfrm>
          <a:prstGeom prst="rect">
            <a:avLst/>
          </a:prstGeom>
          <a:noFill/>
        </p:spPr>
        <p:txBody>
          <a:bodyPr wrap="square" rtlCol="0">
            <a:spAutoFit/>
          </a:bodyPr>
          <a:lstStyle/>
          <a:p>
            <a:r>
              <a:rPr kumimoji="1" lang="ja-JP" altLang="en-US" sz="1100" dirty="0" smtClean="0"/>
              <a:t>出典：大阪府、大阪市、福岡市のホームページをもとに副首都推進局で作成</a:t>
            </a:r>
            <a:endParaRPr kumimoji="1" lang="ja-JP" altLang="en-US" sz="1100" dirty="0"/>
          </a:p>
        </p:txBody>
      </p:sp>
      <p:graphicFrame>
        <p:nvGraphicFramePr>
          <p:cNvPr id="9" name="表 8"/>
          <p:cNvGraphicFramePr>
            <a:graphicFrameLocks noGrp="1"/>
          </p:cNvGraphicFramePr>
          <p:nvPr>
            <p:extLst>
              <p:ext uri="{D42A27DB-BD31-4B8C-83A1-F6EECF244321}">
                <p14:modId xmlns:p14="http://schemas.microsoft.com/office/powerpoint/2010/main" val="3938326948"/>
              </p:ext>
            </p:extLst>
          </p:nvPr>
        </p:nvGraphicFramePr>
        <p:xfrm>
          <a:off x="216667" y="441238"/>
          <a:ext cx="8843042" cy="6162206"/>
        </p:xfrm>
        <a:graphic>
          <a:graphicData uri="http://schemas.openxmlformats.org/drawingml/2006/table">
            <a:tbl>
              <a:tblPr firstRow="1" bandRow="1">
                <a:tableStyleId>{5C22544A-7EE6-4342-B048-85BDC9FD1C3A}</a:tableStyleId>
              </a:tblPr>
              <a:tblGrid>
                <a:gridCol w="1085553">
                  <a:extLst>
                    <a:ext uri="{9D8B030D-6E8A-4147-A177-3AD203B41FA5}">
                      <a16:colId xmlns:a16="http://schemas.microsoft.com/office/drawing/2014/main" val="4100045970"/>
                    </a:ext>
                  </a:extLst>
                </a:gridCol>
                <a:gridCol w="3633270">
                  <a:extLst>
                    <a:ext uri="{9D8B030D-6E8A-4147-A177-3AD203B41FA5}">
                      <a16:colId xmlns:a16="http://schemas.microsoft.com/office/drawing/2014/main" val="4128955377"/>
                    </a:ext>
                  </a:extLst>
                </a:gridCol>
                <a:gridCol w="4124219">
                  <a:extLst>
                    <a:ext uri="{9D8B030D-6E8A-4147-A177-3AD203B41FA5}">
                      <a16:colId xmlns:a16="http://schemas.microsoft.com/office/drawing/2014/main" val="3921672340"/>
                    </a:ext>
                  </a:extLst>
                </a:gridCol>
              </a:tblGrid>
              <a:tr h="384268">
                <a:tc>
                  <a:txBody>
                    <a:bodyPr/>
                    <a:lstStyle/>
                    <a:p>
                      <a:pPr algn="ctr"/>
                      <a:endParaRPr kumimoji="1" lang="ja-JP" altLang="en-US" sz="1100" dirty="0"/>
                    </a:p>
                  </a:txBody>
                  <a:tcPr/>
                </a:tc>
                <a:tc>
                  <a:txBody>
                    <a:bodyPr/>
                    <a:lstStyle/>
                    <a:p>
                      <a:pPr algn="ctr"/>
                      <a:r>
                        <a:rPr kumimoji="1" lang="ja-JP" altLang="en-US" sz="1400" dirty="0" smtClean="0"/>
                        <a:t>大阪</a:t>
                      </a:r>
                      <a:endParaRPr kumimoji="1" lang="ja-JP" altLang="en-US" sz="1400" dirty="0"/>
                    </a:p>
                  </a:txBody>
                  <a:tcPr anchor="ctr"/>
                </a:tc>
                <a:tc>
                  <a:txBody>
                    <a:bodyPr/>
                    <a:lstStyle/>
                    <a:p>
                      <a:pPr algn="ctr"/>
                      <a:r>
                        <a:rPr kumimoji="1" lang="ja-JP" altLang="en-US" sz="1400" dirty="0" smtClean="0"/>
                        <a:t>福岡</a:t>
                      </a:r>
                      <a:endParaRPr kumimoji="1" lang="ja-JP" altLang="en-US" sz="1400" dirty="0"/>
                    </a:p>
                  </a:txBody>
                  <a:tcPr anchor="ctr"/>
                </a:tc>
                <a:extLst>
                  <a:ext uri="{0D108BD9-81ED-4DB2-BD59-A6C34878D82A}">
                    <a16:rowId xmlns:a16="http://schemas.microsoft.com/office/drawing/2014/main" val="1092148225"/>
                  </a:ext>
                </a:extLst>
              </a:tr>
              <a:tr h="356180">
                <a:tc>
                  <a:txBody>
                    <a:bodyPr/>
                    <a:lstStyle/>
                    <a:p>
                      <a:pPr algn="ctr"/>
                      <a:r>
                        <a:rPr lang="ja-JP" altLang="en-US" sz="1100" dirty="0" smtClean="0"/>
                        <a:t>中心自治体</a:t>
                      </a:r>
                      <a:endParaRPr lang="ja-JP" altLang="en-US" sz="1100" dirty="0"/>
                    </a:p>
                  </a:txBody>
                  <a:tcPr anchor="ctr"/>
                </a:tc>
                <a:tc>
                  <a:txBody>
                    <a:bodyPr/>
                    <a:lstStyle/>
                    <a:p>
                      <a:pPr algn="ctr"/>
                      <a:r>
                        <a:rPr kumimoji="1" lang="ja-JP" altLang="en-US" sz="1200" dirty="0" smtClean="0"/>
                        <a:t>大阪府、大阪市、堺市</a:t>
                      </a:r>
                      <a:endParaRPr kumimoji="1" lang="en-US" altLang="ja-JP" sz="1200" dirty="0" smtClean="0"/>
                    </a:p>
                  </a:txBody>
                  <a:tcPr anchor="ctr"/>
                </a:tc>
                <a:tc>
                  <a:txBody>
                    <a:bodyPr/>
                    <a:lstStyle/>
                    <a:p>
                      <a:pPr algn="ctr"/>
                      <a:r>
                        <a:rPr lang="ja-JP" altLang="en-US" sz="1200" dirty="0" smtClean="0"/>
                        <a:t>福岡市</a:t>
                      </a:r>
                    </a:p>
                  </a:txBody>
                  <a:tcPr anchor="ctr"/>
                </a:tc>
                <a:extLst>
                  <a:ext uri="{0D108BD9-81ED-4DB2-BD59-A6C34878D82A}">
                    <a16:rowId xmlns:a16="http://schemas.microsoft.com/office/drawing/2014/main" val="3581415660"/>
                  </a:ext>
                </a:extLst>
              </a:tr>
              <a:tr h="2761617">
                <a:tc>
                  <a:txBody>
                    <a:bodyPr/>
                    <a:lstStyle/>
                    <a:p>
                      <a:r>
                        <a:rPr lang="ja-JP" altLang="en-US" sz="1100" dirty="0" smtClean="0"/>
                        <a:t>中心自治体</a:t>
                      </a:r>
                      <a:endParaRPr lang="en-US" altLang="ja-JP" sz="1100" dirty="0" smtClean="0"/>
                    </a:p>
                    <a:p>
                      <a:r>
                        <a:rPr lang="ja-JP" altLang="en-US" sz="1100" dirty="0" smtClean="0"/>
                        <a:t>が運営する</a:t>
                      </a:r>
                      <a:endParaRPr lang="en-US" altLang="ja-JP" sz="1100" dirty="0" smtClean="0"/>
                    </a:p>
                    <a:p>
                      <a:r>
                        <a:rPr lang="ja-JP" altLang="en-US" sz="1100" dirty="0" smtClean="0"/>
                        <a:t>中核支援拠点</a:t>
                      </a:r>
                      <a:endParaRPr lang="en-US" altLang="ja-JP" sz="1100" dirty="0" smtClean="0"/>
                    </a:p>
                  </a:txBody>
                  <a:tcPr anchor="ctr"/>
                </a:tc>
                <a:tc>
                  <a:txBody>
                    <a:bodyPr/>
                    <a:lstStyle/>
                    <a:p>
                      <a:r>
                        <a:rPr kumimoji="1" lang="ja-JP" altLang="en-US" sz="1200" b="1" dirty="0" smtClean="0"/>
                        <a:t>〇 大阪イノベーションハブ（</a:t>
                      </a:r>
                      <a:r>
                        <a:rPr kumimoji="1" lang="en-US" altLang="ja-JP" sz="1200" b="1" dirty="0" smtClean="0"/>
                        <a:t>OIH</a:t>
                      </a:r>
                      <a:r>
                        <a:rPr kumimoji="1" lang="ja-JP" altLang="en-US" sz="1200" b="1" dirty="0" smtClean="0"/>
                        <a:t>）</a:t>
                      </a:r>
                      <a:r>
                        <a:rPr kumimoji="1" lang="en-US" altLang="ja-JP" sz="1200" b="1" dirty="0" smtClean="0"/>
                        <a:t>【</a:t>
                      </a:r>
                      <a:r>
                        <a:rPr kumimoji="1" lang="ja-JP" altLang="en-US" sz="1200" b="1" dirty="0" smtClean="0"/>
                        <a:t>大阪産業局</a:t>
                      </a:r>
                      <a:r>
                        <a:rPr kumimoji="1" lang="en-US" altLang="ja-JP" sz="1200" b="1" dirty="0" smtClean="0"/>
                        <a:t>】</a:t>
                      </a:r>
                    </a:p>
                    <a:p>
                      <a:pPr>
                        <a:spcBef>
                          <a:spcPts val="300"/>
                        </a:spcBef>
                      </a:pPr>
                      <a:r>
                        <a:rPr kumimoji="1" lang="ja-JP" altLang="en-US" sz="1200" dirty="0" smtClean="0"/>
                        <a:t>　</a:t>
                      </a:r>
                      <a:r>
                        <a:rPr kumimoji="1" lang="en-US" altLang="ja-JP" sz="1200" dirty="0" smtClean="0"/>
                        <a:t>【</a:t>
                      </a:r>
                      <a:r>
                        <a:rPr kumimoji="1" lang="ja-JP" altLang="en-US" sz="1200" dirty="0" smtClean="0"/>
                        <a:t>主な機能</a:t>
                      </a:r>
                      <a:r>
                        <a:rPr kumimoji="1" lang="en-US" altLang="ja-JP"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　・起業家、エンジニア、投資家のコミュニティの形成</a:t>
                      </a:r>
                      <a:endParaRPr kumimoji="1" lang="en-US" altLang="ja-JP" sz="1200" dirty="0" smtClean="0"/>
                    </a:p>
                    <a:p>
                      <a:r>
                        <a:rPr kumimoji="1" lang="ja-JP" altLang="en-US" sz="1200" dirty="0" smtClean="0"/>
                        <a:t>　・スターアップ企業支援イベント、プログラムの提供</a:t>
                      </a:r>
                      <a:endParaRPr kumimoji="1" lang="en-US" altLang="ja-JP" sz="1200" dirty="0" smtClean="0"/>
                    </a:p>
                    <a:p>
                      <a:r>
                        <a:rPr kumimoji="1" lang="ja-JP" altLang="en-US" sz="1200" dirty="0" smtClean="0"/>
                        <a:t>　・ビジネスプランの事業化支援</a:t>
                      </a:r>
                      <a:endParaRPr kumimoji="1" lang="en-US" altLang="ja-JP" sz="1200" dirty="0" smtClean="0"/>
                    </a:p>
                    <a:p>
                      <a:endParaRPr kumimoji="1" lang="en-US" altLang="ja-JP" sz="1200" dirty="0" smtClean="0"/>
                    </a:p>
                    <a:p>
                      <a:r>
                        <a:rPr kumimoji="1" lang="ja-JP" altLang="en-US" sz="1200" b="1" dirty="0" smtClean="0"/>
                        <a:t>〇 </a:t>
                      </a:r>
                      <a:r>
                        <a:rPr kumimoji="1" lang="en-US" altLang="ja-JP" sz="1200" b="1" dirty="0" smtClean="0"/>
                        <a:t>S-Cube【</a:t>
                      </a:r>
                      <a:r>
                        <a:rPr kumimoji="1" lang="ja-JP" altLang="en-US" sz="1200" b="1" dirty="0" smtClean="0"/>
                        <a:t>堺市</a:t>
                      </a:r>
                      <a:r>
                        <a:rPr kumimoji="1" lang="en-US" altLang="ja-JP" sz="1200" b="1" dirty="0" smtClean="0"/>
                        <a:t>】</a:t>
                      </a:r>
                    </a:p>
                    <a:p>
                      <a:pPr>
                        <a:spcBef>
                          <a:spcPts val="300"/>
                        </a:spcBef>
                      </a:pPr>
                      <a:r>
                        <a:rPr kumimoji="1" lang="ja-JP" altLang="en-US" sz="1200" dirty="0" smtClean="0"/>
                        <a:t>　</a:t>
                      </a:r>
                      <a:r>
                        <a:rPr kumimoji="1" lang="en-US" altLang="ja-JP" sz="1200" dirty="0" smtClean="0"/>
                        <a:t>【</a:t>
                      </a:r>
                      <a:r>
                        <a:rPr kumimoji="1" lang="ja-JP" altLang="en-US" sz="1200" dirty="0" smtClean="0"/>
                        <a:t>主な機能</a:t>
                      </a:r>
                      <a:r>
                        <a:rPr kumimoji="1" lang="en-US" altLang="ja-JP" sz="1200" dirty="0" smtClean="0"/>
                        <a:t>】</a:t>
                      </a:r>
                    </a:p>
                    <a:p>
                      <a:r>
                        <a:rPr kumimoji="1" lang="ja-JP" altLang="en-US" sz="1200" dirty="0" smtClean="0"/>
                        <a:t>　・インキュベーション施設</a:t>
                      </a:r>
                      <a:endParaRPr kumimoji="1" lang="en-US" altLang="ja-JP" sz="1200" dirty="0" smtClean="0"/>
                    </a:p>
                    <a:p>
                      <a:r>
                        <a:rPr kumimoji="1" lang="ja-JP" altLang="en-US" sz="1200" dirty="0" smtClean="0"/>
                        <a:t>　・スターアップ企業支援イベント、プログラムの提供</a:t>
                      </a:r>
                      <a:endParaRPr kumimoji="1" lang="en-US" altLang="ja-JP" sz="1200" dirty="0" smtClean="0"/>
                    </a:p>
                    <a:p>
                      <a:endParaRPr kumimoji="1" lang="en-US" altLang="ja-JP" sz="1200" dirty="0" smtClean="0"/>
                    </a:p>
                    <a:p>
                      <a:r>
                        <a:rPr kumimoji="1" lang="en-US" altLang="ja-JP" sz="1000" dirty="0" smtClean="0"/>
                        <a:t>※ OIH</a:t>
                      </a:r>
                      <a:r>
                        <a:rPr kumimoji="1" lang="ja-JP" altLang="en-US" sz="1000" dirty="0" smtClean="0"/>
                        <a:t>では、イベントやプログラムの提供のほか、自治体や民間の</a:t>
                      </a:r>
                      <a:endParaRPr kumimoji="1" lang="en-US" altLang="ja-JP" sz="1000" dirty="0" smtClean="0"/>
                    </a:p>
                    <a:p>
                      <a:r>
                        <a:rPr kumimoji="1" lang="ja-JP" altLang="en-US" sz="1000" dirty="0" smtClean="0"/>
                        <a:t>　　様々なスタートアップ支援メニューをワンストップで紹介</a:t>
                      </a:r>
                      <a:endParaRPr kumimoji="1" lang="en-US" altLang="ja-JP" sz="1200" dirty="0" smtClean="0"/>
                    </a:p>
                    <a:p>
                      <a:pPr>
                        <a:spcBef>
                          <a:spcPts val="300"/>
                        </a:spcBef>
                      </a:pPr>
                      <a:r>
                        <a:rPr kumimoji="1" lang="en-US" altLang="ja-JP" sz="1000" dirty="0" smtClean="0"/>
                        <a:t>※ </a:t>
                      </a:r>
                      <a:r>
                        <a:rPr kumimoji="1" lang="ja-JP" altLang="en-US" sz="1000" dirty="0" smtClean="0"/>
                        <a:t>大阪の「スタートアップカフェ」は、関西大学梅田キャンパス内、また、</a:t>
                      </a:r>
                      <a:endParaRPr kumimoji="1" lang="en-US" altLang="ja-JP" sz="1000" dirty="0" smtClean="0"/>
                    </a:p>
                    <a:p>
                      <a:r>
                        <a:rPr kumimoji="1" lang="ja-JP" altLang="en-US" sz="1000" dirty="0" smtClean="0"/>
                        <a:t>　　「雇用労働相談センター」は、グランフロント内で</a:t>
                      </a:r>
                      <a:r>
                        <a:rPr kumimoji="1" lang="en-US" altLang="ja-JP" sz="1000" dirty="0" smtClean="0"/>
                        <a:t>OIH</a:t>
                      </a:r>
                      <a:r>
                        <a:rPr kumimoji="1" lang="ja-JP" altLang="en-US" sz="1000" smtClean="0"/>
                        <a:t>とは別</a:t>
                      </a:r>
                      <a:r>
                        <a:rPr kumimoji="1" lang="ja-JP" altLang="en-US" sz="1000" dirty="0" smtClean="0"/>
                        <a:t>に開設</a:t>
                      </a:r>
                      <a:endParaRPr kumimoji="1" lang="en-US" altLang="ja-JP" sz="1000" dirty="0" smtClean="0"/>
                    </a:p>
                  </a:txBody>
                  <a:tcPr/>
                </a:tc>
                <a:tc>
                  <a:txBody>
                    <a:bodyPr/>
                    <a:lstStyle/>
                    <a:p>
                      <a:r>
                        <a:rPr lang="ja-JP" altLang="en-US" sz="1200" b="1" dirty="0" smtClean="0"/>
                        <a:t>〇 </a:t>
                      </a:r>
                      <a:r>
                        <a:rPr lang="en-US" altLang="ja-JP" sz="1200" b="1" dirty="0" smtClean="0"/>
                        <a:t>Fukuoka Growth Next</a:t>
                      </a:r>
                      <a:r>
                        <a:rPr lang="ja-JP" altLang="en-US" sz="1200" b="1" dirty="0" smtClean="0"/>
                        <a:t>　</a:t>
                      </a:r>
                      <a:endParaRPr lang="en-US" altLang="ja-JP" sz="1200" b="1" dirty="0" smtClean="0"/>
                    </a:p>
                    <a:p>
                      <a:pPr>
                        <a:spcBef>
                          <a:spcPts val="300"/>
                        </a:spcBef>
                      </a:pPr>
                      <a:r>
                        <a:rPr lang="ja-JP" altLang="en-US" sz="1200" dirty="0" smtClean="0"/>
                        <a:t>　</a:t>
                      </a:r>
                      <a:r>
                        <a:rPr lang="en-US" altLang="ja-JP" sz="1200" dirty="0" smtClean="0"/>
                        <a:t>【</a:t>
                      </a:r>
                      <a:r>
                        <a:rPr lang="ja-JP" altLang="en-US" sz="1200" dirty="0" smtClean="0"/>
                        <a:t>主な機能</a:t>
                      </a:r>
                      <a:r>
                        <a:rPr lang="en-US" altLang="ja-JP" sz="1200" dirty="0" smtClean="0"/>
                        <a:t>】</a:t>
                      </a:r>
                    </a:p>
                    <a:p>
                      <a:r>
                        <a:rPr lang="ja-JP" altLang="en-US" sz="1200" dirty="0" smtClean="0"/>
                        <a:t>　・</a:t>
                      </a:r>
                      <a:r>
                        <a:rPr kumimoji="1" lang="ja-JP" altLang="en-US" sz="1200" dirty="0" smtClean="0"/>
                        <a:t>スターアップ企業支援イベント、プログラムの提供</a:t>
                      </a:r>
                      <a:endParaRPr kumimoji="1" lang="en-US" altLang="ja-JP" sz="1200" dirty="0" smtClean="0"/>
                    </a:p>
                    <a:p>
                      <a:r>
                        <a:rPr lang="ja-JP" altLang="en-US" sz="1200" dirty="0" smtClean="0"/>
                        <a:t>　・インキュベーション施設</a:t>
                      </a:r>
                      <a:endParaRPr lang="en-US" altLang="ja-JP" sz="1200" dirty="0" smtClean="0"/>
                    </a:p>
                    <a:p>
                      <a:r>
                        <a:rPr lang="ja-JP" altLang="en-US" sz="1200" dirty="0" smtClean="0"/>
                        <a:t>　・スタートアップカフェ</a:t>
                      </a:r>
                      <a:endParaRPr lang="en-US" altLang="ja-JP" sz="1200" dirty="0" smtClean="0"/>
                    </a:p>
                    <a:p>
                      <a:r>
                        <a:rPr lang="ja-JP" altLang="en-US" sz="1200" dirty="0" smtClean="0"/>
                        <a:t>　・雇用労働相談センター</a:t>
                      </a:r>
                      <a:endParaRPr lang="en-US" altLang="ja-JP" sz="1200" dirty="0" smtClean="0"/>
                    </a:p>
                    <a:p>
                      <a:endParaRPr lang="en-US" altLang="ja-JP" sz="1200" dirty="0" smtClean="0"/>
                    </a:p>
                    <a:p>
                      <a:r>
                        <a:rPr lang="ja-JP" altLang="en-US" sz="1200" dirty="0" smtClean="0"/>
                        <a:t>　</a:t>
                      </a:r>
                      <a:r>
                        <a:rPr lang="en-US" altLang="ja-JP" sz="1200" dirty="0" smtClean="0"/>
                        <a:t>【</a:t>
                      </a:r>
                      <a:r>
                        <a:rPr lang="ja-JP" altLang="en-US" sz="1200" dirty="0" smtClean="0"/>
                        <a:t>その他の主な取組み</a:t>
                      </a:r>
                      <a:r>
                        <a:rPr lang="en-US" altLang="ja-JP"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・国家戦略特区規制改革メニューの活用</a:t>
                      </a:r>
                      <a:endParaRPr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　・スタートアップ法人減税措置</a:t>
                      </a:r>
                      <a:endParaRPr lang="en-US" altLang="ja-JP" sz="1200" dirty="0" smtClean="0"/>
                    </a:p>
                  </a:txBody>
                  <a:tcPr/>
                </a:tc>
                <a:extLst>
                  <a:ext uri="{0D108BD9-81ED-4DB2-BD59-A6C34878D82A}">
                    <a16:rowId xmlns:a16="http://schemas.microsoft.com/office/drawing/2014/main" val="740677370"/>
                  </a:ext>
                </a:extLst>
              </a:tr>
              <a:tr h="2594738">
                <a:tc>
                  <a:txBody>
                    <a:bodyPr/>
                    <a:lstStyle/>
                    <a:p>
                      <a:r>
                        <a:rPr lang="ja-JP" altLang="en-US" sz="1100" dirty="0" smtClean="0"/>
                        <a:t>プラットフォーム</a:t>
                      </a:r>
                      <a:endParaRPr lang="ja-JP" altLang="en-US" sz="1100" dirty="0"/>
                    </a:p>
                  </a:txBody>
                  <a:tcPr anchor="ctr"/>
                </a:tc>
                <a:tc>
                  <a:txBody>
                    <a:bodyPr/>
                    <a:lstStyle/>
                    <a:p>
                      <a:r>
                        <a:rPr kumimoji="1" lang="ja-JP" altLang="en-US" sz="1200" b="1" dirty="0" smtClean="0"/>
                        <a:t>〇 大阪スタートアップ・エコシステムコンソーシアム</a:t>
                      </a:r>
                      <a:endParaRPr kumimoji="1" lang="en-US" altLang="ja-JP" sz="1200" b="1" dirty="0" smtClean="0"/>
                    </a:p>
                    <a:p>
                      <a:pPr>
                        <a:spcBef>
                          <a:spcPts val="300"/>
                        </a:spcBef>
                      </a:pPr>
                      <a:r>
                        <a:rPr kumimoji="1" lang="ja-JP" altLang="en-US" sz="1200" dirty="0" smtClean="0"/>
                        <a:t>　</a:t>
                      </a:r>
                      <a:r>
                        <a:rPr kumimoji="1" lang="en-US" altLang="ja-JP" sz="1200" dirty="0" smtClean="0"/>
                        <a:t>【</a:t>
                      </a:r>
                      <a:r>
                        <a:rPr kumimoji="1" lang="ja-JP" altLang="en-US" sz="1200" dirty="0" smtClean="0"/>
                        <a:t>主な構成員</a:t>
                      </a:r>
                      <a:r>
                        <a:rPr kumimoji="1" lang="en-US" altLang="ja-JP" sz="1200" dirty="0" smtClean="0"/>
                        <a:t>】</a:t>
                      </a:r>
                    </a:p>
                    <a:p>
                      <a:pPr>
                        <a:spcBef>
                          <a:spcPts val="0"/>
                        </a:spcBef>
                      </a:pPr>
                      <a:r>
                        <a:rPr kumimoji="1" lang="ja-JP" altLang="en-US" sz="1200" dirty="0" smtClean="0"/>
                        <a:t>　・大阪産業局（議長・事務局）</a:t>
                      </a:r>
                      <a:endParaRPr kumimoji="1" lang="en-US" altLang="ja-JP" sz="1200" dirty="0" smtClean="0"/>
                    </a:p>
                    <a:p>
                      <a:pPr>
                        <a:spcBef>
                          <a:spcPts val="0"/>
                        </a:spcBef>
                      </a:pPr>
                      <a:r>
                        <a:rPr kumimoji="1" lang="ja-JP" altLang="en-US" sz="1200" dirty="0" smtClean="0"/>
                        <a:t>　・大阪府、大阪市、堺市</a:t>
                      </a:r>
                      <a:endParaRPr kumimoji="1" lang="en-US" altLang="ja-JP" sz="1200" dirty="0" smtClean="0"/>
                    </a:p>
                    <a:p>
                      <a:pPr>
                        <a:spcBef>
                          <a:spcPts val="0"/>
                        </a:spcBef>
                      </a:pPr>
                      <a:r>
                        <a:rPr kumimoji="1" lang="ja-JP" altLang="en-US" sz="1200" dirty="0" smtClean="0"/>
                        <a:t>　・関西経済連合会、大阪商工会議所、</a:t>
                      </a:r>
                      <a:endParaRPr kumimoji="1" lang="en-US" altLang="ja-JP" sz="1200" dirty="0" smtClean="0"/>
                    </a:p>
                    <a:p>
                      <a:pPr>
                        <a:spcBef>
                          <a:spcPts val="0"/>
                        </a:spcBef>
                      </a:pPr>
                      <a:r>
                        <a:rPr kumimoji="1" lang="ja-JP" altLang="en-US" sz="1200" dirty="0" smtClean="0"/>
                        <a:t>　　関西経済同友会</a:t>
                      </a:r>
                      <a:endParaRPr kumimoji="1" lang="en-US" altLang="ja-JP" sz="1200" dirty="0" smtClean="0"/>
                    </a:p>
                    <a:p>
                      <a:pPr>
                        <a:spcBef>
                          <a:spcPts val="0"/>
                        </a:spcBef>
                      </a:pPr>
                      <a:r>
                        <a:rPr kumimoji="1" lang="ja-JP" altLang="en-US" sz="1200" dirty="0" smtClean="0"/>
                        <a:t>　・大阪大学、大阪公立大学、大阪工業大学、</a:t>
                      </a:r>
                      <a:endParaRPr kumimoji="1" lang="en-US" altLang="ja-JP" sz="1200" dirty="0" smtClean="0"/>
                    </a:p>
                    <a:p>
                      <a:pPr>
                        <a:spcBef>
                          <a:spcPts val="0"/>
                        </a:spcBef>
                      </a:pPr>
                      <a:r>
                        <a:rPr kumimoji="1" lang="ja-JP" altLang="en-US" sz="1200" dirty="0" smtClean="0"/>
                        <a:t>　　関西大学、近畿大学、立命館大学</a:t>
                      </a:r>
                      <a:endParaRPr kumimoji="1" lang="en-US" altLang="ja-JP" sz="1200" dirty="0" smtClean="0"/>
                    </a:p>
                    <a:p>
                      <a:pPr>
                        <a:spcBef>
                          <a:spcPts val="0"/>
                        </a:spcBef>
                      </a:pPr>
                      <a:r>
                        <a:rPr kumimoji="1" lang="ja-JP" altLang="en-US" sz="1200" dirty="0" smtClean="0"/>
                        <a:t>　・</a:t>
                      </a:r>
                      <a:r>
                        <a:rPr lang="ja-JP" altLang="en-US" sz="1200" dirty="0" smtClean="0"/>
                        <a:t>金融機関、保険会社、ベンチャーキャピタル</a:t>
                      </a:r>
                      <a:endParaRPr lang="en-US" altLang="ja-JP" sz="1200" dirty="0" smtClean="0"/>
                    </a:p>
                    <a:p>
                      <a:pPr>
                        <a:spcBef>
                          <a:spcPts val="0"/>
                        </a:spcBef>
                      </a:pPr>
                      <a:r>
                        <a:rPr lang="ja-JP" altLang="en-US" sz="1200" dirty="0" smtClean="0"/>
                        <a:t>　・公的研究機関　　　　　　　　　　　　　　　　　　　　　　　　　　　　　　　　　</a:t>
                      </a:r>
                      <a:endParaRPr lang="en-US" altLang="ja-JP" sz="1200" dirty="0" smtClean="0"/>
                    </a:p>
                    <a:p>
                      <a:r>
                        <a:rPr lang="ja-JP" altLang="en-US" sz="1200" dirty="0" smtClean="0"/>
                        <a:t>　　　　　　　　　　　　　　　　　　　　　　　　　　　　　　など　</a:t>
                      </a:r>
                      <a:endParaRPr kumimoji="1" lang="en-US" altLang="ja-JP" sz="1200" dirty="0" smtClean="0"/>
                    </a:p>
                  </a:txBody>
                  <a:tcPr/>
                </a:tc>
                <a:tc>
                  <a:txBody>
                    <a:bodyPr/>
                    <a:lstStyle/>
                    <a:p>
                      <a:r>
                        <a:rPr lang="ja-JP" altLang="en-US" sz="1200" b="1" dirty="0" smtClean="0"/>
                        <a:t>〇 福岡地域戦略推進協議会（</a:t>
                      </a:r>
                      <a:r>
                        <a:rPr lang="en-US" altLang="ja-JP" sz="1200" b="1" dirty="0" smtClean="0"/>
                        <a:t>FDC</a:t>
                      </a:r>
                      <a:r>
                        <a:rPr lang="ja-JP" altLang="en-US" sz="1200" b="1" dirty="0" smtClean="0"/>
                        <a:t>）</a:t>
                      </a:r>
                      <a:endParaRPr lang="en-US" altLang="ja-JP" sz="1200" b="1" dirty="0" smtClean="0"/>
                    </a:p>
                    <a:p>
                      <a:pPr>
                        <a:spcBef>
                          <a:spcPts val="300"/>
                        </a:spcBef>
                      </a:pPr>
                      <a:r>
                        <a:rPr lang="ja-JP" altLang="en-US" sz="1200" dirty="0" smtClean="0"/>
                        <a:t>　</a:t>
                      </a:r>
                      <a:r>
                        <a:rPr lang="en-US" altLang="ja-JP" sz="1200" dirty="0" smtClean="0"/>
                        <a:t>【</a:t>
                      </a:r>
                      <a:r>
                        <a:rPr lang="ja-JP" altLang="en-US" sz="1200" dirty="0" smtClean="0"/>
                        <a:t>主な役員</a:t>
                      </a:r>
                      <a:r>
                        <a:rPr lang="en-US" altLang="ja-JP" sz="1200" dirty="0" smtClean="0"/>
                        <a:t>】</a:t>
                      </a:r>
                    </a:p>
                    <a:p>
                      <a:r>
                        <a:rPr lang="ja-JP" altLang="en-US" sz="1200" dirty="0" smtClean="0"/>
                        <a:t>　・会長：麻生　泰　</a:t>
                      </a:r>
                      <a:r>
                        <a:rPr lang="zh-CN" altLang="en-US" sz="1200" dirty="0" smtClean="0"/>
                        <a:t>九州経済連合会 名誉会長</a:t>
                      </a:r>
                      <a:endParaRPr lang="en-US" altLang="zh-CN" sz="1200" dirty="0" smtClean="0"/>
                    </a:p>
                    <a:p>
                      <a:r>
                        <a:rPr lang="ja-JP" altLang="en-US" sz="1200" dirty="0" smtClean="0"/>
                        <a:t>　・副会長：石橋　達朗　</a:t>
                      </a:r>
                      <a:r>
                        <a:rPr lang="zh-CN" altLang="en-US" sz="1200" dirty="0" smtClean="0"/>
                        <a:t>九州大学　総長</a:t>
                      </a:r>
                      <a:endParaRPr lang="en-US" altLang="zh-CN" sz="1200" dirty="0" smtClean="0"/>
                    </a:p>
                    <a:p>
                      <a:r>
                        <a:rPr lang="ja-JP" altLang="en-US" sz="1200" dirty="0" smtClean="0"/>
                        <a:t>　・副会長：</a:t>
                      </a:r>
                      <a:r>
                        <a:rPr lang="zh-TW" altLang="en-US" sz="1200" dirty="0" smtClean="0"/>
                        <a:t>髙島　宗一郎</a:t>
                      </a:r>
                      <a:r>
                        <a:rPr lang="ja-JP" altLang="en-US" sz="1200" dirty="0" smtClean="0"/>
                        <a:t>　福岡市長</a:t>
                      </a:r>
                      <a:endParaRPr lang="en-US" altLang="ja-JP" sz="1200" dirty="0" smtClean="0"/>
                    </a:p>
                    <a:p>
                      <a:r>
                        <a:rPr lang="ja-JP" altLang="en-US" sz="1200" dirty="0" smtClean="0"/>
                        <a:t>　・事務局長：石丸　修平</a:t>
                      </a:r>
                      <a:endParaRPr lang="en-US" altLang="ja-JP" sz="1200" dirty="0" smtClean="0"/>
                    </a:p>
                    <a:p>
                      <a:endParaRPr lang="en-US" altLang="ja-JP" sz="1200" dirty="0" smtClean="0"/>
                    </a:p>
                    <a:p>
                      <a:r>
                        <a:rPr lang="ja-JP" altLang="en-US" sz="1200" dirty="0" smtClean="0"/>
                        <a:t>　</a:t>
                      </a:r>
                      <a:r>
                        <a:rPr lang="en-US" altLang="ja-JP" sz="1200" dirty="0" smtClean="0"/>
                        <a:t>【</a:t>
                      </a:r>
                      <a:r>
                        <a:rPr lang="ja-JP" altLang="en-US" sz="1200" dirty="0" smtClean="0"/>
                        <a:t>その他主な構成員</a:t>
                      </a:r>
                      <a:r>
                        <a:rPr lang="en-US" altLang="ja-JP" sz="1200" dirty="0" smtClean="0"/>
                        <a:t>】</a:t>
                      </a:r>
                    </a:p>
                    <a:p>
                      <a:r>
                        <a:rPr lang="ja-JP" altLang="en-US" sz="1200" dirty="0" smtClean="0"/>
                        <a:t>　・福岡県、福岡市、大牟田市、小城市、福津市、宗像市</a:t>
                      </a:r>
                      <a:endParaRPr lang="en-US" altLang="ja-JP" sz="1200" dirty="0" smtClean="0"/>
                    </a:p>
                    <a:p>
                      <a:r>
                        <a:rPr lang="ja-JP" altLang="en-US" sz="1200" dirty="0" smtClean="0"/>
                        <a:t>　・福岡商工会議所</a:t>
                      </a:r>
                      <a:endParaRPr lang="en-US" altLang="ja-JP" sz="1200" dirty="0" smtClean="0"/>
                    </a:p>
                    <a:p>
                      <a:r>
                        <a:rPr lang="ja-JP" altLang="en-US" sz="1200" dirty="0" smtClean="0"/>
                        <a:t>　・九州大学、西南学院大学、日本経済大学、福岡女子大学</a:t>
                      </a:r>
                      <a:endParaRPr lang="en-US" altLang="ja-JP" sz="1200" dirty="0" smtClean="0"/>
                    </a:p>
                    <a:p>
                      <a:r>
                        <a:rPr lang="ja-JP" altLang="en-US" sz="1200" dirty="0" smtClean="0"/>
                        <a:t>　・金融機関、保険会社、ベンチャーキャピタル</a:t>
                      </a:r>
                      <a:endParaRPr lang="en-US" altLang="ja-JP" sz="1200" dirty="0" smtClean="0"/>
                    </a:p>
                    <a:p>
                      <a:r>
                        <a:rPr lang="ja-JP" altLang="en-US" sz="1200" dirty="0" smtClean="0"/>
                        <a:t>　・公的研究機関　　　　　　　　　　　　　　　　　　　　　　　など　　　　　　　　　　　　　　　　　　　　　　　　　　　　　　　　　　　　　　　　</a:t>
                      </a:r>
                      <a:endParaRPr lang="en-US" altLang="ja-JP" sz="1200" dirty="0" smtClean="0"/>
                    </a:p>
                  </a:txBody>
                  <a:tcPr/>
                </a:tc>
                <a:extLst>
                  <a:ext uri="{0D108BD9-81ED-4DB2-BD59-A6C34878D82A}">
                    <a16:rowId xmlns:a16="http://schemas.microsoft.com/office/drawing/2014/main" val="626745550"/>
                  </a:ext>
                </a:extLst>
              </a:tr>
            </a:tbl>
          </a:graphicData>
        </a:graphic>
      </p:graphicFrame>
      <p:sp>
        <p:nvSpPr>
          <p:cNvPr id="2" name="スライド番号プレースホルダー 1"/>
          <p:cNvSpPr>
            <a:spLocks noGrp="1"/>
          </p:cNvSpPr>
          <p:nvPr>
            <p:ph type="sldNum" sz="quarter" idx="12"/>
          </p:nvPr>
        </p:nvSpPr>
        <p:spPr>
          <a:xfrm>
            <a:off x="7086600" y="6451967"/>
            <a:ext cx="2057400" cy="365125"/>
          </a:xfrm>
        </p:spPr>
        <p:txBody>
          <a:bodyPr/>
          <a:lstStyle/>
          <a:p>
            <a:fld id="{50F88186-B17D-4CE3-A887-D91699CF601C}" type="slidenum">
              <a:rPr kumimoji="1" lang="ja-JP" altLang="en-US" smtClean="0"/>
              <a:t>9</a:t>
            </a:fld>
            <a:endParaRPr kumimoji="1" lang="ja-JP" altLang="en-US" dirty="0"/>
          </a:p>
        </p:txBody>
      </p:sp>
      <p:sp>
        <p:nvSpPr>
          <p:cNvPr id="8" name="正方形/長方形 7"/>
          <p:cNvSpPr/>
          <p:nvPr/>
        </p:nvSpPr>
        <p:spPr>
          <a:xfrm>
            <a:off x="7792" y="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a:t>
            </a:r>
            <a:r>
              <a:rPr lang="en-US" altLang="ja-JP" sz="2000" kern="0" dirty="0">
                <a:solidFill>
                  <a:srgbClr val="000000"/>
                </a:solidFill>
                <a:ea typeface="Meiryo UI" pitchFamily="50" charset="-128"/>
                <a:cs typeface="Meiryo UI" pitchFamily="50" charset="-128"/>
              </a:rPr>
              <a:t> </a:t>
            </a:r>
            <a:r>
              <a:rPr lang="en-US" altLang="ja-JP" sz="2000" kern="0" dirty="0" smtClean="0">
                <a:solidFill>
                  <a:srgbClr val="000000"/>
                </a:solidFill>
                <a:ea typeface="Meiryo UI" pitchFamily="50" charset="-128"/>
                <a:cs typeface="Meiryo UI" pitchFamily="50" charset="-128"/>
              </a:rPr>
              <a:t>(1)</a:t>
            </a:r>
            <a:r>
              <a:rPr lang="ja-JP" altLang="en-US" sz="2000" kern="0" dirty="0" smtClean="0">
                <a:solidFill>
                  <a:srgbClr val="000000"/>
                </a:solidFill>
                <a:ea typeface="Meiryo UI" pitchFamily="50" charset="-128"/>
                <a:cs typeface="Meiryo UI" pitchFamily="50" charset="-128"/>
              </a:rPr>
              <a:t>大阪における主</a:t>
            </a:r>
            <a:r>
              <a:rPr lang="ja-JP" altLang="en-US" sz="2000" kern="0" dirty="0">
                <a:solidFill>
                  <a:srgbClr val="000000"/>
                </a:solidFill>
                <a:ea typeface="Meiryo UI" pitchFamily="50" charset="-128"/>
                <a:cs typeface="Meiryo UI" pitchFamily="50" charset="-128"/>
              </a:rPr>
              <a:t>なスタートアップ支援の取組み </a:t>
            </a:r>
            <a:r>
              <a:rPr lang="ja-JP" altLang="en-US" sz="2000" kern="0" dirty="0" smtClean="0">
                <a:solidFill>
                  <a:srgbClr val="000000"/>
                </a:solidFill>
                <a:ea typeface="Meiryo UI" pitchFamily="50" charset="-128"/>
                <a:cs typeface="Meiryo UI" pitchFamily="50" charset="-128"/>
              </a:rPr>
              <a:t>③（</a:t>
            </a:r>
            <a:r>
              <a:rPr lang="ja-JP" altLang="en-US" sz="2000" kern="0" dirty="0">
                <a:solidFill>
                  <a:srgbClr val="000000"/>
                </a:solidFill>
                <a:ea typeface="Meiryo UI" pitchFamily="50" charset="-128"/>
                <a:cs typeface="Meiryo UI" pitchFamily="50" charset="-128"/>
              </a:rPr>
              <a:t>福岡との比較）</a:t>
            </a:r>
          </a:p>
        </p:txBody>
      </p:sp>
    </p:spTree>
    <p:extLst>
      <p:ext uri="{BB962C8B-B14F-4D97-AF65-F5344CB8AC3E}">
        <p14:creationId xmlns:p14="http://schemas.microsoft.com/office/powerpoint/2010/main" val="1027564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720383" y="2366573"/>
            <a:ext cx="4121253" cy="3590855"/>
          </a:xfrm>
          <a:prstGeom prst="rect">
            <a:avLst/>
          </a:prstGeom>
        </p:spPr>
      </p:pic>
      <p:pic>
        <p:nvPicPr>
          <p:cNvPr id="2" name="図 1"/>
          <p:cNvPicPr>
            <a:picLocks noChangeAspect="1"/>
          </p:cNvPicPr>
          <p:nvPr/>
        </p:nvPicPr>
        <p:blipFill>
          <a:blip r:embed="rId3"/>
          <a:stretch>
            <a:fillRect/>
          </a:stretch>
        </p:blipFill>
        <p:spPr>
          <a:xfrm>
            <a:off x="326189" y="2387672"/>
            <a:ext cx="4352921" cy="3584759"/>
          </a:xfrm>
          <a:prstGeom prst="rect">
            <a:avLst/>
          </a:prstGeom>
        </p:spPr>
      </p:pic>
      <p:sp>
        <p:nvSpPr>
          <p:cNvPr id="7" name="正方形/長方形 6"/>
          <p:cNvSpPr/>
          <p:nvPr/>
        </p:nvSpPr>
        <p:spPr>
          <a:xfrm>
            <a:off x="104503" y="872617"/>
            <a:ext cx="8719205"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大阪府のスタートアップ投資は増加傾向であり、資金調達をしているスタートアップの数も増えているが、東京との乖離は大きい。</a:t>
            </a:r>
          </a:p>
        </p:txBody>
      </p:sp>
      <p:sp>
        <p:nvSpPr>
          <p:cNvPr id="12" name="テキスト ボックス 3"/>
          <p:cNvSpPr txBox="1"/>
          <p:nvPr/>
        </p:nvSpPr>
        <p:spPr>
          <a:xfrm>
            <a:off x="2087010" y="2350646"/>
            <a:ext cx="1638590"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東京都のみ右軸を参照</a:t>
            </a:r>
            <a:endPar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3"/>
          <p:cNvSpPr txBox="1"/>
          <p:nvPr/>
        </p:nvSpPr>
        <p:spPr>
          <a:xfrm>
            <a:off x="6849377" y="2263359"/>
            <a:ext cx="1638590"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東京都のみ右軸を参照</a:t>
            </a:r>
            <a:endPar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104502" y="351197"/>
            <a:ext cx="6844938"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1"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地域別スタートアップの</a:t>
            </a:r>
            <a:r>
              <a:rPr kumimoji="1" lang="ja-JP" altLang="en-US" sz="1400" b="1"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資金調達額と企業数の推移</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336979" y="6140929"/>
            <a:ext cx="8504657"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dirty="0">
                <a:solidFill>
                  <a:prstClr val="black"/>
                </a:solidFill>
                <a:latin typeface="Meiryo UI" panose="020B0604030504040204" pitchFamily="50" charset="-128"/>
                <a:ea typeface="Meiryo UI" panose="020B0604030504040204" pitchFamily="50" charset="-128"/>
              </a:rPr>
              <a:t>：株式会社ユーザベース</a:t>
            </a:r>
            <a:r>
              <a:rPr lang="en-US" altLang="ja-JP" sz="1100"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2021</a:t>
            </a:r>
            <a:r>
              <a:rPr lang="ja-JP" altLang="en-US" sz="1100" dirty="0">
                <a:solidFill>
                  <a:prstClr val="black"/>
                </a:solidFill>
                <a:latin typeface="Meiryo UI" panose="020B0604030504040204" pitchFamily="50" charset="-128"/>
                <a:ea typeface="Meiryo UI" panose="020B0604030504040204" pitchFamily="50" charset="-128"/>
              </a:rPr>
              <a:t>年 </a:t>
            </a:r>
            <a:r>
              <a:rPr lang="en-US" altLang="ja-JP" sz="1100" dirty="0">
                <a:solidFill>
                  <a:prstClr val="black"/>
                </a:solidFill>
                <a:latin typeface="Meiryo UI" panose="020B0604030504040204" pitchFamily="50" charset="-128"/>
                <a:ea typeface="Meiryo UI" panose="020B0604030504040204" pitchFamily="50" charset="-128"/>
              </a:rPr>
              <a:t>Japan Startup Finance </a:t>
            </a:r>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国内スタートアップ資金調達動向決定版</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」をもとに副首都推進局にて作成</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98005" y="2232658"/>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dirty="0">
                <a:solidFill>
                  <a:prstClr val="black"/>
                </a:solidFill>
                <a:latin typeface="Meiryo UI"/>
                <a:ea typeface="Meiryo UI"/>
              </a:rPr>
              <a:t>億円</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p:cNvSpPr txBox="1"/>
          <p:nvPr/>
        </p:nvSpPr>
        <p:spPr>
          <a:xfrm>
            <a:off x="4181163" y="2220330"/>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dirty="0">
                <a:solidFill>
                  <a:prstClr val="black"/>
                </a:solidFill>
                <a:latin typeface="Meiryo UI"/>
                <a:ea typeface="Meiryo UI"/>
              </a:rPr>
              <a:t>億円</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22"/>
          <p:cNvSpPr txBox="1"/>
          <p:nvPr/>
        </p:nvSpPr>
        <p:spPr>
          <a:xfrm>
            <a:off x="8487968" y="2210399"/>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noProof="0" dirty="0">
                <a:solidFill>
                  <a:prstClr val="black"/>
                </a:solidFill>
                <a:latin typeface="Meiryo UI"/>
                <a:ea typeface="Meiryo UI"/>
              </a:rPr>
              <a:t>社</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正方形/長方形 23"/>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dirty="0">
                <a:solidFill>
                  <a:srgbClr val="000000"/>
                </a:solidFill>
                <a:ea typeface="Meiryo UI" pitchFamily="50" charset="-128"/>
                <a:cs typeface="Meiryo UI" pitchFamily="50" charset="-128"/>
              </a:rPr>
              <a:t>２</a:t>
            </a:r>
            <a:r>
              <a:rPr lang="en-US" altLang="ja-JP" sz="2000" kern="0" dirty="0" smtClean="0">
                <a:solidFill>
                  <a:srgbClr val="000000"/>
                </a:solidFill>
                <a:ea typeface="Meiryo UI" pitchFamily="50" charset="-128"/>
                <a:cs typeface="Meiryo UI" pitchFamily="50" charset="-128"/>
              </a:rPr>
              <a:t>(2)</a:t>
            </a:r>
            <a:r>
              <a:rPr lang="ja-JP" altLang="en-US" sz="2000" kern="0" dirty="0" smtClean="0">
                <a:solidFill>
                  <a:srgbClr val="000000"/>
                </a:solidFill>
                <a:ea typeface="Meiryo UI" pitchFamily="50" charset="-128"/>
                <a:cs typeface="Meiryo UI" pitchFamily="50" charset="-128"/>
              </a:rPr>
              <a:t>スタートアップの動きについて</a:t>
            </a:r>
            <a:endParaRPr kumimoji="0" lang="ja-JP" altLang="en-US" sz="2000" kern="0" dirty="0">
              <a:solidFill>
                <a:srgbClr val="000000"/>
              </a:solidFill>
              <a:ea typeface="Meiryo UI" pitchFamily="50" charset="-128"/>
              <a:cs typeface="Meiryo UI" pitchFamily="50" charset="-128"/>
            </a:endParaRPr>
          </a:p>
        </p:txBody>
      </p:sp>
      <p:sp>
        <p:nvSpPr>
          <p:cNvPr id="25" name="テキスト ボックス 24"/>
          <p:cNvSpPr txBox="1"/>
          <p:nvPr/>
        </p:nvSpPr>
        <p:spPr>
          <a:xfrm>
            <a:off x="4772565" y="2210399"/>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noProof="0" dirty="0">
                <a:solidFill>
                  <a:prstClr val="black"/>
                </a:solidFill>
                <a:latin typeface="Meiryo UI"/>
                <a:ea typeface="Meiryo UI"/>
              </a:rPr>
              <a:t>社</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a:extLst>
              <a:ext uri="{FF2B5EF4-FFF2-40B4-BE49-F238E27FC236}">
                <a16:creationId xmlns:a16="http://schemas.microsoft.com/office/drawing/2014/main" id="{D5BCED1F-767B-4CDE-801A-CC746D13C784}"/>
              </a:ext>
            </a:extLst>
          </p:cNvPr>
          <p:cNvSpPr/>
          <p:nvPr/>
        </p:nvSpPr>
        <p:spPr>
          <a:xfrm>
            <a:off x="3765971" y="4762131"/>
            <a:ext cx="580685" cy="352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18" name="正方形/長方形 17">
            <a:extLst>
              <a:ext uri="{FF2B5EF4-FFF2-40B4-BE49-F238E27FC236}">
                <a16:creationId xmlns:a16="http://schemas.microsoft.com/office/drawing/2014/main" id="{2720F2FD-3943-4BE1-A9A4-30F4FF9D6B3E}"/>
              </a:ext>
            </a:extLst>
          </p:cNvPr>
          <p:cNvSpPr/>
          <p:nvPr/>
        </p:nvSpPr>
        <p:spPr>
          <a:xfrm>
            <a:off x="3727311" y="2262586"/>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22" name="正方形/長方形 21">
            <a:extLst>
              <a:ext uri="{FF2B5EF4-FFF2-40B4-BE49-F238E27FC236}">
                <a16:creationId xmlns:a16="http://schemas.microsoft.com/office/drawing/2014/main" id="{B08BFA0F-EF63-46E0-841F-FED37310A763}"/>
              </a:ext>
            </a:extLst>
          </p:cNvPr>
          <p:cNvSpPr/>
          <p:nvPr/>
        </p:nvSpPr>
        <p:spPr>
          <a:xfrm>
            <a:off x="3556074" y="420706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30" name="正方形/長方形 29">
            <a:extLst>
              <a:ext uri="{FF2B5EF4-FFF2-40B4-BE49-F238E27FC236}">
                <a16:creationId xmlns:a16="http://schemas.microsoft.com/office/drawing/2014/main" id="{28DF9CCC-FB52-4B41-B8E0-E7AFCCAE91F0}"/>
              </a:ext>
            </a:extLst>
          </p:cNvPr>
          <p:cNvSpPr/>
          <p:nvPr/>
        </p:nvSpPr>
        <p:spPr>
          <a:xfrm>
            <a:off x="7992643" y="298893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31" name="正方形/長方形 30">
            <a:extLst>
              <a:ext uri="{FF2B5EF4-FFF2-40B4-BE49-F238E27FC236}">
                <a16:creationId xmlns:a16="http://schemas.microsoft.com/office/drawing/2014/main" id="{0D198C1C-897D-41F0-B4D3-F441CED4A270}"/>
              </a:ext>
            </a:extLst>
          </p:cNvPr>
          <p:cNvSpPr/>
          <p:nvPr/>
        </p:nvSpPr>
        <p:spPr>
          <a:xfrm>
            <a:off x="7414864" y="358973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32" name="正方形/長方形 31">
            <a:extLst>
              <a:ext uri="{FF2B5EF4-FFF2-40B4-BE49-F238E27FC236}">
                <a16:creationId xmlns:a16="http://schemas.microsoft.com/office/drawing/2014/main" id="{BE3AC6EC-414C-411A-9452-F30E4F143218}"/>
              </a:ext>
            </a:extLst>
          </p:cNvPr>
          <p:cNvSpPr/>
          <p:nvPr/>
        </p:nvSpPr>
        <p:spPr>
          <a:xfrm>
            <a:off x="7951416" y="46835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33" name="スライド番号プレースホルダー 1"/>
          <p:cNvSpPr>
            <a:spLocks noGrp="1"/>
          </p:cNvSpPr>
          <p:nvPr>
            <p:ph type="sldNum" sz="quarter" idx="12"/>
          </p:nvPr>
        </p:nvSpPr>
        <p:spPr>
          <a:xfrm>
            <a:off x="8631046" y="6492875"/>
            <a:ext cx="442293" cy="365125"/>
          </a:xfrm>
        </p:spPr>
        <p:txBody>
          <a:bodyPr/>
          <a:lstStyle/>
          <a:p>
            <a:fld id="{4AFB2BD9-75B0-4367-96C2-269A9ADE290D}" type="slidenum">
              <a:rPr kumimoji="1" lang="ja-JP" altLang="en-US" smtClean="0"/>
              <a:t>10</a:t>
            </a:fld>
            <a:endParaRPr kumimoji="1" lang="ja-JP" altLang="en-US"/>
          </a:p>
        </p:txBody>
      </p:sp>
      <p:sp>
        <p:nvSpPr>
          <p:cNvPr id="34" name="正方形/長方形 33">
            <a:extLst>
              <a:ext uri="{FF2B5EF4-FFF2-40B4-BE49-F238E27FC236}">
                <a16:creationId xmlns:a16="http://schemas.microsoft.com/office/drawing/2014/main" id="{B08BFA0F-EF63-46E0-841F-FED37310A763}"/>
              </a:ext>
            </a:extLst>
          </p:cNvPr>
          <p:cNvSpPr/>
          <p:nvPr/>
        </p:nvSpPr>
        <p:spPr>
          <a:xfrm>
            <a:off x="3995080" y="5261282"/>
            <a:ext cx="502796" cy="296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smtClean="0">
                <a:solidFill>
                  <a:schemeClr val="tx1"/>
                </a:solidFill>
              </a:rPr>
              <a:t>愛知県</a:t>
            </a:r>
            <a:endParaRPr kumimoji="1" lang="ja-JP" altLang="en-US" sz="800" dirty="0">
              <a:solidFill>
                <a:schemeClr val="tx1"/>
              </a:solidFill>
            </a:endParaRPr>
          </a:p>
        </p:txBody>
      </p:sp>
      <p:sp>
        <p:nvSpPr>
          <p:cNvPr id="27" name="テキスト ボックス 26">
            <a:extLst>
              <a:ext uri="{FF2B5EF4-FFF2-40B4-BE49-F238E27FC236}">
                <a16:creationId xmlns:a16="http://schemas.microsoft.com/office/drawing/2014/main" id="{39B4B3B1-FF89-44DE-8071-3B959176BA98}"/>
              </a:ext>
            </a:extLst>
          </p:cNvPr>
          <p:cNvSpPr txBox="1"/>
          <p:nvPr/>
        </p:nvSpPr>
        <p:spPr>
          <a:xfrm>
            <a:off x="202302" y="1867334"/>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地域別のスタートアップの資金調達額</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39B4B3B1-FF89-44DE-8071-3B959176BA98}"/>
              </a:ext>
            </a:extLst>
          </p:cNvPr>
          <p:cNvSpPr txBox="1"/>
          <p:nvPr/>
        </p:nvSpPr>
        <p:spPr>
          <a:xfrm>
            <a:off x="4800414" y="1841968"/>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地域別のスタートアップの企業数</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0827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75784" y="842571"/>
            <a:ext cx="8790883" cy="6990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年の大阪府の新規上場企業数は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社。東京都との差が大きい。</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東京都の新規上場企業</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社のうち、代表者の出身地が大阪府の企業は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社、代表者の出身大学所在地が大阪府の企業は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社となっている。</a:t>
            </a:r>
          </a:p>
        </p:txBody>
      </p:sp>
      <p:sp>
        <p:nvSpPr>
          <p:cNvPr id="16" name="正方形/長方形 15"/>
          <p:cNvSpPr/>
          <p:nvPr/>
        </p:nvSpPr>
        <p:spPr>
          <a:xfrm>
            <a:off x="75784" y="404664"/>
            <a:ext cx="4585116"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本社所在地別の新規上場</a:t>
            </a:r>
            <a:r>
              <a:rPr kumimoji="1" lang="ja-JP" altLang="en-US" sz="1400" b="1" i="0" u="none" strike="noStrike" kern="1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企業数</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正方形/長方形 23"/>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a:t>
            </a:r>
            <a:r>
              <a:rPr kumimoji="0" lang="en-US" altLang="ja-JP" sz="2000" kern="0" dirty="0" smtClean="0">
                <a:solidFill>
                  <a:srgbClr val="000000"/>
                </a:solidFill>
                <a:ea typeface="Meiryo UI" pitchFamily="50" charset="-128"/>
                <a:cs typeface="Meiryo UI" pitchFamily="50" charset="-128"/>
              </a:rPr>
              <a:t>(3)</a:t>
            </a:r>
            <a:r>
              <a:rPr kumimoji="0" lang="ja-JP" altLang="en-US" sz="2000" kern="0" dirty="0" smtClean="0">
                <a:solidFill>
                  <a:srgbClr val="000000"/>
                </a:solidFill>
                <a:ea typeface="Meiryo UI" pitchFamily="50" charset="-128"/>
                <a:cs typeface="Meiryo UI" pitchFamily="50" charset="-128"/>
              </a:rPr>
              <a:t>新規上場企業について</a:t>
            </a:r>
            <a:endParaRPr kumimoji="0" lang="ja-JP" altLang="en-US" sz="2000" kern="0" dirty="0">
              <a:solidFill>
                <a:srgbClr val="000000"/>
              </a:solidFill>
              <a:ea typeface="Meiryo UI" pitchFamily="50" charset="-128"/>
              <a:cs typeface="Meiryo UI" pitchFamily="50" charset="-128"/>
            </a:endParaRPr>
          </a:p>
        </p:txBody>
      </p:sp>
      <p:pic>
        <p:nvPicPr>
          <p:cNvPr id="4" name="図 3">
            <a:extLst>
              <a:ext uri="{FF2B5EF4-FFF2-40B4-BE49-F238E27FC236}">
                <a16:creationId xmlns:a16="http://schemas.microsoft.com/office/drawing/2014/main" id="{FD6EA3FE-7431-4580-BA48-97533F74D9B3}"/>
              </a:ext>
            </a:extLst>
          </p:cNvPr>
          <p:cNvPicPr>
            <a:picLocks noChangeAspect="1"/>
          </p:cNvPicPr>
          <p:nvPr/>
        </p:nvPicPr>
        <p:blipFill>
          <a:blip r:embed="rId2"/>
          <a:stretch>
            <a:fillRect/>
          </a:stretch>
        </p:blipFill>
        <p:spPr>
          <a:xfrm>
            <a:off x="363250" y="1646163"/>
            <a:ext cx="8460458" cy="4532388"/>
          </a:xfrm>
          <a:prstGeom prst="rect">
            <a:avLst/>
          </a:prstGeom>
        </p:spPr>
      </p:pic>
      <p:sp>
        <p:nvSpPr>
          <p:cNvPr id="44" name="テキスト ボックス 43">
            <a:extLst>
              <a:ext uri="{FF2B5EF4-FFF2-40B4-BE49-F238E27FC236}">
                <a16:creationId xmlns:a16="http://schemas.microsoft.com/office/drawing/2014/main" id="{EC7C07F7-CD3A-4719-A838-8E80A7EC0D32}"/>
              </a:ext>
            </a:extLst>
          </p:cNvPr>
          <p:cNvSpPr txBox="1"/>
          <p:nvPr/>
        </p:nvSpPr>
        <p:spPr>
          <a:xfrm>
            <a:off x="462873" y="6190045"/>
            <a:ext cx="8396054"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出典：第１回</a:t>
            </a:r>
            <a:r>
              <a:rPr lang="zh-TW" altLang="en-US" sz="1100" dirty="0">
                <a:latin typeface="Meiryo UI" panose="020B0604030504040204" pitchFamily="50" charset="-128"/>
                <a:ea typeface="Meiryo UI" panose="020B0604030504040204" pitchFamily="50" charset="-128"/>
              </a:rPr>
              <a:t>「国際金融都市ＯＳＡＫＡ推進委員会」幹事会</a:t>
            </a:r>
            <a:r>
              <a:rPr lang="ja-JP" altLang="en-US" sz="1100" dirty="0">
                <a:latin typeface="Meiryo UI" panose="020B0604030504040204" pitchFamily="50" charset="-128"/>
                <a:ea typeface="Meiryo UI" panose="020B0604030504040204" pitchFamily="50" charset="-128"/>
              </a:rPr>
              <a:t>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国際金融都市　</a:t>
            </a:r>
            <a:r>
              <a:rPr lang="zh-TW" altLang="en-US" sz="1100" dirty="0">
                <a:latin typeface="Meiryo UI" panose="020B0604030504040204" pitchFamily="50" charset="-128"/>
                <a:ea typeface="Meiryo UI" panose="020B0604030504040204" pitchFamily="50" charset="-128"/>
              </a:rPr>
              <a:t>経済産業省「令和元年度産業技術調査事業報告</a:t>
            </a:r>
            <a:r>
              <a:rPr lang="ja-JP" altLang="en-US" sz="1100" dirty="0">
                <a:latin typeface="Meiryo UI" panose="020B0604030504040204" pitchFamily="50" charset="-128"/>
                <a:ea typeface="Meiryo UI" panose="020B0604030504040204" pitchFamily="50" charset="-128"/>
              </a:rPr>
              <a:t>書</a:t>
            </a:r>
            <a:endParaRPr lang="zh-TW" altLang="en-US" sz="1100" dirty="0">
              <a:latin typeface="Meiryo UI" panose="020B0604030504040204" pitchFamily="50" charset="-128"/>
              <a:ea typeface="Meiryo UI" panose="020B0604030504040204" pitchFamily="50" charset="-128"/>
            </a:endParaRPr>
          </a:p>
        </p:txBody>
      </p:sp>
      <p:sp>
        <p:nvSpPr>
          <p:cNvPr id="5" name="大かっこ 4">
            <a:extLst>
              <a:ext uri="{FF2B5EF4-FFF2-40B4-BE49-F238E27FC236}">
                <a16:creationId xmlns:a16="http://schemas.microsoft.com/office/drawing/2014/main" id="{4FD01BF0-DD33-4041-AA19-449708EA7364}"/>
              </a:ext>
            </a:extLst>
          </p:cNvPr>
          <p:cNvSpPr/>
          <p:nvPr/>
        </p:nvSpPr>
        <p:spPr>
          <a:xfrm>
            <a:off x="876300" y="6399214"/>
            <a:ext cx="4104000" cy="18000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スライド番号プレースホルダー 1"/>
          <p:cNvSpPr>
            <a:spLocks noGrp="1"/>
          </p:cNvSpPr>
          <p:nvPr>
            <p:ph type="sldNum" sz="quarter" idx="12"/>
          </p:nvPr>
        </p:nvSpPr>
        <p:spPr>
          <a:xfrm>
            <a:off x="8637780" y="6492875"/>
            <a:ext cx="442293" cy="365125"/>
          </a:xfrm>
        </p:spPr>
        <p:txBody>
          <a:bodyPr/>
          <a:lstStyle/>
          <a:p>
            <a:fld id="{4AFB2BD9-75B0-4367-96C2-269A9ADE290D}" type="slidenum">
              <a:rPr kumimoji="1" lang="ja-JP" altLang="en-US" smtClean="0"/>
              <a:t>11</a:t>
            </a:fld>
            <a:endParaRPr kumimoji="1" lang="ja-JP" altLang="en-US" dirty="0"/>
          </a:p>
        </p:txBody>
      </p:sp>
    </p:spTree>
    <p:extLst>
      <p:ext uri="{BB962C8B-B14F-4D97-AF65-F5344CB8AC3E}">
        <p14:creationId xmlns:p14="http://schemas.microsoft.com/office/powerpoint/2010/main" val="172569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0" y="1706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rPr>
              <a:t>２</a:t>
            </a:r>
            <a:r>
              <a:rPr kumimoji="0" lang="en-US" altLang="ja-JP" sz="2000"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kumimoji="0" lang="ja-JP" altLang="en-US" sz="2000"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４</a:t>
            </a:r>
            <a:r>
              <a:rPr kumimoji="0" lang="en-US" altLang="ja-JP" sz="2000"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kumimoji="0" lang="ja-JP" altLang="en-US" sz="2000"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個別ヒアリングでいただいた主な意見（スタートアップ関係）　</a:t>
            </a:r>
            <a:endParaRPr kumimoji="0" lang="ja-JP" altLang="en-US" sz="2000" b="0" i="0" u="none" strike="noStrike" kern="0" cap="none" spc="0" normalizeH="0" baseline="0" noProof="0" dirty="0">
              <a:ln>
                <a:noFill/>
              </a:ln>
              <a:solidFill>
                <a:srgbClr val="000000"/>
              </a:solidFill>
              <a:effectLst/>
              <a:uLnTx/>
              <a:uFillTx/>
              <a:latin typeface="Meiryo UI"/>
              <a:ea typeface="Meiryo UI" pitchFamily="50" charset="-128"/>
              <a:cs typeface="Meiryo UI" pitchFamily="50" charset="-128"/>
            </a:endParaRPr>
          </a:p>
        </p:txBody>
      </p:sp>
      <p:sp>
        <p:nvSpPr>
          <p:cNvPr id="6" name="テキスト ボックス 5"/>
          <p:cNvSpPr txBox="1"/>
          <p:nvPr/>
        </p:nvSpPr>
        <p:spPr>
          <a:xfrm>
            <a:off x="6677892" y="96289"/>
            <a:ext cx="2355273" cy="246221"/>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第</a:t>
            </a:r>
            <a:r>
              <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rPr>
              <a:t>3</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回、第４回意見交換会資料　再掲</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2" name="テキスト ボックス 61"/>
          <p:cNvSpPr txBox="1"/>
          <p:nvPr/>
        </p:nvSpPr>
        <p:spPr>
          <a:xfrm>
            <a:off x="242729" y="668296"/>
            <a:ext cx="8679597" cy="1739826"/>
          </a:xfrm>
          <a:prstGeom prst="rect">
            <a:avLst/>
          </a:prstGeom>
          <a:noFill/>
          <a:ln>
            <a:solidFill>
              <a:schemeClr val="accent1"/>
            </a:solidFill>
            <a:prstDash val="sysDot"/>
          </a:ln>
        </p:spPr>
        <p:txBody>
          <a:bodyPr wrap="square" lIns="180000" tIns="36000" rIns="180000" bIns="36000" rtlCol="0" anchor="ctr" anchorCtr="0">
            <a:spAutoFit/>
          </a:bodyPr>
          <a:lstStyle/>
          <a:p>
            <a:pPr marL="174625" marR="0" lvl="0" indent="-174625" algn="l" defTabSz="457200" rtl="0" eaLnBrk="1" fontAlgn="auto" latinLnBrk="0" hangingPunct="1">
              <a:lnSpc>
                <a:spcPts val="1100"/>
              </a:lnSpc>
              <a:spcBef>
                <a:spcPts val="50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a:t>
            </a: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IT</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ビジネス系のスタートアップの分野は</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完全に東京。そもそも日本では</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世界に勝てない</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と思う。</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大学ベンチャーで世界と競い、世界の投資マネーを日本に呼び込みたい</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。あわせて、海外に展開させていく。現状はファンドの規模も世界と大きく違い、ユニコーンは世界では生まれているが、日本では生まれない状況。</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関西には多くの大学</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があり</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経済界も入って大学発ベンチャーを生む仕組み</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をつくっていくことが効果的。</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大学のシーズと経営人材</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が</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マッチングされず、ステップアップが難しいということに</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関して</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は、大学が都心にないことが大きい。</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東京は人もお金も多く、大学にいろんな企業が寄ってくるが、大阪はそうではない。うめきた二期で大学ベンチャーを都心にもってこれることを期待。</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大学の研究者がベンチャーの経営を担っても上場までしかめざさない。逆に</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スタートアップから大きくしようとする研究者は東京と組む</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経営者になりえる</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ような</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人が少なく、関西は大学発ベンチャーまで</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となっている。</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ファンドを関西にもっと作ったらという話もあるが、だれがその経営をするかが課題</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。関西にファンドを担えるキャピタリストがいない。</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総じて言うと、</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いかに大阪に人を呼び込んでくるか</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3" name="テキスト ボックス 62"/>
          <p:cNvSpPr txBox="1"/>
          <p:nvPr/>
        </p:nvSpPr>
        <p:spPr>
          <a:xfrm>
            <a:off x="70792" y="403968"/>
            <a:ext cx="7968142" cy="323165"/>
          </a:xfrm>
          <a:prstGeom prst="rect">
            <a:avLst/>
          </a:prstGeom>
          <a:noFill/>
        </p:spPr>
        <p:txBody>
          <a:bodyPr wrap="square" rtlCol="0">
            <a:spAutoFit/>
          </a:bodyPr>
          <a:lstStyle/>
          <a:p>
            <a:pPr marL="174625" marR="0" lvl="0" indent="-174625" algn="l" defTabSz="457200" rtl="0" eaLnBrk="1" fontAlgn="auto" latinLnBrk="0" hangingPunct="1">
              <a:lnSpc>
                <a:spcPts val="1800"/>
              </a:lnSpc>
              <a:spcBef>
                <a:spcPts val="60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産業支援機関</a:t>
            </a:r>
            <a:r>
              <a:rPr kumimoji="0"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4" name="テキスト ボックス 63"/>
          <p:cNvSpPr txBox="1"/>
          <p:nvPr/>
        </p:nvSpPr>
        <p:spPr>
          <a:xfrm>
            <a:off x="242729" y="2691705"/>
            <a:ext cx="8693450" cy="3265885"/>
          </a:xfrm>
          <a:prstGeom prst="rect">
            <a:avLst/>
          </a:prstGeom>
          <a:noFill/>
          <a:ln>
            <a:solidFill>
              <a:schemeClr val="accent1"/>
            </a:solidFill>
            <a:prstDash val="sysDot"/>
          </a:ln>
        </p:spPr>
        <p:txBody>
          <a:bodyPr wrap="square" lIns="180000" tIns="36000" rIns="180000" bIns="36000" rtlCol="0" anchor="ctr" anchorCtr="0">
            <a:spAutoFit/>
          </a:bodyPr>
          <a:lstStyle/>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大阪では、</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スタートアップを新たに作るというところのハードルはかなり下がってきている</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が、</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そこから成長させるところに関しては、シリコンバレー</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とか深圳とか</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東京にくらべるとまだまだ</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初期の公的資金、銀行、信用金庫などは、かなり手厚くなってきている。一方で、エクイティファイナンスで言うと、エンジェル出資も増えているが、リスクマネーに課題。</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ベンチャーキャピタルが東京に集中。</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リスクマネーを入れることでより大きく上場できる。大きく上場できなかったり、</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そもそも</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上場できなかった会社があるのでないか。</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大阪に根差したそれなりのファンドがないと、エリアとしての継続性が厳しい</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大阪に居ながら、東京のファンドから支援を得られる状況も生まれているが、</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ファンドが集中する東京に収益が流れていく構造、</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また、東京と比較して、</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在阪</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スタートアップの評価が低く見積もられてしまう傾向</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（関西ディスカウント）は課題。</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海外</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から引っ張ってきて</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ファンド</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を組成することもできなくはないが、</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利益が海外</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に行き、そのお金が次も大阪に落ちる確約はない。</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人材で言うと、関西は人口、大学も多く、若手は採用しやすいが、エンジニアが不足。</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経営層人材もいない</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情報で言うと、</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ディープテクノとかバイオとか医療は大学が強く、情報が入ってくるので優位性</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がある。一方で、</a:t>
            </a: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IT</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とか最新のビジネスモデルなどの情報は</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東京にはあるが、</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大阪では取れない</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大学発ベンチャーには経営層がいない</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という</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問題</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があり、</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経営層とのマッチングが課題</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ビジネス系のベンチャーは、大阪</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で</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は最新の情報が流入しない構造</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のため、東京に取りに行っている</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状況</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広報機関が東京に集中しており、</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大阪発では、日本全体や世界に向けて情報発信ができない日本の構造となっている</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。スタートアップで福岡に</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勝って</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いると思うが、</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スタートアップ都市は福岡の印象</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。関西の情報が乏しいので、関西のスタートアップの評価が下がる。</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大阪の広報機能強化</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は極めて大きな課題。</a:t>
            </a:r>
            <a:endParaRPr kumimoji="0"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にしなか</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バレーなど横のつながりは重要。</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ネットワークのなかで刺激を受け、さらに成長をめざすモチベーション</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となっている</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endParaRPr>
          </a:p>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東京は圧倒的な規模と集中</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。福岡はコンパクト。大阪独自の戦略、強みを考える必要。</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「どんどんチャレンジしたら</a:t>
            </a:r>
            <a:r>
              <a:rPr kumimoji="0" lang="ja-JP" altLang="en-US" sz="1100" b="1" i="0" u="none" strike="noStrike" kern="1200" cap="none" spc="0" normalizeH="0" baseline="0" noProof="0" dirty="0" err="1" smtClean="0">
                <a:ln>
                  <a:noFill/>
                </a:ln>
                <a:solidFill>
                  <a:prstClr val="black"/>
                </a:solidFill>
                <a:effectLst/>
                <a:uLnTx/>
                <a:uFillTx/>
                <a:latin typeface="Meiryo UI"/>
                <a:ea typeface="Meiryo UI"/>
                <a:cs typeface="+mn-cs"/>
              </a:rPr>
              <a:t>ええやん</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」という都市のあり方が根底</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にあると良いのでないか。</a:t>
            </a:r>
            <a:r>
              <a:rPr kumimoji="0" lang="en-US" altLang="ja-JP" sz="1100" b="1" i="0" u="none" strike="noStrike" kern="1200" cap="none" spc="0" normalizeH="0" baseline="0" noProof="0" dirty="0" smtClean="0">
                <a:ln>
                  <a:noFill/>
                </a:ln>
                <a:solidFill>
                  <a:prstClr val="black"/>
                </a:solidFill>
                <a:effectLst/>
                <a:uLnTx/>
                <a:uFillTx/>
                <a:latin typeface="Meiryo UI"/>
                <a:ea typeface="Meiryo UI"/>
                <a:cs typeface="+mn-cs"/>
              </a:rPr>
              <a:t>IR</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や万博を使ったわかりやすいビジョン</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を</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発信し人が集まってくるとよい</a:t>
            </a: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5" name="テキスト ボックス 64"/>
          <p:cNvSpPr txBox="1"/>
          <p:nvPr/>
        </p:nvSpPr>
        <p:spPr>
          <a:xfrm>
            <a:off x="70792" y="2431598"/>
            <a:ext cx="7968142" cy="323165"/>
          </a:xfrm>
          <a:prstGeom prst="rect">
            <a:avLst/>
          </a:prstGeom>
          <a:noFill/>
        </p:spPr>
        <p:txBody>
          <a:bodyPr wrap="square" rtlCol="0">
            <a:spAutoFit/>
          </a:bodyPr>
          <a:lstStyle/>
          <a:p>
            <a:pPr marL="174625" marR="0" lvl="0" indent="-174625" algn="l" defTabSz="457200" rtl="0" eaLnBrk="1" fontAlgn="auto" latinLnBrk="0" hangingPunct="1">
              <a:lnSpc>
                <a:spcPts val="1800"/>
              </a:lnSpc>
              <a:spcBef>
                <a:spcPts val="60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スタートアップ創業者</a:t>
            </a:r>
            <a:r>
              <a:rPr kumimoji="0"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スライド番号プレースホルダー 1"/>
          <p:cNvSpPr>
            <a:spLocks noGrp="1"/>
          </p:cNvSpPr>
          <p:nvPr>
            <p:ph type="sldNum" sz="quarter" idx="12"/>
          </p:nvPr>
        </p:nvSpPr>
        <p:spPr>
          <a:xfrm>
            <a:off x="7086600" y="641242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Meiryo UI"/>
              <a:ea typeface="Meiryo UI"/>
              <a:cs typeface="+mn-cs"/>
            </a:endParaRPr>
          </a:p>
        </p:txBody>
      </p:sp>
      <p:sp>
        <p:nvSpPr>
          <p:cNvPr id="9" name="テキスト ボックス 8"/>
          <p:cNvSpPr txBox="1"/>
          <p:nvPr/>
        </p:nvSpPr>
        <p:spPr>
          <a:xfrm>
            <a:off x="41565" y="5992774"/>
            <a:ext cx="7968142" cy="305596"/>
          </a:xfrm>
          <a:prstGeom prst="rect">
            <a:avLst/>
          </a:prstGeom>
          <a:noFill/>
        </p:spPr>
        <p:txBody>
          <a:bodyPr wrap="square" rtlCol="0">
            <a:spAutoFit/>
          </a:bodyPr>
          <a:lstStyle/>
          <a:p>
            <a:pPr marL="174625" marR="0" lvl="0" indent="-174625" algn="l" defTabSz="457200" rtl="0" eaLnBrk="1" fontAlgn="auto" latinLnBrk="0" hangingPunct="1">
              <a:lnSpc>
                <a:spcPts val="1800"/>
              </a:lnSpc>
              <a:spcBef>
                <a:spcPts val="60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0" lang="ja-JP" altLang="en-US"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シンクタンク</a:t>
            </a:r>
            <a:r>
              <a:rPr kumimoji="0" lang="en-US" altLang="ja-JP" sz="1200" b="1"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テキスト ボックス 9"/>
          <p:cNvSpPr txBox="1"/>
          <p:nvPr/>
        </p:nvSpPr>
        <p:spPr>
          <a:xfrm>
            <a:off x="239130" y="6243455"/>
            <a:ext cx="8693450" cy="495896"/>
          </a:xfrm>
          <a:prstGeom prst="rect">
            <a:avLst/>
          </a:prstGeom>
          <a:noFill/>
          <a:ln>
            <a:solidFill>
              <a:schemeClr val="accent1"/>
            </a:solidFill>
            <a:prstDash val="sysDot"/>
          </a:ln>
        </p:spPr>
        <p:txBody>
          <a:bodyPr wrap="square" lIns="180000" tIns="36000" rIns="180000" bIns="36000" rtlCol="0" anchor="ctr" anchorCtr="0">
            <a:spAutoFit/>
          </a:bodyPr>
          <a:lstStyle/>
          <a:p>
            <a:pPr marL="174625" marR="0" lvl="0" indent="-174625" algn="l" defTabSz="457200" rtl="0" eaLnBrk="1" fontAlgn="auto" latinLnBrk="0" hangingPunct="1">
              <a:lnSpc>
                <a:spcPts val="1100"/>
              </a:lnSpc>
              <a:spcBef>
                <a:spcPts val="500"/>
              </a:spcBef>
              <a:spcAft>
                <a:spcPts val="0"/>
              </a:spcAft>
              <a:buClrTx/>
              <a:buSzTx/>
              <a:buFontTx/>
              <a:buNone/>
              <a:tabLst>
                <a:tab pos="174625" algn="l"/>
              </a:tabLst>
              <a:defRPr/>
            </a:pPr>
            <a:r>
              <a:rPr kumimoji="0"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a:t>
            </a:r>
            <a:r>
              <a:rPr kumimoji="0" lang="ja-JP" altLang="en-US" sz="1100" b="1" i="0" u="none" strike="noStrike" kern="1200" cap="none" spc="0" normalizeH="0" baseline="0" noProof="0" dirty="0" smtClean="0">
                <a:ln>
                  <a:noFill/>
                </a:ln>
                <a:solidFill>
                  <a:prstClr val="black"/>
                </a:solidFill>
                <a:effectLst/>
                <a:uLnTx/>
                <a:uFillTx/>
                <a:latin typeface="Meiryo UI"/>
                <a:ea typeface="Meiryo UI"/>
                <a:cs typeface="+mn-cs"/>
              </a:rPr>
              <a:t>スタートアップ</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に関しては、</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生み出すだけはなく、そこから成長できるかどうかが大事</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。また、</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大企業をはじめ既存の強みのある企業と組んで何かが生まれるというのが今のトレンド。成長産業にうまく横</a:t>
            </a:r>
            <a:r>
              <a:rPr kumimoji="0" lang="ja-JP" altLang="en-US" sz="1100" b="1" i="0" u="none" strike="noStrike" kern="1200" cap="none" spc="0" normalizeH="0" baseline="0" noProof="0" dirty="0" err="1">
                <a:ln>
                  <a:noFill/>
                </a:ln>
                <a:solidFill>
                  <a:prstClr val="black"/>
                </a:solidFill>
                <a:effectLst/>
                <a:uLnTx/>
                <a:uFillTx/>
                <a:latin typeface="Meiryo UI"/>
                <a:ea typeface="Meiryo UI"/>
                <a:cs typeface="+mn-cs"/>
              </a:rPr>
              <a:t>ぐしを</a:t>
            </a:r>
            <a:r>
              <a:rPr kumimoji="0" lang="ja-JP" altLang="en-US" sz="1100" b="1" i="0" u="none" strike="noStrike" kern="1200" cap="none" spc="0" normalizeH="0" baseline="0" noProof="0" dirty="0">
                <a:ln>
                  <a:noFill/>
                </a:ln>
                <a:solidFill>
                  <a:prstClr val="black"/>
                </a:solidFill>
                <a:effectLst/>
                <a:uLnTx/>
                <a:uFillTx/>
                <a:latin typeface="Meiryo UI"/>
                <a:ea typeface="Meiryo UI"/>
                <a:cs typeface="+mn-cs"/>
              </a:rPr>
              <a:t>通す形でスタートアップが連携していくような支援が必要</a:t>
            </a:r>
            <a:r>
              <a:rPr kumimoji="0" lang="ja-JP" altLang="en-US" sz="1100" b="0" i="0" u="none" strike="noStrike" kern="1200" cap="none" spc="0" normalizeH="0" baseline="0" noProof="0" dirty="0">
                <a:ln>
                  <a:noFill/>
                </a:ln>
                <a:solidFill>
                  <a:prstClr val="black"/>
                </a:solidFill>
                <a:effectLst/>
                <a:uLnTx/>
                <a:uFillTx/>
                <a:latin typeface="Meiryo UI"/>
                <a:ea typeface="Meiryo UI"/>
                <a:cs typeface="+mn-cs"/>
              </a:rPr>
              <a:t>。スタートアップが成長後に大阪に留まるかどうかは、成長産業や、需要が見込めるマーケットがあるかどうかも大きく、その点、大阪は福岡と比べ一歩先に進んでいる印象がある。</a:t>
            </a:r>
          </a:p>
        </p:txBody>
      </p:sp>
    </p:spTree>
    <p:extLst>
      <p:ext uri="{BB962C8B-B14F-4D97-AF65-F5344CB8AC3E}">
        <p14:creationId xmlns:p14="http://schemas.microsoft.com/office/powerpoint/2010/main" val="816153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大阪における中小規模事業所の事業所数及び従業者数の推移を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見ると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、どちらも年々減少傾向にあることがわかる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smtClean="0"/>
              <a:t>中小規模事業所の</a:t>
            </a:r>
            <a:r>
              <a:rPr kumimoji="1" lang="ja-JP" altLang="en-US" sz="1400" b="1" dirty="0"/>
              <a:t>事業所数及び従業者数の</a:t>
            </a:r>
            <a:r>
              <a:rPr kumimoji="1" lang="ja-JP" altLang="en-US" sz="1400" b="1" dirty="0" smtClean="0"/>
              <a:t>推移（大阪府）</a:t>
            </a:r>
            <a:endParaRPr kumimoji="1" lang="ja-JP" altLang="en-US"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476744"/>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：「事業所・企業統計調査」及び「経済</a:t>
            </a:r>
            <a:r>
              <a:rPr lang="ja-JP" altLang="en-US" sz="1100" dirty="0">
                <a:latin typeface="Meiryo UI" panose="020B0604030504040204" pitchFamily="50" charset="-128"/>
                <a:ea typeface="Meiryo UI" panose="020B0604030504040204" pitchFamily="50" charset="-128"/>
              </a:rPr>
              <a:t>センサス活動</a:t>
            </a:r>
            <a:r>
              <a:rPr lang="ja-JP" altLang="en-US" sz="1100" dirty="0" smtClean="0">
                <a:latin typeface="Meiryo UI" panose="020B0604030504040204" pitchFamily="50" charset="-128"/>
                <a:ea typeface="Meiryo UI" panose="020B0604030504040204" pitchFamily="50" charset="-128"/>
              </a:rPr>
              <a:t>調査」を</a:t>
            </a:r>
            <a:r>
              <a:rPr lang="ja-JP" altLang="en-US" sz="1100" dirty="0">
                <a:latin typeface="Meiryo UI" panose="020B0604030504040204" pitchFamily="50" charset="-128"/>
                <a:ea typeface="Meiryo UI" panose="020B0604030504040204" pitchFamily="50" charset="-128"/>
              </a:rPr>
              <a:t>もとに副首都推進局にて作成</a:t>
            </a: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51086" y="5969672"/>
            <a:ext cx="8401878" cy="369332"/>
          </a:xfrm>
          <a:prstGeom prst="rect">
            <a:avLst/>
          </a:prstGeom>
          <a:noFill/>
        </p:spPr>
        <p:txBody>
          <a:bodyPr wrap="square" rtlCol="0">
            <a:spAutoFit/>
          </a:bodyPr>
          <a:lstStyle/>
          <a:p>
            <a:r>
              <a:rPr kumimoji="1" lang="ja-JP" altLang="en-US" sz="900" dirty="0"/>
              <a:t>（注</a:t>
            </a:r>
            <a:r>
              <a:rPr kumimoji="1" lang="ja-JP" altLang="en-US" sz="900" dirty="0" smtClean="0"/>
              <a:t>）中小規模</a:t>
            </a:r>
            <a:r>
              <a:rPr kumimoji="1" lang="en-US" altLang="ja-JP" sz="900" dirty="0" smtClean="0"/>
              <a:t>…</a:t>
            </a:r>
            <a:r>
              <a:rPr kumimoji="1" lang="ja-JP" altLang="en-US" sz="900" dirty="0"/>
              <a:t>民間事業所について、常用雇用者数</a:t>
            </a:r>
            <a:r>
              <a:rPr kumimoji="1" lang="en-US" altLang="ja-JP" sz="900" dirty="0"/>
              <a:t>300</a:t>
            </a:r>
            <a:r>
              <a:rPr kumimoji="1" lang="ja-JP" altLang="en-US" sz="900" dirty="0"/>
              <a:t>人未満（ただし、卸売業、サービス業については</a:t>
            </a:r>
            <a:r>
              <a:rPr kumimoji="1" lang="en-US" altLang="ja-JP" sz="900" dirty="0"/>
              <a:t>100</a:t>
            </a:r>
            <a:r>
              <a:rPr kumimoji="1" lang="ja-JP" altLang="en-US" sz="900" dirty="0"/>
              <a:t>人未満、小売業、飲食店については</a:t>
            </a:r>
            <a:r>
              <a:rPr kumimoji="1" lang="en-US" altLang="ja-JP" sz="900" dirty="0"/>
              <a:t>50</a:t>
            </a:r>
            <a:r>
              <a:rPr kumimoji="1" lang="ja-JP" altLang="en-US" sz="900" dirty="0"/>
              <a:t>人未満）</a:t>
            </a:r>
            <a:r>
              <a:rPr kumimoji="1" lang="ja-JP" altLang="en-US" sz="900" dirty="0" smtClean="0"/>
              <a:t>の</a:t>
            </a:r>
            <a:endParaRPr kumimoji="1" lang="en-US" altLang="ja-JP" sz="900" dirty="0" smtClean="0"/>
          </a:p>
          <a:p>
            <a:r>
              <a:rPr kumimoji="1" lang="ja-JP" altLang="en-US" sz="900" dirty="0"/>
              <a:t>　</a:t>
            </a:r>
            <a:r>
              <a:rPr kumimoji="1" lang="ja-JP" altLang="en-US" sz="900" dirty="0" smtClean="0"/>
              <a:t>　　　　　　　　　　　数値</a:t>
            </a:r>
            <a:r>
              <a:rPr kumimoji="1" lang="ja-JP" altLang="en-US" sz="900" dirty="0"/>
              <a:t>を合計し、中小企業とみなした。</a:t>
            </a:r>
            <a:endParaRPr kumimoji="1" lang="en-US" altLang="ja-JP" sz="900" dirty="0"/>
          </a:p>
        </p:txBody>
      </p:sp>
      <p:sp>
        <p:nvSpPr>
          <p:cNvPr id="12" name="テキスト ボックス 1"/>
          <p:cNvSpPr txBox="1"/>
          <p:nvPr/>
        </p:nvSpPr>
        <p:spPr>
          <a:xfrm>
            <a:off x="6730330" y="4005800"/>
            <a:ext cx="1096893" cy="36060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100" dirty="0" smtClean="0"/>
              <a:t>事業所数</a:t>
            </a:r>
            <a:endParaRPr lang="ja-JP" altLang="en-US" sz="1100" dirty="0"/>
          </a:p>
        </p:txBody>
      </p:sp>
      <p:sp>
        <p:nvSpPr>
          <p:cNvPr id="13" name="正方形/長方形 1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en-US" altLang="ja-JP" sz="2000" kern="0" dirty="0" smtClean="0">
                <a:solidFill>
                  <a:srgbClr val="000000"/>
                </a:solidFill>
                <a:ea typeface="Meiryo UI" pitchFamily="50" charset="-128"/>
                <a:cs typeface="Meiryo UI" pitchFamily="50" charset="-128"/>
              </a:rPr>
              <a:t>3(1)</a:t>
            </a:r>
            <a:r>
              <a:rPr kumimoji="0" lang="ja-JP" altLang="en-US" sz="2000" kern="0" dirty="0" smtClean="0">
                <a:solidFill>
                  <a:srgbClr val="000000"/>
                </a:solidFill>
                <a:ea typeface="Meiryo UI" pitchFamily="50" charset="-128"/>
                <a:cs typeface="Meiryo UI" pitchFamily="50" charset="-128"/>
              </a:rPr>
              <a:t>中小企業について①（事業所数、従業員数の推移）</a:t>
            </a:r>
            <a:endParaRPr kumimoji="0" lang="ja-JP" altLang="en-US" sz="2000" kern="0" dirty="0">
              <a:solidFill>
                <a:srgbClr val="000000"/>
              </a:solidFill>
              <a:ea typeface="Meiryo UI" pitchFamily="50" charset="-128"/>
              <a:cs typeface="Meiryo UI" pitchFamily="50" charset="-128"/>
            </a:endParaRPr>
          </a:p>
        </p:txBody>
      </p:sp>
      <p:sp>
        <p:nvSpPr>
          <p:cNvPr id="3" name="スライド番号プレースホルダー 2"/>
          <p:cNvSpPr>
            <a:spLocks noGrp="1"/>
          </p:cNvSpPr>
          <p:nvPr>
            <p:ph type="sldNum" sz="quarter" idx="12"/>
          </p:nvPr>
        </p:nvSpPr>
        <p:spPr>
          <a:xfrm>
            <a:off x="7086600" y="6476744"/>
            <a:ext cx="2057400" cy="365125"/>
          </a:xfrm>
        </p:spPr>
        <p:txBody>
          <a:bodyPr/>
          <a:lstStyle/>
          <a:p>
            <a:fld id="{50F88186-B17D-4CE3-A887-D91699CF601C}" type="slidenum">
              <a:rPr kumimoji="1" lang="ja-JP" altLang="en-US" smtClean="0"/>
              <a:t>13</a:t>
            </a:fld>
            <a:endParaRPr kumimoji="1" lang="ja-JP" altLang="en-US"/>
          </a:p>
        </p:txBody>
      </p:sp>
      <p:pic>
        <p:nvPicPr>
          <p:cNvPr id="4" name="図 3"/>
          <p:cNvPicPr>
            <a:picLocks noChangeAspect="1"/>
          </p:cNvPicPr>
          <p:nvPr/>
        </p:nvPicPr>
        <p:blipFill>
          <a:blip r:embed="rId2"/>
          <a:stretch>
            <a:fillRect/>
          </a:stretch>
        </p:blipFill>
        <p:spPr>
          <a:xfrm>
            <a:off x="414636" y="1739529"/>
            <a:ext cx="8309568" cy="4023709"/>
          </a:xfrm>
          <a:prstGeom prst="rect">
            <a:avLst/>
          </a:prstGeom>
        </p:spPr>
      </p:pic>
    </p:spTree>
    <p:extLst>
      <p:ext uri="{BB962C8B-B14F-4D97-AF65-F5344CB8AC3E}">
        <p14:creationId xmlns:p14="http://schemas.microsoft.com/office/powerpoint/2010/main" val="191006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全国の中小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企業の労働生産性は製造業、非製造業共に、大きな落ち込みはないものの、長らく横ばい傾向が続いて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en-US" altLang="ja-JP" sz="2000" kern="0" dirty="0" smtClean="0">
                <a:solidFill>
                  <a:srgbClr val="000000"/>
                </a:solidFill>
                <a:ea typeface="Meiryo UI" pitchFamily="50" charset="-128"/>
                <a:cs typeface="Meiryo UI" pitchFamily="50" charset="-128"/>
              </a:rPr>
              <a:t>3(2)</a:t>
            </a:r>
            <a:r>
              <a:rPr kumimoji="0" lang="ja-JP" altLang="en-US" sz="2000" kern="0" dirty="0" smtClean="0">
                <a:solidFill>
                  <a:srgbClr val="000000"/>
                </a:solidFill>
                <a:ea typeface="Meiryo UI" pitchFamily="50" charset="-128"/>
                <a:cs typeface="Meiryo UI" pitchFamily="50" charset="-128"/>
              </a:rPr>
              <a:t>中小企業について②（一人当たり付加価値額）</a:t>
            </a:r>
            <a:endParaRPr kumimoji="0" lang="ja-JP" altLang="en-US" sz="2000" kern="0" dirty="0">
              <a:solidFill>
                <a:srgbClr val="000000"/>
              </a:solidFill>
              <a:ea typeface="Meiryo UI" pitchFamily="50" charset="-128"/>
              <a:cs typeface="Meiryo UI" pitchFamily="50" charset="-128"/>
            </a:endParaRP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企業規模別従業員一人当たり付加価値額（労働生産性）の</a:t>
            </a:r>
            <a:r>
              <a:rPr kumimoji="1" lang="ja-JP" altLang="en-US" sz="1400" b="1" dirty="0" smtClean="0"/>
              <a:t>推移（全国）</a:t>
            </a:r>
            <a:endParaRPr kumimoji="1" lang="ja-JP" altLang="en-US"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379118"/>
            <a:ext cx="3588401"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：中小企業白書</a:t>
            </a:r>
            <a:r>
              <a:rPr lang="en-US" altLang="ja-JP" sz="1100" dirty="0" smtClean="0">
                <a:latin typeface="Meiryo UI" panose="020B0604030504040204" pitchFamily="50" charset="-128"/>
                <a:ea typeface="Meiryo UI" panose="020B0604030504040204" pitchFamily="50" charset="-128"/>
              </a:rPr>
              <a:t>2021</a:t>
            </a:r>
          </a:p>
          <a:p>
            <a:r>
              <a:rPr lang="ja-JP" altLang="en-US" sz="1100" dirty="0" smtClean="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財務省「法人企業統計調査年報」</a:t>
            </a:r>
            <a:r>
              <a:rPr lang="ja-JP" altLang="en-US" sz="1100" dirty="0" smtClean="0">
                <a:latin typeface="Meiryo UI" panose="020B0604030504040204" pitchFamily="50" charset="-128"/>
                <a:ea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endParaRPr>
          </a:p>
        </p:txBody>
      </p:sp>
      <p:sp>
        <p:nvSpPr>
          <p:cNvPr id="33" name="正方形/長方形 32"/>
          <p:cNvSpPr/>
          <p:nvPr/>
        </p:nvSpPr>
        <p:spPr>
          <a:xfrm>
            <a:off x="902069" y="2237653"/>
            <a:ext cx="2061889"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478891" y="2213857"/>
            <a:ext cx="2193785"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51086" y="5741216"/>
            <a:ext cx="8401878" cy="646331"/>
          </a:xfrm>
          <a:prstGeom prst="rect">
            <a:avLst/>
          </a:prstGeom>
          <a:noFill/>
        </p:spPr>
        <p:txBody>
          <a:bodyPr wrap="square" rtlCol="0">
            <a:spAutoFit/>
          </a:bodyPr>
          <a:lstStyle/>
          <a:p>
            <a:r>
              <a:rPr kumimoji="1" lang="en-US" altLang="ja-JP" sz="900" dirty="0"/>
              <a:t>(</a:t>
            </a:r>
            <a:r>
              <a:rPr kumimoji="1" lang="ja-JP" altLang="en-US" sz="900" dirty="0"/>
              <a:t>注</a:t>
            </a:r>
            <a:r>
              <a:rPr kumimoji="1" lang="en-US" altLang="ja-JP" sz="900" dirty="0" smtClean="0"/>
              <a:t>)</a:t>
            </a:r>
          </a:p>
          <a:p>
            <a:r>
              <a:rPr kumimoji="1" lang="en-US" altLang="ja-JP" sz="900" dirty="0" smtClean="0"/>
              <a:t>1</a:t>
            </a:r>
            <a:r>
              <a:rPr kumimoji="1" lang="en-US" altLang="ja-JP" sz="900" dirty="0"/>
              <a:t>.</a:t>
            </a:r>
            <a:r>
              <a:rPr kumimoji="1" lang="ja-JP" altLang="en-US" sz="900" dirty="0"/>
              <a:t>ここでいう大企業とは資本金</a:t>
            </a:r>
            <a:r>
              <a:rPr kumimoji="1" lang="en-US" altLang="ja-JP" sz="900" dirty="0"/>
              <a:t>10</a:t>
            </a:r>
            <a:r>
              <a:rPr kumimoji="1" lang="ja-JP" altLang="en-US" sz="900" dirty="0"/>
              <a:t>億円以上、中小企業とは資本金１億円未満の企業とする</a:t>
            </a:r>
            <a:r>
              <a:rPr kumimoji="1" lang="ja-JP" altLang="en-US" sz="900" dirty="0" smtClean="0"/>
              <a:t>。</a:t>
            </a:r>
            <a:endParaRPr kumimoji="1" lang="en-US" altLang="ja-JP" sz="900" dirty="0" smtClean="0"/>
          </a:p>
          <a:p>
            <a:r>
              <a:rPr kumimoji="1" lang="en-US" altLang="ja-JP" sz="900" dirty="0"/>
              <a:t>2.</a:t>
            </a:r>
            <a:r>
              <a:rPr kumimoji="1" lang="ja-JP" altLang="en-US" sz="900" dirty="0"/>
              <a:t>平成</a:t>
            </a:r>
            <a:r>
              <a:rPr kumimoji="1" lang="en-US" altLang="ja-JP" sz="900" dirty="0"/>
              <a:t>18</a:t>
            </a:r>
            <a:r>
              <a:rPr kumimoji="1" lang="ja-JP" altLang="en-US" sz="900" dirty="0"/>
              <a:t>年度調査以前は付加価値額＝営業純益</a:t>
            </a:r>
            <a:r>
              <a:rPr kumimoji="1" lang="en-US" altLang="ja-JP" sz="900" dirty="0"/>
              <a:t>(</a:t>
            </a:r>
            <a:r>
              <a:rPr kumimoji="1" lang="ja-JP" altLang="en-US" sz="900" dirty="0"/>
              <a:t>営業利益－支払利息等</a:t>
            </a:r>
            <a:r>
              <a:rPr kumimoji="1" lang="en-US" altLang="ja-JP" sz="900" dirty="0"/>
              <a:t>)</a:t>
            </a:r>
            <a:r>
              <a:rPr kumimoji="1" lang="ja-JP" altLang="en-US" sz="900" dirty="0"/>
              <a:t>＋役員給与＋従業員給与＋福利厚生費＋支払利息等＋動産・不動産賃借料＋租税公課とし、平成</a:t>
            </a:r>
            <a:r>
              <a:rPr kumimoji="1" lang="en-US" altLang="ja-JP" sz="900" dirty="0"/>
              <a:t>19</a:t>
            </a:r>
            <a:r>
              <a:rPr kumimoji="1" lang="ja-JP" altLang="en-US" sz="900" dirty="0"/>
              <a:t>年度調査以降はこれに役員賞与、及び従業員賞与を加えたものとする。</a:t>
            </a:r>
            <a:endParaRPr kumimoji="1" lang="en-US" altLang="ja-JP" sz="900" dirty="0"/>
          </a:p>
        </p:txBody>
      </p:sp>
      <p:pic>
        <p:nvPicPr>
          <p:cNvPr id="3" name="図 2"/>
          <p:cNvPicPr>
            <a:picLocks noChangeAspect="1"/>
          </p:cNvPicPr>
          <p:nvPr/>
        </p:nvPicPr>
        <p:blipFill>
          <a:blip r:embed="rId2"/>
          <a:stretch>
            <a:fillRect/>
          </a:stretch>
        </p:blipFill>
        <p:spPr>
          <a:xfrm>
            <a:off x="608221" y="1682179"/>
            <a:ext cx="7922397" cy="4031935"/>
          </a:xfrm>
          <a:prstGeom prst="rect">
            <a:avLst/>
          </a:prstGeom>
        </p:spPr>
      </p:pic>
      <p:sp>
        <p:nvSpPr>
          <p:cNvPr id="10" name="テキスト ボックス 9">
            <a:extLst>
              <a:ext uri="{FF2B5EF4-FFF2-40B4-BE49-F238E27FC236}">
                <a16:creationId xmlns:a16="http://schemas.microsoft.com/office/drawing/2014/main" id="{C04CD1B5-F732-4A5C-A8C2-0AE547D85819}"/>
              </a:ext>
            </a:extLst>
          </p:cNvPr>
          <p:cNvSpPr txBox="1"/>
          <p:nvPr/>
        </p:nvSpPr>
        <p:spPr>
          <a:xfrm>
            <a:off x="8216940" y="2088191"/>
            <a:ext cx="750592"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大企業</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非製造業</a:t>
            </a:r>
            <a:endParaRPr lang="ja-JP" altLang="en-US"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8292499" y="2661177"/>
            <a:ext cx="750592"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大企業</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製造業</a:t>
            </a:r>
            <a:endParaRPr lang="ja-JP" altLang="en-US" sz="11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04CD1B5-F732-4A5C-A8C2-0AE547D85819}"/>
              </a:ext>
            </a:extLst>
          </p:cNvPr>
          <p:cNvSpPr txBox="1"/>
          <p:nvPr/>
        </p:nvSpPr>
        <p:spPr>
          <a:xfrm>
            <a:off x="3132670" y="3477391"/>
            <a:ext cx="750592"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中小企業</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製造業</a:t>
            </a:r>
            <a:endParaRPr lang="ja-JP" altLang="en-US" sz="11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2990995" y="4278671"/>
            <a:ext cx="750592" cy="430887"/>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中小企業</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非製造業</a:t>
            </a:r>
            <a:endParaRPr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6978654" y="6444880"/>
            <a:ext cx="2057400" cy="365125"/>
          </a:xfrm>
        </p:spPr>
        <p:txBody>
          <a:bodyPr/>
          <a:lstStyle/>
          <a:p>
            <a:fld id="{50F88186-B17D-4CE3-A887-D91699CF601C}" type="slidenum">
              <a:rPr kumimoji="1" lang="ja-JP" altLang="en-US" smtClean="0"/>
              <a:t>14</a:t>
            </a:fld>
            <a:endParaRPr kumimoji="1" lang="ja-JP" altLang="en-US"/>
          </a:p>
        </p:txBody>
      </p:sp>
    </p:spTree>
    <p:extLst>
      <p:ext uri="{BB962C8B-B14F-4D97-AF65-F5344CB8AC3E}">
        <p14:creationId xmlns:p14="http://schemas.microsoft.com/office/powerpoint/2010/main" val="199416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楕円 13">
            <a:extLst>
              <a:ext uri="{FF2B5EF4-FFF2-40B4-BE49-F238E27FC236}">
                <a16:creationId xmlns:a16="http://schemas.microsoft.com/office/drawing/2014/main" id="{D41DF365-08AE-482F-9A93-5D90AB3800A6}"/>
              </a:ext>
            </a:extLst>
          </p:cNvPr>
          <p:cNvSpPr/>
          <p:nvPr/>
        </p:nvSpPr>
        <p:spPr>
          <a:xfrm>
            <a:off x="1571222" y="5181300"/>
            <a:ext cx="560082" cy="4725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D41DF365-08AE-482F-9A93-5D90AB3800A6}"/>
              </a:ext>
            </a:extLst>
          </p:cNvPr>
          <p:cNvSpPr/>
          <p:nvPr/>
        </p:nvSpPr>
        <p:spPr>
          <a:xfrm>
            <a:off x="3986320" y="4854884"/>
            <a:ext cx="560082" cy="4725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41DF365-08AE-482F-9A93-5D90AB3800A6}"/>
              </a:ext>
            </a:extLst>
          </p:cNvPr>
          <p:cNvSpPr/>
          <p:nvPr/>
        </p:nvSpPr>
        <p:spPr>
          <a:xfrm>
            <a:off x="6431164" y="4775462"/>
            <a:ext cx="560082" cy="4725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都道府県別の企業規模別の付加価値額</a:t>
            </a:r>
            <a:endParaRPr lang="en-US" altLang="ja-JP" sz="1400" b="1" dirty="0"/>
          </a:p>
        </p:txBody>
      </p:sp>
      <p:sp>
        <p:nvSpPr>
          <p:cNvPr id="10" name="テキスト ボックス 9">
            <a:extLst>
              <a:ext uri="{FF2B5EF4-FFF2-40B4-BE49-F238E27FC236}">
                <a16:creationId xmlns:a16="http://schemas.microsoft.com/office/drawing/2014/main" id="{38AC23D9-3851-43D3-AA26-2ADD5FE02A68}"/>
              </a:ext>
            </a:extLst>
          </p:cNvPr>
          <p:cNvSpPr txBox="1"/>
          <p:nvPr/>
        </p:nvSpPr>
        <p:spPr>
          <a:xfrm>
            <a:off x="304800" y="6595272"/>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経済</a:t>
            </a:r>
            <a:r>
              <a:rPr lang="ja-JP" altLang="en-US" sz="1100" dirty="0" smtClean="0">
                <a:latin typeface="Meiryo UI" panose="020B0604030504040204" pitchFamily="50" charset="-128"/>
                <a:ea typeface="Meiryo UI" panose="020B0604030504040204" pitchFamily="50" charset="-128"/>
              </a:rPr>
              <a:t>産業省「中小企業白書</a:t>
            </a:r>
            <a:r>
              <a:rPr lang="en-US" altLang="ja-JP" sz="1100" dirty="0" smtClean="0">
                <a:latin typeface="Meiryo UI" panose="020B0604030504040204" pitchFamily="50" charset="-128"/>
                <a:ea typeface="Meiryo UI" panose="020B0604030504040204" pitchFamily="50" charset="-128"/>
              </a:rPr>
              <a:t>2021</a:t>
            </a:r>
            <a:r>
              <a:rPr lang="ja-JP" altLang="en-US" sz="1100" dirty="0" smtClean="0">
                <a:latin typeface="Meiryo UI" panose="020B0604030504040204" pitchFamily="50" charset="-128"/>
                <a:ea typeface="Meiryo UI" panose="020B0604030504040204" pitchFamily="50" charset="-128"/>
              </a:rPr>
              <a:t>」を</a:t>
            </a:r>
            <a:r>
              <a:rPr lang="ja-JP" altLang="en-US" sz="1100" dirty="0">
                <a:latin typeface="Meiryo UI" panose="020B0604030504040204" pitchFamily="50" charset="-128"/>
                <a:ea typeface="Meiryo UI" panose="020B0604030504040204" pitchFamily="50" charset="-128"/>
              </a:rPr>
              <a:t>もとに副首都推進局にて作成</a:t>
            </a:r>
          </a:p>
        </p:txBody>
      </p:sp>
      <p:sp>
        <p:nvSpPr>
          <p:cNvPr id="12" name="正方形/長方形 11">
            <a:extLst>
              <a:ext uri="{FF2B5EF4-FFF2-40B4-BE49-F238E27FC236}">
                <a16:creationId xmlns:a16="http://schemas.microsoft.com/office/drawing/2014/main" id="{0ACAFD84-3FCD-49E0-84EE-0992DF06F324}"/>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企業規模別の付加価値額を都道府県別に比較すると、いずれも大企業の占める割合が大きい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580" y="-2373"/>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en-US" altLang="ja-JP" sz="2000" kern="0" dirty="0" smtClean="0">
                <a:solidFill>
                  <a:srgbClr val="000000"/>
                </a:solidFill>
                <a:ea typeface="Meiryo UI" pitchFamily="50" charset="-128"/>
                <a:cs typeface="Meiryo UI" pitchFamily="50" charset="-128"/>
              </a:rPr>
              <a:t>3(3)</a:t>
            </a:r>
            <a:r>
              <a:rPr kumimoji="0" lang="ja-JP" altLang="en-US" sz="2000" kern="0" dirty="0" smtClean="0">
                <a:solidFill>
                  <a:srgbClr val="000000"/>
                </a:solidFill>
                <a:ea typeface="Meiryo UI" pitchFamily="50" charset="-128"/>
                <a:cs typeface="Meiryo UI" pitchFamily="50" charset="-128"/>
              </a:rPr>
              <a:t>中小企業について③（企業規模別付加価値額）</a:t>
            </a:r>
            <a:endParaRPr kumimoji="0" lang="ja-JP" altLang="en-US" sz="2000" kern="0" dirty="0">
              <a:solidFill>
                <a:srgbClr val="000000"/>
              </a:solidFill>
              <a:ea typeface="Meiryo UI" pitchFamily="50" charset="-128"/>
              <a:cs typeface="Meiryo UI" pitchFamily="50" charset="-128"/>
            </a:endParaRPr>
          </a:p>
        </p:txBody>
      </p:sp>
      <p:sp>
        <p:nvSpPr>
          <p:cNvPr id="4" name="スライド番号プレースホルダー 3"/>
          <p:cNvSpPr>
            <a:spLocks noGrp="1"/>
          </p:cNvSpPr>
          <p:nvPr>
            <p:ph type="sldNum" sz="quarter" idx="12"/>
          </p:nvPr>
        </p:nvSpPr>
        <p:spPr>
          <a:xfrm>
            <a:off x="7084020" y="6462808"/>
            <a:ext cx="2057400" cy="365125"/>
          </a:xfrm>
        </p:spPr>
        <p:txBody>
          <a:bodyPr/>
          <a:lstStyle/>
          <a:p>
            <a:fld id="{50F88186-B17D-4CE3-A887-D91699CF601C}" type="slidenum">
              <a:rPr kumimoji="1" lang="ja-JP" altLang="en-US" smtClean="0"/>
              <a:t>15</a:t>
            </a:fld>
            <a:endParaRPr kumimoji="1" lang="ja-JP" altLang="en-US"/>
          </a:p>
        </p:txBody>
      </p:sp>
      <p:pic>
        <p:nvPicPr>
          <p:cNvPr id="2" name="図 1"/>
          <p:cNvPicPr>
            <a:picLocks noChangeAspect="1"/>
          </p:cNvPicPr>
          <p:nvPr/>
        </p:nvPicPr>
        <p:blipFill>
          <a:blip r:embed="rId2"/>
          <a:stretch>
            <a:fillRect/>
          </a:stretch>
        </p:blipFill>
        <p:spPr>
          <a:xfrm>
            <a:off x="542663" y="1612935"/>
            <a:ext cx="8053514" cy="4541914"/>
          </a:xfrm>
          <a:prstGeom prst="rect">
            <a:avLst/>
          </a:prstGeom>
        </p:spPr>
      </p:pic>
    </p:spTree>
    <p:extLst>
      <p:ext uri="{BB962C8B-B14F-4D97-AF65-F5344CB8AC3E}">
        <p14:creationId xmlns:p14="http://schemas.microsoft.com/office/powerpoint/2010/main" val="3334450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lang="ja-JP" altLang="en-US" sz="1400" b="1" dirty="0" smtClean="0"/>
              <a:t>都道府県別の付加</a:t>
            </a:r>
            <a:r>
              <a:rPr lang="ja-JP" altLang="en-US" sz="1400" b="1" dirty="0"/>
              <a:t>価値額</a:t>
            </a:r>
            <a:r>
              <a:rPr lang="ja-JP" altLang="en-US" sz="1400" b="1" dirty="0" smtClean="0"/>
              <a:t>の企業規模別内訳</a:t>
            </a:r>
            <a:endParaRPr lang="en-US" altLang="ja-JP" sz="1400" b="1" dirty="0"/>
          </a:p>
        </p:txBody>
      </p:sp>
      <p:sp>
        <p:nvSpPr>
          <p:cNvPr id="10" name="テキスト ボックス 9">
            <a:extLst>
              <a:ext uri="{FF2B5EF4-FFF2-40B4-BE49-F238E27FC236}">
                <a16:creationId xmlns:a16="http://schemas.microsoft.com/office/drawing/2014/main" id="{38AC23D9-3851-43D3-AA26-2ADD5FE02A68}"/>
              </a:ext>
            </a:extLst>
          </p:cNvPr>
          <p:cNvSpPr txBox="1"/>
          <p:nvPr/>
        </p:nvSpPr>
        <p:spPr>
          <a:xfrm>
            <a:off x="304800" y="6595272"/>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出典：経済産業省「中小企業白書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」をもとに副首都推進局にて作成</a:t>
            </a:r>
          </a:p>
        </p:txBody>
      </p:sp>
      <p:sp>
        <p:nvSpPr>
          <p:cNvPr id="12" name="正方形/長方形 11">
            <a:extLst>
              <a:ext uri="{FF2B5EF4-FFF2-40B4-BE49-F238E27FC236}">
                <a16:creationId xmlns:a16="http://schemas.microsoft.com/office/drawing/2014/main" id="{0ACAFD84-3FCD-49E0-84EE-0992DF06F324}"/>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価値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企業規模別内訳を都道府県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別に比較すると、いずれも大企業の占める割合が大きいが、東京都が約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割を大企業が占めているのに対し、大阪府や愛知県は、大企業は半分に満たず、大阪府は東京都や愛知県より中小企業の割合が大きい。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楕円 8">
            <a:extLst>
              <a:ext uri="{FF2B5EF4-FFF2-40B4-BE49-F238E27FC236}">
                <a16:creationId xmlns:a16="http://schemas.microsoft.com/office/drawing/2014/main" id="{D41DF365-08AE-482F-9A93-5D90AB3800A6}"/>
              </a:ext>
            </a:extLst>
          </p:cNvPr>
          <p:cNvSpPr/>
          <p:nvPr/>
        </p:nvSpPr>
        <p:spPr>
          <a:xfrm>
            <a:off x="360608" y="2144416"/>
            <a:ext cx="560082" cy="3788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086600" y="6558986"/>
            <a:ext cx="2057400" cy="365125"/>
          </a:xfrm>
        </p:spPr>
        <p:txBody>
          <a:bodyPr/>
          <a:lstStyle/>
          <a:p>
            <a:fld id="{50F88186-B17D-4CE3-A887-D91699CF601C}" type="slidenum">
              <a:rPr kumimoji="1" lang="ja-JP" altLang="en-US" smtClean="0"/>
              <a:t>16</a:t>
            </a:fld>
            <a:endParaRPr kumimoji="1" lang="ja-JP" altLang="en-US"/>
          </a:p>
        </p:txBody>
      </p:sp>
      <p:sp>
        <p:nvSpPr>
          <p:cNvPr id="13" name="正方形/長方形 1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en-US" altLang="ja-JP" sz="2000" kern="0" dirty="0" smtClean="0">
                <a:solidFill>
                  <a:srgbClr val="000000"/>
                </a:solidFill>
                <a:ea typeface="Meiryo UI" pitchFamily="50" charset="-128"/>
                <a:cs typeface="Meiryo UI" pitchFamily="50" charset="-128"/>
              </a:rPr>
              <a:t>3(4)</a:t>
            </a:r>
            <a:r>
              <a:rPr kumimoji="0" lang="ja-JP" altLang="en-US" sz="2000" kern="0" dirty="0" smtClean="0">
                <a:solidFill>
                  <a:srgbClr val="000000"/>
                </a:solidFill>
                <a:ea typeface="Meiryo UI" pitchFamily="50" charset="-128"/>
                <a:cs typeface="Meiryo UI" pitchFamily="50" charset="-128"/>
              </a:rPr>
              <a:t>中小企業について④（企業規模別付加価値額の割合）</a:t>
            </a:r>
            <a:endParaRPr kumimoji="0" lang="ja-JP" altLang="en-US" sz="2000"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304800" y="1669192"/>
            <a:ext cx="8480271" cy="4694327"/>
          </a:xfrm>
          <a:prstGeom prst="rect">
            <a:avLst/>
          </a:prstGeom>
        </p:spPr>
      </p:pic>
    </p:spTree>
    <p:extLst>
      <p:ext uri="{BB962C8B-B14F-4D97-AF65-F5344CB8AC3E}">
        <p14:creationId xmlns:p14="http://schemas.microsoft.com/office/powerpoint/2010/main" val="2035170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112713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都道府県について、企業規模別の生産性をみると、大阪府の中小企業の生産性は、全国や愛知県より高いが、東京都よりは低い。一方、大阪府の大企業の生産性は、全国より高いものの、東京都や愛知県より低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主要都道府県について、製造業における従業者規模別の生産性をみると、いずれも従業者規模が大きくなるほど生産性（一人あたりの付加価値額）は高い傾向にある。大阪府は、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人以下の小規模な事業所における生産性が東京都や愛知県より高い。規模が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人を超えると、３</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都府県</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のなかでは、愛知県が最も生産性が高くなる</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企業規模別生産性（非一次産業）</a:t>
            </a:r>
            <a:endParaRPr lang="en-US" altLang="ja-JP"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292251"/>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年版中小企業白書をもとに副首都推進局にて作成</a:t>
            </a:r>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90317" y="2264307"/>
            <a:ext cx="4841508"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単位：万円／従業者一人あたり</a:t>
            </a: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151086" y="5469091"/>
            <a:ext cx="4582663" cy="784830"/>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生産性＝付加価値額／従業者数</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付加</a:t>
            </a:r>
            <a:r>
              <a:rPr lang="ja-JP" altLang="en-US" sz="900" dirty="0" smtClean="0">
                <a:latin typeface="Meiryo UI" panose="020B0604030504040204" pitchFamily="50" charset="-128"/>
                <a:ea typeface="Meiryo UI" panose="020B0604030504040204" pitchFamily="50" charset="-128"/>
              </a:rPr>
              <a:t>価値額は</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rPr>
              <a:t>年版中小企業白書９表「都道府県別規模別付加価値</a:t>
            </a:r>
            <a:r>
              <a:rPr lang="ja-JP" altLang="en-US" sz="900" dirty="0" smtClean="0">
                <a:latin typeface="Meiryo UI" panose="020B0604030504040204" pitchFamily="50" charset="-128"/>
                <a:ea typeface="Meiryo UI" panose="020B0604030504040204" pitchFamily="50" charset="-128"/>
              </a:rPr>
              <a:t>額</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民営、非一次産業、</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r>
              <a:rPr lang="ja-JP" altLang="en-US" sz="900" dirty="0" smtClean="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従業者数は、</a:t>
            </a:r>
            <a:r>
              <a:rPr lang="en-US" altLang="zh-TW" sz="900" dirty="0">
                <a:latin typeface="Meiryo UI" panose="020B0604030504040204" pitchFamily="50" charset="-128"/>
                <a:ea typeface="Meiryo UI" panose="020B0604030504040204" pitchFamily="50" charset="-128"/>
              </a:rPr>
              <a:t>2021</a:t>
            </a:r>
            <a:r>
              <a:rPr lang="zh-TW" altLang="en-US" sz="900" dirty="0">
                <a:latin typeface="Meiryo UI" panose="020B0604030504040204" pitchFamily="50" charset="-128"/>
                <a:ea typeface="Meiryo UI" panose="020B0604030504040204" pitchFamily="50" charset="-128"/>
              </a:rPr>
              <a:t>年版中小企業白書</a:t>
            </a:r>
            <a:r>
              <a:rPr lang="ja-JP" altLang="en-US" sz="900" dirty="0">
                <a:latin typeface="Meiryo UI" panose="020B0604030504040204" pitchFamily="50" charset="-128"/>
                <a:ea typeface="Meiryo UI" panose="020B0604030504040204" pitchFamily="50" charset="-128"/>
              </a:rPr>
              <a:t>７表</a:t>
            </a:r>
            <a:r>
              <a:rPr lang="zh-TW" altLang="en-US" sz="900" dirty="0">
                <a:latin typeface="Meiryo UI" panose="020B0604030504040204" pitchFamily="50" charset="-128"/>
                <a:ea typeface="Meiryo UI" panose="020B0604030504040204" pitchFamily="50" charset="-128"/>
              </a:rPr>
              <a:t>「都道府県別規模別</a:t>
            </a:r>
            <a:r>
              <a:rPr lang="ja-JP" altLang="en-US" sz="900" dirty="0">
                <a:latin typeface="Meiryo UI" panose="020B0604030504040204" pitchFamily="50" charset="-128"/>
                <a:ea typeface="Meiryo UI" panose="020B0604030504040204" pitchFamily="50" charset="-128"/>
              </a:rPr>
              <a:t>従業者</a:t>
            </a:r>
            <a:r>
              <a:rPr lang="ja-JP" altLang="en-US" sz="900" dirty="0" smtClean="0">
                <a:latin typeface="Meiryo UI" panose="020B0604030504040204" pitchFamily="50" charset="-128"/>
                <a:ea typeface="Meiryo UI" panose="020B0604030504040204" pitchFamily="50" charset="-128"/>
              </a:rPr>
              <a:t>総数</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zh-TW" altLang="en-US" sz="900" dirty="0" smtClean="0">
                <a:latin typeface="Meiryo UI" panose="020B0604030504040204" pitchFamily="50" charset="-128"/>
                <a:ea typeface="Meiryo UI" panose="020B0604030504040204" pitchFamily="50" charset="-128"/>
              </a:rPr>
              <a:t>（</a:t>
            </a:r>
            <a:r>
              <a:rPr lang="zh-TW" altLang="en-US" sz="900" dirty="0">
                <a:latin typeface="Meiryo UI" panose="020B0604030504040204" pitchFamily="50" charset="-128"/>
                <a:ea typeface="Meiryo UI" panose="020B0604030504040204" pitchFamily="50" charset="-128"/>
              </a:rPr>
              <a:t>民営、非一次産業、</a:t>
            </a:r>
            <a:r>
              <a:rPr lang="en-US" altLang="zh-TW" sz="900" dirty="0">
                <a:latin typeface="Meiryo UI" panose="020B0604030504040204" pitchFamily="50" charset="-128"/>
                <a:ea typeface="Meiryo UI" panose="020B0604030504040204" pitchFamily="50" charset="-128"/>
              </a:rPr>
              <a:t>201</a:t>
            </a:r>
            <a:r>
              <a:rPr lang="en-US" altLang="ja-JP" sz="900" dirty="0">
                <a:latin typeface="Meiryo UI" panose="020B0604030504040204" pitchFamily="50" charset="-128"/>
                <a:ea typeface="Meiryo UI" panose="020B0604030504040204" pitchFamily="50" charset="-128"/>
              </a:rPr>
              <a:t>6</a:t>
            </a:r>
            <a:r>
              <a:rPr lang="zh-TW" altLang="en-US" sz="900" dirty="0">
                <a:latin typeface="Meiryo UI" panose="020B0604030504040204" pitchFamily="50" charset="-128"/>
                <a:ea typeface="Meiryo UI" panose="020B0604030504040204" pitchFamily="50" charset="-128"/>
              </a:rPr>
              <a:t>年</a:t>
            </a:r>
            <a:r>
              <a:rPr lang="zh-TW" altLang="en-US" sz="900" dirty="0" smtClean="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」を</a:t>
            </a:r>
            <a:r>
              <a:rPr lang="ja-JP" altLang="en-US" sz="900" dirty="0">
                <a:latin typeface="Meiryo UI" panose="020B0604030504040204" pitchFamily="50" charset="-128"/>
                <a:ea typeface="Meiryo UI" panose="020B0604030504040204" pitchFamily="50" charset="-128"/>
              </a:rPr>
              <a:t>使用</a:t>
            </a:r>
            <a:endParaRPr lang="zh-TW" altLang="en-US" sz="900" dirty="0">
              <a:latin typeface="Meiryo UI" panose="020B0604030504040204" pitchFamily="50" charset="-128"/>
              <a:ea typeface="Meiryo UI" panose="020B0604030504040204" pitchFamily="50" charset="-128"/>
            </a:endParaRPr>
          </a:p>
        </p:txBody>
      </p:sp>
      <p:sp>
        <p:nvSpPr>
          <p:cNvPr id="2" name="楕円 1"/>
          <p:cNvSpPr/>
          <p:nvPr/>
        </p:nvSpPr>
        <p:spPr>
          <a:xfrm>
            <a:off x="3907995" y="4694610"/>
            <a:ext cx="825754" cy="25896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04CD1B5-F732-4A5C-A8C2-0AE547D85819}"/>
              </a:ext>
            </a:extLst>
          </p:cNvPr>
          <p:cNvSpPr txBox="1"/>
          <p:nvPr/>
        </p:nvSpPr>
        <p:spPr>
          <a:xfrm>
            <a:off x="4841508" y="5601071"/>
            <a:ext cx="4027502" cy="646331"/>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生産性＝付加価値額／従業者数</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付加価値は、</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年工業統計調査地域別統計表における付加価値</a:t>
            </a:r>
            <a:r>
              <a:rPr lang="ja-JP" altLang="en-US" sz="900" dirty="0" smtClean="0">
                <a:latin typeface="Meiryo UI" panose="020B0604030504040204" pitchFamily="50" charset="-128"/>
                <a:ea typeface="Meiryo UI" panose="020B0604030504040204" pitchFamily="50" charset="-128"/>
              </a:rPr>
              <a:t>額</a:t>
            </a:r>
            <a:endParaRPr lang="en-US" altLang="ja-JP" sz="900" dirty="0" smtClean="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従業者</a:t>
            </a:r>
            <a:r>
              <a:rPr lang="en-US" altLang="ja-JP" sz="900" dirty="0">
                <a:latin typeface="Meiryo UI" panose="020B0604030504040204" pitchFamily="50" charset="-128"/>
                <a:ea typeface="Meiryo UI" panose="020B0604030504040204" pitchFamily="50" charset="-128"/>
              </a:rPr>
              <a:t>29</a:t>
            </a:r>
            <a:r>
              <a:rPr lang="ja-JP" altLang="en-US" sz="900" dirty="0">
                <a:latin typeface="Meiryo UI" panose="020B0604030504040204" pitchFamily="50" charset="-128"/>
                <a:ea typeface="Meiryo UI" panose="020B0604030504040204" pitchFamily="50" charset="-128"/>
              </a:rPr>
              <a:t>人以下は粗付加価値額</a:t>
            </a:r>
            <a:r>
              <a:rPr lang="en-US" altLang="ja-JP" sz="900"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　　 従業者数は、</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年工業統計調査地域別統計表における従業者数</a:t>
            </a:r>
            <a:endParaRPr lang="zh-TW" altLang="en-US" sz="9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4377350" y="6292251"/>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年工業統計調査地域別統計表をもとに副首都推進局にて作成</a:t>
            </a:r>
          </a:p>
        </p:txBody>
      </p:sp>
      <p:sp>
        <p:nvSpPr>
          <p:cNvPr id="17" name="テキスト ボックス 16">
            <a:extLst>
              <a:ext uri="{FF2B5EF4-FFF2-40B4-BE49-F238E27FC236}">
                <a16:creationId xmlns:a16="http://schemas.microsoft.com/office/drawing/2014/main" id="{39B4B3B1-FF89-44DE-8071-3B959176BA98}"/>
              </a:ext>
            </a:extLst>
          </p:cNvPr>
          <p:cNvSpPr txBox="1"/>
          <p:nvPr/>
        </p:nvSpPr>
        <p:spPr>
          <a:xfrm>
            <a:off x="260985" y="1946361"/>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企業規模別生産性（非一次産業）</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39B4B3B1-FF89-44DE-8071-3B959176BA98}"/>
              </a:ext>
            </a:extLst>
          </p:cNvPr>
          <p:cNvSpPr txBox="1"/>
          <p:nvPr/>
        </p:nvSpPr>
        <p:spPr>
          <a:xfrm>
            <a:off x="5381625" y="1987308"/>
            <a:ext cx="4261803" cy="276999"/>
          </a:xfrm>
          <a:prstGeom prst="rect">
            <a:avLst/>
          </a:prstGeom>
          <a:noFill/>
        </p:spPr>
        <p:txBody>
          <a:bodyPr wrap="square" rtlCol="0">
            <a:spAutoFit/>
          </a:bodyPr>
          <a:lstStyle/>
          <a:p>
            <a:pPr lvl="0" defTabSz="914400">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製造業における従業者規模別の生産性</a:t>
            </a:r>
          </a:p>
        </p:txBody>
      </p:sp>
      <p:sp>
        <p:nvSpPr>
          <p:cNvPr id="3" name="スライド番号プレースホルダー 2"/>
          <p:cNvSpPr>
            <a:spLocks noGrp="1"/>
          </p:cNvSpPr>
          <p:nvPr>
            <p:ph type="sldNum" sz="quarter" idx="12"/>
          </p:nvPr>
        </p:nvSpPr>
        <p:spPr>
          <a:xfrm>
            <a:off x="7086600" y="6541433"/>
            <a:ext cx="2057400" cy="365125"/>
          </a:xfrm>
        </p:spPr>
        <p:txBody>
          <a:bodyPr/>
          <a:lstStyle/>
          <a:p>
            <a:fld id="{50F88186-B17D-4CE3-A887-D91699CF601C}" type="slidenum">
              <a:rPr kumimoji="1" lang="ja-JP" altLang="en-US" smtClean="0"/>
              <a:t>17</a:t>
            </a:fld>
            <a:endParaRPr kumimoji="1" lang="ja-JP" altLang="en-US" dirty="0"/>
          </a:p>
        </p:txBody>
      </p:sp>
      <p:sp>
        <p:nvSpPr>
          <p:cNvPr id="23" name="正方形/長方形 2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en-US" altLang="ja-JP" sz="2000" kern="0" dirty="0" smtClean="0">
                <a:solidFill>
                  <a:srgbClr val="000000"/>
                </a:solidFill>
                <a:ea typeface="Meiryo UI" pitchFamily="50" charset="-128"/>
                <a:cs typeface="Meiryo UI" pitchFamily="50" charset="-128"/>
              </a:rPr>
              <a:t>3(5)</a:t>
            </a:r>
            <a:r>
              <a:rPr kumimoji="0" lang="ja-JP" altLang="en-US" sz="2000" kern="0" dirty="0" smtClean="0">
                <a:solidFill>
                  <a:srgbClr val="000000"/>
                </a:solidFill>
                <a:ea typeface="Meiryo UI" pitchFamily="50" charset="-128"/>
                <a:cs typeface="Meiryo UI" pitchFamily="50" charset="-128"/>
              </a:rPr>
              <a:t>中小企業について⑤（企業規模別生産性）</a:t>
            </a:r>
            <a:endParaRPr kumimoji="0" lang="ja-JP" altLang="en-US" sz="2000"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406721" y="2379867"/>
            <a:ext cx="4395597" cy="2938527"/>
          </a:xfrm>
          <a:prstGeom prst="rect">
            <a:avLst/>
          </a:prstGeom>
        </p:spPr>
      </p:pic>
      <p:pic>
        <p:nvPicPr>
          <p:cNvPr id="6" name="図 5"/>
          <p:cNvPicPr>
            <a:picLocks noChangeAspect="1"/>
          </p:cNvPicPr>
          <p:nvPr/>
        </p:nvPicPr>
        <p:blipFill>
          <a:blip r:embed="rId3"/>
          <a:stretch>
            <a:fillRect/>
          </a:stretch>
        </p:blipFill>
        <p:spPr>
          <a:xfrm>
            <a:off x="5062879" y="2479751"/>
            <a:ext cx="3584759" cy="3273836"/>
          </a:xfrm>
          <a:prstGeom prst="rect">
            <a:avLst/>
          </a:prstGeom>
        </p:spPr>
      </p:pic>
    </p:spTree>
    <p:extLst>
      <p:ext uri="{BB962C8B-B14F-4D97-AF65-F5344CB8AC3E}">
        <p14:creationId xmlns:p14="http://schemas.microsoft.com/office/powerpoint/2010/main" val="16913797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75854"/>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業種別、企業規模別の企業数の内訳を見ると、いずれの業種においても、企業のほとんどが中小企業であることがわかる。大阪府における業種別、企業規模別の従業者数の内訳を見ると、従業者のうち約８割が中小企業で雇用されていることがわかる。</a:t>
            </a:r>
          </a:p>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大阪に強みのある製造業、卸売業・小売業では中小企業の割合が高い</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3033" y="416157"/>
            <a:ext cx="8105861" cy="523220"/>
          </a:xfrm>
          <a:prstGeom prst="rect">
            <a:avLst/>
          </a:prstGeom>
          <a:noFill/>
        </p:spPr>
        <p:txBody>
          <a:bodyPr wrap="square" rtlCol="0">
            <a:spAutoFit/>
          </a:bodyPr>
          <a:lstStyle/>
          <a:p>
            <a:r>
              <a:rPr kumimoji="1" lang="ja-JP" altLang="en-US" sz="1400" b="1" dirty="0"/>
              <a:t>■</a:t>
            </a:r>
            <a:r>
              <a:rPr lang="ja-JP" altLang="en-US" sz="1400" b="1" dirty="0"/>
              <a:t>　業種別・企業規模別の</a:t>
            </a:r>
            <a:r>
              <a:rPr lang="ja-JP" altLang="en-US" sz="1400" b="1" dirty="0" smtClean="0"/>
              <a:t>企業数、従業員数の</a:t>
            </a:r>
            <a:r>
              <a:rPr lang="ja-JP" altLang="en-US" sz="1400" b="1" dirty="0"/>
              <a:t>内訳（大阪府）</a:t>
            </a:r>
          </a:p>
          <a:p>
            <a:endParaRPr lang="en-US" altLang="ja-JP"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613858"/>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出典：平成</a:t>
            </a:r>
            <a:r>
              <a:rPr lang="en-US" altLang="ja-JP" sz="1100" dirty="0">
                <a:latin typeface="Meiryo UI" panose="020B0604030504040204" pitchFamily="50" charset="-128"/>
                <a:ea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rPr>
              <a:t>年経済センサス活動調査をもとに副首都推進局にて作成</a:t>
            </a: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06144" y="5930797"/>
            <a:ext cx="8401878"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注</a:t>
            </a:r>
            <a:r>
              <a:rPr kumimoji="1" lang="en-US" altLang="ja-JP" sz="700" dirty="0" smtClean="0">
                <a:latin typeface="Meiryo UI" panose="020B0604030504040204" pitchFamily="50" charset="-128"/>
                <a:ea typeface="Meiryo UI" panose="020B0604030504040204" pitchFamily="50" charset="-128"/>
              </a:rPr>
              <a:t>1</a:t>
            </a:r>
            <a:r>
              <a:rPr kumimoji="1" lang="ja-JP" altLang="en-US" sz="700" dirty="0" smtClean="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「サービス業」には、「情報通信業」、「不動産業，物品賃貸業」、「学術研究，専門・技術サービス業」、「宿泊業，飲食サービス業」、「生活関連サービス業，娯楽業」</a:t>
            </a:r>
            <a:r>
              <a:rPr kumimoji="1" lang="ja-JP" altLang="en-US" sz="700" dirty="0" smtClean="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教育，学習支援業」、「医療，福祉」</a:t>
            </a:r>
            <a:r>
              <a:rPr kumimoji="1" lang="ja-JP" altLang="en-US" sz="700" dirty="0" smtClean="0">
                <a:latin typeface="Meiryo UI" panose="020B0604030504040204" pitchFamily="50" charset="-128"/>
                <a:ea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複合サービス事業」、「サービス業（他に分類されないもの）」が含まれる。</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rPr>
              <a:t> 「その他</a:t>
            </a:r>
            <a:r>
              <a:rPr kumimoji="1" lang="ja-JP" altLang="en-US" sz="700" dirty="0">
                <a:latin typeface="Meiryo UI" panose="020B0604030504040204" pitchFamily="50" charset="-128"/>
                <a:ea typeface="Meiryo UI" panose="020B0604030504040204" pitchFamily="50" charset="-128"/>
              </a:rPr>
              <a:t>」には、「鉱業，採石業，砂利採取業」、「建設業」、「電気・ガス・熱供給・水道業」、「運輸業，郵便業」、「金融業，保険業」が含まれる。</a:t>
            </a:r>
            <a:endParaRPr kumimoji="1" lang="en-US" altLang="ja-JP" sz="7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086600" y="6492875"/>
            <a:ext cx="2057400" cy="365125"/>
          </a:xfrm>
        </p:spPr>
        <p:txBody>
          <a:bodyPr/>
          <a:lstStyle/>
          <a:p>
            <a:fld id="{50F88186-B17D-4CE3-A887-D91699CF601C}" type="slidenum">
              <a:rPr kumimoji="1" lang="ja-JP" altLang="en-US" smtClean="0"/>
              <a:t>18</a:t>
            </a:fld>
            <a:endParaRPr kumimoji="1" lang="ja-JP" altLang="en-US" dirty="0"/>
          </a:p>
        </p:txBody>
      </p:sp>
      <p:sp>
        <p:nvSpPr>
          <p:cNvPr id="12" name="正方形/長方形 11"/>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en-US" altLang="ja-JP" sz="2000" kern="0" dirty="0" smtClean="0">
                <a:solidFill>
                  <a:srgbClr val="000000"/>
                </a:solidFill>
                <a:ea typeface="Meiryo UI" pitchFamily="50" charset="-128"/>
                <a:cs typeface="Meiryo UI" pitchFamily="50" charset="-128"/>
              </a:rPr>
              <a:t>3(6)</a:t>
            </a:r>
            <a:r>
              <a:rPr kumimoji="0" lang="ja-JP" altLang="en-US" sz="2000" kern="0" dirty="0" smtClean="0">
                <a:solidFill>
                  <a:srgbClr val="000000"/>
                </a:solidFill>
                <a:ea typeface="Meiryo UI" pitchFamily="50" charset="-128"/>
                <a:cs typeface="Meiryo UI" pitchFamily="50" charset="-128"/>
              </a:rPr>
              <a:t>中小企業について⑥（業種別・企業規模別の企業数、従業員数）</a:t>
            </a:r>
            <a:endParaRPr kumimoji="0" lang="ja-JP" altLang="en-US" sz="2000" kern="0" dirty="0">
              <a:solidFill>
                <a:srgbClr val="000000"/>
              </a:solidFill>
              <a:ea typeface="Meiryo UI" pitchFamily="50" charset="-128"/>
              <a:cs typeface="Meiryo UI" pitchFamily="50" charset="-128"/>
            </a:endParaRP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102786" y="1476638"/>
            <a:ext cx="7260008"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○企業数</a:t>
            </a:r>
            <a:endParaRPr lang="ja-JP" altLang="en-US"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C04CD1B5-F732-4A5C-A8C2-0AE547D85819}"/>
              </a:ext>
            </a:extLst>
          </p:cNvPr>
          <p:cNvSpPr txBox="1"/>
          <p:nvPr/>
        </p:nvSpPr>
        <p:spPr>
          <a:xfrm>
            <a:off x="151086" y="3861473"/>
            <a:ext cx="7260008"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○従業員数</a:t>
            </a:r>
            <a:endParaRPr lang="ja-JP" altLang="en-US" sz="12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854856" y="1489966"/>
            <a:ext cx="7919390" cy="2426418"/>
          </a:xfrm>
          <a:prstGeom prst="rect">
            <a:avLst/>
          </a:prstGeom>
        </p:spPr>
      </p:pic>
      <p:pic>
        <p:nvPicPr>
          <p:cNvPr id="7" name="図 6"/>
          <p:cNvPicPr>
            <a:picLocks noChangeAspect="1"/>
          </p:cNvPicPr>
          <p:nvPr/>
        </p:nvPicPr>
        <p:blipFill>
          <a:blip r:embed="rId3"/>
          <a:stretch>
            <a:fillRect/>
          </a:stretch>
        </p:blipFill>
        <p:spPr>
          <a:xfrm>
            <a:off x="854856" y="3723478"/>
            <a:ext cx="7486537" cy="2353260"/>
          </a:xfrm>
          <a:prstGeom prst="rect">
            <a:avLst/>
          </a:prstGeom>
        </p:spPr>
      </p:pic>
      <p:sp>
        <p:nvSpPr>
          <p:cNvPr id="26" name="テキスト ボックス 25">
            <a:extLst>
              <a:ext uri="{FF2B5EF4-FFF2-40B4-BE49-F238E27FC236}">
                <a16:creationId xmlns:a16="http://schemas.microsoft.com/office/drawing/2014/main" id="{C15A3A43-6478-4491-AC6B-DF37E8C9B7C0}"/>
              </a:ext>
            </a:extLst>
          </p:cNvPr>
          <p:cNvSpPr txBox="1"/>
          <p:nvPr/>
        </p:nvSpPr>
        <p:spPr>
          <a:xfrm>
            <a:off x="115669" y="6272663"/>
            <a:ext cx="8401878"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注</a:t>
            </a:r>
            <a:r>
              <a:rPr kumimoji="1" lang="en-US" altLang="ja-JP" sz="700" dirty="0">
                <a:latin typeface="Meiryo UI" panose="020B0604030504040204" pitchFamily="50" charset="-128"/>
                <a:ea typeface="Meiryo UI" panose="020B0604030504040204" pitchFamily="50" charset="-128"/>
              </a:rPr>
              <a:t>2</a:t>
            </a:r>
            <a:r>
              <a:rPr kumimoji="1" lang="ja-JP" altLang="en-US" sz="700" dirty="0" smtClean="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中規模企業・小規模企業は、以下の従業員数で区分し作成している。</a:t>
            </a:r>
          </a:p>
          <a:p>
            <a:r>
              <a:rPr kumimoji="1" lang="en-US" altLang="ja-JP" sz="700" dirty="0" smtClean="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中規模企業</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製造業・その他・非一次産業</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300</a:t>
            </a:r>
            <a:r>
              <a:rPr kumimoji="1" lang="ja-JP" altLang="en-US" sz="700" dirty="0" smtClean="0">
                <a:latin typeface="Meiryo UI" panose="020B0604030504040204" pitchFamily="50" charset="-128"/>
                <a:ea typeface="Meiryo UI" panose="020B0604030504040204" pitchFamily="50" charset="-128"/>
              </a:rPr>
              <a:t>人</a:t>
            </a:r>
            <a:r>
              <a:rPr kumimoji="1" lang="ja-JP" altLang="en-US" sz="700" dirty="0">
                <a:latin typeface="Meiryo UI" panose="020B0604030504040204" pitchFamily="50" charset="-128"/>
                <a:ea typeface="Meiryo UI" panose="020B0604030504040204" pitchFamily="50" charset="-128"/>
              </a:rPr>
              <a:t>未満</a:t>
            </a:r>
            <a:r>
              <a:rPr kumimoji="1" lang="ja-JP" altLang="en-US" sz="700" dirty="0" smtClean="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卸売業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100</a:t>
            </a:r>
            <a:r>
              <a:rPr kumimoji="1" lang="ja-JP" altLang="en-US" sz="700" dirty="0" smtClean="0">
                <a:latin typeface="Meiryo UI" panose="020B0604030504040204" pitchFamily="50" charset="-128"/>
                <a:ea typeface="Meiryo UI" panose="020B0604030504040204" pitchFamily="50" charset="-128"/>
              </a:rPr>
              <a:t>人未満、</a:t>
            </a:r>
            <a:r>
              <a:rPr kumimoji="1" lang="ja-JP" altLang="en-US" sz="700" dirty="0">
                <a:latin typeface="Meiryo UI" panose="020B0604030504040204" pitchFamily="50" charset="-128"/>
                <a:ea typeface="Meiryo UI" panose="020B0604030504040204" pitchFamily="50" charset="-128"/>
              </a:rPr>
              <a:t>小売業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50</a:t>
            </a:r>
            <a:r>
              <a:rPr kumimoji="1" lang="ja-JP" altLang="en-US" sz="700" dirty="0" smtClean="0">
                <a:latin typeface="Meiryo UI" panose="020B0604030504040204" pitchFamily="50" charset="-128"/>
                <a:ea typeface="Meiryo UI" panose="020B0604030504040204" pitchFamily="50" charset="-128"/>
              </a:rPr>
              <a:t>人未満、</a:t>
            </a:r>
            <a:r>
              <a:rPr kumimoji="1" lang="ja-JP" altLang="en-US" sz="700" dirty="0">
                <a:latin typeface="Meiryo UI" panose="020B0604030504040204" pitchFamily="50" charset="-128"/>
                <a:ea typeface="Meiryo UI" panose="020B0604030504040204" pitchFamily="50" charset="-128"/>
              </a:rPr>
              <a:t>サービス業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100</a:t>
            </a:r>
            <a:r>
              <a:rPr kumimoji="1" lang="ja-JP" altLang="en-US" sz="700" dirty="0" smtClean="0">
                <a:latin typeface="Meiryo UI" panose="020B0604030504040204" pitchFamily="50" charset="-128"/>
                <a:ea typeface="Meiryo UI" panose="020B0604030504040204" pitchFamily="50" charset="-128"/>
              </a:rPr>
              <a:t>人未満</a:t>
            </a:r>
            <a:endParaRPr kumimoji="1" lang="ja-JP" altLang="en-US" sz="700" dirty="0">
              <a:latin typeface="Meiryo UI" panose="020B0604030504040204" pitchFamily="50" charset="-128"/>
              <a:ea typeface="Meiryo UI" panose="020B0604030504040204" pitchFamily="50" charset="-128"/>
            </a:endParaRPr>
          </a:p>
          <a:p>
            <a:r>
              <a:rPr kumimoji="1" lang="en-US" altLang="ja-JP" sz="700" dirty="0" smtClean="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小規模企業</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製造業・その他・非一次産業</a:t>
            </a:r>
            <a:r>
              <a:rPr kumimoji="1" lang="en-US" altLang="ja-JP" sz="700" dirty="0" smtClean="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a:t>
            </a:r>
            <a:r>
              <a:rPr kumimoji="1" lang="en-US" altLang="ja-JP" sz="700" dirty="0">
                <a:latin typeface="Meiryo UI" panose="020B0604030504040204" pitchFamily="50" charset="-128"/>
                <a:ea typeface="Meiryo UI" panose="020B0604030504040204" pitchFamily="50" charset="-128"/>
              </a:rPr>
              <a:t>20</a:t>
            </a:r>
            <a:r>
              <a:rPr kumimoji="1" lang="ja-JP" altLang="en-US" sz="700" dirty="0" smtClean="0">
                <a:latin typeface="Meiryo UI" panose="020B0604030504040204" pitchFamily="50" charset="-128"/>
                <a:ea typeface="Meiryo UI" panose="020B0604030504040204" pitchFamily="50" charset="-128"/>
              </a:rPr>
              <a:t>人未満、</a:t>
            </a:r>
            <a:r>
              <a:rPr kumimoji="1" lang="ja-JP" altLang="en-US" sz="700" dirty="0">
                <a:latin typeface="Meiryo UI" panose="020B0604030504040204" pitchFamily="50" charset="-128"/>
                <a:ea typeface="Meiryo UI" panose="020B0604030504040204" pitchFamily="50" charset="-128"/>
              </a:rPr>
              <a:t>卸売業・小売業・サービス業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a:t>
            </a:r>
            <a:r>
              <a:rPr kumimoji="1" lang="en-US" altLang="ja-JP" sz="700" dirty="0">
                <a:latin typeface="Meiryo UI" panose="020B0604030504040204" pitchFamily="50" charset="-128"/>
                <a:ea typeface="Meiryo UI" panose="020B0604030504040204" pitchFamily="50" charset="-128"/>
              </a:rPr>
              <a:t>5</a:t>
            </a:r>
            <a:r>
              <a:rPr kumimoji="1" lang="ja-JP" altLang="en-US" sz="700" dirty="0" smtClean="0">
                <a:latin typeface="Meiryo UI" panose="020B0604030504040204" pitchFamily="50" charset="-128"/>
                <a:ea typeface="Meiryo UI" panose="020B0604030504040204" pitchFamily="50" charset="-128"/>
              </a:rPr>
              <a:t>人未満</a:t>
            </a:r>
            <a:endParaRPr kumimoji="1" lang="en-US" altLang="ja-JP"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1975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293450" y="7907"/>
            <a:ext cx="9518349" cy="400110"/>
          </a:xfrm>
          <a:prstGeom prst="rect">
            <a:avLst/>
          </a:prstGeom>
        </p:spPr>
        <p:txBody>
          <a:bodyPr wrap="square">
            <a:spAutoFit/>
          </a:bodyPr>
          <a:lstStyle/>
          <a:p>
            <a:r>
              <a:rPr lang="ja-JP" altLang="en-US" sz="2000" b="1" dirty="0" smtClean="0"/>
              <a:t>■ 今後の大阪の成長のイメージ</a:t>
            </a:r>
            <a:endParaRPr lang="ja-JP" altLang="en-US" sz="2000" b="1" dirty="0"/>
          </a:p>
        </p:txBody>
      </p:sp>
      <p:sp>
        <p:nvSpPr>
          <p:cNvPr id="59" name="テキスト ボックス 58">
            <a:extLst>
              <a:ext uri="{FF2B5EF4-FFF2-40B4-BE49-F238E27FC236}">
                <a16:creationId xmlns:a16="http://schemas.microsoft.com/office/drawing/2014/main" id="{EBE40337-5FAC-43BE-86DC-EF22BE0A5F1F}"/>
              </a:ext>
            </a:extLst>
          </p:cNvPr>
          <p:cNvSpPr txBox="1"/>
          <p:nvPr/>
        </p:nvSpPr>
        <p:spPr>
          <a:xfrm>
            <a:off x="395940" y="520543"/>
            <a:ext cx="8289597" cy="1772280"/>
          </a:xfrm>
          <a:prstGeom prst="rect">
            <a:avLst/>
          </a:prstGeom>
          <a:noFill/>
        </p:spPr>
        <p:txBody>
          <a:bodyPr wrap="square" rtlCol="0">
            <a:spAutoFit/>
          </a:bodyPr>
          <a:lstStyle/>
          <a:p>
            <a:pPr marL="171450" indent="-171450">
              <a:lnSpc>
                <a:spcPts val="1700"/>
              </a:lnSpc>
              <a:buFontTx/>
              <a:buChar char="○"/>
            </a:pPr>
            <a:r>
              <a:rPr kumimoji="1" lang="ja-JP" altLang="en-US" sz="1400" dirty="0" smtClean="0">
                <a:latin typeface="BIZ UDゴシック" panose="020B0400000000000000" pitchFamily="49" charset="-128"/>
                <a:ea typeface="BIZ UDゴシック" panose="020B0400000000000000" pitchFamily="49" charset="-128"/>
              </a:rPr>
              <a:t> これまでの意見交換会では、世界経済のトレンドや日本の状況を踏まえた大阪経済の今後の方向性の議論にリンクする形で、大阪の次代を担う若者に関する課題として、卒業後の東京流出や女性の結婚・出産後の非正規化など、多くの議論があった。</a:t>
            </a:r>
            <a:endParaRPr kumimoji="1" lang="en-US" altLang="ja-JP" sz="1400" dirty="0" smtClean="0">
              <a:latin typeface="BIZ UDゴシック" panose="020B0400000000000000" pitchFamily="49" charset="-128"/>
              <a:ea typeface="BIZ UDゴシック" panose="020B0400000000000000" pitchFamily="49" charset="-128"/>
            </a:endParaRPr>
          </a:p>
          <a:p>
            <a:pPr marL="171450" indent="-171450">
              <a:lnSpc>
                <a:spcPts val="1700"/>
              </a:lnSpc>
              <a:spcBef>
                <a:spcPts val="600"/>
              </a:spcBef>
              <a:buFontTx/>
              <a:buChar char="○"/>
            </a:pPr>
            <a:r>
              <a:rPr kumimoji="1" lang="ja-JP" altLang="en-US" sz="1400" dirty="0" smtClean="0">
                <a:latin typeface="BIZ UDゴシック" panose="020B0400000000000000" pitchFamily="49" charset="-128"/>
                <a:ea typeface="BIZ UDゴシック" panose="020B0400000000000000" pitchFamily="49" charset="-128"/>
              </a:rPr>
              <a:t> また、働き方や生き方の変化、社会課題への意識の高さなど未来を担う若者から社会を変えていくことの可能性についての言及も多くあった。</a:t>
            </a:r>
            <a:endParaRPr kumimoji="1" lang="en-US" altLang="ja-JP" sz="1400" dirty="0" smtClean="0">
              <a:latin typeface="BIZ UDゴシック" panose="020B0400000000000000" pitchFamily="49" charset="-128"/>
              <a:ea typeface="BIZ UDゴシック" panose="020B0400000000000000" pitchFamily="49" charset="-128"/>
            </a:endParaRPr>
          </a:p>
          <a:p>
            <a:pPr marL="171450" indent="-171450">
              <a:lnSpc>
                <a:spcPts val="1700"/>
              </a:lnSpc>
              <a:spcBef>
                <a:spcPts val="600"/>
              </a:spcBef>
              <a:buFontTx/>
              <a:buChar char="○"/>
            </a:pPr>
            <a:r>
              <a:rPr kumimoji="1" lang="en-US" altLang="ja-JP" sz="1400" dirty="0">
                <a:latin typeface="BIZ UDゴシック" panose="020B0400000000000000" pitchFamily="49" charset="-128"/>
                <a:ea typeface="BIZ UDゴシック" panose="020B0400000000000000" pitchFamily="49" charset="-128"/>
              </a:rPr>
              <a:t> </a:t>
            </a:r>
            <a:r>
              <a:rPr kumimoji="1" lang="ja-JP" altLang="en-US" sz="1400" u="sng" dirty="0" smtClean="0">
                <a:latin typeface="BIZ UDゴシック" panose="020B0400000000000000" pitchFamily="49" charset="-128"/>
                <a:ea typeface="BIZ UDゴシック" panose="020B0400000000000000" pitchFamily="49" charset="-128"/>
              </a:rPr>
              <a:t>こうした</a:t>
            </a:r>
            <a:r>
              <a:rPr kumimoji="1" lang="ja-JP" altLang="en-US" sz="1400" u="sng" dirty="0">
                <a:latin typeface="BIZ UDゴシック" panose="020B0400000000000000" pitchFamily="49" charset="-128"/>
                <a:ea typeface="BIZ UDゴシック" panose="020B0400000000000000" pitchFamily="49" charset="-128"/>
              </a:rPr>
              <a:t>ご意見</a:t>
            </a:r>
            <a:r>
              <a:rPr kumimoji="1" lang="ja-JP" altLang="en-US" sz="1400" u="sng" dirty="0" smtClean="0">
                <a:latin typeface="BIZ UDゴシック" panose="020B0400000000000000" pitchFamily="49" charset="-128"/>
                <a:ea typeface="BIZ UDゴシック" panose="020B0400000000000000" pitchFamily="49" charset="-128"/>
              </a:rPr>
              <a:t>を踏まえ、今後の大阪の成長に向け、産業構造の転換をどのように</a:t>
            </a:r>
            <a:r>
              <a:rPr kumimoji="1" lang="ja-JP" altLang="en-US" sz="1400" u="sng" smtClean="0">
                <a:latin typeface="BIZ UDゴシック" panose="020B0400000000000000" pitchFamily="49" charset="-128"/>
                <a:ea typeface="BIZ UDゴシック" panose="020B0400000000000000" pitchFamily="49" charset="-128"/>
              </a:rPr>
              <a:t>進めていくのか</a:t>
            </a:r>
            <a:r>
              <a:rPr kumimoji="1" lang="ja-JP" altLang="en-US" sz="1400" u="sng" dirty="0" smtClean="0">
                <a:latin typeface="BIZ UDゴシック" panose="020B0400000000000000" pitchFamily="49" charset="-128"/>
                <a:ea typeface="BIZ UDゴシック" panose="020B0400000000000000" pitchFamily="49" charset="-128"/>
              </a:rPr>
              <a:t>などについて、</a:t>
            </a:r>
            <a:r>
              <a:rPr kumimoji="1" lang="ja-JP" altLang="en-US" sz="1400" u="sng" dirty="0">
                <a:latin typeface="BIZ UDゴシック" panose="020B0400000000000000" pitchFamily="49" charset="-128"/>
                <a:ea typeface="BIZ UDゴシック" panose="020B0400000000000000" pitchFamily="49" charset="-128"/>
              </a:rPr>
              <a:t>産業</a:t>
            </a:r>
            <a:r>
              <a:rPr kumimoji="1" lang="ja-JP" altLang="en-US" sz="1400" u="sng" dirty="0" smtClean="0">
                <a:latin typeface="BIZ UDゴシック" panose="020B0400000000000000" pitchFamily="49" charset="-128"/>
                <a:ea typeface="BIZ UDゴシック" panose="020B0400000000000000" pitchFamily="49" charset="-128"/>
              </a:rPr>
              <a:t>分科会において議論を深めていく。</a:t>
            </a:r>
            <a:endParaRPr kumimoji="1" lang="en-US" altLang="ja-JP" sz="1400" u="sng" dirty="0">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4352294" y="3017145"/>
            <a:ext cx="576000" cy="2267999"/>
          </a:xfrm>
          <a:prstGeom prst="roundRect">
            <a:avLst/>
          </a:prstGeom>
          <a:noFill/>
          <a:ln w="38100">
            <a:solidFill>
              <a:schemeClr val="tx1"/>
            </a:solidFill>
          </a:ln>
        </p:spPr>
        <p:style>
          <a:lnRef idx="1">
            <a:schemeClr val="accent1"/>
          </a:lnRef>
          <a:fillRef idx="2">
            <a:schemeClr val="accent1"/>
          </a:fillRef>
          <a:effectRef idx="1">
            <a:schemeClr val="accent1"/>
          </a:effectRef>
          <a:fontRef idx="minor">
            <a:schemeClr val="dk1"/>
          </a:fontRef>
        </p:style>
        <p:txBody>
          <a:bodyPr vert="eaVert" rtlCol="0" anchor="ctr"/>
          <a:lstStyle/>
          <a:p>
            <a:r>
              <a:rPr kumimoji="1" lang="ja-JP" altLang="en-US" sz="1400" b="1" dirty="0" smtClean="0">
                <a:latin typeface="BIZ UDPゴシック" panose="020B0400000000000000" pitchFamily="50" charset="-128"/>
                <a:ea typeface="BIZ UDPゴシック" panose="020B0400000000000000" pitchFamily="50" charset="-128"/>
              </a:rPr>
              <a:t>働き、住み続けられる</a:t>
            </a:r>
            <a:endParaRPr kumimoji="1" lang="en-US" altLang="ja-JP" sz="1400" b="1" dirty="0" smtClean="0">
              <a:latin typeface="BIZ UDPゴシック" panose="020B0400000000000000" pitchFamily="50" charset="-128"/>
              <a:ea typeface="BIZ UDPゴシック" panose="020B0400000000000000" pitchFamily="50" charset="-128"/>
            </a:endParaRPr>
          </a:p>
          <a:p>
            <a:pPr algn="ctr"/>
            <a:r>
              <a:rPr kumimoji="1" lang="en-US" altLang="ja-JP" sz="1400" b="1" dirty="0">
                <a:latin typeface="BIZ UDPゴシック" panose="020B0400000000000000" pitchFamily="50" charset="-128"/>
                <a:ea typeface="BIZ UDPゴシック" panose="020B0400000000000000" pitchFamily="50" charset="-128"/>
              </a:rPr>
              <a:t> </a:t>
            </a:r>
            <a:r>
              <a:rPr kumimoji="1" lang="en-US" altLang="ja-JP" sz="1400" b="1" dirty="0" smtClean="0">
                <a:latin typeface="BIZ UDPゴシック" panose="020B0400000000000000" pitchFamily="50" charset="-128"/>
                <a:ea typeface="BIZ UDPゴシック" panose="020B0400000000000000" pitchFamily="50" charset="-128"/>
              </a:rPr>
              <a:t>              </a:t>
            </a:r>
            <a:r>
              <a:rPr kumimoji="1" lang="ja-JP" altLang="en-US" sz="1400" b="1" dirty="0" smtClean="0">
                <a:latin typeface="BIZ UDPゴシック" panose="020B0400000000000000" pitchFamily="50" charset="-128"/>
                <a:ea typeface="BIZ UDPゴシック" panose="020B0400000000000000" pitchFamily="50" charset="-128"/>
              </a:rPr>
              <a:t>雇用の場の創出</a:t>
            </a:r>
            <a:endParaRPr kumimoji="1" lang="ja-JP" altLang="en-US" sz="1400" b="1" dirty="0">
              <a:latin typeface="BIZ UDPゴシック" panose="020B0400000000000000" pitchFamily="50" charset="-128"/>
              <a:ea typeface="BIZ UDPゴシック" panose="020B0400000000000000" pitchFamily="50" charset="-128"/>
            </a:endParaRPr>
          </a:p>
        </p:txBody>
      </p:sp>
      <p:sp>
        <p:nvSpPr>
          <p:cNvPr id="4" name="正方形/長方形 3"/>
          <p:cNvSpPr/>
          <p:nvPr/>
        </p:nvSpPr>
        <p:spPr>
          <a:xfrm>
            <a:off x="439536" y="3017144"/>
            <a:ext cx="3780000" cy="226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EBE40337-5FAC-43BE-86DC-EF22BE0A5F1F}"/>
              </a:ext>
            </a:extLst>
          </p:cNvPr>
          <p:cNvSpPr txBox="1"/>
          <p:nvPr/>
        </p:nvSpPr>
        <p:spPr>
          <a:xfrm>
            <a:off x="479876" y="3119623"/>
            <a:ext cx="3670711" cy="2246769"/>
          </a:xfrm>
          <a:prstGeom prst="rect">
            <a:avLst/>
          </a:prstGeom>
          <a:noFill/>
        </p:spPr>
        <p:txBody>
          <a:bodyPr wrap="square" rtlCol="0">
            <a:spAutoFit/>
          </a:bodyPr>
          <a:lstStyle/>
          <a:p>
            <a:pPr>
              <a:lnSpc>
                <a:spcPts val="160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産業構造</a:t>
            </a:r>
            <a:r>
              <a:rPr kumimoji="1" lang="ja-JP" altLang="en-US" sz="1400" b="1" dirty="0" smtClean="0">
                <a:latin typeface="BIZ UDPゴシック" panose="020B0400000000000000" pitchFamily="50" charset="-128"/>
                <a:ea typeface="BIZ UDPゴシック" panose="020B0400000000000000" pitchFamily="50" charset="-128"/>
              </a:rPr>
              <a:t>の転換</a:t>
            </a:r>
            <a:r>
              <a:rPr kumimoji="1" lang="en-US" altLang="ja-JP" sz="1400" b="1" dirty="0" smtClean="0">
                <a:latin typeface="BIZ UDPゴシック" panose="020B0400000000000000" pitchFamily="50" charset="-128"/>
                <a:ea typeface="BIZ UDPゴシック" panose="020B0400000000000000" pitchFamily="50" charset="-128"/>
              </a:rPr>
              <a:t>】</a:t>
            </a:r>
            <a:endParaRPr kumimoji="1" lang="en-US" altLang="ja-JP" sz="1400" b="1" dirty="0">
              <a:latin typeface="BIZ UDPゴシック" panose="020B0400000000000000" pitchFamily="50" charset="-128"/>
              <a:ea typeface="BIZ UDPゴシック" panose="020B0400000000000000" pitchFamily="50" charset="-128"/>
            </a:endParaRPr>
          </a:p>
          <a:p>
            <a:pPr marL="93663">
              <a:lnSpc>
                <a:spcPts val="1600"/>
              </a:lnSpc>
            </a:pPr>
            <a:endParaRPr kumimoji="1" lang="en-US" altLang="ja-JP" sz="1200" b="1" dirty="0" smtClean="0">
              <a:latin typeface="BIZ UDPゴシック" panose="020B0400000000000000" pitchFamily="50" charset="-128"/>
              <a:ea typeface="BIZ UDPゴシック" panose="020B0400000000000000" pitchFamily="50" charset="-128"/>
            </a:endParaRPr>
          </a:p>
          <a:p>
            <a:pPr marL="93663">
              <a:lnSpc>
                <a:spcPts val="1600"/>
              </a:lnSpc>
            </a:pPr>
            <a:r>
              <a:rPr kumimoji="1" lang="ja-JP" altLang="en-US" sz="1200" b="1" dirty="0" smtClean="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成長産業の育成</a:t>
            </a:r>
          </a:p>
          <a:p>
            <a:pPr marL="93663">
              <a:lnSpc>
                <a:spcPts val="1600"/>
              </a:lnSpc>
            </a:pPr>
            <a:r>
              <a:rPr kumimoji="1" lang="ja-JP" altLang="en-US" sz="1200" dirty="0">
                <a:latin typeface="BIZ UDPゴシック" panose="020B0400000000000000" pitchFamily="50" charset="-128"/>
                <a:ea typeface="BIZ UDPゴシック" panose="020B0400000000000000" pitchFamily="50" charset="-128"/>
              </a:rPr>
              <a:t>　　健康医療、エネルギー・脱炭素、観光</a:t>
            </a:r>
          </a:p>
          <a:p>
            <a:pPr marL="93663">
              <a:lnSpc>
                <a:spcPts val="1600"/>
              </a:lnSpc>
              <a:spcBef>
                <a:spcPts val="1200"/>
              </a:spcBef>
            </a:pPr>
            <a:r>
              <a:rPr kumimoji="1" lang="ja-JP" altLang="en-US" sz="1200" b="1" dirty="0">
                <a:latin typeface="BIZ UDPゴシック" panose="020B0400000000000000" pitchFamily="50" charset="-128"/>
                <a:ea typeface="BIZ UDPゴシック" panose="020B0400000000000000" pitchFamily="50" charset="-128"/>
              </a:rPr>
              <a:t>■スタートアップ育成と革新的なイノベーション</a:t>
            </a:r>
            <a:endParaRPr kumimoji="1" lang="en-US" altLang="ja-JP" sz="1200" b="1" dirty="0">
              <a:latin typeface="BIZ UDPゴシック" panose="020B0400000000000000" pitchFamily="50" charset="-128"/>
              <a:ea typeface="BIZ UDPゴシック" panose="020B0400000000000000" pitchFamily="50" charset="-128"/>
            </a:endParaRPr>
          </a:p>
          <a:p>
            <a:pPr marL="93663">
              <a:lnSpc>
                <a:spcPts val="1600"/>
              </a:lnSpc>
              <a:spcBef>
                <a:spcPts val="1200"/>
              </a:spcBef>
            </a:pPr>
            <a:r>
              <a:rPr kumimoji="1" lang="en-US" altLang="ja-JP" sz="1200" b="1" dirty="0" smtClean="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既存産業に</a:t>
            </a:r>
            <a:r>
              <a:rPr kumimoji="1" lang="ja-JP" altLang="en-US" sz="1200" b="1" dirty="0" smtClean="0">
                <a:latin typeface="BIZ UDPゴシック" panose="020B0400000000000000" pitchFamily="50" charset="-128"/>
                <a:ea typeface="BIZ UDPゴシック" panose="020B0400000000000000" pitchFamily="50" charset="-128"/>
              </a:rPr>
              <a:t>おける累積的</a:t>
            </a:r>
            <a:r>
              <a:rPr kumimoji="1" lang="ja-JP" altLang="en-US" sz="1200" b="1" dirty="0">
                <a:latin typeface="BIZ UDPゴシック" panose="020B0400000000000000" pitchFamily="50" charset="-128"/>
                <a:ea typeface="BIZ UDPゴシック" panose="020B0400000000000000" pitchFamily="50" charset="-128"/>
              </a:rPr>
              <a:t>なイノベーション</a:t>
            </a:r>
          </a:p>
          <a:p>
            <a:pPr marL="93663">
              <a:lnSpc>
                <a:spcPts val="1600"/>
              </a:lnSpc>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卸売、</a:t>
            </a:r>
            <a:r>
              <a:rPr kumimoji="1" lang="ja-JP" altLang="en-US" sz="1200" dirty="0">
                <a:latin typeface="BIZ UDPゴシック" panose="020B0400000000000000" pitchFamily="50" charset="-128"/>
                <a:ea typeface="BIZ UDPゴシック" panose="020B0400000000000000" pitchFamily="50" charset="-128"/>
              </a:rPr>
              <a:t>化学、金属・・・</a:t>
            </a:r>
          </a:p>
          <a:p>
            <a:pPr marL="93663">
              <a:lnSpc>
                <a:spcPts val="1600"/>
              </a:lnSpc>
            </a:pPr>
            <a:r>
              <a:rPr kumimoji="1" lang="ja-JP" altLang="en-US" sz="1200" dirty="0">
                <a:latin typeface="BIZ UDPゴシック" panose="020B0400000000000000" pitchFamily="50" charset="-128"/>
                <a:ea typeface="BIZ UDPゴシック" panose="020B0400000000000000" pitchFamily="50" charset="-128"/>
              </a:rPr>
              <a:t>　　中小企業</a:t>
            </a:r>
          </a:p>
          <a:p>
            <a:pPr marL="93663">
              <a:lnSpc>
                <a:spcPts val="1600"/>
              </a:lnSpc>
            </a:pPr>
            <a:endParaRPr kumimoji="1" lang="ja-JP" altLang="en-US" sz="1200" dirty="0">
              <a:latin typeface="BIZ UDPゴシック" panose="020B0400000000000000" pitchFamily="50" charset="-128"/>
              <a:ea typeface="BIZ UDPゴシック" panose="020B0400000000000000" pitchFamily="50" charset="-128"/>
            </a:endParaRPr>
          </a:p>
        </p:txBody>
      </p:sp>
      <p:sp>
        <p:nvSpPr>
          <p:cNvPr id="77" name="正方形/長方形 76"/>
          <p:cNvSpPr/>
          <p:nvPr/>
        </p:nvSpPr>
        <p:spPr>
          <a:xfrm>
            <a:off x="5062766" y="3003433"/>
            <a:ext cx="3780000" cy="2268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78" name="テキスト ボックス 77">
            <a:extLst>
              <a:ext uri="{FF2B5EF4-FFF2-40B4-BE49-F238E27FC236}">
                <a16:creationId xmlns:a16="http://schemas.microsoft.com/office/drawing/2014/main" id="{EBE40337-5FAC-43BE-86DC-EF22BE0A5F1F}"/>
              </a:ext>
            </a:extLst>
          </p:cNvPr>
          <p:cNvSpPr txBox="1"/>
          <p:nvPr/>
        </p:nvSpPr>
        <p:spPr>
          <a:xfrm>
            <a:off x="5234434" y="3120007"/>
            <a:ext cx="3553455" cy="1874872"/>
          </a:xfrm>
          <a:prstGeom prst="rect">
            <a:avLst/>
          </a:prstGeom>
          <a:noFill/>
        </p:spPr>
        <p:txBody>
          <a:bodyPr wrap="square" rtlCol="0">
            <a:spAutoFit/>
          </a:bodyPr>
          <a:lstStyle/>
          <a:p>
            <a:pPr>
              <a:lnSpc>
                <a:spcPts val="1600"/>
              </a:lnSpc>
            </a:pP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人重視の政策展開</a:t>
            </a:r>
            <a:r>
              <a:rPr kumimoji="1" lang="en-US" altLang="ja-JP" sz="1400" b="1" dirty="0">
                <a:latin typeface="BIZ UDPゴシック" panose="020B0400000000000000" pitchFamily="50" charset="-128"/>
                <a:ea typeface="BIZ UDPゴシック" panose="020B0400000000000000" pitchFamily="50" charset="-128"/>
              </a:rPr>
              <a:t>】</a:t>
            </a:r>
          </a:p>
          <a:p>
            <a:pPr marL="93663">
              <a:lnSpc>
                <a:spcPts val="1600"/>
              </a:lnSpc>
              <a:spcBef>
                <a:spcPts val="1200"/>
              </a:spcBef>
            </a:pPr>
            <a:r>
              <a:rPr kumimoji="1" lang="en-US" altLang="ja-JP" sz="1200" b="1" dirty="0" smtClean="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 </a:t>
            </a:r>
            <a:r>
              <a:rPr kumimoji="1" lang="ja-JP" altLang="en-US" sz="1200" b="1" dirty="0" smtClean="0">
                <a:latin typeface="BIZ UDPゴシック" panose="020B0400000000000000" pitchFamily="50" charset="-128"/>
                <a:ea typeface="BIZ UDPゴシック" panose="020B0400000000000000" pitchFamily="50" charset="-128"/>
              </a:rPr>
              <a:t>小中</a:t>
            </a:r>
            <a:r>
              <a:rPr kumimoji="1" lang="ja-JP" altLang="en-US" sz="1200" b="1" dirty="0">
                <a:latin typeface="BIZ UDPゴシック" panose="020B0400000000000000" pitchFamily="50" charset="-128"/>
                <a:ea typeface="BIZ UDPゴシック" panose="020B0400000000000000" pitchFamily="50" charset="-128"/>
              </a:rPr>
              <a:t>から大学までの学びの場の提供と高度化</a:t>
            </a: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やりがい</a:t>
            </a:r>
            <a:r>
              <a:rPr kumimoji="1" lang="ja-JP" altLang="en-US" sz="1200" b="1" dirty="0">
                <a:latin typeface="BIZ UDPゴシック" panose="020B0400000000000000" pitchFamily="50" charset="-128"/>
                <a:ea typeface="BIZ UDPゴシック" panose="020B0400000000000000" pitchFamily="50" charset="-128"/>
              </a:rPr>
              <a:t>を重視した職場選択が可能な</a:t>
            </a:r>
            <a:r>
              <a:rPr kumimoji="1" lang="ja-JP" altLang="en-US" sz="1200" b="1" dirty="0" smtClean="0">
                <a:latin typeface="BIZ UDPゴシック" panose="020B0400000000000000" pitchFamily="50" charset="-128"/>
                <a:ea typeface="BIZ UDPゴシック" panose="020B0400000000000000" pitchFamily="50" charset="-128"/>
              </a:rPr>
              <a:t>仕組み</a:t>
            </a:r>
            <a:endParaRPr kumimoji="1" lang="ja-JP" altLang="en-US" sz="1200" b="1" dirty="0">
              <a:latin typeface="BIZ UDPゴシック" panose="020B0400000000000000" pitchFamily="50" charset="-128"/>
              <a:ea typeface="BIZ UDPゴシック" panose="020B0400000000000000" pitchFamily="50" charset="-128"/>
            </a:endParaRP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学び直し</a:t>
            </a:r>
            <a:r>
              <a:rPr kumimoji="1" lang="ja-JP" altLang="en-US" sz="1200" b="1" dirty="0">
                <a:latin typeface="BIZ UDPゴシック" panose="020B0400000000000000" pitchFamily="50" charset="-128"/>
                <a:ea typeface="BIZ UDPゴシック" panose="020B0400000000000000" pitchFamily="50" charset="-128"/>
              </a:rPr>
              <a:t>の機会の充実</a:t>
            </a: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a:t>
            </a:r>
            <a:r>
              <a:rPr kumimoji="1" lang="en-US" altLang="ja-JP" sz="1200" b="1" dirty="0" smtClean="0">
                <a:latin typeface="BIZ UDPゴシック" panose="020B0400000000000000" pitchFamily="50" charset="-128"/>
                <a:ea typeface="BIZ UDPゴシック" panose="020B0400000000000000" pitchFamily="50" charset="-128"/>
              </a:rPr>
              <a:t>SDGs</a:t>
            </a:r>
            <a:r>
              <a:rPr kumimoji="1" lang="ja-JP" altLang="en-US" sz="1200" b="1" dirty="0" smtClean="0">
                <a:latin typeface="BIZ UDPゴシック" panose="020B0400000000000000" pitchFamily="50" charset="-128"/>
                <a:ea typeface="BIZ UDPゴシック" panose="020B0400000000000000" pitchFamily="50" charset="-128"/>
              </a:rPr>
              <a:t>を</a:t>
            </a:r>
            <a:r>
              <a:rPr kumimoji="1" lang="ja-JP" altLang="en-US" sz="1200" b="1" dirty="0">
                <a:latin typeface="BIZ UDPゴシック" panose="020B0400000000000000" pitchFamily="50" charset="-128"/>
                <a:ea typeface="BIZ UDPゴシック" panose="020B0400000000000000" pitchFamily="50" charset="-128"/>
              </a:rPr>
              <a:t>踏まえた男女平等、女性参加、多様性</a:t>
            </a: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住みやすい</a:t>
            </a:r>
            <a:r>
              <a:rPr kumimoji="1" lang="ja-JP" altLang="en-US" sz="1200" b="1" dirty="0">
                <a:latin typeface="BIZ UDPゴシック" panose="020B0400000000000000" pitchFamily="50" charset="-128"/>
                <a:ea typeface="BIZ UDPゴシック" panose="020B0400000000000000" pitchFamily="50" charset="-128"/>
              </a:rPr>
              <a:t>まちづくり　職住遊近接</a:t>
            </a:r>
          </a:p>
          <a:p>
            <a:pPr marL="93663">
              <a:lnSpc>
                <a:spcPts val="1600"/>
              </a:lnSpc>
              <a:spcBef>
                <a:spcPts val="300"/>
              </a:spcBef>
            </a:pPr>
            <a:r>
              <a:rPr kumimoji="1" lang="ja-JP" altLang="en-US" sz="1200" b="1" dirty="0" smtClean="0">
                <a:latin typeface="BIZ UDPゴシック" panose="020B0400000000000000" pitchFamily="50" charset="-128"/>
                <a:ea typeface="BIZ UDPゴシック" panose="020B0400000000000000" pitchFamily="50" charset="-128"/>
              </a:rPr>
              <a:t>■ セーフティネット</a:t>
            </a:r>
            <a:r>
              <a:rPr kumimoji="1" lang="ja-JP" altLang="en-US" sz="1200" b="1" dirty="0">
                <a:latin typeface="BIZ UDPゴシック" panose="020B0400000000000000" pitchFamily="50" charset="-128"/>
                <a:ea typeface="BIZ UDPゴシック" panose="020B0400000000000000" pitchFamily="50" charset="-128"/>
              </a:rPr>
              <a:t>の</a:t>
            </a:r>
            <a:r>
              <a:rPr kumimoji="1" lang="ja-JP" altLang="en-US" sz="1200" b="1" dirty="0" smtClean="0">
                <a:latin typeface="BIZ UDPゴシック" panose="020B0400000000000000" pitchFamily="50" charset="-128"/>
                <a:ea typeface="BIZ UDPゴシック" panose="020B0400000000000000" pitchFamily="50" charset="-128"/>
              </a:rPr>
              <a:t>充実</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5" name="二等辺三角形 4"/>
          <p:cNvSpPr/>
          <p:nvPr/>
        </p:nvSpPr>
        <p:spPr>
          <a:xfrm>
            <a:off x="2894821" y="5585057"/>
            <a:ext cx="3492000" cy="144000"/>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79" name="テキスト ボックス 78">
            <a:extLst>
              <a:ext uri="{FF2B5EF4-FFF2-40B4-BE49-F238E27FC236}">
                <a16:creationId xmlns:a16="http://schemas.microsoft.com/office/drawing/2014/main" id="{EBE40337-5FAC-43BE-86DC-EF22BE0A5F1F}"/>
              </a:ext>
            </a:extLst>
          </p:cNvPr>
          <p:cNvSpPr txBox="1"/>
          <p:nvPr/>
        </p:nvSpPr>
        <p:spPr>
          <a:xfrm>
            <a:off x="4887955" y="5267846"/>
            <a:ext cx="4103574" cy="297517"/>
          </a:xfrm>
          <a:prstGeom prst="rect">
            <a:avLst/>
          </a:prstGeom>
          <a:noFill/>
        </p:spPr>
        <p:txBody>
          <a:bodyPr wrap="square" rtlCol="0">
            <a:spAutoFit/>
          </a:bodyPr>
          <a:lstStyle/>
          <a:p>
            <a:pPr marL="93663">
              <a:lnSpc>
                <a:spcPts val="1600"/>
              </a:lnSpc>
              <a:spcBef>
                <a:spcPts val="1200"/>
              </a:spcBef>
            </a:pPr>
            <a:r>
              <a:rPr kumimoji="1" lang="en-US" altLang="ja-JP" sz="1200" smtClean="0">
                <a:latin typeface="BIZ UDPゴシック" panose="020B0400000000000000" pitchFamily="50" charset="-128"/>
                <a:ea typeface="BIZ UDPゴシック" panose="020B0400000000000000" pitchFamily="50" charset="-128"/>
              </a:rPr>
              <a:t>※</a:t>
            </a:r>
            <a:r>
              <a:rPr kumimoji="1" lang="ja-JP" altLang="en-US" sz="1200" smtClean="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大阪の</a:t>
            </a:r>
            <a:r>
              <a:rPr kumimoji="1" lang="ja-JP" altLang="en-US" sz="1200" dirty="0" smtClean="0">
                <a:latin typeface="BIZ UDPゴシック" panose="020B0400000000000000" pitchFamily="50" charset="-128"/>
                <a:ea typeface="BIZ UDPゴシック" panose="020B0400000000000000" pitchFamily="50" charset="-128"/>
              </a:rPr>
              <a:t>特性・強み </a:t>
            </a:r>
            <a:r>
              <a:rPr kumimoji="1" lang="ja-JP" altLang="en-US" sz="1100" dirty="0" smtClean="0">
                <a:latin typeface="BIZ UDPゴシック" panose="020B0400000000000000" pitchFamily="50" charset="-128"/>
                <a:ea typeface="BIZ UDPゴシック" panose="020B0400000000000000" pitchFamily="50" charset="-128"/>
              </a:rPr>
              <a:t>⇒ 情報発信・イメージ向上、副首都共感</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6" name="楕円 5"/>
          <p:cNvSpPr/>
          <p:nvPr/>
        </p:nvSpPr>
        <p:spPr>
          <a:xfrm>
            <a:off x="2720459" y="3133070"/>
            <a:ext cx="1152000" cy="321105"/>
          </a:xfrm>
          <a:prstGeom prst="ellipse">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kumimoji="1" lang="en-US" altLang="ja-JP" sz="1200" b="1" dirty="0" smtClean="0">
                <a:latin typeface="+mj-ea"/>
                <a:ea typeface="+mj-ea"/>
              </a:rPr>
              <a:t>DX</a:t>
            </a:r>
            <a:r>
              <a:rPr kumimoji="1" lang="ja-JP" altLang="en-US" sz="1200" b="1" dirty="0" smtClean="0">
                <a:latin typeface="+mj-ea"/>
                <a:ea typeface="+mj-ea"/>
              </a:rPr>
              <a:t>・グリーン</a:t>
            </a:r>
            <a:endParaRPr kumimoji="1" lang="ja-JP" altLang="en-US" sz="1200" b="1" dirty="0">
              <a:latin typeface="+mj-ea"/>
              <a:ea typeface="+mj-ea"/>
            </a:endParaRPr>
          </a:p>
        </p:txBody>
      </p:sp>
      <p:sp>
        <p:nvSpPr>
          <p:cNvPr id="7" name="左矢印 6"/>
          <p:cNvSpPr/>
          <p:nvPr/>
        </p:nvSpPr>
        <p:spPr>
          <a:xfrm>
            <a:off x="2382467" y="3186858"/>
            <a:ext cx="248603" cy="193514"/>
          </a:xfrm>
          <a:prstGeom prst="leftArrow">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rtlCol="0" anchor="ctr"/>
          <a:lstStyle/>
          <a:p>
            <a:pPr algn="ctr"/>
            <a:endParaRPr kumimoji="1" lang="ja-JP" altLang="en-US"/>
          </a:p>
        </p:txBody>
      </p:sp>
      <p:sp>
        <p:nvSpPr>
          <p:cNvPr id="80" name="右カーブ矢印 79"/>
          <p:cNvSpPr/>
          <p:nvPr/>
        </p:nvSpPr>
        <p:spPr>
          <a:xfrm rot="10800000">
            <a:off x="4943099" y="3437438"/>
            <a:ext cx="425915" cy="12287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1" name="上カーブ矢印 80"/>
          <p:cNvSpPr/>
          <p:nvPr/>
        </p:nvSpPr>
        <p:spPr>
          <a:xfrm rot="5400000">
            <a:off x="3436916" y="3851534"/>
            <a:ext cx="1259205" cy="52118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 name="角丸四角形 7"/>
          <p:cNvSpPr/>
          <p:nvPr/>
        </p:nvSpPr>
        <p:spPr>
          <a:xfrm>
            <a:off x="293450" y="2889398"/>
            <a:ext cx="8712000" cy="2628000"/>
          </a:xfrm>
          <a:prstGeom prst="roundRect">
            <a:avLst>
              <a:gd name="adj" fmla="val 4296"/>
            </a:avLst>
          </a:prstGeom>
          <a:noFill/>
          <a:ln>
            <a:solidFill>
              <a:schemeClr val="tx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EBE40337-5FAC-43BE-86DC-EF22BE0A5F1F}"/>
              </a:ext>
            </a:extLst>
          </p:cNvPr>
          <p:cNvSpPr txBox="1"/>
          <p:nvPr/>
        </p:nvSpPr>
        <p:spPr>
          <a:xfrm>
            <a:off x="1874553" y="5802988"/>
            <a:ext cx="5531481" cy="288000"/>
          </a:xfrm>
          <a:prstGeom prst="rect">
            <a:avLst/>
          </a:prstGeom>
          <a:noFill/>
          <a:ln>
            <a:solidFill>
              <a:schemeClr val="tx1"/>
            </a:solidFill>
          </a:ln>
        </p:spPr>
        <p:txBody>
          <a:bodyPr wrap="square" tIns="72000" bIns="36000" rtlCol="0" anchor="ctr" anchorCtr="0">
            <a:spAutoFit/>
          </a:bodyPr>
          <a:lstStyle/>
          <a:p>
            <a:pPr marL="93663">
              <a:lnSpc>
                <a:spcPts val="1600"/>
              </a:lnSpc>
              <a:spcBef>
                <a:spcPts val="1200"/>
              </a:spcBef>
            </a:pPr>
            <a:r>
              <a:rPr kumimoji="1" lang="en-US" altLang="ja-JP" sz="1200" b="1" dirty="0" smtClean="0">
                <a:latin typeface="BIZ UDPゴシック" panose="020B0400000000000000" pitchFamily="50" charset="-128"/>
                <a:ea typeface="BIZ UDPゴシック" panose="020B0400000000000000" pitchFamily="50" charset="-128"/>
              </a:rPr>
              <a:t>■</a:t>
            </a:r>
            <a:r>
              <a:rPr kumimoji="1" lang="ja-JP" altLang="en-US" sz="1200" b="1" dirty="0" smtClean="0">
                <a:latin typeface="BIZ UDPゴシック" panose="020B0400000000000000" pitchFamily="50" charset="-128"/>
                <a:ea typeface="BIZ UDPゴシック" panose="020B0400000000000000" pitchFamily="50" charset="-128"/>
              </a:rPr>
              <a:t> 国内はもとより、外国、とりわけアジアからの人々、投資の呼び込み</a:t>
            </a:r>
            <a:endParaRPr kumimoji="1" lang="en-US" altLang="ja-JP" sz="1200" b="1" dirty="0" smtClean="0">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EBE40337-5FAC-43BE-86DC-EF22BE0A5F1F}"/>
              </a:ext>
            </a:extLst>
          </p:cNvPr>
          <p:cNvSpPr txBox="1"/>
          <p:nvPr/>
        </p:nvSpPr>
        <p:spPr>
          <a:xfrm>
            <a:off x="1874552" y="6173806"/>
            <a:ext cx="5531481" cy="288000"/>
          </a:xfrm>
          <a:prstGeom prst="rect">
            <a:avLst/>
          </a:prstGeom>
        </p:spPr>
        <p:style>
          <a:lnRef idx="1">
            <a:schemeClr val="accent4"/>
          </a:lnRef>
          <a:fillRef idx="2">
            <a:schemeClr val="accent4"/>
          </a:fillRef>
          <a:effectRef idx="1">
            <a:schemeClr val="accent4"/>
          </a:effectRef>
          <a:fontRef idx="minor">
            <a:schemeClr val="dk1"/>
          </a:fontRef>
        </p:style>
        <p:txBody>
          <a:bodyPr wrap="square" tIns="72000" bIns="36000" rtlCol="0" anchor="ctr" anchorCtr="0">
            <a:spAutoFit/>
          </a:bodyPr>
          <a:lstStyle/>
          <a:p>
            <a:pPr marL="93663">
              <a:lnSpc>
                <a:spcPts val="1600"/>
              </a:lnSpc>
              <a:spcBef>
                <a:spcPts val="1200"/>
              </a:spcBef>
            </a:pPr>
            <a:r>
              <a:rPr kumimoji="1" lang="en-US" altLang="ja-JP" sz="1200" b="1" dirty="0" smtClean="0">
                <a:latin typeface="BIZ UDPゴシック" panose="020B0400000000000000" pitchFamily="50" charset="-128"/>
                <a:ea typeface="BIZ UDPゴシック" panose="020B0400000000000000" pitchFamily="50" charset="-128"/>
              </a:rPr>
              <a:t>■</a:t>
            </a:r>
            <a:r>
              <a:rPr kumimoji="1" lang="ja-JP" altLang="en-US" sz="1200" b="1" dirty="0" smtClean="0">
                <a:latin typeface="BIZ UDPゴシック" panose="020B0400000000000000" pitchFamily="50" charset="-128"/>
                <a:ea typeface="BIZ UDPゴシック" panose="020B0400000000000000" pitchFamily="50" charset="-128"/>
              </a:rPr>
              <a:t> 上記に役立つ仕組みづくり（大阪、関西、国）</a:t>
            </a:r>
            <a:endParaRPr kumimoji="1" lang="en-US" altLang="ja-JP" sz="1200" b="1" dirty="0" smtClean="0">
              <a:latin typeface="BIZ UDPゴシック" panose="020B0400000000000000" pitchFamily="50" charset="-128"/>
              <a:ea typeface="BIZ UDPゴシック" panose="020B0400000000000000" pitchFamily="50" charset="-128"/>
            </a:endParaRPr>
          </a:p>
        </p:txBody>
      </p:sp>
      <p:sp>
        <p:nvSpPr>
          <p:cNvPr id="85" name="角丸四角形 84"/>
          <p:cNvSpPr/>
          <p:nvPr/>
        </p:nvSpPr>
        <p:spPr>
          <a:xfrm>
            <a:off x="280477" y="2525513"/>
            <a:ext cx="3448618" cy="315920"/>
          </a:xfrm>
          <a:prstGeom prst="roundRect">
            <a:avLst>
              <a:gd name="adj" fmla="val 2804"/>
            </a:avLst>
          </a:prstGeom>
          <a:ln/>
        </p:spPr>
        <p:style>
          <a:lnRef idx="0">
            <a:schemeClr val="accent1"/>
          </a:lnRef>
          <a:fillRef idx="3">
            <a:schemeClr val="accent1"/>
          </a:fillRef>
          <a:effectRef idx="3">
            <a:schemeClr val="accent1"/>
          </a:effectRef>
          <a:fontRef idx="minor">
            <a:schemeClr val="lt1"/>
          </a:fontRef>
        </p:style>
        <p:txBody>
          <a:bodyPr lIns="108000" tIns="0" rIns="180000" rtlCol="0" anchor="ctr"/>
          <a:lstStyle/>
          <a:p>
            <a:pPr marL="174625" indent="-174625" algn="ctr"/>
            <a:r>
              <a:rPr lang="ja-JP" altLang="en-US" sz="1400" b="1" dirty="0">
                <a:solidFill>
                  <a:schemeClr val="bg1"/>
                </a:solidFill>
                <a:latin typeface="BIZ UDPゴシック" panose="020B0400000000000000" pitchFamily="50" charset="-128"/>
                <a:ea typeface="BIZ UDPゴシック" panose="020B0400000000000000" pitchFamily="50" charset="-128"/>
              </a:rPr>
              <a:t>今後</a:t>
            </a:r>
            <a:r>
              <a:rPr lang="ja-JP" altLang="en-US" sz="1400" b="1" dirty="0" smtClean="0">
                <a:solidFill>
                  <a:schemeClr val="bg1"/>
                </a:solidFill>
                <a:latin typeface="BIZ UDPゴシック" panose="020B0400000000000000" pitchFamily="50" charset="-128"/>
                <a:ea typeface="BIZ UDPゴシック" panose="020B0400000000000000" pitchFamily="50" charset="-128"/>
              </a:rPr>
              <a:t>の大阪の成長のイメージ</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EBE40337-5FAC-43BE-86DC-EF22BE0A5F1F}"/>
              </a:ext>
            </a:extLst>
          </p:cNvPr>
          <p:cNvSpPr txBox="1"/>
          <p:nvPr/>
        </p:nvSpPr>
        <p:spPr>
          <a:xfrm>
            <a:off x="479876" y="5254366"/>
            <a:ext cx="4103574" cy="297517"/>
          </a:xfrm>
          <a:prstGeom prst="rect">
            <a:avLst/>
          </a:prstGeom>
          <a:noFill/>
        </p:spPr>
        <p:txBody>
          <a:bodyPr wrap="square" rtlCol="0">
            <a:spAutoFit/>
          </a:bodyPr>
          <a:lstStyle/>
          <a:p>
            <a:pPr marL="93663">
              <a:lnSpc>
                <a:spcPts val="1600"/>
              </a:lnSpc>
              <a:spcBef>
                <a:spcPts val="1200"/>
              </a:spcBef>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転換</a:t>
            </a:r>
            <a:r>
              <a:rPr kumimoji="1" lang="ja-JP" altLang="en-US" sz="1200" dirty="0" smtClean="0">
                <a:latin typeface="BIZ UDPゴシック" panose="020B0400000000000000" pitchFamily="50" charset="-128"/>
                <a:ea typeface="BIZ UDPゴシック" panose="020B0400000000000000" pitchFamily="50" charset="-128"/>
              </a:rPr>
              <a:t>のトリガーとしての金融の位置づけ</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21" name="スライド番号プレースホルダー 1"/>
          <p:cNvSpPr>
            <a:spLocks noGrp="1"/>
          </p:cNvSpPr>
          <p:nvPr>
            <p:ph type="sldNum" sz="quarter" idx="12"/>
          </p:nvPr>
        </p:nvSpPr>
        <p:spPr>
          <a:xfrm>
            <a:off x="7086600" y="6461806"/>
            <a:ext cx="2057400" cy="365125"/>
          </a:xfrm>
        </p:spPr>
        <p:txBody>
          <a:bodyPr/>
          <a:lstStyle/>
          <a:p>
            <a:r>
              <a:rPr kumimoji="1" lang="ja-JP" altLang="en-US" dirty="0"/>
              <a:t>１</a:t>
            </a:r>
            <a:endParaRPr kumimoji="1" lang="en-US" altLang="ja-JP" dirty="0" smtClean="0"/>
          </a:p>
        </p:txBody>
      </p:sp>
    </p:spTree>
    <p:extLst>
      <p:ext uri="{BB962C8B-B14F-4D97-AF65-F5344CB8AC3E}">
        <p14:creationId xmlns:p14="http://schemas.microsoft.com/office/powerpoint/2010/main" val="901665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4(1),(2)</a:t>
            </a:r>
            <a:r>
              <a:rPr lang="ja-JP" altLang="en-US" sz="2000" kern="0" dirty="0" smtClean="0">
                <a:solidFill>
                  <a:srgbClr val="000000"/>
                </a:solidFill>
                <a:ea typeface="Meiryo UI" pitchFamily="50" charset="-128"/>
                <a:cs typeface="Meiryo UI" pitchFamily="50" charset="-128"/>
              </a:rPr>
              <a:t>観光</a:t>
            </a:r>
            <a:r>
              <a:rPr lang="ja-JP" altLang="en-US" sz="2000" kern="0" dirty="0">
                <a:solidFill>
                  <a:srgbClr val="000000"/>
                </a:solidFill>
                <a:ea typeface="Meiryo UI" pitchFamily="50" charset="-128"/>
                <a:cs typeface="Meiryo UI" pitchFamily="50" charset="-128"/>
              </a:rPr>
              <a:t>関連産業に</a:t>
            </a:r>
            <a:r>
              <a:rPr lang="ja-JP" altLang="en-US" sz="2000" kern="0" dirty="0" smtClean="0">
                <a:solidFill>
                  <a:srgbClr val="000000"/>
                </a:solidFill>
                <a:ea typeface="Meiryo UI" pitchFamily="50" charset="-128"/>
                <a:cs typeface="Meiryo UI" pitchFamily="50" charset="-128"/>
              </a:rPr>
              <a:t>ついて</a:t>
            </a:r>
            <a:endParaRPr kumimoji="0" lang="ja-JP" altLang="en-US" sz="2000" kern="0" dirty="0">
              <a:solidFill>
                <a:srgbClr val="000000"/>
              </a:solidFill>
              <a:ea typeface="Meiryo UI" pitchFamily="50" charset="-128"/>
              <a:cs typeface="Meiryo UI" pitchFamily="50" charset="-128"/>
            </a:endParaRPr>
          </a:p>
        </p:txBody>
      </p:sp>
      <p:sp>
        <p:nvSpPr>
          <p:cNvPr id="19" name="テキスト ボックス 18"/>
          <p:cNvSpPr txBox="1"/>
          <p:nvPr/>
        </p:nvSpPr>
        <p:spPr>
          <a:xfrm>
            <a:off x="3814184" y="6591287"/>
            <a:ext cx="499411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出典：一般社団法人アジア太平洋研究所「アジア太平洋と関西　関西経済白書</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1" name="テキスト ボックス 20"/>
          <p:cNvSpPr txBox="1"/>
          <p:nvPr/>
        </p:nvSpPr>
        <p:spPr>
          <a:xfrm>
            <a:off x="3814184" y="690629"/>
            <a:ext cx="4176000" cy="288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○産業部門別による生産、粗付加価値、雇用への誘発係数</a:t>
            </a:r>
          </a:p>
        </p:txBody>
      </p:sp>
      <p:sp>
        <p:nvSpPr>
          <p:cNvPr id="38" name="角丸四角形 37"/>
          <p:cNvSpPr/>
          <p:nvPr/>
        </p:nvSpPr>
        <p:spPr>
          <a:xfrm>
            <a:off x="3814184" y="941377"/>
            <a:ext cx="5224432" cy="311544"/>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産業部門別に生産や粗付加価値、雇用への誘発係数をみると、全体として観光産業</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の付加価値や雇用への誘発効果が高い。</a:t>
            </a:r>
            <a:endParaRPr lang="en-US" altLang="ja-JP" sz="1000" dirty="0">
              <a:solidFill>
                <a:schemeClr val="tx1"/>
              </a:solidFill>
              <a:ea typeface="BIZ UDPゴシック" panose="020B0400000000000000" pitchFamily="50" charset="-128"/>
            </a:endParaRPr>
          </a:p>
        </p:txBody>
      </p:sp>
      <p:sp>
        <p:nvSpPr>
          <p:cNvPr id="39" name="スライド番号プレースホルダー 1"/>
          <p:cNvSpPr>
            <a:spLocks noGrp="1"/>
          </p:cNvSpPr>
          <p:nvPr>
            <p:ph type="sldNum" sz="quarter" idx="12"/>
          </p:nvPr>
        </p:nvSpPr>
        <p:spPr>
          <a:xfrm>
            <a:off x="7066549" y="6636448"/>
            <a:ext cx="2073935" cy="221552"/>
          </a:xfrm>
        </p:spPr>
        <p:txBody>
          <a:bodyPr/>
          <a:lstStyle/>
          <a:p>
            <a:r>
              <a:rPr kumimoji="1" lang="en-US" altLang="ja-JP" dirty="0" smtClean="0"/>
              <a:t>19</a:t>
            </a:r>
            <a:endParaRPr kumimoji="1" lang="ja-JP" altLang="en-US" dirty="0"/>
          </a:p>
        </p:txBody>
      </p:sp>
      <p:sp>
        <p:nvSpPr>
          <p:cNvPr id="30" name="テキスト ボックス 29"/>
          <p:cNvSpPr txBox="1"/>
          <p:nvPr/>
        </p:nvSpPr>
        <p:spPr>
          <a:xfrm>
            <a:off x="22393" y="383429"/>
            <a:ext cx="9112836" cy="307777"/>
          </a:xfrm>
          <a:prstGeom prst="rect">
            <a:avLst/>
          </a:prstGeom>
          <a:noFill/>
        </p:spPr>
        <p:txBody>
          <a:bodyPr wrap="square" rtlCol="0">
            <a:spAutoFit/>
          </a:bodyPr>
          <a:lstStyle/>
          <a:p>
            <a:r>
              <a:rPr kumimoji="1" lang="ja-JP" altLang="en-US" sz="1400" b="1" dirty="0"/>
              <a:t>■</a:t>
            </a:r>
            <a:r>
              <a:rPr lang="ja-JP" altLang="en-US" sz="1400" b="1" dirty="0"/>
              <a:t>　産業部門別による</a:t>
            </a:r>
            <a:r>
              <a:rPr lang="ja-JP" altLang="en-US" sz="1400" b="1" dirty="0" smtClean="0"/>
              <a:t>生産・粗</a:t>
            </a:r>
            <a:r>
              <a:rPr lang="ja-JP" altLang="en-US" sz="1400" b="1" dirty="0"/>
              <a:t>付加</a:t>
            </a:r>
            <a:r>
              <a:rPr lang="ja-JP" altLang="en-US" sz="1400" b="1" dirty="0" smtClean="0"/>
              <a:t>価値・雇用</a:t>
            </a:r>
            <a:r>
              <a:rPr lang="ja-JP" altLang="en-US" sz="1400" b="1" dirty="0"/>
              <a:t>への誘発</a:t>
            </a:r>
            <a:r>
              <a:rPr lang="ja-JP" altLang="en-US" sz="1400" b="1" dirty="0" smtClean="0"/>
              <a:t>係数、来阪外国人旅行者数、インバウンドの関西経済への影響</a:t>
            </a:r>
            <a:endParaRPr lang="en-US" altLang="ja-JP" sz="1400" b="1" dirty="0"/>
          </a:p>
        </p:txBody>
      </p:sp>
      <p:sp>
        <p:nvSpPr>
          <p:cNvPr id="48" name="テキスト ボックス 47"/>
          <p:cNvSpPr txBox="1"/>
          <p:nvPr/>
        </p:nvSpPr>
        <p:spPr>
          <a:xfrm>
            <a:off x="174263" y="5963209"/>
            <a:ext cx="39834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出典：大阪府・大阪市「大阪の再生・成長に向けた新戦略」データ集</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①</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ja-JP" altLang="en-US" sz="700" dirty="0" smtClean="0">
                <a:solidFill>
                  <a:prstClr val="black"/>
                </a:solidFill>
                <a:latin typeface="Meiryo UI" panose="020B0604030504040204" pitchFamily="50" charset="-128"/>
                <a:ea typeface="Meiryo UI" panose="020B0604030504040204" pitchFamily="50" charset="-128"/>
              </a:rPr>
              <a:t>　　　</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コロナによる影響や新たな潮流）</a:t>
            </a:r>
          </a:p>
        </p:txBody>
      </p:sp>
      <p:pic>
        <p:nvPicPr>
          <p:cNvPr id="49" name="図 48"/>
          <p:cNvPicPr>
            <a:picLocks/>
          </p:cNvPicPr>
          <p:nvPr/>
        </p:nvPicPr>
        <p:blipFill>
          <a:blip r:embed="rId3"/>
          <a:stretch>
            <a:fillRect/>
          </a:stretch>
        </p:blipFill>
        <p:spPr>
          <a:xfrm>
            <a:off x="322161" y="4471272"/>
            <a:ext cx="3144089" cy="1487988"/>
          </a:xfrm>
          <a:prstGeom prst="rect">
            <a:avLst/>
          </a:prstGeom>
        </p:spPr>
      </p:pic>
      <p:sp>
        <p:nvSpPr>
          <p:cNvPr id="50" name="テキスト ボックス 49"/>
          <p:cNvSpPr txBox="1"/>
          <p:nvPr/>
        </p:nvSpPr>
        <p:spPr>
          <a:xfrm>
            <a:off x="174263" y="4293389"/>
            <a:ext cx="10958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（万人）</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1" name="大かっこ 50"/>
          <p:cNvSpPr/>
          <p:nvPr/>
        </p:nvSpPr>
        <p:spPr>
          <a:xfrm>
            <a:off x="322161" y="6259342"/>
            <a:ext cx="2328247" cy="28684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日本政府観光局（</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JNTO</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）「訪日外客統計</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及び観光庁「訪日外国人消費動向調査」をもとに推計</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201807" y="4074651"/>
            <a:ext cx="36457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○来阪外国人旅行者数の推移</a:t>
            </a:r>
          </a:p>
        </p:txBody>
      </p:sp>
      <p:sp>
        <p:nvSpPr>
          <p:cNvPr id="54" name="正方形/長方形 53">
            <a:extLst>
              <a:ext uri="{FF2B5EF4-FFF2-40B4-BE49-F238E27FC236}">
                <a16:creationId xmlns:a16="http://schemas.microsoft.com/office/drawing/2014/main" id="{398664F5-FC6F-464F-A762-BC9A5D111FDF}"/>
              </a:ext>
            </a:extLst>
          </p:cNvPr>
          <p:cNvSpPr/>
          <p:nvPr/>
        </p:nvSpPr>
        <p:spPr>
          <a:xfrm>
            <a:off x="93517" y="664378"/>
            <a:ext cx="36457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dirty="0">
                <a:solidFill>
                  <a:prstClr val="black"/>
                </a:solidFill>
                <a:latin typeface="Meiryo UI"/>
                <a:ea typeface="Meiryo UI"/>
              </a:rPr>
              <a:t>インバウンドの関西経済への影響</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55" name="図 54">
            <a:extLst>
              <a:ext uri="{FF2B5EF4-FFF2-40B4-BE49-F238E27FC236}">
                <a16:creationId xmlns:a16="http://schemas.microsoft.com/office/drawing/2014/main" id="{63E82FF9-32B6-4B70-9D4F-81DB9EB6CDEC}"/>
              </a:ext>
            </a:extLst>
          </p:cNvPr>
          <p:cNvPicPr>
            <a:picLocks noChangeAspect="1"/>
          </p:cNvPicPr>
          <p:nvPr/>
        </p:nvPicPr>
        <p:blipFill>
          <a:blip r:embed="rId4"/>
          <a:stretch>
            <a:fillRect/>
          </a:stretch>
        </p:blipFill>
        <p:spPr>
          <a:xfrm>
            <a:off x="140060" y="1422981"/>
            <a:ext cx="3506181" cy="2215501"/>
          </a:xfrm>
          <a:prstGeom prst="rect">
            <a:avLst/>
          </a:prstGeom>
        </p:spPr>
      </p:pic>
      <p:sp>
        <p:nvSpPr>
          <p:cNvPr id="56" name="角丸四角形 37">
            <a:extLst>
              <a:ext uri="{FF2B5EF4-FFF2-40B4-BE49-F238E27FC236}">
                <a16:creationId xmlns:a16="http://schemas.microsoft.com/office/drawing/2014/main" id="{7BB3837B-6511-4D26-93B6-214F89AD7365}"/>
              </a:ext>
            </a:extLst>
          </p:cNvPr>
          <p:cNvSpPr/>
          <p:nvPr/>
        </p:nvSpPr>
        <p:spPr>
          <a:xfrm>
            <a:off x="93517" y="943428"/>
            <a:ext cx="3645769" cy="405876"/>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インバウンド消費の関西経済、特に大阪経済への影響は</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a:t>
            </a:r>
            <a:r>
              <a:rPr lang="en-US" altLang="ja-JP" sz="1000" dirty="0">
                <a:solidFill>
                  <a:schemeClr val="tx1"/>
                </a:solidFill>
                <a:ea typeface="BIZ UDPゴシック" panose="020B0400000000000000" pitchFamily="50" charset="-128"/>
              </a:rPr>
              <a:t>GRP</a:t>
            </a:r>
            <a:r>
              <a:rPr lang="ja-JP" altLang="en-US" sz="1000" dirty="0">
                <a:solidFill>
                  <a:schemeClr val="tx1"/>
                </a:solidFill>
                <a:ea typeface="BIZ UDPゴシック" panose="020B0400000000000000" pitchFamily="50" charset="-128"/>
              </a:rPr>
              <a:t>や雇用への効果から見てその寄与度が増している。</a:t>
            </a:r>
            <a:endParaRPr lang="en-US" altLang="ja-JP" sz="1000" dirty="0">
              <a:solidFill>
                <a:schemeClr val="tx1"/>
              </a:solidFill>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44E8AF9D-4E22-4A5F-8193-4C179429C2A9}"/>
              </a:ext>
            </a:extLst>
          </p:cNvPr>
          <p:cNvSpPr txBox="1"/>
          <p:nvPr/>
        </p:nvSpPr>
        <p:spPr>
          <a:xfrm>
            <a:off x="89744" y="3664905"/>
            <a:ext cx="272331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APIR</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Trend </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Watch </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No.48(2018.8.3</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二等辺三角形 57"/>
          <p:cNvSpPr/>
          <p:nvPr/>
        </p:nvSpPr>
        <p:spPr>
          <a:xfrm rot="5400000">
            <a:off x="61855" y="1956929"/>
            <a:ext cx="140297" cy="845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5400000">
            <a:off x="61855" y="3028503"/>
            <a:ext cx="140297" cy="845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174264" y="1952851"/>
            <a:ext cx="377828" cy="8314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00" dirty="0" smtClean="0"/>
              <a:t>大阪府</a:t>
            </a:r>
            <a:endParaRPr kumimoji="1" lang="ja-JP" altLang="en-US" sz="500" dirty="0"/>
          </a:p>
        </p:txBody>
      </p:sp>
      <p:sp>
        <p:nvSpPr>
          <p:cNvPr id="61" name="正方形/長方形 60"/>
          <p:cNvSpPr/>
          <p:nvPr/>
        </p:nvSpPr>
        <p:spPr>
          <a:xfrm>
            <a:off x="174264" y="3029189"/>
            <a:ext cx="377828" cy="8314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00" dirty="0" smtClean="0"/>
              <a:t>大阪府</a:t>
            </a:r>
            <a:endParaRPr kumimoji="1" lang="ja-JP" altLang="en-US" sz="500" dirty="0"/>
          </a:p>
        </p:txBody>
      </p:sp>
      <p:pic>
        <p:nvPicPr>
          <p:cNvPr id="2" name="図 1"/>
          <p:cNvPicPr>
            <a:picLocks noChangeAspect="1"/>
          </p:cNvPicPr>
          <p:nvPr/>
        </p:nvPicPr>
        <p:blipFill>
          <a:blip r:embed="rId5"/>
          <a:stretch>
            <a:fillRect/>
          </a:stretch>
        </p:blipFill>
        <p:spPr>
          <a:xfrm>
            <a:off x="3887184" y="1349304"/>
            <a:ext cx="5102794" cy="5316173"/>
          </a:xfrm>
          <a:prstGeom prst="rect">
            <a:avLst/>
          </a:prstGeom>
        </p:spPr>
      </p:pic>
    </p:spTree>
    <p:extLst>
      <p:ext uri="{BB962C8B-B14F-4D97-AF65-F5344CB8AC3E}">
        <p14:creationId xmlns:p14="http://schemas.microsoft.com/office/powerpoint/2010/main" val="19525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6"/>
          <p:cNvSpPr>
            <a:spLocks noGrp="1"/>
          </p:cNvSpPr>
          <p:nvPr>
            <p:ph type="sldNum" sz="quarter" idx="12"/>
          </p:nvPr>
        </p:nvSpPr>
        <p:spPr>
          <a:xfrm>
            <a:off x="7086942" y="6545349"/>
            <a:ext cx="2057400" cy="365125"/>
          </a:xfrm>
        </p:spPr>
        <p:txBody>
          <a:bodyPr/>
          <a:lstStyle/>
          <a:p>
            <a:fld id="{50F88186-B17D-4CE3-A887-D91699CF601C}" type="slidenum">
              <a:rPr kumimoji="1" lang="ja-JP" altLang="en-US" smtClean="0"/>
              <a:t>20</a:t>
            </a:fld>
            <a:endParaRPr kumimoji="1" lang="ja-JP" altLang="en-US" dirty="0"/>
          </a:p>
        </p:txBody>
      </p:sp>
      <p:sp>
        <p:nvSpPr>
          <p:cNvPr id="8" name="正方形/長方形 7"/>
          <p:cNvSpPr/>
          <p:nvPr/>
        </p:nvSpPr>
        <p:spPr>
          <a:xfrm>
            <a:off x="135274" y="6399998"/>
            <a:ext cx="3826689" cy="261610"/>
          </a:xfrm>
          <a:prstGeom prst="rect">
            <a:avLst/>
          </a:prstGeom>
        </p:spPr>
        <p:txBody>
          <a:bodyPr wrap="none">
            <a:spAutoFit/>
          </a:bodyPr>
          <a:lstStyle/>
          <a:p>
            <a:r>
              <a:rPr lang="ja-JP" altLang="en-US" sz="1100" dirty="0">
                <a:latin typeface="+mn-ea"/>
              </a:rPr>
              <a:t>出典：英シンクタンク</a:t>
            </a:r>
            <a:r>
              <a:rPr lang="en-US" altLang="ja-JP" sz="1100" dirty="0">
                <a:latin typeface="+mn-ea"/>
              </a:rPr>
              <a:t>Z/Yen</a:t>
            </a:r>
            <a:r>
              <a:rPr lang="ja-JP" altLang="en-US" sz="1100" dirty="0" smtClean="0">
                <a:latin typeface="+mn-ea"/>
              </a:rPr>
              <a:t>調査をもとに大阪府企画室にて作成</a:t>
            </a:r>
            <a:endParaRPr lang="ja-JP" altLang="en-US" sz="1100" dirty="0">
              <a:latin typeface="+mn-ea"/>
            </a:endParaRPr>
          </a:p>
        </p:txBody>
      </p:sp>
      <p:pic>
        <p:nvPicPr>
          <p:cNvPr id="15" name="図 14"/>
          <p:cNvPicPr>
            <a:picLocks noChangeAspect="1"/>
          </p:cNvPicPr>
          <p:nvPr/>
        </p:nvPicPr>
        <p:blipFill rotWithShape="1">
          <a:blip r:embed="rId2"/>
          <a:srcRect l="17145" t="33126" r="18316" b="33332"/>
          <a:stretch/>
        </p:blipFill>
        <p:spPr>
          <a:xfrm>
            <a:off x="4018308" y="2084753"/>
            <a:ext cx="4930091" cy="2678538"/>
          </a:xfrm>
          <a:prstGeom prst="rect">
            <a:avLst/>
          </a:prstGeom>
          <a:ln>
            <a:solidFill>
              <a:schemeClr val="tx1"/>
            </a:solidFill>
          </a:ln>
        </p:spPr>
      </p:pic>
      <p:sp>
        <p:nvSpPr>
          <p:cNvPr id="16" name="正方形/長方形 15"/>
          <p:cNvSpPr/>
          <p:nvPr/>
        </p:nvSpPr>
        <p:spPr>
          <a:xfrm>
            <a:off x="4171109" y="6398305"/>
            <a:ext cx="5105400" cy="261610"/>
          </a:xfrm>
          <a:prstGeom prst="rect">
            <a:avLst/>
          </a:prstGeom>
        </p:spPr>
        <p:txBody>
          <a:bodyPr wrap="square">
            <a:spAutoFit/>
          </a:bodyPr>
          <a:lstStyle/>
          <a:p>
            <a:r>
              <a:rPr lang="ja-JP" altLang="en-US" sz="1100" dirty="0"/>
              <a:t>出典</a:t>
            </a:r>
            <a:r>
              <a:rPr lang="ja-JP" altLang="en-US" sz="1100" dirty="0" smtClean="0"/>
              <a:t>：</a:t>
            </a:r>
            <a:r>
              <a:rPr lang="en-US" altLang="ja-JP" sz="1100" dirty="0" smtClean="0"/>
              <a:t>INITIAL</a:t>
            </a:r>
            <a:r>
              <a:rPr lang="ja-JP" altLang="en-US" sz="1100" dirty="0"/>
              <a:t>（</a:t>
            </a:r>
            <a:r>
              <a:rPr lang="en-US" altLang="ja-JP" sz="1100" dirty="0"/>
              <a:t>2022</a:t>
            </a:r>
            <a:r>
              <a:rPr lang="ja-JP" altLang="en-US" sz="1100" dirty="0"/>
              <a:t>年</a:t>
            </a:r>
            <a:r>
              <a:rPr lang="en-US" altLang="ja-JP" sz="1100" dirty="0"/>
              <a:t>1</a:t>
            </a:r>
            <a:r>
              <a:rPr lang="ja-JP" altLang="en-US" sz="1100" dirty="0"/>
              <a:t>月</a:t>
            </a:r>
            <a:r>
              <a:rPr lang="en-US" altLang="ja-JP" sz="1100" dirty="0"/>
              <a:t>25</a:t>
            </a:r>
            <a:r>
              <a:rPr lang="ja-JP" altLang="en-US" sz="1100" dirty="0"/>
              <a:t>日時点）</a:t>
            </a:r>
          </a:p>
        </p:txBody>
      </p:sp>
      <p:sp>
        <p:nvSpPr>
          <p:cNvPr id="18" name="テキスト ボックス 17"/>
          <p:cNvSpPr txBox="1"/>
          <p:nvPr/>
        </p:nvSpPr>
        <p:spPr>
          <a:xfrm>
            <a:off x="53033" y="416157"/>
            <a:ext cx="8105861" cy="523220"/>
          </a:xfrm>
          <a:prstGeom prst="rect">
            <a:avLst/>
          </a:prstGeom>
          <a:noFill/>
        </p:spPr>
        <p:txBody>
          <a:bodyPr wrap="square" rtlCol="0">
            <a:spAutoFit/>
          </a:bodyPr>
          <a:lstStyle/>
          <a:p>
            <a:r>
              <a:rPr kumimoji="1" lang="ja-JP" altLang="en-US" sz="1400" b="1" smtClean="0"/>
              <a:t>■</a:t>
            </a:r>
            <a:r>
              <a:rPr lang="ja-JP" altLang="en-US" sz="1400" b="1" smtClean="0"/>
              <a:t>　国際金融センター都市ランキング及び国内スタートアップ企業の地域別調達額の推移</a:t>
            </a:r>
          </a:p>
          <a:p>
            <a:endParaRPr lang="en-US" altLang="ja-JP" sz="1400" b="1" dirty="0"/>
          </a:p>
        </p:txBody>
      </p:sp>
      <p:sp>
        <p:nvSpPr>
          <p:cNvPr id="21" name="正方形/長方形 20"/>
          <p:cNvSpPr/>
          <p:nvPr/>
        </p:nvSpPr>
        <p:spPr>
          <a:xfrm>
            <a:off x="3970136" y="5469654"/>
            <a:ext cx="5105400" cy="369332"/>
          </a:xfrm>
          <a:prstGeom prst="rect">
            <a:avLst/>
          </a:prstGeom>
        </p:spPr>
        <p:txBody>
          <a:bodyPr wrap="square">
            <a:spAutoFit/>
          </a:bodyPr>
          <a:lstStyle/>
          <a:p>
            <a:r>
              <a:rPr lang="ja-JP" altLang="en-US" sz="600" dirty="0" smtClean="0"/>
              <a:t>注１</a:t>
            </a:r>
            <a:r>
              <a:rPr lang="ja-JP" altLang="en-US" sz="600" dirty="0"/>
              <a:t>）各年の値は基準日時点までに観測されたものが対象 </a:t>
            </a:r>
            <a:endParaRPr lang="en-US" altLang="ja-JP" sz="600" dirty="0" smtClean="0"/>
          </a:p>
          <a:p>
            <a:r>
              <a:rPr lang="ja-JP" altLang="en-US" sz="600" dirty="0" smtClean="0"/>
              <a:t>注</a:t>
            </a:r>
            <a:r>
              <a:rPr lang="ja-JP" altLang="en-US" sz="600" dirty="0"/>
              <a:t>２）データの特性上、調査進行により過去含めて数値が変動する。調査進行による影響は金額が小さい案件ほどうけやすく、特に直近年ほど影響を受けやすい </a:t>
            </a:r>
            <a:endParaRPr lang="en-US" altLang="ja-JP" sz="600" dirty="0" smtClean="0"/>
          </a:p>
          <a:p>
            <a:r>
              <a:rPr lang="ja-JP" altLang="en-US" sz="600" dirty="0" smtClean="0"/>
              <a:t>注</a:t>
            </a:r>
            <a:r>
              <a:rPr lang="ja-JP" altLang="en-US" sz="600" dirty="0"/>
              <a:t>３）その他は上記以外の都道府県の</a:t>
            </a:r>
            <a:r>
              <a:rPr lang="ja-JP" altLang="en-US" sz="600" dirty="0" smtClean="0"/>
              <a:t>合計</a:t>
            </a:r>
            <a:endParaRPr lang="en-US" altLang="ja-JP" sz="600" dirty="0" smtClean="0"/>
          </a:p>
        </p:txBody>
      </p:sp>
      <p:sp>
        <p:nvSpPr>
          <p:cNvPr id="22" name="正方形/長方形 21"/>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２年３月の国際金融センター都市ランキングでは、東京は９位、大阪は３４位。大阪は、「ローカル」な国際金融都市との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評価。</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に所在するスタートアップ企業への資金調達額は、過去</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年で増加しているものの、東京都との差は拡大している。</a:t>
            </a:r>
          </a:p>
        </p:txBody>
      </p:sp>
      <p:sp>
        <p:nvSpPr>
          <p:cNvPr id="23" name="正方形/長方形 22"/>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4(3)</a:t>
            </a:r>
            <a:r>
              <a:rPr lang="ja-JP" altLang="en-US" sz="2000" kern="0" dirty="0" smtClean="0">
                <a:solidFill>
                  <a:srgbClr val="000000"/>
                </a:solidFill>
                <a:ea typeface="Meiryo UI" pitchFamily="50" charset="-128"/>
                <a:cs typeface="Meiryo UI" pitchFamily="50" charset="-128"/>
              </a:rPr>
              <a:t>国際金融都市</a:t>
            </a:r>
            <a:r>
              <a:rPr kumimoji="0" lang="ja-JP" altLang="en-US" sz="2000" kern="0" dirty="0" smtClean="0">
                <a:solidFill>
                  <a:srgbClr val="000000"/>
                </a:solidFill>
                <a:ea typeface="Meiryo UI" pitchFamily="50" charset="-128"/>
                <a:cs typeface="Meiryo UI" pitchFamily="50" charset="-128"/>
              </a:rPr>
              <a:t>について</a:t>
            </a:r>
            <a:endParaRPr kumimoji="0" lang="ja-JP" altLang="en-US" sz="2000" kern="0" dirty="0">
              <a:solidFill>
                <a:srgbClr val="000000"/>
              </a:solidFill>
              <a:ea typeface="Meiryo UI" pitchFamily="50" charset="-128"/>
              <a:cs typeface="Meiryo UI" pitchFamily="50" charset="-128"/>
            </a:endParaRPr>
          </a:p>
        </p:txBody>
      </p:sp>
      <p:sp>
        <p:nvSpPr>
          <p:cNvPr id="17" name="テキスト ボックス 16">
            <a:extLst>
              <a:ext uri="{FF2B5EF4-FFF2-40B4-BE49-F238E27FC236}">
                <a16:creationId xmlns:a16="http://schemas.microsoft.com/office/drawing/2014/main" id="{39B4B3B1-FF89-44DE-8071-3B959176BA98}"/>
              </a:ext>
            </a:extLst>
          </p:cNvPr>
          <p:cNvSpPr txBox="1"/>
          <p:nvPr/>
        </p:nvSpPr>
        <p:spPr>
          <a:xfrm>
            <a:off x="109148" y="1704370"/>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国際金融センター都市ランキング</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39B4B3B1-FF89-44DE-8071-3B959176BA98}"/>
              </a:ext>
            </a:extLst>
          </p:cNvPr>
          <p:cNvSpPr txBox="1"/>
          <p:nvPr/>
        </p:nvSpPr>
        <p:spPr>
          <a:xfrm>
            <a:off x="4018308" y="1704369"/>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国内スタートアップ企業の地域別調達額の推移</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stretch>
            <a:fillRect/>
          </a:stretch>
        </p:blipFill>
        <p:spPr>
          <a:xfrm>
            <a:off x="228804" y="2025410"/>
            <a:ext cx="3639627" cy="4359018"/>
          </a:xfrm>
          <a:prstGeom prst="rect">
            <a:avLst/>
          </a:prstGeom>
        </p:spPr>
      </p:pic>
    </p:spTree>
    <p:extLst>
      <p:ext uri="{BB962C8B-B14F-4D97-AF65-F5344CB8AC3E}">
        <p14:creationId xmlns:p14="http://schemas.microsoft.com/office/powerpoint/2010/main" val="2772198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4890" y="522514"/>
            <a:ext cx="9082527" cy="6275385"/>
          </a:xfrm>
          <a:prstGeom prst="rect">
            <a:avLst/>
          </a:prstGeom>
        </p:spPr>
      </p:pic>
      <p:sp>
        <p:nvSpPr>
          <p:cNvPr id="4" name="スライド番号プレースホルダー 3"/>
          <p:cNvSpPr>
            <a:spLocks noGrp="1"/>
          </p:cNvSpPr>
          <p:nvPr>
            <p:ph type="sldNum" sz="quarter" idx="12"/>
          </p:nvPr>
        </p:nvSpPr>
        <p:spPr>
          <a:xfrm>
            <a:off x="7060474" y="6545126"/>
            <a:ext cx="2057400" cy="365125"/>
          </a:xfrm>
        </p:spPr>
        <p:txBody>
          <a:bodyPr/>
          <a:lstStyle/>
          <a:p>
            <a:fld id="{50F88186-B17D-4CE3-A887-D91699CF601C}" type="slidenum">
              <a:rPr kumimoji="1" lang="ja-JP" altLang="en-US" smtClean="0"/>
              <a:t>21</a:t>
            </a:fld>
            <a:endParaRPr kumimoji="1" lang="ja-JP" altLang="en-US" dirty="0"/>
          </a:p>
        </p:txBody>
      </p:sp>
      <p:sp>
        <p:nvSpPr>
          <p:cNvPr id="7" name="正方形/長方形 6"/>
          <p:cNvSpPr/>
          <p:nvPr/>
        </p:nvSpPr>
        <p:spPr>
          <a:xfrm>
            <a:off x="-26583" y="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4(3)</a:t>
            </a:r>
            <a:r>
              <a:rPr lang="ja-JP" altLang="en-US" sz="2000" kern="0" dirty="0" smtClean="0">
                <a:solidFill>
                  <a:srgbClr val="000000"/>
                </a:solidFill>
                <a:ea typeface="Meiryo UI" pitchFamily="50" charset="-128"/>
                <a:cs typeface="Meiryo UI" pitchFamily="50" charset="-128"/>
              </a:rPr>
              <a:t>国際</a:t>
            </a:r>
            <a:r>
              <a:rPr lang="ja-JP" altLang="en-US" sz="2000" kern="0" dirty="0">
                <a:solidFill>
                  <a:srgbClr val="000000"/>
                </a:solidFill>
                <a:ea typeface="Meiryo UI" pitchFamily="50" charset="-128"/>
                <a:cs typeface="Meiryo UI" pitchFamily="50" charset="-128"/>
              </a:rPr>
              <a:t>金融都市について（国際金融都市</a:t>
            </a:r>
            <a:r>
              <a:rPr lang="en-US" altLang="ja-JP" sz="2000" kern="0" dirty="0">
                <a:solidFill>
                  <a:srgbClr val="000000"/>
                </a:solidFill>
                <a:ea typeface="Meiryo UI" pitchFamily="50" charset="-128"/>
                <a:cs typeface="Meiryo UI" pitchFamily="50" charset="-128"/>
              </a:rPr>
              <a:t>OSAKA</a:t>
            </a:r>
            <a:r>
              <a:rPr lang="ja-JP" altLang="en-US" sz="2000" kern="0" dirty="0">
                <a:solidFill>
                  <a:srgbClr val="000000"/>
                </a:solidFill>
                <a:ea typeface="Meiryo UI" pitchFamily="50" charset="-128"/>
                <a:cs typeface="Meiryo UI" pitchFamily="50" charset="-128"/>
              </a:rPr>
              <a:t>戦略の概要）</a:t>
            </a:r>
          </a:p>
        </p:txBody>
      </p:sp>
    </p:spTree>
    <p:extLst>
      <p:ext uri="{BB962C8B-B14F-4D97-AF65-F5344CB8AC3E}">
        <p14:creationId xmlns:p14="http://schemas.microsoft.com/office/powerpoint/2010/main" val="274439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3131253" y="2422700"/>
            <a:ext cx="5760000" cy="3689252"/>
          </a:xfrm>
          <a:prstGeom prst="roundRect">
            <a:avLst>
              <a:gd name="adj" fmla="val 4420"/>
            </a:avLst>
          </a:prstGeom>
          <a:solidFill>
            <a:schemeClr val="accent2">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1200" dirty="0">
              <a:solidFill>
                <a:schemeClr val="tx1"/>
              </a:solidFill>
            </a:endParaRPr>
          </a:p>
        </p:txBody>
      </p:sp>
      <p:sp>
        <p:nvSpPr>
          <p:cNvPr id="4" name="台形 3"/>
          <p:cNvSpPr/>
          <p:nvPr/>
        </p:nvSpPr>
        <p:spPr>
          <a:xfrm>
            <a:off x="3024178" y="5678711"/>
            <a:ext cx="5939574" cy="663879"/>
          </a:xfrm>
          <a:prstGeom prst="trapezoid">
            <a:avLst>
              <a:gd name="adj" fmla="val 41981"/>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角丸四角形 12"/>
          <p:cNvSpPr/>
          <p:nvPr/>
        </p:nvSpPr>
        <p:spPr>
          <a:xfrm>
            <a:off x="4403906" y="3816146"/>
            <a:ext cx="3036319" cy="679268"/>
          </a:xfrm>
          <a:prstGeom prst="roundRect">
            <a:avLst>
              <a:gd name="adj" fmla="val 9101"/>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t>三位</a:t>
            </a:r>
            <a:r>
              <a:rPr kumimoji="1" lang="ja-JP" altLang="en-US" sz="2000" b="1" dirty="0" smtClean="0"/>
              <a:t>一体の大阪</a:t>
            </a:r>
            <a:endParaRPr kumimoji="1" lang="en-US" altLang="ja-JP" sz="2000" b="1" dirty="0" smtClean="0"/>
          </a:p>
        </p:txBody>
      </p:sp>
      <p:sp>
        <p:nvSpPr>
          <p:cNvPr id="24" name="角丸四角形 23"/>
          <p:cNvSpPr/>
          <p:nvPr/>
        </p:nvSpPr>
        <p:spPr>
          <a:xfrm>
            <a:off x="2680670" y="5801450"/>
            <a:ext cx="6735582" cy="428945"/>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rPr>
              <a:t>都市機能の向上・活用</a:t>
            </a:r>
            <a:r>
              <a:rPr kumimoji="1" lang="ja-JP" altLang="en-US" sz="1400" b="1" dirty="0">
                <a:solidFill>
                  <a:schemeClr val="bg1"/>
                </a:solidFill>
              </a:rPr>
              <a:t>（人材、データ集積、大学・研究機関・・・）</a:t>
            </a:r>
            <a:endParaRPr kumimoji="1" lang="en-US" altLang="ja-JP" sz="1400" b="1" dirty="0">
              <a:solidFill>
                <a:schemeClr val="bg1"/>
              </a:solidFill>
            </a:endParaRPr>
          </a:p>
        </p:txBody>
      </p:sp>
      <p:sp>
        <p:nvSpPr>
          <p:cNvPr id="12" name="下矢印 11"/>
          <p:cNvSpPr/>
          <p:nvPr/>
        </p:nvSpPr>
        <p:spPr>
          <a:xfrm rot="5400000">
            <a:off x="2236384" y="3602076"/>
            <a:ext cx="612000" cy="972000"/>
          </a:xfrm>
          <a:prstGeom prst="down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4764180" y="1814367"/>
            <a:ext cx="2509352" cy="366428"/>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600" b="1" u="sng" dirty="0" smtClean="0">
                <a:solidFill>
                  <a:schemeClr val="tx1"/>
                </a:solidFill>
              </a:rPr>
              <a:t>2040</a:t>
            </a:r>
            <a:r>
              <a:rPr kumimoji="1" lang="ja-JP" altLang="en-US" sz="1600" b="1" u="sng" dirty="0">
                <a:solidFill>
                  <a:schemeClr val="tx1"/>
                </a:solidFill>
              </a:rPr>
              <a:t>年の</a:t>
            </a:r>
            <a:r>
              <a:rPr kumimoji="1" lang="ja-JP" altLang="en-US" sz="1600" b="1" u="sng" dirty="0" smtClean="0">
                <a:solidFill>
                  <a:schemeClr val="tx1"/>
                </a:solidFill>
              </a:rPr>
              <a:t>イメージ</a:t>
            </a:r>
            <a:endParaRPr kumimoji="1" lang="en-US" altLang="ja-JP" sz="1600" b="1" u="sng" dirty="0">
              <a:solidFill>
                <a:schemeClr val="tx1"/>
              </a:solidFill>
            </a:endParaRPr>
          </a:p>
        </p:txBody>
      </p:sp>
      <p:sp>
        <p:nvSpPr>
          <p:cNvPr id="26" name="角丸四角形 25"/>
          <p:cNvSpPr/>
          <p:nvPr/>
        </p:nvSpPr>
        <p:spPr>
          <a:xfrm>
            <a:off x="263534" y="3520879"/>
            <a:ext cx="1931777" cy="1134392"/>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ts val="2200"/>
              </a:lnSpc>
            </a:pPr>
            <a:r>
              <a:rPr kumimoji="1" lang="en-US" altLang="ja-JP" sz="1600" b="1" dirty="0">
                <a:solidFill>
                  <a:schemeClr val="tx1"/>
                </a:solidFill>
              </a:rPr>
              <a:t>2025</a:t>
            </a:r>
            <a:r>
              <a:rPr kumimoji="1" lang="ja-JP" altLang="en-US" sz="1600" b="1" dirty="0">
                <a:solidFill>
                  <a:schemeClr val="tx1"/>
                </a:solidFill>
              </a:rPr>
              <a:t>年大阪・関西万博を契機として、当面</a:t>
            </a:r>
            <a:r>
              <a:rPr kumimoji="1" lang="en-US" altLang="ja-JP" sz="1600" b="1" dirty="0">
                <a:solidFill>
                  <a:schemeClr val="tx1"/>
                </a:solidFill>
              </a:rPr>
              <a:t>2030</a:t>
            </a:r>
            <a:r>
              <a:rPr kumimoji="1" lang="ja-JP" altLang="en-US" sz="1600" b="1" dirty="0">
                <a:solidFill>
                  <a:schemeClr val="tx1"/>
                </a:solidFill>
              </a:rPr>
              <a:t>年まで</a:t>
            </a:r>
            <a:r>
              <a:rPr kumimoji="1" lang="ja-JP" altLang="en-US" sz="1600" b="1" dirty="0" smtClean="0">
                <a:solidFill>
                  <a:schemeClr val="tx1"/>
                </a:solidFill>
              </a:rPr>
              <a:t>に</a:t>
            </a:r>
            <a:r>
              <a:rPr kumimoji="1" lang="ja-JP" altLang="en-US" sz="1600" b="1" dirty="0">
                <a:solidFill>
                  <a:schemeClr val="tx1"/>
                </a:solidFill>
              </a:rPr>
              <a:t>な</a:t>
            </a:r>
            <a:r>
              <a:rPr kumimoji="1" lang="ja-JP" altLang="en-US" sz="1600" b="1" dirty="0" smtClean="0">
                <a:solidFill>
                  <a:schemeClr val="tx1"/>
                </a:solidFill>
              </a:rPr>
              <a:t>す</a:t>
            </a:r>
            <a:r>
              <a:rPr kumimoji="1" lang="ja-JP" altLang="en-US" sz="1600" b="1" dirty="0">
                <a:solidFill>
                  <a:schemeClr val="tx1"/>
                </a:solidFill>
              </a:rPr>
              <a:t>べきことは何か</a:t>
            </a:r>
            <a:endParaRPr kumimoji="1" lang="en-US" altLang="ja-JP" sz="1600" b="1" dirty="0">
              <a:solidFill>
                <a:schemeClr val="tx1"/>
              </a:solidFill>
            </a:endParaRPr>
          </a:p>
        </p:txBody>
      </p:sp>
      <p:sp>
        <p:nvSpPr>
          <p:cNvPr id="19" name="正方形/長方形 18"/>
          <p:cNvSpPr/>
          <p:nvPr/>
        </p:nvSpPr>
        <p:spPr>
          <a:xfrm>
            <a:off x="160286" y="29952"/>
            <a:ext cx="8382050" cy="400110"/>
          </a:xfrm>
          <a:prstGeom prst="rect">
            <a:avLst/>
          </a:prstGeom>
        </p:spPr>
        <p:txBody>
          <a:bodyPr wrap="square">
            <a:spAutoFit/>
          </a:bodyPr>
          <a:lstStyle/>
          <a:p>
            <a:r>
              <a:rPr lang="ja-JP" altLang="en-US" sz="2000" b="1" dirty="0"/>
              <a:t>■ </a:t>
            </a:r>
            <a:r>
              <a:rPr lang="ja-JP" altLang="en-US" sz="2000" b="1" dirty="0" smtClean="0"/>
              <a:t>大阪</a:t>
            </a:r>
            <a:r>
              <a:rPr lang="ja-JP" altLang="en-US" sz="2000" b="1" dirty="0"/>
              <a:t>がめざす未来図のイメージ（たたき台）</a:t>
            </a:r>
            <a:endParaRPr lang="en-US" altLang="ja-JP" sz="2000" b="1" dirty="0"/>
          </a:p>
        </p:txBody>
      </p:sp>
      <p:sp>
        <p:nvSpPr>
          <p:cNvPr id="20" name="テキスト ボックス 19">
            <a:extLst>
              <a:ext uri="{FF2B5EF4-FFF2-40B4-BE49-F238E27FC236}">
                <a16:creationId xmlns:a16="http://schemas.microsoft.com/office/drawing/2014/main" id="{EBE40337-5FAC-43BE-86DC-EF22BE0A5F1F}"/>
              </a:ext>
            </a:extLst>
          </p:cNvPr>
          <p:cNvSpPr txBox="1"/>
          <p:nvPr/>
        </p:nvSpPr>
        <p:spPr>
          <a:xfrm>
            <a:off x="360864" y="449856"/>
            <a:ext cx="8289597" cy="746358"/>
          </a:xfrm>
          <a:prstGeom prst="rect">
            <a:avLst/>
          </a:prstGeom>
          <a:noFill/>
        </p:spPr>
        <p:txBody>
          <a:bodyPr wrap="square" rtlCol="0">
            <a:spAutoFit/>
          </a:bodyPr>
          <a:lstStyle/>
          <a:p>
            <a:pPr marL="171450" indent="-171450">
              <a:lnSpc>
                <a:spcPts val="1700"/>
              </a:lnSpc>
              <a:buFontTx/>
              <a:buChar char="○"/>
            </a:pPr>
            <a:r>
              <a:rPr kumimoji="1" lang="ja-JP" altLang="en-US" sz="1400" dirty="0" smtClean="0">
                <a:latin typeface="BIZ UDゴシック" panose="020B0400000000000000" pitchFamily="49" charset="-128"/>
                <a:ea typeface="BIZ UDゴシック" panose="020B0400000000000000" pitchFamily="49" charset="-128"/>
              </a:rPr>
              <a:t>　今後の大阪の成長を考えるにあたり、「現在の</a:t>
            </a:r>
            <a:r>
              <a:rPr kumimoji="1" lang="ja-JP" altLang="en-US" sz="1400" dirty="0">
                <a:latin typeface="BIZ UDゴシック" panose="020B0400000000000000" pitchFamily="49" charset="-128"/>
                <a:ea typeface="BIZ UDゴシック" panose="020B0400000000000000" pitchFamily="49" charset="-128"/>
              </a:rPr>
              <a:t>ポテンシャルも重視しつつ</a:t>
            </a:r>
            <a:r>
              <a:rPr kumimoji="1" lang="ja-JP" altLang="en-US" sz="1400" dirty="0" smtClean="0">
                <a:latin typeface="BIZ UDゴシック" panose="020B0400000000000000" pitchFamily="49" charset="-128"/>
                <a:ea typeface="BIZ UDゴシック" panose="020B0400000000000000" pitchFamily="49" charset="-128"/>
              </a:rPr>
              <a:t>、将来像から</a:t>
            </a:r>
            <a:r>
              <a:rPr kumimoji="1" lang="ja-JP" altLang="en-US" sz="1400" dirty="0">
                <a:latin typeface="BIZ UDゴシック" panose="020B0400000000000000" pitchFamily="49" charset="-128"/>
                <a:ea typeface="BIZ UDゴシック" panose="020B0400000000000000" pitchFamily="49" charset="-128"/>
              </a:rPr>
              <a:t>バックキャスト</a:t>
            </a:r>
            <a:r>
              <a:rPr kumimoji="1" lang="ja-JP" altLang="en-US" sz="1400" dirty="0" smtClean="0">
                <a:latin typeface="BIZ UDゴシック" panose="020B0400000000000000" pitchFamily="49" charset="-128"/>
                <a:ea typeface="BIZ UDゴシック" panose="020B0400000000000000" pitchFamily="49" charset="-128"/>
              </a:rPr>
              <a:t>していくべきではないか」</a:t>
            </a:r>
            <a:r>
              <a:rPr kumimoji="1" lang="ja-JP" altLang="en-US" sz="1400" dirty="0">
                <a:latin typeface="BIZ UDゴシック" panose="020B0400000000000000" pitchFamily="49" charset="-128"/>
                <a:ea typeface="BIZ UDゴシック" panose="020B0400000000000000" pitchFamily="49" charset="-128"/>
              </a:rPr>
              <a:t>との</a:t>
            </a:r>
            <a:r>
              <a:rPr kumimoji="1" lang="ja-JP" altLang="en-US" sz="1400" dirty="0" smtClean="0">
                <a:latin typeface="BIZ UDゴシック" panose="020B0400000000000000" pitchFamily="49" charset="-128"/>
                <a:ea typeface="BIZ UDゴシック" panose="020B0400000000000000" pitchFamily="49" charset="-128"/>
              </a:rPr>
              <a:t>意見など、これまでの議論をもとに、大阪</a:t>
            </a:r>
            <a:r>
              <a:rPr kumimoji="1" lang="ja-JP" altLang="en-US" sz="1400" dirty="0">
                <a:latin typeface="BIZ UDゴシック" panose="020B0400000000000000" pitchFamily="49" charset="-128"/>
                <a:ea typeface="BIZ UDゴシック" panose="020B0400000000000000" pitchFamily="49" charset="-128"/>
              </a:rPr>
              <a:t>が</a:t>
            </a:r>
            <a:r>
              <a:rPr kumimoji="1" lang="ja-JP" altLang="en-US" sz="1400" dirty="0" smtClean="0">
                <a:latin typeface="BIZ UDゴシック" panose="020B0400000000000000" pitchFamily="49" charset="-128"/>
                <a:ea typeface="BIZ UDゴシック" panose="020B0400000000000000" pitchFamily="49" charset="-128"/>
              </a:rPr>
              <a:t>めざす未来図のイメージ</a:t>
            </a:r>
            <a:r>
              <a:rPr kumimoji="1" lang="ja-JP" altLang="en-US" sz="1400" dirty="0">
                <a:latin typeface="BIZ UDゴシック" panose="020B0400000000000000" pitchFamily="49" charset="-128"/>
                <a:ea typeface="BIZ UDゴシック" panose="020B0400000000000000" pitchFamily="49" charset="-128"/>
              </a:rPr>
              <a:t>をたたき台として</a:t>
            </a:r>
            <a:r>
              <a:rPr kumimoji="1" lang="ja-JP" altLang="en-US" sz="1400" dirty="0" smtClean="0">
                <a:latin typeface="BIZ UDゴシック" panose="020B0400000000000000" pitchFamily="49" charset="-128"/>
                <a:ea typeface="BIZ UDゴシック" panose="020B0400000000000000" pitchFamily="49" charset="-128"/>
              </a:rPr>
              <a:t>作成。</a:t>
            </a:r>
            <a:endParaRPr kumimoji="1" lang="ja-JP" altLang="en-US" sz="1400" dirty="0">
              <a:latin typeface="BIZ UDゴシック" panose="020B0400000000000000" pitchFamily="49" charset="-128"/>
              <a:ea typeface="BIZ UDゴシック" panose="020B0400000000000000" pitchFamily="49" charset="-128"/>
            </a:endParaRPr>
          </a:p>
        </p:txBody>
      </p:sp>
      <p:sp>
        <p:nvSpPr>
          <p:cNvPr id="25" name="角丸四角形 24"/>
          <p:cNvSpPr/>
          <p:nvPr/>
        </p:nvSpPr>
        <p:spPr>
          <a:xfrm>
            <a:off x="3311725" y="2120237"/>
            <a:ext cx="5866330" cy="355980"/>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solidFill>
                  <a:schemeClr val="tx1"/>
                </a:solidFill>
              </a:rPr>
              <a:t>大阪の魅力アップ（ヒト・モノ・カネ・情報を都市に惹きつける）による好循環</a:t>
            </a:r>
          </a:p>
        </p:txBody>
      </p:sp>
      <p:sp>
        <p:nvSpPr>
          <p:cNvPr id="28" name="角丸四角形 27"/>
          <p:cNvSpPr/>
          <p:nvPr/>
        </p:nvSpPr>
        <p:spPr>
          <a:xfrm>
            <a:off x="7075334" y="2613542"/>
            <a:ext cx="2232896" cy="972593"/>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nSpc>
                <a:spcPts val="1200"/>
              </a:lnSpc>
            </a:pPr>
            <a:r>
              <a:rPr kumimoji="1" lang="en-US" altLang="ja-JP" sz="1100" dirty="0" smtClean="0">
                <a:solidFill>
                  <a:schemeClr val="tx1"/>
                </a:solidFill>
              </a:rPr>
              <a:t>※ </a:t>
            </a:r>
            <a:r>
              <a:rPr kumimoji="1" lang="ja-JP" altLang="en-US" sz="1100" dirty="0" smtClean="0">
                <a:solidFill>
                  <a:schemeClr val="tx1"/>
                </a:solidFill>
              </a:rPr>
              <a:t>人材へ</a:t>
            </a:r>
            <a:r>
              <a:rPr kumimoji="1" lang="ja-JP" altLang="en-US" sz="1100" dirty="0">
                <a:solidFill>
                  <a:schemeClr val="tx1"/>
                </a:solidFill>
              </a:rPr>
              <a:t>の投資</a:t>
            </a:r>
            <a:r>
              <a:rPr kumimoji="1" lang="ja-JP" altLang="en-US" sz="1100" dirty="0" smtClean="0">
                <a:solidFill>
                  <a:schemeClr val="tx1"/>
                </a:solidFill>
              </a:rPr>
              <a:t>、価値ある</a:t>
            </a:r>
            <a:endParaRPr kumimoji="1" lang="en-US" altLang="ja-JP" sz="1100" dirty="0" smtClean="0">
              <a:solidFill>
                <a:schemeClr val="tx1"/>
              </a:solidFill>
            </a:endParaRPr>
          </a:p>
          <a:p>
            <a:pPr>
              <a:lnSpc>
                <a:spcPts val="1200"/>
              </a:lnSpc>
            </a:pPr>
            <a:r>
              <a:rPr kumimoji="1" lang="ja-JP" altLang="en-US" sz="1100" dirty="0">
                <a:solidFill>
                  <a:schemeClr val="tx1"/>
                </a:solidFill>
              </a:rPr>
              <a:t>　</a:t>
            </a:r>
            <a:r>
              <a:rPr kumimoji="1" lang="ja-JP" altLang="en-US" sz="1100" dirty="0" smtClean="0">
                <a:solidFill>
                  <a:schemeClr val="tx1"/>
                </a:solidFill>
              </a:rPr>
              <a:t>　チャレンジを支える仕組み、</a:t>
            </a:r>
            <a:endParaRPr kumimoji="1" lang="en-US" altLang="ja-JP" sz="1100" dirty="0" smtClean="0">
              <a:solidFill>
                <a:schemeClr val="tx1"/>
              </a:solidFill>
            </a:endParaRPr>
          </a:p>
          <a:p>
            <a:pPr>
              <a:lnSpc>
                <a:spcPts val="1200"/>
              </a:lnSpc>
            </a:pPr>
            <a:r>
              <a:rPr kumimoji="1" lang="ja-JP" altLang="en-US" sz="1100" dirty="0">
                <a:solidFill>
                  <a:schemeClr val="tx1"/>
                </a:solidFill>
              </a:rPr>
              <a:t>　　多様性の広がり</a:t>
            </a:r>
            <a:r>
              <a:rPr kumimoji="1" lang="ja-JP" altLang="en-US" sz="1100" dirty="0" smtClean="0">
                <a:solidFill>
                  <a:schemeClr val="tx1"/>
                </a:solidFill>
              </a:rPr>
              <a:t>、柔軟な</a:t>
            </a:r>
            <a:endParaRPr kumimoji="1" lang="en-US" altLang="ja-JP" sz="1100" dirty="0" smtClean="0">
              <a:solidFill>
                <a:schemeClr val="tx1"/>
              </a:solidFill>
            </a:endParaRPr>
          </a:p>
          <a:p>
            <a:pPr>
              <a:lnSpc>
                <a:spcPts val="1200"/>
              </a:lnSpc>
            </a:pPr>
            <a:r>
              <a:rPr kumimoji="1" lang="ja-JP" altLang="en-US" sz="1100" dirty="0">
                <a:solidFill>
                  <a:schemeClr val="tx1"/>
                </a:solidFill>
              </a:rPr>
              <a:t>　</a:t>
            </a:r>
            <a:r>
              <a:rPr kumimoji="1" lang="ja-JP" altLang="en-US" sz="1100" dirty="0" smtClean="0">
                <a:solidFill>
                  <a:schemeClr val="tx1"/>
                </a:solidFill>
              </a:rPr>
              <a:t>　労働市場、セーフティネット</a:t>
            </a:r>
            <a:endParaRPr kumimoji="1" lang="en-US" altLang="ja-JP" sz="1100" dirty="0" smtClean="0">
              <a:solidFill>
                <a:schemeClr val="tx1"/>
              </a:solidFill>
            </a:endParaRPr>
          </a:p>
          <a:p>
            <a:pPr>
              <a:lnSpc>
                <a:spcPts val="1200"/>
              </a:lnSpc>
            </a:pPr>
            <a:r>
              <a:rPr kumimoji="1" lang="ja-JP" altLang="en-US" sz="1100" dirty="0">
                <a:solidFill>
                  <a:schemeClr val="tx1"/>
                </a:solidFill>
              </a:rPr>
              <a:t>　</a:t>
            </a:r>
            <a:r>
              <a:rPr kumimoji="1" lang="ja-JP" altLang="en-US" sz="1100" dirty="0" smtClean="0">
                <a:solidFill>
                  <a:schemeClr val="tx1"/>
                </a:solidFill>
              </a:rPr>
              <a:t>　の強化などを含む</a:t>
            </a:r>
            <a:endParaRPr kumimoji="1" lang="ja-JP" altLang="en-US" sz="1100" dirty="0">
              <a:solidFill>
                <a:schemeClr val="tx1"/>
              </a:solidFill>
            </a:endParaRPr>
          </a:p>
        </p:txBody>
      </p:sp>
      <p:sp>
        <p:nvSpPr>
          <p:cNvPr id="22" name="角丸四角形 21"/>
          <p:cNvSpPr/>
          <p:nvPr/>
        </p:nvSpPr>
        <p:spPr>
          <a:xfrm>
            <a:off x="2101762" y="3913978"/>
            <a:ext cx="1195756" cy="355980"/>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solidFill>
                  <a:schemeClr val="tx1"/>
                </a:solidFill>
              </a:rPr>
              <a:t>バックキャスト</a:t>
            </a:r>
          </a:p>
        </p:txBody>
      </p:sp>
      <p:sp>
        <p:nvSpPr>
          <p:cNvPr id="6" name="正方形/長方形 5"/>
          <p:cNvSpPr/>
          <p:nvPr/>
        </p:nvSpPr>
        <p:spPr>
          <a:xfrm>
            <a:off x="185338" y="1605339"/>
            <a:ext cx="8858454" cy="4999907"/>
          </a:xfrm>
          <a:prstGeom prst="rect">
            <a:avLst/>
          </a:prstGeom>
          <a:noFill/>
          <a:ln>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91498" y="1443926"/>
            <a:ext cx="3378420" cy="350087"/>
          </a:xfrm>
          <a:prstGeom prst="roundRect">
            <a:avLst>
              <a:gd name="adj" fmla="val 2804"/>
            </a:avLst>
          </a:prstGeom>
          <a:ln/>
        </p:spPr>
        <p:style>
          <a:lnRef idx="1">
            <a:schemeClr val="accent1"/>
          </a:lnRef>
          <a:fillRef idx="2">
            <a:schemeClr val="accent1"/>
          </a:fillRef>
          <a:effectRef idx="1">
            <a:schemeClr val="accent1"/>
          </a:effectRef>
          <a:fontRef idx="minor">
            <a:schemeClr val="dk1"/>
          </a:fontRef>
        </p:style>
        <p:txBody>
          <a:bodyPr lIns="108000" tIns="0" rIns="180000" rtlCol="0" anchor="ctr"/>
          <a:lstStyle/>
          <a:p>
            <a:pPr marL="174625" indent="-174625" algn="ctr"/>
            <a:r>
              <a:rPr lang="ja-JP" altLang="en-US" sz="16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大阪がめざす未来図</a:t>
            </a:r>
            <a:r>
              <a:rPr lang="ja-JP" altLang="en-US" sz="1600" b="1" dirty="0">
                <a:solidFill>
                  <a:schemeClr val="tx1">
                    <a:lumMod val="95000"/>
                    <a:lumOff val="5000"/>
                  </a:schemeClr>
                </a:solidFill>
                <a:latin typeface="BIZ UDPゴシック" panose="020B0400000000000000" pitchFamily="50" charset="-128"/>
                <a:ea typeface="BIZ UDPゴシック" panose="020B0400000000000000" pitchFamily="50" charset="-128"/>
              </a:rPr>
              <a:t>の</a:t>
            </a:r>
            <a:r>
              <a:rPr lang="ja-JP" altLang="en-US" sz="1600" b="1" dirty="0" smtClean="0">
                <a:solidFill>
                  <a:schemeClr val="tx1">
                    <a:lumMod val="95000"/>
                    <a:lumOff val="5000"/>
                  </a:schemeClr>
                </a:solidFill>
                <a:latin typeface="BIZ UDPゴシック" panose="020B0400000000000000" pitchFamily="50" charset="-128"/>
                <a:ea typeface="BIZ UDPゴシック" panose="020B0400000000000000" pitchFamily="50" charset="-128"/>
              </a:rPr>
              <a:t>イメージ</a:t>
            </a:r>
            <a:endParaRPr lang="ja-JP" altLang="en-US" sz="1600" b="1" dirty="0">
              <a:solidFill>
                <a:schemeClr val="tx1">
                  <a:lumMod val="95000"/>
                  <a:lumOff val="5000"/>
                </a:schemeClr>
              </a:solidFill>
              <a:latin typeface="BIZ UDPゴシック" panose="020B0400000000000000" pitchFamily="50" charset="-128"/>
              <a:ea typeface="BIZ UDPゴシック" panose="020B0400000000000000" pitchFamily="50" charset="-128"/>
            </a:endParaRPr>
          </a:p>
        </p:txBody>
      </p:sp>
      <p:sp>
        <p:nvSpPr>
          <p:cNvPr id="23" name="スライド番号プレースホルダー 1"/>
          <p:cNvSpPr>
            <a:spLocks noGrp="1"/>
          </p:cNvSpPr>
          <p:nvPr>
            <p:ph type="sldNum" sz="quarter" idx="12"/>
          </p:nvPr>
        </p:nvSpPr>
        <p:spPr>
          <a:xfrm>
            <a:off x="7086600" y="6461806"/>
            <a:ext cx="2057400" cy="365125"/>
          </a:xfrm>
        </p:spPr>
        <p:txBody>
          <a:bodyPr/>
          <a:lstStyle/>
          <a:p>
            <a:r>
              <a:rPr kumimoji="1" lang="ja-JP" altLang="en-US" dirty="0" smtClean="0"/>
              <a:t>２</a:t>
            </a:r>
            <a:endParaRPr kumimoji="1" lang="en-US" altLang="ja-JP" dirty="0" smtClean="0"/>
          </a:p>
        </p:txBody>
      </p:sp>
      <p:sp>
        <p:nvSpPr>
          <p:cNvPr id="2" name="楕円 1"/>
          <p:cNvSpPr/>
          <p:nvPr/>
        </p:nvSpPr>
        <p:spPr>
          <a:xfrm>
            <a:off x="4080184" y="3111696"/>
            <a:ext cx="3788229" cy="21913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16065" y="2751696"/>
            <a:ext cx="2412000" cy="720000"/>
          </a:xfrm>
          <a:prstGeom prst="roundRect">
            <a:avLst>
              <a:gd name="adj" fmla="val 9101"/>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solidFill>
                  <a:schemeClr val="bg1"/>
                </a:solidFill>
              </a:rPr>
              <a:t>大阪経済の価値向上</a:t>
            </a:r>
            <a:r>
              <a:rPr kumimoji="1" lang="en-US" altLang="ja-JP" sz="1050" b="1" dirty="0" smtClean="0">
                <a:solidFill>
                  <a:schemeClr val="bg1"/>
                </a:solidFill>
              </a:rPr>
              <a:t>※</a:t>
            </a:r>
            <a:endParaRPr kumimoji="1" lang="en-US" altLang="ja-JP" sz="1050" b="1" dirty="0">
              <a:solidFill>
                <a:schemeClr val="bg1"/>
              </a:solidFill>
            </a:endParaRPr>
          </a:p>
        </p:txBody>
      </p:sp>
      <p:sp>
        <p:nvSpPr>
          <p:cNvPr id="30" name="角丸四角形 29"/>
          <p:cNvSpPr/>
          <p:nvPr/>
        </p:nvSpPr>
        <p:spPr>
          <a:xfrm>
            <a:off x="3311725" y="4712803"/>
            <a:ext cx="2412000" cy="720000"/>
          </a:xfrm>
          <a:prstGeom prst="roundRect">
            <a:avLst>
              <a:gd name="adj" fmla="val 9101"/>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smtClean="0">
                <a:solidFill>
                  <a:schemeClr val="bg1"/>
                </a:solidFill>
              </a:rPr>
              <a:t>人・地域の</a:t>
            </a:r>
            <a:endParaRPr kumimoji="1" lang="en-US" altLang="ja-JP" b="1" dirty="0" smtClean="0">
              <a:solidFill>
                <a:schemeClr val="bg1"/>
              </a:solidFill>
            </a:endParaRPr>
          </a:p>
          <a:p>
            <a:pPr algn="ctr"/>
            <a:r>
              <a:rPr kumimoji="1" lang="ja-JP" altLang="en-US" b="1" dirty="0" smtClean="0">
                <a:solidFill>
                  <a:schemeClr val="bg1"/>
                </a:solidFill>
              </a:rPr>
              <a:t>ウェルビーイング向上</a:t>
            </a:r>
            <a:endParaRPr kumimoji="1" lang="en-US" altLang="ja-JP" sz="1200" dirty="0" smtClean="0">
              <a:solidFill>
                <a:schemeClr val="bg1"/>
              </a:solidFill>
            </a:endParaRPr>
          </a:p>
        </p:txBody>
      </p:sp>
      <p:sp>
        <p:nvSpPr>
          <p:cNvPr id="31" name="角丸四角形 30"/>
          <p:cNvSpPr/>
          <p:nvPr/>
        </p:nvSpPr>
        <p:spPr>
          <a:xfrm>
            <a:off x="6290367" y="4696055"/>
            <a:ext cx="2412000" cy="720000"/>
          </a:xfrm>
          <a:prstGeom prst="roundRect">
            <a:avLst>
              <a:gd name="adj" fmla="val 9101"/>
            </a:avLst>
          </a:prstGeom>
          <a:solidFill>
            <a:srgbClr val="0070C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rPr>
              <a:t>世界を視野に入れた</a:t>
            </a:r>
            <a:endParaRPr kumimoji="1" lang="en-US" altLang="ja-JP" b="1" dirty="0">
              <a:solidFill>
                <a:schemeClr val="bg1"/>
              </a:solidFill>
            </a:endParaRPr>
          </a:p>
          <a:p>
            <a:pPr algn="ctr"/>
            <a:r>
              <a:rPr kumimoji="1" lang="ja-JP" altLang="en-US" b="1" dirty="0">
                <a:solidFill>
                  <a:schemeClr val="bg1"/>
                </a:solidFill>
              </a:rPr>
              <a:t>社会</a:t>
            </a:r>
            <a:r>
              <a:rPr kumimoji="1" lang="ja-JP" altLang="en-US" b="1" dirty="0" smtClean="0">
                <a:solidFill>
                  <a:schemeClr val="bg1"/>
                </a:solidFill>
              </a:rPr>
              <a:t>課題の解決</a:t>
            </a:r>
            <a:endParaRPr kumimoji="1" lang="en-US" altLang="ja-JP" b="1" dirty="0" smtClean="0">
              <a:solidFill>
                <a:schemeClr val="bg1"/>
              </a:solidFill>
            </a:endParaRPr>
          </a:p>
        </p:txBody>
      </p:sp>
    </p:spTree>
    <p:extLst>
      <p:ext uri="{BB962C8B-B14F-4D97-AF65-F5344CB8AC3E}">
        <p14:creationId xmlns:p14="http://schemas.microsoft.com/office/powerpoint/2010/main" val="51266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290895" y="102933"/>
            <a:ext cx="8382050" cy="400110"/>
          </a:xfrm>
          <a:prstGeom prst="rect">
            <a:avLst/>
          </a:prstGeom>
        </p:spPr>
        <p:txBody>
          <a:bodyPr wrap="square">
            <a:spAutoFit/>
          </a:bodyPr>
          <a:lstStyle/>
          <a:p>
            <a:r>
              <a:rPr lang="ja-JP" altLang="en-US" sz="2000" b="1" dirty="0" smtClean="0"/>
              <a:t>■ これまでの議論を踏まえた主な論点</a:t>
            </a:r>
            <a:endParaRPr lang="ja-JP" altLang="en-US" sz="2000" b="1" dirty="0"/>
          </a:p>
        </p:txBody>
      </p:sp>
      <p:sp>
        <p:nvSpPr>
          <p:cNvPr id="42" name="角丸四角形 41"/>
          <p:cNvSpPr/>
          <p:nvPr/>
        </p:nvSpPr>
        <p:spPr>
          <a:xfrm>
            <a:off x="526473" y="715491"/>
            <a:ext cx="8146472" cy="5574415"/>
          </a:xfrm>
          <a:prstGeom prst="roundRect">
            <a:avLst>
              <a:gd name="adj" fmla="val 536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kumimoji="1" lang="ja-JP" altLang="en-US"/>
          </a:p>
        </p:txBody>
      </p:sp>
      <p:sp>
        <p:nvSpPr>
          <p:cNvPr id="49" name="角丸四角形 48"/>
          <p:cNvSpPr/>
          <p:nvPr/>
        </p:nvSpPr>
        <p:spPr>
          <a:xfrm>
            <a:off x="985432" y="1170346"/>
            <a:ext cx="7228554" cy="4551968"/>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現在</a:t>
            </a:r>
            <a:r>
              <a:rPr lang="ja-JP" altLang="en-US" sz="1600" b="1" dirty="0">
                <a:solidFill>
                  <a:schemeClr val="tx1"/>
                </a:solidFill>
                <a:latin typeface="BIZ UDPゴシック" panose="020B0400000000000000" pitchFamily="50" charset="-128"/>
                <a:ea typeface="BIZ UDPゴシック" panose="020B0400000000000000" pitchFamily="50" charset="-128"/>
              </a:rPr>
              <a:t>の大阪のポテンシャルで</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なく、未来図</a:t>
            </a:r>
            <a:r>
              <a:rPr lang="ja-JP" altLang="en-US" sz="1600" b="1" dirty="0">
                <a:solidFill>
                  <a:schemeClr val="tx1"/>
                </a:solidFill>
                <a:latin typeface="BIZ UDPゴシック" panose="020B0400000000000000" pitchFamily="50" charset="-128"/>
                <a:ea typeface="BIZ UDPゴシック" panose="020B0400000000000000" pitchFamily="50" charset="-128"/>
              </a:rPr>
              <a:t>をもとに</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、特定分野の</a:t>
            </a:r>
            <a:r>
              <a:rPr lang="ja-JP" altLang="en-US" sz="1600" b="1" dirty="0">
                <a:solidFill>
                  <a:schemeClr val="tx1"/>
                </a:solidFill>
                <a:latin typeface="BIZ UDPゴシック" panose="020B0400000000000000" pitchFamily="50" charset="-128"/>
                <a:ea typeface="BIZ UDPゴシック" panose="020B0400000000000000" pitchFamily="50" charset="-128"/>
              </a:rPr>
              <a:t>産業</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振興にとどまらず、</a:t>
            </a:r>
            <a:r>
              <a:rPr lang="ja-JP" altLang="en-US" sz="1600" b="1" dirty="0">
                <a:solidFill>
                  <a:schemeClr val="tx1"/>
                </a:solidFill>
                <a:latin typeface="BIZ UDPゴシック" panose="020B0400000000000000" pitchFamily="50" charset="-128"/>
                <a:ea typeface="BIZ UDPゴシック" panose="020B0400000000000000" pitchFamily="50" charset="-128"/>
              </a:rPr>
              <a:t>いわば社会課題解決のツールとしての視点を重視し、地域の共感</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を得ながら</a:t>
            </a:r>
            <a:r>
              <a:rPr lang="ja-JP" altLang="en-US" sz="1600" b="1" dirty="0">
                <a:solidFill>
                  <a:schemeClr val="tx1"/>
                </a:solidFill>
                <a:latin typeface="BIZ UDPゴシック" panose="020B0400000000000000" pitchFamily="50" charset="-128"/>
                <a:ea typeface="BIZ UDPゴシック" panose="020B0400000000000000" pitchFamily="50" charset="-128"/>
              </a:rPr>
              <a:t>、福岡や愛知と違う強みも活かして、全体としての大阪経済をどうしていくかを考える</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必要があるのではないか。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10</a:t>
            </a:r>
            <a:r>
              <a:rPr lang="ja-JP" altLang="en-US" sz="1600" b="1" dirty="0">
                <a:solidFill>
                  <a:schemeClr val="tx1"/>
                </a:solidFill>
                <a:latin typeface="BIZ UDPゴシック" panose="020B0400000000000000" pitchFamily="50" charset="-128"/>
                <a:ea typeface="BIZ UDPゴシック" panose="020B0400000000000000" pitchFamily="50" charset="-128"/>
              </a:rPr>
              <a:t>年、</a:t>
            </a:r>
            <a:r>
              <a:rPr lang="en-US" altLang="ja-JP" sz="1600" b="1" dirty="0">
                <a:solidFill>
                  <a:schemeClr val="tx1"/>
                </a:solidFill>
                <a:latin typeface="BIZ UDPゴシック" panose="020B0400000000000000" pitchFamily="50" charset="-128"/>
                <a:ea typeface="BIZ UDPゴシック" panose="020B0400000000000000" pitchFamily="50" charset="-128"/>
              </a:rPr>
              <a:t>20</a:t>
            </a:r>
            <a:r>
              <a:rPr lang="ja-JP" altLang="en-US" sz="1600" b="1" dirty="0">
                <a:solidFill>
                  <a:schemeClr val="tx1"/>
                </a:solidFill>
                <a:latin typeface="BIZ UDPゴシック" panose="020B0400000000000000" pitchFamily="50" charset="-128"/>
                <a:ea typeface="BIZ UDPゴシック" panose="020B0400000000000000" pitchFamily="50" charset="-128"/>
              </a:rPr>
              <a:t>年後の社会経済（デジタル、</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グリーンの進展）</a:t>
            </a:r>
            <a:r>
              <a:rPr lang="ja-JP" altLang="en-US" sz="1600" b="1" dirty="0">
                <a:solidFill>
                  <a:schemeClr val="tx1"/>
                </a:solidFill>
                <a:latin typeface="BIZ UDPゴシック" panose="020B0400000000000000" pitchFamily="50" charset="-128"/>
                <a:ea typeface="BIZ UDPゴシック" panose="020B0400000000000000" pitchFamily="50" charset="-128"/>
              </a:rPr>
              <a:t>を見据え、ポテンシャルの</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高い健康・医療関連産業</a:t>
            </a:r>
            <a:r>
              <a:rPr lang="ja-JP" altLang="en-US" sz="1600" b="1" dirty="0">
                <a:solidFill>
                  <a:schemeClr val="tx1"/>
                </a:solidFill>
                <a:latin typeface="BIZ UDPゴシック" panose="020B0400000000000000" pitchFamily="50" charset="-128"/>
                <a:ea typeface="BIZ UDPゴシック" panose="020B0400000000000000" pitchFamily="50" charset="-128"/>
              </a:rPr>
              <a:t>を一つのターゲットに、大阪のバランスのとれた分厚い</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業種の集積</a:t>
            </a:r>
            <a:r>
              <a:rPr lang="ja-JP" altLang="en-US" sz="1600" b="1" dirty="0">
                <a:solidFill>
                  <a:schemeClr val="tx1"/>
                </a:solidFill>
                <a:latin typeface="BIZ UDPゴシック" panose="020B0400000000000000" pitchFamily="50" charset="-128"/>
                <a:ea typeface="BIZ UDPゴシック" panose="020B0400000000000000" pitchFamily="50" charset="-128"/>
              </a:rPr>
              <a:t>を生かし、狭義の健康医療以外の産業と掛け合わせていくことで、産業構造を転換、高度化、サービス化していくことが考えられるのではないか</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そう</a:t>
            </a:r>
            <a:r>
              <a:rPr lang="ja-JP" altLang="en-US" sz="1600" b="1" dirty="0">
                <a:solidFill>
                  <a:schemeClr val="tx1"/>
                </a:solidFill>
                <a:latin typeface="BIZ UDPゴシック" panose="020B0400000000000000" pitchFamily="50" charset="-128"/>
                <a:ea typeface="BIZ UDPゴシック" panose="020B0400000000000000" pitchFamily="50" charset="-128"/>
              </a:rPr>
              <a:t>することが、単なる</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健康・医療関連産業</a:t>
            </a:r>
            <a:r>
              <a:rPr lang="ja-JP" altLang="en-US" sz="1600" b="1" dirty="0">
                <a:solidFill>
                  <a:schemeClr val="tx1"/>
                </a:solidFill>
                <a:latin typeface="BIZ UDPゴシック" panose="020B0400000000000000" pitchFamily="50" charset="-128"/>
                <a:ea typeface="BIZ UDPゴシック" panose="020B0400000000000000" pitchFamily="50" charset="-128"/>
              </a:rPr>
              <a:t>の振興を超えて、大阪</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経済</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
            </a:r>
            <a:br>
              <a:rPr lang="en-US" altLang="ja-JP" sz="1600" b="1" dirty="0" smtClean="0">
                <a:solidFill>
                  <a:schemeClr val="tx1"/>
                </a:solidFill>
                <a:latin typeface="BIZ UDPゴシック" panose="020B0400000000000000" pitchFamily="50" charset="-128"/>
                <a:ea typeface="BIZ UDPゴシック" panose="020B0400000000000000" pitchFamily="50" charset="-128"/>
              </a:rPr>
            </a:br>
            <a:r>
              <a:rPr lang="ja-JP" altLang="en-US" sz="1600" b="1" dirty="0" smtClean="0">
                <a:solidFill>
                  <a:schemeClr val="tx1"/>
                </a:solidFill>
                <a:latin typeface="BIZ UDPゴシック" panose="020B0400000000000000" pitchFamily="50" charset="-128"/>
                <a:ea typeface="BIZ UDPゴシック" panose="020B0400000000000000" pitchFamily="50" charset="-128"/>
              </a:rPr>
              <a:t>全体</a:t>
            </a:r>
            <a:r>
              <a:rPr lang="ja-JP" altLang="en-US" sz="1600" b="1" dirty="0">
                <a:solidFill>
                  <a:schemeClr val="tx1"/>
                </a:solidFill>
                <a:latin typeface="BIZ UDPゴシック" panose="020B0400000000000000" pitchFamily="50" charset="-128"/>
                <a:ea typeface="BIZ UDPゴシック" panose="020B0400000000000000" pitchFamily="50" charset="-128"/>
              </a:rPr>
              <a:t>の存在感を高め、低迷する日本経済にインパクトを与え、さらには</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
            </a:r>
            <a:br>
              <a:rPr lang="en-US" altLang="ja-JP" sz="1600" b="1" dirty="0" smtClean="0">
                <a:solidFill>
                  <a:schemeClr val="tx1"/>
                </a:solidFill>
                <a:latin typeface="BIZ UDPゴシック" panose="020B0400000000000000" pitchFamily="50" charset="-128"/>
                <a:ea typeface="BIZ UDPゴシック" panose="020B0400000000000000" pitchFamily="50" charset="-128"/>
              </a:rPr>
            </a:br>
            <a:r>
              <a:rPr lang="ja-JP" altLang="en-US" sz="1600" b="1" dirty="0" smtClean="0">
                <a:solidFill>
                  <a:schemeClr val="tx1"/>
                </a:solidFill>
                <a:latin typeface="BIZ UDPゴシック" panose="020B0400000000000000" pitchFamily="50" charset="-128"/>
                <a:ea typeface="BIZ UDPゴシック" panose="020B0400000000000000" pitchFamily="50" charset="-128"/>
              </a:rPr>
              <a:t>府民</a:t>
            </a:r>
            <a:r>
              <a:rPr lang="ja-JP" altLang="en-US" sz="1600" b="1" dirty="0">
                <a:solidFill>
                  <a:schemeClr val="tx1"/>
                </a:solidFill>
                <a:latin typeface="BIZ UDPゴシック" panose="020B0400000000000000" pitchFamily="50" charset="-128"/>
                <a:ea typeface="BIZ UDPゴシック" panose="020B0400000000000000" pitchFamily="50" charset="-128"/>
              </a:rPr>
              <a:t>はもとより、人々</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のウェルビーイング</a:t>
            </a:r>
            <a:r>
              <a:rPr lang="ja-JP" altLang="en-US" sz="1600" b="1" dirty="0">
                <a:solidFill>
                  <a:schemeClr val="tx1"/>
                </a:solidFill>
                <a:latin typeface="BIZ UDPゴシック" panose="020B0400000000000000" pitchFamily="50" charset="-128"/>
                <a:ea typeface="BIZ UDPゴシック" panose="020B0400000000000000" pitchFamily="50" charset="-128"/>
              </a:rPr>
              <a:t>につながるのではないか</a:t>
            </a:r>
            <a:r>
              <a:rPr lang="ja-JP" altLang="en-US" sz="1600" b="1" dirty="0" smtClean="0">
                <a:solidFill>
                  <a:schemeClr val="tx1"/>
                </a:solidFill>
                <a:latin typeface="BIZ UDPゴシック" panose="020B0400000000000000" pitchFamily="50" charset="-128"/>
                <a:ea typeface="BIZ UDPゴシック" panose="020B0400000000000000" pitchFamily="50" charset="-128"/>
              </a:rPr>
              <a:t>。</a:t>
            </a:r>
            <a:endParaRPr lang="ja-JP" altLang="en-US"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a:xfrm>
            <a:off x="7086600" y="6463115"/>
            <a:ext cx="2057400" cy="365125"/>
          </a:xfrm>
        </p:spPr>
        <p:txBody>
          <a:bodyPr/>
          <a:lstStyle/>
          <a:p>
            <a:fld id="{50F88186-B17D-4CE3-A887-D91699CF601C}" type="slidenum">
              <a:rPr kumimoji="1" lang="ja-JP" altLang="en-US" smtClean="0"/>
              <a:t>3</a:t>
            </a:fld>
            <a:endParaRPr kumimoji="1" lang="ja-JP" altLang="en-US"/>
          </a:p>
        </p:txBody>
      </p:sp>
    </p:spTree>
    <p:extLst>
      <p:ext uri="{BB962C8B-B14F-4D97-AF65-F5344CB8AC3E}">
        <p14:creationId xmlns:p14="http://schemas.microsoft.com/office/powerpoint/2010/main" val="3542771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ホームベース 46"/>
          <p:cNvSpPr/>
          <p:nvPr/>
        </p:nvSpPr>
        <p:spPr>
          <a:xfrm flipH="1">
            <a:off x="3970571" y="2027841"/>
            <a:ext cx="1925404" cy="625901"/>
          </a:xfrm>
          <a:prstGeom prst="homePlate">
            <a:avLst>
              <a:gd name="adj" fmla="val 0"/>
            </a:avLst>
          </a:prstGeom>
        </p:spPr>
        <p:style>
          <a:lnRef idx="1">
            <a:schemeClr val="accent4"/>
          </a:lnRef>
          <a:fillRef idx="2">
            <a:schemeClr val="accent4"/>
          </a:fillRef>
          <a:effectRef idx="1">
            <a:schemeClr val="accent4"/>
          </a:effectRef>
          <a:fontRef idx="minor">
            <a:schemeClr val="dk1"/>
          </a:fontRef>
        </p:style>
        <p:txBody>
          <a:bodyPr vert="horz" rIns="144000" rtlCol="0" anchor="ctr" anchorCtr="1"/>
          <a:lstStyle/>
          <a:p>
            <a:pPr algn="ctr"/>
            <a:r>
              <a:rPr kumimoji="1" lang="ja-JP" altLang="en-US" sz="1400" dirty="0" smtClean="0">
                <a:solidFill>
                  <a:schemeClr val="tx1"/>
                </a:solidFill>
              </a:rPr>
              <a:t>デジタル・ロボット</a:t>
            </a:r>
            <a:endParaRPr kumimoji="1" lang="ja-JP" altLang="en-US" sz="1400" dirty="0">
              <a:solidFill>
                <a:schemeClr val="tx1"/>
              </a:solidFill>
            </a:endParaRPr>
          </a:p>
        </p:txBody>
      </p:sp>
      <p:sp>
        <p:nvSpPr>
          <p:cNvPr id="43" name="楕円 42"/>
          <p:cNvSpPr>
            <a:spLocks noChangeAspect="1"/>
          </p:cNvSpPr>
          <p:nvPr/>
        </p:nvSpPr>
        <p:spPr>
          <a:xfrm>
            <a:off x="139563" y="2081715"/>
            <a:ext cx="4224223" cy="3924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4" name="角丸四角形 13"/>
          <p:cNvSpPr/>
          <p:nvPr/>
        </p:nvSpPr>
        <p:spPr>
          <a:xfrm>
            <a:off x="-1292313" y="6389618"/>
            <a:ext cx="5021408" cy="737999"/>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4" name="乗算 3"/>
          <p:cNvSpPr/>
          <p:nvPr/>
        </p:nvSpPr>
        <p:spPr>
          <a:xfrm>
            <a:off x="4287534" y="3493346"/>
            <a:ext cx="1236155" cy="117418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a:xfrm>
            <a:off x="7015974" y="6492875"/>
            <a:ext cx="2057400" cy="365125"/>
          </a:xfrm>
        </p:spPr>
        <p:txBody>
          <a:bodyPr/>
          <a:lstStyle/>
          <a:p>
            <a:fld id="{50F88186-B17D-4CE3-A887-D91699CF601C}" type="slidenum">
              <a:rPr kumimoji="1" lang="ja-JP" altLang="en-US" smtClean="0"/>
              <a:t>4</a:t>
            </a:fld>
            <a:endParaRPr kumimoji="1" lang="ja-JP" altLang="en-US" dirty="0"/>
          </a:p>
        </p:txBody>
      </p:sp>
      <p:sp>
        <p:nvSpPr>
          <p:cNvPr id="15" name="正方形/長方形 14"/>
          <p:cNvSpPr/>
          <p:nvPr/>
        </p:nvSpPr>
        <p:spPr>
          <a:xfrm>
            <a:off x="135273" y="6582560"/>
            <a:ext cx="5663899" cy="252727"/>
          </a:xfrm>
          <a:prstGeom prst="rect">
            <a:avLst/>
          </a:prstGeom>
        </p:spPr>
        <p:txBody>
          <a:bodyPr wrap="square">
            <a:spAutoFit/>
          </a:bodyPr>
          <a:lstStyle/>
          <a:p>
            <a:r>
              <a:rPr lang="ja-JP" altLang="en-US" sz="1000" dirty="0"/>
              <a:t>出典</a:t>
            </a:r>
            <a:r>
              <a:rPr lang="ja-JP" altLang="en-US" sz="1000" dirty="0" smtClean="0"/>
              <a:t>：経済産業省資料やヘルスケア製品・サービスを提供する企業の</a:t>
            </a:r>
            <a:r>
              <a:rPr lang="en-US" altLang="ja-JP" sz="1000" dirty="0" smtClean="0"/>
              <a:t>HP</a:t>
            </a:r>
            <a:r>
              <a:rPr lang="ja-JP" altLang="en-US" sz="1000" dirty="0" smtClean="0"/>
              <a:t>をもとに副首都推進局にて作成</a:t>
            </a:r>
            <a:endParaRPr lang="ja-JP" altLang="en-US" sz="1000" dirty="0"/>
          </a:p>
        </p:txBody>
      </p:sp>
      <p:sp>
        <p:nvSpPr>
          <p:cNvPr id="3" name="ホームベース 2"/>
          <p:cNvSpPr/>
          <p:nvPr/>
        </p:nvSpPr>
        <p:spPr>
          <a:xfrm flipH="1">
            <a:off x="6134076" y="2033646"/>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観光・レジャー</a:t>
            </a:r>
            <a:endParaRPr kumimoji="1" lang="ja-JP" altLang="en-US" sz="1400" dirty="0">
              <a:solidFill>
                <a:schemeClr val="tx1"/>
              </a:solidFill>
            </a:endParaRPr>
          </a:p>
        </p:txBody>
      </p:sp>
      <p:sp>
        <p:nvSpPr>
          <p:cNvPr id="16" name="ホームベース 15"/>
          <p:cNvSpPr/>
          <p:nvPr/>
        </p:nvSpPr>
        <p:spPr>
          <a:xfrm flipH="1">
            <a:off x="6122113" y="2356064"/>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旅行</a:t>
            </a:r>
            <a:endParaRPr kumimoji="1" lang="ja-JP" altLang="en-US" sz="1400" dirty="0">
              <a:solidFill>
                <a:schemeClr val="tx1"/>
              </a:solidFill>
            </a:endParaRPr>
          </a:p>
        </p:txBody>
      </p:sp>
      <p:sp>
        <p:nvSpPr>
          <p:cNvPr id="23" name="ホームベース 22"/>
          <p:cNvSpPr/>
          <p:nvPr/>
        </p:nvSpPr>
        <p:spPr>
          <a:xfrm flipH="1">
            <a:off x="6134076" y="2681704"/>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温泉・スパ</a:t>
            </a:r>
            <a:endParaRPr kumimoji="1" lang="ja-JP" altLang="en-US" sz="1400" dirty="0">
              <a:solidFill>
                <a:schemeClr val="tx1"/>
              </a:solidFill>
            </a:endParaRPr>
          </a:p>
        </p:txBody>
      </p:sp>
      <p:sp>
        <p:nvSpPr>
          <p:cNvPr id="24" name="ホームベース 23"/>
          <p:cNvSpPr/>
          <p:nvPr/>
        </p:nvSpPr>
        <p:spPr>
          <a:xfrm flipH="1">
            <a:off x="6122112" y="3010873"/>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ものづくり</a:t>
            </a:r>
            <a:endParaRPr kumimoji="1" lang="ja-JP" altLang="en-US" sz="1400" dirty="0">
              <a:solidFill>
                <a:schemeClr val="tx1"/>
              </a:solidFill>
            </a:endParaRPr>
          </a:p>
        </p:txBody>
      </p:sp>
      <p:sp>
        <p:nvSpPr>
          <p:cNvPr id="25" name="ホームベース 24"/>
          <p:cNvSpPr/>
          <p:nvPr/>
        </p:nvSpPr>
        <p:spPr>
          <a:xfrm flipH="1">
            <a:off x="6122111" y="3325692"/>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飲食サービス・食品製造</a:t>
            </a:r>
            <a:endParaRPr kumimoji="1" lang="ja-JP" altLang="en-US" sz="1400" dirty="0">
              <a:solidFill>
                <a:schemeClr val="tx1"/>
              </a:solidFill>
            </a:endParaRPr>
          </a:p>
        </p:txBody>
      </p:sp>
      <p:sp>
        <p:nvSpPr>
          <p:cNvPr id="27" name="ホームベース 26"/>
          <p:cNvSpPr/>
          <p:nvPr/>
        </p:nvSpPr>
        <p:spPr>
          <a:xfrm flipH="1">
            <a:off x="6131352" y="3648966"/>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モビリティ・公共交通</a:t>
            </a:r>
            <a:endParaRPr kumimoji="1" lang="ja-JP" altLang="en-US" sz="1400" dirty="0">
              <a:solidFill>
                <a:schemeClr val="tx1"/>
              </a:solidFill>
            </a:endParaRPr>
          </a:p>
        </p:txBody>
      </p:sp>
      <p:sp>
        <p:nvSpPr>
          <p:cNvPr id="29" name="ホームベース 28"/>
          <p:cNvSpPr/>
          <p:nvPr/>
        </p:nvSpPr>
        <p:spPr>
          <a:xfrm flipH="1">
            <a:off x="6132988" y="3977056"/>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住宅・建設</a:t>
            </a:r>
            <a:endParaRPr kumimoji="1" lang="ja-JP" altLang="en-US" sz="1400" dirty="0">
              <a:solidFill>
                <a:schemeClr val="tx1"/>
              </a:solidFill>
            </a:endParaRPr>
          </a:p>
        </p:txBody>
      </p:sp>
      <p:sp>
        <p:nvSpPr>
          <p:cNvPr id="31" name="ホームベース 30"/>
          <p:cNvSpPr/>
          <p:nvPr/>
        </p:nvSpPr>
        <p:spPr>
          <a:xfrm flipH="1">
            <a:off x="6132988" y="4293622"/>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まちづくり</a:t>
            </a:r>
            <a:endParaRPr kumimoji="1" lang="ja-JP" altLang="en-US" sz="1400" dirty="0">
              <a:solidFill>
                <a:schemeClr val="tx1"/>
              </a:solidFill>
            </a:endParaRPr>
          </a:p>
        </p:txBody>
      </p:sp>
      <p:sp>
        <p:nvSpPr>
          <p:cNvPr id="33" name="ホームベース 32"/>
          <p:cNvSpPr/>
          <p:nvPr/>
        </p:nvSpPr>
        <p:spPr>
          <a:xfrm flipH="1">
            <a:off x="6131351" y="4623549"/>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金融・保険</a:t>
            </a:r>
            <a:endParaRPr kumimoji="1" lang="ja-JP" altLang="en-US" sz="1400" dirty="0">
              <a:solidFill>
                <a:schemeClr val="tx1"/>
              </a:solidFill>
            </a:endParaRPr>
          </a:p>
        </p:txBody>
      </p:sp>
      <p:sp>
        <p:nvSpPr>
          <p:cNvPr id="34" name="ホームベース 33"/>
          <p:cNvSpPr/>
          <p:nvPr/>
        </p:nvSpPr>
        <p:spPr>
          <a:xfrm flipH="1">
            <a:off x="6131888" y="4949727"/>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スポーツ・フィットネス</a:t>
            </a:r>
            <a:endParaRPr kumimoji="1" lang="ja-JP" altLang="en-US" sz="1400" dirty="0">
              <a:solidFill>
                <a:schemeClr val="tx1"/>
              </a:solidFill>
            </a:endParaRPr>
          </a:p>
        </p:txBody>
      </p:sp>
      <p:sp>
        <p:nvSpPr>
          <p:cNvPr id="35" name="ホームベース 34"/>
          <p:cNvSpPr/>
          <p:nvPr/>
        </p:nvSpPr>
        <p:spPr>
          <a:xfrm flipH="1">
            <a:off x="6144951" y="5266756"/>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ファッション</a:t>
            </a:r>
            <a:endParaRPr kumimoji="1" lang="ja-JP" altLang="en-US" sz="1400" dirty="0">
              <a:solidFill>
                <a:schemeClr val="tx1"/>
              </a:solidFill>
            </a:endParaRPr>
          </a:p>
        </p:txBody>
      </p:sp>
      <p:sp>
        <p:nvSpPr>
          <p:cNvPr id="36" name="ホームベース 35"/>
          <p:cNvSpPr/>
          <p:nvPr/>
        </p:nvSpPr>
        <p:spPr>
          <a:xfrm flipH="1">
            <a:off x="6144950" y="5584156"/>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理容・美容・エステ</a:t>
            </a:r>
            <a:endParaRPr kumimoji="1" lang="ja-JP" altLang="en-US" sz="1400" dirty="0">
              <a:solidFill>
                <a:schemeClr val="tx1"/>
              </a:solidFill>
            </a:endParaRPr>
          </a:p>
        </p:txBody>
      </p:sp>
      <p:sp>
        <p:nvSpPr>
          <p:cNvPr id="37" name="ホームベース 36"/>
          <p:cNvSpPr/>
          <p:nvPr/>
        </p:nvSpPr>
        <p:spPr>
          <a:xfrm flipH="1">
            <a:off x="6144950" y="5909874"/>
            <a:ext cx="2271199" cy="26125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農林水産</a:t>
            </a:r>
            <a:endParaRPr kumimoji="1" lang="ja-JP" altLang="en-US" sz="1400" dirty="0">
              <a:solidFill>
                <a:schemeClr val="tx1"/>
              </a:solidFill>
            </a:endParaRPr>
          </a:p>
        </p:txBody>
      </p:sp>
      <p:sp>
        <p:nvSpPr>
          <p:cNvPr id="39" name="正方形/長方形 38"/>
          <p:cNvSpPr/>
          <p:nvPr/>
        </p:nvSpPr>
        <p:spPr>
          <a:xfrm>
            <a:off x="0" y="209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2000" kern="0" smtClean="0">
                <a:solidFill>
                  <a:srgbClr val="000000"/>
                </a:solidFill>
                <a:ea typeface="Meiryo UI" pitchFamily="50" charset="-128"/>
                <a:cs typeface="Meiryo UI" pitchFamily="50" charset="-128"/>
              </a:rPr>
              <a:t>１健康</a:t>
            </a:r>
            <a:r>
              <a:rPr lang="ja-JP" altLang="en-US" sz="2000" kern="0" dirty="0" smtClean="0">
                <a:solidFill>
                  <a:srgbClr val="000000"/>
                </a:solidFill>
                <a:ea typeface="Meiryo UI" pitchFamily="50" charset="-128"/>
                <a:cs typeface="Meiryo UI" pitchFamily="50" charset="-128"/>
              </a:rPr>
              <a:t>・医療関連産業の広がり</a:t>
            </a:r>
            <a:endParaRPr kumimoji="0" lang="ja-JP" altLang="en-US" sz="2000" kern="0" dirty="0">
              <a:solidFill>
                <a:srgbClr val="000000"/>
              </a:solidFill>
              <a:ea typeface="Meiryo UI" pitchFamily="50" charset="-128"/>
              <a:cs typeface="Meiryo UI" pitchFamily="50" charset="-128"/>
            </a:endParaRPr>
          </a:p>
        </p:txBody>
      </p:sp>
      <p:sp>
        <p:nvSpPr>
          <p:cNvPr id="30" name="角丸四角形 29"/>
          <p:cNvSpPr/>
          <p:nvPr/>
        </p:nvSpPr>
        <p:spPr>
          <a:xfrm>
            <a:off x="313304" y="1464799"/>
            <a:ext cx="3982582" cy="315920"/>
          </a:xfrm>
          <a:prstGeom prst="roundRect">
            <a:avLst>
              <a:gd name="adj" fmla="val 2804"/>
            </a:avLst>
          </a:prstGeom>
          <a:ln/>
        </p:spPr>
        <p:style>
          <a:lnRef idx="0">
            <a:schemeClr val="accent1"/>
          </a:lnRef>
          <a:fillRef idx="3">
            <a:schemeClr val="accent1"/>
          </a:fillRef>
          <a:effectRef idx="3">
            <a:schemeClr val="accent1"/>
          </a:effectRef>
          <a:fontRef idx="minor">
            <a:schemeClr val="lt1"/>
          </a:fontRef>
        </p:style>
        <p:txBody>
          <a:bodyPr lIns="108000" tIns="0" rIns="180000" rtlCol="0" anchor="ctr"/>
          <a:lstStyle/>
          <a:p>
            <a:pPr marL="174625" indent="-174625" algn="ctr"/>
            <a:r>
              <a:rPr lang="ja-JP" altLang="en-US" sz="1400" b="1" dirty="0" smtClean="0">
                <a:solidFill>
                  <a:schemeClr val="bg1"/>
                </a:solidFill>
                <a:latin typeface="BIZ UDPゴシック" panose="020B0400000000000000" pitchFamily="50" charset="-128"/>
                <a:ea typeface="BIZ UDPゴシック" panose="020B0400000000000000" pitchFamily="50" charset="-128"/>
              </a:rPr>
              <a:t>ライフサイエンス・ヘルスケア分野</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40" name="角丸四角形 39"/>
          <p:cNvSpPr/>
          <p:nvPr/>
        </p:nvSpPr>
        <p:spPr>
          <a:xfrm>
            <a:off x="5384996" y="1465559"/>
            <a:ext cx="3448618" cy="315920"/>
          </a:xfrm>
          <a:prstGeom prst="roundRect">
            <a:avLst>
              <a:gd name="adj" fmla="val 2804"/>
            </a:avLst>
          </a:prstGeom>
          <a:ln/>
        </p:spPr>
        <p:style>
          <a:lnRef idx="0">
            <a:schemeClr val="accent1"/>
          </a:lnRef>
          <a:fillRef idx="3">
            <a:schemeClr val="accent1"/>
          </a:fillRef>
          <a:effectRef idx="3">
            <a:schemeClr val="accent1"/>
          </a:effectRef>
          <a:fontRef idx="minor">
            <a:schemeClr val="lt1"/>
          </a:fontRef>
        </p:style>
        <p:txBody>
          <a:bodyPr lIns="108000" tIns="0" rIns="180000" rtlCol="0" anchor="ctr"/>
          <a:lstStyle/>
          <a:p>
            <a:pPr marL="174625" indent="-174625" algn="ctr"/>
            <a:r>
              <a:rPr lang="ja-JP" altLang="en-US" sz="1400" b="1" dirty="0" smtClean="0">
                <a:solidFill>
                  <a:schemeClr val="bg1"/>
                </a:solidFill>
                <a:latin typeface="BIZ UDPゴシック" panose="020B0400000000000000" pitchFamily="50" charset="-128"/>
                <a:ea typeface="BIZ UDPゴシック" panose="020B0400000000000000" pitchFamily="50" charset="-128"/>
              </a:rPr>
              <a:t>他の産業分野</a:t>
            </a:r>
            <a:endParaRPr lang="ja-JP" altLang="en-US" sz="1400" b="1" dirty="0">
              <a:solidFill>
                <a:schemeClr val="bg1"/>
              </a:solidFill>
              <a:latin typeface="BIZ UDPゴシック" panose="020B0400000000000000" pitchFamily="50" charset="-128"/>
              <a:ea typeface="BIZ UDPゴシック" panose="020B0400000000000000" pitchFamily="50" charset="-128"/>
            </a:endParaRPr>
          </a:p>
        </p:txBody>
      </p:sp>
      <p:sp>
        <p:nvSpPr>
          <p:cNvPr id="45" name="楕円 44"/>
          <p:cNvSpPr>
            <a:spLocks noChangeAspect="1"/>
          </p:cNvSpPr>
          <p:nvPr/>
        </p:nvSpPr>
        <p:spPr>
          <a:xfrm>
            <a:off x="680431" y="2570102"/>
            <a:ext cx="3132000" cy="290941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46" name="楕円 45"/>
          <p:cNvSpPr>
            <a:spLocks noChangeAspect="1"/>
          </p:cNvSpPr>
          <p:nvPr/>
        </p:nvSpPr>
        <p:spPr>
          <a:xfrm>
            <a:off x="1286063" y="3111393"/>
            <a:ext cx="1908000" cy="17723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841964" y="4754639"/>
            <a:ext cx="2791741" cy="679268"/>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solidFill>
                  <a:schemeClr val="tx1"/>
                </a:solidFill>
              </a:rPr>
              <a:t>ヘルスケア</a:t>
            </a:r>
            <a:endParaRPr kumimoji="1" lang="en-US" altLang="ja-JP" sz="1400" b="1" dirty="0" smtClean="0">
              <a:solidFill>
                <a:schemeClr val="tx1"/>
              </a:solidFill>
            </a:endParaRPr>
          </a:p>
          <a:p>
            <a:pPr algn="ctr"/>
            <a:r>
              <a:rPr kumimoji="1" lang="ja-JP" altLang="en-US" sz="1400" b="1" dirty="0" smtClean="0">
                <a:solidFill>
                  <a:schemeClr val="tx1"/>
                </a:solidFill>
              </a:rPr>
              <a:t>（予防・健康維持等）　</a:t>
            </a:r>
            <a:endParaRPr kumimoji="1" lang="en-US" altLang="ja-JP" sz="1400" b="1" dirty="0" smtClean="0">
              <a:solidFill>
                <a:schemeClr val="tx1"/>
              </a:solidFill>
            </a:endParaRPr>
          </a:p>
        </p:txBody>
      </p:sp>
      <p:sp>
        <p:nvSpPr>
          <p:cNvPr id="22" name="角丸四角形 21"/>
          <p:cNvSpPr/>
          <p:nvPr/>
        </p:nvSpPr>
        <p:spPr>
          <a:xfrm>
            <a:off x="522291" y="5304643"/>
            <a:ext cx="3377146" cy="679268"/>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solidFill>
                  <a:schemeClr val="tx1"/>
                </a:solidFill>
              </a:rPr>
              <a:t>健康な生活、人材育成等</a:t>
            </a:r>
            <a:endParaRPr kumimoji="1" lang="en-US" altLang="ja-JP" sz="1400" b="1" dirty="0" smtClean="0">
              <a:solidFill>
                <a:schemeClr val="tx1"/>
              </a:solidFill>
            </a:endParaRPr>
          </a:p>
        </p:txBody>
      </p:sp>
      <p:sp>
        <p:nvSpPr>
          <p:cNvPr id="44" name="角丸四角形 43"/>
          <p:cNvSpPr/>
          <p:nvPr/>
        </p:nvSpPr>
        <p:spPr>
          <a:xfrm>
            <a:off x="1003142" y="3651174"/>
            <a:ext cx="2509352" cy="679268"/>
          </a:xfrm>
          <a:prstGeom prst="roundRect">
            <a:avLst>
              <a:gd name="adj" fmla="val 9101"/>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solidFill>
                  <a:schemeClr val="tx1"/>
                </a:solidFill>
              </a:rPr>
              <a:t>ライフサイエンス・介護</a:t>
            </a:r>
            <a:endParaRPr kumimoji="1" lang="en-US" altLang="ja-JP" sz="1400" b="1" dirty="0" smtClean="0">
              <a:solidFill>
                <a:schemeClr val="tx1"/>
              </a:solidFill>
            </a:endParaRPr>
          </a:p>
        </p:txBody>
      </p:sp>
      <p:sp>
        <p:nvSpPr>
          <p:cNvPr id="41" name="正方形/長方形 40"/>
          <p:cNvSpPr/>
          <p:nvPr/>
        </p:nvSpPr>
        <p:spPr>
          <a:xfrm>
            <a:off x="101868" y="540923"/>
            <a:ext cx="8940263" cy="66776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defTabSz="914400">
              <a:buFont typeface="Wingdings" panose="05000000000000000000" pitchFamily="2" charset="2"/>
              <a:buChar char="p"/>
              <a:defRPr/>
            </a:pPr>
            <a:r>
              <a:rPr kumimoji="1"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ライフサイエンス・ヘルスケア分野と他の産業分野を掛け合わせていくことで、裾野の広いサービス展開やイノベーションの創出、産業の高度化を図っていくことが考えられるのではないか。</a:t>
            </a:r>
          </a:p>
        </p:txBody>
      </p:sp>
    </p:spTree>
    <p:extLst>
      <p:ext uri="{BB962C8B-B14F-4D97-AF65-F5344CB8AC3E}">
        <p14:creationId xmlns:p14="http://schemas.microsoft.com/office/powerpoint/2010/main" val="1306327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290895" y="102933"/>
            <a:ext cx="8382050" cy="400110"/>
          </a:xfrm>
          <a:prstGeom prst="rect">
            <a:avLst/>
          </a:prstGeom>
        </p:spPr>
        <p:txBody>
          <a:bodyPr wrap="square">
            <a:spAutoFit/>
          </a:bodyPr>
          <a:lstStyle/>
          <a:p>
            <a:r>
              <a:rPr lang="ja-JP" altLang="en-US" sz="2000" b="1" dirty="0" smtClean="0"/>
              <a:t>■ まだ充分に議論が深まっていない論点</a:t>
            </a:r>
            <a:endParaRPr lang="ja-JP" altLang="en-US" sz="2000" b="1" dirty="0"/>
          </a:p>
        </p:txBody>
      </p:sp>
      <p:sp>
        <p:nvSpPr>
          <p:cNvPr id="42" name="角丸四角形 41"/>
          <p:cNvSpPr/>
          <p:nvPr/>
        </p:nvSpPr>
        <p:spPr>
          <a:xfrm>
            <a:off x="290895" y="503043"/>
            <a:ext cx="8700705" cy="6325197"/>
          </a:xfrm>
          <a:prstGeom prst="roundRect">
            <a:avLst>
              <a:gd name="adj" fmla="val 367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endParaRPr kumimoji="1" lang="ja-JP" altLang="en-US"/>
          </a:p>
        </p:txBody>
      </p:sp>
      <p:sp>
        <p:nvSpPr>
          <p:cNvPr id="49" name="角丸四角形 48"/>
          <p:cNvSpPr/>
          <p:nvPr/>
        </p:nvSpPr>
        <p:spPr>
          <a:xfrm>
            <a:off x="501171" y="533273"/>
            <a:ext cx="8404704" cy="564972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　スタートアップの飛躍的な成長を図るうえで、さらなる好循環を生むエコシステムを</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
            </a:r>
            <a:br>
              <a:rPr lang="en-US" altLang="ja-JP" sz="1600" b="1" dirty="0" smtClean="0">
                <a:solidFill>
                  <a:schemeClr val="tx1"/>
                </a:solidFill>
                <a:latin typeface="BIZ UDPゴシック" panose="020B0400000000000000" pitchFamily="50" charset="-128"/>
                <a:ea typeface="BIZ UDPゴシック" panose="020B0400000000000000" pitchFamily="50" charset="-128"/>
              </a:rPr>
            </a:br>
            <a:r>
              <a:rPr lang="ja-JP" altLang="en-US" sz="1600" b="1" dirty="0" smtClean="0">
                <a:solidFill>
                  <a:schemeClr val="tx1"/>
                </a:solidFill>
                <a:latin typeface="BIZ UDPゴシック" panose="020B0400000000000000" pitchFamily="50" charset="-128"/>
                <a:ea typeface="BIZ UDPゴシック" panose="020B0400000000000000" pitchFamily="50" charset="-128"/>
              </a:rPr>
              <a:t>どう形成していけばいいのか、また、ウェイトが高い中小企業をどうしていくのか。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28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スタートアップや中小企業について考えるにあたって、公的機関の役割をどう考え、さらにどう高めていけばよいのか。</a:t>
            </a:r>
            <a:endParaRPr lang="en-US" altLang="ja-JP" sz="16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100" b="1" dirty="0" smtClean="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marL="263525" indent="-263525"/>
            <a:r>
              <a:rPr lang="ja-JP" altLang="en-US" sz="1600" b="1" dirty="0" smtClean="0">
                <a:solidFill>
                  <a:schemeClr val="tx1"/>
                </a:solidFill>
                <a:latin typeface="BIZ UDPゴシック" panose="020B0400000000000000" pitchFamily="50" charset="-128"/>
                <a:ea typeface="BIZ UDPゴシック" panose="020B0400000000000000" pitchFamily="50" charset="-128"/>
              </a:rPr>
              <a:t>●　　コロナ後を見据えたインバウンドをはじめとする観光の「質」の向上や、大阪の国際金融</a:t>
            </a:r>
            <a:r>
              <a:rPr lang="en-US" altLang="ja-JP" sz="1600" b="1" dirty="0" smtClean="0">
                <a:solidFill>
                  <a:schemeClr val="tx1"/>
                </a:solidFill>
                <a:latin typeface="BIZ UDPゴシック" panose="020B0400000000000000" pitchFamily="50" charset="-128"/>
                <a:ea typeface="BIZ UDPゴシック" panose="020B0400000000000000" pitchFamily="50" charset="-128"/>
              </a:rPr>
              <a:t/>
            </a:r>
            <a:br>
              <a:rPr lang="en-US" altLang="ja-JP" sz="1600" b="1" dirty="0" smtClean="0">
                <a:solidFill>
                  <a:schemeClr val="tx1"/>
                </a:solidFill>
                <a:latin typeface="BIZ UDPゴシック" panose="020B0400000000000000" pitchFamily="50" charset="-128"/>
                <a:ea typeface="BIZ UDPゴシック" panose="020B0400000000000000" pitchFamily="50" charset="-128"/>
              </a:rPr>
            </a:br>
            <a:r>
              <a:rPr lang="ja-JP" altLang="en-US" sz="1600" b="1" dirty="0" smtClean="0">
                <a:solidFill>
                  <a:schemeClr val="tx1"/>
                </a:solidFill>
                <a:latin typeface="BIZ UDPゴシック" panose="020B0400000000000000" pitchFamily="50" charset="-128"/>
                <a:ea typeface="BIZ UDPゴシック" panose="020B0400000000000000" pitchFamily="50" charset="-128"/>
              </a:rPr>
              <a:t>機能の充実を、どのように図っていくのか。</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a:xfrm>
            <a:off x="7086600" y="6463115"/>
            <a:ext cx="2057400" cy="365125"/>
          </a:xfrm>
        </p:spPr>
        <p:txBody>
          <a:bodyPr/>
          <a:lstStyle/>
          <a:p>
            <a:fld id="{50F88186-B17D-4CE3-A887-D91699CF601C}" type="slidenum">
              <a:rPr kumimoji="1" lang="ja-JP" altLang="en-US" smtClean="0"/>
              <a:t>5</a:t>
            </a:fld>
            <a:endParaRPr kumimoji="1" lang="ja-JP" altLang="en-US"/>
          </a:p>
        </p:txBody>
      </p:sp>
      <p:sp>
        <p:nvSpPr>
          <p:cNvPr id="7" name="正方形/長方形 6"/>
          <p:cNvSpPr/>
          <p:nvPr/>
        </p:nvSpPr>
        <p:spPr>
          <a:xfrm>
            <a:off x="1642117" y="5790842"/>
            <a:ext cx="7263758" cy="987176"/>
          </a:xfrm>
          <a:prstGeom prst="rect">
            <a:avLst/>
          </a:prstGeom>
          <a:no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t"/>
          <a:lstStyle/>
          <a:p>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smtClean="0">
                <a:latin typeface="BIZ UDPゴシック" panose="020B0400000000000000" pitchFamily="50" charset="-128"/>
                <a:ea typeface="BIZ UDPゴシック" panose="020B0400000000000000" pitchFamily="50" charset="-128"/>
              </a:rPr>
              <a:t>4(1)</a:t>
            </a:r>
            <a:r>
              <a:rPr kumimoji="1" lang="ja-JP" altLang="en-US" sz="1200" dirty="0" smtClean="0">
                <a:latin typeface="BIZ UDPゴシック" panose="020B0400000000000000" pitchFamily="50" charset="-128"/>
                <a:ea typeface="BIZ UDPゴシック" panose="020B0400000000000000" pitchFamily="50" charset="-128"/>
              </a:rPr>
              <a:t>産業部門別による生産、粗付加価値、雇用への誘発係数（</a:t>
            </a:r>
            <a:r>
              <a:rPr kumimoji="1" lang="en-US" altLang="ja-JP" sz="1200" dirty="0" smtClean="0">
                <a:latin typeface="BIZ UDPゴシック" panose="020B0400000000000000" pitchFamily="50" charset="-128"/>
                <a:ea typeface="BIZ UDPゴシック" panose="020B0400000000000000" pitchFamily="50" charset="-128"/>
              </a:rPr>
              <a:t>19</a:t>
            </a:r>
            <a:r>
              <a:rPr kumimoji="1" lang="ja-JP" altLang="en-US" sz="1200" dirty="0" smtClean="0">
                <a:latin typeface="BIZ UDPゴシック" panose="020B0400000000000000" pitchFamily="50" charset="-128"/>
                <a:ea typeface="BIZ UDPゴシック" panose="020B0400000000000000" pitchFamily="50" charset="-128"/>
              </a:rPr>
              <a:t>ページ）</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smtClean="0">
                <a:latin typeface="BIZ UDPゴシック" panose="020B0400000000000000" pitchFamily="50" charset="-128"/>
                <a:ea typeface="BIZ UDPゴシック" panose="020B0400000000000000" pitchFamily="50" charset="-128"/>
              </a:rPr>
              <a:t>4(2)</a:t>
            </a:r>
            <a:r>
              <a:rPr kumimoji="1" lang="ja-JP" altLang="en-US" sz="1200" dirty="0">
                <a:latin typeface="BIZ UDPゴシック" panose="020B0400000000000000" pitchFamily="50" charset="-128"/>
                <a:ea typeface="BIZ UDPゴシック" panose="020B0400000000000000" pitchFamily="50" charset="-128"/>
              </a:rPr>
              <a:t>インバウンドの関西経済への</a:t>
            </a:r>
            <a:r>
              <a:rPr kumimoji="1" lang="ja-JP" altLang="en-US" sz="1200" dirty="0" smtClean="0">
                <a:latin typeface="BIZ UDPゴシック" panose="020B0400000000000000" pitchFamily="50" charset="-128"/>
                <a:ea typeface="BIZ UDPゴシック" panose="020B0400000000000000" pitchFamily="50" charset="-128"/>
              </a:rPr>
              <a:t>影響、来阪外国人旅行者数の推移（１９ページ）</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050" dirty="0" smtClean="0">
                <a:latin typeface="BIZ UDPゴシック" panose="020B0400000000000000" pitchFamily="50" charset="-128"/>
                <a:ea typeface="BIZ UDPゴシック" panose="020B0400000000000000" pitchFamily="50" charset="-128"/>
              </a:rPr>
              <a:t>　　　　</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大阪府の</a:t>
            </a:r>
            <a:r>
              <a:rPr kumimoji="1" lang="en-US" altLang="ja-JP" sz="1050" dirty="0" smtClean="0">
                <a:latin typeface="BIZ UDPゴシック" panose="020B0400000000000000" pitchFamily="50" charset="-128"/>
                <a:ea typeface="BIZ UDPゴシック" panose="020B0400000000000000" pitchFamily="50" charset="-128"/>
              </a:rPr>
              <a:t>GRP</a:t>
            </a:r>
            <a:r>
              <a:rPr kumimoji="1" lang="ja-JP" altLang="en-US" sz="1050" dirty="0" err="1" smtClean="0">
                <a:latin typeface="BIZ UDPゴシック" panose="020B0400000000000000" pitchFamily="50" charset="-128"/>
                <a:ea typeface="BIZ UDPゴシック" panose="020B0400000000000000" pitchFamily="50" charset="-128"/>
              </a:rPr>
              <a:t>への</a:t>
            </a:r>
            <a:r>
              <a:rPr kumimoji="1" lang="ja-JP" altLang="en-US" sz="1050" dirty="0" smtClean="0">
                <a:latin typeface="BIZ UDPゴシック" panose="020B0400000000000000" pitchFamily="50" charset="-128"/>
                <a:ea typeface="BIZ UDPゴシック" panose="020B0400000000000000" pitchFamily="50" charset="-128"/>
              </a:rPr>
              <a:t>効果：</a:t>
            </a:r>
            <a:r>
              <a:rPr kumimoji="1" lang="en-US" altLang="ja-JP" sz="1050" dirty="0" smtClean="0">
                <a:latin typeface="BIZ UDPゴシック" panose="020B0400000000000000" pitchFamily="50" charset="-128"/>
                <a:ea typeface="BIZ UDPゴシック" panose="020B0400000000000000" pitchFamily="50" charset="-128"/>
              </a:rPr>
              <a:t>4,597</a:t>
            </a:r>
            <a:r>
              <a:rPr kumimoji="1" lang="ja-JP" altLang="en-US" sz="1050" dirty="0" smtClean="0">
                <a:latin typeface="BIZ UDPゴシック" panose="020B0400000000000000" pitchFamily="50" charset="-128"/>
                <a:ea typeface="BIZ UDPゴシック" panose="020B0400000000000000" pitchFamily="50" charset="-128"/>
              </a:rPr>
              <a:t>億円、雇用効果：</a:t>
            </a:r>
            <a:r>
              <a:rPr kumimoji="1" lang="en-US" altLang="ja-JP" sz="1050" dirty="0" smtClean="0">
                <a:latin typeface="BIZ UDPゴシック" panose="020B0400000000000000" pitchFamily="50" charset="-128"/>
                <a:ea typeface="BIZ UDPゴシック" panose="020B0400000000000000" pitchFamily="50" charset="-128"/>
              </a:rPr>
              <a:t>83,180</a:t>
            </a:r>
            <a:r>
              <a:rPr kumimoji="1" lang="ja-JP" altLang="en-US" sz="1050" dirty="0" smtClean="0">
                <a:latin typeface="BIZ UDPゴシック" panose="020B0400000000000000" pitchFamily="50" charset="-128"/>
                <a:ea typeface="BIZ UDPゴシック" panose="020B0400000000000000" pitchFamily="50" charset="-128"/>
              </a:rPr>
              <a:t>人</a:t>
            </a:r>
            <a:r>
              <a:rPr kumimoji="1" lang="ja-JP" altLang="en-US" sz="800" dirty="0" smtClean="0">
                <a:latin typeface="BIZ UDPゴシック" panose="020B0400000000000000" pitchFamily="50" charset="-128"/>
                <a:ea typeface="BIZ UDPゴシック" panose="020B0400000000000000" pitchFamily="50" charset="-128"/>
              </a:rPr>
              <a:t>（</a:t>
            </a:r>
            <a:r>
              <a:rPr kumimoji="1" lang="en-US" altLang="ja-JP" sz="800" dirty="0" smtClean="0">
                <a:latin typeface="BIZ UDPゴシック" panose="020B0400000000000000" pitchFamily="50" charset="-128"/>
                <a:ea typeface="BIZ UDPゴシック" panose="020B0400000000000000" pitchFamily="50" charset="-128"/>
              </a:rPr>
              <a:t>2017</a:t>
            </a:r>
            <a:r>
              <a:rPr kumimoji="1" lang="ja-JP" altLang="en-US" sz="80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、来阪外国人旅行者数　</a:t>
            </a:r>
            <a:r>
              <a:rPr kumimoji="1" lang="en-US" altLang="ja-JP" sz="1050" dirty="0" smtClean="0">
                <a:latin typeface="BIZ UDPゴシック" panose="020B0400000000000000" pitchFamily="50" charset="-128"/>
                <a:ea typeface="BIZ UDPゴシック" panose="020B0400000000000000" pitchFamily="50" charset="-128"/>
              </a:rPr>
              <a:t>1,231</a:t>
            </a:r>
            <a:r>
              <a:rPr kumimoji="1" lang="ja-JP" altLang="en-US" sz="1050" dirty="0" smtClean="0">
                <a:latin typeface="BIZ UDPゴシック" panose="020B0400000000000000" pitchFamily="50" charset="-128"/>
                <a:ea typeface="BIZ UDPゴシック" panose="020B0400000000000000" pitchFamily="50" charset="-128"/>
              </a:rPr>
              <a:t>万人</a:t>
            </a:r>
            <a:r>
              <a:rPr kumimoji="1" lang="ja-JP" altLang="en-US" sz="800" dirty="0" smtClean="0">
                <a:latin typeface="BIZ UDPゴシック" panose="020B0400000000000000" pitchFamily="50" charset="-128"/>
                <a:ea typeface="BIZ UDPゴシック" panose="020B0400000000000000" pitchFamily="50" charset="-128"/>
              </a:rPr>
              <a:t>（</a:t>
            </a:r>
            <a:r>
              <a:rPr kumimoji="1" lang="en-US" altLang="ja-JP" sz="800" dirty="0" smtClean="0">
                <a:latin typeface="BIZ UDPゴシック" panose="020B0400000000000000" pitchFamily="50" charset="-128"/>
                <a:ea typeface="BIZ UDPゴシック" panose="020B0400000000000000" pitchFamily="50" charset="-128"/>
              </a:rPr>
              <a:t>2019</a:t>
            </a:r>
            <a:r>
              <a:rPr kumimoji="1" lang="ja-JP" altLang="en-US" sz="80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smtClean="0">
                <a:latin typeface="BIZ UDPゴシック" panose="020B0400000000000000" pitchFamily="50" charset="-128"/>
                <a:ea typeface="BIZ UDPゴシック" panose="020B0400000000000000" pitchFamily="50" charset="-128"/>
              </a:rPr>
              <a:t>4(3)</a:t>
            </a:r>
            <a:r>
              <a:rPr kumimoji="1" lang="ja-JP" altLang="en-US" sz="1200" dirty="0" smtClean="0">
                <a:latin typeface="BIZ UDPゴシック" panose="020B0400000000000000" pitchFamily="50" charset="-128"/>
                <a:ea typeface="BIZ UDPゴシック" panose="020B0400000000000000" pitchFamily="50" charset="-128"/>
              </a:rPr>
              <a:t>国際金融センター都市ランキング等、国際金融都市</a:t>
            </a:r>
            <a:r>
              <a:rPr kumimoji="1" lang="en-US" altLang="ja-JP" sz="1200" dirty="0" smtClean="0">
                <a:latin typeface="BIZ UDPゴシック" panose="020B0400000000000000" pitchFamily="50" charset="-128"/>
                <a:ea typeface="BIZ UDPゴシック" panose="020B0400000000000000" pitchFamily="50" charset="-128"/>
              </a:rPr>
              <a:t>OSAKA</a:t>
            </a:r>
            <a:r>
              <a:rPr kumimoji="1" lang="ja-JP" altLang="en-US" sz="1200" dirty="0" smtClean="0">
                <a:latin typeface="BIZ UDPゴシック" panose="020B0400000000000000" pitchFamily="50" charset="-128"/>
                <a:ea typeface="BIZ UDPゴシック" panose="020B0400000000000000" pitchFamily="50" charset="-128"/>
              </a:rPr>
              <a:t>戦略の概要（</a:t>
            </a:r>
            <a:r>
              <a:rPr kumimoji="1" lang="en-US" altLang="ja-JP" sz="1200" dirty="0" smtClean="0">
                <a:latin typeface="BIZ UDPゴシック" panose="020B0400000000000000" pitchFamily="50" charset="-128"/>
                <a:ea typeface="BIZ UDPゴシック" panose="020B0400000000000000" pitchFamily="50" charset="-128"/>
              </a:rPr>
              <a:t>20</a:t>
            </a:r>
            <a:r>
              <a:rPr kumimoji="1" lang="ja-JP" altLang="en-US" sz="1200" dirty="0" smtClean="0">
                <a:latin typeface="BIZ UDPゴシック" panose="020B0400000000000000" pitchFamily="50" charset="-128"/>
                <a:ea typeface="BIZ UDPゴシック" panose="020B0400000000000000" pitchFamily="50" charset="-128"/>
              </a:rPr>
              <a:t>～</a:t>
            </a:r>
            <a:r>
              <a:rPr kumimoji="1" lang="en-US" altLang="ja-JP" sz="1200" dirty="0" smtClean="0">
                <a:latin typeface="BIZ UDPゴシック" panose="020B0400000000000000" pitchFamily="50" charset="-128"/>
                <a:ea typeface="BIZ UDPゴシック" panose="020B0400000000000000" pitchFamily="50" charset="-128"/>
              </a:rPr>
              <a:t>21</a:t>
            </a:r>
            <a:r>
              <a:rPr kumimoji="1" lang="ja-JP" altLang="en-US" sz="1200" dirty="0" smtClean="0">
                <a:latin typeface="BIZ UDPゴシック" panose="020B0400000000000000" pitchFamily="50" charset="-128"/>
                <a:ea typeface="BIZ UDPゴシック" panose="020B0400000000000000" pitchFamily="50" charset="-128"/>
              </a:rPr>
              <a:t>ページ）</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050" dirty="0" smtClean="0">
                <a:latin typeface="BIZ UDPゴシック" panose="020B0400000000000000" pitchFamily="50" charset="-128"/>
                <a:ea typeface="BIZ UDPゴシック" panose="020B0400000000000000" pitchFamily="50" charset="-128"/>
              </a:rPr>
              <a:t>　　　　</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国際金融センター都市ランキング　大阪</a:t>
            </a:r>
            <a:r>
              <a:rPr kumimoji="1" lang="en-US" altLang="ja-JP" sz="1050" dirty="0">
                <a:latin typeface="BIZ UDPゴシック" panose="020B0400000000000000" pitchFamily="50" charset="-128"/>
                <a:ea typeface="BIZ UDPゴシック" panose="020B0400000000000000" pitchFamily="50" charset="-128"/>
              </a:rPr>
              <a:t>34</a:t>
            </a:r>
            <a:r>
              <a:rPr kumimoji="1" lang="ja-JP" altLang="en-US" sz="1050" dirty="0" smtClean="0">
                <a:latin typeface="BIZ UDPゴシック" panose="020B0400000000000000" pitchFamily="50" charset="-128"/>
                <a:ea typeface="BIZ UDPゴシック" panose="020B0400000000000000" pitchFamily="50" charset="-128"/>
              </a:rPr>
              <a:t>位　東京</a:t>
            </a:r>
            <a:r>
              <a:rPr kumimoji="1" lang="en-US" altLang="ja-JP" sz="1050" dirty="0" smtClean="0">
                <a:latin typeface="BIZ UDPゴシック" panose="020B0400000000000000" pitchFamily="50" charset="-128"/>
                <a:ea typeface="BIZ UDPゴシック" panose="020B0400000000000000" pitchFamily="50" charset="-128"/>
              </a:rPr>
              <a:t>9</a:t>
            </a:r>
            <a:r>
              <a:rPr kumimoji="1" lang="ja-JP" altLang="en-US" sz="1050" dirty="0" smtClean="0">
                <a:latin typeface="BIZ UDPゴシック" panose="020B0400000000000000" pitchFamily="50" charset="-128"/>
                <a:ea typeface="BIZ UDPゴシック" panose="020B0400000000000000" pitchFamily="50" charset="-128"/>
              </a:rPr>
              <a:t>位（</a:t>
            </a:r>
            <a:r>
              <a:rPr kumimoji="1" lang="en-US" altLang="ja-JP" sz="1050" dirty="0" smtClean="0">
                <a:latin typeface="BIZ UDPゴシック" panose="020B0400000000000000" pitchFamily="50" charset="-128"/>
                <a:ea typeface="BIZ UDPゴシック" panose="020B0400000000000000" pitchFamily="50" charset="-128"/>
              </a:rPr>
              <a:t>2022/3</a:t>
            </a:r>
            <a:r>
              <a:rPr kumimoji="1"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1642117" y="1176342"/>
            <a:ext cx="7263758" cy="3024000"/>
          </a:xfrm>
          <a:prstGeom prst="rect">
            <a:avLst/>
          </a:prstGeom>
          <a:no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none" rtlCol="0" anchor="t"/>
          <a:lstStyle/>
          <a:p>
            <a:r>
              <a:rPr kumimoji="1" lang="ja-JP" altLang="en-US" sz="1200" dirty="0" smtClean="0">
                <a:latin typeface="BIZ UDPゴシック" panose="020B0400000000000000" pitchFamily="50" charset="-128"/>
                <a:ea typeface="BIZ UDPゴシック" panose="020B0400000000000000" pitchFamily="50" charset="-128"/>
              </a:rPr>
              <a:t>→　２（</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smtClean="0">
                <a:latin typeface="BIZ UDPゴシック" panose="020B0400000000000000" pitchFamily="50" charset="-128"/>
                <a:ea typeface="BIZ UDPゴシック" panose="020B0400000000000000" pitchFamily="50" charset="-128"/>
              </a:rPr>
              <a:t>）地域別スタートアップの資金調達額と企業数</a:t>
            </a:r>
            <a:r>
              <a:rPr kumimoji="1" lang="ja-JP" altLang="en-US" sz="1200" dirty="0">
                <a:latin typeface="BIZ UDPゴシック" panose="020B0400000000000000" pitchFamily="50" charset="-128"/>
                <a:ea typeface="BIZ UDPゴシック" panose="020B0400000000000000" pitchFamily="50" charset="-128"/>
              </a:rPr>
              <a:t>の推移（</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ページ）</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smtClean="0">
                <a:latin typeface="BIZ UDPゴシック" panose="020B0400000000000000" pitchFamily="50" charset="-128"/>
                <a:ea typeface="BIZ UDPゴシック" panose="020B0400000000000000" pitchFamily="50" charset="-128"/>
              </a:rPr>
              <a:t>　　　</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資金調達額：大阪</a:t>
            </a:r>
            <a:r>
              <a:rPr kumimoji="1" lang="en-US" altLang="ja-JP" sz="1050" dirty="0">
                <a:latin typeface="BIZ UDPゴシック" panose="020B0400000000000000" pitchFamily="50" charset="-128"/>
                <a:ea typeface="BIZ UDPゴシック" panose="020B0400000000000000" pitchFamily="50" charset="-128"/>
              </a:rPr>
              <a:t>144</a:t>
            </a:r>
            <a:r>
              <a:rPr kumimoji="1" lang="ja-JP" altLang="en-US" sz="1050" dirty="0">
                <a:latin typeface="BIZ UDPゴシック" panose="020B0400000000000000" pitchFamily="50" charset="-128"/>
                <a:ea typeface="BIZ UDPゴシック" panose="020B0400000000000000" pitchFamily="50" charset="-128"/>
              </a:rPr>
              <a:t>億円</a:t>
            </a:r>
            <a:r>
              <a:rPr kumimoji="1" lang="en-US" altLang="ja-JP" sz="1050" dirty="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東京</a:t>
            </a:r>
            <a:r>
              <a:rPr kumimoji="1" lang="en-US" altLang="ja-JP" sz="1050" dirty="0">
                <a:latin typeface="BIZ UDPゴシック" panose="020B0400000000000000" pitchFamily="50" charset="-128"/>
                <a:ea typeface="BIZ UDPゴシック" panose="020B0400000000000000" pitchFamily="50" charset="-128"/>
              </a:rPr>
              <a:t>6,531</a:t>
            </a:r>
            <a:r>
              <a:rPr kumimoji="1" lang="ja-JP" altLang="en-US" sz="1050" dirty="0">
                <a:latin typeface="BIZ UDPゴシック" panose="020B0400000000000000" pitchFamily="50" charset="-128"/>
                <a:ea typeface="BIZ UDPゴシック" panose="020B0400000000000000" pitchFamily="50" charset="-128"/>
              </a:rPr>
              <a:t>億</a:t>
            </a:r>
            <a:r>
              <a:rPr kumimoji="1" lang="ja-JP" altLang="en-US" sz="1050" dirty="0" smtClean="0">
                <a:latin typeface="BIZ UDPゴシック" panose="020B0400000000000000" pitchFamily="50" charset="-128"/>
                <a:ea typeface="BIZ UDPゴシック" panose="020B0400000000000000" pitchFamily="50" charset="-128"/>
              </a:rPr>
              <a:t>円、企業数　大阪</a:t>
            </a:r>
            <a:r>
              <a:rPr kumimoji="1" lang="en-US" altLang="ja-JP" sz="1050" dirty="0" smtClean="0">
                <a:latin typeface="BIZ UDPゴシック" panose="020B0400000000000000" pitchFamily="50" charset="-128"/>
                <a:ea typeface="BIZ UDPゴシック" panose="020B0400000000000000" pitchFamily="50" charset="-128"/>
              </a:rPr>
              <a:t>77</a:t>
            </a:r>
            <a:r>
              <a:rPr kumimoji="1" lang="ja-JP" altLang="en-US" sz="1050" dirty="0" smtClean="0">
                <a:latin typeface="BIZ UDPゴシック" panose="020B0400000000000000" pitchFamily="50" charset="-128"/>
                <a:ea typeface="BIZ UDPゴシック" panose="020B0400000000000000" pitchFamily="50" charset="-128"/>
              </a:rPr>
              <a:t>社</a:t>
            </a:r>
            <a:r>
              <a:rPr kumimoji="1" lang="en-US" altLang="ja-JP" sz="1050" dirty="0" smtClean="0">
                <a:latin typeface="BIZ UDPゴシック" panose="020B0400000000000000" pitchFamily="50" charset="-128"/>
                <a:ea typeface="BIZ UDPゴシック" panose="020B0400000000000000" pitchFamily="50" charset="-128"/>
              </a:rPr>
              <a:t> </a:t>
            </a:r>
            <a:r>
              <a:rPr kumimoji="1" lang="ja-JP" altLang="en-US" sz="1050" dirty="0" smtClean="0">
                <a:latin typeface="BIZ UDPゴシック" panose="020B0400000000000000" pitchFamily="50" charset="-128"/>
                <a:ea typeface="BIZ UDPゴシック" panose="020B0400000000000000" pitchFamily="50" charset="-128"/>
              </a:rPr>
              <a:t>東京</a:t>
            </a:r>
            <a:r>
              <a:rPr kumimoji="1" lang="en-US" altLang="ja-JP" sz="1050" dirty="0" smtClean="0">
                <a:latin typeface="BIZ UDPゴシック" panose="020B0400000000000000" pitchFamily="50" charset="-128"/>
                <a:ea typeface="BIZ UDPゴシック" panose="020B0400000000000000" pitchFamily="50" charset="-128"/>
              </a:rPr>
              <a:t>1,403</a:t>
            </a:r>
            <a:r>
              <a:rPr kumimoji="1" lang="ja-JP" altLang="en-US" sz="1050" dirty="0" smtClean="0">
                <a:latin typeface="BIZ UDPゴシック" panose="020B0400000000000000" pitchFamily="50" charset="-128"/>
                <a:ea typeface="BIZ UDPゴシック" panose="020B0400000000000000" pitchFamily="50" charset="-128"/>
              </a:rPr>
              <a:t>社</a:t>
            </a:r>
            <a:r>
              <a:rPr kumimoji="1" lang="en-US" altLang="ja-JP" sz="1050" dirty="0" smtClean="0">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 　２（</a:t>
            </a:r>
            <a:r>
              <a:rPr kumimoji="1" lang="en-US" altLang="ja-JP" sz="1200" dirty="0" smtClean="0">
                <a:latin typeface="BIZ UDPゴシック" panose="020B0400000000000000" pitchFamily="50" charset="-128"/>
                <a:ea typeface="BIZ UDPゴシック" panose="020B0400000000000000" pitchFamily="50" charset="-128"/>
              </a:rPr>
              <a:t>3</a:t>
            </a:r>
            <a:r>
              <a:rPr kumimoji="1" lang="ja-JP" altLang="en-US"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本社所在地別の新規上場</a:t>
            </a:r>
            <a:r>
              <a:rPr kumimoji="1" lang="ja-JP" altLang="en-US" sz="1200" dirty="0" smtClean="0">
                <a:latin typeface="BIZ UDPゴシック" panose="020B0400000000000000" pitchFamily="50" charset="-128"/>
                <a:ea typeface="BIZ UDPゴシック" panose="020B0400000000000000" pitchFamily="50" charset="-128"/>
              </a:rPr>
              <a:t>企業数（</a:t>
            </a:r>
            <a:r>
              <a:rPr kumimoji="1" lang="en-US" altLang="ja-JP" sz="1200" dirty="0" smtClean="0">
                <a:latin typeface="BIZ UDPゴシック" panose="020B0400000000000000" pitchFamily="50" charset="-128"/>
                <a:ea typeface="BIZ UDPゴシック" panose="020B0400000000000000" pitchFamily="50" charset="-128"/>
              </a:rPr>
              <a:t>11</a:t>
            </a:r>
            <a:r>
              <a:rPr kumimoji="1" lang="ja-JP" altLang="en-US" sz="1200" dirty="0" smtClean="0">
                <a:latin typeface="BIZ UDPゴシック" panose="020B0400000000000000" pitchFamily="50" charset="-128"/>
                <a:ea typeface="BIZ UDPゴシック" panose="020B0400000000000000" pitchFamily="50" charset="-128"/>
              </a:rPr>
              <a:t>ページ）</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en-US" altLang="ja-JP" sz="1050" dirty="0" smtClean="0">
                <a:latin typeface="BIZ UDPゴシック" panose="020B0400000000000000" pitchFamily="50" charset="-128"/>
                <a:ea typeface="BIZ UDPゴシック" panose="020B0400000000000000" pitchFamily="50" charset="-128"/>
              </a:rPr>
              <a:t>         〔</a:t>
            </a:r>
            <a:r>
              <a:rPr kumimoji="1" lang="ja-JP" altLang="en-US" sz="1050" dirty="0">
                <a:latin typeface="BIZ UDPゴシック" panose="020B0400000000000000" pitchFamily="50" charset="-128"/>
                <a:ea typeface="BIZ UDPゴシック" panose="020B0400000000000000" pitchFamily="50" charset="-128"/>
              </a:rPr>
              <a:t>大阪</a:t>
            </a:r>
            <a:r>
              <a:rPr kumimoji="1" lang="en-US" altLang="ja-JP" sz="1050" dirty="0">
                <a:latin typeface="BIZ UDPゴシック" panose="020B0400000000000000" pitchFamily="50" charset="-128"/>
                <a:ea typeface="BIZ UDPゴシック" panose="020B0400000000000000" pitchFamily="50" charset="-128"/>
              </a:rPr>
              <a:t>5</a:t>
            </a:r>
            <a:r>
              <a:rPr kumimoji="1" lang="ja-JP" altLang="en-US" sz="1050" dirty="0">
                <a:latin typeface="BIZ UDPゴシック" panose="020B0400000000000000" pitchFamily="50" charset="-128"/>
                <a:ea typeface="BIZ UDPゴシック" panose="020B0400000000000000" pitchFamily="50" charset="-128"/>
              </a:rPr>
              <a:t>社　東京</a:t>
            </a:r>
            <a:r>
              <a:rPr kumimoji="1" lang="en-US" altLang="ja-JP" sz="1050" dirty="0">
                <a:latin typeface="BIZ UDPゴシック" panose="020B0400000000000000" pitchFamily="50" charset="-128"/>
                <a:ea typeface="BIZ UDPゴシック" panose="020B0400000000000000" pitchFamily="50" charset="-128"/>
              </a:rPr>
              <a:t>63</a:t>
            </a:r>
            <a:r>
              <a:rPr kumimoji="1" lang="ja-JP" altLang="en-US" sz="1050" dirty="0">
                <a:latin typeface="BIZ UDPゴシック" panose="020B0400000000000000" pitchFamily="50" charset="-128"/>
                <a:ea typeface="BIZ UDPゴシック" panose="020B0400000000000000" pitchFamily="50" charset="-128"/>
              </a:rPr>
              <a:t>社</a:t>
            </a:r>
            <a:r>
              <a:rPr kumimoji="1" lang="en-US" altLang="ja-JP" sz="1050" dirty="0">
                <a:latin typeface="BIZ UDPゴシック" panose="020B0400000000000000" pitchFamily="50" charset="-128"/>
                <a:ea typeface="BIZ UDPゴシック" panose="020B0400000000000000" pitchFamily="50" charset="-128"/>
              </a:rPr>
              <a:t>〕</a:t>
            </a:r>
            <a:endParaRPr kumimoji="1" lang="en-US" altLang="ja-JP" sz="1050" dirty="0" smtClean="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smtClean="0">
                <a:latin typeface="BIZ UDPゴシック" panose="020B0400000000000000" pitchFamily="50" charset="-128"/>
                <a:ea typeface="BIZ UDPゴシック" panose="020B0400000000000000" pitchFamily="50" charset="-128"/>
              </a:rPr>
              <a:t> </a:t>
            </a:r>
            <a:r>
              <a:rPr kumimoji="1" lang="ja-JP" altLang="en-US" sz="1200" dirty="0">
                <a:latin typeface="BIZ UDPゴシック" panose="020B0400000000000000" pitchFamily="50" charset="-128"/>
                <a:ea typeface="BIZ UDPゴシック" panose="020B0400000000000000" pitchFamily="50" charset="-128"/>
              </a:rPr>
              <a:t>２</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４</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個別ヒアリングでいただいた主な意見（スタートアップ関係）（</a:t>
            </a:r>
            <a:r>
              <a:rPr kumimoji="1" lang="en-US" altLang="ja-JP" sz="1200" dirty="0" smtClean="0">
                <a:latin typeface="BIZ UDPゴシック" panose="020B0400000000000000" pitchFamily="50" charset="-128"/>
                <a:ea typeface="BIZ UDPゴシック" panose="020B0400000000000000" pitchFamily="50" charset="-128"/>
              </a:rPr>
              <a:t>1</a:t>
            </a:r>
            <a:r>
              <a:rPr kumimoji="1" lang="ja-JP" altLang="en-US" sz="1200" dirty="0" smtClean="0">
                <a:latin typeface="BIZ UDPゴシック" panose="020B0400000000000000" pitchFamily="50" charset="-128"/>
                <a:ea typeface="BIZ UDPゴシック" panose="020B0400000000000000" pitchFamily="50" charset="-128"/>
              </a:rPr>
              <a:t>２ページ</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smtClean="0">
                <a:latin typeface="BIZ UDPゴシック" panose="020B0400000000000000" pitchFamily="50" charset="-128"/>
                <a:ea typeface="BIZ UDPゴシック" panose="020B0400000000000000" pitchFamily="50" charset="-128"/>
              </a:rPr>
              <a:t>（１）中小規模事業所の事業所数及び従業者数の推移（大阪府）（</a:t>
            </a:r>
            <a:r>
              <a:rPr kumimoji="1" lang="en-US" altLang="ja-JP" sz="1200" dirty="0" smtClean="0">
                <a:latin typeface="BIZ UDPゴシック" panose="020B0400000000000000" pitchFamily="50" charset="-128"/>
                <a:ea typeface="BIZ UDPゴシック" panose="020B0400000000000000" pitchFamily="50" charset="-128"/>
              </a:rPr>
              <a:t>13</a:t>
            </a:r>
            <a:r>
              <a:rPr kumimoji="1" lang="ja-JP" altLang="en-US" sz="1200" dirty="0" smtClean="0">
                <a:latin typeface="BIZ UDPゴシック" panose="020B0400000000000000" pitchFamily="50" charset="-128"/>
                <a:ea typeface="BIZ UDPゴシック" panose="020B0400000000000000" pitchFamily="50" charset="-128"/>
              </a:rPr>
              <a:t>ページ）</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050" dirty="0" smtClean="0">
                <a:latin typeface="BIZ UDPゴシック" panose="020B0400000000000000" pitchFamily="50" charset="-128"/>
                <a:ea typeface="BIZ UDPゴシック" panose="020B0400000000000000" pitchFamily="50" charset="-128"/>
              </a:rPr>
              <a:t>　　　　</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事業所数：約</a:t>
            </a:r>
            <a:r>
              <a:rPr kumimoji="1" lang="en-US" altLang="ja-JP" sz="1050" dirty="0" smtClean="0">
                <a:latin typeface="BIZ UDPゴシック" panose="020B0400000000000000" pitchFamily="50" charset="-128"/>
                <a:ea typeface="BIZ UDPゴシック" panose="020B0400000000000000" pitchFamily="50" charset="-128"/>
              </a:rPr>
              <a:t>27</a:t>
            </a:r>
            <a:r>
              <a:rPr kumimoji="1" lang="ja-JP" altLang="en-US" sz="1050" dirty="0" smtClean="0">
                <a:latin typeface="BIZ UDPゴシック" panose="020B0400000000000000" pitchFamily="50" charset="-128"/>
                <a:ea typeface="BIZ UDPゴシック" panose="020B0400000000000000" pitchFamily="50" charset="-128"/>
              </a:rPr>
              <a:t>万か所（ピーク</a:t>
            </a:r>
            <a:r>
              <a:rPr kumimoji="1" lang="en-US" altLang="ja-JP" sz="1050" dirty="0" smtClean="0">
                <a:latin typeface="BIZ UDPゴシック" panose="020B0400000000000000" pitchFamily="50" charset="-128"/>
                <a:ea typeface="BIZ UDPゴシック" panose="020B0400000000000000" pitchFamily="50" charset="-128"/>
              </a:rPr>
              <a:t>(1986)53</a:t>
            </a:r>
            <a:r>
              <a:rPr kumimoji="1" lang="ja-JP" altLang="en-US" sz="1050" dirty="0" smtClean="0">
                <a:latin typeface="BIZ UDPゴシック" panose="020B0400000000000000" pitchFamily="50" charset="-128"/>
                <a:ea typeface="BIZ UDPゴシック" panose="020B0400000000000000" pitchFamily="50" charset="-128"/>
              </a:rPr>
              <a:t>万か所）、従業者数：約</a:t>
            </a:r>
            <a:r>
              <a:rPr kumimoji="1" lang="en-US" altLang="ja-JP" sz="1050" dirty="0" smtClean="0">
                <a:latin typeface="BIZ UDPゴシック" panose="020B0400000000000000" pitchFamily="50" charset="-128"/>
                <a:ea typeface="BIZ UDPゴシック" panose="020B0400000000000000" pitchFamily="50" charset="-128"/>
              </a:rPr>
              <a:t>274</a:t>
            </a:r>
            <a:r>
              <a:rPr kumimoji="1" lang="ja-JP" altLang="en-US" sz="1050" dirty="0" smtClean="0">
                <a:latin typeface="BIZ UDPゴシック" panose="020B0400000000000000" pitchFamily="50" charset="-128"/>
                <a:ea typeface="BIZ UDPゴシック" panose="020B0400000000000000" pitchFamily="50" charset="-128"/>
              </a:rPr>
              <a:t>万人（ピーク（</a:t>
            </a:r>
            <a:r>
              <a:rPr kumimoji="1" lang="en-US" altLang="ja-JP" sz="1050" dirty="0" smtClean="0">
                <a:latin typeface="BIZ UDPゴシック" panose="020B0400000000000000" pitchFamily="50" charset="-128"/>
                <a:ea typeface="BIZ UDPゴシック" panose="020B0400000000000000" pitchFamily="50" charset="-128"/>
              </a:rPr>
              <a:t>1996</a:t>
            </a:r>
            <a:r>
              <a:rPr kumimoji="1" lang="ja-JP" altLang="en-US" sz="1050" dirty="0" smtClean="0">
                <a:latin typeface="BIZ UDPゴシック" panose="020B0400000000000000" pitchFamily="50" charset="-128"/>
                <a:ea typeface="BIZ UDPゴシック" panose="020B0400000000000000" pitchFamily="50" charset="-128"/>
              </a:rPr>
              <a:t>）約</a:t>
            </a:r>
            <a:r>
              <a:rPr kumimoji="1" lang="en-US" altLang="ja-JP" sz="1050" dirty="0" smtClean="0">
                <a:latin typeface="BIZ UDPゴシック" panose="020B0400000000000000" pitchFamily="50" charset="-128"/>
                <a:ea typeface="BIZ UDPゴシック" panose="020B0400000000000000" pitchFamily="50" charset="-128"/>
              </a:rPr>
              <a:t>400</a:t>
            </a:r>
            <a:r>
              <a:rPr kumimoji="1" lang="ja-JP" altLang="en-US" sz="1050" dirty="0" smtClean="0">
                <a:latin typeface="BIZ UDPゴシック" panose="020B0400000000000000" pitchFamily="50" charset="-128"/>
                <a:ea typeface="BIZ UDPゴシック" panose="020B0400000000000000" pitchFamily="50" charset="-128"/>
              </a:rPr>
              <a:t>万人）</a:t>
            </a:r>
            <a:r>
              <a:rPr kumimoji="1" lang="en-US" altLang="ja-JP" sz="1050" dirty="0" smtClean="0">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smtClean="0">
                <a:latin typeface="BIZ UDPゴシック" panose="020B0400000000000000" pitchFamily="50" charset="-128"/>
                <a:ea typeface="BIZ UDPゴシック" panose="020B0400000000000000" pitchFamily="50" charset="-128"/>
              </a:rPr>
              <a:t>（２）企業規模別従業員一人当たり付加価値額（労働生産性）の推移（全国）（</a:t>
            </a:r>
            <a:r>
              <a:rPr kumimoji="1" lang="en-US" altLang="ja-JP" sz="1200" dirty="0" smtClean="0">
                <a:latin typeface="BIZ UDPゴシック" panose="020B0400000000000000" pitchFamily="50" charset="-128"/>
                <a:ea typeface="BIZ UDPゴシック" panose="020B0400000000000000" pitchFamily="50" charset="-128"/>
              </a:rPr>
              <a:t>14</a:t>
            </a:r>
            <a:r>
              <a:rPr kumimoji="1" lang="ja-JP" altLang="en-US" sz="1200" dirty="0" smtClean="0">
                <a:latin typeface="BIZ UDPゴシック" panose="020B0400000000000000" pitchFamily="50" charset="-128"/>
                <a:ea typeface="BIZ UDPゴシック" panose="020B0400000000000000" pitchFamily="50" charset="-128"/>
              </a:rPr>
              <a:t>ページ）</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r>
              <a:rPr kumimoji="1" lang="ja-JP" altLang="en-US" sz="1050" dirty="0" smtClean="0">
                <a:latin typeface="BIZ UDPゴシック" panose="020B0400000000000000" pitchFamily="50" charset="-128"/>
                <a:ea typeface="BIZ UDPゴシック" panose="020B0400000000000000" pitchFamily="50" charset="-128"/>
              </a:rPr>
              <a:t>　　　</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大企業　製造</a:t>
            </a:r>
            <a:r>
              <a:rPr kumimoji="1" lang="en-US" altLang="ja-JP" sz="1050" dirty="0" smtClean="0">
                <a:latin typeface="BIZ UDPゴシック" panose="020B0400000000000000" pitchFamily="50" charset="-128"/>
                <a:ea typeface="BIZ UDPゴシック" panose="020B0400000000000000" pitchFamily="50" charset="-128"/>
              </a:rPr>
              <a:t>1,363</a:t>
            </a:r>
            <a:r>
              <a:rPr kumimoji="1" lang="ja-JP" altLang="en-US" sz="1050" dirty="0" smtClean="0">
                <a:latin typeface="BIZ UDPゴシック" panose="020B0400000000000000" pitchFamily="50" charset="-128"/>
                <a:ea typeface="BIZ UDPゴシック" panose="020B0400000000000000" pitchFamily="50" charset="-128"/>
              </a:rPr>
              <a:t>万円、非製造</a:t>
            </a:r>
            <a:r>
              <a:rPr kumimoji="1" lang="en-US" altLang="ja-JP" sz="1050" dirty="0" smtClean="0">
                <a:latin typeface="BIZ UDPゴシック" panose="020B0400000000000000" pitchFamily="50" charset="-128"/>
                <a:ea typeface="BIZ UDPゴシック" panose="020B0400000000000000" pitchFamily="50" charset="-128"/>
              </a:rPr>
              <a:t>1,238</a:t>
            </a:r>
            <a:r>
              <a:rPr kumimoji="1" lang="ja-JP" altLang="en-US" sz="1050" dirty="0" smtClean="0">
                <a:latin typeface="BIZ UDPゴシック" panose="020B0400000000000000" pitchFamily="50" charset="-128"/>
                <a:ea typeface="BIZ UDPゴシック" panose="020B0400000000000000" pitchFamily="50" charset="-128"/>
              </a:rPr>
              <a:t>万円　中小企業　製造</a:t>
            </a:r>
            <a:r>
              <a:rPr kumimoji="1" lang="en-US" altLang="ja-JP" sz="1050" dirty="0" smtClean="0">
                <a:latin typeface="BIZ UDPゴシック" panose="020B0400000000000000" pitchFamily="50" charset="-128"/>
                <a:ea typeface="BIZ UDPゴシック" panose="020B0400000000000000" pitchFamily="50" charset="-128"/>
              </a:rPr>
              <a:t>535</a:t>
            </a:r>
            <a:r>
              <a:rPr kumimoji="1" lang="ja-JP" altLang="en-US" sz="1050" dirty="0" smtClean="0">
                <a:latin typeface="BIZ UDPゴシック" panose="020B0400000000000000" pitchFamily="50" charset="-128"/>
                <a:ea typeface="BIZ UDPゴシック" panose="020B0400000000000000" pitchFamily="50" charset="-128"/>
              </a:rPr>
              <a:t>万円、非製造</a:t>
            </a:r>
            <a:r>
              <a:rPr kumimoji="1" lang="en-US" altLang="ja-JP" sz="1050" dirty="0" smtClean="0">
                <a:latin typeface="BIZ UDPゴシック" panose="020B0400000000000000" pitchFamily="50" charset="-128"/>
                <a:ea typeface="BIZ UDPゴシック" panose="020B0400000000000000" pitchFamily="50" charset="-128"/>
              </a:rPr>
              <a:t>534</a:t>
            </a:r>
            <a:r>
              <a:rPr kumimoji="1" lang="ja-JP" altLang="en-US" sz="1050" dirty="0" smtClean="0">
                <a:latin typeface="BIZ UDPゴシック" panose="020B0400000000000000" pitchFamily="50" charset="-128"/>
                <a:ea typeface="BIZ UDPゴシック" panose="020B0400000000000000" pitchFamily="50" charset="-128"/>
              </a:rPr>
              <a:t>万円</a:t>
            </a:r>
            <a:r>
              <a:rPr kumimoji="1" lang="en-US" altLang="ja-JP" sz="1050" dirty="0" smtClean="0">
                <a:latin typeface="BIZ UDPゴシック" panose="020B0400000000000000" pitchFamily="50" charset="-128"/>
                <a:ea typeface="BIZ UDPゴシック" panose="020B0400000000000000" pitchFamily="50" charset="-128"/>
              </a:rPr>
              <a:t>〕</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smtClean="0">
                <a:latin typeface="BIZ UDPゴシック" panose="020B0400000000000000" pitchFamily="50" charset="-128"/>
                <a:ea typeface="BIZ UDPゴシック" panose="020B0400000000000000" pitchFamily="50" charset="-128"/>
              </a:rPr>
              <a:t>（３）都道府県別の企業規模別の付加価値額（</a:t>
            </a:r>
            <a:r>
              <a:rPr kumimoji="1" lang="en-US" altLang="ja-JP" sz="1200" dirty="0" smtClean="0">
                <a:latin typeface="BIZ UDPゴシック" panose="020B0400000000000000" pitchFamily="50" charset="-128"/>
                <a:ea typeface="BIZ UDPゴシック" panose="020B0400000000000000" pitchFamily="50" charset="-128"/>
              </a:rPr>
              <a:t>15</a:t>
            </a:r>
            <a:r>
              <a:rPr kumimoji="1" lang="ja-JP" altLang="en-US" sz="1200" dirty="0" smtClean="0">
                <a:latin typeface="BIZ UDPゴシック" panose="020B0400000000000000" pitchFamily="50" charset="-128"/>
                <a:ea typeface="BIZ UDPゴシック" panose="020B0400000000000000" pitchFamily="50" charset="-128"/>
              </a:rPr>
              <a:t>ページ）</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050" dirty="0" smtClean="0">
                <a:latin typeface="BIZ UDPゴシック" panose="020B0400000000000000" pitchFamily="50" charset="-128"/>
                <a:ea typeface="BIZ UDPゴシック" panose="020B0400000000000000" pitchFamily="50" charset="-128"/>
              </a:rPr>
              <a:t>　　　　</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大阪 小規模企業 </a:t>
            </a:r>
            <a:r>
              <a:rPr kumimoji="1" lang="en-US" altLang="ja-JP" sz="1050" dirty="0">
                <a:latin typeface="BIZ UDPゴシック" panose="020B0400000000000000" pitchFamily="50" charset="-128"/>
                <a:ea typeface="BIZ UDPゴシック" panose="020B0400000000000000" pitchFamily="50" charset="-128"/>
              </a:rPr>
              <a:t>3.0</a:t>
            </a:r>
            <a:r>
              <a:rPr kumimoji="1" lang="ja-JP" altLang="en-US" sz="1050" dirty="0">
                <a:latin typeface="BIZ UDPゴシック" panose="020B0400000000000000" pitchFamily="50" charset="-128"/>
                <a:ea typeface="BIZ UDPゴシック" panose="020B0400000000000000" pitchFamily="50" charset="-128"/>
              </a:rPr>
              <a:t>兆円、中規模企業</a:t>
            </a:r>
            <a:r>
              <a:rPr kumimoji="1" lang="en-US" altLang="ja-JP" sz="1050" dirty="0">
                <a:latin typeface="BIZ UDPゴシック" panose="020B0400000000000000" pitchFamily="50" charset="-128"/>
                <a:ea typeface="BIZ UDPゴシック" panose="020B0400000000000000" pitchFamily="50" charset="-128"/>
              </a:rPr>
              <a:t>9.5</a:t>
            </a:r>
            <a:r>
              <a:rPr kumimoji="1" lang="ja-JP" altLang="en-US" sz="1050" dirty="0">
                <a:latin typeface="BIZ UDPゴシック" panose="020B0400000000000000" pitchFamily="50" charset="-128"/>
                <a:ea typeface="BIZ UDPゴシック" panose="020B0400000000000000" pitchFamily="50" charset="-128"/>
              </a:rPr>
              <a:t>兆円</a:t>
            </a:r>
            <a:r>
              <a:rPr kumimoji="1" lang="ja-JP" altLang="en-US" sz="1050" dirty="0" smtClean="0">
                <a:latin typeface="BIZ UDPゴシック" panose="020B0400000000000000" pitchFamily="50" charset="-128"/>
                <a:ea typeface="BIZ UDPゴシック" panose="020B0400000000000000" pitchFamily="50" charset="-128"/>
              </a:rPr>
              <a:t>、大企業</a:t>
            </a:r>
            <a:r>
              <a:rPr kumimoji="1" lang="en-US" altLang="ja-JP" sz="1050" dirty="0">
                <a:latin typeface="BIZ UDPゴシック" panose="020B0400000000000000" pitchFamily="50" charset="-128"/>
                <a:ea typeface="BIZ UDPゴシック" panose="020B0400000000000000" pitchFamily="50" charset="-128"/>
              </a:rPr>
              <a:t>11.5</a:t>
            </a:r>
            <a:r>
              <a:rPr kumimoji="1" lang="ja-JP" altLang="en-US" sz="1050" dirty="0">
                <a:latin typeface="BIZ UDPゴシック" panose="020B0400000000000000" pitchFamily="50" charset="-128"/>
                <a:ea typeface="BIZ UDPゴシック" panose="020B0400000000000000" pitchFamily="50" charset="-128"/>
              </a:rPr>
              <a:t>兆円</a:t>
            </a:r>
            <a:r>
              <a:rPr kumimoji="1" lang="en-US" altLang="ja-JP" sz="1050" dirty="0">
                <a:latin typeface="BIZ UDPゴシック" panose="020B0400000000000000" pitchFamily="50" charset="-128"/>
                <a:ea typeface="BIZ UDPゴシック" panose="020B0400000000000000" pitchFamily="50" charset="-128"/>
              </a:rPr>
              <a:t>〕</a:t>
            </a:r>
            <a:endParaRPr kumimoji="1" lang="en-US" altLang="ja-JP" sz="1050" dirty="0" smtClean="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smtClean="0">
                <a:latin typeface="BIZ UDPゴシック" panose="020B0400000000000000" pitchFamily="50" charset="-128"/>
                <a:ea typeface="BIZ UDPゴシック" panose="020B0400000000000000" pitchFamily="50" charset="-128"/>
              </a:rPr>
              <a:t>3(</a:t>
            </a:r>
            <a:r>
              <a:rPr kumimoji="1" lang="ja-JP" altLang="en-US" sz="1200" dirty="0" smtClean="0">
                <a:latin typeface="BIZ UDPゴシック" panose="020B0400000000000000" pitchFamily="50" charset="-128"/>
                <a:ea typeface="BIZ UDPゴシック" panose="020B0400000000000000" pitchFamily="50" charset="-128"/>
              </a:rPr>
              <a:t>４</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都道府県別の付加価値額の企業規模別内訳</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16</a:t>
            </a:r>
            <a:r>
              <a:rPr kumimoji="1" lang="ja-JP" altLang="en-US" sz="1200" dirty="0">
                <a:latin typeface="BIZ UDPゴシック" panose="020B0400000000000000" pitchFamily="50" charset="-128"/>
                <a:ea typeface="BIZ UDPゴシック" panose="020B0400000000000000" pitchFamily="50" charset="-128"/>
              </a:rPr>
              <a:t>ページ）</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050" dirty="0" smtClean="0">
                <a:latin typeface="BIZ UDPゴシック" panose="020B0400000000000000" pitchFamily="50" charset="-128"/>
                <a:ea typeface="BIZ UDPゴシック" panose="020B0400000000000000" pitchFamily="50" charset="-128"/>
              </a:rPr>
              <a:t>　　　　</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大阪　小規模企業</a:t>
            </a:r>
            <a:r>
              <a:rPr kumimoji="1" lang="en-US" altLang="ja-JP" sz="1050" dirty="0" smtClean="0">
                <a:latin typeface="BIZ UDPゴシック" panose="020B0400000000000000" pitchFamily="50" charset="-128"/>
                <a:ea typeface="BIZ UDPゴシック" panose="020B0400000000000000" pitchFamily="50" charset="-128"/>
              </a:rPr>
              <a:t>12.5</a:t>
            </a:r>
            <a:r>
              <a:rPr kumimoji="1" lang="ja-JP" altLang="en-US" sz="1050" dirty="0" smtClean="0">
                <a:latin typeface="BIZ UDPゴシック" panose="020B0400000000000000" pitchFamily="50" charset="-128"/>
                <a:ea typeface="BIZ UDPゴシック" panose="020B0400000000000000" pitchFamily="50" charset="-128"/>
              </a:rPr>
              <a:t>％、中規模企業</a:t>
            </a:r>
            <a:r>
              <a:rPr kumimoji="1" lang="en-US" altLang="ja-JP" sz="1050" dirty="0" smtClean="0">
                <a:latin typeface="BIZ UDPゴシック" panose="020B0400000000000000" pitchFamily="50" charset="-128"/>
                <a:ea typeface="BIZ UDPゴシック" panose="020B0400000000000000" pitchFamily="50" charset="-128"/>
              </a:rPr>
              <a:t>39.6</a:t>
            </a:r>
            <a:r>
              <a:rPr kumimoji="1" lang="ja-JP" altLang="en-US" sz="1050" dirty="0" smtClean="0">
                <a:latin typeface="BIZ UDPゴシック" panose="020B0400000000000000" pitchFamily="50" charset="-128"/>
                <a:ea typeface="BIZ UDPゴシック" panose="020B0400000000000000" pitchFamily="50" charset="-128"/>
              </a:rPr>
              <a:t>％、大企業</a:t>
            </a:r>
            <a:r>
              <a:rPr kumimoji="1" lang="en-US" altLang="ja-JP" sz="1050" dirty="0" smtClean="0">
                <a:latin typeface="BIZ UDPゴシック" panose="020B0400000000000000" pitchFamily="50" charset="-128"/>
                <a:ea typeface="BIZ UDPゴシック" panose="020B0400000000000000" pitchFamily="50" charset="-128"/>
              </a:rPr>
              <a:t>47.8</a:t>
            </a:r>
            <a:r>
              <a:rPr kumimoji="1"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smtClean="0">
                <a:latin typeface="BIZ UDPゴシック" panose="020B0400000000000000" pitchFamily="50" charset="-128"/>
                <a:ea typeface="BIZ UDPゴシック" panose="020B0400000000000000" pitchFamily="50" charset="-128"/>
              </a:rPr>
              <a:t>3(</a:t>
            </a:r>
            <a:r>
              <a:rPr kumimoji="1" lang="ja-JP" altLang="en-US" sz="1200" dirty="0" smtClean="0">
                <a:latin typeface="BIZ UDPゴシック" panose="020B0400000000000000" pitchFamily="50" charset="-128"/>
                <a:ea typeface="BIZ UDPゴシック" panose="020B0400000000000000" pitchFamily="50" charset="-128"/>
              </a:rPr>
              <a:t>５</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企業規模別生産性（非一次産業）（</a:t>
            </a:r>
            <a:r>
              <a:rPr kumimoji="1" lang="en-US" altLang="ja-JP" sz="1200" dirty="0" smtClean="0">
                <a:latin typeface="BIZ UDPゴシック" panose="020B0400000000000000" pitchFamily="50" charset="-128"/>
                <a:ea typeface="BIZ UDPゴシック" panose="020B0400000000000000" pitchFamily="50" charset="-128"/>
              </a:rPr>
              <a:t>17</a:t>
            </a:r>
            <a:r>
              <a:rPr kumimoji="1" lang="ja-JP" altLang="en-US" sz="1200" dirty="0" smtClean="0">
                <a:latin typeface="BIZ UDPゴシック" panose="020B0400000000000000" pitchFamily="50" charset="-128"/>
                <a:ea typeface="BIZ UDPゴシック" panose="020B0400000000000000" pitchFamily="50" charset="-128"/>
              </a:rPr>
              <a:t>ページ）</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050" dirty="0" smtClean="0">
                <a:latin typeface="BIZ UDPゴシック" panose="020B0400000000000000" pitchFamily="50" charset="-128"/>
                <a:ea typeface="BIZ UDPゴシック" panose="020B0400000000000000" pitchFamily="50" charset="-128"/>
              </a:rPr>
              <a:t>　　　　</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大阪府　中小企業</a:t>
            </a:r>
            <a:r>
              <a:rPr kumimoji="1" lang="en-US" altLang="ja-JP" sz="1050" dirty="0" smtClean="0">
                <a:latin typeface="BIZ UDPゴシック" panose="020B0400000000000000" pitchFamily="50" charset="-128"/>
                <a:ea typeface="BIZ UDPゴシック" panose="020B0400000000000000" pitchFamily="50" charset="-128"/>
              </a:rPr>
              <a:t>458</a:t>
            </a:r>
            <a:r>
              <a:rPr kumimoji="1" lang="ja-JP" altLang="en-US" sz="1050" dirty="0" smtClean="0">
                <a:latin typeface="BIZ UDPゴシック" panose="020B0400000000000000" pitchFamily="50" charset="-128"/>
                <a:ea typeface="BIZ UDPゴシック" panose="020B0400000000000000" pitchFamily="50" charset="-128"/>
              </a:rPr>
              <a:t>万円／人、</a:t>
            </a:r>
            <a:r>
              <a:rPr kumimoji="1" lang="ja-JP" altLang="en-US" sz="1050" dirty="0">
                <a:latin typeface="BIZ UDPゴシック" panose="020B0400000000000000" pitchFamily="50" charset="-128"/>
                <a:ea typeface="BIZ UDPゴシック" panose="020B0400000000000000" pitchFamily="50" charset="-128"/>
              </a:rPr>
              <a:t>大企業</a:t>
            </a:r>
            <a:r>
              <a:rPr kumimoji="1" lang="en-US" altLang="ja-JP" sz="1050" dirty="0" smtClean="0">
                <a:latin typeface="BIZ UDPゴシック" panose="020B0400000000000000" pitchFamily="50" charset="-128"/>
                <a:ea typeface="BIZ UDPゴシック" panose="020B0400000000000000" pitchFamily="50" charset="-128"/>
              </a:rPr>
              <a:t>848</a:t>
            </a:r>
            <a:r>
              <a:rPr kumimoji="1" lang="ja-JP" altLang="en-US" sz="1050" dirty="0" smtClean="0">
                <a:latin typeface="BIZ UDPゴシック" panose="020B0400000000000000" pitchFamily="50" charset="-128"/>
                <a:ea typeface="BIZ UDPゴシック" panose="020B0400000000000000" pitchFamily="50" charset="-128"/>
              </a:rPr>
              <a:t>万円／人</a:t>
            </a:r>
            <a:r>
              <a:rPr kumimoji="1" lang="en-US" altLang="ja-JP" sz="1050" dirty="0" smtClean="0">
                <a:latin typeface="BIZ UDPゴシック" panose="020B0400000000000000" pitchFamily="50" charset="-128"/>
                <a:ea typeface="BIZ UDPゴシック" panose="020B0400000000000000" pitchFamily="50" charset="-128"/>
              </a:rPr>
              <a:t>〕</a:t>
            </a:r>
          </a:p>
          <a:p>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smtClean="0">
                <a:latin typeface="BIZ UDPゴシック" panose="020B0400000000000000" pitchFamily="50" charset="-128"/>
                <a:ea typeface="BIZ UDPゴシック" panose="020B0400000000000000" pitchFamily="50" charset="-128"/>
              </a:rPr>
              <a:t>3(</a:t>
            </a:r>
            <a:r>
              <a:rPr kumimoji="1" lang="ja-JP" altLang="en-US" sz="1200" dirty="0" smtClean="0">
                <a:latin typeface="BIZ UDPゴシック" panose="020B0400000000000000" pitchFamily="50" charset="-128"/>
                <a:ea typeface="BIZ UDPゴシック" panose="020B0400000000000000" pitchFamily="50" charset="-128"/>
              </a:rPr>
              <a:t>６</a:t>
            </a:r>
            <a:r>
              <a:rPr kumimoji="1" lang="en-US" altLang="ja-JP" sz="1200" dirty="0" smtClean="0">
                <a:latin typeface="BIZ UDPゴシック" panose="020B0400000000000000" pitchFamily="50" charset="-128"/>
                <a:ea typeface="BIZ UDPゴシック" panose="020B0400000000000000" pitchFamily="50" charset="-128"/>
              </a:rPr>
              <a:t>)</a:t>
            </a:r>
            <a:r>
              <a:rPr kumimoji="1" lang="ja-JP" altLang="en-US" sz="1200" dirty="0" smtClean="0">
                <a:latin typeface="BIZ UDPゴシック" panose="020B0400000000000000" pitchFamily="50" charset="-128"/>
                <a:ea typeface="BIZ UDPゴシック" panose="020B0400000000000000" pitchFamily="50" charset="-128"/>
              </a:rPr>
              <a:t>業種別・企業規模別の企業数、従業員数の内訳（大阪府）（</a:t>
            </a:r>
            <a:r>
              <a:rPr kumimoji="1" lang="en-US" altLang="ja-JP" sz="1200" dirty="0" smtClean="0">
                <a:latin typeface="BIZ UDPゴシック" panose="020B0400000000000000" pitchFamily="50" charset="-128"/>
                <a:ea typeface="BIZ UDPゴシック" panose="020B0400000000000000" pitchFamily="50" charset="-128"/>
              </a:rPr>
              <a:t>18</a:t>
            </a:r>
            <a:r>
              <a:rPr kumimoji="1" lang="ja-JP" altLang="en-US" sz="1200" dirty="0" smtClean="0">
                <a:latin typeface="BIZ UDPゴシック" panose="020B0400000000000000" pitchFamily="50" charset="-128"/>
                <a:ea typeface="BIZ UDPゴシック" panose="020B0400000000000000" pitchFamily="50" charset="-128"/>
              </a:rPr>
              <a:t>ページ）</a:t>
            </a:r>
            <a:endParaRPr kumimoji="1" lang="en-US" altLang="ja-JP" sz="1200" dirty="0" smtClean="0">
              <a:latin typeface="BIZ UDPゴシック" panose="020B0400000000000000" pitchFamily="50" charset="-128"/>
              <a:ea typeface="BIZ UDPゴシック" panose="020B0400000000000000" pitchFamily="50" charset="-128"/>
            </a:endParaRPr>
          </a:p>
          <a:p>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050" dirty="0" smtClean="0">
                <a:latin typeface="BIZ UDPゴシック" panose="020B0400000000000000" pitchFamily="50" charset="-128"/>
                <a:ea typeface="BIZ UDPゴシック" panose="020B0400000000000000" pitchFamily="50" charset="-128"/>
              </a:rPr>
              <a:t>〔</a:t>
            </a:r>
            <a:r>
              <a:rPr kumimoji="1" lang="ja-JP" altLang="en-US" sz="1050" dirty="0" smtClean="0">
                <a:latin typeface="BIZ UDPゴシック" panose="020B0400000000000000" pitchFamily="50" charset="-128"/>
                <a:ea typeface="BIZ UDPゴシック" panose="020B0400000000000000" pitchFamily="50" charset="-128"/>
              </a:rPr>
              <a:t>非一次産業の小規模・中規模の比率　企業数</a:t>
            </a:r>
            <a:r>
              <a:rPr kumimoji="1" lang="en-US" altLang="ja-JP" sz="1050" dirty="0" smtClean="0">
                <a:latin typeface="BIZ UDPゴシック" panose="020B0400000000000000" pitchFamily="50" charset="-128"/>
                <a:ea typeface="BIZ UDPゴシック" panose="020B0400000000000000" pitchFamily="50" charset="-128"/>
              </a:rPr>
              <a:t>99.7</a:t>
            </a:r>
            <a:r>
              <a:rPr kumimoji="1" lang="ja-JP" altLang="en-US" sz="1050" dirty="0" smtClean="0">
                <a:latin typeface="BIZ UDPゴシック" panose="020B0400000000000000" pitchFamily="50" charset="-128"/>
                <a:ea typeface="BIZ UDPゴシック" panose="020B0400000000000000" pitchFamily="50" charset="-128"/>
              </a:rPr>
              <a:t>％、従業員数</a:t>
            </a:r>
            <a:r>
              <a:rPr kumimoji="1" lang="en-US" altLang="ja-JP" sz="1050" dirty="0" smtClean="0">
                <a:latin typeface="BIZ UDPゴシック" panose="020B0400000000000000" pitchFamily="50" charset="-128"/>
                <a:ea typeface="BIZ UDPゴシック" panose="020B0400000000000000" pitchFamily="50" charset="-128"/>
              </a:rPr>
              <a:t>84.9</a:t>
            </a:r>
            <a:r>
              <a:rPr kumimoji="1" lang="ja-JP" altLang="en-US" sz="1050" dirty="0" smtClean="0">
                <a:latin typeface="BIZ UDPゴシック" panose="020B0400000000000000" pitchFamily="50" charset="-128"/>
                <a:ea typeface="BIZ UDPゴシック" panose="020B0400000000000000" pitchFamily="50" charset="-128"/>
              </a:rPr>
              <a:t>％</a:t>
            </a:r>
            <a:r>
              <a:rPr kumimoji="1" lang="en-US" altLang="ja-JP" sz="1050" dirty="0" smtClean="0">
                <a:latin typeface="BIZ UDPゴシック" panose="020B0400000000000000" pitchFamily="50" charset="-128"/>
                <a:ea typeface="BIZ UDPゴシック" panose="020B0400000000000000" pitchFamily="50" charset="-128"/>
              </a:rPr>
              <a:t>〕</a:t>
            </a:r>
          </a:p>
        </p:txBody>
      </p:sp>
      <p:sp>
        <p:nvSpPr>
          <p:cNvPr id="9" name="正方形/長方形 8"/>
          <p:cNvSpPr/>
          <p:nvPr/>
        </p:nvSpPr>
        <p:spPr>
          <a:xfrm>
            <a:off x="1642117" y="4750480"/>
            <a:ext cx="7263758" cy="412600"/>
          </a:xfrm>
          <a:prstGeom prst="rect">
            <a:avLst/>
          </a:prstGeom>
          <a:no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smtClean="0">
                <a:latin typeface="BIZ UDPゴシック" panose="020B0400000000000000" pitchFamily="50" charset="-128"/>
                <a:ea typeface="BIZ UDPゴシック" panose="020B0400000000000000" pitchFamily="50" charset="-128"/>
              </a:rPr>
              <a:t>→　</a:t>
            </a:r>
            <a:r>
              <a:rPr kumimoji="1" lang="en-US" altLang="ja-JP" sz="1200" dirty="0" smtClean="0">
                <a:latin typeface="BIZ UDPゴシック" panose="020B0400000000000000" pitchFamily="50" charset="-128"/>
                <a:ea typeface="BIZ UDPゴシック" panose="020B0400000000000000" pitchFamily="50" charset="-128"/>
              </a:rPr>
              <a:t>2</a:t>
            </a:r>
            <a:r>
              <a:rPr kumimoji="1" lang="ja-JP" altLang="en-US" sz="1200" dirty="0" smtClean="0">
                <a:latin typeface="BIZ UDPゴシック" panose="020B0400000000000000" pitchFamily="50" charset="-128"/>
                <a:ea typeface="BIZ UDPゴシック" panose="020B0400000000000000" pitchFamily="50" charset="-128"/>
              </a:rPr>
              <a:t>（１）</a:t>
            </a:r>
            <a:r>
              <a:rPr kumimoji="1" lang="en-US" altLang="ja-JP" sz="1200" dirty="0" smtClean="0">
                <a:latin typeface="BIZ UDPゴシック" panose="020B0400000000000000" pitchFamily="50" charset="-128"/>
                <a:ea typeface="BIZ UDPゴシック" panose="020B0400000000000000" pitchFamily="50" charset="-128"/>
              </a:rPr>
              <a:t> </a:t>
            </a:r>
            <a:r>
              <a:rPr kumimoji="1" lang="ja-JP" altLang="en-US" sz="1200" dirty="0" smtClean="0">
                <a:latin typeface="BIZ UDPゴシック" panose="020B0400000000000000" pitchFamily="50" charset="-128"/>
                <a:ea typeface="BIZ UDPゴシック" panose="020B0400000000000000" pitchFamily="50" charset="-128"/>
              </a:rPr>
              <a:t>大阪における主なスタートアップ支援の取組み（</a:t>
            </a:r>
            <a:r>
              <a:rPr kumimoji="1" lang="en-US" altLang="ja-JP" sz="1200" dirty="0">
                <a:latin typeface="BIZ UDPゴシック" panose="020B0400000000000000" pitchFamily="50" charset="-128"/>
                <a:ea typeface="BIZ UDPゴシック" panose="020B0400000000000000" pitchFamily="50" charset="-128"/>
              </a:rPr>
              <a:t>7</a:t>
            </a:r>
            <a:r>
              <a:rPr kumimoji="1" lang="ja-JP" altLang="en-US" sz="1200" dirty="0" smtClean="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9</a:t>
            </a:r>
            <a:r>
              <a:rPr kumimoji="1" lang="ja-JP" altLang="en-US" sz="1200" dirty="0" smtClean="0">
                <a:latin typeface="BIZ UDPゴシック" panose="020B0400000000000000" pitchFamily="50" charset="-128"/>
                <a:ea typeface="BIZ UDPゴシック" panose="020B0400000000000000" pitchFamily="50" charset="-128"/>
              </a:rPr>
              <a:t>ページ）</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 name="正方形/長方形 9"/>
          <p:cNvSpPr/>
          <p:nvPr/>
        </p:nvSpPr>
        <p:spPr>
          <a:xfrm>
            <a:off x="654737" y="1209612"/>
            <a:ext cx="1426098" cy="276999"/>
          </a:xfrm>
          <a:prstGeom prst="rect">
            <a:avLst/>
          </a:prstGeom>
        </p:spPr>
        <p:txBody>
          <a:bodyPr wrap="square">
            <a:spAutoFit/>
          </a:bodyPr>
          <a:lstStyle/>
          <a:p>
            <a:r>
              <a:rPr lang="ja-JP" altLang="en-US" sz="1200" dirty="0" smtClean="0"/>
              <a:t>（関連資料）</a:t>
            </a:r>
            <a:endParaRPr lang="ja-JP" altLang="en-US" sz="1200" dirty="0"/>
          </a:p>
        </p:txBody>
      </p:sp>
      <p:sp>
        <p:nvSpPr>
          <p:cNvPr id="11" name="正方形/長方形 10"/>
          <p:cNvSpPr/>
          <p:nvPr/>
        </p:nvSpPr>
        <p:spPr>
          <a:xfrm>
            <a:off x="695520" y="4736931"/>
            <a:ext cx="1426098" cy="276999"/>
          </a:xfrm>
          <a:prstGeom prst="rect">
            <a:avLst/>
          </a:prstGeom>
        </p:spPr>
        <p:txBody>
          <a:bodyPr wrap="square">
            <a:spAutoFit/>
          </a:bodyPr>
          <a:lstStyle/>
          <a:p>
            <a:r>
              <a:rPr lang="ja-JP" altLang="en-US" sz="1200" dirty="0" smtClean="0"/>
              <a:t>（関連資料）</a:t>
            </a:r>
            <a:endParaRPr lang="ja-JP" altLang="en-US" sz="1200" dirty="0"/>
          </a:p>
        </p:txBody>
      </p:sp>
      <p:sp>
        <p:nvSpPr>
          <p:cNvPr id="12" name="正方形/長方形 11"/>
          <p:cNvSpPr/>
          <p:nvPr/>
        </p:nvSpPr>
        <p:spPr>
          <a:xfrm>
            <a:off x="654737" y="5760612"/>
            <a:ext cx="1426098" cy="276999"/>
          </a:xfrm>
          <a:prstGeom prst="rect">
            <a:avLst/>
          </a:prstGeom>
        </p:spPr>
        <p:txBody>
          <a:bodyPr wrap="square">
            <a:spAutoFit/>
          </a:bodyPr>
          <a:lstStyle/>
          <a:p>
            <a:r>
              <a:rPr lang="ja-JP" altLang="en-US" sz="1200" dirty="0" smtClean="0"/>
              <a:t>（関連資料）</a:t>
            </a:r>
            <a:endParaRPr lang="ja-JP" altLang="en-US" sz="1200" dirty="0"/>
          </a:p>
        </p:txBody>
      </p:sp>
    </p:spTree>
    <p:extLst>
      <p:ext uri="{BB962C8B-B14F-4D97-AF65-F5344CB8AC3E}">
        <p14:creationId xmlns:p14="http://schemas.microsoft.com/office/powerpoint/2010/main" val="1502543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nvPr>
        </p:nvGraphicFramePr>
        <p:xfrm>
          <a:off x="103033" y="404949"/>
          <a:ext cx="8950815" cy="6387738"/>
        </p:xfrm>
        <a:graphic>
          <a:graphicData uri="http://schemas.openxmlformats.org/drawingml/2006/table">
            <a:tbl>
              <a:tblPr firstRow="1" bandRow="1">
                <a:tableStyleId>{5C22544A-7EE6-4342-B048-85BDC9FD1C3A}</a:tableStyleId>
              </a:tblPr>
              <a:tblGrid>
                <a:gridCol w="3155322">
                  <a:extLst>
                    <a:ext uri="{9D8B030D-6E8A-4147-A177-3AD203B41FA5}">
                      <a16:colId xmlns:a16="http://schemas.microsoft.com/office/drawing/2014/main" val="227258285"/>
                    </a:ext>
                  </a:extLst>
                </a:gridCol>
                <a:gridCol w="2704563">
                  <a:extLst>
                    <a:ext uri="{9D8B030D-6E8A-4147-A177-3AD203B41FA5}">
                      <a16:colId xmlns:a16="http://schemas.microsoft.com/office/drawing/2014/main" val="1484700645"/>
                    </a:ext>
                  </a:extLst>
                </a:gridCol>
                <a:gridCol w="3090930">
                  <a:extLst>
                    <a:ext uri="{9D8B030D-6E8A-4147-A177-3AD203B41FA5}">
                      <a16:colId xmlns:a16="http://schemas.microsoft.com/office/drawing/2014/main" val="4250654145"/>
                    </a:ext>
                  </a:extLst>
                </a:gridCol>
              </a:tblGrid>
              <a:tr h="341028">
                <a:tc>
                  <a:txBody>
                    <a:bodyPr/>
                    <a:lstStyle/>
                    <a:p>
                      <a:pPr algn="ctr"/>
                      <a:r>
                        <a:rPr kumimoji="1" lang="ja-JP" altLang="en-US" sz="1400" dirty="0" smtClean="0"/>
                        <a:t>生産性等</a:t>
                      </a:r>
                      <a:endParaRPr kumimoji="1" lang="ja-JP" altLang="en-US" sz="1400" dirty="0"/>
                    </a:p>
                  </a:txBody>
                  <a:tcPr/>
                </a:tc>
                <a:tc>
                  <a:txBody>
                    <a:bodyPr/>
                    <a:lstStyle/>
                    <a:p>
                      <a:pPr algn="ctr"/>
                      <a:r>
                        <a:rPr kumimoji="1" lang="ja-JP" altLang="en-US" sz="1400" dirty="0" smtClean="0"/>
                        <a:t>労働・人材</a:t>
                      </a:r>
                      <a:endParaRPr kumimoji="1" lang="ja-JP" altLang="en-US" sz="1400" dirty="0"/>
                    </a:p>
                  </a:txBody>
                  <a:tcPr/>
                </a:tc>
                <a:tc>
                  <a:txBody>
                    <a:bodyPr/>
                    <a:lstStyle/>
                    <a:p>
                      <a:pPr algn="ctr"/>
                      <a:r>
                        <a:rPr kumimoji="1" lang="ja-JP" altLang="en-US" sz="1400" dirty="0" smtClean="0"/>
                        <a:t>資金・投資</a:t>
                      </a:r>
                      <a:endParaRPr kumimoji="1" lang="ja-JP" altLang="en-US" sz="1400" dirty="0"/>
                    </a:p>
                  </a:txBody>
                  <a:tcPr/>
                </a:tc>
                <a:extLst>
                  <a:ext uri="{0D108BD9-81ED-4DB2-BD59-A6C34878D82A}">
                    <a16:rowId xmlns:a16="http://schemas.microsoft.com/office/drawing/2014/main" val="3001392277"/>
                  </a:ext>
                </a:extLst>
              </a:tr>
              <a:tr h="604671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289858847"/>
                  </a:ext>
                </a:extLst>
              </a:tr>
            </a:tbl>
          </a:graphicData>
        </a:graphic>
      </p:graphicFrame>
      <p:sp>
        <p:nvSpPr>
          <p:cNvPr id="7" name="正方形/長方形 6"/>
          <p:cNvSpPr/>
          <p:nvPr/>
        </p:nvSpPr>
        <p:spPr>
          <a:xfrm>
            <a:off x="1273383" y="753285"/>
            <a:ext cx="6800046" cy="61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スマートシティの取組推進</a:t>
            </a:r>
            <a:endParaRPr kumimoji="1" lang="en-US" altLang="ja-JP" sz="1400" b="1" dirty="0" smtClean="0">
              <a:latin typeface="+mn-ea"/>
            </a:endParaRPr>
          </a:p>
          <a:p>
            <a:pPr marL="171450" indent="-171450">
              <a:buFont typeface="Wingdings" panose="05000000000000000000" pitchFamily="2" charset="2"/>
              <a:buChar char="Ø"/>
            </a:pPr>
            <a:r>
              <a:rPr kumimoji="1" lang="ja-JP" altLang="en-US" sz="1100" dirty="0" smtClean="0">
                <a:latin typeface="+mn-ea"/>
              </a:rPr>
              <a:t>大阪・関西万博に向けた取組み　　　　　　</a:t>
            </a:r>
            <a:r>
              <a:rPr kumimoji="1" lang="en-US" altLang="ja-JP" sz="1100" dirty="0" smtClean="0">
                <a:latin typeface="+mn-ea"/>
              </a:rPr>
              <a:t>	</a:t>
            </a:r>
          </a:p>
          <a:p>
            <a:pPr marL="171450" indent="-171450">
              <a:buFont typeface="Wingdings" panose="05000000000000000000" pitchFamily="2" charset="2"/>
              <a:buChar char="Ø"/>
            </a:pPr>
            <a:r>
              <a:rPr kumimoji="1" lang="ja-JP" altLang="en-US" sz="1100" dirty="0" smtClean="0">
                <a:latin typeface="+mn-ea"/>
              </a:rPr>
              <a:t>公民共同エコシステムの枠組み推進</a:t>
            </a:r>
            <a:endParaRPr kumimoji="1" lang="ja-JP" altLang="en-US" sz="1100" dirty="0">
              <a:latin typeface="+mn-ea"/>
            </a:endParaRPr>
          </a:p>
        </p:txBody>
      </p:sp>
      <p:sp>
        <p:nvSpPr>
          <p:cNvPr id="4" name="スライド番号プレースホルダー 3"/>
          <p:cNvSpPr>
            <a:spLocks noGrp="1"/>
          </p:cNvSpPr>
          <p:nvPr>
            <p:ph type="sldNum" sz="quarter" idx="12"/>
          </p:nvPr>
        </p:nvSpPr>
        <p:spPr>
          <a:xfrm>
            <a:off x="6996448" y="6482688"/>
            <a:ext cx="2057400" cy="365125"/>
          </a:xfrm>
        </p:spPr>
        <p:txBody>
          <a:bodyPr/>
          <a:lstStyle/>
          <a:p>
            <a:fld id="{50F88186-B17D-4CE3-A887-D91699CF601C}" type="slidenum">
              <a:rPr kumimoji="1" lang="ja-JP" altLang="en-US" smtClean="0"/>
              <a:t>6</a:t>
            </a:fld>
            <a:endParaRPr kumimoji="1" lang="ja-JP" altLang="en-US" dirty="0"/>
          </a:p>
        </p:txBody>
      </p:sp>
      <p:sp>
        <p:nvSpPr>
          <p:cNvPr id="16" name="正方形/長方形 15"/>
          <p:cNvSpPr/>
          <p:nvPr/>
        </p:nvSpPr>
        <p:spPr>
          <a:xfrm>
            <a:off x="3775174" y="5790841"/>
            <a:ext cx="4741816" cy="984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en-US" altLang="ja-JP" sz="1400" b="1" dirty="0" smtClean="0">
                <a:latin typeface="+mn-ea"/>
              </a:rPr>
              <a:t>IR</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新たな需要の増加による経済波及効果、雇用創出効果、様々な産業への波及効果、都市の魅力と国際競争力の向上をめざす</a:t>
            </a:r>
            <a:endParaRPr kumimoji="1" lang="en-US" altLang="ja-JP" sz="1100" dirty="0" smtClean="0">
              <a:latin typeface="+mn-ea"/>
            </a:endParaRPr>
          </a:p>
          <a:p>
            <a:pPr marL="171450" indent="-171450">
              <a:buFont typeface="Wingdings" panose="05000000000000000000" pitchFamily="2" charset="2"/>
              <a:buChar char="Ø"/>
            </a:pPr>
            <a:r>
              <a:rPr kumimoji="1" lang="en-US" altLang="ja-JP" sz="1100" dirty="0" smtClean="0">
                <a:latin typeface="+mn-ea"/>
              </a:rPr>
              <a:t>2029</a:t>
            </a:r>
            <a:r>
              <a:rPr kumimoji="1" lang="ja-JP" altLang="en-US" sz="1100" dirty="0" smtClean="0">
                <a:latin typeface="+mn-ea"/>
              </a:rPr>
              <a:t>年秋～冬頃の開業に向けた取り組み</a:t>
            </a:r>
            <a:endParaRPr kumimoji="1" lang="en-US" altLang="ja-JP" sz="1100" dirty="0" smtClean="0">
              <a:latin typeface="+mn-ea"/>
            </a:endParaRPr>
          </a:p>
          <a:p>
            <a:pPr marL="171450" indent="-171450">
              <a:buFont typeface="Wingdings" panose="05000000000000000000" pitchFamily="2" charset="2"/>
              <a:buChar char="Ø"/>
            </a:pPr>
            <a:r>
              <a:rPr kumimoji="1" lang="en-US" altLang="ja-JP" sz="1100" dirty="0" smtClean="0">
                <a:latin typeface="+mn-ea"/>
              </a:rPr>
              <a:t>IR</a:t>
            </a:r>
            <a:r>
              <a:rPr kumimoji="1" lang="ja-JP" altLang="en-US" sz="1100" dirty="0" smtClean="0">
                <a:latin typeface="+mn-ea"/>
              </a:rPr>
              <a:t>を核とした夢洲の国際観光拠点の形成に向けた取組み</a:t>
            </a:r>
            <a:endParaRPr kumimoji="1" lang="en-US" altLang="ja-JP" sz="1100" dirty="0" smtClean="0">
              <a:latin typeface="+mn-ea"/>
            </a:endParaRPr>
          </a:p>
        </p:txBody>
      </p:sp>
      <p:sp>
        <p:nvSpPr>
          <p:cNvPr id="17" name="正方形/長方形 16"/>
          <p:cNvSpPr/>
          <p:nvPr/>
        </p:nvSpPr>
        <p:spPr>
          <a:xfrm>
            <a:off x="3775174" y="4791686"/>
            <a:ext cx="4741816" cy="944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大阪・関西万博</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東京オリパラ後の我が国の成長の起爆剤</a:t>
            </a:r>
            <a:endParaRPr kumimoji="1" lang="en-US" altLang="ja-JP" sz="1100" dirty="0" smtClean="0">
              <a:latin typeface="+mn-ea"/>
            </a:endParaRPr>
          </a:p>
          <a:p>
            <a:pPr marL="171450" indent="-171450">
              <a:buFont typeface="Wingdings" panose="05000000000000000000" pitchFamily="2" charset="2"/>
              <a:buChar char="Ø"/>
            </a:pPr>
            <a:r>
              <a:rPr kumimoji="1" lang="en-US" altLang="ja-JP" sz="1100" dirty="0" smtClean="0">
                <a:latin typeface="+mn-ea"/>
              </a:rPr>
              <a:t>2025</a:t>
            </a:r>
            <a:r>
              <a:rPr kumimoji="1" lang="ja-JP" altLang="en-US" sz="1100" dirty="0" smtClean="0">
                <a:latin typeface="+mn-ea"/>
              </a:rPr>
              <a:t>年大阪・関西万博の開催に向け、オールジャパン体制での準備が進行</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最先端技術の研究開発や未来に向けた投資の促進、チャレンジ精神の徹底や</a:t>
            </a:r>
            <a:r>
              <a:rPr kumimoji="1" lang="en-US" altLang="ja-JP" sz="1100" dirty="0" smtClean="0">
                <a:latin typeface="+mn-ea"/>
              </a:rPr>
              <a:t>SDGs</a:t>
            </a:r>
            <a:r>
              <a:rPr kumimoji="1" lang="ja-JP" altLang="en-US" sz="1100" dirty="0" smtClean="0">
                <a:latin typeface="+mn-ea"/>
              </a:rPr>
              <a:t>達成に向けての取り組み</a:t>
            </a:r>
            <a:endParaRPr kumimoji="1" lang="en-US" altLang="ja-JP" sz="1100" dirty="0" smtClean="0">
              <a:latin typeface="+mn-ea"/>
            </a:endParaRPr>
          </a:p>
        </p:txBody>
      </p:sp>
      <p:sp>
        <p:nvSpPr>
          <p:cNvPr id="24" name="正方形/長方形 23"/>
          <p:cNvSpPr/>
          <p:nvPr/>
        </p:nvSpPr>
        <p:spPr>
          <a:xfrm>
            <a:off x="4850589" y="1414465"/>
            <a:ext cx="4120202" cy="826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国際金融都市に向けた取組み</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アジア・世界の活力を呼び込み「金融を梃（テコ）に発展するグローバル都市」</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先駆けた取組みで世界に挑戦する「金融のフロントランナー都市」</a:t>
            </a:r>
            <a:endParaRPr kumimoji="1" lang="en-US" altLang="ja-JP" sz="1100" dirty="0" smtClean="0">
              <a:latin typeface="+mn-ea"/>
            </a:endParaRPr>
          </a:p>
        </p:txBody>
      </p:sp>
      <p:sp>
        <p:nvSpPr>
          <p:cNvPr id="25" name="正方形/長方形 24"/>
          <p:cNvSpPr/>
          <p:nvPr/>
        </p:nvSpPr>
        <p:spPr>
          <a:xfrm>
            <a:off x="6022843" y="2282950"/>
            <a:ext cx="2947948" cy="854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交通インフラの充実</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コンセッションやストックの組み換えなどの手法も活用し、空港強化や鉄道整備、ミッシングリンク解消に向けた取組みが進む</a:t>
            </a:r>
            <a:endParaRPr kumimoji="1" lang="en-US" altLang="ja-JP" sz="1100" dirty="0" smtClean="0">
              <a:latin typeface="+mn-ea"/>
            </a:endParaRPr>
          </a:p>
        </p:txBody>
      </p:sp>
      <p:sp>
        <p:nvSpPr>
          <p:cNvPr id="26" name="正方形/長方形 25"/>
          <p:cNvSpPr/>
          <p:nvPr/>
        </p:nvSpPr>
        <p:spPr>
          <a:xfrm>
            <a:off x="6022841" y="3192086"/>
            <a:ext cx="2947950" cy="1544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都市空間の創造</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a:latin typeface="+mn-ea"/>
              </a:rPr>
              <a:t>うめ</a:t>
            </a:r>
            <a:r>
              <a:rPr kumimoji="1" lang="ja-JP" altLang="en-US" sz="1100" dirty="0" smtClean="0">
                <a:latin typeface="+mn-ea"/>
              </a:rPr>
              <a:t>きた２期や新大阪周辺地区整備、なんば駅周辺道路空間整備、御堂筋歩行者</a:t>
            </a:r>
            <a:r>
              <a:rPr kumimoji="1" lang="ja-JP" altLang="en-US" sz="1100" smtClean="0">
                <a:latin typeface="+mn-ea"/>
              </a:rPr>
              <a:t>空間化、中之島周辺</a:t>
            </a:r>
            <a:r>
              <a:rPr kumimoji="1" lang="ja-JP" altLang="en-US" sz="1100" dirty="0" smtClean="0">
                <a:latin typeface="+mn-ea"/>
              </a:rPr>
              <a:t>エリアなど、大阪都心における「顔」となるまちづくりが進む</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市域外でも、千里・泉北ニュータウンの更新、北大阪急行延伸に伴う箕面船場阪大前駅の開発、堺市などの広域ベイエリアまちづくりなど</a:t>
            </a:r>
            <a:endParaRPr kumimoji="1" lang="en-US" altLang="ja-JP" sz="1100" dirty="0">
              <a:latin typeface="+mn-ea"/>
            </a:endParaRPr>
          </a:p>
          <a:p>
            <a:pPr marL="171450" indent="-171450">
              <a:buFont typeface="Wingdings" panose="05000000000000000000" pitchFamily="2" charset="2"/>
              <a:buChar char="Ø"/>
            </a:pPr>
            <a:endParaRPr kumimoji="1" lang="en-US" altLang="ja-JP" sz="1100" dirty="0" smtClean="0">
              <a:latin typeface="+mn-ea"/>
            </a:endParaRPr>
          </a:p>
        </p:txBody>
      </p:sp>
      <p:sp>
        <p:nvSpPr>
          <p:cNvPr id="27" name="正方形/長方形 26"/>
          <p:cNvSpPr/>
          <p:nvPr/>
        </p:nvSpPr>
        <p:spPr>
          <a:xfrm>
            <a:off x="162540" y="3221040"/>
            <a:ext cx="3542791" cy="1171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大阪産業局</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スタートアップ企業の輩出促進や</a:t>
            </a:r>
            <a:r>
              <a:rPr kumimoji="1" lang="en-US" altLang="ja-JP" sz="1100" dirty="0" smtClean="0">
                <a:latin typeface="+mn-ea"/>
              </a:rPr>
              <a:t>DX</a:t>
            </a:r>
            <a:r>
              <a:rPr kumimoji="1" lang="ja-JP" altLang="en-US" sz="1100" dirty="0" smtClean="0">
                <a:latin typeface="+mn-ea"/>
              </a:rPr>
              <a:t>ポータルサイト開設、人材育成支援により中小企業を支援</a:t>
            </a:r>
            <a:endParaRPr kumimoji="1" lang="en-US" altLang="ja-JP" sz="1100" dirty="0">
              <a:latin typeface="+mn-ea"/>
            </a:endParaRPr>
          </a:p>
          <a:p>
            <a:pPr marL="171450" indent="-171450">
              <a:buFont typeface="Wingdings" panose="05000000000000000000" pitchFamily="2" charset="2"/>
              <a:buChar char="Ø"/>
            </a:pPr>
            <a:r>
              <a:rPr kumimoji="1" lang="ja-JP" altLang="en-US" sz="1100" dirty="0" smtClean="0">
                <a:latin typeface="+mn-ea"/>
              </a:rPr>
              <a:t>京阪神連携による国「スタートアップ・エコシステムグローバル拠点都市」に選定</a:t>
            </a:r>
            <a:endParaRPr kumimoji="1" lang="ja-JP" altLang="en-US" sz="1100" dirty="0">
              <a:latin typeface="+mn-ea"/>
            </a:endParaRPr>
          </a:p>
        </p:txBody>
      </p:sp>
      <p:sp>
        <p:nvSpPr>
          <p:cNvPr id="28" name="正方形/長方形 27"/>
          <p:cNvSpPr/>
          <p:nvPr/>
        </p:nvSpPr>
        <p:spPr>
          <a:xfrm>
            <a:off x="162540" y="4580232"/>
            <a:ext cx="3542791" cy="1158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大阪産業技術研究所</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知と技術の支援拠点「スーパー公設試」</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中小企業の研究開発から事業化まで一気通貫の支援</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産業局、</a:t>
            </a:r>
            <a:r>
              <a:rPr kumimoji="1" lang="en-US" altLang="ja-JP" sz="1100" dirty="0" smtClean="0">
                <a:latin typeface="+mn-ea"/>
              </a:rPr>
              <a:t>JETRO</a:t>
            </a:r>
            <a:r>
              <a:rPr kumimoji="1" lang="ja-JP" altLang="en-US" sz="1100" dirty="0" err="1" smtClean="0">
                <a:latin typeface="+mn-ea"/>
              </a:rPr>
              <a:t>、</a:t>
            </a:r>
            <a:r>
              <a:rPr kumimoji="1" lang="en-US" altLang="ja-JP" sz="1100" dirty="0" smtClean="0">
                <a:latin typeface="+mn-ea"/>
              </a:rPr>
              <a:t>INPIT</a:t>
            </a:r>
            <a:r>
              <a:rPr kumimoji="1" lang="ja-JP" altLang="en-US" sz="1100" dirty="0" smtClean="0">
                <a:latin typeface="+mn-ea"/>
              </a:rPr>
              <a:t>等の支援機関との連携強化を図り、海外展開・知財関連の支援を展開</a:t>
            </a:r>
            <a:endParaRPr kumimoji="1" lang="en-US" altLang="ja-JP" sz="1100" dirty="0">
              <a:latin typeface="+mn-ea"/>
            </a:endParaRPr>
          </a:p>
        </p:txBody>
      </p:sp>
      <p:sp>
        <p:nvSpPr>
          <p:cNvPr id="29" name="正方形/長方形 28"/>
          <p:cNvSpPr/>
          <p:nvPr/>
        </p:nvSpPr>
        <p:spPr>
          <a:xfrm>
            <a:off x="816331" y="1971162"/>
            <a:ext cx="3874915" cy="10668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kumimoji="1" lang="ja-JP" altLang="en-US" sz="1400" b="1" dirty="0" smtClean="0">
                <a:latin typeface="+mn-ea"/>
              </a:rPr>
              <a:t>大阪公立大学</a:t>
            </a:r>
            <a:endParaRPr kumimoji="1" lang="en-US" altLang="ja-JP" sz="1100" dirty="0" smtClean="0">
              <a:latin typeface="+mn-ea"/>
            </a:endParaRPr>
          </a:p>
          <a:p>
            <a:pPr marL="171450" indent="-171450">
              <a:buFont typeface="Wingdings" panose="05000000000000000000" pitchFamily="2" charset="2"/>
              <a:buChar char="Ø"/>
            </a:pPr>
            <a:r>
              <a:rPr kumimoji="1" lang="ja-JP" altLang="en-US" sz="1100" dirty="0" smtClean="0">
                <a:latin typeface="+mn-ea"/>
              </a:rPr>
              <a:t>大学の基本３機能（教育・研究・社会貢献）に加え、都市シンクタンク機能・技術インキュベーション機能を備える</a:t>
            </a:r>
            <a:endParaRPr kumimoji="1" lang="en-US" altLang="ja-JP" sz="1100" dirty="0" smtClean="0">
              <a:latin typeface="+mn-ea"/>
            </a:endParaRPr>
          </a:p>
          <a:p>
            <a:pPr marL="171450" indent="-171450">
              <a:buFont typeface="Wingdings" panose="05000000000000000000" pitchFamily="2" charset="2"/>
              <a:buChar char="Ø"/>
            </a:pPr>
            <a:r>
              <a:rPr kumimoji="1" lang="en-US" altLang="ja-JP" sz="1100" dirty="0" smtClean="0">
                <a:latin typeface="+mn-ea"/>
              </a:rPr>
              <a:t>12</a:t>
            </a:r>
            <a:r>
              <a:rPr kumimoji="1" lang="ja-JP" altLang="en-US" sz="1100" dirty="0" smtClean="0">
                <a:latin typeface="+mn-ea"/>
              </a:rPr>
              <a:t>学部・学域、</a:t>
            </a:r>
            <a:r>
              <a:rPr kumimoji="1" lang="en-US" altLang="ja-JP" sz="1100" dirty="0" smtClean="0">
                <a:latin typeface="+mn-ea"/>
              </a:rPr>
              <a:t>15</a:t>
            </a:r>
            <a:r>
              <a:rPr kumimoji="1" lang="ja-JP" altLang="en-US" sz="1100" dirty="0" smtClean="0">
                <a:latin typeface="+mn-ea"/>
              </a:rPr>
              <a:t>研究科の幅広い学問領域を擁する</a:t>
            </a:r>
            <a:endParaRPr kumimoji="1" lang="en-US" altLang="ja-JP" sz="1100" dirty="0" smtClean="0">
              <a:latin typeface="+mn-ea"/>
            </a:endParaRPr>
          </a:p>
          <a:p>
            <a:pPr marL="171450" indent="-171450">
              <a:buFont typeface="Wingdings" panose="05000000000000000000" pitchFamily="2" charset="2"/>
              <a:buChar char="Ø"/>
            </a:pPr>
            <a:endParaRPr kumimoji="1" lang="en-US" altLang="ja-JP" sz="1100" dirty="0">
              <a:latin typeface="+mn-ea"/>
            </a:endParaRPr>
          </a:p>
        </p:txBody>
      </p:sp>
      <p:sp>
        <p:nvSpPr>
          <p:cNvPr id="19" name="正方形/長方形 18"/>
          <p:cNvSpPr/>
          <p:nvPr/>
        </p:nvSpPr>
        <p:spPr>
          <a:xfrm>
            <a:off x="162540" y="24979"/>
            <a:ext cx="8382050" cy="400110"/>
          </a:xfrm>
          <a:prstGeom prst="rect">
            <a:avLst/>
          </a:prstGeom>
        </p:spPr>
        <p:txBody>
          <a:bodyPr wrap="square">
            <a:spAutoFit/>
          </a:bodyPr>
          <a:lstStyle/>
          <a:p>
            <a:r>
              <a:rPr lang="en-US" altLang="ja-JP" sz="2000" b="1" dirty="0"/>
              <a:t>【</a:t>
            </a:r>
            <a:r>
              <a:rPr lang="ja-JP" altLang="en-US" sz="2000" b="1" dirty="0" smtClean="0"/>
              <a:t>大阪の成長・発展につながるリソース</a:t>
            </a:r>
            <a:r>
              <a:rPr lang="en-US" altLang="ja-JP" sz="2000" b="1" dirty="0" smtClean="0"/>
              <a:t>】</a:t>
            </a:r>
            <a:endParaRPr lang="ja-JP" altLang="en-US" sz="2000" b="1" dirty="0"/>
          </a:p>
        </p:txBody>
      </p:sp>
    </p:spTree>
    <p:extLst>
      <p:ext uri="{BB962C8B-B14F-4D97-AF65-F5344CB8AC3E}">
        <p14:creationId xmlns:p14="http://schemas.microsoft.com/office/powerpoint/2010/main" val="933921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図形 46"/>
          <p:cNvSpPr/>
          <p:nvPr/>
        </p:nvSpPr>
        <p:spPr>
          <a:xfrm rot="18775718" flipV="1">
            <a:off x="1641735" y="2615379"/>
            <a:ext cx="8131795" cy="2821580"/>
          </a:xfrm>
          <a:prstGeom prst="swooshArrow">
            <a:avLst>
              <a:gd name="adj1" fmla="val 33527"/>
              <a:gd name="adj2" fmla="val 21746"/>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cxnSp>
        <p:nvCxnSpPr>
          <p:cNvPr id="51" name="直線コネクタ 50"/>
          <p:cNvCxnSpPr/>
          <p:nvPr/>
        </p:nvCxnSpPr>
        <p:spPr>
          <a:xfrm>
            <a:off x="2356839" y="1488678"/>
            <a:ext cx="0" cy="5292000"/>
          </a:xfrm>
          <a:prstGeom prst="line">
            <a:avLst/>
          </a:prstGeom>
          <a:ln w="9525" cmpd="db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806613" y="1546124"/>
            <a:ext cx="0" cy="5292000"/>
          </a:xfrm>
          <a:prstGeom prst="line">
            <a:avLst/>
          </a:prstGeom>
          <a:ln w="9525" cmpd="db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474876" y="1483333"/>
            <a:ext cx="0" cy="5292000"/>
          </a:xfrm>
          <a:prstGeom prst="line">
            <a:avLst/>
          </a:prstGeom>
          <a:ln w="9525" cmpd="db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007462" y="1483333"/>
            <a:ext cx="0" cy="5292000"/>
          </a:xfrm>
          <a:prstGeom prst="line">
            <a:avLst/>
          </a:prstGeom>
          <a:ln w="9525" cmpd="db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16667" y="437256"/>
            <a:ext cx="8726251" cy="0"/>
          </a:xfrm>
          <a:prstGeom prst="line">
            <a:avLst/>
          </a:prstGeom>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EBE40337-5FAC-43BE-86DC-EF22BE0A5F1F}"/>
              </a:ext>
            </a:extLst>
          </p:cNvPr>
          <p:cNvSpPr txBox="1"/>
          <p:nvPr/>
        </p:nvSpPr>
        <p:spPr>
          <a:xfrm>
            <a:off x="140635" y="1279472"/>
            <a:ext cx="6037882" cy="230832"/>
          </a:xfrm>
          <a:prstGeom prst="rect">
            <a:avLst/>
          </a:prstGeom>
          <a:solidFill>
            <a:schemeClr val="bg1"/>
          </a:solidFill>
        </p:spPr>
        <p:txBody>
          <a:bodyPr wrap="square" rtlCol="0">
            <a:spAutoFit/>
          </a:bodyPr>
          <a:lstStyle/>
          <a:p>
            <a:r>
              <a:rPr kumimoji="1" lang="ja-JP" altLang="en-US" sz="900" dirty="0" smtClean="0"/>
              <a:t>出典：</a:t>
            </a:r>
            <a:r>
              <a:rPr kumimoji="1" lang="ja-JP" altLang="en-US" sz="900" dirty="0"/>
              <a:t>スタートアップ・エコシステム拠点都市 大阪拠点形成計画をもとに副首都</a:t>
            </a:r>
            <a:r>
              <a:rPr kumimoji="1" lang="ja-JP" altLang="en-US" sz="900" dirty="0" smtClean="0"/>
              <a:t>推進局にて作成</a:t>
            </a:r>
            <a:endParaRPr kumimoji="1" lang="ja-JP" altLang="en-US" sz="900" dirty="0"/>
          </a:p>
        </p:txBody>
      </p:sp>
      <p:sp>
        <p:nvSpPr>
          <p:cNvPr id="3" name="正方形/長方形 2"/>
          <p:cNvSpPr/>
          <p:nvPr/>
        </p:nvSpPr>
        <p:spPr>
          <a:xfrm>
            <a:off x="695162" y="1646077"/>
            <a:ext cx="2445489" cy="372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smtClean="0">
                <a:solidFill>
                  <a:schemeClr val="tx1"/>
                </a:solidFill>
                <a:latin typeface="+mj-lt"/>
              </a:rPr>
              <a:t>AIDOR</a:t>
            </a:r>
            <a:r>
              <a:rPr kumimoji="1" lang="ja-JP" altLang="en-US" sz="1000" b="1" dirty="0" smtClean="0">
                <a:solidFill>
                  <a:schemeClr val="tx1"/>
                </a:solidFill>
                <a:latin typeface="+mj-lt"/>
              </a:rPr>
              <a:t>アクセラレーション</a:t>
            </a:r>
            <a:endParaRPr kumimoji="1" lang="en-US" altLang="ja-JP" sz="1000" b="1" dirty="0" smtClean="0">
              <a:solidFill>
                <a:schemeClr val="tx1"/>
              </a:solidFill>
              <a:latin typeface="+mj-lt"/>
            </a:endParaRPr>
          </a:p>
          <a:p>
            <a:r>
              <a:rPr kumimoji="1" lang="en-US" altLang="ja-JP" sz="800" dirty="0" err="1" smtClean="0">
                <a:solidFill>
                  <a:schemeClr val="tx1"/>
                </a:solidFill>
                <a:latin typeface="+mj-lt"/>
              </a:rPr>
              <a:t>IoT</a:t>
            </a:r>
            <a:r>
              <a:rPr kumimoji="1" lang="ja-JP" altLang="en-US" sz="800" dirty="0" smtClean="0">
                <a:solidFill>
                  <a:schemeClr val="tx1"/>
                </a:solidFill>
                <a:latin typeface="+mj-lt"/>
              </a:rPr>
              <a:t>ビジネスに特化した、ビジネス創出プログラム</a:t>
            </a:r>
            <a:endParaRPr kumimoji="1" lang="ja-JP" altLang="en-US" sz="800" dirty="0">
              <a:solidFill>
                <a:schemeClr val="tx1"/>
              </a:solidFill>
              <a:latin typeface="+mj-lt"/>
            </a:endParaRPr>
          </a:p>
        </p:txBody>
      </p:sp>
      <p:sp>
        <p:nvSpPr>
          <p:cNvPr id="27" name="正方形/長方形 26"/>
          <p:cNvSpPr/>
          <p:nvPr/>
        </p:nvSpPr>
        <p:spPr>
          <a:xfrm>
            <a:off x="695162" y="2082612"/>
            <a:ext cx="3030279" cy="4426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堺版スタートアップエコシステム構築</a:t>
            </a:r>
            <a:endParaRPr kumimoji="1" lang="en-US" altLang="ja-JP" sz="1000" b="1" dirty="0" smtClean="0">
              <a:solidFill>
                <a:schemeClr val="tx1"/>
              </a:solidFill>
              <a:latin typeface="+mj-lt"/>
            </a:endParaRPr>
          </a:p>
          <a:p>
            <a:r>
              <a:rPr kumimoji="1" lang="ja-JP" altLang="en-US" sz="800" dirty="0" smtClean="0">
                <a:solidFill>
                  <a:schemeClr val="tx1"/>
                </a:solidFill>
                <a:latin typeface="+mj-lt"/>
              </a:rPr>
              <a:t>中百舌鳥エリアのスタートアップに対するアクセラレーションプログラム、</a:t>
            </a:r>
            <a:endParaRPr kumimoji="1" lang="en-US" altLang="ja-JP" sz="800" dirty="0" smtClean="0">
              <a:solidFill>
                <a:schemeClr val="tx1"/>
              </a:solidFill>
              <a:latin typeface="+mj-lt"/>
            </a:endParaRPr>
          </a:p>
          <a:p>
            <a:r>
              <a:rPr kumimoji="1" lang="ja-JP" altLang="en-US" sz="800" dirty="0" smtClean="0">
                <a:solidFill>
                  <a:schemeClr val="tx1"/>
                </a:solidFill>
                <a:latin typeface="+mj-lt"/>
              </a:rPr>
              <a:t>公立大学大阪との産学連携による新事業創出など</a:t>
            </a:r>
            <a:endParaRPr kumimoji="1" lang="ja-JP" altLang="en-US" sz="800" dirty="0">
              <a:solidFill>
                <a:schemeClr val="tx1"/>
              </a:solidFill>
              <a:latin typeface="+mj-lt"/>
            </a:endParaRPr>
          </a:p>
        </p:txBody>
      </p:sp>
      <p:sp>
        <p:nvSpPr>
          <p:cNvPr id="28" name="正方形/長方形 27"/>
          <p:cNvSpPr/>
          <p:nvPr/>
        </p:nvSpPr>
        <p:spPr>
          <a:xfrm>
            <a:off x="2431114" y="2623379"/>
            <a:ext cx="2920519" cy="5954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smtClean="0">
                <a:solidFill>
                  <a:schemeClr val="tx1"/>
                </a:solidFill>
                <a:latin typeface="+mj-lt"/>
              </a:rPr>
              <a:t>OIH</a:t>
            </a:r>
            <a:r>
              <a:rPr kumimoji="1" lang="ja-JP" altLang="en-US" sz="1000" b="1" dirty="0" smtClean="0">
                <a:solidFill>
                  <a:schemeClr val="tx1"/>
                </a:solidFill>
                <a:latin typeface="+mj-lt"/>
              </a:rPr>
              <a:t>シードアクセラレーションプログラム</a:t>
            </a:r>
            <a:endParaRPr kumimoji="1" lang="en-US" altLang="ja-JP" sz="1000" b="1" dirty="0" smtClean="0">
              <a:solidFill>
                <a:schemeClr val="tx1"/>
              </a:solidFill>
              <a:latin typeface="+mj-lt"/>
            </a:endParaRPr>
          </a:p>
          <a:p>
            <a:endParaRPr kumimoji="1" lang="en-US" altLang="ja-JP" sz="800" dirty="0" smtClean="0">
              <a:solidFill>
                <a:schemeClr val="tx1"/>
              </a:solidFill>
              <a:latin typeface="+mj-lt"/>
            </a:endParaRPr>
          </a:p>
          <a:p>
            <a:r>
              <a:rPr kumimoji="1" lang="en-US" altLang="ja-JP" sz="800" dirty="0" smtClean="0">
                <a:solidFill>
                  <a:schemeClr val="tx1"/>
                </a:solidFill>
                <a:latin typeface="+mj-lt"/>
              </a:rPr>
              <a:t>VC</a:t>
            </a:r>
            <a:r>
              <a:rPr kumimoji="1" lang="ja-JP" altLang="en-US" sz="800" dirty="0" smtClean="0">
                <a:solidFill>
                  <a:schemeClr val="tx1"/>
                </a:solidFill>
                <a:latin typeface="+mj-lt"/>
              </a:rPr>
              <a:t>等からの資金調達をはじめ、大企業とのメンタリング・連携、</a:t>
            </a:r>
            <a:endParaRPr kumimoji="1" lang="en-US" altLang="ja-JP" sz="800" dirty="0" smtClean="0">
              <a:solidFill>
                <a:schemeClr val="tx1"/>
              </a:solidFill>
              <a:latin typeface="+mj-lt"/>
            </a:endParaRPr>
          </a:p>
          <a:p>
            <a:r>
              <a:rPr kumimoji="1" lang="ja-JP" altLang="en-US" sz="800" dirty="0">
                <a:solidFill>
                  <a:schemeClr val="tx1"/>
                </a:solidFill>
                <a:latin typeface="+mj-lt"/>
              </a:rPr>
              <a:t>メディア露出</a:t>
            </a:r>
            <a:r>
              <a:rPr kumimoji="1" lang="ja-JP" altLang="en-US" sz="800" dirty="0" smtClean="0">
                <a:solidFill>
                  <a:schemeClr val="tx1"/>
                </a:solidFill>
                <a:latin typeface="+mj-lt"/>
              </a:rPr>
              <a:t>の機会を提供し、事業の加速化を支援</a:t>
            </a:r>
            <a:endParaRPr kumimoji="1" lang="ja-JP" altLang="en-US" sz="800" dirty="0">
              <a:solidFill>
                <a:schemeClr val="tx1"/>
              </a:solidFill>
              <a:latin typeface="+mj-lt"/>
            </a:endParaRPr>
          </a:p>
        </p:txBody>
      </p:sp>
      <p:sp>
        <p:nvSpPr>
          <p:cNvPr id="29" name="正方形/長方形 28"/>
          <p:cNvSpPr/>
          <p:nvPr/>
        </p:nvSpPr>
        <p:spPr>
          <a:xfrm>
            <a:off x="695162" y="3656169"/>
            <a:ext cx="1350335" cy="206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スタートアップビザ</a:t>
            </a:r>
            <a:endParaRPr kumimoji="1" lang="ja-JP" altLang="en-US" sz="800" b="1" dirty="0">
              <a:solidFill>
                <a:schemeClr val="tx1"/>
              </a:solidFill>
              <a:latin typeface="+mj-lt"/>
            </a:endParaRPr>
          </a:p>
        </p:txBody>
      </p:sp>
      <p:sp>
        <p:nvSpPr>
          <p:cNvPr id="31" name="正方形/長方形 30"/>
          <p:cNvSpPr/>
          <p:nvPr/>
        </p:nvSpPr>
        <p:spPr>
          <a:xfrm>
            <a:off x="695162" y="3978532"/>
            <a:ext cx="1350335" cy="206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海外ワークショップ</a:t>
            </a:r>
            <a:endParaRPr kumimoji="1" lang="ja-JP" altLang="en-US" sz="800" b="1" dirty="0">
              <a:solidFill>
                <a:schemeClr val="tx1"/>
              </a:solidFill>
              <a:latin typeface="+mj-lt"/>
            </a:endParaRPr>
          </a:p>
        </p:txBody>
      </p:sp>
      <p:sp>
        <p:nvSpPr>
          <p:cNvPr id="33" name="正方形/長方形 32"/>
          <p:cNvSpPr/>
          <p:nvPr/>
        </p:nvSpPr>
        <p:spPr>
          <a:xfrm>
            <a:off x="695161" y="4331145"/>
            <a:ext cx="1190847" cy="4584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smtClean="0">
                <a:solidFill>
                  <a:schemeClr val="tx1"/>
                </a:solidFill>
                <a:latin typeface="+mj-lt"/>
              </a:rPr>
              <a:t>S-Cube</a:t>
            </a:r>
          </a:p>
          <a:p>
            <a:r>
              <a:rPr kumimoji="1" lang="ja-JP" altLang="en-US" sz="800" dirty="0" smtClean="0">
                <a:solidFill>
                  <a:schemeClr val="tx1"/>
                </a:solidFill>
                <a:latin typeface="+mj-lt"/>
              </a:rPr>
              <a:t>スタートアップ支援の</a:t>
            </a:r>
            <a:endParaRPr kumimoji="1" lang="en-US" altLang="ja-JP" sz="800" dirty="0" smtClean="0">
              <a:solidFill>
                <a:schemeClr val="tx1"/>
              </a:solidFill>
              <a:latin typeface="+mj-lt"/>
            </a:endParaRPr>
          </a:p>
          <a:p>
            <a:r>
              <a:rPr kumimoji="1" lang="ja-JP" altLang="en-US" sz="800" dirty="0" smtClean="0">
                <a:solidFill>
                  <a:schemeClr val="tx1"/>
                </a:solidFill>
                <a:latin typeface="+mj-lt"/>
              </a:rPr>
              <a:t>活動拠点の運営</a:t>
            </a:r>
            <a:endParaRPr kumimoji="1" lang="ja-JP" altLang="en-US" sz="800" dirty="0">
              <a:solidFill>
                <a:schemeClr val="tx1"/>
              </a:solidFill>
              <a:latin typeface="+mj-lt"/>
            </a:endParaRPr>
          </a:p>
        </p:txBody>
      </p:sp>
      <p:sp>
        <p:nvSpPr>
          <p:cNvPr id="34" name="正方形/長方形 33"/>
          <p:cNvSpPr/>
          <p:nvPr/>
        </p:nvSpPr>
        <p:spPr>
          <a:xfrm>
            <a:off x="684529" y="4877844"/>
            <a:ext cx="1350337" cy="9310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創業機運醸成の取組</a:t>
            </a:r>
            <a:endParaRPr kumimoji="1" lang="en-US" altLang="ja-JP" sz="1000" b="1" dirty="0" smtClean="0">
              <a:solidFill>
                <a:schemeClr val="tx1"/>
              </a:solidFill>
              <a:latin typeface="+mj-lt"/>
            </a:endParaRPr>
          </a:p>
          <a:p>
            <a:r>
              <a:rPr kumimoji="1" lang="ja-JP" altLang="en-US" sz="800" dirty="0" smtClean="0">
                <a:solidFill>
                  <a:schemeClr val="tx1"/>
                </a:solidFill>
                <a:latin typeface="+mj-lt"/>
              </a:rPr>
              <a:t>大学と連携し、大阪のスタートアップとの交流やインターン促進、また、商工会・商工会議所が取り組む創業の促進に関する補助</a:t>
            </a:r>
            <a:endParaRPr kumimoji="1" lang="ja-JP" altLang="en-US" sz="800" dirty="0">
              <a:solidFill>
                <a:schemeClr val="tx1"/>
              </a:solidFill>
              <a:latin typeface="+mj-lt"/>
            </a:endParaRPr>
          </a:p>
        </p:txBody>
      </p:sp>
      <p:sp>
        <p:nvSpPr>
          <p:cNvPr id="35" name="正方形/長方形 34"/>
          <p:cNvSpPr/>
          <p:nvPr/>
        </p:nvSpPr>
        <p:spPr>
          <a:xfrm>
            <a:off x="2122771" y="3308974"/>
            <a:ext cx="1562986" cy="7510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ベンチャー初期支援事業</a:t>
            </a:r>
            <a:r>
              <a:rPr kumimoji="1" lang="en-US" altLang="ja-JP" sz="1000" b="1" dirty="0" smtClean="0">
                <a:solidFill>
                  <a:schemeClr val="tx1"/>
                </a:solidFill>
                <a:latin typeface="+mj-lt"/>
              </a:rPr>
              <a:t>SIO</a:t>
            </a:r>
          </a:p>
          <a:p>
            <a:endParaRPr kumimoji="1" lang="en-US" altLang="ja-JP" sz="800" dirty="0" smtClean="0">
              <a:solidFill>
                <a:schemeClr val="tx1"/>
              </a:solidFill>
              <a:latin typeface="+mj-lt"/>
            </a:endParaRPr>
          </a:p>
          <a:p>
            <a:r>
              <a:rPr kumimoji="1" lang="ja-JP" altLang="en-US" sz="800" dirty="0" smtClean="0">
                <a:solidFill>
                  <a:schemeClr val="tx1"/>
                </a:solidFill>
                <a:latin typeface="+mj-lt"/>
              </a:rPr>
              <a:t>起業前を対象とする連続講座、アクセラレーションプログラム</a:t>
            </a:r>
            <a:endParaRPr kumimoji="1" lang="ja-JP" altLang="en-US" sz="800" dirty="0">
              <a:solidFill>
                <a:schemeClr val="tx1"/>
              </a:solidFill>
              <a:latin typeface="+mj-lt"/>
            </a:endParaRPr>
          </a:p>
        </p:txBody>
      </p:sp>
      <p:sp>
        <p:nvSpPr>
          <p:cNvPr id="36" name="正方形/長方形 35"/>
          <p:cNvSpPr/>
          <p:nvPr/>
        </p:nvSpPr>
        <p:spPr>
          <a:xfrm>
            <a:off x="2122771" y="4187564"/>
            <a:ext cx="1562986" cy="5806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大阪</a:t>
            </a:r>
            <a:r>
              <a:rPr kumimoji="1" lang="en-US" altLang="ja-JP" sz="1000" b="1" dirty="0" smtClean="0">
                <a:solidFill>
                  <a:schemeClr val="tx1"/>
                </a:solidFill>
                <a:latin typeface="+mj-lt"/>
              </a:rPr>
              <a:t>FUND&amp;FUN</a:t>
            </a:r>
            <a:r>
              <a:rPr kumimoji="1" lang="ja-JP" altLang="en-US" sz="1000" b="1" dirty="0" smtClean="0">
                <a:solidFill>
                  <a:schemeClr val="tx1"/>
                </a:solidFill>
                <a:latin typeface="+mj-lt"/>
              </a:rPr>
              <a:t>事業</a:t>
            </a:r>
            <a:endParaRPr kumimoji="1" lang="en-US" altLang="ja-JP" sz="1000" b="1" dirty="0" smtClean="0">
              <a:solidFill>
                <a:schemeClr val="tx1"/>
              </a:solidFill>
              <a:latin typeface="+mj-lt"/>
            </a:endParaRPr>
          </a:p>
          <a:p>
            <a:r>
              <a:rPr kumimoji="1" lang="ja-JP" altLang="en-US" sz="800" dirty="0" smtClean="0">
                <a:solidFill>
                  <a:schemeClr val="tx1"/>
                </a:solidFill>
                <a:latin typeface="+mj-lt"/>
              </a:rPr>
              <a:t>創業ベンチャーに対する資金、プロモーション支援及びハンズオン支援</a:t>
            </a:r>
            <a:endParaRPr kumimoji="1" lang="ja-JP" altLang="en-US" sz="800" dirty="0">
              <a:solidFill>
                <a:schemeClr val="tx1"/>
              </a:solidFill>
              <a:latin typeface="+mj-lt"/>
            </a:endParaRPr>
          </a:p>
        </p:txBody>
      </p:sp>
      <p:sp>
        <p:nvSpPr>
          <p:cNvPr id="37" name="正方形/長方形 36"/>
          <p:cNvSpPr/>
          <p:nvPr/>
        </p:nvSpPr>
        <p:spPr>
          <a:xfrm>
            <a:off x="2122771" y="4890282"/>
            <a:ext cx="1558185" cy="9185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大阪起業家グローイングアップ事業</a:t>
            </a:r>
            <a:endParaRPr kumimoji="1" lang="en-US" altLang="ja-JP" sz="1000" b="1" dirty="0" smtClean="0">
              <a:solidFill>
                <a:schemeClr val="tx1"/>
              </a:solidFill>
              <a:latin typeface="+mj-lt"/>
            </a:endParaRPr>
          </a:p>
          <a:p>
            <a:endParaRPr kumimoji="1" lang="en-US" altLang="ja-JP" sz="800" dirty="0" smtClean="0">
              <a:solidFill>
                <a:schemeClr val="tx1"/>
              </a:solidFill>
              <a:latin typeface="+mj-lt"/>
            </a:endParaRPr>
          </a:p>
          <a:p>
            <a:r>
              <a:rPr kumimoji="1" lang="ja-JP" altLang="en-US" sz="800" dirty="0" smtClean="0">
                <a:solidFill>
                  <a:schemeClr val="tx1"/>
                </a:solidFill>
                <a:latin typeface="+mj-lt"/>
              </a:rPr>
              <a:t>ビジネスプランコンテストを中心に発展からハンズオン支援までの一貫した支援を実施</a:t>
            </a:r>
            <a:endParaRPr kumimoji="1" lang="ja-JP" altLang="en-US" sz="800" dirty="0">
              <a:solidFill>
                <a:schemeClr val="tx1"/>
              </a:solidFill>
              <a:latin typeface="+mj-lt"/>
            </a:endParaRPr>
          </a:p>
        </p:txBody>
      </p:sp>
      <p:sp>
        <p:nvSpPr>
          <p:cNvPr id="38" name="正方形/長方形 37"/>
          <p:cNvSpPr/>
          <p:nvPr/>
        </p:nvSpPr>
        <p:spPr>
          <a:xfrm>
            <a:off x="3845247" y="3467551"/>
            <a:ext cx="1648044" cy="4159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err="1" smtClean="0">
                <a:solidFill>
                  <a:schemeClr val="tx1"/>
                </a:solidFill>
                <a:latin typeface="+mj-lt"/>
              </a:rPr>
              <a:t>MeBic</a:t>
            </a:r>
            <a:endParaRPr kumimoji="1" lang="en-US" altLang="ja-JP" sz="1000" b="1" dirty="0" smtClean="0">
              <a:solidFill>
                <a:schemeClr val="tx1"/>
              </a:solidFill>
              <a:latin typeface="+mj-lt"/>
            </a:endParaRPr>
          </a:p>
          <a:p>
            <a:r>
              <a:rPr kumimoji="1" lang="ja-JP" altLang="en-US" sz="800" dirty="0" smtClean="0">
                <a:solidFill>
                  <a:schemeClr val="tx1"/>
                </a:solidFill>
                <a:latin typeface="+mj-lt"/>
              </a:rPr>
              <a:t>クリエイターとスタートアップの連携機会を提供</a:t>
            </a:r>
            <a:endParaRPr kumimoji="1" lang="ja-JP" altLang="en-US" sz="800" dirty="0">
              <a:solidFill>
                <a:schemeClr val="tx1"/>
              </a:solidFill>
              <a:latin typeface="+mj-lt"/>
            </a:endParaRPr>
          </a:p>
        </p:txBody>
      </p:sp>
      <p:sp>
        <p:nvSpPr>
          <p:cNvPr id="39" name="正方形/長方形 38"/>
          <p:cNvSpPr/>
          <p:nvPr/>
        </p:nvSpPr>
        <p:spPr>
          <a:xfrm>
            <a:off x="4384596" y="4270089"/>
            <a:ext cx="1906138" cy="1018956"/>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ja-JP" altLang="en-US" sz="1000" b="1" dirty="0" smtClean="0">
                <a:solidFill>
                  <a:schemeClr val="tx1"/>
                </a:solidFill>
                <a:latin typeface="+mj-lt"/>
              </a:rPr>
              <a:t>ベンチャー企業成長プロジェクト</a:t>
            </a:r>
            <a:endParaRPr kumimoji="1" lang="en-US" altLang="ja-JP" sz="1000" b="1" dirty="0" smtClean="0">
              <a:solidFill>
                <a:schemeClr val="tx1"/>
              </a:solidFill>
              <a:latin typeface="+mj-lt"/>
            </a:endParaRPr>
          </a:p>
          <a:p>
            <a:r>
              <a:rPr kumimoji="1" lang="en-US" altLang="ja-JP" sz="1000" b="1" dirty="0" smtClean="0">
                <a:solidFill>
                  <a:schemeClr val="tx1"/>
                </a:solidFill>
                <a:latin typeface="+mj-lt"/>
              </a:rPr>
              <a:t>Booming!</a:t>
            </a:r>
          </a:p>
          <a:p>
            <a:r>
              <a:rPr kumimoji="1" lang="ja-JP" altLang="en-US" sz="800" dirty="0" smtClean="0">
                <a:solidFill>
                  <a:schemeClr val="tx1"/>
                </a:solidFill>
                <a:latin typeface="+mj-lt"/>
              </a:rPr>
              <a:t>上場をめざす企業に対するアクセラレーションプログラム。大阪ゆかりの上場経験者がメンタリング。</a:t>
            </a:r>
            <a:endParaRPr kumimoji="1" lang="ja-JP" altLang="en-US" sz="800" dirty="0">
              <a:solidFill>
                <a:schemeClr val="tx1"/>
              </a:solidFill>
              <a:latin typeface="+mj-lt"/>
            </a:endParaRPr>
          </a:p>
        </p:txBody>
      </p:sp>
      <p:sp>
        <p:nvSpPr>
          <p:cNvPr id="41" name="正方形/長方形 40"/>
          <p:cNvSpPr/>
          <p:nvPr/>
        </p:nvSpPr>
        <p:spPr>
          <a:xfrm>
            <a:off x="5545287" y="3463493"/>
            <a:ext cx="2066127" cy="719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スタートアップ発展支援事業</a:t>
            </a:r>
            <a:endParaRPr kumimoji="1" lang="en-US" altLang="ja-JP" sz="1000" b="1" dirty="0">
              <a:solidFill>
                <a:schemeClr val="tx1"/>
              </a:solidFill>
              <a:latin typeface="+mj-lt"/>
            </a:endParaRPr>
          </a:p>
          <a:p>
            <a:r>
              <a:rPr kumimoji="1" lang="en-US" altLang="ja-JP" sz="1000" b="1" dirty="0" smtClean="0">
                <a:solidFill>
                  <a:schemeClr val="tx1"/>
                </a:solidFill>
                <a:latin typeface="+mj-lt"/>
              </a:rPr>
              <a:t>RISING!</a:t>
            </a:r>
          </a:p>
          <a:p>
            <a:endParaRPr kumimoji="1" lang="en-US" altLang="ja-JP" sz="800" dirty="0" smtClean="0">
              <a:solidFill>
                <a:schemeClr val="tx1"/>
              </a:solidFill>
              <a:latin typeface="+mj-lt"/>
            </a:endParaRPr>
          </a:p>
          <a:p>
            <a:r>
              <a:rPr kumimoji="1" lang="ja-JP" altLang="en-US" sz="800" dirty="0" smtClean="0">
                <a:solidFill>
                  <a:schemeClr val="tx1"/>
                </a:solidFill>
                <a:latin typeface="+mj-lt"/>
              </a:rPr>
              <a:t>大阪発のロールモデル創出をめざし、ミドル期を対象とするアクセラレーションプログラム。</a:t>
            </a:r>
            <a:endParaRPr kumimoji="1" lang="ja-JP" altLang="en-US" sz="800" dirty="0">
              <a:solidFill>
                <a:schemeClr val="tx1"/>
              </a:solidFill>
              <a:latin typeface="+mj-lt"/>
            </a:endParaRPr>
          </a:p>
        </p:txBody>
      </p:sp>
      <p:sp>
        <p:nvSpPr>
          <p:cNvPr id="42" name="正方形/長方形 41"/>
          <p:cNvSpPr/>
          <p:nvPr/>
        </p:nvSpPr>
        <p:spPr>
          <a:xfrm>
            <a:off x="5532408" y="1614395"/>
            <a:ext cx="3054958" cy="545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スタートアップ活躍支援事業</a:t>
            </a:r>
            <a:endParaRPr kumimoji="1" lang="en-US" altLang="ja-JP" sz="1000" b="1" dirty="0" smtClean="0">
              <a:solidFill>
                <a:schemeClr val="tx1"/>
              </a:solidFill>
              <a:latin typeface="+mj-lt"/>
            </a:endParaRPr>
          </a:p>
          <a:p>
            <a:r>
              <a:rPr kumimoji="1" lang="ja-JP" altLang="en-US" sz="800" dirty="0" smtClean="0">
                <a:solidFill>
                  <a:schemeClr val="tx1"/>
                </a:solidFill>
                <a:latin typeface="+mj-lt"/>
              </a:rPr>
              <a:t>国が誘致する海外トップアクセラレーターの支援の効果を、幅広く大阪のスタートアップ等に行き渡らせ、グローバル化を促進。</a:t>
            </a:r>
            <a:endParaRPr kumimoji="1" lang="ja-JP" altLang="en-US" sz="800" dirty="0">
              <a:solidFill>
                <a:schemeClr val="tx1"/>
              </a:solidFill>
              <a:latin typeface="+mj-lt"/>
            </a:endParaRPr>
          </a:p>
        </p:txBody>
      </p:sp>
      <p:sp>
        <p:nvSpPr>
          <p:cNvPr id="43" name="正方形/長方形 42"/>
          <p:cNvSpPr/>
          <p:nvPr/>
        </p:nvSpPr>
        <p:spPr>
          <a:xfrm>
            <a:off x="6178517" y="2211749"/>
            <a:ext cx="2408849" cy="4664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先端産業国際交流促進</a:t>
            </a:r>
            <a:endParaRPr kumimoji="1" lang="en-US" altLang="ja-JP" sz="1000" b="1" dirty="0" smtClean="0">
              <a:solidFill>
                <a:schemeClr val="tx1"/>
              </a:solidFill>
              <a:latin typeface="+mj-lt"/>
            </a:endParaRPr>
          </a:p>
          <a:p>
            <a:r>
              <a:rPr kumimoji="1" lang="en-US" altLang="ja-JP" sz="800" dirty="0" smtClean="0">
                <a:solidFill>
                  <a:schemeClr val="tx1"/>
                </a:solidFill>
                <a:latin typeface="+mj-lt"/>
              </a:rPr>
              <a:t>JETRO</a:t>
            </a:r>
            <a:r>
              <a:rPr kumimoji="1" lang="ja-JP" altLang="en-US" sz="800" dirty="0" smtClean="0">
                <a:solidFill>
                  <a:schemeClr val="tx1"/>
                </a:solidFill>
                <a:latin typeface="+mj-lt"/>
              </a:rPr>
              <a:t>と連携し、海外総合見本市への出展支援、海外スタートアップの招聘、大阪への投資の促進。</a:t>
            </a:r>
            <a:endParaRPr kumimoji="1" lang="ja-JP" altLang="en-US" sz="800" dirty="0">
              <a:solidFill>
                <a:schemeClr val="tx1"/>
              </a:solidFill>
              <a:latin typeface="+mj-lt"/>
            </a:endParaRPr>
          </a:p>
        </p:txBody>
      </p:sp>
      <p:sp>
        <p:nvSpPr>
          <p:cNvPr id="44" name="正方形/長方形 43"/>
          <p:cNvSpPr/>
          <p:nvPr/>
        </p:nvSpPr>
        <p:spPr>
          <a:xfrm>
            <a:off x="6597633" y="2733081"/>
            <a:ext cx="2001503" cy="68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大阪トップランナー育成事業</a:t>
            </a:r>
            <a:endParaRPr kumimoji="1" lang="en-US" altLang="ja-JP" sz="1000" b="1" dirty="0" smtClean="0">
              <a:solidFill>
                <a:schemeClr val="tx1"/>
              </a:solidFill>
              <a:latin typeface="+mj-lt"/>
            </a:endParaRPr>
          </a:p>
          <a:p>
            <a:r>
              <a:rPr kumimoji="1" lang="ja-JP" altLang="en-US" sz="800" dirty="0" smtClean="0">
                <a:solidFill>
                  <a:schemeClr val="tx1"/>
                </a:solidFill>
                <a:latin typeface="+mj-lt"/>
              </a:rPr>
              <a:t>医療・介護・健康等の分野で、新たな需要の創出が期待できる製品・サービスを発掘・認定、コーディネーターが伴走支援。</a:t>
            </a:r>
            <a:endParaRPr kumimoji="1" lang="ja-JP" altLang="en-US" sz="800" dirty="0">
              <a:solidFill>
                <a:schemeClr val="tx1"/>
              </a:solidFill>
              <a:latin typeface="+mj-lt"/>
            </a:endParaRPr>
          </a:p>
        </p:txBody>
      </p:sp>
      <p:sp>
        <p:nvSpPr>
          <p:cNvPr id="45" name="正方形/長方形 44"/>
          <p:cNvSpPr/>
          <p:nvPr/>
        </p:nvSpPr>
        <p:spPr>
          <a:xfrm>
            <a:off x="6651625" y="4270089"/>
            <a:ext cx="1884514" cy="4696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smtClean="0">
                <a:solidFill>
                  <a:schemeClr val="tx1"/>
                </a:solidFill>
                <a:latin typeface="+mj-lt"/>
              </a:rPr>
              <a:t>V-DRIVE</a:t>
            </a:r>
          </a:p>
          <a:p>
            <a:r>
              <a:rPr kumimoji="1" lang="ja-JP" altLang="en-US" sz="800" dirty="0" smtClean="0">
                <a:solidFill>
                  <a:schemeClr val="tx1"/>
                </a:solidFill>
                <a:latin typeface="+mj-lt"/>
              </a:rPr>
              <a:t>イノベーション人材の育成、流動化促進のための大企業人材をスタートアップに派遣。</a:t>
            </a:r>
            <a:endParaRPr kumimoji="1" lang="ja-JP" altLang="en-US" sz="800" dirty="0">
              <a:solidFill>
                <a:schemeClr val="tx1"/>
              </a:solidFill>
              <a:latin typeface="+mj-lt"/>
            </a:endParaRPr>
          </a:p>
        </p:txBody>
      </p:sp>
      <p:sp>
        <p:nvSpPr>
          <p:cNvPr id="46" name="正方形/長方形 45"/>
          <p:cNvSpPr/>
          <p:nvPr/>
        </p:nvSpPr>
        <p:spPr>
          <a:xfrm>
            <a:off x="6357314" y="4804194"/>
            <a:ext cx="2181382" cy="5681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イノベーション創出支援補助金</a:t>
            </a:r>
            <a:endParaRPr kumimoji="1" lang="en-US" altLang="ja-JP" sz="1000" b="1" dirty="0" smtClean="0">
              <a:solidFill>
                <a:schemeClr val="tx1"/>
              </a:solidFill>
              <a:latin typeface="+mj-lt"/>
            </a:endParaRPr>
          </a:p>
          <a:p>
            <a:r>
              <a:rPr kumimoji="1" lang="ja-JP" altLang="en-US" sz="800" dirty="0" smtClean="0">
                <a:solidFill>
                  <a:schemeClr val="tx1"/>
                </a:solidFill>
                <a:latin typeface="+mj-lt"/>
              </a:rPr>
              <a:t>大学が自らの有望な研究・技術シーズを活用して、民間企業と実施する共同研究等について、研究開発費の一部を補助。</a:t>
            </a:r>
            <a:endParaRPr kumimoji="1" lang="ja-JP" altLang="en-US" sz="800" dirty="0">
              <a:solidFill>
                <a:schemeClr val="tx1"/>
              </a:solidFill>
              <a:latin typeface="+mj-lt"/>
            </a:endParaRPr>
          </a:p>
        </p:txBody>
      </p:sp>
      <p:sp>
        <p:nvSpPr>
          <p:cNvPr id="48" name="正方形/長方形 47"/>
          <p:cNvSpPr/>
          <p:nvPr/>
        </p:nvSpPr>
        <p:spPr>
          <a:xfrm>
            <a:off x="684529" y="5958578"/>
            <a:ext cx="7825563" cy="54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大阪イノベーションハブの運営</a:t>
            </a:r>
            <a:endParaRPr kumimoji="1" lang="en-US" altLang="ja-JP" sz="1000" b="1" dirty="0" smtClean="0">
              <a:solidFill>
                <a:schemeClr val="tx1"/>
              </a:solidFill>
              <a:latin typeface="+mj-lt"/>
            </a:endParaRPr>
          </a:p>
          <a:p>
            <a:endParaRPr kumimoji="1" lang="en-US" altLang="ja-JP" sz="800" dirty="0" smtClean="0">
              <a:solidFill>
                <a:schemeClr val="tx1"/>
              </a:solidFill>
              <a:latin typeface="+mj-lt"/>
            </a:endParaRPr>
          </a:p>
          <a:p>
            <a:endParaRPr kumimoji="1" lang="en-US" altLang="ja-JP" sz="800" dirty="0" smtClean="0">
              <a:solidFill>
                <a:schemeClr val="tx1"/>
              </a:solidFill>
              <a:latin typeface="+mj-lt"/>
            </a:endParaRPr>
          </a:p>
          <a:p>
            <a:r>
              <a:rPr kumimoji="1" lang="ja-JP" altLang="en-US" sz="800" dirty="0" smtClean="0">
                <a:solidFill>
                  <a:schemeClr val="tx1"/>
                </a:solidFill>
                <a:latin typeface="+mj-lt"/>
              </a:rPr>
              <a:t>国際ピッチイベント、大企業とのオープンイノベーションなどのプロジェクトの創出、ネットワークの構築、世界からの人材、資金、情報を引き込む。</a:t>
            </a:r>
            <a:endParaRPr kumimoji="1" lang="ja-JP" altLang="en-US" sz="800" dirty="0">
              <a:solidFill>
                <a:schemeClr val="tx1"/>
              </a:solidFill>
              <a:latin typeface="+mj-lt"/>
            </a:endParaRPr>
          </a:p>
        </p:txBody>
      </p:sp>
      <p:cxnSp>
        <p:nvCxnSpPr>
          <p:cNvPr id="7" name="直線コネクタ 6"/>
          <p:cNvCxnSpPr/>
          <p:nvPr/>
        </p:nvCxnSpPr>
        <p:spPr>
          <a:xfrm>
            <a:off x="570565" y="1488678"/>
            <a:ext cx="0" cy="52920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EBE40337-5FAC-43BE-86DC-EF22BE0A5F1F}"/>
              </a:ext>
            </a:extLst>
          </p:cNvPr>
          <p:cNvSpPr txBox="1"/>
          <p:nvPr/>
        </p:nvSpPr>
        <p:spPr>
          <a:xfrm>
            <a:off x="999297" y="6532650"/>
            <a:ext cx="829671" cy="307777"/>
          </a:xfrm>
          <a:prstGeom prst="rect">
            <a:avLst/>
          </a:prstGeom>
          <a:noFill/>
        </p:spPr>
        <p:txBody>
          <a:bodyPr wrap="square" rtlCol="0">
            <a:spAutoFit/>
          </a:bodyPr>
          <a:lstStyle/>
          <a:p>
            <a:r>
              <a:rPr kumimoji="1" lang="ja-JP" altLang="en-US" sz="1400" b="1" dirty="0" smtClean="0"/>
              <a:t>創業前</a:t>
            </a:r>
            <a:endParaRPr kumimoji="1" lang="ja-JP" altLang="en-US" sz="1400" b="1" dirty="0"/>
          </a:p>
        </p:txBody>
      </p:sp>
      <p:sp>
        <p:nvSpPr>
          <p:cNvPr id="56" name="テキスト ボックス 55">
            <a:extLst>
              <a:ext uri="{FF2B5EF4-FFF2-40B4-BE49-F238E27FC236}">
                <a16:creationId xmlns:a16="http://schemas.microsoft.com/office/drawing/2014/main" id="{EBE40337-5FAC-43BE-86DC-EF22BE0A5F1F}"/>
              </a:ext>
            </a:extLst>
          </p:cNvPr>
          <p:cNvSpPr txBox="1"/>
          <p:nvPr/>
        </p:nvSpPr>
        <p:spPr>
          <a:xfrm>
            <a:off x="2627019" y="6504857"/>
            <a:ext cx="997541" cy="307777"/>
          </a:xfrm>
          <a:prstGeom prst="rect">
            <a:avLst/>
          </a:prstGeom>
          <a:noFill/>
        </p:spPr>
        <p:txBody>
          <a:bodyPr wrap="square" rtlCol="0">
            <a:spAutoFit/>
          </a:bodyPr>
          <a:lstStyle/>
          <a:p>
            <a:r>
              <a:rPr kumimoji="1" lang="ja-JP" altLang="en-US" sz="1400" b="1" dirty="0" smtClean="0"/>
              <a:t>シード期</a:t>
            </a:r>
            <a:endParaRPr kumimoji="1" lang="ja-JP" altLang="en-US" sz="1400" b="1" dirty="0"/>
          </a:p>
        </p:txBody>
      </p:sp>
      <p:sp>
        <p:nvSpPr>
          <p:cNvPr id="57" name="テキスト ボックス 56">
            <a:extLst>
              <a:ext uri="{FF2B5EF4-FFF2-40B4-BE49-F238E27FC236}">
                <a16:creationId xmlns:a16="http://schemas.microsoft.com/office/drawing/2014/main" id="{EBE40337-5FAC-43BE-86DC-EF22BE0A5F1F}"/>
              </a:ext>
            </a:extLst>
          </p:cNvPr>
          <p:cNvSpPr txBox="1"/>
          <p:nvPr/>
        </p:nvSpPr>
        <p:spPr>
          <a:xfrm>
            <a:off x="4170498" y="6504857"/>
            <a:ext cx="1181136" cy="307777"/>
          </a:xfrm>
          <a:prstGeom prst="rect">
            <a:avLst/>
          </a:prstGeom>
          <a:noFill/>
        </p:spPr>
        <p:txBody>
          <a:bodyPr wrap="square" rtlCol="0">
            <a:spAutoFit/>
          </a:bodyPr>
          <a:lstStyle/>
          <a:p>
            <a:r>
              <a:rPr kumimoji="1" lang="ja-JP" altLang="en-US" sz="1400" b="1" dirty="0" smtClean="0"/>
              <a:t>アーリー期</a:t>
            </a:r>
            <a:endParaRPr kumimoji="1" lang="ja-JP" altLang="en-US" sz="1400" b="1" dirty="0"/>
          </a:p>
        </p:txBody>
      </p:sp>
      <p:sp>
        <p:nvSpPr>
          <p:cNvPr id="58" name="テキスト ボックス 57">
            <a:extLst>
              <a:ext uri="{FF2B5EF4-FFF2-40B4-BE49-F238E27FC236}">
                <a16:creationId xmlns:a16="http://schemas.microsoft.com/office/drawing/2014/main" id="{EBE40337-5FAC-43BE-86DC-EF22BE0A5F1F}"/>
              </a:ext>
            </a:extLst>
          </p:cNvPr>
          <p:cNvSpPr txBox="1"/>
          <p:nvPr/>
        </p:nvSpPr>
        <p:spPr>
          <a:xfrm>
            <a:off x="5768795" y="6504857"/>
            <a:ext cx="1181136" cy="307777"/>
          </a:xfrm>
          <a:prstGeom prst="rect">
            <a:avLst/>
          </a:prstGeom>
          <a:noFill/>
        </p:spPr>
        <p:txBody>
          <a:bodyPr wrap="square" rtlCol="0">
            <a:spAutoFit/>
          </a:bodyPr>
          <a:lstStyle/>
          <a:p>
            <a:r>
              <a:rPr kumimoji="1" lang="ja-JP" altLang="en-US" sz="1400" b="1" dirty="0" smtClean="0"/>
              <a:t>ミドル期</a:t>
            </a:r>
            <a:endParaRPr kumimoji="1" lang="ja-JP" altLang="en-US" sz="1400" b="1" dirty="0"/>
          </a:p>
        </p:txBody>
      </p:sp>
      <p:sp>
        <p:nvSpPr>
          <p:cNvPr id="59" name="テキスト ボックス 58">
            <a:extLst>
              <a:ext uri="{FF2B5EF4-FFF2-40B4-BE49-F238E27FC236}">
                <a16:creationId xmlns:a16="http://schemas.microsoft.com/office/drawing/2014/main" id="{EBE40337-5FAC-43BE-86DC-EF22BE0A5F1F}"/>
              </a:ext>
            </a:extLst>
          </p:cNvPr>
          <p:cNvSpPr txBox="1"/>
          <p:nvPr/>
        </p:nvSpPr>
        <p:spPr>
          <a:xfrm>
            <a:off x="7355003" y="6514629"/>
            <a:ext cx="1181136" cy="307777"/>
          </a:xfrm>
          <a:prstGeom prst="rect">
            <a:avLst/>
          </a:prstGeom>
          <a:noFill/>
        </p:spPr>
        <p:txBody>
          <a:bodyPr wrap="square" rtlCol="0">
            <a:spAutoFit/>
          </a:bodyPr>
          <a:lstStyle/>
          <a:p>
            <a:r>
              <a:rPr kumimoji="1" lang="ja-JP" altLang="en-US" sz="1400" b="1" dirty="0" smtClean="0"/>
              <a:t>レイター期</a:t>
            </a:r>
            <a:endParaRPr kumimoji="1" lang="ja-JP" altLang="en-US" sz="1400" b="1" dirty="0"/>
          </a:p>
        </p:txBody>
      </p:sp>
      <p:pic>
        <p:nvPicPr>
          <p:cNvPr id="1026" name="Picture 2" descr="OIH×Startups Law OBAオンライン無料法律相談 画像"/>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393279" y="6015481"/>
            <a:ext cx="799762" cy="284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O連続講座 画像"/>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33626" y="3526077"/>
            <a:ext cx="687369" cy="2463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oming! 画像"/>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09074" y="4887118"/>
            <a:ext cx="801903" cy="2854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ISING 画像"/>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800632" y="3639432"/>
            <a:ext cx="694872" cy="2473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ビジネスプランコンテスト 画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601" y="5134066"/>
            <a:ext cx="605646" cy="2156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スターターズピッチ画像"/>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478375" y="6018564"/>
            <a:ext cx="833573" cy="29675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orning Meetup 画像"/>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548904" y="6011355"/>
            <a:ext cx="874073" cy="3111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うめきたピッチ 画像"/>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589224" y="5982981"/>
            <a:ext cx="964887" cy="343500"/>
          </a:xfrm>
          <a:prstGeom prst="rect">
            <a:avLst/>
          </a:prstGeom>
          <a:noFill/>
          <a:extLst>
            <a:ext uri="{909E8E84-426E-40DD-AFC4-6F175D3DCCD1}">
              <a14:hiddenFill xmlns:a14="http://schemas.microsoft.com/office/drawing/2010/main">
                <a:solidFill>
                  <a:srgbClr val="FFFFFF"/>
                </a:solidFill>
              </a14:hiddenFill>
            </a:ext>
          </a:extLst>
        </p:spPr>
      </p:pic>
      <p:sp>
        <p:nvSpPr>
          <p:cNvPr id="60" name="正方形/長方形 59"/>
          <p:cNvSpPr/>
          <p:nvPr/>
        </p:nvSpPr>
        <p:spPr>
          <a:xfrm>
            <a:off x="4105023" y="5429820"/>
            <a:ext cx="4431116" cy="4466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smtClean="0">
                <a:solidFill>
                  <a:schemeClr val="tx1"/>
                </a:solidFill>
                <a:latin typeface="+mj-lt"/>
              </a:rPr>
              <a:t>実証実験支援</a:t>
            </a:r>
            <a:endParaRPr kumimoji="1" lang="en-US" altLang="ja-JP" sz="1000" b="1" dirty="0" smtClean="0">
              <a:solidFill>
                <a:schemeClr val="tx1"/>
              </a:solidFill>
              <a:latin typeface="+mj-lt"/>
            </a:endParaRPr>
          </a:p>
          <a:p>
            <a:r>
              <a:rPr kumimoji="1" lang="ja-JP" altLang="en-US" sz="800" dirty="0" smtClean="0">
                <a:solidFill>
                  <a:schemeClr val="tx1"/>
                </a:solidFill>
                <a:latin typeface="+mj-lt"/>
              </a:rPr>
              <a:t>「</a:t>
            </a:r>
            <a:r>
              <a:rPr kumimoji="1" lang="ja-JP" altLang="en-US" sz="800" dirty="0">
                <a:solidFill>
                  <a:schemeClr val="tx1"/>
                </a:solidFill>
                <a:latin typeface="+mj-lt"/>
              </a:rPr>
              <a:t>未来社会の実験場」をコンセプトとする</a:t>
            </a:r>
            <a:r>
              <a:rPr kumimoji="1" lang="en-US" altLang="ja-JP" sz="800" dirty="0">
                <a:solidFill>
                  <a:schemeClr val="tx1"/>
                </a:solidFill>
                <a:latin typeface="+mj-lt"/>
              </a:rPr>
              <a:t>2025</a:t>
            </a:r>
            <a:r>
              <a:rPr kumimoji="1" lang="ja-JP" altLang="en-US" sz="800" dirty="0">
                <a:solidFill>
                  <a:schemeClr val="tx1"/>
                </a:solidFill>
                <a:latin typeface="+mj-lt"/>
              </a:rPr>
              <a:t>年大阪・関西万博を</a:t>
            </a:r>
            <a:r>
              <a:rPr kumimoji="1" lang="ja-JP" altLang="en-US" sz="800" dirty="0" smtClean="0">
                <a:solidFill>
                  <a:schemeClr val="tx1"/>
                </a:solidFill>
                <a:latin typeface="+mj-lt"/>
              </a:rPr>
              <a:t>見据え、大阪</a:t>
            </a:r>
            <a:r>
              <a:rPr kumimoji="1" lang="ja-JP" altLang="en-US" sz="800" dirty="0">
                <a:solidFill>
                  <a:schemeClr val="tx1"/>
                </a:solidFill>
                <a:latin typeface="+mj-lt"/>
              </a:rPr>
              <a:t>で</a:t>
            </a:r>
            <a:r>
              <a:rPr kumimoji="1" lang="ja-JP" altLang="en-US" sz="800" dirty="0" smtClean="0">
                <a:solidFill>
                  <a:schemeClr val="tx1"/>
                </a:solidFill>
                <a:latin typeface="+mj-lt"/>
              </a:rPr>
              <a:t>の先端技術を活用した実証</a:t>
            </a:r>
            <a:r>
              <a:rPr kumimoji="1" lang="ja-JP" altLang="en-US" sz="800" dirty="0">
                <a:solidFill>
                  <a:schemeClr val="tx1"/>
                </a:solidFill>
                <a:latin typeface="+mj-lt"/>
              </a:rPr>
              <a:t>実験を希望する事業者</a:t>
            </a:r>
            <a:r>
              <a:rPr kumimoji="1" lang="ja-JP" altLang="en-US" sz="800" dirty="0" smtClean="0">
                <a:solidFill>
                  <a:schemeClr val="tx1"/>
                </a:solidFill>
                <a:latin typeface="+mj-lt"/>
              </a:rPr>
              <a:t>を支援。</a:t>
            </a:r>
            <a:endParaRPr kumimoji="1" lang="ja-JP" altLang="en-US" sz="800" dirty="0">
              <a:solidFill>
                <a:schemeClr val="tx1"/>
              </a:solidFill>
              <a:latin typeface="+mj-lt"/>
            </a:endParaRPr>
          </a:p>
        </p:txBody>
      </p:sp>
      <p:sp>
        <p:nvSpPr>
          <p:cNvPr id="2" name="スライド番号プレースホルダー 1"/>
          <p:cNvSpPr>
            <a:spLocks noGrp="1"/>
          </p:cNvSpPr>
          <p:nvPr>
            <p:ph type="sldNum" sz="quarter" idx="12"/>
          </p:nvPr>
        </p:nvSpPr>
        <p:spPr>
          <a:xfrm>
            <a:off x="7041685" y="6521596"/>
            <a:ext cx="2057400" cy="365125"/>
          </a:xfrm>
        </p:spPr>
        <p:txBody>
          <a:bodyPr/>
          <a:lstStyle/>
          <a:p>
            <a:fld id="{50F88186-B17D-4CE3-A887-D91699CF601C}" type="slidenum">
              <a:rPr kumimoji="1" lang="ja-JP" altLang="en-US" smtClean="0"/>
              <a:t>7</a:t>
            </a:fld>
            <a:endParaRPr kumimoji="1" lang="ja-JP" altLang="en-US" dirty="0"/>
          </a:p>
        </p:txBody>
      </p:sp>
      <p:sp>
        <p:nvSpPr>
          <p:cNvPr id="49" name="正方形/長方形 48"/>
          <p:cNvSpPr/>
          <p:nvPr/>
        </p:nvSpPr>
        <p:spPr>
          <a:xfrm>
            <a:off x="0" y="1706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 </a:t>
            </a:r>
            <a:r>
              <a:rPr lang="en-US" altLang="ja-JP"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１</a:t>
            </a:r>
            <a:r>
              <a:rPr lang="en-US" altLang="ja-JP" sz="2000" kern="0" dirty="0" smtClean="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大阪における主</a:t>
            </a:r>
            <a:r>
              <a:rPr lang="ja-JP" altLang="en-US" sz="2000" kern="0" dirty="0">
                <a:solidFill>
                  <a:srgbClr val="000000"/>
                </a:solidFill>
                <a:ea typeface="Meiryo UI" pitchFamily="50" charset="-128"/>
                <a:cs typeface="Meiryo UI" pitchFamily="50" charset="-128"/>
              </a:rPr>
              <a:t>なスタートアップ支援の取組み ①</a:t>
            </a:r>
            <a:r>
              <a:rPr lang="ja-JP" altLang="en-US" sz="2000" kern="0" dirty="0" smtClean="0">
                <a:solidFill>
                  <a:srgbClr val="000000"/>
                </a:solidFill>
                <a:ea typeface="Meiryo UI" pitchFamily="50" charset="-128"/>
                <a:cs typeface="Meiryo UI" pitchFamily="50" charset="-128"/>
              </a:rPr>
              <a:t>（主な支援メニュー）</a:t>
            </a:r>
            <a:endParaRPr lang="ja-JP" altLang="en-US" sz="2000" kern="0" dirty="0">
              <a:solidFill>
                <a:srgbClr val="000000"/>
              </a:solidFill>
              <a:ea typeface="Meiryo UI" pitchFamily="50" charset="-128"/>
              <a:cs typeface="Meiryo UI" pitchFamily="50" charset="-128"/>
            </a:endParaRPr>
          </a:p>
        </p:txBody>
      </p:sp>
      <p:sp>
        <p:nvSpPr>
          <p:cNvPr id="50" name="正方形/長方形 49">
            <a:extLst>
              <a:ext uri="{FF2B5EF4-FFF2-40B4-BE49-F238E27FC236}">
                <a16:creationId xmlns:a16="http://schemas.microsoft.com/office/drawing/2014/main" id="{0ACAFD84-3FCD-49E0-84EE-0992DF06F324}"/>
              </a:ext>
            </a:extLst>
          </p:cNvPr>
          <p:cNvSpPr/>
          <p:nvPr/>
        </p:nvSpPr>
        <p:spPr>
          <a:xfrm>
            <a:off x="120305" y="526598"/>
            <a:ext cx="8822613"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大阪府市の中小企業支援機関が統合した「大阪産業局」が中心となり、</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をはじめとする民間の支援機関と連携を図りながらスタートアップ支援を実施。起業家や技術者、</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大企業などが集まる「大阪イノベーションハブ（</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）」が拠点</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なり、スタートアップ・エコシステムを形成。</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では、ワンストップで様々なスタートアップ支援メニュー</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紹介。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10"/>
          <a:stretch>
            <a:fillRect/>
          </a:stretch>
        </p:blipFill>
        <p:spPr>
          <a:xfrm>
            <a:off x="4564053" y="2618555"/>
            <a:ext cx="851736" cy="241458"/>
          </a:xfrm>
          <a:prstGeom prst="rect">
            <a:avLst/>
          </a:prstGeom>
        </p:spPr>
      </p:pic>
      <p:sp>
        <p:nvSpPr>
          <p:cNvPr id="61" name="テキスト ボックス 60">
            <a:extLst>
              <a:ext uri="{FF2B5EF4-FFF2-40B4-BE49-F238E27FC236}">
                <a16:creationId xmlns:a16="http://schemas.microsoft.com/office/drawing/2014/main" id="{EBE40337-5FAC-43BE-86DC-EF22BE0A5F1F}"/>
              </a:ext>
            </a:extLst>
          </p:cNvPr>
          <p:cNvSpPr txBox="1"/>
          <p:nvPr/>
        </p:nvSpPr>
        <p:spPr>
          <a:xfrm>
            <a:off x="8551763" y="1288788"/>
            <a:ext cx="644861" cy="338554"/>
          </a:xfrm>
          <a:prstGeom prst="rect">
            <a:avLst/>
          </a:prstGeom>
          <a:noFill/>
        </p:spPr>
        <p:txBody>
          <a:bodyPr wrap="square" rtlCol="0">
            <a:spAutoFit/>
          </a:bodyPr>
          <a:lstStyle/>
          <a:p>
            <a:r>
              <a:rPr kumimoji="1" lang="ja-JP" altLang="en-US" sz="1600" b="1" dirty="0" smtClean="0"/>
              <a:t>成長</a:t>
            </a:r>
            <a:endParaRPr kumimoji="1" lang="ja-JP" altLang="en-US" sz="1600" b="1" dirty="0"/>
          </a:p>
        </p:txBody>
      </p:sp>
    </p:spTree>
    <p:extLst>
      <p:ext uri="{BB962C8B-B14F-4D97-AF65-F5344CB8AC3E}">
        <p14:creationId xmlns:p14="http://schemas.microsoft.com/office/powerpoint/2010/main" val="3055263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7" y="437256"/>
            <a:ext cx="8726251" cy="0"/>
          </a:xfrm>
          <a:prstGeom prst="line">
            <a:avLst/>
          </a:prstGeom>
        </p:spPr>
        <p:style>
          <a:lnRef idx="1">
            <a:schemeClr val="dk1"/>
          </a:lnRef>
          <a:fillRef idx="0">
            <a:schemeClr val="dk1"/>
          </a:fillRef>
          <a:effectRef idx="0">
            <a:schemeClr val="dk1"/>
          </a:effectRef>
          <a:fontRef idx="minor">
            <a:schemeClr val="tx1"/>
          </a:fontRef>
        </p:style>
      </p:cxnSp>
      <p:sp>
        <p:nvSpPr>
          <p:cNvPr id="40" name="テキスト ボックス 39">
            <a:extLst>
              <a:ext uri="{FF2B5EF4-FFF2-40B4-BE49-F238E27FC236}">
                <a16:creationId xmlns:a16="http://schemas.microsoft.com/office/drawing/2014/main" id="{EBE40337-5FAC-43BE-86DC-EF22BE0A5F1F}"/>
              </a:ext>
            </a:extLst>
          </p:cNvPr>
          <p:cNvSpPr txBox="1"/>
          <p:nvPr/>
        </p:nvSpPr>
        <p:spPr>
          <a:xfrm>
            <a:off x="-1" y="6624584"/>
            <a:ext cx="5363203" cy="261610"/>
          </a:xfrm>
          <a:prstGeom prst="rect">
            <a:avLst/>
          </a:prstGeom>
          <a:noFill/>
        </p:spPr>
        <p:txBody>
          <a:bodyPr wrap="square" rtlCol="0">
            <a:spAutoFit/>
          </a:bodyPr>
          <a:lstStyle/>
          <a:p>
            <a:r>
              <a:rPr kumimoji="1" lang="ja-JP" altLang="en-US" sz="1100" dirty="0" smtClean="0"/>
              <a:t>出典：</a:t>
            </a:r>
            <a:r>
              <a:rPr kumimoji="1" lang="en-US" altLang="ja-JP" sz="1100" dirty="0"/>
              <a:t>OSAKA INNOVATION </a:t>
            </a:r>
            <a:r>
              <a:rPr kumimoji="1" lang="en-US" altLang="ja-JP" sz="1100" dirty="0" smtClean="0"/>
              <a:t>HUB </a:t>
            </a:r>
            <a:r>
              <a:rPr kumimoji="1" lang="ja-JP" altLang="en-US" sz="1100" dirty="0" smtClean="0"/>
              <a:t>ホームページをもとに副首都推進局にて作成</a:t>
            </a:r>
            <a:endParaRPr kumimoji="1" lang="ja-JP" altLang="en-US" sz="1100" dirty="0"/>
          </a:p>
        </p:txBody>
      </p:sp>
      <p:sp>
        <p:nvSpPr>
          <p:cNvPr id="24" name="角丸四角形 23"/>
          <p:cNvSpPr/>
          <p:nvPr/>
        </p:nvSpPr>
        <p:spPr>
          <a:xfrm>
            <a:off x="1471795" y="1224689"/>
            <a:ext cx="2169936" cy="43507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（大阪府域全体）</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5926060" y="1275059"/>
            <a:ext cx="2169936" cy="43507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BIZ UDPゴシック" panose="020B0400000000000000" pitchFamily="50" charset="-128"/>
                <a:ea typeface="BIZ UDPゴシック" panose="020B0400000000000000" pitchFamily="50" charset="-128"/>
              </a:rPr>
              <a:t>（大阪市内梅田周辺）</a:t>
            </a:r>
            <a:endParaRPr lang="en-US" altLang="ja-JP" sz="1600" dirty="0" smtClean="0">
              <a:solidFill>
                <a:schemeClr val="tx1"/>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2"/>
          <a:stretch>
            <a:fillRect/>
          </a:stretch>
        </p:blipFill>
        <p:spPr>
          <a:xfrm>
            <a:off x="139392" y="1655002"/>
            <a:ext cx="4534483" cy="4141529"/>
          </a:xfrm>
          <a:prstGeom prst="rect">
            <a:avLst/>
          </a:prstGeom>
        </p:spPr>
      </p:pic>
      <p:pic>
        <p:nvPicPr>
          <p:cNvPr id="7" name="図 6"/>
          <p:cNvPicPr>
            <a:picLocks noChangeAspect="1"/>
          </p:cNvPicPr>
          <p:nvPr/>
        </p:nvPicPr>
        <p:blipFill>
          <a:blip r:embed="rId3"/>
          <a:stretch>
            <a:fillRect/>
          </a:stretch>
        </p:blipFill>
        <p:spPr>
          <a:xfrm>
            <a:off x="4852610" y="1655002"/>
            <a:ext cx="4132084" cy="4141529"/>
          </a:xfrm>
          <a:prstGeom prst="rect">
            <a:avLst/>
          </a:prstGeom>
        </p:spPr>
      </p:pic>
      <p:pic>
        <p:nvPicPr>
          <p:cNvPr id="8" name="図 7"/>
          <p:cNvPicPr>
            <a:picLocks noChangeAspect="1"/>
          </p:cNvPicPr>
          <p:nvPr/>
        </p:nvPicPr>
        <p:blipFill>
          <a:blip r:embed="rId4"/>
          <a:stretch>
            <a:fillRect/>
          </a:stretch>
        </p:blipFill>
        <p:spPr>
          <a:xfrm>
            <a:off x="2206905" y="6147667"/>
            <a:ext cx="857250" cy="190500"/>
          </a:xfrm>
          <a:prstGeom prst="rect">
            <a:avLst/>
          </a:prstGeom>
        </p:spPr>
      </p:pic>
      <p:pic>
        <p:nvPicPr>
          <p:cNvPr id="10" name="図 9"/>
          <p:cNvPicPr>
            <a:picLocks noChangeAspect="1"/>
          </p:cNvPicPr>
          <p:nvPr/>
        </p:nvPicPr>
        <p:blipFill>
          <a:blip r:embed="rId5"/>
          <a:stretch>
            <a:fillRect/>
          </a:stretch>
        </p:blipFill>
        <p:spPr>
          <a:xfrm>
            <a:off x="3263350" y="6157192"/>
            <a:ext cx="819150" cy="171450"/>
          </a:xfrm>
          <a:prstGeom prst="rect">
            <a:avLst/>
          </a:prstGeom>
        </p:spPr>
      </p:pic>
      <p:pic>
        <p:nvPicPr>
          <p:cNvPr id="11" name="図 10"/>
          <p:cNvPicPr>
            <a:picLocks noChangeAspect="1"/>
          </p:cNvPicPr>
          <p:nvPr/>
        </p:nvPicPr>
        <p:blipFill>
          <a:blip r:embed="rId6"/>
          <a:stretch>
            <a:fillRect/>
          </a:stretch>
        </p:blipFill>
        <p:spPr>
          <a:xfrm>
            <a:off x="4346769" y="6142904"/>
            <a:ext cx="828675" cy="200025"/>
          </a:xfrm>
          <a:prstGeom prst="rect">
            <a:avLst/>
          </a:prstGeom>
        </p:spPr>
      </p:pic>
      <p:pic>
        <p:nvPicPr>
          <p:cNvPr id="12" name="図 11"/>
          <p:cNvPicPr>
            <a:picLocks noChangeAspect="1"/>
          </p:cNvPicPr>
          <p:nvPr/>
        </p:nvPicPr>
        <p:blipFill>
          <a:blip r:embed="rId7"/>
          <a:stretch>
            <a:fillRect/>
          </a:stretch>
        </p:blipFill>
        <p:spPr>
          <a:xfrm>
            <a:off x="5363203" y="6155949"/>
            <a:ext cx="1647825" cy="381000"/>
          </a:xfrm>
          <a:prstGeom prst="rect">
            <a:avLst/>
          </a:prstGeom>
        </p:spPr>
      </p:pic>
      <p:sp>
        <p:nvSpPr>
          <p:cNvPr id="13" name="正方形/長方形 12"/>
          <p:cNvSpPr/>
          <p:nvPr/>
        </p:nvSpPr>
        <p:spPr>
          <a:xfrm>
            <a:off x="1966278" y="6068869"/>
            <a:ext cx="5243945" cy="495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912564" y="5735533"/>
            <a:ext cx="2169936" cy="43507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BIZ UDPゴシック" panose="020B0400000000000000" pitchFamily="50" charset="-128"/>
                <a:ea typeface="BIZ UDPゴシック" panose="020B0400000000000000" pitchFamily="50" charset="-128"/>
              </a:rPr>
              <a:t>凡例</a:t>
            </a:r>
            <a:endParaRPr lang="en-US" altLang="ja-JP" sz="1200" dirty="0" smtClean="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7067296" y="6447242"/>
            <a:ext cx="2057400" cy="365125"/>
          </a:xfrm>
        </p:spPr>
        <p:txBody>
          <a:bodyPr/>
          <a:lstStyle/>
          <a:p>
            <a:fld id="{50F88186-B17D-4CE3-A887-D91699CF601C}" type="slidenum">
              <a:rPr kumimoji="1" lang="ja-JP" altLang="en-US" smtClean="0"/>
              <a:t>8</a:t>
            </a:fld>
            <a:endParaRPr kumimoji="1" lang="ja-JP" altLang="en-US" dirty="0"/>
          </a:p>
        </p:txBody>
      </p:sp>
      <p:sp>
        <p:nvSpPr>
          <p:cNvPr id="16" name="正方形/長方形 15"/>
          <p:cNvSpPr/>
          <p:nvPr/>
        </p:nvSpPr>
        <p:spPr>
          <a:xfrm>
            <a:off x="0" y="-25164"/>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en-US" altLang="ja-JP" sz="2000" kern="0" dirty="0" smtClean="0">
                <a:solidFill>
                  <a:srgbClr val="000000"/>
                </a:solidFill>
                <a:ea typeface="Meiryo UI" pitchFamily="50" charset="-128"/>
                <a:cs typeface="Meiryo UI" pitchFamily="50" charset="-128"/>
              </a:rPr>
              <a:t>2 </a:t>
            </a:r>
            <a:r>
              <a:rPr lang="en-US" altLang="ja-JP" sz="2000" kern="0" dirty="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１</a:t>
            </a:r>
            <a:r>
              <a:rPr lang="en-US" altLang="ja-JP" sz="2000" kern="0" dirty="0" smtClean="0">
                <a:solidFill>
                  <a:srgbClr val="000000"/>
                </a:solidFill>
                <a:ea typeface="Meiryo UI" pitchFamily="50" charset="-128"/>
                <a:cs typeface="Meiryo UI" pitchFamily="50" charset="-128"/>
              </a:rPr>
              <a:t>)</a:t>
            </a:r>
            <a:r>
              <a:rPr lang="ja-JP" altLang="en-US" sz="2000" kern="0" dirty="0" smtClean="0">
                <a:solidFill>
                  <a:srgbClr val="000000"/>
                </a:solidFill>
                <a:ea typeface="Meiryo UI" pitchFamily="50" charset="-128"/>
                <a:cs typeface="Meiryo UI" pitchFamily="50" charset="-128"/>
              </a:rPr>
              <a:t>「大阪における主</a:t>
            </a:r>
            <a:r>
              <a:rPr lang="ja-JP" altLang="en-US" sz="2000" kern="0" dirty="0">
                <a:solidFill>
                  <a:srgbClr val="000000"/>
                </a:solidFill>
                <a:ea typeface="Meiryo UI" pitchFamily="50" charset="-128"/>
                <a:cs typeface="Meiryo UI" pitchFamily="50" charset="-128"/>
              </a:rPr>
              <a:t>なスタートアップ支援の取組み </a:t>
            </a:r>
            <a:r>
              <a:rPr lang="ja-JP" altLang="en-US" sz="2000" kern="0" dirty="0" smtClean="0">
                <a:solidFill>
                  <a:srgbClr val="000000"/>
                </a:solidFill>
                <a:ea typeface="Meiryo UI" pitchFamily="50" charset="-128"/>
                <a:cs typeface="Meiryo UI" pitchFamily="50" charset="-128"/>
              </a:rPr>
              <a:t>②（主な支援施設）</a:t>
            </a:r>
            <a:endParaRPr lang="ja-JP" altLang="en-US" sz="2000" kern="0" dirty="0">
              <a:solidFill>
                <a:srgbClr val="000000"/>
              </a:solidFill>
              <a:ea typeface="Meiryo UI" pitchFamily="50" charset="-128"/>
              <a:cs typeface="Meiryo UI" pitchFamily="50" charset="-128"/>
            </a:endParaRPr>
          </a:p>
        </p:txBody>
      </p:sp>
      <p:sp>
        <p:nvSpPr>
          <p:cNvPr id="17" name="正方形/長方形 16">
            <a:extLst>
              <a:ext uri="{FF2B5EF4-FFF2-40B4-BE49-F238E27FC236}">
                <a16:creationId xmlns:a16="http://schemas.microsoft.com/office/drawing/2014/main" id="{0ACAFD84-3FCD-49E0-84EE-0992DF06F324}"/>
              </a:ext>
            </a:extLst>
          </p:cNvPr>
          <p:cNvSpPr/>
          <p:nvPr/>
        </p:nvSpPr>
        <p:spPr>
          <a:xfrm>
            <a:off x="120305" y="526598"/>
            <a:ext cx="8822613"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大阪には、民間施設、公的施設、大学施設など、様々なスタートアップ支援施設があり、シェアオフィスやコワーキングスペースも充実。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51334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520944-77B7-461F-BBED-23C6825D1CCF}">
  <ds:schemaRefs>
    <ds:schemaRef ds:uri="http://schemas.microsoft.com/sharepoint/v3/contenttype/forms"/>
  </ds:schemaRefs>
</ds:datastoreItem>
</file>

<file path=customXml/itemProps2.xml><?xml version="1.0" encoding="utf-8"?>
<ds:datastoreItem xmlns:ds="http://schemas.openxmlformats.org/officeDocument/2006/customXml" ds:itemID="{8297BD05-048E-421D-927E-EB9B68B4D547}">
  <ds:schemaRefs>
    <ds:schemaRef ds:uri="http://purl.org/dc/elements/1.1/"/>
    <ds:schemaRef ds:uri="http://schemas.microsoft.com/office/2006/metadata/properties"/>
    <ds:schemaRef ds:uri="2be2acaf-88a6-4029-b366-c28176c7989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F5537474-EBCC-4865-9C18-71036F714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6095</Words>
  <Application>Microsoft Office PowerPoint</Application>
  <PresentationFormat>画面に合わせる (4:3)</PresentationFormat>
  <Paragraphs>448</Paragraphs>
  <Slides>22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BIZ UDPゴシック</vt:lpstr>
      <vt:lpstr>BIZ UDゴシック</vt:lpstr>
      <vt:lpstr>Meiryo UI</vt:lpstr>
      <vt:lpstr>ＭＳ Ｐゴシック</vt:lpstr>
      <vt:lpstr>游ゴシック</vt:lpstr>
      <vt:lpstr>Arial</vt:lpstr>
      <vt:lpstr>Calibri</vt:lpstr>
      <vt:lpstr>Times New Roman</vt:lpstr>
      <vt:lpstr>Wingdings</vt:lpstr>
      <vt:lpstr>Office テーマ</vt:lpstr>
      <vt:lpstr>産業分科会について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2022-06-15T08:19:00Z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