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24"/>
  </p:notesMasterIdLst>
  <p:handoutMasterIdLst>
    <p:handoutMasterId r:id="rId25"/>
  </p:handoutMasterIdLst>
  <p:sldIdLst>
    <p:sldId id="141169098" r:id="rId5"/>
    <p:sldId id="141169246" r:id="rId6"/>
    <p:sldId id="141169252" r:id="rId7"/>
    <p:sldId id="141169228" r:id="rId8"/>
    <p:sldId id="141169233" r:id="rId9"/>
    <p:sldId id="141169248" r:id="rId10"/>
    <p:sldId id="141169241" r:id="rId11"/>
    <p:sldId id="141169235" r:id="rId12"/>
    <p:sldId id="141169243" r:id="rId13"/>
    <p:sldId id="141169244" r:id="rId14"/>
    <p:sldId id="141169237" r:id="rId15"/>
    <p:sldId id="141169250" r:id="rId16"/>
    <p:sldId id="141169238" r:id="rId17"/>
    <p:sldId id="141169239" r:id="rId18"/>
    <p:sldId id="141169245" r:id="rId19"/>
    <p:sldId id="141169232" r:id="rId20"/>
    <p:sldId id="141169242" r:id="rId21"/>
    <p:sldId id="141169247" r:id="rId22"/>
    <p:sldId id="141169253"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6" autoAdjust="0"/>
    <p:restoredTop sz="94660"/>
  </p:normalViewPr>
  <p:slideViewPr>
    <p:cSldViewPr snapToGrid="0">
      <p:cViewPr varScale="1">
        <p:scale>
          <a:sx n="73" d="100"/>
          <a:sy n="73" d="100"/>
        </p:scale>
        <p:origin x="1194" y="66"/>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slides/slide14.xml" Type="http://schemas.openxmlformats.org/officeDocument/2006/relationships/slide" Id="rId18"></Relationship><Relationship Target="presProps.xml" Type="http://schemas.openxmlformats.org/officeDocument/2006/relationships/presProps" Id="rId26"></Relationship><Relationship Target="../customXml/item3.xml" Type="http://schemas.openxmlformats.org/officeDocument/2006/relationships/customXml" Id="rId3"></Relationship><Relationship Target="slides/slide17.xml" Type="http://schemas.openxmlformats.org/officeDocument/2006/relationships/slide"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slides/slide13.xml" Type="http://schemas.openxmlformats.org/officeDocument/2006/relationships/slide" Id="rId17"></Relationship><Relationship Target="handoutMasters/handoutMaster1.xml" Type="http://schemas.openxmlformats.org/officeDocument/2006/relationships/handoutMaster" Id="rId25"></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slides/slide16.xml" Type="http://schemas.openxmlformats.org/officeDocument/2006/relationships/slide" Id="rId20"></Relationship><Relationship Target="tableStyles.xml" Type="http://schemas.openxmlformats.org/officeDocument/2006/relationships/tableStyles" Id="rId29"></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notesMasters/notesMaster1.xml" Type="http://schemas.openxmlformats.org/officeDocument/2006/relationships/notesMaster" Id="rId24"></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19.xml" Type="http://schemas.openxmlformats.org/officeDocument/2006/relationships/slide" Id="rId23"></Relationship><Relationship Target="theme/theme1.xml" Type="http://schemas.openxmlformats.org/officeDocument/2006/relationships/theme" Id="rId28"></Relationship><Relationship Target="slides/slide6.xml" Type="http://schemas.openxmlformats.org/officeDocument/2006/relationships/slide" Id="rId10"></Relationship><Relationship Target="slides/slide15.xml" Type="http://schemas.openxmlformats.org/officeDocument/2006/relationships/slide"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slides/slide18.xml" Type="http://schemas.openxmlformats.org/officeDocument/2006/relationships/slide" Id="rId22"></Relationship><Relationship Target="viewProps.xml" Type="http://schemas.openxmlformats.org/officeDocument/2006/relationships/viewProps" Id="rId27"></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20" tIns="45708" rIns="91420" bIns="45708" rtlCol="0"/>
          <a:lstStyle>
            <a:lvl1pPr algn="r">
              <a:defRPr sz="1200"/>
            </a:lvl1pPr>
          </a:lstStyle>
          <a:p>
            <a:fld id="{232AD951-7E19-4004-B83F-A7C7A1215E4B}" type="datetimeFigureOut">
              <a:rPr kumimoji="1" lang="ja-JP" altLang="en-US" smtClean="0"/>
              <a:t>2022/5/18</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20" tIns="45708" rIns="9142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8475"/>
          </a:xfrm>
          <a:prstGeom prst="rect">
            <a:avLst/>
          </a:prstGeom>
        </p:spPr>
        <p:txBody>
          <a:bodyPr vert="horz" lIns="91420" tIns="45708" rIns="91420" bIns="45708"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6" cy="498693"/>
          </a:xfrm>
          <a:prstGeom prst="rect">
            <a:avLst/>
          </a:prstGeom>
        </p:spPr>
        <p:txBody>
          <a:bodyPr vert="horz" lIns="91533" tIns="45768" rIns="91533" bIns="457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3"/>
          </a:xfrm>
          <a:prstGeom prst="rect">
            <a:avLst/>
          </a:prstGeom>
        </p:spPr>
        <p:txBody>
          <a:bodyPr vert="horz" lIns="91533" tIns="45768" rIns="91533" bIns="45768" rtlCol="0"/>
          <a:lstStyle>
            <a:lvl1pPr algn="r">
              <a:defRPr sz="1200"/>
            </a:lvl1pPr>
          </a:lstStyle>
          <a:p>
            <a:fld id="{AFD2E2CB-6C4B-4969-8D8B-067DE241F3A1}" type="datetimeFigureOut">
              <a:rPr kumimoji="1" lang="ja-JP" altLang="en-US" smtClean="0"/>
              <a:t>2022/5/18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33" tIns="45768" rIns="91533" bIns="45768"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1533" tIns="45768" rIns="91533" bIns="457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33" tIns="45768" rIns="91533" bIns="457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33" tIns="45768" rIns="91533" bIns="45768"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060084-85E6-43EF-B436-B46F05885A27}" type="datetime1">
              <a:rPr kumimoji="1" lang="ja-JP" altLang="en-US" smtClean="0"/>
              <a:t>2022/5/18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50688E-49BD-4971-A1D5-B49780228D2B}" type="datetime1">
              <a:rPr kumimoji="1" lang="ja-JP" altLang="en-US" smtClean="0"/>
              <a:t>2022/5/18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08F3E7-A657-4C5A-9D96-C5487093766E}" type="datetime1">
              <a:rPr kumimoji="1" lang="ja-JP" altLang="en-US" smtClean="0"/>
              <a:t>2022/5/18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170BE6-0F0E-4DE9-BB7D-96AEAA988AA4}" type="datetime1">
              <a:rPr kumimoji="1" lang="ja-JP" altLang="en-US" smtClean="0"/>
              <a:t>2022/5/18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8289B0-2C67-4E60-B8F4-FFA63F86ADDC}" type="datetime1">
              <a:rPr kumimoji="1" lang="ja-JP" altLang="en-US" smtClean="0"/>
              <a:t>2022/5/18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68C201-8466-43B8-8B02-31BB4E518406}" type="datetime1">
              <a:rPr kumimoji="1" lang="ja-JP" altLang="en-US" smtClean="0"/>
              <a:t>2022/5/18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C5B0833-77AA-4699-8ED8-A3CE607C06F0}" type="datetime1">
              <a:rPr kumimoji="1" lang="ja-JP" altLang="en-US" smtClean="0"/>
              <a:t>2022/5/18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13F8D3-45F7-4DDB-AFCB-C79CD26A00BD}" type="datetime1">
              <a:rPr kumimoji="1" lang="ja-JP" altLang="en-US" smtClean="0"/>
              <a:t>2022/5/18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C57EF-82AB-4353-9E27-712E807B6359}" type="datetime1">
              <a:rPr kumimoji="1" lang="ja-JP" altLang="en-US" smtClean="0"/>
              <a:t>2022/5/18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1C6E39-1E57-493C-A803-9B8DE37DBBAD}" type="datetime1">
              <a:rPr kumimoji="1" lang="ja-JP" altLang="en-US" smtClean="0"/>
              <a:t>2022/5/18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69DE247-D8AD-4B97-A1A0-85AC28838F03}" type="datetime1">
              <a:rPr kumimoji="1" lang="ja-JP" altLang="en-US" smtClean="0"/>
              <a:t>2022/5/18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DA9C1-ADB5-4EB3-8969-C32D46654C47}" type="datetime1">
              <a:rPr kumimoji="1" lang="ja-JP" altLang="en-US" smtClean="0"/>
              <a:t>2022/5/18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8.png" Type="http://schemas.openxmlformats.org/officeDocument/2006/relationships/image" Id="rId2"></Relationship><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9.png" Type="http://schemas.openxmlformats.org/officeDocument/2006/relationships/imag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1.png" Type="http://schemas.openxmlformats.org/officeDocument/2006/relationships/image" Id="rId3"></Relationship><Relationship Target="../media/image10.png" Type="http://schemas.openxmlformats.org/officeDocument/2006/relationships/imag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12.png" Type="http://schemas.openxmlformats.org/officeDocument/2006/relationships/image" Id="rId2"></Relationship><Relationship Target="../slideLayouts/slideLayout7.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3.png" Type="http://schemas.openxmlformats.org/officeDocument/2006/relationships/image" Id="rId2"></Relationship><Relationship Target="../slideLayouts/slideLayout7.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5.png" Type="http://schemas.openxmlformats.org/officeDocument/2006/relationships/image" Id="rId3"></Relationship><Relationship Target="../media/image14.png" Type="http://schemas.openxmlformats.org/officeDocument/2006/relationships/image" Id="rId2"></Relationship><Relationship Target="../slideLayouts/slideLayout7.xml" Type="http://schemas.openxmlformats.org/officeDocument/2006/relationships/slideLayout" Id="rId1"></Relationship><Relationship Target="../media/image17.png" Type="http://schemas.openxmlformats.org/officeDocument/2006/relationships/image" Id="rId5"></Relationship><Relationship Target="../media/image16.png" Type="http://schemas.openxmlformats.org/officeDocument/2006/relationships/image" Id="rId4"></Relationship></Relationships>
</file>

<file path=ppt/slides/_rels/slide16.xml.rels><?xml version="1.0" encoding="UTF-8" ?><Relationships xmlns="http://schemas.openxmlformats.org/package/2006/relationships"><Relationship Target="../media/image19.png" Type="http://schemas.openxmlformats.org/officeDocument/2006/relationships/image" Id="rId3"></Relationship><Relationship Target="../media/image18.png" Type="http://schemas.openxmlformats.org/officeDocument/2006/relationships/image" Id="rId2"></Relationship><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20.png" Type="http://schemas.openxmlformats.org/officeDocument/2006/relationships/image" Id="rId2"></Relationship><Relationship Target="../slideLayouts/slideLayout2.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21.png" Type="http://schemas.openxmlformats.org/officeDocument/2006/relationships/image" Id="rId2"></Relationship><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6.xml.rels><?xml version="1.0" encoding="UTF-8" ?><Relationships xmlns="http://schemas.openxmlformats.org/package/2006/relationships"><Relationship Target="../media/image1.png" Type="http://schemas.openxmlformats.org/officeDocument/2006/relationships/imag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2.pn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4.png" Type="http://schemas.openxmlformats.org/officeDocument/2006/relationships/image" Id="rId3"></Relationship><Relationship Target="../media/image3.png" Type="http://schemas.openxmlformats.org/officeDocument/2006/relationships/image" Id="rId2"></Relationship><Relationship Target="../slideLayouts/slideLayout2.xml" Type="http://schemas.openxmlformats.org/officeDocument/2006/relationships/slideLayout" Id="rId1"></Relationship><Relationship Target="../media/image6.png" Type="http://schemas.openxmlformats.org/officeDocument/2006/relationships/image" Id="rId5"></Relationship><Relationship Target="../media/image5.png" Type="http://schemas.openxmlformats.org/officeDocument/2006/relationships/image" Id="rId4"></Relationship></Relationships>
</file>

<file path=ppt/slides/_rels/slide9.xml.rels><?xml version="1.0" encoding="UTF-8" ?><Relationships xmlns="http://schemas.openxmlformats.org/package/2006/relationships"><Relationship Target="../media/image7.png" Type="http://schemas.openxmlformats.org/officeDocument/2006/relationships/imag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人材</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分科会について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3004457" y="393104"/>
            <a:ext cx="6035039" cy="523220"/>
          </a:xfrm>
          <a:prstGeom prst="rect">
            <a:avLst/>
          </a:prstGeom>
          <a:noFill/>
        </p:spPr>
        <p:txBody>
          <a:bodyPr wrap="square" rtlCol="0">
            <a:spAutoFit/>
          </a:bodyPr>
          <a:lstStyle/>
          <a:p>
            <a:r>
              <a:rPr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.5.19</a:t>
            </a:r>
          </a:p>
          <a:p>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第６回「副首都ビジョン」のバージョンアップに向けた意見交換会（人材分科会）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資料１</a:t>
            </a:r>
            <a:endParaRPr kumimoji="1"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2(4)</a:t>
            </a:r>
            <a:r>
              <a:rPr lang="ja-JP" altLang="en-US" sz="2000" kern="0" dirty="0" smtClean="0">
                <a:solidFill>
                  <a:srgbClr val="000000"/>
                </a:solidFill>
                <a:ea typeface="Meiryo UI" pitchFamily="50" charset="-128"/>
                <a:cs typeface="Meiryo UI" pitchFamily="50" charset="-128"/>
              </a:rPr>
              <a:t>仕事</a:t>
            </a:r>
            <a:r>
              <a:rPr lang="ja-JP" altLang="en-US" sz="2000" kern="0" dirty="0">
                <a:solidFill>
                  <a:srgbClr val="000000"/>
                </a:solidFill>
                <a:ea typeface="Meiryo UI" pitchFamily="50" charset="-128"/>
                <a:cs typeface="Meiryo UI" pitchFamily="50" charset="-128"/>
              </a:rPr>
              <a:t>と生活の満足度について</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a:xfrm>
            <a:off x="6978654" y="6509400"/>
            <a:ext cx="2057400" cy="365125"/>
          </a:xfrm>
        </p:spPr>
        <p:txBody>
          <a:bodyPr/>
          <a:lstStyle/>
          <a:p>
            <a:fld id="{50F88186-B17D-4CE3-A887-D91699CF601C}" type="slidenum">
              <a:rPr kumimoji="1" lang="ja-JP" altLang="en-US" smtClean="0"/>
              <a:t>9</a:t>
            </a:fld>
            <a:endParaRPr kumimoji="1" lang="ja-JP" altLang="en-US" dirty="0"/>
          </a:p>
        </p:txBody>
      </p:sp>
      <p:sp>
        <p:nvSpPr>
          <p:cNvPr id="21" name="正方形/長方形 20"/>
          <p:cNvSpPr/>
          <p:nvPr/>
        </p:nvSpPr>
        <p:spPr>
          <a:xfrm>
            <a:off x="235357" y="6241788"/>
            <a:ext cx="9104372"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厚生労働省 毎月勤労統計調査、内閣府 満足度・生活の質に関する調査（</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年調査・</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年調査）</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と生活の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満足度」と「実労働時間」には相関関係があり、仕事と生活の満足度については、大阪は他都市と比較し、比較的高い。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17F7282-A503-40DE-BFE7-97D57EFD98D3}"/>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　都道府県別　仕事と生活の満足度と実労働時間の相関</a:t>
            </a:r>
          </a:p>
        </p:txBody>
      </p:sp>
      <p:pic>
        <p:nvPicPr>
          <p:cNvPr id="3" name="図 2">
            <a:extLst>
              <a:ext uri="{FF2B5EF4-FFF2-40B4-BE49-F238E27FC236}">
                <a16:creationId xmlns:a16="http://schemas.microsoft.com/office/drawing/2014/main" id="{7B4ADBFF-2938-42B3-945D-D6AC4305E423}"/>
              </a:ext>
            </a:extLst>
          </p:cNvPr>
          <p:cNvPicPr>
            <a:picLocks noChangeAspect="1"/>
          </p:cNvPicPr>
          <p:nvPr/>
        </p:nvPicPr>
        <p:blipFill>
          <a:blip r:embed="rId2"/>
          <a:stretch>
            <a:fillRect/>
          </a:stretch>
        </p:blipFill>
        <p:spPr>
          <a:xfrm>
            <a:off x="665589" y="1971785"/>
            <a:ext cx="7493305" cy="3883487"/>
          </a:xfrm>
          <a:prstGeom prst="rect">
            <a:avLst/>
          </a:prstGeom>
        </p:spPr>
      </p:pic>
    </p:spTree>
    <p:extLst>
      <p:ext uri="{BB962C8B-B14F-4D97-AF65-F5344CB8AC3E}">
        <p14:creationId xmlns:p14="http://schemas.microsoft.com/office/powerpoint/2010/main" val="135813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2(5)</a:t>
            </a:r>
            <a:r>
              <a:rPr lang="ja-JP" altLang="en-US" sz="2000" kern="0" dirty="0" smtClean="0">
                <a:solidFill>
                  <a:srgbClr val="000000"/>
                </a:solidFill>
                <a:ea typeface="Meiryo UI" pitchFamily="50" charset="-128"/>
                <a:cs typeface="Meiryo UI" pitchFamily="50" charset="-128"/>
              </a:rPr>
              <a:t>職業間</a:t>
            </a:r>
            <a:r>
              <a:rPr lang="ja-JP" altLang="en-US" sz="2000" kern="0" dirty="0">
                <a:solidFill>
                  <a:srgbClr val="000000"/>
                </a:solidFill>
                <a:ea typeface="Meiryo UI" pitchFamily="50" charset="-128"/>
                <a:cs typeface="Meiryo UI" pitchFamily="50" charset="-128"/>
              </a:rPr>
              <a:t>の</a:t>
            </a:r>
            <a:r>
              <a:rPr lang="ja-JP" altLang="en-US" sz="2000" kern="0" dirty="0" smtClean="0">
                <a:solidFill>
                  <a:srgbClr val="000000"/>
                </a:solidFill>
                <a:ea typeface="Meiryo UI" pitchFamily="50" charset="-128"/>
                <a:cs typeface="Meiryo UI" pitchFamily="50" charset="-128"/>
              </a:rPr>
              <a:t>ミスマッチについて</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a:xfrm>
            <a:off x="7018136" y="6526726"/>
            <a:ext cx="2057400" cy="365125"/>
          </a:xfrm>
        </p:spPr>
        <p:txBody>
          <a:bodyPr/>
          <a:lstStyle/>
          <a:p>
            <a:fld id="{50F88186-B17D-4CE3-A887-D91699CF601C}" type="slidenum">
              <a:rPr kumimoji="1" lang="ja-JP" altLang="en-US" smtClean="0"/>
              <a:t>10</a:t>
            </a:fld>
            <a:endParaRPr kumimoji="1" lang="ja-JP" altLang="en-US" dirty="0"/>
          </a:p>
        </p:txBody>
      </p:sp>
      <p:pic>
        <p:nvPicPr>
          <p:cNvPr id="3" name="図 2"/>
          <p:cNvPicPr>
            <a:picLocks noChangeAspect="1"/>
          </p:cNvPicPr>
          <p:nvPr/>
        </p:nvPicPr>
        <p:blipFill>
          <a:blip r:embed="rId2"/>
          <a:stretch>
            <a:fillRect/>
          </a:stretch>
        </p:blipFill>
        <p:spPr>
          <a:xfrm>
            <a:off x="238039" y="1659652"/>
            <a:ext cx="8409164" cy="4740346"/>
          </a:xfrm>
          <a:prstGeom prst="rect">
            <a:avLst/>
          </a:prstGeom>
        </p:spPr>
      </p:pic>
      <p:sp>
        <p:nvSpPr>
          <p:cNvPr id="10" name="テキスト ボックス 9">
            <a:extLst>
              <a:ext uri="{FF2B5EF4-FFF2-40B4-BE49-F238E27FC236}">
                <a16:creationId xmlns:a16="http://schemas.microsoft.com/office/drawing/2014/main" id="{8DF3C4AF-9C9D-4966-B883-D7987894B73A}"/>
              </a:ext>
            </a:extLst>
          </p:cNvPr>
          <p:cNvSpPr txBox="1"/>
          <p:nvPr/>
        </p:nvSpPr>
        <p:spPr>
          <a:xfrm>
            <a:off x="0" y="483976"/>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地域別職業間ミスマッチ指標の職業別</a:t>
            </a:r>
            <a:r>
              <a:rPr kumimoji="1" lang="ja-JP" altLang="en-US" sz="1400" b="1" dirty="0" smtClean="0"/>
              <a:t>寄与</a:t>
            </a:r>
            <a:endParaRPr kumimoji="1" lang="ja-JP" altLang="en-US" sz="1400" b="1" dirty="0"/>
          </a:p>
        </p:txBody>
      </p:sp>
      <p:sp>
        <p:nvSpPr>
          <p:cNvPr id="11" name="正方形/長方形 10">
            <a:extLst>
              <a:ext uri="{FF2B5EF4-FFF2-40B4-BE49-F238E27FC236}">
                <a16:creationId xmlns:a16="http://schemas.microsoft.com/office/drawing/2014/main" id="{47C335BE-D163-46FC-BF87-6A3E9266A11B}"/>
              </a:ext>
            </a:extLst>
          </p:cNvPr>
          <p:cNvSpPr/>
          <p:nvPr/>
        </p:nvSpPr>
        <p:spPr>
          <a:xfrm>
            <a:off x="105366" y="847645"/>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地域別職業間ミスマッチ指標について、職業別の寄与度をみると、近畿では、事務従事者、サービス職業従事者、専門的・技術的職業従事者、運搬・</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清掃等</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従事者が大きくミスマッチ指標を押し上げている。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FF1C65AA-77AB-4ADC-981A-42C581D34602}"/>
              </a:ext>
            </a:extLst>
          </p:cNvPr>
          <p:cNvSpPr/>
          <p:nvPr/>
        </p:nvSpPr>
        <p:spPr>
          <a:xfrm>
            <a:off x="341387" y="6412657"/>
            <a:ext cx="7305035"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内閣府「地域の経済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276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2(6)</a:t>
            </a:r>
            <a:r>
              <a:rPr lang="ja-JP" altLang="en-US" sz="2000" kern="0" dirty="0" smtClean="0">
                <a:solidFill>
                  <a:srgbClr val="000000"/>
                </a:solidFill>
                <a:ea typeface="Meiryo UI" pitchFamily="50" charset="-128"/>
                <a:cs typeface="Meiryo UI" pitchFamily="50" charset="-128"/>
              </a:rPr>
              <a:t>転職率について</a:t>
            </a:r>
            <a:endParaRPr kumimoji="0" lang="ja-JP" altLang="en-US" sz="2000"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234391" y="6239435"/>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出典：総務省「統計でみる都道府県のすがた」</a:t>
            </a:r>
          </a:p>
        </p:txBody>
      </p:sp>
      <p:sp>
        <p:nvSpPr>
          <p:cNvPr id="11" name="テキスト ボックス 10"/>
          <p:cNvSpPr txBox="1"/>
          <p:nvPr/>
        </p:nvSpPr>
        <p:spPr>
          <a:xfrm>
            <a:off x="97981" y="558445"/>
            <a:ext cx="8837738" cy="307777"/>
          </a:xfrm>
          <a:prstGeom prst="rect">
            <a:avLst/>
          </a:prstGeom>
          <a:noFill/>
        </p:spPr>
        <p:txBody>
          <a:bodyPr wrap="square" rtlCol="0">
            <a:spAutoFit/>
          </a:bodyPr>
          <a:lstStyle/>
          <a:p>
            <a:r>
              <a:rPr kumimoji="1" lang="ja-JP" altLang="en-US" sz="1400" b="1" dirty="0"/>
              <a:t>■</a:t>
            </a:r>
            <a:r>
              <a:rPr lang="ja-JP" altLang="en-US" sz="1400" b="1" dirty="0"/>
              <a:t>　転職率（離職後１年以内に転職した人の全有業者に占める割合）</a:t>
            </a:r>
            <a:r>
              <a:rPr lang="en-US" altLang="ja-JP" sz="1400" b="1" dirty="0"/>
              <a:t>2007,2012,2017</a:t>
            </a:r>
            <a:endParaRPr lang="ja-JP" altLang="en-US" sz="1000" dirty="0"/>
          </a:p>
        </p:txBody>
      </p:sp>
      <p:sp>
        <p:nvSpPr>
          <p:cNvPr id="18" name="正方形/長方形 17">
            <a:extLst>
              <a:ext uri="{FF2B5EF4-FFF2-40B4-BE49-F238E27FC236}">
                <a16:creationId xmlns:a16="http://schemas.microsoft.com/office/drawing/2014/main" id="{0C6AAB64-D661-4B9F-9FB7-E4AAD243C54C}"/>
              </a:ext>
            </a:extLst>
          </p:cNvPr>
          <p:cNvSpPr/>
          <p:nvPr/>
        </p:nvSpPr>
        <p:spPr>
          <a:xfrm>
            <a:off x="5514909" y="455992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9" name="正方形/長方形 18">
            <a:extLst>
              <a:ext uri="{FF2B5EF4-FFF2-40B4-BE49-F238E27FC236}">
                <a16:creationId xmlns:a16="http://schemas.microsoft.com/office/drawing/2014/main" id="{0C6AAB64-D661-4B9F-9FB7-E4AAD243C54C}"/>
              </a:ext>
            </a:extLst>
          </p:cNvPr>
          <p:cNvSpPr/>
          <p:nvPr/>
        </p:nvSpPr>
        <p:spPr>
          <a:xfrm>
            <a:off x="5528676" y="530996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20" name="正方形/長方形 19">
            <a:extLst>
              <a:ext uri="{FF2B5EF4-FFF2-40B4-BE49-F238E27FC236}">
                <a16:creationId xmlns:a16="http://schemas.microsoft.com/office/drawing/2014/main" id="{0C6AAB64-D661-4B9F-9FB7-E4AAD243C54C}"/>
              </a:ext>
            </a:extLst>
          </p:cNvPr>
          <p:cNvSpPr/>
          <p:nvPr/>
        </p:nvSpPr>
        <p:spPr>
          <a:xfrm>
            <a:off x="5445799" y="339824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1" name="正方形/長方形 20">
            <a:extLst>
              <a:ext uri="{FF2B5EF4-FFF2-40B4-BE49-F238E27FC236}">
                <a16:creationId xmlns:a16="http://schemas.microsoft.com/office/drawing/2014/main" id="{0C6AAB64-D661-4B9F-9FB7-E4AAD243C54C}"/>
              </a:ext>
            </a:extLst>
          </p:cNvPr>
          <p:cNvSpPr/>
          <p:nvPr/>
        </p:nvSpPr>
        <p:spPr>
          <a:xfrm>
            <a:off x="5453101" y="372118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22" name="正方形/長方形 21">
            <a:extLst>
              <a:ext uri="{FF2B5EF4-FFF2-40B4-BE49-F238E27FC236}">
                <a16:creationId xmlns:a16="http://schemas.microsoft.com/office/drawing/2014/main" id="{0C6AAB64-D661-4B9F-9FB7-E4AAD243C54C}"/>
              </a:ext>
            </a:extLst>
          </p:cNvPr>
          <p:cNvSpPr/>
          <p:nvPr/>
        </p:nvSpPr>
        <p:spPr>
          <a:xfrm>
            <a:off x="5493965" y="482458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23" name="正方形/長方形 22">
            <a:extLst>
              <a:ext uri="{FF2B5EF4-FFF2-40B4-BE49-F238E27FC236}">
                <a16:creationId xmlns:a16="http://schemas.microsoft.com/office/drawing/2014/main" id="{0C6AAB64-D661-4B9F-9FB7-E4AAD243C54C}"/>
              </a:ext>
            </a:extLst>
          </p:cNvPr>
          <p:cNvSpPr/>
          <p:nvPr/>
        </p:nvSpPr>
        <p:spPr>
          <a:xfrm>
            <a:off x="5541835" y="412031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神奈川県</a:t>
            </a:r>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7086600" y="1839147"/>
            <a:ext cx="1849119"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年順位</a:t>
            </a:r>
          </a:p>
        </p:txBody>
      </p:sp>
      <p:sp>
        <p:nvSpPr>
          <p:cNvPr id="28" name="正方形/長方形 27"/>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における労働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流動性（転職率）は、東京都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より低く、愛知県より高い傾向にある。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算出</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方法：転職者数</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年前の勤め先と現在の勤め先が異なる人）を有業者数で割って算出</a:t>
            </a:r>
          </a:p>
        </p:txBody>
      </p:sp>
      <p:sp>
        <p:nvSpPr>
          <p:cNvPr id="26" name="スライド番号プレースホルダー 1"/>
          <p:cNvSpPr>
            <a:spLocks noGrp="1"/>
          </p:cNvSpPr>
          <p:nvPr>
            <p:ph type="sldNum" sz="quarter" idx="12"/>
          </p:nvPr>
        </p:nvSpPr>
        <p:spPr>
          <a:xfrm>
            <a:off x="8752114" y="6544743"/>
            <a:ext cx="442293" cy="365125"/>
          </a:xfrm>
        </p:spPr>
        <p:txBody>
          <a:bodyPr/>
          <a:lstStyle/>
          <a:p>
            <a:fld id="{4AFB2BD9-75B0-4367-96C2-269A9ADE290D}" type="slidenum">
              <a:rPr kumimoji="1" lang="ja-JP" altLang="en-US" smtClean="0"/>
              <a:t>11</a:t>
            </a:fld>
            <a:endParaRPr kumimoji="1" lang="ja-JP" altLang="en-US"/>
          </a:p>
        </p:txBody>
      </p:sp>
      <p:pic>
        <p:nvPicPr>
          <p:cNvPr id="2" name="図 1"/>
          <p:cNvPicPr>
            <a:picLocks noChangeAspect="1"/>
          </p:cNvPicPr>
          <p:nvPr/>
        </p:nvPicPr>
        <p:blipFill>
          <a:blip r:embed="rId2"/>
          <a:stretch>
            <a:fillRect/>
          </a:stretch>
        </p:blipFill>
        <p:spPr>
          <a:xfrm>
            <a:off x="290274" y="1761825"/>
            <a:ext cx="6248942" cy="4560203"/>
          </a:xfrm>
          <a:prstGeom prst="rect">
            <a:avLst/>
          </a:prstGeom>
        </p:spPr>
      </p:pic>
      <p:pic>
        <p:nvPicPr>
          <p:cNvPr id="3" name="図 2"/>
          <p:cNvPicPr>
            <a:picLocks noChangeAspect="1"/>
          </p:cNvPicPr>
          <p:nvPr/>
        </p:nvPicPr>
        <p:blipFill>
          <a:blip r:embed="rId3"/>
          <a:stretch>
            <a:fillRect/>
          </a:stretch>
        </p:blipFill>
        <p:spPr>
          <a:xfrm>
            <a:off x="6283811" y="2228744"/>
            <a:ext cx="2627604" cy="3621338"/>
          </a:xfrm>
          <a:prstGeom prst="rect">
            <a:avLst/>
          </a:prstGeom>
        </p:spPr>
      </p:pic>
      <p:sp>
        <p:nvSpPr>
          <p:cNvPr id="25" name="正方形/長方形 24">
            <a:extLst>
              <a:ext uri="{FF2B5EF4-FFF2-40B4-BE49-F238E27FC236}">
                <a16:creationId xmlns:a16="http://schemas.microsoft.com/office/drawing/2014/main" id="{DD16CC1B-33BD-4AD6-A43F-503A9E69ED17}"/>
              </a:ext>
            </a:extLst>
          </p:cNvPr>
          <p:cNvSpPr/>
          <p:nvPr/>
        </p:nvSpPr>
        <p:spPr>
          <a:xfrm>
            <a:off x="6315262" y="4880424"/>
            <a:ext cx="2576391" cy="2749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Tree>
    <p:extLst>
      <p:ext uri="{BB962C8B-B14F-4D97-AF65-F5344CB8AC3E}">
        <p14:creationId xmlns:p14="http://schemas.microsoft.com/office/powerpoint/2010/main" val="372445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b="986"/>
          <a:stretch/>
        </p:blipFill>
        <p:spPr>
          <a:xfrm>
            <a:off x="774888" y="1177914"/>
            <a:ext cx="7154273" cy="4527561"/>
          </a:xfrm>
          <a:prstGeom prst="rect">
            <a:avLst/>
          </a:prstGeom>
        </p:spPr>
      </p:pic>
      <p:sp>
        <p:nvSpPr>
          <p:cNvPr id="19" name="正方形/長方形 18"/>
          <p:cNvSpPr/>
          <p:nvPr/>
        </p:nvSpPr>
        <p:spPr>
          <a:xfrm>
            <a:off x="102786" y="651493"/>
            <a:ext cx="8933268" cy="4872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都道府県の地方公務員採用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大卒程度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一般行政職以外を含む）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における採用者に占める女性の割合をみると、東京都は全国６位で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p>
        </p:txBody>
      </p:sp>
      <p:sp>
        <p:nvSpPr>
          <p:cNvPr id="20" name="正方形/長方形 19"/>
          <p:cNvSpPr/>
          <p:nvPr/>
        </p:nvSpPr>
        <p:spPr>
          <a:xfrm>
            <a:off x="0" y="1118"/>
            <a:ext cx="9144000" cy="36637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3(1)</a:t>
            </a:r>
            <a:r>
              <a:rPr lang="ja-JP" altLang="en-US" sz="2000" kern="0" dirty="0" smtClean="0">
                <a:solidFill>
                  <a:srgbClr val="000000"/>
                </a:solidFill>
                <a:ea typeface="Meiryo UI" pitchFamily="50" charset="-128"/>
                <a:cs typeface="Meiryo UI" pitchFamily="50" charset="-128"/>
              </a:rPr>
              <a:t>女性</a:t>
            </a:r>
            <a:r>
              <a:rPr lang="ja-JP" altLang="en-US" sz="2000" kern="0" dirty="0">
                <a:solidFill>
                  <a:srgbClr val="000000"/>
                </a:solidFill>
                <a:ea typeface="Meiryo UI" pitchFamily="50" charset="-128"/>
                <a:cs typeface="Meiryo UI" pitchFamily="50" charset="-128"/>
              </a:rPr>
              <a:t>参加に</a:t>
            </a:r>
            <a:r>
              <a:rPr lang="ja-JP" altLang="en-US" sz="2000" kern="0" dirty="0" smtClean="0">
                <a:solidFill>
                  <a:srgbClr val="000000"/>
                </a:solidFill>
                <a:ea typeface="Meiryo UI" pitchFamily="50" charset="-128"/>
                <a:cs typeface="Meiryo UI" pitchFamily="50" charset="-128"/>
              </a:rPr>
              <a:t>ついて①</a:t>
            </a:r>
            <a:r>
              <a:rPr lang="ja-JP" altLang="en-US" sz="1600" kern="0" dirty="0" smtClean="0">
                <a:solidFill>
                  <a:srgbClr val="000000"/>
                </a:solidFill>
                <a:ea typeface="Meiryo UI" pitchFamily="50" charset="-128"/>
                <a:cs typeface="Meiryo UI" pitchFamily="50" charset="-128"/>
              </a:rPr>
              <a:t>（都道府県の地方公務員採用試験からの採用者に占める女性の割合）</a:t>
            </a:r>
            <a:endParaRPr kumimoji="0" lang="ja-JP" altLang="en-US" sz="1600" kern="0" dirty="0">
              <a:solidFill>
                <a:srgbClr val="000000"/>
              </a:solidFill>
              <a:ea typeface="Meiryo UI" pitchFamily="50" charset="-128"/>
              <a:cs typeface="Meiryo UI" pitchFamily="50" charset="-128"/>
            </a:endParaRPr>
          </a:p>
        </p:txBody>
      </p:sp>
      <p:sp>
        <p:nvSpPr>
          <p:cNvPr id="18" name="テキスト ボックス 17"/>
          <p:cNvSpPr txBox="1"/>
          <p:nvPr/>
        </p:nvSpPr>
        <p:spPr>
          <a:xfrm>
            <a:off x="53033" y="378057"/>
            <a:ext cx="8105861" cy="307777"/>
          </a:xfrm>
          <a:prstGeom prst="rect">
            <a:avLst/>
          </a:prstGeom>
          <a:noFill/>
        </p:spPr>
        <p:txBody>
          <a:bodyPr wrap="square" rtlCol="0">
            <a:spAutoFit/>
          </a:bodyPr>
          <a:lstStyle/>
          <a:p>
            <a:r>
              <a:rPr kumimoji="1" lang="ja-JP" altLang="en-US" sz="1400" b="1" dirty="0"/>
              <a:t>■</a:t>
            </a:r>
            <a:r>
              <a:rPr lang="ja-JP" altLang="en-US" sz="1400" b="1" dirty="0"/>
              <a:t>　都道府県の地方公務員採用</a:t>
            </a:r>
            <a:r>
              <a:rPr lang="ja-JP" altLang="en-US" sz="1400" b="1" dirty="0" smtClean="0"/>
              <a:t>試験</a:t>
            </a:r>
            <a:r>
              <a:rPr lang="en-US" altLang="ja-JP" sz="1400" b="1" dirty="0"/>
              <a:t>&lt;</a:t>
            </a:r>
            <a:r>
              <a:rPr lang="ja-JP" altLang="en-US" sz="1400" b="1" dirty="0" smtClean="0"/>
              <a:t>大卒程度</a:t>
            </a:r>
            <a:r>
              <a:rPr lang="en-US" altLang="ja-JP" sz="1400" b="1" dirty="0" smtClean="0"/>
              <a:t>&gt;</a:t>
            </a:r>
            <a:r>
              <a:rPr lang="ja-JP" altLang="en-US" sz="1400" b="1" dirty="0" smtClean="0"/>
              <a:t>から</a:t>
            </a:r>
            <a:r>
              <a:rPr lang="ja-JP" altLang="en-US" sz="1400" b="1" dirty="0"/>
              <a:t>の採用者に占める女性の</a:t>
            </a:r>
            <a:r>
              <a:rPr lang="ja-JP" altLang="en-US" sz="1400" b="1" dirty="0" smtClean="0"/>
              <a:t>割合</a:t>
            </a:r>
            <a:endParaRPr kumimoji="1" lang="ja-JP" altLang="en-US"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5384672" y="6596390"/>
            <a:ext cx="254448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出典：内閣府「全国女性の参画マップ」</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70136" y="5714625"/>
            <a:ext cx="8401878" cy="1061829"/>
          </a:xfrm>
          <a:prstGeom prst="rect">
            <a:avLst/>
          </a:prstGeom>
          <a:noFill/>
        </p:spPr>
        <p:txBody>
          <a:bodyPr wrap="square" rtlCol="0">
            <a:spAutoFit/>
          </a:bodyPr>
          <a:lstStyle/>
          <a:p>
            <a:r>
              <a:rPr kumimoji="1" lang="ja-JP" altLang="en-US" sz="900" dirty="0"/>
              <a:t>（備考）</a:t>
            </a:r>
            <a:r>
              <a:rPr kumimoji="1" lang="en-US" altLang="ja-JP" sz="900" dirty="0"/>
              <a:t>1.</a:t>
            </a:r>
            <a:r>
              <a:rPr kumimoji="1" lang="ja-JP" altLang="en-US" sz="900" dirty="0"/>
              <a:t>資料出所は内閣府「地方公共団体における男女共同参画社会の形成又は女性に関する施策の推進状況」（</a:t>
            </a:r>
            <a:r>
              <a:rPr kumimoji="1" lang="en-US" altLang="ja-JP" sz="900" dirty="0"/>
              <a:t>2021</a:t>
            </a:r>
            <a:r>
              <a:rPr kumimoji="1" lang="ja-JP" altLang="en-US" sz="900" dirty="0"/>
              <a:t>年度）。</a:t>
            </a:r>
            <a:endParaRPr kumimoji="1" lang="en-US" altLang="ja-JP" sz="900" dirty="0"/>
          </a:p>
          <a:p>
            <a:r>
              <a:rPr kumimoji="1" lang="ja-JP" altLang="en-US" sz="900" dirty="0"/>
              <a:t>　　　　　　</a:t>
            </a:r>
            <a:r>
              <a:rPr kumimoji="1" lang="en-US" altLang="ja-JP" sz="900" dirty="0"/>
              <a:t>2.</a:t>
            </a:r>
            <a:r>
              <a:rPr kumimoji="1" lang="ja-JP" altLang="en-US" sz="900" dirty="0"/>
              <a:t>採用期間は</a:t>
            </a:r>
            <a:r>
              <a:rPr kumimoji="1" lang="en-US" altLang="ja-JP" sz="900" dirty="0"/>
              <a:t>2020</a:t>
            </a:r>
            <a:r>
              <a:rPr kumimoji="1" lang="ja-JP" altLang="en-US" sz="900" dirty="0"/>
              <a:t>年</a:t>
            </a:r>
            <a:r>
              <a:rPr kumimoji="1" lang="en-US" altLang="ja-JP" sz="900" dirty="0"/>
              <a:t>4</a:t>
            </a:r>
            <a:r>
              <a:rPr kumimoji="1" lang="ja-JP" altLang="en-US" sz="900" dirty="0"/>
              <a:t>月</a:t>
            </a:r>
            <a:r>
              <a:rPr kumimoji="1" lang="en-US" altLang="ja-JP" sz="900" dirty="0"/>
              <a:t>1</a:t>
            </a:r>
            <a:r>
              <a:rPr kumimoji="1" lang="ja-JP" altLang="en-US" sz="900" dirty="0"/>
              <a:t>日から</a:t>
            </a:r>
            <a:r>
              <a:rPr kumimoji="1" lang="en-US" altLang="ja-JP" sz="900" dirty="0"/>
              <a:t>2021</a:t>
            </a:r>
            <a:r>
              <a:rPr kumimoji="1" lang="ja-JP" altLang="en-US" sz="900" dirty="0"/>
              <a:t>年</a:t>
            </a:r>
            <a:r>
              <a:rPr kumimoji="1" lang="en-US" altLang="ja-JP" sz="900" dirty="0"/>
              <a:t>3</a:t>
            </a:r>
            <a:r>
              <a:rPr kumimoji="1" lang="ja-JP" altLang="en-US" sz="900" dirty="0"/>
              <a:t>月</a:t>
            </a:r>
            <a:r>
              <a:rPr kumimoji="1" lang="en-US" altLang="ja-JP" sz="900" dirty="0"/>
              <a:t>31</a:t>
            </a:r>
            <a:r>
              <a:rPr kumimoji="1" lang="ja-JP" altLang="en-US" sz="900" dirty="0"/>
              <a:t>日である。</a:t>
            </a:r>
            <a:endParaRPr kumimoji="1" lang="en-US" altLang="ja-JP" sz="900" dirty="0"/>
          </a:p>
          <a:p>
            <a:r>
              <a:rPr kumimoji="1" lang="ja-JP" altLang="en-US" sz="900" dirty="0"/>
              <a:t>　　　　　　</a:t>
            </a:r>
            <a:r>
              <a:rPr kumimoji="1" lang="en-US" altLang="ja-JP" sz="900" dirty="0"/>
              <a:t>3.</a:t>
            </a:r>
            <a:r>
              <a:rPr kumimoji="1" lang="ja-JP" altLang="en-US" sz="900" dirty="0"/>
              <a:t>調査票上は「上級」。上級：大学卒業程度として取りまとめたもの。</a:t>
            </a:r>
            <a:endParaRPr kumimoji="1" lang="en-US" altLang="ja-JP" sz="900" dirty="0"/>
          </a:p>
          <a:p>
            <a:r>
              <a:rPr kumimoji="1" lang="ja-JP" altLang="en-US" sz="900" dirty="0"/>
              <a:t>　　　　　　</a:t>
            </a:r>
            <a:r>
              <a:rPr kumimoji="1" lang="en-US" altLang="ja-JP" sz="900" dirty="0"/>
              <a:t>4.</a:t>
            </a:r>
            <a:r>
              <a:rPr kumimoji="1" lang="ja-JP" altLang="en-US" sz="900" dirty="0"/>
              <a:t>本調査の管理職及び採用者に関する調査対象範囲は、教職員以外で各地方公共団体の定員となっている職員。</a:t>
            </a:r>
            <a:endParaRPr kumimoji="1" lang="en-US" altLang="ja-JP" sz="900" dirty="0"/>
          </a:p>
          <a:p>
            <a:r>
              <a:rPr kumimoji="1" lang="ja-JP" altLang="en-US" sz="900" dirty="0"/>
              <a:t>　　　　　　 　国家公務員の身分で地方公共団体に出向している職員などを含まない。</a:t>
            </a:r>
            <a:endParaRPr kumimoji="1" lang="en-US" altLang="ja-JP" sz="900" dirty="0"/>
          </a:p>
          <a:p>
            <a:r>
              <a:rPr kumimoji="1" lang="ja-JP" altLang="en-US" sz="900" dirty="0"/>
              <a:t>　　　　　　</a:t>
            </a:r>
            <a:r>
              <a:rPr kumimoji="1" lang="en-US" altLang="ja-JP" sz="900" dirty="0"/>
              <a:t>5.</a:t>
            </a:r>
            <a:r>
              <a:rPr kumimoji="1" lang="ja-JP" altLang="en-US" sz="900" dirty="0"/>
              <a:t>女性割合は小数点第</a:t>
            </a:r>
            <a:r>
              <a:rPr kumimoji="1" lang="en-US" altLang="ja-JP" sz="900" dirty="0"/>
              <a:t>2</a:t>
            </a:r>
            <a:r>
              <a:rPr kumimoji="1" lang="ja-JP" altLang="en-US" sz="900" dirty="0"/>
              <a:t>位を四捨五入したもの。</a:t>
            </a:r>
            <a:endParaRPr kumimoji="1" lang="en-US" altLang="ja-JP" sz="900" dirty="0"/>
          </a:p>
          <a:p>
            <a:r>
              <a:rPr kumimoji="1" lang="ja-JP" altLang="en-US" sz="900" dirty="0"/>
              <a:t>　　　　　　</a:t>
            </a:r>
            <a:r>
              <a:rPr kumimoji="1" lang="en-US" altLang="ja-JP" sz="900" dirty="0"/>
              <a:t>6</a:t>
            </a:r>
            <a:r>
              <a:rPr kumimoji="1" lang="en-US" altLang="ja-JP" sz="900" dirty="0" smtClean="0"/>
              <a:t>.</a:t>
            </a:r>
            <a:r>
              <a:rPr kumimoji="1" lang="ja-JP" altLang="en-US" sz="900" dirty="0" smtClean="0"/>
              <a:t>データ</a:t>
            </a:r>
            <a:r>
              <a:rPr kumimoji="1" lang="ja-JP" altLang="en-US" sz="900" dirty="0"/>
              <a:t>の表記の都合上、島の省略などを行っているものがある。</a:t>
            </a:r>
            <a:endParaRPr kumimoji="1" lang="en-US" altLang="ja-JP" sz="900" dirty="0"/>
          </a:p>
        </p:txBody>
      </p:sp>
      <p:sp>
        <p:nvSpPr>
          <p:cNvPr id="5" name="正方形/長方形 4"/>
          <p:cNvSpPr/>
          <p:nvPr/>
        </p:nvSpPr>
        <p:spPr>
          <a:xfrm>
            <a:off x="774888" y="2686050"/>
            <a:ext cx="1587312"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74888" y="3395000"/>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74888" y="1909796"/>
            <a:ext cx="1587312" cy="7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74888" y="3753281"/>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78654" y="6492875"/>
            <a:ext cx="2057400" cy="365125"/>
          </a:xfrm>
        </p:spPr>
        <p:txBody>
          <a:bodyPr/>
          <a:lstStyle/>
          <a:p>
            <a:fld id="{50F88186-B17D-4CE3-A887-D91699CF601C}" type="slidenum">
              <a:rPr kumimoji="1" lang="ja-JP" altLang="en-US" smtClean="0"/>
              <a:t>12</a:t>
            </a:fld>
            <a:endParaRPr kumimoji="1" lang="ja-JP" altLang="en-US" dirty="0"/>
          </a:p>
        </p:txBody>
      </p:sp>
    </p:spTree>
    <p:extLst>
      <p:ext uri="{BB962C8B-B14F-4D97-AF65-F5344CB8AC3E}">
        <p14:creationId xmlns:p14="http://schemas.microsoft.com/office/powerpoint/2010/main" val="109395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1" b="748"/>
          <a:stretch/>
        </p:blipFill>
        <p:spPr>
          <a:xfrm>
            <a:off x="760938" y="1148298"/>
            <a:ext cx="7249537" cy="4519550"/>
          </a:xfrm>
          <a:prstGeom prst="rect">
            <a:avLst/>
          </a:prstGeom>
        </p:spPr>
      </p:pic>
      <p:sp>
        <p:nvSpPr>
          <p:cNvPr id="13" name="正方形/長方形 12"/>
          <p:cNvSpPr/>
          <p:nvPr/>
        </p:nvSpPr>
        <p:spPr>
          <a:xfrm>
            <a:off x="102786" y="651493"/>
            <a:ext cx="8933268" cy="48728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都道府県の地方公務員管理職（一般行政</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職</a:t>
            </a:r>
            <a:r>
              <a:rPr lang="ja-JP" alt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以外を含む</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）に占める女性の割合をみると、東京都は全国２位で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p>
        </p:txBody>
      </p:sp>
      <p:sp>
        <p:nvSpPr>
          <p:cNvPr id="14" name="正方形/長方形 13"/>
          <p:cNvSpPr/>
          <p:nvPr/>
        </p:nvSpPr>
        <p:spPr>
          <a:xfrm>
            <a:off x="0" y="1118"/>
            <a:ext cx="9144000" cy="366373"/>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3(2)</a:t>
            </a:r>
            <a:r>
              <a:rPr kumimoji="0" lang="ja-JP" altLang="en-US" sz="2000" kern="0" dirty="0" smtClean="0">
                <a:solidFill>
                  <a:srgbClr val="000000"/>
                </a:solidFill>
                <a:ea typeface="Meiryo UI" pitchFamily="50" charset="-128"/>
                <a:cs typeface="Meiryo UI" pitchFamily="50" charset="-128"/>
              </a:rPr>
              <a:t>女性参加</a:t>
            </a:r>
            <a:r>
              <a:rPr lang="ja-JP" altLang="en-US" sz="2000" kern="0" dirty="0">
                <a:solidFill>
                  <a:srgbClr val="000000"/>
                </a:solidFill>
                <a:ea typeface="Meiryo UI" pitchFamily="50" charset="-128"/>
                <a:cs typeface="Meiryo UI" pitchFamily="50" charset="-128"/>
              </a:rPr>
              <a:t>に</a:t>
            </a:r>
            <a:r>
              <a:rPr lang="ja-JP" altLang="en-US" sz="2000" kern="0" dirty="0" smtClean="0">
                <a:solidFill>
                  <a:srgbClr val="000000"/>
                </a:solidFill>
                <a:ea typeface="Meiryo UI" pitchFamily="50" charset="-128"/>
                <a:cs typeface="Meiryo UI" pitchFamily="50" charset="-128"/>
              </a:rPr>
              <a:t>ついて②</a:t>
            </a:r>
            <a:r>
              <a:rPr lang="ja-JP" altLang="en-US" sz="1600" kern="0" dirty="0" smtClean="0">
                <a:solidFill>
                  <a:srgbClr val="000000"/>
                </a:solidFill>
                <a:ea typeface="Meiryo UI" pitchFamily="50" charset="-128"/>
                <a:cs typeface="Meiryo UI" pitchFamily="50" charset="-128"/>
              </a:rPr>
              <a:t>（</a:t>
            </a:r>
            <a:r>
              <a:rPr lang="ja-JP" altLang="en-US" sz="1600" kern="0" dirty="0">
                <a:solidFill>
                  <a:srgbClr val="000000"/>
                </a:solidFill>
                <a:ea typeface="Meiryo UI" pitchFamily="50" charset="-128"/>
                <a:cs typeface="Meiryo UI" pitchFamily="50" charset="-128"/>
              </a:rPr>
              <a:t>都道府県の地方</a:t>
            </a:r>
            <a:r>
              <a:rPr lang="ja-JP" altLang="en-US" sz="1600" kern="0" dirty="0" smtClean="0">
                <a:solidFill>
                  <a:srgbClr val="000000"/>
                </a:solidFill>
                <a:ea typeface="Meiryo UI" pitchFamily="50" charset="-128"/>
                <a:cs typeface="Meiryo UI" pitchFamily="50" charset="-128"/>
              </a:rPr>
              <a:t>公務員管理職に</a:t>
            </a:r>
            <a:r>
              <a:rPr lang="ja-JP" altLang="en-US" sz="1600" kern="0" dirty="0">
                <a:solidFill>
                  <a:srgbClr val="000000"/>
                </a:solidFill>
                <a:ea typeface="Meiryo UI" pitchFamily="50" charset="-128"/>
                <a:cs typeface="Meiryo UI" pitchFamily="50" charset="-128"/>
              </a:rPr>
              <a:t>占める女性の割合</a:t>
            </a:r>
            <a:r>
              <a:rPr lang="ja-JP" altLang="en-US" sz="1600" kern="0" dirty="0" smtClean="0">
                <a:solidFill>
                  <a:srgbClr val="000000"/>
                </a:solidFill>
                <a:ea typeface="Meiryo UI" pitchFamily="50" charset="-128"/>
                <a:cs typeface="Meiryo UI" pitchFamily="50" charset="-128"/>
              </a:rPr>
              <a:t>）</a:t>
            </a:r>
            <a:endParaRPr kumimoji="0" lang="ja-JP" altLang="en-US" sz="1600" kern="0" dirty="0">
              <a:solidFill>
                <a:srgbClr val="000000"/>
              </a:solidFill>
              <a:ea typeface="Meiryo UI" pitchFamily="50" charset="-128"/>
              <a:cs typeface="Meiryo UI" pitchFamily="50" charset="-128"/>
            </a:endParaRPr>
          </a:p>
        </p:txBody>
      </p:sp>
      <p:sp>
        <p:nvSpPr>
          <p:cNvPr id="15" name="テキスト ボックス 14"/>
          <p:cNvSpPr txBox="1"/>
          <p:nvPr/>
        </p:nvSpPr>
        <p:spPr>
          <a:xfrm>
            <a:off x="53033" y="378057"/>
            <a:ext cx="8105861" cy="307777"/>
          </a:xfrm>
          <a:prstGeom prst="rect">
            <a:avLst/>
          </a:prstGeom>
          <a:noFill/>
        </p:spPr>
        <p:txBody>
          <a:bodyPr wrap="square" rtlCol="0">
            <a:spAutoFit/>
          </a:bodyPr>
          <a:lstStyle/>
          <a:p>
            <a:r>
              <a:rPr kumimoji="1" lang="ja-JP" altLang="en-US" sz="1400" b="1" dirty="0"/>
              <a:t>■</a:t>
            </a:r>
            <a:r>
              <a:rPr lang="ja-JP" altLang="en-US" sz="1400" b="1" dirty="0"/>
              <a:t>　都道府県の地方公務員管理職に占める女性の</a:t>
            </a:r>
            <a:r>
              <a:rPr lang="ja-JP" altLang="en-US" sz="1400" b="1" dirty="0" smtClean="0"/>
              <a:t>割合</a:t>
            </a:r>
            <a:endParaRPr kumimoji="1" lang="ja-JP" altLang="en-US" sz="1400" b="1" dirty="0"/>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5755596" y="6542333"/>
            <a:ext cx="254448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出典：内閣府「全国女性の参画マップ」</a:t>
            </a:r>
          </a:p>
        </p:txBody>
      </p:sp>
      <p:sp>
        <p:nvSpPr>
          <p:cNvPr id="17" name="テキスト ボックス 16">
            <a:extLst>
              <a:ext uri="{FF2B5EF4-FFF2-40B4-BE49-F238E27FC236}">
                <a16:creationId xmlns:a16="http://schemas.microsoft.com/office/drawing/2014/main" id="{C15A3A43-6478-4491-AC6B-DF37E8C9B7C0}"/>
              </a:ext>
            </a:extLst>
          </p:cNvPr>
          <p:cNvSpPr txBox="1"/>
          <p:nvPr/>
        </p:nvSpPr>
        <p:spPr>
          <a:xfrm>
            <a:off x="170136" y="5714625"/>
            <a:ext cx="8401878" cy="1061829"/>
          </a:xfrm>
          <a:prstGeom prst="rect">
            <a:avLst/>
          </a:prstGeom>
          <a:noFill/>
        </p:spPr>
        <p:txBody>
          <a:bodyPr wrap="square" rtlCol="0">
            <a:spAutoFit/>
          </a:bodyPr>
          <a:lstStyle/>
          <a:p>
            <a:r>
              <a:rPr kumimoji="1" lang="ja-JP" altLang="en-US" sz="900" dirty="0"/>
              <a:t>（備考）</a:t>
            </a:r>
            <a:r>
              <a:rPr kumimoji="1" lang="en-US" altLang="ja-JP" sz="900" dirty="0"/>
              <a:t>1.</a:t>
            </a:r>
            <a:r>
              <a:rPr kumimoji="1" lang="ja-JP" altLang="en-US" sz="900" dirty="0"/>
              <a:t>資料出所は内閣府「地方公共団体における男女共同参画社会の形成又は女性に関する施策の推進状況」（</a:t>
            </a:r>
            <a:r>
              <a:rPr kumimoji="1" lang="en-US" altLang="ja-JP" sz="900" dirty="0"/>
              <a:t>2021</a:t>
            </a:r>
            <a:r>
              <a:rPr kumimoji="1" lang="ja-JP" altLang="en-US" sz="900" dirty="0"/>
              <a:t>年度）。</a:t>
            </a:r>
            <a:endParaRPr kumimoji="1" lang="en-US" altLang="ja-JP" sz="900" dirty="0"/>
          </a:p>
          <a:p>
            <a:r>
              <a:rPr kumimoji="1" lang="ja-JP" altLang="en-US" sz="900" dirty="0"/>
              <a:t>　　　　　　</a:t>
            </a:r>
            <a:r>
              <a:rPr kumimoji="1" lang="en-US" altLang="ja-JP" sz="900" dirty="0"/>
              <a:t>2.</a:t>
            </a:r>
            <a:r>
              <a:rPr kumimoji="1" lang="ja-JP" altLang="en-US" sz="900" dirty="0"/>
              <a:t>総数は本庁・支庁、地方事務局の合計。管理職とは、課長相当職及び部局長・次長相当職とした。</a:t>
            </a:r>
            <a:endParaRPr kumimoji="1" lang="en-US" altLang="ja-JP" sz="900" dirty="0"/>
          </a:p>
          <a:p>
            <a:r>
              <a:rPr kumimoji="1" lang="ja-JP" altLang="en-US" sz="900" dirty="0"/>
              <a:t>　　　　　　</a:t>
            </a:r>
            <a:r>
              <a:rPr kumimoji="1" lang="en-US" altLang="ja-JP" sz="900" dirty="0"/>
              <a:t>3.</a:t>
            </a:r>
            <a:r>
              <a:rPr kumimoji="1" lang="ja-JP" altLang="en-US" sz="900" dirty="0"/>
              <a:t>調査時点は原則として</a:t>
            </a:r>
            <a:r>
              <a:rPr kumimoji="1" lang="en-US" altLang="ja-JP" sz="900" dirty="0"/>
              <a:t>2021</a:t>
            </a:r>
            <a:r>
              <a:rPr kumimoji="1" lang="ja-JP" altLang="en-US" sz="900" dirty="0"/>
              <a:t>年</a:t>
            </a:r>
            <a:r>
              <a:rPr kumimoji="1" lang="en-US" altLang="ja-JP" sz="900" dirty="0"/>
              <a:t>4</a:t>
            </a:r>
            <a:r>
              <a:rPr kumimoji="1" lang="ja-JP" altLang="en-US" sz="900" dirty="0"/>
              <a:t>月</a:t>
            </a:r>
            <a:r>
              <a:rPr kumimoji="1" lang="en-US" altLang="ja-JP" sz="900" dirty="0"/>
              <a:t>1</a:t>
            </a:r>
            <a:r>
              <a:rPr kumimoji="1" lang="ja-JP" altLang="en-US" sz="900" dirty="0"/>
              <a:t>日現在であるが、各地方自治体の事情により異なる場合がある。</a:t>
            </a:r>
            <a:endParaRPr kumimoji="1" lang="en-US" altLang="ja-JP" sz="900" dirty="0"/>
          </a:p>
          <a:p>
            <a:r>
              <a:rPr kumimoji="1" lang="ja-JP" altLang="en-US" sz="900" dirty="0"/>
              <a:t>　　　　　　</a:t>
            </a:r>
            <a:r>
              <a:rPr kumimoji="1" lang="en-US" altLang="ja-JP" sz="900" dirty="0"/>
              <a:t>4.</a:t>
            </a:r>
            <a:r>
              <a:rPr kumimoji="1" lang="ja-JP" altLang="en-US" sz="900" dirty="0"/>
              <a:t>本調査の管理職及び採用者に関する調査対象範囲は、教職員以外で各地方公共団体の定員となっている職員。</a:t>
            </a:r>
            <a:endParaRPr kumimoji="1" lang="en-US" altLang="ja-JP" sz="900" dirty="0"/>
          </a:p>
          <a:p>
            <a:r>
              <a:rPr kumimoji="1" lang="ja-JP" altLang="en-US" sz="900" dirty="0"/>
              <a:t>　　　　　　 　国家公務員の身分で地方公共団体に出向している職員などを含まない。</a:t>
            </a:r>
            <a:endParaRPr kumimoji="1" lang="en-US" altLang="ja-JP" sz="900" dirty="0"/>
          </a:p>
          <a:p>
            <a:r>
              <a:rPr kumimoji="1" lang="ja-JP" altLang="en-US" sz="900" dirty="0"/>
              <a:t>　　　　　　</a:t>
            </a:r>
            <a:r>
              <a:rPr kumimoji="1" lang="en-US" altLang="ja-JP" sz="900" dirty="0"/>
              <a:t>5.</a:t>
            </a:r>
            <a:r>
              <a:rPr kumimoji="1" lang="ja-JP" altLang="en-US" sz="900" dirty="0"/>
              <a:t>女性割合は小数点第</a:t>
            </a:r>
            <a:r>
              <a:rPr kumimoji="1" lang="en-US" altLang="ja-JP" sz="900" dirty="0"/>
              <a:t>2</a:t>
            </a:r>
            <a:r>
              <a:rPr kumimoji="1" lang="ja-JP" altLang="en-US" sz="900" dirty="0"/>
              <a:t>位を四捨五入したもの。</a:t>
            </a:r>
            <a:endParaRPr kumimoji="1" lang="en-US" altLang="ja-JP" sz="900" dirty="0"/>
          </a:p>
          <a:p>
            <a:r>
              <a:rPr kumimoji="1" lang="ja-JP" altLang="en-US" sz="900" dirty="0"/>
              <a:t>　　　　　　</a:t>
            </a:r>
            <a:r>
              <a:rPr kumimoji="1" lang="en-US" altLang="ja-JP" sz="900" dirty="0"/>
              <a:t>6.</a:t>
            </a:r>
            <a:r>
              <a:rPr kumimoji="1" lang="ja-JP" altLang="en-US" sz="900" dirty="0"/>
              <a:t>データの表記の都合上、島の省略などを行っているものがある。</a:t>
            </a:r>
            <a:endParaRPr kumimoji="1" lang="en-US" altLang="ja-JP" sz="900" dirty="0"/>
          </a:p>
        </p:txBody>
      </p:sp>
      <p:sp>
        <p:nvSpPr>
          <p:cNvPr id="21" name="正方形/長方形 20"/>
          <p:cNvSpPr/>
          <p:nvPr/>
        </p:nvSpPr>
        <p:spPr>
          <a:xfrm>
            <a:off x="774888" y="3898900"/>
            <a:ext cx="1587312"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74888" y="4601500"/>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74888" y="1528796"/>
            <a:ext cx="1587312" cy="7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74888" y="1962581"/>
            <a:ext cx="1587312" cy="10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36076" y="6438818"/>
            <a:ext cx="2057400" cy="365125"/>
          </a:xfrm>
        </p:spPr>
        <p:txBody>
          <a:bodyPr/>
          <a:lstStyle/>
          <a:p>
            <a:fld id="{50F88186-B17D-4CE3-A887-D91699CF601C}" type="slidenum">
              <a:rPr kumimoji="1" lang="ja-JP" altLang="en-US" smtClean="0"/>
              <a:t>13</a:t>
            </a:fld>
            <a:endParaRPr kumimoji="1" lang="ja-JP" altLang="en-US" dirty="0"/>
          </a:p>
        </p:txBody>
      </p:sp>
    </p:spTree>
    <p:extLst>
      <p:ext uri="{BB962C8B-B14F-4D97-AF65-F5344CB8AC3E}">
        <p14:creationId xmlns:p14="http://schemas.microsoft.com/office/powerpoint/2010/main" val="411764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C04CD1B5-F732-4A5C-A8C2-0AE547D85819}"/>
              </a:ext>
            </a:extLst>
          </p:cNvPr>
          <p:cNvSpPr txBox="1"/>
          <p:nvPr/>
        </p:nvSpPr>
        <p:spPr>
          <a:xfrm>
            <a:off x="53033" y="6603365"/>
            <a:ext cx="2118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：大阪府</a:t>
            </a:r>
            <a:r>
              <a:rPr lang="en-US" altLang="ja-JP" sz="1100" dirty="0" smtClean="0">
                <a:latin typeface="Meiryo UI" panose="020B0604030504040204" pitchFamily="50" charset="-128"/>
                <a:ea typeface="Meiryo UI" panose="020B0604030504040204" pitchFamily="50" charset="-128"/>
              </a:rPr>
              <a:t>HP</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大阪市</a:t>
            </a:r>
            <a:r>
              <a:rPr lang="en-US" altLang="ja-JP" sz="1100" dirty="0" smtClean="0">
                <a:latin typeface="Meiryo UI" panose="020B0604030504040204" pitchFamily="50" charset="-128"/>
                <a:ea typeface="Meiryo UI" panose="020B0604030504040204" pitchFamily="50" charset="-128"/>
              </a:rPr>
              <a:t>HP</a:t>
            </a:r>
            <a:endParaRPr lang="ja-JP" altLang="en-US" sz="11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0" y="1440900"/>
            <a:ext cx="4717782" cy="276999"/>
          </a:xfrm>
          <a:prstGeom prst="rect">
            <a:avLst/>
          </a:prstGeom>
          <a:noFill/>
        </p:spPr>
        <p:txBody>
          <a:bodyPr wrap="square" rtlCol="0">
            <a:spAutoFit/>
          </a:bodyPr>
          <a:lstStyle/>
          <a:p>
            <a:r>
              <a:rPr kumimoji="1" lang="ja-JP" altLang="en-US" sz="1200" dirty="0" smtClean="0"/>
              <a:t>○大阪府庁における課長級</a:t>
            </a:r>
            <a:r>
              <a:rPr kumimoji="1" lang="ja-JP" altLang="en-US" sz="1200" dirty="0"/>
              <a:t>以上・主査級以上・職員に占める女性割合</a:t>
            </a:r>
            <a:endParaRPr kumimoji="1" lang="en-US" altLang="ja-JP" sz="1200" dirty="0"/>
          </a:p>
        </p:txBody>
      </p:sp>
      <p:sp>
        <p:nvSpPr>
          <p:cNvPr id="11" name="テキスト ボックス 10">
            <a:extLst>
              <a:ext uri="{FF2B5EF4-FFF2-40B4-BE49-F238E27FC236}">
                <a16:creationId xmlns:a16="http://schemas.microsoft.com/office/drawing/2014/main" id="{C15A3A43-6478-4491-AC6B-DF37E8C9B7C0}"/>
              </a:ext>
            </a:extLst>
          </p:cNvPr>
          <p:cNvSpPr txBox="1"/>
          <p:nvPr/>
        </p:nvSpPr>
        <p:spPr>
          <a:xfrm>
            <a:off x="97743" y="3876861"/>
            <a:ext cx="3716268" cy="400110"/>
          </a:xfrm>
          <a:prstGeom prst="rect">
            <a:avLst/>
          </a:prstGeom>
          <a:noFill/>
        </p:spPr>
        <p:txBody>
          <a:bodyPr wrap="square" rtlCol="0">
            <a:spAutoFit/>
          </a:bodyPr>
          <a:lstStyle/>
          <a:p>
            <a:r>
              <a:rPr kumimoji="1" lang="en-US" altLang="ja-JP" sz="1000" dirty="0"/>
              <a:t>※</a:t>
            </a:r>
            <a:r>
              <a:rPr kumimoji="1" lang="ja-JP" altLang="en-US" sz="1000" dirty="0"/>
              <a:t>再任用職員を含む、割愛・特定法人への派遣職員を含まない</a:t>
            </a:r>
          </a:p>
          <a:p>
            <a:r>
              <a:rPr kumimoji="1" lang="en-US" altLang="ja-JP" sz="1000" dirty="0"/>
              <a:t>※</a:t>
            </a:r>
            <a:r>
              <a:rPr kumimoji="1" lang="ja-JP" altLang="en-US" sz="1000" dirty="0"/>
              <a:t>各年度</a:t>
            </a:r>
            <a:r>
              <a:rPr kumimoji="1" lang="en-US" altLang="ja-JP" sz="1000" dirty="0"/>
              <a:t>4</a:t>
            </a:r>
            <a:r>
              <a:rPr kumimoji="1" lang="ja-JP" altLang="en-US" sz="1000" dirty="0"/>
              <a:t>月</a:t>
            </a:r>
            <a:r>
              <a:rPr kumimoji="1" lang="en-US" altLang="ja-JP" sz="1000" dirty="0"/>
              <a:t>1</a:t>
            </a:r>
            <a:r>
              <a:rPr kumimoji="1" lang="ja-JP" altLang="en-US" sz="1000" dirty="0"/>
              <a:t>日時点</a:t>
            </a:r>
          </a:p>
        </p:txBody>
      </p:sp>
      <p:sp>
        <p:nvSpPr>
          <p:cNvPr id="12" name="テキスト ボックス 11">
            <a:extLst>
              <a:ext uri="{FF2B5EF4-FFF2-40B4-BE49-F238E27FC236}">
                <a16:creationId xmlns:a16="http://schemas.microsoft.com/office/drawing/2014/main" id="{C15A3A43-6478-4491-AC6B-DF37E8C9B7C0}"/>
              </a:ext>
            </a:extLst>
          </p:cNvPr>
          <p:cNvSpPr txBox="1"/>
          <p:nvPr/>
        </p:nvSpPr>
        <p:spPr>
          <a:xfrm>
            <a:off x="97743" y="1685889"/>
            <a:ext cx="2609038" cy="276999"/>
          </a:xfrm>
          <a:prstGeom prst="rect">
            <a:avLst/>
          </a:prstGeom>
          <a:noFill/>
        </p:spPr>
        <p:txBody>
          <a:bodyPr wrap="square" rtlCol="0">
            <a:spAutoFit/>
          </a:bodyPr>
          <a:lstStyle/>
          <a:p>
            <a:r>
              <a:rPr kumimoji="1" lang="en-US" altLang="ja-JP" sz="1200" dirty="0"/>
              <a:t>【</a:t>
            </a:r>
            <a:r>
              <a:rPr kumimoji="1" lang="ja-JP" altLang="en-US" sz="1200" dirty="0"/>
              <a:t>一般行政職</a:t>
            </a:r>
            <a:r>
              <a:rPr kumimoji="1" lang="en-US" altLang="ja-JP" sz="1200" dirty="0"/>
              <a:t>】</a:t>
            </a:r>
          </a:p>
        </p:txBody>
      </p:sp>
      <p:sp>
        <p:nvSpPr>
          <p:cNvPr id="17" name="テキスト ボックス 16">
            <a:extLst>
              <a:ext uri="{FF2B5EF4-FFF2-40B4-BE49-F238E27FC236}">
                <a16:creationId xmlns:a16="http://schemas.microsoft.com/office/drawing/2014/main" id="{C15A3A43-6478-4491-AC6B-DF37E8C9B7C0}"/>
              </a:ext>
            </a:extLst>
          </p:cNvPr>
          <p:cNvSpPr txBox="1"/>
          <p:nvPr/>
        </p:nvSpPr>
        <p:spPr>
          <a:xfrm>
            <a:off x="4717782" y="1438808"/>
            <a:ext cx="3877543" cy="276999"/>
          </a:xfrm>
          <a:prstGeom prst="rect">
            <a:avLst/>
          </a:prstGeom>
          <a:noFill/>
        </p:spPr>
        <p:txBody>
          <a:bodyPr wrap="square" rtlCol="0">
            <a:spAutoFit/>
          </a:bodyPr>
          <a:lstStyle/>
          <a:p>
            <a:r>
              <a:rPr kumimoji="1" lang="ja-JP" altLang="en-US" sz="1200" dirty="0" smtClean="0"/>
              <a:t>○大阪市役所における役職別女性割合</a:t>
            </a:r>
            <a:endParaRPr kumimoji="1" lang="en-US" altLang="ja-JP" sz="1200" dirty="0"/>
          </a:p>
        </p:txBody>
      </p:sp>
      <p:sp>
        <p:nvSpPr>
          <p:cNvPr id="21" name="テキスト ボックス 20">
            <a:extLst>
              <a:ext uri="{FF2B5EF4-FFF2-40B4-BE49-F238E27FC236}">
                <a16:creationId xmlns:a16="http://schemas.microsoft.com/office/drawing/2014/main" id="{C15A3A43-6478-4491-AC6B-DF37E8C9B7C0}"/>
              </a:ext>
            </a:extLst>
          </p:cNvPr>
          <p:cNvSpPr txBox="1"/>
          <p:nvPr/>
        </p:nvSpPr>
        <p:spPr>
          <a:xfrm>
            <a:off x="4870182" y="1663399"/>
            <a:ext cx="3671804" cy="276999"/>
          </a:xfrm>
          <a:prstGeom prst="rect">
            <a:avLst/>
          </a:prstGeom>
          <a:noFill/>
        </p:spPr>
        <p:txBody>
          <a:bodyPr wrap="square" rtlCol="0">
            <a:spAutoFit/>
          </a:bodyPr>
          <a:lstStyle/>
          <a:p>
            <a:r>
              <a:rPr kumimoji="1" lang="en-US" altLang="ja-JP" sz="1200" dirty="0" smtClean="0"/>
              <a:t>【</a:t>
            </a:r>
            <a:r>
              <a:rPr kumimoji="1" lang="ja-JP" altLang="en-US" sz="1200" dirty="0" smtClean="0"/>
              <a:t>市長部局（各委員会事務局・市会事務局含む）</a:t>
            </a:r>
            <a:r>
              <a:rPr kumimoji="1" lang="en-US" altLang="ja-JP" sz="1200" dirty="0" smtClean="0"/>
              <a:t>】</a:t>
            </a:r>
            <a:endParaRPr kumimoji="1" lang="en-US" altLang="ja-JP" sz="1200" dirty="0"/>
          </a:p>
        </p:txBody>
      </p:sp>
      <p:sp>
        <p:nvSpPr>
          <p:cNvPr id="23" name="テキスト ボックス 22">
            <a:extLst>
              <a:ext uri="{FF2B5EF4-FFF2-40B4-BE49-F238E27FC236}">
                <a16:creationId xmlns:a16="http://schemas.microsoft.com/office/drawing/2014/main" id="{C15A3A43-6478-4491-AC6B-DF37E8C9B7C0}"/>
              </a:ext>
            </a:extLst>
          </p:cNvPr>
          <p:cNvSpPr txBox="1"/>
          <p:nvPr/>
        </p:nvSpPr>
        <p:spPr>
          <a:xfrm>
            <a:off x="4870182" y="3852288"/>
            <a:ext cx="3249983" cy="400110"/>
          </a:xfrm>
          <a:prstGeom prst="rect">
            <a:avLst/>
          </a:prstGeom>
          <a:noFill/>
        </p:spPr>
        <p:txBody>
          <a:bodyPr wrap="square" rtlCol="0">
            <a:spAutoFit/>
          </a:bodyPr>
          <a:lstStyle/>
          <a:p>
            <a:r>
              <a:rPr kumimoji="1" lang="en-US" altLang="ja-JP" sz="1000" dirty="0"/>
              <a:t>※</a:t>
            </a:r>
            <a:r>
              <a:rPr kumimoji="1" lang="ja-JP" altLang="en-US" sz="1000" dirty="0" smtClean="0"/>
              <a:t>再任用短時間、臨時的任用職員除く</a:t>
            </a:r>
          </a:p>
          <a:p>
            <a:r>
              <a:rPr kumimoji="1" lang="en-US" altLang="ja-JP" sz="1000" dirty="0" smtClean="0"/>
              <a:t>※</a:t>
            </a:r>
            <a:r>
              <a:rPr kumimoji="1" lang="ja-JP" altLang="en-US" sz="1000" dirty="0" smtClean="0"/>
              <a:t>各年度</a:t>
            </a:r>
            <a:r>
              <a:rPr kumimoji="1" lang="en-US" altLang="ja-JP" sz="1000" dirty="0" smtClean="0"/>
              <a:t>10</a:t>
            </a:r>
            <a:r>
              <a:rPr kumimoji="1" lang="ja-JP" altLang="en-US" sz="1000" dirty="0" smtClean="0"/>
              <a:t>月</a:t>
            </a:r>
            <a:r>
              <a:rPr kumimoji="1" lang="en-US" altLang="ja-JP" sz="1000" dirty="0" smtClean="0"/>
              <a:t>1</a:t>
            </a:r>
            <a:r>
              <a:rPr kumimoji="1" lang="ja-JP" altLang="en-US" sz="1000" dirty="0" smtClean="0"/>
              <a:t>日時点</a:t>
            </a:r>
            <a:endParaRPr kumimoji="1" lang="ja-JP" altLang="en-US" sz="1000" dirty="0"/>
          </a:p>
        </p:txBody>
      </p:sp>
      <p:sp>
        <p:nvSpPr>
          <p:cNvPr id="25" name="正方形/長方形 2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3(3)</a:t>
            </a:r>
            <a:r>
              <a:rPr lang="ja-JP" altLang="en-US" sz="2000" kern="0" dirty="0" smtClean="0">
                <a:solidFill>
                  <a:srgbClr val="000000"/>
                </a:solidFill>
                <a:ea typeface="Meiryo UI" pitchFamily="50" charset="-128"/>
                <a:cs typeface="Meiryo UI" pitchFamily="50" charset="-128"/>
              </a:rPr>
              <a:t>女性</a:t>
            </a:r>
            <a:r>
              <a:rPr lang="ja-JP" altLang="en-US" sz="2000" kern="0" dirty="0">
                <a:solidFill>
                  <a:srgbClr val="000000"/>
                </a:solidFill>
                <a:ea typeface="Meiryo UI" pitchFamily="50" charset="-128"/>
                <a:cs typeface="Meiryo UI" pitchFamily="50" charset="-128"/>
              </a:rPr>
              <a:t>参加に</a:t>
            </a:r>
            <a:r>
              <a:rPr lang="ja-JP" altLang="en-US" sz="2000" kern="0" dirty="0" smtClean="0">
                <a:solidFill>
                  <a:srgbClr val="000000"/>
                </a:solidFill>
                <a:ea typeface="Meiryo UI" pitchFamily="50" charset="-128"/>
                <a:cs typeface="Meiryo UI" pitchFamily="50" charset="-128"/>
              </a:rPr>
              <a:t>ついて③</a:t>
            </a:r>
            <a:r>
              <a:rPr lang="ja-JP" altLang="en-US" sz="1600" kern="0" dirty="0" smtClean="0">
                <a:solidFill>
                  <a:srgbClr val="000000"/>
                </a:solidFill>
                <a:ea typeface="Meiryo UI" pitchFamily="50" charset="-128"/>
                <a:cs typeface="Meiryo UI" pitchFamily="50" charset="-128"/>
              </a:rPr>
              <a:t>（大阪府庁、大阪市役所職員における役職別女性割合の推移）</a:t>
            </a:r>
            <a:endParaRPr kumimoji="0" lang="ja-JP" altLang="en-US" sz="1600" kern="0" dirty="0">
              <a:solidFill>
                <a:srgbClr val="000000"/>
              </a:solidFill>
              <a:ea typeface="Meiryo UI" pitchFamily="50" charset="-128"/>
              <a:cs typeface="Meiryo UI" pitchFamily="50" charset="-128"/>
            </a:endParaRPr>
          </a:p>
        </p:txBody>
      </p:sp>
      <p:sp>
        <p:nvSpPr>
          <p:cNvPr id="26" name="正方形/長方形 25"/>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大阪府庁、大阪市役所</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の職員の役職</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別女性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割合の推移を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みると、管理職の女性割合は上昇傾向にあるものの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、職員合計全体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の女性割合に対しては低くなっている。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大阪府庁、大阪市</a:t>
            </a:r>
            <a:r>
              <a:rPr kumimoji="1" lang="ja-JP" altLang="en-US" sz="1400" b="1" dirty="0" smtClean="0"/>
              <a:t>役所職員に</a:t>
            </a:r>
            <a:r>
              <a:rPr kumimoji="1" lang="ja-JP" altLang="en-US" sz="1400" b="1" dirty="0"/>
              <a:t>おける役職別女性</a:t>
            </a:r>
            <a:r>
              <a:rPr kumimoji="1" lang="ja-JP" altLang="en-US" sz="1400" b="1" dirty="0" smtClean="0"/>
              <a:t>割合の推移</a:t>
            </a:r>
            <a:endParaRPr kumimoji="1" lang="ja-JP" altLang="en-US" sz="1400" b="1" dirty="0"/>
          </a:p>
        </p:txBody>
      </p:sp>
      <p:sp>
        <p:nvSpPr>
          <p:cNvPr id="3" name="スライド番号プレースホルダー 2"/>
          <p:cNvSpPr>
            <a:spLocks noGrp="1"/>
          </p:cNvSpPr>
          <p:nvPr>
            <p:ph type="sldNum" sz="quarter" idx="12"/>
          </p:nvPr>
        </p:nvSpPr>
        <p:spPr>
          <a:xfrm>
            <a:off x="6978654" y="6492875"/>
            <a:ext cx="2057400" cy="365125"/>
          </a:xfrm>
        </p:spPr>
        <p:txBody>
          <a:bodyPr/>
          <a:lstStyle/>
          <a:p>
            <a:fld id="{50F88186-B17D-4CE3-A887-D91699CF601C}" type="slidenum">
              <a:rPr kumimoji="1" lang="ja-JP" altLang="en-US" smtClean="0"/>
              <a:t>14</a:t>
            </a:fld>
            <a:endParaRPr kumimoji="1" lang="ja-JP" altLang="en-US" dirty="0"/>
          </a:p>
        </p:txBody>
      </p:sp>
      <p:pic>
        <p:nvPicPr>
          <p:cNvPr id="4" name="図 3"/>
          <p:cNvPicPr>
            <a:picLocks noChangeAspect="1"/>
          </p:cNvPicPr>
          <p:nvPr/>
        </p:nvPicPr>
        <p:blipFill>
          <a:blip r:embed="rId2"/>
          <a:stretch>
            <a:fillRect/>
          </a:stretch>
        </p:blipFill>
        <p:spPr>
          <a:xfrm>
            <a:off x="100127" y="1909282"/>
            <a:ext cx="4517528" cy="2048434"/>
          </a:xfrm>
          <a:prstGeom prst="rect">
            <a:avLst/>
          </a:prstGeom>
        </p:spPr>
      </p:pic>
      <p:pic>
        <p:nvPicPr>
          <p:cNvPr id="5" name="図 4"/>
          <p:cNvPicPr>
            <a:picLocks noChangeAspect="1"/>
          </p:cNvPicPr>
          <p:nvPr/>
        </p:nvPicPr>
        <p:blipFill>
          <a:blip r:embed="rId3"/>
          <a:stretch>
            <a:fillRect/>
          </a:stretch>
        </p:blipFill>
        <p:spPr>
          <a:xfrm>
            <a:off x="4717782" y="1897785"/>
            <a:ext cx="3889585" cy="2048434"/>
          </a:xfrm>
          <a:prstGeom prst="rect">
            <a:avLst/>
          </a:prstGeom>
        </p:spPr>
      </p:pic>
      <p:pic>
        <p:nvPicPr>
          <p:cNvPr id="7" name="図 6"/>
          <p:cNvPicPr>
            <a:picLocks noChangeAspect="1"/>
          </p:cNvPicPr>
          <p:nvPr/>
        </p:nvPicPr>
        <p:blipFill>
          <a:blip r:embed="rId4"/>
          <a:stretch>
            <a:fillRect/>
          </a:stretch>
        </p:blipFill>
        <p:spPr>
          <a:xfrm>
            <a:off x="493592" y="4399200"/>
            <a:ext cx="3481118" cy="2334970"/>
          </a:xfrm>
          <a:prstGeom prst="rect">
            <a:avLst/>
          </a:prstGeom>
        </p:spPr>
      </p:pic>
      <p:pic>
        <p:nvPicPr>
          <p:cNvPr id="8" name="図 7"/>
          <p:cNvPicPr>
            <a:picLocks noChangeAspect="1"/>
          </p:cNvPicPr>
          <p:nvPr/>
        </p:nvPicPr>
        <p:blipFill>
          <a:blip r:embed="rId5"/>
          <a:stretch>
            <a:fillRect/>
          </a:stretch>
        </p:blipFill>
        <p:spPr>
          <a:xfrm>
            <a:off x="4818956" y="4463673"/>
            <a:ext cx="3828620" cy="2420322"/>
          </a:xfrm>
          <a:prstGeom prst="rect">
            <a:avLst/>
          </a:prstGeom>
        </p:spPr>
      </p:pic>
    </p:spTree>
    <p:extLst>
      <p:ext uri="{BB962C8B-B14F-4D97-AF65-F5344CB8AC3E}">
        <p14:creationId xmlns:p14="http://schemas.microsoft.com/office/powerpoint/2010/main" val="173400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B6D6A3DF-3728-4B9A-AD3B-047B791E74DC}"/>
              </a:ext>
            </a:extLst>
          </p:cNvPr>
          <p:cNvSpPr txBox="1"/>
          <p:nvPr/>
        </p:nvSpPr>
        <p:spPr>
          <a:xfrm>
            <a:off x="2225914" y="1899481"/>
            <a:ext cx="2006715" cy="262829"/>
          </a:xfrm>
          <a:prstGeom prst="rect">
            <a:avLst/>
          </a:prstGeom>
          <a:solidFill>
            <a:schemeClr val="bg1"/>
          </a:solidFill>
        </p:spPr>
        <p:txBody>
          <a:bodyPr wrap="square" rtlCol="0">
            <a:spAutoFit/>
          </a:bodyPr>
          <a:lstStyle/>
          <a:p>
            <a:pPr algn="ctr"/>
            <a:r>
              <a:rPr lang="ja-JP" altLang="en-US" sz="1108" b="1" u="sng" dirty="0">
                <a:latin typeface="Meiryo UI" panose="020B0604030504040204" pitchFamily="50" charset="-128"/>
                <a:ea typeface="Meiryo UI" panose="020B0604030504040204" pitchFamily="50" charset="-128"/>
              </a:rPr>
              <a:t>合計　</a:t>
            </a:r>
            <a:r>
              <a:rPr lang="en-US" altLang="ja-JP" sz="1108" b="1" u="sng" dirty="0">
                <a:latin typeface="Meiryo UI" panose="020B0604030504040204" pitchFamily="50" charset="-128"/>
                <a:ea typeface="Meiryo UI" panose="020B0604030504040204" pitchFamily="50" charset="-128"/>
              </a:rPr>
              <a:t>485,382</a:t>
            </a:r>
            <a:r>
              <a:rPr lang="ja-JP" altLang="ja-JP" sz="1108" b="1" u="sng" dirty="0">
                <a:latin typeface="Meiryo UI" panose="020B0604030504040204" pitchFamily="50" charset="-128"/>
                <a:ea typeface="Meiryo UI" panose="020B0604030504040204" pitchFamily="50" charset="-128"/>
              </a:rPr>
              <a:t>人</a:t>
            </a:r>
          </a:p>
        </p:txBody>
      </p:sp>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4(1)</a:t>
            </a:r>
            <a:r>
              <a:rPr lang="ja-JP" altLang="en-US" sz="2000" kern="0" dirty="0" smtClean="0">
                <a:solidFill>
                  <a:srgbClr val="000000"/>
                </a:solidFill>
                <a:ea typeface="Meiryo UI" pitchFamily="50" charset="-128"/>
                <a:cs typeface="Meiryo UI" pitchFamily="50" charset="-128"/>
              </a:rPr>
              <a:t>外国</a:t>
            </a:r>
            <a:r>
              <a:rPr lang="ja-JP" altLang="en-US" sz="2000" kern="0" dirty="0">
                <a:solidFill>
                  <a:srgbClr val="000000"/>
                </a:solidFill>
                <a:ea typeface="Meiryo UI" pitchFamily="50" charset="-128"/>
                <a:cs typeface="Meiryo UI" pitchFamily="50" charset="-128"/>
              </a:rPr>
              <a:t>人材について</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a:xfrm>
            <a:off x="7018136" y="6399998"/>
            <a:ext cx="2057400" cy="365125"/>
          </a:xfrm>
        </p:spPr>
        <p:txBody>
          <a:bodyPr/>
          <a:lstStyle/>
          <a:p>
            <a:fld id="{50F88186-B17D-4CE3-A887-D91699CF601C}" type="slidenum">
              <a:rPr kumimoji="1" lang="ja-JP" altLang="en-US" smtClean="0"/>
              <a:t>15</a:t>
            </a:fld>
            <a:endParaRPr kumimoji="1" lang="ja-JP" altLang="en-US" dirty="0"/>
          </a:p>
        </p:txBody>
      </p:sp>
      <p:sp>
        <p:nvSpPr>
          <p:cNvPr id="8" name="正方形/長方形 7">
            <a:extLst>
              <a:ext uri="{FF2B5EF4-FFF2-40B4-BE49-F238E27FC236}">
                <a16:creationId xmlns:a16="http://schemas.microsoft.com/office/drawing/2014/main" id="{55EED9AA-96F6-4885-AFA7-E0637D01A52D}"/>
              </a:ext>
            </a:extLst>
          </p:cNvPr>
          <p:cNvSpPr/>
          <p:nvPr/>
        </p:nvSpPr>
        <p:spPr>
          <a:xfrm>
            <a:off x="3411057" y="4899697"/>
            <a:ext cx="3362862" cy="307777"/>
          </a:xfrm>
          <a:prstGeom prst="rect">
            <a:avLst/>
          </a:prstGeom>
          <a:ln w="19050">
            <a:noFill/>
            <a:prstDash val="sysDash"/>
          </a:ln>
        </p:spPr>
        <p:txBody>
          <a:bodyPr wrap="square">
            <a:spAutoFit/>
          </a:bodyPr>
          <a:lstStyle/>
          <a:p>
            <a:pPr marL="166154" indent="-422029" algn="just"/>
            <a:r>
              <a:rPr lang="ja-JP" altLang="en-US" sz="700" dirty="0">
                <a:solidFill>
                  <a:prstClr val="black"/>
                </a:solidFill>
                <a:latin typeface="Meiryo UI"/>
                <a:ea typeface="Meiryo UI"/>
                <a:cs typeface="Meiryo UI" panose="020B0604030504040204" pitchFamily="50" charset="-128"/>
              </a:rPr>
              <a:t>＊サービス業：他に分類されないもの</a:t>
            </a:r>
            <a:endParaRPr lang="en-US" altLang="ja-JP" sz="700" dirty="0">
              <a:solidFill>
                <a:prstClr val="black"/>
              </a:solidFill>
              <a:latin typeface="Meiryo UI"/>
              <a:ea typeface="Meiryo UI"/>
              <a:cs typeface="Meiryo UI" panose="020B0604030504040204" pitchFamily="50" charset="-128"/>
            </a:endParaRPr>
          </a:p>
          <a:p>
            <a:pPr marL="166154" indent="-422029" algn="just"/>
            <a:r>
              <a:rPr lang="en-US" altLang="ja-JP" sz="700" dirty="0">
                <a:solidFill>
                  <a:prstClr val="black"/>
                </a:solidFill>
                <a:latin typeface="Meiryo UI"/>
                <a:ea typeface="Meiryo UI"/>
                <a:cs typeface="Meiryo UI" panose="020B0604030504040204" pitchFamily="50" charset="-128"/>
              </a:rPr>
              <a:t>             </a:t>
            </a:r>
            <a:r>
              <a:rPr lang="ja-JP" altLang="en-US" sz="700" dirty="0">
                <a:solidFill>
                  <a:prstClr val="black"/>
                </a:solidFill>
                <a:latin typeface="Meiryo UI"/>
                <a:ea typeface="Meiryo UI"/>
                <a:cs typeface="Meiryo UI" panose="020B0604030504040204" pitchFamily="50" charset="-128"/>
              </a:rPr>
              <a:t>　</a:t>
            </a:r>
            <a:r>
              <a:rPr lang="en-US" altLang="ja-JP" sz="700" dirty="0">
                <a:solidFill>
                  <a:prstClr val="black"/>
                </a:solidFill>
                <a:latin typeface="Meiryo UI"/>
                <a:ea typeface="Meiryo UI"/>
                <a:cs typeface="Meiryo UI" panose="020B0604030504040204" pitchFamily="50" charset="-128"/>
              </a:rPr>
              <a:t>  (</a:t>
            </a:r>
            <a:r>
              <a:rPr lang="ja-JP" altLang="en-US" sz="700" dirty="0">
                <a:solidFill>
                  <a:prstClr val="black"/>
                </a:solidFill>
                <a:latin typeface="Meiryo UI"/>
                <a:ea typeface="Meiryo UI"/>
                <a:cs typeface="Meiryo UI" panose="020B0604030504040204" pitchFamily="50" charset="-128"/>
              </a:rPr>
              <a:t>自動車整備業、職業紹介労働者派遣業、その他事業サービス業</a:t>
            </a:r>
            <a:r>
              <a:rPr lang="en-US" altLang="ja-JP" sz="700" dirty="0">
                <a:solidFill>
                  <a:prstClr val="black"/>
                </a:solidFill>
                <a:latin typeface="Meiryo UI"/>
                <a:ea typeface="Meiryo UI"/>
                <a:cs typeface="Meiryo UI" panose="020B0604030504040204" pitchFamily="50" charset="-128"/>
              </a:rPr>
              <a:t>)</a:t>
            </a:r>
            <a:endParaRPr lang="en-US" altLang="ja-JP" sz="800" dirty="0">
              <a:solidFill>
                <a:prstClr val="black"/>
              </a:solidFill>
              <a:latin typeface="Meiryo UI"/>
              <a:ea typeface="Meiryo UI"/>
              <a:cs typeface="Meiryo UI" panose="020B0604030504040204" pitchFamily="50" charset="-128"/>
            </a:endParaRPr>
          </a:p>
        </p:txBody>
      </p:sp>
      <p:sp>
        <p:nvSpPr>
          <p:cNvPr id="9" name="テキスト ボックス 8"/>
          <p:cNvSpPr txBox="1"/>
          <p:nvPr/>
        </p:nvSpPr>
        <p:spPr>
          <a:xfrm>
            <a:off x="6965960" y="1859472"/>
            <a:ext cx="2006715" cy="262829"/>
          </a:xfrm>
          <a:prstGeom prst="rect">
            <a:avLst/>
          </a:prstGeom>
          <a:solidFill>
            <a:schemeClr val="bg1"/>
          </a:solidFill>
        </p:spPr>
        <p:txBody>
          <a:bodyPr wrap="square" rtlCol="0">
            <a:spAutoFit/>
          </a:bodyPr>
          <a:lstStyle/>
          <a:p>
            <a:pPr algn="ctr"/>
            <a:r>
              <a:rPr lang="ja-JP" altLang="en-US" sz="1108" b="1" u="sng" dirty="0">
                <a:latin typeface="Meiryo UI" panose="020B0604030504040204" pitchFamily="50" charset="-128"/>
                <a:ea typeface="Meiryo UI" panose="020B0604030504040204" pitchFamily="50" charset="-128"/>
              </a:rPr>
              <a:t>合計　</a:t>
            </a:r>
            <a:r>
              <a:rPr lang="en-US" altLang="ja-JP" sz="1108" b="1" u="sng" dirty="0">
                <a:latin typeface="Meiryo UI" panose="020B0604030504040204" pitchFamily="50" charset="-128"/>
                <a:ea typeface="Meiryo UI" panose="020B0604030504040204" pitchFamily="50" charset="-128"/>
              </a:rPr>
              <a:t>111,862</a:t>
            </a:r>
            <a:r>
              <a:rPr lang="ja-JP" altLang="ja-JP" sz="1108" b="1" u="sng" dirty="0">
                <a:latin typeface="Meiryo UI" panose="020B0604030504040204" pitchFamily="50" charset="-128"/>
                <a:ea typeface="Meiryo UI" panose="020B0604030504040204" pitchFamily="50" charset="-128"/>
              </a:rPr>
              <a:t>人</a:t>
            </a:r>
          </a:p>
        </p:txBody>
      </p:sp>
      <p:sp>
        <p:nvSpPr>
          <p:cNvPr id="10" name="テキスト ボックス 9"/>
          <p:cNvSpPr txBox="1"/>
          <p:nvPr/>
        </p:nvSpPr>
        <p:spPr>
          <a:xfrm>
            <a:off x="0" y="406540"/>
            <a:ext cx="5125839"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東京都と大阪府に</a:t>
            </a:r>
            <a:r>
              <a:rPr lang="ja-JP" altLang="en-US" sz="1400" b="1" dirty="0">
                <a:latin typeface="Meiryo UI" panose="020B0604030504040204" pitchFamily="50" charset="-128"/>
                <a:ea typeface="Meiryo UI" panose="020B0604030504040204" pitchFamily="50" charset="-128"/>
              </a:rPr>
              <a:t>おける外国人労働者数</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産業別</a:t>
            </a:r>
            <a:r>
              <a:rPr lang="en-US" altLang="ja-JP" sz="1400" b="1" dirty="0">
                <a:latin typeface="Meiryo UI" panose="020B0604030504040204" pitchFamily="50" charset="-128"/>
                <a:ea typeface="Meiryo UI" panose="020B0604030504040204" pitchFamily="50" charset="-128"/>
              </a:rPr>
              <a:t>)</a:t>
            </a:r>
            <a:endParaRPr lang="ja-JP" altLang="ja-JP" sz="14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608738" y="7456287"/>
            <a:ext cx="3725184" cy="184666"/>
          </a:xfrm>
          <a:prstGeom prst="rect">
            <a:avLst/>
          </a:prstGeom>
        </p:spPr>
        <p:txBody>
          <a:bodyPr wrap="square">
            <a:spAutoFit/>
          </a:bodyPr>
          <a:lstStyle/>
          <a:p>
            <a:pPr marL="177800" indent="-177800" algn="r"/>
            <a:r>
              <a:rPr lang="ja-JP" altLang="ja-JP" sz="6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600" dirty="0">
                <a:latin typeface="Meiryo UI" panose="020B0604030504040204" pitchFamily="50" charset="-128"/>
                <a:ea typeface="Meiryo UI" panose="020B0604030504040204" pitchFamily="50" charset="-128"/>
                <a:cs typeface="Meiryo UI" panose="020B0604030504040204" pitchFamily="50" charset="-128"/>
              </a:rPr>
              <a:t>：法務省「在留外国人統計（旧登録外国人統計）</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月末時点」をもとに副首都推進局にて作成</a:t>
            </a:r>
            <a:endParaRPr lang="ja-JP"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F0547817-E9A2-4719-AC49-29F26E614905}"/>
              </a:ext>
            </a:extLst>
          </p:cNvPr>
          <p:cNvSpPr txBox="1"/>
          <p:nvPr/>
        </p:nvSpPr>
        <p:spPr>
          <a:xfrm>
            <a:off x="1967187" y="1880347"/>
            <a:ext cx="3877543" cy="307777"/>
          </a:xfrm>
          <a:prstGeom prst="rect">
            <a:avLst/>
          </a:prstGeom>
          <a:noFill/>
        </p:spPr>
        <p:txBody>
          <a:bodyPr wrap="square" rtlCol="0">
            <a:spAutoFit/>
          </a:bodyPr>
          <a:lstStyle/>
          <a:p>
            <a:r>
              <a:rPr kumimoji="1" lang="ja-JP" altLang="en-US" sz="1400" b="1" dirty="0"/>
              <a:t>東京都</a:t>
            </a:r>
            <a:endParaRPr kumimoji="1" lang="en-US" altLang="ja-JP" sz="1400" b="1" dirty="0"/>
          </a:p>
        </p:txBody>
      </p:sp>
      <p:sp>
        <p:nvSpPr>
          <p:cNvPr id="27" name="テキスト ボックス 26">
            <a:extLst>
              <a:ext uri="{FF2B5EF4-FFF2-40B4-BE49-F238E27FC236}">
                <a16:creationId xmlns:a16="http://schemas.microsoft.com/office/drawing/2014/main" id="{658013E0-C143-47BE-8177-F5A4721E2142}"/>
              </a:ext>
            </a:extLst>
          </p:cNvPr>
          <p:cNvSpPr txBox="1"/>
          <p:nvPr/>
        </p:nvSpPr>
        <p:spPr>
          <a:xfrm>
            <a:off x="6629604" y="1854533"/>
            <a:ext cx="3877543" cy="307777"/>
          </a:xfrm>
          <a:prstGeom prst="rect">
            <a:avLst/>
          </a:prstGeom>
          <a:noFill/>
        </p:spPr>
        <p:txBody>
          <a:bodyPr wrap="square" rtlCol="0">
            <a:spAutoFit/>
          </a:bodyPr>
          <a:lstStyle/>
          <a:p>
            <a:r>
              <a:rPr kumimoji="1" lang="ja-JP" altLang="en-US" sz="1400" b="1" dirty="0"/>
              <a:t>大阪府</a:t>
            </a:r>
            <a:endParaRPr kumimoji="1" lang="en-US" altLang="ja-JP" sz="1400" b="1" dirty="0"/>
          </a:p>
        </p:txBody>
      </p:sp>
      <p:sp>
        <p:nvSpPr>
          <p:cNvPr id="29" name="正方形/長方形 28">
            <a:extLst>
              <a:ext uri="{FF2B5EF4-FFF2-40B4-BE49-F238E27FC236}">
                <a16:creationId xmlns:a16="http://schemas.microsoft.com/office/drawing/2014/main" id="{A1D3CF8B-C52C-40A1-B4AA-E73D3CF561EB}"/>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東京都と大阪府の外国人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労働者数につ</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いて、卸売業・小売業やサービス業がともに上位に入っているが、東京都で最も多いのは、宿泊業・飲食・サービス業であるのに対し、大阪府では製造業が最も多い。</a:t>
            </a:r>
          </a:p>
        </p:txBody>
      </p:sp>
      <p:sp>
        <p:nvSpPr>
          <p:cNvPr id="30" name="正方形/長方形 29">
            <a:extLst>
              <a:ext uri="{FF2B5EF4-FFF2-40B4-BE49-F238E27FC236}">
                <a16:creationId xmlns:a16="http://schemas.microsoft.com/office/drawing/2014/main" id="{7E08B8F8-E7FB-407C-9A87-853A26B91B93}"/>
              </a:ext>
            </a:extLst>
          </p:cNvPr>
          <p:cNvSpPr/>
          <p:nvPr/>
        </p:nvSpPr>
        <p:spPr>
          <a:xfrm>
            <a:off x="288319" y="6106432"/>
            <a:ext cx="8567362" cy="276999"/>
          </a:xfrm>
          <a:prstGeom prst="rect">
            <a:avLst/>
          </a:prstGeom>
        </p:spPr>
        <p:txBody>
          <a:bodyPr wrap="square">
            <a:spAutoFit/>
          </a:bodyPr>
          <a:lstStyle/>
          <a:p>
            <a:pPr marL="177800" indent="-177800"/>
            <a:r>
              <a:rPr lang="ja-JP" altLang="ja-JP" sz="12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厚生労働省「外国人雇用状況」の届出状況まとめ（令和３年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月末現在）をもとに副首都推進局にて作成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854461" y="1880347"/>
            <a:ext cx="6450127" cy="3657917"/>
          </a:xfrm>
          <a:prstGeom prst="rect">
            <a:avLst/>
          </a:prstGeom>
        </p:spPr>
      </p:pic>
      <p:pic>
        <p:nvPicPr>
          <p:cNvPr id="3" name="図 2"/>
          <p:cNvPicPr>
            <a:picLocks noChangeAspect="1"/>
          </p:cNvPicPr>
          <p:nvPr/>
        </p:nvPicPr>
        <p:blipFill>
          <a:blip r:embed="rId3"/>
          <a:stretch>
            <a:fillRect/>
          </a:stretch>
        </p:blipFill>
        <p:spPr>
          <a:xfrm>
            <a:off x="4569420" y="1943545"/>
            <a:ext cx="5029636" cy="3664014"/>
          </a:xfrm>
          <a:prstGeom prst="rect">
            <a:avLst/>
          </a:prstGeom>
        </p:spPr>
      </p:pic>
    </p:spTree>
    <p:extLst>
      <p:ext uri="{BB962C8B-B14F-4D97-AF65-F5344CB8AC3E}">
        <p14:creationId xmlns:p14="http://schemas.microsoft.com/office/powerpoint/2010/main" val="3293100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年に大阪府に所在する企業等に就職した外国人留学生は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人で前年比約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大阪府に所在する企業等への就職者数の全国に占める割合は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となっており、大阪への就職者数の割合は全国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番目だが、東京への集中度合が高い。</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a:t>
            </a:r>
            <a:r>
              <a:rPr lang="ja-JP" altLang="en-US" sz="1400" b="1" dirty="0" smtClean="0"/>
              <a:t>の都道府県別就職者数</a:t>
            </a:r>
            <a:endParaRPr lang="ja-JP" altLang="en-US" sz="1400" b="1" dirty="0"/>
          </a:p>
        </p:txBody>
      </p:sp>
      <p:sp>
        <p:nvSpPr>
          <p:cNvPr id="8" name="テキスト ボックス 7"/>
          <p:cNvSpPr txBox="1"/>
          <p:nvPr/>
        </p:nvSpPr>
        <p:spPr>
          <a:xfrm>
            <a:off x="193840" y="6002228"/>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876524" y="2036769"/>
            <a:ext cx="158417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（単位：人、％）</a:t>
            </a:r>
          </a:p>
        </p:txBody>
      </p:sp>
      <p:sp>
        <p:nvSpPr>
          <p:cNvPr id="14" name="大かっこ 13"/>
          <p:cNvSpPr/>
          <p:nvPr/>
        </p:nvSpPr>
        <p:spPr>
          <a:xfrm>
            <a:off x="685073" y="6218591"/>
            <a:ext cx="496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法務省入国管理局「平成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年における留学生の日本企業等への就職状況について」</a:t>
            </a:r>
          </a:p>
        </p:txBody>
      </p:sp>
      <p:sp>
        <p:nvSpPr>
          <p:cNvPr id="12" name="正方形/長方形 1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4(2)</a:t>
            </a:r>
            <a:r>
              <a:rPr kumimoji="0" lang="ja-JP" altLang="en-US" sz="2000" kern="0" dirty="0" smtClean="0">
                <a:solidFill>
                  <a:srgbClr val="000000"/>
                </a:solidFill>
                <a:ea typeface="Meiryo UI" pitchFamily="50" charset="-128"/>
                <a:cs typeface="Meiryo UI" pitchFamily="50" charset="-128"/>
              </a:rPr>
              <a:t>外国</a:t>
            </a:r>
            <a:r>
              <a:rPr kumimoji="0" lang="ja-JP" altLang="en-US" sz="2000" kern="0" dirty="0">
                <a:solidFill>
                  <a:srgbClr val="000000"/>
                </a:solidFill>
                <a:ea typeface="Meiryo UI" pitchFamily="50" charset="-128"/>
                <a:cs typeface="Meiryo UI" pitchFamily="50" charset="-128"/>
              </a:rPr>
              <a:t>人材について</a:t>
            </a:r>
          </a:p>
        </p:txBody>
      </p:sp>
      <p:sp>
        <p:nvSpPr>
          <p:cNvPr id="10" name="スライド番号プレースホルダー 1"/>
          <p:cNvSpPr>
            <a:spLocks noGrp="1"/>
          </p:cNvSpPr>
          <p:nvPr>
            <p:ph type="sldNum" sz="quarter" idx="12"/>
          </p:nvPr>
        </p:nvSpPr>
        <p:spPr>
          <a:xfrm>
            <a:off x="8668612" y="6470591"/>
            <a:ext cx="376978" cy="404565"/>
          </a:xfrm>
        </p:spPr>
        <p:txBody>
          <a:bodyPr/>
          <a:lstStyle/>
          <a:p>
            <a:fld id="{4AFB2BD9-75B0-4367-96C2-269A9ADE290D}" type="slidenum">
              <a:rPr kumimoji="1" lang="ja-JP" altLang="en-US" smtClean="0"/>
              <a:t>16</a:t>
            </a:fld>
            <a:endParaRPr kumimoji="1" lang="ja-JP" altLang="en-US" dirty="0"/>
          </a:p>
        </p:txBody>
      </p:sp>
      <p:pic>
        <p:nvPicPr>
          <p:cNvPr id="2" name="図 1"/>
          <p:cNvPicPr>
            <a:picLocks noChangeAspect="1"/>
          </p:cNvPicPr>
          <p:nvPr/>
        </p:nvPicPr>
        <p:blipFill>
          <a:blip r:embed="rId2"/>
          <a:stretch>
            <a:fillRect/>
          </a:stretch>
        </p:blipFill>
        <p:spPr>
          <a:xfrm>
            <a:off x="193840" y="2294382"/>
            <a:ext cx="8772904" cy="3676207"/>
          </a:xfrm>
          <a:prstGeom prst="rect">
            <a:avLst/>
          </a:prstGeom>
        </p:spPr>
      </p:pic>
    </p:spTree>
    <p:extLst>
      <p:ext uri="{BB962C8B-B14F-4D97-AF65-F5344CB8AC3E}">
        <p14:creationId xmlns:p14="http://schemas.microsoft.com/office/powerpoint/2010/main" val="11118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5 </a:t>
            </a:r>
            <a:r>
              <a:rPr lang="ja-JP" altLang="en-US" sz="2000" kern="0" dirty="0" smtClean="0">
                <a:solidFill>
                  <a:srgbClr val="000000"/>
                </a:solidFill>
                <a:ea typeface="Meiryo UI" pitchFamily="50" charset="-128"/>
                <a:cs typeface="Meiryo UI" pitchFamily="50" charset="-128"/>
              </a:rPr>
              <a:t>都市内交通や移動の快適性について</a:t>
            </a:r>
            <a:endParaRPr kumimoji="0" lang="ja-JP" altLang="en-US" sz="2000" kern="0" dirty="0">
              <a:solidFill>
                <a:srgbClr val="000000"/>
              </a:solidFill>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93" y="75152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や人に優しいウォーカブルシティにつながる「都市内交通」や「移動の快適性」について、森記念財団「世界の都市総合力ランキング」をみると、大阪は世界の他の都市に比べ「駅密度」や「公共交通機関利用率」の順位は高いが、東京に劣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185953" y="2209398"/>
            <a:ext cx="3708000" cy="13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02793" y="6296952"/>
            <a:ext cx="8933268" cy="507831"/>
          </a:xfrm>
          <a:prstGeom prst="rect">
            <a:avLst/>
          </a:prstGeom>
        </p:spPr>
        <p:txBody>
          <a:bodyPr wrap="square">
            <a:spAutoFit/>
          </a:bodyPr>
          <a:lstStyle/>
          <a:p>
            <a:r>
              <a:rPr lang="ja-JP" altLang="en-US" sz="1100" dirty="0" smtClean="0">
                <a:latin typeface="メイリオ" panose="020B0604030504040204" pitchFamily="50" charset="-128"/>
                <a:ea typeface="メイリオ" panose="020B0604030504040204" pitchFamily="50" charset="-128"/>
              </a:rPr>
              <a:t>出典：森</a:t>
            </a:r>
            <a:r>
              <a:rPr lang="ja-JP" altLang="en-US" sz="1100" dirty="0">
                <a:latin typeface="メイリオ" panose="020B0604030504040204" pitchFamily="50" charset="-128"/>
                <a:ea typeface="メイリオ" panose="020B0604030504040204" pitchFamily="50" charset="-128"/>
              </a:rPr>
              <a:t>記念財団都市戦略</a:t>
            </a:r>
            <a:r>
              <a:rPr lang="ja-JP" altLang="en-US" sz="1100" dirty="0" smtClean="0">
                <a:latin typeface="メイリオ" panose="020B0604030504040204" pitchFamily="50" charset="-128"/>
                <a:ea typeface="メイリオ" panose="020B0604030504040204" pitchFamily="50" charset="-128"/>
              </a:rPr>
              <a:t>研究所「世界の都市総合力ランキング　</a:t>
            </a:r>
            <a:r>
              <a:rPr lang="en-US" altLang="ja-JP" sz="1100" dirty="0" smtClean="0">
                <a:latin typeface="メイリオ" panose="020B0604030504040204" pitchFamily="50" charset="-128"/>
                <a:ea typeface="メイリオ" panose="020B0604030504040204" pitchFamily="50" charset="-128"/>
              </a:rPr>
              <a:t>YEARBOOK2021</a:t>
            </a:r>
            <a:r>
              <a:rPr lang="ja-JP" altLang="en-US" sz="1100" dirty="0" smtClean="0">
                <a:latin typeface="メイリオ" panose="020B0604030504040204" pitchFamily="50" charset="-128"/>
                <a:ea typeface="メイリオ" panose="020B0604030504040204" pitchFamily="50" charset="-128"/>
              </a:rPr>
              <a:t>」</a:t>
            </a:r>
            <a:endParaRPr lang="en-US" altLang="ja-JP" sz="800" dirty="0" smtClean="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r>
              <a:rPr lang="ja-JP" altLang="en-US" sz="800" dirty="0" smtClean="0">
                <a:latin typeface="メイリオ" panose="020B0604030504040204" pitchFamily="50" charset="-128"/>
                <a:ea typeface="メイリオ" panose="020B0604030504040204" pitchFamily="50" charset="-128"/>
              </a:rPr>
              <a:t>順位：</a:t>
            </a:r>
            <a:r>
              <a:rPr lang="ja-JP" altLang="en-US" sz="800" dirty="0">
                <a:latin typeface="メイリオ" panose="020B0604030504040204" pitchFamily="50" charset="-128"/>
                <a:ea typeface="メイリオ" panose="020B0604030504040204" pitchFamily="50" charset="-128"/>
              </a:rPr>
              <a:t>対象</a:t>
            </a:r>
            <a:r>
              <a:rPr lang="ja-JP" altLang="en-US" sz="800" dirty="0" smtClean="0">
                <a:latin typeface="メイリオ" panose="020B0604030504040204" pitchFamily="50" charset="-128"/>
                <a:ea typeface="メイリオ" panose="020B0604030504040204" pitchFamily="50" charset="-128"/>
              </a:rPr>
              <a:t>都市</a:t>
            </a:r>
            <a:r>
              <a:rPr lang="en-US" altLang="ja-JP" sz="800" dirty="0" smtClean="0">
                <a:latin typeface="メイリオ" panose="020B0604030504040204" pitchFamily="50" charset="-128"/>
                <a:ea typeface="メイリオ" panose="020B0604030504040204" pitchFamily="50" charset="-128"/>
              </a:rPr>
              <a:t>48</a:t>
            </a:r>
            <a:r>
              <a:rPr lang="ja-JP" altLang="en-US" sz="800" dirty="0" smtClean="0">
                <a:latin typeface="メイリオ" panose="020B0604030504040204" pitchFamily="50" charset="-128"/>
                <a:ea typeface="メイリオ" panose="020B0604030504040204" pitchFamily="50" charset="-128"/>
              </a:rPr>
              <a:t>都市</a:t>
            </a:r>
            <a:r>
              <a:rPr lang="ja-JP" altLang="en-US" sz="800" dirty="0">
                <a:latin typeface="メイリオ" panose="020B0604030504040204" pitchFamily="50" charset="-128"/>
                <a:ea typeface="メイリオ" panose="020B0604030504040204" pitchFamily="50" charset="-128"/>
              </a:rPr>
              <a:t>のうち、それぞれの</a:t>
            </a:r>
            <a:r>
              <a:rPr lang="ja-JP" altLang="en-US" sz="800" dirty="0" smtClean="0">
                <a:latin typeface="メイリオ" panose="020B0604030504040204" pitchFamily="50" charset="-128"/>
                <a:ea typeface="メイリオ" panose="020B0604030504040204" pitchFamily="50" charset="-128"/>
              </a:rPr>
              <a:t>指標のスコア</a:t>
            </a:r>
            <a:r>
              <a:rPr lang="ja-JP" altLang="en-US" sz="800" dirty="0">
                <a:latin typeface="メイリオ" panose="020B0604030504040204" pitchFamily="50" charset="-128"/>
                <a:ea typeface="メイリオ" panose="020B0604030504040204" pitchFamily="50" charset="-128"/>
              </a:rPr>
              <a:t>が高い</a:t>
            </a:r>
            <a:r>
              <a:rPr lang="ja-JP" altLang="en-US" sz="800" dirty="0" smtClean="0">
                <a:latin typeface="メイリオ" panose="020B0604030504040204" pitchFamily="50" charset="-128"/>
                <a:ea typeface="メイリオ" panose="020B0604030504040204" pitchFamily="50" charset="-128"/>
              </a:rPr>
              <a:t>順</a:t>
            </a:r>
            <a:endParaRPr lang="en-US" altLang="ja-JP" sz="800" dirty="0">
              <a:latin typeface="メイリオ" panose="020B0604030504040204" pitchFamily="50" charset="-128"/>
              <a:ea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rPr>
              <a:t>　スコア</a:t>
            </a:r>
            <a:r>
              <a:rPr lang="ja-JP" altLang="en-US" sz="800" dirty="0">
                <a:latin typeface="メイリオ" panose="020B0604030504040204" pitchFamily="50" charset="-128"/>
                <a:ea typeface="メイリオ" panose="020B0604030504040204" pitchFamily="50" charset="-128"/>
              </a:rPr>
              <a:t>：指標に対応するデータを収集し、原則、指標ごとにデータの最大値を</a:t>
            </a:r>
            <a:r>
              <a:rPr lang="en-US" altLang="ja-JP" sz="800" dirty="0">
                <a:latin typeface="メイリオ" panose="020B0604030504040204" pitchFamily="50" charset="-128"/>
                <a:ea typeface="メイリオ" panose="020B0604030504040204" pitchFamily="50" charset="-128"/>
              </a:rPr>
              <a:t>100</a:t>
            </a:r>
            <a:r>
              <a:rPr lang="ja-JP" altLang="en-US" sz="800" dirty="0" err="1">
                <a:latin typeface="メイリオ" panose="020B0604030504040204" pitchFamily="50" charset="-128"/>
                <a:ea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rPr>
              <a:t>最小値を</a:t>
            </a:r>
            <a:r>
              <a:rPr lang="ja-JP" altLang="en-US" sz="800" dirty="0" smtClean="0">
                <a:latin typeface="メイリオ" panose="020B0604030504040204" pitchFamily="50" charset="-128"/>
                <a:ea typeface="メイリオ" panose="020B0604030504040204" pitchFamily="50" charset="-128"/>
              </a:rPr>
              <a:t>０と</a:t>
            </a:r>
            <a:r>
              <a:rPr lang="ja-JP" altLang="en-US" sz="800" dirty="0">
                <a:latin typeface="メイリオ" panose="020B0604030504040204" pitchFamily="50" charset="-128"/>
                <a:ea typeface="メイリオ" panose="020B0604030504040204" pitchFamily="50" charset="-128"/>
              </a:rPr>
              <a:t>して</a:t>
            </a:r>
            <a:r>
              <a:rPr lang="ja-JP" altLang="en-US" sz="800" dirty="0" smtClean="0">
                <a:latin typeface="メイリオ" panose="020B0604030504040204" pitchFamily="50" charset="-128"/>
                <a:ea typeface="メイリオ" panose="020B0604030504040204" pitchFamily="50" charset="-128"/>
              </a:rPr>
              <a:t>指数化</a:t>
            </a:r>
            <a:endParaRPr lang="en-US" altLang="ja-JP" sz="800" dirty="0" smtClean="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6978661" y="6466229"/>
            <a:ext cx="2057400" cy="365125"/>
          </a:xfrm>
        </p:spPr>
        <p:txBody>
          <a:bodyPr/>
          <a:lstStyle/>
          <a:p>
            <a:fld id="{50F88186-B17D-4CE3-A887-D91699CF601C}" type="slidenum">
              <a:rPr kumimoji="1" lang="ja-JP" altLang="en-US" smtClean="0"/>
              <a:t>17</a:t>
            </a:fld>
            <a:endParaRPr kumimoji="1" lang="ja-JP" altLang="en-US" dirty="0"/>
          </a:p>
        </p:txBody>
      </p:sp>
      <p:sp>
        <p:nvSpPr>
          <p:cNvPr id="10" name="テキスト ボックス 9"/>
          <p:cNvSpPr txBox="1"/>
          <p:nvPr/>
        </p:nvSpPr>
        <p:spPr>
          <a:xfrm>
            <a:off x="0" y="406540"/>
            <a:ext cx="5125839"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都市内交通や移動の快適性にかかるランキング</a:t>
            </a:r>
            <a:endParaRPr lang="ja-JP" altLang="ja-JP" sz="14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222602" y="1513616"/>
            <a:ext cx="8693649" cy="4737003"/>
          </a:xfrm>
          <a:prstGeom prst="rect">
            <a:avLst/>
          </a:prstGeom>
        </p:spPr>
      </p:pic>
    </p:spTree>
    <p:extLst>
      <p:ext uri="{BB962C8B-B14F-4D97-AF65-F5344CB8AC3E}">
        <p14:creationId xmlns:p14="http://schemas.microsoft.com/office/powerpoint/2010/main" val="280081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706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smtClean="0">
                <a:solidFill>
                  <a:srgbClr val="000000"/>
                </a:solidFill>
                <a:ea typeface="Meiryo UI" pitchFamily="50" charset="-128"/>
                <a:cs typeface="Meiryo UI" pitchFamily="50" charset="-128"/>
              </a:rPr>
              <a:t>６ 個別ヒアリングでいただいた主な意見　</a:t>
            </a:r>
            <a:endParaRPr lang="ja-JP" altLang="en-US" sz="2000" kern="0" dirty="0">
              <a:solidFill>
                <a:srgbClr val="000000"/>
              </a:solidFill>
              <a:ea typeface="Meiryo UI" pitchFamily="50" charset="-128"/>
              <a:cs typeface="Meiryo UI" pitchFamily="50" charset="-128"/>
            </a:endParaRPr>
          </a:p>
        </p:txBody>
      </p:sp>
      <p:sp>
        <p:nvSpPr>
          <p:cNvPr id="62" name="テキスト ボックス 61"/>
          <p:cNvSpPr txBox="1"/>
          <p:nvPr/>
        </p:nvSpPr>
        <p:spPr>
          <a:xfrm>
            <a:off x="232201" y="1101761"/>
            <a:ext cx="8679597" cy="5112544"/>
          </a:xfrm>
          <a:prstGeom prst="rect">
            <a:avLst/>
          </a:prstGeom>
          <a:noFill/>
          <a:ln>
            <a:solidFill>
              <a:schemeClr val="accent1"/>
            </a:solidFill>
            <a:prstDash val="sysDot"/>
          </a:ln>
        </p:spPr>
        <p:txBody>
          <a:bodyPr wrap="square" lIns="180000" tIns="36000" rIns="180000" bIns="36000" rtlCol="0" anchor="ctr" anchorCtr="0">
            <a:spAutoFit/>
          </a:bodyPr>
          <a:lstStyle/>
          <a:p>
            <a:pPr marL="174625" indent="-174625">
              <a:lnSpc>
                <a:spcPts val="1600"/>
              </a:lnSpc>
              <a:spcBef>
                <a:spcPts val="500"/>
              </a:spcBef>
            </a:pPr>
            <a:r>
              <a:rPr lang="ja-JP" altLang="en-US" sz="1200" dirty="0" smtClean="0"/>
              <a:t>■</a:t>
            </a:r>
            <a:r>
              <a:rPr lang="en-US" altLang="ja-JP" sz="1200" dirty="0"/>
              <a:t> </a:t>
            </a:r>
            <a:r>
              <a:rPr lang="ja-JP" altLang="en-US" sz="1200" dirty="0" smtClean="0"/>
              <a:t>人材採用や育成</a:t>
            </a:r>
            <a:r>
              <a:rPr lang="ja-JP" altLang="en-US" sz="1200" dirty="0"/>
              <a:t>、</a:t>
            </a:r>
            <a:r>
              <a:rPr lang="ja-JP" altLang="en-US" sz="1200" dirty="0" smtClean="0"/>
              <a:t>人材登用に関して</a:t>
            </a:r>
            <a:endParaRPr lang="en-US" altLang="ja-JP" sz="1200" dirty="0"/>
          </a:p>
          <a:p>
            <a:pPr marL="174625" indent="-174625">
              <a:lnSpc>
                <a:spcPts val="1600"/>
              </a:lnSpc>
            </a:pPr>
            <a:r>
              <a:rPr lang="ja-JP" altLang="en-US" sz="1200" dirty="0" smtClean="0"/>
              <a:t>〇 宿泊産業には、ホテル開業などの装置産業的側面と、接客等を担う労働集約的な側面がある。ホテルなどの投資は、新設時に最も価値が高く以後は徐々に劣化するが、</a:t>
            </a:r>
            <a:r>
              <a:rPr lang="ja-JP" altLang="en-US" sz="1200" b="1" dirty="0" smtClean="0"/>
              <a:t>人材への投資や運営面のノウハウの</a:t>
            </a:r>
            <a:r>
              <a:rPr lang="ja-JP" altLang="en-US" sz="1200" b="1" dirty="0"/>
              <a:t>向上</a:t>
            </a:r>
            <a:r>
              <a:rPr lang="ja-JP" altLang="en-US" sz="1200" b="1" dirty="0" smtClean="0"/>
              <a:t>は時間が経過するほど価値が高まる</a:t>
            </a:r>
            <a:r>
              <a:rPr lang="ja-JP" altLang="en-US" sz="1200" dirty="0" smtClean="0"/>
              <a:t>という逆曲線をたどる。</a:t>
            </a:r>
            <a:endParaRPr lang="en-US" altLang="ja-JP" sz="1200" dirty="0" smtClean="0"/>
          </a:p>
          <a:p>
            <a:pPr marL="174625" indent="-174625">
              <a:lnSpc>
                <a:spcPts val="1600"/>
              </a:lnSpc>
              <a:spcBef>
                <a:spcPts val="500"/>
              </a:spcBef>
            </a:pPr>
            <a:r>
              <a:rPr lang="ja-JP" altLang="en-US" sz="1200" dirty="0" smtClean="0"/>
              <a:t>〇 賃金を上げることや休暇、福利を充実することも重要であるが、</a:t>
            </a:r>
            <a:r>
              <a:rPr lang="ja-JP" altLang="en-US" sz="1200" b="1" dirty="0" smtClean="0"/>
              <a:t>働く人々のモチベーションを高めることが最大の資産であり、生産性の向上にもつながる</a:t>
            </a:r>
            <a:r>
              <a:rPr lang="ja-JP" altLang="en-US" sz="1200" dirty="0" smtClean="0"/>
              <a:t>。</a:t>
            </a:r>
            <a:r>
              <a:rPr lang="ja-JP" altLang="en-US" sz="1200" b="1" dirty="0" smtClean="0"/>
              <a:t>「やりたいことをやってもらう、好きなことを言ってもらう」ことが大切</a:t>
            </a:r>
            <a:r>
              <a:rPr lang="ja-JP" altLang="en-US" sz="1200" dirty="0" smtClean="0"/>
              <a:t>であり、弊社では、そうした</a:t>
            </a:r>
            <a:r>
              <a:rPr lang="ja-JP" altLang="en-US" sz="1200" b="1" dirty="0" smtClean="0"/>
              <a:t>本人のやりたい思いを重視した組織の体制や仕組みを構築</a:t>
            </a:r>
            <a:r>
              <a:rPr lang="ja-JP" altLang="en-US" sz="1200" dirty="0" smtClean="0"/>
              <a:t>。例えば、通年採用も</a:t>
            </a:r>
            <a:r>
              <a:rPr lang="ja-JP" altLang="en-US" sz="1200" dirty="0"/>
              <a:t>、</a:t>
            </a:r>
            <a:r>
              <a:rPr lang="ja-JP" altLang="en-US" sz="1200" dirty="0" smtClean="0"/>
              <a:t>学校卒業後に世界で様々な体験をすることや、スキルアップを行いたい人のことを考え、本人のビジョンや、本人が描くキャリアパスを重視した仕組み</a:t>
            </a:r>
            <a:r>
              <a:rPr lang="ja-JP" altLang="en-US" sz="1200" dirty="0"/>
              <a:t>と</a:t>
            </a:r>
            <a:r>
              <a:rPr lang="ja-JP" altLang="en-US" sz="1200" dirty="0" smtClean="0"/>
              <a:t>して行っている。</a:t>
            </a:r>
            <a:endParaRPr lang="en-US" altLang="ja-JP" sz="1200" dirty="0" smtClean="0"/>
          </a:p>
          <a:p>
            <a:pPr marL="174625" indent="-174625">
              <a:lnSpc>
                <a:spcPts val="1600"/>
              </a:lnSpc>
              <a:spcBef>
                <a:spcPts val="500"/>
              </a:spcBef>
            </a:pPr>
            <a:r>
              <a:rPr lang="ja-JP" altLang="en-US" sz="1200" dirty="0" smtClean="0"/>
              <a:t>〇 働く人々のやりたい</a:t>
            </a:r>
            <a:r>
              <a:rPr lang="ja-JP" altLang="en-US" sz="1200" dirty="0"/>
              <a:t>思い</a:t>
            </a:r>
            <a:r>
              <a:rPr lang="ja-JP" altLang="en-US" sz="1200" dirty="0" smtClean="0"/>
              <a:t>を実現するには、人事面で多くの手間がかかるが、そうした取組みは、長期的に見て利回りの良い投資であると考えられる。このため、</a:t>
            </a:r>
            <a:r>
              <a:rPr lang="ja-JP" altLang="en-US" sz="1200" b="1" dirty="0" smtClean="0"/>
              <a:t>実力を高めることができる学びの機会を設けていくことが重要</a:t>
            </a:r>
            <a:r>
              <a:rPr lang="ja-JP" altLang="en-US" sz="1200" dirty="0" smtClean="0"/>
              <a:t>。</a:t>
            </a:r>
            <a:r>
              <a:rPr lang="ja-JP" altLang="en-US" sz="1200" b="1" dirty="0" smtClean="0"/>
              <a:t>最近の若者は自ら手を挙げることが少なくなっていると考えられるが、その背中を押すため、弊社では、幹部候補生へのビジネススクールを設けている。</a:t>
            </a:r>
            <a:r>
              <a:rPr lang="ja-JP" altLang="en-US" sz="1200" dirty="0" smtClean="0"/>
              <a:t>また、語学講座や、社員同士でスキルを共有し、高めあえる仕組み、異動や転勤の際、各部署の仕事内容や魅力を見える化（情報共有）し、本人の希望に合わせて従業員の配置を決める仕組みなどを取り入れている。</a:t>
            </a:r>
            <a:endParaRPr lang="en-US" altLang="ja-JP" sz="1200" dirty="0" smtClean="0"/>
          </a:p>
          <a:p>
            <a:pPr marL="174625" indent="-174625">
              <a:lnSpc>
                <a:spcPts val="1600"/>
              </a:lnSpc>
              <a:spcBef>
                <a:spcPts val="500"/>
              </a:spcBef>
            </a:pPr>
            <a:r>
              <a:rPr lang="ja-JP" altLang="en-US" sz="1200" dirty="0" smtClean="0"/>
              <a:t>〇 こうしたことが、「自律的」に働き続けられる環境づくりにつながる。また、</a:t>
            </a:r>
            <a:r>
              <a:rPr lang="ja-JP" altLang="en-US" sz="1200" b="1" dirty="0" smtClean="0"/>
              <a:t>自律的に働くためには、組織のフラット化も必要</a:t>
            </a:r>
            <a:r>
              <a:rPr lang="ja-JP" altLang="en-US" sz="1200" dirty="0" smtClean="0"/>
              <a:t>で、これを実現するには、</a:t>
            </a:r>
            <a:r>
              <a:rPr lang="ja-JP" altLang="en-US" sz="1200" b="1" dirty="0" smtClean="0"/>
              <a:t>幹部と一般社員の情報の格差をなくすことが重要となる</a:t>
            </a:r>
            <a:r>
              <a:rPr lang="ja-JP" altLang="en-US" sz="1200" dirty="0" smtClean="0"/>
              <a:t>。</a:t>
            </a:r>
            <a:endParaRPr lang="en-US" altLang="ja-JP" sz="1200" dirty="0" smtClean="0"/>
          </a:p>
          <a:p>
            <a:pPr marL="174625" indent="-174625">
              <a:lnSpc>
                <a:spcPts val="1600"/>
              </a:lnSpc>
              <a:spcBef>
                <a:spcPts val="500"/>
              </a:spcBef>
            </a:pPr>
            <a:endParaRPr lang="en-US" altLang="ja-JP" sz="1200" dirty="0"/>
          </a:p>
          <a:p>
            <a:pPr marL="174625" indent="-174625">
              <a:lnSpc>
                <a:spcPts val="1600"/>
              </a:lnSpc>
              <a:spcBef>
                <a:spcPts val="500"/>
              </a:spcBef>
            </a:pPr>
            <a:r>
              <a:rPr lang="ja-JP" altLang="en-US" sz="1200" dirty="0" smtClean="0"/>
              <a:t>■ その他</a:t>
            </a:r>
            <a:endParaRPr lang="en-US" altLang="ja-JP" sz="1200" dirty="0" smtClean="0"/>
          </a:p>
          <a:p>
            <a:pPr marL="174625" indent="-174625">
              <a:lnSpc>
                <a:spcPts val="1600"/>
              </a:lnSpc>
            </a:pPr>
            <a:r>
              <a:rPr lang="ja-JP" altLang="en-US" sz="1200" dirty="0" smtClean="0"/>
              <a:t>〇 米国の大手旅行雑誌コンデ・ナスト・トラ</a:t>
            </a:r>
            <a:r>
              <a:rPr lang="ja-JP" altLang="en-US" sz="1200" dirty="0" err="1" smtClean="0"/>
              <a:t>べ</a:t>
            </a:r>
            <a:r>
              <a:rPr lang="ja-JP" altLang="en-US" sz="1200" dirty="0" smtClean="0"/>
              <a:t>ラーの「世界で最も魅力的な大都市トップ</a:t>
            </a:r>
            <a:r>
              <a:rPr lang="en-US" altLang="ja-JP" sz="1200" dirty="0" smtClean="0"/>
              <a:t>10</a:t>
            </a:r>
            <a:r>
              <a:rPr lang="ja-JP" altLang="en-US" sz="1200" dirty="0" smtClean="0"/>
              <a:t>（</a:t>
            </a:r>
            <a:r>
              <a:rPr lang="en-US" altLang="ja-JP" sz="1200" dirty="0" smtClean="0"/>
              <a:t>2021</a:t>
            </a:r>
            <a:r>
              <a:rPr lang="ja-JP" altLang="en-US" sz="1200" dirty="0" smtClean="0"/>
              <a:t>年）」において、大阪が東京に次いで世界のトップ２にランクインし、京都の</a:t>
            </a:r>
            <a:r>
              <a:rPr lang="en-US" altLang="ja-JP" sz="1200" dirty="0" smtClean="0"/>
              <a:t>3</a:t>
            </a:r>
            <a:r>
              <a:rPr lang="ja-JP" altLang="en-US" sz="1200" dirty="0" smtClean="0"/>
              <a:t>位を上回ったことはとてもすごいこと。このランキングでは、北米の富裕層が注目する都市が選ばれており、そこに行かなければ経験できないものがあるかどうかが重視されている。</a:t>
            </a:r>
            <a:r>
              <a:rPr lang="ja-JP" altLang="en-US" sz="1200" b="1" dirty="0" smtClean="0"/>
              <a:t>先進国の旅行者のほうが、大阪の個性的な文化や建築物などの魅力に気付いている</a:t>
            </a:r>
            <a:r>
              <a:rPr lang="ja-JP" altLang="en-US" sz="1200" dirty="0" smtClean="0"/>
              <a:t>ということ。</a:t>
            </a:r>
            <a:r>
              <a:rPr lang="ja-JP" altLang="en-US" sz="1200" b="1" dirty="0" smtClean="0"/>
              <a:t>大阪は、他都市のように、ミニ東京ではなく、個性をもって、さらにプレゼンスを高めていくことができるポテンシャルがある</a:t>
            </a:r>
            <a:r>
              <a:rPr lang="ja-JP" altLang="en-US" sz="1200" dirty="0" smtClean="0"/>
              <a:t>と考えている。</a:t>
            </a:r>
            <a:endParaRPr lang="en-US" altLang="ja-JP" sz="1200" dirty="0" smtClean="0"/>
          </a:p>
          <a:p>
            <a:pPr marL="174625" indent="-174625">
              <a:lnSpc>
                <a:spcPts val="1600"/>
              </a:lnSpc>
            </a:pPr>
            <a:r>
              <a:rPr lang="ja-JP" altLang="en-US" sz="1200" dirty="0" smtClean="0"/>
              <a:t>〇 また、海外の</a:t>
            </a:r>
            <a:r>
              <a:rPr lang="ja-JP" altLang="en-US" sz="1200" dirty="0"/>
              <a:t>旅行者</a:t>
            </a:r>
            <a:r>
              <a:rPr lang="ja-JP" altLang="en-US" sz="1200" dirty="0" smtClean="0"/>
              <a:t>は、人とのコミュニケーションを重視。</a:t>
            </a:r>
            <a:r>
              <a:rPr lang="ja-JP" altLang="en-US" sz="1200" b="1" dirty="0" smtClean="0"/>
              <a:t>ショートステイではなく、数日滞在して魅力を感じていただき、そうした理解の中で大阪を好きになってもらうということが重要</a:t>
            </a:r>
            <a:r>
              <a:rPr lang="ja-JP" altLang="en-US" sz="1200" dirty="0" smtClean="0"/>
              <a:t>ではないか。</a:t>
            </a:r>
            <a:endParaRPr lang="en-US" altLang="ja-JP" sz="1200" dirty="0"/>
          </a:p>
        </p:txBody>
      </p:sp>
      <p:sp>
        <p:nvSpPr>
          <p:cNvPr id="63" name="テキスト ボックス 62"/>
          <p:cNvSpPr txBox="1"/>
          <p:nvPr/>
        </p:nvSpPr>
        <p:spPr>
          <a:xfrm>
            <a:off x="0" y="548868"/>
            <a:ext cx="7968142" cy="323165"/>
          </a:xfrm>
          <a:prstGeom prst="rect">
            <a:avLst/>
          </a:prstGeom>
          <a:noFill/>
        </p:spPr>
        <p:txBody>
          <a:bodyPr wrap="square" rtlCol="0">
            <a:spAutoFit/>
          </a:bodyPr>
          <a:lstStyle/>
          <a:p>
            <a:pPr marL="174625" indent="-174625">
              <a:lnSpc>
                <a:spcPts val="1800"/>
              </a:lnSpc>
              <a:spcBef>
                <a:spcPts val="600"/>
              </a:spcBef>
            </a:pPr>
            <a:r>
              <a:rPr lang="en-US" altLang="ja-JP" sz="1400" b="1" dirty="0" smtClean="0">
                <a:latin typeface="游ゴシック" panose="020B0400000000000000" pitchFamily="50" charset="-128"/>
                <a:ea typeface="游ゴシック" panose="020B0400000000000000" pitchFamily="50" charset="-128"/>
              </a:rPr>
              <a:t>【</a:t>
            </a:r>
            <a:r>
              <a:rPr lang="ja-JP" altLang="en-US" sz="1400" b="1" dirty="0" smtClean="0">
                <a:latin typeface="游ゴシック" panose="020B0400000000000000" pitchFamily="50" charset="-128"/>
                <a:ea typeface="游ゴシック" panose="020B0400000000000000" pitchFamily="50" charset="-128"/>
              </a:rPr>
              <a:t>宿泊関係事業者</a:t>
            </a:r>
            <a:r>
              <a:rPr lang="en-US" altLang="ja-JP" sz="1400" b="1" dirty="0" smtClean="0">
                <a:latin typeface="游ゴシック" panose="020B0400000000000000" pitchFamily="50" charset="-128"/>
                <a:ea typeface="游ゴシック" panose="020B0400000000000000" pitchFamily="50" charset="-128"/>
              </a:rPr>
              <a:t>】</a:t>
            </a:r>
            <a:endParaRPr lang="en-US" altLang="ja-JP" sz="1400" dirty="0"/>
          </a:p>
        </p:txBody>
      </p:sp>
      <p:sp>
        <p:nvSpPr>
          <p:cNvPr id="5" name="スライド番号プレースホルダー 1"/>
          <p:cNvSpPr>
            <a:spLocks noGrp="1"/>
          </p:cNvSpPr>
          <p:nvPr>
            <p:ph type="sldNum" sz="quarter" idx="12"/>
          </p:nvPr>
        </p:nvSpPr>
        <p:spPr>
          <a:xfrm>
            <a:off x="6978661" y="6466229"/>
            <a:ext cx="2057400" cy="365125"/>
          </a:xfrm>
        </p:spPr>
        <p:txBody>
          <a:bodyPr/>
          <a:lstStyle/>
          <a:p>
            <a:fld id="{50F88186-B17D-4CE3-A887-D91699CF601C}" type="slidenum">
              <a:rPr kumimoji="1" lang="ja-JP" altLang="en-US" smtClean="0"/>
              <a:t>18</a:t>
            </a:fld>
            <a:endParaRPr kumimoji="1" lang="ja-JP" altLang="en-US" dirty="0"/>
          </a:p>
        </p:txBody>
      </p:sp>
    </p:spTree>
    <p:extLst>
      <p:ext uri="{BB962C8B-B14F-4D97-AF65-F5344CB8AC3E}">
        <p14:creationId xmlns:p14="http://schemas.microsoft.com/office/powerpoint/2010/main" val="1399248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83923" y="72468"/>
            <a:ext cx="9518349" cy="400110"/>
          </a:xfrm>
          <a:prstGeom prst="rect">
            <a:avLst/>
          </a:prstGeom>
        </p:spPr>
        <p:txBody>
          <a:bodyPr wrap="square">
            <a:spAutoFit/>
          </a:bodyPr>
          <a:lstStyle/>
          <a:p>
            <a:r>
              <a:rPr lang="ja-JP" altLang="en-US" sz="2000" b="1" dirty="0" smtClean="0"/>
              <a:t>■ 今後の大阪の成長のイメージ</a:t>
            </a:r>
            <a:endParaRPr lang="ja-JP" altLang="en-US" sz="2000" b="1" dirty="0"/>
          </a:p>
        </p:txBody>
      </p:sp>
      <p:sp>
        <p:nvSpPr>
          <p:cNvPr id="59" name="テキスト ボックス 58">
            <a:extLst>
              <a:ext uri="{FF2B5EF4-FFF2-40B4-BE49-F238E27FC236}">
                <a16:creationId xmlns:a16="http://schemas.microsoft.com/office/drawing/2014/main" id="{EBE40337-5FAC-43BE-86DC-EF22BE0A5F1F}"/>
              </a:ext>
            </a:extLst>
          </p:cNvPr>
          <p:cNvSpPr txBox="1"/>
          <p:nvPr/>
        </p:nvSpPr>
        <p:spPr>
          <a:xfrm>
            <a:off x="395940" y="520543"/>
            <a:ext cx="8289597" cy="1772280"/>
          </a:xfrm>
          <a:prstGeom prst="rect">
            <a:avLst/>
          </a:prstGeom>
          <a:noFill/>
        </p:spPr>
        <p:txBody>
          <a:bodyPr wrap="square" rtlCol="0">
            <a:spAutoFit/>
          </a:bodyPr>
          <a:lstStyle/>
          <a:p>
            <a:pPr marL="171450" indent="-171450">
              <a:lnSpc>
                <a:spcPts val="1700"/>
              </a:lnSpc>
              <a:buFontTx/>
              <a:buChar char="○"/>
            </a:pPr>
            <a:r>
              <a:rPr kumimoji="1" lang="ja-JP" altLang="en-US" sz="1400" dirty="0" smtClean="0">
                <a:latin typeface="BIZ UDゴシック" panose="020B0400000000000000" pitchFamily="49" charset="-128"/>
                <a:ea typeface="BIZ UDゴシック" panose="020B0400000000000000" pitchFamily="49" charset="-128"/>
              </a:rPr>
              <a:t> これまでの意見交換会では、世界経済のトレンドや日本の状況を踏まえた大阪経済の今後の方向性の議論にリンクする形で、大阪の次代を担う若者に関する課題として、卒業後の東京流出や女性の結婚・出産後の非正規化など、多くの議論があった。</a:t>
            </a:r>
            <a:endParaRPr kumimoji="1" lang="en-US" altLang="ja-JP" sz="1400" dirty="0" smtClean="0">
              <a:latin typeface="BIZ UDゴシック" panose="020B0400000000000000" pitchFamily="49" charset="-128"/>
              <a:ea typeface="BIZ UDゴシック" panose="020B0400000000000000" pitchFamily="49" charset="-128"/>
            </a:endParaRPr>
          </a:p>
          <a:p>
            <a:pPr marL="171450" indent="-171450">
              <a:lnSpc>
                <a:spcPts val="1700"/>
              </a:lnSpc>
              <a:spcBef>
                <a:spcPts val="600"/>
              </a:spcBef>
              <a:buFontTx/>
              <a:buChar char="○"/>
            </a:pPr>
            <a:r>
              <a:rPr kumimoji="1" lang="ja-JP" altLang="en-US" sz="1400" dirty="0" smtClean="0">
                <a:latin typeface="BIZ UDゴシック" panose="020B0400000000000000" pitchFamily="49" charset="-128"/>
                <a:ea typeface="BIZ UDゴシック" panose="020B0400000000000000" pitchFamily="49" charset="-128"/>
              </a:rPr>
              <a:t> また、働き方や生き方の変化、社会課題への意識の高さなど未来を担う若者から社会を変えていくことの可能性についての言及も多くあった。</a:t>
            </a:r>
            <a:endParaRPr kumimoji="1" lang="en-US" altLang="ja-JP" sz="1400" dirty="0" smtClean="0">
              <a:latin typeface="BIZ UDゴシック" panose="020B0400000000000000" pitchFamily="49" charset="-128"/>
              <a:ea typeface="BIZ UDゴシック" panose="020B0400000000000000" pitchFamily="49" charset="-128"/>
            </a:endParaRPr>
          </a:p>
          <a:p>
            <a:pPr marL="171450" indent="-171450">
              <a:lnSpc>
                <a:spcPts val="1700"/>
              </a:lnSpc>
              <a:spcBef>
                <a:spcPts val="600"/>
              </a:spcBef>
              <a:buFontTx/>
              <a:buChar char="○"/>
            </a:pPr>
            <a:r>
              <a:rPr kumimoji="1" lang="en-US" altLang="ja-JP" sz="1400" dirty="0">
                <a:latin typeface="BIZ UDゴシック" panose="020B0400000000000000" pitchFamily="49" charset="-128"/>
                <a:ea typeface="BIZ UDゴシック" panose="020B0400000000000000" pitchFamily="49" charset="-128"/>
              </a:rPr>
              <a:t> </a:t>
            </a:r>
            <a:r>
              <a:rPr kumimoji="1" lang="ja-JP" altLang="en-US" sz="1400" u="sng" dirty="0" smtClean="0">
                <a:latin typeface="BIZ UDゴシック" panose="020B0400000000000000" pitchFamily="49" charset="-128"/>
                <a:ea typeface="BIZ UDゴシック" panose="020B0400000000000000" pitchFamily="49" charset="-128"/>
              </a:rPr>
              <a:t>こうした</a:t>
            </a:r>
            <a:r>
              <a:rPr kumimoji="1" lang="ja-JP" altLang="en-US" sz="1400" u="sng" dirty="0">
                <a:latin typeface="BIZ UDゴシック" panose="020B0400000000000000" pitchFamily="49" charset="-128"/>
                <a:ea typeface="BIZ UDゴシック" panose="020B0400000000000000" pitchFamily="49" charset="-128"/>
              </a:rPr>
              <a:t>ご意見</a:t>
            </a:r>
            <a:r>
              <a:rPr kumimoji="1" lang="ja-JP" altLang="en-US" sz="1400" u="sng" dirty="0" smtClean="0">
                <a:latin typeface="BIZ UDゴシック" panose="020B0400000000000000" pitchFamily="49" charset="-128"/>
                <a:ea typeface="BIZ UDゴシック" panose="020B0400000000000000" pitchFamily="49" charset="-128"/>
              </a:rPr>
              <a:t>を踏まえ、今後の大阪の成長に向け、人重視の政策をどのように展開していくのかなどについて、人材分科会において議論を深めていく。</a:t>
            </a:r>
            <a:endParaRPr kumimoji="1" lang="en-US" altLang="ja-JP" sz="1400" u="sng" dirty="0">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4352294" y="3017145"/>
            <a:ext cx="576000" cy="2267999"/>
          </a:xfrm>
          <a:prstGeom prst="roundRect">
            <a:avLst/>
          </a:prstGeom>
          <a:noFill/>
          <a:ln w="38100">
            <a:solidFill>
              <a:schemeClr val="tx1"/>
            </a:solidFill>
          </a:ln>
        </p:spPr>
        <p:style>
          <a:lnRef idx="1">
            <a:schemeClr val="accent1"/>
          </a:lnRef>
          <a:fillRef idx="2">
            <a:schemeClr val="accent1"/>
          </a:fillRef>
          <a:effectRef idx="1">
            <a:schemeClr val="accent1"/>
          </a:effectRef>
          <a:fontRef idx="minor">
            <a:schemeClr val="dk1"/>
          </a:fontRef>
        </p:style>
        <p:txBody>
          <a:bodyPr vert="eaVert" rtlCol="0" anchor="ctr"/>
          <a:lstStyle/>
          <a:p>
            <a:r>
              <a:rPr kumimoji="1" lang="ja-JP" altLang="en-US" sz="1400" b="1" dirty="0" smtClean="0">
                <a:latin typeface="BIZ UDPゴシック" panose="020B0400000000000000" pitchFamily="50" charset="-128"/>
                <a:ea typeface="BIZ UDPゴシック" panose="020B0400000000000000" pitchFamily="50" charset="-128"/>
              </a:rPr>
              <a:t>働き、住み続けられる</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 </a:t>
            </a:r>
            <a:r>
              <a:rPr kumimoji="1" lang="en-US" altLang="ja-JP" sz="1400" b="1" dirty="0" smtClean="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雇用の場の創出</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439536" y="3017144"/>
            <a:ext cx="3780000" cy="22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EBE40337-5FAC-43BE-86DC-EF22BE0A5F1F}"/>
              </a:ext>
            </a:extLst>
          </p:cNvPr>
          <p:cNvSpPr txBox="1"/>
          <p:nvPr/>
        </p:nvSpPr>
        <p:spPr>
          <a:xfrm>
            <a:off x="479876" y="3119623"/>
            <a:ext cx="3670711" cy="2246769"/>
          </a:xfrm>
          <a:prstGeom prst="rect">
            <a:avLst/>
          </a:prstGeom>
          <a:noFill/>
        </p:spPr>
        <p:txBody>
          <a:bodyPr wrap="square" rtlCol="0">
            <a:spAutoFit/>
          </a:bodyPr>
          <a:lstStyle/>
          <a:p>
            <a:pPr>
              <a:lnSpc>
                <a:spcPts val="160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産業構造</a:t>
            </a:r>
            <a:r>
              <a:rPr kumimoji="1" lang="ja-JP" altLang="en-US" sz="1400" b="1" dirty="0" smtClean="0">
                <a:latin typeface="BIZ UDPゴシック" panose="020B0400000000000000" pitchFamily="50" charset="-128"/>
                <a:ea typeface="BIZ UDPゴシック" panose="020B0400000000000000" pitchFamily="50" charset="-128"/>
              </a:rPr>
              <a:t>の転換</a:t>
            </a:r>
            <a:r>
              <a:rPr kumimoji="1" lang="en-US" altLang="ja-JP" sz="1400" b="1" dirty="0" smtClean="0">
                <a:latin typeface="BIZ UDPゴシック" panose="020B0400000000000000" pitchFamily="50" charset="-128"/>
                <a:ea typeface="BIZ UDPゴシック" panose="020B0400000000000000" pitchFamily="50" charset="-128"/>
              </a:rPr>
              <a:t>】</a:t>
            </a:r>
            <a:endParaRPr kumimoji="1" lang="en-US" altLang="ja-JP" sz="1400" b="1" dirty="0">
              <a:latin typeface="BIZ UDPゴシック" panose="020B0400000000000000" pitchFamily="50" charset="-128"/>
              <a:ea typeface="BIZ UDPゴシック" panose="020B0400000000000000" pitchFamily="50" charset="-128"/>
            </a:endParaRPr>
          </a:p>
          <a:p>
            <a:pPr marL="93663">
              <a:lnSpc>
                <a:spcPts val="1600"/>
              </a:lnSpc>
            </a:pPr>
            <a:endParaRPr kumimoji="1" lang="en-US" altLang="ja-JP" sz="1200" b="1" dirty="0" smtClean="0">
              <a:latin typeface="BIZ UDPゴシック" panose="020B0400000000000000" pitchFamily="50" charset="-128"/>
              <a:ea typeface="BIZ UDPゴシック" panose="020B0400000000000000" pitchFamily="50" charset="-128"/>
            </a:endParaRPr>
          </a:p>
          <a:p>
            <a:pPr marL="93663">
              <a:lnSpc>
                <a:spcPts val="1600"/>
              </a:lnSpc>
            </a:pPr>
            <a:r>
              <a:rPr kumimoji="1" lang="ja-JP" altLang="en-US" sz="1200" b="1" dirty="0" smtClean="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成長産業の育成</a:t>
            </a:r>
          </a:p>
          <a:p>
            <a:pPr marL="93663">
              <a:lnSpc>
                <a:spcPts val="1600"/>
              </a:lnSpc>
            </a:pPr>
            <a:r>
              <a:rPr kumimoji="1" lang="ja-JP" altLang="en-US" sz="1200" dirty="0">
                <a:latin typeface="BIZ UDPゴシック" panose="020B0400000000000000" pitchFamily="50" charset="-128"/>
                <a:ea typeface="BIZ UDPゴシック" panose="020B0400000000000000" pitchFamily="50" charset="-128"/>
              </a:rPr>
              <a:t>　　健康医療、エネルギー・脱炭素、観光</a:t>
            </a:r>
          </a:p>
          <a:p>
            <a:pPr marL="93663">
              <a:lnSpc>
                <a:spcPts val="1600"/>
              </a:lnSpc>
              <a:spcBef>
                <a:spcPts val="1200"/>
              </a:spcBef>
            </a:pPr>
            <a:r>
              <a:rPr kumimoji="1" lang="ja-JP" altLang="en-US" sz="1200" b="1" dirty="0">
                <a:latin typeface="BIZ UDPゴシック" panose="020B0400000000000000" pitchFamily="50" charset="-128"/>
                <a:ea typeface="BIZ UDPゴシック" panose="020B0400000000000000" pitchFamily="50" charset="-128"/>
              </a:rPr>
              <a:t>■スタートアップ育成と革新的なイノベーション</a:t>
            </a:r>
            <a:endParaRPr kumimoji="1" lang="en-US" altLang="ja-JP" sz="1200" b="1" dirty="0">
              <a:latin typeface="BIZ UDPゴシック" panose="020B0400000000000000" pitchFamily="50" charset="-128"/>
              <a:ea typeface="BIZ UDPゴシック" panose="020B0400000000000000" pitchFamily="50" charset="-128"/>
            </a:endParaRPr>
          </a:p>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既存産業に</a:t>
            </a:r>
            <a:r>
              <a:rPr kumimoji="1" lang="ja-JP" altLang="en-US" sz="1200" b="1" dirty="0" smtClean="0">
                <a:latin typeface="BIZ UDPゴシック" panose="020B0400000000000000" pitchFamily="50" charset="-128"/>
                <a:ea typeface="BIZ UDPゴシック" panose="020B0400000000000000" pitchFamily="50" charset="-128"/>
              </a:rPr>
              <a:t>おける累積的</a:t>
            </a:r>
            <a:r>
              <a:rPr kumimoji="1" lang="ja-JP" altLang="en-US" sz="1200" b="1" dirty="0">
                <a:latin typeface="BIZ UDPゴシック" panose="020B0400000000000000" pitchFamily="50" charset="-128"/>
                <a:ea typeface="BIZ UDPゴシック" panose="020B0400000000000000" pitchFamily="50" charset="-128"/>
              </a:rPr>
              <a:t>なイノベーション</a:t>
            </a:r>
          </a:p>
          <a:p>
            <a:pPr marL="93663">
              <a:lnSpc>
                <a:spcPts val="16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卸売、</a:t>
            </a:r>
            <a:r>
              <a:rPr kumimoji="1" lang="ja-JP" altLang="en-US" sz="1200" dirty="0">
                <a:latin typeface="BIZ UDPゴシック" panose="020B0400000000000000" pitchFamily="50" charset="-128"/>
                <a:ea typeface="BIZ UDPゴシック" panose="020B0400000000000000" pitchFamily="50" charset="-128"/>
              </a:rPr>
              <a:t>化学、金属・・・</a:t>
            </a:r>
          </a:p>
          <a:p>
            <a:pPr marL="93663">
              <a:lnSpc>
                <a:spcPts val="1600"/>
              </a:lnSpc>
            </a:pPr>
            <a:r>
              <a:rPr kumimoji="1" lang="ja-JP" altLang="en-US" sz="1200" dirty="0">
                <a:latin typeface="BIZ UDPゴシック" panose="020B0400000000000000" pitchFamily="50" charset="-128"/>
                <a:ea typeface="BIZ UDPゴシック" panose="020B0400000000000000" pitchFamily="50" charset="-128"/>
              </a:rPr>
              <a:t>　　中小企業</a:t>
            </a:r>
          </a:p>
          <a:p>
            <a:pPr marL="93663">
              <a:lnSpc>
                <a:spcPts val="1600"/>
              </a:lnSpc>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77" name="正方形/長方形 76"/>
          <p:cNvSpPr/>
          <p:nvPr/>
        </p:nvSpPr>
        <p:spPr>
          <a:xfrm>
            <a:off x="5062766" y="3003433"/>
            <a:ext cx="3780000" cy="226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EBE40337-5FAC-43BE-86DC-EF22BE0A5F1F}"/>
              </a:ext>
            </a:extLst>
          </p:cNvPr>
          <p:cNvSpPr txBox="1"/>
          <p:nvPr/>
        </p:nvSpPr>
        <p:spPr>
          <a:xfrm>
            <a:off x="5234434" y="3120007"/>
            <a:ext cx="3553455" cy="1874872"/>
          </a:xfrm>
          <a:prstGeom prst="rect">
            <a:avLst/>
          </a:prstGeom>
          <a:noFill/>
        </p:spPr>
        <p:txBody>
          <a:bodyPr wrap="square" rtlCol="0">
            <a:spAutoFit/>
          </a:bodyPr>
          <a:lstStyle/>
          <a:p>
            <a:pPr>
              <a:lnSpc>
                <a:spcPts val="160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人重視の政策展開</a:t>
            </a:r>
            <a:r>
              <a:rPr kumimoji="1" lang="en-US" altLang="ja-JP" sz="1400" b="1" dirty="0">
                <a:latin typeface="BIZ UDPゴシック" panose="020B0400000000000000" pitchFamily="50" charset="-128"/>
                <a:ea typeface="BIZ UDPゴシック" panose="020B0400000000000000" pitchFamily="50" charset="-128"/>
              </a:rPr>
              <a:t>】</a:t>
            </a:r>
          </a:p>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b="1" dirty="0" smtClean="0">
                <a:latin typeface="BIZ UDPゴシック" panose="020B0400000000000000" pitchFamily="50" charset="-128"/>
                <a:ea typeface="BIZ UDPゴシック" panose="020B0400000000000000" pitchFamily="50" charset="-128"/>
              </a:rPr>
              <a:t>小中</a:t>
            </a:r>
            <a:r>
              <a:rPr kumimoji="1" lang="ja-JP" altLang="en-US" sz="1200" b="1" dirty="0">
                <a:latin typeface="BIZ UDPゴシック" panose="020B0400000000000000" pitchFamily="50" charset="-128"/>
                <a:ea typeface="BIZ UDPゴシック" panose="020B0400000000000000" pitchFamily="50" charset="-128"/>
              </a:rPr>
              <a:t>から大学までの学びの場の提供と高度化</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やりがい</a:t>
            </a:r>
            <a:r>
              <a:rPr kumimoji="1" lang="ja-JP" altLang="en-US" sz="1200" b="1" dirty="0">
                <a:latin typeface="BIZ UDPゴシック" panose="020B0400000000000000" pitchFamily="50" charset="-128"/>
                <a:ea typeface="BIZ UDPゴシック" panose="020B0400000000000000" pitchFamily="50" charset="-128"/>
              </a:rPr>
              <a:t>を重視した職場選択が可能な</a:t>
            </a:r>
            <a:r>
              <a:rPr kumimoji="1" lang="ja-JP" altLang="en-US" sz="1200" b="1" dirty="0" smtClean="0">
                <a:latin typeface="BIZ UDPゴシック" panose="020B0400000000000000" pitchFamily="50" charset="-128"/>
                <a:ea typeface="BIZ UDPゴシック" panose="020B0400000000000000" pitchFamily="50" charset="-128"/>
              </a:rPr>
              <a:t>仕組み</a:t>
            </a:r>
            <a:endParaRPr kumimoji="1" lang="ja-JP" altLang="en-US" sz="1200" b="1" dirty="0">
              <a:latin typeface="BIZ UDPゴシック" panose="020B0400000000000000" pitchFamily="50" charset="-128"/>
              <a:ea typeface="BIZ UDPゴシック" panose="020B0400000000000000" pitchFamily="50" charset="-128"/>
            </a:endParaRP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学び直し</a:t>
            </a:r>
            <a:r>
              <a:rPr kumimoji="1" lang="ja-JP" altLang="en-US" sz="1200" b="1" dirty="0">
                <a:latin typeface="BIZ UDPゴシック" panose="020B0400000000000000" pitchFamily="50" charset="-128"/>
                <a:ea typeface="BIZ UDPゴシック" panose="020B0400000000000000" pitchFamily="50" charset="-128"/>
              </a:rPr>
              <a:t>の機会の充実</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a:t>
            </a:r>
            <a:r>
              <a:rPr kumimoji="1" lang="en-US" altLang="ja-JP" sz="1200" b="1" dirty="0" smtClean="0">
                <a:latin typeface="BIZ UDPゴシック" panose="020B0400000000000000" pitchFamily="50" charset="-128"/>
                <a:ea typeface="BIZ UDPゴシック" panose="020B0400000000000000" pitchFamily="50" charset="-128"/>
              </a:rPr>
              <a:t>SDGs</a:t>
            </a:r>
            <a:r>
              <a:rPr kumimoji="1" lang="ja-JP" altLang="en-US" sz="1200" b="1" dirty="0" smtClean="0">
                <a:latin typeface="BIZ UDPゴシック" panose="020B0400000000000000" pitchFamily="50" charset="-128"/>
                <a:ea typeface="BIZ UDPゴシック" panose="020B0400000000000000" pitchFamily="50" charset="-128"/>
              </a:rPr>
              <a:t>を</a:t>
            </a:r>
            <a:r>
              <a:rPr kumimoji="1" lang="ja-JP" altLang="en-US" sz="1200" b="1" dirty="0">
                <a:latin typeface="BIZ UDPゴシック" panose="020B0400000000000000" pitchFamily="50" charset="-128"/>
                <a:ea typeface="BIZ UDPゴシック" panose="020B0400000000000000" pitchFamily="50" charset="-128"/>
              </a:rPr>
              <a:t>踏まえた男女平等、女性参加、多様性</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住みやすい</a:t>
            </a:r>
            <a:r>
              <a:rPr kumimoji="1" lang="ja-JP" altLang="en-US" sz="1200" b="1" dirty="0">
                <a:latin typeface="BIZ UDPゴシック" panose="020B0400000000000000" pitchFamily="50" charset="-128"/>
                <a:ea typeface="BIZ UDPゴシック" panose="020B0400000000000000" pitchFamily="50" charset="-128"/>
              </a:rPr>
              <a:t>まちづくり　職住遊近接</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セーフティネット</a:t>
            </a:r>
            <a:r>
              <a:rPr kumimoji="1" lang="ja-JP" altLang="en-US" sz="1200" b="1" dirty="0">
                <a:latin typeface="BIZ UDPゴシック" panose="020B0400000000000000" pitchFamily="50" charset="-128"/>
                <a:ea typeface="BIZ UDPゴシック" panose="020B0400000000000000" pitchFamily="50" charset="-128"/>
              </a:rPr>
              <a:t>の</a:t>
            </a:r>
            <a:r>
              <a:rPr kumimoji="1" lang="ja-JP" altLang="en-US" sz="1200" b="1" dirty="0" smtClean="0">
                <a:latin typeface="BIZ UDPゴシック" panose="020B0400000000000000" pitchFamily="50" charset="-128"/>
                <a:ea typeface="BIZ UDPゴシック" panose="020B0400000000000000" pitchFamily="50" charset="-128"/>
              </a:rPr>
              <a:t>充実</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5" name="二等辺三角形 4"/>
          <p:cNvSpPr/>
          <p:nvPr/>
        </p:nvSpPr>
        <p:spPr>
          <a:xfrm>
            <a:off x="2894821" y="5585057"/>
            <a:ext cx="3492000" cy="14400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EBE40337-5FAC-43BE-86DC-EF22BE0A5F1F}"/>
              </a:ext>
            </a:extLst>
          </p:cNvPr>
          <p:cNvSpPr txBox="1"/>
          <p:nvPr/>
        </p:nvSpPr>
        <p:spPr>
          <a:xfrm>
            <a:off x="4887955" y="5267846"/>
            <a:ext cx="4103574" cy="297517"/>
          </a:xfrm>
          <a:prstGeom prst="rect">
            <a:avLst/>
          </a:prstGeom>
          <a:noFill/>
        </p:spPr>
        <p:txBody>
          <a:bodyPr wrap="square" rtlCol="0">
            <a:spAutoFit/>
          </a:bodyPr>
          <a:lstStyle/>
          <a:p>
            <a:pPr marL="93663">
              <a:lnSpc>
                <a:spcPts val="1600"/>
              </a:lnSpc>
              <a:spcBef>
                <a:spcPts val="1200"/>
              </a:spcBef>
            </a:pPr>
            <a:r>
              <a:rPr kumimoji="1" lang="en-US" altLang="ja-JP" sz="1200" smtClean="0">
                <a:latin typeface="BIZ UDPゴシック" panose="020B0400000000000000" pitchFamily="50" charset="-128"/>
                <a:ea typeface="BIZ UDPゴシック" panose="020B0400000000000000" pitchFamily="50" charset="-128"/>
              </a:rPr>
              <a:t>※</a:t>
            </a:r>
            <a:r>
              <a:rPr kumimoji="1" lang="ja-JP" altLang="en-US" sz="1200" smtClean="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大阪の</a:t>
            </a:r>
            <a:r>
              <a:rPr kumimoji="1" lang="ja-JP" altLang="en-US" sz="1200" dirty="0" smtClean="0">
                <a:latin typeface="BIZ UDPゴシック" panose="020B0400000000000000" pitchFamily="50" charset="-128"/>
                <a:ea typeface="BIZ UDPゴシック" panose="020B0400000000000000" pitchFamily="50" charset="-128"/>
              </a:rPr>
              <a:t>特性・強み </a:t>
            </a:r>
            <a:r>
              <a:rPr kumimoji="1" lang="ja-JP" altLang="en-US" sz="1100" dirty="0" smtClean="0">
                <a:latin typeface="BIZ UDPゴシック" panose="020B0400000000000000" pitchFamily="50" charset="-128"/>
                <a:ea typeface="BIZ UDPゴシック" panose="020B0400000000000000" pitchFamily="50" charset="-128"/>
              </a:rPr>
              <a:t>⇒ 情報発信・イメージ向上、副首都共感</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6" name="楕円 5"/>
          <p:cNvSpPr/>
          <p:nvPr/>
        </p:nvSpPr>
        <p:spPr>
          <a:xfrm>
            <a:off x="2720459" y="3133070"/>
            <a:ext cx="1152000" cy="321105"/>
          </a:xfrm>
          <a:prstGeom prst="ellipse">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kumimoji="1" lang="en-US" altLang="ja-JP" sz="1200" b="1" dirty="0" smtClean="0">
                <a:latin typeface="+mj-ea"/>
                <a:ea typeface="+mj-ea"/>
              </a:rPr>
              <a:t>DX</a:t>
            </a:r>
            <a:r>
              <a:rPr kumimoji="1" lang="ja-JP" altLang="en-US" sz="1200" b="1" dirty="0" smtClean="0">
                <a:latin typeface="+mj-ea"/>
                <a:ea typeface="+mj-ea"/>
              </a:rPr>
              <a:t>・グリーン</a:t>
            </a:r>
            <a:endParaRPr kumimoji="1" lang="ja-JP" altLang="en-US" sz="1200" b="1" dirty="0">
              <a:latin typeface="+mj-ea"/>
              <a:ea typeface="+mj-ea"/>
            </a:endParaRPr>
          </a:p>
        </p:txBody>
      </p:sp>
      <p:sp>
        <p:nvSpPr>
          <p:cNvPr id="7" name="左矢印 6"/>
          <p:cNvSpPr/>
          <p:nvPr/>
        </p:nvSpPr>
        <p:spPr>
          <a:xfrm>
            <a:off x="2382467" y="3186858"/>
            <a:ext cx="248603" cy="193514"/>
          </a:xfrm>
          <a:prstGeom prst="leftArrow">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a:p>
        </p:txBody>
      </p:sp>
      <p:sp>
        <p:nvSpPr>
          <p:cNvPr id="80" name="右カーブ矢印 79"/>
          <p:cNvSpPr/>
          <p:nvPr/>
        </p:nvSpPr>
        <p:spPr>
          <a:xfrm rot="10800000">
            <a:off x="4943099" y="3437438"/>
            <a:ext cx="425915" cy="12287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上カーブ矢印 80"/>
          <p:cNvSpPr/>
          <p:nvPr/>
        </p:nvSpPr>
        <p:spPr>
          <a:xfrm rot="5400000">
            <a:off x="3436916" y="3851534"/>
            <a:ext cx="1259205" cy="5211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角丸四角形 7"/>
          <p:cNvSpPr/>
          <p:nvPr/>
        </p:nvSpPr>
        <p:spPr>
          <a:xfrm>
            <a:off x="293450" y="2889398"/>
            <a:ext cx="8712000" cy="2628000"/>
          </a:xfrm>
          <a:prstGeom prst="roundRect">
            <a:avLst>
              <a:gd name="adj" fmla="val 4296"/>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EBE40337-5FAC-43BE-86DC-EF22BE0A5F1F}"/>
              </a:ext>
            </a:extLst>
          </p:cNvPr>
          <p:cNvSpPr txBox="1"/>
          <p:nvPr/>
        </p:nvSpPr>
        <p:spPr>
          <a:xfrm>
            <a:off x="1874553" y="5802988"/>
            <a:ext cx="5531481" cy="288000"/>
          </a:xfrm>
          <a:prstGeom prst="rect">
            <a:avLst/>
          </a:prstGeom>
          <a:noFill/>
          <a:ln>
            <a:solidFill>
              <a:schemeClr val="tx1"/>
            </a:solidFill>
          </a:ln>
        </p:spPr>
        <p:txBody>
          <a:bodyPr wrap="square" tIns="72000" bIns="36000" rtlCol="0" anchor="ctr" anchorCtr="0">
            <a:spAutoFit/>
          </a:bodyPr>
          <a:lstStyle/>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smtClean="0">
                <a:latin typeface="BIZ UDPゴシック" panose="020B0400000000000000" pitchFamily="50" charset="-128"/>
                <a:ea typeface="BIZ UDPゴシック" panose="020B0400000000000000" pitchFamily="50" charset="-128"/>
              </a:rPr>
              <a:t> 国内はもとより、外国、とりわけアジアからの人々、投資の呼び込み</a:t>
            </a:r>
            <a:endParaRPr kumimoji="1" lang="en-US" altLang="ja-JP" sz="1200" b="1" dirty="0" smtClean="0">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EBE40337-5FAC-43BE-86DC-EF22BE0A5F1F}"/>
              </a:ext>
            </a:extLst>
          </p:cNvPr>
          <p:cNvSpPr txBox="1"/>
          <p:nvPr/>
        </p:nvSpPr>
        <p:spPr>
          <a:xfrm>
            <a:off x="1874552" y="6173806"/>
            <a:ext cx="5531481" cy="288000"/>
          </a:xfrm>
          <a:prstGeom prst="rect">
            <a:avLst/>
          </a:prstGeom>
        </p:spPr>
        <p:style>
          <a:lnRef idx="1">
            <a:schemeClr val="accent4"/>
          </a:lnRef>
          <a:fillRef idx="2">
            <a:schemeClr val="accent4"/>
          </a:fillRef>
          <a:effectRef idx="1">
            <a:schemeClr val="accent4"/>
          </a:effectRef>
          <a:fontRef idx="minor">
            <a:schemeClr val="dk1"/>
          </a:fontRef>
        </p:style>
        <p:txBody>
          <a:bodyPr wrap="square" tIns="72000" bIns="36000" rtlCol="0" anchor="ctr" anchorCtr="0">
            <a:spAutoFit/>
          </a:bodyPr>
          <a:lstStyle/>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smtClean="0">
                <a:latin typeface="BIZ UDPゴシック" panose="020B0400000000000000" pitchFamily="50" charset="-128"/>
                <a:ea typeface="BIZ UDPゴシック" panose="020B0400000000000000" pitchFamily="50" charset="-128"/>
              </a:rPr>
              <a:t> 上記に役立つ仕組みづくり（大阪、関西、国）</a:t>
            </a:r>
            <a:endParaRPr kumimoji="1" lang="en-US" altLang="ja-JP" sz="1200" b="1" dirty="0" smtClean="0">
              <a:latin typeface="BIZ UDPゴシック" panose="020B0400000000000000" pitchFamily="50" charset="-128"/>
              <a:ea typeface="BIZ UDPゴシック" panose="020B0400000000000000" pitchFamily="50" charset="-128"/>
            </a:endParaRPr>
          </a:p>
        </p:txBody>
      </p:sp>
      <p:sp>
        <p:nvSpPr>
          <p:cNvPr id="85" name="角丸四角形 84"/>
          <p:cNvSpPr/>
          <p:nvPr/>
        </p:nvSpPr>
        <p:spPr>
          <a:xfrm>
            <a:off x="280477" y="2525513"/>
            <a:ext cx="3448618" cy="315920"/>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08000" tIns="0" rIns="180000" rtlCol="0" anchor="ctr"/>
          <a:lstStyle/>
          <a:p>
            <a:pPr marL="174625" indent="-174625" algn="ctr"/>
            <a:r>
              <a:rPr lang="ja-JP" altLang="en-US" sz="1400" b="1" dirty="0">
                <a:solidFill>
                  <a:schemeClr val="bg1"/>
                </a:solidFill>
                <a:latin typeface="BIZ UDPゴシック" panose="020B0400000000000000" pitchFamily="50" charset="-128"/>
                <a:ea typeface="BIZ UDPゴシック" panose="020B0400000000000000" pitchFamily="50" charset="-128"/>
              </a:rPr>
              <a:t>今後</a:t>
            </a:r>
            <a:r>
              <a:rPr lang="ja-JP" altLang="en-US" sz="1400" b="1" dirty="0" smtClean="0">
                <a:solidFill>
                  <a:schemeClr val="bg1"/>
                </a:solidFill>
                <a:latin typeface="BIZ UDPゴシック" panose="020B0400000000000000" pitchFamily="50" charset="-128"/>
                <a:ea typeface="BIZ UDPゴシック" panose="020B0400000000000000" pitchFamily="50" charset="-128"/>
              </a:rPr>
              <a:t>の大阪の成長のイメージ</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479876" y="5254366"/>
            <a:ext cx="4103574" cy="297517"/>
          </a:xfrm>
          <a:prstGeom prst="rect">
            <a:avLst/>
          </a:prstGeom>
          <a:noFill/>
        </p:spPr>
        <p:txBody>
          <a:bodyPr wrap="square" rtlCol="0">
            <a:spAutoFit/>
          </a:bodyPr>
          <a:lstStyle/>
          <a:p>
            <a:pPr marL="93663">
              <a:lnSpc>
                <a:spcPts val="1600"/>
              </a:lnSpc>
              <a:spcBef>
                <a:spcPts val="1200"/>
              </a:spcBef>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転換</a:t>
            </a:r>
            <a:r>
              <a:rPr kumimoji="1" lang="ja-JP" altLang="en-US" sz="1200" dirty="0" smtClean="0">
                <a:latin typeface="BIZ UDPゴシック" panose="020B0400000000000000" pitchFamily="50" charset="-128"/>
                <a:ea typeface="BIZ UDPゴシック" panose="020B0400000000000000" pitchFamily="50" charset="-128"/>
              </a:rPr>
              <a:t>のトリガーとしての金融の位置づけ</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スライド番号プレースホルダー 1"/>
          <p:cNvSpPr>
            <a:spLocks noGrp="1"/>
          </p:cNvSpPr>
          <p:nvPr>
            <p:ph type="sldNum" sz="quarter" idx="12"/>
          </p:nvPr>
        </p:nvSpPr>
        <p:spPr>
          <a:xfrm>
            <a:off x="7086600" y="6539672"/>
            <a:ext cx="2057400" cy="365125"/>
          </a:xfrm>
        </p:spPr>
        <p:txBody>
          <a:bodyPr/>
          <a:lstStyle/>
          <a:p>
            <a:r>
              <a:rPr kumimoji="1" lang="ja-JP" altLang="en-US" dirty="0" smtClean="0"/>
              <a:t>１</a:t>
            </a:r>
            <a:endParaRPr kumimoji="1" lang="ja-JP" altLang="en-US" dirty="0"/>
          </a:p>
        </p:txBody>
      </p:sp>
    </p:spTree>
    <p:extLst>
      <p:ext uri="{BB962C8B-B14F-4D97-AF65-F5344CB8AC3E}">
        <p14:creationId xmlns:p14="http://schemas.microsoft.com/office/powerpoint/2010/main" val="117504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131253" y="2422700"/>
            <a:ext cx="5760000" cy="3689252"/>
          </a:xfrm>
          <a:prstGeom prst="roundRect">
            <a:avLst>
              <a:gd name="adj" fmla="val 4420"/>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solidFill>
                <a:schemeClr val="tx1"/>
              </a:solidFill>
            </a:endParaRPr>
          </a:p>
        </p:txBody>
      </p:sp>
      <p:sp>
        <p:nvSpPr>
          <p:cNvPr id="4" name="台形 3"/>
          <p:cNvSpPr/>
          <p:nvPr/>
        </p:nvSpPr>
        <p:spPr>
          <a:xfrm>
            <a:off x="3024178" y="5678711"/>
            <a:ext cx="5939574" cy="663879"/>
          </a:xfrm>
          <a:prstGeom prst="trapezoid">
            <a:avLst>
              <a:gd name="adj" fmla="val 4198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角丸四角形 12"/>
          <p:cNvSpPr/>
          <p:nvPr/>
        </p:nvSpPr>
        <p:spPr>
          <a:xfrm>
            <a:off x="4403906" y="3816146"/>
            <a:ext cx="3036319" cy="679268"/>
          </a:xfrm>
          <a:prstGeom prst="roundRect">
            <a:avLst>
              <a:gd name="adj" fmla="val 9101"/>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三位</a:t>
            </a:r>
            <a:r>
              <a:rPr kumimoji="1" lang="ja-JP" altLang="en-US" sz="2000" b="1" dirty="0" smtClean="0"/>
              <a:t>一体の大阪</a:t>
            </a:r>
            <a:endParaRPr kumimoji="1" lang="en-US" altLang="ja-JP" sz="2000" b="1" dirty="0" smtClean="0"/>
          </a:p>
        </p:txBody>
      </p:sp>
      <p:sp>
        <p:nvSpPr>
          <p:cNvPr id="24" name="角丸四角形 23"/>
          <p:cNvSpPr/>
          <p:nvPr/>
        </p:nvSpPr>
        <p:spPr>
          <a:xfrm>
            <a:off x="2680670" y="5801450"/>
            <a:ext cx="6735582" cy="428945"/>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rPr>
              <a:t>都市機能の向上・活用</a:t>
            </a:r>
            <a:r>
              <a:rPr kumimoji="1" lang="ja-JP" altLang="en-US" sz="1400" b="1" dirty="0">
                <a:solidFill>
                  <a:schemeClr val="bg1"/>
                </a:solidFill>
              </a:rPr>
              <a:t>（人材、データ集積、大学・研究機関・・・）</a:t>
            </a:r>
            <a:endParaRPr kumimoji="1" lang="en-US" altLang="ja-JP" sz="1400" b="1" dirty="0">
              <a:solidFill>
                <a:schemeClr val="bg1"/>
              </a:solidFill>
            </a:endParaRPr>
          </a:p>
        </p:txBody>
      </p:sp>
      <p:sp>
        <p:nvSpPr>
          <p:cNvPr id="12" name="下矢印 11"/>
          <p:cNvSpPr/>
          <p:nvPr/>
        </p:nvSpPr>
        <p:spPr>
          <a:xfrm rot="5400000">
            <a:off x="2236384" y="3602076"/>
            <a:ext cx="612000" cy="972000"/>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764180" y="1814367"/>
            <a:ext cx="2509352" cy="366428"/>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b="1" u="sng" dirty="0" smtClean="0">
                <a:solidFill>
                  <a:schemeClr val="tx1"/>
                </a:solidFill>
              </a:rPr>
              <a:t>2040</a:t>
            </a:r>
            <a:r>
              <a:rPr kumimoji="1" lang="ja-JP" altLang="en-US" sz="1600" b="1" u="sng" dirty="0">
                <a:solidFill>
                  <a:schemeClr val="tx1"/>
                </a:solidFill>
              </a:rPr>
              <a:t>年の</a:t>
            </a:r>
            <a:r>
              <a:rPr kumimoji="1" lang="ja-JP" altLang="en-US" sz="1600" b="1" u="sng" dirty="0" smtClean="0">
                <a:solidFill>
                  <a:schemeClr val="tx1"/>
                </a:solidFill>
              </a:rPr>
              <a:t>イメージ</a:t>
            </a:r>
            <a:endParaRPr kumimoji="1" lang="en-US" altLang="ja-JP" sz="1600" b="1" u="sng" dirty="0">
              <a:solidFill>
                <a:schemeClr val="tx1"/>
              </a:solidFill>
            </a:endParaRPr>
          </a:p>
        </p:txBody>
      </p:sp>
      <p:sp>
        <p:nvSpPr>
          <p:cNvPr id="26" name="角丸四角形 25"/>
          <p:cNvSpPr/>
          <p:nvPr/>
        </p:nvSpPr>
        <p:spPr>
          <a:xfrm>
            <a:off x="263534" y="3520879"/>
            <a:ext cx="1931777" cy="1134392"/>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ts val="2200"/>
              </a:lnSpc>
            </a:pPr>
            <a:r>
              <a:rPr kumimoji="1" lang="en-US" altLang="ja-JP" sz="1600" b="1" dirty="0">
                <a:solidFill>
                  <a:schemeClr val="tx1"/>
                </a:solidFill>
              </a:rPr>
              <a:t>2025</a:t>
            </a:r>
            <a:r>
              <a:rPr kumimoji="1" lang="ja-JP" altLang="en-US" sz="1600" b="1" dirty="0">
                <a:solidFill>
                  <a:schemeClr val="tx1"/>
                </a:solidFill>
              </a:rPr>
              <a:t>年大阪・関西万博を契機として、当面</a:t>
            </a:r>
            <a:r>
              <a:rPr kumimoji="1" lang="en-US" altLang="ja-JP" sz="1600" b="1" dirty="0">
                <a:solidFill>
                  <a:schemeClr val="tx1"/>
                </a:solidFill>
              </a:rPr>
              <a:t>2030</a:t>
            </a:r>
            <a:r>
              <a:rPr kumimoji="1" lang="ja-JP" altLang="en-US" sz="1600" b="1" dirty="0">
                <a:solidFill>
                  <a:schemeClr val="tx1"/>
                </a:solidFill>
              </a:rPr>
              <a:t>年まで</a:t>
            </a:r>
            <a:r>
              <a:rPr kumimoji="1" lang="ja-JP" altLang="en-US" sz="1600" b="1" dirty="0" smtClean="0">
                <a:solidFill>
                  <a:schemeClr val="tx1"/>
                </a:solidFill>
              </a:rPr>
              <a:t>に</a:t>
            </a:r>
            <a:r>
              <a:rPr kumimoji="1" lang="ja-JP" altLang="en-US" sz="1600" b="1" dirty="0">
                <a:solidFill>
                  <a:schemeClr val="tx1"/>
                </a:solidFill>
              </a:rPr>
              <a:t>な</a:t>
            </a:r>
            <a:r>
              <a:rPr kumimoji="1" lang="ja-JP" altLang="en-US" sz="1600" b="1" dirty="0" smtClean="0">
                <a:solidFill>
                  <a:schemeClr val="tx1"/>
                </a:solidFill>
              </a:rPr>
              <a:t>す</a:t>
            </a:r>
            <a:r>
              <a:rPr kumimoji="1" lang="ja-JP" altLang="en-US" sz="1600" b="1" dirty="0">
                <a:solidFill>
                  <a:schemeClr val="tx1"/>
                </a:solidFill>
              </a:rPr>
              <a:t>べきことは何か</a:t>
            </a:r>
            <a:endParaRPr kumimoji="1" lang="en-US" altLang="ja-JP" sz="1600" b="1" dirty="0">
              <a:solidFill>
                <a:schemeClr val="tx1"/>
              </a:solidFill>
            </a:endParaRPr>
          </a:p>
        </p:txBody>
      </p:sp>
      <p:sp>
        <p:nvSpPr>
          <p:cNvPr id="19" name="正方形/長方形 18"/>
          <p:cNvSpPr/>
          <p:nvPr/>
        </p:nvSpPr>
        <p:spPr>
          <a:xfrm>
            <a:off x="160286" y="29952"/>
            <a:ext cx="8382050" cy="400110"/>
          </a:xfrm>
          <a:prstGeom prst="rect">
            <a:avLst/>
          </a:prstGeom>
        </p:spPr>
        <p:txBody>
          <a:bodyPr wrap="square">
            <a:spAutoFit/>
          </a:bodyPr>
          <a:lstStyle/>
          <a:p>
            <a:r>
              <a:rPr lang="ja-JP" altLang="en-US" sz="2000" b="1" dirty="0"/>
              <a:t>■ </a:t>
            </a:r>
            <a:r>
              <a:rPr lang="ja-JP" altLang="en-US" sz="2000" b="1" dirty="0" smtClean="0"/>
              <a:t>大阪</a:t>
            </a:r>
            <a:r>
              <a:rPr lang="ja-JP" altLang="en-US" sz="2000" b="1" dirty="0"/>
              <a:t>がめざす未来図のイメージ（たたき台）</a:t>
            </a:r>
            <a:endParaRPr lang="en-US" altLang="ja-JP" sz="2000" b="1" dirty="0"/>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360864" y="449856"/>
            <a:ext cx="8289597" cy="746358"/>
          </a:xfrm>
          <a:prstGeom prst="rect">
            <a:avLst/>
          </a:prstGeom>
          <a:noFill/>
        </p:spPr>
        <p:txBody>
          <a:bodyPr wrap="square" rtlCol="0">
            <a:spAutoFit/>
          </a:bodyPr>
          <a:lstStyle/>
          <a:p>
            <a:pPr marL="171450" indent="-171450">
              <a:lnSpc>
                <a:spcPts val="1700"/>
              </a:lnSpc>
              <a:buFontTx/>
              <a:buChar char="○"/>
            </a:pPr>
            <a:r>
              <a:rPr kumimoji="1" lang="ja-JP" altLang="en-US" sz="1400" dirty="0" smtClean="0">
                <a:latin typeface="BIZ UDゴシック" panose="020B0400000000000000" pitchFamily="49" charset="-128"/>
                <a:ea typeface="BIZ UDゴシック" panose="020B0400000000000000" pitchFamily="49" charset="-128"/>
              </a:rPr>
              <a:t>　今後の大阪の成長を考えるにあたり、「現在の</a:t>
            </a:r>
            <a:r>
              <a:rPr kumimoji="1" lang="ja-JP" altLang="en-US" sz="1400" dirty="0">
                <a:latin typeface="BIZ UDゴシック" panose="020B0400000000000000" pitchFamily="49" charset="-128"/>
                <a:ea typeface="BIZ UDゴシック" panose="020B0400000000000000" pitchFamily="49" charset="-128"/>
              </a:rPr>
              <a:t>ポテンシャルも重視しつつ</a:t>
            </a:r>
            <a:r>
              <a:rPr kumimoji="1" lang="ja-JP" altLang="en-US" sz="1400" dirty="0" smtClean="0">
                <a:latin typeface="BIZ UDゴシック" panose="020B0400000000000000" pitchFamily="49" charset="-128"/>
                <a:ea typeface="BIZ UDゴシック" panose="020B0400000000000000" pitchFamily="49" charset="-128"/>
              </a:rPr>
              <a:t>、将来像から</a:t>
            </a:r>
            <a:r>
              <a:rPr kumimoji="1" lang="ja-JP" altLang="en-US" sz="1400" dirty="0">
                <a:latin typeface="BIZ UDゴシック" panose="020B0400000000000000" pitchFamily="49" charset="-128"/>
                <a:ea typeface="BIZ UDゴシック" panose="020B0400000000000000" pitchFamily="49" charset="-128"/>
              </a:rPr>
              <a:t>バックキャスト</a:t>
            </a:r>
            <a:r>
              <a:rPr kumimoji="1" lang="ja-JP" altLang="en-US" sz="1400" dirty="0" smtClean="0">
                <a:latin typeface="BIZ UDゴシック" panose="020B0400000000000000" pitchFamily="49" charset="-128"/>
                <a:ea typeface="BIZ UDゴシック" panose="020B0400000000000000" pitchFamily="49" charset="-128"/>
              </a:rPr>
              <a:t>していくべきではないか」</a:t>
            </a:r>
            <a:r>
              <a:rPr kumimoji="1" lang="ja-JP" altLang="en-US" sz="1400" dirty="0">
                <a:latin typeface="BIZ UDゴシック" panose="020B0400000000000000" pitchFamily="49" charset="-128"/>
                <a:ea typeface="BIZ UDゴシック" panose="020B0400000000000000" pitchFamily="49" charset="-128"/>
              </a:rPr>
              <a:t>との</a:t>
            </a:r>
            <a:r>
              <a:rPr kumimoji="1" lang="ja-JP" altLang="en-US" sz="1400" dirty="0" smtClean="0">
                <a:latin typeface="BIZ UDゴシック" panose="020B0400000000000000" pitchFamily="49" charset="-128"/>
                <a:ea typeface="BIZ UDゴシック" panose="020B0400000000000000" pitchFamily="49" charset="-128"/>
              </a:rPr>
              <a:t>意見など、これまでの議論をもとに、大阪</a:t>
            </a:r>
            <a:r>
              <a:rPr kumimoji="1" lang="ja-JP" altLang="en-US" sz="1400" dirty="0">
                <a:latin typeface="BIZ UDゴシック" panose="020B0400000000000000" pitchFamily="49" charset="-128"/>
                <a:ea typeface="BIZ UDゴシック" panose="020B0400000000000000" pitchFamily="49" charset="-128"/>
              </a:rPr>
              <a:t>が</a:t>
            </a:r>
            <a:r>
              <a:rPr kumimoji="1" lang="ja-JP" altLang="en-US" sz="1400" dirty="0" smtClean="0">
                <a:latin typeface="BIZ UDゴシック" panose="020B0400000000000000" pitchFamily="49" charset="-128"/>
                <a:ea typeface="BIZ UDゴシック" panose="020B0400000000000000" pitchFamily="49" charset="-128"/>
              </a:rPr>
              <a:t>めざす未来図のイメージ</a:t>
            </a:r>
            <a:r>
              <a:rPr kumimoji="1" lang="ja-JP" altLang="en-US" sz="1400" dirty="0">
                <a:latin typeface="BIZ UDゴシック" panose="020B0400000000000000" pitchFamily="49" charset="-128"/>
                <a:ea typeface="BIZ UDゴシック" panose="020B0400000000000000" pitchFamily="49" charset="-128"/>
              </a:rPr>
              <a:t>をたたき台として</a:t>
            </a:r>
            <a:r>
              <a:rPr kumimoji="1" lang="ja-JP" altLang="en-US" sz="1400" dirty="0" smtClean="0">
                <a:latin typeface="BIZ UDゴシック" panose="020B0400000000000000" pitchFamily="49" charset="-128"/>
                <a:ea typeface="BIZ UDゴシック" panose="020B0400000000000000" pitchFamily="49" charset="-128"/>
              </a:rPr>
              <a:t>作成。</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25" name="角丸四角形 24"/>
          <p:cNvSpPr/>
          <p:nvPr/>
        </p:nvSpPr>
        <p:spPr>
          <a:xfrm>
            <a:off x="3311725" y="2120237"/>
            <a:ext cx="5866330" cy="355980"/>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rPr>
              <a:t>大阪の魅力アップ（ヒト・モノ・カネ・情報を都市に惹きつける）による好循環</a:t>
            </a:r>
          </a:p>
        </p:txBody>
      </p:sp>
      <p:sp>
        <p:nvSpPr>
          <p:cNvPr id="28" name="角丸四角形 27"/>
          <p:cNvSpPr/>
          <p:nvPr/>
        </p:nvSpPr>
        <p:spPr>
          <a:xfrm>
            <a:off x="7075334" y="2589920"/>
            <a:ext cx="2232896" cy="972593"/>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ts val="1200"/>
              </a:lnSpc>
            </a:pPr>
            <a:r>
              <a:rPr kumimoji="1" lang="en-US" altLang="ja-JP" sz="1100" dirty="0" smtClean="0">
                <a:solidFill>
                  <a:schemeClr val="tx1"/>
                </a:solidFill>
              </a:rPr>
              <a:t>※ </a:t>
            </a:r>
            <a:r>
              <a:rPr kumimoji="1" lang="ja-JP" altLang="en-US" sz="1100" dirty="0" smtClean="0">
                <a:solidFill>
                  <a:schemeClr val="tx1"/>
                </a:solidFill>
              </a:rPr>
              <a:t>人材へ</a:t>
            </a:r>
            <a:r>
              <a:rPr kumimoji="1" lang="ja-JP" altLang="en-US" sz="1100" dirty="0">
                <a:solidFill>
                  <a:schemeClr val="tx1"/>
                </a:solidFill>
              </a:rPr>
              <a:t>の投資</a:t>
            </a:r>
            <a:r>
              <a:rPr kumimoji="1" lang="ja-JP" altLang="en-US" sz="1100" dirty="0" smtClean="0">
                <a:solidFill>
                  <a:schemeClr val="tx1"/>
                </a:solidFill>
              </a:rPr>
              <a:t>、価値ある</a:t>
            </a:r>
            <a:endParaRPr kumimoji="1" lang="en-US" altLang="ja-JP" sz="1100" dirty="0" smtClean="0">
              <a:solidFill>
                <a:schemeClr val="tx1"/>
              </a:solidFill>
            </a:endParaRPr>
          </a:p>
          <a:p>
            <a:pPr>
              <a:lnSpc>
                <a:spcPts val="1200"/>
              </a:lnSpc>
            </a:pPr>
            <a:r>
              <a:rPr kumimoji="1" lang="ja-JP" altLang="en-US" sz="1100" dirty="0">
                <a:solidFill>
                  <a:schemeClr val="tx1"/>
                </a:solidFill>
              </a:rPr>
              <a:t>　</a:t>
            </a:r>
            <a:r>
              <a:rPr kumimoji="1" lang="ja-JP" altLang="en-US" sz="1100" dirty="0" smtClean="0">
                <a:solidFill>
                  <a:schemeClr val="tx1"/>
                </a:solidFill>
              </a:rPr>
              <a:t>　チャレンジを支える仕組み、</a:t>
            </a:r>
            <a:endParaRPr kumimoji="1" lang="en-US" altLang="ja-JP" sz="1100" dirty="0" smtClean="0">
              <a:solidFill>
                <a:schemeClr val="tx1"/>
              </a:solidFill>
            </a:endParaRPr>
          </a:p>
          <a:p>
            <a:pPr>
              <a:lnSpc>
                <a:spcPts val="1200"/>
              </a:lnSpc>
            </a:pPr>
            <a:r>
              <a:rPr kumimoji="1" lang="ja-JP" altLang="en-US" sz="1100" dirty="0">
                <a:solidFill>
                  <a:schemeClr val="tx1"/>
                </a:solidFill>
              </a:rPr>
              <a:t>　　多様性の広がり</a:t>
            </a:r>
            <a:r>
              <a:rPr kumimoji="1" lang="ja-JP" altLang="en-US" sz="1100" dirty="0" smtClean="0">
                <a:solidFill>
                  <a:schemeClr val="tx1"/>
                </a:solidFill>
              </a:rPr>
              <a:t>、柔軟な</a:t>
            </a:r>
            <a:endParaRPr kumimoji="1" lang="en-US" altLang="ja-JP" sz="1100" dirty="0" smtClean="0">
              <a:solidFill>
                <a:schemeClr val="tx1"/>
              </a:solidFill>
            </a:endParaRPr>
          </a:p>
          <a:p>
            <a:pPr>
              <a:lnSpc>
                <a:spcPts val="1200"/>
              </a:lnSpc>
            </a:pPr>
            <a:r>
              <a:rPr kumimoji="1" lang="ja-JP" altLang="en-US" sz="1100" dirty="0">
                <a:solidFill>
                  <a:schemeClr val="tx1"/>
                </a:solidFill>
              </a:rPr>
              <a:t>　</a:t>
            </a:r>
            <a:r>
              <a:rPr kumimoji="1" lang="ja-JP" altLang="en-US" sz="1100" dirty="0" smtClean="0">
                <a:solidFill>
                  <a:schemeClr val="tx1"/>
                </a:solidFill>
              </a:rPr>
              <a:t>　労働市場、セーフティネット</a:t>
            </a:r>
            <a:endParaRPr kumimoji="1" lang="en-US" altLang="ja-JP" sz="1100" dirty="0" smtClean="0">
              <a:solidFill>
                <a:schemeClr val="tx1"/>
              </a:solidFill>
            </a:endParaRPr>
          </a:p>
          <a:p>
            <a:pPr>
              <a:lnSpc>
                <a:spcPts val="1200"/>
              </a:lnSpc>
            </a:pPr>
            <a:r>
              <a:rPr kumimoji="1" lang="ja-JP" altLang="en-US" sz="1100" dirty="0">
                <a:solidFill>
                  <a:schemeClr val="tx1"/>
                </a:solidFill>
              </a:rPr>
              <a:t>　</a:t>
            </a:r>
            <a:r>
              <a:rPr kumimoji="1" lang="ja-JP" altLang="en-US" sz="1100" dirty="0" smtClean="0">
                <a:solidFill>
                  <a:schemeClr val="tx1"/>
                </a:solidFill>
              </a:rPr>
              <a:t>　の強化などを含む</a:t>
            </a:r>
            <a:endParaRPr kumimoji="1" lang="ja-JP" altLang="en-US" sz="1100" dirty="0">
              <a:solidFill>
                <a:schemeClr val="tx1"/>
              </a:solidFill>
            </a:endParaRPr>
          </a:p>
        </p:txBody>
      </p:sp>
      <p:sp>
        <p:nvSpPr>
          <p:cNvPr id="22" name="角丸四角形 21"/>
          <p:cNvSpPr/>
          <p:nvPr/>
        </p:nvSpPr>
        <p:spPr>
          <a:xfrm>
            <a:off x="2101762" y="3913978"/>
            <a:ext cx="1195756" cy="355980"/>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solidFill>
                  <a:schemeClr val="tx1"/>
                </a:solidFill>
              </a:rPr>
              <a:t>バックキャスト</a:t>
            </a:r>
          </a:p>
        </p:txBody>
      </p:sp>
      <p:sp>
        <p:nvSpPr>
          <p:cNvPr id="6" name="正方形/長方形 5"/>
          <p:cNvSpPr/>
          <p:nvPr/>
        </p:nvSpPr>
        <p:spPr>
          <a:xfrm>
            <a:off x="185338" y="1605339"/>
            <a:ext cx="8858454" cy="4999907"/>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91498" y="1443926"/>
            <a:ext cx="3378420" cy="350087"/>
          </a:xfrm>
          <a:prstGeom prst="roundRect">
            <a:avLst>
              <a:gd name="adj" fmla="val 2804"/>
            </a:avLst>
          </a:prstGeom>
          <a:ln/>
        </p:spPr>
        <p:style>
          <a:lnRef idx="1">
            <a:schemeClr val="accent1"/>
          </a:lnRef>
          <a:fillRef idx="2">
            <a:schemeClr val="accent1"/>
          </a:fillRef>
          <a:effectRef idx="1">
            <a:schemeClr val="accent1"/>
          </a:effectRef>
          <a:fontRef idx="minor">
            <a:schemeClr val="dk1"/>
          </a:fontRef>
        </p:style>
        <p:txBody>
          <a:bodyPr lIns="108000" tIns="0" rIns="180000" rtlCol="0" anchor="ctr"/>
          <a:lstStyle/>
          <a:p>
            <a:pPr marL="174625" indent="-174625" algn="ctr"/>
            <a:r>
              <a:rPr lang="ja-JP" altLang="en-US" sz="16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大阪がめざす未来図</a:t>
            </a:r>
            <a:r>
              <a:rPr lang="ja-JP" altLang="en-US" sz="1600" b="1" dirty="0">
                <a:solidFill>
                  <a:schemeClr val="tx1">
                    <a:lumMod val="95000"/>
                    <a:lumOff val="5000"/>
                  </a:schemeClr>
                </a:solidFill>
                <a:latin typeface="BIZ UDPゴシック" panose="020B0400000000000000" pitchFamily="50" charset="-128"/>
                <a:ea typeface="BIZ UDPゴシック" panose="020B0400000000000000" pitchFamily="50" charset="-128"/>
              </a:rPr>
              <a:t>の</a:t>
            </a:r>
            <a:r>
              <a:rPr lang="ja-JP" altLang="en-US" sz="16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イメージ</a:t>
            </a:r>
            <a:endParaRPr lang="ja-JP" altLang="en-US" sz="1600" b="1"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23" name="スライド番号プレースホルダー 1"/>
          <p:cNvSpPr>
            <a:spLocks noGrp="1"/>
          </p:cNvSpPr>
          <p:nvPr>
            <p:ph type="sldNum" sz="quarter" idx="12"/>
          </p:nvPr>
        </p:nvSpPr>
        <p:spPr>
          <a:xfrm>
            <a:off x="7086600" y="6461806"/>
            <a:ext cx="2057400" cy="365125"/>
          </a:xfrm>
        </p:spPr>
        <p:txBody>
          <a:bodyPr/>
          <a:lstStyle/>
          <a:p>
            <a:r>
              <a:rPr kumimoji="1" lang="ja-JP" altLang="en-US" dirty="0" smtClean="0"/>
              <a:t>２</a:t>
            </a:r>
            <a:endParaRPr kumimoji="1" lang="en-US" altLang="ja-JP" dirty="0" smtClean="0"/>
          </a:p>
        </p:txBody>
      </p:sp>
      <p:sp>
        <p:nvSpPr>
          <p:cNvPr id="2" name="楕円 1"/>
          <p:cNvSpPr/>
          <p:nvPr/>
        </p:nvSpPr>
        <p:spPr>
          <a:xfrm>
            <a:off x="4080184" y="3111696"/>
            <a:ext cx="3788229" cy="21913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49128" y="2658954"/>
            <a:ext cx="2412000" cy="720000"/>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bg1"/>
                </a:solidFill>
              </a:rPr>
              <a:t>大阪経済の価値向上</a:t>
            </a:r>
            <a:r>
              <a:rPr kumimoji="1" lang="en-US" altLang="ja-JP" sz="1050" b="1" dirty="0" smtClean="0">
                <a:solidFill>
                  <a:schemeClr val="bg1"/>
                </a:solidFill>
              </a:rPr>
              <a:t>※</a:t>
            </a:r>
            <a:endParaRPr kumimoji="1" lang="en-US" altLang="ja-JP" sz="1050" b="1" dirty="0">
              <a:solidFill>
                <a:schemeClr val="bg1"/>
              </a:solidFill>
            </a:endParaRPr>
          </a:p>
        </p:txBody>
      </p:sp>
      <p:sp>
        <p:nvSpPr>
          <p:cNvPr id="30" name="角丸四角形 29"/>
          <p:cNvSpPr/>
          <p:nvPr/>
        </p:nvSpPr>
        <p:spPr>
          <a:xfrm>
            <a:off x="3311725" y="4712803"/>
            <a:ext cx="2412000" cy="720000"/>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bg1"/>
                </a:solidFill>
              </a:rPr>
              <a:t>人・地域の</a:t>
            </a:r>
            <a:endParaRPr kumimoji="1" lang="en-US" altLang="ja-JP" b="1" dirty="0" smtClean="0">
              <a:solidFill>
                <a:schemeClr val="bg1"/>
              </a:solidFill>
            </a:endParaRPr>
          </a:p>
          <a:p>
            <a:pPr algn="ctr"/>
            <a:r>
              <a:rPr kumimoji="1" lang="ja-JP" altLang="en-US" b="1" dirty="0" smtClean="0">
                <a:solidFill>
                  <a:schemeClr val="bg1"/>
                </a:solidFill>
              </a:rPr>
              <a:t>ウェルビーイング向上</a:t>
            </a:r>
            <a:endParaRPr kumimoji="1" lang="en-US" altLang="ja-JP" sz="1200" dirty="0" smtClean="0">
              <a:solidFill>
                <a:schemeClr val="bg1"/>
              </a:solidFill>
            </a:endParaRPr>
          </a:p>
        </p:txBody>
      </p:sp>
      <p:sp>
        <p:nvSpPr>
          <p:cNvPr id="31" name="角丸四角形 30"/>
          <p:cNvSpPr/>
          <p:nvPr/>
        </p:nvSpPr>
        <p:spPr>
          <a:xfrm>
            <a:off x="6290367" y="4696055"/>
            <a:ext cx="2412000" cy="720000"/>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rPr>
              <a:t>世界を視野に入れた</a:t>
            </a:r>
            <a:endParaRPr kumimoji="1" lang="en-US" altLang="ja-JP" b="1" dirty="0">
              <a:solidFill>
                <a:schemeClr val="bg1"/>
              </a:solidFill>
            </a:endParaRPr>
          </a:p>
          <a:p>
            <a:pPr algn="ctr"/>
            <a:r>
              <a:rPr kumimoji="1" lang="ja-JP" altLang="en-US" b="1" dirty="0">
                <a:solidFill>
                  <a:schemeClr val="bg1"/>
                </a:solidFill>
              </a:rPr>
              <a:t>社会</a:t>
            </a:r>
            <a:r>
              <a:rPr kumimoji="1" lang="ja-JP" altLang="en-US" b="1" dirty="0" smtClean="0">
                <a:solidFill>
                  <a:schemeClr val="bg1"/>
                </a:solidFill>
              </a:rPr>
              <a:t>課題の解決</a:t>
            </a:r>
            <a:endParaRPr kumimoji="1" lang="en-US" altLang="ja-JP" b="1" dirty="0" smtClean="0">
              <a:solidFill>
                <a:schemeClr val="bg1"/>
              </a:solidFill>
            </a:endParaRPr>
          </a:p>
        </p:txBody>
      </p:sp>
    </p:spTree>
    <p:extLst>
      <p:ext uri="{BB962C8B-B14F-4D97-AF65-F5344CB8AC3E}">
        <p14:creationId xmlns:p14="http://schemas.microsoft.com/office/powerpoint/2010/main" val="387421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49227" y="-14863"/>
            <a:ext cx="8382050" cy="400110"/>
          </a:xfrm>
          <a:prstGeom prst="rect">
            <a:avLst/>
          </a:prstGeom>
        </p:spPr>
        <p:txBody>
          <a:bodyPr wrap="square">
            <a:spAutoFit/>
          </a:bodyPr>
          <a:lstStyle/>
          <a:p>
            <a:r>
              <a:rPr lang="ja-JP" altLang="en-US" sz="2000" b="1" dirty="0"/>
              <a:t>■ 人材分科会においてご議論いただきたい主な論点</a:t>
            </a:r>
          </a:p>
        </p:txBody>
      </p:sp>
      <p:sp>
        <p:nvSpPr>
          <p:cNvPr id="42" name="角丸四角形 41"/>
          <p:cNvSpPr/>
          <p:nvPr/>
        </p:nvSpPr>
        <p:spPr>
          <a:xfrm>
            <a:off x="149227" y="385247"/>
            <a:ext cx="8904621" cy="6433564"/>
          </a:xfrm>
          <a:prstGeom prst="roundRect">
            <a:avLst>
              <a:gd name="adj" fmla="val 53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9" name="角丸四角形 48"/>
          <p:cNvSpPr/>
          <p:nvPr/>
        </p:nvSpPr>
        <p:spPr>
          <a:xfrm>
            <a:off x="149229" y="374252"/>
            <a:ext cx="9033408" cy="6382994"/>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a:solidFill>
                  <a:schemeClr val="tx1"/>
                </a:solidFill>
                <a:latin typeface="BIZ UDPゴシック" panose="020B0400000000000000" pitchFamily="50" charset="-128"/>
                <a:ea typeface="BIZ UDPゴシック" panose="020B0400000000000000" pitchFamily="50" charset="-128"/>
              </a:rPr>
              <a:t>　　</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大阪の成長産業の育成やイノベーションなどと</a:t>
            </a:r>
            <a:r>
              <a:rPr lang="ja-JP" altLang="en-US" sz="1500" b="1" dirty="0">
                <a:solidFill>
                  <a:schemeClr val="tx1"/>
                </a:solidFill>
                <a:latin typeface="BIZ UDPゴシック" panose="020B0400000000000000" pitchFamily="50" charset="-128"/>
                <a:ea typeface="BIZ UDPゴシック" panose="020B0400000000000000" pitchFamily="50" charset="-128"/>
              </a:rPr>
              <a:t>リンクする形で、若者にとって魅力のある働き場所、暮らしの場所を大阪に確保・拡大していくことが重要ではないか</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a:solidFill>
                  <a:schemeClr val="tx1"/>
                </a:solidFill>
                <a:latin typeface="BIZ UDPゴシック" panose="020B0400000000000000" pitchFamily="50" charset="-128"/>
                <a:ea typeface="BIZ UDPゴシック" panose="020B0400000000000000" pitchFamily="50" charset="-128"/>
              </a:rPr>
              <a:t>　　あわせて、小中学校から大学までの教育の充実はもとより、産業構造の転換につながるように、リカレント教育の充実、やりがい重視の職場選択など労働の流動性を高めていくことが重要</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ではない</a:t>
            </a:r>
            <a:r>
              <a:rPr lang="ja-JP" altLang="en-US" sz="1500" b="1" dirty="0">
                <a:solidFill>
                  <a:schemeClr val="tx1"/>
                </a:solidFill>
                <a:latin typeface="BIZ UDPゴシック" panose="020B0400000000000000" pitchFamily="50" charset="-128"/>
                <a:ea typeface="BIZ UDPゴシック" panose="020B0400000000000000" pitchFamily="50" charset="-128"/>
              </a:rPr>
              <a:t>か。</a:t>
            </a:r>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a:solidFill>
                  <a:schemeClr val="tx1"/>
                </a:solidFill>
                <a:latin typeface="BIZ UDPゴシック" panose="020B0400000000000000" pitchFamily="50" charset="-128"/>
                <a:ea typeface="BIZ UDPゴシック" panose="020B0400000000000000" pitchFamily="50" charset="-128"/>
              </a:rPr>
              <a:t>　　さらに、イノベーションの源泉となる多様性を高めるため、雇用面での男女格差をなくし、女性参加を広げていくことが重要ではないか</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a:solidFill>
                  <a:schemeClr val="tx1"/>
                </a:solidFill>
                <a:latin typeface="BIZ UDPゴシック" panose="020B0400000000000000" pitchFamily="50" charset="-128"/>
                <a:ea typeface="BIZ UDPゴシック" panose="020B0400000000000000" pitchFamily="50" charset="-128"/>
              </a:rPr>
              <a:t>　　外国人、とりわけ外資系企業の役員ではなく、日本で学び、日本企業に就職し、定住を考えているような人を増やしていくことが重要ではないか。</a:t>
            </a:r>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500" b="1" dirty="0" smtClean="0">
                <a:solidFill>
                  <a:schemeClr val="tx1"/>
                </a:solidFill>
                <a:latin typeface="BIZ UDPゴシック" panose="020B0400000000000000" pitchFamily="50" charset="-128"/>
                <a:ea typeface="BIZ UDPゴシック" panose="020B0400000000000000" pitchFamily="50" charset="-128"/>
              </a:rPr>
              <a:t>★　　上記について、行政、とりわけ都道府県、市町村、さらには大学が果たすべき役割とは何か。</a:t>
            </a:r>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500" b="1" dirty="0">
                <a:solidFill>
                  <a:schemeClr val="tx1"/>
                </a:solidFill>
                <a:latin typeface="BIZ UDPゴシック" panose="020B0400000000000000" pitchFamily="50" charset="-128"/>
                <a:ea typeface="BIZ UDPゴシック" panose="020B0400000000000000" pitchFamily="50" charset="-128"/>
              </a:rPr>
              <a:t>　</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　　　</a:t>
            </a:r>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500" b="1" dirty="0" smtClean="0">
                <a:solidFill>
                  <a:schemeClr val="tx1"/>
                </a:solidFill>
                <a:latin typeface="BIZ UDPゴシック" panose="020B0400000000000000" pitchFamily="50" charset="-128"/>
                <a:ea typeface="BIZ UDPゴシック" panose="020B0400000000000000" pitchFamily="50" charset="-128"/>
              </a:rPr>
              <a:t>●</a:t>
            </a:r>
            <a:r>
              <a:rPr lang="ja-JP" altLang="en-US" sz="1500" b="1" dirty="0">
                <a:solidFill>
                  <a:schemeClr val="tx1"/>
                </a:solidFill>
                <a:latin typeface="BIZ UDPゴシック" panose="020B0400000000000000" pitchFamily="50" charset="-128"/>
                <a:ea typeface="BIZ UDPゴシック" panose="020B0400000000000000" pitchFamily="50" charset="-128"/>
              </a:rPr>
              <a:t>　　これまで</a:t>
            </a:r>
            <a:r>
              <a:rPr lang="ja-JP" altLang="en-US" sz="1500" b="1" dirty="0" smtClean="0">
                <a:solidFill>
                  <a:schemeClr val="tx1"/>
                </a:solidFill>
                <a:latin typeface="BIZ UDPゴシック" panose="020B0400000000000000" pitchFamily="50" charset="-128"/>
                <a:ea typeface="BIZ UDPゴシック" panose="020B0400000000000000" pitchFamily="50" charset="-128"/>
              </a:rPr>
              <a:t>のインフラ整備</a:t>
            </a:r>
            <a:r>
              <a:rPr lang="ja-JP" altLang="en-US" sz="1500" b="1" dirty="0">
                <a:solidFill>
                  <a:schemeClr val="tx1"/>
                </a:solidFill>
                <a:latin typeface="BIZ UDPゴシック" panose="020B0400000000000000" pitchFamily="50" charset="-128"/>
                <a:ea typeface="BIZ UDPゴシック" panose="020B0400000000000000" pitchFamily="50" charset="-128"/>
              </a:rPr>
              <a:t>に加えて、環境や人にやさしいウォーカブルシティの視点が重要ではないか。</a:t>
            </a:r>
          </a:p>
          <a:p>
            <a:pPr marL="263525" indent="-263525"/>
            <a:endParaRPr lang="ja-JP" altLang="en-US" sz="15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5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7125237" y="6574684"/>
            <a:ext cx="2057400" cy="365125"/>
          </a:xfrm>
        </p:spPr>
        <p:txBody>
          <a:bodyPr/>
          <a:lstStyle/>
          <a:p>
            <a:fld id="{50F88186-B17D-4CE3-A887-D91699CF601C}" type="slidenum">
              <a:rPr kumimoji="1" lang="ja-JP" altLang="en-US" smtClean="0"/>
              <a:t>3</a:t>
            </a:fld>
            <a:endParaRPr kumimoji="1" lang="ja-JP" altLang="en-US" dirty="0"/>
          </a:p>
        </p:txBody>
      </p:sp>
      <p:sp>
        <p:nvSpPr>
          <p:cNvPr id="7" name="正方形/長方形 6"/>
          <p:cNvSpPr/>
          <p:nvPr/>
        </p:nvSpPr>
        <p:spPr>
          <a:xfrm>
            <a:off x="1681575" y="997353"/>
            <a:ext cx="7281450" cy="251122"/>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1 </a:t>
            </a:r>
            <a:r>
              <a:rPr kumimoji="1" lang="ja-JP" altLang="en-US" sz="1100" dirty="0" smtClean="0">
                <a:latin typeface="BIZ UDPゴシック" panose="020B0400000000000000" pitchFamily="50" charset="-128"/>
                <a:ea typeface="BIZ UDPゴシック" panose="020B0400000000000000" pitchFamily="50" charset="-128"/>
              </a:rPr>
              <a:t>大卒就職者地元残留率</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a:t>
            </a:r>
            <a:r>
              <a:rPr kumimoji="1" lang="en-US" altLang="ja-JP" sz="1050" dirty="0" smtClean="0">
                <a:latin typeface="BIZ UDPゴシック" panose="020B0400000000000000" pitchFamily="50" charset="-128"/>
                <a:ea typeface="BIZ UDPゴシック" panose="020B0400000000000000" pitchFamily="50" charset="-128"/>
              </a:rPr>
              <a:t>45.9</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（５ページ）</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1710889" y="1909710"/>
            <a:ext cx="7252136" cy="1066872"/>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2(1)</a:t>
            </a:r>
            <a:r>
              <a:rPr kumimoji="1" lang="ja-JP" altLang="en-US" sz="1100" dirty="0" smtClean="0">
                <a:latin typeface="BIZ UDPゴシック" panose="020B0400000000000000" pitchFamily="50" charset="-128"/>
                <a:ea typeface="BIZ UDPゴシック" panose="020B0400000000000000" pitchFamily="50" charset="-128"/>
              </a:rPr>
              <a:t>文部科学省の社会人の学びを応援するﾎﾟｰﾀﾙｻｲﾄ掲載講座数（通学用）</a:t>
            </a:r>
            <a:r>
              <a:rPr kumimoji="1" lang="en-US" altLang="ja-JP" sz="1000" dirty="0" smtClean="0">
                <a:latin typeface="BIZ UDPゴシック" panose="020B0400000000000000" pitchFamily="50" charset="-128"/>
                <a:ea typeface="BIZ UDPゴシック" panose="020B0400000000000000" pitchFamily="50" charset="-128"/>
              </a:rPr>
              <a:t>〔</a:t>
            </a:r>
            <a:r>
              <a:rPr kumimoji="1" lang="ja-JP" altLang="en-US" sz="1000" dirty="0" smtClean="0">
                <a:latin typeface="BIZ UDPゴシック" panose="020B0400000000000000" pitchFamily="50" charset="-128"/>
                <a:ea typeface="BIZ UDPゴシック" panose="020B0400000000000000" pitchFamily="50" charset="-128"/>
              </a:rPr>
              <a:t>大阪</a:t>
            </a:r>
            <a:r>
              <a:rPr kumimoji="1" lang="en-US" altLang="ja-JP" sz="1000" dirty="0" smtClean="0">
                <a:latin typeface="BIZ UDPゴシック" panose="020B0400000000000000" pitchFamily="50" charset="-128"/>
                <a:ea typeface="BIZ UDPゴシック" panose="020B0400000000000000" pitchFamily="50" charset="-128"/>
              </a:rPr>
              <a:t>308</a:t>
            </a:r>
            <a:r>
              <a:rPr kumimoji="1" lang="ja-JP" altLang="en-US" sz="1000" dirty="0" smtClean="0">
                <a:latin typeface="BIZ UDPゴシック" panose="020B0400000000000000" pitchFamily="50" charset="-128"/>
                <a:ea typeface="BIZ UDPゴシック" panose="020B0400000000000000" pitchFamily="50" charset="-128"/>
              </a:rPr>
              <a:t>件、東京</a:t>
            </a:r>
            <a:r>
              <a:rPr kumimoji="1" lang="en-US" altLang="ja-JP" sz="1000" dirty="0" smtClean="0">
                <a:latin typeface="BIZ UDPゴシック" panose="020B0400000000000000" pitchFamily="50" charset="-128"/>
                <a:ea typeface="BIZ UDPゴシック" panose="020B0400000000000000" pitchFamily="50" charset="-128"/>
              </a:rPr>
              <a:t>1263</a:t>
            </a:r>
            <a:r>
              <a:rPr kumimoji="1" lang="ja-JP" altLang="en-US" sz="1000" dirty="0" smtClean="0">
                <a:latin typeface="BIZ UDPゴシック" panose="020B0400000000000000" pitchFamily="50" charset="-128"/>
                <a:ea typeface="BIZ UDPゴシック" panose="020B0400000000000000" pitchFamily="50" charset="-128"/>
              </a:rPr>
              <a:t>件</a:t>
            </a:r>
            <a:r>
              <a:rPr kumimoji="1" lang="en-US" altLang="ja-JP" sz="100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（６ページ）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2(2)</a:t>
            </a:r>
            <a:r>
              <a:rPr kumimoji="1" lang="ja-JP" altLang="en-US" sz="1100" dirty="0" smtClean="0">
                <a:latin typeface="BIZ UDPゴシック" panose="020B0400000000000000" pitchFamily="50" charset="-128"/>
                <a:ea typeface="BIZ UDPゴシック" panose="020B0400000000000000" pitchFamily="50" charset="-128"/>
              </a:rPr>
              <a:t>社会人になっても学ぶ人が多い都道府県ランキング</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　男性６位、女性</a:t>
            </a:r>
            <a:r>
              <a:rPr kumimoji="1" lang="en-US" altLang="ja-JP" sz="1050" dirty="0" smtClean="0">
                <a:latin typeface="BIZ UDPゴシック" panose="020B0400000000000000" pitchFamily="50" charset="-128"/>
                <a:ea typeface="BIZ UDPゴシック" panose="020B0400000000000000" pitchFamily="50" charset="-128"/>
              </a:rPr>
              <a:t>26</a:t>
            </a:r>
            <a:r>
              <a:rPr kumimoji="1" lang="ja-JP" altLang="en-US" sz="1050" dirty="0" smtClean="0">
                <a:latin typeface="BIZ UDPゴシック" panose="020B0400000000000000" pitchFamily="50" charset="-128"/>
                <a:ea typeface="BIZ UDPゴシック" panose="020B0400000000000000" pitchFamily="50" charset="-128"/>
              </a:rPr>
              <a:t>位</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（７ページ）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2(3)</a:t>
            </a:r>
            <a:r>
              <a:rPr kumimoji="1" lang="ja-JP" altLang="en-US" sz="1100" dirty="0" smtClean="0">
                <a:latin typeface="BIZ UDPゴシック" panose="020B0400000000000000" pitchFamily="50" charset="-128"/>
                <a:ea typeface="BIZ UDPゴシック" panose="020B0400000000000000" pitchFamily="50" charset="-128"/>
              </a:rPr>
              <a:t>仕事にやりがいを感じる都道府県ランキング</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a:t>
            </a:r>
            <a:r>
              <a:rPr kumimoji="1" lang="en-US" altLang="ja-JP" sz="1050" dirty="0" smtClean="0">
                <a:latin typeface="BIZ UDPゴシック" panose="020B0400000000000000" pitchFamily="50" charset="-128"/>
                <a:ea typeface="BIZ UDPゴシック" panose="020B0400000000000000" pitchFamily="50" charset="-128"/>
              </a:rPr>
              <a:t>11</a:t>
            </a:r>
            <a:r>
              <a:rPr kumimoji="1" lang="ja-JP" altLang="en-US" sz="1050" dirty="0" smtClean="0">
                <a:latin typeface="BIZ UDPゴシック" panose="020B0400000000000000" pitchFamily="50" charset="-128"/>
                <a:ea typeface="BIZ UDPゴシック" panose="020B0400000000000000" pitchFamily="50" charset="-128"/>
              </a:rPr>
              <a:t>位　東京都</a:t>
            </a:r>
            <a:r>
              <a:rPr kumimoji="1" lang="en-US" altLang="ja-JP" sz="1050" dirty="0" smtClean="0">
                <a:latin typeface="BIZ UDPゴシック" panose="020B0400000000000000" pitchFamily="50" charset="-128"/>
                <a:ea typeface="BIZ UDPゴシック" panose="020B0400000000000000" pitchFamily="50" charset="-128"/>
              </a:rPr>
              <a:t>4</a:t>
            </a:r>
            <a:r>
              <a:rPr kumimoji="1" lang="ja-JP" altLang="en-US" sz="1050" dirty="0" smtClean="0">
                <a:latin typeface="BIZ UDPゴシック" panose="020B0400000000000000" pitchFamily="50" charset="-128"/>
                <a:ea typeface="BIZ UDPゴシック" panose="020B0400000000000000" pitchFamily="50" charset="-128"/>
              </a:rPr>
              <a:t>位</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（８ページ）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2(4)</a:t>
            </a:r>
            <a:r>
              <a:rPr kumimoji="1" lang="ja-JP" altLang="en-US" sz="1100" dirty="0" smtClean="0">
                <a:latin typeface="BIZ UDPゴシック" panose="020B0400000000000000" pitchFamily="50" charset="-128"/>
                <a:ea typeface="BIZ UDPゴシック" panose="020B0400000000000000" pitchFamily="50" charset="-128"/>
              </a:rPr>
              <a:t>仕事と生活の満足度（</a:t>
            </a:r>
            <a:r>
              <a:rPr kumimoji="1" lang="ja-JP" altLang="en-US" sz="1100" dirty="0">
                <a:latin typeface="BIZ UDPゴシック" panose="020B0400000000000000" pitchFamily="50" charset="-128"/>
                <a:ea typeface="BIZ UDPゴシック" panose="020B0400000000000000" pitchFamily="50" charset="-128"/>
              </a:rPr>
              <a:t>９</a:t>
            </a:r>
            <a:r>
              <a:rPr kumimoji="1" lang="ja-JP" altLang="en-US" sz="1100" dirty="0" smtClean="0">
                <a:latin typeface="BIZ UDPゴシック" panose="020B0400000000000000" pitchFamily="50" charset="-128"/>
                <a:ea typeface="BIZ UDPゴシック" panose="020B0400000000000000" pitchFamily="50" charset="-128"/>
              </a:rPr>
              <a:t>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2(5)</a:t>
            </a:r>
            <a:r>
              <a:rPr kumimoji="1" lang="ja-JP" altLang="en-US" sz="1100" dirty="0" smtClean="0">
                <a:latin typeface="BIZ UDPゴシック" panose="020B0400000000000000" pitchFamily="50" charset="-128"/>
                <a:ea typeface="BIZ UDPゴシック" panose="020B0400000000000000" pitchFamily="50" charset="-128"/>
              </a:rPr>
              <a:t>地域別職業間ミスマッチ指標の職業別寄与（１０ページ）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2(6)</a:t>
            </a:r>
            <a:r>
              <a:rPr kumimoji="1" lang="ja-JP" altLang="en-US" sz="1100" dirty="0" smtClean="0">
                <a:latin typeface="BIZ UDPゴシック" panose="020B0400000000000000" pitchFamily="50" charset="-128"/>
                <a:ea typeface="BIZ UDPゴシック" panose="020B0400000000000000" pitchFamily="50" charset="-128"/>
              </a:rPr>
              <a:t>転職率</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a:t>
            </a:r>
            <a:r>
              <a:rPr kumimoji="1" lang="en-US" altLang="ja-JP" sz="1050" dirty="0" smtClean="0">
                <a:latin typeface="BIZ UDPゴシック" panose="020B0400000000000000" pitchFamily="50" charset="-128"/>
                <a:ea typeface="BIZ UDPゴシック" panose="020B0400000000000000" pitchFamily="50" charset="-128"/>
              </a:rPr>
              <a:t>5.1</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12</a:t>
            </a:r>
            <a:r>
              <a:rPr kumimoji="1" lang="ja-JP" altLang="en-US" sz="1050" dirty="0" smtClean="0">
                <a:latin typeface="BIZ UDPゴシック" panose="020B0400000000000000" pitchFamily="50" charset="-128"/>
                <a:ea typeface="BIZ UDPゴシック" panose="020B0400000000000000" pitchFamily="50" charset="-128"/>
              </a:rPr>
              <a:t>位　東京都</a:t>
            </a:r>
            <a:r>
              <a:rPr kumimoji="1" lang="en-US" altLang="ja-JP" sz="1050" dirty="0" smtClean="0">
                <a:latin typeface="BIZ UDPゴシック" panose="020B0400000000000000" pitchFamily="50" charset="-128"/>
                <a:ea typeface="BIZ UDPゴシック" panose="020B0400000000000000" pitchFamily="50" charset="-128"/>
              </a:rPr>
              <a:t>5.7</a:t>
            </a:r>
            <a:r>
              <a:rPr kumimoji="1" lang="ja-JP" altLang="en-US" sz="1050" dirty="0" smtClean="0">
                <a:latin typeface="BIZ UDPゴシック" panose="020B0400000000000000" pitchFamily="50" charset="-128"/>
                <a:ea typeface="BIZ UDPゴシック" panose="020B0400000000000000" pitchFamily="50" charset="-128"/>
              </a:rPr>
              <a:t>％３位</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a:t>
            </a:r>
            <a:r>
              <a:rPr kumimoji="1" lang="en-US" altLang="ja-JP" sz="1100" dirty="0" smtClean="0">
                <a:latin typeface="BIZ UDPゴシック" panose="020B0400000000000000" pitchFamily="50" charset="-128"/>
                <a:ea typeface="BIZ UDPゴシック" panose="020B0400000000000000" pitchFamily="50" charset="-128"/>
              </a:rPr>
              <a:t>1</a:t>
            </a:r>
            <a:r>
              <a:rPr kumimoji="1" lang="ja-JP" altLang="en-US" sz="1100" dirty="0" smtClean="0">
                <a:latin typeface="BIZ UDPゴシック" panose="020B0400000000000000" pitchFamily="50" charset="-128"/>
                <a:ea typeface="BIZ UDPゴシック" panose="020B0400000000000000" pitchFamily="50" charset="-128"/>
              </a:rPr>
              <a:t>１ページ）</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710889" y="3470024"/>
            <a:ext cx="7252136" cy="648000"/>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3(1)</a:t>
            </a:r>
            <a:r>
              <a:rPr kumimoji="1" lang="ja-JP" altLang="en-US" sz="1100" dirty="0" smtClean="0">
                <a:latin typeface="BIZ UDPゴシック" panose="020B0400000000000000" pitchFamily="50" charset="-128"/>
                <a:ea typeface="BIZ UDPゴシック" panose="020B0400000000000000" pitchFamily="50" charset="-128"/>
              </a:rPr>
              <a:t>都道府県の地方公務員採用試験（大卒程度）からの採用者に占める女性の割合</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a:t>
            </a:r>
            <a:r>
              <a:rPr kumimoji="1" lang="en-US" altLang="ja-JP" sz="1050" dirty="0" smtClean="0">
                <a:latin typeface="BIZ UDPゴシック" panose="020B0400000000000000" pitchFamily="50" charset="-128"/>
                <a:ea typeface="BIZ UDPゴシック" panose="020B0400000000000000" pitchFamily="50" charset="-128"/>
              </a:rPr>
              <a:t>38.6</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（１</a:t>
            </a:r>
            <a:r>
              <a:rPr kumimoji="1" lang="ja-JP" altLang="en-US" sz="1100" dirty="0">
                <a:latin typeface="BIZ UDPゴシック" panose="020B0400000000000000" pitchFamily="50" charset="-128"/>
                <a:ea typeface="BIZ UDPゴシック" panose="020B0400000000000000" pitchFamily="50" charset="-128"/>
              </a:rPr>
              <a:t>２</a:t>
            </a:r>
            <a:r>
              <a:rPr kumimoji="1" lang="ja-JP" altLang="en-US" sz="1100" dirty="0" smtClean="0">
                <a:latin typeface="BIZ UDPゴシック" panose="020B0400000000000000" pitchFamily="50" charset="-128"/>
                <a:ea typeface="BIZ UDPゴシック" panose="020B0400000000000000" pitchFamily="50" charset="-128"/>
              </a:rPr>
              <a:t>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3(2)</a:t>
            </a:r>
            <a:r>
              <a:rPr kumimoji="1" lang="ja-JP" altLang="en-US" sz="1100" dirty="0" smtClean="0">
                <a:latin typeface="BIZ UDPゴシック" panose="020B0400000000000000" pitchFamily="50" charset="-128"/>
                <a:ea typeface="BIZ UDPゴシック" panose="020B0400000000000000" pitchFamily="50" charset="-128"/>
              </a:rPr>
              <a:t>都道府県の地方公務員管理職に占める女性の割合</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a:t>
            </a:r>
            <a:r>
              <a:rPr kumimoji="1" lang="en-US" altLang="ja-JP" sz="1050" dirty="0" smtClean="0">
                <a:latin typeface="BIZ UDPゴシック" panose="020B0400000000000000" pitchFamily="50" charset="-128"/>
                <a:ea typeface="BIZ UDPゴシック" panose="020B0400000000000000" pitchFamily="50" charset="-128"/>
              </a:rPr>
              <a:t>8.7</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（１</a:t>
            </a:r>
            <a:r>
              <a:rPr kumimoji="1" lang="ja-JP" altLang="en-US" sz="1100" dirty="0">
                <a:latin typeface="BIZ UDPゴシック" panose="020B0400000000000000" pitchFamily="50" charset="-128"/>
                <a:ea typeface="BIZ UDPゴシック" panose="020B0400000000000000" pitchFamily="50" charset="-128"/>
              </a:rPr>
              <a:t>３</a:t>
            </a:r>
            <a:r>
              <a:rPr kumimoji="1" lang="ja-JP" altLang="en-US" sz="1100" dirty="0" smtClean="0">
                <a:latin typeface="BIZ UDPゴシック" panose="020B0400000000000000" pitchFamily="50" charset="-128"/>
                <a:ea typeface="BIZ UDPゴシック" panose="020B0400000000000000" pitchFamily="50" charset="-128"/>
              </a:rPr>
              <a:t>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3(3)</a:t>
            </a:r>
            <a:r>
              <a:rPr kumimoji="1" lang="ja-JP" altLang="en-US" sz="1100" dirty="0" smtClean="0">
                <a:latin typeface="BIZ UDPゴシック" panose="020B0400000000000000" pitchFamily="50" charset="-128"/>
                <a:ea typeface="BIZ UDPゴシック" panose="020B0400000000000000" pitchFamily="50" charset="-128"/>
              </a:rPr>
              <a:t>大阪府庁、大阪市役所職員に</a:t>
            </a:r>
            <a:r>
              <a:rPr kumimoji="1" lang="ja-JP" altLang="en-US" sz="1100" smtClean="0">
                <a:latin typeface="BIZ UDPゴシック" panose="020B0400000000000000" pitchFamily="50" charset="-128"/>
                <a:ea typeface="BIZ UDPゴシック" panose="020B0400000000000000" pitchFamily="50" charset="-128"/>
              </a:rPr>
              <a:t>おける役職別女性</a:t>
            </a:r>
            <a:r>
              <a:rPr kumimoji="1" lang="ja-JP" altLang="en-US" sz="1100" dirty="0" smtClean="0">
                <a:latin typeface="BIZ UDPゴシック" panose="020B0400000000000000" pitchFamily="50" charset="-128"/>
                <a:ea typeface="BIZ UDPゴシック" panose="020B0400000000000000" pitchFamily="50" charset="-128"/>
              </a:rPr>
              <a:t>割合の推移</a:t>
            </a:r>
            <a:r>
              <a:rPr kumimoji="1" lang="ja-JP" altLang="en-US" sz="1050" dirty="0">
                <a:latin typeface="BIZ UDPゴシック" panose="020B0400000000000000" pitchFamily="50" charset="-128"/>
                <a:ea typeface="BIZ UDPゴシック" panose="020B0400000000000000" pitchFamily="50" charset="-128"/>
              </a:rPr>
              <a:t>（１４ページ</a:t>
            </a:r>
            <a:r>
              <a:rPr kumimoji="1" lang="ja-JP" altLang="en-US" sz="1050">
                <a:latin typeface="BIZ UDPゴシック" panose="020B0400000000000000" pitchFamily="50" charset="-128"/>
                <a:ea typeface="BIZ UDPゴシック" panose="020B0400000000000000" pitchFamily="50" charset="-128"/>
              </a:rPr>
              <a:t>） </a:t>
            </a:r>
            <a:endParaRPr kumimoji="1" lang="en-US" altLang="ja-JP" sz="1050" dirty="0" smtClean="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710889" y="4654697"/>
            <a:ext cx="7252136" cy="474062"/>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4(1)</a:t>
            </a:r>
            <a:r>
              <a:rPr kumimoji="1" lang="ja-JP" altLang="en-US" sz="1100" dirty="0" smtClean="0">
                <a:latin typeface="BIZ UDPゴシック" panose="020B0400000000000000" pitchFamily="50" charset="-128"/>
                <a:ea typeface="BIZ UDPゴシック" panose="020B0400000000000000" pitchFamily="50" charset="-128"/>
              </a:rPr>
              <a:t>東京都と大阪府における外国人労働者数</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大阪府約</a:t>
            </a:r>
            <a:r>
              <a:rPr kumimoji="1" lang="en-US" altLang="ja-JP" sz="1050" dirty="0" smtClean="0">
                <a:latin typeface="BIZ UDPゴシック" panose="020B0400000000000000" pitchFamily="50" charset="-128"/>
                <a:ea typeface="BIZ UDPゴシック" panose="020B0400000000000000" pitchFamily="50" charset="-128"/>
              </a:rPr>
              <a:t>11</a:t>
            </a:r>
            <a:r>
              <a:rPr kumimoji="1" lang="ja-JP" altLang="en-US" sz="1050" dirty="0" smtClean="0">
                <a:latin typeface="BIZ UDPゴシック" panose="020B0400000000000000" pitchFamily="50" charset="-128"/>
                <a:ea typeface="BIZ UDPゴシック" panose="020B0400000000000000" pitchFamily="50" charset="-128"/>
              </a:rPr>
              <a:t>万人　東京都約</a:t>
            </a:r>
            <a:r>
              <a:rPr kumimoji="1" lang="en-US" altLang="ja-JP" sz="1050" dirty="0" smtClean="0">
                <a:latin typeface="BIZ UDPゴシック" panose="020B0400000000000000" pitchFamily="50" charset="-128"/>
                <a:ea typeface="BIZ UDPゴシック" panose="020B0400000000000000" pitchFamily="50" charset="-128"/>
              </a:rPr>
              <a:t>49</a:t>
            </a:r>
            <a:r>
              <a:rPr kumimoji="1" lang="ja-JP" altLang="en-US" sz="1050" dirty="0" smtClean="0">
                <a:latin typeface="BIZ UDPゴシック" panose="020B0400000000000000" pitchFamily="50" charset="-128"/>
                <a:ea typeface="BIZ UDPゴシック" panose="020B0400000000000000" pitchFamily="50" charset="-128"/>
              </a:rPr>
              <a:t>万人</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（１</a:t>
            </a:r>
            <a:r>
              <a:rPr kumimoji="1" lang="ja-JP" altLang="en-US" sz="1100" dirty="0">
                <a:latin typeface="BIZ UDPゴシック" panose="020B0400000000000000" pitchFamily="50" charset="-128"/>
                <a:ea typeface="BIZ UDPゴシック" panose="020B0400000000000000" pitchFamily="50" charset="-128"/>
              </a:rPr>
              <a:t>５</a:t>
            </a:r>
            <a:r>
              <a:rPr kumimoji="1" lang="ja-JP" altLang="en-US" sz="1100" dirty="0" smtClean="0">
                <a:latin typeface="BIZ UDPゴシック" panose="020B0400000000000000" pitchFamily="50" charset="-128"/>
                <a:ea typeface="BIZ UDPゴシック" panose="020B0400000000000000" pitchFamily="50" charset="-128"/>
              </a:rPr>
              <a:t>ページ）</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4(2)</a:t>
            </a:r>
            <a:r>
              <a:rPr kumimoji="1" lang="ja-JP" altLang="en-US" sz="1100" dirty="0" smtClean="0">
                <a:latin typeface="BIZ UDPゴシック" panose="020B0400000000000000" pitchFamily="50" charset="-128"/>
                <a:ea typeface="BIZ UDPゴシック" panose="020B0400000000000000" pitchFamily="50" charset="-128"/>
              </a:rPr>
              <a:t>外国人留学生の都道府県別就職者数</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a:t>
            </a:r>
            <a:r>
              <a:rPr kumimoji="1" lang="en-US" altLang="ja-JP" sz="1050" dirty="0" smtClean="0">
                <a:latin typeface="BIZ UDPゴシック" panose="020B0400000000000000" pitchFamily="50" charset="-128"/>
                <a:ea typeface="BIZ UDPゴシック" panose="020B0400000000000000" pitchFamily="50" charset="-128"/>
              </a:rPr>
              <a:t>2,598</a:t>
            </a:r>
            <a:r>
              <a:rPr kumimoji="1" lang="ja-JP" altLang="en-US" sz="1050" dirty="0" smtClean="0">
                <a:latin typeface="BIZ UDPゴシック" panose="020B0400000000000000" pitchFamily="50" charset="-128"/>
                <a:ea typeface="BIZ UDPゴシック" panose="020B0400000000000000" pitchFamily="50" charset="-128"/>
              </a:rPr>
              <a:t>人（全国比</a:t>
            </a:r>
            <a:r>
              <a:rPr kumimoji="1" lang="en-US" altLang="ja-JP" sz="1050" dirty="0" smtClean="0">
                <a:latin typeface="BIZ UDPゴシック" panose="020B0400000000000000" pitchFamily="50" charset="-128"/>
                <a:ea typeface="BIZ UDPゴシック" panose="020B0400000000000000" pitchFamily="50" charset="-128"/>
              </a:rPr>
              <a:t>10.0</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（１</a:t>
            </a:r>
            <a:r>
              <a:rPr kumimoji="1" lang="ja-JP" altLang="en-US" sz="1100" dirty="0">
                <a:latin typeface="BIZ UDPゴシック" panose="020B0400000000000000" pitchFamily="50" charset="-128"/>
                <a:ea typeface="BIZ UDPゴシック" panose="020B0400000000000000" pitchFamily="50" charset="-128"/>
              </a:rPr>
              <a:t>６</a:t>
            </a:r>
            <a:r>
              <a:rPr kumimoji="1" lang="ja-JP" altLang="en-US" sz="1100" dirty="0" smtClean="0">
                <a:latin typeface="BIZ UDPゴシック" panose="020B0400000000000000" pitchFamily="50" charset="-128"/>
                <a:ea typeface="BIZ UDPゴシック" panose="020B0400000000000000" pitchFamily="50" charset="-128"/>
              </a:rPr>
              <a:t>ページ）</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710889" y="6308043"/>
            <a:ext cx="7252136" cy="277636"/>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100" dirty="0" smtClean="0">
                <a:latin typeface="BIZ UDPゴシック" panose="020B0400000000000000" pitchFamily="50" charset="-128"/>
                <a:ea typeface="BIZ UDPゴシック" panose="020B0400000000000000" pitchFamily="50" charset="-128"/>
              </a:rPr>
              <a:t>→　</a:t>
            </a:r>
            <a:r>
              <a:rPr kumimoji="1" lang="en-US" altLang="ja-JP" sz="1100" dirty="0" smtClean="0">
                <a:latin typeface="BIZ UDPゴシック" panose="020B0400000000000000" pitchFamily="50" charset="-128"/>
                <a:ea typeface="BIZ UDPゴシック" panose="020B0400000000000000" pitchFamily="50" charset="-128"/>
              </a:rPr>
              <a:t>5 </a:t>
            </a:r>
            <a:r>
              <a:rPr kumimoji="1" lang="ja-JP" altLang="en-US" sz="1100" dirty="0" smtClean="0">
                <a:latin typeface="BIZ UDPゴシック" panose="020B0400000000000000" pitchFamily="50" charset="-128"/>
                <a:ea typeface="BIZ UDPゴシック" panose="020B0400000000000000" pitchFamily="50" charset="-128"/>
              </a:rPr>
              <a:t>都市内交通や移動の快適性にかかるランキング</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　駅密度</a:t>
            </a:r>
            <a:r>
              <a:rPr kumimoji="1" lang="en-US" altLang="ja-JP" sz="1050" dirty="0" smtClean="0">
                <a:latin typeface="BIZ UDPゴシック" panose="020B0400000000000000" pitchFamily="50" charset="-128"/>
                <a:ea typeface="BIZ UDPゴシック" panose="020B0400000000000000" pitchFamily="50" charset="-128"/>
              </a:rPr>
              <a:t>11</a:t>
            </a:r>
            <a:r>
              <a:rPr kumimoji="1" lang="ja-JP" altLang="en-US" sz="1050" dirty="0" smtClean="0">
                <a:latin typeface="BIZ UDPゴシック" panose="020B0400000000000000" pitchFamily="50" charset="-128"/>
                <a:ea typeface="BIZ UDPゴシック" panose="020B0400000000000000" pitchFamily="50" charset="-128"/>
              </a:rPr>
              <a:t>位、公共交通機関利用率</a:t>
            </a:r>
            <a:r>
              <a:rPr kumimoji="1" lang="en-US" altLang="ja-JP" sz="1050" dirty="0" smtClean="0">
                <a:latin typeface="BIZ UDPゴシック" panose="020B0400000000000000" pitchFamily="50" charset="-128"/>
                <a:ea typeface="BIZ UDPゴシック" panose="020B0400000000000000" pitchFamily="50" charset="-128"/>
              </a:rPr>
              <a:t>5</a:t>
            </a:r>
            <a:r>
              <a:rPr kumimoji="1" lang="ja-JP" altLang="en-US" sz="1050" dirty="0" smtClean="0">
                <a:latin typeface="BIZ UDPゴシック" panose="020B0400000000000000" pitchFamily="50" charset="-128"/>
                <a:ea typeface="BIZ UDPゴシック" panose="020B0400000000000000" pitchFamily="50" charset="-128"/>
              </a:rPr>
              <a:t>位</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100" dirty="0" smtClean="0">
                <a:latin typeface="BIZ UDPゴシック" panose="020B0400000000000000" pitchFamily="50" charset="-128"/>
                <a:ea typeface="BIZ UDPゴシック" panose="020B0400000000000000" pitchFamily="50" charset="-128"/>
              </a:rPr>
              <a:t>（１</a:t>
            </a:r>
            <a:r>
              <a:rPr kumimoji="1" lang="ja-JP" altLang="en-US" sz="1100" dirty="0">
                <a:latin typeface="BIZ UDPゴシック" panose="020B0400000000000000" pitchFamily="50" charset="-128"/>
                <a:ea typeface="BIZ UDPゴシック" panose="020B0400000000000000" pitchFamily="50" charset="-128"/>
              </a:rPr>
              <a:t>７</a:t>
            </a:r>
            <a:r>
              <a:rPr kumimoji="1" lang="ja-JP" altLang="en-US" sz="1100" dirty="0" smtClean="0">
                <a:latin typeface="BIZ UDPゴシック" panose="020B0400000000000000" pitchFamily="50" charset="-128"/>
                <a:ea typeface="BIZ UDPゴシック" panose="020B0400000000000000" pitchFamily="50" charset="-128"/>
              </a:rPr>
              <a:t>ページ）</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648026" y="939534"/>
            <a:ext cx="1426098" cy="276999"/>
          </a:xfrm>
          <a:prstGeom prst="rect">
            <a:avLst/>
          </a:prstGeom>
        </p:spPr>
        <p:txBody>
          <a:bodyPr wrap="square">
            <a:spAutoFit/>
          </a:bodyPr>
          <a:lstStyle/>
          <a:p>
            <a:r>
              <a:rPr lang="ja-JP" altLang="en-US" sz="1200" dirty="0" smtClean="0"/>
              <a:t>（関連資料）</a:t>
            </a:r>
            <a:endParaRPr lang="ja-JP" altLang="en-US" sz="1200" dirty="0"/>
          </a:p>
        </p:txBody>
      </p:sp>
      <p:sp>
        <p:nvSpPr>
          <p:cNvPr id="15" name="正方形/長方形 14"/>
          <p:cNvSpPr/>
          <p:nvPr/>
        </p:nvSpPr>
        <p:spPr>
          <a:xfrm>
            <a:off x="688809" y="3444891"/>
            <a:ext cx="1426098" cy="276999"/>
          </a:xfrm>
          <a:prstGeom prst="rect">
            <a:avLst/>
          </a:prstGeom>
        </p:spPr>
        <p:txBody>
          <a:bodyPr wrap="square">
            <a:spAutoFit/>
          </a:bodyPr>
          <a:lstStyle/>
          <a:p>
            <a:r>
              <a:rPr lang="ja-JP" altLang="en-US" sz="1200" dirty="0" smtClean="0"/>
              <a:t>（関連資料）</a:t>
            </a:r>
            <a:endParaRPr lang="ja-JP" altLang="en-US" sz="1200" dirty="0"/>
          </a:p>
        </p:txBody>
      </p:sp>
      <p:sp>
        <p:nvSpPr>
          <p:cNvPr id="16" name="正方形/長方形 15"/>
          <p:cNvSpPr/>
          <p:nvPr/>
        </p:nvSpPr>
        <p:spPr>
          <a:xfrm>
            <a:off x="648026" y="4585118"/>
            <a:ext cx="1426098" cy="276999"/>
          </a:xfrm>
          <a:prstGeom prst="rect">
            <a:avLst/>
          </a:prstGeom>
        </p:spPr>
        <p:txBody>
          <a:bodyPr wrap="square">
            <a:spAutoFit/>
          </a:bodyPr>
          <a:lstStyle/>
          <a:p>
            <a:r>
              <a:rPr lang="ja-JP" altLang="en-US" sz="1200" dirty="0" smtClean="0"/>
              <a:t>（関連資料）</a:t>
            </a:r>
            <a:endParaRPr lang="ja-JP" altLang="en-US" sz="1200" dirty="0"/>
          </a:p>
        </p:txBody>
      </p:sp>
      <p:sp>
        <p:nvSpPr>
          <p:cNvPr id="17" name="正方形/長方形 16"/>
          <p:cNvSpPr/>
          <p:nvPr/>
        </p:nvSpPr>
        <p:spPr>
          <a:xfrm>
            <a:off x="688809" y="1894952"/>
            <a:ext cx="1426098" cy="276999"/>
          </a:xfrm>
          <a:prstGeom prst="rect">
            <a:avLst/>
          </a:prstGeom>
        </p:spPr>
        <p:txBody>
          <a:bodyPr wrap="square">
            <a:spAutoFit/>
          </a:bodyPr>
          <a:lstStyle/>
          <a:p>
            <a:r>
              <a:rPr lang="ja-JP" altLang="en-US" sz="1200" dirty="0" smtClean="0"/>
              <a:t>（関連資料）</a:t>
            </a:r>
            <a:endParaRPr lang="ja-JP" altLang="en-US" sz="1200" dirty="0"/>
          </a:p>
        </p:txBody>
      </p:sp>
      <p:sp>
        <p:nvSpPr>
          <p:cNvPr id="18" name="正方形/長方形 17"/>
          <p:cNvSpPr/>
          <p:nvPr/>
        </p:nvSpPr>
        <p:spPr>
          <a:xfrm>
            <a:off x="688809" y="6308680"/>
            <a:ext cx="1426098" cy="276999"/>
          </a:xfrm>
          <a:prstGeom prst="rect">
            <a:avLst/>
          </a:prstGeom>
        </p:spPr>
        <p:txBody>
          <a:bodyPr wrap="square">
            <a:spAutoFit/>
          </a:bodyPr>
          <a:lstStyle/>
          <a:p>
            <a:r>
              <a:rPr lang="ja-JP" altLang="en-US" sz="1200" dirty="0" smtClean="0"/>
              <a:t>（関連資料）</a:t>
            </a:r>
            <a:endParaRPr lang="ja-JP" altLang="en-US" sz="1200" dirty="0"/>
          </a:p>
        </p:txBody>
      </p:sp>
    </p:spTree>
    <p:extLst>
      <p:ext uri="{BB962C8B-B14F-4D97-AF65-F5344CB8AC3E}">
        <p14:creationId xmlns:p14="http://schemas.microsoft.com/office/powerpoint/2010/main" val="354277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03033" y="404949"/>
          <a:ext cx="8950815" cy="6387738"/>
        </p:xfrm>
        <a:graphic>
          <a:graphicData uri="http://schemas.openxmlformats.org/drawingml/2006/table">
            <a:tbl>
              <a:tblPr firstRow="1" bandRow="1">
                <a:tableStyleId>{5C22544A-7EE6-4342-B048-85BDC9FD1C3A}</a:tableStyleId>
              </a:tblPr>
              <a:tblGrid>
                <a:gridCol w="3155322">
                  <a:extLst>
                    <a:ext uri="{9D8B030D-6E8A-4147-A177-3AD203B41FA5}">
                      <a16:colId xmlns:a16="http://schemas.microsoft.com/office/drawing/2014/main" val="227258285"/>
                    </a:ext>
                  </a:extLst>
                </a:gridCol>
                <a:gridCol w="2704563">
                  <a:extLst>
                    <a:ext uri="{9D8B030D-6E8A-4147-A177-3AD203B41FA5}">
                      <a16:colId xmlns:a16="http://schemas.microsoft.com/office/drawing/2014/main" val="1484700645"/>
                    </a:ext>
                  </a:extLst>
                </a:gridCol>
                <a:gridCol w="3090930">
                  <a:extLst>
                    <a:ext uri="{9D8B030D-6E8A-4147-A177-3AD203B41FA5}">
                      <a16:colId xmlns:a16="http://schemas.microsoft.com/office/drawing/2014/main" val="4250654145"/>
                    </a:ext>
                  </a:extLst>
                </a:gridCol>
              </a:tblGrid>
              <a:tr h="341028">
                <a:tc>
                  <a:txBody>
                    <a:bodyPr/>
                    <a:lstStyle/>
                    <a:p>
                      <a:pPr algn="ctr"/>
                      <a:r>
                        <a:rPr kumimoji="1" lang="ja-JP" altLang="en-US" sz="1400" dirty="0"/>
                        <a:t>生産性等</a:t>
                      </a:r>
                    </a:p>
                  </a:txBody>
                  <a:tcPr/>
                </a:tc>
                <a:tc>
                  <a:txBody>
                    <a:bodyPr/>
                    <a:lstStyle/>
                    <a:p>
                      <a:pPr algn="ctr"/>
                      <a:r>
                        <a:rPr kumimoji="1" lang="ja-JP" altLang="en-US" sz="1400" dirty="0"/>
                        <a:t>労働・人材</a:t>
                      </a:r>
                    </a:p>
                  </a:txBody>
                  <a:tcPr/>
                </a:tc>
                <a:tc>
                  <a:txBody>
                    <a:bodyPr/>
                    <a:lstStyle/>
                    <a:p>
                      <a:pPr algn="ctr"/>
                      <a:r>
                        <a:rPr kumimoji="1" lang="ja-JP" altLang="en-US" sz="1400" dirty="0"/>
                        <a:t>資金・投資</a:t>
                      </a:r>
                    </a:p>
                  </a:txBody>
                  <a:tcPr/>
                </a:tc>
                <a:extLst>
                  <a:ext uri="{0D108BD9-81ED-4DB2-BD59-A6C34878D82A}">
                    <a16:rowId xmlns:a16="http://schemas.microsoft.com/office/drawing/2014/main" val="3001392277"/>
                  </a:ext>
                </a:extLst>
              </a:tr>
              <a:tr h="604671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289858847"/>
                  </a:ext>
                </a:extLst>
              </a:tr>
            </a:tbl>
          </a:graphicData>
        </a:graphic>
      </p:graphicFrame>
      <p:sp>
        <p:nvSpPr>
          <p:cNvPr id="7" name="正方形/長方形 6"/>
          <p:cNvSpPr/>
          <p:nvPr/>
        </p:nvSpPr>
        <p:spPr>
          <a:xfrm>
            <a:off x="1273383" y="753285"/>
            <a:ext cx="6800046" cy="6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スマートシティの取組推進</a:t>
            </a:r>
            <a:endParaRPr kumimoji="1" lang="en-US" altLang="ja-JP" sz="1400" b="1" dirty="0">
              <a:latin typeface="+mn-ea"/>
            </a:endParaRPr>
          </a:p>
          <a:p>
            <a:pPr marL="171450" indent="-171450">
              <a:buFont typeface="Wingdings" panose="05000000000000000000" pitchFamily="2" charset="2"/>
              <a:buChar char="Ø"/>
            </a:pPr>
            <a:r>
              <a:rPr kumimoji="1" lang="ja-JP" altLang="en-US" sz="1100" dirty="0">
                <a:latin typeface="+mn-ea"/>
              </a:rPr>
              <a:t>大阪・関西万博に向けた取組み　　　　　　</a:t>
            </a:r>
            <a:r>
              <a:rPr kumimoji="1" lang="en-US" altLang="ja-JP" sz="1100" dirty="0">
                <a:latin typeface="+mn-ea"/>
              </a:rPr>
              <a:t>	</a:t>
            </a:r>
          </a:p>
          <a:p>
            <a:pPr marL="171450" indent="-171450">
              <a:buFont typeface="Wingdings" panose="05000000000000000000" pitchFamily="2" charset="2"/>
              <a:buChar char="Ø"/>
            </a:pPr>
            <a:r>
              <a:rPr kumimoji="1" lang="ja-JP" altLang="en-US" sz="1100" dirty="0">
                <a:latin typeface="+mn-ea"/>
              </a:rPr>
              <a:t>公民共同エコシステムの枠組み推進</a:t>
            </a:r>
          </a:p>
        </p:txBody>
      </p:sp>
      <p:sp>
        <p:nvSpPr>
          <p:cNvPr id="4" name="スライド番号プレースホルダー 3"/>
          <p:cNvSpPr>
            <a:spLocks noGrp="1"/>
          </p:cNvSpPr>
          <p:nvPr>
            <p:ph type="sldNum" sz="quarter" idx="12"/>
          </p:nvPr>
        </p:nvSpPr>
        <p:spPr>
          <a:xfrm>
            <a:off x="6996448" y="6482688"/>
            <a:ext cx="2057400" cy="365125"/>
          </a:xfrm>
        </p:spPr>
        <p:txBody>
          <a:bodyPr/>
          <a:lstStyle/>
          <a:p>
            <a:fld id="{50F88186-B17D-4CE3-A887-D91699CF601C}" type="slidenum">
              <a:rPr kumimoji="1" lang="ja-JP" altLang="en-US" smtClean="0"/>
              <a:t>4</a:t>
            </a:fld>
            <a:endParaRPr kumimoji="1" lang="ja-JP" altLang="en-US" dirty="0"/>
          </a:p>
        </p:txBody>
      </p:sp>
      <p:sp>
        <p:nvSpPr>
          <p:cNvPr id="16" name="正方形/長方形 15"/>
          <p:cNvSpPr/>
          <p:nvPr/>
        </p:nvSpPr>
        <p:spPr>
          <a:xfrm>
            <a:off x="3775174" y="5790841"/>
            <a:ext cx="4741816" cy="984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a:latin typeface="+mn-ea"/>
              </a:rPr>
              <a:t>IR</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新たな需要の増加による経済波及効果、雇用創出効果、様々な産業への波及効果、都市の魅力と国際競争力の向上をめざす</a:t>
            </a:r>
            <a:endParaRPr kumimoji="1" lang="en-US" altLang="ja-JP" sz="1100" dirty="0">
              <a:latin typeface="+mn-ea"/>
            </a:endParaRPr>
          </a:p>
          <a:p>
            <a:pPr marL="171450" indent="-171450">
              <a:buFont typeface="Wingdings" panose="05000000000000000000" pitchFamily="2" charset="2"/>
              <a:buChar char="Ø"/>
            </a:pPr>
            <a:r>
              <a:rPr kumimoji="1" lang="en-US" altLang="ja-JP" sz="1100" dirty="0">
                <a:latin typeface="+mn-ea"/>
              </a:rPr>
              <a:t>2029</a:t>
            </a:r>
            <a:r>
              <a:rPr kumimoji="1" lang="ja-JP" altLang="en-US" sz="1100" dirty="0">
                <a:latin typeface="+mn-ea"/>
              </a:rPr>
              <a:t>年秋～冬頃の開業に向けた取り組み</a:t>
            </a:r>
            <a:endParaRPr kumimoji="1" lang="en-US" altLang="ja-JP" sz="1100" dirty="0">
              <a:latin typeface="+mn-ea"/>
            </a:endParaRPr>
          </a:p>
          <a:p>
            <a:pPr marL="171450" indent="-171450">
              <a:buFont typeface="Wingdings" panose="05000000000000000000" pitchFamily="2" charset="2"/>
              <a:buChar char="Ø"/>
            </a:pPr>
            <a:r>
              <a:rPr kumimoji="1" lang="en-US" altLang="ja-JP" sz="1100" dirty="0">
                <a:latin typeface="+mn-ea"/>
              </a:rPr>
              <a:t>IR</a:t>
            </a:r>
            <a:r>
              <a:rPr kumimoji="1" lang="ja-JP" altLang="en-US" sz="1100" dirty="0">
                <a:latin typeface="+mn-ea"/>
              </a:rPr>
              <a:t>を核とした夢洲の国際観光拠点の形成に向けた取組み</a:t>
            </a:r>
            <a:endParaRPr kumimoji="1" lang="en-US" altLang="ja-JP" sz="1100" dirty="0">
              <a:latin typeface="+mn-ea"/>
            </a:endParaRPr>
          </a:p>
        </p:txBody>
      </p:sp>
      <p:sp>
        <p:nvSpPr>
          <p:cNvPr id="17" name="正方形/長方形 16"/>
          <p:cNvSpPr/>
          <p:nvPr/>
        </p:nvSpPr>
        <p:spPr>
          <a:xfrm>
            <a:off x="3775174" y="4791686"/>
            <a:ext cx="4741816" cy="944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大阪・関西万博</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東京オリパラ後の我が国の成長の起爆剤</a:t>
            </a:r>
            <a:endParaRPr kumimoji="1" lang="en-US" altLang="ja-JP" sz="1100" dirty="0">
              <a:latin typeface="+mn-ea"/>
            </a:endParaRPr>
          </a:p>
          <a:p>
            <a:pPr marL="171450" indent="-171450">
              <a:buFont typeface="Wingdings" panose="05000000000000000000" pitchFamily="2" charset="2"/>
              <a:buChar char="Ø"/>
            </a:pPr>
            <a:r>
              <a:rPr kumimoji="1" lang="en-US" altLang="ja-JP" sz="1100" dirty="0">
                <a:latin typeface="+mn-ea"/>
              </a:rPr>
              <a:t>2025</a:t>
            </a:r>
            <a:r>
              <a:rPr kumimoji="1" lang="ja-JP" altLang="en-US" sz="1100" dirty="0">
                <a:latin typeface="+mn-ea"/>
              </a:rPr>
              <a:t>年大阪・関西万博の開催に向け、オールジャパン体制での準備が進行</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最先端技術の研究開発や未来に向けた投資の促進、チャレンジ精神の徹底や</a:t>
            </a:r>
            <a:r>
              <a:rPr kumimoji="1" lang="en-US" altLang="ja-JP" sz="1100" dirty="0">
                <a:latin typeface="+mn-ea"/>
              </a:rPr>
              <a:t>SDGs</a:t>
            </a:r>
            <a:r>
              <a:rPr kumimoji="1" lang="ja-JP" altLang="en-US" sz="1100" dirty="0">
                <a:latin typeface="+mn-ea"/>
              </a:rPr>
              <a:t>達成に向けての取り組み</a:t>
            </a:r>
            <a:endParaRPr kumimoji="1" lang="en-US" altLang="ja-JP" sz="1100" dirty="0">
              <a:latin typeface="+mn-ea"/>
            </a:endParaRPr>
          </a:p>
        </p:txBody>
      </p:sp>
      <p:sp>
        <p:nvSpPr>
          <p:cNvPr id="24" name="正方形/長方形 23"/>
          <p:cNvSpPr/>
          <p:nvPr/>
        </p:nvSpPr>
        <p:spPr>
          <a:xfrm>
            <a:off x="4850589" y="1414465"/>
            <a:ext cx="4120202" cy="826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国際金融都市に向けた取組み</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アジア・世界の活力を呼び込み「金融を梃（テコ）に発展するグローバル都市」</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先駆けた取組みで世界に挑戦する「金融のフロントランナー都市」</a:t>
            </a:r>
            <a:endParaRPr kumimoji="1" lang="en-US" altLang="ja-JP" sz="1100" dirty="0">
              <a:latin typeface="+mn-ea"/>
            </a:endParaRPr>
          </a:p>
        </p:txBody>
      </p:sp>
      <p:sp>
        <p:nvSpPr>
          <p:cNvPr id="25" name="正方形/長方形 24"/>
          <p:cNvSpPr/>
          <p:nvPr/>
        </p:nvSpPr>
        <p:spPr>
          <a:xfrm>
            <a:off x="6022843" y="2282950"/>
            <a:ext cx="2947948" cy="854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交通インフラの充実</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コンセッションやストックの組み換えなどの手法も活用し、空港強化や鉄道整備、ミッシングリンク解消に向けた取組みが進む</a:t>
            </a:r>
            <a:endParaRPr kumimoji="1" lang="en-US" altLang="ja-JP" sz="1100" dirty="0">
              <a:latin typeface="+mn-ea"/>
            </a:endParaRPr>
          </a:p>
        </p:txBody>
      </p:sp>
      <p:sp>
        <p:nvSpPr>
          <p:cNvPr id="26" name="正方形/長方形 25"/>
          <p:cNvSpPr/>
          <p:nvPr/>
        </p:nvSpPr>
        <p:spPr>
          <a:xfrm>
            <a:off x="6022841" y="3192086"/>
            <a:ext cx="2947950" cy="1544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都市空間の創造</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うめきた２期や新大阪周辺地区整備、なんば駅周辺道路空間整備、御堂筋歩行者</a:t>
            </a:r>
            <a:r>
              <a:rPr kumimoji="1" lang="ja-JP" altLang="en-US" sz="1100">
                <a:latin typeface="+mn-ea"/>
              </a:rPr>
              <a:t>空間化、中之島周辺</a:t>
            </a:r>
            <a:r>
              <a:rPr kumimoji="1" lang="ja-JP" altLang="en-US" sz="1100" dirty="0">
                <a:latin typeface="+mn-ea"/>
              </a:rPr>
              <a:t>エリアなど、大阪都心における「顔」となるまちづくりが進む</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市域外でも、千里・泉北ニュータウンの更新、北大阪急行延伸に伴う箕面船場阪大前駅の開発、堺市などの広域ベイエリアまちづくりなど</a:t>
            </a:r>
            <a:endParaRPr kumimoji="1" lang="en-US" altLang="ja-JP" sz="1100" dirty="0">
              <a:latin typeface="+mn-ea"/>
            </a:endParaRPr>
          </a:p>
          <a:p>
            <a:pPr marL="171450" indent="-171450">
              <a:buFont typeface="Wingdings" panose="05000000000000000000" pitchFamily="2" charset="2"/>
              <a:buChar char="Ø"/>
            </a:pPr>
            <a:endParaRPr kumimoji="1" lang="en-US" altLang="ja-JP" sz="1100" dirty="0">
              <a:latin typeface="+mn-ea"/>
            </a:endParaRPr>
          </a:p>
        </p:txBody>
      </p:sp>
      <p:sp>
        <p:nvSpPr>
          <p:cNvPr id="27" name="正方形/長方形 26"/>
          <p:cNvSpPr/>
          <p:nvPr/>
        </p:nvSpPr>
        <p:spPr>
          <a:xfrm>
            <a:off x="162540" y="3221040"/>
            <a:ext cx="3542791" cy="117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大阪産業局</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スタートアップ企業の輩出促進や</a:t>
            </a:r>
            <a:r>
              <a:rPr kumimoji="1" lang="en-US" altLang="ja-JP" sz="1100" dirty="0">
                <a:latin typeface="+mn-ea"/>
              </a:rPr>
              <a:t>DX</a:t>
            </a:r>
            <a:r>
              <a:rPr kumimoji="1" lang="ja-JP" altLang="en-US" sz="1100" dirty="0">
                <a:latin typeface="+mn-ea"/>
              </a:rPr>
              <a:t>ポータルサイト開設、人材育成支援により中小企業を支援</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京阪神連携による国「スタートアップ・エコシステムグローバル拠点都市」に選定</a:t>
            </a:r>
          </a:p>
        </p:txBody>
      </p:sp>
      <p:sp>
        <p:nvSpPr>
          <p:cNvPr id="28" name="正方形/長方形 27"/>
          <p:cNvSpPr/>
          <p:nvPr/>
        </p:nvSpPr>
        <p:spPr>
          <a:xfrm>
            <a:off x="162540" y="4580232"/>
            <a:ext cx="3542791" cy="1158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大阪産業技術研究所</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知と技術の支援拠点「スーパー公設試」</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中小企業の研究開発から事業化まで一気通貫の支援</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産業局、</a:t>
            </a:r>
            <a:r>
              <a:rPr kumimoji="1" lang="en-US" altLang="ja-JP" sz="1100" dirty="0">
                <a:latin typeface="+mn-ea"/>
              </a:rPr>
              <a:t>JETRO</a:t>
            </a:r>
            <a:r>
              <a:rPr kumimoji="1" lang="ja-JP" altLang="en-US" sz="1100" dirty="0" err="1">
                <a:latin typeface="+mn-ea"/>
              </a:rPr>
              <a:t>、</a:t>
            </a:r>
            <a:r>
              <a:rPr kumimoji="1" lang="en-US" altLang="ja-JP" sz="1100" dirty="0">
                <a:latin typeface="+mn-ea"/>
              </a:rPr>
              <a:t>INPIT</a:t>
            </a:r>
            <a:r>
              <a:rPr kumimoji="1" lang="ja-JP" altLang="en-US" sz="1100" dirty="0">
                <a:latin typeface="+mn-ea"/>
              </a:rPr>
              <a:t>等の支援機関との連携強化を図り、海外展開・知財関連の支援を展開</a:t>
            </a:r>
            <a:endParaRPr kumimoji="1" lang="en-US" altLang="ja-JP" sz="1100" dirty="0">
              <a:latin typeface="+mn-ea"/>
            </a:endParaRPr>
          </a:p>
        </p:txBody>
      </p:sp>
      <p:sp>
        <p:nvSpPr>
          <p:cNvPr id="29" name="正方形/長方形 28"/>
          <p:cNvSpPr/>
          <p:nvPr/>
        </p:nvSpPr>
        <p:spPr>
          <a:xfrm>
            <a:off x="816331" y="1971162"/>
            <a:ext cx="3874915" cy="1066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a:latin typeface="+mn-ea"/>
              </a:rPr>
              <a:t>大阪公立大学</a:t>
            </a:r>
            <a:endParaRPr kumimoji="1" lang="en-US" altLang="ja-JP" sz="1100" dirty="0">
              <a:latin typeface="+mn-ea"/>
            </a:endParaRPr>
          </a:p>
          <a:p>
            <a:pPr marL="171450" indent="-171450">
              <a:buFont typeface="Wingdings" panose="05000000000000000000" pitchFamily="2" charset="2"/>
              <a:buChar char="Ø"/>
            </a:pPr>
            <a:r>
              <a:rPr kumimoji="1" lang="ja-JP" altLang="en-US" sz="1100" dirty="0">
                <a:latin typeface="+mn-ea"/>
              </a:rPr>
              <a:t>大学の基本３機能（教育・研究・社会貢献）に加え、都市シンクタンク機能・技術インキュベーション機能を備える</a:t>
            </a:r>
            <a:endParaRPr kumimoji="1" lang="en-US" altLang="ja-JP" sz="1100" dirty="0">
              <a:latin typeface="+mn-ea"/>
            </a:endParaRPr>
          </a:p>
          <a:p>
            <a:pPr marL="171450" indent="-171450">
              <a:buFont typeface="Wingdings" panose="05000000000000000000" pitchFamily="2" charset="2"/>
              <a:buChar char="Ø"/>
            </a:pPr>
            <a:r>
              <a:rPr kumimoji="1" lang="en-US" altLang="ja-JP" sz="1100" dirty="0">
                <a:latin typeface="+mn-ea"/>
              </a:rPr>
              <a:t>12</a:t>
            </a:r>
            <a:r>
              <a:rPr kumimoji="1" lang="ja-JP" altLang="en-US" sz="1100" dirty="0">
                <a:latin typeface="+mn-ea"/>
              </a:rPr>
              <a:t>学部・学域、</a:t>
            </a:r>
            <a:r>
              <a:rPr kumimoji="1" lang="en-US" altLang="ja-JP" sz="1100" dirty="0">
                <a:latin typeface="+mn-ea"/>
              </a:rPr>
              <a:t>15</a:t>
            </a:r>
            <a:r>
              <a:rPr kumimoji="1" lang="ja-JP" altLang="en-US" sz="1100" dirty="0">
                <a:latin typeface="+mn-ea"/>
              </a:rPr>
              <a:t>研究科の幅広い学問領域を擁する</a:t>
            </a:r>
            <a:endParaRPr kumimoji="1" lang="en-US" altLang="ja-JP" sz="1100" dirty="0">
              <a:latin typeface="+mn-ea"/>
            </a:endParaRPr>
          </a:p>
          <a:p>
            <a:pPr marL="171450" indent="-171450">
              <a:buFont typeface="Wingdings" panose="05000000000000000000" pitchFamily="2" charset="2"/>
              <a:buChar char="Ø"/>
            </a:pPr>
            <a:endParaRPr kumimoji="1" lang="en-US" altLang="ja-JP" sz="1100" dirty="0">
              <a:latin typeface="+mn-ea"/>
            </a:endParaRPr>
          </a:p>
        </p:txBody>
      </p:sp>
      <p:sp>
        <p:nvSpPr>
          <p:cNvPr id="15" name="正方形/長方形 14"/>
          <p:cNvSpPr/>
          <p:nvPr/>
        </p:nvSpPr>
        <p:spPr>
          <a:xfrm>
            <a:off x="23907" y="-1827"/>
            <a:ext cx="8382050" cy="400110"/>
          </a:xfrm>
          <a:prstGeom prst="rect">
            <a:avLst/>
          </a:prstGeom>
        </p:spPr>
        <p:txBody>
          <a:bodyPr wrap="square">
            <a:spAutoFit/>
          </a:bodyPr>
          <a:lstStyle/>
          <a:p>
            <a:r>
              <a:rPr lang="en-US" altLang="ja-JP" sz="2000" b="1" dirty="0"/>
              <a:t>【</a:t>
            </a:r>
            <a:r>
              <a:rPr lang="ja-JP" altLang="en-US" sz="2000" b="1" dirty="0" smtClean="0"/>
              <a:t>大阪の成長・発展につながるリソース</a:t>
            </a:r>
            <a:r>
              <a:rPr lang="en-US" altLang="ja-JP" sz="2000" b="1" dirty="0" smtClean="0"/>
              <a:t>】</a:t>
            </a:r>
            <a:endParaRPr lang="ja-JP" altLang="en-US" sz="2000" b="1" dirty="0"/>
          </a:p>
        </p:txBody>
      </p:sp>
    </p:spTree>
    <p:extLst>
      <p:ext uri="{BB962C8B-B14F-4D97-AF65-F5344CB8AC3E}">
        <p14:creationId xmlns:p14="http://schemas.microsoft.com/office/powerpoint/2010/main" val="93392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18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defTabSz="914400">
              <a:defRPr/>
            </a:pPr>
            <a:r>
              <a:rPr lang="en-US" altLang="ja-JP" sz="2000" kern="0" dirty="0" smtClean="0">
                <a:solidFill>
                  <a:srgbClr val="000000"/>
                </a:solidFill>
                <a:latin typeface="ＭＳ Ｐゴシック" pitchFamily="50" charset="-128"/>
                <a:ea typeface="Meiryo UI" pitchFamily="50" charset="-128"/>
                <a:cs typeface="Meiryo UI" pitchFamily="50" charset="-128"/>
              </a:rPr>
              <a:t>1 </a:t>
            </a:r>
            <a:r>
              <a:rPr lang="ja-JP" altLang="en-US" sz="2000" kern="0" dirty="0" smtClean="0">
                <a:solidFill>
                  <a:srgbClr val="000000"/>
                </a:solidFill>
                <a:latin typeface="ＭＳ Ｐゴシック" pitchFamily="50" charset="-128"/>
                <a:ea typeface="Meiryo UI" pitchFamily="50" charset="-128"/>
                <a:cs typeface="Meiryo UI" pitchFamily="50" charset="-128"/>
              </a:rPr>
              <a:t>大卒就職者地元残留率（若者</a:t>
            </a:r>
            <a:r>
              <a:rPr lang="ja-JP" altLang="en-US" sz="2000" kern="0" dirty="0">
                <a:solidFill>
                  <a:srgbClr val="000000"/>
                </a:solidFill>
                <a:latin typeface="ＭＳ Ｐゴシック" pitchFamily="50" charset="-128"/>
                <a:ea typeface="Meiryo UI" pitchFamily="50" charset="-128"/>
                <a:cs typeface="Meiryo UI" pitchFamily="50" charset="-128"/>
              </a:rPr>
              <a:t>にとって魅力のある働き</a:t>
            </a:r>
            <a:r>
              <a:rPr lang="ja-JP" altLang="en-US" sz="2000" kern="0" dirty="0" smtClean="0">
                <a:solidFill>
                  <a:srgbClr val="000000"/>
                </a:solidFill>
                <a:latin typeface="ＭＳ Ｐゴシック" pitchFamily="50" charset="-128"/>
                <a:ea typeface="Meiryo UI" pitchFamily="50" charset="-128"/>
                <a:cs typeface="Meiryo UI" pitchFamily="50" charset="-128"/>
              </a:rPr>
              <a:t>場所について）</a:t>
            </a:r>
            <a:endParaRPr kumimoji="0" lang="en-US" altLang="ja-JP" sz="2000" b="1" i="0" u="none" strike="noStrike" kern="0" cap="none" spc="0" normalizeH="0" baseline="0" noProof="0" dirty="0">
              <a:ln>
                <a:noFill/>
              </a:ln>
              <a:solidFill>
                <a:srgbClr val="000000"/>
              </a:solidFill>
              <a:effectLst/>
              <a:uLnTx/>
              <a:uFillTx/>
              <a:latin typeface="ＭＳ Ｐゴシック" pitchFamily="50" charset="-128"/>
              <a:ea typeface="Meiryo UI" pitchFamily="50" charset="-128"/>
              <a:cs typeface="Meiryo UI" pitchFamily="50" charset="-128"/>
            </a:endParaRPr>
          </a:p>
        </p:txBody>
      </p:sp>
      <p:sp>
        <p:nvSpPr>
          <p:cNvPr id="31" name="テキスト ボックス 30"/>
          <p:cNvSpPr txBox="1"/>
          <p:nvPr/>
        </p:nvSpPr>
        <p:spPr>
          <a:xfrm>
            <a:off x="336202" y="5866992"/>
            <a:ext cx="71161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：大阪府「令和</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の地方分権改革に</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向けて</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おける分権型</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社会に向けた検討報告書</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189663" y="893991"/>
            <a:ext cx="8503417" cy="46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大学生の就職先の分布を都道府県別に見ると、大阪府では、地元に就職する学生の割合は半数</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も満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たない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4419"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027E3-62E2-4B97-AB12-56BECFBE21C1}"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9" name="テキスト ボックス 8"/>
          <p:cNvSpPr txBox="1"/>
          <p:nvPr/>
        </p:nvSpPr>
        <p:spPr>
          <a:xfrm>
            <a:off x="799984" y="6144916"/>
            <a:ext cx="55012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リクルートキャリア　就職みらい研究所「大学生の地域間移動に関するレポート</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大かっこ 2"/>
          <p:cNvSpPr/>
          <p:nvPr/>
        </p:nvSpPr>
        <p:spPr>
          <a:xfrm>
            <a:off x="799984" y="6159530"/>
            <a:ext cx="4852136" cy="29556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19" y="1564905"/>
            <a:ext cx="9000000" cy="4204660"/>
          </a:xfrm>
          <a:prstGeom prst="rect">
            <a:avLst/>
          </a:prstGeom>
          <a:noFill/>
          <a:ln>
            <a:noFill/>
          </a:ln>
        </p:spPr>
      </p:pic>
      <p:sp>
        <p:nvSpPr>
          <p:cNvPr id="11" name="正方形/長方形 10"/>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大卒</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就職者地元</a:t>
            </a: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残留率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56032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2(1)</a:t>
            </a:r>
            <a:r>
              <a:rPr lang="ja-JP" altLang="en-US" sz="2000" kern="0" dirty="0" smtClean="0">
                <a:solidFill>
                  <a:srgbClr val="000000"/>
                </a:solidFill>
                <a:ea typeface="Meiryo UI" pitchFamily="50" charset="-128"/>
                <a:cs typeface="Meiryo UI" pitchFamily="50" charset="-128"/>
              </a:rPr>
              <a:t>リカレント</a:t>
            </a:r>
            <a:r>
              <a:rPr lang="ja-JP" altLang="en-US" sz="2000" kern="0" dirty="0">
                <a:solidFill>
                  <a:srgbClr val="000000"/>
                </a:solidFill>
                <a:ea typeface="Meiryo UI" pitchFamily="50" charset="-128"/>
                <a:cs typeface="Meiryo UI" pitchFamily="50" charset="-128"/>
              </a:rPr>
              <a:t>教育に</a:t>
            </a:r>
            <a:r>
              <a:rPr lang="ja-JP" altLang="en-US" sz="2000" kern="0" dirty="0" smtClean="0">
                <a:solidFill>
                  <a:srgbClr val="000000"/>
                </a:solidFill>
                <a:ea typeface="Meiryo UI" pitchFamily="50" charset="-128"/>
                <a:cs typeface="Meiryo UI" pitchFamily="50" charset="-128"/>
              </a:rPr>
              <a:t>ついて①（都道府県別社会人向け通学用の講座数）</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a:xfrm>
            <a:off x="6978654" y="6492875"/>
            <a:ext cx="2057400" cy="365125"/>
          </a:xfrm>
        </p:spPr>
        <p:txBody>
          <a:bodyPr/>
          <a:lstStyle/>
          <a:p>
            <a:fld id="{50F88186-B17D-4CE3-A887-D91699CF601C}" type="slidenum">
              <a:rPr kumimoji="1" lang="ja-JP" altLang="en-US" smtClean="0"/>
              <a:t>6</a:t>
            </a:fld>
            <a:endParaRPr kumimoji="1" lang="ja-JP" altLang="en-US" dirty="0"/>
          </a:p>
        </p:txBody>
      </p:sp>
      <p:sp>
        <p:nvSpPr>
          <p:cNvPr id="21" name="正方形/長方形 20"/>
          <p:cNvSpPr/>
          <p:nvPr/>
        </p:nvSpPr>
        <p:spPr>
          <a:xfrm>
            <a:off x="288319" y="6106432"/>
            <a:ext cx="8567362"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文部科学省「マナパス」（社会人の学びを応援するポータルサイト）をもとに副首都推進局にて作成</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946A5305-E55A-47EC-8590-35FFBF6FE37E}"/>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文部科学省のマナパス（大学等における学び直し講座情報や学び直し支援制度情報を発信する社会人のためのポータルサイト）に掲載されている通学用の講座は、東京都が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1,263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講座、大阪府が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講座となっている。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E74AE72F-CE09-4D95-AAB0-97A2A5F0480B}"/>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文部科学省「マナパス」（社会人の学びを応援するポータルサイト）に掲載されている「通学」用の講座数</a:t>
            </a:r>
          </a:p>
        </p:txBody>
      </p:sp>
      <p:sp>
        <p:nvSpPr>
          <p:cNvPr id="9" name="正方形/長方形 8"/>
          <p:cNvSpPr/>
          <p:nvPr/>
        </p:nvSpPr>
        <p:spPr>
          <a:xfrm>
            <a:off x="576638" y="1562273"/>
            <a:ext cx="8567362" cy="261610"/>
          </a:xfrm>
          <a:prstGeom prst="rect">
            <a:avLst/>
          </a:prstGeom>
        </p:spPr>
        <p:txBody>
          <a:bodyPr wrap="square">
            <a:spAutoFit/>
          </a:bodyPr>
          <a:lstStyle/>
          <a:p>
            <a:pPr marL="177800" indent="-177800"/>
            <a:r>
              <a:rPr lang="ja-JP" altLang="en-US" sz="1100" dirty="0">
                <a:latin typeface="Meiryo UI" panose="020B0604030504040204" pitchFamily="50" charset="-128"/>
                <a:ea typeface="Meiryo UI" panose="020B0604030504040204" pitchFamily="50" charset="-128"/>
                <a:cs typeface="Meiryo UI" panose="020B0604030504040204" pitchFamily="50" charset="-128"/>
              </a:rPr>
              <a:t>単位</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677089" y="1845459"/>
            <a:ext cx="7145131" cy="3920068"/>
          </a:xfrm>
          <a:prstGeom prst="rect">
            <a:avLst/>
          </a:prstGeom>
        </p:spPr>
      </p:pic>
    </p:spTree>
    <p:extLst>
      <p:ext uri="{BB962C8B-B14F-4D97-AF65-F5344CB8AC3E}">
        <p14:creationId xmlns:p14="http://schemas.microsoft.com/office/powerpoint/2010/main" val="158012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2(2)</a:t>
            </a:r>
            <a:r>
              <a:rPr lang="ja-JP" altLang="en-US" sz="2000" kern="0" dirty="0" smtClean="0">
                <a:solidFill>
                  <a:srgbClr val="000000"/>
                </a:solidFill>
                <a:ea typeface="Meiryo UI" pitchFamily="50" charset="-128"/>
                <a:cs typeface="Meiryo UI" pitchFamily="50" charset="-128"/>
              </a:rPr>
              <a:t>リカレント</a:t>
            </a:r>
            <a:r>
              <a:rPr lang="ja-JP" altLang="en-US" sz="2000" kern="0" dirty="0">
                <a:solidFill>
                  <a:srgbClr val="000000"/>
                </a:solidFill>
                <a:ea typeface="Meiryo UI" pitchFamily="50" charset="-128"/>
                <a:cs typeface="Meiryo UI" pitchFamily="50" charset="-128"/>
              </a:rPr>
              <a:t>教育に</a:t>
            </a:r>
            <a:r>
              <a:rPr lang="ja-JP" altLang="en-US" sz="2000" kern="0" dirty="0" smtClean="0">
                <a:solidFill>
                  <a:srgbClr val="000000"/>
                </a:solidFill>
                <a:ea typeface="Meiryo UI" pitchFamily="50" charset="-128"/>
                <a:cs typeface="Meiryo UI" pitchFamily="50" charset="-128"/>
              </a:rPr>
              <a:t>ついて②（社会人の学びなおし）</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a:xfrm>
            <a:off x="7018136" y="6568097"/>
            <a:ext cx="2057400" cy="365125"/>
          </a:xfrm>
        </p:spPr>
        <p:txBody>
          <a:bodyPr/>
          <a:lstStyle/>
          <a:p>
            <a:fld id="{50F88186-B17D-4CE3-A887-D91699CF601C}" type="slidenum">
              <a:rPr kumimoji="1" lang="ja-JP" altLang="en-US" smtClean="0"/>
              <a:t>7</a:t>
            </a:fld>
            <a:endParaRPr kumimoji="1" lang="ja-JP" altLang="en-US" dirty="0"/>
          </a:p>
        </p:txBody>
      </p:sp>
      <p:pic>
        <p:nvPicPr>
          <p:cNvPr id="2" name="図 1"/>
          <p:cNvPicPr>
            <a:picLocks noChangeAspect="1"/>
          </p:cNvPicPr>
          <p:nvPr/>
        </p:nvPicPr>
        <p:blipFill>
          <a:blip r:embed="rId2"/>
          <a:stretch>
            <a:fillRect/>
          </a:stretch>
        </p:blipFill>
        <p:spPr>
          <a:xfrm>
            <a:off x="386104" y="1747535"/>
            <a:ext cx="1766928" cy="4835025"/>
          </a:xfrm>
          <a:prstGeom prst="rect">
            <a:avLst/>
          </a:prstGeom>
        </p:spPr>
      </p:pic>
      <p:pic>
        <p:nvPicPr>
          <p:cNvPr id="3" name="図 2"/>
          <p:cNvPicPr>
            <a:picLocks noChangeAspect="1"/>
          </p:cNvPicPr>
          <p:nvPr/>
        </p:nvPicPr>
        <p:blipFill>
          <a:blip r:embed="rId3"/>
          <a:stretch>
            <a:fillRect/>
          </a:stretch>
        </p:blipFill>
        <p:spPr>
          <a:xfrm>
            <a:off x="2376479" y="1761996"/>
            <a:ext cx="2000100" cy="4806101"/>
          </a:xfrm>
          <a:prstGeom prst="rect">
            <a:avLst/>
          </a:prstGeom>
        </p:spPr>
      </p:pic>
      <p:pic>
        <p:nvPicPr>
          <p:cNvPr id="4" name="図 3"/>
          <p:cNvPicPr>
            <a:picLocks noChangeAspect="1"/>
          </p:cNvPicPr>
          <p:nvPr/>
        </p:nvPicPr>
        <p:blipFill>
          <a:blip r:embed="rId4"/>
          <a:stretch>
            <a:fillRect/>
          </a:stretch>
        </p:blipFill>
        <p:spPr>
          <a:xfrm>
            <a:off x="5063718" y="1670288"/>
            <a:ext cx="1764707" cy="4897809"/>
          </a:xfrm>
          <a:prstGeom prst="rect">
            <a:avLst/>
          </a:prstGeom>
        </p:spPr>
      </p:pic>
      <p:pic>
        <p:nvPicPr>
          <p:cNvPr id="5" name="図 4"/>
          <p:cNvPicPr>
            <a:picLocks noChangeAspect="1"/>
          </p:cNvPicPr>
          <p:nvPr/>
        </p:nvPicPr>
        <p:blipFill>
          <a:blip r:embed="rId5"/>
          <a:stretch>
            <a:fillRect/>
          </a:stretch>
        </p:blipFill>
        <p:spPr>
          <a:xfrm>
            <a:off x="7048780" y="1761996"/>
            <a:ext cx="1996111" cy="4835025"/>
          </a:xfrm>
          <a:prstGeom prst="rect">
            <a:avLst/>
          </a:prstGeom>
        </p:spPr>
      </p:pic>
      <p:sp>
        <p:nvSpPr>
          <p:cNvPr id="21" name="正方形/長方形 20"/>
          <p:cNvSpPr/>
          <p:nvPr/>
        </p:nvSpPr>
        <p:spPr>
          <a:xfrm>
            <a:off x="-175607" y="6594404"/>
            <a:ext cx="9104372" cy="246221"/>
          </a:xfrm>
          <a:prstGeom prst="rect">
            <a:avLst/>
          </a:prstGeom>
        </p:spPr>
        <p:txBody>
          <a:bodyPr wrap="square">
            <a:spAutoFit/>
          </a:bodyPr>
          <a:lstStyle/>
          <a:p>
            <a:pPr marL="177800" indent="-177800" algn="r"/>
            <a:r>
              <a:rPr lang="ja-JP" altLang="ja-JP" sz="10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一般社団法人ストレスオフ・アライアンス　全国男女</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万人対象調査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ココロの体力測定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についてのダイヤモンドオンライン</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記事をもとに、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副首都推進局にて作成</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民間調査によると、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歳の男女について、資格取得・スキルアップのために学習している人の割合は、大阪府では、男性は６位（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％）と上位にあるが、女性は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％）と開きがある。一方、東京都では、男性５位（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％）と開きが小さい。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17F7282-A503-40DE-BFE7-97D57EFD98D3}"/>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社会人になっても学ぶ人が多い都道府県ランキング</a:t>
            </a:r>
          </a:p>
        </p:txBody>
      </p:sp>
      <p:sp>
        <p:nvSpPr>
          <p:cNvPr id="6" name="正方形/長方形 5">
            <a:extLst>
              <a:ext uri="{FF2B5EF4-FFF2-40B4-BE49-F238E27FC236}">
                <a16:creationId xmlns:a16="http://schemas.microsoft.com/office/drawing/2014/main" id="{C0948335-DA50-463A-BD02-94543D529087}"/>
              </a:ext>
            </a:extLst>
          </p:cNvPr>
          <p:cNvSpPr/>
          <p:nvPr/>
        </p:nvSpPr>
        <p:spPr>
          <a:xfrm>
            <a:off x="711478" y="3011061"/>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7B7E866-565A-447B-B584-0C83209D1C7A}"/>
              </a:ext>
            </a:extLst>
          </p:cNvPr>
          <p:cNvSpPr/>
          <p:nvPr/>
        </p:nvSpPr>
        <p:spPr>
          <a:xfrm>
            <a:off x="711478" y="3233035"/>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E8FCB37-9900-4C4E-92F3-A3A3A4C903D4}"/>
              </a:ext>
            </a:extLst>
          </p:cNvPr>
          <p:cNvSpPr/>
          <p:nvPr/>
        </p:nvSpPr>
        <p:spPr>
          <a:xfrm>
            <a:off x="806334" y="5868030"/>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3377752-E947-4E3E-A8CF-A706DFD3591D}"/>
              </a:ext>
            </a:extLst>
          </p:cNvPr>
          <p:cNvSpPr/>
          <p:nvPr/>
        </p:nvSpPr>
        <p:spPr>
          <a:xfrm>
            <a:off x="801311" y="5346442"/>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63380BD-D1B1-4A92-BD79-7F5B71DE5358}"/>
              </a:ext>
            </a:extLst>
          </p:cNvPr>
          <p:cNvSpPr/>
          <p:nvPr/>
        </p:nvSpPr>
        <p:spPr>
          <a:xfrm>
            <a:off x="742122" y="390337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6E3BC68-366D-477C-BC0F-0D6362178981}"/>
              </a:ext>
            </a:extLst>
          </p:cNvPr>
          <p:cNvSpPr/>
          <p:nvPr/>
        </p:nvSpPr>
        <p:spPr>
          <a:xfrm>
            <a:off x="5386871" y="2785111"/>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B9F200E-D389-47E3-B48C-D25663B91B60}"/>
              </a:ext>
            </a:extLst>
          </p:cNvPr>
          <p:cNvSpPr/>
          <p:nvPr/>
        </p:nvSpPr>
        <p:spPr>
          <a:xfrm>
            <a:off x="5386871" y="5669248"/>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7CED3464-1839-4990-AFC9-32028E52787A}"/>
              </a:ext>
            </a:extLst>
          </p:cNvPr>
          <p:cNvSpPr/>
          <p:nvPr/>
        </p:nvSpPr>
        <p:spPr>
          <a:xfrm>
            <a:off x="5402194" y="6026001"/>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747705E-88A4-4736-A960-3D6AA136D29A}"/>
              </a:ext>
            </a:extLst>
          </p:cNvPr>
          <p:cNvSpPr/>
          <p:nvPr/>
        </p:nvSpPr>
        <p:spPr>
          <a:xfrm>
            <a:off x="7515564" y="198075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8A3052C-9776-4CAF-A7C5-0498B26AAEEE}"/>
              </a:ext>
            </a:extLst>
          </p:cNvPr>
          <p:cNvSpPr/>
          <p:nvPr/>
        </p:nvSpPr>
        <p:spPr>
          <a:xfrm>
            <a:off x="7515564" y="2192978"/>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5528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2(3)</a:t>
            </a:r>
            <a:r>
              <a:rPr lang="ja-JP" altLang="en-US" sz="2000" kern="0" dirty="0" smtClean="0">
                <a:solidFill>
                  <a:srgbClr val="000000"/>
                </a:solidFill>
                <a:ea typeface="Meiryo UI" pitchFamily="50" charset="-128"/>
                <a:cs typeface="Meiryo UI" pitchFamily="50" charset="-128"/>
              </a:rPr>
              <a:t>仕事</a:t>
            </a:r>
            <a:r>
              <a:rPr lang="ja-JP" altLang="en-US" sz="2000" kern="0" dirty="0">
                <a:solidFill>
                  <a:srgbClr val="000000"/>
                </a:solidFill>
                <a:ea typeface="Meiryo UI" pitchFamily="50" charset="-128"/>
                <a:cs typeface="Meiryo UI" pitchFamily="50" charset="-128"/>
              </a:rPr>
              <a:t>の満足度について</a:t>
            </a:r>
            <a:endParaRPr kumimoji="0" lang="ja-JP" altLang="en-US" sz="2000" kern="0" dirty="0">
              <a:solidFill>
                <a:srgbClr val="000000"/>
              </a:solidFill>
              <a:ea typeface="Meiryo UI" pitchFamily="50" charset="-128"/>
              <a:cs typeface="Meiryo UI" pitchFamily="50" charset="-128"/>
            </a:endParaRPr>
          </a:p>
        </p:txBody>
      </p:sp>
      <p:sp>
        <p:nvSpPr>
          <p:cNvPr id="7" name="スライド番号プレースホルダー 6"/>
          <p:cNvSpPr>
            <a:spLocks noGrp="1"/>
          </p:cNvSpPr>
          <p:nvPr>
            <p:ph type="sldNum" sz="quarter" idx="12"/>
          </p:nvPr>
        </p:nvSpPr>
        <p:spPr>
          <a:xfrm>
            <a:off x="7018136" y="6568097"/>
            <a:ext cx="2057400" cy="365125"/>
          </a:xfrm>
        </p:spPr>
        <p:txBody>
          <a:bodyPr/>
          <a:lstStyle/>
          <a:p>
            <a:fld id="{50F88186-B17D-4CE3-A887-D91699CF601C}" type="slidenum">
              <a:rPr kumimoji="1" lang="ja-JP" altLang="en-US" smtClean="0"/>
              <a:t>8</a:t>
            </a:fld>
            <a:endParaRPr kumimoji="1" lang="ja-JP" altLang="en-US" dirty="0"/>
          </a:p>
        </p:txBody>
      </p:sp>
      <p:sp>
        <p:nvSpPr>
          <p:cNvPr id="21" name="正方形/長方形 20"/>
          <p:cNvSpPr/>
          <p:nvPr/>
        </p:nvSpPr>
        <p:spPr>
          <a:xfrm>
            <a:off x="-3182" y="6610661"/>
            <a:ext cx="9104372" cy="261610"/>
          </a:xfrm>
          <a:prstGeom prst="rect">
            <a:avLst/>
          </a:prstGeom>
        </p:spPr>
        <p:txBody>
          <a:bodyPr wrap="square">
            <a:spAutoFit/>
          </a:bodyPr>
          <a:lstStyle/>
          <a:p>
            <a:pPr marL="177800" indent="-177800"/>
            <a:r>
              <a:rPr lang="ja-JP" altLang="ja-JP" sz="1100" dirty="0">
                <a:latin typeface="Meiryo UI" panose="020B0604030504040204" pitchFamily="50" charset="-128"/>
                <a:ea typeface="Meiryo UI" panose="020B0604030504040204" pitchFamily="50" charset="-128"/>
                <a:cs typeface="Meiryo UI" panose="020B0604030504040204" pitchFamily="50" charset="-128"/>
              </a:rPr>
              <a:t>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典</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企業口コミ・給与明細サイト「キャリコネ」（運営：株式会社グローバルウェイ</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）調査をもとに副首都推進局にて作成</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B17D92A-ECB6-4C20-B6B2-BD14EBC34BDA}"/>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民間の調査「仕事にやりがいを感じる都道府県ランキング」によると、大阪府の企業に対する仕事の満足度は全国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位と高いわけではない。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17F7282-A503-40DE-BFE7-97D57EFD98D3}"/>
              </a:ext>
            </a:extLst>
          </p:cNvPr>
          <p:cNvSpPr txBox="1"/>
          <p:nvPr/>
        </p:nvSpPr>
        <p:spPr>
          <a:xfrm>
            <a:off x="53033" y="416157"/>
            <a:ext cx="8105861" cy="307777"/>
          </a:xfrm>
          <a:prstGeom prst="rect">
            <a:avLst/>
          </a:prstGeom>
          <a:noFill/>
        </p:spPr>
        <p:txBody>
          <a:bodyPr wrap="square" rtlCol="0">
            <a:spAutoFit/>
          </a:bodyPr>
          <a:lstStyle/>
          <a:p>
            <a:r>
              <a:rPr kumimoji="1" lang="ja-JP" altLang="en-US" sz="1400" b="1" dirty="0"/>
              <a:t>■　仕事にやりがいを感じる都道府県ランキング</a:t>
            </a:r>
          </a:p>
        </p:txBody>
      </p:sp>
      <p:pic>
        <p:nvPicPr>
          <p:cNvPr id="9" name="図 8">
            <a:extLst>
              <a:ext uri="{FF2B5EF4-FFF2-40B4-BE49-F238E27FC236}">
                <a16:creationId xmlns:a16="http://schemas.microsoft.com/office/drawing/2014/main" id="{828003D5-BAC3-4153-9772-971C87104DDB}"/>
              </a:ext>
            </a:extLst>
          </p:cNvPr>
          <p:cNvPicPr>
            <a:picLocks noChangeAspect="1"/>
          </p:cNvPicPr>
          <p:nvPr/>
        </p:nvPicPr>
        <p:blipFill>
          <a:blip r:embed="rId2"/>
          <a:stretch>
            <a:fillRect/>
          </a:stretch>
        </p:blipFill>
        <p:spPr>
          <a:xfrm>
            <a:off x="1325216" y="1535796"/>
            <a:ext cx="6029739" cy="4184518"/>
          </a:xfrm>
          <a:prstGeom prst="rect">
            <a:avLst/>
          </a:prstGeom>
        </p:spPr>
      </p:pic>
      <p:sp>
        <p:nvSpPr>
          <p:cNvPr id="27" name="テキスト ボックス 26">
            <a:extLst>
              <a:ext uri="{FF2B5EF4-FFF2-40B4-BE49-F238E27FC236}">
                <a16:creationId xmlns:a16="http://schemas.microsoft.com/office/drawing/2014/main" id="{13E73C5E-8DAD-43A0-9DF5-BA4D9B41C361}"/>
              </a:ext>
            </a:extLst>
          </p:cNvPr>
          <p:cNvSpPr txBox="1"/>
          <p:nvPr/>
        </p:nvSpPr>
        <p:spPr>
          <a:xfrm>
            <a:off x="329093" y="5720314"/>
            <a:ext cx="8298072" cy="861774"/>
          </a:xfrm>
          <a:prstGeom prst="rect">
            <a:avLst/>
          </a:prstGeom>
          <a:noFill/>
        </p:spPr>
        <p:txBody>
          <a:bodyPr wrap="square">
            <a:spAutoFit/>
          </a:bodyPr>
          <a:lstStyle/>
          <a:p>
            <a:r>
              <a:rPr lang="ja-JP" altLang="en-US" sz="1000" dirty="0">
                <a:latin typeface="+mn-ea"/>
              </a:rPr>
              <a:t>＜調査概要＞ 「仕事にやりがいを感じる都道府県ランキング」</a:t>
            </a:r>
          </a:p>
          <a:p>
            <a:r>
              <a:rPr lang="ja-JP" altLang="en-US" sz="1000" dirty="0">
                <a:latin typeface="+mn-ea"/>
              </a:rPr>
              <a:t> 調査内容：本社所在地に基づき、企業を都道府県別に分類。対象期間中に「キャリコネ」にユーザーからの評価が寄せられた企業を抽出し、</a:t>
            </a:r>
            <a:endParaRPr lang="en-US" altLang="ja-JP" sz="1000" dirty="0">
              <a:latin typeface="+mn-ea"/>
            </a:endParaRPr>
          </a:p>
          <a:p>
            <a:r>
              <a:rPr lang="ja-JP" altLang="en-US" sz="1000" dirty="0">
                <a:latin typeface="+mn-ea"/>
              </a:rPr>
              <a:t>　　　　　　　　都道府県別に「仕事のやりがい」評価の平均値を算出</a:t>
            </a:r>
          </a:p>
          <a:p>
            <a:r>
              <a:rPr lang="ja-JP" altLang="en-US" sz="1000" dirty="0">
                <a:latin typeface="+mn-ea"/>
              </a:rPr>
              <a:t> 対象期間：</a:t>
            </a:r>
            <a:r>
              <a:rPr lang="en-US" altLang="ja-JP" sz="1000" dirty="0">
                <a:latin typeface="+mn-ea"/>
              </a:rPr>
              <a:t>2016</a:t>
            </a:r>
            <a:r>
              <a:rPr lang="ja-JP" altLang="en-US" sz="1000" dirty="0">
                <a:latin typeface="+mn-ea"/>
              </a:rPr>
              <a:t>年</a:t>
            </a:r>
            <a:r>
              <a:rPr lang="en-US" altLang="ja-JP" sz="1000" dirty="0">
                <a:latin typeface="+mn-ea"/>
              </a:rPr>
              <a:t>4</a:t>
            </a:r>
            <a:r>
              <a:rPr lang="ja-JP" altLang="en-US" sz="1000" dirty="0">
                <a:latin typeface="+mn-ea"/>
              </a:rPr>
              <a:t>月</a:t>
            </a:r>
            <a:r>
              <a:rPr lang="en-US" altLang="ja-JP" sz="1000" dirty="0">
                <a:latin typeface="+mn-ea"/>
              </a:rPr>
              <a:t>1</a:t>
            </a:r>
            <a:r>
              <a:rPr lang="ja-JP" altLang="en-US" sz="1000" dirty="0">
                <a:latin typeface="+mn-ea"/>
              </a:rPr>
              <a:t>日～</a:t>
            </a:r>
            <a:r>
              <a:rPr lang="en-US" altLang="ja-JP" sz="1000" dirty="0">
                <a:latin typeface="+mn-ea"/>
              </a:rPr>
              <a:t>2018</a:t>
            </a:r>
            <a:r>
              <a:rPr lang="ja-JP" altLang="en-US" sz="1000" dirty="0">
                <a:latin typeface="+mn-ea"/>
              </a:rPr>
              <a:t>年</a:t>
            </a:r>
            <a:r>
              <a:rPr lang="en-US" altLang="ja-JP" sz="1000" dirty="0">
                <a:latin typeface="+mn-ea"/>
              </a:rPr>
              <a:t>3</a:t>
            </a:r>
            <a:r>
              <a:rPr lang="ja-JP" altLang="en-US" sz="1000" dirty="0">
                <a:latin typeface="+mn-ea"/>
              </a:rPr>
              <a:t>月</a:t>
            </a:r>
            <a:r>
              <a:rPr lang="en-US" altLang="ja-JP" sz="1000" dirty="0">
                <a:latin typeface="+mn-ea"/>
              </a:rPr>
              <a:t>31</a:t>
            </a:r>
            <a:r>
              <a:rPr lang="ja-JP" altLang="en-US" sz="1000" dirty="0">
                <a:latin typeface="+mn-ea"/>
              </a:rPr>
              <a:t>日</a:t>
            </a:r>
          </a:p>
          <a:p>
            <a:r>
              <a:rPr lang="ja-JP" altLang="en-US" sz="1000" dirty="0">
                <a:latin typeface="+mn-ea"/>
              </a:rPr>
              <a:t> 回答者：キャリコネ会員のうち勤務先を評価対象企業に選択した会員</a:t>
            </a:r>
          </a:p>
        </p:txBody>
      </p:sp>
      <p:sp>
        <p:nvSpPr>
          <p:cNvPr id="10" name="正方形/長方形 9">
            <a:extLst>
              <a:ext uri="{FF2B5EF4-FFF2-40B4-BE49-F238E27FC236}">
                <a16:creationId xmlns:a16="http://schemas.microsoft.com/office/drawing/2014/main" id="{C0948335-DA50-463A-BD02-94543D529087}"/>
              </a:ext>
            </a:extLst>
          </p:cNvPr>
          <p:cNvSpPr/>
          <p:nvPr/>
        </p:nvSpPr>
        <p:spPr>
          <a:xfrm>
            <a:off x="1847946" y="2654993"/>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7B7E866-565A-447B-B584-0C83209D1C7A}"/>
              </a:ext>
            </a:extLst>
          </p:cNvPr>
          <p:cNvSpPr/>
          <p:nvPr/>
        </p:nvSpPr>
        <p:spPr>
          <a:xfrm>
            <a:off x="1847946" y="452197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7B7E866-565A-447B-B584-0C83209D1C7A}"/>
              </a:ext>
            </a:extLst>
          </p:cNvPr>
          <p:cNvSpPr/>
          <p:nvPr/>
        </p:nvSpPr>
        <p:spPr>
          <a:xfrm>
            <a:off x="1847946" y="5196349"/>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7B7E866-565A-447B-B584-0C83209D1C7A}"/>
              </a:ext>
            </a:extLst>
          </p:cNvPr>
          <p:cNvSpPr/>
          <p:nvPr/>
        </p:nvSpPr>
        <p:spPr>
          <a:xfrm>
            <a:off x="3848643" y="1917572"/>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7B7E866-565A-447B-B584-0C83209D1C7A}"/>
              </a:ext>
            </a:extLst>
          </p:cNvPr>
          <p:cNvSpPr/>
          <p:nvPr/>
        </p:nvSpPr>
        <p:spPr>
          <a:xfrm>
            <a:off x="1847946" y="4274017"/>
            <a:ext cx="1441554" cy="198782"/>
          </a:xfrm>
          <a:prstGeom prst="rect">
            <a:avLst/>
          </a:prstGeom>
          <a:noFill/>
          <a:ln w="222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111203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29C291-FC31-494A-846F-DB692E1638E5}">
  <ds:schemaRefs>
    <ds:schemaRef ds:uri="http://schemas.microsoft.com/sharepoint/v3/contenttype/forms"/>
  </ds:schemaRefs>
</ds:datastoreItem>
</file>

<file path=customXml/itemProps2.xml><?xml version="1.0" encoding="utf-8"?>
<ds:datastoreItem xmlns:ds="http://schemas.openxmlformats.org/officeDocument/2006/customXml" ds:itemID="{87BF0D1B-FF17-4C06-9E4D-74CC9C10469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be2acaf-88a6-4029-b366-c28176c79890"/>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124ABE9-F99A-4B3F-AE02-B9D97BFB1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4199</Words>
  <Application>Microsoft Office PowerPoint</Application>
  <PresentationFormat>画面に合わせる (4:3)</PresentationFormat>
  <Paragraphs>256</Paragraphs>
  <Slides>19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BIZ UDPゴシック</vt:lpstr>
      <vt:lpstr>BIZ UDゴシック</vt:lpstr>
      <vt:lpstr>Meiryo UI</vt:lpstr>
      <vt:lpstr>ＭＳ Ｐゴシック</vt:lpstr>
      <vt:lpstr>メイリオ</vt:lpstr>
      <vt:lpstr>游ゴシック</vt:lpstr>
      <vt:lpstr>Arial</vt:lpstr>
      <vt:lpstr>Times New Roman</vt:lpstr>
      <vt:lpstr>Wingdings</vt:lpstr>
      <vt:lpstr>Office テーマ</vt:lpstr>
      <vt:lpstr>人材分科会について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2022-05-18T12:20:54Z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