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4A7F-8C7D-46A0-8D87-13237533F697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5628-A27D-44C9-94EB-A3F9B2A2A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449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4A7F-8C7D-46A0-8D87-13237533F697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5628-A27D-44C9-94EB-A3F9B2A2A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3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4A7F-8C7D-46A0-8D87-13237533F697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5628-A27D-44C9-94EB-A3F9B2A2A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83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4A7F-8C7D-46A0-8D87-13237533F697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5628-A27D-44C9-94EB-A3F9B2A2A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27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4A7F-8C7D-46A0-8D87-13237533F697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5628-A27D-44C9-94EB-A3F9B2A2A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839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4A7F-8C7D-46A0-8D87-13237533F697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5628-A27D-44C9-94EB-A3F9B2A2A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11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4A7F-8C7D-46A0-8D87-13237533F697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5628-A27D-44C9-94EB-A3F9B2A2A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786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4A7F-8C7D-46A0-8D87-13237533F697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5628-A27D-44C9-94EB-A3F9B2A2A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435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4A7F-8C7D-46A0-8D87-13237533F697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5628-A27D-44C9-94EB-A3F9B2A2A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58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4A7F-8C7D-46A0-8D87-13237533F697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5628-A27D-44C9-94EB-A3F9B2A2A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57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4A7F-8C7D-46A0-8D87-13237533F697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5628-A27D-44C9-94EB-A3F9B2A2A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64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D4A7F-8C7D-46A0-8D87-13237533F697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85628-A27D-44C9-94EB-A3F9B2A2A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36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左中かっこ 4"/>
          <p:cNvSpPr/>
          <p:nvPr/>
        </p:nvSpPr>
        <p:spPr>
          <a:xfrm>
            <a:off x="1450967" y="5693428"/>
            <a:ext cx="111959" cy="9790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81692" y="5704082"/>
            <a:ext cx="476575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第１章　計画の構成等</a:t>
            </a:r>
            <a:endParaRPr kumimoji="1" lang="en-US" altLang="ja-JP" sz="1050" dirty="0"/>
          </a:p>
          <a:p>
            <a:r>
              <a:rPr kumimoji="1" lang="ja-JP" altLang="en-US" sz="1050" dirty="0"/>
              <a:t>第２章　現状データ</a:t>
            </a:r>
            <a:endParaRPr kumimoji="1" lang="en-US" altLang="ja-JP" sz="1050" dirty="0"/>
          </a:p>
          <a:p>
            <a:r>
              <a:rPr kumimoji="1" lang="ja-JP" altLang="en-US" sz="1050" dirty="0"/>
              <a:t>第３章　高齢者施策の取組み</a:t>
            </a:r>
            <a:endParaRPr kumimoji="1" lang="en-US" altLang="ja-JP" sz="1050" dirty="0"/>
          </a:p>
          <a:p>
            <a:r>
              <a:rPr kumimoji="1" lang="ja-JP" altLang="en-US" sz="1050" b="1" dirty="0"/>
              <a:t>第４章　大阪府認知症施策推進計画（</a:t>
            </a:r>
            <a:r>
              <a:rPr kumimoji="1" lang="en-US" altLang="ja-JP" sz="1050" b="1" dirty="0"/>
              <a:t>NEW</a:t>
            </a:r>
            <a:r>
              <a:rPr kumimoji="1" lang="ja-JP" altLang="en-US" sz="1050" b="1" dirty="0"/>
              <a:t>！）</a:t>
            </a:r>
            <a:endParaRPr kumimoji="1" lang="en-US" altLang="ja-JP" sz="1050" dirty="0"/>
          </a:p>
          <a:p>
            <a:r>
              <a:rPr kumimoji="1" lang="ja-JP" altLang="en-US" sz="1050" dirty="0"/>
              <a:t>第５章　・・・・</a:t>
            </a:r>
            <a:endParaRPr kumimoji="1" lang="en-US" altLang="ja-JP" sz="1050" dirty="0"/>
          </a:p>
          <a:p>
            <a:r>
              <a:rPr kumimoji="1" lang="ja-JP" altLang="en-US" sz="1050" dirty="0"/>
              <a:t>　</a:t>
            </a:r>
            <a:r>
              <a:rPr kumimoji="1" lang="ja-JP" altLang="en-US" sz="1050" dirty="0" smtClean="0"/>
              <a:t>・</a:t>
            </a:r>
            <a:endParaRPr kumimoji="1" lang="en-US" altLang="ja-JP" sz="105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85762" y="5627753"/>
            <a:ext cx="5846353" cy="3847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①従来項目を新章へ</a:t>
            </a:r>
            <a:r>
              <a:rPr kumimoji="1" lang="ja-JP" altLang="en-US" sz="1000" dirty="0" smtClean="0"/>
              <a:t>移動</a:t>
            </a:r>
            <a:endParaRPr kumimoji="1" lang="en-US" altLang="ja-JP" sz="1000" dirty="0" smtClean="0"/>
          </a:p>
          <a:p>
            <a:r>
              <a:rPr kumimoji="1" lang="en-US" altLang="ja-JP" sz="900" dirty="0" smtClean="0"/>
              <a:t>※</a:t>
            </a:r>
            <a:r>
              <a:rPr kumimoji="1" lang="ja-JP" altLang="en-US" sz="900" dirty="0"/>
              <a:t>認知症施策に関わる部分は全項目移動。一般高齢者施策にも関わる部分は再掲（再掲イメージは別紙参照）</a:t>
            </a:r>
            <a:endParaRPr kumimoji="1" lang="en-US" altLang="ja-JP" sz="900" dirty="0"/>
          </a:p>
        </p:txBody>
      </p:sp>
      <p:sp>
        <p:nvSpPr>
          <p:cNvPr id="15" name="正方形/長方形 14"/>
          <p:cNvSpPr/>
          <p:nvPr/>
        </p:nvSpPr>
        <p:spPr>
          <a:xfrm>
            <a:off x="1555850" y="6212574"/>
            <a:ext cx="3609699" cy="167764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-1537" y="8948"/>
            <a:ext cx="78649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u="sng" dirty="0"/>
              <a:t>大阪府高齢者</a:t>
            </a:r>
            <a:r>
              <a:rPr kumimoji="1" lang="ja-JP" altLang="en-US" sz="1600" b="1" u="sng" dirty="0" smtClean="0"/>
              <a:t>計画と認知症施策推進計画との</a:t>
            </a:r>
            <a:r>
              <a:rPr kumimoji="1" lang="ja-JP" altLang="en-US" sz="1600" b="1" u="sng" dirty="0"/>
              <a:t>一体的作成に</a:t>
            </a:r>
            <a:r>
              <a:rPr kumimoji="1" lang="ja-JP" altLang="en-US" sz="1600" b="1" u="sng" dirty="0" smtClean="0"/>
              <a:t>ついて</a:t>
            </a:r>
            <a:endParaRPr kumimoji="1" lang="ja-JP" altLang="en-US" sz="1600" b="1" u="sng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43609" y="408074"/>
            <a:ext cx="9510963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＜次期</a:t>
            </a:r>
            <a:r>
              <a:rPr kumimoji="1" lang="ja-JP" altLang="en-US" sz="1100" dirty="0"/>
              <a:t>高齢者</a:t>
            </a:r>
            <a:r>
              <a:rPr kumimoji="1" lang="ja-JP" altLang="en-US" sz="1100" dirty="0" smtClean="0"/>
              <a:t>計画（今年度策定）について＞</a:t>
            </a:r>
            <a:endParaRPr kumimoji="1" lang="en-US" altLang="ja-JP" sz="1100" dirty="0"/>
          </a:p>
          <a:p>
            <a:r>
              <a:rPr kumimoji="1" lang="ja-JP" altLang="en-US" sz="1100" dirty="0"/>
              <a:t>　</a:t>
            </a:r>
            <a:r>
              <a:rPr kumimoji="1" lang="ja-JP" altLang="en-US" sz="1100" dirty="0" smtClean="0"/>
              <a:t>□都道府県高齢者計画は、介護保険法において計画</a:t>
            </a:r>
            <a:r>
              <a:rPr kumimoji="1" lang="ja-JP" altLang="en-US" sz="1100" dirty="0"/>
              <a:t>策定に</a:t>
            </a:r>
            <a:r>
              <a:rPr kumimoji="1" lang="ja-JP" altLang="en-US" sz="1100" dirty="0" smtClean="0"/>
              <a:t>係る国の基本</a:t>
            </a:r>
            <a:r>
              <a:rPr kumimoji="1" lang="ja-JP" altLang="en-US" sz="1100" dirty="0"/>
              <a:t>指針（以下、「国指針」</a:t>
            </a:r>
            <a:r>
              <a:rPr kumimoji="1" lang="ja-JP" altLang="en-US" sz="1100" dirty="0" smtClean="0"/>
              <a:t>という。）</a:t>
            </a:r>
            <a:r>
              <a:rPr kumimoji="1" lang="ja-JP" altLang="en-US" sz="1100" dirty="0"/>
              <a:t>に</a:t>
            </a:r>
            <a:r>
              <a:rPr kumimoji="1" lang="ja-JP" altLang="en-US" sz="1100" dirty="0" smtClean="0"/>
              <a:t>即して作成することとなっている。</a:t>
            </a:r>
            <a:endParaRPr kumimoji="1" lang="en-US" altLang="ja-JP" sz="1100" dirty="0"/>
          </a:p>
          <a:p>
            <a:r>
              <a:rPr kumimoji="1" lang="ja-JP" altLang="en-US" sz="1100" dirty="0"/>
              <a:t>　</a:t>
            </a:r>
            <a:r>
              <a:rPr kumimoji="1" lang="ja-JP" altLang="en-US" sz="1100" dirty="0" smtClean="0"/>
              <a:t>□次期高齢者計画に係る国指針では、都道府県は、認知症施策推進</a:t>
            </a:r>
            <a:r>
              <a:rPr kumimoji="1" lang="ja-JP" altLang="en-US" sz="1100" dirty="0"/>
              <a:t>大綱（以下、「大綱」という。</a:t>
            </a:r>
            <a:r>
              <a:rPr kumimoji="1" lang="ja-JP" altLang="en-US" sz="1100" dirty="0" smtClean="0"/>
              <a:t>）に基づき、認知症施策に取り組むことが重要</a:t>
            </a:r>
            <a:endParaRPr kumimoji="1" lang="en-US" altLang="ja-JP" sz="1100" dirty="0" smtClean="0"/>
          </a:p>
          <a:p>
            <a:r>
              <a:rPr kumimoji="1" lang="ja-JP" altLang="en-US" sz="1100" dirty="0"/>
              <a:t>　</a:t>
            </a:r>
            <a:r>
              <a:rPr kumimoji="1" lang="ja-JP" altLang="en-US" sz="1100" dirty="0" smtClean="0"/>
              <a:t>　である旨記載された。</a:t>
            </a:r>
            <a:endParaRPr kumimoji="1" lang="en-US" altLang="ja-JP" sz="1100" strike="sngStrike" dirty="0"/>
          </a:p>
        </p:txBody>
      </p:sp>
      <p:sp>
        <p:nvSpPr>
          <p:cNvPr id="24" name="正方形/長方形 23"/>
          <p:cNvSpPr/>
          <p:nvPr/>
        </p:nvSpPr>
        <p:spPr>
          <a:xfrm>
            <a:off x="3262186" y="6581039"/>
            <a:ext cx="899269" cy="18928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大綱</a:t>
            </a:r>
            <a:endParaRPr kumimoji="1" lang="ja-JP" altLang="en-US" sz="105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692901" y="6485388"/>
            <a:ext cx="3309086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②現行計画に記載のない大綱の取組みも反映</a:t>
            </a:r>
            <a:endParaRPr kumimoji="1" lang="ja-JP" altLang="en-US" sz="1050" dirty="0"/>
          </a:p>
        </p:txBody>
      </p:sp>
      <p:sp>
        <p:nvSpPr>
          <p:cNvPr id="40" name="曲折矢印 39"/>
          <p:cNvSpPr/>
          <p:nvPr/>
        </p:nvSpPr>
        <p:spPr>
          <a:xfrm rot="5400000">
            <a:off x="3455067" y="5869069"/>
            <a:ext cx="231565" cy="324719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-1537" y="1409008"/>
            <a:ext cx="612000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１</a:t>
            </a:r>
            <a:r>
              <a:rPr kumimoji="1" lang="ja-JP" altLang="en-US" sz="1200" b="1" dirty="0" smtClean="0"/>
              <a:t>．認知症基本法に基づく国基本計画・大綱と高齢者計画との関係</a:t>
            </a:r>
            <a:endParaRPr kumimoji="1" lang="en-US" altLang="ja-JP" sz="1200" b="1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47717" y="4982721"/>
            <a:ext cx="24600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２．</a:t>
            </a:r>
            <a:r>
              <a:rPr kumimoji="1" lang="ja-JP" altLang="en-US" sz="1200" b="1" dirty="0" smtClean="0"/>
              <a:t>計画の体裁（イメージ）</a:t>
            </a:r>
            <a:endParaRPr kumimoji="1" lang="en-US" altLang="ja-JP" sz="1200" b="1" dirty="0"/>
          </a:p>
        </p:txBody>
      </p:sp>
      <p:sp>
        <p:nvSpPr>
          <p:cNvPr id="46" name="右矢印 45"/>
          <p:cNvSpPr/>
          <p:nvPr/>
        </p:nvSpPr>
        <p:spPr>
          <a:xfrm rot="16200000">
            <a:off x="3621838" y="6307262"/>
            <a:ext cx="123365" cy="3121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47618" y="5256363"/>
            <a:ext cx="91418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計画策定にあたっては、高齢者</a:t>
            </a:r>
            <a:r>
              <a:rPr kumimoji="1" lang="ja-JP" altLang="en-US" sz="1100" dirty="0" smtClean="0"/>
              <a:t>計画の中に新たに</a:t>
            </a:r>
            <a:r>
              <a:rPr kumimoji="1" lang="ja-JP" altLang="en-US" sz="1100" b="1" u="sng" dirty="0" smtClean="0"/>
              <a:t>「</a:t>
            </a:r>
            <a:r>
              <a:rPr kumimoji="1" lang="ja-JP" altLang="en-US" sz="1100" b="1" u="sng" dirty="0"/>
              <a:t>大阪府認知症施策推進計画」の章を</a:t>
            </a:r>
            <a:r>
              <a:rPr kumimoji="1" lang="ja-JP" altLang="en-US" sz="1100" b="1" u="sng" dirty="0" smtClean="0"/>
              <a:t>新設</a:t>
            </a:r>
            <a:r>
              <a:rPr kumimoji="1" lang="ja-JP" altLang="en-US" sz="1100" dirty="0" smtClean="0"/>
              <a:t>し、外形的にも認知症計画部分が分かるように編集。</a:t>
            </a:r>
            <a:endParaRPr kumimoji="1" lang="ja-JP" altLang="en-US" sz="1100" dirty="0"/>
          </a:p>
        </p:txBody>
      </p:sp>
      <p:sp>
        <p:nvSpPr>
          <p:cNvPr id="19" name="四角形吹き出し 18"/>
          <p:cNvSpPr/>
          <p:nvPr/>
        </p:nvSpPr>
        <p:spPr>
          <a:xfrm>
            <a:off x="5405235" y="6171849"/>
            <a:ext cx="4435996" cy="229789"/>
          </a:xfrm>
          <a:prstGeom prst="wedgeRectCallout">
            <a:avLst>
              <a:gd name="adj1" fmla="val -59406"/>
              <a:gd name="adj2" fmla="val -197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</a:rPr>
              <a:t>さらに、</a:t>
            </a:r>
            <a:r>
              <a:rPr kumimoji="1" lang="ja-JP" altLang="en-US" sz="1100" b="1" dirty="0">
                <a:solidFill>
                  <a:schemeClr val="bg1"/>
                </a:solidFill>
              </a:rPr>
              <a:t>４</a:t>
            </a:r>
            <a:r>
              <a:rPr kumimoji="1" lang="ja-JP" altLang="en-US" sz="1100" b="1" dirty="0" smtClean="0">
                <a:solidFill>
                  <a:schemeClr val="bg1"/>
                </a:solidFill>
              </a:rPr>
              <a:t>章</a:t>
            </a:r>
            <a:r>
              <a:rPr kumimoji="1" lang="ja-JP" altLang="en-US" sz="1100" b="1" dirty="0">
                <a:solidFill>
                  <a:schemeClr val="bg1"/>
                </a:solidFill>
              </a:rPr>
              <a:t>だけを抜き出した抜粋版冊子</a:t>
            </a:r>
            <a:r>
              <a:rPr kumimoji="1" lang="ja-JP" altLang="en-US" sz="1100" b="1" dirty="0" smtClean="0">
                <a:solidFill>
                  <a:schemeClr val="bg1"/>
                </a:solidFill>
              </a:rPr>
              <a:t>を別冊として作成</a:t>
            </a:r>
            <a:r>
              <a:rPr kumimoji="1" lang="ja-JP" altLang="en-US" sz="1100" b="1" dirty="0">
                <a:solidFill>
                  <a:schemeClr val="bg1"/>
                </a:solidFill>
              </a:rPr>
              <a:t>予定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070774" y="51387"/>
            <a:ext cx="77045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資料２</a:t>
            </a:r>
            <a:endParaRPr kumimoji="1" lang="ja-JP" altLang="en-US" sz="1200" b="1" dirty="0"/>
          </a:p>
        </p:txBody>
      </p:sp>
      <p:sp>
        <p:nvSpPr>
          <p:cNvPr id="13" name="メモ 12"/>
          <p:cNvSpPr/>
          <p:nvPr/>
        </p:nvSpPr>
        <p:spPr>
          <a:xfrm>
            <a:off x="381494" y="5788258"/>
            <a:ext cx="996269" cy="888751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大阪府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高齢者計画</a:t>
            </a:r>
          </a:p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メモ 34"/>
          <p:cNvSpPr/>
          <p:nvPr/>
        </p:nvSpPr>
        <p:spPr>
          <a:xfrm>
            <a:off x="330440" y="5701303"/>
            <a:ext cx="996269" cy="888751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大阪府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高齢者計画</a:t>
            </a:r>
          </a:p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645110"/>
              </p:ext>
            </p:extLst>
          </p:nvPr>
        </p:nvGraphicFramePr>
        <p:xfrm>
          <a:off x="381494" y="3074207"/>
          <a:ext cx="8771646" cy="166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223">
                  <a:extLst>
                    <a:ext uri="{9D8B030D-6E8A-4147-A177-3AD203B41FA5}">
                      <a16:colId xmlns:a16="http://schemas.microsoft.com/office/drawing/2014/main" val="3773697505"/>
                    </a:ext>
                  </a:extLst>
                </a:gridCol>
                <a:gridCol w="950344">
                  <a:extLst>
                    <a:ext uri="{9D8B030D-6E8A-4147-A177-3AD203B41FA5}">
                      <a16:colId xmlns:a16="http://schemas.microsoft.com/office/drawing/2014/main" val="2187356734"/>
                    </a:ext>
                  </a:extLst>
                </a:gridCol>
                <a:gridCol w="1047560">
                  <a:extLst>
                    <a:ext uri="{9D8B030D-6E8A-4147-A177-3AD203B41FA5}">
                      <a16:colId xmlns:a16="http://schemas.microsoft.com/office/drawing/2014/main" val="1727473995"/>
                    </a:ext>
                  </a:extLst>
                </a:gridCol>
                <a:gridCol w="1335880">
                  <a:extLst>
                    <a:ext uri="{9D8B030D-6E8A-4147-A177-3AD203B41FA5}">
                      <a16:colId xmlns:a16="http://schemas.microsoft.com/office/drawing/2014/main" val="1907589420"/>
                    </a:ext>
                  </a:extLst>
                </a:gridCol>
                <a:gridCol w="4007639">
                  <a:extLst>
                    <a:ext uri="{9D8B030D-6E8A-4147-A177-3AD203B41FA5}">
                      <a16:colId xmlns:a16="http://schemas.microsoft.com/office/drawing/2014/main" val="3072299578"/>
                    </a:ext>
                  </a:extLst>
                </a:gridCol>
              </a:tblGrid>
              <a:tr h="21829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都道府県所管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うち高齢室所管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うち高齢室所管以外（他計画再掲）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高齢室所管以外の内容　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023548"/>
                  </a:ext>
                </a:extLst>
              </a:tr>
              <a:tr h="177767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大綱の取組・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KPI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２５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１９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942862"/>
                  </a:ext>
                </a:extLst>
              </a:tr>
              <a:tr h="205281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　うち認知症施策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１８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１７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１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u="sng" dirty="0" smtClean="0">
                          <a:solidFill>
                            <a:schemeClr val="tx1"/>
                          </a:solidFill>
                        </a:rPr>
                        <a:t>認知症疾患医療センターの設置数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745849"/>
                  </a:ext>
                </a:extLst>
              </a:tr>
              <a:tr h="775303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　うち一般高齢者施策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７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２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５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u="sng" dirty="0" smtClean="0">
                          <a:solidFill>
                            <a:schemeClr val="tx1"/>
                          </a:solidFill>
                        </a:rPr>
                        <a:t>スポーツ実施率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="1" u="sng" dirty="0" smtClean="0">
                          <a:solidFill>
                            <a:schemeClr val="tx1"/>
                          </a:solidFill>
                        </a:rPr>
                        <a:t>後見人等向けの意思決定支援研修の実施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かかりつけ薬剤師を配置してる薬局数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高齢者人口に対する高齢者向け住宅割合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入居を拒まない賃貸住宅の登録戸数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973483"/>
                  </a:ext>
                </a:extLst>
              </a:tr>
            </a:tbl>
          </a:graphicData>
        </a:graphic>
      </p:graphicFrame>
      <p:sp>
        <p:nvSpPr>
          <p:cNvPr id="37" name="左中かっこ 36"/>
          <p:cNvSpPr/>
          <p:nvPr/>
        </p:nvSpPr>
        <p:spPr>
          <a:xfrm rot="10800000">
            <a:off x="7623233" y="3638706"/>
            <a:ext cx="230813" cy="598018"/>
          </a:xfrm>
          <a:prstGeom prst="leftBrace">
            <a:avLst>
              <a:gd name="adj1" fmla="val 8333"/>
              <a:gd name="adj2" fmla="val 30528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001987" y="3921641"/>
            <a:ext cx="1369698" cy="23083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/>
              <a:t>高齢者計画には未記載</a:t>
            </a:r>
            <a:endParaRPr kumimoji="1" lang="ja-JP" altLang="en-US" sz="900" b="1" dirty="0"/>
          </a:p>
        </p:txBody>
      </p:sp>
      <p:sp>
        <p:nvSpPr>
          <p:cNvPr id="44" name="角丸四角形 43"/>
          <p:cNvSpPr/>
          <p:nvPr/>
        </p:nvSpPr>
        <p:spPr>
          <a:xfrm>
            <a:off x="3408490" y="3482457"/>
            <a:ext cx="352425" cy="179717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角丸四角形 47"/>
          <p:cNvSpPr/>
          <p:nvPr/>
        </p:nvSpPr>
        <p:spPr>
          <a:xfrm>
            <a:off x="2380081" y="3482458"/>
            <a:ext cx="352425" cy="179717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左中かっこ 48"/>
          <p:cNvSpPr/>
          <p:nvPr/>
        </p:nvSpPr>
        <p:spPr>
          <a:xfrm rot="10800000" flipH="1">
            <a:off x="4883897" y="4250122"/>
            <a:ext cx="242604" cy="457104"/>
          </a:xfrm>
          <a:prstGeom prst="leftBrace">
            <a:avLst>
              <a:gd name="adj1" fmla="val 8333"/>
              <a:gd name="adj2" fmla="val 30528"/>
            </a:avLst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134777" y="4449268"/>
            <a:ext cx="1659582" cy="23083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b="1" dirty="0"/>
              <a:t>既</a:t>
            </a:r>
            <a:r>
              <a:rPr kumimoji="1" lang="ja-JP" altLang="en-US" sz="900" b="1" dirty="0" smtClean="0"/>
              <a:t>に高齢者計画に記載あり</a:t>
            </a:r>
            <a:endParaRPr kumimoji="1" lang="ja-JP" altLang="en-US" sz="900" b="1" dirty="0"/>
          </a:p>
        </p:txBody>
      </p:sp>
      <p:sp>
        <p:nvSpPr>
          <p:cNvPr id="51" name="下矢印 50"/>
          <p:cNvSpPr/>
          <p:nvPr/>
        </p:nvSpPr>
        <p:spPr>
          <a:xfrm>
            <a:off x="4187391" y="2137547"/>
            <a:ext cx="1635617" cy="1275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38503" y="1713184"/>
            <a:ext cx="959361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①認知症基本法成立後、国が策定する認知症に係る基本計画内容は大綱のままとなる予定。（厚労省認知症施策推進室長の発言要旨）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②大綱</a:t>
            </a:r>
            <a:r>
              <a:rPr kumimoji="1" lang="ja-JP" altLang="en-US" sz="1100" dirty="0"/>
              <a:t>の</a:t>
            </a:r>
            <a:r>
              <a:rPr kumimoji="1" lang="ja-JP" altLang="en-US" sz="1100" dirty="0" smtClean="0"/>
              <a:t>取組・</a:t>
            </a:r>
            <a:r>
              <a:rPr kumimoji="1" lang="en-US" altLang="ja-JP" sz="1100" dirty="0" smtClean="0"/>
              <a:t>KP</a:t>
            </a:r>
            <a:r>
              <a:rPr kumimoji="1" lang="en-US" altLang="ja-JP" sz="1100" dirty="0"/>
              <a:t>I</a:t>
            </a:r>
            <a:r>
              <a:rPr kumimoji="1" lang="ja-JP" altLang="en-US" sz="1100" dirty="0" smtClean="0"/>
              <a:t>のうち、都道府県の役割と想定されるのは２５。大部分</a:t>
            </a:r>
            <a:r>
              <a:rPr kumimoji="1" lang="ja-JP" altLang="en-US" sz="1100" dirty="0"/>
              <a:t>（</a:t>
            </a:r>
            <a:r>
              <a:rPr kumimoji="1" lang="en-US" altLang="ja-JP" sz="1100" dirty="0"/>
              <a:t>19+3</a:t>
            </a:r>
            <a:r>
              <a:rPr kumimoji="1" lang="ja-JP" altLang="en-US" sz="1100" dirty="0"/>
              <a:t>）</a:t>
            </a:r>
            <a:r>
              <a:rPr kumimoji="1" lang="ja-JP" altLang="en-US" sz="1100" dirty="0" smtClean="0"/>
              <a:t>が高齢室所管又は現行計画</a:t>
            </a:r>
            <a:r>
              <a:rPr kumimoji="1" lang="ja-JP" altLang="en-US" sz="1100" dirty="0"/>
              <a:t>に</a:t>
            </a:r>
            <a:r>
              <a:rPr kumimoji="1" lang="ja-JP" altLang="en-US" sz="1100" dirty="0" smtClean="0"/>
              <a:t>おいて既に記載済み。（下表参照）</a:t>
            </a:r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r>
              <a:rPr kumimoji="1" lang="ja-JP" altLang="en-US" sz="1100" b="1" dirty="0" smtClean="0"/>
              <a:t>　　　　</a:t>
            </a:r>
            <a:r>
              <a:rPr kumimoji="1" lang="ja-JP" altLang="en-US" sz="11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法や基本計画の成立をまたず、国に</a:t>
            </a:r>
            <a:r>
              <a:rPr kumimoji="1" lang="ja-JP" altLang="en-US" sz="1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先駆けて計画を作成</a:t>
            </a:r>
            <a:r>
              <a:rPr kumimoji="1" lang="ja-JP" altLang="en-US" sz="1100" b="1" dirty="0" smtClean="0"/>
              <a:t>しても大綱の取組みと齟齬をきたさないため、</a:t>
            </a:r>
            <a:r>
              <a:rPr kumimoji="1"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「大阪府</a:t>
            </a:r>
            <a:r>
              <a:rPr kumimoji="1"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認知症</a:t>
            </a:r>
            <a:r>
              <a:rPr kumimoji="1"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施策推進</a:t>
            </a:r>
            <a:r>
              <a:rPr kumimoji="1"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計画</a:t>
            </a:r>
            <a:r>
              <a:rPr kumimoji="1"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」を</a:t>
            </a:r>
            <a:endParaRPr kumimoji="1"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</a:t>
            </a:r>
            <a:r>
              <a:rPr kumimoji="1" lang="ja-JP" altLang="en-US" sz="1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次期高齢者</a:t>
            </a:r>
            <a:r>
              <a:rPr kumimoji="1" lang="ja-JP" altLang="en-US" sz="11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計画と一体的に</a:t>
            </a:r>
            <a:r>
              <a:rPr kumimoji="1"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作成</a:t>
            </a:r>
            <a:r>
              <a:rPr kumimoji="1"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することとし、</a:t>
            </a:r>
            <a:r>
              <a:rPr kumimoji="1" lang="ja-JP" altLang="en-US" sz="1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計画</a:t>
            </a:r>
            <a:r>
              <a:rPr kumimoji="1" lang="ja-JP" altLang="en-US" sz="11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期間</a:t>
            </a:r>
            <a:r>
              <a:rPr kumimoji="1"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についても高齢者計画に合わせ</a:t>
            </a:r>
            <a:r>
              <a:rPr kumimoji="1" lang="ja-JP" altLang="en-US" sz="1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３年</a:t>
            </a:r>
            <a:r>
              <a:rPr kumimoji="1"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とす</a:t>
            </a:r>
            <a:r>
              <a:rPr kumimoji="1"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る</a:t>
            </a:r>
            <a:r>
              <a:rPr kumimoji="1"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kumimoji="1"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1100" b="1" dirty="0"/>
              <a:t>　　</a:t>
            </a:r>
            <a:endParaRPr kumimoji="1" lang="ja-JP" altLang="en-US" sz="11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510</Words>
  <Application>Microsoft Office PowerPoint</Application>
  <PresentationFormat>A4 210 x 297 mm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2021-02-19T06:05:49Z</dcterms:created>
  <dcterms:modified xsi:type="dcterms:W3CDTF">2021-02-19T06:05:52Z</dcterms:modified>
</cp:coreProperties>
</file>