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3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5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25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8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76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63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3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18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07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74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60DAC-F2A6-4703-A301-9D05EF6748FC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EDDC-0DD3-4BA0-B2A7-B20DE0692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11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5910" y="855457"/>
            <a:ext cx="88220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〇「認知症</a:t>
            </a:r>
            <a:r>
              <a:rPr kumimoji="1" lang="ja-JP" altLang="en-US" sz="1400" b="1" dirty="0" smtClean="0"/>
              <a:t>基本法（以下「基本法」</a:t>
            </a:r>
            <a:r>
              <a:rPr kumimoji="1" lang="ja-JP" altLang="en-US" sz="1400" b="1" dirty="0"/>
              <a:t>と</a:t>
            </a:r>
            <a:r>
              <a:rPr kumimoji="1" lang="ja-JP" altLang="en-US" sz="1400" b="1" dirty="0" smtClean="0"/>
              <a:t>いう。）案」</a:t>
            </a:r>
            <a:r>
              <a:rPr kumimoji="1" lang="ja-JP" altLang="en-US" sz="1400" b="1" dirty="0"/>
              <a:t>は</a:t>
            </a:r>
            <a:r>
              <a:rPr kumimoji="1" lang="ja-JP" altLang="en-US" sz="1400" b="1" dirty="0" smtClean="0"/>
              <a:t>、令和２年の</a:t>
            </a:r>
            <a:r>
              <a:rPr kumimoji="1" lang="ja-JP" altLang="en-US" sz="1400" b="1" dirty="0"/>
              <a:t>通常国会</a:t>
            </a:r>
            <a:r>
              <a:rPr kumimoji="1" lang="ja-JP" altLang="en-US" sz="1400" b="1" dirty="0" smtClean="0"/>
              <a:t>で再審議</a:t>
            </a:r>
            <a:r>
              <a:rPr kumimoji="1" lang="ja-JP" altLang="en-US" sz="1400" b="1" dirty="0"/>
              <a:t>される見込み</a:t>
            </a:r>
            <a:endParaRPr kumimoji="1" lang="en-US" altLang="ja-JP" sz="1400" b="1" dirty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・令和</a:t>
            </a:r>
            <a:r>
              <a:rPr kumimoji="1" lang="ja-JP" altLang="en-US" sz="1400" dirty="0"/>
              <a:t>２年１～７月の間で成立すること</a:t>
            </a:r>
            <a:r>
              <a:rPr kumimoji="1" lang="ja-JP" altLang="en-US" sz="1400" dirty="0" smtClean="0"/>
              <a:t>が</a:t>
            </a:r>
            <a:r>
              <a:rPr kumimoji="1" lang="ja-JP" altLang="en-US" sz="1400" dirty="0"/>
              <a:t>想定</a:t>
            </a:r>
            <a:r>
              <a:rPr kumimoji="1" lang="ja-JP" altLang="en-US" sz="1400" dirty="0" smtClean="0"/>
              <a:t>される。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⇒基本法案では、</a:t>
            </a:r>
            <a:r>
              <a:rPr kumimoji="1" lang="ja-JP" altLang="en-US" sz="1400" u="sng" dirty="0" smtClean="0"/>
              <a:t>認知症施策推進計画の策定が都道府県の努力義務</a:t>
            </a:r>
            <a:r>
              <a:rPr kumimoji="1" lang="ja-JP" altLang="en-US" sz="1400" dirty="0" smtClean="0"/>
              <a:t>となっており、</a:t>
            </a:r>
            <a:r>
              <a:rPr kumimoji="1" lang="ja-JP" altLang="en-US" sz="1400" u="sng" dirty="0" smtClean="0"/>
              <a:t>法成立後、本府でも</a:t>
            </a:r>
            <a:endParaRPr kumimoji="1" lang="en-US" altLang="ja-JP" sz="1400" u="sng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</a:t>
            </a:r>
            <a:r>
              <a:rPr kumimoji="1" lang="ja-JP" altLang="en-US" sz="1400" u="sng" dirty="0" smtClean="0"/>
              <a:t>速やかな計画の策定に努める</a:t>
            </a:r>
            <a:r>
              <a:rPr kumimoji="1" lang="ja-JP" altLang="en-US" sz="1400" dirty="0" smtClean="0"/>
              <a:t>こととしている。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令和元年</a:t>
            </a:r>
            <a:r>
              <a:rPr kumimoji="1" lang="en-US" altLang="ja-JP" sz="1400" dirty="0" smtClean="0"/>
              <a:t>9</a:t>
            </a:r>
            <a:r>
              <a:rPr kumimoji="1" lang="ja-JP" altLang="en-US" sz="1400" dirty="0" smtClean="0"/>
              <a:t>月議会自民代表</a:t>
            </a:r>
            <a:r>
              <a:rPr kumimoji="1" lang="en-US" altLang="ja-JP" sz="1400" dirty="0" smtClean="0"/>
              <a:t>)</a:t>
            </a:r>
          </a:p>
          <a:p>
            <a:endParaRPr kumimoji="1" lang="en-US" altLang="ja-JP" sz="1400" dirty="0"/>
          </a:p>
          <a:p>
            <a:r>
              <a:rPr kumimoji="1" lang="ja-JP" altLang="en-US" sz="1400" b="1" dirty="0" smtClean="0"/>
              <a:t>〇　基本法は未成立であるが、令和</a:t>
            </a:r>
            <a:r>
              <a:rPr kumimoji="1" lang="ja-JP" altLang="en-US" sz="1400" b="1" dirty="0"/>
              <a:t>元年</a:t>
            </a:r>
            <a:r>
              <a:rPr kumimoji="1" lang="en-US" altLang="ja-JP" sz="1400" b="1" dirty="0"/>
              <a:t>6</a:t>
            </a:r>
            <a:r>
              <a:rPr kumimoji="1" lang="ja-JP" altLang="en-US" sz="1400" b="1" dirty="0"/>
              <a:t>月</a:t>
            </a:r>
            <a:r>
              <a:rPr kumimoji="1" lang="ja-JP" altLang="en-US" sz="1400" b="1" dirty="0" smtClean="0"/>
              <a:t>には「</a:t>
            </a:r>
            <a:r>
              <a:rPr kumimoji="1" lang="ja-JP" altLang="en-US" sz="1400" b="1" dirty="0"/>
              <a:t>認知症施策推進大綱（以下「大綱」という。）」</a:t>
            </a:r>
            <a:r>
              <a:rPr kumimoji="1" lang="ja-JP" altLang="en-US" sz="1400" b="1" dirty="0" smtClean="0"/>
              <a:t>が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認知症</a:t>
            </a:r>
            <a:r>
              <a:rPr kumimoji="1" lang="ja-JP" altLang="en-US" sz="1400" b="1" dirty="0"/>
              <a:t>施策推進関係閣僚</a:t>
            </a:r>
            <a:r>
              <a:rPr kumimoji="1" lang="ja-JP" altLang="en-US" sz="1400" b="1" dirty="0" smtClean="0"/>
              <a:t>会議にてとりまとめられ、認知症に係る諸問題について、関係</a:t>
            </a:r>
            <a:r>
              <a:rPr kumimoji="1" lang="ja-JP" altLang="en-US" sz="1400" b="1" dirty="0"/>
              <a:t>行政機関の緊密</a:t>
            </a:r>
            <a:r>
              <a:rPr kumimoji="1" lang="ja-JP" altLang="en-US" sz="1400" b="1" dirty="0" smtClean="0"/>
              <a:t>な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連携</a:t>
            </a:r>
            <a:r>
              <a:rPr kumimoji="1" lang="ja-JP" altLang="en-US" sz="1400" b="1" dirty="0"/>
              <a:t>のもと、</a:t>
            </a:r>
            <a:r>
              <a:rPr kumimoji="1" lang="ja-JP" altLang="en-US" sz="1400" b="1" dirty="0" smtClean="0"/>
              <a:t>政府</a:t>
            </a:r>
            <a:r>
              <a:rPr kumimoji="1" lang="ja-JP" altLang="en-US" sz="1400" b="1" dirty="0"/>
              <a:t>一体となって総合的に対策</a:t>
            </a:r>
            <a:r>
              <a:rPr kumimoji="1" lang="ja-JP" altLang="en-US" sz="1400" b="1" dirty="0" smtClean="0"/>
              <a:t>を推進</a:t>
            </a:r>
            <a:r>
              <a:rPr kumimoji="1" lang="ja-JP" altLang="en-US" sz="1400" b="1" dirty="0"/>
              <a:t>することを目的と</a:t>
            </a:r>
            <a:r>
              <a:rPr kumimoji="1" lang="ja-JP" altLang="en-US" sz="1400" b="1" dirty="0" smtClean="0"/>
              <a:t>し、省庁を横断して取り組むべき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施策、ＫＰＩ</a:t>
            </a:r>
            <a:r>
              <a:rPr kumimoji="1" lang="ja-JP" altLang="en-US" sz="1400" b="1" dirty="0"/>
              <a:t>／</a:t>
            </a:r>
            <a:r>
              <a:rPr kumimoji="1" lang="ja-JP" altLang="en-US" sz="1400" b="1" dirty="0" smtClean="0"/>
              <a:t>目標が示されている</a:t>
            </a:r>
            <a:endParaRPr kumimoji="1" lang="en-US" altLang="ja-JP" sz="1400" b="1" dirty="0" smtClean="0"/>
          </a:p>
          <a:p>
            <a:endParaRPr kumimoji="1" lang="en-US" altLang="ja-JP" sz="1400" b="1" strike="sngStrike" dirty="0" smtClean="0"/>
          </a:p>
          <a:p>
            <a:r>
              <a:rPr kumimoji="1" lang="ja-JP" altLang="en-US" sz="1400" b="1" dirty="0"/>
              <a:t>〇　</a:t>
            </a:r>
            <a:r>
              <a:rPr kumimoji="1" lang="ja-JP" altLang="en-US" sz="1400" b="1" dirty="0" smtClean="0"/>
              <a:t>基本法が</a:t>
            </a:r>
            <a:r>
              <a:rPr kumimoji="1" lang="ja-JP" altLang="en-US" sz="1400" b="1" dirty="0"/>
              <a:t>成立した後</a:t>
            </a:r>
            <a:r>
              <a:rPr kumimoji="1" lang="ja-JP" altLang="en-US" sz="1400" b="1" dirty="0" smtClean="0"/>
              <a:t>、大綱の内容は国</a:t>
            </a:r>
            <a:r>
              <a:rPr kumimoji="1" lang="ja-JP" altLang="en-US" sz="1400" b="1" dirty="0"/>
              <a:t>の</a:t>
            </a:r>
            <a:r>
              <a:rPr kumimoji="1" lang="ja-JP" altLang="en-US" sz="1400" b="1" dirty="0" smtClean="0"/>
              <a:t>認知症施策</a:t>
            </a:r>
            <a:r>
              <a:rPr kumimoji="1" lang="ja-JP" altLang="en-US" sz="1400" b="1" dirty="0"/>
              <a:t>推進基本計画に位置付ける</a:t>
            </a:r>
            <a:r>
              <a:rPr kumimoji="1" lang="ja-JP" altLang="en-US" sz="1400" b="1" dirty="0" smtClean="0"/>
              <a:t>ことが想定されている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また、大綱</a:t>
            </a:r>
            <a:r>
              <a:rPr kumimoji="1" lang="ja-JP" altLang="en-US" sz="1400" b="1" dirty="0"/>
              <a:t>ＫＰＩ</a:t>
            </a:r>
            <a:r>
              <a:rPr kumimoji="1" lang="ja-JP" altLang="en-US" sz="1400" b="1" dirty="0" smtClean="0"/>
              <a:t>／目標は多岐にわたっており、大阪府における所管も広く関連している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dirty="0" smtClean="0"/>
              <a:t>・それぞれの大綱ＫＰＩ／目標について、関連する大阪府の関係計画の審議会等にて取扱いを審議して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いくことが想定されるが、大阪府</a:t>
            </a:r>
            <a:r>
              <a:rPr kumimoji="1" lang="ja-JP" altLang="en-US" sz="1400" dirty="0"/>
              <a:t>高齢者計画は、令和</a:t>
            </a:r>
            <a:r>
              <a:rPr kumimoji="1" lang="ja-JP" altLang="en-US" sz="1400" dirty="0" smtClean="0"/>
              <a:t>２年度末に次期</a:t>
            </a:r>
            <a:r>
              <a:rPr kumimoji="1" lang="ja-JP" altLang="en-US" sz="1400" dirty="0"/>
              <a:t>計画を策定予定であり</a:t>
            </a:r>
            <a:r>
              <a:rPr kumimoji="1" lang="ja-JP" altLang="en-US" sz="1400" dirty="0" smtClean="0"/>
              <a:t>、高齢者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施策に関連する施策、ＫＰＩ／目標については、法成立後速やかに審議する必要がある。</a:t>
            </a:r>
            <a:endParaRPr kumimoji="1" lang="en-US" altLang="ja-JP" sz="1400" dirty="0"/>
          </a:p>
          <a:p>
            <a:r>
              <a:rPr kumimoji="1" lang="ja-JP" altLang="en-US" sz="1400" dirty="0"/>
              <a:t>　　</a:t>
            </a:r>
            <a:r>
              <a:rPr kumimoji="1" lang="ja-JP" altLang="en-US" sz="1400" u="sng" dirty="0" smtClean="0"/>
              <a:t>⇒他計画</a:t>
            </a:r>
            <a:r>
              <a:rPr kumimoji="1" lang="ja-JP" altLang="en-US" sz="1400" u="sng" dirty="0"/>
              <a:t>所管</a:t>
            </a:r>
            <a:r>
              <a:rPr kumimoji="1" lang="ja-JP" altLang="en-US" sz="1400" u="sng" dirty="0" smtClean="0"/>
              <a:t>の</a:t>
            </a:r>
            <a:r>
              <a:rPr kumimoji="1" lang="ja-JP" altLang="en-US" sz="1400" u="sng" dirty="0"/>
              <a:t>施策、ＫＰＩ／</a:t>
            </a:r>
            <a:r>
              <a:rPr kumimoji="1" lang="ja-JP" altLang="en-US" sz="1400" u="sng" dirty="0" smtClean="0"/>
              <a:t>目標についても、</a:t>
            </a:r>
            <a:r>
              <a:rPr kumimoji="1" lang="ja-JP" altLang="en-US" sz="1400" u="sng" dirty="0"/>
              <a:t>大阪府高齢者計画に</a:t>
            </a:r>
            <a:r>
              <a:rPr kumimoji="1" lang="ja-JP" altLang="en-US" sz="1400" u="sng" dirty="0" smtClean="0"/>
              <a:t>再掲するものもあるため、所管</a:t>
            </a:r>
            <a:endParaRPr kumimoji="1" lang="en-US" altLang="ja-JP" sz="1400" u="sng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</a:t>
            </a:r>
            <a:r>
              <a:rPr kumimoji="1" lang="ja-JP" altLang="en-US" sz="1400" u="sng" dirty="0" smtClean="0"/>
              <a:t>の確認、各計画での反映内容など、協議をお願いしたい</a:t>
            </a:r>
            <a:endParaRPr kumimoji="1" lang="en-US" altLang="ja-JP" sz="1400" u="sng" dirty="0"/>
          </a:p>
          <a:p>
            <a:r>
              <a:rPr kumimoji="1" lang="ja-JP" altLang="en-US" sz="1400" dirty="0" smtClean="0"/>
              <a:t>　　⇒当面、基本法が成立し、国基本計画や都道府県計画策定方針が示されるまでは、大綱</a:t>
            </a:r>
            <a:r>
              <a:rPr kumimoji="1" lang="ja-JP" altLang="en-US" sz="1400" dirty="0"/>
              <a:t>を元</a:t>
            </a:r>
            <a:r>
              <a:rPr kumimoji="1" lang="ja-JP" altLang="en-US" sz="1400" dirty="0" smtClean="0"/>
              <a:t>に準備を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進める必要</a:t>
            </a:r>
            <a:r>
              <a:rPr kumimoji="1" lang="ja-JP" altLang="en-US" sz="1400" dirty="0"/>
              <a:t>が</a:t>
            </a:r>
            <a:r>
              <a:rPr kumimoji="1" lang="ja-JP" altLang="en-US" sz="1400" dirty="0" smtClean="0"/>
              <a:t>ある。（基本法成立後、ＫＰＩ等</a:t>
            </a:r>
            <a:r>
              <a:rPr kumimoji="1" lang="ja-JP" altLang="en-US" sz="1400" dirty="0"/>
              <a:t>の増減等が生じる可能性有</a:t>
            </a:r>
            <a:r>
              <a:rPr kumimoji="1" lang="ja-JP" altLang="en-US" sz="1400" dirty="0" smtClean="0"/>
              <a:t>）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kumimoji="1" lang="ja-JP" altLang="en-US" sz="1400" b="1" dirty="0" smtClean="0"/>
              <a:t>〇　国、市町村が所管する施策、ＫＰＩ</a:t>
            </a:r>
            <a:r>
              <a:rPr kumimoji="1" lang="ja-JP" altLang="en-US" sz="1400" b="1" dirty="0"/>
              <a:t>／</a:t>
            </a:r>
            <a:r>
              <a:rPr kumimoji="1" lang="ja-JP" altLang="en-US" sz="1400" b="1" dirty="0" smtClean="0"/>
              <a:t>目標についても、府の窓口（カウンターパート）となる所管の</a:t>
            </a:r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整理は必須</a:t>
            </a:r>
            <a:endParaRPr kumimoji="1" lang="en-US" altLang="ja-JP" sz="14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910" y="257577"/>
            <a:ext cx="893793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認知症基本法案及び認知症施策推進大綱に係る国の動き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5910" y="5720734"/>
            <a:ext cx="8937938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今後、大阪府認知症施策推進計画を策定するにあたり、大綱の内容及び所管の確認をお願いしたい</a:t>
            </a:r>
            <a:endParaRPr kumimoji="1" lang="en-US" altLang="ja-JP" sz="1400" b="1" dirty="0" smtClean="0"/>
          </a:p>
          <a:p>
            <a:r>
              <a:rPr kumimoji="1" lang="ja-JP" altLang="en-US" sz="1400" b="1" dirty="0" smtClean="0"/>
              <a:t>　➢大綱の記載内容（資料３）、ＫＰＩ</a:t>
            </a:r>
            <a:r>
              <a:rPr kumimoji="1" lang="ja-JP" altLang="en-US" sz="1400" b="1" dirty="0"/>
              <a:t>／</a:t>
            </a:r>
            <a:r>
              <a:rPr kumimoji="1" lang="ja-JP" altLang="en-US" sz="1400" b="1" dirty="0" smtClean="0"/>
              <a:t>目標（資料５）について、介護支援課にて所管部局の案を作成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しましたのでご確認の上ご意見をお願いします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　　　　　　　　　　　　　　　　　　　　　</a:t>
            </a:r>
            <a:r>
              <a:rPr kumimoji="1" lang="ja-JP" altLang="en-US" sz="1400" b="1" u="sng" dirty="0" smtClean="0"/>
              <a:t>令和２年１月２９日（水）〆切（別途データで依頼予定）</a:t>
            </a:r>
            <a:endParaRPr kumimoji="1" lang="en-US" altLang="ja-JP" sz="1400" b="1" u="sng" dirty="0" smtClean="0"/>
          </a:p>
          <a:p>
            <a:endParaRPr kumimoji="1" lang="en-US" altLang="ja-JP" sz="1400" b="1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2175" y="130085"/>
            <a:ext cx="8757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87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2021-02-19T05:45:48Z</dcterms:created>
  <dcterms:modified xsi:type="dcterms:W3CDTF">2021-02-19T05:45:55Z</dcterms:modified>
</cp:coreProperties>
</file>