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custom-properties+xml" PartName="/docProps/custom.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thumbnail.jpeg" Type="http://schemas.openxmlformats.org/package/2006/relationships/metadata/thumbnail" Id="rId4"></Relationship><Relationship Target="docProps/custom.xml" Type="http://schemas.openxmlformats.org/officeDocument/2006/relationships/custom-properties" Id="rId5"></Relationship></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84" r:id="rId5"/>
    <p:sldMasterId id="2147483697" r:id="rId6"/>
  </p:sldMasterIdLst>
  <p:notesMasterIdLst>
    <p:notesMasterId r:id="rId16"/>
  </p:notesMasterIdLst>
  <p:handoutMasterIdLst>
    <p:handoutMasterId r:id="rId17"/>
  </p:handoutMasterIdLst>
  <p:sldIdLst>
    <p:sldId id="267" r:id="rId7"/>
    <p:sldId id="418" r:id="rId8"/>
    <p:sldId id="422" r:id="rId9"/>
    <p:sldId id="289" r:id="rId10"/>
    <p:sldId id="423" r:id="rId11"/>
    <p:sldId id="413" r:id="rId12"/>
    <p:sldId id="415" r:id="rId13"/>
    <p:sldId id="294" r:id="rId14"/>
    <p:sldId id="420" r:id="rId1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EEBF7"/>
    <a:srgbClr val="E4E4E4"/>
    <a:srgbClr val="DAE3F3"/>
    <a:srgbClr val="0000CC"/>
    <a:srgbClr val="5B9BD5"/>
    <a:srgbClr val="FFCC66"/>
    <a:srgbClr val="66CCFF"/>
    <a:srgbClr val="99FFC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3784" autoAdjust="0"/>
  </p:normalViewPr>
  <p:slideViewPr>
    <p:cSldViewPr snapToGrid="0">
      <p:cViewPr varScale="1">
        <p:scale>
          <a:sx n="73" d="100"/>
          <a:sy n="73" d="100"/>
        </p:scale>
        <p:origin x="154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2.xml" Type="http://schemas.openxmlformats.org/officeDocument/2006/relationships/slide" Id="rId8"></Relationship><Relationship Target="slides/slide7.xml" Type="http://schemas.openxmlformats.org/officeDocument/2006/relationships/slide" Id="rId13"></Relationship><Relationship Target="commentAuthors.xml" Type="http://schemas.openxmlformats.org/officeDocument/2006/relationships/commentAuthors" Id="rId18"></Relationship><Relationship Target="../customXml/item3.xml" Type="http://schemas.openxmlformats.org/officeDocument/2006/relationships/customXml" Id="rId3"></Relationship><Relationship Target="theme/theme1.xml" Type="http://schemas.openxmlformats.org/officeDocument/2006/relationships/theme" Id="rId21"></Relationship><Relationship Target="slides/slide1.xml" Type="http://schemas.openxmlformats.org/officeDocument/2006/relationships/slide" Id="rId7"></Relationship><Relationship Target="slides/slide6.xml" Type="http://schemas.openxmlformats.org/officeDocument/2006/relationships/slide" Id="rId12"></Relationship><Relationship Target="handoutMasters/handoutMaster1.xml" Type="http://schemas.openxmlformats.org/officeDocument/2006/relationships/handoutMaster" Id="rId17"></Relationship><Relationship Target="../customXml/item2.xml" Type="http://schemas.openxmlformats.org/officeDocument/2006/relationships/customXml" Id="rId2"></Relationship><Relationship Target="notesMasters/notesMaster1.xml" Type="http://schemas.openxmlformats.org/officeDocument/2006/relationships/notesMaster" Id="rId16"></Relationship><Relationship Target="viewProps.xml" Type="http://schemas.openxmlformats.org/officeDocument/2006/relationships/viewProps" Id="rId20"></Relationship><Relationship Target="../customXml/item1.xml" Type="http://schemas.openxmlformats.org/officeDocument/2006/relationships/customXml" Id="rId1"></Relationship><Relationship Target="slideMasters/slideMaster3.xml" Type="http://schemas.openxmlformats.org/officeDocument/2006/relationships/slideMaster" Id="rId6"></Relationship><Relationship Target="slides/slide5.xml" Type="http://schemas.openxmlformats.org/officeDocument/2006/relationships/slide" Id="rId11"></Relationship><Relationship Target="slideMasters/slideMaster2.xml" Type="http://schemas.openxmlformats.org/officeDocument/2006/relationships/slideMaster" Id="rId5"></Relationship><Relationship Target="slides/slide9.xml" Type="http://schemas.openxmlformats.org/officeDocument/2006/relationships/slide" Id="rId15"></Relationship><Relationship Target="slides/slide4.xml" Type="http://schemas.openxmlformats.org/officeDocument/2006/relationships/slide" Id="rId10"></Relationship><Relationship Target="presProps.xml" Type="http://schemas.openxmlformats.org/officeDocument/2006/relationships/presProps" Id="rId19"></Relationship><Relationship Target="slideMasters/slideMaster1.xml" Type="http://schemas.openxmlformats.org/officeDocument/2006/relationships/slideMaster" Id="rId4"></Relationship><Relationship Target="slides/slide3.xml" Type="http://schemas.openxmlformats.org/officeDocument/2006/relationships/slide" Id="rId9"></Relationship><Relationship Target="slides/slide8.xml" Type="http://schemas.openxmlformats.org/officeDocument/2006/relationships/slide" Id="rId14"></Relationship><Relationship Target="tableStyles.xml" Type="http://schemas.openxmlformats.org/officeDocument/2006/relationships/tableStyles" Id="rId22"></Relationship></Relationships>
</file>

<file path=ppt/charts/_rels/chart1.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48622150903087E-2"/>
          <c:y val="7.8054247521262457E-2"/>
          <c:w val="0.8883984116463447"/>
          <c:h val="0.71672657738501377"/>
        </c:manualLayout>
      </c:layout>
      <c:lineChart>
        <c:grouping val="standard"/>
        <c:varyColors val="0"/>
        <c:ser>
          <c:idx val="0"/>
          <c:order val="0"/>
          <c:tx>
            <c:strRef>
              <c:f>平均年齢・車両数!$B$1</c:f>
              <c:strCache>
                <c:ptCount val="1"/>
                <c:pt idx="0">
                  <c:v>運転者証交付数</c:v>
                </c:pt>
              </c:strCache>
            </c:strRef>
          </c:tx>
          <c:spPr>
            <a:ln w="28575" cap="rnd">
              <a:solidFill>
                <a:srgbClr val="FF0000"/>
              </a:solidFill>
              <a:round/>
            </a:ln>
            <a:effectLst/>
          </c:spPr>
          <c:marker>
            <c:symbol val="square"/>
            <c:size val="7"/>
            <c:spPr>
              <a:solidFill>
                <a:srgbClr val="FF0000"/>
              </a:solidFill>
              <a:ln w="9525">
                <a:solidFill>
                  <a:srgbClr val="FF0000"/>
                </a:solidFill>
              </a:ln>
              <a:effectLst/>
            </c:spPr>
          </c:marker>
          <c:dLbls>
            <c:dLbl>
              <c:idx val="0"/>
              <c:layout>
                <c:manualLayout>
                  <c:x val="-6.8281845954004924E-2"/>
                  <c:y val="-7.020004594786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F16-4EB7-BDDC-99D9D6B4368E}"/>
                </c:ext>
              </c:extLst>
            </c:dLbl>
            <c:dLbl>
              <c:idx val="18"/>
              <c:layout>
                <c:manualLayout>
                  <c:x val="-2.7312738381602069E-2"/>
                  <c:y val="-7.4587548819606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F16-4EB7-BDDC-99D9D6B4368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平均年齢・車両数!$A$2:$A$20</c:f>
              <c:strCache>
                <c:ptCount val="19"/>
                <c:pt idx="0">
                  <c:v>H16年3月末</c:v>
                </c:pt>
                <c:pt idx="1">
                  <c:v>H17年3月末</c:v>
                </c:pt>
                <c:pt idx="2">
                  <c:v>H18年3月末</c:v>
                </c:pt>
                <c:pt idx="3">
                  <c:v>H19年3月末</c:v>
                </c:pt>
                <c:pt idx="4">
                  <c:v>H20年3月末</c:v>
                </c:pt>
                <c:pt idx="5">
                  <c:v>H21年3月末</c:v>
                </c:pt>
                <c:pt idx="6">
                  <c:v>H22年3月末</c:v>
                </c:pt>
                <c:pt idx="7">
                  <c:v>H23年3月末</c:v>
                </c:pt>
                <c:pt idx="8">
                  <c:v>H24年3月末</c:v>
                </c:pt>
                <c:pt idx="9">
                  <c:v>H25年3月末</c:v>
                </c:pt>
                <c:pt idx="10">
                  <c:v>H26年3月末</c:v>
                </c:pt>
                <c:pt idx="11">
                  <c:v>H27年3月末</c:v>
                </c:pt>
                <c:pt idx="12">
                  <c:v>H28年3月末</c:v>
                </c:pt>
                <c:pt idx="13">
                  <c:v>H29年3月末</c:v>
                </c:pt>
                <c:pt idx="14">
                  <c:v>H30年3月末</c:v>
                </c:pt>
                <c:pt idx="15">
                  <c:v>H31年3月末</c:v>
                </c:pt>
                <c:pt idx="16">
                  <c:v>R2年3月末</c:v>
                </c:pt>
                <c:pt idx="17">
                  <c:v>R3年3月末</c:v>
                </c:pt>
                <c:pt idx="18">
                  <c:v>R4年3月末</c:v>
                </c:pt>
              </c:strCache>
            </c:strRef>
          </c:cat>
          <c:val>
            <c:numRef>
              <c:f>平均年齢・車両数!$B$2:$B$20</c:f>
              <c:numCache>
                <c:formatCode>#,##0_);[Red]\(#,##0\)</c:formatCode>
                <c:ptCount val="19"/>
                <c:pt idx="0">
                  <c:v>29515</c:v>
                </c:pt>
                <c:pt idx="1">
                  <c:v>29606</c:v>
                </c:pt>
                <c:pt idx="2">
                  <c:v>29202</c:v>
                </c:pt>
                <c:pt idx="3">
                  <c:v>28628</c:v>
                </c:pt>
                <c:pt idx="4">
                  <c:v>28645</c:v>
                </c:pt>
                <c:pt idx="5">
                  <c:v>28633</c:v>
                </c:pt>
                <c:pt idx="6">
                  <c:v>28371</c:v>
                </c:pt>
                <c:pt idx="7">
                  <c:v>26930</c:v>
                </c:pt>
                <c:pt idx="8">
                  <c:v>25689</c:v>
                </c:pt>
                <c:pt idx="9">
                  <c:v>24768</c:v>
                </c:pt>
                <c:pt idx="10">
                  <c:v>23833</c:v>
                </c:pt>
                <c:pt idx="11">
                  <c:v>22893</c:v>
                </c:pt>
                <c:pt idx="12">
                  <c:v>22011</c:v>
                </c:pt>
                <c:pt idx="13">
                  <c:v>21197</c:v>
                </c:pt>
                <c:pt idx="14">
                  <c:v>20567</c:v>
                </c:pt>
                <c:pt idx="15">
                  <c:v>20096</c:v>
                </c:pt>
                <c:pt idx="16">
                  <c:v>19247</c:v>
                </c:pt>
                <c:pt idx="17">
                  <c:v>17872</c:v>
                </c:pt>
                <c:pt idx="18">
                  <c:v>16696</c:v>
                </c:pt>
              </c:numCache>
            </c:numRef>
          </c:val>
          <c:smooth val="0"/>
          <c:extLst>
            <c:ext xmlns:c16="http://schemas.microsoft.com/office/drawing/2014/chart" uri="{C3380CC4-5D6E-409C-BE32-E72D297353CC}">
              <c16:uniqueId val="{00000007-4F16-4EB7-BDDC-99D9D6B4368E}"/>
            </c:ext>
          </c:extLst>
        </c:ser>
        <c:ser>
          <c:idx val="1"/>
          <c:order val="1"/>
          <c:tx>
            <c:strRef>
              <c:f>平均年齢・車両数!$C$1</c:f>
              <c:strCache>
                <c:ptCount val="1"/>
                <c:pt idx="0">
                  <c:v>車両数</c:v>
                </c:pt>
              </c:strCache>
            </c:strRef>
          </c:tx>
          <c:spPr>
            <a:ln w="12700" cap="rnd">
              <a:solidFill>
                <a:schemeClr val="bg1">
                  <a:lumMod val="50000"/>
                </a:schemeClr>
              </a:solidFill>
              <a:round/>
            </a:ln>
            <a:effectLst/>
          </c:spPr>
          <c:marker>
            <c:symbol val="circle"/>
            <c:size val="7"/>
            <c:spPr>
              <a:solidFill>
                <a:schemeClr val="bg1">
                  <a:lumMod val="50000"/>
                </a:schemeClr>
              </a:solidFill>
              <a:ln w="12700">
                <a:solidFill>
                  <a:schemeClr val="bg1">
                    <a:lumMod val="50000"/>
                  </a:schemeClr>
                </a:solidFill>
              </a:ln>
              <a:effectLst/>
            </c:spPr>
          </c:marker>
          <c:dLbls>
            <c:dLbl>
              <c:idx val="0"/>
              <c:layout>
                <c:manualLayout>
                  <c:x val="-9.1082679794553659E-2"/>
                  <c:y val="-6.581254307612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F16-4EB7-BDDC-99D9D6B4368E}"/>
                </c:ext>
              </c:extLst>
            </c:dLbl>
            <c:dLbl>
              <c:idx val="18"/>
              <c:layout>
                <c:manualLayout>
                  <c:x val="-3.8237833734242853E-2"/>
                  <c:y val="4.3875028717415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F16-4EB7-BDDC-99D9D6B4368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平均年齢・車両数!$A$2:$A$20</c:f>
              <c:strCache>
                <c:ptCount val="19"/>
                <c:pt idx="0">
                  <c:v>H16年3月末</c:v>
                </c:pt>
                <c:pt idx="1">
                  <c:v>H17年3月末</c:v>
                </c:pt>
                <c:pt idx="2">
                  <c:v>H18年3月末</c:v>
                </c:pt>
                <c:pt idx="3">
                  <c:v>H19年3月末</c:v>
                </c:pt>
                <c:pt idx="4">
                  <c:v>H20年3月末</c:v>
                </c:pt>
                <c:pt idx="5">
                  <c:v>H21年3月末</c:v>
                </c:pt>
                <c:pt idx="6">
                  <c:v>H22年3月末</c:v>
                </c:pt>
                <c:pt idx="7">
                  <c:v>H23年3月末</c:v>
                </c:pt>
                <c:pt idx="8">
                  <c:v>H24年3月末</c:v>
                </c:pt>
                <c:pt idx="9">
                  <c:v>H25年3月末</c:v>
                </c:pt>
                <c:pt idx="10">
                  <c:v>H26年3月末</c:v>
                </c:pt>
                <c:pt idx="11">
                  <c:v>H27年3月末</c:v>
                </c:pt>
                <c:pt idx="12">
                  <c:v>H28年3月末</c:v>
                </c:pt>
                <c:pt idx="13">
                  <c:v>H29年3月末</c:v>
                </c:pt>
                <c:pt idx="14">
                  <c:v>H30年3月末</c:v>
                </c:pt>
                <c:pt idx="15">
                  <c:v>H31年3月末</c:v>
                </c:pt>
                <c:pt idx="16">
                  <c:v>R2年3月末</c:v>
                </c:pt>
                <c:pt idx="17">
                  <c:v>R3年3月末</c:v>
                </c:pt>
                <c:pt idx="18">
                  <c:v>R4年3月末</c:v>
                </c:pt>
              </c:strCache>
            </c:strRef>
          </c:cat>
          <c:val>
            <c:numRef>
              <c:f>平均年齢・車両数!$C$2:$C$20</c:f>
              <c:numCache>
                <c:formatCode>#,##0_);[Red]\(#,##0\)</c:formatCode>
                <c:ptCount val="19"/>
                <c:pt idx="0">
                  <c:v>15620</c:v>
                </c:pt>
                <c:pt idx="1">
                  <c:v>16341</c:v>
                </c:pt>
                <c:pt idx="2">
                  <c:v>16721</c:v>
                </c:pt>
                <c:pt idx="3">
                  <c:v>16998</c:v>
                </c:pt>
                <c:pt idx="4">
                  <c:v>16880</c:v>
                </c:pt>
                <c:pt idx="5">
                  <c:v>16945</c:v>
                </c:pt>
                <c:pt idx="6">
                  <c:v>16338</c:v>
                </c:pt>
                <c:pt idx="7">
                  <c:v>14303</c:v>
                </c:pt>
                <c:pt idx="8">
                  <c:v>14128</c:v>
                </c:pt>
                <c:pt idx="9">
                  <c:v>14052</c:v>
                </c:pt>
                <c:pt idx="10">
                  <c:v>14277</c:v>
                </c:pt>
                <c:pt idx="11">
                  <c:v>13968</c:v>
                </c:pt>
                <c:pt idx="12">
                  <c:v>13926</c:v>
                </c:pt>
                <c:pt idx="13">
                  <c:v>13889</c:v>
                </c:pt>
                <c:pt idx="14">
                  <c:v>13750</c:v>
                </c:pt>
                <c:pt idx="15">
                  <c:v>13746</c:v>
                </c:pt>
                <c:pt idx="16">
                  <c:v>13553</c:v>
                </c:pt>
                <c:pt idx="17">
                  <c:v>13193</c:v>
                </c:pt>
                <c:pt idx="18">
                  <c:v>12990</c:v>
                </c:pt>
              </c:numCache>
            </c:numRef>
          </c:val>
          <c:smooth val="0"/>
          <c:extLst>
            <c:ext xmlns:c16="http://schemas.microsoft.com/office/drawing/2014/chart" uri="{C3380CC4-5D6E-409C-BE32-E72D297353CC}">
              <c16:uniqueId val="{00000009-4F16-4EB7-BDDC-99D9D6B4368E}"/>
            </c:ext>
          </c:extLst>
        </c:ser>
        <c:dLbls>
          <c:showLegendKey val="0"/>
          <c:showVal val="0"/>
          <c:showCatName val="0"/>
          <c:showSerName val="0"/>
          <c:showPercent val="0"/>
          <c:showBubbleSize val="0"/>
        </c:dLbls>
        <c:marker val="1"/>
        <c:smooth val="0"/>
        <c:axId val="377381952"/>
        <c:axId val="377380288"/>
      </c:lineChart>
      <c:lineChart>
        <c:grouping val="standard"/>
        <c:varyColors val="0"/>
        <c:ser>
          <c:idx val="2"/>
          <c:order val="2"/>
          <c:tx>
            <c:strRef>
              <c:f>平均年齢・車両数!$D$1</c:f>
              <c:strCache>
                <c:ptCount val="1"/>
                <c:pt idx="0">
                  <c:v>平均年齢（男性）</c:v>
                </c:pt>
              </c:strCache>
            </c:strRef>
          </c:tx>
          <c:spPr>
            <a:ln w="28575" cap="rnd">
              <a:solidFill>
                <a:srgbClr val="00B050"/>
              </a:solidFill>
              <a:prstDash val="sysDash"/>
              <a:round/>
            </a:ln>
            <a:effectLst/>
          </c:spPr>
          <c:marker>
            <c:symbol val="diamond"/>
            <c:size val="9"/>
            <c:spPr>
              <a:solidFill>
                <a:srgbClr val="00B050"/>
              </a:solidFill>
              <a:ln w="9525">
                <a:noFill/>
              </a:ln>
              <a:effectLst/>
            </c:spPr>
          </c:marker>
          <c:dLbls>
            <c:dLbl>
              <c:idx val="0"/>
              <c:layout>
                <c:manualLayout>
                  <c:x val="-4.6431572459014601E-2"/>
                  <c:y val="6.142504020438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F16-4EB7-BDDC-99D9D6B4368E}"/>
                </c:ext>
              </c:extLst>
            </c:dLbl>
            <c:dLbl>
              <c:idx val="18"/>
              <c:layout>
                <c:manualLayout>
                  <c:x val="-5.1894202925043841E-2"/>
                  <c:y val="-6.142504020438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F16-4EB7-BDDC-99D9D6B4368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平均年齢・車両数!$A$2:$A$20</c:f>
              <c:strCache>
                <c:ptCount val="19"/>
                <c:pt idx="0">
                  <c:v>H16年3月末</c:v>
                </c:pt>
                <c:pt idx="1">
                  <c:v>H17年3月末</c:v>
                </c:pt>
                <c:pt idx="2">
                  <c:v>H18年3月末</c:v>
                </c:pt>
                <c:pt idx="3">
                  <c:v>H19年3月末</c:v>
                </c:pt>
                <c:pt idx="4">
                  <c:v>H20年3月末</c:v>
                </c:pt>
                <c:pt idx="5">
                  <c:v>H21年3月末</c:v>
                </c:pt>
                <c:pt idx="6">
                  <c:v>H22年3月末</c:v>
                </c:pt>
                <c:pt idx="7">
                  <c:v>H23年3月末</c:v>
                </c:pt>
                <c:pt idx="8">
                  <c:v>H24年3月末</c:v>
                </c:pt>
                <c:pt idx="9">
                  <c:v>H25年3月末</c:v>
                </c:pt>
                <c:pt idx="10">
                  <c:v>H26年3月末</c:v>
                </c:pt>
                <c:pt idx="11">
                  <c:v>H27年3月末</c:v>
                </c:pt>
                <c:pt idx="12">
                  <c:v>H28年3月末</c:v>
                </c:pt>
                <c:pt idx="13">
                  <c:v>H29年3月末</c:v>
                </c:pt>
                <c:pt idx="14">
                  <c:v>H30年3月末</c:v>
                </c:pt>
                <c:pt idx="15">
                  <c:v>H31年3月末</c:v>
                </c:pt>
                <c:pt idx="16">
                  <c:v>R2年3月末</c:v>
                </c:pt>
                <c:pt idx="17">
                  <c:v>R3年3月末</c:v>
                </c:pt>
                <c:pt idx="18">
                  <c:v>R4年3月末</c:v>
                </c:pt>
              </c:strCache>
            </c:strRef>
          </c:cat>
          <c:val>
            <c:numRef>
              <c:f>平均年齢・車両数!$D$2:$D$20</c:f>
              <c:numCache>
                <c:formatCode>#,##0.0;[Red]\-#,##0.0</c:formatCode>
                <c:ptCount val="19"/>
                <c:pt idx="0">
                  <c:v>56</c:v>
                </c:pt>
                <c:pt idx="1">
                  <c:v>57</c:v>
                </c:pt>
                <c:pt idx="2">
                  <c:v>58</c:v>
                </c:pt>
                <c:pt idx="3">
                  <c:v>58</c:v>
                </c:pt>
                <c:pt idx="4">
                  <c:v>58.7</c:v>
                </c:pt>
                <c:pt idx="5">
                  <c:v>58.9</c:v>
                </c:pt>
                <c:pt idx="6">
                  <c:v>59.3</c:v>
                </c:pt>
                <c:pt idx="7">
                  <c:v>59.6</c:v>
                </c:pt>
                <c:pt idx="8">
                  <c:v>60</c:v>
                </c:pt>
                <c:pt idx="9">
                  <c:v>60.3</c:v>
                </c:pt>
                <c:pt idx="10">
                  <c:v>60.8</c:v>
                </c:pt>
                <c:pt idx="11">
                  <c:v>61.2</c:v>
                </c:pt>
                <c:pt idx="12">
                  <c:v>61.5</c:v>
                </c:pt>
                <c:pt idx="13">
                  <c:v>61.8</c:v>
                </c:pt>
                <c:pt idx="14">
                  <c:v>61.9</c:v>
                </c:pt>
                <c:pt idx="15">
                  <c:v>62</c:v>
                </c:pt>
                <c:pt idx="16">
                  <c:v>61.2</c:v>
                </c:pt>
                <c:pt idx="17">
                  <c:v>62.2</c:v>
                </c:pt>
                <c:pt idx="18">
                  <c:v>62.2</c:v>
                </c:pt>
              </c:numCache>
            </c:numRef>
          </c:val>
          <c:smooth val="0"/>
          <c:extLst>
            <c:ext xmlns:c16="http://schemas.microsoft.com/office/drawing/2014/chart" uri="{C3380CC4-5D6E-409C-BE32-E72D297353CC}">
              <c16:uniqueId val="{0000000D-4F16-4EB7-BDDC-99D9D6B4368E}"/>
            </c:ext>
          </c:extLst>
        </c:ser>
        <c:dLbls>
          <c:showLegendKey val="0"/>
          <c:showVal val="0"/>
          <c:showCatName val="0"/>
          <c:showSerName val="0"/>
          <c:showPercent val="0"/>
          <c:showBubbleSize val="0"/>
        </c:dLbls>
        <c:marker val="1"/>
        <c:smooth val="0"/>
        <c:axId val="257243472"/>
        <c:axId val="257258864"/>
      </c:lineChart>
      <c:catAx>
        <c:axId val="37738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377380288"/>
        <c:crosses val="autoZero"/>
        <c:auto val="1"/>
        <c:lblAlgn val="ctr"/>
        <c:lblOffset val="100"/>
        <c:noMultiLvlLbl val="0"/>
      </c:catAx>
      <c:valAx>
        <c:axId val="377380288"/>
        <c:scaling>
          <c:orientation val="minMax"/>
          <c:min val="10000"/>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377381952"/>
        <c:crosses val="autoZero"/>
        <c:crossBetween val="between"/>
      </c:valAx>
      <c:valAx>
        <c:axId val="257258864"/>
        <c:scaling>
          <c:orientation val="minMax"/>
          <c:max val="64"/>
          <c:min val="54"/>
        </c:scaling>
        <c:delete val="0"/>
        <c:axPos val="r"/>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57243472"/>
        <c:crosses val="max"/>
        <c:crossBetween val="between"/>
      </c:valAx>
      <c:catAx>
        <c:axId val="257243472"/>
        <c:scaling>
          <c:orientation val="minMax"/>
        </c:scaling>
        <c:delete val="1"/>
        <c:axPos val="b"/>
        <c:numFmt formatCode="General" sourceLinked="1"/>
        <c:majorTickMark val="out"/>
        <c:minorTickMark val="none"/>
        <c:tickLblPos val="nextTo"/>
        <c:crossAx val="257258864"/>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17654516401150014"/>
          <c:y val="2.2114767581637908E-3"/>
          <c:w val="0.78140482647010401"/>
          <c:h val="0.12776581098844911"/>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Relationships xmlns="http://schemas.openxmlformats.org/package/2006/relationships"><Relationship Target="../theme/theme5.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E79E73F6-E227-4238-8557-B579A0085B3E}" type="datetimeFigureOut">
              <a:rPr kumimoji="1" lang="ja-JP" altLang="en-US" smtClean="0"/>
              <a:t>2023/10/19</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11D5BD9-7CD7-4747-A4C9-CE1DFC7B80EB}" type="slidenum">
              <a:rPr kumimoji="1" lang="ja-JP" altLang="en-US" smtClean="0"/>
              <a:t>‹#›</a:t>
            </a:fld>
            <a:endParaRPr kumimoji="1" lang="ja-JP" altLang="en-US"/>
          </a:p>
        </p:txBody>
      </p:sp>
    </p:spTree>
    <p:extLst>
      <p:ext uri="{BB962C8B-B14F-4D97-AF65-F5344CB8AC3E}">
        <p14:creationId xmlns:p14="http://schemas.microsoft.com/office/powerpoint/2010/main" val="4065801405"/>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Target="../theme/theme4.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50375" cy="498966"/>
          </a:xfrm>
          <a:prstGeom prst="rect">
            <a:avLst/>
          </a:prstGeom>
        </p:spPr>
        <p:txBody>
          <a:bodyPr vert="horz" lIns="92187" tIns="46097" rIns="92187" bIns="4609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221" y="0"/>
            <a:ext cx="2950374" cy="498966"/>
          </a:xfrm>
          <a:prstGeom prst="rect">
            <a:avLst/>
          </a:prstGeom>
        </p:spPr>
        <p:txBody>
          <a:bodyPr vert="horz" lIns="92187" tIns="46097" rIns="92187" bIns="46097" rtlCol="0"/>
          <a:lstStyle>
            <a:lvl1pPr algn="r">
              <a:defRPr sz="1200"/>
            </a:lvl1pPr>
          </a:lstStyle>
          <a:p>
            <a:fld id="{B0338111-97D9-4D54-8D73-1CDBE5F242F3}" type="datetimeFigureOut">
              <a:rPr kumimoji="1" lang="ja-JP" altLang="en-US" smtClean="0"/>
              <a:t>2023/10/19</a:t>
            </a:fld>
            <a:endParaRPr kumimoji="1" lang="ja-JP" altLang="en-US" dirty="0"/>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187" tIns="46097" rIns="92187" bIns="46097" rtlCol="0" anchor="ctr"/>
          <a:lstStyle/>
          <a:p>
            <a:endParaRPr lang="ja-JP" altLang="en-US" dirty="0"/>
          </a:p>
        </p:txBody>
      </p:sp>
      <p:sp>
        <p:nvSpPr>
          <p:cNvPr id="5" name="ノート プレースホルダー 4"/>
          <p:cNvSpPr>
            <a:spLocks noGrp="1"/>
          </p:cNvSpPr>
          <p:nvPr>
            <p:ph type="body" sz="quarter" idx="3"/>
          </p:nvPr>
        </p:nvSpPr>
        <p:spPr>
          <a:xfrm>
            <a:off x="680246" y="4783357"/>
            <a:ext cx="5446723" cy="3913364"/>
          </a:xfrm>
          <a:prstGeom prst="rect">
            <a:avLst/>
          </a:prstGeom>
        </p:spPr>
        <p:txBody>
          <a:bodyPr vert="horz" lIns="92187" tIns="46097" rIns="92187" bIns="460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440372"/>
            <a:ext cx="2950375" cy="498966"/>
          </a:xfrm>
          <a:prstGeom prst="rect">
            <a:avLst/>
          </a:prstGeom>
        </p:spPr>
        <p:txBody>
          <a:bodyPr vert="horz" lIns="92187" tIns="46097" rIns="92187" bIns="4609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187" tIns="46097" rIns="92187" bIns="46097" rtlCol="0" anchor="b"/>
          <a:lstStyle>
            <a:lvl1pPr algn="r">
              <a:defRPr sz="1200"/>
            </a:lvl1pPr>
          </a:lstStyle>
          <a:p>
            <a:fld id="{2581634D-05D3-4D41-9B38-B57F14B38952}" type="slidenum">
              <a:rPr kumimoji="1" lang="ja-JP" altLang="en-US" smtClean="0"/>
              <a:t>‹#›</a:t>
            </a:fld>
            <a:endParaRPr kumimoji="1" lang="ja-JP" altLang="en-US" dirty="0"/>
          </a:p>
        </p:txBody>
      </p:sp>
    </p:spTree>
    <p:extLst>
      <p:ext uri="{BB962C8B-B14F-4D97-AF65-F5344CB8AC3E}">
        <p14:creationId xmlns:p14="http://schemas.microsoft.com/office/powerpoint/2010/main" val="16479971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1</a:t>
            </a:fld>
            <a:endParaRPr kumimoji="1" lang="ja-JP" altLang="en-US" dirty="0"/>
          </a:p>
        </p:txBody>
      </p:sp>
    </p:spTree>
    <p:extLst>
      <p:ext uri="{BB962C8B-B14F-4D97-AF65-F5344CB8AC3E}">
        <p14:creationId xmlns:p14="http://schemas.microsoft.com/office/powerpoint/2010/main" val="183854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477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4729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03668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3938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4188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99328-A050-45A6-8241-A7095D12A6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35777630"/>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7.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8.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9.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0.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1.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2.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3.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4.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25.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26.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2023/10/19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13015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2023/10/19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76888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2023/10/19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171773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8208772" y="6492876"/>
            <a:ext cx="929690" cy="365125"/>
          </a:xfrm>
          <a:prstGeom prst="rect">
            <a:avLst/>
          </a:prstGeom>
        </p:spPr>
        <p:txBody>
          <a:bodyPr/>
          <a:lstStyle>
            <a:lvl1pPr algn="r">
              <a:defRPr sz="1477">
                <a:latin typeface="BIZ UDPゴシック" panose="020B0400000000000000" pitchFamily="50" charset="-128"/>
                <a:ea typeface="BIZ UDPゴシック" panose="020B0400000000000000" pitchFamily="50" charset="-128"/>
              </a:defRPr>
            </a:lvl1pPr>
          </a:lstStyle>
          <a:p>
            <a:fld id="{E61EF540-5CB6-483A-A4DA-F9E60F8B4EFB}" type="slidenum">
              <a:rPr kumimoji="1" lang="ja-JP" altLang="en-US" smtClean="0"/>
              <a:pPr/>
              <a:t>‹#›</a:t>
            </a:fld>
            <a:endParaRPr kumimoji="1" lang="ja-JP" altLang="en-US" dirty="0"/>
          </a:p>
        </p:txBody>
      </p:sp>
    </p:spTree>
    <p:extLst>
      <p:ext uri="{BB962C8B-B14F-4D97-AF65-F5344CB8AC3E}">
        <p14:creationId xmlns:p14="http://schemas.microsoft.com/office/powerpoint/2010/main" val="2854189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34FC2D8-EE2E-4247-9630-A4EB9C9AEBA5}" type="datetime1">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6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E850A9-2649-4B67-9D69-E800A01DEA8E}" type="datetime1">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136443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38D1E0-7C4D-4843-A211-706127AE13B2}" type="datetime1">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53734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38A2D5A-2D46-4739-89D9-6924FC027602}" type="datetime1">
              <a:rPr kumimoji="1" lang="ja-JP" altLang="en-US" smtClean="0"/>
              <a:t>2023/10/19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66614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FC5A9A1-3A47-4241-80D1-C1CEB0D7C8E5}" type="datetime1">
              <a:rPr kumimoji="1" lang="ja-JP" altLang="en-US" smtClean="0"/>
              <a:t>2023/10/19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47843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D2770A-5880-4724-A4FC-C3CB444B7A75}" type="datetime1">
              <a:rPr kumimoji="1" lang="ja-JP" altLang="en-US" smtClean="0"/>
              <a:t>2023/10/19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021634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4F4F0-3381-424F-B2CA-76FE90A6E551}" type="datetime1">
              <a:rPr kumimoji="1" lang="ja-JP" altLang="en-US" smtClean="0"/>
              <a:t>2023/10/19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77120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2023/10/19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3304454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084EC2-6556-4F2E-AE00-35E8C750DFFC}" type="datetime1">
              <a:rPr kumimoji="1" lang="ja-JP" altLang="en-US" smtClean="0"/>
              <a:t>2023/10/19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51962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545E44-2E18-447F-BCE9-3D4FCA45DA6F}" type="datetime1">
              <a:rPr kumimoji="1" lang="ja-JP" altLang="en-US" smtClean="0"/>
              <a:t>2023/10/19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05032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91362D-A9BD-4CC8-A7E0-2BE61E8CF641}" type="datetime1">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692563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CD3378-F8FE-4738-9DA7-0610C056775F}" type="datetime1">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71357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6C12AE1-6084-492D-96DD-E5F447F4C147}" type="datetime1">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05A0C3-014B-4449-8009-2E442196B472}" type="slidenum">
              <a:rPr kumimoji="1" lang="ja-JP" altLang="en-US" smtClean="0"/>
              <a:t>‹#›</a:t>
            </a:fld>
            <a:endParaRPr kumimoji="1" lang="ja-JP" altLang="en-US"/>
          </a:p>
        </p:txBody>
      </p:sp>
    </p:spTree>
    <p:extLst>
      <p:ext uri="{BB962C8B-B14F-4D97-AF65-F5344CB8AC3E}">
        <p14:creationId xmlns:p14="http://schemas.microsoft.com/office/powerpoint/2010/main" val="622521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22031E-44B0-4E5F-8DB0-F1B25D16231A}" type="datetime1">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p:cNvSpPr>
            <a:spLocks noGrp="1"/>
          </p:cNvSpPr>
          <p:nvPr>
            <p:ph type="sldNum" sz="quarter" idx="12"/>
          </p:nvPr>
        </p:nvSpPr>
        <p:spPr>
          <a:xfrm>
            <a:off x="8726993" y="6489251"/>
            <a:ext cx="417006" cy="365125"/>
          </a:xfrm>
        </p:spPr>
        <p:txBody>
          <a:bodyPr/>
          <a:lstStyle>
            <a:lvl1pPr>
              <a:defRPr b="1">
                <a:latin typeface="+mn-ea"/>
                <a:ea typeface="+mn-ea"/>
              </a:defRPr>
            </a:lvl1pPr>
          </a:lstStyle>
          <a:p>
            <a:fld id="{2C05A0C3-014B-4449-8009-2E442196B472}" type="slidenum">
              <a:rPr kumimoji="1" lang="ja-JP" altLang="en-US" smtClean="0"/>
              <a:pPr/>
              <a:t>‹#›</a:t>
            </a:fld>
            <a:endParaRPr kumimoji="1" lang="ja-JP" altLang="en-US"/>
          </a:p>
        </p:txBody>
      </p:sp>
    </p:spTree>
    <p:extLst>
      <p:ext uri="{BB962C8B-B14F-4D97-AF65-F5344CB8AC3E}">
        <p14:creationId xmlns:p14="http://schemas.microsoft.com/office/powerpoint/2010/main" val="3037206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3"/>
            <a:ext cx="7886700"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90" y="4589468"/>
            <a:ext cx="7886700"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75BA64A-B5E4-46A2-978C-B52BF07F8761}" type="datetime1">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6993" y="6489251"/>
            <a:ext cx="417006" cy="365125"/>
          </a:xfrm>
        </p:spPr>
        <p:txBody>
          <a:bodyPr/>
          <a:lstStyle>
            <a:lvl1pPr>
              <a:defRPr b="1">
                <a:latin typeface="+mn-ea"/>
                <a:ea typeface="+mn-ea"/>
              </a:defRPr>
            </a:lvl1pPr>
          </a:lstStyle>
          <a:p>
            <a:fld id="{2C05A0C3-014B-4449-8009-2E442196B472}" type="slidenum">
              <a:rPr kumimoji="1" lang="ja-JP" altLang="en-US" smtClean="0"/>
              <a:pPr/>
              <a:t>‹#›</a:t>
            </a:fld>
            <a:endParaRPr kumimoji="1" lang="ja-JP" altLang="en-US"/>
          </a:p>
        </p:txBody>
      </p:sp>
    </p:spTree>
    <p:extLst>
      <p:ext uri="{BB962C8B-B14F-4D97-AF65-F5344CB8AC3E}">
        <p14:creationId xmlns:p14="http://schemas.microsoft.com/office/powerpoint/2010/main" val="202382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B81C0B-2D4B-49BF-9C8D-68C0B5C13C7B}" type="datetimeFigureOut">
              <a:rPr kumimoji="1" lang="ja-JP" altLang="en-US" smtClean="0"/>
              <a:t>2023/10/19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302935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B81C0B-2D4B-49BF-9C8D-68C0B5C13C7B}" type="datetimeFigureOut">
              <a:rPr kumimoji="1" lang="ja-JP" altLang="en-US" smtClean="0"/>
              <a:t>2023/10/19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79119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B81C0B-2D4B-49BF-9C8D-68C0B5C13C7B}" type="datetimeFigureOut">
              <a:rPr kumimoji="1" lang="ja-JP" altLang="en-US" smtClean="0"/>
              <a:t>2023/10/19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396902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B81C0B-2D4B-49BF-9C8D-68C0B5C13C7B}" type="datetimeFigureOut">
              <a:rPr kumimoji="1" lang="ja-JP" altLang="en-US" smtClean="0"/>
              <a:t>2023/10/19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190029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81C0B-2D4B-49BF-9C8D-68C0B5C13C7B}" type="datetimeFigureOut">
              <a:rPr kumimoji="1" lang="ja-JP" altLang="en-US" smtClean="0"/>
              <a:t>2023/10/19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221699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B81C0B-2D4B-49BF-9C8D-68C0B5C13C7B}" type="datetimeFigureOut">
              <a:rPr kumimoji="1" lang="ja-JP" altLang="en-US" smtClean="0"/>
              <a:t>2023/10/19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89868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B81C0B-2D4B-49BF-9C8D-68C0B5C13C7B}" type="datetimeFigureOut">
              <a:rPr kumimoji="1" lang="ja-JP" altLang="en-US" smtClean="0"/>
              <a:t>2023/10/19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812872283"/>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theme/theme1.xml" Type="http://schemas.openxmlformats.org/officeDocument/2006/relationships/theme" Id="rId13"></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_rels/slideMaster2.xml.rels><?xml version="1.0" encoding="UTF-8" ?><Relationships xmlns="http://schemas.openxmlformats.org/package/2006/relationships"><Relationship Target="../slideLayouts/slideLayout20.xml" Type="http://schemas.openxmlformats.org/officeDocument/2006/relationships/slideLayout" Id="rId8"></Relationship><Relationship Target="../slideLayouts/slideLayout15.xml" Type="http://schemas.openxmlformats.org/officeDocument/2006/relationships/slideLayout" Id="rId3"></Relationship><Relationship Target="../slideLayouts/slideLayout19.xml" Type="http://schemas.openxmlformats.org/officeDocument/2006/relationships/slideLayout" Id="rId7"></Relationship><Relationship Target="../theme/theme2.xml" Type="http://schemas.openxmlformats.org/officeDocument/2006/relationships/theme" Id="rId12"></Relationship><Relationship Target="../slideLayouts/slideLayout14.xml" Type="http://schemas.openxmlformats.org/officeDocument/2006/relationships/slideLayout" Id="rId2"></Relationship><Relationship Target="../slideLayouts/slideLayout13.xml" Type="http://schemas.openxmlformats.org/officeDocument/2006/relationships/slideLayout" Id="rId1"></Relationship><Relationship Target="../slideLayouts/slideLayout18.xml" Type="http://schemas.openxmlformats.org/officeDocument/2006/relationships/slideLayout" Id="rId6"></Relationship><Relationship Target="../slideLayouts/slideLayout23.xml" Type="http://schemas.openxmlformats.org/officeDocument/2006/relationships/slideLayout" Id="rId11"></Relationship><Relationship Target="../slideLayouts/slideLayout17.xml" Type="http://schemas.openxmlformats.org/officeDocument/2006/relationships/slideLayout" Id="rId5"></Relationship><Relationship Target="../slideLayouts/slideLayout22.xml" Type="http://schemas.openxmlformats.org/officeDocument/2006/relationships/slideLayout" Id="rId10"></Relationship><Relationship Target="../slideLayouts/slideLayout16.xml" Type="http://schemas.openxmlformats.org/officeDocument/2006/relationships/slideLayout" Id="rId4"></Relationship><Relationship Target="../slideLayouts/slideLayout21.xml" Type="http://schemas.openxmlformats.org/officeDocument/2006/relationships/slideLayout" Id="rId9"></Relationship></Relationships>
</file>

<file path=ppt/slideMasters/_rels/slideMaster3.xml.rels><?xml version="1.0" encoding="UTF-8" ?><Relationships xmlns="http://schemas.openxmlformats.org/package/2006/relationships"><Relationship Target="../slideLayouts/slideLayout26.xml" Type="http://schemas.openxmlformats.org/officeDocument/2006/relationships/slideLayout" Id="rId3"></Relationship><Relationship Target="../slideLayouts/slideLayout25.xml" Type="http://schemas.openxmlformats.org/officeDocument/2006/relationships/slideLayout" Id="rId2"></Relationship><Relationship Target="../slideLayouts/slideLayout24.xml" Type="http://schemas.openxmlformats.org/officeDocument/2006/relationships/slideLayout" Id="rId1"></Relationship><Relationship Target="../theme/theme3.xml" Type="http://schemas.openxmlformats.org/officeDocument/2006/relationships/theme" Id="rId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81C0B-2D4B-49BF-9C8D-68C0B5C13C7B}" type="datetimeFigureOut">
              <a:rPr kumimoji="1" lang="ja-JP" altLang="en-US" smtClean="0"/>
              <a:t>2023/10/19</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2403099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6BED7-6C73-47DA-AEC8-0FC3CE2458CB}" type="datetime1">
              <a:rPr kumimoji="1" lang="ja-JP" altLang="en-US" smtClean="0"/>
              <a:t>2023/10/19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045173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FA7EC117-3549-4DAB-84AD-B19D4553C9AA}" type="datetime1">
              <a:rPr kumimoji="1" lang="ja-JP" altLang="en-US" smtClean="0"/>
              <a:t>2023/10/19</a:t>
            </a:fld>
            <a:endParaRPr kumimoji="1" lang="ja-JP" altLang="en-US"/>
          </a:p>
        </p:txBody>
      </p:sp>
      <p:sp>
        <p:nvSpPr>
          <p:cNvPr id="5" name="Footer Placeholder 4"/>
          <p:cNvSpPr>
            <a:spLocks noGrp="1"/>
          </p:cNvSpPr>
          <p:nvPr>
            <p:ph type="ftr" sz="quarter" idx="3"/>
          </p:nvPr>
        </p:nvSpPr>
        <p:spPr>
          <a:xfrm>
            <a:off x="3028951" y="6356355"/>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2C05A0C3-014B-4449-8009-2E442196B472}" type="slidenum">
              <a:rPr kumimoji="1" lang="ja-JP" altLang="en-US" smtClean="0"/>
              <a:t>‹#›</a:t>
            </a:fld>
            <a:endParaRPr kumimoji="1" lang="ja-JP" altLang="en-US"/>
          </a:p>
        </p:txBody>
      </p:sp>
    </p:spTree>
    <p:extLst>
      <p:ext uri="{BB962C8B-B14F-4D97-AF65-F5344CB8AC3E}">
        <p14:creationId xmlns:p14="http://schemas.microsoft.com/office/powerpoint/2010/main" val="2418038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12.xml" Type="http://schemas.openxmlformats.org/officeDocument/2006/relationships/slideLayout" Id="rId1"></Relationship></Relationships>
</file>

<file path=ppt/slides/_rels/slide3.xml.rels><?xml version="1.0" encoding="UTF-8" ?><Relationships xmlns="http://schemas.openxmlformats.org/package/2006/relationships"><Relationship Target="../charts/chart1.xml" Type="http://schemas.openxmlformats.org/officeDocument/2006/relationships/chart" Id="rId3"></Relationship><Relationship Target="../notesSlides/notesSlide2.xml" Type="http://schemas.openxmlformats.org/officeDocument/2006/relationships/notesSlide" Id="rId2"></Relationship><Relationship Target="../slideLayouts/slideLayout3.xml" Type="http://schemas.openxmlformats.org/officeDocument/2006/relationships/slideLayout" Id="rId1"></Relationship><Relationship Target="../media/image1.png" Type="http://schemas.openxmlformats.org/officeDocument/2006/relationships/image" Id="rId4"></Relationship></Relationships>
</file>

<file path=ppt/slides/_rels/slide4.xml.rels><?xml version="1.0" encoding="UTF-8" ?><Relationships xmlns="http://schemas.openxmlformats.org/package/2006/relationships"><Relationship Target="../notesSlides/notesSlide3.xml" Type="http://schemas.openxmlformats.org/officeDocument/2006/relationships/notesSlide" Id="rId2"></Relationship><Relationship Target="../slideLayouts/slideLayout26.xml" Type="http://schemas.openxmlformats.org/officeDocument/2006/relationships/slideLayout" Id="rId1"></Relationship></Relationships>
</file>

<file path=ppt/slides/_rels/slide5.xml.rels><?xml version="1.0" encoding="UTF-8" ?><Relationships xmlns="http://schemas.openxmlformats.org/package/2006/relationships"><Relationship Target="../notesSlides/notesSlide4.xml" Type="http://schemas.openxmlformats.org/officeDocument/2006/relationships/notesSlide" Id="rId2"></Relationship><Relationship Target="../slideLayouts/slideLayout26.xml" Type="http://schemas.openxmlformats.org/officeDocument/2006/relationships/slideLayout" Id="rId1"></Relationship></Relationships>
</file>

<file path=ppt/slides/_rels/slide6.xml.rels><?xml version="1.0" encoding="UTF-8" ?><Relationships xmlns="http://schemas.openxmlformats.org/package/2006/relationships"><Relationship Target="../media/image2.png" Type="http://schemas.openxmlformats.org/officeDocument/2006/relationships/image" Id="rId3"></Relationship><Relationship Target="../notesSlides/notesSlide5.xml" Type="http://schemas.openxmlformats.org/officeDocument/2006/relationships/notesSlide" Id="rId2"></Relationship><Relationship Target="../slideLayouts/slideLayout26.xml" Type="http://schemas.openxmlformats.org/officeDocument/2006/relationships/slideLayout" Id="rId1"></Relationship><Relationship Target="../media/image3.png" Type="http://schemas.openxmlformats.org/officeDocument/2006/relationships/image" Id="rId4"></Relationship></Relationships>
</file>

<file path=ppt/slides/_rels/slide7.xml.rels><?xml version="1.0" encoding="UTF-8" ?><Relationships xmlns="http://schemas.openxmlformats.org/package/2006/relationships"><Relationship Target="../notesSlides/notesSlide6.xml" Type="http://schemas.openxmlformats.org/officeDocument/2006/relationships/notesSlide" Id="rId2"></Relationship><Relationship Target="../slideLayouts/slideLayout15.xml" Type="http://schemas.openxmlformats.org/officeDocument/2006/relationships/slideLayout" Id="rId1"></Relationship></Relationships>
</file>

<file path=ppt/slides/_rels/slide8.xml.rels><?xml version="1.0" encoding="UTF-8" ?><Relationships xmlns="http://schemas.openxmlformats.org/package/2006/relationships"><Relationship Target="../notesSlides/notesSlide7.xml" Type="http://schemas.openxmlformats.org/officeDocument/2006/relationships/notesSlide" Id="rId2"></Relationship><Relationship Target="../slideLayouts/slideLayout26.xml" Type="http://schemas.openxmlformats.org/officeDocument/2006/relationships/slideLayout" Id="rId1"></Relationship></Relationships>
</file>

<file path=ppt/slides/_rels/slide9.xml.rels><?xml version="1.0" encoding="UTF-8" ?><Relationships xmlns="http://schemas.openxmlformats.org/package/2006/relationships"><Relationship Target="../slideLayouts/slideLayout26.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777760"/>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資料２</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6"/>
          <p:cNvSpPr txBox="1"/>
          <p:nvPr/>
        </p:nvSpPr>
        <p:spPr>
          <a:xfrm>
            <a:off x="5551055" y="373325"/>
            <a:ext cx="3592945"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2023</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.19</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回副首都推進本部（大阪府市）会議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1" y="5462204"/>
            <a:ext cx="9144000" cy="130993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18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大阪府　企画室</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0" y="2625483"/>
            <a:ext cx="9144000" cy="958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1800"/>
              </a:spcBef>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ライドシェア</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」について</a:t>
            </a:r>
          </a:p>
        </p:txBody>
      </p:sp>
    </p:spTree>
    <p:extLst>
      <p:ext uri="{BB962C8B-B14F-4D97-AF65-F5344CB8AC3E}">
        <p14:creationId xmlns:p14="http://schemas.microsoft.com/office/powerpoint/2010/main" val="111200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07668" y="1247439"/>
            <a:ext cx="5786790" cy="3322256"/>
          </a:xfrm>
          <a:prstGeom prst="rect">
            <a:avLst/>
          </a:prstGeom>
          <a:noFill/>
        </p:spPr>
        <p:txBody>
          <a:bodyPr wrap="square" rtlCol="0">
            <a:spAutoFit/>
          </a:bodyPr>
          <a:lstStyle/>
          <a:p>
            <a:pPr marL="0" marR="0" lvl="0" indent="0" algn="l" defTabSz="457200" rtl="0" eaLnBrk="1" fontAlgn="auto" latinLnBrk="0" hangingPunct="1">
              <a:lnSpc>
                <a:spcPct val="250000"/>
              </a:lnSpc>
              <a:spcBef>
                <a:spcPts val="0"/>
              </a:spcBef>
              <a:spcAft>
                <a:spcPts val="0"/>
              </a:spcAft>
              <a:buClrTx/>
              <a:buSzTx/>
              <a:buFontTx/>
              <a:buNone/>
              <a:tabLst/>
              <a:defRPr/>
            </a:pPr>
            <a:r>
              <a:rPr kumimoji="1" lang="ja-JP" altLang="en-US" sz="2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目次</a:t>
            </a:r>
            <a:endParaRPr kumimoji="1" lang="en-US" altLang="ja-JP" sz="2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250000"/>
              </a:lnSpc>
              <a:spcBef>
                <a:spcPts val="0"/>
              </a:spcBef>
              <a:spcAft>
                <a:spcPts val="0"/>
              </a:spcAft>
              <a:buClrTx/>
              <a:buSzTx/>
              <a:buFontTx/>
              <a:buNone/>
              <a:tabLst/>
              <a:defRPr/>
            </a:pPr>
            <a:r>
              <a:rPr kumimoji="1" lang="ja-JP" altLang="en-US" sz="2200" b="1" dirty="0">
                <a:solidFill>
                  <a:prstClr val="black"/>
                </a:solidFill>
                <a:latin typeface="Meiryo UI" panose="020B0604030504040204" pitchFamily="50" charset="-128"/>
                <a:ea typeface="Meiryo UI" panose="020B0604030504040204" pitchFamily="50" charset="-128"/>
              </a:rPr>
              <a:t>１</a:t>
            </a:r>
            <a:r>
              <a:rPr kumimoji="1" lang="en-US" altLang="ja-JP" sz="2200" b="1" dirty="0">
                <a:solidFill>
                  <a:prstClr val="black"/>
                </a:solidFill>
                <a:latin typeface="Meiryo UI" panose="020B0604030504040204" pitchFamily="50" charset="-128"/>
                <a:ea typeface="Meiryo UI" panose="020B0604030504040204" pitchFamily="50" charset="-128"/>
              </a:rPr>
              <a:t>.</a:t>
            </a:r>
            <a:r>
              <a:rPr kumimoji="1" lang="ja-JP" altLang="en-US" sz="2200" b="1" dirty="0">
                <a:solidFill>
                  <a:prstClr val="black"/>
                </a:solidFill>
                <a:latin typeface="Meiryo UI" panose="020B0604030504040204" pitchFamily="50" charset="-128"/>
                <a:ea typeface="Meiryo UI" panose="020B0604030504040204" pitchFamily="50" charset="-128"/>
              </a:rPr>
              <a:t>　タクシー業界と大阪を取り巻く状況</a:t>
            </a:r>
            <a:endParaRPr kumimoji="1" lang="ja-JP" altLang="en-US" sz="2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25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a:t>
            </a:r>
            <a:r>
              <a:rPr kumimoji="1" lang="en-US" altLang="ja-JP" sz="2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2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現行制度の概要・比較</a:t>
            </a:r>
            <a:endParaRPr kumimoji="1" lang="en-US" altLang="ja-JP" sz="2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250000"/>
              </a:lnSpc>
              <a:spcBef>
                <a:spcPts val="0"/>
              </a:spcBef>
              <a:spcAft>
                <a:spcPts val="0"/>
              </a:spcAft>
              <a:buClrTx/>
              <a:buSzTx/>
              <a:buFontTx/>
              <a:buNone/>
              <a:tabLst/>
              <a:defRPr/>
            </a:pPr>
            <a:r>
              <a:rPr kumimoji="1" lang="ja-JP" altLang="en-US" sz="2200" b="1" dirty="0">
                <a:solidFill>
                  <a:prstClr val="black"/>
                </a:solidFill>
                <a:latin typeface="Meiryo UI" panose="020B0604030504040204" pitchFamily="50" charset="-128"/>
                <a:ea typeface="Meiryo UI" panose="020B0604030504040204" pitchFamily="50" charset="-128"/>
              </a:rPr>
              <a:t>（参考資料）</a:t>
            </a:r>
            <a:endParaRPr kumimoji="1" lang="en-US" altLang="ja-JP" sz="2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8645602" y="27708"/>
            <a:ext cx="52610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１</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3B8D24C0-071B-4253-BE03-64B417AADE32}"/>
              </a:ext>
            </a:extLst>
          </p:cNvPr>
          <p:cNvSpPr txBox="1"/>
          <p:nvPr/>
        </p:nvSpPr>
        <p:spPr>
          <a:xfrm>
            <a:off x="6190993" y="2093825"/>
            <a:ext cx="2170270" cy="2475871"/>
          </a:xfrm>
          <a:prstGeom prst="rect">
            <a:avLst/>
          </a:prstGeom>
          <a:noFill/>
        </p:spPr>
        <p:txBody>
          <a:bodyPr wrap="square" rtlCol="0">
            <a:spAutoFit/>
          </a:bodyPr>
          <a:lstStyle/>
          <a:p>
            <a:pPr marL="0" marR="0" lvl="0" indent="0" algn="l" defTabSz="457200" rtl="0" eaLnBrk="1" fontAlgn="auto" latinLnBrk="0" hangingPunct="1">
              <a:lnSpc>
                <a:spcPct val="250000"/>
              </a:lnSpc>
              <a:spcBef>
                <a:spcPts val="0"/>
              </a:spcBef>
              <a:spcAft>
                <a:spcPts val="0"/>
              </a:spcAft>
              <a:buClrTx/>
              <a:buSzTx/>
              <a:buFontTx/>
              <a:buNone/>
              <a:tabLst/>
              <a:defRPr/>
            </a:pPr>
            <a:r>
              <a:rPr kumimoji="1" lang="ja-JP" altLang="en-US" sz="2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・・・・・・２</a:t>
            </a:r>
            <a:endParaRPr kumimoji="1" lang="en-US" altLang="ja-JP" sz="2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250000"/>
              </a:lnSpc>
              <a:spcBef>
                <a:spcPts val="0"/>
              </a:spcBef>
              <a:spcAft>
                <a:spcPts val="0"/>
              </a:spcAft>
              <a:buClrTx/>
              <a:buSzTx/>
              <a:buFontTx/>
              <a:buNone/>
              <a:tabLst/>
              <a:defRPr/>
            </a:pPr>
            <a:r>
              <a:rPr kumimoji="1" lang="ja-JP" altLang="en-US" sz="2200" b="1" dirty="0">
                <a:latin typeface="Meiryo UI" panose="020B0604030504040204" pitchFamily="50" charset="-128"/>
                <a:ea typeface="Meiryo UI" panose="020B0604030504040204" pitchFamily="50" charset="-128"/>
              </a:rPr>
              <a:t>・・・・・・３</a:t>
            </a:r>
            <a:endParaRPr kumimoji="1" lang="en-US" altLang="ja-JP" sz="2200" b="1" dirty="0">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250000"/>
              </a:lnSpc>
              <a:spcBef>
                <a:spcPts val="0"/>
              </a:spcBef>
              <a:spcAft>
                <a:spcPts val="0"/>
              </a:spcAft>
              <a:buClrTx/>
              <a:buSzTx/>
              <a:buFontTx/>
              <a:buNone/>
              <a:tabLst/>
              <a:defRPr/>
            </a:pPr>
            <a:r>
              <a:rPr kumimoji="1" lang="ja-JP" altLang="en-US" sz="2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・・・・・・５</a:t>
            </a:r>
            <a:endParaRPr kumimoji="1" lang="en-US" altLang="ja-JP" sz="2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882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D202515-DBD8-4055-875D-8961D7F6F1F6}"/>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eiryo UI" panose="020B0604030504040204" pitchFamily="50" charset="-128"/>
                <a:ea typeface="Meiryo UI" panose="020B0604030504040204" pitchFamily="50" charset="-128"/>
              </a:rPr>
              <a:t>１</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　タクシー業界と大阪を取り巻く状況</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7" name="直線コネクタ 6">
            <a:extLst>
              <a:ext uri="{FF2B5EF4-FFF2-40B4-BE49-F238E27FC236}">
                <a16:creationId xmlns:a16="http://schemas.microsoft.com/office/drawing/2014/main" id="{AC9AC310-E4C9-4FFC-B70D-052D9FEF5D1A}"/>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7" name="グラフ 26">
            <a:extLst>
              <a:ext uri="{FF2B5EF4-FFF2-40B4-BE49-F238E27FC236}">
                <a16:creationId xmlns:a16="http://schemas.microsoft.com/office/drawing/2014/main" id="{FC8CA859-DBDB-440E-8374-15FD3F24EE23}"/>
              </a:ext>
            </a:extLst>
          </p:cNvPr>
          <p:cNvGraphicFramePr>
            <a:graphicFrameLocks/>
          </p:cNvGraphicFramePr>
          <p:nvPr>
            <p:extLst>
              <p:ext uri="{D42A27DB-BD31-4B8C-83A1-F6EECF244321}">
                <p14:modId xmlns:p14="http://schemas.microsoft.com/office/powerpoint/2010/main" val="3534244184"/>
              </p:ext>
            </p:extLst>
          </p:nvPr>
        </p:nvGraphicFramePr>
        <p:xfrm>
          <a:off x="4571999" y="1695063"/>
          <a:ext cx="4394919" cy="2734412"/>
        </p:xfrm>
        <a:graphic>
          <a:graphicData uri="http://schemas.openxmlformats.org/drawingml/2006/chart">
            <c:chart xmlns:c="http://schemas.openxmlformats.org/drawingml/2006/chart" xmlns:r="http://schemas.openxmlformats.org/officeDocument/2006/relationships" r:id="rId3"/>
          </a:graphicData>
        </a:graphic>
      </p:graphicFrame>
      <p:sp>
        <p:nvSpPr>
          <p:cNvPr id="35" name="正方形/長方形 34">
            <a:extLst>
              <a:ext uri="{FF2B5EF4-FFF2-40B4-BE49-F238E27FC236}">
                <a16:creationId xmlns:a16="http://schemas.microsoft.com/office/drawing/2014/main" id="{8DD84937-6C9C-4314-94E2-B69A4293FFB3}"/>
              </a:ext>
            </a:extLst>
          </p:cNvPr>
          <p:cNvSpPr/>
          <p:nvPr/>
        </p:nvSpPr>
        <p:spPr>
          <a:xfrm>
            <a:off x="240666" y="1248469"/>
            <a:ext cx="3894700" cy="496739"/>
          </a:xfrm>
          <a:prstGeom prst="rect">
            <a:avLst/>
          </a:prstGeom>
          <a:noFill/>
        </p:spPr>
        <p:txBody>
          <a:bodyPr wrap="square">
            <a:spAutoFit/>
          </a:bodyPr>
          <a:lstStyle/>
          <a:p>
            <a:pPr algn="ctr" defTabSz="844083">
              <a:lnSpc>
                <a:spcPts val="1700"/>
              </a:lnSpc>
            </a:pPr>
            <a:r>
              <a:rPr kumimoji="1" lang="en-US" altLang="ja-JP" sz="1400" b="1" dirty="0">
                <a:solidFill>
                  <a:sysClr val="windowText" lastClr="000000"/>
                </a:solidFill>
                <a:latin typeface="Meiryo UI" panose="020B0604030504040204" pitchFamily="50" charset="-128"/>
                <a:ea typeface="Meiryo UI" panose="020B0604030504040204" pitchFamily="50" charset="-128"/>
              </a:rPr>
              <a:t>【</a:t>
            </a:r>
            <a:r>
              <a:rPr kumimoji="1" lang="ja-JP" altLang="en-US" sz="1400" b="1" dirty="0">
                <a:solidFill>
                  <a:sysClr val="windowText" lastClr="000000"/>
                </a:solidFill>
                <a:latin typeface="Meiryo UI" panose="020B0604030504040204" pitchFamily="50" charset="-128"/>
                <a:ea typeface="Meiryo UI" panose="020B0604030504040204" pitchFamily="50" charset="-128"/>
              </a:rPr>
              <a:t>全国</a:t>
            </a:r>
            <a:r>
              <a:rPr kumimoji="1" lang="en-US" altLang="ja-JP" sz="1400" b="1" dirty="0">
                <a:solidFill>
                  <a:sysClr val="windowText" lastClr="000000"/>
                </a:solidFill>
                <a:latin typeface="Meiryo UI" panose="020B0604030504040204" pitchFamily="50" charset="-128"/>
                <a:ea typeface="Meiryo UI" panose="020B0604030504040204" pitchFamily="50" charset="-128"/>
              </a:rPr>
              <a:t>】</a:t>
            </a:r>
          </a:p>
          <a:p>
            <a:pPr algn="ctr" defTabSz="844083">
              <a:lnSpc>
                <a:spcPts val="1700"/>
              </a:lnSpc>
            </a:pPr>
            <a:r>
              <a:rPr kumimoji="1" lang="ja-JP" altLang="en-US" sz="900" dirty="0">
                <a:solidFill>
                  <a:sysClr val="windowText" lastClr="000000"/>
                </a:solidFill>
                <a:latin typeface="Meiryo UI" panose="020B0604030504040204" pitchFamily="50" charset="-128"/>
                <a:ea typeface="Meiryo UI" panose="020B0604030504040204" pitchFamily="50" charset="-128"/>
              </a:rPr>
              <a:t>～タクシー運転者数・年齢構成～</a:t>
            </a:r>
          </a:p>
        </p:txBody>
      </p:sp>
      <p:pic>
        <p:nvPicPr>
          <p:cNvPr id="38" name="図 37">
            <a:extLst>
              <a:ext uri="{FF2B5EF4-FFF2-40B4-BE49-F238E27FC236}">
                <a16:creationId xmlns:a16="http://schemas.microsoft.com/office/drawing/2014/main" id="{188F7B26-5952-453A-8521-8DB86EA33141}"/>
              </a:ext>
            </a:extLst>
          </p:cNvPr>
          <p:cNvPicPr>
            <a:picLocks noChangeAspect="1"/>
          </p:cNvPicPr>
          <p:nvPr/>
        </p:nvPicPr>
        <p:blipFill>
          <a:blip r:embed="rId4"/>
          <a:stretch>
            <a:fillRect/>
          </a:stretch>
        </p:blipFill>
        <p:spPr>
          <a:xfrm>
            <a:off x="240666" y="1714050"/>
            <a:ext cx="4231617" cy="2574368"/>
          </a:xfrm>
          <a:prstGeom prst="rect">
            <a:avLst/>
          </a:prstGeom>
        </p:spPr>
      </p:pic>
      <p:sp>
        <p:nvSpPr>
          <p:cNvPr id="48" name="テキスト ボックス 47">
            <a:extLst>
              <a:ext uri="{FF2B5EF4-FFF2-40B4-BE49-F238E27FC236}">
                <a16:creationId xmlns:a16="http://schemas.microsoft.com/office/drawing/2014/main" id="{2CDCAB58-9F5C-4E83-8DB1-0F2E7DAF5E3B}"/>
              </a:ext>
            </a:extLst>
          </p:cNvPr>
          <p:cNvSpPr txBox="1"/>
          <p:nvPr/>
        </p:nvSpPr>
        <p:spPr>
          <a:xfrm>
            <a:off x="240666" y="561524"/>
            <a:ext cx="8726251" cy="571695"/>
          </a:xfrm>
          <a:prstGeom prst="rect">
            <a:avLst/>
          </a:prstGeom>
          <a:noFill/>
        </p:spPr>
        <p:txBody>
          <a:bodyPr wrap="square">
            <a:spAutoFit/>
          </a:bodyPr>
          <a:lstStyle/>
          <a:p>
            <a:pPr marL="285750" indent="-285750">
              <a:lnSpc>
                <a:spcPts val="2000"/>
              </a:lnSpc>
              <a:buFont typeface="Wingdings" panose="05000000000000000000" pitchFamily="2" charset="2"/>
              <a:buChar char="n"/>
            </a:pPr>
            <a:r>
              <a:rPr lang="ja-JP" altLang="en-US" sz="1200" b="1" u="sng" dirty="0">
                <a:latin typeface="Meiryo UI" panose="020B0604030504040204" pitchFamily="50" charset="-128"/>
                <a:ea typeface="Meiryo UI" panose="020B0604030504040204" pitchFamily="50" charset="-128"/>
              </a:rPr>
              <a:t>全国におけるタクシー運転者数</a:t>
            </a:r>
            <a:r>
              <a:rPr lang="ja-JP" altLang="en-US" sz="1200" dirty="0">
                <a:latin typeface="Meiryo UI" panose="020B0604030504040204" pitchFamily="50" charset="-128"/>
                <a:ea typeface="Meiryo UI" panose="020B0604030504040204" pitchFamily="50" charset="-128"/>
              </a:rPr>
              <a:t>は大幅な減少が続いており、</a:t>
            </a:r>
            <a:r>
              <a:rPr lang="en-US" altLang="ja-JP" sz="1200" b="1" u="sng" dirty="0">
                <a:latin typeface="Meiryo UI" panose="020B0604030504040204" pitchFamily="50" charset="-128"/>
                <a:ea typeface="Meiryo UI" panose="020B0604030504040204" pitchFamily="50" charset="-128"/>
              </a:rPr>
              <a:t>15</a:t>
            </a:r>
            <a:r>
              <a:rPr lang="ja-JP" altLang="en-US" sz="1200" b="1" u="sng" dirty="0">
                <a:latin typeface="Meiryo UI" panose="020B0604030504040204" pitchFamily="50" charset="-128"/>
                <a:ea typeface="Meiryo UI" panose="020B0604030504040204" pitchFamily="50" charset="-128"/>
              </a:rPr>
              <a:t>年間で約</a:t>
            </a:r>
            <a:r>
              <a:rPr lang="en-US" altLang="ja-JP" sz="1200" b="1" u="sng" dirty="0">
                <a:latin typeface="Meiryo UI" panose="020B0604030504040204" pitchFamily="50" charset="-128"/>
                <a:ea typeface="Meiryo UI" panose="020B0604030504040204" pitchFamily="50" charset="-128"/>
              </a:rPr>
              <a:t>40%</a:t>
            </a:r>
            <a:r>
              <a:rPr lang="ja-JP" altLang="en-US" sz="1200" b="1" u="sng" dirty="0">
                <a:latin typeface="Meiryo UI" panose="020B0604030504040204" pitchFamily="50" charset="-128"/>
                <a:ea typeface="Meiryo UI" panose="020B0604030504040204" pitchFamily="50" charset="-128"/>
              </a:rPr>
              <a:t>減少</a:t>
            </a:r>
            <a:r>
              <a:rPr lang="ja-JP" altLang="en-US" sz="1200"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平均年齢</a:t>
            </a:r>
            <a:r>
              <a:rPr lang="ja-JP" altLang="en-US" sz="1200" dirty="0">
                <a:latin typeface="Meiryo UI" panose="020B0604030504040204" pitchFamily="50" charset="-128"/>
                <a:ea typeface="Meiryo UI" panose="020B0604030504040204" pitchFamily="50" charset="-128"/>
              </a:rPr>
              <a:t>も全産業平均に比べ</a:t>
            </a:r>
            <a:r>
              <a:rPr lang="ja-JP" altLang="en-US" sz="1200" b="1" u="sng" dirty="0">
                <a:latin typeface="Meiryo UI" panose="020B0604030504040204" pitchFamily="50" charset="-128"/>
                <a:ea typeface="Meiryo UI" panose="020B0604030504040204" pitchFamily="50" charset="-128"/>
              </a:rPr>
              <a:t>上昇傾向</a:t>
            </a:r>
            <a:r>
              <a:rPr lang="ja-JP" altLang="en-US" sz="1200" dirty="0">
                <a:latin typeface="Meiryo UI" panose="020B0604030504040204" pitchFamily="50" charset="-128"/>
                <a:ea typeface="Meiryo UI" panose="020B0604030504040204" pitchFamily="50" charset="-128"/>
              </a:rPr>
              <a:t>にある</a:t>
            </a:r>
            <a:endParaRPr lang="en-US" altLang="ja-JP" sz="1200" dirty="0">
              <a:latin typeface="Meiryo UI" panose="020B0604030504040204" pitchFamily="50" charset="-128"/>
              <a:ea typeface="Meiryo UI" panose="020B0604030504040204" pitchFamily="50" charset="-128"/>
            </a:endParaRPr>
          </a:p>
          <a:p>
            <a:pPr marL="285750" indent="-285750">
              <a:lnSpc>
                <a:spcPts val="2000"/>
              </a:lnSpc>
              <a:buFont typeface="Wingdings" panose="05000000000000000000" pitchFamily="2" charset="2"/>
              <a:buChar char="n"/>
            </a:pPr>
            <a:r>
              <a:rPr lang="ja-JP" altLang="en-US" sz="1200" b="1" u="sng" dirty="0">
                <a:latin typeface="Meiryo UI" panose="020B0604030504040204" pitchFamily="50" charset="-128"/>
                <a:ea typeface="Meiryo UI" panose="020B0604030504040204" pitchFamily="50" charset="-128"/>
              </a:rPr>
              <a:t>大阪府においても、</a:t>
            </a:r>
            <a:r>
              <a:rPr lang="ja-JP" altLang="en-US" sz="1200" dirty="0">
                <a:latin typeface="Meiryo UI" panose="020B0604030504040204" pitchFamily="50" charset="-128"/>
                <a:ea typeface="Meiryo UI" panose="020B0604030504040204" pitchFamily="50" charset="-128"/>
              </a:rPr>
              <a:t>運転者証交付数は</a:t>
            </a:r>
            <a:r>
              <a:rPr lang="ja-JP" altLang="en-US" sz="1200" b="1" u="sng" dirty="0">
                <a:latin typeface="Meiryo UI" panose="020B0604030504040204" pitchFamily="50" charset="-128"/>
                <a:ea typeface="Meiryo UI" panose="020B0604030504040204" pitchFamily="50" charset="-128"/>
              </a:rPr>
              <a:t>減少傾向</a:t>
            </a:r>
            <a:r>
              <a:rPr lang="ja-JP" altLang="en-US" sz="1200" dirty="0">
                <a:latin typeface="Meiryo UI" panose="020B0604030504040204" pitchFamily="50" charset="-128"/>
                <a:ea typeface="Meiryo UI" panose="020B0604030504040204" pitchFamily="50" charset="-128"/>
              </a:rPr>
              <a:t>であり、</a:t>
            </a:r>
            <a:r>
              <a:rPr lang="en-US" altLang="ja-JP" sz="1200" b="1" u="sng" dirty="0">
                <a:latin typeface="Meiryo UI" panose="020B0604030504040204" pitchFamily="50" charset="-128"/>
                <a:ea typeface="Meiryo UI" panose="020B0604030504040204" pitchFamily="50" charset="-128"/>
              </a:rPr>
              <a:t>18</a:t>
            </a:r>
            <a:r>
              <a:rPr lang="ja-JP" altLang="en-US" sz="1200" b="1" u="sng" dirty="0">
                <a:latin typeface="Meiryo UI" panose="020B0604030504040204" pitchFamily="50" charset="-128"/>
                <a:ea typeface="Meiryo UI" panose="020B0604030504040204" pitchFamily="50" charset="-128"/>
              </a:rPr>
              <a:t>年間で約</a:t>
            </a:r>
            <a:r>
              <a:rPr lang="en-US" altLang="ja-JP" sz="1200" b="1" u="sng" dirty="0">
                <a:latin typeface="Meiryo UI" panose="020B0604030504040204" pitchFamily="50" charset="-128"/>
                <a:ea typeface="Meiryo UI" panose="020B0604030504040204" pitchFamily="50" charset="-128"/>
              </a:rPr>
              <a:t>40</a:t>
            </a:r>
            <a:r>
              <a:rPr lang="ja-JP" altLang="en-US" sz="1200" b="1" u="sng" dirty="0">
                <a:latin typeface="Meiryo UI" panose="020B0604030504040204" pitchFamily="50" charset="-128"/>
                <a:ea typeface="Meiryo UI" panose="020B0604030504040204" pitchFamily="50" charset="-128"/>
              </a:rPr>
              <a:t>％減少</a:t>
            </a:r>
            <a:r>
              <a:rPr lang="ja-JP" altLang="en-US" sz="1200"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平均年齢も上昇傾向</a:t>
            </a:r>
            <a:r>
              <a:rPr lang="ja-JP" altLang="en-US" sz="1200" dirty="0">
                <a:latin typeface="Meiryo UI" panose="020B0604030504040204" pitchFamily="50" charset="-128"/>
                <a:ea typeface="Meiryo UI" panose="020B0604030504040204" pitchFamily="50" charset="-128"/>
              </a:rPr>
              <a:t>にある</a:t>
            </a:r>
          </a:p>
        </p:txBody>
      </p:sp>
      <p:sp>
        <p:nvSpPr>
          <p:cNvPr id="53" name="テキスト ボックス 52">
            <a:extLst>
              <a:ext uri="{FF2B5EF4-FFF2-40B4-BE49-F238E27FC236}">
                <a16:creationId xmlns:a16="http://schemas.microsoft.com/office/drawing/2014/main" id="{3F5C7267-5888-4FAA-9256-B9C71FF7304B}"/>
              </a:ext>
            </a:extLst>
          </p:cNvPr>
          <p:cNvSpPr txBox="1"/>
          <p:nvPr/>
        </p:nvSpPr>
        <p:spPr>
          <a:xfrm>
            <a:off x="4326488" y="1248470"/>
            <a:ext cx="4817512" cy="496739"/>
          </a:xfrm>
          <a:prstGeom prst="rect">
            <a:avLst/>
          </a:prstGeom>
          <a:noFill/>
        </p:spPr>
        <p:txBody>
          <a:bodyPr wrap="square">
            <a:spAutoFit/>
          </a:bodyPr>
          <a:lstStyle>
            <a:defPPr>
              <a:defRPr lang="en-US"/>
            </a:defPPr>
            <a:lvl1pPr algn="ctr" defTabSz="844083">
              <a:defRPr kumimoji="1" sz="1400" b="1">
                <a:solidFill>
                  <a:sysClr val="windowText" lastClr="000000"/>
                </a:solidFill>
                <a:latin typeface="Meiryo UI" panose="020B0604030504040204" pitchFamily="50" charset="-128"/>
                <a:ea typeface="Meiryo UI" panose="020B0604030504040204" pitchFamily="50" charset="-128"/>
              </a:defRPr>
            </a:lvl1pPr>
          </a:lstStyle>
          <a:p>
            <a:pPr>
              <a:lnSpc>
                <a:spcPts val="1700"/>
              </a:lnSpc>
            </a:pPr>
            <a:r>
              <a:rPr lang="en-US" altLang="ja-JP" dirty="0"/>
              <a:t>【</a:t>
            </a:r>
            <a:r>
              <a:rPr lang="ja-JP" altLang="en-US" dirty="0"/>
              <a:t>大阪府</a:t>
            </a:r>
            <a:r>
              <a:rPr lang="en-US" altLang="ja-JP" dirty="0"/>
              <a:t>】</a:t>
            </a:r>
          </a:p>
          <a:p>
            <a:pPr>
              <a:lnSpc>
                <a:spcPts val="1700"/>
              </a:lnSpc>
            </a:pPr>
            <a:r>
              <a:rPr lang="ja-JP" altLang="en-US" sz="900" b="0" dirty="0"/>
              <a:t>～大阪地域の法人タクシー運転者証の交付を受けた者の数・平均年齢（男性運転者）、車両数～</a:t>
            </a:r>
            <a:endParaRPr lang="en-US" altLang="ja-JP" sz="900" b="0" dirty="0"/>
          </a:p>
        </p:txBody>
      </p:sp>
      <p:sp>
        <p:nvSpPr>
          <p:cNvPr id="56" name="テキスト ボックス 55">
            <a:extLst>
              <a:ext uri="{FF2B5EF4-FFF2-40B4-BE49-F238E27FC236}">
                <a16:creationId xmlns:a16="http://schemas.microsoft.com/office/drawing/2014/main" id="{020C78E0-8067-459A-8698-94E519064047}"/>
              </a:ext>
            </a:extLst>
          </p:cNvPr>
          <p:cNvSpPr txBox="1"/>
          <p:nvPr/>
        </p:nvSpPr>
        <p:spPr>
          <a:xfrm>
            <a:off x="8649322" y="1666665"/>
            <a:ext cx="677174" cy="200055"/>
          </a:xfrm>
          <a:prstGeom prst="rect">
            <a:avLst/>
          </a:prstGeom>
          <a:noFill/>
        </p:spPr>
        <p:txBody>
          <a:bodyPr wrap="square">
            <a:spAutoFit/>
          </a:bodyPr>
          <a:lstStyle/>
          <a:p>
            <a:r>
              <a:rPr kumimoji="1" lang="ja-JP" altLang="en-US" sz="700" dirty="0">
                <a:solidFill>
                  <a:sysClr val="windowText" lastClr="000000"/>
                </a:solidFill>
                <a:latin typeface="Meiryo UI" panose="020B0604030504040204" pitchFamily="50" charset="-128"/>
                <a:ea typeface="Meiryo UI" panose="020B0604030504040204" pitchFamily="50" charset="-128"/>
              </a:rPr>
              <a:t>（歳）</a:t>
            </a:r>
            <a:endParaRPr lang="ja-JP" altLang="en-US" sz="1400" dirty="0"/>
          </a:p>
        </p:txBody>
      </p:sp>
      <p:sp>
        <p:nvSpPr>
          <p:cNvPr id="57" name="テキスト ボックス 56">
            <a:extLst>
              <a:ext uri="{FF2B5EF4-FFF2-40B4-BE49-F238E27FC236}">
                <a16:creationId xmlns:a16="http://schemas.microsoft.com/office/drawing/2014/main" id="{227F9284-331A-4371-B853-A233F36AD7EE}"/>
              </a:ext>
            </a:extLst>
          </p:cNvPr>
          <p:cNvSpPr txBox="1"/>
          <p:nvPr/>
        </p:nvSpPr>
        <p:spPr>
          <a:xfrm>
            <a:off x="557655" y="4296663"/>
            <a:ext cx="3461204" cy="184666"/>
          </a:xfrm>
          <a:prstGeom prst="rect">
            <a:avLst/>
          </a:prstGeom>
          <a:noFill/>
        </p:spPr>
        <p:txBody>
          <a:bodyPr wrap="none" rtlCol="0">
            <a:spAutoFit/>
          </a:bodyPr>
          <a:lstStyle/>
          <a:p>
            <a:pPr defTabSz="422041">
              <a:defRPr/>
            </a:pPr>
            <a:r>
              <a:rPr kumimoji="1" lang="ja-JP" altLang="en-US" sz="600" dirty="0">
                <a:solidFill>
                  <a:prstClr val="black"/>
                </a:solidFill>
                <a:latin typeface="Meiryo UI" panose="020B0604030504040204" pitchFamily="50" charset="-128"/>
                <a:ea typeface="Meiryo UI" panose="020B0604030504040204" pitchFamily="50" charset="-128"/>
              </a:rPr>
              <a:t>出典：</a:t>
            </a:r>
            <a:r>
              <a:rPr kumimoji="1" lang="en-US" altLang="ja-JP" sz="600" dirty="0">
                <a:solidFill>
                  <a:prstClr val="black"/>
                </a:solidFill>
                <a:latin typeface="Meiryo UI" panose="020B0604030504040204" pitchFamily="50" charset="-128"/>
                <a:ea typeface="Meiryo UI" panose="020B0604030504040204" pitchFamily="50" charset="-128"/>
              </a:rPr>
              <a:t>2023</a:t>
            </a:r>
            <a:r>
              <a:rPr kumimoji="1" lang="ja-JP" altLang="en-US" sz="600" dirty="0">
                <a:solidFill>
                  <a:prstClr val="black"/>
                </a:solidFill>
                <a:latin typeface="Meiryo UI" panose="020B0604030504040204" pitchFamily="50" charset="-128"/>
                <a:ea typeface="Meiryo UI" panose="020B0604030504040204" pitchFamily="50" charset="-128"/>
              </a:rPr>
              <a:t>年</a:t>
            </a:r>
            <a:r>
              <a:rPr kumimoji="1" lang="en-US" altLang="ja-JP" sz="600" dirty="0">
                <a:solidFill>
                  <a:prstClr val="black"/>
                </a:solidFill>
                <a:latin typeface="Meiryo UI" panose="020B0604030504040204" pitchFamily="50" charset="-128"/>
                <a:ea typeface="Meiryo UI" panose="020B0604030504040204" pitchFamily="50" charset="-128"/>
              </a:rPr>
              <a:t>2</a:t>
            </a:r>
            <a:r>
              <a:rPr kumimoji="1" lang="ja-JP" altLang="en-US" sz="600" dirty="0">
                <a:solidFill>
                  <a:prstClr val="black"/>
                </a:solidFill>
                <a:latin typeface="Meiryo UI" panose="020B0604030504040204" pitchFamily="50" charset="-128"/>
                <a:ea typeface="Meiryo UI" panose="020B0604030504040204" pitchFamily="50" charset="-128"/>
              </a:rPr>
              <a:t>月</a:t>
            </a:r>
            <a:r>
              <a:rPr kumimoji="1" lang="en-US" altLang="ja-JP" sz="600" dirty="0">
                <a:solidFill>
                  <a:prstClr val="black"/>
                </a:solidFill>
                <a:latin typeface="Meiryo UI" panose="020B0604030504040204" pitchFamily="50" charset="-128"/>
                <a:ea typeface="Meiryo UI" panose="020B0604030504040204" pitchFamily="50" charset="-128"/>
              </a:rPr>
              <a:t>20</a:t>
            </a:r>
            <a:r>
              <a:rPr kumimoji="1" lang="ja-JP" altLang="en-US" sz="600" dirty="0">
                <a:solidFill>
                  <a:prstClr val="black"/>
                </a:solidFill>
                <a:latin typeface="Meiryo UI" panose="020B0604030504040204" pitchFamily="50" charset="-128"/>
                <a:ea typeface="Meiryo UI" panose="020B0604030504040204" pitchFamily="50" charset="-128"/>
              </a:rPr>
              <a:t>日「ラストワンマイル</a:t>
            </a:r>
            <a:r>
              <a:rPr lang="ja-JP" altLang="en-US" sz="600" dirty="0">
                <a:solidFill>
                  <a:prstClr val="black"/>
                </a:solidFill>
                <a:latin typeface="Meiryo UI" panose="020B0604030504040204" pitchFamily="50" charset="-128"/>
                <a:ea typeface="Meiryo UI" panose="020B0604030504040204" pitchFamily="50" charset="-128"/>
              </a:rPr>
              <a:t>・モビリティ</a:t>
            </a:r>
            <a:r>
              <a:rPr lang="en-US" altLang="ja-JP" sz="600" dirty="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自動車ＤＸ・ＧＸに関する検討会」国土交通省資料</a:t>
            </a:r>
            <a:endParaRPr kumimoji="1" lang="ja-JP" altLang="en-US" sz="600" dirty="0">
              <a:solidFill>
                <a:prstClr val="black"/>
              </a:solidFill>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A2A3D982-ECBF-49F4-B232-BD8D3A33B7F1}"/>
              </a:ext>
            </a:extLst>
          </p:cNvPr>
          <p:cNvSpPr txBox="1"/>
          <p:nvPr/>
        </p:nvSpPr>
        <p:spPr>
          <a:xfrm>
            <a:off x="4931577" y="4285707"/>
            <a:ext cx="4394919" cy="287715"/>
          </a:xfrm>
          <a:prstGeom prst="bracketPair">
            <a:avLst>
              <a:gd name="adj" fmla="val 6890"/>
            </a:avLst>
          </a:prstGeom>
          <a:noFill/>
          <a:ln w="6350" cap="flat" cmpd="sng" algn="ctr">
            <a:noFill/>
            <a:prstDash val="solid"/>
            <a:miter lim="800000"/>
          </a:ln>
          <a:effectLst/>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Meiryo UI"/>
                <a:ea typeface="Meiryo UI"/>
                <a:cs typeface="+mn-cs"/>
              </a:rPr>
              <a:t>※</a:t>
            </a:r>
            <a:r>
              <a:rPr kumimoji="0" lang="ja-JP" altLang="en-US" sz="600" b="0" i="0" u="none" strike="noStrike" kern="0" cap="none" spc="0" normalizeH="0" baseline="0" noProof="0" dirty="0">
                <a:ln>
                  <a:noFill/>
                </a:ln>
                <a:solidFill>
                  <a:prstClr val="black"/>
                </a:solidFill>
                <a:effectLst/>
                <a:uLnTx/>
                <a:uFillTx/>
                <a:latin typeface="Meiryo UI"/>
                <a:ea typeface="Meiryo UI"/>
                <a:cs typeface="+mn-cs"/>
              </a:rPr>
              <a:t>大阪地域：大阪市</a:t>
            </a:r>
            <a:r>
              <a:rPr lang="ja-JP" altLang="en-US" sz="600" kern="0" dirty="0">
                <a:solidFill>
                  <a:prstClr val="black"/>
                </a:solidFill>
                <a:latin typeface="Meiryo UI"/>
                <a:ea typeface="Meiryo UI"/>
              </a:rPr>
              <a:t>域交通圏、北摂交通圏、泉州交通圏の一部地域　</a:t>
            </a:r>
            <a:endParaRPr lang="en-US" altLang="ja-JP" sz="600" kern="0" dirty="0">
              <a:solidFill>
                <a:prstClr val="black"/>
              </a:solidFill>
              <a:latin typeface="Meiryo UI"/>
              <a:ea typeface="Meiryo UI"/>
            </a:endParaRPr>
          </a:p>
          <a:p>
            <a:pPr marL="0" marR="0" lvl="0" indent="0" defTabSz="914400" eaLnBrk="1" fontAlgn="auto" latinLnBrk="0" hangingPunct="1">
              <a:spcBef>
                <a:spcPts val="0"/>
              </a:spcBef>
              <a:spcAft>
                <a:spcPts val="0"/>
              </a:spcAft>
              <a:buClrTx/>
              <a:buSzTx/>
              <a:buFontTx/>
              <a:buNone/>
              <a:tabLst/>
              <a:defRPr/>
            </a:pPr>
            <a:r>
              <a:rPr lang="ja-JP" altLang="en-US" sz="600" kern="0" dirty="0">
                <a:solidFill>
                  <a:prstClr val="black"/>
                </a:solidFill>
                <a:latin typeface="Meiryo UI"/>
                <a:ea typeface="Meiryo UI"/>
              </a:rPr>
              <a:t>　　車両数は、大阪市域交通圏、北摂交通圏のタクシーの車両のみ</a:t>
            </a:r>
            <a:endParaRPr kumimoji="0" lang="ja-JP" altLang="en-US" sz="6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59" name="テキスト ボックス 58">
            <a:extLst>
              <a:ext uri="{FF2B5EF4-FFF2-40B4-BE49-F238E27FC236}">
                <a16:creationId xmlns:a16="http://schemas.microsoft.com/office/drawing/2014/main" id="{3F45425D-C974-4D03-B342-E2B338BB3676}"/>
              </a:ext>
            </a:extLst>
          </p:cNvPr>
          <p:cNvSpPr txBox="1"/>
          <p:nvPr/>
        </p:nvSpPr>
        <p:spPr>
          <a:xfrm>
            <a:off x="7420839" y="4301529"/>
            <a:ext cx="1723161" cy="191810"/>
          </a:xfrm>
          <a:prstGeom prst="bracketPair">
            <a:avLst>
              <a:gd name="adj" fmla="val 6890"/>
            </a:avLst>
          </a:prstGeom>
          <a:noFill/>
          <a:ln w="6350" cap="flat" cmpd="sng" algn="ctr">
            <a:noFill/>
            <a:prstDash val="solid"/>
            <a:miter lim="800000"/>
          </a:ln>
          <a:effectLst/>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kumimoji="0" lang="ja-JP" altLang="en-US" sz="600" b="0" i="0" u="none" strike="noStrike" kern="0" cap="none" spc="0" normalizeH="0" baseline="0" noProof="0" dirty="0">
                <a:ln>
                  <a:noFill/>
                </a:ln>
                <a:solidFill>
                  <a:prstClr val="black"/>
                </a:solidFill>
                <a:effectLst/>
                <a:uLnTx/>
                <a:uFillTx/>
                <a:latin typeface="Meiryo UI"/>
                <a:ea typeface="Meiryo UI"/>
                <a:cs typeface="+mn-cs"/>
              </a:rPr>
              <a:t>資料：公益財団法人　大阪タクシーセンター調べ</a:t>
            </a:r>
          </a:p>
        </p:txBody>
      </p:sp>
      <p:sp>
        <p:nvSpPr>
          <p:cNvPr id="61" name="テキスト ボックス 60">
            <a:extLst>
              <a:ext uri="{FF2B5EF4-FFF2-40B4-BE49-F238E27FC236}">
                <a16:creationId xmlns:a16="http://schemas.microsoft.com/office/drawing/2014/main" id="{E3194DAD-1578-47A8-B2DA-2DF86CFCBA3B}"/>
              </a:ext>
            </a:extLst>
          </p:cNvPr>
          <p:cNvSpPr txBox="1"/>
          <p:nvPr/>
        </p:nvSpPr>
        <p:spPr>
          <a:xfrm>
            <a:off x="353683" y="5813358"/>
            <a:ext cx="8522898" cy="828175"/>
          </a:xfrm>
          <a:prstGeom prst="rect">
            <a:avLst/>
          </a:prstGeom>
          <a:solidFill>
            <a:schemeClr val="accent5">
              <a:lumMod val="20000"/>
              <a:lumOff val="80000"/>
            </a:schemeClr>
          </a:solidFill>
          <a:ln w="12700">
            <a:solidFill>
              <a:schemeClr val="bg1">
                <a:lumMod val="50000"/>
              </a:schemeClr>
            </a:solidFill>
            <a:prstDash val="sysDash"/>
          </a:ln>
        </p:spPr>
        <p:txBody>
          <a:bodyPr wrap="square">
            <a:spAutoFit/>
          </a:bodyPr>
          <a:lstStyle/>
          <a:p>
            <a:pPr>
              <a:lnSpc>
                <a:spcPts val="2000"/>
              </a:lnSpc>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＜大阪の特殊事情＞</a:t>
            </a:r>
            <a:br>
              <a:rPr lang="en-US" altLang="ja-JP" sz="1200" b="1" u="sng" dirty="0">
                <a:latin typeface="Meiryo UI" panose="020B0604030504040204" pitchFamily="50" charset="-128"/>
                <a:ea typeface="Meiryo UI" panose="020B0604030504040204" pitchFamily="50" charset="-128"/>
              </a:rPr>
            </a:br>
            <a:r>
              <a:rPr lang="ja-JP" altLang="en-US" sz="1200" b="1"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rPr>
              <a:t>年の</a:t>
            </a:r>
            <a:r>
              <a:rPr lang="ja-JP" altLang="en-US" sz="1200" b="1" u="sng" dirty="0">
                <a:latin typeface="Meiryo UI" panose="020B0604030504040204" pitchFamily="50" charset="-128"/>
                <a:ea typeface="Meiryo UI" panose="020B0604030504040204" pitchFamily="50" charset="-128"/>
              </a:rPr>
              <a:t>万博開催時には</a:t>
            </a:r>
            <a:r>
              <a:rPr lang="ja-JP" altLang="en-US" sz="1200" dirty="0">
                <a:latin typeface="Meiryo UI" panose="020B0604030504040204" pitchFamily="50" charset="-128"/>
                <a:ea typeface="Meiryo UI" panose="020B0604030504040204" pitchFamily="50" charset="-128"/>
              </a:rPr>
              <a:t>、国内外から</a:t>
            </a:r>
            <a:r>
              <a:rPr lang="ja-JP" altLang="en-US" sz="1200" b="1" u="sng" dirty="0">
                <a:latin typeface="Meiryo UI" panose="020B0604030504040204" pitchFamily="50" charset="-128"/>
                <a:ea typeface="Meiryo UI" panose="020B0604030504040204" pitchFamily="50" charset="-128"/>
              </a:rPr>
              <a:t>約</a:t>
            </a:r>
            <a:r>
              <a:rPr lang="en-US" altLang="ja-JP" sz="1200" b="1" u="sng" dirty="0">
                <a:latin typeface="Meiryo UI" panose="020B0604030504040204" pitchFamily="50" charset="-128"/>
                <a:ea typeface="Meiryo UI" panose="020B0604030504040204" pitchFamily="50" charset="-128"/>
              </a:rPr>
              <a:t>2,800</a:t>
            </a:r>
            <a:r>
              <a:rPr lang="ja-JP" altLang="en-US" sz="1200" b="1" u="sng" dirty="0">
                <a:latin typeface="Meiryo UI" panose="020B0604030504040204" pitchFamily="50" charset="-128"/>
                <a:ea typeface="Meiryo UI" panose="020B0604030504040204" pitchFamily="50" charset="-128"/>
              </a:rPr>
              <a:t>万人の方々が来場</a:t>
            </a:r>
            <a:r>
              <a:rPr lang="ja-JP" altLang="en-US" sz="1200" dirty="0">
                <a:latin typeface="Meiryo UI" panose="020B0604030504040204" pitchFamily="50" charset="-128"/>
                <a:ea typeface="Meiryo UI" panose="020B0604030504040204" pitchFamily="50" charset="-128"/>
              </a:rPr>
              <a:t>する見込み</a:t>
            </a:r>
            <a:endParaRPr lang="en-US" altLang="ja-JP" sz="1200" dirty="0">
              <a:latin typeface="Meiryo UI" panose="020B0604030504040204" pitchFamily="50" charset="-128"/>
              <a:ea typeface="Meiryo UI" panose="020B0604030504040204" pitchFamily="50" charset="-128"/>
            </a:endParaRPr>
          </a:p>
          <a:p>
            <a:pPr>
              <a:lnSpc>
                <a:spcPts val="2000"/>
              </a:lnSpc>
            </a:pPr>
            <a:r>
              <a:rPr lang="ja-JP" altLang="en-US" sz="1200" dirty="0">
                <a:latin typeface="Meiryo UI" panose="020B0604030504040204" pitchFamily="50" charset="-128"/>
                <a:ea typeface="Meiryo UI" panose="020B0604030504040204" pitchFamily="50" charset="-128"/>
              </a:rPr>
              <a:t>○ さらに、</a:t>
            </a:r>
            <a:r>
              <a:rPr lang="ja-JP" altLang="en-US" sz="1200" b="1" u="sng" dirty="0">
                <a:latin typeface="Meiryo UI" panose="020B0604030504040204" pitchFamily="50" charset="-128"/>
                <a:ea typeface="Meiryo UI" panose="020B0604030504040204" pitchFamily="50" charset="-128"/>
              </a:rPr>
              <a:t>万博のみならず、観光やビジネス目的で大阪を訪れる方々も多くいる</a:t>
            </a:r>
            <a:r>
              <a:rPr lang="ja-JP" altLang="en-US" sz="1050" dirty="0">
                <a:latin typeface="Meiryo UI" panose="020B0604030504040204" pitchFamily="50" charset="-128"/>
                <a:ea typeface="Meiryo UI" panose="020B0604030504040204" pitchFamily="50" charset="-128"/>
              </a:rPr>
              <a:t>（参考：</a:t>
            </a:r>
            <a:r>
              <a:rPr lang="en-US" altLang="ja-JP" sz="1050" dirty="0">
                <a:latin typeface="Meiryo UI" panose="020B0604030504040204" pitchFamily="50" charset="-128"/>
                <a:ea typeface="Meiryo UI" panose="020B0604030504040204" pitchFamily="50" charset="-128"/>
              </a:rPr>
              <a:t>2019</a:t>
            </a:r>
            <a:r>
              <a:rPr lang="ja-JP" altLang="en-US" sz="1050" dirty="0">
                <a:latin typeface="Meiryo UI" panose="020B0604030504040204" pitchFamily="50" charset="-128"/>
                <a:ea typeface="Meiryo UI" panose="020B0604030504040204" pitchFamily="50" charset="-128"/>
              </a:rPr>
              <a:t>年来阪外国人旅行者数約</a:t>
            </a:r>
            <a:r>
              <a:rPr lang="en-US" altLang="ja-JP" sz="1050" dirty="0">
                <a:latin typeface="Meiryo UI" panose="020B0604030504040204" pitchFamily="50" charset="-128"/>
                <a:ea typeface="Meiryo UI" panose="020B0604030504040204" pitchFamily="50" charset="-128"/>
              </a:rPr>
              <a:t>1,230</a:t>
            </a:r>
            <a:r>
              <a:rPr lang="ja-JP" altLang="en-US" sz="1050" dirty="0">
                <a:latin typeface="Meiryo UI" panose="020B0604030504040204" pitchFamily="50" charset="-128"/>
                <a:ea typeface="Meiryo UI" panose="020B0604030504040204" pitchFamily="50" charset="-128"/>
              </a:rPr>
              <a:t>万人）</a:t>
            </a:r>
            <a:endParaRPr lang="ja-JP" altLang="en-US" sz="1200" dirty="0">
              <a:latin typeface="Meiryo UI" panose="020B0604030504040204" pitchFamily="50" charset="-128"/>
              <a:ea typeface="Meiryo UI" panose="020B0604030504040204" pitchFamily="50" charset="-128"/>
            </a:endParaRPr>
          </a:p>
        </p:txBody>
      </p:sp>
      <p:sp>
        <p:nvSpPr>
          <p:cNvPr id="13" name="加算記号 12">
            <a:extLst>
              <a:ext uri="{FF2B5EF4-FFF2-40B4-BE49-F238E27FC236}">
                <a16:creationId xmlns:a16="http://schemas.microsoft.com/office/drawing/2014/main" id="{0B353443-9758-4104-8C46-DCFE9062E1C1}"/>
              </a:ext>
            </a:extLst>
          </p:cNvPr>
          <p:cNvSpPr/>
          <p:nvPr/>
        </p:nvSpPr>
        <p:spPr>
          <a:xfrm>
            <a:off x="4266000" y="5196020"/>
            <a:ext cx="612000" cy="612000"/>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正方形/長方形 64">
            <a:extLst>
              <a:ext uri="{FF2B5EF4-FFF2-40B4-BE49-F238E27FC236}">
                <a16:creationId xmlns:a16="http://schemas.microsoft.com/office/drawing/2014/main" id="{FCB3471A-62E0-4661-8EFC-83B0C986996B}"/>
              </a:ext>
            </a:extLst>
          </p:cNvPr>
          <p:cNvSpPr/>
          <p:nvPr/>
        </p:nvSpPr>
        <p:spPr>
          <a:xfrm>
            <a:off x="8703864" y="6478736"/>
            <a:ext cx="52610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２</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7" name="テキスト ボックス 66">
            <a:extLst>
              <a:ext uri="{FF2B5EF4-FFF2-40B4-BE49-F238E27FC236}">
                <a16:creationId xmlns:a16="http://schemas.microsoft.com/office/drawing/2014/main" id="{62AE4BAA-1C80-4C3A-90AB-CBF8EDDD4A28}"/>
              </a:ext>
            </a:extLst>
          </p:cNvPr>
          <p:cNvSpPr txBox="1"/>
          <p:nvPr/>
        </p:nvSpPr>
        <p:spPr>
          <a:xfrm>
            <a:off x="353683" y="4587794"/>
            <a:ext cx="8522898" cy="571695"/>
          </a:xfrm>
          <a:prstGeom prst="rect">
            <a:avLst/>
          </a:prstGeom>
          <a:solidFill>
            <a:schemeClr val="accent5">
              <a:lumMod val="20000"/>
              <a:lumOff val="80000"/>
            </a:schemeClr>
          </a:solidFill>
          <a:ln w="12700">
            <a:solidFill>
              <a:schemeClr val="bg1">
                <a:lumMod val="50000"/>
              </a:schemeClr>
            </a:solidFill>
            <a:prstDash val="sysDash"/>
          </a:ln>
        </p:spPr>
        <p:txBody>
          <a:bodyPr wrap="square" anchor="ctr">
            <a:spAutoFit/>
          </a:bodyPr>
          <a:lstStyle/>
          <a:p>
            <a:pPr>
              <a:lnSpc>
                <a:spcPts val="2000"/>
              </a:lnSpc>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＜タクシー業界の課題＞　</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nSpc>
                <a:spcPts val="2000"/>
              </a:lnSpc>
            </a:pPr>
            <a:r>
              <a:rPr lang="ja-JP" altLang="en-US" sz="1200" b="1" dirty="0">
                <a:solidFill>
                  <a:prstClr val="black"/>
                </a:solidFill>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タクシー業界</a:t>
            </a:r>
            <a:r>
              <a:rPr lang="ja-JP" altLang="en-US" sz="1200" dirty="0">
                <a:latin typeface="Meiryo UI" panose="020B0604030504040204" pitchFamily="50" charset="-128"/>
                <a:ea typeface="Meiryo UI" panose="020B0604030504040204" pitchFamily="50" charset="-128"/>
              </a:rPr>
              <a:t>における</a:t>
            </a:r>
            <a:r>
              <a:rPr lang="ja-JP" altLang="en-US" sz="1200" b="1" u="sng" dirty="0">
                <a:latin typeface="Meiryo UI" panose="020B0604030504040204" pitchFamily="50" charset="-128"/>
                <a:ea typeface="Meiryo UI" panose="020B0604030504040204" pitchFamily="50" charset="-128"/>
              </a:rPr>
              <a:t>人手不足と高齢化を一朝一夕で解決することは困難　</a:t>
            </a:r>
          </a:p>
        </p:txBody>
      </p:sp>
    </p:spTree>
    <p:extLst>
      <p:ext uri="{BB962C8B-B14F-4D97-AF65-F5344CB8AC3E}">
        <p14:creationId xmlns:p14="http://schemas.microsoft.com/office/powerpoint/2010/main" val="4159590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10">
            <a:extLst>
              <a:ext uri="{FF2B5EF4-FFF2-40B4-BE49-F238E27FC236}">
                <a16:creationId xmlns:a16="http://schemas.microsoft.com/office/drawing/2014/main" id="{2A2415E0-A449-4CB5-9193-164EF83B9AE5}"/>
              </a:ext>
            </a:extLst>
          </p:cNvPr>
          <p:cNvGraphicFramePr>
            <a:graphicFrameLocks noGrp="1"/>
          </p:cNvGraphicFramePr>
          <p:nvPr>
            <p:extLst>
              <p:ext uri="{D42A27DB-BD31-4B8C-83A1-F6EECF244321}">
                <p14:modId xmlns:p14="http://schemas.microsoft.com/office/powerpoint/2010/main" val="1866576815"/>
              </p:ext>
            </p:extLst>
          </p:nvPr>
        </p:nvGraphicFramePr>
        <p:xfrm>
          <a:off x="209635" y="644385"/>
          <a:ext cx="8757284" cy="6055609"/>
        </p:xfrm>
        <a:graphic>
          <a:graphicData uri="http://schemas.openxmlformats.org/drawingml/2006/table">
            <a:tbl>
              <a:tblPr firstRow="1" bandRow="1">
                <a:tableStyleId>{5940675A-B579-460E-94D1-54222C63F5DA}</a:tableStyleId>
              </a:tblPr>
              <a:tblGrid>
                <a:gridCol w="892187">
                  <a:extLst>
                    <a:ext uri="{9D8B030D-6E8A-4147-A177-3AD203B41FA5}">
                      <a16:colId xmlns:a16="http://schemas.microsoft.com/office/drawing/2014/main" val="3991261256"/>
                    </a:ext>
                  </a:extLst>
                </a:gridCol>
                <a:gridCol w="2621699">
                  <a:extLst>
                    <a:ext uri="{9D8B030D-6E8A-4147-A177-3AD203B41FA5}">
                      <a16:colId xmlns:a16="http://schemas.microsoft.com/office/drawing/2014/main" val="3598981902"/>
                    </a:ext>
                  </a:extLst>
                </a:gridCol>
                <a:gridCol w="2621699">
                  <a:extLst>
                    <a:ext uri="{9D8B030D-6E8A-4147-A177-3AD203B41FA5}">
                      <a16:colId xmlns:a16="http://schemas.microsoft.com/office/drawing/2014/main" val="467910922"/>
                    </a:ext>
                  </a:extLst>
                </a:gridCol>
                <a:gridCol w="2621699">
                  <a:extLst>
                    <a:ext uri="{9D8B030D-6E8A-4147-A177-3AD203B41FA5}">
                      <a16:colId xmlns:a16="http://schemas.microsoft.com/office/drawing/2014/main" val="3932542766"/>
                    </a:ext>
                  </a:extLst>
                </a:gridCol>
              </a:tblGrid>
              <a:tr h="452593">
                <a:tc>
                  <a:txBody>
                    <a:bodyPr/>
                    <a:lstStyle/>
                    <a:p>
                      <a:pPr algn="ctr"/>
                      <a:endParaRPr kumimoji="1" lang="en-US" altLang="ja-JP" sz="1300" b="1" dirty="0">
                        <a:solidFill>
                          <a:schemeClr val="bg1"/>
                        </a:solidFill>
                        <a:latin typeface="Meiryo UI" panose="020B0604030504040204" pitchFamily="50" charset="-128"/>
                        <a:ea typeface="Meiryo UI" panose="020B0604030504040204" pitchFamily="50" charset="-128"/>
                      </a:endParaRPr>
                    </a:p>
                  </a:txBody>
                  <a:tcPr marL="84406" marR="84406" marT="42203" marB="42203">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１</a:t>
                      </a: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自家用有償旅客運送</a:t>
                      </a:r>
                      <a:endParaRPr kumimoji="1" lang="en-US" altLang="ja-JP" sz="13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（法第</a:t>
                      </a:r>
                      <a:r>
                        <a:rPr kumimoji="1" lang="en-US" altLang="ja-JP" sz="1100" b="1" dirty="0">
                          <a:solidFill>
                            <a:schemeClr val="bg1"/>
                          </a:solidFill>
                          <a:latin typeface="Meiryo UI" panose="020B0604030504040204" pitchFamily="50" charset="-128"/>
                          <a:ea typeface="Meiryo UI" panose="020B0604030504040204" pitchFamily="50" charset="-128"/>
                        </a:rPr>
                        <a:t>78</a:t>
                      </a:r>
                      <a:r>
                        <a:rPr kumimoji="1" lang="ja-JP" altLang="en-US" sz="1100" b="1" dirty="0">
                          <a:solidFill>
                            <a:schemeClr val="bg1"/>
                          </a:solidFill>
                          <a:latin typeface="Meiryo UI" panose="020B0604030504040204" pitchFamily="50" charset="-128"/>
                          <a:ea typeface="Meiryo UI" panose="020B0604030504040204" pitchFamily="50" charset="-128"/>
                        </a:rPr>
                        <a:t>条第２号）</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２</a:t>
                      </a: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国家戦略特区制度</a:t>
                      </a:r>
                      <a:endParaRPr kumimoji="1" lang="en-US" altLang="ja-JP" sz="13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（特区法第</a:t>
                      </a:r>
                      <a:r>
                        <a:rPr kumimoji="1" lang="en-US" altLang="ja-JP" sz="1100" b="1" dirty="0">
                          <a:solidFill>
                            <a:schemeClr val="bg1"/>
                          </a:solidFill>
                          <a:latin typeface="Meiryo UI" panose="020B0604030504040204" pitchFamily="50" charset="-128"/>
                          <a:ea typeface="Meiryo UI" panose="020B0604030504040204" pitchFamily="50" charset="-128"/>
                        </a:rPr>
                        <a:t>16</a:t>
                      </a:r>
                      <a:r>
                        <a:rPr kumimoji="1" lang="ja-JP" altLang="en-US" sz="1100" b="1" dirty="0">
                          <a:solidFill>
                            <a:schemeClr val="bg1"/>
                          </a:solidFill>
                          <a:latin typeface="Meiryo UI" panose="020B0604030504040204" pitchFamily="50" charset="-128"/>
                          <a:ea typeface="Meiryo UI" panose="020B0604030504040204" pitchFamily="50" charset="-128"/>
                        </a:rPr>
                        <a:t>条の２の２）</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３</a:t>
                      </a: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「公共の福祉」による運送</a:t>
                      </a:r>
                      <a:endParaRPr kumimoji="1" lang="en-US" altLang="ja-JP" sz="1300" b="1"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Meiryo UI" panose="020B0604030504040204" pitchFamily="50" charset="-128"/>
                          <a:ea typeface="Meiryo UI" panose="020B0604030504040204" pitchFamily="50" charset="-128"/>
                        </a:rPr>
                        <a:t>（法第</a:t>
                      </a:r>
                      <a:r>
                        <a:rPr kumimoji="1" lang="en-US" altLang="ja-JP" sz="1100" b="1" dirty="0">
                          <a:solidFill>
                            <a:schemeClr val="bg1"/>
                          </a:solidFill>
                          <a:latin typeface="Meiryo UI" panose="020B0604030504040204" pitchFamily="50" charset="-128"/>
                          <a:ea typeface="Meiryo UI" panose="020B0604030504040204" pitchFamily="50" charset="-128"/>
                        </a:rPr>
                        <a:t>78</a:t>
                      </a:r>
                      <a:r>
                        <a:rPr kumimoji="1" lang="ja-JP" altLang="en-US" sz="1100" b="1" dirty="0">
                          <a:solidFill>
                            <a:schemeClr val="bg1"/>
                          </a:solidFill>
                          <a:latin typeface="Meiryo UI" panose="020B0604030504040204" pitchFamily="50" charset="-128"/>
                          <a:ea typeface="Meiryo UI" panose="020B0604030504040204" pitchFamily="50" charset="-128"/>
                        </a:rPr>
                        <a:t>条第３号）</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2737518651"/>
                  </a:ext>
                </a:extLst>
              </a:tr>
              <a:tr h="1371924">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目的等</a:t>
                      </a:r>
                      <a:endParaRPr kumimoji="1" lang="en-US" altLang="ja-JP" sz="13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地域住民に対する</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過疎地域での輸送又は福祉輸送</a:t>
                      </a:r>
                      <a:endParaRPr kumimoji="1" lang="en-US" altLang="ja-JP" sz="1200" b="1" dirty="0">
                        <a:latin typeface="Meiryo UI" panose="020B0604030504040204" pitchFamily="50" charset="-128"/>
                        <a:ea typeface="Meiryo UI" panose="020B0604030504040204" pitchFamily="50" charset="-128"/>
                      </a:endParaRPr>
                    </a:p>
                    <a:p>
                      <a:pPr algn="l"/>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以下の２類型を定義</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b="1" dirty="0">
                          <a:latin typeface="Meiryo UI" panose="020B0604030504040204" pitchFamily="50" charset="-128"/>
                          <a:ea typeface="Meiryo UI" panose="020B0604030504040204" pitchFamily="50" charset="-128"/>
                        </a:rPr>
                        <a:t>　✔ 交通空白地有償運送</a:t>
                      </a:r>
                      <a:endParaRPr kumimoji="1" lang="en-US" altLang="ja-JP" sz="1200" b="1" dirty="0">
                        <a:latin typeface="Meiryo UI" panose="020B0604030504040204" pitchFamily="50" charset="-128"/>
                        <a:ea typeface="Meiryo UI" panose="020B0604030504040204" pitchFamily="50" charset="-128"/>
                      </a:endParaRPr>
                    </a:p>
                    <a:p>
                      <a:pPr algn="l"/>
                      <a:r>
                        <a:rPr kumimoji="1" lang="ja-JP" altLang="en-US" sz="1200" b="1" dirty="0">
                          <a:latin typeface="Meiryo UI" panose="020B0604030504040204" pitchFamily="50" charset="-128"/>
                          <a:ea typeface="Meiryo UI" panose="020B0604030504040204" pitchFamily="50" charset="-128"/>
                        </a:rPr>
                        <a:t>  ✔ 福祉有償運送</a:t>
                      </a: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外国人観光客の輸送等</a:t>
                      </a:r>
                      <a:endParaRPr kumimoji="1" lang="en-US" altLang="ja-JP" sz="1200" b="1" dirty="0">
                        <a:latin typeface="Meiryo UI" panose="020B0604030504040204" pitchFamily="50" charset="-128"/>
                        <a:ea typeface="Meiryo UI" panose="020B0604030504040204" pitchFamily="50" charset="-128"/>
                      </a:endParaRPr>
                    </a:p>
                    <a:p>
                      <a:pPr algn="ctr"/>
                      <a:endParaRPr kumimoji="1" lang="en-US" altLang="ja-JP" sz="1200" b="1" dirty="0">
                        <a:latin typeface="Meiryo UI" panose="020B0604030504040204" pitchFamily="50" charset="-128"/>
                        <a:ea typeface="Meiryo UI" panose="020B0604030504040204" pitchFamily="50" charset="-128"/>
                      </a:endParaRPr>
                    </a:p>
                    <a:p>
                      <a:pPr algn="ctr"/>
                      <a:endParaRPr kumimoji="1" lang="en-US" altLang="ja-JP" sz="1200" b="1"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ただし、既存のバス・タクシー事業者等による運送が困難なものに限る</a:t>
                      </a:r>
                      <a:endParaRPr kumimoji="1" lang="en-US" altLang="ja-JP" sz="1200" b="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「公共の福祉」の確保</a:t>
                      </a:r>
                      <a:endParaRPr kumimoji="1" lang="en-US" altLang="ja-JP" sz="1200" b="1" dirty="0">
                        <a:latin typeface="Meiryo UI" panose="020B0604030504040204" pitchFamily="50" charset="-128"/>
                        <a:ea typeface="Meiryo UI" panose="020B0604030504040204" pitchFamily="50" charset="-128"/>
                      </a:endParaRPr>
                    </a:p>
                    <a:p>
                      <a:pPr algn="l"/>
                      <a:endParaRPr kumimoji="1" lang="en-US" altLang="ja-JP" sz="1200" dirty="0">
                        <a:latin typeface="Meiryo UI" panose="020B0604030504040204" pitchFamily="50" charset="-128"/>
                        <a:ea typeface="Meiryo UI" panose="020B0604030504040204" pitchFamily="50" charset="-128"/>
                      </a:endParaRPr>
                    </a:p>
                    <a:p>
                      <a:pPr algn="l"/>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ただし、</a:t>
                      </a:r>
                      <a:r>
                        <a:rPr kumimoji="1" lang="ja-JP" altLang="en-US" sz="1200" b="1" dirty="0">
                          <a:latin typeface="Meiryo UI" panose="020B0604030504040204" pitchFamily="50" charset="-128"/>
                          <a:ea typeface="Meiryo UI" panose="020B0604030504040204" pitchFamily="50" charset="-128"/>
                        </a:rPr>
                        <a:t>地域又は期間を限定</a:t>
                      </a:r>
                      <a:r>
                        <a:rPr kumimoji="1" lang="ja-JP" altLang="en-US" sz="1200" dirty="0">
                          <a:latin typeface="Meiryo UI" panose="020B0604030504040204" pitchFamily="50" charset="-128"/>
                          <a:ea typeface="Meiryo UI" panose="020B0604030504040204" pitchFamily="50" charset="-128"/>
                        </a:rPr>
                        <a:t>し、国交大臣の</a:t>
                      </a:r>
                      <a:r>
                        <a:rPr kumimoji="1" lang="ja-JP" altLang="en-US" sz="1200" b="1" dirty="0">
                          <a:latin typeface="Meiryo UI" panose="020B0604030504040204" pitchFamily="50" charset="-128"/>
                          <a:ea typeface="Meiryo UI" panose="020B0604030504040204" pitchFamily="50" charset="-128"/>
                        </a:rPr>
                        <a:t>許可</a:t>
                      </a:r>
                      <a:r>
                        <a:rPr kumimoji="1" lang="ja-JP" altLang="en-US" sz="1200" dirty="0">
                          <a:latin typeface="Meiryo UI" panose="020B0604030504040204" pitchFamily="50" charset="-128"/>
                          <a:ea typeface="Meiryo UI" panose="020B0604030504040204" pitchFamily="50" charset="-128"/>
                        </a:rPr>
                        <a:t>が必要</a:t>
                      </a: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2467122"/>
                  </a:ext>
                </a:extLst>
              </a:tr>
              <a:tr h="284050">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実施主体</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市町村、特定非営利活動法人　等</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1" dirty="0">
                          <a:latin typeface="Meiryo UI" panose="020B0604030504040204" pitchFamily="50" charset="-128"/>
                          <a:ea typeface="Meiryo UI" panose="020B0604030504040204" pitchFamily="50" charset="-128"/>
                        </a:rPr>
                        <a:t>同左</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1" dirty="0">
                          <a:latin typeface="Meiryo UI" panose="020B0604030504040204" pitchFamily="50" charset="-128"/>
                          <a:ea typeface="Meiryo UI" panose="020B0604030504040204" pitchFamily="50" charset="-128"/>
                        </a:rPr>
                        <a:t>規定なし</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36362526"/>
                  </a:ext>
                </a:extLst>
              </a:tr>
              <a:tr h="284050">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運送対象</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地域住民 等</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1" dirty="0">
                          <a:latin typeface="Meiryo UI" panose="020B0604030504040204" pitchFamily="50" charset="-128"/>
                          <a:ea typeface="Meiryo UI" panose="020B0604030504040204" pitchFamily="50" charset="-128"/>
                        </a:rPr>
                        <a:t>訪日外国人などの観光客</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1" dirty="0">
                          <a:latin typeface="Meiryo UI" panose="020B0604030504040204" pitchFamily="50" charset="-128"/>
                          <a:ea typeface="Meiryo UI" panose="020B0604030504040204" pitchFamily="50" charset="-128"/>
                        </a:rPr>
                        <a:t>規定なし</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41782859"/>
                  </a:ext>
                </a:extLst>
              </a:tr>
              <a:tr h="284050">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運行区域</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交通空白地　等</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1" dirty="0">
                          <a:latin typeface="Meiryo UI" panose="020B0604030504040204" pitchFamily="50" charset="-128"/>
                          <a:ea typeface="Meiryo UI" panose="020B0604030504040204" pitchFamily="50" charset="-128"/>
                        </a:rPr>
                        <a:t>同左</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1" dirty="0">
                          <a:latin typeface="Meiryo UI" panose="020B0604030504040204" pitchFamily="50" charset="-128"/>
                          <a:ea typeface="Meiryo UI" panose="020B0604030504040204" pitchFamily="50" charset="-128"/>
                        </a:rPr>
                        <a:t>地域</a:t>
                      </a:r>
                      <a:r>
                        <a:rPr kumimoji="1" lang="ja-JP" altLang="en-US" sz="1200" b="0" dirty="0">
                          <a:latin typeface="Meiryo UI" panose="020B0604030504040204" pitchFamily="50" charset="-128"/>
                          <a:ea typeface="Meiryo UI" panose="020B0604030504040204" pitchFamily="50" charset="-128"/>
                        </a:rPr>
                        <a:t>（又は期間）</a:t>
                      </a:r>
                      <a:r>
                        <a:rPr kumimoji="1" lang="ja-JP" altLang="en-US" sz="1200" b="1" dirty="0">
                          <a:latin typeface="Meiryo UI" panose="020B0604030504040204" pitchFamily="50" charset="-128"/>
                          <a:ea typeface="Meiryo UI" panose="020B0604030504040204" pitchFamily="50" charset="-128"/>
                        </a:rPr>
                        <a:t>を限定</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87866658"/>
                  </a:ext>
                </a:extLst>
              </a:tr>
              <a:tr h="284050">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対　価</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実費の範囲内</a:t>
                      </a:r>
                      <a:r>
                        <a:rPr kumimoji="1" lang="ja-JP" altLang="en-US" sz="1000" b="0" dirty="0">
                          <a:latin typeface="Meiryo UI" panose="020B0604030504040204" pitchFamily="50" charset="-128"/>
                          <a:ea typeface="Meiryo UI" panose="020B0604030504040204" pitchFamily="50" charset="-128"/>
                        </a:rPr>
                        <a:t>（タクシーの</a:t>
                      </a:r>
                      <a:r>
                        <a:rPr kumimoji="1" lang="en-US" altLang="ja-JP" sz="1000" b="0" dirty="0">
                          <a:latin typeface="Meiryo UI" panose="020B0604030504040204" pitchFamily="50" charset="-128"/>
                          <a:ea typeface="Meiryo UI" panose="020B0604030504040204" pitchFamily="50" charset="-128"/>
                        </a:rPr>
                        <a:t>1/2</a:t>
                      </a:r>
                      <a:r>
                        <a:rPr kumimoji="1" lang="ja-JP" altLang="en-US" sz="1000" b="0" dirty="0">
                          <a:latin typeface="Meiryo UI" panose="020B0604030504040204" pitchFamily="50" charset="-128"/>
                          <a:ea typeface="Meiryo UI" panose="020B0604030504040204" pitchFamily="50" charset="-128"/>
                        </a:rPr>
                        <a:t>が目安）</a:t>
                      </a:r>
                      <a:endParaRPr kumimoji="1" lang="ja-JP" altLang="en-US" sz="1200" b="0" dirty="0">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1" dirty="0">
                          <a:latin typeface="Meiryo UI" panose="020B0604030504040204" pitchFamily="50" charset="-128"/>
                          <a:ea typeface="Meiryo UI" panose="020B0604030504040204" pitchFamily="50" charset="-128"/>
                        </a:rPr>
                        <a:t>同左</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kumimoji="1" lang="ja-JP" altLang="en-US" sz="1200" b="1" dirty="0">
                          <a:latin typeface="Meiryo UI" panose="020B0604030504040204" pitchFamily="50" charset="-128"/>
                          <a:ea typeface="Meiryo UI" panose="020B0604030504040204" pitchFamily="50" charset="-128"/>
                        </a:rPr>
                        <a:t>規定なし</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94899517"/>
                  </a:ext>
                </a:extLst>
              </a:tr>
              <a:tr h="1713863">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実施手続</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r>
                        <a:rPr kumimoji="1" lang="ja-JP" altLang="en-US" sz="1200" b="1" dirty="0">
                          <a:latin typeface="Meiryo UI" panose="020B0604030504040204" pitchFamily="50" charset="-128"/>
                          <a:ea typeface="Meiryo UI" panose="020B0604030504040204" pitchFamily="50" charset="-128"/>
                        </a:rPr>
                        <a:t>①</a:t>
                      </a:r>
                      <a:r>
                        <a:rPr kumimoji="1" lang="ja-JP" altLang="en-US" sz="1200" b="1" kern="1200" dirty="0">
                          <a:solidFill>
                            <a:schemeClr val="tx1"/>
                          </a:solidFill>
                          <a:latin typeface="Meiryo UI" panose="020B0604030504040204" pitchFamily="50" charset="-128"/>
                          <a:ea typeface="Meiryo UI" panose="020B0604030504040204" pitchFamily="50" charset="-128"/>
                          <a:cs typeface="+mn-cs"/>
                        </a:rPr>
                        <a:t>地域公共交通会議等における</a:t>
                      </a:r>
                      <a:endParaRPr kumimoji="1" lang="en-US" altLang="ja-JP" sz="1200" b="1" kern="1200" dirty="0">
                        <a:solidFill>
                          <a:schemeClr val="tx1"/>
                        </a:solidFill>
                        <a:latin typeface="Meiryo UI" panose="020B0604030504040204" pitchFamily="50" charset="-128"/>
                        <a:ea typeface="Meiryo UI" panose="020B0604030504040204" pitchFamily="50" charset="-128"/>
                        <a:cs typeface="+mn-cs"/>
                      </a:endParaRPr>
                    </a:p>
                    <a:p>
                      <a:pPr algn="l"/>
                      <a:r>
                        <a:rPr kumimoji="1" lang="en-US" altLang="ja-JP" sz="1200" b="0" kern="1200" dirty="0">
                          <a:solidFill>
                            <a:schemeClr val="tx1"/>
                          </a:solidFill>
                          <a:latin typeface="Meiryo UI" panose="020B0604030504040204" pitchFamily="50" charset="-128"/>
                          <a:ea typeface="Meiryo UI" panose="020B0604030504040204" pitchFamily="50" charset="-128"/>
                          <a:cs typeface="+mn-cs"/>
                        </a:rPr>
                        <a:t>   </a:t>
                      </a:r>
                      <a:r>
                        <a:rPr kumimoji="1" lang="ja-JP" altLang="en-US" sz="1200" b="1" dirty="0">
                          <a:latin typeface="Meiryo UI" panose="020B0604030504040204" pitchFamily="50" charset="-128"/>
                          <a:ea typeface="Meiryo UI" panose="020B0604030504040204" pitchFamily="50" charset="-128"/>
                        </a:rPr>
                        <a:t>地域関係者</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dirty="0">
                          <a:latin typeface="Meiryo UI" panose="020B0604030504040204" pitchFamily="50" charset="-128"/>
                          <a:ea typeface="Meiryo UI" panose="020B0604030504040204" pitchFamily="50" charset="-128"/>
                        </a:rPr>
                        <a:t>の協議</a:t>
                      </a:r>
                      <a:r>
                        <a:rPr kumimoji="1" lang="ja-JP" altLang="en-US" sz="1000" b="0" dirty="0">
                          <a:latin typeface="Meiryo UI" panose="020B0604030504040204" pitchFamily="50" charset="-128"/>
                          <a:ea typeface="Meiryo UI" panose="020B0604030504040204" pitchFamily="50" charset="-128"/>
                        </a:rPr>
                        <a:t>（法令必置）</a:t>
                      </a:r>
                      <a:endParaRPr kumimoji="1" lang="en-US" altLang="ja-JP" sz="1000" b="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市町村、運送事業者、地域住民　等</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gn="l"/>
                      <a:endParaRPr kumimoji="1" lang="en-US" altLang="ja-JP" sz="1000" b="0" dirty="0">
                        <a:latin typeface="Meiryo UI" panose="020B0604030504040204" pitchFamily="50" charset="-128"/>
                        <a:ea typeface="Meiryo UI" panose="020B0604030504040204" pitchFamily="50" charset="-128"/>
                      </a:endParaRPr>
                    </a:p>
                    <a:p>
                      <a:pPr algn="l"/>
                      <a:r>
                        <a:rPr kumimoji="1" lang="ja-JP" altLang="en-US" sz="1200" b="1" dirty="0">
                          <a:latin typeface="Meiryo UI" panose="020B0604030504040204" pitchFamily="50" charset="-128"/>
                          <a:ea typeface="Meiryo UI" panose="020B0604030504040204" pitchFamily="50" charset="-128"/>
                        </a:rPr>
                        <a:t>②</a:t>
                      </a:r>
                      <a:r>
                        <a:rPr kumimoji="1" lang="ja-JP" altLang="en-US" sz="1200" b="1" u="none" dirty="0">
                          <a:latin typeface="Meiryo UI" panose="020B0604030504040204" pitchFamily="50" charset="-128"/>
                          <a:ea typeface="Meiryo UI" panose="020B0604030504040204" pitchFamily="50" charset="-128"/>
                        </a:rPr>
                        <a:t>登録</a:t>
                      </a:r>
                      <a:r>
                        <a:rPr kumimoji="1" lang="ja-JP" altLang="en-US" sz="1200" b="1" dirty="0">
                          <a:latin typeface="Meiryo UI" panose="020B0604030504040204" pitchFamily="50" charset="-128"/>
                          <a:ea typeface="Meiryo UI" panose="020B0604030504040204" pitchFamily="50" charset="-128"/>
                        </a:rPr>
                        <a:t>申請</a:t>
                      </a:r>
                      <a:endParaRPr kumimoji="1" lang="en-US" altLang="ja-JP" sz="1200" b="1"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①国家戦略特別区域会議による計画</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策定</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・特区大臣、自治体の長、事業実施予定者</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NPO</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等）などが参画</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市町村、事業実施予定者が運送事業者と</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別途協議を実施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lgn="l"/>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000" b="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②国交大臣の同意</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③内閣総理大臣による認定</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④登録申請</a:t>
                      </a: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r>
                        <a:rPr kumimoji="1" lang="ja-JP" altLang="en-US" sz="1200" b="1" dirty="0">
                          <a:latin typeface="Meiryo UI" panose="020B0604030504040204" pitchFamily="50" charset="-128"/>
                          <a:ea typeface="Meiryo UI" panose="020B0604030504040204" pitchFamily="50" charset="-128"/>
                        </a:rPr>
                        <a:t>国交大臣へ</a:t>
                      </a:r>
                      <a:r>
                        <a:rPr kumimoji="1" lang="ja-JP" altLang="en-US" sz="1200" b="1" u="none" dirty="0">
                          <a:latin typeface="Meiryo UI" panose="020B0604030504040204" pitchFamily="50" charset="-128"/>
                          <a:ea typeface="Meiryo UI" panose="020B0604030504040204" pitchFamily="50" charset="-128"/>
                        </a:rPr>
                        <a:t>許可</a:t>
                      </a:r>
                      <a:r>
                        <a:rPr kumimoji="1" lang="ja-JP" altLang="en-US" sz="1200" b="1" dirty="0">
                          <a:latin typeface="Meiryo UI" panose="020B0604030504040204" pitchFamily="50" charset="-128"/>
                          <a:ea typeface="Meiryo UI" panose="020B0604030504040204" pitchFamily="50" charset="-128"/>
                        </a:rPr>
                        <a:t>申請</a:t>
                      </a:r>
                      <a:endParaRPr kumimoji="1" lang="en-US" altLang="ja-JP" sz="12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　</a:t>
                      </a:r>
                      <a:r>
                        <a:rPr kumimoji="1" lang="ja-JP" altLang="en-US" sz="1000" b="0" dirty="0">
                          <a:latin typeface="Meiryo UI" panose="020B0604030504040204" pitchFamily="50" charset="-128"/>
                          <a:ea typeface="Meiryo UI" panose="020B0604030504040204" pitchFamily="50" charset="-128"/>
                        </a:rPr>
                        <a:t>（申請内容）</a:t>
                      </a:r>
                      <a:endParaRPr kumimoji="1" lang="en-US" altLang="ja-JP" sz="1200" b="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・氏名、住所</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・運送需要者</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・運送する人の数、物の種類・数量</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・運送期間、区域</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・有償運送を必要とする理由　　　など</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その他の詳細な手続き規定なし</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15832144"/>
                  </a:ext>
                </a:extLst>
              </a:tr>
              <a:tr h="1298520">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活用例</a:t>
                      </a:r>
                      <a:r>
                        <a:rPr kumimoji="1" lang="en-US" altLang="ja-JP" sz="1300" b="1" dirty="0">
                          <a:solidFill>
                            <a:schemeClr val="bg1"/>
                          </a:solidFill>
                          <a:latin typeface="Meiryo UI" panose="020B0604030504040204" pitchFamily="50" charset="-128"/>
                          <a:ea typeface="Meiryo UI" panose="020B0604030504040204" pitchFamily="50" charset="-128"/>
                        </a:rPr>
                        <a:t>※</a:t>
                      </a:r>
                      <a:endParaRPr kumimoji="1" lang="ja-JP" altLang="en-US" sz="13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r>
                        <a:rPr kumimoji="1" lang="ja-JP" altLang="en-US" sz="1200" b="1" dirty="0">
                          <a:latin typeface="Meiryo UI" panose="020B0604030504040204" pitchFamily="50" charset="-128"/>
                          <a:ea typeface="Meiryo UI" panose="020B0604030504040204" pitchFamily="50" charset="-128"/>
                        </a:rPr>
                        <a:t>（交通空白地有償運送）</a:t>
                      </a:r>
                      <a:endParaRPr kumimoji="1" lang="en-US" altLang="ja-JP" sz="1200" b="1"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 能勢町「ふれあい号」　等</a:t>
                      </a:r>
                      <a:endParaRPr kumimoji="1" lang="en-US" altLang="ja-JP" sz="1000" b="0" dirty="0">
                        <a:latin typeface="Meiryo UI" panose="020B0604030504040204" pitchFamily="50" charset="-128"/>
                        <a:ea typeface="Meiryo UI" panose="020B0604030504040204" pitchFamily="50" charset="-128"/>
                      </a:endParaRPr>
                    </a:p>
                    <a:p>
                      <a:pPr algn="l"/>
                      <a:r>
                        <a:rPr kumimoji="1" lang="ja-JP" altLang="en-US" sz="1000" b="0" dirty="0">
                          <a:latin typeface="Meiryo UI" panose="020B0604030504040204" pitchFamily="50" charset="-128"/>
                          <a:ea typeface="Meiryo UI" panose="020B0604030504040204" pitchFamily="50" charset="-128"/>
                        </a:rPr>
                        <a:t>　　　</a:t>
                      </a:r>
                      <a:endParaRPr kumimoji="1" lang="en-US" altLang="ja-JP" sz="1200" b="1" dirty="0">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（福祉有償運送）</a:t>
                      </a:r>
                      <a:endParaRPr kumimoji="1" lang="en-US" altLang="ja-JP" sz="1200" b="1"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 三重県松阪市、滋賀県蒲生郡竜王</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　　町</a:t>
                      </a:r>
                      <a:r>
                        <a:rPr kumimoji="1" lang="ja-JP" altLang="en-US" sz="1200" b="0">
                          <a:latin typeface="Meiryo UI" panose="020B0604030504040204" pitchFamily="50" charset="-128"/>
                          <a:ea typeface="Meiryo UI" panose="020B0604030504040204" pitchFamily="50" charset="-128"/>
                        </a:rPr>
                        <a:t>、鳥取県米子市　</a:t>
                      </a:r>
                      <a:r>
                        <a:rPr kumimoji="1" lang="ja-JP" altLang="en-US" sz="1200" b="0" dirty="0">
                          <a:latin typeface="Meiryo UI" panose="020B0604030504040204" pitchFamily="50" charset="-128"/>
                          <a:ea typeface="Meiryo UI" panose="020B0604030504040204" pitchFamily="50" charset="-128"/>
                        </a:rPr>
                        <a:t>等</a:t>
                      </a:r>
                      <a:endParaRPr kumimoji="1" lang="en-US" altLang="ja-JP" sz="1200" b="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兵庫県養父市</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「やぶくる」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スクールバス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訪問介護員等による有償運送</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繁忙期（年末年始等）における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貨物運送</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コロナ緊急事態宣言期間中のタク</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シーによる貨物輸送　　等</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（詳細Ｐ７参考資料参照）</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95510758"/>
                  </a:ext>
                </a:extLst>
              </a:tr>
            </a:tbl>
          </a:graphicData>
        </a:graphic>
      </p:graphicFrame>
      <p:sp>
        <p:nvSpPr>
          <p:cNvPr id="16" name="テキスト ボックス 15">
            <a:extLst>
              <a:ext uri="{FF2B5EF4-FFF2-40B4-BE49-F238E27FC236}">
                <a16:creationId xmlns:a16="http://schemas.microsoft.com/office/drawing/2014/main" id="{70FF163C-37C2-4C89-B364-CB92B5167048}"/>
              </a:ext>
            </a:extLst>
          </p:cNvPr>
          <p:cNvSpPr txBox="1"/>
          <p:nvPr/>
        </p:nvSpPr>
        <p:spPr>
          <a:xfrm>
            <a:off x="5365625" y="450909"/>
            <a:ext cx="3717990" cy="215444"/>
          </a:xfrm>
          <a:prstGeom prst="rect">
            <a:avLst/>
          </a:prstGeom>
          <a:noFill/>
        </p:spPr>
        <p:txBody>
          <a:bodyPr wrap="square">
            <a:spAutoFit/>
          </a:bodyPr>
          <a:lstStyle/>
          <a:p>
            <a:pPr defTabSz="844083"/>
            <a:r>
              <a:rPr kumimoji="1" lang="ja-JP" altLang="en-US" sz="800" dirty="0">
                <a:solidFill>
                  <a:prstClr val="black"/>
                </a:solidFill>
                <a:latin typeface="Meiryo UI" panose="020B0604030504040204" pitchFamily="50" charset="-128"/>
                <a:ea typeface="Meiryo UI" panose="020B0604030504040204" pitchFamily="50" charset="-128"/>
              </a:rPr>
              <a:t>法：道路運送法　規則：道路運送法施行規則　　特区法：国家戦略特別区域法</a:t>
            </a:r>
          </a:p>
        </p:txBody>
      </p:sp>
      <p:sp>
        <p:nvSpPr>
          <p:cNvPr id="6" name="テキスト ボックス 5">
            <a:extLst>
              <a:ext uri="{FF2B5EF4-FFF2-40B4-BE49-F238E27FC236}">
                <a16:creationId xmlns:a16="http://schemas.microsoft.com/office/drawing/2014/main" id="{FD202515-DBD8-4055-875D-8961D7F6F1F6}"/>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現行制度の概要・比較</a:t>
            </a:r>
          </a:p>
        </p:txBody>
      </p:sp>
      <p:cxnSp>
        <p:nvCxnSpPr>
          <p:cNvPr id="7" name="直線コネクタ 6">
            <a:extLst>
              <a:ext uri="{FF2B5EF4-FFF2-40B4-BE49-F238E27FC236}">
                <a16:creationId xmlns:a16="http://schemas.microsoft.com/office/drawing/2014/main" id="{AC9AC310-E4C9-4FFC-B70D-052D9FEF5D1A}"/>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17CD994A-5E37-4ACF-B03B-FEBB16F05829}"/>
              </a:ext>
            </a:extLst>
          </p:cNvPr>
          <p:cNvSpPr/>
          <p:nvPr/>
        </p:nvSpPr>
        <p:spPr>
          <a:xfrm>
            <a:off x="8645602" y="29644"/>
            <a:ext cx="52610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３</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F96C0799-698B-4BB4-A325-3354618B9B92}"/>
              </a:ext>
            </a:extLst>
          </p:cNvPr>
          <p:cNvSpPr txBox="1"/>
          <p:nvPr/>
        </p:nvSpPr>
        <p:spPr>
          <a:xfrm>
            <a:off x="177081" y="6666726"/>
            <a:ext cx="5958253" cy="215444"/>
          </a:xfrm>
          <a:prstGeom prst="rect">
            <a:avLst/>
          </a:prstGeom>
          <a:noFill/>
        </p:spPr>
        <p:txBody>
          <a:bodyPr wrap="square">
            <a:spAutoFit/>
          </a:bodyPr>
          <a:lstStyle/>
          <a:p>
            <a:pPr defTabSz="844083"/>
            <a:r>
              <a:rPr kumimoji="1" lang="en-US" altLang="ja-JP" sz="800" dirty="0">
                <a:solidFill>
                  <a:prstClr val="black"/>
                </a:solidFill>
                <a:latin typeface="Meiryo UI" panose="020B0604030504040204" pitchFamily="50" charset="-128"/>
                <a:ea typeface="Meiryo UI" panose="020B0604030504040204" pitchFamily="50" charset="-128"/>
              </a:rPr>
              <a:t>※【</a:t>
            </a:r>
            <a:r>
              <a:rPr kumimoji="1" lang="ja-JP" altLang="en-US" sz="800" dirty="0">
                <a:solidFill>
                  <a:prstClr val="black"/>
                </a:solidFill>
                <a:latin typeface="Meiryo UI" panose="020B0604030504040204" pitchFamily="50" charset="-128"/>
                <a:ea typeface="Meiryo UI" panose="020B0604030504040204" pitchFamily="50" charset="-128"/>
              </a:rPr>
              <a:t>１</a:t>
            </a:r>
            <a:r>
              <a:rPr kumimoji="1" lang="en-US" altLang="ja-JP" sz="800" dirty="0">
                <a:solidFill>
                  <a:prstClr val="black"/>
                </a:solidFill>
                <a:latin typeface="Meiryo UI" panose="020B0604030504040204" pitchFamily="50" charset="-128"/>
                <a:ea typeface="Meiryo UI" panose="020B0604030504040204" pitchFamily="50" charset="-128"/>
              </a:rPr>
              <a:t>】【</a:t>
            </a:r>
            <a:r>
              <a:rPr kumimoji="1" lang="ja-JP" altLang="en-US" sz="800" dirty="0">
                <a:solidFill>
                  <a:prstClr val="black"/>
                </a:solidFill>
                <a:latin typeface="Meiryo UI" panose="020B0604030504040204" pitchFamily="50" charset="-128"/>
                <a:ea typeface="Meiryo UI" panose="020B0604030504040204" pitchFamily="50" charset="-128"/>
              </a:rPr>
              <a:t>２</a:t>
            </a:r>
            <a:r>
              <a:rPr kumimoji="1" lang="en-US" altLang="ja-JP" sz="800" dirty="0">
                <a:solidFill>
                  <a:prstClr val="black"/>
                </a:solidFill>
                <a:latin typeface="Meiryo UI" panose="020B0604030504040204" pitchFamily="50" charset="-128"/>
                <a:ea typeface="Meiryo UI" panose="020B0604030504040204" pitchFamily="50" charset="-128"/>
              </a:rPr>
              <a:t>】</a:t>
            </a:r>
            <a:r>
              <a:rPr kumimoji="1" lang="ja-JP" altLang="en-US" sz="800" dirty="0">
                <a:solidFill>
                  <a:prstClr val="black"/>
                </a:solidFill>
                <a:latin typeface="Meiryo UI" panose="020B0604030504040204" pitchFamily="50" charset="-128"/>
                <a:ea typeface="Meiryo UI" panose="020B0604030504040204" pitchFamily="50" charset="-128"/>
              </a:rPr>
              <a:t>の事例は、国交省ＨＰ「</a:t>
            </a:r>
            <a:r>
              <a:rPr kumimoji="1" lang="zh-TW" altLang="en-US" sz="800" dirty="0">
                <a:solidFill>
                  <a:prstClr val="black"/>
                </a:solidFill>
                <a:latin typeface="Meiryo UI" panose="020B0604030504040204" pitchFamily="50" charset="-128"/>
                <a:ea typeface="Meiryo UI" panose="020B0604030504040204" pitchFamily="50" charset="-128"/>
              </a:rPr>
              <a:t>自家用有償旅客運送事例集</a:t>
            </a:r>
            <a:r>
              <a:rPr kumimoji="1" lang="ja-JP" altLang="en-US" sz="800" dirty="0">
                <a:solidFill>
                  <a:prstClr val="black"/>
                </a:solidFill>
                <a:latin typeface="Meiryo UI" panose="020B0604030504040204" pitchFamily="50" charset="-128"/>
                <a:ea typeface="Meiryo UI" panose="020B0604030504040204" pitchFamily="50" charset="-128"/>
              </a:rPr>
              <a:t>」（令和２年３月時点）等を基に府作成（記載は実施地域）</a:t>
            </a:r>
          </a:p>
        </p:txBody>
      </p:sp>
    </p:spTree>
    <p:extLst>
      <p:ext uri="{BB962C8B-B14F-4D97-AF65-F5344CB8AC3E}">
        <p14:creationId xmlns:p14="http://schemas.microsoft.com/office/powerpoint/2010/main" val="3002095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10">
            <a:extLst>
              <a:ext uri="{FF2B5EF4-FFF2-40B4-BE49-F238E27FC236}">
                <a16:creationId xmlns:a16="http://schemas.microsoft.com/office/drawing/2014/main" id="{2A2415E0-A449-4CB5-9193-164EF83B9AE5}"/>
              </a:ext>
            </a:extLst>
          </p:cNvPr>
          <p:cNvGraphicFramePr>
            <a:graphicFrameLocks noGrp="1"/>
          </p:cNvGraphicFramePr>
          <p:nvPr>
            <p:extLst>
              <p:ext uri="{D42A27DB-BD31-4B8C-83A1-F6EECF244321}">
                <p14:modId xmlns:p14="http://schemas.microsoft.com/office/powerpoint/2010/main" val="95265135"/>
              </p:ext>
            </p:extLst>
          </p:nvPr>
        </p:nvGraphicFramePr>
        <p:xfrm>
          <a:off x="209635" y="471349"/>
          <a:ext cx="8757284" cy="5518039"/>
        </p:xfrm>
        <a:graphic>
          <a:graphicData uri="http://schemas.openxmlformats.org/drawingml/2006/table">
            <a:tbl>
              <a:tblPr firstRow="1" bandRow="1">
                <a:tableStyleId>{5940675A-B579-460E-94D1-54222C63F5DA}</a:tableStyleId>
              </a:tblPr>
              <a:tblGrid>
                <a:gridCol w="892187">
                  <a:extLst>
                    <a:ext uri="{9D8B030D-6E8A-4147-A177-3AD203B41FA5}">
                      <a16:colId xmlns:a16="http://schemas.microsoft.com/office/drawing/2014/main" val="3991261256"/>
                    </a:ext>
                  </a:extLst>
                </a:gridCol>
                <a:gridCol w="2621699">
                  <a:extLst>
                    <a:ext uri="{9D8B030D-6E8A-4147-A177-3AD203B41FA5}">
                      <a16:colId xmlns:a16="http://schemas.microsoft.com/office/drawing/2014/main" val="3598981902"/>
                    </a:ext>
                  </a:extLst>
                </a:gridCol>
                <a:gridCol w="2621699">
                  <a:extLst>
                    <a:ext uri="{9D8B030D-6E8A-4147-A177-3AD203B41FA5}">
                      <a16:colId xmlns:a16="http://schemas.microsoft.com/office/drawing/2014/main" val="467910922"/>
                    </a:ext>
                  </a:extLst>
                </a:gridCol>
                <a:gridCol w="2621699">
                  <a:extLst>
                    <a:ext uri="{9D8B030D-6E8A-4147-A177-3AD203B41FA5}">
                      <a16:colId xmlns:a16="http://schemas.microsoft.com/office/drawing/2014/main" val="3932542766"/>
                    </a:ext>
                  </a:extLst>
                </a:gridCol>
              </a:tblGrid>
              <a:tr h="597727">
                <a:tc>
                  <a:txBody>
                    <a:bodyPr/>
                    <a:lstStyle/>
                    <a:p>
                      <a:pPr algn="ctr"/>
                      <a:endParaRPr kumimoji="1" lang="en-US" altLang="ja-JP" sz="1300" b="1" dirty="0">
                        <a:solidFill>
                          <a:schemeClr val="bg1"/>
                        </a:solidFill>
                        <a:latin typeface="Meiryo UI" panose="020B0604030504040204" pitchFamily="50" charset="-128"/>
                        <a:ea typeface="Meiryo UI" panose="020B0604030504040204" pitchFamily="50" charset="-128"/>
                      </a:endParaRPr>
                    </a:p>
                  </a:txBody>
                  <a:tcPr marL="84406" marR="84406" marT="42203" marB="42203">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１</a:t>
                      </a: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自家用有償旅客運送</a:t>
                      </a:r>
                      <a:endParaRPr kumimoji="1" lang="en-US" altLang="ja-JP" sz="13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（法第</a:t>
                      </a:r>
                      <a:r>
                        <a:rPr kumimoji="1" lang="en-US" altLang="ja-JP" sz="1100" b="1" dirty="0">
                          <a:solidFill>
                            <a:schemeClr val="bg1"/>
                          </a:solidFill>
                          <a:latin typeface="Meiryo UI" panose="020B0604030504040204" pitchFamily="50" charset="-128"/>
                          <a:ea typeface="Meiryo UI" panose="020B0604030504040204" pitchFamily="50" charset="-128"/>
                        </a:rPr>
                        <a:t>78</a:t>
                      </a:r>
                      <a:r>
                        <a:rPr kumimoji="1" lang="ja-JP" altLang="en-US" sz="1100" b="1" dirty="0">
                          <a:solidFill>
                            <a:schemeClr val="bg1"/>
                          </a:solidFill>
                          <a:latin typeface="Meiryo UI" panose="020B0604030504040204" pitchFamily="50" charset="-128"/>
                          <a:ea typeface="Meiryo UI" panose="020B0604030504040204" pitchFamily="50" charset="-128"/>
                        </a:rPr>
                        <a:t>条第２号）</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２</a:t>
                      </a: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国家戦略特区制度</a:t>
                      </a:r>
                      <a:endParaRPr kumimoji="1" lang="en-US" altLang="ja-JP" sz="13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（特区法第</a:t>
                      </a:r>
                      <a:r>
                        <a:rPr kumimoji="1" lang="en-US" altLang="ja-JP" sz="1100" b="1" dirty="0">
                          <a:solidFill>
                            <a:schemeClr val="bg1"/>
                          </a:solidFill>
                          <a:latin typeface="Meiryo UI" panose="020B0604030504040204" pitchFamily="50" charset="-128"/>
                          <a:ea typeface="Meiryo UI" panose="020B0604030504040204" pitchFamily="50" charset="-128"/>
                        </a:rPr>
                        <a:t>16</a:t>
                      </a:r>
                      <a:r>
                        <a:rPr kumimoji="1" lang="ja-JP" altLang="en-US" sz="1100" b="1" dirty="0">
                          <a:solidFill>
                            <a:schemeClr val="bg1"/>
                          </a:solidFill>
                          <a:latin typeface="Meiryo UI" panose="020B0604030504040204" pitchFamily="50" charset="-128"/>
                          <a:ea typeface="Meiryo UI" panose="020B0604030504040204" pitchFamily="50" charset="-128"/>
                        </a:rPr>
                        <a:t>条の２の２）</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75000"/>
                      </a:schemeClr>
                    </a:solidFill>
                  </a:tcPr>
                </a:tc>
                <a:tc>
                  <a:txBody>
                    <a:bodyP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３</a:t>
                      </a:r>
                      <a:r>
                        <a:rPr kumimoji="1" lang="en-US" altLang="ja-JP" sz="1300" b="1" dirty="0">
                          <a:solidFill>
                            <a:schemeClr val="bg1"/>
                          </a:solidFill>
                          <a:latin typeface="Meiryo UI" panose="020B0604030504040204" pitchFamily="50" charset="-128"/>
                          <a:ea typeface="Meiryo UI" panose="020B0604030504040204" pitchFamily="50" charset="-128"/>
                        </a:rPr>
                        <a:t>】</a:t>
                      </a:r>
                      <a:r>
                        <a:rPr kumimoji="1" lang="ja-JP" altLang="en-US" sz="1300" b="1" dirty="0">
                          <a:solidFill>
                            <a:schemeClr val="bg1"/>
                          </a:solidFill>
                          <a:latin typeface="Meiryo UI" panose="020B0604030504040204" pitchFamily="50" charset="-128"/>
                          <a:ea typeface="Meiryo UI" panose="020B0604030504040204" pitchFamily="50" charset="-128"/>
                        </a:rPr>
                        <a:t>「公共の福祉」による運送</a:t>
                      </a:r>
                      <a:endParaRPr kumimoji="1" lang="en-US" altLang="ja-JP" sz="1300" b="1" dirty="0">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Meiryo UI" panose="020B0604030504040204" pitchFamily="50" charset="-128"/>
                          <a:ea typeface="Meiryo UI" panose="020B0604030504040204" pitchFamily="50" charset="-128"/>
                        </a:rPr>
                        <a:t>（法第</a:t>
                      </a:r>
                      <a:r>
                        <a:rPr kumimoji="1" lang="en-US" altLang="ja-JP" sz="1100" b="1" dirty="0">
                          <a:solidFill>
                            <a:schemeClr val="bg1"/>
                          </a:solidFill>
                          <a:latin typeface="Meiryo UI" panose="020B0604030504040204" pitchFamily="50" charset="-128"/>
                          <a:ea typeface="Meiryo UI" panose="020B0604030504040204" pitchFamily="50" charset="-128"/>
                        </a:rPr>
                        <a:t>78</a:t>
                      </a:r>
                      <a:r>
                        <a:rPr kumimoji="1" lang="ja-JP" altLang="en-US" sz="1100" b="1" dirty="0">
                          <a:solidFill>
                            <a:schemeClr val="bg1"/>
                          </a:solidFill>
                          <a:latin typeface="Meiryo UI" panose="020B0604030504040204" pitchFamily="50" charset="-128"/>
                          <a:ea typeface="Meiryo UI" panose="020B0604030504040204" pitchFamily="50" charset="-128"/>
                        </a:rPr>
                        <a:t>条第３号）</a:t>
                      </a: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2737518651"/>
                  </a:ext>
                </a:extLst>
              </a:tr>
              <a:tr h="4893842">
                <a:tc>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課　題</a:t>
                      </a:r>
                      <a:endParaRPr kumimoji="1" lang="en-US" altLang="ja-JP" sz="130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l">
                        <a:lnSpc>
                          <a:spcPct val="120000"/>
                        </a:lnSpc>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○「交通空白地」が対象であり、</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都市部は対象外</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○市町村や非営利団体等以外は</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運送主体になれない　　　　　　　　　　　　　　　　　　　</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（新規事業者の参入不可）</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○実費以上の請求ができない</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○地域公共交通会議等における</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関係者協議で、エリア、対価等</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を決定</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a:lnSpc>
                          <a:spcPct val="120000"/>
                        </a:lnSpc>
                      </a:pP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ctr">
                        <a:lnSpc>
                          <a:spcPct val="120000"/>
                        </a:lnSpc>
                      </a:pP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法令の改正が必要</a:t>
                      </a:r>
                      <a:endPar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algn="l">
                        <a:lnSpc>
                          <a:spcPct val="120000"/>
                        </a:lnSpc>
                      </a:pP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844083" rtl="0" eaLnBrk="1" latinLnBrk="0" hangingPunct="1">
                        <a:lnSpc>
                          <a:spcPct val="120000"/>
                        </a:lnSpc>
                      </a:pPr>
                      <a:r>
                        <a:rPr kumimoji="1" lang="ja-JP" altLang="en-US" sz="1400" b="1" kern="1200" noProof="0" dirty="0">
                          <a:solidFill>
                            <a:schemeClr val="tx1"/>
                          </a:solidFill>
                          <a:latin typeface="Meiryo UI" panose="020B0604030504040204" pitchFamily="50" charset="-128"/>
                          <a:ea typeface="Meiryo UI" panose="020B0604030504040204" pitchFamily="50" charset="-128"/>
                          <a:cs typeface="+mn-cs"/>
                        </a:rPr>
                        <a:t>○同左</a:t>
                      </a: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r>
                        <a:rPr kumimoji="1" lang="ja-JP" altLang="en-US" sz="1400" b="1" kern="1200" noProof="0" dirty="0">
                          <a:solidFill>
                            <a:schemeClr val="tx1"/>
                          </a:solidFill>
                          <a:latin typeface="Meiryo UI" panose="020B0604030504040204" pitchFamily="50" charset="-128"/>
                          <a:ea typeface="Meiryo UI" panose="020B0604030504040204" pitchFamily="50" charset="-128"/>
                          <a:cs typeface="+mn-cs"/>
                        </a:rPr>
                        <a:t>○同左</a:t>
                      </a: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r>
                        <a:rPr kumimoji="1" lang="ja-JP" altLang="en-US" sz="1400" b="1" kern="1200" noProof="0" dirty="0">
                          <a:solidFill>
                            <a:schemeClr val="tx1"/>
                          </a:solidFill>
                          <a:latin typeface="Meiryo UI" panose="020B0604030504040204" pitchFamily="50" charset="-128"/>
                          <a:ea typeface="Meiryo UI" panose="020B0604030504040204" pitchFamily="50" charset="-128"/>
                          <a:cs typeface="+mn-cs"/>
                        </a:rPr>
                        <a:t>○同左</a:t>
                      </a: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r>
                        <a:rPr kumimoji="1" lang="ja-JP" altLang="en-US" sz="1400" b="1" kern="1200" noProof="0" dirty="0">
                          <a:solidFill>
                            <a:schemeClr val="tx1"/>
                          </a:solidFill>
                          <a:latin typeface="Meiryo UI" panose="020B0604030504040204" pitchFamily="50" charset="-128"/>
                          <a:ea typeface="Meiryo UI" panose="020B0604030504040204" pitchFamily="50" charset="-128"/>
                          <a:cs typeface="+mn-cs"/>
                        </a:rPr>
                        <a:t>○国家戦略特別区域会議で、</a:t>
                      </a: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r>
                        <a:rPr kumimoji="1" lang="ja-JP" altLang="en-US" sz="1400" b="1" kern="1200" noProof="0" dirty="0">
                          <a:solidFill>
                            <a:schemeClr val="tx1"/>
                          </a:solidFill>
                          <a:latin typeface="Meiryo UI" panose="020B0604030504040204" pitchFamily="50" charset="-128"/>
                          <a:ea typeface="Meiryo UI" panose="020B0604030504040204" pitchFamily="50" charset="-128"/>
                          <a:cs typeface="+mn-cs"/>
                        </a:rPr>
                        <a:t>　 エリア、対価等を決定</a:t>
                      </a: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r>
                        <a:rPr kumimoji="1" lang="ja-JP" altLang="en-US" sz="1400" b="1" kern="1200" noProof="0" dirty="0">
                          <a:solidFill>
                            <a:schemeClr val="tx1"/>
                          </a:solidFill>
                          <a:latin typeface="Meiryo UI" panose="020B0604030504040204" pitchFamily="50" charset="-128"/>
                          <a:ea typeface="Meiryo UI" panose="020B0604030504040204" pitchFamily="50" charset="-128"/>
                          <a:cs typeface="+mn-cs"/>
                        </a:rPr>
                        <a:t>○特区内での区域計画の策定は、</a:t>
                      </a: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r>
                        <a:rPr kumimoji="1" lang="ja-JP" altLang="en-US" sz="1400" b="1" kern="1200" noProof="0" dirty="0">
                          <a:solidFill>
                            <a:schemeClr val="tx1"/>
                          </a:solidFill>
                          <a:latin typeface="Meiryo UI" panose="020B0604030504040204" pitchFamily="50" charset="-128"/>
                          <a:ea typeface="Meiryo UI" panose="020B0604030504040204" pitchFamily="50" charset="-128"/>
                          <a:cs typeface="+mn-cs"/>
                        </a:rPr>
                        <a:t>　「一の市町村の区域内」に限定</a:t>
                      </a: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l" defTabSz="844083" rtl="0" eaLnBrk="1" latinLnBrk="0" hangingPunct="1">
                        <a:lnSpc>
                          <a:spcPct val="120000"/>
                        </a:lnSpc>
                      </a:pPr>
                      <a:endParaRPr kumimoji="1" lang="en-US" altLang="ja-JP" sz="1400" b="1" kern="1200" noProof="0" dirty="0">
                        <a:solidFill>
                          <a:schemeClr val="tx1"/>
                        </a:solidFill>
                        <a:latin typeface="Meiryo UI" panose="020B0604030504040204" pitchFamily="50" charset="-128"/>
                        <a:ea typeface="Meiryo UI" panose="020B0604030504040204" pitchFamily="50" charset="-128"/>
                        <a:cs typeface="+mn-cs"/>
                      </a:endParaRPr>
                    </a:p>
                    <a:p>
                      <a:pPr marL="0" algn="ctr" defTabSz="844083" rtl="0" eaLnBrk="1" latinLnBrk="0" hangingPunct="1">
                        <a:lnSpc>
                          <a:spcPct val="120000"/>
                        </a:lnSpc>
                      </a:pPr>
                      <a:r>
                        <a:rPr kumimoji="1" lang="ja-JP" altLang="en-US" sz="1400" b="1" kern="1200" noProof="0" dirty="0">
                          <a:solidFill>
                            <a:srgbClr val="FF0000"/>
                          </a:solidFill>
                          <a:latin typeface="Meiryo UI" panose="020B0604030504040204" pitchFamily="50" charset="-128"/>
                          <a:ea typeface="Meiryo UI" panose="020B0604030504040204" pitchFamily="50" charset="-128"/>
                          <a:cs typeface="+mn-cs"/>
                        </a:rPr>
                        <a:t>法令の改正が必要</a:t>
                      </a:r>
                      <a:endParaRPr kumimoji="1" lang="en-US" altLang="ja-JP" sz="1400" b="1" kern="1200" noProof="0" dirty="0">
                        <a:solidFill>
                          <a:srgbClr val="FF0000"/>
                        </a:solidFill>
                        <a:latin typeface="Meiryo UI" panose="020B0604030504040204" pitchFamily="50" charset="-128"/>
                        <a:ea typeface="Meiryo UI" panose="020B0604030504040204" pitchFamily="50" charset="-128"/>
                        <a:cs typeface="+mn-cs"/>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lnSpc>
                          <a:spcPct val="120000"/>
                        </a:lnSpc>
                      </a:pPr>
                      <a:r>
                        <a:rPr kumimoji="1" lang="ja-JP" altLang="en-US" sz="1400" b="1" dirty="0">
                          <a:solidFill>
                            <a:schemeClr val="tx1"/>
                          </a:solidFill>
                          <a:latin typeface="Meiryo UI" panose="020B0604030504040204" pitchFamily="50" charset="-128"/>
                          <a:ea typeface="Meiryo UI" panose="020B0604030504040204" pitchFamily="50" charset="-128"/>
                        </a:rPr>
                        <a:t>○同規定の適用は、個別事例で</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r>
                        <a:rPr kumimoji="1" lang="ja-JP" altLang="en-US" sz="1400" b="1" dirty="0">
                          <a:solidFill>
                            <a:schemeClr val="tx1"/>
                          </a:solidFill>
                          <a:latin typeface="Meiryo UI" panose="020B0604030504040204" pitchFamily="50" charset="-128"/>
                          <a:ea typeface="Meiryo UI" panose="020B0604030504040204" pitchFamily="50" charset="-128"/>
                        </a:rPr>
                        <a:t>　 認められており、「公共の福祉」</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r>
                        <a:rPr kumimoji="1" lang="ja-JP" altLang="en-US" sz="1400" b="1" dirty="0">
                          <a:solidFill>
                            <a:schemeClr val="tx1"/>
                          </a:solidFill>
                          <a:latin typeface="Meiryo UI" panose="020B0604030504040204" pitchFamily="50" charset="-128"/>
                          <a:ea typeface="Meiryo UI" panose="020B0604030504040204" pitchFamily="50" charset="-128"/>
                        </a:rPr>
                        <a:t>　 の一般的な解釈は国から示さ</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r>
                        <a:rPr kumimoji="1" lang="ja-JP" altLang="en-US" sz="1400" b="1" dirty="0">
                          <a:solidFill>
                            <a:schemeClr val="tx1"/>
                          </a:solidFill>
                          <a:latin typeface="Meiryo UI" panose="020B0604030504040204" pitchFamily="50" charset="-128"/>
                          <a:ea typeface="Meiryo UI" panose="020B0604030504040204" pitchFamily="50" charset="-128"/>
                        </a:rPr>
                        <a:t>　 れていない</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l">
                        <a:lnSpc>
                          <a:spcPct val="1200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400" b="1" dirty="0">
                          <a:solidFill>
                            <a:srgbClr val="FF0000"/>
                          </a:solidFill>
                          <a:latin typeface="Meiryo UI" panose="020B0604030504040204" pitchFamily="50" charset="-128"/>
                          <a:ea typeface="Meiryo UI" panose="020B0604030504040204" pitchFamily="50" charset="-128"/>
                        </a:rPr>
                        <a:t>国との調整が必要</a:t>
                      </a:r>
                      <a:endParaRPr kumimoji="1" lang="en-US" altLang="ja-JP" sz="1400" b="1" dirty="0">
                        <a:solidFill>
                          <a:srgbClr val="FF0000"/>
                        </a:solidFill>
                        <a:latin typeface="Meiryo UI" panose="020B0604030504040204" pitchFamily="50" charset="-128"/>
                        <a:ea typeface="Meiryo UI" panose="020B0604030504040204" pitchFamily="50" charset="-128"/>
                      </a:endParaRPr>
                    </a:p>
                    <a:p>
                      <a:pPr algn="l">
                        <a:lnSpc>
                          <a:spcPct val="120000"/>
                        </a:lnSpc>
                      </a:pP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2467122"/>
                  </a:ext>
                </a:extLst>
              </a:tr>
            </a:tbl>
          </a:graphicData>
        </a:graphic>
      </p:graphicFrame>
      <p:sp>
        <p:nvSpPr>
          <p:cNvPr id="8" name="正方形/長方形 7">
            <a:extLst>
              <a:ext uri="{FF2B5EF4-FFF2-40B4-BE49-F238E27FC236}">
                <a16:creationId xmlns:a16="http://schemas.microsoft.com/office/drawing/2014/main" id="{17CD994A-5E37-4ACF-B03B-FEBB16F05829}"/>
              </a:ext>
            </a:extLst>
          </p:cNvPr>
          <p:cNvSpPr/>
          <p:nvPr/>
        </p:nvSpPr>
        <p:spPr>
          <a:xfrm>
            <a:off x="8645602" y="6457890"/>
            <a:ext cx="52610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４</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二等辺三角形 10">
            <a:extLst>
              <a:ext uri="{FF2B5EF4-FFF2-40B4-BE49-F238E27FC236}">
                <a16:creationId xmlns:a16="http://schemas.microsoft.com/office/drawing/2014/main" id="{0447D607-BEB4-4122-9D8E-FE51147E2647}"/>
              </a:ext>
            </a:extLst>
          </p:cNvPr>
          <p:cNvSpPr/>
          <p:nvPr/>
        </p:nvSpPr>
        <p:spPr>
          <a:xfrm flipV="1">
            <a:off x="1828852" y="5047960"/>
            <a:ext cx="1147313" cy="239873"/>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a:extLst>
              <a:ext uri="{FF2B5EF4-FFF2-40B4-BE49-F238E27FC236}">
                <a16:creationId xmlns:a16="http://schemas.microsoft.com/office/drawing/2014/main" id="{0447D607-BEB4-4122-9D8E-FE51147E2647}"/>
              </a:ext>
            </a:extLst>
          </p:cNvPr>
          <p:cNvSpPr/>
          <p:nvPr/>
        </p:nvSpPr>
        <p:spPr>
          <a:xfrm flipV="1">
            <a:off x="4505370" y="5047960"/>
            <a:ext cx="1147313" cy="239873"/>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a:extLst>
              <a:ext uri="{FF2B5EF4-FFF2-40B4-BE49-F238E27FC236}">
                <a16:creationId xmlns:a16="http://schemas.microsoft.com/office/drawing/2014/main" id="{0447D607-BEB4-4122-9D8E-FE51147E2647}"/>
              </a:ext>
            </a:extLst>
          </p:cNvPr>
          <p:cNvSpPr/>
          <p:nvPr/>
        </p:nvSpPr>
        <p:spPr>
          <a:xfrm flipV="1">
            <a:off x="7181888" y="5038549"/>
            <a:ext cx="1147313" cy="239873"/>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7614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D202515-DBD8-4055-875D-8961D7F6F1F6}"/>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＜参考＞諸外国の導入状況　　</a:t>
            </a:r>
          </a:p>
        </p:txBody>
      </p:sp>
      <p:cxnSp>
        <p:nvCxnSpPr>
          <p:cNvPr id="7" name="直線コネクタ 6">
            <a:extLst>
              <a:ext uri="{FF2B5EF4-FFF2-40B4-BE49-F238E27FC236}">
                <a16:creationId xmlns:a16="http://schemas.microsoft.com/office/drawing/2014/main" id="{AC9AC310-E4C9-4FFC-B70D-052D9FEF5D1A}"/>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grpSp>
        <p:nvGrpSpPr>
          <p:cNvPr id="5" name="グループ化 4">
            <a:extLst>
              <a:ext uri="{FF2B5EF4-FFF2-40B4-BE49-F238E27FC236}">
                <a16:creationId xmlns:a16="http://schemas.microsoft.com/office/drawing/2014/main" id="{8285718E-C717-419D-811E-647661DB4542}"/>
              </a:ext>
            </a:extLst>
          </p:cNvPr>
          <p:cNvGrpSpPr/>
          <p:nvPr/>
        </p:nvGrpSpPr>
        <p:grpSpPr>
          <a:xfrm>
            <a:off x="-120072" y="589547"/>
            <a:ext cx="9337964" cy="6155973"/>
            <a:chOff x="0" y="637307"/>
            <a:chExt cx="9096375" cy="6108213"/>
          </a:xfrm>
        </p:grpSpPr>
        <p:pic>
          <p:nvPicPr>
            <p:cNvPr id="9" name="図 8">
              <a:extLst>
                <a:ext uri="{FF2B5EF4-FFF2-40B4-BE49-F238E27FC236}">
                  <a16:creationId xmlns:a16="http://schemas.microsoft.com/office/drawing/2014/main" id="{F9FFE88F-05E9-497A-B6EB-46046B55211B}"/>
                </a:ext>
              </a:extLst>
            </p:cNvPr>
            <p:cNvPicPr>
              <a:picLocks noChangeAspect="1"/>
            </p:cNvPicPr>
            <p:nvPr/>
          </p:nvPicPr>
          <p:blipFill rotWithShape="1">
            <a:blip r:embed="rId3"/>
            <a:srcRect t="14996" b="20666"/>
            <a:stretch/>
          </p:blipFill>
          <p:spPr>
            <a:xfrm>
              <a:off x="200400" y="4177811"/>
              <a:ext cx="8867775" cy="2567709"/>
            </a:xfrm>
            <a:prstGeom prst="rect">
              <a:avLst/>
            </a:prstGeom>
          </p:spPr>
        </p:pic>
        <p:pic>
          <p:nvPicPr>
            <p:cNvPr id="12" name="図 11">
              <a:extLst>
                <a:ext uri="{FF2B5EF4-FFF2-40B4-BE49-F238E27FC236}">
                  <a16:creationId xmlns:a16="http://schemas.microsoft.com/office/drawing/2014/main" id="{AE5937D4-FF96-4C70-B2BE-EA3926231199}"/>
                </a:ext>
              </a:extLst>
            </p:cNvPr>
            <p:cNvPicPr>
              <a:picLocks noChangeAspect="1"/>
            </p:cNvPicPr>
            <p:nvPr/>
          </p:nvPicPr>
          <p:blipFill rotWithShape="1">
            <a:blip r:embed="rId4"/>
            <a:srcRect t="12441" b="9657"/>
            <a:stretch/>
          </p:blipFill>
          <p:spPr>
            <a:xfrm>
              <a:off x="0" y="637307"/>
              <a:ext cx="9096375" cy="3962400"/>
            </a:xfrm>
            <a:prstGeom prst="rect">
              <a:avLst/>
            </a:prstGeom>
          </p:spPr>
        </p:pic>
      </p:grpSp>
      <p:sp>
        <p:nvSpPr>
          <p:cNvPr id="13" name="テキスト ボックス 12">
            <a:extLst>
              <a:ext uri="{FF2B5EF4-FFF2-40B4-BE49-F238E27FC236}">
                <a16:creationId xmlns:a16="http://schemas.microsoft.com/office/drawing/2014/main" id="{B432D95C-897C-4BCC-88E3-D294BC982385}"/>
              </a:ext>
            </a:extLst>
          </p:cNvPr>
          <p:cNvSpPr txBox="1"/>
          <p:nvPr/>
        </p:nvSpPr>
        <p:spPr>
          <a:xfrm>
            <a:off x="5112535" y="94088"/>
            <a:ext cx="3685988" cy="430887"/>
          </a:xfrm>
          <a:prstGeom prst="rect">
            <a:avLst/>
          </a:prstGeom>
          <a:solidFill>
            <a:schemeClr val="bg1"/>
          </a:solidFill>
          <a:ln>
            <a:solidFill>
              <a:schemeClr val="tx1"/>
            </a:solidFill>
          </a:ln>
        </p:spPr>
        <p:txBody>
          <a:bodyPr wrap="square">
            <a:spAutoFit/>
          </a:bodyPr>
          <a:lstStyle/>
          <a:p>
            <a:r>
              <a:rPr lang="ja-JP" altLang="en-US" sz="1050" b="1" dirty="0">
                <a:latin typeface="Meiryo UI" panose="020B0604030504040204" pitchFamily="50" charset="-128"/>
                <a:ea typeface="Meiryo UI" panose="020B0604030504040204" pitchFamily="50" charset="-128"/>
              </a:rPr>
              <a:t>平成</a:t>
            </a:r>
            <a:r>
              <a:rPr lang="en-US" altLang="ja-JP" sz="1050" b="1" dirty="0">
                <a:latin typeface="Meiryo UI" panose="020B0604030504040204" pitchFamily="50" charset="-128"/>
                <a:ea typeface="Meiryo UI" panose="020B0604030504040204" pitchFamily="50" charset="-128"/>
              </a:rPr>
              <a:t>28</a:t>
            </a:r>
            <a:r>
              <a:rPr lang="ja-JP" altLang="en-US" sz="1050" b="1" dirty="0">
                <a:latin typeface="Meiryo UI" panose="020B0604030504040204" pitchFamily="50" charset="-128"/>
                <a:ea typeface="Meiryo UI" panose="020B0604030504040204" pitchFamily="50" charset="-128"/>
              </a:rPr>
              <a:t>年</a:t>
            </a:r>
            <a:r>
              <a:rPr lang="en-US" altLang="ja-JP" sz="1050" b="1" dirty="0">
                <a:latin typeface="Meiryo UI" panose="020B0604030504040204" pitchFamily="50" charset="-128"/>
                <a:ea typeface="Meiryo UI" panose="020B0604030504040204" pitchFamily="50" charset="-128"/>
              </a:rPr>
              <a:t>12</a:t>
            </a:r>
            <a:r>
              <a:rPr lang="ja-JP" altLang="en-US" sz="1050" b="1" dirty="0">
                <a:latin typeface="Meiryo UI" panose="020B0604030504040204" pitchFamily="50" charset="-128"/>
                <a:ea typeface="Meiryo UI" panose="020B0604030504040204" pitchFamily="50" charset="-128"/>
              </a:rPr>
              <a:t>月</a:t>
            </a:r>
            <a:r>
              <a:rPr lang="en-US" altLang="ja-JP" sz="1050" b="1" dirty="0">
                <a:latin typeface="Meiryo UI" panose="020B0604030504040204" pitchFamily="50" charset="-128"/>
                <a:ea typeface="Meiryo UI" panose="020B0604030504040204" pitchFamily="50" charset="-128"/>
              </a:rPr>
              <a:t>15</a:t>
            </a:r>
            <a:r>
              <a:rPr lang="ja-JP" altLang="en-US" sz="1050" b="1" dirty="0">
                <a:latin typeface="Meiryo UI" panose="020B0604030504040204" pitchFamily="50" charset="-128"/>
                <a:ea typeface="Meiryo UI" panose="020B0604030504040204" pitchFamily="50" charset="-128"/>
              </a:rPr>
              <a:t>日 未来投資会議 構造改革徹底推進会合</a:t>
            </a:r>
          </a:p>
          <a:p>
            <a:r>
              <a:rPr lang="ja-JP" altLang="en-US" sz="1050" b="1" dirty="0">
                <a:latin typeface="Meiryo UI" panose="020B0604030504040204" pitchFamily="50" charset="-128"/>
                <a:ea typeface="Meiryo UI" panose="020B0604030504040204" pitchFamily="50" charset="-128"/>
              </a:rPr>
              <a:t>「第４次産業革命（</a:t>
            </a:r>
            <a:r>
              <a:rPr lang="en-US" altLang="ja-JP" sz="1050" b="1" dirty="0">
                <a:latin typeface="Meiryo UI" panose="020B0604030504040204" pitchFamily="50" charset="-128"/>
                <a:ea typeface="Meiryo UI" panose="020B0604030504040204" pitchFamily="50" charset="-128"/>
              </a:rPr>
              <a:t>Society5.0</a:t>
            </a:r>
            <a:r>
              <a:rPr lang="ja-JP" altLang="en-US" sz="1050" b="1" dirty="0">
                <a:latin typeface="Meiryo UI" panose="020B0604030504040204" pitchFamily="50" charset="-128"/>
                <a:ea typeface="Meiryo UI" panose="020B0604030504040204" pitchFamily="50" charset="-128"/>
              </a:rPr>
              <a:t>）・イノベーション」会合資料</a:t>
            </a:r>
          </a:p>
        </p:txBody>
      </p:sp>
      <p:sp>
        <p:nvSpPr>
          <p:cNvPr id="10" name="正方形/長方形 9">
            <a:extLst>
              <a:ext uri="{FF2B5EF4-FFF2-40B4-BE49-F238E27FC236}">
                <a16:creationId xmlns:a16="http://schemas.microsoft.com/office/drawing/2014/main" id="{5311169B-7176-4F32-BA6B-8C76882E728C}"/>
              </a:ext>
            </a:extLst>
          </p:cNvPr>
          <p:cNvSpPr/>
          <p:nvPr/>
        </p:nvSpPr>
        <p:spPr>
          <a:xfrm>
            <a:off x="8645602" y="27708"/>
            <a:ext cx="52610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2000" b="1" dirty="0">
                <a:solidFill>
                  <a:srgbClr val="002060"/>
                </a:solidFill>
                <a:latin typeface="メイリオ" panose="020B0604030504040204" pitchFamily="50" charset="-128"/>
                <a:ea typeface="メイリオ" panose="020B0604030504040204" pitchFamily="50" charset="-128"/>
              </a:rPr>
              <a:t>５</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8887429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a:extLst>
              <a:ext uri="{FF2B5EF4-FFF2-40B4-BE49-F238E27FC236}">
                <a16:creationId xmlns:a16="http://schemas.microsoft.com/office/drawing/2014/main" id="{E12109CC-7D75-441C-941D-358AD78E83E5}"/>
              </a:ext>
            </a:extLst>
          </p:cNvPr>
          <p:cNvSpPr/>
          <p:nvPr/>
        </p:nvSpPr>
        <p:spPr>
          <a:xfrm>
            <a:off x="288411" y="4849412"/>
            <a:ext cx="8661324" cy="1982710"/>
          </a:xfrm>
          <a:prstGeom prst="rect">
            <a:avLst/>
          </a:prstGeom>
          <a:solidFill>
            <a:srgbClr val="E4E4E4"/>
          </a:solid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45" name="正方形/長方形 44">
            <a:extLst>
              <a:ext uri="{FF2B5EF4-FFF2-40B4-BE49-F238E27FC236}">
                <a16:creationId xmlns:a16="http://schemas.microsoft.com/office/drawing/2014/main" id="{472C6B8E-4B23-41A9-9977-8F7CF9BD38E2}"/>
              </a:ext>
            </a:extLst>
          </p:cNvPr>
          <p:cNvSpPr/>
          <p:nvPr/>
        </p:nvSpPr>
        <p:spPr>
          <a:xfrm>
            <a:off x="288411" y="964065"/>
            <a:ext cx="8661324" cy="3466583"/>
          </a:xfrm>
          <a:prstGeom prst="rect">
            <a:avLst/>
          </a:prstGeom>
          <a:solidFill>
            <a:srgbClr val="E4E4E4"/>
          </a:solid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6" name="テキスト ボックス 5">
            <a:extLst>
              <a:ext uri="{FF2B5EF4-FFF2-40B4-BE49-F238E27FC236}">
                <a16:creationId xmlns:a16="http://schemas.microsoft.com/office/drawing/2014/main" id="{FD202515-DBD8-4055-875D-8961D7F6F1F6}"/>
              </a:ext>
            </a:extLst>
          </p:cNvPr>
          <p:cNvSpPr txBox="1"/>
          <p:nvPr/>
        </p:nvSpPr>
        <p:spPr>
          <a:xfrm>
            <a:off x="209636"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ja-JP" altLang="en-US" sz="2000" b="1" dirty="0">
                <a:solidFill>
                  <a:prstClr val="black"/>
                </a:solidFill>
                <a:latin typeface="Meiryo UI" panose="020B0604030504040204" pitchFamily="50" charset="-128"/>
                <a:ea typeface="Meiryo UI" panose="020B0604030504040204" pitchFamily="50" charset="-128"/>
              </a:rPr>
              <a:t>国・地方の動き</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7" name="直線コネクタ 6">
            <a:extLst>
              <a:ext uri="{FF2B5EF4-FFF2-40B4-BE49-F238E27FC236}">
                <a16:creationId xmlns:a16="http://schemas.microsoft.com/office/drawing/2014/main" id="{AC9AC310-E4C9-4FFC-B70D-052D9FEF5D1A}"/>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21" name="正方形/長方形 20">
            <a:extLst>
              <a:ext uri="{FF2B5EF4-FFF2-40B4-BE49-F238E27FC236}">
                <a16:creationId xmlns:a16="http://schemas.microsoft.com/office/drawing/2014/main" id="{1DDF1EC2-263C-4606-8C0F-B6D592025936}"/>
              </a:ext>
            </a:extLst>
          </p:cNvPr>
          <p:cNvSpPr/>
          <p:nvPr/>
        </p:nvSpPr>
        <p:spPr>
          <a:xfrm>
            <a:off x="108928" y="496920"/>
            <a:ext cx="8814086" cy="461665"/>
          </a:xfrm>
          <a:prstGeom prst="rect">
            <a:avLst/>
          </a:prstGeom>
          <a:noFill/>
        </p:spPr>
        <p:txBody>
          <a:bodyPr wrap="square">
            <a:spAutoFit/>
          </a:bodyPr>
          <a:lstStyle/>
          <a:p>
            <a:pPr defTabSz="844083"/>
            <a:r>
              <a:rPr kumimoji="1" lang="ja-JP" altLang="en-US" sz="2400" b="1" dirty="0">
                <a:solidFill>
                  <a:sysClr val="windowText" lastClr="000000"/>
                </a:solidFill>
                <a:latin typeface="Meiryo UI" panose="020B0604030504040204" pitchFamily="50" charset="-128"/>
                <a:ea typeface="Meiryo UI" panose="020B0604030504040204" pitchFamily="50" charset="-128"/>
              </a:rPr>
              <a:t>◆</a:t>
            </a:r>
            <a:r>
              <a:rPr kumimoji="1" lang="ja-JP" altLang="en-US" sz="2000" b="1" dirty="0">
                <a:solidFill>
                  <a:sysClr val="windowText" lastClr="000000"/>
                </a:solidFill>
                <a:latin typeface="Meiryo UI" panose="020B0604030504040204" pitchFamily="50" charset="-128"/>
                <a:ea typeface="Meiryo UI" panose="020B0604030504040204" pitchFamily="50" charset="-128"/>
              </a:rPr>
              <a:t> 国の動き</a:t>
            </a:r>
          </a:p>
        </p:txBody>
      </p:sp>
      <p:sp>
        <p:nvSpPr>
          <p:cNvPr id="19" name="四角形: 角を丸くする 18">
            <a:extLst>
              <a:ext uri="{FF2B5EF4-FFF2-40B4-BE49-F238E27FC236}">
                <a16:creationId xmlns:a16="http://schemas.microsoft.com/office/drawing/2014/main" id="{04F525F4-E89D-4238-9977-D5273B86A8B7}"/>
              </a:ext>
            </a:extLst>
          </p:cNvPr>
          <p:cNvSpPr/>
          <p:nvPr/>
        </p:nvSpPr>
        <p:spPr>
          <a:xfrm>
            <a:off x="108928" y="4376387"/>
            <a:ext cx="4330800" cy="510778"/>
          </a:xfrm>
          <a:prstGeom prst="roundRect">
            <a:avLst/>
          </a:prstGeom>
          <a:noFill/>
        </p:spPr>
        <p:txBody>
          <a:bodyPr wrap="square">
            <a:spAutoFit/>
          </a:bodyPr>
          <a:lstStyle/>
          <a:p>
            <a:pPr defTabSz="844083"/>
            <a:r>
              <a:rPr kumimoji="1" lang="ja-JP" altLang="en-US" sz="2400" b="1" dirty="0">
                <a:solidFill>
                  <a:sysClr val="windowText" lastClr="000000"/>
                </a:solidFill>
                <a:latin typeface="Meiryo UI" panose="020B0604030504040204" pitchFamily="50" charset="-128"/>
                <a:ea typeface="Meiryo UI" panose="020B0604030504040204" pitchFamily="50" charset="-128"/>
              </a:rPr>
              <a:t>◆</a:t>
            </a:r>
            <a:r>
              <a:rPr kumimoji="1" lang="ja-JP" altLang="en-US" sz="2000" b="1" dirty="0">
                <a:solidFill>
                  <a:sysClr val="windowText" lastClr="000000"/>
                </a:solidFill>
                <a:latin typeface="Meiryo UI" panose="020B0604030504040204" pitchFamily="50" charset="-128"/>
                <a:ea typeface="Meiryo UI" panose="020B0604030504040204" pitchFamily="50" charset="-128"/>
              </a:rPr>
              <a:t> 地方の動き（神奈川県）</a:t>
            </a:r>
          </a:p>
        </p:txBody>
      </p:sp>
      <p:sp>
        <p:nvSpPr>
          <p:cNvPr id="29" name="テキスト ボックス 28">
            <a:extLst>
              <a:ext uri="{FF2B5EF4-FFF2-40B4-BE49-F238E27FC236}">
                <a16:creationId xmlns:a16="http://schemas.microsoft.com/office/drawing/2014/main" id="{1B345493-6119-416B-A44C-780AED875830}"/>
              </a:ext>
            </a:extLst>
          </p:cNvPr>
          <p:cNvSpPr txBox="1"/>
          <p:nvPr/>
        </p:nvSpPr>
        <p:spPr>
          <a:xfrm>
            <a:off x="238503" y="1026355"/>
            <a:ext cx="8914794" cy="307777"/>
          </a:xfrm>
          <a:prstGeom prst="rect">
            <a:avLst/>
          </a:prstGeom>
          <a:noFill/>
        </p:spPr>
        <p:txBody>
          <a:bodyPr wrap="square">
            <a:spAutoFit/>
          </a:bodyPr>
          <a:lstStyle/>
          <a:p>
            <a:r>
              <a:rPr lang="ja-JP" altLang="en-US" sz="1400" b="1" dirty="0"/>
              <a:t>◇ デジタル行財政改革会議</a:t>
            </a:r>
            <a:r>
              <a:rPr lang="en-US" altLang="ja-JP" sz="1050" dirty="0"/>
              <a:t>※</a:t>
            </a:r>
            <a:r>
              <a:rPr lang="ja-JP" altLang="en-US" sz="1400" b="1" dirty="0"/>
              <a:t>において教育・介護分野等とあわせ自家用車活用についての議論がスタート</a:t>
            </a:r>
          </a:p>
        </p:txBody>
      </p:sp>
      <p:sp>
        <p:nvSpPr>
          <p:cNvPr id="31" name="テキスト ボックス 30">
            <a:extLst>
              <a:ext uri="{FF2B5EF4-FFF2-40B4-BE49-F238E27FC236}">
                <a16:creationId xmlns:a16="http://schemas.microsoft.com/office/drawing/2014/main" id="{15AA6F11-E313-4752-95A1-438C64A457DE}"/>
              </a:ext>
            </a:extLst>
          </p:cNvPr>
          <p:cNvSpPr txBox="1"/>
          <p:nvPr/>
        </p:nvSpPr>
        <p:spPr>
          <a:xfrm>
            <a:off x="487957" y="1273428"/>
            <a:ext cx="7073325" cy="431572"/>
          </a:xfrm>
          <a:prstGeom prst="bracketPair">
            <a:avLst>
              <a:gd name="adj" fmla="val 6890"/>
            </a:avLst>
          </a:prstGeom>
          <a:ln>
            <a:noFill/>
          </a:ln>
        </p:spPr>
        <p:style>
          <a:lnRef idx="1">
            <a:schemeClr val="dk1"/>
          </a:lnRef>
          <a:fillRef idx="0">
            <a:schemeClr val="dk1"/>
          </a:fillRef>
          <a:effectRef idx="0">
            <a:schemeClr val="dk1"/>
          </a:effectRef>
          <a:fontRef idx="minor">
            <a:schemeClr val="tx1"/>
          </a:fontRef>
        </p:style>
        <p:txBody>
          <a:bodyPr wrap="square">
            <a:spAutoFit/>
          </a:bodyPr>
          <a:lstStyle/>
          <a:p>
            <a:r>
              <a:rPr lang="en-US" altLang="ja-JP" sz="1050" dirty="0">
                <a:latin typeface="+mn-ea"/>
              </a:rPr>
              <a:t>※</a:t>
            </a:r>
            <a:r>
              <a:rPr lang="ja-JP" altLang="en-US" sz="1050" dirty="0">
                <a:latin typeface="+mn-ea"/>
              </a:rPr>
              <a:t>デジタルを最大限に活用して公共サービス等の維持・強化と地域経済の活性化を図り、社会変革を実現することを目的に設置</a:t>
            </a:r>
            <a:endParaRPr lang="en-US" altLang="ja-JP" sz="1050" dirty="0">
              <a:latin typeface="+mn-ea"/>
            </a:endParaRPr>
          </a:p>
          <a:p>
            <a:r>
              <a:rPr lang="ja-JP" altLang="en-US" sz="1050" dirty="0">
                <a:latin typeface="+mn-ea"/>
              </a:rPr>
              <a:t>　 令和５年</a:t>
            </a:r>
            <a:r>
              <a:rPr lang="en-US" altLang="ja-JP" sz="1050" dirty="0">
                <a:latin typeface="+mn-ea"/>
              </a:rPr>
              <a:t>10</a:t>
            </a:r>
            <a:r>
              <a:rPr lang="ja-JP" altLang="en-US" sz="1050" dirty="0">
                <a:latin typeface="+mn-ea"/>
              </a:rPr>
              <a:t>月</a:t>
            </a:r>
            <a:r>
              <a:rPr lang="en-US" altLang="ja-JP" sz="1050" dirty="0">
                <a:latin typeface="+mn-ea"/>
              </a:rPr>
              <a:t>11</a:t>
            </a:r>
            <a:r>
              <a:rPr lang="ja-JP" altLang="en-US" sz="1050" dirty="0">
                <a:latin typeface="+mn-ea"/>
              </a:rPr>
              <a:t>日に第１回を開催（</a:t>
            </a:r>
            <a:r>
              <a:rPr lang="zh-TW" altLang="en-US" sz="1050" dirty="0">
                <a:latin typeface="+mn-ea"/>
              </a:rPr>
              <a:t>議長</a:t>
            </a:r>
            <a:r>
              <a:rPr lang="ja-JP" altLang="en-US" sz="1050" dirty="0">
                <a:latin typeface="+mn-ea"/>
              </a:rPr>
              <a:t>：</a:t>
            </a:r>
            <a:r>
              <a:rPr lang="zh-TW" altLang="en-US" sz="1050" dirty="0">
                <a:latin typeface="+mn-ea"/>
              </a:rPr>
              <a:t>内閣総理大臣</a:t>
            </a:r>
            <a:r>
              <a:rPr lang="ja-JP" altLang="en-US" sz="1050" dirty="0">
                <a:latin typeface="+mn-ea"/>
              </a:rPr>
              <a:t>　副議長：デジタル行財政改革担当大臣、内閣官房長官）</a:t>
            </a:r>
          </a:p>
        </p:txBody>
      </p:sp>
      <p:sp>
        <p:nvSpPr>
          <p:cNvPr id="32" name="テキスト ボックス 31">
            <a:extLst>
              <a:ext uri="{FF2B5EF4-FFF2-40B4-BE49-F238E27FC236}">
                <a16:creationId xmlns:a16="http://schemas.microsoft.com/office/drawing/2014/main" id="{005A305A-3146-4C97-AE4D-83623A245E2F}"/>
              </a:ext>
            </a:extLst>
          </p:cNvPr>
          <p:cNvSpPr txBox="1"/>
          <p:nvPr/>
        </p:nvSpPr>
        <p:spPr>
          <a:xfrm>
            <a:off x="318074" y="1667833"/>
            <a:ext cx="3250000" cy="307777"/>
          </a:xfrm>
          <a:prstGeom prst="rect">
            <a:avLst/>
          </a:prstGeom>
          <a:noFill/>
        </p:spPr>
        <p:txBody>
          <a:bodyPr wrap="square">
            <a:spAutoFit/>
          </a:bodyPr>
          <a:lstStyle/>
          <a:p>
            <a:r>
              <a:rPr lang="en-US" altLang="ja-JP" sz="1400" b="1" dirty="0"/>
              <a:t>【</a:t>
            </a:r>
            <a:r>
              <a:rPr lang="ja-JP" altLang="en-US" sz="1400" b="1" dirty="0"/>
              <a:t>検討の方向性</a:t>
            </a:r>
            <a:r>
              <a:rPr lang="en-US" altLang="ja-JP" sz="1400" b="1" dirty="0"/>
              <a:t>】</a:t>
            </a:r>
            <a:endParaRPr lang="ja-JP" altLang="en-US" sz="1400" b="1" dirty="0"/>
          </a:p>
        </p:txBody>
      </p:sp>
      <p:sp>
        <p:nvSpPr>
          <p:cNvPr id="39" name="テキスト ボックス 38">
            <a:extLst>
              <a:ext uri="{FF2B5EF4-FFF2-40B4-BE49-F238E27FC236}">
                <a16:creationId xmlns:a16="http://schemas.microsoft.com/office/drawing/2014/main" id="{34563722-E8F0-4194-86FC-C01771F59D59}"/>
              </a:ext>
            </a:extLst>
          </p:cNvPr>
          <p:cNvSpPr txBox="1"/>
          <p:nvPr/>
        </p:nvSpPr>
        <p:spPr>
          <a:xfrm>
            <a:off x="318074" y="2902225"/>
            <a:ext cx="3250000" cy="307777"/>
          </a:xfrm>
          <a:prstGeom prst="rect">
            <a:avLst/>
          </a:prstGeom>
          <a:noFill/>
        </p:spPr>
        <p:txBody>
          <a:bodyPr wrap="square">
            <a:spAutoFit/>
          </a:bodyPr>
          <a:lstStyle/>
          <a:p>
            <a:r>
              <a:rPr lang="en-US" altLang="ja-JP" sz="1400" b="1" dirty="0"/>
              <a:t>【</a:t>
            </a:r>
            <a:r>
              <a:rPr lang="ja-JP" altLang="en-US" sz="1400" b="1" dirty="0"/>
              <a:t>スケジュール</a:t>
            </a:r>
            <a:r>
              <a:rPr lang="en-US" altLang="ja-JP" sz="1400" b="1" dirty="0"/>
              <a:t>】</a:t>
            </a:r>
            <a:endParaRPr lang="ja-JP" altLang="en-US" sz="1400" b="1" dirty="0"/>
          </a:p>
        </p:txBody>
      </p:sp>
      <p:sp>
        <p:nvSpPr>
          <p:cNvPr id="41" name="テキスト ボックス 40">
            <a:extLst>
              <a:ext uri="{FF2B5EF4-FFF2-40B4-BE49-F238E27FC236}">
                <a16:creationId xmlns:a16="http://schemas.microsoft.com/office/drawing/2014/main" id="{1FBFF16E-31F8-4B9A-8783-2FCAF9455DCA}"/>
              </a:ext>
            </a:extLst>
          </p:cNvPr>
          <p:cNvSpPr txBox="1"/>
          <p:nvPr/>
        </p:nvSpPr>
        <p:spPr>
          <a:xfrm>
            <a:off x="493229" y="3176952"/>
            <a:ext cx="8631200" cy="646331"/>
          </a:xfrm>
          <a:prstGeom prst="rect">
            <a:avLst/>
          </a:prstGeom>
          <a:noFill/>
        </p:spPr>
        <p:txBody>
          <a:bodyPr wrap="square">
            <a:spAutoFit/>
          </a:bodyPr>
          <a:lstStyle/>
          <a:p>
            <a:r>
              <a:rPr lang="ja-JP" altLang="en-US" sz="1200" dirty="0">
                <a:latin typeface="+mn-ea"/>
              </a:rPr>
              <a:t>令和５年</a:t>
            </a:r>
            <a:r>
              <a:rPr lang="en-US" altLang="ja-JP" sz="1200" dirty="0">
                <a:latin typeface="+mn-ea"/>
              </a:rPr>
              <a:t>11</a:t>
            </a:r>
            <a:r>
              <a:rPr lang="ja-JP" altLang="en-US" sz="1200" dirty="0">
                <a:latin typeface="+mn-ea"/>
              </a:rPr>
              <a:t>月中目途</a:t>
            </a:r>
            <a:r>
              <a:rPr lang="en-US" altLang="ja-JP" sz="1200" dirty="0">
                <a:latin typeface="+mn-ea"/>
              </a:rPr>
              <a:t>	</a:t>
            </a:r>
            <a:r>
              <a:rPr lang="ja-JP" altLang="en-US" sz="1200" dirty="0">
                <a:latin typeface="+mn-ea"/>
              </a:rPr>
              <a:t>｜第２回開催</a:t>
            </a:r>
            <a:endParaRPr lang="en-US" altLang="ja-JP" sz="1200" dirty="0">
              <a:latin typeface="+mn-ea"/>
            </a:endParaRPr>
          </a:p>
          <a:p>
            <a:r>
              <a:rPr lang="ja-JP" altLang="en-US" sz="1200" dirty="0">
                <a:latin typeface="+mn-ea"/>
              </a:rPr>
              <a:t>　　　　　　</a:t>
            </a:r>
            <a:r>
              <a:rPr lang="en-US" altLang="ja-JP" sz="1200" dirty="0">
                <a:latin typeface="+mn-ea"/>
              </a:rPr>
              <a:t>12</a:t>
            </a:r>
            <a:r>
              <a:rPr lang="ja-JP" altLang="en-US" sz="1200" dirty="0">
                <a:latin typeface="+mn-ea"/>
              </a:rPr>
              <a:t>月</a:t>
            </a:r>
            <a:r>
              <a:rPr lang="en-US" altLang="ja-JP" sz="1200" dirty="0">
                <a:latin typeface="+mn-ea"/>
              </a:rPr>
              <a:t>		</a:t>
            </a:r>
            <a:r>
              <a:rPr lang="ja-JP" altLang="en-US" sz="1200" dirty="0">
                <a:latin typeface="+mn-ea"/>
              </a:rPr>
              <a:t>｜中間報告　→当初予算への反映</a:t>
            </a:r>
            <a:endParaRPr lang="en-US" altLang="ja-JP" sz="1200" dirty="0">
              <a:latin typeface="+mn-ea"/>
            </a:endParaRPr>
          </a:p>
          <a:p>
            <a:r>
              <a:rPr lang="ja-JP" altLang="en-US" sz="1200" dirty="0">
                <a:latin typeface="+mn-ea"/>
              </a:rPr>
              <a:t>令和６年６月めど</a:t>
            </a:r>
            <a:r>
              <a:rPr lang="en-US" altLang="ja-JP" sz="1200" dirty="0">
                <a:latin typeface="+mn-ea"/>
              </a:rPr>
              <a:t>		</a:t>
            </a:r>
            <a:r>
              <a:rPr lang="ja-JP" altLang="en-US" sz="1200" dirty="0">
                <a:latin typeface="+mn-ea"/>
              </a:rPr>
              <a:t>｜デジタル行財政改革に関する取りまとめ</a:t>
            </a:r>
          </a:p>
        </p:txBody>
      </p:sp>
      <p:sp>
        <p:nvSpPr>
          <p:cNvPr id="42" name="テキスト ボックス 41">
            <a:extLst>
              <a:ext uri="{FF2B5EF4-FFF2-40B4-BE49-F238E27FC236}">
                <a16:creationId xmlns:a16="http://schemas.microsoft.com/office/drawing/2014/main" id="{267BF312-9B17-45F3-A602-017FEB5089EA}"/>
              </a:ext>
            </a:extLst>
          </p:cNvPr>
          <p:cNvSpPr txBox="1"/>
          <p:nvPr/>
        </p:nvSpPr>
        <p:spPr>
          <a:xfrm>
            <a:off x="246877" y="4892479"/>
            <a:ext cx="8914794" cy="307777"/>
          </a:xfrm>
          <a:prstGeom prst="rect">
            <a:avLst/>
          </a:prstGeom>
          <a:noFill/>
        </p:spPr>
        <p:txBody>
          <a:bodyPr wrap="square">
            <a:spAutoFit/>
          </a:bodyPr>
          <a:lstStyle/>
          <a:p>
            <a:r>
              <a:rPr lang="ja-JP" altLang="en-US" sz="1400" b="1" dirty="0"/>
              <a:t>「神奈川県版ライドシェア検討会議」において検討をスタート</a:t>
            </a:r>
            <a:r>
              <a:rPr lang="ja-JP" altLang="en-US" sz="1050" dirty="0">
                <a:latin typeface="+mn-ea"/>
              </a:rPr>
              <a:t>（第１回会議：令和５年</a:t>
            </a:r>
            <a:r>
              <a:rPr lang="en-US" altLang="ja-JP" sz="1050" dirty="0">
                <a:latin typeface="+mn-ea"/>
              </a:rPr>
              <a:t>10</a:t>
            </a:r>
            <a:r>
              <a:rPr lang="ja-JP" altLang="en-US" sz="1050" dirty="0">
                <a:latin typeface="+mn-ea"/>
              </a:rPr>
              <a:t>月</a:t>
            </a:r>
            <a:r>
              <a:rPr lang="en-US" altLang="ja-JP" sz="1050" dirty="0">
                <a:latin typeface="+mn-ea"/>
              </a:rPr>
              <a:t>20</a:t>
            </a:r>
            <a:r>
              <a:rPr lang="ja-JP" altLang="en-US" sz="1050" dirty="0">
                <a:latin typeface="+mn-ea"/>
              </a:rPr>
              <a:t>日）</a:t>
            </a:r>
            <a:endParaRPr lang="ja-JP" altLang="en-US" sz="1400" dirty="0">
              <a:latin typeface="+mn-ea"/>
            </a:endParaRPr>
          </a:p>
        </p:txBody>
      </p:sp>
      <p:sp>
        <p:nvSpPr>
          <p:cNvPr id="43" name="テキスト ボックス 42">
            <a:extLst>
              <a:ext uri="{FF2B5EF4-FFF2-40B4-BE49-F238E27FC236}">
                <a16:creationId xmlns:a16="http://schemas.microsoft.com/office/drawing/2014/main" id="{BECB87BE-C84D-4623-8ED6-00CEE81A7C25}"/>
              </a:ext>
            </a:extLst>
          </p:cNvPr>
          <p:cNvSpPr txBox="1"/>
          <p:nvPr/>
        </p:nvSpPr>
        <p:spPr>
          <a:xfrm>
            <a:off x="318074" y="5189049"/>
            <a:ext cx="3607432" cy="307777"/>
          </a:xfrm>
          <a:prstGeom prst="rect">
            <a:avLst/>
          </a:prstGeom>
          <a:noFill/>
        </p:spPr>
        <p:txBody>
          <a:bodyPr wrap="square">
            <a:spAutoFit/>
          </a:bodyPr>
          <a:lstStyle/>
          <a:p>
            <a:r>
              <a:rPr lang="en-US" altLang="ja-JP" sz="1400" b="1" dirty="0"/>
              <a:t>【</a:t>
            </a:r>
            <a:r>
              <a:rPr lang="ja-JP" altLang="en-US" sz="1400" b="1" dirty="0"/>
              <a:t>神奈川県版ライドシェア（案）のポイント</a:t>
            </a:r>
            <a:r>
              <a:rPr lang="en-US" altLang="ja-JP" sz="1400" b="1" dirty="0"/>
              <a:t>】</a:t>
            </a:r>
            <a:endParaRPr lang="ja-JP" altLang="en-US" sz="1400" b="1" dirty="0"/>
          </a:p>
        </p:txBody>
      </p:sp>
      <p:sp>
        <p:nvSpPr>
          <p:cNvPr id="44" name="テキスト ボックス 43">
            <a:extLst>
              <a:ext uri="{FF2B5EF4-FFF2-40B4-BE49-F238E27FC236}">
                <a16:creationId xmlns:a16="http://schemas.microsoft.com/office/drawing/2014/main" id="{21FF3636-2BA5-4DEB-9210-8649134F7110}"/>
              </a:ext>
            </a:extLst>
          </p:cNvPr>
          <p:cNvSpPr txBox="1"/>
          <p:nvPr/>
        </p:nvSpPr>
        <p:spPr>
          <a:xfrm>
            <a:off x="493229" y="5527967"/>
            <a:ext cx="8231671" cy="1097480"/>
          </a:xfrm>
          <a:prstGeom prst="rect">
            <a:avLst/>
          </a:prstGeom>
          <a:solidFill>
            <a:schemeClr val="bg1"/>
          </a:solidFill>
          <a:ln w="19050">
            <a:solidFill>
              <a:schemeClr val="accent1"/>
            </a:solidFill>
          </a:ln>
        </p:spPr>
        <p:txBody>
          <a:bodyPr wrap="square">
            <a:spAutoFit/>
          </a:bodyPr>
          <a:lstStyle/>
          <a:p>
            <a:pPr>
              <a:lnSpc>
                <a:spcPts val="1600"/>
              </a:lnSpc>
            </a:pPr>
            <a:r>
              <a:rPr lang="ja-JP" altLang="en-US" sz="1200" dirty="0">
                <a:latin typeface="+mn-ea"/>
              </a:rPr>
              <a:t>○ </a:t>
            </a:r>
            <a:r>
              <a:rPr lang="ja-JP" altLang="en-US" sz="1200" b="1" u="sng" dirty="0">
                <a:latin typeface="+mn-ea"/>
              </a:rPr>
              <a:t>タクシー会社による運行管理</a:t>
            </a:r>
            <a:endParaRPr lang="en-US" altLang="ja-JP" sz="1200" b="1" u="sng" dirty="0">
              <a:latin typeface="+mn-ea"/>
            </a:endParaRPr>
          </a:p>
          <a:p>
            <a:pPr>
              <a:lnSpc>
                <a:spcPts val="1600"/>
              </a:lnSpc>
            </a:pPr>
            <a:r>
              <a:rPr lang="ja-JP" altLang="en-US" sz="1200" dirty="0">
                <a:latin typeface="+mn-ea"/>
              </a:rPr>
              <a:t>○ </a:t>
            </a:r>
            <a:r>
              <a:rPr lang="ja-JP" altLang="en-US" sz="1200" b="1" u="sng" dirty="0">
                <a:latin typeface="+mn-ea"/>
              </a:rPr>
              <a:t>時間帯・地域限定</a:t>
            </a:r>
            <a:r>
              <a:rPr lang="ja-JP" altLang="en-US" sz="1200" dirty="0">
                <a:latin typeface="+mn-ea"/>
              </a:rPr>
              <a:t>（夜間の時間帯等、三浦市域で実施予定）</a:t>
            </a:r>
            <a:endParaRPr lang="en-US" altLang="ja-JP" sz="1200" dirty="0">
              <a:latin typeface="+mn-ea"/>
            </a:endParaRPr>
          </a:p>
          <a:p>
            <a:pPr>
              <a:lnSpc>
                <a:spcPts val="1600"/>
              </a:lnSpc>
            </a:pPr>
            <a:r>
              <a:rPr lang="ja-JP" altLang="en-US" sz="1200" dirty="0">
                <a:latin typeface="+mn-ea"/>
              </a:rPr>
              <a:t>○ 一般ドライバー</a:t>
            </a:r>
            <a:endParaRPr lang="en-US" altLang="ja-JP" sz="1200" dirty="0">
              <a:latin typeface="+mn-ea"/>
            </a:endParaRPr>
          </a:p>
          <a:p>
            <a:pPr>
              <a:lnSpc>
                <a:spcPts val="1600"/>
              </a:lnSpc>
            </a:pPr>
            <a:r>
              <a:rPr lang="ja-JP" altLang="en-US" sz="1200" dirty="0">
                <a:latin typeface="+mn-ea"/>
              </a:rPr>
              <a:t>　　・</a:t>
            </a:r>
            <a:r>
              <a:rPr lang="ja-JP" altLang="en-US" sz="1200" b="1" u="sng" dirty="0">
                <a:latin typeface="+mn-ea"/>
              </a:rPr>
              <a:t>タクシー会社が面接の上、登録・研修</a:t>
            </a:r>
            <a:endParaRPr lang="en-US" altLang="ja-JP" sz="1200" b="1" u="sng" dirty="0">
              <a:latin typeface="+mn-ea"/>
            </a:endParaRPr>
          </a:p>
          <a:p>
            <a:pPr>
              <a:lnSpc>
                <a:spcPts val="1600"/>
              </a:lnSpc>
            </a:pPr>
            <a:r>
              <a:rPr lang="ja-JP" altLang="en-US" sz="1200" dirty="0">
                <a:latin typeface="+mn-ea"/>
              </a:rPr>
              <a:t>　　・利用者による</a:t>
            </a:r>
            <a:r>
              <a:rPr lang="ja-JP" altLang="en-US" sz="1200" b="1" u="sng" dirty="0">
                <a:latin typeface="+mn-ea"/>
              </a:rPr>
              <a:t>評価制度</a:t>
            </a:r>
          </a:p>
        </p:txBody>
      </p:sp>
      <p:graphicFrame>
        <p:nvGraphicFramePr>
          <p:cNvPr id="2" name="表 2">
            <a:extLst>
              <a:ext uri="{FF2B5EF4-FFF2-40B4-BE49-F238E27FC236}">
                <a16:creationId xmlns:a16="http://schemas.microsoft.com/office/drawing/2014/main" id="{0AB2E094-1A41-4F9D-8BAA-9BDFAC714ED8}"/>
              </a:ext>
            </a:extLst>
          </p:cNvPr>
          <p:cNvGraphicFramePr>
            <a:graphicFrameLocks noGrp="1"/>
          </p:cNvGraphicFramePr>
          <p:nvPr>
            <p:extLst>
              <p:ext uri="{D42A27DB-BD31-4B8C-83A1-F6EECF244321}">
                <p14:modId xmlns:p14="http://schemas.microsoft.com/office/powerpoint/2010/main" val="885241318"/>
              </p:ext>
            </p:extLst>
          </p:nvPr>
        </p:nvGraphicFramePr>
        <p:xfrm>
          <a:off x="487957" y="1988584"/>
          <a:ext cx="8231671" cy="914400"/>
        </p:xfrm>
        <a:graphic>
          <a:graphicData uri="http://schemas.openxmlformats.org/drawingml/2006/table">
            <a:tbl>
              <a:tblPr firstRow="1" bandRow="1">
                <a:tableStyleId>{69012ECD-51FC-41F1-AA8D-1B2483CD663E}</a:tableStyleId>
              </a:tblPr>
              <a:tblGrid>
                <a:gridCol w="747274">
                  <a:extLst>
                    <a:ext uri="{9D8B030D-6E8A-4147-A177-3AD203B41FA5}">
                      <a16:colId xmlns:a16="http://schemas.microsoft.com/office/drawing/2014/main" val="4067305481"/>
                    </a:ext>
                  </a:extLst>
                </a:gridCol>
                <a:gridCol w="2955022">
                  <a:extLst>
                    <a:ext uri="{9D8B030D-6E8A-4147-A177-3AD203B41FA5}">
                      <a16:colId xmlns:a16="http://schemas.microsoft.com/office/drawing/2014/main" val="1494672347"/>
                    </a:ext>
                  </a:extLst>
                </a:gridCol>
                <a:gridCol w="4529375">
                  <a:extLst>
                    <a:ext uri="{9D8B030D-6E8A-4147-A177-3AD203B41FA5}">
                      <a16:colId xmlns:a16="http://schemas.microsoft.com/office/drawing/2014/main" val="3753041575"/>
                    </a:ext>
                  </a:extLst>
                </a:gridCol>
              </a:tblGrid>
              <a:tr h="235001">
                <a:tc>
                  <a:txBody>
                    <a:bodyPr/>
                    <a:lstStyle/>
                    <a:p>
                      <a:pPr algn="ctr">
                        <a:lnSpc>
                          <a:spcPct val="100000"/>
                        </a:lnSpc>
                      </a:pPr>
                      <a:r>
                        <a:rPr kumimoji="1" lang="ja-JP" altLang="en-US" sz="1200" dirty="0"/>
                        <a:t>分野</a:t>
                      </a:r>
                    </a:p>
                  </a:txBody>
                  <a:tcPr anchor="ctr">
                    <a:lnL w="12700" cap="flat" cmpd="sng" algn="ctr">
                      <a:solidFill>
                        <a:schemeClr val="accent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lnSpc>
                          <a:spcPct val="100000"/>
                        </a:lnSpc>
                      </a:pPr>
                      <a:r>
                        <a:rPr kumimoji="1" lang="ja-JP" altLang="en-US" sz="1200" dirty="0"/>
                        <a:t>デジタルにより解決すべき課題（例）</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lnSpc>
                          <a:spcPct val="100000"/>
                        </a:lnSpc>
                      </a:pPr>
                      <a:r>
                        <a:rPr kumimoji="1" lang="ja-JP" altLang="en-US" sz="1200" dirty="0"/>
                        <a:t>検討の方向性（例）</a:t>
                      </a:r>
                    </a:p>
                  </a:txBody>
                  <a:tcPr anchor="ctr">
                    <a:lnL w="1905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600147592"/>
                  </a:ext>
                </a:extLst>
              </a:tr>
              <a:tr h="548336">
                <a:tc>
                  <a:txBody>
                    <a:bodyPr/>
                    <a:lstStyle/>
                    <a:p>
                      <a:pPr>
                        <a:lnSpc>
                          <a:spcPct val="100000"/>
                        </a:lnSpc>
                      </a:pPr>
                      <a:r>
                        <a:rPr kumimoji="1" lang="ja-JP" altLang="en-US" sz="1200" dirty="0"/>
                        <a:t>交通</a:t>
                      </a:r>
                    </a:p>
                  </a:txBody>
                  <a:tcPr>
                    <a:lnL w="1270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solidFill>
                  </a:tcPr>
                </a:tc>
                <a:tc>
                  <a:txBody>
                    <a:bodyPr/>
                    <a:lstStyle/>
                    <a:p>
                      <a:pPr>
                        <a:lnSpc>
                          <a:spcPct val="100000"/>
                        </a:lnSpc>
                      </a:pPr>
                      <a:r>
                        <a:rPr kumimoji="1" lang="ja-JP" altLang="en-US" sz="1200" dirty="0"/>
                        <a:t>・地域交通の担い手不足</a:t>
                      </a:r>
                    </a:p>
                    <a:p>
                      <a:pPr>
                        <a:lnSpc>
                          <a:spcPct val="100000"/>
                        </a:lnSpc>
                      </a:pPr>
                      <a:r>
                        <a:rPr kumimoji="1" lang="ja-JP" altLang="en-US" sz="1200" dirty="0"/>
                        <a:t>・移動の足が不足</a:t>
                      </a:r>
                    </a:p>
                    <a:p>
                      <a:pPr>
                        <a:lnSpc>
                          <a:spcPct val="100000"/>
                        </a:lnSpc>
                      </a:pPr>
                      <a:r>
                        <a:rPr kumimoji="1" lang="ja-JP" altLang="en-US" sz="1200" dirty="0"/>
                        <a:t>・自動運転・ドローンの活用の遅れ</a:t>
                      </a:r>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solidFill>
                  </a:tcPr>
                </a:tc>
                <a:tc>
                  <a:txBody>
                    <a:bodyPr/>
                    <a:lstStyle/>
                    <a:p>
                      <a:pPr>
                        <a:lnSpc>
                          <a:spcPct val="100000"/>
                        </a:lnSpc>
                      </a:pPr>
                      <a:r>
                        <a:rPr kumimoji="1" lang="ja-JP" altLang="en-US" sz="1200" dirty="0"/>
                        <a:t>タクシー・バス等のドライバーの確保、</a:t>
                      </a:r>
                      <a:r>
                        <a:rPr kumimoji="1" lang="ja-JP" altLang="en-US" sz="1200" b="1" u="sng" dirty="0"/>
                        <a:t>不便の解消に向けた地域の自家用車・ドライバーの活用</a:t>
                      </a:r>
                      <a:r>
                        <a:rPr kumimoji="1" lang="ja-JP" altLang="en-US" sz="1200" dirty="0"/>
                        <a:t>、自動運転・ドローン配送の事業化（インフラ整備・手続簡素化等）、移動関係の需給の可視化基盤 等</a:t>
                      </a:r>
                    </a:p>
                  </a:txBody>
                  <a:tcPr>
                    <a:lnL w="6350" cap="flat" cmpd="sng" algn="ctr">
                      <a:solidFill>
                        <a:schemeClr val="accent5"/>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632443201"/>
                  </a:ext>
                </a:extLst>
              </a:tr>
            </a:tbl>
          </a:graphicData>
        </a:graphic>
      </p:graphicFrame>
      <p:sp>
        <p:nvSpPr>
          <p:cNvPr id="36" name="テキスト ボックス 35">
            <a:extLst>
              <a:ext uri="{FF2B5EF4-FFF2-40B4-BE49-F238E27FC236}">
                <a16:creationId xmlns:a16="http://schemas.microsoft.com/office/drawing/2014/main" id="{E9DB3288-0AA7-498B-B4DD-FA20F0A81F96}"/>
              </a:ext>
            </a:extLst>
          </p:cNvPr>
          <p:cNvSpPr txBox="1"/>
          <p:nvPr/>
        </p:nvSpPr>
        <p:spPr>
          <a:xfrm>
            <a:off x="4695900" y="5529894"/>
            <a:ext cx="4580626"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a:ea typeface="Meiryo UI"/>
                <a:cs typeface="+mn-cs"/>
              </a:rPr>
              <a:t>○ 使用車両</a:t>
            </a:r>
            <a:endParaRPr kumimoji="0"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eiryo UI"/>
                <a:ea typeface="Meiryo UI"/>
              </a:rPr>
              <a:t>　　・</a:t>
            </a:r>
            <a:r>
              <a:rPr lang="ja-JP" altLang="en-US" sz="1200" b="1" u="sng" dirty="0">
                <a:solidFill>
                  <a:prstClr val="black"/>
                </a:solidFill>
                <a:latin typeface="Meiryo UI"/>
                <a:ea typeface="Meiryo UI"/>
              </a:rPr>
              <a:t>タクシー会社が車両を認定し、安全管理を実施</a:t>
            </a:r>
            <a:endParaRPr lang="en-US" altLang="ja-JP" sz="1200" b="1" u="sng" dirty="0">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0" lang="ja-JP" altLang="en-US" sz="1200" b="1" i="0" u="sng" strike="noStrike" kern="1200" cap="none" spc="0" normalizeH="0" baseline="0" noProof="0" dirty="0">
                <a:ln>
                  <a:noFill/>
                </a:ln>
                <a:solidFill>
                  <a:prstClr val="black"/>
                </a:solidFill>
                <a:effectLst/>
                <a:uLnTx/>
                <a:uFillTx/>
                <a:latin typeface="Meiryo UI"/>
                <a:ea typeface="Meiryo UI"/>
                <a:cs typeface="+mn-cs"/>
              </a:rPr>
              <a:t>ドライブレコーダーや配車アプリ、任意保険等を実装</a:t>
            </a:r>
            <a:endParaRPr kumimoji="0" lang="en-US" altLang="ja-JP" sz="1200" b="1" i="0" u="sng" strike="noStrike" kern="1200" cap="none" spc="0" normalizeH="0" baseline="0" noProof="0" dirty="0">
              <a:ln>
                <a:noFill/>
              </a:ln>
              <a:solidFill>
                <a:prstClr val="black"/>
              </a:solidFill>
              <a:effectLst/>
              <a:uLnTx/>
              <a:uFillTx/>
              <a:latin typeface="Meiryo UI"/>
              <a:ea typeface="Meiryo UI"/>
              <a:cs typeface="+mn-cs"/>
            </a:endParaRPr>
          </a:p>
        </p:txBody>
      </p:sp>
      <p:sp>
        <p:nvSpPr>
          <p:cNvPr id="40" name="テキスト ボックス 39">
            <a:extLst>
              <a:ext uri="{FF2B5EF4-FFF2-40B4-BE49-F238E27FC236}">
                <a16:creationId xmlns:a16="http://schemas.microsoft.com/office/drawing/2014/main" id="{16DCA87F-1139-45CD-B415-50E1A65D71F3}"/>
              </a:ext>
            </a:extLst>
          </p:cNvPr>
          <p:cNvSpPr txBox="1"/>
          <p:nvPr/>
        </p:nvSpPr>
        <p:spPr>
          <a:xfrm>
            <a:off x="3568074" y="5180180"/>
            <a:ext cx="4560103" cy="283519"/>
          </a:xfrm>
          <a:prstGeom prst="bracketPair">
            <a:avLst>
              <a:gd name="adj" fmla="val 6890"/>
            </a:avLst>
          </a:prstGeom>
          <a:ln>
            <a:noFill/>
          </a:ln>
        </p:spPr>
        <p:style>
          <a:lnRef idx="1">
            <a:schemeClr val="dk1"/>
          </a:lnRef>
          <a:fillRef idx="0">
            <a:schemeClr val="dk1"/>
          </a:fillRef>
          <a:effectRef idx="0">
            <a:schemeClr val="dk1"/>
          </a:effectRef>
          <a:fontRef idx="minor">
            <a:schemeClr val="tx1"/>
          </a:fontRef>
        </p:style>
        <p:txBody>
          <a:bodyPr wrap="square">
            <a:spAutoFit/>
          </a:bodyPr>
          <a:lstStyle/>
          <a:p>
            <a:pPr>
              <a:lnSpc>
                <a:spcPts val="1600"/>
              </a:lnSpc>
            </a:pPr>
            <a:r>
              <a:rPr lang="en-US" altLang="ja-JP" sz="1050" dirty="0">
                <a:latin typeface="+mn-ea"/>
              </a:rPr>
              <a:t>※</a:t>
            </a:r>
            <a:r>
              <a:rPr lang="ja-JP" altLang="en-US" sz="1050" dirty="0">
                <a:latin typeface="+mn-ea"/>
              </a:rPr>
              <a:t>実施に当たっては、自家用有償旅客運送や国家戦略特区制度の活用を検討</a:t>
            </a:r>
          </a:p>
        </p:txBody>
      </p:sp>
      <p:sp>
        <p:nvSpPr>
          <p:cNvPr id="47" name="テキスト ボックス 46">
            <a:extLst>
              <a:ext uri="{FF2B5EF4-FFF2-40B4-BE49-F238E27FC236}">
                <a16:creationId xmlns:a16="http://schemas.microsoft.com/office/drawing/2014/main" id="{229C1C1A-5700-4657-8031-64AAB1D2AB44}"/>
              </a:ext>
            </a:extLst>
          </p:cNvPr>
          <p:cNvSpPr txBox="1"/>
          <p:nvPr/>
        </p:nvSpPr>
        <p:spPr>
          <a:xfrm>
            <a:off x="1679994" y="1690112"/>
            <a:ext cx="1429208" cy="253916"/>
          </a:xfrm>
          <a:prstGeom prst="rect">
            <a:avLst/>
          </a:prstGeom>
          <a:noFill/>
        </p:spPr>
        <p:txBody>
          <a:bodyPr wrap="square">
            <a:spAutoFit/>
          </a:bodyPr>
          <a:lstStyle/>
          <a:p>
            <a:r>
              <a:rPr lang="en-US" altLang="ja-JP" sz="1050" dirty="0">
                <a:solidFill>
                  <a:prstClr val="black"/>
                </a:solidFill>
                <a:latin typeface="Meiryo UI"/>
                <a:ea typeface="Meiryo UI"/>
              </a:rPr>
              <a:t>※</a:t>
            </a:r>
            <a:r>
              <a:rPr kumimoji="0" lang="ja-JP" altLang="en-US" sz="1050" b="0" i="0" u="none" strike="noStrike" kern="1200" cap="none" spc="0" normalizeH="0" baseline="0" noProof="0" dirty="0">
                <a:ln>
                  <a:noFill/>
                </a:ln>
                <a:solidFill>
                  <a:prstClr val="black"/>
                </a:solidFill>
                <a:effectLst/>
                <a:uLnTx/>
                <a:uFillTx/>
                <a:latin typeface="Meiryo UI"/>
                <a:ea typeface="Meiryo UI"/>
                <a:cs typeface="+mn-cs"/>
              </a:rPr>
              <a:t>交通分野のみ抜粋</a:t>
            </a:r>
            <a:endParaRPr lang="ja-JP" altLang="en-US" dirty="0"/>
          </a:p>
        </p:txBody>
      </p:sp>
      <p:sp>
        <p:nvSpPr>
          <p:cNvPr id="49" name="テキスト ボックス 48">
            <a:extLst>
              <a:ext uri="{FF2B5EF4-FFF2-40B4-BE49-F238E27FC236}">
                <a16:creationId xmlns:a16="http://schemas.microsoft.com/office/drawing/2014/main" id="{247CDE9D-4BD0-4949-ACBA-62EFF6D8509C}"/>
              </a:ext>
            </a:extLst>
          </p:cNvPr>
          <p:cNvSpPr txBox="1"/>
          <p:nvPr/>
        </p:nvSpPr>
        <p:spPr>
          <a:xfrm>
            <a:off x="493229" y="6577605"/>
            <a:ext cx="4560103" cy="283519"/>
          </a:xfrm>
          <a:prstGeom prst="bracketPair">
            <a:avLst>
              <a:gd name="adj" fmla="val 6890"/>
            </a:avLst>
          </a:prstGeom>
          <a:ln>
            <a:noFill/>
          </a:ln>
        </p:spPr>
        <p:style>
          <a:lnRef idx="1">
            <a:schemeClr val="dk1"/>
          </a:lnRef>
          <a:fillRef idx="0">
            <a:schemeClr val="dk1"/>
          </a:fillRef>
          <a:effectRef idx="0">
            <a:schemeClr val="dk1"/>
          </a:effectRef>
          <a:fontRef idx="minor">
            <a:schemeClr val="tx1"/>
          </a:fontRef>
        </p:style>
        <p:txBody>
          <a:bodyPr wrap="square">
            <a:spAutoFit/>
          </a:bodyPr>
          <a:lstStyle/>
          <a:p>
            <a:pPr>
              <a:lnSpc>
                <a:spcPts val="1600"/>
              </a:lnSpc>
            </a:pPr>
            <a:r>
              <a:rPr lang="en-US" altLang="ja-JP" sz="1050" dirty="0">
                <a:latin typeface="+mn-ea"/>
              </a:rPr>
              <a:t>※</a:t>
            </a:r>
            <a:r>
              <a:rPr lang="ja-JP" altLang="en-US" sz="1050" dirty="0">
                <a:latin typeface="+mn-ea"/>
              </a:rPr>
              <a:t>その他、福岡市においても、国に特区設置を要請する方向で調整中</a:t>
            </a:r>
          </a:p>
        </p:txBody>
      </p:sp>
      <p:sp>
        <p:nvSpPr>
          <p:cNvPr id="50" name="正方形/長方形 49">
            <a:extLst>
              <a:ext uri="{FF2B5EF4-FFF2-40B4-BE49-F238E27FC236}">
                <a16:creationId xmlns:a16="http://schemas.microsoft.com/office/drawing/2014/main" id="{749F17D4-C029-4016-8241-FAAB90D8DF00}"/>
              </a:ext>
            </a:extLst>
          </p:cNvPr>
          <p:cNvSpPr/>
          <p:nvPr/>
        </p:nvSpPr>
        <p:spPr>
          <a:xfrm>
            <a:off x="8645602" y="6519309"/>
            <a:ext cx="52610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６</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テキスト ボックス 22">
            <a:extLst>
              <a:ext uri="{FF2B5EF4-FFF2-40B4-BE49-F238E27FC236}">
                <a16:creationId xmlns:a16="http://schemas.microsoft.com/office/drawing/2014/main" id="{AA35AE96-8858-4B15-8AA8-0E6F2E25E5A1}"/>
              </a:ext>
            </a:extLst>
          </p:cNvPr>
          <p:cNvSpPr txBox="1"/>
          <p:nvPr/>
        </p:nvSpPr>
        <p:spPr>
          <a:xfrm>
            <a:off x="278288" y="3879601"/>
            <a:ext cx="8835223" cy="492443"/>
          </a:xfrm>
          <a:prstGeom prst="rect">
            <a:avLst/>
          </a:prstGeom>
          <a:noFill/>
        </p:spPr>
        <p:txBody>
          <a:bodyPr wrap="square">
            <a:spAutoFit/>
          </a:bodyPr>
          <a:lstStyle/>
          <a:p>
            <a:r>
              <a:rPr lang="ja-JP" altLang="en-US" sz="1400" b="1" dirty="0"/>
              <a:t>◇ </a:t>
            </a:r>
            <a:r>
              <a:rPr lang="zh-TW" altLang="en-US" sz="1400" b="1" dirty="0"/>
              <a:t>規制改革推進会議</a:t>
            </a:r>
            <a:r>
              <a:rPr lang="ja-JP" altLang="en-US" sz="1400" b="1" dirty="0"/>
              <a:t>においても、タクシー・バスの運転手確保、移動の円滑化を今後の検討課題（案）として設定</a:t>
            </a:r>
            <a:endParaRPr lang="en-US" altLang="ja-JP" sz="1400" b="1" dirty="0"/>
          </a:p>
          <a:p>
            <a:r>
              <a:rPr lang="ja-JP" altLang="en-US" sz="1200" dirty="0"/>
              <a:t>　　（今後、ＷＧで議論が進められ、必要に応じ中間とりまとめの公表、令和６年夏を目途に答申をとりまとめる予定）</a:t>
            </a:r>
            <a:endParaRPr lang="en-US" altLang="ja-JP" sz="1200" dirty="0"/>
          </a:p>
        </p:txBody>
      </p:sp>
    </p:spTree>
    <p:extLst>
      <p:ext uri="{BB962C8B-B14F-4D97-AF65-F5344CB8AC3E}">
        <p14:creationId xmlns:p14="http://schemas.microsoft.com/office/powerpoint/2010/main" val="3416817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7687B7C8-1B96-4222-BD77-74C8A5A40EE6}"/>
              </a:ext>
            </a:extLst>
          </p:cNvPr>
          <p:cNvSpPr/>
          <p:nvPr/>
        </p:nvSpPr>
        <p:spPr>
          <a:xfrm>
            <a:off x="4597142" y="554187"/>
            <a:ext cx="4369777" cy="623751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kumimoji="1" lang="ja-JP" altLang="en-US" sz="1662">
              <a:solidFill>
                <a:prstClr val="white"/>
              </a:solidFill>
              <a:latin typeface="Calibri" panose="020F0502020204030204"/>
              <a:ea typeface="游ゴシック" panose="020B0400000000000000" pitchFamily="50" charset="-128"/>
            </a:endParaRPr>
          </a:p>
        </p:txBody>
      </p:sp>
      <p:sp>
        <p:nvSpPr>
          <p:cNvPr id="7" name="正方形/長方形 6">
            <a:extLst>
              <a:ext uri="{FF2B5EF4-FFF2-40B4-BE49-F238E27FC236}">
                <a16:creationId xmlns:a16="http://schemas.microsoft.com/office/drawing/2014/main" id="{0D903F31-8A09-4016-94CC-26A394F36BD5}"/>
              </a:ext>
            </a:extLst>
          </p:cNvPr>
          <p:cNvSpPr/>
          <p:nvPr/>
        </p:nvSpPr>
        <p:spPr>
          <a:xfrm>
            <a:off x="228064" y="554187"/>
            <a:ext cx="4318795" cy="62375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kumimoji="1" lang="ja-JP" altLang="en-US" sz="1662">
              <a:solidFill>
                <a:prstClr val="white"/>
              </a:solidFill>
              <a:latin typeface="Calibri" panose="020F0502020204030204"/>
              <a:ea typeface="游ゴシック" panose="020B0400000000000000" pitchFamily="50" charset="-128"/>
            </a:endParaRPr>
          </a:p>
        </p:txBody>
      </p:sp>
      <p:sp>
        <p:nvSpPr>
          <p:cNvPr id="4" name="四角形: 角を丸くする 3">
            <a:extLst>
              <a:ext uri="{FF2B5EF4-FFF2-40B4-BE49-F238E27FC236}">
                <a16:creationId xmlns:a16="http://schemas.microsoft.com/office/drawing/2014/main" id="{4648933B-B7F3-414A-8E50-E4AC5F4F4D71}"/>
              </a:ext>
            </a:extLst>
          </p:cNvPr>
          <p:cNvSpPr/>
          <p:nvPr/>
        </p:nvSpPr>
        <p:spPr>
          <a:xfrm>
            <a:off x="270874" y="986645"/>
            <a:ext cx="4248019" cy="2399934"/>
          </a:xfrm>
          <a:prstGeom prst="roundRect">
            <a:avLst>
              <a:gd name="adj" fmla="val 3099"/>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a:r>
              <a:rPr kumimoji="1" lang="ja-JP" altLang="en-US" sz="1292" b="1" dirty="0">
                <a:solidFill>
                  <a:prstClr val="black"/>
                </a:solidFill>
                <a:latin typeface="Meiryo UI" panose="020B0604030504040204" pitchFamily="50" charset="-128"/>
                <a:ea typeface="Meiryo UI" panose="020B0604030504040204" pitchFamily="50" charset="-128"/>
              </a:rPr>
              <a:t>＜スクールバス＞</a:t>
            </a:r>
            <a:endParaRPr kumimoji="1" lang="en-US" altLang="ja-JP" sz="1292" b="1" dirty="0">
              <a:solidFill>
                <a:prstClr val="black"/>
              </a:solidFill>
              <a:latin typeface="Meiryo UI" panose="020B0604030504040204" pitchFamily="50" charset="-128"/>
              <a:ea typeface="Meiryo UI" panose="020B0604030504040204" pitchFamily="50" charset="-128"/>
            </a:endParaRPr>
          </a:p>
          <a:p>
            <a:pPr algn="r" defTabSz="844083">
              <a:lnSpc>
                <a:spcPts val="738"/>
              </a:lnSpc>
            </a:pPr>
            <a:r>
              <a:rPr kumimoji="1" lang="ja-JP" altLang="en-US" sz="1108" dirty="0">
                <a:solidFill>
                  <a:prstClr val="black"/>
                </a:solidFill>
                <a:latin typeface="Meiryo UI" panose="020B0604030504040204" pitchFamily="50" charset="-128"/>
                <a:ea typeface="Meiryo UI" panose="020B0604030504040204" pitchFamily="50" charset="-128"/>
              </a:rPr>
              <a:t>（平成９年</a:t>
            </a:r>
            <a:r>
              <a:rPr kumimoji="1" lang="en-US" altLang="ja-JP" sz="1108" dirty="0">
                <a:solidFill>
                  <a:prstClr val="black"/>
                </a:solidFill>
                <a:latin typeface="Meiryo UI" panose="020B0604030504040204" pitchFamily="50" charset="-128"/>
                <a:ea typeface="Meiryo UI" panose="020B0604030504040204" pitchFamily="50" charset="-128"/>
              </a:rPr>
              <a:t>6</a:t>
            </a:r>
            <a:r>
              <a:rPr kumimoji="1" lang="ja-JP" altLang="en-US" sz="1108" dirty="0">
                <a:solidFill>
                  <a:prstClr val="black"/>
                </a:solidFill>
                <a:latin typeface="Meiryo UI" panose="020B0604030504040204" pitchFamily="50" charset="-128"/>
                <a:ea typeface="Meiryo UI" panose="020B0604030504040204" pitchFamily="50" charset="-128"/>
              </a:rPr>
              <a:t>月通知）</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公共の福祉の視点</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幼稚園～中学校等の児童の通学手段の確保</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許可の対象</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幼稚園～中学校等の学校</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許可の要件</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b="1" dirty="0">
                <a:solidFill>
                  <a:prstClr val="black"/>
                </a:solidFill>
                <a:latin typeface="Meiryo UI" panose="020B0604030504040204" pitchFamily="50" charset="-128"/>
                <a:ea typeface="Meiryo UI" panose="020B0604030504040204" pitchFamily="50" charset="-128"/>
              </a:rPr>
              <a:t>　　</a:t>
            </a:r>
            <a:r>
              <a:rPr kumimoji="1" lang="ja-JP" altLang="en-US" sz="1108" dirty="0">
                <a:solidFill>
                  <a:prstClr val="black"/>
                </a:solidFill>
                <a:latin typeface="Meiryo UI" panose="020B0604030504040204" pitchFamily="50" charset="-128"/>
                <a:ea typeface="Meiryo UI" panose="020B0604030504040204" pitchFamily="50" charset="-128"/>
              </a:rPr>
              <a:t>車　 両：幼稚園等が自ら保有する自家用車</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対　 価：燃料費及び運行に係る人件費の相当額程度</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運転者：規定なし</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期間・区域</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b="1" dirty="0">
                <a:solidFill>
                  <a:prstClr val="black"/>
                </a:solidFill>
                <a:latin typeface="Meiryo UI" panose="020B0604030504040204" pitchFamily="50" charset="-128"/>
                <a:ea typeface="Meiryo UI" panose="020B0604030504040204" pitchFamily="50" charset="-128"/>
              </a:rPr>
              <a:t>　  </a:t>
            </a:r>
            <a:r>
              <a:rPr kumimoji="1" lang="ja-JP" altLang="en-US" sz="1108" dirty="0">
                <a:solidFill>
                  <a:prstClr val="black"/>
                </a:solidFill>
                <a:latin typeface="Meiryo UI" panose="020B0604030504040204" pitchFamily="50" charset="-128"/>
                <a:ea typeface="Meiryo UI" panose="020B0604030504040204" pitchFamily="50" charset="-128"/>
              </a:rPr>
              <a:t>期間なし、区域は通学等の範囲</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その他の要件</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運行管理者の選任、整備管理者の選任等による安全確保</a:t>
            </a:r>
            <a:endParaRPr kumimoji="1" lang="en-US" altLang="ja-JP" sz="1108" dirty="0">
              <a:solidFill>
                <a:prstClr val="black"/>
              </a:solidFill>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B24924E7-48B1-4B65-9F97-C964AF599A09}"/>
              </a:ext>
            </a:extLst>
          </p:cNvPr>
          <p:cNvSpPr/>
          <p:nvPr/>
        </p:nvSpPr>
        <p:spPr>
          <a:xfrm>
            <a:off x="270874" y="3556004"/>
            <a:ext cx="4248019" cy="3119005"/>
          </a:xfrm>
          <a:prstGeom prst="roundRect">
            <a:avLst>
              <a:gd name="adj" fmla="val 411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a:r>
              <a:rPr kumimoji="1" lang="ja-JP" altLang="en-US" sz="1292" b="1" dirty="0">
                <a:solidFill>
                  <a:prstClr val="black"/>
                </a:solidFill>
                <a:latin typeface="Meiryo UI" panose="020B0604030504040204" pitchFamily="50" charset="-128"/>
                <a:ea typeface="Meiryo UI" panose="020B0604030504040204" pitchFamily="50" charset="-128"/>
              </a:rPr>
              <a:t>＜訪問介護員等による有償運送＞</a:t>
            </a:r>
            <a:endParaRPr kumimoji="1" lang="en-US" altLang="ja-JP" sz="1292" b="1" dirty="0">
              <a:solidFill>
                <a:prstClr val="black"/>
              </a:solidFill>
              <a:latin typeface="Meiryo UI" panose="020B0604030504040204" pitchFamily="50" charset="-128"/>
              <a:ea typeface="Meiryo UI" panose="020B0604030504040204" pitchFamily="50" charset="-128"/>
            </a:endParaRPr>
          </a:p>
          <a:p>
            <a:pPr algn="r" defTabSz="844083">
              <a:lnSpc>
                <a:spcPts val="738"/>
              </a:lnSpc>
            </a:pPr>
            <a:endParaRPr kumimoji="1" lang="en-US" altLang="ja-JP" sz="1108" dirty="0">
              <a:solidFill>
                <a:prstClr val="black"/>
              </a:solidFill>
              <a:latin typeface="Meiryo UI" panose="020B0604030504040204" pitchFamily="50" charset="-128"/>
              <a:ea typeface="Meiryo UI" panose="020B0604030504040204" pitchFamily="50" charset="-128"/>
            </a:endParaRPr>
          </a:p>
          <a:p>
            <a:pPr algn="r" defTabSz="844083">
              <a:lnSpc>
                <a:spcPts val="738"/>
              </a:lnSpc>
            </a:pPr>
            <a:r>
              <a:rPr kumimoji="1" lang="ja-JP" altLang="en-US" sz="1108" dirty="0">
                <a:solidFill>
                  <a:prstClr val="black"/>
                </a:solidFill>
                <a:latin typeface="Meiryo UI" panose="020B0604030504040204" pitchFamily="50" charset="-128"/>
                <a:ea typeface="Meiryo UI" panose="020B0604030504040204" pitchFamily="50" charset="-128"/>
              </a:rPr>
              <a:t>（平成</a:t>
            </a:r>
            <a:r>
              <a:rPr kumimoji="1" lang="en-US" altLang="ja-JP" sz="1108" dirty="0">
                <a:solidFill>
                  <a:prstClr val="black"/>
                </a:solidFill>
                <a:latin typeface="Meiryo UI" panose="020B0604030504040204" pitchFamily="50" charset="-128"/>
                <a:ea typeface="Meiryo UI" panose="020B0604030504040204" pitchFamily="50" charset="-128"/>
              </a:rPr>
              <a:t>16</a:t>
            </a:r>
            <a:r>
              <a:rPr kumimoji="1" lang="ja-JP" altLang="en-US" sz="1108" dirty="0">
                <a:solidFill>
                  <a:prstClr val="black"/>
                </a:solidFill>
                <a:latin typeface="Meiryo UI" panose="020B0604030504040204" pitchFamily="50" charset="-128"/>
                <a:ea typeface="Meiryo UI" panose="020B0604030504040204" pitchFamily="50" charset="-128"/>
              </a:rPr>
              <a:t>年</a:t>
            </a:r>
            <a:r>
              <a:rPr kumimoji="1" lang="en-US" altLang="ja-JP" sz="1108" dirty="0">
                <a:solidFill>
                  <a:prstClr val="black"/>
                </a:solidFill>
                <a:latin typeface="Meiryo UI" panose="020B0604030504040204" pitchFamily="50" charset="-128"/>
                <a:ea typeface="Meiryo UI" panose="020B0604030504040204" pitchFamily="50" charset="-128"/>
              </a:rPr>
              <a:t>3</a:t>
            </a:r>
            <a:r>
              <a:rPr kumimoji="1" lang="ja-JP" altLang="en-US" sz="1108" dirty="0">
                <a:solidFill>
                  <a:prstClr val="black"/>
                </a:solidFill>
                <a:latin typeface="Meiryo UI" panose="020B0604030504040204" pitchFamily="50" charset="-128"/>
                <a:ea typeface="Meiryo UI" panose="020B0604030504040204" pitchFamily="50" charset="-128"/>
              </a:rPr>
              <a:t>月通知）</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公共の福祉の視点</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訪問介護サービスと一体となった、要介護者の運送</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許可の対象</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b="1" dirty="0">
                <a:solidFill>
                  <a:prstClr val="black"/>
                </a:solidFill>
                <a:latin typeface="Meiryo UI" panose="020B0604030504040204" pitchFamily="50" charset="-128"/>
                <a:ea typeface="Meiryo UI" panose="020B0604030504040204" pitchFamily="50" charset="-128"/>
              </a:rPr>
              <a:t>　　 </a:t>
            </a:r>
            <a:r>
              <a:rPr kumimoji="1" lang="ja-JP" altLang="en-US" sz="1108" dirty="0">
                <a:solidFill>
                  <a:prstClr val="black"/>
                </a:solidFill>
                <a:latin typeface="Meiryo UI" panose="020B0604030504040204" pitchFamily="50" charset="-128"/>
                <a:ea typeface="Meiryo UI" panose="020B0604030504040204" pitchFamily="50" charset="-128"/>
              </a:rPr>
              <a:t>タクシー事業の許可を有する、訪問介護事業者</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許可の要件</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車　 両：訪問介護員等が使用権限を有する、定員</a:t>
            </a:r>
            <a:r>
              <a:rPr kumimoji="1" lang="en-US" altLang="ja-JP" sz="1108" dirty="0">
                <a:solidFill>
                  <a:prstClr val="black"/>
                </a:solidFill>
                <a:latin typeface="Meiryo UI" panose="020B0604030504040204" pitchFamily="50" charset="-128"/>
                <a:ea typeface="Meiryo UI" panose="020B0604030504040204" pitchFamily="50" charset="-128"/>
              </a:rPr>
              <a:t>11</a:t>
            </a:r>
            <a:r>
              <a:rPr kumimoji="1" lang="ja-JP" altLang="en-US" sz="1108" dirty="0">
                <a:solidFill>
                  <a:prstClr val="black"/>
                </a:solidFill>
                <a:latin typeface="Meiryo UI" panose="020B0604030504040204" pitchFamily="50" charset="-128"/>
                <a:ea typeface="Meiryo UI" panose="020B0604030504040204" pitchFamily="50" charset="-128"/>
              </a:rPr>
              <a:t>人未満の</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dirty="0">
                <a:solidFill>
                  <a:prstClr val="black"/>
                </a:solidFill>
                <a:latin typeface="Meiryo UI" panose="020B0604030504040204" pitchFamily="50" charset="-128"/>
                <a:ea typeface="Meiryo UI" panose="020B0604030504040204" pitchFamily="50" charset="-128"/>
              </a:rPr>
              <a:t>   </a:t>
            </a:r>
            <a:r>
              <a:rPr kumimoji="1" lang="ja-JP" altLang="en-US" sz="1108" dirty="0">
                <a:solidFill>
                  <a:prstClr val="black"/>
                </a:solidFill>
                <a:latin typeface="Meiryo UI" panose="020B0604030504040204" pitchFamily="50" charset="-128"/>
                <a:ea typeface="Meiryo UI" panose="020B0604030504040204" pitchFamily="50" charset="-128"/>
              </a:rPr>
              <a:t>　 </a:t>
            </a:r>
            <a:r>
              <a:rPr kumimoji="1" lang="en-US" altLang="ja-JP" sz="1108" dirty="0">
                <a:solidFill>
                  <a:prstClr val="black"/>
                </a:solidFill>
                <a:latin typeface="Meiryo UI" panose="020B0604030504040204" pitchFamily="50" charset="-128"/>
                <a:ea typeface="Meiryo UI" panose="020B0604030504040204" pitchFamily="50" charset="-128"/>
              </a:rPr>
              <a:t>          </a:t>
            </a:r>
            <a:r>
              <a:rPr kumimoji="1" lang="ja-JP" altLang="en-US" sz="1108" dirty="0">
                <a:solidFill>
                  <a:prstClr val="black"/>
                </a:solidFill>
                <a:latin typeface="Meiryo UI" panose="020B0604030504040204" pitchFamily="50" charset="-128"/>
                <a:ea typeface="Meiryo UI" panose="020B0604030504040204" pitchFamily="50" charset="-128"/>
              </a:rPr>
              <a:t>自動車</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対　 価：事業者が認可を受けた介護運賃</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運転者：訪問介護員等の資格　＋</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dirty="0">
                <a:solidFill>
                  <a:prstClr val="black"/>
                </a:solidFill>
                <a:latin typeface="Meiryo UI" panose="020B0604030504040204" pitchFamily="50" charset="-128"/>
                <a:ea typeface="Meiryo UI" panose="020B0604030504040204" pitchFamily="50" charset="-128"/>
              </a:rPr>
              <a:t>            </a:t>
            </a:r>
            <a:r>
              <a:rPr kumimoji="1" lang="ja-JP" altLang="en-US" sz="1108" dirty="0">
                <a:solidFill>
                  <a:prstClr val="black"/>
                </a:solidFill>
                <a:latin typeface="Meiryo UI" panose="020B0604030504040204" pitchFamily="50" charset="-128"/>
                <a:ea typeface="Meiryo UI" panose="020B0604030504040204" pitchFamily="50" charset="-128"/>
              </a:rPr>
              <a:t>　　</a:t>
            </a:r>
            <a:r>
              <a:rPr kumimoji="1" lang="en-US" altLang="ja-JP" sz="1108" dirty="0">
                <a:solidFill>
                  <a:prstClr val="black"/>
                </a:solidFill>
                <a:latin typeface="Meiryo UI" panose="020B0604030504040204" pitchFamily="50" charset="-128"/>
                <a:ea typeface="Meiryo UI" panose="020B0604030504040204" pitchFamily="50" charset="-128"/>
              </a:rPr>
              <a:t>2</a:t>
            </a:r>
            <a:r>
              <a:rPr kumimoji="1" lang="ja-JP" altLang="en-US" sz="1108" dirty="0">
                <a:solidFill>
                  <a:prstClr val="black"/>
                </a:solidFill>
                <a:latin typeface="Meiryo UI" panose="020B0604030504040204" pitchFamily="50" charset="-128"/>
                <a:ea typeface="Meiryo UI" panose="020B0604030504040204" pitchFamily="50" charset="-128"/>
              </a:rPr>
              <a:t>種免許　 </a:t>
            </a:r>
            <a:r>
              <a:rPr kumimoji="1" lang="en-US" altLang="ja-JP" sz="1108" dirty="0">
                <a:solidFill>
                  <a:prstClr val="black"/>
                </a:solidFill>
                <a:latin typeface="Meiryo UI" panose="020B0604030504040204" pitchFamily="50" charset="-128"/>
                <a:ea typeface="Meiryo UI" panose="020B0604030504040204" pitchFamily="50" charset="-128"/>
              </a:rPr>
              <a:t>or</a:t>
            </a:r>
            <a:r>
              <a:rPr kumimoji="1" lang="ja-JP" altLang="en-US" sz="1108" dirty="0">
                <a:solidFill>
                  <a:prstClr val="black"/>
                </a:solidFill>
                <a:latin typeface="Meiryo UI" panose="020B0604030504040204" pitchFamily="50" charset="-128"/>
                <a:ea typeface="Meiryo UI" panose="020B0604030504040204" pitchFamily="50" charset="-128"/>
              </a:rPr>
              <a:t> 　１種免許＋大臣認定講習</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期間・区域</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期間なし、区域は都道府県単位</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その他</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運行管理者体制等の適切な措置</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訪問介護サービスと連続した、または一体として行う運送であること</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endParaRPr kumimoji="1" lang="en-US" altLang="ja-JP" sz="1662" b="1" dirty="0">
              <a:solidFill>
                <a:prstClr val="black"/>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3404D5CF-5B8E-4FBB-A001-85208DD6F676}"/>
              </a:ext>
            </a:extLst>
          </p:cNvPr>
          <p:cNvSpPr/>
          <p:nvPr/>
        </p:nvSpPr>
        <p:spPr>
          <a:xfrm>
            <a:off x="6256696" y="652265"/>
            <a:ext cx="1141060" cy="310341"/>
          </a:xfrm>
          <a:prstGeom prst="rect">
            <a:avLst/>
          </a:prstGeom>
        </p:spPr>
        <p:txBody>
          <a:bodyPr wrap="square">
            <a:spAutoFit/>
          </a:bodyPr>
          <a:lstStyle/>
          <a:p>
            <a:pPr algn="ctr" defTabSz="844083">
              <a:lnSpc>
                <a:spcPts val="1662"/>
              </a:lnSpc>
            </a:pPr>
            <a:r>
              <a:rPr kumimoji="1" lang="ja-JP" altLang="en-US" sz="1846" b="1" dirty="0">
                <a:solidFill>
                  <a:prstClr val="white"/>
                </a:solidFill>
                <a:latin typeface="Meiryo UI" panose="020B0604030504040204" pitchFamily="50" charset="-128"/>
                <a:ea typeface="Meiryo UI" panose="020B0604030504040204" pitchFamily="50" charset="-128"/>
              </a:rPr>
              <a:t>貨　物</a:t>
            </a:r>
            <a:endParaRPr kumimoji="1" lang="en-US" altLang="ja-JP" sz="1846" b="1" dirty="0">
              <a:solidFill>
                <a:prstClr val="white"/>
              </a:solidFill>
              <a:latin typeface="Meiryo UI" panose="020B0604030504040204" pitchFamily="50" charset="-128"/>
              <a:ea typeface="Meiryo UI" panose="020B0604030504040204" pitchFamily="50" charset="-128"/>
            </a:endParaRPr>
          </a:p>
        </p:txBody>
      </p:sp>
      <p:sp>
        <p:nvSpPr>
          <p:cNvPr id="28" name="四角形: 角を丸くする 27">
            <a:extLst>
              <a:ext uri="{FF2B5EF4-FFF2-40B4-BE49-F238E27FC236}">
                <a16:creationId xmlns:a16="http://schemas.microsoft.com/office/drawing/2014/main" id="{CC17EFE9-FD82-408A-916E-0A480AC45418}"/>
              </a:ext>
            </a:extLst>
          </p:cNvPr>
          <p:cNvSpPr/>
          <p:nvPr/>
        </p:nvSpPr>
        <p:spPr>
          <a:xfrm>
            <a:off x="4645928" y="1004488"/>
            <a:ext cx="4270008" cy="2395690"/>
          </a:xfrm>
          <a:prstGeom prst="roundRect">
            <a:avLst>
              <a:gd name="adj" fmla="val 3099"/>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a:r>
              <a:rPr kumimoji="1" lang="ja-JP" altLang="en-US" sz="1292" b="1" dirty="0">
                <a:solidFill>
                  <a:prstClr val="black"/>
                </a:solidFill>
                <a:latin typeface="Meiryo UI" panose="020B0604030504040204" pitchFamily="50" charset="-128"/>
                <a:ea typeface="Meiryo UI" panose="020B0604030504040204" pitchFamily="50" charset="-128"/>
              </a:rPr>
              <a:t>＜繁忙期（年末年始等）における貨物運送＞</a:t>
            </a:r>
            <a:endParaRPr kumimoji="1" lang="en-US" altLang="ja-JP" sz="1292" b="1" dirty="0">
              <a:solidFill>
                <a:prstClr val="black"/>
              </a:solidFill>
              <a:latin typeface="Meiryo UI" panose="020B0604030504040204" pitchFamily="50" charset="-128"/>
              <a:ea typeface="Meiryo UI" panose="020B0604030504040204" pitchFamily="50" charset="-128"/>
            </a:endParaRPr>
          </a:p>
          <a:p>
            <a:pPr algn="r" defTabSz="844083"/>
            <a:r>
              <a:rPr kumimoji="1" lang="ja-JP" altLang="en-US" sz="1108" dirty="0">
                <a:solidFill>
                  <a:prstClr val="black"/>
                </a:solidFill>
                <a:latin typeface="Meiryo UI" panose="020B0604030504040204" pitchFamily="50" charset="-128"/>
                <a:ea typeface="Meiryo UI" panose="020B0604030504040204" pitchFamily="50" charset="-128"/>
              </a:rPr>
              <a:t>（平成</a:t>
            </a:r>
            <a:r>
              <a:rPr kumimoji="1" lang="en-US" altLang="ja-JP" sz="1108" dirty="0">
                <a:solidFill>
                  <a:prstClr val="black"/>
                </a:solidFill>
                <a:latin typeface="Meiryo UI" panose="020B0604030504040204" pitchFamily="50" charset="-128"/>
                <a:ea typeface="Meiryo UI" panose="020B0604030504040204" pitchFamily="50" charset="-128"/>
              </a:rPr>
              <a:t>15</a:t>
            </a:r>
            <a:r>
              <a:rPr kumimoji="1" lang="ja-JP" altLang="en-US" sz="1108" dirty="0">
                <a:solidFill>
                  <a:prstClr val="black"/>
                </a:solidFill>
                <a:latin typeface="Meiryo UI" panose="020B0604030504040204" pitchFamily="50" charset="-128"/>
                <a:ea typeface="Meiryo UI" panose="020B0604030504040204" pitchFamily="50" charset="-128"/>
              </a:rPr>
              <a:t>年</a:t>
            </a:r>
            <a:r>
              <a:rPr kumimoji="1" lang="en-US" altLang="ja-JP" sz="1108" dirty="0">
                <a:solidFill>
                  <a:prstClr val="black"/>
                </a:solidFill>
                <a:latin typeface="Meiryo UI" panose="020B0604030504040204" pitchFamily="50" charset="-128"/>
                <a:ea typeface="Meiryo UI" panose="020B0604030504040204" pitchFamily="50" charset="-128"/>
              </a:rPr>
              <a:t>2</a:t>
            </a:r>
            <a:r>
              <a:rPr kumimoji="1" lang="ja-JP" altLang="en-US" sz="1108" dirty="0">
                <a:solidFill>
                  <a:prstClr val="black"/>
                </a:solidFill>
                <a:latin typeface="Meiryo UI" panose="020B0604030504040204" pitchFamily="50" charset="-128"/>
                <a:ea typeface="Meiryo UI" panose="020B0604030504040204" pitchFamily="50" charset="-128"/>
              </a:rPr>
              <a:t>月通知）</a:t>
            </a: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公共の福祉の視点</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繁忙期における利用者ニーズに対応した貨物輸送力の確保</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許可の対象</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b="1" dirty="0">
                <a:solidFill>
                  <a:prstClr val="black"/>
                </a:solidFill>
                <a:latin typeface="Meiryo UI" panose="020B0604030504040204" pitchFamily="50" charset="-128"/>
                <a:ea typeface="Meiryo UI" panose="020B0604030504040204" pitchFamily="50" charset="-128"/>
              </a:rPr>
              <a:t>　　 </a:t>
            </a:r>
            <a:r>
              <a:rPr kumimoji="1" lang="ja-JP" altLang="en-US" sz="1108" dirty="0">
                <a:solidFill>
                  <a:prstClr val="black"/>
                </a:solidFill>
                <a:latin typeface="Meiryo UI" panose="020B0604030504040204" pitchFamily="50" charset="-128"/>
                <a:ea typeface="Meiryo UI" panose="020B0604030504040204" pitchFamily="50" charset="-128"/>
              </a:rPr>
              <a:t>貨物運送事業者</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許可の要件</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車　 両：事業所に配置している事業用自動車と同数までの自家</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用自動車</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期間・区域</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繁忙期・１両あたり年間</a:t>
            </a:r>
            <a:r>
              <a:rPr kumimoji="1" lang="en-US" altLang="ja-JP" sz="1108" dirty="0">
                <a:solidFill>
                  <a:prstClr val="black"/>
                </a:solidFill>
                <a:latin typeface="Meiryo UI" panose="020B0604030504040204" pitchFamily="50" charset="-128"/>
                <a:ea typeface="Meiryo UI" panose="020B0604030504040204" pitchFamily="50" charset="-128"/>
              </a:rPr>
              <a:t>90</a:t>
            </a:r>
            <a:r>
              <a:rPr kumimoji="1" lang="ja-JP" altLang="en-US" sz="1108" dirty="0">
                <a:solidFill>
                  <a:prstClr val="black"/>
                </a:solidFill>
                <a:latin typeface="Meiryo UI" panose="020B0604030504040204" pitchFamily="50" charset="-128"/>
                <a:ea typeface="Meiryo UI" panose="020B0604030504040204" pitchFamily="50" charset="-128"/>
              </a:rPr>
              <a:t>日まで</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ラストワンマイル（営業所から近距離の居住等への配送）</a:t>
            </a:r>
            <a:endParaRPr kumimoji="1" lang="en-US" altLang="ja-JP" sz="1108" dirty="0">
              <a:solidFill>
                <a:prstClr val="black"/>
              </a:solidFill>
              <a:latin typeface="Meiryo UI" panose="020B0604030504040204" pitchFamily="50" charset="-128"/>
              <a:ea typeface="Meiryo UI" panose="020B0604030504040204" pitchFamily="50" charset="-128"/>
            </a:endParaRPr>
          </a:p>
        </p:txBody>
      </p:sp>
      <p:sp>
        <p:nvSpPr>
          <p:cNvPr id="35" name="四角形: 角を丸くする 34">
            <a:extLst>
              <a:ext uri="{FF2B5EF4-FFF2-40B4-BE49-F238E27FC236}">
                <a16:creationId xmlns:a16="http://schemas.microsoft.com/office/drawing/2014/main" id="{CF799E4D-14A3-4262-BC8D-02F50BB30555}"/>
              </a:ext>
            </a:extLst>
          </p:cNvPr>
          <p:cNvSpPr/>
          <p:nvPr/>
        </p:nvSpPr>
        <p:spPr>
          <a:xfrm>
            <a:off x="4633102" y="3556004"/>
            <a:ext cx="4288045" cy="3126419"/>
          </a:xfrm>
          <a:prstGeom prst="roundRect">
            <a:avLst>
              <a:gd name="adj" fmla="val 411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44083"/>
            <a:r>
              <a:rPr kumimoji="1" lang="ja-JP" altLang="en-US" sz="1292" b="1" dirty="0">
                <a:solidFill>
                  <a:prstClr val="black"/>
                </a:solidFill>
                <a:latin typeface="Meiryo UI" panose="020B0604030504040204" pitchFamily="50" charset="-128"/>
                <a:ea typeface="Meiryo UI" panose="020B0604030504040204" pitchFamily="50" charset="-128"/>
              </a:rPr>
              <a:t>＜コロナ緊急事態宣言期間中のタクシーによる貨物輸送＞</a:t>
            </a:r>
            <a:endParaRPr kumimoji="1" lang="en-US" altLang="ja-JP" sz="1292" b="1" dirty="0">
              <a:solidFill>
                <a:prstClr val="black"/>
              </a:solidFill>
              <a:latin typeface="Meiryo UI" panose="020B0604030504040204" pitchFamily="50" charset="-128"/>
              <a:ea typeface="Meiryo UI" panose="020B0604030504040204" pitchFamily="50" charset="-128"/>
            </a:endParaRPr>
          </a:p>
          <a:p>
            <a:pPr algn="r" defTabSz="844083"/>
            <a:r>
              <a:rPr kumimoji="1" lang="ja-JP" altLang="en-US" sz="1108" dirty="0">
                <a:solidFill>
                  <a:prstClr val="black"/>
                </a:solidFill>
                <a:latin typeface="Meiryo UI" panose="020B0604030504040204" pitchFamily="50" charset="-128"/>
                <a:ea typeface="Meiryo UI" panose="020B0604030504040204" pitchFamily="50" charset="-128"/>
              </a:rPr>
              <a:t>（令和</a:t>
            </a:r>
            <a:r>
              <a:rPr kumimoji="1" lang="en-US" altLang="ja-JP" sz="1108" dirty="0">
                <a:solidFill>
                  <a:prstClr val="black"/>
                </a:solidFill>
                <a:latin typeface="Meiryo UI" panose="020B0604030504040204" pitchFamily="50" charset="-128"/>
                <a:ea typeface="Meiryo UI" panose="020B0604030504040204" pitchFamily="50" charset="-128"/>
              </a:rPr>
              <a:t>2</a:t>
            </a:r>
            <a:r>
              <a:rPr kumimoji="1" lang="ja-JP" altLang="en-US" sz="1108" dirty="0">
                <a:solidFill>
                  <a:prstClr val="black"/>
                </a:solidFill>
                <a:latin typeface="Meiryo UI" panose="020B0604030504040204" pitchFamily="50" charset="-128"/>
                <a:ea typeface="Meiryo UI" panose="020B0604030504040204" pitchFamily="50" charset="-128"/>
              </a:rPr>
              <a:t>年</a:t>
            </a:r>
            <a:r>
              <a:rPr kumimoji="1" lang="en-US" altLang="ja-JP" sz="1108" dirty="0">
                <a:solidFill>
                  <a:prstClr val="black"/>
                </a:solidFill>
                <a:latin typeface="Meiryo UI" panose="020B0604030504040204" pitchFamily="50" charset="-128"/>
                <a:ea typeface="Meiryo UI" panose="020B0604030504040204" pitchFamily="50" charset="-128"/>
              </a:rPr>
              <a:t>4</a:t>
            </a:r>
            <a:r>
              <a:rPr kumimoji="1" lang="ja-JP" altLang="en-US" sz="1108" dirty="0">
                <a:solidFill>
                  <a:prstClr val="black"/>
                </a:solidFill>
                <a:latin typeface="Meiryo UI" panose="020B0604030504040204" pitchFamily="50" charset="-128"/>
                <a:ea typeface="Meiryo UI" panose="020B0604030504040204" pitchFamily="50" charset="-128"/>
              </a:rPr>
              <a:t>月通知）</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公共の福祉の視点</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店内での飲食の提供を自粛している飲食店からの、飲食料の配送</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ニーズへの対応</a:t>
            </a: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許可の対象</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タクシー事業者</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許可の要件</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b="1" dirty="0">
                <a:solidFill>
                  <a:prstClr val="black"/>
                </a:solidFill>
                <a:latin typeface="Meiryo UI" panose="020B0604030504040204" pitchFamily="50" charset="-128"/>
                <a:ea typeface="Meiryo UI" panose="020B0604030504040204" pitchFamily="50" charset="-128"/>
              </a:rPr>
              <a:t>　　</a:t>
            </a:r>
            <a:r>
              <a:rPr kumimoji="1" lang="ja-JP" altLang="en-US" sz="1108" dirty="0">
                <a:solidFill>
                  <a:prstClr val="black"/>
                </a:solidFill>
                <a:latin typeface="Meiryo UI" panose="020B0604030504040204" pitchFamily="50" charset="-128"/>
                <a:ea typeface="Meiryo UI" panose="020B0604030504040204" pitchFamily="50" charset="-128"/>
              </a:rPr>
              <a:t>　従業員の雇用の維持に努力していること　等</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期間・区域</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a:t>
            </a:r>
            <a:r>
              <a:rPr kumimoji="1" lang="en-US" altLang="ja-JP" sz="1108" dirty="0">
                <a:solidFill>
                  <a:prstClr val="black"/>
                </a:solidFill>
                <a:latin typeface="Meiryo UI" panose="020B0604030504040204" pitchFamily="50" charset="-128"/>
                <a:ea typeface="Meiryo UI" panose="020B0604030504040204" pitchFamily="50" charset="-128"/>
              </a:rPr>
              <a:t>R2.4.21</a:t>
            </a:r>
            <a:r>
              <a:rPr kumimoji="1" lang="ja-JP" altLang="en-US" sz="1108" dirty="0">
                <a:solidFill>
                  <a:prstClr val="black"/>
                </a:solidFill>
                <a:latin typeface="Meiryo UI" panose="020B0604030504040204" pitchFamily="50" charset="-128"/>
                <a:ea typeface="Meiryo UI" panose="020B0604030504040204" pitchFamily="50" charset="-128"/>
              </a:rPr>
              <a:t>（全都道府県で緊急事態宣言の発令中）～</a:t>
            </a:r>
            <a:r>
              <a:rPr kumimoji="1" lang="en-US" altLang="ja-JP" sz="1108" dirty="0">
                <a:solidFill>
                  <a:prstClr val="black"/>
                </a:solidFill>
                <a:latin typeface="Meiryo UI" panose="020B0604030504040204" pitchFamily="50" charset="-128"/>
                <a:ea typeface="Meiryo UI" panose="020B0604030504040204" pitchFamily="50" charset="-128"/>
              </a:rPr>
              <a:t>R2.9.30</a:t>
            </a: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緊急事態宣言が発令されている地域で、タクシー事業者の営業</a:t>
            </a:r>
            <a:endParaRPr kumimoji="1" lang="en-US" altLang="ja-JP" sz="1108" dirty="0">
              <a:solidFill>
                <a:prstClr val="black"/>
              </a:solidFill>
              <a:latin typeface="Meiryo UI" panose="020B0604030504040204" pitchFamily="50" charset="-128"/>
              <a:ea typeface="Meiryo UI" panose="020B0604030504040204" pitchFamily="50" charset="-128"/>
            </a:endParaRPr>
          </a:p>
          <a:p>
            <a:pPr defTabSz="844083"/>
            <a:r>
              <a:rPr kumimoji="1" lang="ja-JP" altLang="en-US" sz="1108" dirty="0">
                <a:solidFill>
                  <a:prstClr val="black"/>
                </a:solidFill>
                <a:latin typeface="Meiryo UI" panose="020B0604030504040204" pitchFamily="50" charset="-128"/>
                <a:ea typeface="Meiryo UI" panose="020B0604030504040204" pitchFamily="50" charset="-128"/>
              </a:rPr>
              <a:t>　　　区域内</a:t>
            </a:r>
            <a:endParaRPr kumimoji="1" lang="en-US" altLang="ja-JP" sz="1662" b="1" dirty="0">
              <a:solidFill>
                <a:prstClr val="black"/>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E1109B56-9FDA-4F17-BD79-0AB7180EB551}"/>
              </a:ext>
            </a:extLst>
          </p:cNvPr>
          <p:cNvSpPr/>
          <p:nvPr/>
        </p:nvSpPr>
        <p:spPr>
          <a:xfrm>
            <a:off x="1678304" y="628438"/>
            <a:ext cx="1090698" cy="310341"/>
          </a:xfrm>
          <a:prstGeom prst="rect">
            <a:avLst/>
          </a:prstGeom>
        </p:spPr>
        <p:txBody>
          <a:bodyPr wrap="square">
            <a:spAutoFit/>
          </a:bodyPr>
          <a:lstStyle/>
          <a:p>
            <a:pPr algn="ctr" defTabSz="844083">
              <a:lnSpc>
                <a:spcPts val="1662"/>
              </a:lnSpc>
            </a:pPr>
            <a:r>
              <a:rPr kumimoji="1" lang="ja-JP" altLang="en-US" sz="1846" b="1" dirty="0">
                <a:solidFill>
                  <a:prstClr val="white"/>
                </a:solidFill>
                <a:latin typeface="Meiryo UI" panose="020B0604030504040204" pitchFamily="50" charset="-128"/>
                <a:ea typeface="Meiryo UI" panose="020B0604030504040204" pitchFamily="50" charset="-128"/>
              </a:rPr>
              <a:t>旅　客</a:t>
            </a:r>
            <a:endParaRPr kumimoji="1" lang="en-US" altLang="ja-JP" sz="1846" b="1" dirty="0">
              <a:solidFill>
                <a:prstClr val="white"/>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E1A9268E-856A-4739-849C-B74C5FB65920}"/>
              </a:ext>
            </a:extLst>
          </p:cNvPr>
          <p:cNvSpPr txBox="1"/>
          <p:nvPr/>
        </p:nvSpPr>
        <p:spPr>
          <a:xfrm>
            <a:off x="209635" y="66300"/>
            <a:ext cx="940541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法第</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78</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条第３号（公共の福祉）の活用例</a:t>
            </a:r>
          </a:p>
        </p:txBody>
      </p:sp>
      <p:cxnSp>
        <p:nvCxnSpPr>
          <p:cNvPr id="14" name="直線コネクタ 13">
            <a:extLst>
              <a:ext uri="{FF2B5EF4-FFF2-40B4-BE49-F238E27FC236}">
                <a16:creationId xmlns:a16="http://schemas.microsoft.com/office/drawing/2014/main" id="{FF9B53CB-F02C-438F-A095-0F75850236F2}"/>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CEEBA841-B9FB-4907-891D-252638F9F593}"/>
              </a:ext>
            </a:extLst>
          </p:cNvPr>
          <p:cNvSpPr/>
          <p:nvPr/>
        </p:nvSpPr>
        <p:spPr>
          <a:xfrm>
            <a:off x="8609268" y="30750"/>
            <a:ext cx="52610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2000" b="1" dirty="0">
                <a:solidFill>
                  <a:srgbClr val="002060"/>
                </a:solidFill>
                <a:latin typeface="メイリオ" panose="020B0604030504040204" pitchFamily="50" charset="-128"/>
                <a:ea typeface="メイリオ" panose="020B0604030504040204" pitchFamily="50" charset="-128"/>
              </a:rPr>
              <a:t>７</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75725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8324066-DDF1-46A3-B0A7-8CF879AB10A4}"/>
              </a:ext>
            </a:extLst>
          </p:cNvPr>
          <p:cNvSpPr txBox="1"/>
          <p:nvPr/>
        </p:nvSpPr>
        <p:spPr>
          <a:xfrm>
            <a:off x="240668" y="66300"/>
            <a:ext cx="842049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＜参考＞議会でのやりとり</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令和５年</a:t>
            </a:r>
            <a:r>
              <a:rPr kumimoji="1" lang="en-US" altLang="ja-JP" sz="2000" b="1" dirty="0">
                <a:solidFill>
                  <a:prstClr val="black"/>
                </a:solidFill>
                <a:latin typeface="Meiryo UI" panose="020B0604030504040204" pitchFamily="50" charset="-128"/>
                <a:ea typeface="Meiryo UI" panose="020B0604030504040204" pitchFamily="50" charset="-128"/>
              </a:rPr>
              <a:t>10</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日総務常任委員会知事答弁</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0" name="直線コネクタ 9">
            <a:extLst>
              <a:ext uri="{FF2B5EF4-FFF2-40B4-BE49-F238E27FC236}">
                <a16:creationId xmlns:a16="http://schemas.microsoft.com/office/drawing/2014/main" id="{9622F84A-F0E4-4162-AD7D-2042FFC5CC15}"/>
              </a:ext>
            </a:extLst>
          </p:cNvPr>
          <p:cNvCxnSpPr/>
          <p:nvPr/>
        </p:nvCxnSpPr>
        <p:spPr>
          <a:xfrm>
            <a:off x="240668" y="460403"/>
            <a:ext cx="8726251" cy="0"/>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26490565-935D-F556-D569-DC9DAA58FC76}"/>
              </a:ext>
            </a:extLst>
          </p:cNvPr>
          <p:cNvSpPr txBox="1"/>
          <p:nvPr/>
        </p:nvSpPr>
        <p:spPr>
          <a:xfrm>
            <a:off x="314960" y="719647"/>
            <a:ext cx="8549639" cy="307777"/>
          </a:xfrm>
          <a:prstGeom prst="rect">
            <a:avLst/>
          </a:prstGeom>
          <a:solidFill>
            <a:schemeClr val="accent5">
              <a:lumMod val="20000"/>
              <a:lumOff val="80000"/>
            </a:schemeClr>
          </a:solidFill>
          <a:ln>
            <a:noFill/>
          </a:ln>
        </p:spPr>
        <p:txBody>
          <a:bodyPr wrap="square">
            <a:spAutoFit/>
          </a:bodyPr>
          <a:lstStyle/>
          <a:p>
            <a:r>
              <a:rPr lang="en-US" altLang="ja-JP" sz="1400" dirty="0">
                <a:latin typeface="Meiryo UI" panose="020B0604030504040204" pitchFamily="50" charset="-128"/>
                <a:ea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rPr>
              <a:t>：万博を控える大阪でこそライドシェアという新たな取組みに先鞭をつけるべきだと考えるが、知事の考えを伺う。</a:t>
            </a:r>
          </a:p>
        </p:txBody>
      </p:sp>
      <p:sp>
        <p:nvSpPr>
          <p:cNvPr id="5" name="テキスト ボックス 4">
            <a:extLst>
              <a:ext uri="{FF2B5EF4-FFF2-40B4-BE49-F238E27FC236}">
                <a16:creationId xmlns:a16="http://schemas.microsoft.com/office/drawing/2014/main" id="{4DEF0676-9D6E-AC11-8CAC-C6E2C7714CD6}"/>
              </a:ext>
            </a:extLst>
          </p:cNvPr>
          <p:cNvSpPr txBox="1"/>
          <p:nvPr/>
        </p:nvSpPr>
        <p:spPr>
          <a:xfrm>
            <a:off x="314961" y="1480099"/>
            <a:ext cx="8531857" cy="1836400"/>
          </a:xfrm>
          <a:prstGeom prst="rect">
            <a:avLst/>
          </a:prstGeom>
          <a:noFill/>
          <a:ln>
            <a:noFill/>
          </a:ln>
        </p:spPr>
        <p:txBody>
          <a:bodyPr wrap="square">
            <a:spAutoFit/>
          </a:bodyPr>
          <a:lstStyle/>
          <a:p>
            <a:pPr>
              <a:lnSpc>
                <a:spcPts val="2000"/>
              </a:lnSpc>
            </a:pPr>
            <a:r>
              <a:rPr lang="ja-JP" altLang="en-US" sz="1400" dirty="0">
                <a:latin typeface="Meiryo UI" panose="020B0604030504040204" pitchFamily="50" charset="-128"/>
                <a:ea typeface="Meiryo UI" panose="020B0604030504040204" pitchFamily="50" charset="-128"/>
              </a:rPr>
              <a:t>○ 昨今のタクシー不足は全国的な課題となっているが、タクシー業界の高齢化、人手不足は一朝一夕に解決できる</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　  ものではなく、</a:t>
            </a:r>
            <a:r>
              <a:rPr lang="ja-JP" altLang="en-US" sz="1400" b="1" u="sng" dirty="0">
                <a:latin typeface="Meiryo UI" panose="020B0604030504040204" pitchFamily="50" charset="-128"/>
                <a:ea typeface="Meiryo UI" panose="020B0604030504040204" pitchFamily="50" charset="-128"/>
              </a:rPr>
              <a:t>新たな交通手段としてのライドシェアを実現することは極めて必要。</a:t>
            </a:r>
          </a:p>
          <a:p>
            <a:pPr>
              <a:lnSpc>
                <a:spcPts val="800"/>
              </a:lnSpc>
            </a:pPr>
            <a:endParaRPr lang="ja-JP" altLang="en-US"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 とりわけ、１年半後には大阪・関西万博が行われ、国内外から</a:t>
            </a:r>
            <a:r>
              <a:rPr lang="en-US" altLang="ja-JP" sz="1400" dirty="0">
                <a:latin typeface="Meiryo UI" panose="020B0604030504040204" pitchFamily="50" charset="-128"/>
                <a:ea typeface="Meiryo UI" panose="020B0604030504040204" pitchFamily="50" charset="-128"/>
              </a:rPr>
              <a:t>2800</a:t>
            </a:r>
            <a:r>
              <a:rPr lang="ja-JP" altLang="en-US" sz="1400" dirty="0">
                <a:latin typeface="Meiryo UI" panose="020B0604030504040204" pitchFamily="50" charset="-128"/>
                <a:ea typeface="Meiryo UI" panose="020B0604030504040204" pitchFamily="50" charset="-128"/>
              </a:rPr>
              <a:t>万人もの方々が万博会場に訪れる。万博会場</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　　に訪れる方だけではなく、観光、買い物、ビジネスマンも多くいるのが大阪。交通需要が非常に高まる。</a:t>
            </a:r>
            <a:endParaRPr lang="en-US" altLang="ja-JP" sz="1400" dirty="0">
              <a:latin typeface="Meiryo UI" panose="020B0604030504040204" pitchFamily="50" charset="-128"/>
              <a:ea typeface="Meiryo UI" panose="020B0604030504040204" pitchFamily="50" charset="-128"/>
            </a:endParaRPr>
          </a:p>
          <a:p>
            <a:pPr>
              <a:lnSpc>
                <a:spcPts val="800"/>
              </a:lnSpc>
            </a:pPr>
            <a:r>
              <a:rPr lang="en-US" altLang="ja-JP" sz="1400" dirty="0">
                <a:latin typeface="Meiryo UI" panose="020B0604030504040204" pitchFamily="50" charset="-128"/>
                <a:ea typeface="Meiryo UI" panose="020B0604030504040204" pitchFamily="50" charset="-128"/>
              </a:rPr>
              <a:t> </a:t>
            </a:r>
          </a:p>
          <a:p>
            <a:pPr>
              <a:lnSpc>
                <a:spcPts val="2000"/>
              </a:lnSpc>
            </a:pPr>
            <a:r>
              <a:rPr lang="ja-JP" altLang="en-US" sz="1400"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万博に限定して、その前の半年も入れて一年、万博の期間に限定したライドシェアを実現すべき。その取組みをス</a:t>
            </a:r>
            <a:endParaRPr lang="en-US" altLang="ja-JP" sz="1400" b="1" u="sng"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タートさせていく。</a:t>
            </a:r>
            <a:r>
              <a:rPr lang="ja-JP" altLang="en-US" sz="1400" dirty="0">
                <a:latin typeface="Meiryo UI" panose="020B0604030504040204" pitchFamily="50" charset="-128"/>
                <a:ea typeface="Meiryo UI" panose="020B0604030504040204" pitchFamily="50" charset="-128"/>
              </a:rPr>
              <a:t> このため、</a:t>
            </a:r>
            <a:r>
              <a:rPr lang="ja-JP" altLang="en-US" sz="1400" b="1" u="sng" dirty="0">
                <a:latin typeface="Meiryo UI" panose="020B0604030504040204" pitchFamily="50" charset="-128"/>
                <a:ea typeface="Meiryo UI" panose="020B0604030504040204" pitchFamily="50" charset="-128"/>
              </a:rPr>
              <a:t>有識者等にもご意見をいただく検討の場を来月に立ち上げ、議論を進めていく。</a:t>
            </a:r>
          </a:p>
        </p:txBody>
      </p:sp>
      <p:sp>
        <p:nvSpPr>
          <p:cNvPr id="7" name="テキスト ボックス 6">
            <a:extLst>
              <a:ext uri="{FF2B5EF4-FFF2-40B4-BE49-F238E27FC236}">
                <a16:creationId xmlns:a16="http://schemas.microsoft.com/office/drawing/2014/main" id="{91020AE5-CC83-5633-230E-2A8E1287D077}"/>
              </a:ext>
            </a:extLst>
          </p:cNvPr>
          <p:cNvSpPr txBox="1"/>
          <p:nvPr/>
        </p:nvSpPr>
        <p:spPr>
          <a:xfrm>
            <a:off x="314960" y="3546861"/>
            <a:ext cx="8549639" cy="307777"/>
          </a:xfrm>
          <a:prstGeom prst="rect">
            <a:avLst/>
          </a:prstGeom>
          <a:solidFill>
            <a:schemeClr val="accent5">
              <a:lumMod val="20000"/>
              <a:lumOff val="80000"/>
            </a:schemeClr>
          </a:solidFill>
          <a:ln>
            <a:noFill/>
          </a:ln>
        </p:spPr>
        <p:txBody>
          <a:bodyPr wrap="square">
            <a:spAutoFit/>
          </a:bodyPr>
          <a:lstStyle>
            <a:defPPr>
              <a:defRPr lang="en-US"/>
            </a:defPPr>
            <a:lvl1pPr>
              <a:defRPr sz="1200">
                <a:latin typeface="Meiryo UI" panose="020B0604030504040204" pitchFamily="50" charset="-128"/>
                <a:ea typeface="Meiryo UI" panose="020B0604030504040204" pitchFamily="50" charset="-128"/>
              </a:defRPr>
            </a:lvl1pPr>
          </a:lstStyle>
          <a:p>
            <a:r>
              <a:rPr lang="en-US" altLang="ja-JP" sz="1400" dirty="0"/>
              <a:t>Q</a:t>
            </a:r>
            <a:r>
              <a:rPr lang="ja-JP" altLang="en-US" sz="1400" dirty="0"/>
              <a:t>：万博までという短期間でライドシェアを実現させるためには、しっかりとした推進体制が必要と思うが知事の考えを伺う。</a:t>
            </a:r>
          </a:p>
        </p:txBody>
      </p:sp>
      <p:sp>
        <p:nvSpPr>
          <p:cNvPr id="11" name="テキスト ボックス 10">
            <a:extLst>
              <a:ext uri="{FF2B5EF4-FFF2-40B4-BE49-F238E27FC236}">
                <a16:creationId xmlns:a16="http://schemas.microsoft.com/office/drawing/2014/main" id="{37B2095A-9CC1-69DF-2983-471B451AFB96}"/>
              </a:ext>
            </a:extLst>
          </p:cNvPr>
          <p:cNvSpPr txBox="1"/>
          <p:nvPr/>
        </p:nvSpPr>
        <p:spPr>
          <a:xfrm>
            <a:off x="297180" y="4315775"/>
            <a:ext cx="8549639" cy="2605842"/>
          </a:xfrm>
          <a:prstGeom prst="rect">
            <a:avLst/>
          </a:prstGeom>
          <a:noFill/>
          <a:ln>
            <a:noFill/>
          </a:ln>
        </p:spPr>
        <p:txBody>
          <a:bodyPr wrap="square">
            <a:spAutoFit/>
          </a:bodyPr>
          <a:lstStyle>
            <a:defPPr>
              <a:defRPr lang="en-US"/>
            </a:defPPr>
            <a:lvl1pPr>
              <a:lnSpc>
                <a:spcPts val="2000"/>
              </a:lnSpc>
              <a:defRPr sz="1400">
                <a:latin typeface="Meiryo UI" panose="020B0604030504040204" pitchFamily="50" charset="-128"/>
                <a:ea typeface="Meiryo UI" panose="020B0604030504040204" pitchFamily="50" charset="-128"/>
              </a:defRPr>
            </a:lvl1pPr>
          </a:lstStyle>
          <a:p>
            <a:r>
              <a:rPr lang="ja-JP" altLang="en-US" dirty="0"/>
              <a:t>○ ライドシェアの導入に向けては、最終的には国の許可が必要。国をはじめとした関係機関と調整しながら、</a:t>
            </a:r>
            <a:r>
              <a:rPr lang="ja-JP" altLang="en-US" b="1" u="sng" dirty="0"/>
              <a:t>道路運送法</a:t>
            </a:r>
            <a:endParaRPr lang="en-US" altLang="ja-JP" b="1" u="sng" dirty="0"/>
          </a:p>
          <a:p>
            <a:r>
              <a:rPr lang="ja-JP" altLang="en-US" dirty="0"/>
              <a:t>　　</a:t>
            </a:r>
            <a:r>
              <a:rPr lang="ja-JP" altLang="en-US" b="1" u="sng" dirty="0"/>
              <a:t>や道路交通法といった現行法との整理、安全安心の確保の方法、利用者の保護に向けた仕組みづくりについて、</a:t>
            </a:r>
            <a:endParaRPr lang="en-US" altLang="ja-JP" b="1" u="sng" dirty="0"/>
          </a:p>
          <a:p>
            <a:r>
              <a:rPr lang="ja-JP" altLang="en-US" dirty="0"/>
              <a:t>　　</a:t>
            </a:r>
            <a:r>
              <a:rPr lang="ja-JP" altLang="en-US" b="1" u="sng" dirty="0"/>
              <a:t>案を作っていく。</a:t>
            </a:r>
            <a:endParaRPr lang="en-US" altLang="ja-JP" b="1" u="sng" dirty="0"/>
          </a:p>
          <a:p>
            <a:pPr>
              <a:lnSpc>
                <a:spcPts val="800"/>
              </a:lnSpc>
            </a:pPr>
            <a:endParaRPr lang="ja-JP" altLang="en-US" b="1" u="sng" dirty="0"/>
          </a:p>
          <a:p>
            <a:r>
              <a:rPr lang="ja-JP" altLang="en-US" dirty="0"/>
              <a:t>○ </a:t>
            </a:r>
            <a:r>
              <a:rPr lang="ja-JP" altLang="en-US" b="1" u="sng" dirty="0"/>
              <a:t>私のもとに関係部局からなるプロジェクトチームを早期に立ち上げ、</a:t>
            </a:r>
            <a:r>
              <a:rPr lang="en-US" altLang="ja-JP" b="1" u="sng" dirty="0"/>
              <a:t>11</a:t>
            </a:r>
            <a:r>
              <a:rPr lang="ja-JP" altLang="en-US" b="1" u="sng" dirty="0"/>
              <a:t>月にはキックオフをしたい。ライドシェアの賛</a:t>
            </a:r>
            <a:endParaRPr lang="en-US" altLang="ja-JP" b="1" u="sng" dirty="0"/>
          </a:p>
          <a:p>
            <a:r>
              <a:rPr lang="ja-JP" altLang="en-US" dirty="0"/>
              <a:t>　　</a:t>
            </a:r>
            <a:r>
              <a:rPr lang="ja-JP" altLang="en-US" b="1" u="sng" dirty="0"/>
              <a:t>成派、反対派、有識者のご意見もお聞きしたうえで、様々な課題を整理する案を作って、国に提案していく。</a:t>
            </a:r>
            <a:endParaRPr lang="en-US" altLang="ja-JP" b="1" u="sng" dirty="0"/>
          </a:p>
          <a:p>
            <a:pPr>
              <a:lnSpc>
                <a:spcPts val="800"/>
              </a:lnSpc>
            </a:pPr>
            <a:endParaRPr lang="en-US" altLang="ja-JP" b="1" u="sng" dirty="0"/>
          </a:p>
          <a:p>
            <a:r>
              <a:rPr lang="ja-JP" altLang="en-US" dirty="0"/>
              <a:t>○ 万博期間中といっても準備等が必要になるので、</a:t>
            </a:r>
            <a:r>
              <a:rPr lang="ja-JP" altLang="en-US" b="1" u="sng" dirty="0"/>
              <a:t>万博の半年前くらいから万博期間中までの１年間、タクシーに加</a:t>
            </a:r>
            <a:endParaRPr lang="en-US" altLang="ja-JP" b="1" u="sng" dirty="0"/>
          </a:p>
          <a:p>
            <a:r>
              <a:rPr lang="ja-JP" altLang="en-US" dirty="0"/>
              <a:t>　　</a:t>
            </a:r>
            <a:r>
              <a:rPr lang="ja-JP" altLang="en-US" b="1" u="sng" dirty="0"/>
              <a:t>えて、新たな移動手段としてのライドシェアを実現させたい。万博期間中に行うものはステップ１として、改善すべき</a:t>
            </a:r>
            <a:endParaRPr lang="en-US" altLang="ja-JP" b="1" u="sng" dirty="0"/>
          </a:p>
          <a:p>
            <a:r>
              <a:rPr lang="ja-JP" altLang="en-US" dirty="0"/>
              <a:t>　　</a:t>
            </a:r>
            <a:r>
              <a:rPr lang="ja-JP" altLang="en-US" b="1" u="sng" dirty="0"/>
              <a:t>点があれば改善して、ステップ２として恒常的な制度を国全体でやっていけば良い。</a:t>
            </a:r>
            <a:endParaRPr lang="en-US" altLang="ja-JP" b="1" u="sng" dirty="0"/>
          </a:p>
          <a:p>
            <a:endParaRPr lang="ja-JP" altLang="en-US" dirty="0"/>
          </a:p>
        </p:txBody>
      </p:sp>
      <p:sp>
        <p:nvSpPr>
          <p:cNvPr id="16" name="テキスト ボックス 15">
            <a:extLst>
              <a:ext uri="{FF2B5EF4-FFF2-40B4-BE49-F238E27FC236}">
                <a16:creationId xmlns:a16="http://schemas.microsoft.com/office/drawing/2014/main" id="{7DA06C0C-0DEA-9B3D-7439-50B400019413}"/>
              </a:ext>
            </a:extLst>
          </p:cNvPr>
          <p:cNvSpPr txBox="1"/>
          <p:nvPr/>
        </p:nvSpPr>
        <p:spPr>
          <a:xfrm>
            <a:off x="154940" y="1157722"/>
            <a:ext cx="1231174"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A</a:t>
            </a:r>
            <a:r>
              <a:rPr lang="ja-JP" altLang="en-US" sz="1400" b="1" dirty="0">
                <a:latin typeface="Meiryo UI" panose="020B0604030504040204" pitchFamily="50" charset="-128"/>
                <a:ea typeface="Meiryo UI" panose="020B0604030504040204" pitchFamily="50" charset="-128"/>
              </a:rPr>
              <a:t>：知事）</a:t>
            </a:r>
          </a:p>
        </p:txBody>
      </p:sp>
      <p:sp>
        <p:nvSpPr>
          <p:cNvPr id="18" name="テキスト ボックス 17">
            <a:extLst>
              <a:ext uri="{FF2B5EF4-FFF2-40B4-BE49-F238E27FC236}">
                <a16:creationId xmlns:a16="http://schemas.microsoft.com/office/drawing/2014/main" id="{8D53D375-B1FA-9A90-4FAA-B18B1D563299}"/>
              </a:ext>
            </a:extLst>
          </p:cNvPr>
          <p:cNvSpPr txBox="1"/>
          <p:nvPr/>
        </p:nvSpPr>
        <p:spPr>
          <a:xfrm>
            <a:off x="154940" y="3967358"/>
            <a:ext cx="1332774"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A</a:t>
            </a:r>
            <a:r>
              <a:rPr lang="ja-JP" altLang="en-US" sz="1400" b="1" dirty="0">
                <a:latin typeface="Meiryo UI" panose="020B0604030504040204" pitchFamily="50" charset="-128"/>
                <a:ea typeface="Meiryo UI" panose="020B0604030504040204" pitchFamily="50" charset="-128"/>
              </a:rPr>
              <a:t>：知事）</a:t>
            </a:r>
          </a:p>
        </p:txBody>
      </p:sp>
      <p:sp>
        <p:nvSpPr>
          <p:cNvPr id="12" name="正方形/長方形 11">
            <a:extLst>
              <a:ext uri="{FF2B5EF4-FFF2-40B4-BE49-F238E27FC236}">
                <a16:creationId xmlns:a16="http://schemas.microsoft.com/office/drawing/2014/main" id="{A3552BEA-4F6A-498B-A163-24F3A2AE3DB2}"/>
              </a:ext>
            </a:extLst>
          </p:cNvPr>
          <p:cNvSpPr/>
          <p:nvPr/>
        </p:nvSpPr>
        <p:spPr>
          <a:xfrm>
            <a:off x="8692634" y="6457890"/>
            <a:ext cx="52610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rPr>
              <a:t>８</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089588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175">
          <a:prstDash val="sysDot"/>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1"/>
          </a:solidFill>
          <a:prstDash val="sysDot"/>
        </a:ln>
      </a:spPr>
      <a:bodyPr rtlCol="0" anchor="ctr"/>
      <a:lstStyle>
        <a:defPPr>
          <a:defRPr kumimoji="1" sz="1600" dirty="0" smtClean="0"/>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
<Relationships xmlns="http://schemas.openxmlformats.org/package/2006/relationships">
  <Relationship Id="rId1" Type="http://schemas.openxmlformats.org/officeDocument/2006/relationships/customXmlProps" Target="itemProps1.xml" />
</Relationships>
</file>

<file path=customXml/_rels/item2.xml.rels>&#65279;<?xml version="1.0" encoding="utf-8" standalone="yes"?>
<Relationships xmlns="http://schemas.openxmlformats.org/package/2006/relationships">
  <Relationship Id="rId1" Type="http://schemas.openxmlformats.org/officeDocument/2006/relationships/customXmlProps" Target="itemProps2.xml" />
</Relationships>
</file>

<file path=customXml/_rels/item3.xml.rels>&#65279;<?xml version="1.0" encoding="utf-8" standalone="yes"?>
<Relationships xmlns="http://schemas.openxmlformats.org/package/2006/relationships">
  <Relationship Id="rId1" Type="http://schemas.openxmlformats.org/officeDocument/2006/relationships/customXmlProps" Target="itemProps3.xml" />
</Relationships>
</file>

<file path=customXml/item1.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10F821-C88B-4515-8CF1-511BDF075E6F}">
  <ds:schemaRefs>
    <ds:schemaRef ds:uri="http://purl.org/dc/terms/"/>
    <ds:schemaRef ds:uri="http://schemas.openxmlformats.org/package/2006/metadata/core-properties"/>
    <ds:schemaRef ds:uri="http://purl.org/dc/dcmitype/"/>
    <ds:schemaRef ds:uri="2be2acaf-88a6-4029-b366-c28176c79890"/>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FFA1904-DBD1-41CD-BEE0-A29BA6DADCDB}">
  <ds:schemaRefs>
    <ds:schemaRef ds:uri="http://schemas.microsoft.com/sharepoint/v3/contenttype/forms"/>
  </ds:schemaRefs>
</ds:datastoreItem>
</file>

<file path=customXml/itemProps3.xml><?xml version="1.0" encoding="utf-8"?>
<ds:datastoreItem xmlns:ds="http://schemas.openxmlformats.org/officeDocument/2006/customXml" ds:itemID="{E6E81014-B9BA-4D95-87BF-9116ED9614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