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60" r:id="rId1"/>
  </p:sldMasterIdLst>
  <p:notesMasterIdLst>
    <p:notesMasterId r:id="rId24"/>
  </p:notesMasterIdLst>
  <p:handoutMasterIdLst>
    <p:handoutMasterId r:id="rId25"/>
  </p:handoutMasterIdLst>
  <p:sldIdLst>
    <p:sldId id="141169704" r:id="rId2"/>
    <p:sldId id="141169705" r:id="rId3"/>
    <p:sldId id="141169706" r:id="rId4"/>
    <p:sldId id="141169707" r:id="rId5"/>
    <p:sldId id="141169708" r:id="rId6"/>
    <p:sldId id="141169709" r:id="rId7"/>
    <p:sldId id="141169710" r:id="rId8"/>
    <p:sldId id="141169711" r:id="rId9"/>
    <p:sldId id="141169712" r:id="rId10"/>
    <p:sldId id="141169713" r:id="rId11"/>
    <p:sldId id="141169714" r:id="rId12"/>
    <p:sldId id="141169715" r:id="rId13"/>
    <p:sldId id="141169716" r:id="rId14"/>
    <p:sldId id="141169717" r:id="rId15"/>
    <p:sldId id="141169718" r:id="rId16"/>
    <p:sldId id="141169719" r:id="rId17"/>
    <p:sldId id="141169720" r:id="rId18"/>
    <p:sldId id="141169721" r:id="rId19"/>
    <p:sldId id="141169722" r:id="rId20"/>
    <p:sldId id="141169723" r:id="rId21"/>
    <p:sldId id="141169724" r:id="rId22"/>
    <p:sldId id="141169725" r:id="rId23"/>
  </p:sldIdLst>
  <p:sldSz cx="9144000" cy="6858000" type="screen4x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8000"/>
    <a:srgbClr val="2F528F"/>
    <a:srgbClr val="DAE3F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662" autoAdjust="0"/>
    <p:restoredTop sz="94075" autoAdjust="0"/>
  </p:normalViewPr>
  <p:slideViewPr>
    <p:cSldViewPr snapToGrid="0">
      <p:cViewPr varScale="1">
        <p:scale>
          <a:sx n="69" d="100"/>
          <a:sy n="69" d="100"/>
        </p:scale>
        <p:origin x="1536" y="78"/>
      </p:cViewPr>
      <p:guideLst>
        <p:guide orient="horz" pos="213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7" tIns="45712" rIns="91427" bIns="4571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40" y="2"/>
            <a:ext cx="2949575" cy="498475"/>
          </a:xfrm>
          <a:prstGeom prst="rect">
            <a:avLst/>
          </a:prstGeom>
        </p:spPr>
        <p:txBody>
          <a:bodyPr vert="horz" lIns="91427" tIns="45712" rIns="91427" bIns="45712" rtlCol="0"/>
          <a:lstStyle>
            <a:lvl1pPr algn="r">
              <a:defRPr sz="1200"/>
            </a:lvl1pPr>
          </a:lstStyle>
          <a:p>
            <a:fld id="{232AD951-7E19-4004-B83F-A7C7A1215E4B}" type="datetimeFigureOut">
              <a:rPr kumimoji="1" lang="ja-JP" altLang="en-US" smtClean="0"/>
              <a:t>2022/9/28</a:t>
            </a:fld>
            <a:endParaRPr kumimoji="1" lang="ja-JP" altLang="en-US"/>
          </a:p>
        </p:txBody>
      </p:sp>
      <p:sp>
        <p:nvSpPr>
          <p:cNvPr id="4" name="フッター プレースホルダー 3"/>
          <p:cNvSpPr>
            <a:spLocks noGrp="1"/>
          </p:cNvSpPr>
          <p:nvPr>
            <p:ph type="ftr" sz="quarter" idx="2"/>
          </p:nvPr>
        </p:nvSpPr>
        <p:spPr>
          <a:xfrm>
            <a:off x="2" y="9440865"/>
            <a:ext cx="2949575" cy="498475"/>
          </a:xfrm>
          <a:prstGeom prst="rect">
            <a:avLst/>
          </a:prstGeom>
        </p:spPr>
        <p:txBody>
          <a:bodyPr vert="horz" lIns="91427" tIns="45712" rIns="91427" bIns="4571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40" y="9440865"/>
            <a:ext cx="2949575" cy="498475"/>
          </a:xfrm>
          <a:prstGeom prst="rect">
            <a:avLst/>
          </a:prstGeom>
        </p:spPr>
        <p:txBody>
          <a:bodyPr vert="horz" lIns="91427" tIns="45712" rIns="91427" bIns="45712" rtlCol="0" anchor="b"/>
          <a:lstStyle>
            <a:lvl1pPr algn="r">
              <a:defRPr sz="1200"/>
            </a:lvl1pPr>
          </a:lstStyle>
          <a:p>
            <a:fld id="{86E37F45-AADA-497B-AA67-8FD842FC9E6D}" type="slidenum">
              <a:rPr kumimoji="1" lang="ja-JP" altLang="en-US" smtClean="0"/>
              <a:t>‹#›</a:t>
            </a:fld>
            <a:endParaRPr kumimoji="1" lang="ja-JP" altLang="en-US"/>
          </a:p>
        </p:txBody>
      </p:sp>
    </p:spTree>
    <p:extLst>
      <p:ext uri="{BB962C8B-B14F-4D97-AF65-F5344CB8AC3E}">
        <p14:creationId xmlns:p14="http://schemas.microsoft.com/office/powerpoint/2010/main" val="231272847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49786" cy="498693"/>
          </a:xfrm>
          <a:prstGeom prst="rect">
            <a:avLst/>
          </a:prstGeom>
        </p:spPr>
        <p:txBody>
          <a:bodyPr vert="horz" lIns="91540" tIns="45771" rIns="91540" bIns="4577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2"/>
            <a:ext cx="2949786" cy="498693"/>
          </a:xfrm>
          <a:prstGeom prst="rect">
            <a:avLst/>
          </a:prstGeom>
        </p:spPr>
        <p:txBody>
          <a:bodyPr vert="horz" lIns="91540" tIns="45771" rIns="91540" bIns="45771" rtlCol="0"/>
          <a:lstStyle>
            <a:lvl1pPr algn="r">
              <a:defRPr sz="1200"/>
            </a:lvl1pPr>
          </a:lstStyle>
          <a:p>
            <a:fld id="{AFD2E2CB-6C4B-4969-8D8B-067DE241F3A1}" type="datetimeFigureOut">
              <a:rPr kumimoji="1" lang="ja-JP" altLang="en-US" smtClean="0"/>
              <a:t>2022/9/28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2800"/>
          </a:xfrm>
          <a:prstGeom prst="rect">
            <a:avLst/>
          </a:prstGeom>
          <a:noFill/>
          <a:ln w="12700">
            <a:solidFill>
              <a:prstClr val="black"/>
            </a:solidFill>
          </a:ln>
        </p:spPr>
        <p:txBody>
          <a:bodyPr vert="horz" lIns="91540" tIns="45771" rIns="91540" bIns="45771" rtlCol="0" anchor="ctr"/>
          <a:lstStyle/>
          <a:p>
            <a:endParaRPr lang="ja-JP" altLang="en-US"/>
          </a:p>
        </p:txBody>
      </p:sp>
      <p:sp>
        <p:nvSpPr>
          <p:cNvPr id="5" name="ノート プレースホルダー 4"/>
          <p:cNvSpPr>
            <a:spLocks noGrp="1"/>
          </p:cNvSpPr>
          <p:nvPr>
            <p:ph type="body" sz="quarter" idx="3"/>
          </p:nvPr>
        </p:nvSpPr>
        <p:spPr>
          <a:xfrm>
            <a:off x="680721" y="4783309"/>
            <a:ext cx="5445760" cy="3913615"/>
          </a:xfrm>
          <a:prstGeom prst="rect">
            <a:avLst/>
          </a:prstGeom>
        </p:spPr>
        <p:txBody>
          <a:bodyPr vert="horz" lIns="91540" tIns="45771" rIns="91540" bIns="4577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7"/>
            <a:ext cx="2949786" cy="498692"/>
          </a:xfrm>
          <a:prstGeom prst="rect">
            <a:avLst/>
          </a:prstGeom>
        </p:spPr>
        <p:txBody>
          <a:bodyPr vert="horz" lIns="91540" tIns="45771" rIns="91540" bIns="4577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6" cy="498692"/>
          </a:xfrm>
          <a:prstGeom prst="rect">
            <a:avLst/>
          </a:prstGeom>
        </p:spPr>
        <p:txBody>
          <a:bodyPr vert="horz" lIns="91540" tIns="45771" rIns="91540" bIns="45771" rtlCol="0" anchor="b"/>
          <a:lstStyle>
            <a:lvl1pPr algn="r">
              <a:defRPr sz="1200"/>
            </a:lvl1pPr>
          </a:lstStyle>
          <a:p>
            <a:fld id="{788224F5-572F-4180-BE90-3186629E4736}" type="slidenum">
              <a:rPr kumimoji="1" lang="ja-JP" altLang="en-US" smtClean="0"/>
              <a:t>‹#›</a:t>
            </a:fld>
            <a:endParaRPr kumimoji="1" lang="ja-JP" altLang="en-US"/>
          </a:p>
        </p:txBody>
      </p:sp>
    </p:spTree>
    <p:extLst>
      <p:ext uri="{BB962C8B-B14F-4D97-AF65-F5344CB8AC3E}">
        <p14:creationId xmlns:p14="http://schemas.microsoft.com/office/powerpoint/2010/main" val="406199569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577">
              <a:defRPr/>
            </a:pPr>
            <a:fld id="{1A49BDE8-73DB-4E19-B35E-3C31CC8BBB51}" type="slidenum">
              <a:rPr lang="ja-JP" altLang="en-US">
                <a:solidFill>
                  <a:prstClr val="black"/>
                </a:solidFill>
                <a:latin typeface="Calibri"/>
                <a:ea typeface="ＭＳ Ｐゴシック" panose="020B0600070205080204" pitchFamily="50" charset="-128"/>
              </a:rPr>
              <a:pPr defTabSz="946577">
                <a:defRPr/>
              </a:pPr>
              <a:t>5</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803613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495">
              <a:defRPr/>
            </a:pPr>
            <a:fld id="{1A49BDE8-73DB-4E19-B35E-3C31CC8BBB51}" type="slidenum">
              <a:rPr lang="ja-JP" altLang="en-US">
                <a:solidFill>
                  <a:prstClr val="black"/>
                </a:solidFill>
                <a:latin typeface="Calibri"/>
                <a:ea typeface="ＭＳ Ｐゴシック" panose="020B0600070205080204" pitchFamily="50" charset="-128"/>
              </a:rPr>
              <a:pPr defTabSz="946495">
                <a:defRPr/>
              </a:pPr>
              <a:t>7</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44014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946577">
              <a:defRPr/>
            </a:pPr>
            <a:fld id="{1A49BDE8-73DB-4E19-B35E-3C31CC8BBB51}" type="slidenum">
              <a:rPr lang="ja-JP" altLang="en-US">
                <a:solidFill>
                  <a:prstClr val="black"/>
                </a:solidFill>
                <a:latin typeface="Calibri"/>
                <a:ea typeface="ＭＳ Ｐゴシック" panose="020B0600070205080204" pitchFamily="50" charset="-128"/>
              </a:rPr>
              <a:pPr defTabSz="946577">
                <a:defRPr/>
              </a:pPr>
              <a:t>8</a:t>
            </a:fld>
            <a:endParaRPr lang="ja-JP" altLang="en-US" dirty="0">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978557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7B2AF05-4E44-43EF-8FD0-E9DB71BD3763}"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89018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A03D8F9-63E6-4570-8971-2F2D27D11775}"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4287913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78DA5F7-45AA-4C15-9990-11C8F4ACA016}"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95136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2FE01F86-25DC-4151-8A1B-0407B38C1AE6}"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932972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543A9A8-AC91-444A-A6A6-61FB4F35BA1F}" type="datetime1">
              <a:rPr kumimoji="1" lang="ja-JP" altLang="en-US" smtClean="0"/>
              <a:t>2022/9/28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2934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B8451D7-114C-44C5-93C7-EA492F6BECE4}"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32210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0EC1292-85A6-423D-9332-E459623A3CEF}" type="datetime1">
              <a:rPr kumimoji="1" lang="ja-JP" altLang="en-US" smtClean="0"/>
              <a:t>2022/9/28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813385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5FCDDAD-0B3A-4C3A-940D-9C19FCFDC536}" type="datetime1">
              <a:rPr kumimoji="1" lang="ja-JP" altLang="en-US" smtClean="0"/>
              <a:t>2022/9/28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129009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CB323E-AEFE-48B5-AFDC-5A49A05E312D}" type="datetime1">
              <a:rPr kumimoji="1" lang="ja-JP" altLang="en-US" smtClean="0"/>
              <a:t>2022/9/28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676100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19F2A31-D5AF-45A3-93B7-8B542EF44EDB}"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77540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28592DB-40FA-48CB-BCB1-ED8DAA11A285}" type="datetime1">
              <a:rPr kumimoji="1" lang="ja-JP" altLang="en-US" smtClean="0"/>
              <a:t>2022/9/28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079108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B1C0D-2E2F-4219-91BE-042815F75484}" type="datetime1">
              <a:rPr kumimoji="1" lang="ja-JP" altLang="en-US" smtClean="0"/>
              <a:t>2022/9/28</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6526175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4.emf"/></Relationships>
</file>

<file path=ppt/slides/_rels/slide1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a:bodyPr>
          <a:lstStyle/>
          <a:p>
            <a:r>
              <a:rPr kumimoji="1" lang="ja-JP" altLang="en-US" sz="6000" dirty="0">
                <a:latin typeface="Meiryo UI" panose="020B0604030504040204" pitchFamily="50" charset="-128"/>
                <a:ea typeface="Meiryo UI" panose="020B0604030504040204" pitchFamily="50" charset="-128"/>
              </a:rPr>
              <a:t>第８章関係</a:t>
            </a:r>
          </a:p>
        </p:txBody>
      </p:sp>
    </p:spTree>
    <p:extLst>
      <p:ext uri="{BB962C8B-B14F-4D97-AF65-F5344CB8AC3E}">
        <p14:creationId xmlns:p14="http://schemas.microsoft.com/office/powerpoint/2010/main" val="81048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09337" y="6407750"/>
            <a:ext cx="7204038"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7" name="正方形/長方形 6"/>
          <p:cNvSpPr/>
          <p:nvPr/>
        </p:nvSpPr>
        <p:spPr>
          <a:xfrm>
            <a:off x="320289" y="728752"/>
            <a:ext cx="8503417" cy="468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重要無形文化財の各個認定者（通称：人間国宝）、選定保存技術保持者が、京都をはじめ関西圏に多いなど、大阪・関西には多くの文化資源がある。</a:t>
            </a:r>
          </a:p>
        </p:txBody>
      </p:sp>
      <p:sp>
        <p:nvSpPr>
          <p:cNvPr id="10" name="正方形/長方形 9"/>
          <p:cNvSpPr/>
          <p:nvPr/>
        </p:nvSpPr>
        <p:spPr>
          <a:xfrm>
            <a:off x="648815" y="6517294"/>
            <a:ext cx="5795393" cy="44009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（文化庁資料をもとに作成（</a:t>
            </a:r>
            <a:r>
              <a:rPr kumimoji="1" lang="en-US" altLang="ja-JP"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2019.6.1</a:t>
            </a:r>
            <a:r>
              <a:rPr kumimoji="1" lang="ja-JP" altLang="en-US" sz="11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現在））</a:t>
            </a:r>
            <a:endParaRPr kumimoji="1" lang="ja-JP" altLang="en-US" sz="11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2" name="テキスト ボックス 11"/>
          <p:cNvSpPr txBox="1"/>
          <p:nvPr/>
        </p:nvSpPr>
        <p:spPr>
          <a:xfrm>
            <a:off x="801003" y="6035348"/>
            <a:ext cx="754198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重要無形文化財：無形文化財のうち重要なものを重要無形文化財に指定し，同時に，これらのわざを高度に体現しているものを保持者または保持団体に認定</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選定保存技術：文化財保存のために欠くことのできない伝統的な技術又は技能で保存の措置を講ずる必要があるものを選定保存技術として選定し，その技を保持している個人</a:t>
            </a:r>
            <a:endParaRPr kumimoji="1"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又は技の保存事業を行う団体を保持者又は保存団体として認定。</a:t>
            </a:r>
          </a:p>
        </p:txBody>
      </p:sp>
      <p:graphicFrame>
        <p:nvGraphicFramePr>
          <p:cNvPr id="9" name="表 8"/>
          <p:cNvGraphicFramePr>
            <a:graphicFrameLocks noGrp="1"/>
          </p:cNvGraphicFramePr>
          <p:nvPr/>
        </p:nvGraphicFramePr>
        <p:xfrm>
          <a:off x="1047798" y="1268760"/>
          <a:ext cx="3258728" cy="4731340"/>
        </p:xfrm>
        <a:graphic>
          <a:graphicData uri="http://schemas.openxmlformats.org/drawingml/2006/table">
            <a:tbl>
              <a:tblPr firstRow="1" bandRow="1">
                <a:tableStyleId>{5C22544A-7EE6-4342-B048-85BDC9FD1C3A}</a:tableStyleId>
              </a:tblPr>
              <a:tblGrid>
                <a:gridCol w="814682">
                  <a:extLst>
                    <a:ext uri="{9D8B030D-6E8A-4147-A177-3AD203B41FA5}">
                      <a16:colId xmlns:a16="http://schemas.microsoft.com/office/drawing/2014/main" val="20000"/>
                    </a:ext>
                  </a:extLst>
                </a:gridCol>
                <a:gridCol w="814682">
                  <a:extLst>
                    <a:ext uri="{9D8B030D-6E8A-4147-A177-3AD203B41FA5}">
                      <a16:colId xmlns:a16="http://schemas.microsoft.com/office/drawing/2014/main" val="20001"/>
                    </a:ext>
                  </a:extLst>
                </a:gridCol>
                <a:gridCol w="814682">
                  <a:extLst>
                    <a:ext uri="{9D8B030D-6E8A-4147-A177-3AD203B41FA5}">
                      <a16:colId xmlns:a16="http://schemas.microsoft.com/office/drawing/2014/main" val="20002"/>
                    </a:ext>
                  </a:extLst>
                </a:gridCol>
                <a:gridCol w="814682">
                  <a:extLst>
                    <a:ext uri="{9D8B030D-6E8A-4147-A177-3AD203B41FA5}">
                      <a16:colId xmlns:a16="http://schemas.microsoft.com/office/drawing/2014/main" val="20003"/>
                    </a:ext>
                  </a:extLst>
                </a:gridCol>
              </a:tblGrid>
              <a:tr h="195666">
                <a:tc gridSpan="4">
                  <a:txBody>
                    <a:bodyPr/>
                    <a:lstStyle/>
                    <a:p>
                      <a:pPr algn="ctr" fontAlgn="ctr"/>
                      <a:r>
                        <a:rPr lang="zh-TW" altLang="en-US" sz="1000" u="none" strike="noStrike" dirty="0">
                          <a:effectLst/>
                          <a:latin typeface="Meiryo UI" panose="020B0604030504040204" pitchFamily="50" charset="-128"/>
                          <a:ea typeface="Meiryo UI" panose="020B0604030504040204" pitchFamily="50" charset="-128"/>
                        </a:rPr>
                        <a:t>重要無形文化財</a:t>
                      </a:r>
                      <a:endParaRPr lang="zh-TW"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0"/>
                  </a:ext>
                </a:extLst>
              </a:tr>
              <a:tr h="174449">
                <a:tc rowSpan="2">
                  <a:txBody>
                    <a:bodyPr/>
                    <a:lstStyle/>
                    <a:p>
                      <a:pPr algn="l" fontAlgn="ctr"/>
                      <a:r>
                        <a:rPr lang="ja-JP" altLang="en-US" sz="1000" u="none" strike="noStrike" dirty="0">
                          <a:effectLst/>
                          <a:latin typeface="Meiryo UI" panose="020B0604030504040204" pitchFamily="50" charset="-128"/>
                          <a:ea typeface="Meiryo UI" panose="020B0604030504040204" pitchFamily="50" charset="-128"/>
                        </a:rPr>
                        <a:t>　都道府県名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gridSpan="2">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保持者（人）</a:t>
                      </a:r>
                    </a:p>
                  </a:txBody>
                  <a:tcPr marL="9345" marR="9345" marT="9345" marB="0" anchor="ctr"/>
                </a:tc>
                <a:tc hMerge="1">
                  <a:txBody>
                    <a:bodyPr/>
                    <a:lstStyle/>
                    <a:p>
                      <a:pPr algn="ctr" fontAlgn="ctr"/>
                      <a:endParaRPr lang="ja-JP" altLang="en-US" sz="1000" b="0" i="0" u="none" strike="noStrike" dirty="0">
                        <a:solidFill>
                          <a:srgbClr val="000000"/>
                        </a:solidFill>
                        <a:effectLst/>
                        <a:latin typeface="ＭＳ ゴシック"/>
                      </a:endParaRPr>
                    </a:p>
                  </a:txBody>
                  <a:tcPr marL="9345" marR="9345" marT="9345" marB="0" anchor="ctr"/>
                </a:tc>
                <a:tc rowSpan="2">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01"/>
                  </a:ext>
                </a:extLst>
              </a:tr>
              <a:tr h="174449">
                <a:tc vMerge="1">
                  <a:txBody>
                    <a:bodyPr/>
                    <a:lstStyle/>
                    <a:p>
                      <a:pPr algn="l" fontAlgn="ctr"/>
                      <a:endParaRPr lang="ja-JP" altLang="en-US" sz="1000" b="0" i="0" u="none" strike="noStrike" dirty="0">
                        <a:solidFill>
                          <a:srgbClr val="000000"/>
                        </a:solidFill>
                        <a:effectLst/>
                        <a:latin typeface="ＭＳ ゴシック"/>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芸能</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工芸技術</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vMerge="1">
                  <a:txBody>
                    <a:bodyPr/>
                    <a:lstStyle/>
                    <a:p>
                      <a:pPr algn="ctr" fontAlgn="ctr"/>
                      <a:endParaRPr lang="ja-JP" altLang="en-US" sz="1000" b="0" i="0" u="none" strike="noStrike" dirty="0">
                        <a:solidFill>
                          <a:srgbClr val="000000"/>
                        </a:solidFill>
                        <a:effectLst/>
                        <a:latin typeface="ＭＳ ゴシック"/>
                      </a:endParaRPr>
                    </a:p>
                  </a:txBody>
                  <a:tcPr marL="9345" marR="9345" marT="9345" marB="0" anchor="ctr"/>
                </a:tc>
                <a:extLst>
                  <a:ext uri="{0D108BD9-81ED-4DB2-BD59-A6C34878D82A}">
                    <a16:rowId xmlns:a16="http://schemas.microsoft.com/office/drawing/2014/main" val="10002"/>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東　京</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47</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03"/>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京　都</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extLst>
                  <a:ext uri="{0D108BD9-81ED-4DB2-BD59-A6C34878D82A}">
                    <a16:rowId xmlns:a16="http://schemas.microsoft.com/office/drawing/2014/main" val="10004"/>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石　川</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9</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05"/>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沖　縄</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8</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06"/>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大　阪</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extLst>
                  <a:ext uri="{0D108BD9-81ED-4DB2-BD59-A6C34878D82A}">
                    <a16:rowId xmlns:a16="http://schemas.microsoft.com/office/drawing/2014/main" val="10007"/>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岐　阜</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08"/>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兵　庫</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extLst>
                  <a:ext uri="{0D108BD9-81ED-4DB2-BD59-A6C34878D82A}">
                    <a16:rowId xmlns:a16="http://schemas.microsoft.com/office/drawing/2014/main" val="10009"/>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香　川</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0"/>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佐　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3</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1"/>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茨　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2"/>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栃　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2</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3"/>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埼　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4"/>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新　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5"/>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福　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6"/>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宮　城</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7"/>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群　馬</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8"/>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神奈川</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19"/>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富　山</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20"/>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福　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21"/>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奈　良</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extLst>
                  <a:ext uri="{0D108BD9-81ED-4DB2-BD59-A6C34878D82A}">
                    <a16:rowId xmlns:a16="http://schemas.microsoft.com/office/drawing/2014/main" val="10022"/>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鳥　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a:effectLst/>
                          <a:latin typeface="Meiryo UI" panose="020B0604030504040204" pitchFamily="50" charset="-128"/>
                          <a:ea typeface="Meiryo UI" panose="020B0604030504040204" pitchFamily="50" charset="-128"/>
                        </a:rPr>
                        <a:t>1</a:t>
                      </a:r>
                      <a:endParaRPr lang="en-US" altLang="ja-JP" sz="1000" b="0" i="0" u="none" strike="noStrike">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solidFill>
                      <a:schemeClr val="tx2">
                        <a:lumMod val="60000"/>
                        <a:lumOff val="40000"/>
                      </a:schemeClr>
                    </a:solidFill>
                  </a:tcPr>
                </a:tc>
                <a:extLst>
                  <a:ext uri="{0D108BD9-81ED-4DB2-BD59-A6C34878D82A}">
                    <a16:rowId xmlns:a16="http://schemas.microsoft.com/office/drawing/2014/main" val="10023"/>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岡　山</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24"/>
                  </a:ext>
                </a:extLst>
              </a:tr>
              <a:tr h="174449">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山　口</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ja-JP" altLang="en-US" sz="1000" u="none" strike="noStrike" dirty="0">
                          <a:effectLst/>
                          <a:latin typeface="Meiryo UI" panose="020B0604030504040204" pitchFamily="50" charset="-128"/>
                          <a:ea typeface="Meiryo UI" panose="020B0604030504040204" pitchFamily="50" charset="-128"/>
                        </a:rPr>
                        <a:t>　</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u="none" strike="noStrike" dirty="0">
                          <a:effectLst/>
                          <a:latin typeface="Meiryo UI" panose="020B0604030504040204" pitchFamily="50" charset="-128"/>
                          <a:ea typeface="Meiryo UI" panose="020B0604030504040204" pitchFamily="50" charset="-128"/>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extLst>
                  <a:ext uri="{0D108BD9-81ED-4DB2-BD59-A6C34878D82A}">
                    <a16:rowId xmlns:a16="http://schemas.microsoft.com/office/drawing/2014/main" val="10025"/>
                  </a:ext>
                </a:extLst>
              </a:tr>
              <a:tr h="174449">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a:t>
                      </a:r>
                    </a:p>
                  </a:txBody>
                  <a:tcPr marL="9345" marR="9345" marT="934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51</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345" marR="9345" marT="934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59</a:t>
                      </a:r>
                    </a:p>
                  </a:txBody>
                  <a:tcPr marL="9345" marR="9345" marT="934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110</a:t>
                      </a:r>
                    </a:p>
                  </a:txBody>
                  <a:tcPr marL="9345" marR="9345" marT="9345" marB="0" anchor="ctr"/>
                </a:tc>
                <a:extLst>
                  <a:ext uri="{0D108BD9-81ED-4DB2-BD59-A6C34878D82A}">
                    <a16:rowId xmlns:a16="http://schemas.microsoft.com/office/drawing/2014/main" val="10026"/>
                  </a:ext>
                </a:extLst>
              </a:tr>
            </a:tbl>
          </a:graphicData>
        </a:graphic>
      </p:graphicFrame>
      <p:graphicFrame>
        <p:nvGraphicFramePr>
          <p:cNvPr id="11" name="表 10"/>
          <p:cNvGraphicFramePr>
            <a:graphicFrameLocks noGrp="1"/>
          </p:cNvGraphicFramePr>
          <p:nvPr/>
        </p:nvGraphicFramePr>
        <p:xfrm>
          <a:off x="4851159" y="1268760"/>
          <a:ext cx="3384376" cy="4731331"/>
        </p:xfrm>
        <a:graphic>
          <a:graphicData uri="http://schemas.openxmlformats.org/drawingml/2006/table">
            <a:tbl>
              <a:tblPr firstRow="1" bandRow="1">
                <a:tableStyleId>{5C22544A-7EE6-4342-B048-85BDC9FD1C3A}</a:tableStyleId>
              </a:tblPr>
              <a:tblGrid>
                <a:gridCol w="846094">
                  <a:extLst>
                    <a:ext uri="{9D8B030D-6E8A-4147-A177-3AD203B41FA5}">
                      <a16:colId xmlns:a16="http://schemas.microsoft.com/office/drawing/2014/main" val="20000"/>
                    </a:ext>
                  </a:extLst>
                </a:gridCol>
                <a:gridCol w="846094">
                  <a:extLst>
                    <a:ext uri="{9D8B030D-6E8A-4147-A177-3AD203B41FA5}">
                      <a16:colId xmlns:a16="http://schemas.microsoft.com/office/drawing/2014/main" val="20001"/>
                    </a:ext>
                  </a:extLst>
                </a:gridCol>
                <a:gridCol w="846094">
                  <a:extLst>
                    <a:ext uri="{9D8B030D-6E8A-4147-A177-3AD203B41FA5}">
                      <a16:colId xmlns:a16="http://schemas.microsoft.com/office/drawing/2014/main" val="20002"/>
                    </a:ext>
                  </a:extLst>
                </a:gridCol>
                <a:gridCol w="846094">
                  <a:extLst>
                    <a:ext uri="{9D8B030D-6E8A-4147-A177-3AD203B41FA5}">
                      <a16:colId xmlns:a16="http://schemas.microsoft.com/office/drawing/2014/main" val="20003"/>
                    </a:ext>
                  </a:extLst>
                </a:gridCol>
              </a:tblGrid>
              <a:tr h="190954">
                <a:tc gridSpan="4">
                  <a:txBody>
                    <a:bodyPr/>
                    <a:lstStyle/>
                    <a:p>
                      <a:pPr algn="ctr" fontAlgn="ctr"/>
                      <a:r>
                        <a:rPr lang="zh-TW" altLang="en-US" sz="1000" b="1" i="0" u="none" strike="noStrike" dirty="0">
                          <a:solidFill>
                            <a:schemeClr val="bg1"/>
                          </a:solidFill>
                          <a:effectLst/>
                          <a:latin typeface="Meiryo UI" panose="020B0604030504040204" pitchFamily="50" charset="-128"/>
                          <a:ea typeface="Meiryo UI" panose="020B0604030504040204" pitchFamily="50" charset="-128"/>
                        </a:rPr>
                        <a:t>選定保存技術</a:t>
                      </a:r>
                      <a:r>
                        <a:rPr lang="ja-JP" altLang="en-US" sz="1000" b="0" i="0" u="none" strike="noStrike" dirty="0">
                          <a:solidFill>
                            <a:schemeClr val="bg1"/>
                          </a:solidFill>
                          <a:effectLst/>
                          <a:latin typeface="Meiryo UI" panose="020B0604030504040204" pitchFamily="50" charset="-128"/>
                          <a:ea typeface="Meiryo UI" panose="020B0604030504040204" pitchFamily="50" charset="-128"/>
                        </a:rPr>
                        <a:t>　</a:t>
                      </a:r>
                    </a:p>
                  </a:txBody>
                  <a:tcPr marL="9525" marR="9525" marT="9525" marB="0" anchor="ctr"/>
                </a:tc>
                <a:tc hMerge="1">
                  <a:txBody>
                    <a:bodyPr/>
                    <a:lstStyle/>
                    <a:p>
                      <a:pPr algn="ctr" fontAlgn="ctr"/>
                      <a:endParaRPr lang="zh-TW" altLang="en-US" sz="1000" b="0" i="0" u="none" strike="noStrike" dirty="0">
                        <a:solidFill>
                          <a:schemeClr val="bg1"/>
                        </a:solidFill>
                        <a:effectLst/>
                        <a:latin typeface="ＭＳ ゴシック"/>
                      </a:endParaRPr>
                    </a:p>
                  </a:txBody>
                  <a:tcPr marL="9525" marR="9525" marT="9525" marB="0" anchor="ctr"/>
                </a:tc>
                <a:tc hMerge="1">
                  <a:txBody>
                    <a:bodyPr/>
                    <a:lstStyle/>
                    <a:p>
                      <a:endParaRPr kumimoji="1" lang="ja-JP" altLang="en-US"/>
                    </a:p>
                  </a:txBody>
                  <a:tcPr/>
                </a:tc>
                <a:tc hMerge="1">
                  <a:txBody>
                    <a:bodyPr/>
                    <a:lstStyle/>
                    <a:p>
                      <a:pPr algn="ctr" fontAlgn="ctr"/>
                      <a:endParaRPr lang="ja-JP" altLang="en-US" sz="1000" b="0" i="0" u="none" strike="noStrike" dirty="0">
                        <a:solidFill>
                          <a:schemeClr val="bg1"/>
                        </a:solidFill>
                        <a:effectLst/>
                        <a:latin typeface="ＭＳ ゴシック"/>
                      </a:endParaRPr>
                    </a:p>
                  </a:txBody>
                  <a:tcPr marL="9525" marR="9525" marT="9525" marB="0" anchor="ctr"/>
                </a:tc>
                <a:extLst>
                  <a:ext uri="{0D108BD9-81ED-4DB2-BD59-A6C34878D82A}">
                    <a16:rowId xmlns:a16="http://schemas.microsoft.com/office/drawing/2014/main" val="10000"/>
                  </a:ext>
                </a:extLst>
              </a:tr>
              <a:tr h="168402">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都道府県名</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保持者（人）</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保存団体</a:t>
                      </a:r>
                    </a:p>
                  </a:txBody>
                  <a:tcPr marL="9525" marR="9525" marT="9525" marB="0" anchor="ctr"/>
                </a:tc>
                <a:tc>
                  <a:txBody>
                    <a:bodyPr/>
                    <a:lstStyle/>
                    <a:p>
                      <a:pPr algn="ctr"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rPr>
                        <a:t>計</a:t>
                      </a:r>
                    </a:p>
                  </a:txBody>
                  <a:tcPr marL="9525" marR="9525" marT="9525" marB="0" anchor="ctr"/>
                </a:tc>
                <a:extLst>
                  <a:ext uri="{0D108BD9-81ED-4DB2-BD59-A6C34878D82A}">
                    <a16:rowId xmlns:a16="http://schemas.microsoft.com/office/drawing/2014/main" val="10001"/>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京　都</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18</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12</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30 </a:t>
                      </a:r>
                    </a:p>
                  </a:txBody>
                  <a:tcPr marL="9525" marR="9525" marT="9525" marB="0" anchor="ctr">
                    <a:solidFill>
                      <a:schemeClr val="tx2">
                        <a:lumMod val="60000"/>
                        <a:lumOff val="40000"/>
                      </a:schemeClr>
                    </a:solidFill>
                  </a:tcPr>
                </a:tc>
                <a:extLst>
                  <a:ext uri="{0D108BD9-81ED-4DB2-BD59-A6C34878D82A}">
                    <a16:rowId xmlns:a16="http://schemas.microsoft.com/office/drawing/2014/main" val="10002"/>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東　京</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8</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17 </a:t>
                      </a:r>
                    </a:p>
                  </a:txBody>
                  <a:tcPr marL="9525" marR="9525" marT="9525" marB="0" anchor="ctr"/>
                </a:tc>
                <a:extLst>
                  <a:ext uri="{0D108BD9-81ED-4DB2-BD59-A6C34878D82A}">
                    <a16:rowId xmlns:a16="http://schemas.microsoft.com/office/drawing/2014/main" val="10003"/>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奈　良</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7</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8 </a:t>
                      </a:r>
                    </a:p>
                  </a:txBody>
                  <a:tcPr marL="9525" marR="9525" marT="9525" marB="0" anchor="ctr">
                    <a:solidFill>
                      <a:schemeClr val="tx2">
                        <a:lumMod val="60000"/>
                        <a:lumOff val="40000"/>
                      </a:schemeClr>
                    </a:solidFill>
                  </a:tcPr>
                </a:tc>
                <a:extLst>
                  <a:ext uri="{0D108BD9-81ED-4DB2-BD59-A6C34878D82A}">
                    <a16:rowId xmlns:a16="http://schemas.microsoft.com/office/drawing/2014/main" val="10004"/>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滋　賀</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 </a:t>
                      </a:r>
                    </a:p>
                  </a:txBody>
                  <a:tcPr marL="9525" marR="9525" marT="9525" marB="0" anchor="ctr">
                    <a:solidFill>
                      <a:schemeClr val="tx2">
                        <a:lumMod val="60000"/>
                        <a:lumOff val="40000"/>
                      </a:schemeClr>
                    </a:solidFill>
                  </a:tcPr>
                </a:tc>
                <a:extLst>
                  <a:ext uri="{0D108BD9-81ED-4DB2-BD59-A6C34878D82A}">
                    <a16:rowId xmlns:a16="http://schemas.microsoft.com/office/drawing/2014/main" val="10005"/>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沖　縄</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5 </a:t>
                      </a:r>
                    </a:p>
                  </a:txBody>
                  <a:tcPr marL="9525" marR="9525" marT="9525" marB="0" anchor="ctr"/>
                </a:tc>
                <a:extLst>
                  <a:ext uri="{0D108BD9-81ED-4DB2-BD59-A6C34878D82A}">
                    <a16:rowId xmlns:a16="http://schemas.microsoft.com/office/drawing/2014/main" val="10006"/>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埼　玉</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 </a:t>
                      </a:r>
                    </a:p>
                  </a:txBody>
                  <a:tcPr marL="9525" marR="9525" marT="9525" marB="0" anchor="ctr"/>
                </a:tc>
                <a:extLst>
                  <a:ext uri="{0D108BD9-81ED-4DB2-BD59-A6C34878D82A}">
                    <a16:rowId xmlns:a16="http://schemas.microsoft.com/office/drawing/2014/main" val="10007"/>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愛　知</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3 </a:t>
                      </a:r>
                    </a:p>
                  </a:txBody>
                  <a:tcPr marL="9525" marR="9525" marT="9525" marB="0" anchor="ctr"/>
                </a:tc>
                <a:extLst>
                  <a:ext uri="{0D108BD9-81ED-4DB2-BD59-A6C34878D82A}">
                    <a16:rowId xmlns:a16="http://schemas.microsoft.com/office/drawing/2014/main" val="10008"/>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兵　庫</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 </a:t>
                      </a:r>
                    </a:p>
                  </a:txBody>
                  <a:tcPr marL="9525" marR="9525" marT="9525" marB="0" anchor="ctr">
                    <a:solidFill>
                      <a:schemeClr val="tx2">
                        <a:lumMod val="60000"/>
                        <a:lumOff val="40000"/>
                      </a:schemeClr>
                    </a:solidFill>
                  </a:tcPr>
                </a:tc>
                <a:extLst>
                  <a:ext uri="{0D108BD9-81ED-4DB2-BD59-A6C34878D82A}">
                    <a16:rowId xmlns:a16="http://schemas.microsoft.com/office/drawing/2014/main" val="10009"/>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栃　木</a:t>
                      </a:r>
                    </a:p>
                  </a:txBody>
                  <a:tcPr marL="9525" marR="9525" marT="9525" marB="0" anchor="ct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2</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 </a:t>
                      </a:r>
                    </a:p>
                  </a:txBody>
                  <a:tcPr marL="9525" marR="9525" marT="9525" marB="0" anchor="ctr"/>
                </a:tc>
                <a:extLst>
                  <a:ext uri="{0D108BD9-81ED-4DB2-BD59-A6C34878D82A}">
                    <a16:rowId xmlns:a16="http://schemas.microsoft.com/office/drawing/2014/main" val="10010"/>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島　根</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 </a:t>
                      </a:r>
                    </a:p>
                  </a:txBody>
                  <a:tcPr marL="9525" marR="9525" marT="9525" marB="0" anchor="ctr"/>
                </a:tc>
                <a:extLst>
                  <a:ext uri="{0D108BD9-81ED-4DB2-BD59-A6C34878D82A}">
                    <a16:rowId xmlns:a16="http://schemas.microsoft.com/office/drawing/2014/main" val="10011"/>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高　知</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2 </a:t>
                      </a:r>
                    </a:p>
                  </a:txBody>
                  <a:tcPr marL="9525" marR="9525" marT="9525" marB="0" anchor="ctr"/>
                </a:tc>
                <a:extLst>
                  <a:ext uri="{0D108BD9-81ED-4DB2-BD59-A6C34878D82A}">
                    <a16:rowId xmlns:a16="http://schemas.microsoft.com/office/drawing/2014/main" val="10012"/>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青　森</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13"/>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岩　手</a:t>
                      </a:r>
                    </a:p>
                  </a:txBody>
                  <a:tcPr marL="9525" marR="9525" marT="9525" marB="0" anchor="ct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14"/>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宮　城</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15"/>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福　島</a:t>
                      </a:r>
                    </a:p>
                  </a:txBody>
                  <a:tcPr marL="9525" marR="9525" marT="9525" marB="0" anchor="ct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16"/>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茨　城</a:t>
                      </a:r>
                    </a:p>
                  </a:txBody>
                  <a:tcPr marL="9525" marR="9525" marT="9525" marB="0" anchor="ct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17"/>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千　葉</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18"/>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石　川</a:t>
                      </a:r>
                    </a:p>
                  </a:txBody>
                  <a:tcPr marL="9525" marR="9525" marT="9525" marB="0" anchor="ct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19"/>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長　野</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20"/>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静　岡</a:t>
                      </a:r>
                    </a:p>
                  </a:txBody>
                  <a:tcPr marL="9525" marR="9525" marT="9525" marB="0" anchor="ct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21"/>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大　阪</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solidFill>
                      <a:schemeClr val="tx2">
                        <a:lumMod val="60000"/>
                        <a:lumOff val="40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solidFill>
                      <a:schemeClr val="tx2">
                        <a:lumMod val="60000"/>
                        <a:lumOff val="40000"/>
                      </a:schemeClr>
                    </a:solidFill>
                  </a:tcPr>
                </a:tc>
                <a:extLst>
                  <a:ext uri="{0D108BD9-81ED-4DB2-BD59-A6C34878D82A}">
                    <a16:rowId xmlns:a16="http://schemas.microsoft.com/office/drawing/2014/main" val="10022"/>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岡　山</a:t>
                      </a:r>
                    </a:p>
                  </a:txBody>
                  <a:tcPr marL="9525" marR="9525" marT="9525" marB="0" anchor="ctr"/>
                </a:tc>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23"/>
                  </a:ext>
                </a:extLst>
              </a:tr>
              <a:tr h="149626">
                <a:tc>
                  <a:txBody>
                    <a:bodyPr/>
                    <a:lstStyle/>
                    <a:p>
                      <a:pPr algn="ctr"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rPr>
                        <a:t>広　島</a:t>
                      </a:r>
                    </a:p>
                  </a:txBody>
                  <a:tcPr marL="9525" marR="9525" marT="9525" marB="0" anchor="ctr"/>
                </a:tc>
                <a:tc>
                  <a:txBody>
                    <a:bodyPr/>
                    <a:lstStyle/>
                    <a:p>
                      <a:pPr algn="ctr" fontAlgn="ctr"/>
                      <a:r>
                        <a:rPr lang="en-US" altLang="ja-JP" sz="1000" b="0" i="0" u="none" strike="noStrike">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24"/>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山　口</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tc>
                <a:extLst>
                  <a:ext uri="{0D108BD9-81ED-4DB2-BD59-A6C34878D82A}">
                    <a16:rowId xmlns:a16="http://schemas.microsoft.com/office/drawing/2014/main" val="10025"/>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徳　島</a:t>
                      </a:r>
                    </a:p>
                  </a:txBody>
                  <a:tcPr marL="9525" marR="9525" marT="9525" marB="0" anchor="ctr">
                    <a:solidFill>
                      <a:schemeClr val="tx2">
                        <a:lumMod val="60000"/>
                        <a:lumOff val="40000"/>
                      </a:schemeClr>
                    </a:solidFill>
                  </a:tcPr>
                </a:tc>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solidFill>
                      <a:schemeClr val="tx2">
                        <a:lumMod val="60000"/>
                        <a:lumOff val="40000"/>
                      </a:schemeClr>
                    </a:solidFill>
                  </a:tcP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 </a:t>
                      </a:r>
                    </a:p>
                  </a:txBody>
                  <a:tcPr marL="9525" marR="9525" marT="9525" marB="0" anchor="ctr">
                    <a:solidFill>
                      <a:schemeClr val="tx2">
                        <a:lumMod val="60000"/>
                        <a:lumOff val="40000"/>
                      </a:schemeClr>
                    </a:solidFill>
                  </a:tcPr>
                </a:tc>
                <a:extLst>
                  <a:ext uri="{0D108BD9-81ED-4DB2-BD59-A6C34878D82A}">
                    <a16:rowId xmlns:a16="http://schemas.microsoft.com/office/drawing/2014/main" val="10026"/>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佐　賀</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endParaRP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1</a:t>
                      </a:r>
                    </a:p>
                  </a:txBody>
                  <a:tcPr marL="9525" marR="9525" marT="9525" marB="0" anchor="ctr"/>
                </a:tc>
                <a:extLst>
                  <a:ext uri="{0D108BD9-81ED-4DB2-BD59-A6C34878D82A}">
                    <a16:rowId xmlns:a16="http://schemas.microsoft.com/office/drawing/2014/main" val="10027"/>
                  </a:ext>
                </a:extLst>
              </a:tr>
              <a:tr h="149626">
                <a:tc>
                  <a:txBody>
                    <a:bodyPr/>
                    <a:lstStyle/>
                    <a:p>
                      <a:pPr algn="ctr"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計</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56</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39</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rPr>
                        <a:t>　</a:t>
                      </a:r>
                    </a:p>
                  </a:txBody>
                  <a:tcPr marL="9525" marR="9525" marT="9525" marB="0" anchor="ctr"/>
                </a:tc>
                <a:tc>
                  <a:txBody>
                    <a:bodyPr/>
                    <a:lstStyle/>
                    <a:p>
                      <a:pPr algn="ctr"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rPr>
                        <a:t>95 </a:t>
                      </a:r>
                    </a:p>
                  </a:txBody>
                  <a:tcPr marL="9525" marR="9525" marT="9525" marB="0" anchor="ctr"/>
                </a:tc>
                <a:extLst>
                  <a:ext uri="{0D108BD9-81ED-4DB2-BD59-A6C34878D82A}">
                    <a16:rowId xmlns:a16="http://schemas.microsoft.com/office/drawing/2014/main" val="10028"/>
                  </a:ext>
                </a:extLst>
              </a:tr>
            </a:tbl>
          </a:graphicData>
        </a:graphic>
      </p:graphicFrame>
      <p:sp>
        <p:nvSpPr>
          <p:cNvPr id="13" name="正方形/長方形 12"/>
          <p:cNvSpPr/>
          <p:nvPr/>
        </p:nvSpPr>
        <p:spPr>
          <a:xfrm>
            <a:off x="75784" y="404664"/>
            <a:ext cx="3128064" cy="324000"/>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関西の文化資源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grpSp>
        <p:nvGrpSpPr>
          <p:cNvPr id="14" name="グループ化 13">
            <a:extLst>
              <a:ext uri="{FF2B5EF4-FFF2-40B4-BE49-F238E27FC236}">
                <a16:creationId xmlns:a16="http://schemas.microsoft.com/office/drawing/2014/main" id="{3CEAB1CF-341A-E27F-DA49-A3BF79AE8925}"/>
              </a:ext>
            </a:extLst>
          </p:cNvPr>
          <p:cNvGrpSpPr/>
          <p:nvPr/>
        </p:nvGrpSpPr>
        <p:grpSpPr>
          <a:xfrm>
            <a:off x="-3515" y="-13192"/>
            <a:ext cx="9144000" cy="404664"/>
            <a:chOff x="-3515" y="-13192"/>
            <a:chExt cx="9144000" cy="404664"/>
          </a:xfrm>
        </p:grpSpPr>
        <p:sp>
          <p:nvSpPr>
            <p:cNvPr id="15" name="正方形/長方形 14">
              <a:extLst>
                <a:ext uri="{FF2B5EF4-FFF2-40B4-BE49-F238E27FC236}">
                  <a16:creationId xmlns:a16="http://schemas.microsoft.com/office/drawing/2014/main" id="{B371BFAD-478C-2EE7-DB41-D16AD8FEBDDB}"/>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８－５</a:t>
              </a:r>
              <a:r>
                <a:rPr lang="en-US" altLang="ja-JP" kern="0" dirty="0" smtClean="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観光関連</a:t>
              </a:r>
              <a:r>
                <a:rPr lang="ja-JP" altLang="en-US" kern="0" dirty="0" smtClean="0">
                  <a:solidFill>
                    <a:srgbClr val="000000"/>
                  </a:solidFill>
                  <a:ea typeface="Meiryo UI" pitchFamily="50" charset="-128"/>
                  <a:cs typeface="Meiryo UI" pitchFamily="50" charset="-128"/>
                </a:rPr>
                <a:t>産業（５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関西の文化資源）</a:t>
              </a:r>
              <a:endParaRPr kumimoji="0" lang="ja-JP" altLang="en-US" kern="0" dirty="0">
                <a:solidFill>
                  <a:srgbClr val="000000"/>
                </a:solidFill>
                <a:ea typeface="Meiryo UI" pitchFamily="50" charset="-128"/>
                <a:cs typeface="Meiryo UI" pitchFamily="50" charset="-128"/>
              </a:endParaRPr>
            </a:p>
          </p:txBody>
        </p:sp>
        <p:sp>
          <p:nvSpPr>
            <p:cNvPr id="16" name="正方形/長方形 15">
              <a:extLst>
                <a:ext uri="{FF2B5EF4-FFF2-40B4-BE49-F238E27FC236}">
                  <a16:creationId xmlns:a16="http://schemas.microsoft.com/office/drawing/2014/main" id="{D0FEC2E5-C3AF-E1AF-DABD-5D64036F13D3}"/>
                </a:ext>
              </a:extLst>
            </p:cNvPr>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grpSp>
    </p:spTree>
    <p:extLst>
      <p:ext uri="{BB962C8B-B14F-4D97-AF65-F5344CB8AC3E}">
        <p14:creationId xmlns:p14="http://schemas.microsoft.com/office/powerpoint/2010/main" val="1725659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942246" y="2189345"/>
            <a:ext cx="2232000" cy="720000"/>
          </a:xfrm>
          <a:prstGeom prst="roundRect">
            <a:avLst>
              <a:gd name="adj" fmla="val 3402"/>
            </a:avLst>
          </a:prstGeom>
          <a:solidFill>
            <a:schemeClr val="accent1">
              <a:lumMod val="20000"/>
              <a:lumOff val="8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EBE40337-5FAC-43BE-86DC-EF22BE0A5F1F}"/>
              </a:ext>
            </a:extLst>
          </p:cNvPr>
          <p:cNvSpPr txBox="1"/>
          <p:nvPr/>
        </p:nvSpPr>
        <p:spPr>
          <a:xfrm>
            <a:off x="433359" y="571941"/>
            <a:ext cx="8268356" cy="1592744"/>
          </a:xfrm>
          <a:prstGeom prst="rect">
            <a:avLst/>
          </a:prstGeom>
          <a:noFill/>
        </p:spPr>
        <p:txBody>
          <a:bodyPr wrap="square" rtlCol="0">
            <a:spAutoFit/>
          </a:bodyPr>
          <a:lstStyle/>
          <a:p>
            <a:pPr marL="171450" indent="-171450">
              <a:lnSpc>
                <a:spcPts val="1100"/>
              </a:lnSpc>
              <a:buFontTx/>
              <a:buChar char="○"/>
            </a:pPr>
            <a:r>
              <a:rPr kumimoji="1" lang="ja-JP" altLang="en-US" sz="1000" dirty="0">
                <a:latin typeface="+mj-lt"/>
              </a:rPr>
              <a:t> 今後、人口減少が加速していく局面において、自立可能で持続性のある地域経済を確立していくためには、</a:t>
            </a:r>
            <a:r>
              <a:rPr kumimoji="1" lang="ja-JP" altLang="en-US" sz="1000" b="1" dirty="0">
                <a:latin typeface="+mj-lt"/>
              </a:rPr>
              <a:t>「外から稼ぐ力」</a:t>
            </a:r>
            <a:r>
              <a:rPr kumimoji="1" lang="ja-JP" altLang="en-US" sz="1000" dirty="0">
                <a:latin typeface="+mj-lt"/>
              </a:rPr>
              <a:t>のある産業の存在が不可欠となる。具体には、</a:t>
            </a:r>
            <a:r>
              <a:rPr kumimoji="1" lang="ja-JP" altLang="en-US" sz="1000" dirty="0"/>
              <a:t>海外への輸出や、国内の他の地域への移出が可能な、</a:t>
            </a:r>
            <a:r>
              <a:rPr kumimoji="1" lang="ja-JP" altLang="en-US" sz="1000" b="1" dirty="0"/>
              <a:t>「財・サービスを生産」するセクター</a:t>
            </a:r>
            <a:r>
              <a:rPr kumimoji="1" lang="ja-JP" altLang="en-US" sz="1000" dirty="0"/>
              <a:t>が重要。また、こうした産業の外から稼ぐ力は、</a:t>
            </a:r>
            <a:r>
              <a:rPr kumimoji="1" lang="ja-JP" altLang="en-US" sz="1000" b="1" dirty="0"/>
              <a:t>地域内の雇用創出効果も生み出す</a:t>
            </a:r>
            <a:r>
              <a:rPr kumimoji="1" lang="ja-JP" altLang="en-US" sz="1000" dirty="0"/>
              <a:t>。</a:t>
            </a:r>
            <a:endParaRPr kumimoji="1" lang="en-US" altLang="ja-JP" sz="1000" dirty="0"/>
          </a:p>
          <a:p>
            <a:pPr marL="171450" indent="-171450">
              <a:lnSpc>
                <a:spcPts val="1100"/>
              </a:lnSpc>
              <a:spcBef>
                <a:spcPts val="600"/>
              </a:spcBef>
              <a:buFontTx/>
              <a:buChar char="○"/>
            </a:pPr>
            <a:r>
              <a:rPr kumimoji="1" lang="ja-JP" altLang="en-US" sz="1000" dirty="0"/>
              <a:t> </a:t>
            </a:r>
            <a:r>
              <a:rPr kumimoji="1" lang="ja-JP" altLang="en-US" sz="1000" b="1" dirty="0"/>
              <a:t>一般に、製造業は外から稼ぐ力の強い産業</a:t>
            </a:r>
            <a:r>
              <a:rPr kumimoji="1" lang="ja-JP" altLang="en-US" sz="1000" dirty="0"/>
              <a:t>という性格を有し、小売りや飲食など地域内の需要に応える</a:t>
            </a:r>
            <a:r>
              <a:rPr kumimoji="1" lang="ja-JP" altLang="en-US" sz="1000" b="1" dirty="0"/>
              <a:t>多くのサービス産業は、製造業に比べ外から稼ぐ力が弱い</a:t>
            </a:r>
            <a:r>
              <a:rPr kumimoji="1" lang="ja-JP" altLang="en-US" sz="1000" dirty="0"/>
              <a:t>。一方で、観光に視点を当てると、例えば、外国人観光客の日本国内での消費支出は「サービス輸出」となり、また、国内の他地域からの観光は「サービス移出」となる。このため、</a:t>
            </a:r>
            <a:r>
              <a:rPr kumimoji="1" lang="ja-JP" altLang="en-US" sz="1000" b="1" dirty="0"/>
              <a:t>サービス産業の中でも、宿泊や、小売り飲食など、観光関連については、外から稼ぐ力のある産業としての性格を有している</a:t>
            </a:r>
            <a:r>
              <a:rPr kumimoji="1" lang="ja-JP" altLang="en-US" sz="1000" dirty="0"/>
              <a:t>。</a:t>
            </a:r>
            <a:endParaRPr kumimoji="1" lang="en-US" altLang="ja-JP" sz="1000" dirty="0"/>
          </a:p>
          <a:p>
            <a:pPr marL="171450" indent="-171450">
              <a:lnSpc>
                <a:spcPts val="1100"/>
              </a:lnSpc>
              <a:spcBef>
                <a:spcPts val="600"/>
              </a:spcBef>
              <a:buFontTx/>
              <a:buChar char="○"/>
            </a:pPr>
            <a:r>
              <a:rPr kumimoji="1" lang="ja-JP" altLang="en-US" sz="1000" dirty="0"/>
              <a:t>日本では</a:t>
            </a:r>
            <a:r>
              <a:rPr kumimoji="1" lang="ja-JP" altLang="en-US" sz="1000" b="1" dirty="0"/>
              <a:t>社会資本への公共投資</a:t>
            </a:r>
            <a:r>
              <a:rPr kumimoji="1" lang="ja-JP" altLang="en-US" sz="1000" dirty="0"/>
              <a:t>はケインズ的な総需要拡大策として捉えられる傾向が強いが、生産性や経済成長の観点からは</a:t>
            </a:r>
            <a:r>
              <a:rPr kumimoji="1" lang="ja-JP" altLang="en-US" sz="1000" b="1" dirty="0"/>
              <a:t>、「生産性効果」</a:t>
            </a:r>
            <a:r>
              <a:rPr kumimoji="1" lang="ja-JP" altLang="en-US" sz="1000" b="1" dirty="0" err="1"/>
              <a:t>ー</a:t>
            </a:r>
            <a:r>
              <a:rPr kumimoji="1" lang="ja-JP" altLang="en-US" sz="1000" b="1" dirty="0"/>
              <a:t>産業・企業の生産性を高める効果</a:t>
            </a:r>
            <a:r>
              <a:rPr kumimoji="1" lang="ja-JP" altLang="en-US" sz="1000" b="1" dirty="0" err="1"/>
              <a:t>ーが</a:t>
            </a:r>
            <a:r>
              <a:rPr kumimoji="1" lang="ja-JP" altLang="en-US" sz="1000" b="1" dirty="0"/>
              <a:t>本質</a:t>
            </a:r>
            <a:r>
              <a:rPr kumimoji="1" lang="ja-JP" altLang="en-US" sz="1000" dirty="0"/>
              <a:t>である。社会資本ストックが</a:t>
            </a:r>
            <a:r>
              <a:rPr kumimoji="1" lang="en-US" altLang="ja-JP" sz="1000" dirty="0"/>
              <a:t>10</a:t>
            </a:r>
            <a:r>
              <a:rPr kumimoji="1" lang="ja-JP" altLang="en-US" sz="1000" dirty="0"/>
              <a:t>％増えると生産が</a:t>
            </a:r>
            <a:r>
              <a:rPr kumimoji="1" lang="en-US" altLang="ja-JP" sz="1000" dirty="0"/>
              <a:t>1.5</a:t>
            </a:r>
            <a:r>
              <a:rPr kumimoji="1" lang="ja-JP" altLang="en-US" sz="1000" dirty="0"/>
              <a:t>％増加するというのが主要国における平均的な関係である。</a:t>
            </a:r>
            <a:endParaRPr kumimoji="1" lang="en-US" altLang="ja-JP" sz="1000" dirty="0"/>
          </a:p>
          <a:p>
            <a:pPr marL="171450" indent="-171450">
              <a:lnSpc>
                <a:spcPts val="1100"/>
              </a:lnSpc>
              <a:spcBef>
                <a:spcPts val="600"/>
              </a:spcBef>
              <a:buFontTx/>
              <a:buChar char="○"/>
            </a:pPr>
            <a:endParaRPr kumimoji="1" lang="en-US" altLang="ja-JP" sz="1000" dirty="0"/>
          </a:p>
        </p:txBody>
      </p:sp>
      <p:sp>
        <p:nvSpPr>
          <p:cNvPr id="26" name="角丸四角形 25"/>
          <p:cNvSpPr/>
          <p:nvPr/>
        </p:nvSpPr>
        <p:spPr>
          <a:xfrm>
            <a:off x="91582" y="319752"/>
            <a:ext cx="589288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付加価値と雇用の創出効果イメージ</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EBE40337-5FAC-43BE-86DC-EF22BE0A5F1F}"/>
              </a:ext>
            </a:extLst>
          </p:cNvPr>
          <p:cNvSpPr txBox="1"/>
          <p:nvPr/>
        </p:nvSpPr>
        <p:spPr>
          <a:xfrm>
            <a:off x="748064" y="2318956"/>
            <a:ext cx="2613451" cy="415498"/>
          </a:xfrm>
          <a:prstGeom prst="rect">
            <a:avLst/>
          </a:prstGeom>
          <a:noFill/>
        </p:spPr>
        <p:txBody>
          <a:bodyPr wrap="square" rtlCol="0">
            <a:spAutoFit/>
          </a:bodyPr>
          <a:lstStyle/>
          <a:p>
            <a:pPr algn="ctr"/>
            <a:r>
              <a:rPr kumimoji="1" lang="ja-JP" altLang="en-US" sz="1050" b="1" dirty="0">
                <a:latin typeface="+mj-lt"/>
              </a:rPr>
              <a:t>輸出・移出が可能な、</a:t>
            </a:r>
            <a:endParaRPr kumimoji="1" lang="en-US" altLang="ja-JP" sz="1050" b="1" dirty="0">
              <a:latin typeface="+mj-lt"/>
            </a:endParaRPr>
          </a:p>
          <a:p>
            <a:pPr algn="ctr"/>
            <a:r>
              <a:rPr kumimoji="1" lang="ja-JP" altLang="en-US" sz="1050" b="1" dirty="0">
                <a:latin typeface="+mj-lt"/>
              </a:rPr>
              <a:t>財・サービスを生産するセクター</a:t>
            </a:r>
            <a:endParaRPr kumimoji="1" lang="en-US" altLang="ja-JP" sz="1050" b="1" dirty="0">
              <a:latin typeface="+mj-lt"/>
            </a:endParaRPr>
          </a:p>
        </p:txBody>
      </p:sp>
      <p:sp>
        <p:nvSpPr>
          <p:cNvPr id="35" name="テキスト ボックス 34">
            <a:extLst>
              <a:ext uri="{FF2B5EF4-FFF2-40B4-BE49-F238E27FC236}">
                <a16:creationId xmlns:a16="http://schemas.microsoft.com/office/drawing/2014/main" id="{EBE40337-5FAC-43BE-86DC-EF22BE0A5F1F}"/>
              </a:ext>
            </a:extLst>
          </p:cNvPr>
          <p:cNvSpPr txBox="1"/>
          <p:nvPr/>
        </p:nvSpPr>
        <p:spPr>
          <a:xfrm>
            <a:off x="3510293" y="2379078"/>
            <a:ext cx="2470789" cy="592470"/>
          </a:xfrm>
          <a:prstGeom prst="rect">
            <a:avLst/>
          </a:prstGeom>
          <a:noFill/>
        </p:spPr>
        <p:txBody>
          <a:bodyPr wrap="square" rtlCol="0">
            <a:spAutoFit/>
          </a:bodyPr>
          <a:lstStyle/>
          <a:p>
            <a:pPr>
              <a:lnSpc>
                <a:spcPts val="1200"/>
              </a:lnSpc>
            </a:pPr>
            <a:r>
              <a:rPr kumimoji="1" lang="ja-JP" altLang="en-US" sz="1100" dirty="0">
                <a:latin typeface="+mj-lt"/>
              </a:rPr>
              <a:t>サービス産業の中でも、</a:t>
            </a:r>
            <a:r>
              <a:rPr kumimoji="1" lang="ja-JP" altLang="en-US" sz="1200" b="1" dirty="0">
                <a:latin typeface="+mj-lt"/>
              </a:rPr>
              <a:t>観光関連</a:t>
            </a:r>
            <a:r>
              <a:rPr kumimoji="1" lang="ja-JP" altLang="en-US" sz="1100" dirty="0">
                <a:latin typeface="+mj-lt"/>
              </a:rPr>
              <a:t>は、</a:t>
            </a:r>
            <a:endParaRPr kumimoji="1" lang="en-US" altLang="ja-JP" sz="1100" dirty="0">
              <a:latin typeface="+mj-lt"/>
            </a:endParaRPr>
          </a:p>
          <a:p>
            <a:pPr>
              <a:lnSpc>
                <a:spcPts val="1200"/>
              </a:lnSpc>
              <a:spcBef>
                <a:spcPts val="300"/>
              </a:spcBef>
            </a:pPr>
            <a:r>
              <a:rPr kumimoji="1" lang="ja-JP" altLang="en-US" sz="1100" dirty="0">
                <a:latin typeface="+mj-lt"/>
              </a:rPr>
              <a:t>「サービスの輸・移出」となるため、外から</a:t>
            </a:r>
            <a:endParaRPr kumimoji="1" lang="en-US" altLang="ja-JP" sz="1100" dirty="0">
              <a:latin typeface="+mj-lt"/>
            </a:endParaRPr>
          </a:p>
          <a:p>
            <a:pPr>
              <a:lnSpc>
                <a:spcPts val="1200"/>
              </a:lnSpc>
            </a:pPr>
            <a:r>
              <a:rPr kumimoji="1" lang="ja-JP" altLang="en-US" sz="1100" dirty="0">
                <a:latin typeface="+mj-lt"/>
              </a:rPr>
              <a:t>稼ぐ産業としての性格も有する</a:t>
            </a:r>
            <a:endParaRPr kumimoji="1" lang="en-US" altLang="ja-JP" sz="1100" dirty="0">
              <a:latin typeface="+mj-lt"/>
            </a:endParaRPr>
          </a:p>
        </p:txBody>
      </p:sp>
      <p:sp>
        <p:nvSpPr>
          <p:cNvPr id="36" name="角丸四角形 35"/>
          <p:cNvSpPr/>
          <p:nvPr/>
        </p:nvSpPr>
        <p:spPr>
          <a:xfrm>
            <a:off x="336916" y="594086"/>
            <a:ext cx="8560659" cy="2772000"/>
          </a:xfrm>
          <a:prstGeom prst="roundRect">
            <a:avLst>
              <a:gd name="adj" fmla="val 3402"/>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37" name="角丸四角形 36"/>
          <p:cNvSpPr/>
          <p:nvPr/>
        </p:nvSpPr>
        <p:spPr>
          <a:xfrm>
            <a:off x="182365" y="3323422"/>
            <a:ext cx="5892881"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BIZ UDPゴシック" panose="020B0400000000000000" pitchFamily="50" charset="-128"/>
                <a:ea typeface="BIZ UDPゴシック" panose="020B0400000000000000" pitchFamily="50" charset="-128"/>
              </a:rPr>
              <a:t>■ イノベーション創出の類型と展開イメージ</a:t>
            </a:r>
            <a:endParaRPr lang="en-US" altLang="ja-JP" sz="1100" b="1" dirty="0">
              <a:solidFill>
                <a:schemeClr val="tx1"/>
              </a:solidFill>
              <a:latin typeface="BIZ UDPゴシック" panose="020B0400000000000000" pitchFamily="50" charset="-128"/>
              <a:ea typeface="BIZ UDPゴシック" panose="020B0400000000000000" pitchFamily="50" charset="-128"/>
            </a:endParaRPr>
          </a:p>
        </p:txBody>
      </p:sp>
      <p:sp>
        <p:nvSpPr>
          <p:cNvPr id="39" name="角丸四角形 38"/>
          <p:cNvSpPr/>
          <p:nvPr/>
        </p:nvSpPr>
        <p:spPr>
          <a:xfrm>
            <a:off x="382258" y="3662693"/>
            <a:ext cx="8560659" cy="3170894"/>
          </a:xfrm>
          <a:prstGeom prst="roundRect">
            <a:avLst>
              <a:gd name="adj" fmla="val 3402"/>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40" name="テキスト ボックス 39">
            <a:extLst>
              <a:ext uri="{FF2B5EF4-FFF2-40B4-BE49-F238E27FC236}">
                <a16:creationId xmlns:a16="http://schemas.microsoft.com/office/drawing/2014/main" id="{EBE40337-5FAC-43BE-86DC-EF22BE0A5F1F}"/>
              </a:ext>
            </a:extLst>
          </p:cNvPr>
          <p:cNvSpPr txBox="1"/>
          <p:nvPr/>
        </p:nvSpPr>
        <p:spPr>
          <a:xfrm>
            <a:off x="5316993" y="362796"/>
            <a:ext cx="3746776" cy="230832"/>
          </a:xfrm>
          <a:prstGeom prst="rect">
            <a:avLst/>
          </a:prstGeom>
          <a:noFill/>
        </p:spPr>
        <p:txBody>
          <a:bodyPr wrap="square" rtlCol="0">
            <a:spAutoFit/>
          </a:bodyPr>
          <a:lstStyle/>
          <a:p>
            <a:r>
              <a:rPr kumimoji="1" lang="ja-JP" altLang="en-US" sz="900" dirty="0"/>
              <a:t>出典：森川正之著「生産性　誤解と真実」をもとに副首都推進局にて作成</a:t>
            </a:r>
          </a:p>
        </p:txBody>
      </p:sp>
      <p:sp>
        <p:nvSpPr>
          <p:cNvPr id="22" name="角丸四角形 21"/>
          <p:cNvSpPr/>
          <p:nvPr/>
        </p:nvSpPr>
        <p:spPr>
          <a:xfrm>
            <a:off x="6074381" y="2243943"/>
            <a:ext cx="2232000" cy="667910"/>
          </a:xfrm>
          <a:prstGeom prst="roundRect">
            <a:avLst>
              <a:gd name="adj" fmla="val 3402"/>
            </a:avLst>
          </a:prstGeom>
          <a:ln/>
        </p:spPr>
        <p:style>
          <a:lnRef idx="1">
            <a:schemeClr val="accent6"/>
          </a:lnRef>
          <a:fillRef idx="2">
            <a:schemeClr val="accent6"/>
          </a:fillRef>
          <a:effectRef idx="1">
            <a:schemeClr val="accent6"/>
          </a:effectRef>
          <a:fontRef idx="minor">
            <a:schemeClr val="dk1"/>
          </a:fontRef>
        </p:style>
        <p:txBody>
          <a:bodyPr tIns="36000" rtlCol="0" anchor="t"/>
          <a:lstStyle/>
          <a:p>
            <a:pPr algn="ct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24" name="テキスト ボックス 23">
            <a:extLst>
              <a:ext uri="{FF2B5EF4-FFF2-40B4-BE49-F238E27FC236}">
                <a16:creationId xmlns:a16="http://schemas.microsoft.com/office/drawing/2014/main" id="{EBE40337-5FAC-43BE-86DC-EF22BE0A5F1F}"/>
              </a:ext>
            </a:extLst>
          </p:cNvPr>
          <p:cNvSpPr txBox="1"/>
          <p:nvPr/>
        </p:nvSpPr>
        <p:spPr>
          <a:xfrm>
            <a:off x="6285281" y="2413042"/>
            <a:ext cx="2335015" cy="253916"/>
          </a:xfrm>
          <a:prstGeom prst="rect">
            <a:avLst/>
          </a:prstGeom>
          <a:noFill/>
        </p:spPr>
        <p:txBody>
          <a:bodyPr wrap="square" rtlCol="0">
            <a:spAutoFit/>
          </a:bodyPr>
          <a:lstStyle/>
          <a:p>
            <a:r>
              <a:rPr kumimoji="1" lang="ja-JP" altLang="en-US" sz="1050" b="1" dirty="0">
                <a:latin typeface="+mj-lt"/>
              </a:rPr>
              <a:t>地域内の需要に応えるセクター</a:t>
            </a:r>
            <a:endParaRPr kumimoji="1" lang="en-US" altLang="ja-JP" sz="1050" b="1" dirty="0">
              <a:latin typeface="+mj-lt"/>
            </a:endParaRPr>
          </a:p>
        </p:txBody>
      </p:sp>
      <p:sp>
        <p:nvSpPr>
          <p:cNvPr id="2" name="楕円 1"/>
          <p:cNvSpPr/>
          <p:nvPr/>
        </p:nvSpPr>
        <p:spPr>
          <a:xfrm>
            <a:off x="956366" y="2017192"/>
            <a:ext cx="2232000" cy="2880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200" b="1" dirty="0"/>
              <a:t>外から稼ぐ</a:t>
            </a:r>
          </a:p>
        </p:txBody>
      </p:sp>
      <p:sp>
        <p:nvSpPr>
          <p:cNvPr id="25" name="楕円 24"/>
          <p:cNvSpPr/>
          <p:nvPr/>
        </p:nvSpPr>
        <p:spPr>
          <a:xfrm>
            <a:off x="6074381" y="2057564"/>
            <a:ext cx="2232000" cy="28800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a:t>消費を生み出す</a:t>
            </a:r>
          </a:p>
        </p:txBody>
      </p:sp>
      <p:sp>
        <p:nvSpPr>
          <p:cNvPr id="41" name="テキスト ボックス 40">
            <a:extLst>
              <a:ext uri="{FF2B5EF4-FFF2-40B4-BE49-F238E27FC236}">
                <a16:creationId xmlns:a16="http://schemas.microsoft.com/office/drawing/2014/main" id="{EBE40337-5FAC-43BE-86DC-EF22BE0A5F1F}"/>
              </a:ext>
            </a:extLst>
          </p:cNvPr>
          <p:cNvSpPr txBox="1"/>
          <p:nvPr/>
        </p:nvSpPr>
        <p:spPr>
          <a:xfrm>
            <a:off x="1170942" y="2665290"/>
            <a:ext cx="2069326" cy="276999"/>
          </a:xfrm>
          <a:prstGeom prst="rect">
            <a:avLst/>
          </a:prstGeom>
          <a:noFill/>
        </p:spPr>
        <p:txBody>
          <a:bodyPr wrap="square" rtlCol="0">
            <a:spAutoFit/>
          </a:bodyPr>
          <a:lstStyle/>
          <a:p>
            <a:r>
              <a:rPr kumimoji="1" lang="ja-JP" altLang="en-US" sz="1200" dirty="0">
                <a:latin typeface="+mj-lt"/>
              </a:rPr>
              <a:t>「製造業」</a:t>
            </a:r>
            <a:r>
              <a:rPr kumimoji="1" lang="ja-JP" altLang="en-US" sz="1050" dirty="0">
                <a:latin typeface="+mj-lt"/>
              </a:rPr>
              <a:t>＋サービス化の視点</a:t>
            </a:r>
            <a:endParaRPr kumimoji="1" lang="en-US" altLang="ja-JP" sz="1050" dirty="0">
              <a:latin typeface="+mj-lt"/>
            </a:endParaRPr>
          </a:p>
        </p:txBody>
      </p:sp>
      <p:sp>
        <p:nvSpPr>
          <p:cNvPr id="42" name="テキスト ボックス 41">
            <a:extLst>
              <a:ext uri="{FF2B5EF4-FFF2-40B4-BE49-F238E27FC236}">
                <a16:creationId xmlns:a16="http://schemas.microsoft.com/office/drawing/2014/main" id="{EBE40337-5FAC-43BE-86DC-EF22BE0A5F1F}"/>
              </a:ext>
            </a:extLst>
          </p:cNvPr>
          <p:cNvSpPr txBox="1"/>
          <p:nvPr/>
        </p:nvSpPr>
        <p:spPr>
          <a:xfrm>
            <a:off x="6668260" y="2637189"/>
            <a:ext cx="1294237" cy="276999"/>
          </a:xfrm>
          <a:prstGeom prst="rect">
            <a:avLst/>
          </a:prstGeom>
          <a:noFill/>
        </p:spPr>
        <p:txBody>
          <a:bodyPr wrap="square" rtlCol="0">
            <a:spAutoFit/>
          </a:bodyPr>
          <a:lstStyle/>
          <a:p>
            <a:r>
              <a:rPr kumimoji="1" lang="ja-JP" altLang="en-US" sz="1200" dirty="0">
                <a:latin typeface="+mj-lt"/>
              </a:rPr>
              <a:t>「サービス産業」</a:t>
            </a:r>
            <a:endParaRPr kumimoji="1" lang="en-US" altLang="ja-JP" sz="1200" dirty="0">
              <a:latin typeface="+mj-lt"/>
            </a:endParaRPr>
          </a:p>
        </p:txBody>
      </p:sp>
      <p:sp>
        <p:nvSpPr>
          <p:cNvPr id="43" name="角丸四角形 42"/>
          <p:cNvSpPr/>
          <p:nvPr/>
        </p:nvSpPr>
        <p:spPr>
          <a:xfrm>
            <a:off x="3592017" y="1965876"/>
            <a:ext cx="2513198"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u="sng" dirty="0">
                <a:solidFill>
                  <a:schemeClr val="tx1"/>
                </a:solidFill>
                <a:latin typeface="BIZ UDPゴシック" panose="020B0400000000000000" pitchFamily="50" charset="-128"/>
                <a:ea typeface="BIZ UDPゴシック" panose="020B0400000000000000" pitchFamily="50" charset="-128"/>
              </a:rPr>
              <a:t>「付加価値」＋「雇用」の創出</a:t>
            </a:r>
            <a:endParaRPr lang="en-US" altLang="ja-JP" sz="1200" b="1" u="sng" dirty="0">
              <a:solidFill>
                <a:schemeClr val="tx1"/>
              </a:solidFill>
              <a:latin typeface="BIZ UDPゴシック" panose="020B0400000000000000" pitchFamily="50" charset="-128"/>
              <a:ea typeface="BIZ UDPゴシック" panose="020B0400000000000000" pitchFamily="50" charset="-128"/>
            </a:endParaRPr>
          </a:p>
        </p:txBody>
      </p:sp>
      <p:cxnSp>
        <p:nvCxnSpPr>
          <p:cNvPr id="8" name="直線矢印コネクタ 7"/>
          <p:cNvCxnSpPr/>
          <p:nvPr/>
        </p:nvCxnSpPr>
        <p:spPr>
          <a:xfrm>
            <a:off x="3159246" y="2590316"/>
            <a:ext cx="2916000" cy="0"/>
          </a:xfrm>
          <a:prstGeom prst="straightConnector1">
            <a:avLst/>
          </a:prstGeom>
          <a:ln>
            <a:prstDash val="solid"/>
            <a:headEnd type="arrow" w="lg" len="lg"/>
            <a:tailEnd type="arrow" w="lg" len="lg"/>
          </a:ln>
        </p:spPr>
        <p:style>
          <a:lnRef idx="1">
            <a:schemeClr val="dk1"/>
          </a:lnRef>
          <a:fillRef idx="0">
            <a:schemeClr val="dk1"/>
          </a:fillRef>
          <a:effectRef idx="0">
            <a:schemeClr val="dk1"/>
          </a:effectRef>
          <a:fontRef idx="minor">
            <a:schemeClr val="tx1"/>
          </a:fontRef>
        </p:style>
      </p:cxnSp>
      <p:sp>
        <p:nvSpPr>
          <p:cNvPr id="11" name="右矢印 10"/>
          <p:cNvSpPr>
            <a:spLocks noChangeAspect="1"/>
          </p:cNvSpPr>
          <p:nvPr/>
        </p:nvSpPr>
        <p:spPr>
          <a:xfrm rot="20096298">
            <a:off x="3177682" y="2256918"/>
            <a:ext cx="338329" cy="288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右矢印 43"/>
          <p:cNvSpPr>
            <a:spLocks noChangeAspect="1"/>
          </p:cNvSpPr>
          <p:nvPr/>
        </p:nvSpPr>
        <p:spPr>
          <a:xfrm rot="12533450">
            <a:off x="5690128" y="2244841"/>
            <a:ext cx="338329" cy="28800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EBE40337-5FAC-43BE-86DC-EF22BE0A5F1F}"/>
              </a:ext>
            </a:extLst>
          </p:cNvPr>
          <p:cNvSpPr txBox="1"/>
          <p:nvPr/>
        </p:nvSpPr>
        <p:spPr>
          <a:xfrm>
            <a:off x="5338693" y="3391519"/>
            <a:ext cx="3953370" cy="230832"/>
          </a:xfrm>
          <a:prstGeom prst="rect">
            <a:avLst/>
          </a:prstGeom>
          <a:noFill/>
        </p:spPr>
        <p:txBody>
          <a:bodyPr wrap="square" rtlCol="0">
            <a:spAutoFit/>
          </a:bodyPr>
          <a:lstStyle/>
          <a:p>
            <a:r>
              <a:rPr kumimoji="1" lang="ja-JP" altLang="en-US" sz="900" dirty="0"/>
              <a:t>出典：清水洋著「野生化するイノベーション」をもとに副首都推進局にて作成</a:t>
            </a:r>
          </a:p>
        </p:txBody>
      </p:sp>
      <p:sp>
        <p:nvSpPr>
          <p:cNvPr id="32" name="テキスト ボックス 31">
            <a:extLst>
              <a:ext uri="{FF2B5EF4-FFF2-40B4-BE49-F238E27FC236}">
                <a16:creationId xmlns:a16="http://schemas.microsoft.com/office/drawing/2014/main" id="{EBE40337-5FAC-43BE-86DC-EF22BE0A5F1F}"/>
              </a:ext>
            </a:extLst>
          </p:cNvPr>
          <p:cNvSpPr txBox="1"/>
          <p:nvPr/>
        </p:nvSpPr>
        <p:spPr>
          <a:xfrm>
            <a:off x="483068" y="3658493"/>
            <a:ext cx="8268356" cy="1900520"/>
          </a:xfrm>
          <a:prstGeom prst="rect">
            <a:avLst/>
          </a:prstGeom>
          <a:noFill/>
        </p:spPr>
        <p:txBody>
          <a:bodyPr wrap="square" rtlCol="0">
            <a:spAutoFit/>
          </a:bodyPr>
          <a:lstStyle/>
          <a:p>
            <a:pPr marL="171450" indent="-171450">
              <a:lnSpc>
                <a:spcPts val="1100"/>
              </a:lnSpc>
              <a:buFontTx/>
              <a:buChar char="○"/>
            </a:pPr>
            <a:r>
              <a:rPr kumimoji="1" lang="ja-JP" altLang="en-US" sz="1000" dirty="0">
                <a:latin typeface="+mj-lt"/>
              </a:rPr>
              <a:t> わが国は、戦後、労働投入、資本投入、</a:t>
            </a:r>
            <a:r>
              <a:rPr kumimoji="1" lang="en-US" altLang="ja-JP" sz="1000" dirty="0">
                <a:latin typeface="+mj-lt"/>
              </a:rPr>
              <a:t>TFP</a:t>
            </a:r>
            <a:r>
              <a:rPr kumimoji="1" lang="ja-JP" altLang="en-US" sz="1000" dirty="0">
                <a:latin typeface="+mj-lt"/>
              </a:rPr>
              <a:t>の</a:t>
            </a:r>
            <a:r>
              <a:rPr kumimoji="1" lang="en-US" altLang="ja-JP" sz="1000" dirty="0">
                <a:latin typeface="+mj-lt"/>
              </a:rPr>
              <a:t>3</a:t>
            </a:r>
            <a:r>
              <a:rPr kumimoji="1" lang="ja-JP" altLang="en-US" sz="1000" dirty="0" err="1">
                <a:latin typeface="+mj-lt"/>
              </a:rPr>
              <a:t>つの</a:t>
            </a:r>
            <a:r>
              <a:rPr kumimoji="1" lang="ja-JP" altLang="en-US" sz="1000" dirty="0">
                <a:latin typeface="+mj-lt"/>
              </a:rPr>
              <a:t>要因が貢献し、高度成長を実現。その後、とりわけ貢献の大きかった</a:t>
            </a:r>
            <a:r>
              <a:rPr kumimoji="1" lang="en-US" altLang="ja-JP" sz="1000" dirty="0">
                <a:latin typeface="+mj-lt"/>
              </a:rPr>
              <a:t>TFP</a:t>
            </a:r>
            <a:r>
              <a:rPr kumimoji="1" lang="ja-JP" altLang="en-US" sz="1000" dirty="0">
                <a:latin typeface="+mj-lt"/>
              </a:rPr>
              <a:t>がオイルショックで減少し、</a:t>
            </a:r>
            <a:r>
              <a:rPr kumimoji="1" lang="en-US" altLang="ja-JP" sz="1000" dirty="0">
                <a:latin typeface="+mj-lt"/>
              </a:rPr>
              <a:t>1990</a:t>
            </a:r>
            <a:r>
              <a:rPr kumimoji="1" lang="ja-JP" altLang="en-US" sz="1000" dirty="0">
                <a:latin typeface="+mj-lt"/>
              </a:rPr>
              <a:t>年代に入ると</a:t>
            </a:r>
            <a:r>
              <a:rPr kumimoji="1" lang="en-US" altLang="ja-JP" sz="1000" dirty="0">
                <a:latin typeface="+mj-lt"/>
              </a:rPr>
              <a:t>TFP</a:t>
            </a:r>
            <a:r>
              <a:rPr kumimoji="1" lang="ja-JP" altLang="en-US" sz="1000" dirty="0">
                <a:latin typeface="+mj-lt"/>
              </a:rPr>
              <a:t>の減少を支えていた資本投入や労働投入も減少。今後も、資本投入量を増やすためには、その対象となるイノベーションを増やす必要があり、また、人口や労働時間の減少等で労働投入量の増加も期待することは難しい。こうしたことからも、</a:t>
            </a:r>
            <a:r>
              <a:rPr kumimoji="1" lang="ja-JP" altLang="en-US" sz="1000" b="1" dirty="0">
                <a:latin typeface="+mj-lt"/>
              </a:rPr>
              <a:t>更なる成長をめざすにあたり、成長会計の観点からは「イノベーションの活性化」が鍵</a:t>
            </a:r>
            <a:r>
              <a:rPr kumimoji="1" lang="ja-JP" altLang="en-US" sz="1000" dirty="0">
                <a:latin typeface="+mj-lt"/>
              </a:rPr>
              <a:t>となる。</a:t>
            </a:r>
            <a:endParaRPr kumimoji="1" lang="en-US" altLang="ja-JP" sz="1000" dirty="0">
              <a:latin typeface="+mj-lt"/>
            </a:endParaRPr>
          </a:p>
          <a:p>
            <a:pPr marL="171450" indent="-171450">
              <a:lnSpc>
                <a:spcPts val="1100"/>
              </a:lnSpc>
              <a:spcBef>
                <a:spcPts val="300"/>
              </a:spcBef>
              <a:buFontTx/>
              <a:buChar char="○"/>
            </a:pPr>
            <a:r>
              <a:rPr kumimoji="1" lang="ja-JP" altLang="en-US" sz="1000" dirty="0">
                <a:latin typeface="+mj-lt"/>
              </a:rPr>
              <a:t>イノベーションには、新しい製品やサービスを生み出す「</a:t>
            </a:r>
            <a:r>
              <a:rPr kumimoji="1" lang="ja-JP" altLang="en-US" sz="1000" b="1" dirty="0">
                <a:latin typeface="+mj-lt"/>
              </a:rPr>
              <a:t>プロダクト・イノベーション</a:t>
            </a:r>
            <a:r>
              <a:rPr kumimoji="1" lang="ja-JP" altLang="en-US" sz="1000" dirty="0">
                <a:latin typeface="+mj-lt"/>
              </a:rPr>
              <a:t>」と、生産工程を新しくする「</a:t>
            </a:r>
            <a:r>
              <a:rPr kumimoji="1" lang="ja-JP" altLang="en-US" sz="1000" b="1" dirty="0">
                <a:latin typeface="+mj-lt"/>
              </a:rPr>
              <a:t>プロセス・イノベーション</a:t>
            </a:r>
            <a:r>
              <a:rPr kumimoji="1" lang="ja-JP" altLang="en-US" sz="1000" dirty="0">
                <a:latin typeface="+mj-lt"/>
              </a:rPr>
              <a:t>」がある。また、不確実性が高いものの、社会を大きく変革し大きな経済的価値を生み出すものは「</a:t>
            </a:r>
            <a:r>
              <a:rPr kumimoji="1" lang="ja-JP" altLang="en-US" sz="1000" b="1" dirty="0">
                <a:latin typeface="+mj-lt"/>
              </a:rPr>
              <a:t>ラディカルなイノベーション</a:t>
            </a:r>
            <a:r>
              <a:rPr kumimoji="1" lang="ja-JP" altLang="en-US" sz="1000" dirty="0">
                <a:latin typeface="+mj-lt"/>
              </a:rPr>
              <a:t>」と呼ばれるが、ラディカルなイノベーションは、生み出されたそのままの段階では粗野すぎるため、「</a:t>
            </a:r>
            <a:r>
              <a:rPr kumimoji="1" lang="ja-JP" altLang="en-US" sz="1000" b="1" dirty="0">
                <a:latin typeface="+mj-lt"/>
              </a:rPr>
              <a:t>累積的なイノベーショ</a:t>
            </a:r>
            <a:r>
              <a:rPr kumimoji="1" lang="ja-JP" altLang="en-US" sz="1000" dirty="0">
                <a:latin typeface="+mj-lt"/>
              </a:rPr>
              <a:t>ン」の積み重ねが生産性の向上につながる。例えば、</a:t>
            </a:r>
            <a:r>
              <a:rPr kumimoji="1" lang="en-US" altLang="ja-JP" sz="1000" dirty="0">
                <a:latin typeface="+mj-lt"/>
              </a:rPr>
              <a:t>AI</a:t>
            </a:r>
            <a:r>
              <a:rPr kumimoji="1" lang="ja-JP" altLang="en-US" sz="1000" dirty="0">
                <a:latin typeface="+mj-lt"/>
              </a:rPr>
              <a:t>は</a:t>
            </a:r>
            <a:r>
              <a:rPr kumimoji="1" lang="en-US" altLang="ja-JP" sz="1000" dirty="0">
                <a:latin typeface="+mj-lt"/>
              </a:rPr>
              <a:t>1956</a:t>
            </a:r>
            <a:r>
              <a:rPr kumimoji="1" lang="ja-JP" altLang="en-US" sz="1000" dirty="0">
                <a:latin typeface="+mj-lt"/>
              </a:rPr>
              <a:t>年に基本的アイデアが生み出された後、イノベーションの積み重ねにより現在の汎用に至っている。（</a:t>
            </a:r>
            <a:r>
              <a:rPr kumimoji="1" lang="ja-JP" altLang="en-US" sz="1000" b="1" dirty="0">
                <a:latin typeface="+mj-lt"/>
              </a:rPr>
              <a:t>累積的なイノベーションの重要性</a:t>
            </a:r>
            <a:r>
              <a:rPr kumimoji="1" lang="ja-JP" altLang="en-US" sz="1000" dirty="0">
                <a:latin typeface="+mj-lt"/>
              </a:rPr>
              <a:t>）</a:t>
            </a:r>
            <a:endParaRPr kumimoji="1" lang="en-US" altLang="ja-JP" sz="1000" dirty="0">
              <a:latin typeface="+mj-lt"/>
            </a:endParaRPr>
          </a:p>
          <a:p>
            <a:pPr marL="171450" indent="-171450">
              <a:lnSpc>
                <a:spcPts val="1100"/>
              </a:lnSpc>
              <a:spcBef>
                <a:spcPts val="300"/>
              </a:spcBef>
              <a:buFontTx/>
              <a:buChar char="○"/>
            </a:pPr>
            <a:r>
              <a:rPr kumimoji="1" lang="en-US" altLang="ja-JP" sz="1000" dirty="0">
                <a:latin typeface="+mj-lt"/>
              </a:rPr>
              <a:t> </a:t>
            </a:r>
            <a:r>
              <a:rPr kumimoji="1" lang="ja-JP" altLang="en-US" sz="1000" dirty="0">
                <a:latin typeface="+mj-lt"/>
              </a:rPr>
              <a:t>なお、</a:t>
            </a:r>
            <a:r>
              <a:rPr kumimoji="1" lang="ja-JP" altLang="en-US" sz="1000" b="1" dirty="0">
                <a:latin typeface="+mj-lt"/>
              </a:rPr>
              <a:t>ラディカルなイノベーションは、スタートアップをはじめとする新規参入者や既存企業の新たなビジネス領域への参入によりもたらされ</a:t>
            </a:r>
            <a:r>
              <a:rPr kumimoji="1" lang="ja-JP" altLang="en-US" sz="1000" dirty="0">
                <a:latin typeface="+mj-lt"/>
              </a:rPr>
              <a:t>、累積的なイノベーションは、既存企業によりもたらされることが多い。既存企業の枠組みの中では、自社のビジネスの強みを破壊するイノベーションや、小さい市場の転換するイノベーションへの投資は合理的でなくラディカルなイノベーションが生まれにくい。（イノベーションのジレンマ）</a:t>
            </a:r>
            <a:endParaRPr kumimoji="1" lang="en-US" altLang="ja-JP" sz="1000" dirty="0">
              <a:latin typeface="+mj-lt"/>
            </a:endParaRPr>
          </a:p>
          <a:p>
            <a:pPr>
              <a:lnSpc>
                <a:spcPts val="1100"/>
              </a:lnSpc>
              <a:spcBef>
                <a:spcPts val="300"/>
              </a:spcBef>
            </a:pPr>
            <a:r>
              <a:rPr kumimoji="1" lang="en-US" altLang="ja-JP" sz="1000" dirty="0">
                <a:latin typeface="+mj-lt"/>
              </a:rPr>
              <a:t>※</a:t>
            </a:r>
            <a:r>
              <a:rPr kumimoji="1" lang="ja-JP" altLang="en-US" sz="1000" dirty="0">
                <a:latin typeface="+mj-lt"/>
              </a:rPr>
              <a:t>　ラディカルなイノベーションは欧米に多く、</a:t>
            </a:r>
            <a:r>
              <a:rPr kumimoji="1" lang="ja-JP" altLang="en-US" sz="1000" b="1" dirty="0">
                <a:latin typeface="+mj-lt"/>
              </a:rPr>
              <a:t>日本は累積的な改良を重ねていったケースが多い。</a:t>
            </a:r>
            <a:endParaRPr kumimoji="1" lang="en-US" altLang="ja-JP" sz="1000" b="1" dirty="0">
              <a:latin typeface="+mj-lt"/>
            </a:endParaRPr>
          </a:p>
        </p:txBody>
      </p:sp>
      <p:sp>
        <p:nvSpPr>
          <p:cNvPr id="3" name="楕円 2"/>
          <p:cNvSpPr/>
          <p:nvPr/>
        </p:nvSpPr>
        <p:spPr>
          <a:xfrm>
            <a:off x="828829" y="5607141"/>
            <a:ext cx="327085" cy="352239"/>
          </a:xfrm>
          <a:prstGeom prst="ellipse">
            <a:avLst/>
          </a:prstGeom>
          <a:noFill/>
          <a:ln w="22225">
            <a:solidFill>
              <a:schemeClr val="accent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p:cNvSpPr/>
          <p:nvPr/>
        </p:nvSpPr>
        <p:spPr>
          <a:xfrm>
            <a:off x="1446038" y="5619983"/>
            <a:ext cx="327085" cy="352239"/>
          </a:xfrm>
          <a:prstGeom prst="ellipse">
            <a:avLst/>
          </a:prstGeom>
          <a:noFill/>
          <a:ln w="22225">
            <a:solidFill>
              <a:schemeClr val="accent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p:cNvSpPr/>
          <p:nvPr/>
        </p:nvSpPr>
        <p:spPr>
          <a:xfrm>
            <a:off x="2094253" y="5614177"/>
            <a:ext cx="327085" cy="352239"/>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46" name="楕円 45"/>
          <p:cNvSpPr>
            <a:spLocks noChangeAspect="1"/>
          </p:cNvSpPr>
          <p:nvPr/>
        </p:nvSpPr>
        <p:spPr>
          <a:xfrm>
            <a:off x="2801478" y="5633431"/>
            <a:ext cx="144509" cy="155622"/>
          </a:xfrm>
          <a:prstGeom prst="ellipse">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47" name="楕円 46"/>
          <p:cNvSpPr>
            <a:spLocks noChangeAspect="1"/>
          </p:cNvSpPr>
          <p:nvPr/>
        </p:nvSpPr>
        <p:spPr>
          <a:xfrm>
            <a:off x="2729224" y="5804168"/>
            <a:ext cx="144509" cy="155622"/>
          </a:xfrm>
          <a:prstGeom prst="ellipse">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48" name="楕円 47"/>
          <p:cNvSpPr>
            <a:spLocks noChangeAspect="1"/>
          </p:cNvSpPr>
          <p:nvPr/>
        </p:nvSpPr>
        <p:spPr>
          <a:xfrm>
            <a:off x="2893514" y="5804168"/>
            <a:ext cx="144509" cy="155622"/>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9" name="右矢印 8"/>
          <p:cNvSpPr/>
          <p:nvPr/>
        </p:nvSpPr>
        <p:spPr>
          <a:xfrm>
            <a:off x="1206627" y="5690449"/>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右矢印 56"/>
          <p:cNvSpPr/>
          <p:nvPr/>
        </p:nvSpPr>
        <p:spPr>
          <a:xfrm>
            <a:off x="1866093" y="5705896"/>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右矢印 57"/>
          <p:cNvSpPr/>
          <p:nvPr/>
        </p:nvSpPr>
        <p:spPr>
          <a:xfrm>
            <a:off x="2498422" y="5705896"/>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角丸四角形 68"/>
          <p:cNvSpPr/>
          <p:nvPr/>
        </p:nvSpPr>
        <p:spPr>
          <a:xfrm>
            <a:off x="2916638" y="5656202"/>
            <a:ext cx="588930"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200" b="1" dirty="0">
                <a:solidFill>
                  <a:schemeClr val="tx1"/>
                </a:solidFill>
                <a:latin typeface="BIZ UDPゴシック" panose="020B0400000000000000" pitchFamily="50" charset="-128"/>
                <a:ea typeface="BIZ UDPゴシック" panose="020B0400000000000000" pitchFamily="50" charset="-128"/>
              </a:rPr>
              <a:t>・・・</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76" name="角丸四角形 75"/>
          <p:cNvSpPr/>
          <p:nvPr/>
        </p:nvSpPr>
        <p:spPr>
          <a:xfrm>
            <a:off x="451123" y="5937128"/>
            <a:ext cx="1105845"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ラディカルな</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イノベーション</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77" name="角丸四角形 76"/>
          <p:cNvSpPr/>
          <p:nvPr/>
        </p:nvSpPr>
        <p:spPr>
          <a:xfrm>
            <a:off x="1728071" y="5935875"/>
            <a:ext cx="1105845"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累積的な</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イノベーション</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78" name="円弧 77"/>
          <p:cNvSpPr/>
          <p:nvPr/>
        </p:nvSpPr>
        <p:spPr>
          <a:xfrm rot="5400000">
            <a:off x="2582425" y="5838743"/>
            <a:ext cx="271137" cy="29313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9" name="円弧 78"/>
          <p:cNvSpPr/>
          <p:nvPr/>
        </p:nvSpPr>
        <p:spPr>
          <a:xfrm rot="10800000">
            <a:off x="1686530" y="5829122"/>
            <a:ext cx="271137" cy="293134"/>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3" name="角丸四角形 82"/>
          <p:cNvSpPr/>
          <p:nvPr/>
        </p:nvSpPr>
        <p:spPr>
          <a:xfrm>
            <a:off x="501453" y="5523299"/>
            <a:ext cx="8369773" cy="1260000"/>
          </a:xfrm>
          <a:prstGeom prst="roundRect">
            <a:avLst>
              <a:gd name="adj" fmla="val 8719"/>
            </a:avLst>
          </a:prstGeom>
          <a:noFill/>
          <a:ln w="1587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568878" y="5606994"/>
            <a:ext cx="5252618" cy="432000"/>
          </a:xfrm>
          <a:prstGeom prst="roundRect">
            <a:avLst/>
          </a:prstGeom>
        </p:spPr>
        <p:style>
          <a:lnRef idx="0">
            <a:schemeClr val="accent3"/>
          </a:lnRef>
          <a:fillRef idx="3">
            <a:schemeClr val="accent3"/>
          </a:fillRef>
          <a:effectRef idx="3">
            <a:schemeClr val="accent3"/>
          </a:effectRef>
          <a:fontRef idx="minor">
            <a:schemeClr val="lt1"/>
          </a:fontRef>
        </p:style>
        <p:txBody>
          <a:bodyPr rIns="36000" rtlCol="0" anchor="ctr"/>
          <a:lstStyle/>
          <a:p>
            <a:pPr>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ラディカルなイノベーションの生産性を向上させるためには、</a:t>
            </a:r>
            <a:r>
              <a:rPr lang="ja-JP" altLang="en-US" sz="900" b="1" u="sng" dirty="0">
                <a:solidFill>
                  <a:schemeClr val="tx1"/>
                </a:solidFill>
                <a:latin typeface="BIZ UDPゴシック" panose="020B0400000000000000" pitchFamily="50" charset="-128"/>
                <a:ea typeface="BIZ UDPゴシック" panose="020B0400000000000000" pitchFamily="50" charset="-128"/>
              </a:rPr>
              <a:t>その後の累積的なイノベーションが重要。</a:t>
            </a:r>
            <a:endParaRPr lang="en-US" altLang="ja-JP" sz="900" b="1" u="sng"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ただし、技術が成熟した段階で競争を続けると次第に価格競争に陥り、利益を出せなくなってしまう。</a:t>
            </a:r>
            <a:endParaRPr lang="en-US" altLang="ja-JP" sz="900"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新規参入の促進など社会の流動性を高め、</a:t>
            </a:r>
            <a:r>
              <a:rPr lang="ja-JP" altLang="en-US" sz="900" b="1" dirty="0">
                <a:solidFill>
                  <a:schemeClr val="tx1"/>
                </a:solidFill>
                <a:latin typeface="BIZ UDPゴシック" panose="020B0400000000000000" pitchFamily="50" charset="-128"/>
                <a:ea typeface="BIZ UDPゴシック" panose="020B0400000000000000" pitchFamily="50" charset="-128"/>
              </a:rPr>
              <a:t>投資を呼び込める新しいチャレンジを増やす</a:t>
            </a:r>
            <a:r>
              <a:rPr lang="ja-JP" altLang="en-US" sz="900" dirty="0">
                <a:solidFill>
                  <a:schemeClr val="tx1"/>
                </a:solidFill>
                <a:latin typeface="BIZ UDPゴシック" panose="020B0400000000000000" pitchFamily="50" charset="-128"/>
                <a:ea typeface="BIZ UDPゴシック" panose="020B0400000000000000" pitchFamily="50" charset="-128"/>
              </a:rPr>
              <a:t>ことも重要。</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sp>
        <p:nvSpPr>
          <p:cNvPr id="59" name="角丸四角形 58"/>
          <p:cNvSpPr/>
          <p:nvPr/>
        </p:nvSpPr>
        <p:spPr>
          <a:xfrm>
            <a:off x="3568878" y="6122980"/>
            <a:ext cx="1944000" cy="324000"/>
          </a:xfrm>
          <a:prstGeom prst="roundRect">
            <a:avLst>
              <a:gd name="adj" fmla="val 2804"/>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nSpc>
                <a:spcPts val="1000"/>
              </a:lnSpc>
              <a:spcBef>
                <a:spcPts val="600"/>
              </a:spcBef>
            </a:pPr>
            <a:r>
              <a:rPr lang="ja-JP" altLang="en-US" sz="900" b="1" dirty="0">
                <a:solidFill>
                  <a:schemeClr val="tx1"/>
                </a:solidFill>
                <a:latin typeface="BIZ UDPゴシック" panose="020B0400000000000000" pitchFamily="50" charset="-128"/>
                <a:ea typeface="BIZ UDPゴシック" panose="020B0400000000000000" pitchFamily="50" charset="-128"/>
              </a:rPr>
              <a:t>・ 既存企業からのスピンアウト</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a:lnSpc>
                <a:spcPts val="1000"/>
              </a:lnSpc>
            </a:pPr>
            <a:r>
              <a:rPr lang="ja-JP" altLang="en-US" sz="900" b="1" dirty="0">
                <a:solidFill>
                  <a:schemeClr val="tx1"/>
                </a:solidFill>
                <a:latin typeface="BIZ UDPゴシック" panose="020B0400000000000000" pitchFamily="50" charset="-128"/>
                <a:ea typeface="BIZ UDPゴシック" panose="020B0400000000000000" pitchFamily="50" charset="-128"/>
              </a:rPr>
              <a:t>・ 既存企業の新たなビジネス領域</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60" name="角丸四角形 59"/>
          <p:cNvSpPr/>
          <p:nvPr/>
        </p:nvSpPr>
        <p:spPr>
          <a:xfrm>
            <a:off x="3568878" y="6501995"/>
            <a:ext cx="1944000" cy="216000"/>
          </a:xfrm>
          <a:prstGeom prst="roundRect">
            <a:avLst>
              <a:gd name="adj" fmla="val 2804"/>
            </a:avLst>
          </a:prstGeom>
          <a:noFill/>
          <a:ln w="9525">
            <a:solidFill>
              <a:schemeClr val="tx1">
                <a:lumMod val="75000"/>
                <a:lumOff val="2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Ins="108000" bIns="36000" rtlCol="0" anchor="ctr"/>
          <a:lstStyle/>
          <a:p>
            <a:pPr>
              <a:lnSpc>
                <a:spcPts val="1000"/>
              </a:lnSpc>
            </a:pPr>
            <a:r>
              <a:rPr lang="ja-JP" altLang="en-US" sz="900" b="1" dirty="0">
                <a:solidFill>
                  <a:schemeClr val="tx1"/>
                </a:solidFill>
                <a:latin typeface="BIZ UDPゴシック" panose="020B0400000000000000" pitchFamily="50" charset="-128"/>
                <a:ea typeface="BIZ UDPゴシック" panose="020B0400000000000000" pitchFamily="50" charset="-128"/>
              </a:rPr>
              <a:t>・ 新規参入（スタートアップなど）</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p:txBody>
      </p:sp>
      <p:pic>
        <p:nvPicPr>
          <p:cNvPr id="63" name="図 62"/>
          <p:cNvPicPr>
            <a:picLocks noChangeAspect="1"/>
          </p:cNvPicPr>
          <p:nvPr/>
        </p:nvPicPr>
        <p:blipFill>
          <a:blip r:embed="rId2"/>
          <a:stretch>
            <a:fillRect/>
          </a:stretch>
        </p:blipFill>
        <p:spPr>
          <a:xfrm rot="3169493" flipH="1">
            <a:off x="3138733" y="6013622"/>
            <a:ext cx="432000" cy="212072"/>
          </a:xfrm>
          <a:prstGeom prst="rect">
            <a:avLst/>
          </a:prstGeom>
        </p:spPr>
      </p:pic>
      <p:sp>
        <p:nvSpPr>
          <p:cNvPr id="15" name="右中かっこ 14"/>
          <p:cNvSpPr/>
          <p:nvPr/>
        </p:nvSpPr>
        <p:spPr>
          <a:xfrm>
            <a:off x="5638959" y="6130027"/>
            <a:ext cx="60858" cy="576000"/>
          </a:xfrm>
          <a:prstGeom prst="rightBrace">
            <a:avLst>
              <a:gd name="adj1" fmla="val 76031"/>
              <a:gd name="adj2" fmla="val 50000"/>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64" name="正方形/長方形 63"/>
          <p:cNvSpPr/>
          <p:nvPr/>
        </p:nvSpPr>
        <p:spPr>
          <a:xfrm>
            <a:off x="5974404" y="6103467"/>
            <a:ext cx="333544" cy="346906"/>
          </a:xfrm>
          <a:prstGeom prst="rect">
            <a:avLst/>
          </a:prstGeom>
          <a:noFill/>
          <a:ln w="22225">
            <a:solidFill>
              <a:srgbClr val="0099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p:cNvSpPr/>
          <p:nvPr/>
        </p:nvSpPr>
        <p:spPr>
          <a:xfrm>
            <a:off x="6623027" y="6105881"/>
            <a:ext cx="333544" cy="346906"/>
          </a:xfrm>
          <a:prstGeom prst="rect">
            <a:avLst/>
          </a:prstGeom>
          <a:noFill/>
          <a:ln w="22225" cmpd="sng">
            <a:solidFill>
              <a:srgbClr val="0099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p:cNvSpPr/>
          <p:nvPr/>
        </p:nvSpPr>
        <p:spPr>
          <a:xfrm>
            <a:off x="7286018" y="6105881"/>
            <a:ext cx="333544" cy="346906"/>
          </a:xfrm>
          <a:prstGeom prst="rect">
            <a:avLst/>
          </a:prstGeom>
          <a:gradFill>
            <a:gsLst>
              <a:gs pos="0">
                <a:srgbClr val="009E00"/>
              </a:gs>
              <a:gs pos="50000">
                <a:srgbClr val="009600"/>
              </a:gs>
              <a:gs pos="100000">
                <a:srgbClr val="008000"/>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70" name="右矢印 69"/>
          <p:cNvSpPr/>
          <p:nvPr/>
        </p:nvSpPr>
        <p:spPr>
          <a:xfrm>
            <a:off x="6387374" y="6174998"/>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右矢印 71"/>
          <p:cNvSpPr/>
          <p:nvPr/>
        </p:nvSpPr>
        <p:spPr>
          <a:xfrm>
            <a:off x="7039577" y="6183583"/>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4" name="角丸四角形 73"/>
          <p:cNvSpPr/>
          <p:nvPr/>
        </p:nvSpPr>
        <p:spPr>
          <a:xfrm>
            <a:off x="5608015" y="6454703"/>
            <a:ext cx="1105845"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ラディカルな</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イノベーション</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75" name="角丸四角形 74"/>
          <p:cNvSpPr/>
          <p:nvPr/>
        </p:nvSpPr>
        <p:spPr>
          <a:xfrm>
            <a:off x="6968366" y="6450373"/>
            <a:ext cx="916534"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累積的な</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a:p>
            <a:pPr algn="ctr">
              <a:lnSpc>
                <a:spcPts val="900"/>
              </a:lnSpc>
            </a:pPr>
            <a:r>
              <a:rPr lang="ja-JP" altLang="en-US" sz="900" b="1" dirty="0">
                <a:solidFill>
                  <a:schemeClr val="tx1"/>
                </a:solidFill>
                <a:latin typeface="BIZ UDPゴシック" panose="020B0400000000000000" pitchFamily="50" charset="-128"/>
                <a:ea typeface="BIZ UDPゴシック" panose="020B0400000000000000" pitchFamily="50" charset="-128"/>
              </a:rPr>
              <a:t>イノベーション</a:t>
            </a:r>
            <a:endParaRPr lang="en-US" altLang="ja-JP" sz="900" b="1" dirty="0">
              <a:solidFill>
                <a:schemeClr val="tx1"/>
              </a:solidFill>
              <a:latin typeface="BIZ UDPゴシック" panose="020B0400000000000000" pitchFamily="50" charset="-128"/>
              <a:ea typeface="BIZ UDPゴシック" panose="020B0400000000000000" pitchFamily="50" charset="-128"/>
            </a:endParaRPr>
          </a:p>
        </p:txBody>
      </p:sp>
      <p:sp>
        <p:nvSpPr>
          <p:cNvPr id="80" name="円弧 79"/>
          <p:cNvSpPr/>
          <p:nvPr/>
        </p:nvSpPr>
        <p:spPr>
          <a:xfrm rot="5400000">
            <a:off x="7817500" y="6356376"/>
            <a:ext cx="271137" cy="293134"/>
          </a:xfrm>
          <a:prstGeom prst="arc">
            <a:avLst/>
          </a:prstGeom>
          <a:ln>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84" name="円弧 83"/>
          <p:cNvSpPr/>
          <p:nvPr/>
        </p:nvSpPr>
        <p:spPr>
          <a:xfrm rot="10800000">
            <a:off x="6791531" y="6346101"/>
            <a:ext cx="271137" cy="293134"/>
          </a:xfrm>
          <a:prstGeom prst="arc">
            <a:avLst/>
          </a:prstGeom>
          <a:ln>
            <a:solidFill>
              <a:srgbClr val="008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5" name="角丸四角形 54"/>
          <p:cNvSpPr/>
          <p:nvPr/>
        </p:nvSpPr>
        <p:spPr>
          <a:xfrm>
            <a:off x="593494" y="6373867"/>
            <a:ext cx="2792234" cy="314490"/>
          </a:xfrm>
          <a:prstGeom prst="roundRect">
            <a:avLst/>
          </a:prstGeom>
        </p:spPr>
        <p:style>
          <a:lnRef idx="0">
            <a:schemeClr val="accent3"/>
          </a:lnRef>
          <a:fillRef idx="3">
            <a:schemeClr val="accent3"/>
          </a:fillRef>
          <a:effectRef idx="3">
            <a:schemeClr val="accent3"/>
          </a:effectRef>
          <a:fontRef idx="minor">
            <a:schemeClr val="lt1"/>
          </a:fontRef>
        </p:style>
        <p:txBody>
          <a:bodyPr tIns="72000" rtlCol="0" anchor="ctr"/>
          <a:lstStyle/>
          <a:p>
            <a:pPr>
              <a:lnSpc>
                <a:spcPts val="1000"/>
              </a:lnSpc>
            </a:pPr>
            <a:r>
              <a:rPr lang="ja-JP" altLang="en-US" sz="900" dirty="0">
                <a:solidFill>
                  <a:schemeClr val="tx1"/>
                </a:solidFill>
                <a:latin typeface="BIZ UDPゴシック" panose="020B0400000000000000" pitchFamily="50" charset="-128"/>
                <a:ea typeface="BIZ UDPゴシック" panose="020B0400000000000000" pitchFamily="50" charset="-128"/>
              </a:rPr>
              <a:t>新しいチャレンジには不確実性が伴うが、</a:t>
            </a:r>
            <a:r>
              <a:rPr lang="ja-JP" altLang="en-US" sz="900" b="1" dirty="0">
                <a:solidFill>
                  <a:schemeClr val="tx1"/>
                </a:solidFill>
                <a:latin typeface="BIZ UDPゴシック" panose="020B0400000000000000" pitchFamily="50" charset="-128"/>
                <a:ea typeface="BIZ UDPゴシック" panose="020B0400000000000000" pitchFamily="50" charset="-128"/>
              </a:rPr>
              <a:t>低コストで必要な資金にアクセスできるか</a:t>
            </a:r>
            <a:r>
              <a:rPr lang="ja-JP" altLang="en-US" sz="900" dirty="0">
                <a:solidFill>
                  <a:schemeClr val="tx1"/>
                </a:solidFill>
                <a:latin typeface="BIZ UDPゴシック" panose="020B0400000000000000" pitchFamily="50" charset="-128"/>
                <a:ea typeface="BIZ UDPゴシック" panose="020B0400000000000000" pitchFamily="50" charset="-128"/>
              </a:rPr>
              <a:t>がポイント</a:t>
            </a:r>
            <a:endParaRPr lang="en-US" altLang="ja-JP" sz="900" dirty="0">
              <a:solidFill>
                <a:schemeClr val="tx1"/>
              </a:solidFill>
              <a:latin typeface="BIZ UDPゴシック" panose="020B0400000000000000" pitchFamily="50" charset="-128"/>
              <a:ea typeface="BIZ UDPゴシック" panose="020B0400000000000000" pitchFamily="50" charset="-128"/>
            </a:endParaRPr>
          </a:p>
        </p:txBody>
      </p:sp>
      <p:cxnSp>
        <p:nvCxnSpPr>
          <p:cNvPr id="5" name="直線矢印コネクタ 4"/>
          <p:cNvCxnSpPr/>
          <p:nvPr/>
        </p:nvCxnSpPr>
        <p:spPr>
          <a:xfrm flipV="1">
            <a:off x="1004045" y="6223374"/>
            <a:ext cx="0" cy="144000"/>
          </a:xfrm>
          <a:prstGeom prst="straightConnector1">
            <a:avLst/>
          </a:prstGeom>
          <a:ln w="12700">
            <a:solidFill>
              <a:schemeClr val="bg2">
                <a:lumMod val="25000"/>
              </a:schemeClr>
            </a:solidFill>
            <a:prstDash val="solid"/>
            <a:headEnd type="none" w="med" len="sm"/>
            <a:tailEnd type="triangle" w="med" len="sm"/>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p:nvPr/>
        </p:nvCxnSpPr>
        <p:spPr>
          <a:xfrm flipV="1">
            <a:off x="3390923" y="6599866"/>
            <a:ext cx="144000" cy="0"/>
          </a:xfrm>
          <a:prstGeom prst="straightConnector1">
            <a:avLst/>
          </a:prstGeom>
          <a:ln w="12700">
            <a:solidFill>
              <a:schemeClr val="bg2">
                <a:lumMod val="25000"/>
              </a:schemeClr>
            </a:solidFill>
            <a:prstDash val="solid"/>
            <a:headEnd type="none" w="med" len="sm"/>
            <a:tailEnd type="triangle" w="med" len="sm"/>
          </a:ln>
        </p:spPr>
        <p:style>
          <a:lnRef idx="1">
            <a:schemeClr val="accent1"/>
          </a:lnRef>
          <a:fillRef idx="0">
            <a:schemeClr val="accent1"/>
          </a:fillRef>
          <a:effectRef idx="0">
            <a:schemeClr val="accent1"/>
          </a:effectRef>
          <a:fontRef idx="minor">
            <a:schemeClr val="tx1"/>
          </a:fontRef>
        </p:style>
      </p:cxnSp>
      <p:sp>
        <p:nvSpPr>
          <p:cNvPr id="62" name="右矢印 61"/>
          <p:cNvSpPr/>
          <p:nvPr/>
        </p:nvSpPr>
        <p:spPr>
          <a:xfrm>
            <a:off x="7699951" y="6198504"/>
            <a:ext cx="188697" cy="185621"/>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p:cNvSpPr>
            <a:spLocks noChangeAspect="1"/>
          </p:cNvSpPr>
          <p:nvPr/>
        </p:nvSpPr>
        <p:spPr>
          <a:xfrm>
            <a:off x="8050423" y="6113941"/>
            <a:ext cx="154994" cy="161206"/>
          </a:xfrm>
          <a:prstGeom prst="rect">
            <a:avLst/>
          </a:prstGeom>
          <a:gradFill>
            <a:gsLst>
              <a:gs pos="0">
                <a:srgbClr val="009E00"/>
              </a:gs>
              <a:gs pos="50000">
                <a:srgbClr val="009600"/>
              </a:gs>
              <a:gs pos="100000">
                <a:srgbClr val="008000"/>
              </a:gs>
            </a:gsLst>
          </a:gradFill>
          <a:ln/>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a:p>
        </p:txBody>
      </p:sp>
      <p:sp>
        <p:nvSpPr>
          <p:cNvPr id="68" name="正方形/長方形 67"/>
          <p:cNvSpPr>
            <a:spLocks noChangeAspect="1"/>
          </p:cNvSpPr>
          <p:nvPr/>
        </p:nvSpPr>
        <p:spPr>
          <a:xfrm>
            <a:off x="7957310" y="6293264"/>
            <a:ext cx="154994" cy="16120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kumimoji="1" lang="ja-JP" altLang="en-US"/>
          </a:p>
        </p:txBody>
      </p:sp>
      <p:sp>
        <p:nvSpPr>
          <p:cNvPr id="71" name="正方形/長方形 70"/>
          <p:cNvSpPr>
            <a:spLocks noChangeAspect="1"/>
          </p:cNvSpPr>
          <p:nvPr/>
        </p:nvSpPr>
        <p:spPr>
          <a:xfrm>
            <a:off x="8161279" y="6293264"/>
            <a:ext cx="154994" cy="161206"/>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kumimoji="1" lang="ja-JP" altLang="en-US"/>
          </a:p>
        </p:txBody>
      </p:sp>
      <p:sp>
        <p:nvSpPr>
          <p:cNvPr id="81" name="角丸四角形 80"/>
          <p:cNvSpPr/>
          <p:nvPr/>
        </p:nvSpPr>
        <p:spPr>
          <a:xfrm>
            <a:off x="8225700" y="6152090"/>
            <a:ext cx="588930" cy="339271"/>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000"/>
              </a:lnSpc>
            </a:pPr>
            <a:r>
              <a:rPr lang="ja-JP" altLang="en-US" sz="1200" b="1" dirty="0">
                <a:solidFill>
                  <a:schemeClr val="tx1"/>
                </a:solidFill>
                <a:latin typeface="BIZ UDPゴシック" panose="020B0400000000000000" pitchFamily="50" charset="-128"/>
                <a:ea typeface="BIZ UDPゴシック" panose="020B0400000000000000" pitchFamily="50" charset="-128"/>
              </a:rPr>
              <a:t>・・・</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p:txBody>
      </p:sp>
      <p:sp>
        <p:nvSpPr>
          <p:cNvPr id="73" name="角丸四角形 72"/>
          <p:cNvSpPr/>
          <p:nvPr/>
        </p:nvSpPr>
        <p:spPr>
          <a:xfrm>
            <a:off x="2132831" y="2984825"/>
            <a:ext cx="5124005" cy="246462"/>
          </a:xfrm>
          <a:prstGeom prst="roundRect">
            <a:avLst>
              <a:gd name="adj" fmla="val 3402"/>
            </a:avLst>
          </a:prstGeom>
          <a:solidFill>
            <a:srgbClr val="FFFF00"/>
          </a:solidFill>
          <a:ln w="6350"/>
        </p:spPr>
        <p:style>
          <a:lnRef idx="2">
            <a:schemeClr val="accent1">
              <a:shade val="50000"/>
            </a:schemeClr>
          </a:lnRef>
          <a:fillRef idx="1">
            <a:schemeClr val="accent1"/>
          </a:fillRef>
          <a:effectRef idx="0">
            <a:schemeClr val="accent1"/>
          </a:effectRef>
          <a:fontRef idx="minor">
            <a:schemeClr val="lt1"/>
          </a:fontRef>
        </p:style>
        <p:txBody>
          <a:bodyPr tIns="36000" rtlCol="0" anchor="t"/>
          <a:lstStyle/>
          <a:p>
            <a:pPr algn="ctr"/>
            <a:endParaRPr kumimoji="1" lang="ja-JP" altLang="en-US" sz="1200" b="1" u="sng" dirty="0">
              <a:solidFill>
                <a:schemeClr val="tx1"/>
              </a:solidFill>
              <a:latin typeface="BIZ UDPゴシック" panose="020B0400000000000000" pitchFamily="50" charset="-128"/>
              <a:ea typeface="BIZ UDPゴシック" panose="020B0400000000000000" pitchFamily="50" charset="-128"/>
            </a:endParaRPr>
          </a:p>
        </p:txBody>
      </p:sp>
      <p:sp>
        <p:nvSpPr>
          <p:cNvPr id="82" name="テキスト ボックス 81">
            <a:extLst>
              <a:ext uri="{FF2B5EF4-FFF2-40B4-BE49-F238E27FC236}">
                <a16:creationId xmlns:a16="http://schemas.microsoft.com/office/drawing/2014/main" id="{EBE40337-5FAC-43BE-86DC-EF22BE0A5F1F}"/>
              </a:ext>
            </a:extLst>
          </p:cNvPr>
          <p:cNvSpPr txBox="1"/>
          <p:nvPr/>
        </p:nvSpPr>
        <p:spPr>
          <a:xfrm>
            <a:off x="2729224" y="2987442"/>
            <a:ext cx="4499050" cy="253916"/>
          </a:xfrm>
          <a:prstGeom prst="rect">
            <a:avLst/>
          </a:prstGeom>
          <a:noFill/>
        </p:spPr>
        <p:txBody>
          <a:bodyPr wrap="square" rtlCol="0">
            <a:spAutoFit/>
          </a:bodyPr>
          <a:lstStyle/>
          <a:p>
            <a:r>
              <a:rPr kumimoji="1" lang="ja-JP" altLang="en-US" sz="1050" b="1" dirty="0">
                <a:latin typeface="+mj-lt"/>
              </a:rPr>
              <a:t>社会資本（道路、鉄道など）への公共投資　　⇒　需要創出＋生産性向上</a:t>
            </a:r>
            <a:endParaRPr kumimoji="1" lang="en-US" altLang="ja-JP" sz="1050" b="1" dirty="0">
              <a:latin typeface="+mj-lt"/>
            </a:endParaRPr>
          </a:p>
        </p:txBody>
      </p:sp>
      <p:sp>
        <p:nvSpPr>
          <p:cNvPr id="86" name="正方形/長方形 85"/>
          <p:cNvSpPr/>
          <p:nvPr/>
        </p:nvSpPr>
        <p:spPr>
          <a:xfrm>
            <a:off x="0" y="-5810"/>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sz="1600"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８－</a:t>
            </a:r>
            <a:r>
              <a:rPr lang="ja-JP" altLang="en-US" sz="1600" kern="0" dirty="0" smtClean="0">
                <a:solidFill>
                  <a:srgbClr val="000000"/>
                </a:solidFill>
                <a:latin typeface="Meiryo UI"/>
                <a:ea typeface="Meiryo UI" pitchFamily="50" charset="-128"/>
                <a:cs typeface="Meiryo UI" pitchFamily="50" charset="-128"/>
              </a:rPr>
              <a:t>６</a:t>
            </a:r>
            <a:r>
              <a:rPr kumimoji="0" lang="en-US" altLang="ja-JP" sz="1600"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sz="1600" kern="0" dirty="0" smtClean="0">
                <a:solidFill>
                  <a:srgbClr val="000000"/>
                </a:solidFill>
                <a:latin typeface="Meiryo UI"/>
                <a:ea typeface="Meiryo UI" pitchFamily="50" charset="-128"/>
                <a:cs typeface="Meiryo UI" pitchFamily="50" charset="-128"/>
              </a:rPr>
              <a:t> </a:t>
            </a:r>
            <a:r>
              <a:rPr lang="ja-JP" altLang="en-US" sz="1600" kern="0" dirty="0">
                <a:solidFill>
                  <a:srgbClr val="000000"/>
                </a:solidFill>
                <a:latin typeface="Meiryo UI"/>
                <a:ea typeface="Meiryo UI" pitchFamily="50" charset="-128"/>
                <a:cs typeface="Meiryo UI" pitchFamily="50" charset="-128"/>
              </a:rPr>
              <a:t>付加価値と雇用の創出イメージ、イノベーション創出の類型と展開イメージ</a:t>
            </a:r>
          </a:p>
        </p:txBody>
      </p:sp>
      <p:sp>
        <p:nvSpPr>
          <p:cNvPr id="87" name="正方形/長方形 86"/>
          <p:cNvSpPr/>
          <p:nvPr/>
        </p:nvSpPr>
        <p:spPr>
          <a:xfrm>
            <a:off x="7231292" y="95116"/>
            <a:ext cx="1793255" cy="2002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dirty="0">
                <a:solidFill>
                  <a:prstClr val="black"/>
                </a:solidFill>
                <a:latin typeface="Meiryo UI"/>
                <a:ea typeface="Meiryo UI"/>
              </a:rPr>
              <a:t>１</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284244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5118743" y="3000184"/>
            <a:ext cx="1715296" cy="2039516"/>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305375" y="771032"/>
            <a:ext cx="8712000" cy="5904000"/>
          </a:xfrm>
          <a:prstGeom prst="roundRect">
            <a:avLst>
              <a:gd name="adj" fmla="val 1268"/>
            </a:avLst>
          </a:pr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solidFill>
                <a:schemeClr val="tx1"/>
              </a:solidFill>
            </a:endParaRPr>
          </a:p>
        </p:txBody>
      </p:sp>
      <p:sp>
        <p:nvSpPr>
          <p:cNvPr id="50" name="テキスト ボックス 49">
            <a:extLst>
              <a:ext uri="{FF2B5EF4-FFF2-40B4-BE49-F238E27FC236}">
                <a16:creationId xmlns:a16="http://schemas.microsoft.com/office/drawing/2014/main" id="{EBE40337-5FAC-43BE-86DC-EF22BE0A5F1F}"/>
              </a:ext>
            </a:extLst>
          </p:cNvPr>
          <p:cNvSpPr txBox="1"/>
          <p:nvPr/>
        </p:nvSpPr>
        <p:spPr>
          <a:xfrm>
            <a:off x="4255041" y="472991"/>
            <a:ext cx="5082988" cy="230832"/>
          </a:xfrm>
          <a:prstGeom prst="rect">
            <a:avLst/>
          </a:prstGeom>
          <a:noFill/>
        </p:spPr>
        <p:txBody>
          <a:bodyPr wrap="square" rtlCol="0">
            <a:spAutoFit/>
          </a:bodyPr>
          <a:lstStyle/>
          <a:p>
            <a:r>
              <a:rPr kumimoji="1" lang="ja-JP" altLang="en-US" sz="900" dirty="0"/>
              <a:t>出典：チャールズ・</a:t>
            </a:r>
            <a:r>
              <a:rPr kumimoji="1" lang="en-US" altLang="ja-JP" sz="900" dirty="0" smtClean="0"/>
              <a:t>A</a:t>
            </a:r>
            <a:r>
              <a:rPr kumimoji="1" lang="en-US" altLang="ja-JP" sz="900" dirty="0"/>
              <a:t>.</a:t>
            </a:r>
            <a:r>
              <a:rPr kumimoji="1" lang="ja-JP" altLang="en-US" sz="900" dirty="0" smtClean="0"/>
              <a:t>オライリー</a:t>
            </a:r>
            <a:r>
              <a:rPr kumimoji="1" lang="en-US" altLang="ja-JP" sz="900" dirty="0"/>
              <a:t>/</a:t>
            </a:r>
            <a:r>
              <a:rPr kumimoji="1" lang="ja-JP" altLang="en-US" sz="900" dirty="0"/>
              <a:t>マイケル・</a:t>
            </a:r>
            <a:r>
              <a:rPr kumimoji="1" lang="en-US" altLang="ja-JP" sz="900" dirty="0" smtClean="0"/>
              <a:t>L</a:t>
            </a:r>
            <a:r>
              <a:rPr kumimoji="1" lang="en-US" altLang="ja-JP" sz="900" dirty="0"/>
              <a:t>.</a:t>
            </a:r>
            <a:r>
              <a:rPr kumimoji="1" lang="ja-JP" altLang="en-US" sz="900" dirty="0" smtClean="0"/>
              <a:t>タッシュマン</a:t>
            </a:r>
            <a:r>
              <a:rPr kumimoji="1" lang="ja-JP" altLang="en-US" sz="900" dirty="0"/>
              <a:t>「両利きの経営」をもとに副首都推進局にて作成</a:t>
            </a:r>
          </a:p>
        </p:txBody>
      </p:sp>
      <p:sp>
        <p:nvSpPr>
          <p:cNvPr id="54" name="上下矢印 53"/>
          <p:cNvSpPr/>
          <p:nvPr/>
        </p:nvSpPr>
        <p:spPr bwMode="auto">
          <a:xfrm>
            <a:off x="4650503" y="1184211"/>
            <a:ext cx="479802" cy="3996000"/>
          </a:xfrm>
          <a:prstGeom prst="upDownArrow">
            <a:avLst>
              <a:gd name="adj1" fmla="val 50000"/>
              <a:gd name="adj2" fmla="val 58374"/>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eaVert" wrap="square" lIns="36000" tIns="45720" rIns="0" bIns="45720" numCol="1" rtlCol="0" anchor="ctr" anchorCtr="0" compatLnSpc="1">
            <a:prstTxWarp prst="textNoShape">
              <a:avLst/>
            </a:prstTxWarp>
            <a:spAutoFit/>
          </a:bodyPr>
          <a:lstStyle/>
          <a:p>
            <a:pPr algn="ctr">
              <a:lnSpc>
                <a:spcPts val="1600"/>
              </a:lnSpc>
            </a:pPr>
            <a:r>
              <a:rPr lang="ja-JP" altLang="en-US" sz="1200" b="1" dirty="0">
                <a:solidFill>
                  <a:srgbClr val="000000"/>
                </a:solidFill>
                <a:latin typeface="BIZ UDゴシック" panose="020B0400000000000000" pitchFamily="49" charset="-128"/>
                <a:ea typeface="BIZ UDゴシック" panose="020B0400000000000000" pitchFamily="49" charset="-128"/>
              </a:rPr>
              <a:t>市場（顧客）</a:t>
            </a:r>
          </a:p>
        </p:txBody>
      </p:sp>
      <p:sp>
        <p:nvSpPr>
          <p:cNvPr id="55" name="上下矢印 54"/>
          <p:cNvSpPr/>
          <p:nvPr/>
        </p:nvSpPr>
        <p:spPr bwMode="auto">
          <a:xfrm rot="16200000">
            <a:off x="6651669" y="3274005"/>
            <a:ext cx="468000" cy="3744000"/>
          </a:xfrm>
          <a:prstGeom prst="upDownArrow">
            <a:avLst>
              <a:gd name="adj1" fmla="val 55522"/>
              <a:gd name="adj2" fmla="val 67759"/>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vert" wrap="square" lIns="0" tIns="0" rIns="0" bIns="36000" numCol="1" rtlCol="0" anchor="t" anchorCtr="0" compatLnSpc="1">
            <a:prstTxWarp prst="textNoShape">
              <a:avLst/>
            </a:prstTxWarp>
            <a:spAutoFit/>
          </a:bodyPr>
          <a:lstStyle/>
          <a:p>
            <a:pPr algn="ctr">
              <a:lnSpc>
                <a:spcPts val="2000"/>
              </a:lnSpc>
            </a:pPr>
            <a:r>
              <a:rPr lang="ja-JP" altLang="en-US" sz="1200" b="1" dirty="0">
                <a:solidFill>
                  <a:srgbClr val="000000"/>
                </a:solidFill>
                <a:latin typeface="BIZ UDゴシック" panose="020B0400000000000000" pitchFamily="49" charset="-128"/>
                <a:ea typeface="BIZ UDゴシック" panose="020B0400000000000000" pitchFamily="49" charset="-128"/>
              </a:rPr>
              <a:t>企業の組織能力（技術）</a:t>
            </a:r>
          </a:p>
        </p:txBody>
      </p:sp>
      <p:sp>
        <p:nvSpPr>
          <p:cNvPr id="56" name="テキスト ボックス 55"/>
          <p:cNvSpPr txBox="1"/>
          <p:nvPr/>
        </p:nvSpPr>
        <p:spPr>
          <a:xfrm>
            <a:off x="4700774" y="1346640"/>
            <a:ext cx="391984" cy="529733"/>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8303325" y="4895320"/>
            <a:ext cx="530832" cy="511005"/>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新規</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5196355" y="4875708"/>
            <a:ext cx="530832" cy="511005"/>
          </a:xfrm>
          <a:prstGeom prst="rect">
            <a:avLst/>
          </a:prstGeom>
          <a:noFill/>
          <a:ln w="12700">
            <a:noFill/>
            <a:prstDash val="dash"/>
          </a:ln>
        </p:spPr>
        <p:txBody>
          <a:bodyPr wrap="square" lIns="0" tIns="0" rIns="0" bIns="0" rtlCol="0" anchor="ctr" anchorCtr="0">
            <a:noAutofit/>
          </a:bodyPr>
          <a:lstStyle/>
          <a:p>
            <a:pPr>
              <a:spcBef>
                <a:spcPts val="0"/>
              </a:spcBef>
            </a:pPr>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既存</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テキスト ボックス 73"/>
          <p:cNvSpPr txBox="1"/>
          <p:nvPr/>
        </p:nvSpPr>
        <p:spPr>
          <a:xfrm>
            <a:off x="4721076" y="4659933"/>
            <a:ext cx="369744" cy="407477"/>
          </a:xfrm>
          <a:prstGeom prst="rect">
            <a:avLst/>
          </a:prstGeom>
          <a:noFill/>
          <a:ln w="12700">
            <a:noFill/>
            <a:prstDash val="dash"/>
          </a:ln>
        </p:spPr>
        <p:txBody>
          <a:bodyPr vert="eaVert" wrap="square" lIns="0" tIns="0" rIns="0" bIns="0" rtlCol="0" anchor="ctr" anchorCtr="0">
            <a:noAutofit/>
          </a:bodyPr>
          <a:lstStyle/>
          <a:p>
            <a:pPr>
              <a:spcBef>
                <a:spcPts val="0"/>
              </a:spcBef>
            </a:pPr>
            <a:r>
              <a:rPr kumimoji="1" lang="ja-JP" altLang="en-US" sz="12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既存</a:t>
            </a:r>
            <a:endParaRPr kumimoji="1" lang="en-US" altLang="ja-JP" sz="120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5" name="直線コネクタ 74"/>
          <p:cNvCxnSpPr/>
          <p:nvPr/>
        </p:nvCxnSpPr>
        <p:spPr bwMode="auto">
          <a:xfrm>
            <a:off x="5215782" y="3000184"/>
            <a:ext cx="3528000" cy="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直線コネクタ 75"/>
          <p:cNvCxnSpPr/>
          <p:nvPr/>
        </p:nvCxnSpPr>
        <p:spPr bwMode="auto">
          <a:xfrm>
            <a:off x="6834039" y="1212734"/>
            <a:ext cx="0" cy="3780000"/>
          </a:xfrm>
          <a:prstGeom prst="line">
            <a:avLst/>
          </a:pr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9" name="テキスト ボックス 78"/>
          <p:cNvSpPr txBox="1"/>
          <p:nvPr/>
        </p:nvSpPr>
        <p:spPr>
          <a:xfrm>
            <a:off x="5222538" y="4388055"/>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DVD</a:t>
            </a: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レンタル（店舗）</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テキスト ボックス 92"/>
          <p:cNvSpPr txBox="1"/>
          <p:nvPr/>
        </p:nvSpPr>
        <p:spPr>
          <a:xfrm>
            <a:off x="4905948" y="782146"/>
            <a:ext cx="3607603" cy="369332"/>
          </a:xfrm>
          <a:prstGeom prst="rect">
            <a:avLst/>
          </a:prstGeom>
          <a:noFill/>
          <a:ln w="12700">
            <a:noFill/>
            <a:prstDash val="dash"/>
          </a:ln>
        </p:spPr>
        <p:txBody>
          <a:bodyPr wrap="square" lIns="0" tIns="0" rIns="0" bIns="0" rtlCol="0" anchor="ctr" anchorCtr="0">
            <a:noAutofit/>
          </a:bodyPr>
          <a:lstStyle/>
          <a:p>
            <a:pPr algn="ctr">
              <a:spcBef>
                <a:spcPts val="0"/>
              </a:spcBef>
            </a:pPr>
            <a:r>
              <a:rPr kumimoji="1"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イノベーションストリーム（イノベーションの方向性）</a:t>
            </a:r>
            <a:r>
              <a:rPr kumimoji="1" lang="en-US" altLang="ja-JP" sz="12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p:txBody>
      </p:sp>
      <p:sp>
        <p:nvSpPr>
          <p:cNvPr id="95" name="テキスト ボックス 94"/>
          <p:cNvSpPr txBox="1"/>
          <p:nvPr/>
        </p:nvSpPr>
        <p:spPr>
          <a:xfrm>
            <a:off x="5222538" y="4066271"/>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紙媒体の新聞</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5215782" y="3742614"/>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カメラ用のフィルム</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テキスト ボックス 98"/>
          <p:cNvSpPr txBox="1"/>
          <p:nvPr/>
        </p:nvSpPr>
        <p:spPr>
          <a:xfrm>
            <a:off x="5215782" y="3438647"/>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機械式腕時計</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5222538" y="3140086"/>
            <a:ext cx="1404000" cy="216000"/>
          </a:xfrm>
          <a:prstGeom prst="rect">
            <a:avLst/>
          </a:prstGeom>
          <a:solidFill>
            <a:schemeClr val="bg1"/>
          </a:solidFill>
          <a:ln w="12700">
            <a:solidFill>
              <a:schemeClr val="accent1"/>
            </a:solidFill>
            <a:prstDash val="sysDash"/>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フルサービスの航空会社</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テキスト ボックス 100"/>
          <p:cNvSpPr txBox="1"/>
          <p:nvPr/>
        </p:nvSpPr>
        <p:spPr>
          <a:xfrm>
            <a:off x="5215782" y="1545072"/>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格安航空会社</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テキスト ボックス 101"/>
          <p:cNvSpPr txBox="1"/>
          <p:nvPr/>
        </p:nvSpPr>
        <p:spPr>
          <a:xfrm>
            <a:off x="7278658" y="4374538"/>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動画配信（</a:t>
            </a:r>
            <a:r>
              <a:rPr kumimoji="1" lang="en-US" altLang="ja-JP"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web</a:t>
            </a: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p:nvPr/>
        </p:nvSpPr>
        <p:spPr>
          <a:xfrm>
            <a:off x="7239572" y="3304370"/>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オンライン・ニュース</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p:nvPr/>
        </p:nvSpPr>
        <p:spPr>
          <a:xfrm>
            <a:off x="7239572" y="2495040"/>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デジタル画像処理</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7239572" y="1551484"/>
            <a:ext cx="1404000" cy="216000"/>
          </a:xfrm>
          <a:prstGeom prst="rect">
            <a:avLst/>
          </a:prstGeom>
          <a:noFill/>
          <a:ln w="12700">
            <a:solidFill>
              <a:schemeClr val="accent1"/>
            </a:solidFill>
            <a:prstDash val="solid"/>
          </a:ln>
        </p:spPr>
        <p:txBody>
          <a:bodyPr wrap="square" lIns="36000" tIns="0" rIns="0" bIns="0" rtlCol="0" anchor="ctr" anchorCtr="0">
            <a:noAutofit/>
          </a:bodyPr>
          <a:lstStyle/>
          <a:p>
            <a:pPr algn="ctr">
              <a:spcBef>
                <a:spcPts val="0"/>
              </a:spcBef>
            </a:pPr>
            <a:r>
              <a:rPr kumimoji="1" lang="ja-JP" altLang="en-US" sz="105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クォーツ時計</a:t>
            </a:r>
            <a:endParaRPr kumimoji="1" lang="en-US" altLang="ja-JP" sz="1050"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矢印 6"/>
          <p:cNvSpPr/>
          <p:nvPr/>
        </p:nvSpPr>
        <p:spPr>
          <a:xfrm>
            <a:off x="6660201" y="4424981"/>
            <a:ext cx="612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7" name="右矢印 106"/>
          <p:cNvSpPr/>
          <p:nvPr/>
        </p:nvSpPr>
        <p:spPr>
          <a:xfrm rot="18546751">
            <a:off x="6338409" y="3211129"/>
            <a:ext cx="1476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8" name="右矢印 107"/>
          <p:cNvSpPr/>
          <p:nvPr/>
        </p:nvSpPr>
        <p:spPr>
          <a:xfrm rot="17469979">
            <a:off x="6050982" y="2611949"/>
            <a:ext cx="1944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09" name="右矢印 108"/>
          <p:cNvSpPr/>
          <p:nvPr/>
        </p:nvSpPr>
        <p:spPr>
          <a:xfrm rot="19031356">
            <a:off x="6494339" y="3833517"/>
            <a:ext cx="1116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10" name="右矢印 109"/>
          <p:cNvSpPr/>
          <p:nvPr/>
        </p:nvSpPr>
        <p:spPr>
          <a:xfrm rot="14544983">
            <a:off x="5559357" y="2393842"/>
            <a:ext cx="1512000" cy="14400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ja-JP" altLang="en-US"/>
          </a:p>
        </p:txBody>
      </p:sp>
      <p:sp>
        <p:nvSpPr>
          <p:cNvPr id="112" name="テキスト ボックス 111">
            <a:extLst>
              <a:ext uri="{FF2B5EF4-FFF2-40B4-BE49-F238E27FC236}">
                <a16:creationId xmlns:a16="http://schemas.microsoft.com/office/drawing/2014/main" id="{EBE40337-5FAC-43BE-86DC-EF22BE0A5F1F}"/>
              </a:ext>
            </a:extLst>
          </p:cNvPr>
          <p:cNvSpPr txBox="1"/>
          <p:nvPr/>
        </p:nvSpPr>
        <p:spPr>
          <a:xfrm>
            <a:off x="335127" y="883255"/>
            <a:ext cx="4198528" cy="3247043"/>
          </a:xfrm>
          <a:prstGeom prst="rect">
            <a:avLst/>
          </a:prstGeom>
          <a:noFill/>
        </p:spPr>
        <p:txBody>
          <a:bodyPr wrap="square" rtlCol="0">
            <a:spAutoFit/>
          </a:bodyPr>
          <a:lstStyle/>
          <a:p>
            <a:pPr marL="171450" indent="-171450">
              <a:lnSpc>
                <a:spcPts val="1400"/>
              </a:lnSpc>
              <a:spcBef>
                <a:spcPts val="1200"/>
              </a:spcBef>
              <a:buFont typeface="Wingdings" panose="05000000000000000000" pitchFamily="2" charset="2"/>
              <a:buChar char="n"/>
            </a:pPr>
            <a:r>
              <a:rPr kumimoji="1" lang="ja-JP" altLang="en-US" sz="1200" dirty="0">
                <a:latin typeface="+mj-lt"/>
              </a:rPr>
              <a:t>イノベーションは、新しい事業を開拓する「</a:t>
            </a:r>
            <a:r>
              <a:rPr kumimoji="1" lang="ja-JP" altLang="en-US" sz="1200" b="1" dirty="0">
                <a:latin typeface="+mj-lt"/>
              </a:rPr>
              <a:t>探索</a:t>
            </a:r>
            <a:r>
              <a:rPr kumimoji="1" lang="ja-JP" altLang="en-US" sz="900" dirty="0">
                <a:latin typeface="+mj-lt"/>
              </a:rPr>
              <a:t>（</a:t>
            </a:r>
            <a:r>
              <a:rPr kumimoji="1" lang="en-US" altLang="ja-JP" sz="900" dirty="0">
                <a:latin typeface="+mj-lt"/>
              </a:rPr>
              <a:t>exploration</a:t>
            </a:r>
            <a:r>
              <a:rPr kumimoji="1" lang="ja-JP" altLang="en-US" sz="900" dirty="0">
                <a:latin typeface="+mj-lt"/>
              </a:rPr>
              <a:t>）</a:t>
            </a:r>
            <a:r>
              <a:rPr kumimoji="1" lang="ja-JP" altLang="en-US" sz="1200" dirty="0">
                <a:latin typeface="+mj-lt"/>
              </a:rPr>
              <a:t>」と、既存の事業を深堀し磨きこんでいく「</a:t>
            </a:r>
            <a:r>
              <a:rPr kumimoji="1" lang="ja-JP" altLang="en-US" sz="1200" b="1" dirty="0">
                <a:latin typeface="+mj-lt"/>
              </a:rPr>
              <a:t>深化</a:t>
            </a:r>
            <a:r>
              <a:rPr kumimoji="1" lang="ja-JP" altLang="en-US" sz="900" dirty="0">
                <a:latin typeface="+mj-lt"/>
              </a:rPr>
              <a:t>（</a:t>
            </a:r>
            <a:r>
              <a:rPr kumimoji="1" lang="en-US" altLang="ja-JP" sz="900" dirty="0">
                <a:latin typeface="+mj-lt"/>
              </a:rPr>
              <a:t>exploitation</a:t>
            </a:r>
            <a:r>
              <a:rPr kumimoji="1" lang="ja-JP" altLang="en-US" sz="900" dirty="0">
                <a:latin typeface="+mj-lt"/>
              </a:rPr>
              <a:t>）</a:t>
            </a:r>
            <a:r>
              <a:rPr kumimoji="1" lang="ja-JP" altLang="en-US" sz="1200" dirty="0">
                <a:latin typeface="+mj-lt"/>
              </a:rPr>
              <a:t>」</a:t>
            </a:r>
            <a:r>
              <a:rPr kumimoji="1" lang="ja-JP" altLang="en-US" sz="1200" b="1" dirty="0">
                <a:latin typeface="+mj-lt"/>
              </a:rPr>
              <a:t>の両者を同時に推進する</a:t>
            </a:r>
            <a:r>
              <a:rPr kumimoji="1" lang="ja-JP" altLang="en-US" sz="1200" dirty="0">
                <a:latin typeface="+mj-lt"/>
              </a:rPr>
              <a:t>「</a:t>
            </a:r>
            <a:r>
              <a:rPr kumimoji="1" lang="ja-JP" altLang="en-US" sz="1200" b="1" dirty="0">
                <a:latin typeface="+mj-lt"/>
              </a:rPr>
              <a:t>両利きの経営</a:t>
            </a:r>
            <a:r>
              <a:rPr kumimoji="1" lang="ja-JP" altLang="en-US" sz="1200" dirty="0">
                <a:latin typeface="+mj-lt"/>
              </a:rPr>
              <a:t>」により生み出される。</a:t>
            </a:r>
            <a:endParaRPr kumimoji="1" lang="en-US" altLang="ja-JP" sz="1200" dirty="0">
              <a:latin typeface="+mj-lt"/>
            </a:endParaRPr>
          </a:p>
          <a:p>
            <a:pPr marL="171450" indent="-171450">
              <a:lnSpc>
                <a:spcPts val="1400"/>
              </a:lnSpc>
              <a:spcBef>
                <a:spcPts val="1200"/>
              </a:spcBef>
              <a:buFont typeface="Wingdings" panose="05000000000000000000" pitchFamily="2" charset="2"/>
              <a:buChar char="n"/>
            </a:pPr>
            <a:r>
              <a:rPr kumimoji="1" lang="ja-JP" altLang="en-US" sz="1200" dirty="0"/>
              <a:t>「</a:t>
            </a:r>
            <a:r>
              <a:rPr kumimoji="1" lang="ja-JP" altLang="en-US" sz="1200" b="1" dirty="0"/>
              <a:t>探索</a:t>
            </a:r>
            <a:r>
              <a:rPr kumimoji="1" lang="ja-JP" altLang="en-US" sz="1200" dirty="0"/>
              <a:t>」では、</a:t>
            </a:r>
            <a:r>
              <a:rPr kumimoji="1" lang="ja-JP" altLang="en-US" sz="1200" b="1" dirty="0"/>
              <a:t>実験と行動を通じた学習</a:t>
            </a:r>
            <a:r>
              <a:rPr kumimoji="1" lang="ja-JP" altLang="en-US" sz="1200" dirty="0"/>
              <a:t>が重視され、</a:t>
            </a:r>
            <a:r>
              <a:rPr kumimoji="1" lang="ja-JP" altLang="en-US" sz="1200" dirty="0">
                <a:latin typeface="+mj-lt"/>
              </a:rPr>
              <a:t>「</a:t>
            </a:r>
            <a:r>
              <a:rPr kumimoji="1" lang="ja-JP" altLang="en-US" sz="1200" b="1" dirty="0">
                <a:latin typeface="+mj-lt"/>
              </a:rPr>
              <a:t>深化</a:t>
            </a:r>
            <a:r>
              <a:rPr kumimoji="1" lang="ja-JP" altLang="en-US" sz="1200" dirty="0">
                <a:latin typeface="+mj-lt"/>
              </a:rPr>
              <a:t>」では、</a:t>
            </a:r>
            <a:r>
              <a:rPr kumimoji="1" lang="ja-JP" altLang="en-US" sz="1200" b="1" dirty="0">
                <a:latin typeface="+mj-lt"/>
              </a:rPr>
              <a:t>漸進型イノベーションと絶え間ない改善</a:t>
            </a:r>
            <a:r>
              <a:rPr kumimoji="1" lang="ja-JP" altLang="en-US" sz="1200" dirty="0">
                <a:latin typeface="+mj-lt"/>
              </a:rPr>
              <a:t>が重視される。</a:t>
            </a:r>
            <a:endParaRPr kumimoji="1" lang="en-US" altLang="ja-JP" sz="1200" dirty="0">
              <a:latin typeface="+mj-lt"/>
            </a:endParaRPr>
          </a:p>
          <a:p>
            <a:pPr marL="171450" indent="-171450">
              <a:lnSpc>
                <a:spcPts val="1400"/>
              </a:lnSpc>
              <a:spcBef>
                <a:spcPts val="1200"/>
              </a:spcBef>
              <a:buFont typeface="Wingdings" panose="05000000000000000000" pitchFamily="2" charset="2"/>
              <a:buChar char="n"/>
            </a:pPr>
            <a:r>
              <a:rPr kumimoji="1" lang="ja-JP" altLang="en-US" sz="1200" dirty="0">
                <a:latin typeface="+mj-lt"/>
              </a:rPr>
              <a:t>「サクセストラップ</a:t>
            </a:r>
            <a:r>
              <a:rPr kumimoji="1" lang="ja-JP" altLang="en-US" sz="900" dirty="0">
                <a:latin typeface="+mj-lt"/>
              </a:rPr>
              <a:t>（</a:t>
            </a:r>
            <a:r>
              <a:rPr kumimoji="1" lang="en-US" altLang="ja-JP" sz="900" dirty="0">
                <a:latin typeface="+mj-lt"/>
              </a:rPr>
              <a:t>※1</a:t>
            </a:r>
            <a:r>
              <a:rPr kumimoji="1" lang="ja-JP" altLang="en-US" sz="900" dirty="0">
                <a:latin typeface="+mj-lt"/>
              </a:rPr>
              <a:t>）</a:t>
            </a:r>
            <a:r>
              <a:rPr kumimoji="1" lang="ja-JP" altLang="en-US" sz="1200" dirty="0">
                <a:latin typeface="+mj-lt"/>
              </a:rPr>
              <a:t>」に陥ることなく、</a:t>
            </a:r>
            <a:r>
              <a:rPr kumimoji="1" lang="ja-JP" altLang="en-US" sz="1200" b="1" dirty="0">
                <a:latin typeface="+mj-lt"/>
              </a:rPr>
              <a:t>転進を果たすことでできた企業</a:t>
            </a:r>
            <a:r>
              <a:rPr kumimoji="1" lang="ja-JP" altLang="en-US" sz="1200" dirty="0">
                <a:latin typeface="+mj-lt"/>
              </a:rPr>
              <a:t>は、「</a:t>
            </a:r>
            <a:r>
              <a:rPr kumimoji="1" lang="ja-JP" altLang="en-US" sz="1200" b="1" dirty="0">
                <a:latin typeface="+mj-lt"/>
              </a:rPr>
              <a:t>ダイナミック・ケイパビリティ</a:t>
            </a:r>
            <a:r>
              <a:rPr kumimoji="1" lang="ja-JP" altLang="en-US" sz="900" dirty="0">
                <a:latin typeface="+mj-lt"/>
              </a:rPr>
              <a:t>（</a:t>
            </a:r>
            <a:r>
              <a:rPr kumimoji="1" lang="en-US" altLang="ja-JP" sz="900" dirty="0">
                <a:latin typeface="+mj-lt"/>
              </a:rPr>
              <a:t>※2</a:t>
            </a:r>
            <a:r>
              <a:rPr kumimoji="1" lang="ja-JP" altLang="en-US" sz="900" dirty="0">
                <a:latin typeface="+mj-lt"/>
              </a:rPr>
              <a:t>）</a:t>
            </a:r>
            <a:r>
              <a:rPr kumimoji="1" lang="ja-JP" altLang="en-US" sz="1200" dirty="0">
                <a:latin typeface="+mj-lt"/>
              </a:rPr>
              <a:t>」</a:t>
            </a:r>
            <a:r>
              <a:rPr kumimoji="1" lang="ja-JP" altLang="en-US" sz="1200" b="1" dirty="0">
                <a:latin typeface="+mj-lt"/>
              </a:rPr>
              <a:t>を発揮</a:t>
            </a:r>
            <a:r>
              <a:rPr kumimoji="1" lang="ja-JP" altLang="en-US" sz="1200" dirty="0">
                <a:latin typeface="+mj-lt"/>
              </a:rPr>
              <a:t>し、</a:t>
            </a:r>
            <a:r>
              <a:rPr kumimoji="1" lang="ja-JP" altLang="en-US" sz="1200" b="1" dirty="0">
                <a:latin typeface="+mj-lt"/>
              </a:rPr>
              <a:t>成熟事業における既存の産業と組織能力を有効活用</a:t>
            </a:r>
            <a:r>
              <a:rPr kumimoji="1" lang="ja-JP" altLang="en-US" sz="1200" dirty="0">
                <a:latin typeface="+mj-lt"/>
              </a:rPr>
              <a:t>し、それを</a:t>
            </a:r>
            <a:r>
              <a:rPr kumimoji="1" lang="ja-JP" altLang="en-US" sz="1200" b="1" dirty="0">
                <a:latin typeface="+mj-lt"/>
              </a:rPr>
              <a:t>新しい強みにつくり替える</a:t>
            </a:r>
            <a:r>
              <a:rPr kumimoji="1" lang="ja-JP" altLang="en-US" sz="1200" dirty="0">
                <a:latin typeface="+mj-lt"/>
              </a:rPr>
              <a:t>ことができている。</a:t>
            </a:r>
            <a:endParaRPr kumimoji="1" lang="en-US" altLang="ja-JP" sz="1200" dirty="0">
              <a:latin typeface="+mj-lt"/>
            </a:endParaRPr>
          </a:p>
          <a:p>
            <a:pPr marL="171450" indent="-171450">
              <a:lnSpc>
                <a:spcPts val="1400"/>
              </a:lnSpc>
              <a:spcBef>
                <a:spcPts val="1200"/>
              </a:spcBef>
              <a:buFont typeface="Wingdings" panose="05000000000000000000" pitchFamily="2" charset="2"/>
              <a:buChar char="n"/>
            </a:pPr>
            <a:r>
              <a:rPr kumimoji="1" lang="ja-JP" altLang="en-US" sz="1200" dirty="0">
                <a:latin typeface="+mj-lt"/>
              </a:rPr>
              <a:t>「イノベーションのジレンマ（クレイトン・クリステンセン）」では、組織は破壊的変化に直面すると「探索」と「深化」を同時に行うことができないので「探索」を行う組織</a:t>
            </a:r>
            <a:r>
              <a:rPr kumimoji="1" lang="en-US" altLang="ja-JP" sz="1200" dirty="0">
                <a:latin typeface="+mj-lt"/>
              </a:rPr>
              <a:t>(</a:t>
            </a:r>
            <a:r>
              <a:rPr kumimoji="1" lang="ja-JP" altLang="en-US" sz="1200" dirty="0">
                <a:latin typeface="+mj-lt"/>
              </a:rPr>
              <a:t>サブユニット</a:t>
            </a:r>
            <a:r>
              <a:rPr kumimoji="1" lang="en-US" altLang="ja-JP" sz="1200" dirty="0">
                <a:latin typeface="+mj-lt"/>
              </a:rPr>
              <a:t>)</a:t>
            </a:r>
            <a:r>
              <a:rPr kumimoji="1" lang="ja-JP" altLang="en-US" sz="1200" dirty="0">
                <a:latin typeface="+mj-lt"/>
              </a:rPr>
              <a:t>をスピンアウトしなくてはならないと主張するが、</a:t>
            </a:r>
            <a:r>
              <a:rPr kumimoji="1" lang="ja-JP" altLang="en-US" sz="1200" b="1" dirty="0">
                <a:latin typeface="+mj-lt"/>
              </a:rPr>
              <a:t>「探索」と「深化」を分けるのではなく、既存の経営資源を最大限利用できるよう両方を備えた両利きの経営により、イノベーションは生まれ変わる</a:t>
            </a:r>
            <a:r>
              <a:rPr kumimoji="1" lang="ja-JP" altLang="en-US" sz="1200" dirty="0">
                <a:latin typeface="+mj-lt"/>
              </a:rPr>
              <a:t>とする。</a:t>
            </a:r>
            <a:endParaRPr kumimoji="1" lang="en-US" altLang="ja-JP" sz="1200" dirty="0">
              <a:latin typeface="+mj-lt"/>
            </a:endParaRPr>
          </a:p>
        </p:txBody>
      </p:sp>
      <p:sp>
        <p:nvSpPr>
          <p:cNvPr id="113" name="テキスト ボックス 112">
            <a:extLst>
              <a:ext uri="{FF2B5EF4-FFF2-40B4-BE49-F238E27FC236}">
                <a16:creationId xmlns:a16="http://schemas.microsoft.com/office/drawing/2014/main" id="{EBE40337-5FAC-43BE-86DC-EF22BE0A5F1F}"/>
              </a:ext>
            </a:extLst>
          </p:cNvPr>
          <p:cNvSpPr txBox="1"/>
          <p:nvPr/>
        </p:nvSpPr>
        <p:spPr>
          <a:xfrm>
            <a:off x="428323" y="4139015"/>
            <a:ext cx="3941018" cy="964367"/>
          </a:xfrm>
          <a:prstGeom prst="rect">
            <a:avLst/>
          </a:prstGeom>
          <a:noFill/>
        </p:spPr>
        <p:txBody>
          <a:bodyPr wrap="square" rtlCol="0">
            <a:spAutoFit/>
          </a:bodyPr>
          <a:lstStyle/>
          <a:p>
            <a:pPr>
              <a:lnSpc>
                <a:spcPts val="1200"/>
              </a:lnSpc>
              <a:spcBef>
                <a:spcPts val="800"/>
              </a:spcBef>
            </a:pPr>
            <a:r>
              <a:rPr kumimoji="1" lang="ja-JP" altLang="en-US" sz="1100" dirty="0">
                <a:latin typeface="+mj-lt"/>
              </a:rPr>
              <a:t>（</a:t>
            </a:r>
            <a:r>
              <a:rPr kumimoji="1" lang="en-US" altLang="ja-JP" sz="1100" dirty="0">
                <a:latin typeface="+mj-lt"/>
              </a:rPr>
              <a:t>※1</a:t>
            </a:r>
            <a:r>
              <a:rPr kumimoji="1" lang="ja-JP" altLang="en-US" sz="1100" dirty="0">
                <a:latin typeface="+mj-lt"/>
              </a:rPr>
              <a:t>）サクセストラップ</a:t>
            </a:r>
            <a:endParaRPr kumimoji="1" lang="en-US" altLang="ja-JP" sz="1100" dirty="0">
              <a:latin typeface="+mj-lt"/>
            </a:endParaRPr>
          </a:p>
          <a:p>
            <a:pPr>
              <a:lnSpc>
                <a:spcPts val="1200"/>
              </a:lnSpc>
            </a:pPr>
            <a:r>
              <a:rPr kumimoji="1" lang="ja-JP" altLang="en-US" sz="1100" dirty="0">
                <a:latin typeface="+mj-lt"/>
              </a:rPr>
              <a:t>　　成功するほど「深化」に偏って、イノベーションが起こらなくなる状況。</a:t>
            </a:r>
            <a:endParaRPr kumimoji="1" lang="en-US" altLang="ja-JP" sz="1100" dirty="0">
              <a:latin typeface="+mj-lt"/>
            </a:endParaRPr>
          </a:p>
          <a:p>
            <a:pPr>
              <a:lnSpc>
                <a:spcPts val="1200"/>
              </a:lnSpc>
              <a:spcBef>
                <a:spcPts val="800"/>
              </a:spcBef>
            </a:pPr>
            <a:r>
              <a:rPr kumimoji="1" lang="ja-JP" altLang="en-US" sz="1100" dirty="0">
                <a:latin typeface="+mj-lt"/>
              </a:rPr>
              <a:t>（</a:t>
            </a:r>
            <a:r>
              <a:rPr kumimoji="1" lang="en-US" altLang="ja-JP" sz="1100" dirty="0">
                <a:latin typeface="+mj-lt"/>
              </a:rPr>
              <a:t>※2</a:t>
            </a:r>
            <a:r>
              <a:rPr kumimoji="1" lang="ja-JP" altLang="en-US" sz="1100" dirty="0">
                <a:latin typeface="+mj-lt"/>
              </a:rPr>
              <a:t>）ダイナミック・ケイパビリティ</a:t>
            </a:r>
            <a:endParaRPr kumimoji="1" lang="en-US" altLang="ja-JP" sz="1100" dirty="0">
              <a:latin typeface="+mj-lt"/>
            </a:endParaRPr>
          </a:p>
          <a:p>
            <a:pPr marL="90488" indent="-90488">
              <a:lnSpc>
                <a:spcPts val="1200"/>
              </a:lnSpc>
            </a:pPr>
            <a:r>
              <a:rPr kumimoji="1" lang="ja-JP" altLang="en-US" sz="1100" dirty="0">
                <a:latin typeface="+mj-lt"/>
              </a:rPr>
              <a:t>　　環境変化に合わせて、動的（ダイナミック）に様々なリソースを再構築し、組み合わせ続ける能力</a:t>
            </a:r>
            <a:endParaRPr kumimoji="1" lang="en-US" altLang="ja-JP" sz="1100" dirty="0">
              <a:latin typeface="+mj-lt"/>
            </a:endParaRPr>
          </a:p>
        </p:txBody>
      </p:sp>
      <p:sp>
        <p:nvSpPr>
          <p:cNvPr id="37" name="テキスト ボックス 36"/>
          <p:cNvSpPr txBox="1"/>
          <p:nvPr/>
        </p:nvSpPr>
        <p:spPr>
          <a:xfrm>
            <a:off x="5611780" y="1237136"/>
            <a:ext cx="612000" cy="216000"/>
          </a:xfrm>
          <a:prstGeom prst="rect">
            <a:avLst/>
          </a:prstGeom>
          <a:ln/>
        </p:spPr>
        <p:style>
          <a:lnRef idx="1">
            <a:schemeClr val="dk1"/>
          </a:lnRef>
          <a:fillRef idx="2">
            <a:schemeClr val="dk1"/>
          </a:fillRef>
          <a:effectRef idx="1">
            <a:schemeClr val="dk1"/>
          </a:effectRef>
          <a:fontRef idx="minor">
            <a:schemeClr val="dk1"/>
          </a:fontRef>
        </p:style>
        <p:txBody>
          <a:bodyPr wrap="square" lIns="36000" tIns="0" rIns="0" bIns="0" rtlCol="0" anchor="ctr" anchorCtr="0">
            <a:noAutofit/>
          </a:bodyPr>
          <a:lstStyle/>
          <a:p>
            <a:pPr algn="ctr">
              <a:spcBef>
                <a:spcPts val="0"/>
              </a:spcBef>
            </a:pPr>
            <a:r>
              <a:rPr kumimoji="1"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領域Ｄ</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611780" y="4713748"/>
            <a:ext cx="612000" cy="216000"/>
          </a:xfrm>
          <a:prstGeom prst="rect">
            <a:avLst/>
          </a:prstGeom>
          <a:ln/>
        </p:spPr>
        <p:style>
          <a:lnRef idx="1">
            <a:schemeClr val="dk1"/>
          </a:lnRef>
          <a:fillRef idx="2">
            <a:schemeClr val="dk1"/>
          </a:fillRef>
          <a:effectRef idx="1">
            <a:schemeClr val="dk1"/>
          </a:effectRef>
          <a:fontRef idx="minor">
            <a:schemeClr val="dk1"/>
          </a:fontRef>
        </p:style>
        <p:txBody>
          <a:bodyPr wrap="square" lIns="36000" tIns="0" rIns="0" bIns="0" rtlCol="0" anchor="ctr" anchorCtr="0">
            <a:noAutofit/>
          </a:bodyPr>
          <a:lstStyle/>
          <a:p>
            <a:pPr algn="ctr">
              <a:spcBef>
                <a:spcPts val="0"/>
              </a:spcBef>
            </a:pPr>
            <a:r>
              <a:rPr kumimoji="1"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領域Ａ</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7664370" y="4700048"/>
            <a:ext cx="612000" cy="216000"/>
          </a:xfrm>
          <a:prstGeom prst="rect">
            <a:avLst/>
          </a:prstGeom>
          <a:ln/>
        </p:spPr>
        <p:style>
          <a:lnRef idx="1">
            <a:schemeClr val="dk1"/>
          </a:lnRef>
          <a:fillRef idx="2">
            <a:schemeClr val="dk1"/>
          </a:fillRef>
          <a:effectRef idx="1">
            <a:schemeClr val="dk1"/>
          </a:effectRef>
          <a:fontRef idx="minor">
            <a:schemeClr val="dk1"/>
          </a:fontRef>
        </p:style>
        <p:txBody>
          <a:bodyPr wrap="square" lIns="36000" tIns="0" rIns="0" bIns="0" rtlCol="0" anchor="ctr" anchorCtr="0">
            <a:noAutofit/>
          </a:bodyPr>
          <a:lstStyle/>
          <a:p>
            <a:pPr algn="ctr">
              <a:spcBef>
                <a:spcPts val="0"/>
              </a:spcBef>
            </a:pPr>
            <a:r>
              <a:rPr kumimoji="1"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領域</a:t>
            </a:r>
            <a:r>
              <a:rPr kumimoji="1" lang="en-US" altLang="ja-JP"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C</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7585909" y="1243432"/>
            <a:ext cx="612000" cy="216000"/>
          </a:xfrm>
          <a:prstGeom prst="rect">
            <a:avLst/>
          </a:prstGeom>
          <a:ln/>
        </p:spPr>
        <p:style>
          <a:lnRef idx="1">
            <a:schemeClr val="dk1"/>
          </a:lnRef>
          <a:fillRef idx="2">
            <a:schemeClr val="dk1"/>
          </a:fillRef>
          <a:effectRef idx="1">
            <a:schemeClr val="dk1"/>
          </a:effectRef>
          <a:fontRef idx="minor">
            <a:schemeClr val="dk1"/>
          </a:fontRef>
        </p:style>
        <p:txBody>
          <a:bodyPr wrap="square" lIns="36000" tIns="0" rIns="0" bIns="0" rtlCol="0" anchor="ctr" anchorCtr="0">
            <a:noAutofit/>
          </a:bodyPr>
          <a:lstStyle/>
          <a:p>
            <a:pPr algn="ctr">
              <a:spcBef>
                <a:spcPts val="0"/>
              </a:spcBef>
            </a:pPr>
            <a:r>
              <a:rPr kumimoji="1" lang="ja-JP" altLang="en-US" sz="1050" b="1"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領域Ｂ</a:t>
            </a:r>
            <a:endParaRPr kumimoji="1" lang="en-US" altLang="ja-JP" sz="1050" b="1" u="none"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 name="直線コネクタ 4"/>
          <p:cNvCxnSpPr/>
          <p:nvPr/>
        </p:nvCxnSpPr>
        <p:spPr>
          <a:xfrm>
            <a:off x="4575629" y="1069454"/>
            <a:ext cx="4284000" cy="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2" name="直線コネクタ 41"/>
          <p:cNvCxnSpPr/>
          <p:nvPr/>
        </p:nvCxnSpPr>
        <p:spPr>
          <a:xfrm>
            <a:off x="561531" y="5275483"/>
            <a:ext cx="4032000" cy="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3" name="直線コネクタ 42"/>
          <p:cNvCxnSpPr/>
          <p:nvPr/>
        </p:nvCxnSpPr>
        <p:spPr>
          <a:xfrm>
            <a:off x="574879" y="6524580"/>
            <a:ext cx="8280000" cy="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4" name="直線コネクタ 43"/>
          <p:cNvCxnSpPr/>
          <p:nvPr/>
        </p:nvCxnSpPr>
        <p:spPr>
          <a:xfrm>
            <a:off x="4579444" y="1087587"/>
            <a:ext cx="5169" cy="421200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7" name="直線コネクタ 46"/>
          <p:cNvCxnSpPr/>
          <p:nvPr/>
        </p:nvCxnSpPr>
        <p:spPr>
          <a:xfrm>
            <a:off x="8855943" y="1073519"/>
            <a:ext cx="5169" cy="5436000"/>
          </a:xfrm>
          <a:prstGeom prst="line">
            <a:avLst/>
          </a:prstGeom>
          <a:ln w="6350">
            <a:prstDash val="sysDash"/>
          </a:ln>
        </p:spPr>
        <p:style>
          <a:lnRef idx="1">
            <a:schemeClr val="dk1"/>
          </a:lnRef>
          <a:fillRef idx="0">
            <a:schemeClr val="dk1"/>
          </a:fillRef>
          <a:effectRef idx="0">
            <a:schemeClr val="dk1"/>
          </a:effectRef>
          <a:fontRef idx="minor">
            <a:schemeClr val="tx1"/>
          </a:fontRef>
        </p:style>
      </p:cxnSp>
      <p:cxnSp>
        <p:nvCxnSpPr>
          <p:cNvPr id="48" name="直線コネクタ 47"/>
          <p:cNvCxnSpPr/>
          <p:nvPr/>
        </p:nvCxnSpPr>
        <p:spPr>
          <a:xfrm>
            <a:off x="557951" y="5271438"/>
            <a:ext cx="5169" cy="1260000"/>
          </a:xfrm>
          <a:prstGeom prst="line">
            <a:avLst/>
          </a:prstGeom>
          <a:ln w="6350">
            <a:prstDash val="sysDash"/>
          </a:ln>
        </p:spPr>
        <p:style>
          <a:lnRef idx="1">
            <a:schemeClr val="dk1"/>
          </a:lnRef>
          <a:fillRef idx="0">
            <a:schemeClr val="dk1"/>
          </a:fillRef>
          <a:effectRef idx="0">
            <a:schemeClr val="dk1"/>
          </a:effectRef>
          <a:fontRef idx="minor">
            <a:schemeClr val="tx1"/>
          </a:fontRef>
        </p:style>
      </p:cxnSp>
      <p:sp>
        <p:nvSpPr>
          <p:cNvPr id="10" name="角丸四角形 9"/>
          <p:cNvSpPr/>
          <p:nvPr/>
        </p:nvSpPr>
        <p:spPr>
          <a:xfrm>
            <a:off x="744550" y="5416003"/>
            <a:ext cx="7980651" cy="1044000"/>
          </a:xfrm>
          <a:prstGeom prst="roundRect">
            <a:avLst>
              <a:gd name="adj" fmla="val 12480"/>
            </a:avLst>
          </a:prstGeom>
        </p:spPr>
        <p:style>
          <a:lnRef idx="1">
            <a:schemeClr val="accent6"/>
          </a:lnRef>
          <a:fillRef idx="2">
            <a:schemeClr val="accent6"/>
          </a:fillRef>
          <a:effectRef idx="1">
            <a:schemeClr val="accent6"/>
          </a:effectRef>
          <a:fontRef idx="minor">
            <a:schemeClr val="dk1"/>
          </a:fontRef>
        </p:style>
        <p:txBody>
          <a:bodyPr lIns="396000" rIns="36000" rtlCol="0" anchor="ctr"/>
          <a:lstStyle/>
          <a:p>
            <a:r>
              <a:rPr kumimoji="1" lang="ja-JP" altLang="en-US" sz="1200" dirty="0">
                <a:latin typeface="+mj-lt"/>
                <a:ea typeface="BIZ UDゴシック" panose="020B0400000000000000" pitchFamily="49" charset="-128"/>
              </a:rPr>
              <a:t>既存の市場（顧客）に対し、既存の組織能力（技術）を活かす本業</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領域Ａ</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の深化を図りながら</a:t>
            </a:r>
            <a:r>
              <a:rPr kumimoji="1" lang="ja-JP" altLang="en-US" sz="1200" dirty="0">
                <a:latin typeface="+mj-lt"/>
                <a:ea typeface="BIZ UDゴシック" panose="020B0400000000000000" pitchFamily="49" charset="-128"/>
              </a:rPr>
              <a:t>、</a:t>
            </a:r>
            <a:endParaRPr kumimoji="1" lang="en-US" altLang="ja-JP" sz="1200" dirty="0">
              <a:latin typeface="+mj-lt"/>
              <a:ea typeface="BIZ UDゴシック" panose="020B0400000000000000" pitchFamily="49" charset="-128"/>
            </a:endParaRPr>
          </a:p>
          <a:p>
            <a:r>
              <a:rPr kumimoji="1" lang="ja-JP" altLang="en-US" sz="1200" dirty="0">
                <a:latin typeface="+mj-lt"/>
                <a:ea typeface="BIZ UDゴシック" panose="020B0400000000000000" pitchFamily="49" charset="-128"/>
              </a:rPr>
              <a:t>・既存の組織能力（技術）で、新しい市場（顧客）にさらに適用できること</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領域Ｄ</a:t>
            </a:r>
            <a:r>
              <a:rPr kumimoji="1" lang="en-US" altLang="ja-JP" sz="1200" b="1" dirty="0">
                <a:latin typeface="+mj-lt"/>
                <a:ea typeface="BIZ UDゴシック" panose="020B0400000000000000" pitchFamily="49" charset="-128"/>
              </a:rPr>
              <a:t>】</a:t>
            </a:r>
            <a:r>
              <a:rPr kumimoji="1" lang="ja-JP" altLang="en-US" sz="1200" dirty="0" err="1">
                <a:latin typeface="+mj-lt"/>
                <a:ea typeface="BIZ UDゴシック" panose="020B0400000000000000" pitchFamily="49" charset="-128"/>
              </a:rPr>
              <a:t>、</a:t>
            </a:r>
            <a:endParaRPr kumimoji="1" lang="en-US" altLang="ja-JP" sz="1200" dirty="0">
              <a:latin typeface="+mj-lt"/>
              <a:ea typeface="BIZ UDゴシック" panose="020B0400000000000000" pitchFamily="49" charset="-128"/>
            </a:endParaRPr>
          </a:p>
          <a:p>
            <a:r>
              <a:rPr kumimoji="1" lang="ja-JP" altLang="en-US" sz="1200" dirty="0">
                <a:latin typeface="+mj-lt"/>
                <a:ea typeface="BIZ UDゴシック" panose="020B0400000000000000" pitchFamily="49" charset="-128"/>
              </a:rPr>
              <a:t>・新しい組織能力（技術）で、既存の市場（顧客）に適用できること</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領域Ｃ</a:t>
            </a:r>
            <a:r>
              <a:rPr kumimoji="1" lang="en-US" altLang="ja-JP" sz="1200" b="1" dirty="0">
                <a:latin typeface="+mj-lt"/>
                <a:ea typeface="BIZ UDゴシック" panose="020B0400000000000000" pitchFamily="49" charset="-128"/>
              </a:rPr>
              <a:t>】</a:t>
            </a:r>
            <a:r>
              <a:rPr kumimoji="1" lang="ja-JP" altLang="en-US" sz="1200" dirty="0" err="1">
                <a:latin typeface="+mj-lt"/>
                <a:ea typeface="BIZ UDゴシック" panose="020B0400000000000000" pitchFamily="49" charset="-128"/>
              </a:rPr>
              <a:t>、</a:t>
            </a:r>
            <a:endParaRPr kumimoji="1" lang="en-US" altLang="ja-JP" sz="1200" dirty="0">
              <a:latin typeface="+mj-lt"/>
              <a:ea typeface="BIZ UDゴシック" panose="020B0400000000000000" pitchFamily="49" charset="-128"/>
            </a:endParaRPr>
          </a:p>
          <a:p>
            <a:r>
              <a:rPr kumimoji="1" lang="ja-JP" altLang="en-US" sz="1200" dirty="0">
                <a:latin typeface="+mj-lt"/>
                <a:ea typeface="BIZ UDゴシック" panose="020B0400000000000000" pitchFamily="49" charset="-128"/>
              </a:rPr>
              <a:t>・新しい組織能力（技術）で、新しい市場（顧客）に適用できること</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領域Ｂ</a:t>
            </a:r>
            <a:r>
              <a:rPr kumimoji="1" lang="en-US" altLang="ja-JP" sz="1200" b="1" dirty="0">
                <a:latin typeface="+mj-lt"/>
                <a:ea typeface="BIZ UDゴシック" panose="020B0400000000000000" pitchFamily="49" charset="-128"/>
              </a:rPr>
              <a:t>】</a:t>
            </a:r>
            <a:r>
              <a:rPr kumimoji="1" lang="ja-JP" altLang="en-US" sz="1200" b="1" dirty="0">
                <a:latin typeface="+mj-lt"/>
                <a:ea typeface="BIZ UDゴシック" panose="020B0400000000000000" pitchFamily="49" charset="-128"/>
              </a:rPr>
              <a:t>に関して</a:t>
            </a:r>
            <a:r>
              <a:rPr kumimoji="1" lang="ja-JP" altLang="en-US" sz="1200" dirty="0">
                <a:latin typeface="+mj-lt"/>
                <a:ea typeface="BIZ UDゴシック" panose="020B0400000000000000" pitchFamily="49" charset="-128"/>
              </a:rPr>
              <a:t>、</a:t>
            </a:r>
            <a:endParaRPr kumimoji="1" lang="en-US" altLang="ja-JP" sz="1200" dirty="0">
              <a:latin typeface="+mj-lt"/>
              <a:ea typeface="BIZ UDゴシック" panose="020B0400000000000000" pitchFamily="49" charset="-128"/>
            </a:endParaRPr>
          </a:p>
          <a:p>
            <a:r>
              <a:rPr kumimoji="1" lang="ja-JP" altLang="en-US" sz="1200" b="1" dirty="0">
                <a:latin typeface="+mj-lt"/>
                <a:ea typeface="BIZ UDゴシック" panose="020B0400000000000000" pitchFamily="49" charset="-128"/>
              </a:rPr>
              <a:t>探索と深化を同時に推進する両利きの経営により、イノベーションの方向性を見定める</a:t>
            </a:r>
            <a:r>
              <a:rPr kumimoji="1" lang="ja-JP" altLang="en-US" sz="1200" dirty="0">
                <a:latin typeface="+mj-lt"/>
                <a:ea typeface="BIZ UDゴシック" panose="020B0400000000000000" pitchFamily="49" charset="-128"/>
              </a:rPr>
              <a:t>ことが重要となる</a:t>
            </a:r>
          </a:p>
        </p:txBody>
      </p:sp>
      <p:sp>
        <p:nvSpPr>
          <p:cNvPr id="85" name="楕円 84"/>
          <p:cNvSpPr/>
          <p:nvPr/>
        </p:nvSpPr>
        <p:spPr>
          <a:xfrm>
            <a:off x="5151832" y="3036401"/>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86" name="楕円 85"/>
          <p:cNvSpPr/>
          <p:nvPr/>
        </p:nvSpPr>
        <p:spPr>
          <a:xfrm>
            <a:off x="5146722" y="1465262"/>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87" name="楕円 86"/>
          <p:cNvSpPr/>
          <p:nvPr/>
        </p:nvSpPr>
        <p:spPr>
          <a:xfrm>
            <a:off x="5164228" y="3366440"/>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88" name="楕円 87"/>
          <p:cNvSpPr/>
          <p:nvPr/>
        </p:nvSpPr>
        <p:spPr>
          <a:xfrm>
            <a:off x="5181597" y="3677560"/>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89" name="楕円 88"/>
          <p:cNvSpPr/>
          <p:nvPr/>
        </p:nvSpPr>
        <p:spPr>
          <a:xfrm>
            <a:off x="5181597" y="3995015"/>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0" name="楕円 89"/>
          <p:cNvSpPr/>
          <p:nvPr/>
        </p:nvSpPr>
        <p:spPr>
          <a:xfrm>
            <a:off x="5193255" y="4298920"/>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1" name="楕円 90"/>
          <p:cNvSpPr/>
          <p:nvPr/>
        </p:nvSpPr>
        <p:spPr>
          <a:xfrm>
            <a:off x="7161061" y="1465262"/>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2" name="楕円 91"/>
          <p:cNvSpPr/>
          <p:nvPr/>
        </p:nvSpPr>
        <p:spPr>
          <a:xfrm>
            <a:off x="7168953" y="2415782"/>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4" name="楕円 93"/>
          <p:cNvSpPr/>
          <p:nvPr/>
        </p:nvSpPr>
        <p:spPr>
          <a:xfrm>
            <a:off x="7161061" y="3241624"/>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6" name="楕円 95"/>
          <p:cNvSpPr/>
          <p:nvPr/>
        </p:nvSpPr>
        <p:spPr>
          <a:xfrm>
            <a:off x="7189811" y="4294416"/>
            <a:ext cx="252000" cy="144000"/>
          </a:xfrm>
          <a:prstGeom prst="ellipse">
            <a:avLst/>
          </a:prstGeom>
          <a:ln/>
        </p:spPr>
        <p:style>
          <a:lnRef idx="1">
            <a:schemeClr val="accent2"/>
          </a:lnRef>
          <a:fillRef idx="2">
            <a:schemeClr val="accent2"/>
          </a:fillRef>
          <a:effectRef idx="1">
            <a:schemeClr val="accent2"/>
          </a:effectRef>
          <a:fontRef idx="minor">
            <a:schemeClr val="dk1"/>
          </a:fontRef>
        </p:style>
        <p:txBody>
          <a:bodyPr lIns="0" tIns="0" rIns="0" bIns="0" rtlCol="0" anchor="ctr"/>
          <a:lstStyle/>
          <a:p>
            <a:pPr algn="ctr"/>
            <a:r>
              <a:rPr kumimoji="1" lang="ja-JP" altLang="en-US" sz="700" b="1" dirty="0">
                <a:latin typeface="+mj-lt"/>
              </a:rPr>
              <a:t>深化</a:t>
            </a:r>
          </a:p>
        </p:txBody>
      </p:sp>
      <p:sp>
        <p:nvSpPr>
          <p:cNvPr id="98" name="楕円 97"/>
          <p:cNvSpPr/>
          <p:nvPr/>
        </p:nvSpPr>
        <p:spPr>
          <a:xfrm>
            <a:off x="6868961" y="4425984"/>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106" name="楕円 105"/>
          <p:cNvSpPr/>
          <p:nvPr/>
        </p:nvSpPr>
        <p:spPr>
          <a:xfrm>
            <a:off x="6857449" y="3911721"/>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111" name="楕円 110"/>
          <p:cNvSpPr/>
          <p:nvPr/>
        </p:nvSpPr>
        <p:spPr>
          <a:xfrm>
            <a:off x="6857455" y="3342789"/>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114" name="楕円 113"/>
          <p:cNvSpPr/>
          <p:nvPr/>
        </p:nvSpPr>
        <p:spPr>
          <a:xfrm>
            <a:off x="6838782" y="2780143"/>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115" name="楕円 114"/>
          <p:cNvSpPr/>
          <p:nvPr/>
        </p:nvSpPr>
        <p:spPr>
          <a:xfrm>
            <a:off x="6381018" y="2780143"/>
            <a:ext cx="252000" cy="144000"/>
          </a:xfrm>
          <a:prstGeom prst="ellipse">
            <a:avLst/>
          </a:prstGeom>
          <a:ln/>
        </p:spPr>
        <p:style>
          <a:lnRef idx="1">
            <a:schemeClr val="accent4"/>
          </a:lnRef>
          <a:fillRef idx="2">
            <a:schemeClr val="accent4"/>
          </a:fillRef>
          <a:effectRef idx="1">
            <a:schemeClr val="accent4"/>
          </a:effectRef>
          <a:fontRef idx="minor">
            <a:schemeClr val="dk1"/>
          </a:fontRef>
        </p:style>
        <p:txBody>
          <a:bodyPr lIns="0" tIns="0" rIns="0" bIns="0" rtlCol="0" anchor="ctr"/>
          <a:lstStyle/>
          <a:p>
            <a:pPr algn="ctr"/>
            <a:r>
              <a:rPr kumimoji="1" lang="ja-JP" altLang="en-US" sz="700" b="1" dirty="0">
                <a:latin typeface="+mj-lt"/>
              </a:rPr>
              <a:t>探索</a:t>
            </a:r>
          </a:p>
        </p:txBody>
      </p:sp>
      <p:sp>
        <p:nvSpPr>
          <p:cNvPr id="59" name="正方形/長方形 58"/>
          <p:cNvSpPr/>
          <p:nvPr/>
        </p:nvSpPr>
        <p:spPr>
          <a:xfrm>
            <a:off x="0" y="-6369"/>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kumimoji="0" lang="ja-JP" altLang="en-US"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８－</a:t>
            </a:r>
            <a:r>
              <a:rPr lang="ja-JP" altLang="en-US" kern="0" noProof="0" dirty="0" smtClean="0">
                <a:solidFill>
                  <a:srgbClr val="000000"/>
                </a:solidFill>
                <a:latin typeface="Meiryo UI"/>
                <a:ea typeface="Meiryo UI" pitchFamily="50" charset="-128"/>
                <a:cs typeface="Meiryo UI" pitchFamily="50" charset="-128"/>
              </a:rPr>
              <a:t>７</a:t>
            </a:r>
            <a:r>
              <a:rPr kumimoji="0" lang="en-US" altLang="ja-JP" b="0" i="0" u="none" strike="noStrike" kern="0" cap="none" spc="0" normalizeH="0" baseline="0" noProof="0" dirty="0" smtClean="0">
                <a:ln>
                  <a:noFill/>
                </a:ln>
                <a:solidFill>
                  <a:srgbClr val="000000"/>
                </a:solidFill>
                <a:effectLst/>
                <a:uLnTx/>
                <a:uFillTx/>
                <a:latin typeface="Meiryo UI"/>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イノベーションストリーム（イノベーションの方向性）について</a:t>
            </a:r>
            <a:endParaRPr lang="ja-JP" altLang="en-US" kern="0" dirty="0">
              <a:solidFill>
                <a:srgbClr val="000000"/>
              </a:solidFill>
              <a:latin typeface="Meiryo UI"/>
              <a:ea typeface="Meiryo UI" pitchFamily="50" charset="-128"/>
              <a:cs typeface="Meiryo UI" pitchFamily="50" charset="-128"/>
            </a:endParaRPr>
          </a:p>
        </p:txBody>
      </p:sp>
      <p:sp>
        <p:nvSpPr>
          <p:cNvPr id="61" name="正方形/長方形 60"/>
          <p:cNvSpPr/>
          <p:nvPr/>
        </p:nvSpPr>
        <p:spPr>
          <a:xfrm>
            <a:off x="7263895" y="90909"/>
            <a:ext cx="1793255" cy="2002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smtClean="0">
                <a:ln>
                  <a:noFill/>
                </a:ln>
                <a:solidFill>
                  <a:prstClr val="black"/>
                </a:solidFill>
                <a:effectLst/>
                <a:uLnTx/>
                <a:uFillTx/>
                <a:latin typeface="Meiryo UI"/>
                <a:ea typeface="Meiryo UI"/>
                <a:cs typeface="+mn-cs"/>
              </a:rPr>
              <a:t>第５回</a:t>
            </a: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意見交換会　</a:t>
            </a:r>
            <a:r>
              <a:rPr kumimoji="1" lang="ja-JP" altLang="en-US" sz="900" b="0" i="0" u="none" strike="noStrike" kern="1200" cap="none" spc="0" normalizeH="0" baseline="0" noProof="0" dirty="0" smtClean="0">
                <a:ln>
                  <a:noFill/>
                </a:ln>
                <a:solidFill>
                  <a:prstClr val="black"/>
                </a:solidFill>
                <a:effectLst/>
                <a:uLnTx/>
                <a:uFillTx/>
                <a:latin typeface="Meiryo UI"/>
                <a:ea typeface="Meiryo UI"/>
                <a:cs typeface="+mn-cs"/>
              </a:rPr>
              <a:t>資料２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4117606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図形 46"/>
          <p:cNvSpPr/>
          <p:nvPr/>
        </p:nvSpPr>
        <p:spPr>
          <a:xfrm rot="18775718" flipV="1">
            <a:off x="1641735" y="2615379"/>
            <a:ext cx="8131795" cy="2821580"/>
          </a:xfrm>
          <a:prstGeom prst="swooshArrow">
            <a:avLst>
              <a:gd name="adj1" fmla="val 33527"/>
              <a:gd name="adj2" fmla="val 21746"/>
            </a:avLst>
          </a:prstGeom>
          <a:solidFill>
            <a:srgbClr val="FFC000"/>
          </a:solidFill>
          <a:scene3d>
            <a:camera prst="orthographicFront"/>
            <a:lightRig rig="flat" dir="t"/>
          </a:scene3d>
          <a:sp3d z="-190500" extrusionH="12700" prstMaterial="plastic">
            <a:bevelT w="50800" h="50800"/>
          </a:sp3d>
        </p:spPr>
        <p:style>
          <a:lnRef idx="0">
            <a:schemeClr val="accent1">
              <a:hueOff val="0"/>
              <a:satOff val="0"/>
              <a:lumOff val="0"/>
              <a:alphaOff val="0"/>
            </a:schemeClr>
          </a:lnRef>
          <a:fillRef idx="3">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cxnSp>
        <p:nvCxnSpPr>
          <p:cNvPr id="51" name="直線コネクタ 50"/>
          <p:cNvCxnSpPr/>
          <p:nvPr/>
        </p:nvCxnSpPr>
        <p:spPr>
          <a:xfrm>
            <a:off x="2356839" y="1488678"/>
            <a:ext cx="0" cy="5292000"/>
          </a:xfrm>
          <a:prstGeom prst="line">
            <a:avLst/>
          </a:prstGeom>
          <a:ln w="9525" cmpd="dbl">
            <a:prstDash val="dash"/>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3806613" y="1546124"/>
            <a:ext cx="0" cy="5292000"/>
          </a:xfrm>
          <a:prstGeom prst="line">
            <a:avLst/>
          </a:prstGeom>
          <a:ln w="9525" cmpd="db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5474876" y="1483333"/>
            <a:ext cx="0" cy="5292000"/>
          </a:xfrm>
          <a:prstGeom prst="line">
            <a:avLst/>
          </a:prstGeom>
          <a:ln w="9525" cmpd="dbl">
            <a:prstDash val="dash"/>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7007462" y="1483333"/>
            <a:ext cx="0" cy="5292000"/>
          </a:xfrm>
          <a:prstGeom prst="line">
            <a:avLst/>
          </a:prstGeom>
          <a:ln w="9525" cmpd="dbl">
            <a:prstDash val="dash"/>
          </a:ln>
        </p:spPr>
        <p:style>
          <a:lnRef idx="1">
            <a:schemeClr val="accent1"/>
          </a:lnRef>
          <a:fillRef idx="0">
            <a:schemeClr val="accent1"/>
          </a:fillRef>
          <a:effectRef idx="0">
            <a:schemeClr val="accent1"/>
          </a:effectRef>
          <a:fontRef idx="minor">
            <a:schemeClr val="tx1"/>
          </a:fontRef>
        </p:style>
      </p:cxnSp>
      <p:cxnSp>
        <p:nvCxnSpPr>
          <p:cNvPr id="5" name="直線コネクタ 4"/>
          <p:cNvCxnSpPr/>
          <p:nvPr/>
        </p:nvCxnSpPr>
        <p:spPr>
          <a:xfrm>
            <a:off x="216667" y="437256"/>
            <a:ext cx="8726251" cy="0"/>
          </a:xfrm>
          <a:prstGeom prst="line">
            <a:avLst/>
          </a:prstGeom>
        </p:spPr>
        <p:style>
          <a:lnRef idx="1">
            <a:schemeClr val="dk1"/>
          </a:lnRef>
          <a:fillRef idx="0">
            <a:schemeClr val="dk1"/>
          </a:fillRef>
          <a:effectRef idx="0">
            <a:schemeClr val="dk1"/>
          </a:effectRef>
          <a:fontRef idx="minor">
            <a:schemeClr val="tx1"/>
          </a:fontRef>
        </p:style>
      </p:cxnSp>
      <p:sp>
        <p:nvSpPr>
          <p:cNvPr id="25" name="テキスト ボックス 24">
            <a:extLst>
              <a:ext uri="{FF2B5EF4-FFF2-40B4-BE49-F238E27FC236}">
                <a16:creationId xmlns:a16="http://schemas.microsoft.com/office/drawing/2014/main" id="{EBE40337-5FAC-43BE-86DC-EF22BE0A5F1F}"/>
              </a:ext>
            </a:extLst>
          </p:cNvPr>
          <p:cNvSpPr txBox="1"/>
          <p:nvPr/>
        </p:nvSpPr>
        <p:spPr>
          <a:xfrm>
            <a:off x="140635" y="1279472"/>
            <a:ext cx="6037882" cy="230832"/>
          </a:xfrm>
          <a:prstGeom prst="rect">
            <a:avLst/>
          </a:prstGeom>
          <a:solidFill>
            <a:schemeClr val="bg1"/>
          </a:solidFill>
        </p:spPr>
        <p:txBody>
          <a:bodyPr wrap="square" rtlCol="0">
            <a:spAutoFit/>
          </a:bodyPr>
          <a:lstStyle/>
          <a:p>
            <a:r>
              <a:rPr kumimoji="1" lang="ja-JP" altLang="en-US" sz="900" dirty="0"/>
              <a:t>出典：スタートアップ・エコシステム拠点都市 大阪拠点形成計画をもとに副首都推進局にて作成</a:t>
            </a:r>
          </a:p>
        </p:txBody>
      </p:sp>
      <p:sp>
        <p:nvSpPr>
          <p:cNvPr id="3" name="正方形/長方形 2"/>
          <p:cNvSpPr/>
          <p:nvPr/>
        </p:nvSpPr>
        <p:spPr>
          <a:xfrm>
            <a:off x="695162" y="1646077"/>
            <a:ext cx="2445489" cy="3721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a:solidFill>
                  <a:schemeClr val="tx1"/>
                </a:solidFill>
                <a:latin typeface="+mj-lt"/>
              </a:rPr>
              <a:t>AIDOR</a:t>
            </a:r>
            <a:r>
              <a:rPr kumimoji="1" lang="ja-JP" altLang="en-US" sz="1000" b="1" dirty="0">
                <a:solidFill>
                  <a:schemeClr val="tx1"/>
                </a:solidFill>
                <a:latin typeface="+mj-lt"/>
              </a:rPr>
              <a:t>アクセラレーション</a:t>
            </a:r>
            <a:endParaRPr kumimoji="1" lang="en-US" altLang="ja-JP" sz="1000" b="1" dirty="0">
              <a:solidFill>
                <a:schemeClr val="tx1"/>
              </a:solidFill>
              <a:latin typeface="+mj-lt"/>
            </a:endParaRPr>
          </a:p>
          <a:p>
            <a:r>
              <a:rPr kumimoji="1" lang="en-US" altLang="ja-JP" sz="800" dirty="0" err="1">
                <a:solidFill>
                  <a:schemeClr val="tx1"/>
                </a:solidFill>
                <a:latin typeface="+mj-lt"/>
              </a:rPr>
              <a:t>IoT</a:t>
            </a:r>
            <a:r>
              <a:rPr kumimoji="1" lang="ja-JP" altLang="en-US" sz="800" dirty="0">
                <a:solidFill>
                  <a:schemeClr val="tx1"/>
                </a:solidFill>
                <a:latin typeface="+mj-lt"/>
              </a:rPr>
              <a:t>ビジネスに特化した、ビジネス創出プログラム</a:t>
            </a:r>
          </a:p>
        </p:txBody>
      </p:sp>
      <p:sp>
        <p:nvSpPr>
          <p:cNvPr id="27" name="正方形/長方形 26"/>
          <p:cNvSpPr/>
          <p:nvPr/>
        </p:nvSpPr>
        <p:spPr>
          <a:xfrm>
            <a:off x="695162" y="2082612"/>
            <a:ext cx="3030279" cy="44261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堺版スタートアップエコシステム構築</a:t>
            </a:r>
            <a:endParaRPr kumimoji="1" lang="en-US" altLang="ja-JP" sz="1000" b="1" dirty="0">
              <a:solidFill>
                <a:schemeClr val="tx1"/>
              </a:solidFill>
              <a:latin typeface="+mj-lt"/>
            </a:endParaRPr>
          </a:p>
          <a:p>
            <a:r>
              <a:rPr kumimoji="1" lang="ja-JP" altLang="en-US" sz="800" dirty="0">
                <a:solidFill>
                  <a:schemeClr val="tx1"/>
                </a:solidFill>
                <a:latin typeface="+mj-lt"/>
              </a:rPr>
              <a:t>中百舌鳥エリアのスタートアップに対するアクセラレーションプログラム、</a:t>
            </a:r>
            <a:endParaRPr kumimoji="1" lang="en-US" altLang="ja-JP" sz="800" dirty="0">
              <a:solidFill>
                <a:schemeClr val="tx1"/>
              </a:solidFill>
              <a:latin typeface="+mj-lt"/>
            </a:endParaRPr>
          </a:p>
          <a:p>
            <a:r>
              <a:rPr kumimoji="1" lang="ja-JP" altLang="en-US" sz="800" dirty="0">
                <a:solidFill>
                  <a:schemeClr val="tx1"/>
                </a:solidFill>
                <a:latin typeface="+mj-lt"/>
              </a:rPr>
              <a:t>公立大学大阪との産学連携による新事業創出など</a:t>
            </a:r>
          </a:p>
        </p:txBody>
      </p:sp>
      <p:sp>
        <p:nvSpPr>
          <p:cNvPr id="28" name="正方形/長方形 27"/>
          <p:cNvSpPr/>
          <p:nvPr/>
        </p:nvSpPr>
        <p:spPr>
          <a:xfrm>
            <a:off x="2431114" y="2623379"/>
            <a:ext cx="2920519" cy="59544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a:solidFill>
                  <a:schemeClr val="tx1"/>
                </a:solidFill>
                <a:latin typeface="+mj-lt"/>
              </a:rPr>
              <a:t>OIH</a:t>
            </a:r>
            <a:r>
              <a:rPr kumimoji="1" lang="ja-JP" altLang="en-US" sz="1000" b="1" dirty="0">
                <a:solidFill>
                  <a:schemeClr val="tx1"/>
                </a:solidFill>
                <a:latin typeface="+mj-lt"/>
              </a:rPr>
              <a:t>シードアクセラレーションプログラム</a:t>
            </a:r>
            <a:endParaRPr kumimoji="1" lang="en-US" altLang="ja-JP" sz="1000" b="1" dirty="0">
              <a:solidFill>
                <a:schemeClr val="tx1"/>
              </a:solidFill>
              <a:latin typeface="+mj-lt"/>
            </a:endParaRPr>
          </a:p>
          <a:p>
            <a:endParaRPr kumimoji="1" lang="en-US" altLang="ja-JP" sz="800" dirty="0">
              <a:solidFill>
                <a:schemeClr val="tx1"/>
              </a:solidFill>
              <a:latin typeface="+mj-lt"/>
            </a:endParaRPr>
          </a:p>
          <a:p>
            <a:r>
              <a:rPr kumimoji="1" lang="en-US" altLang="ja-JP" sz="800" dirty="0">
                <a:solidFill>
                  <a:schemeClr val="tx1"/>
                </a:solidFill>
                <a:latin typeface="+mj-lt"/>
              </a:rPr>
              <a:t>VC</a:t>
            </a:r>
            <a:r>
              <a:rPr kumimoji="1" lang="ja-JP" altLang="en-US" sz="800" dirty="0">
                <a:solidFill>
                  <a:schemeClr val="tx1"/>
                </a:solidFill>
                <a:latin typeface="+mj-lt"/>
              </a:rPr>
              <a:t>等からの資金調達をはじめ、大企業とのメンタリング・連携、</a:t>
            </a:r>
            <a:endParaRPr kumimoji="1" lang="en-US" altLang="ja-JP" sz="800" dirty="0">
              <a:solidFill>
                <a:schemeClr val="tx1"/>
              </a:solidFill>
              <a:latin typeface="+mj-lt"/>
            </a:endParaRPr>
          </a:p>
          <a:p>
            <a:r>
              <a:rPr kumimoji="1" lang="ja-JP" altLang="en-US" sz="800" dirty="0">
                <a:solidFill>
                  <a:schemeClr val="tx1"/>
                </a:solidFill>
                <a:latin typeface="+mj-lt"/>
              </a:rPr>
              <a:t>メディア露出の機会を提供し、事業の加速化を支援</a:t>
            </a:r>
          </a:p>
        </p:txBody>
      </p:sp>
      <p:sp>
        <p:nvSpPr>
          <p:cNvPr id="29" name="正方形/長方形 28"/>
          <p:cNvSpPr/>
          <p:nvPr/>
        </p:nvSpPr>
        <p:spPr>
          <a:xfrm>
            <a:off x="695162" y="3656169"/>
            <a:ext cx="1350335" cy="206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スタートアップビザ</a:t>
            </a:r>
            <a:endParaRPr kumimoji="1" lang="ja-JP" altLang="en-US" sz="800" b="1" dirty="0">
              <a:solidFill>
                <a:schemeClr val="tx1"/>
              </a:solidFill>
              <a:latin typeface="+mj-lt"/>
            </a:endParaRPr>
          </a:p>
        </p:txBody>
      </p:sp>
      <p:sp>
        <p:nvSpPr>
          <p:cNvPr id="31" name="正方形/長方形 30"/>
          <p:cNvSpPr/>
          <p:nvPr/>
        </p:nvSpPr>
        <p:spPr>
          <a:xfrm>
            <a:off x="695162" y="3978532"/>
            <a:ext cx="1350335" cy="20606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海外ワークショップ</a:t>
            </a:r>
            <a:endParaRPr kumimoji="1" lang="ja-JP" altLang="en-US" sz="800" b="1" dirty="0">
              <a:solidFill>
                <a:schemeClr val="tx1"/>
              </a:solidFill>
              <a:latin typeface="+mj-lt"/>
            </a:endParaRPr>
          </a:p>
        </p:txBody>
      </p:sp>
      <p:sp>
        <p:nvSpPr>
          <p:cNvPr id="33" name="正方形/長方形 32"/>
          <p:cNvSpPr/>
          <p:nvPr/>
        </p:nvSpPr>
        <p:spPr>
          <a:xfrm>
            <a:off x="695161" y="4331145"/>
            <a:ext cx="1190847" cy="45842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a:solidFill>
                  <a:schemeClr val="tx1"/>
                </a:solidFill>
                <a:latin typeface="+mj-lt"/>
              </a:rPr>
              <a:t>S-Cube</a:t>
            </a:r>
          </a:p>
          <a:p>
            <a:r>
              <a:rPr kumimoji="1" lang="ja-JP" altLang="en-US" sz="800" dirty="0">
                <a:solidFill>
                  <a:schemeClr val="tx1"/>
                </a:solidFill>
                <a:latin typeface="+mj-lt"/>
              </a:rPr>
              <a:t>スタートアップ支援の</a:t>
            </a:r>
            <a:endParaRPr kumimoji="1" lang="en-US" altLang="ja-JP" sz="800" dirty="0">
              <a:solidFill>
                <a:schemeClr val="tx1"/>
              </a:solidFill>
              <a:latin typeface="+mj-lt"/>
            </a:endParaRPr>
          </a:p>
          <a:p>
            <a:r>
              <a:rPr kumimoji="1" lang="ja-JP" altLang="en-US" sz="800" dirty="0">
                <a:solidFill>
                  <a:schemeClr val="tx1"/>
                </a:solidFill>
                <a:latin typeface="+mj-lt"/>
              </a:rPr>
              <a:t>活動拠点の運営</a:t>
            </a:r>
          </a:p>
        </p:txBody>
      </p:sp>
      <p:sp>
        <p:nvSpPr>
          <p:cNvPr id="34" name="正方形/長方形 33"/>
          <p:cNvSpPr/>
          <p:nvPr/>
        </p:nvSpPr>
        <p:spPr>
          <a:xfrm>
            <a:off x="684529" y="4877844"/>
            <a:ext cx="1350337" cy="93102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創業機運醸成の取組</a:t>
            </a:r>
            <a:endParaRPr kumimoji="1" lang="en-US" altLang="ja-JP" sz="1000" b="1" dirty="0">
              <a:solidFill>
                <a:schemeClr val="tx1"/>
              </a:solidFill>
              <a:latin typeface="+mj-lt"/>
            </a:endParaRPr>
          </a:p>
          <a:p>
            <a:r>
              <a:rPr kumimoji="1" lang="ja-JP" altLang="en-US" sz="800" dirty="0">
                <a:solidFill>
                  <a:schemeClr val="tx1"/>
                </a:solidFill>
                <a:latin typeface="+mj-lt"/>
              </a:rPr>
              <a:t>大学と連携し、大阪のスタートアップとの交流やインターン促進、また、商工会・商工会議所が取り組む創業の促進に関する補助</a:t>
            </a:r>
          </a:p>
        </p:txBody>
      </p:sp>
      <p:sp>
        <p:nvSpPr>
          <p:cNvPr id="35" name="正方形/長方形 34"/>
          <p:cNvSpPr/>
          <p:nvPr/>
        </p:nvSpPr>
        <p:spPr>
          <a:xfrm>
            <a:off x="2122771" y="3308974"/>
            <a:ext cx="1562986" cy="751049"/>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ベンチャー初期支援事業</a:t>
            </a:r>
            <a:r>
              <a:rPr kumimoji="1" lang="en-US" altLang="ja-JP" sz="1000" b="1" dirty="0">
                <a:solidFill>
                  <a:schemeClr val="tx1"/>
                </a:solidFill>
                <a:latin typeface="+mj-lt"/>
              </a:rPr>
              <a:t>SIO</a:t>
            </a:r>
          </a:p>
          <a:p>
            <a:endParaRPr kumimoji="1" lang="en-US" altLang="ja-JP" sz="800" dirty="0">
              <a:solidFill>
                <a:schemeClr val="tx1"/>
              </a:solidFill>
              <a:latin typeface="+mj-lt"/>
            </a:endParaRPr>
          </a:p>
          <a:p>
            <a:r>
              <a:rPr kumimoji="1" lang="ja-JP" altLang="en-US" sz="800" dirty="0">
                <a:solidFill>
                  <a:schemeClr val="tx1"/>
                </a:solidFill>
                <a:latin typeface="+mj-lt"/>
              </a:rPr>
              <a:t>起業前を対象とする連続講座、アクセラレーションプログラム</a:t>
            </a:r>
          </a:p>
        </p:txBody>
      </p:sp>
      <p:sp>
        <p:nvSpPr>
          <p:cNvPr id="36" name="正方形/長方形 35"/>
          <p:cNvSpPr/>
          <p:nvPr/>
        </p:nvSpPr>
        <p:spPr>
          <a:xfrm>
            <a:off x="2122771" y="4187564"/>
            <a:ext cx="1562986" cy="58065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大阪</a:t>
            </a:r>
            <a:r>
              <a:rPr kumimoji="1" lang="en-US" altLang="ja-JP" sz="1000" b="1" dirty="0">
                <a:solidFill>
                  <a:schemeClr val="tx1"/>
                </a:solidFill>
                <a:latin typeface="+mj-lt"/>
              </a:rPr>
              <a:t>FUND&amp;FUN</a:t>
            </a:r>
            <a:r>
              <a:rPr kumimoji="1" lang="ja-JP" altLang="en-US" sz="1000" b="1" dirty="0">
                <a:solidFill>
                  <a:schemeClr val="tx1"/>
                </a:solidFill>
                <a:latin typeface="+mj-lt"/>
              </a:rPr>
              <a:t>事業</a:t>
            </a:r>
            <a:endParaRPr kumimoji="1" lang="en-US" altLang="ja-JP" sz="1000" b="1" dirty="0">
              <a:solidFill>
                <a:schemeClr val="tx1"/>
              </a:solidFill>
              <a:latin typeface="+mj-lt"/>
            </a:endParaRPr>
          </a:p>
          <a:p>
            <a:r>
              <a:rPr kumimoji="1" lang="ja-JP" altLang="en-US" sz="800" dirty="0">
                <a:solidFill>
                  <a:schemeClr val="tx1"/>
                </a:solidFill>
                <a:latin typeface="+mj-lt"/>
              </a:rPr>
              <a:t>創業ベンチャーに対する資金、プロモーション支援及びハンズオン支援</a:t>
            </a:r>
          </a:p>
        </p:txBody>
      </p:sp>
      <p:sp>
        <p:nvSpPr>
          <p:cNvPr id="37" name="正方形/長方形 36"/>
          <p:cNvSpPr/>
          <p:nvPr/>
        </p:nvSpPr>
        <p:spPr>
          <a:xfrm>
            <a:off x="2122771" y="4890282"/>
            <a:ext cx="1558185" cy="9185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大阪起業家グローイングアップ事業</a:t>
            </a:r>
            <a:endParaRPr kumimoji="1" lang="en-US" altLang="ja-JP" sz="1000" b="1" dirty="0">
              <a:solidFill>
                <a:schemeClr val="tx1"/>
              </a:solidFill>
              <a:latin typeface="+mj-lt"/>
            </a:endParaRPr>
          </a:p>
          <a:p>
            <a:endParaRPr kumimoji="1" lang="en-US" altLang="ja-JP" sz="800" dirty="0">
              <a:solidFill>
                <a:schemeClr val="tx1"/>
              </a:solidFill>
              <a:latin typeface="+mj-lt"/>
            </a:endParaRPr>
          </a:p>
          <a:p>
            <a:r>
              <a:rPr kumimoji="1" lang="ja-JP" altLang="en-US" sz="800" dirty="0">
                <a:solidFill>
                  <a:schemeClr val="tx1"/>
                </a:solidFill>
                <a:latin typeface="+mj-lt"/>
              </a:rPr>
              <a:t>ビジネスプランコンテストを中心に発展からハンズオン支援までの一貫した支援を実施</a:t>
            </a:r>
          </a:p>
        </p:txBody>
      </p:sp>
      <p:sp>
        <p:nvSpPr>
          <p:cNvPr id="38" name="正方形/長方形 37"/>
          <p:cNvSpPr/>
          <p:nvPr/>
        </p:nvSpPr>
        <p:spPr>
          <a:xfrm>
            <a:off x="3845247" y="3467551"/>
            <a:ext cx="1648044" cy="41595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err="1">
                <a:solidFill>
                  <a:schemeClr val="tx1"/>
                </a:solidFill>
                <a:latin typeface="+mj-lt"/>
              </a:rPr>
              <a:t>MeBic</a:t>
            </a:r>
            <a:endParaRPr kumimoji="1" lang="en-US" altLang="ja-JP" sz="1000" b="1" dirty="0">
              <a:solidFill>
                <a:schemeClr val="tx1"/>
              </a:solidFill>
              <a:latin typeface="+mj-lt"/>
            </a:endParaRPr>
          </a:p>
          <a:p>
            <a:r>
              <a:rPr kumimoji="1" lang="ja-JP" altLang="en-US" sz="800" dirty="0">
                <a:solidFill>
                  <a:schemeClr val="tx1"/>
                </a:solidFill>
                <a:latin typeface="+mj-lt"/>
              </a:rPr>
              <a:t>クリエイターとスタートアップの連携機会を提供</a:t>
            </a:r>
          </a:p>
        </p:txBody>
      </p:sp>
      <p:sp>
        <p:nvSpPr>
          <p:cNvPr id="39" name="正方形/長方形 38"/>
          <p:cNvSpPr/>
          <p:nvPr/>
        </p:nvSpPr>
        <p:spPr>
          <a:xfrm>
            <a:off x="4384596" y="4270089"/>
            <a:ext cx="1906138" cy="1018956"/>
          </a:xfrm>
          <a:prstGeom prst="rect">
            <a:avLst/>
          </a:prstGeom>
        </p:spPr>
        <p:style>
          <a:lnRef idx="1">
            <a:schemeClr val="accent1"/>
          </a:lnRef>
          <a:fillRef idx="2">
            <a:schemeClr val="accent1"/>
          </a:fillRef>
          <a:effectRef idx="1">
            <a:schemeClr val="accent1"/>
          </a:effectRef>
          <a:fontRef idx="minor">
            <a:schemeClr val="dk1"/>
          </a:fontRef>
        </p:style>
        <p:txBody>
          <a:bodyPr rtlCol="0" anchor="t" anchorCtr="0"/>
          <a:lstStyle/>
          <a:p>
            <a:r>
              <a:rPr kumimoji="1" lang="ja-JP" altLang="en-US" sz="1000" b="1" dirty="0">
                <a:solidFill>
                  <a:schemeClr val="tx1"/>
                </a:solidFill>
                <a:latin typeface="+mj-lt"/>
              </a:rPr>
              <a:t>ベンチャー企業成長プロジェクト</a:t>
            </a:r>
            <a:endParaRPr kumimoji="1" lang="en-US" altLang="ja-JP" sz="1000" b="1" dirty="0">
              <a:solidFill>
                <a:schemeClr val="tx1"/>
              </a:solidFill>
              <a:latin typeface="+mj-lt"/>
            </a:endParaRPr>
          </a:p>
          <a:p>
            <a:r>
              <a:rPr kumimoji="1" lang="en-US" altLang="ja-JP" sz="1000" b="1" dirty="0">
                <a:solidFill>
                  <a:schemeClr val="tx1"/>
                </a:solidFill>
                <a:latin typeface="+mj-lt"/>
              </a:rPr>
              <a:t>Booming!</a:t>
            </a:r>
          </a:p>
          <a:p>
            <a:r>
              <a:rPr kumimoji="1" lang="ja-JP" altLang="en-US" sz="800" dirty="0">
                <a:solidFill>
                  <a:schemeClr val="tx1"/>
                </a:solidFill>
                <a:latin typeface="+mj-lt"/>
              </a:rPr>
              <a:t>上場をめざす企業に対するアクセラレーションプログラム。大阪ゆかりの上場経験者がメンタリング。</a:t>
            </a:r>
          </a:p>
        </p:txBody>
      </p:sp>
      <p:sp>
        <p:nvSpPr>
          <p:cNvPr id="41" name="正方形/長方形 40"/>
          <p:cNvSpPr/>
          <p:nvPr/>
        </p:nvSpPr>
        <p:spPr>
          <a:xfrm>
            <a:off x="5545287" y="3463493"/>
            <a:ext cx="2066127" cy="7193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スタートアップ発展支援事業</a:t>
            </a:r>
            <a:endParaRPr kumimoji="1" lang="en-US" altLang="ja-JP" sz="1000" b="1" dirty="0">
              <a:solidFill>
                <a:schemeClr val="tx1"/>
              </a:solidFill>
              <a:latin typeface="+mj-lt"/>
            </a:endParaRPr>
          </a:p>
          <a:p>
            <a:r>
              <a:rPr kumimoji="1" lang="en-US" altLang="ja-JP" sz="1000" b="1" dirty="0">
                <a:solidFill>
                  <a:schemeClr val="tx1"/>
                </a:solidFill>
                <a:latin typeface="+mj-lt"/>
              </a:rPr>
              <a:t>RISING!</a:t>
            </a:r>
          </a:p>
          <a:p>
            <a:endParaRPr kumimoji="1" lang="en-US" altLang="ja-JP" sz="800" dirty="0">
              <a:solidFill>
                <a:schemeClr val="tx1"/>
              </a:solidFill>
              <a:latin typeface="+mj-lt"/>
            </a:endParaRPr>
          </a:p>
          <a:p>
            <a:r>
              <a:rPr kumimoji="1" lang="ja-JP" altLang="en-US" sz="800" dirty="0">
                <a:solidFill>
                  <a:schemeClr val="tx1"/>
                </a:solidFill>
                <a:latin typeface="+mj-lt"/>
              </a:rPr>
              <a:t>大阪発のロールモデル創出をめざし、ミドル期を対象とするアクセラレーションプログラム。</a:t>
            </a:r>
          </a:p>
        </p:txBody>
      </p:sp>
      <p:sp>
        <p:nvSpPr>
          <p:cNvPr id="42" name="正方形/長方形 41"/>
          <p:cNvSpPr/>
          <p:nvPr/>
        </p:nvSpPr>
        <p:spPr>
          <a:xfrm>
            <a:off x="5532408" y="1614395"/>
            <a:ext cx="3054958" cy="54583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スタートアップ活躍支援事業</a:t>
            </a:r>
            <a:endParaRPr kumimoji="1" lang="en-US" altLang="ja-JP" sz="1000" b="1" dirty="0">
              <a:solidFill>
                <a:schemeClr val="tx1"/>
              </a:solidFill>
              <a:latin typeface="+mj-lt"/>
            </a:endParaRPr>
          </a:p>
          <a:p>
            <a:r>
              <a:rPr kumimoji="1" lang="ja-JP" altLang="en-US" sz="800" dirty="0">
                <a:solidFill>
                  <a:schemeClr val="tx1"/>
                </a:solidFill>
                <a:latin typeface="+mj-lt"/>
              </a:rPr>
              <a:t>国が誘致する海外トップアクセラレーターの支援の効果を、幅広く大阪のスタートアップ等に行き渡らせ、グローバル化を促進。</a:t>
            </a:r>
          </a:p>
        </p:txBody>
      </p:sp>
      <p:sp>
        <p:nvSpPr>
          <p:cNvPr id="43" name="正方形/長方形 42"/>
          <p:cNvSpPr/>
          <p:nvPr/>
        </p:nvSpPr>
        <p:spPr>
          <a:xfrm>
            <a:off x="6178517" y="2211749"/>
            <a:ext cx="2408849" cy="46647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先端産業国際交流促進</a:t>
            </a:r>
            <a:endParaRPr kumimoji="1" lang="en-US" altLang="ja-JP" sz="1000" b="1" dirty="0">
              <a:solidFill>
                <a:schemeClr val="tx1"/>
              </a:solidFill>
              <a:latin typeface="+mj-lt"/>
            </a:endParaRPr>
          </a:p>
          <a:p>
            <a:r>
              <a:rPr kumimoji="1" lang="en-US" altLang="ja-JP" sz="800" dirty="0">
                <a:solidFill>
                  <a:schemeClr val="tx1"/>
                </a:solidFill>
                <a:latin typeface="+mj-lt"/>
              </a:rPr>
              <a:t>JETRO</a:t>
            </a:r>
            <a:r>
              <a:rPr kumimoji="1" lang="ja-JP" altLang="en-US" sz="800" dirty="0">
                <a:solidFill>
                  <a:schemeClr val="tx1"/>
                </a:solidFill>
                <a:latin typeface="+mj-lt"/>
              </a:rPr>
              <a:t>と連携し、海外総合見本市への出展支援、海外スタートアップの招聘、大阪への投資の促進。</a:t>
            </a:r>
          </a:p>
        </p:txBody>
      </p:sp>
      <p:sp>
        <p:nvSpPr>
          <p:cNvPr id="44" name="正方形/長方形 43"/>
          <p:cNvSpPr/>
          <p:nvPr/>
        </p:nvSpPr>
        <p:spPr>
          <a:xfrm>
            <a:off x="6597633" y="2733081"/>
            <a:ext cx="2001503" cy="684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大阪トップランナー育成事業</a:t>
            </a:r>
            <a:endParaRPr kumimoji="1" lang="en-US" altLang="ja-JP" sz="1000" b="1" dirty="0">
              <a:solidFill>
                <a:schemeClr val="tx1"/>
              </a:solidFill>
              <a:latin typeface="+mj-lt"/>
            </a:endParaRPr>
          </a:p>
          <a:p>
            <a:r>
              <a:rPr kumimoji="1" lang="ja-JP" altLang="en-US" sz="800" dirty="0">
                <a:solidFill>
                  <a:schemeClr val="tx1"/>
                </a:solidFill>
                <a:latin typeface="+mj-lt"/>
              </a:rPr>
              <a:t>医療・介護・健康等の分野で、新たな需要の創出が期待できる製品・サービスを発掘・認定、コーディネーターが伴走支援。</a:t>
            </a:r>
          </a:p>
        </p:txBody>
      </p:sp>
      <p:sp>
        <p:nvSpPr>
          <p:cNvPr id="45" name="正方形/長方形 44"/>
          <p:cNvSpPr/>
          <p:nvPr/>
        </p:nvSpPr>
        <p:spPr>
          <a:xfrm>
            <a:off x="6651625" y="4270089"/>
            <a:ext cx="1884514" cy="46968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en-US" altLang="ja-JP" sz="1000" b="1" dirty="0">
                <a:solidFill>
                  <a:schemeClr val="tx1"/>
                </a:solidFill>
                <a:latin typeface="+mj-lt"/>
              </a:rPr>
              <a:t>V-DRIVE</a:t>
            </a:r>
          </a:p>
          <a:p>
            <a:r>
              <a:rPr kumimoji="1" lang="ja-JP" altLang="en-US" sz="800" dirty="0">
                <a:solidFill>
                  <a:schemeClr val="tx1"/>
                </a:solidFill>
                <a:latin typeface="+mj-lt"/>
              </a:rPr>
              <a:t>イノベーション人材の育成、流動化促進のための大企業人材をスタートアップに派遣。</a:t>
            </a:r>
          </a:p>
        </p:txBody>
      </p:sp>
      <p:sp>
        <p:nvSpPr>
          <p:cNvPr id="46" name="正方形/長方形 45"/>
          <p:cNvSpPr/>
          <p:nvPr/>
        </p:nvSpPr>
        <p:spPr>
          <a:xfrm>
            <a:off x="6357314" y="4804194"/>
            <a:ext cx="2181382" cy="5681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イノベーション創出支援補助金</a:t>
            </a:r>
            <a:endParaRPr kumimoji="1" lang="en-US" altLang="ja-JP" sz="1000" b="1" dirty="0">
              <a:solidFill>
                <a:schemeClr val="tx1"/>
              </a:solidFill>
              <a:latin typeface="+mj-lt"/>
            </a:endParaRPr>
          </a:p>
          <a:p>
            <a:r>
              <a:rPr kumimoji="1" lang="ja-JP" altLang="en-US" sz="800" dirty="0">
                <a:solidFill>
                  <a:schemeClr val="tx1"/>
                </a:solidFill>
                <a:latin typeface="+mj-lt"/>
              </a:rPr>
              <a:t>大学が自らの有望な研究・技術シーズを活用して、民間企業と実施する共同研究等について、研究開発費の一部を補助。</a:t>
            </a:r>
          </a:p>
        </p:txBody>
      </p:sp>
      <p:sp>
        <p:nvSpPr>
          <p:cNvPr id="48" name="正方形/長方形 47"/>
          <p:cNvSpPr/>
          <p:nvPr/>
        </p:nvSpPr>
        <p:spPr>
          <a:xfrm>
            <a:off x="684529" y="5958578"/>
            <a:ext cx="7825563" cy="540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大阪イノベーションハブの運営</a:t>
            </a:r>
            <a:endParaRPr kumimoji="1" lang="en-US" altLang="ja-JP" sz="1000" b="1" dirty="0">
              <a:solidFill>
                <a:schemeClr val="tx1"/>
              </a:solidFill>
              <a:latin typeface="+mj-lt"/>
            </a:endParaRPr>
          </a:p>
          <a:p>
            <a:endParaRPr kumimoji="1" lang="en-US" altLang="ja-JP" sz="800" dirty="0">
              <a:solidFill>
                <a:schemeClr val="tx1"/>
              </a:solidFill>
              <a:latin typeface="+mj-lt"/>
            </a:endParaRPr>
          </a:p>
          <a:p>
            <a:endParaRPr kumimoji="1" lang="en-US" altLang="ja-JP" sz="800" dirty="0">
              <a:solidFill>
                <a:schemeClr val="tx1"/>
              </a:solidFill>
              <a:latin typeface="+mj-lt"/>
            </a:endParaRPr>
          </a:p>
          <a:p>
            <a:r>
              <a:rPr kumimoji="1" lang="ja-JP" altLang="en-US" sz="800" dirty="0">
                <a:solidFill>
                  <a:schemeClr val="tx1"/>
                </a:solidFill>
                <a:latin typeface="+mj-lt"/>
              </a:rPr>
              <a:t>国際ピッチイベント、大企業とのオープンイノベーションなどのプロジェクトの創出、ネットワークの構築、世界からの人材、資金、情報を引き込む。</a:t>
            </a:r>
          </a:p>
        </p:txBody>
      </p:sp>
      <p:cxnSp>
        <p:nvCxnSpPr>
          <p:cNvPr id="7" name="直線コネクタ 6"/>
          <p:cNvCxnSpPr/>
          <p:nvPr/>
        </p:nvCxnSpPr>
        <p:spPr>
          <a:xfrm>
            <a:off x="570565" y="1488678"/>
            <a:ext cx="0" cy="5292000"/>
          </a:xfrm>
          <a:prstGeom prst="line">
            <a:avLst/>
          </a:prstGeom>
        </p:spPr>
        <p:style>
          <a:lnRef idx="1">
            <a:schemeClr val="accent1"/>
          </a:lnRef>
          <a:fillRef idx="0">
            <a:schemeClr val="accent1"/>
          </a:fillRef>
          <a:effectRef idx="0">
            <a:schemeClr val="accent1"/>
          </a:effectRef>
          <a:fontRef idx="minor">
            <a:schemeClr val="tx1"/>
          </a:fontRef>
        </p:style>
      </p:cxnSp>
      <p:sp>
        <p:nvSpPr>
          <p:cNvPr id="55" name="テキスト ボックス 54">
            <a:extLst>
              <a:ext uri="{FF2B5EF4-FFF2-40B4-BE49-F238E27FC236}">
                <a16:creationId xmlns:a16="http://schemas.microsoft.com/office/drawing/2014/main" id="{EBE40337-5FAC-43BE-86DC-EF22BE0A5F1F}"/>
              </a:ext>
            </a:extLst>
          </p:cNvPr>
          <p:cNvSpPr txBox="1"/>
          <p:nvPr/>
        </p:nvSpPr>
        <p:spPr>
          <a:xfrm>
            <a:off x="999297" y="6532650"/>
            <a:ext cx="829671" cy="307777"/>
          </a:xfrm>
          <a:prstGeom prst="rect">
            <a:avLst/>
          </a:prstGeom>
          <a:noFill/>
        </p:spPr>
        <p:txBody>
          <a:bodyPr wrap="square" rtlCol="0">
            <a:spAutoFit/>
          </a:bodyPr>
          <a:lstStyle/>
          <a:p>
            <a:r>
              <a:rPr kumimoji="1" lang="ja-JP" altLang="en-US" sz="1400" b="1" dirty="0"/>
              <a:t>創業前</a:t>
            </a:r>
          </a:p>
        </p:txBody>
      </p:sp>
      <p:sp>
        <p:nvSpPr>
          <p:cNvPr id="56" name="テキスト ボックス 55">
            <a:extLst>
              <a:ext uri="{FF2B5EF4-FFF2-40B4-BE49-F238E27FC236}">
                <a16:creationId xmlns:a16="http://schemas.microsoft.com/office/drawing/2014/main" id="{EBE40337-5FAC-43BE-86DC-EF22BE0A5F1F}"/>
              </a:ext>
            </a:extLst>
          </p:cNvPr>
          <p:cNvSpPr txBox="1"/>
          <p:nvPr/>
        </p:nvSpPr>
        <p:spPr>
          <a:xfrm>
            <a:off x="2627019" y="6504857"/>
            <a:ext cx="997541" cy="307777"/>
          </a:xfrm>
          <a:prstGeom prst="rect">
            <a:avLst/>
          </a:prstGeom>
          <a:noFill/>
        </p:spPr>
        <p:txBody>
          <a:bodyPr wrap="square" rtlCol="0">
            <a:spAutoFit/>
          </a:bodyPr>
          <a:lstStyle/>
          <a:p>
            <a:r>
              <a:rPr kumimoji="1" lang="ja-JP" altLang="en-US" sz="1400" b="1" dirty="0"/>
              <a:t>シード期</a:t>
            </a:r>
          </a:p>
        </p:txBody>
      </p:sp>
      <p:sp>
        <p:nvSpPr>
          <p:cNvPr id="57" name="テキスト ボックス 56">
            <a:extLst>
              <a:ext uri="{FF2B5EF4-FFF2-40B4-BE49-F238E27FC236}">
                <a16:creationId xmlns:a16="http://schemas.microsoft.com/office/drawing/2014/main" id="{EBE40337-5FAC-43BE-86DC-EF22BE0A5F1F}"/>
              </a:ext>
            </a:extLst>
          </p:cNvPr>
          <p:cNvSpPr txBox="1"/>
          <p:nvPr/>
        </p:nvSpPr>
        <p:spPr>
          <a:xfrm>
            <a:off x="4170498" y="6504857"/>
            <a:ext cx="1181136" cy="307777"/>
          </a:xfrm>
          <a:prstGeom prst="rect">
            <a:avLst/>
          </a:prstGeom>
          <a:noFill/>
        </p:spPr>
        <p:txBody>
          <a:bodyPr wrap="square" rtlCol="0">
            <a:spAutoFit/>
          </a:bodyPr>
          <a:lstStyle/>
          <a:p>
            <a:r>
              <a:rPr kumimoji="1" lang="ja-JP" altLang="en-US" sz="1400" b="1" dirty="0"/>
              <a:t>アーリー期</a:t>
            </a:r>
          </a:p>
        </p:txBody>
      </p:sp>
      <p:sp>
        <p:nvSpPr>
          <p:cNvPr id="58" name="テキスト ボックス 57">
            <a:extLst>
              <a:ext uri="{FF2B5EF4-FFF2-40B4-BE49-F238E27FC236}">
                <a16:creationId xmlns:a16="http://schemas.microsoft.com/office/drawing/2014/main" id="{EBE40337-5FAC-43BE-86DC-EF22BE0A5F1F}"/>
              </a:ext>
            </a:extLst>
          </p:cNvPr>
          <p:cNvSpPr txBox="1"/>
          <p:nvPr/>
        </p:nvSpPr>
        <p:spPr>
          <a:xfrm>
            <a:off x="5768795" y="6504857"/>
            <a:ext cx="1181136" cy="307777"/>
          </a:xfrm>
          <a:prstGeom prst="rect">
            <a:avLst/>
          </a:prstGeom>
          <a:noFill/>
        </p:spPr>
        <p:txBody>
          <a:bodyPr wrap="square" rtlCol="0">
            <a:spAutoFit/>
          </a:bodyPr>
          <a:lstStyle/>
          <a:p>
            <a:r>
              <a:rPr kumimoji="1" lang="ja-JP" altLang="en-US" sz="1400" b="1" dirty="0"/>
              <a:t>ミドル期</a:t>
            </a:r>
          </a:p>
        </p:txBody>
      </p:sp>
      <p:sp>
        <p:nvSpPr>
          <p:cNvPr id="59" name="テキスト ボックス 58">
            <a:extLst>
              <a:ext uri="{FF2B5EF4-FFF2-40B4-BE49-F238E27FC236}">
                <a16:creationId xmlns:a16="http://schemas.microsoft.com/office/drawing/2014/main" id="{EBE40337-5FAC-43BE-86DC-EF22BE0A5F1F}"/>
              </a:ext>
            </a:extLst>
          </p:cNvPr>
          <p:cNvSpPr txBox="1"/>
          <p:nvPr/>
        </p:nvSpPr>
        <p:spPr>
          <a:xfrm>
            <a:off x="7355003" y="6514629"/>
            <a:ext cx="1181136" cy="307777"/>
          </a:xfrm>
          <a:prstGeom prst="rect">
            <a:avLst/>
          </a:prstGeom>
          <a:noFill/>
        </p:spPr>
        <p:txBody>
          <a:bodyPr wrap="square" rtlCol="0">
            <a:spAutoFit/>
          </a:bodyPr>
          <a:lstStyle/>
          <a:p>
            <a:r>
              <a:rPr kumimoji="1" lang="ja-JP" altLang="en-US" sz="1400" b="1" dirty="0"/>
              <a:t>レイター期</a:t>
            </a:r>
          </a:p>
        </p:txBody>
      </p:sp>
      <p:pic>
        <p:nvPicPr>
          <p:cNvPr id="1026" name="Picture 2" descr="OIH×Startups Law OBAオンライン無料法律相談 画像"/>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393279" y="6015481"/>
            <a:ext cx="799762" cy="2847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IO連続講座 画像"/>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733626" y="3526077"/>
            <a:ext cx="687369" cy="2463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oming! 画像"/>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5309074" y="4887118"/>
            <a:ext cx="801903" cy="28547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ISING 画像"/>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6800632" y="3639432"/>
            <a:ext cx="694872" cy="2473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ビジネスプランコンテスト 画像"/>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07601" y="5134066"/>
            <a:ext cx="605646" cy="21561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スターターズピッチ画像"/>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478375" y="6018564"/>
            <a:ext cx="833573" cy="29675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Morning Meetup 画像"/>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548904" y="6011355"/>
            <a:ext cx="874073" cy="31117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うめきたピッチ 画像"/>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5589224" y="5982981"/>
            <a:ext cx="964887" cy="343500"/>
          </a:xfrm>
          <a:prstGeom prst="rect">
            <a:avLst/>
          </a:prstGeom>
          <a:noFill/>
          <a:extLst>
            <a:ext uri="{909E8E84-426E-40DD-AFC4-6F175D3DCCD1}">
              <a14:hiddenFill xmlns:a14="http://schemas.microsoft.com/office/drawing/2010/main">
                <a:solidFill>
                  <a:srgbClr val="FFFFFF"/>
                </a:solidFill>
              </a14:hiddenFill>
            </a:ext>
          </a:extLst>
        </p:spPr>
      </p:pic>
      <p:sp>
        <p:nvSpPr>
          <p:cNvPr id="60" name="正方形/長方形 59"/>
          <p:cNvSpPr/>
          <p:nvPr/>
        </p:nvSpPr>
        <p:spPr>
          <a:xfrm>
            <a:off x="4105023" y="5429820"/>
            <a:ext cx="4431116" cy="446697"/>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kumimoji="1" lang="ja-JP" altLang="en-US" sz="1000" b="1" dirty="0">
                <a:solidFill>
                  <a:schemeClr val="tx1"/>
                </a:solidFill>
                <a:latin typeface="+mj-lt"/>
              </a:rPr>
              <a:t>実証実験支援</a:t>
            </a:r>
            <a:endParaRPr kumimoji="1" lang="en-US" altLang="ja-JP" sz="1000" b="1" dirty="0">
              <a:solidFill>
                <a:schemeClr val="tx1"/>
              </a:solidFill>
              <a:latin typeface="+mj-lt"/>
            </a:endParaRPr>
          </a:p>
          <a:p>
            <a:r>
              <a:rPr kumimoji="1" lang="ja-JP" altLang="en-US" sz="800" dirty="0">
                <a:solidFill>
                  <a:schemeClr val="tx1"/>
                </a:solidFill>
                <a:latin typeface="+mj-lt"/>
              </a:rPr>
              <a:t>「未来社会の実験場」をコンセプトとする</a:t>
            </a:r>
            <a:r>
              <a:rPr kumimoji="1" lang="en-US" altLang="ja-JP" sz="800" dirty="0">
                <a:solidFill>
                  <a:schemeClr val="tx1"/>
                </a:solidFill>
                <a:latin typeface="+mj-lt"/>
              </a:rPr>
              <a:t>2025</a:t>
            </a:r>
            <a:r>
              <a:rPr kumimoji="1" lang="ja-JP" altLang="en-US" sz="800" dirty="0">
                <a:solidFill>
                  <a:schemeClr val="tx1"/>
                </a:solidFill>
                <a:latin typeface="+mj-lt"/>
              </a:rPr>
              <a:t>年大阪・関西万博を見据え、大阪での先端技術を活用した実証実験を希望する事業者を支援。</a:t>
            </a:r>
          </a:p>
        </p:txBody>
      </p:sp>
      <p:sp>
        <p:nvSpPr>
          <p:cNvPr id="49" name="正方形/長方形 48"/>
          <p:cNvSpPr/>
          <p:nvPr/>
        </p:nvSpPr>
        <p:spPr>
          <a:xfrm>
            <a:off x="0" y="1706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８－８</a:t>
            </a:r>
            <a:r>
              <a:rPr lang="en-US" altLang="ja-JP" kern="0" dirty="0" smtClean="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大阪における主なスタートアップ支援の</a:t>
            </a:r>
            <a:r>
              <a:rPr lang="ja-JP" altLang="en-US" kern="0" dirty="0" smtClean="0">
                <a:solidFill>
                  <a:srgbClr val="000000"/>
                </a:solidFill>
                <a:ea typeface="Meiryo UI" pitchFamily="50" charset="-128"/>
                <a:cs typeface="Meiryo UI" pitchFamily="50" charset="-128"/>
              </a:rPr>
              <a:t>取組み（</a:t>
            </a:r>
            <a:r>
              <a:rPr lang="en-US" altLang="ja-JP" kern="0" dirty="0" smtClean="0">
                <a:solidFill>
                  <a:srgbClr val="000000"/>
                </a:solidFill>
                <a:ea typeface="Meiryo UI" pitchFamily="50" charset="-128"/>
                <a:cs typeface="Meiryo UI" pitchFamily="50" charset="-128"/>
              </a:rPr>
              <a:t>1.</a:t>
            </a:r>
            <a:r>
              <a:rPr lang="ja-JP" altLang="en-US" kern="0" dirty="0" smtClean="0">
                <a:solidFill>
                  <a:srgbClr val="000000"/>
                </a:solidFill>
                <a:ea typeface="Meiryo UI" pitchFamily="50" charset="-128"/>
                <a:cs typeface="Meiryo UI" pitchFamily="50" charset="-128"/>
              </a:rPr>
              <a:t>主</a:t>
            </a:r>
            <a:r>
              <a:rPr lang="ja-JP" altLang="en-US" kern="0" dirty="0">
                <a:solidFill>
                  <a:srgbClr val="000000"/>
                </a:solidFill>
                <a:ea typeface="Meiryo UI" pitchFamily="50" charset="-128"/>
                <a:cs typeface="Meiryo UI" pitchFamily="50" charset="-128"/>
              </a:rPr>
              <a:t>な支援メニュー）</a:t>
            </a:r>
          </a:p>
        </p:txBody>
      </p:sp>
      <p:sp>
        <p:nvSpPr>
          <p:cNvPr id="50" name="正方形/長方形 49">
            <a:extLst>
              <a:ext uri="{FF2B5EF4-FFF2-40B4-BE49-F238E27FC236}">
                <a16:creationId xmlns:a16="http://schemas.microsoft.com/office/drawing/2014/main" id="{0ACAFD84-3FCD-49E0-84EE-0992DF06F324}"/>
              </a:ext>
            </a:extLst>
          </p:cNvPr>
          <p:cNvSpPr/>
          <p:nvPr/>
        </p:nvSpPr>
        <p:spPr>
          <a:xfrm>
            <a:off x="120305" y="526598"/>
            <a:ext cx="8822613"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大阪府市の中小企業支援機関が統合した「大阪産業局」が中心となり、</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をはじめとする民間の支援機関と連携を図りながらスタートアップ支援を実施。起業家や技術者、</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VC</a:t>
            </a:r>
            <a:r>
              <a:rPr lang="ja-JP" altLang="en-US" sz="1400" dirty="0" err="1">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大企業などが集まる「大阪イノベーションハブ（</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）」が拠点となり、スタートアップ・エコシステムを形成。</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OIH</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では、ワンストップで様々なスタートアップ支援メニューも紹介。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10"/>
          <a:stretch>
            <a:fillRect/>
          </a:stretch>
        </p:blipFill>
        <p:spPr>
          <a:xfrm>
            <a:off x="4564053" y="2618555"/>
            <a:ext cx="851736" cy="241458"/>
          </a:xfrm>
          <a:prstGeom prst="rect">
            <a:avLst/>
          </a:prstGeom>
        </p:spPr>
      </p:pic>
      <p:sp>
        <p:nvSpPr>
          <p:cNvPr id="61" name="テキスト ボックス 60">
            <a:extLst>
              <a:ext uri="{FF2B5EF4-FFF2-40B4-BE49-F238E27FC236}">
                <a16:creationId xmlns:a16="http://schemas.microsoft.com/office/drawing/2014/main" id="{EBE40337-5FAC-43BE-86DC-EF22BE0A5F1F}"/>
              </a:ext>
            </a:extLst>
          </p:cNvPr>
          <p:cNvSpPr txBox="1"/>
          <p:nvPr/>
        </p:nvSpPr>
        <p:spPr>
          <a:xfrm>
            <a:off x="8551763" y="1288788"/>
            <a:ext cx="644861" cy="338554"/>
          </a:xfrm>
          <a:prstGeom prst="rect">
            <a:avLst/>
          </a:prstGeom>
          <a:noFill/>
        </p:spPr>
        <p:txBody>
          <a:bodyPr wrap="square" rtlCol="0">
            <a:spAutoFit/>
          </a:bodyPr>
          <a:lstStyle/>
          <a:p>
            <a:r>
              <a:rPr kumimoji="1" lang="ja-JP" altLang="en-US" sz="1600" b="1" dirty="0"/>
              <a:t>成長</a:t>
            </a:r>
          </a:p>
        </p:txBody>
      </p:sp>
      <p:sp>
        <p:nvSpPr>
          <p:cNvPr id="62" name="正方形/長方形 61"/>
          <p:cNvSpPr/>
          <p:nvPr/>
        </p:nvSpPr>
        <p:spPr>
          <a:xfrm>
            <a:off x="7084064" y="11698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1702258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線コネクタ 4"/>
          <p:cNvCxnSpPr/>
          <p:nvPr/>
        </p:nvCxnSpPr>
        <p:spPr>
          <a:xfrm>
            <a:off x="216667" y="437256"/>
            <a:ext cx="8726251" cy="0"/>
          </a:xfrm>
          <a:prstGeom prst="line">
            <a:avLst/>
          </a:prstGeom>
        </p:spPr>
        <p:style>
          <a:lnRef idx="1">
            <a:schemeClr val="dk1"/>
          </a:lnRef>
          <a:fillRef idx="0">
            <a:schemeClr val="dk1"/>
          </a:fillRef>
          <a:effectRef idx="0">
            <a:schemeClr val="dk1"/>
          </a:effectRef>
          <a:fontRef idx="minor">
            <a:schemeClr val="tx1"/>
          </a:fontRef>
        </p:style>
      </p:cxnSp>
      <p:sp>
        <p:nvSpPr>
          <p:cNvPr id="40" name="テキスト ボックス 39">
            <a:extLst>
              <a:ext uri="{FF2B5EF4-FFF2-40B4-BE49-F238E27FC236}">
                <a16:creationId xmlns:a16="http://schemas.microsoft.com/office/drawing/2014/main" id="{EBE40337-5FAC-43BE-86DC-EF22BE0A5F1F}"/>
              </a:ext>
            </a:extLst>
          </p:cNvPr>
          <p:cNvSpPr txBox="1"/>
          <p:nvPr/>
        </p:nvSpPr>
        <p:spPr>
          <a:xfrm>
            <a:off x="-1" y="6624584"/>
            <a:ext cx="5363203" cy="261610"/>
          </a:xfrm>
          <a:prstGeom prst="rect">
            <a:avLst/>
          </a:prstGeom>
          <a:noFill/>
        </p:spPr>
        <p:txBody>
          <a:bodyPr wrap="square" rtlCol="0">
            <a:spAutoFit/>
          </a:bodyPr>
          <a:lstStyle/>
          <a:p>
            <a:r>
              <a:rPr kumimoji="1" lang="ja-JP" altLang="en-US" sz="1100" dirty="0"/>
              <a:t>出典：</a:t>
            </a:r>
            <a:r>
              <a:rPr kumimoji="1" lang="en-US" altLang="ja-JP" sz="1100" dirty="0"/>
              <a:t>OSAKA INNOVATION HUB </a:t>
            </a:r>
            <a:r>
              <a:rPr kumimoji="1" lang="ja-JP" altLang="en-US" sz="1100" dirty="0"/>
              <a:t>ホームページをもとに副首都推進局にて作成</a:t>
            </a:r>
          </a:p>
        </p:txBody>
      </p:sp>
      <p:sp>
        <p:nvSpPr>
          <p:cNvPr id="24" name="角丸四角形 23"/>
          <p:cNvSpPr/>
          <p:nvPr/>
        </p:nvSpPr>
        <p:spPr>
          <a:xfrm>
            <a:off x="1471795" y="1224689"/>
            <a:ext cx="2169936" cy="43507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Pゴシック" panose="020B0400000000000000" pitchFamily="50" charset="-128"/>
                <a:ea typeface="BIZ UDPゴシック" panose="020B0400000000000000" pitchFamily="50" charset="-128"/>
              </a:rPr>
              <a:t>（大阪府域全体）</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5" name="角丸四角形 24"/>
          <p:cNvSpPr/>
          <p:nvPr/>
        </p:nvSpPr>
        <p:spPr>
          <a:xfrm>
            <a:off x="5926060" y="1275059"/>
            <a:ext cx="2169936" cy="43507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a:solidFill>
                  <a:schemeClr val="tx1"/>
                </a:solidFill>
                <a:latin typeface="BIZ UDPゴシック" panose="020B0400000000000000" pitchFamily="50" charset="-128"/>
                <a:ea typeface="BIZ UDPゴシック" panose="020B0400000000000000" pitchFamily="50" charset="-128"/>
              </a:rPr>
              <a:t>（大阪市内梅田周辺）</a:t>
            </a:r>
            <a:endParaRPr lang="en-US" altLang="ja-JP" sz="1600" dirty="0">
              <a:solidFill>
                <a:schemeClr val="tx1"/>
              </a:solidFill>
              <a:latin typeface="BIZ UDPゴシック" panose="020B0400000000000000" pitchFamily="50" charset="-128"/>
              <a:ea typeface="BIZ UDPゴシック" panose="020B0400000000000000" pitchFamily="50" charset="-128"/>
            </a:endParaRPr>
          </a:p>
        </p:txBody>
      </p:sp>
      <p:pic>
        <p:nvPicPr>
          <p:cNvPr id="4" name="図 3"/>
          <p:cNvPicPr>
            <a:picLocks noChangeAspect="1"/>
          </p:cNvPicPr>
          <p:nvPr/>
        </p:nvPicPr>
        <p:blipFill>
          <a:blip r:embed="rId2"/>
          <a:stretch>
            <a:fillRect/>
          </a:stretch>
        </p:blipFill>
        <p:spPr>
          <a:xfrm>
            <a:off x="139392" y="1655002"/>
            <a:ext cx="4534483" cy="4141529"/>
          </a:xfrm>
          <a:prstGeom prst="rect">
            <a:avLst/>
          </a:prstGeom>
        </p:spPr>
      </p:pic>
      <p:pic>
        <p:nvPicPr>
          <p:cNvPr id="7" name="図 6"/>
          <p:cNvPicPr>
            <a:picLocks noChangeAspect="1"/>
          </p:cNvPicPr>
          <p:nvPr/>
        </p:nvPicPr>
        <p:blipFill>
          <a:blip r:embed="rId3"/>
          <a:stretch>
            <a:fillRect/>
          </a:stretch>
        </p:blipFill>
        <p:spPr>
          <a:xfrm>
            <a:off x="4852610" y="1655002"/>
            <a:ext cx="4132084" cy="4141529"/>
          </a:xfrm>
          <a:prstGeom prst="rect">
            <a:avLst/>
          </a:prstGeom>
        </p:spPr>
      </p:pic>
      <p:pic>
        <p:nvPicPr>
          <p:cNvPr id="8" name="図 7"/>
          <p:cNvPicPr>
            <a:picLocks noChangeAspect="1"/>
          </p:cNvPicPr>
          <p:nvPr/>
        </p:nvPicPr>
        <p:blipFill>
          <a:blip r:embed="rId4"/>
          <a:stretch>
            <a:fillRect/>
          </a:stretch>
        </p:blipFill>
        <p:spPr>
          <a:xfrm>
            <a:off x="2206905" y="6147667"/>
            <a:ext cx="857250" cy="190500"/>
          </a:xfrm>
          <a:prstGeom prst="rect">
            <a:avLst/>
          </a:prstGeom>
        </p:spPr>
      </p:pic>
      <p:pic>
        <p:nvPicPr>
          <p:cNvPr id="10" name="図 9"/>
          <p:cNvPicPr>
            <a:picLocks noChangeAspect="1"/>
          </p:cNvPicPr>
          <p:nvPr/>
        </p:nvPicPr>
        <p:blipFill>
          <a:blip r:embed="rId5"/>
          <a:stretch>
            <a:fillRect/>
          </a:stretch>
        </p:blipFill>
        <p:spPr>
          <a:xfrm>
            <a:off x="3263350" y="6157192"/>
            <a:ext cx="819150" cy="171450"/>
          </a:xfrm>
          <a:prstGeom prst="rect">
            <a:avLst/>
          </a:prstGeom>
        </p:spPr>
      </p:pic>
      <p:pic>
        <p:nvPicPr>
          <p:cNvPr id="11" name="図 10"/>
          <p:cNvPicPr>
            <a:picLocks noChangeAspect="1"/>
          </p:cNvPicPr>
          <p:nvPr/>
        </p:nvPicPr>
        <p:blipFill>
          <a:blip r:embed="rId6"/>
          <a:stretch>
            <a:fillRect/>
          </a:stretch>
        </p:blipFill>
        <p:spPr>
          <a:xfrm>
            <a:off x="4346769" y="6142904"/>
            <a:ext cx="828675" cy="200025"/>
          </a:xfrm>
          <a:prstGeom prst="rect">
            <a:avLst/>
          </a:prstGeom>
        </p:spPr>
      </p:pic>
      <p:pic>
        <p:nvPicPr>
          <p:cNvPr id="12" name="図 11"/>
          <p:cNvPicPr>
            <a:picLocks noChangeAspect="1"/>
          </p:cNvPicPr>
          <p:nvPr/>
        </p:nvPicPr>
        <p:blipFill>
          <a:blip r:embed="rId7"/>
          <a:stretch>
            <a:fillRect/>
          </a:stretch>
        </p:blipFill>
        <p:spPr>
          <a:xfrm>
            <a:off x="5363203" y="6155949"/>
            <a:ext cx="1647825" cy="381000"/>
          </a:xfrm>
          <a:prstGeom prst="rect">
            <a:avLst/>
          </a:prstGeom>
        </p:spPr>
      </p:pic>
      <p:sp>
        <p:nvSpPr>
          <p:cNvPr id="13" name="正方形/長方形 12"/>
          <p:cNvSpPr/>
          <p:nvPr/>
        </p:nvSpPr>
        <p:spPr>
          <a:xfrm>
            <a:off x="1966278" y="6068869"/>
            <a:ext cx="5243945" cy="4957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1912564" y="5735533"/>
            <a:ext cx="2169936" cy="435076"/>
          </a:xfrm>
          <a:prstGeom prst="roundRect">
            <a:avLst>
              <a:gd name="adj" fmla="val 2804"/>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BIZ UDPゴシック" panose="020B0400000000000000" pitchFamily="50" charset="-128"/>
                <a:ea typeface="BIZ UDPゴシック" panose="020B0400000000000000" pitchFamily="50" charset="-128"/>
              </a:rPr>
              <a:t>凡例</a:t>
            </a:r>
            <a:endParaRPr lang="en-US" altLang="ja-JP" sz="12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0" y="-25164"/>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８－８</a:t>
            </a:r>
            <a:r>
              <a:rPr lang="en-US" altLang="ja-JP" kern="0" dirty="0" smtClean="0">
                <a:solidFill>
                  <a:srgbClr val="000000"/>
                </a:solidFill>
                <a:ea typeface="Meiryo UI" pitchFamily="50" charset="-128"/>
                <a:cs typeface="Meiryo UI" pitchFamily="50" charset="-128"/>
              </a:rPr>
              <a:t>. </a:t>
            </a:r>
            <a:r>
              <a:rPr lang="ja-JP" altLang="en-US" kern="0" dirty="0" smtClean="0">
                <a:solidFill>
                  <a:srgbClr val="000000"/>
                </a:solidFill>
                <a:ea typeface="Meiryo UI" pitchFamily="50" charset="-128"/>
                <a:cs typeface="Meiryo UI" pitchFamily="50" charset="-128"/>
              </a:rPr>
              <a:t>大阪</a:t>
            </a:r>
            <a:r>
              <a:rPr lang="ja-JP" altLang="en-US" kern="0" dirty="0">
                <a:solidFill>
                  <a:srgbClr val="000000"/>
                </a:solidFill>
                <a:ea typeface="Meiryo UI" pitchFamily="50" charset="-128"/>
                <a:cs typeface="Meiryo UI" pitchFamily="50" charset="-128"/>
              </a:rPr>
              <a:t>における主なスタートアップ支援の</a:t>
            </a:r>
            <a:r>
              <a:rPr lang="ja-JP" altLang="en-US" kern="0" dirty="0" smtClean="0">
                <a:solidFill>
                  <a:srgbClr val="000000"/>
                </a:solidFill>
                <a:ea typeface="Meiryo UI" pitchFamily="50" charset="-128"/>
                <a:cs typeface="Meiryo UI" pitchFamily="50" charset="-128"/>
              </a:rPr>
              <a:t>取組み（２</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主</a:t>
            </a:r>
            <a:r>
              <a:rPr lang="ja-JP" altLang="en-US" kern="0" dirty="0">
                <a:solidFill>
                  <a:srgbClr val="000000"/>
                </a:solidFill>
                <a:ea typeface="Meiryo UI" pitchFamily="50" charset="-128"/>
                <a:cs typeface="Meiryo UI" pitchFamily="50" charset="-128"/>
              </a:rPr>
              <a:t>な支援施設</a:t>
            </a:r>
            <a:r>
              <a:rPr lang="ja-JP" altLang="en-US" sz="1600" kern="0" dirty="0">
                <a:solidFill>
                  <a:srgbClr val="000000"/>
                </a:solidFill>
                <a:ea typeface="Meiryo UI" pitchFamily="50" charset="-128"/>
                <a:cs typeface="Meiryo UI" pitchFamily="50" charset="-128"/>
              </a:rPr>
              <a:t>）</a:t>
            </a:r>
          </a:p>
        </p:txBody>
      </p:sp>
      <p:sp>
        <p:nvSpPr>
          <p:cNvPr id="17" name="正方形/長方形 16">
            <a:extLst>
              <a:ext uri="{FF2B5EF4-FFF2-40B4-BE49-F238E27FC236}">
                <a16:creationId xmlns:a16="http://schemas.microsoft.com/office/drawing/2014/main" id="{0ACAFD84-3FCD-49E0-84EE-0992DF06F324}"/>
              </a:ext>
            </a:extLst>
          </p:cNvPr>
          <p:cNvSpPr/>
          <p:nvPr/>
        </p:nvSpPr>
        <p:spPr>
          <a:xfrm>
            <a:off x="120305" y="526598"/>
            <a:ext cx="8822613" cy="684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大阪には、民間施設、公的施設、大学施設など、様々なスタートアップ支援施設があり、シェアオフィスやコワーキングスペースも充実。</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7067296" y="7650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35080425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4720383" y="2366573"/>
            <a:ext cx="4121253" cy="3590855"/>
          </a:xfrm>
          <a:prstGeom prst="rect">
            <a:avLst/>
          </a:prstGeom>
        </p:spPr>
      </p:pic>
      <p:pic>
        <p:nvPicPr>
          <p:cNvPr id="2" name="図 1"/>
          <p:cNvPicPr>
            <a:picLocks noChangeAspect="1"/>
          </p:cNvPicPr>
          <p:nvPr/>
        </p:nvPicPr>
        <p:blipFill>
          <a:blip r:embed="rId3"/>
          <a:stretch>
            <a:fillRect/>
          </a:stretch>
        </p:blipFill>
        <p:spPr>
          <a:xfrm>
            <a:off x="326189" y="2387672"/>
            <a:ext cx="4352921" cy="3584759"/>
          </a:xfrm>
          <a:prstGeom prst="rect">
            <a:avLst/>
          </a:prstGeom>
        </p:spPr>
      </p:pic>
      <p:sp>
        <p:nvSpPr>
          <p:cNvPr id="7" name="正方形/長方形 6"/>
          <p:cNvSpPr/>
          <p:nvPr/>
        </p:nvSpPr>
        <p:spPr>
          <a:xfrm>
            <a:off x="104503" y="872617"/>
            <a:ext cx="8719205" cy="540159"/>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大阪府のスタートアップ投資は増加傾向であり、資金調達をしているスタートアップの数も増えているが、東京との乖離は大きい。</a:t>
            </a:r>
          </a:p>
        </p:txBody>
      </p:sp>
      <p:sp>
        <p:nvSpPr>
          <p:cNvPr id="12" name="テキスト ボックス 3"/>
          <p:cNvSpPr txBox="1"/>
          <p:nvPr/>
        </p:nvSpPr>
        <p:spPr>
          <a:xfrm>
            <a:off x="2087010" y="2350646"/>
            <a:ext cx="1638590"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東京都のみ右軸を参照</a:t>
            </a:r>
            <a:endPar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4" name="テキスト ボックス 3"/>
          <p:cNvSpPr txBox="1"/>
          <p:nvPr/>
        </p:nvSpPr>
        <p:spPr>
          <a:xfrm>
            <a:off x="6849377" y="2263359"/>
            <a:ext cx="1638590"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mn-cs"/>
              </a:rPr>
              <a:t> 東京都のみ右軸を参照</a:t>
            </a:r>
            <a:endPar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16" name="正方形/長方形 15"/>
          <p:cNvSpPr/>
          <p:nvPr/>
        </p:nvSpPr>
        <p:spPr>
          <a:xfrm>
            <a:off x="104502" y="351197"/>
            <a:ext cx="6844938"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地域別スタートアップの</a:t>
            </a:r>
            <a:r>
              <a:rPr kumimoji="1" lang="ja-JP" altLang="en-US" sz="1400" b="1"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資金調達額と企業数の推移</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9" name="テキスト ボックス 18"/>
          <p:cNvSpPr txBox="1"/>
          <p:nvPr/>
        </p:nvSpPr>
        <p:spPr>
          <a:xfrm>
            <a:off x="336979" y="6140929"/>
            <a:ext cx="8504657" cy="261610"/>
          </a:xfrm>
          <a:prstGeom prst="rect">
            <a:avLst/>
          </a:prstGeom>
          <a:noFill/>
        </p:spPr>
        <p:txBody>
          <a:bodyPr wrap="square" rtlCol="0">
            <a:spAutoFit/>
          </a:bodyPr>
          <a:lstStyle/>
          <a:p>
            <a:pPr lvl="0">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dirty="0">
                <a:solidFill>
                  <a:prstClr val="black"/>
                </a:solidFill>
                <a:latin typeface="Meiryo UI" panose="020B0604030504040204" pitchFamily="50" charset="-128"/>
                <a:ea typeface="Meiryo UI" panose="020B0604030504040204" pitchFamily="50" charset="-128"/>
              </a:rPr>
              <a:t>：株式会社ユーザベース</a:t>
            </a:r>
            <a:r>
              <a:rPr lang="en-US" altLang="ja-JP" sz="1100" dirty="0">
                <a:solidFill>
                  <a:prstClr val="black"/>
                </a:solidFill>
                <a:latin typeface="Meiryo UI" panose="020B0604030504040204" pitchFamily="50" charset="-128"/>
                <a:ea typeface="Meiryo UI" panose="020B0604030504040204" pitchFamily="50" charset="-128"/>
              </a:rPr>
              <a:t> </a:t>
            </a:r>
            <a:r>
              <a:rPr lang="ja-JP" altLang="en-US" sz="1100" dirty="0">
                <a:solidFill>
                  <a:prstClr val="black"/>
                </a:solidFill>
                <a:latin typeface="Meiryo UI" panose="020B0604030504040204" pitchFamily="50" charset="-128"/>
                <a:ea typeface="Meiryo UI" panose="020B0604030504040204" pitchFamily="50" charset="-128"/>
              </a:rPr>
              <a:t>「</a:t>
            </a:r>
            <a:r>
              <a:rPr lang="en-US" altLang="ja-JP" sz="1100" dirty="0">
                <a:solidFill>
                  <a:prstClr val="black"/>
                </a:solidFill>
                <a:latin typeface="Meiryo UI" panose="020B0604030504040204" pitchFamily="50" charset="-128"/>
                <a:ea typeface="Meiryo UI" panose="020B0604030504040204" pitchFamily="50" charset="-128"/>
              </a:rPr>
              <a:t>2021</a:t>
            </a:r>
            <a:r>
              <a:rPr lang="ja-JP" altLang="en-US" sz="1100" dirty="0">
                <a:solidFill>
                  <a:prstClr val="black"/>
                </a:solidFill>
                <a:latin typeface="Meiryo UI" panose="020B0604030504040204" pitchFamily="50" charset="-128"/>
                <a:ea typeface="Meiryo UI" panose="020B0604030504040204" pitchFamily="50" charset="-128"/>
              </a:rPr>
              <a:t>年 </a:t>
            </a:r>
            <a:r>
              <a:rPr lang="en-US" altLang="ja-JP" sz="1100" dirty="0">
                <a:solidFill>
                  <a:prstClr val="black"/>
                </a:solidFill>
                <a:latin typeface="Meiryo UI" panose="020B0604030504040204" pitchFamily="50" charset="-128"/>
                <a:ea typeface="Meiryo UI" panose="020B0604030504040204" pitchFamily="50" charset="-128"/>
              </a:rPr>
              <a:t>Japan Startup Finance </a:t>
            </a:r>
            <a:r>
              <a:rPr lang="ja-JP" altLang="en-US" sz="1100" dirty="0">
                <a:solidFill>
                  <a:prstClr val="black"/>
                </a:solidFill>
                <a:latin typeface="Meiryo UI" panose="020B0604030504040204" pitchFamily="50" charset="-128"/>
                <a:ea typeface="Meiryo UI" panose="020B0604030504040204" pitchFamily="50" charset="-128"/>
              </a:rPr>
              <a:t> </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国内スタートアップ資金調達動向決定版</a:t>
            </a:r>
            <a:r>
              <a:rPr lang="en-US" altLang="ja-JP" sz="1100" dirty="0">
                <a:solidFill>
                  <a:prstClr val="black"/>
                </a:solidFill>
                <a:latin typeface="Meiryo UI" panose="020B0604030504040204" pitchFamily="50" charset="-128"/>
                <a:ea typeface="Meiryo UI" panose="020B0604030504040204" pitchFamily="50" charset="-128"/>
              </a:rPr>
              <a:t>~</a:t>
            </a:r>
            <a:r>
              <a:rPr lang="ja-JP" altLang="en-US" sz="1100" dirty="0">
                <a:solidFill>
                  <a:prstClr val="black"/>
                </a:solidFill>
                <a:latin typeface="Meiryo UI" panose="020B0604030504040204" pitchFamily="50" charset="-128"/>
                <a:ea typeface="Meiryo UI" panose="020B0604030504040204" pitchFamily="50" charset="-128"/>
              </a:rPr>
              <a:t>」をもとに副首都推進局にて作成</a:t>
            </a:r>
          </a:p>
        </p:txBody>
      </p:sp>
      <p:sp>
        <p:nvSpPr>
          <p:cNvPr id="20" name="テキスト ボックス 19"/>
          <p:cNvSpPr txBox="1"/>
          <p:nvPr/>
        </p:nvSpPr>
        <p:spPr>
          <a:xfrm>
            <a:off x="298005" y="2232658"/>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dirty="0">
                <a:solidFill>
                  <a:prstClr val="black"/>
                </a:solidFill>
                <a:latin typeface="Meiryo UI"/>
                <a:ea typeface="Meiryo UI"/>
              </a:rPr>
              <a:t>億円</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テキスト ボックス 20"/>
          <p:cNvSpPr txBox="1"/>
          <p:nvPr/>
        </p:nvSpPr>
        <p:spPr>
          <a:xfrm>
            <a:off x="4181163" y="2220330"/>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dirty="0">
                <a:solidFill>
                  <a:prstClr val="black"/>
                </a:solidFill>
                <a:latin typeface="Meiryo UI"/>
                <a:ea typeface="Meiryo UI"/>
              </a:rPr>
              <a:t>億円</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22"/>
          <p:cNvSpPr txBox="1"/>
          <p:nvPr/>
        </p:nvSpPr>
        <p:spPr>
          <a:xfrm>
            <a:off x="8487968" y="2210399"/>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noProof="0" dirty="0">
                <a:solidFill>
                  <a:prstClr val="black"/>
                </a:solidFill>
                <a:latin typeface="Meiryo UI"/>
                <a:ea typeface="Meiryo UI"/>
              </a:rPr>
              <a:t>社</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4" name="正方形/長方形 23"/>
          <p:cNvSpPr/>
          <p:nvPr/>
        </p:nvSpPr>
        <p:spPr>
          <a:xfrm>
            <a:off x="0" y="-1194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８－９</a:t>
            </a:r>
            <a:r>
              <a:rPr lang="en-US" altLang="ja-JP" kern="0" dirty="0" smtClean="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スタートアップの動きについて</a:t>
            </a:r>
            <a:endParaRPr kumimoji="0" lang="ja-JP" altLang="en-US" kern="0" dirty="0">
              <a:solidFill>
                <a:srgbClr val="000000"/>
              </a:solidFill>
              <a:ea typeface="Meiryo UI" pitchFamily="50" charset="-128"/>
              <a:cs typeface="Meiryo UI" pitchFamily="50" charset="-128"/>
            </a:endParaRPr>
          </a:p>
        </p:txBody>
      </p:sp>
      <p:sp>
        <p:nvSpPr>
          <p:cNvPr id="25" name="テキスト ボックス 24"/>
          <p:cNvSpPr txBox="1"/>
          <p:nvPr/>
        </p:nvSpPr>
        <p:spPr>
          <a:xfrm>
            <a:off x="4772565" y="2210399"/>
            <a:ext cx="612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r>
              <a:rPr lang="ja-JP" altLang="en-US" sz="800" noProof="0" dirty="0">
                <a:solidFill>
                  <a:prstClr val="black"/>
                </a:solidFill>
                <a:latin typeface="Meiryo UI"/>
                <a:ea typeface="Meiryo UI"/>
              </a:rPr>
              <a:t>社</a:t>
            </a: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7" name="正方形/長方形 16">
            <a:extLst>
              <a:ext uri="{FF2B5EF4-FFF2-40B4-BE49-F238E27FC236}">
                <a16:creationId xmlns:a16="http://schemas.microsoft.com/office/drawing/2014/main" id="{D5BCED1F-767B-4CDE-801A-CC746D13C784}"/>
              </a:ext>
            </a:extLst>
          </p:cNvPr>
          <p:cNvSpPr/>
          <p:nvPr/>
        </p:nvSpPr>
        <p:spPr>
          <a:xfrm>
            <a:off x="3765971" y="4762131"/>
            <a:ext cx="580685" cy="352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18" name="正方形/長方形 17">
            <a:extLst>
              <a:ext uri="{FF2B5EF4-FFF2-40B4-BE49-F238E27FC236}">
                <a16:creationId xmlns:a16="http://schemas.microsoft.com/office/drawing/2014/main" id="{2720F2FD-3943-4BE1-A9A4-30F4FF9D6B3E}"/>
              </a:ext>
            </a:extLst>
          </p:cNvPr>
          <p:cNvSpPr/>
          <p:nvPr/>
        </p:nvSpPr>
        <p:spPr>
          <a:xfrm>
            <a:off x="3727311" y="2262586"/>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22" name="正方形/長方形 21">
            <a:extLst>
              <a:ext uri="{FF2B5EF4-FFF2-40B4-BE49-F238E27FC236}">
                <a16:creationId xmlns:a16="http://schemas.microsoft.com/office/drawing/2014/main" id="{B08BFA0F-EF63-46E0-841F-FED37310A763}"/>
              </a:ext>
            </a:extLst>
          </p:cNvPr>
          <p:cNvSpPr/>
          <p:nvPr/>
        </p:nvSpPr>
        <p:spPr>
          <a:xfrm>
            <a:off x="3556074" y="420706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30" name="正方形/長方形 29">
            <a:extLst>
              <a:ext uri="{FF2B5EF4-FFF2-40B4-BE49-F238E27FC236}">
                <a16:creationId xmlns:a16="http://schemas.microsoft.com/office/drawing/2014/main" id="{28DF9CCC-FB52-4B41-B8E0-E7AFCCAE91F0}"/>
              </a:ext>
            </a:extLst>
          </p:cNvPr>
          <p:cNvSpPr/>
          <p:nvPr/>
        </p:nvSpPr>
        <p:spPr>
          <a:xfrm>
            <a:off x="7992643" y="2988931"/>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東京都</a:t>
            </a:r>
          </a:p>
        </p:txBody>
      </p:sp>
      <p:sp>
        <p:nvSpPr>
          <p:cNvPr id="31" name="正方形/長方形 30">
            <a:extLst>
              <a:ext uri="{FF2B5EF4-FFF2-40B4-BE49-F238E27FC236}">
                <a16:creationId xmlns:a16="http://schemas.microsoft.com/office/drawing/2014/main" id="{0D198C1C-897D-41F0-B4D3-F441CED4A270}"/>
              </a:ext>
            </a:extLst>
          </p:cNvPr>
          <p:cNvSpPr/>
          <p:nvPr/>
        </p:nvSpPr>
        <p:spPr>
          <a:xfrm>
            <a:off x="7414864" y="358973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大阪府</a:t>
            </a:r>
          </a:p>
        </p:txBody>
      </p:sp>
      <p:sp>
        <p:nvSpPr>
          <p:cNvPr id="32" name="正方形/長方形 31">
            <a:extLst>
              <a:ext uri="{FF2B5EF4-FFF2-40B4-BE49-F238E27FC236}">
                <a16:creationId xmlns:a16="http://schemas.microsoft.com/office/drawing/2014/main" id="{BE3AC6EC-414C-411A-9452-F30E4F143218}"/>
              </a:ext>
            </a:extLst>
          </p:cNvPr>
          <p:cNvSpPr/>
          <p:nvPr/>
        </p:nvSpPr>
        <p:spPr>
          <a:xfrm>
            <a:off x="7951416" y="4683512"/>
            <a:ext cx="1073103" cy="5093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福岡県</a:t>
            </a:r>
          </a:p>
        </p:txBody>
      </p:sp>
      <p:sp>
        <p:nvSpPr>
          <p:cNvPr id="34" name="正方形/長方形 33">
            <a:extLst>
              <a:ext uri="{FF2B5EF4-FFF2-40B4-BE49-F238E27FC236}">
                <a16:creationId xmlns:a16="http://schemas.microsoft.com/office/drawing/2014/main" id="{B08BFA0F-EF63-46E0-841F-FED37310A763}"/>
              </a:ext>
            </a:extLst>
          </p:cNvPr>
          <p:cNvSpPr/>
          <p:nvPr/>
        </p:nvSpPr>
        <p:spPr>
          <a:xfrm>
            <a:off x="3995080" y="5261282"/>
            <a:ext cx="502796" cy="29623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800" dirty="0">
                <a:solidFill>
                  <a:schemeClr val="tx1"/>
                </a:solidFill>
              </a:rPr>
              <a:t>愛知県</a:t>
            </a:r>
          </a:p>
        </p:txBody>
      </p:sp>
      <p:sp>
        <p:nvSpPr>
          <p:cNvPr id="27" name="テキスト ボックス 26">
            <a:extLst>
              <a:ext uri="{FF2B5EF4-FFF2-40B4-BE49-F238E27FC236}">
                <a16:creationId xmlns:a16="http://schemas.microsoft.com/office/drawing/2014/main" id="{39B4B3B1-FF89-44DE-8071-3B959176BA98}"/>
              </a:ext>
            </a:extLst>
          </p:cNvPr>
          <p:cNvSpPr txBox="1"/>
          <p:nvPr/>
        </p:nvSpPr>
        <p:spPr>
          <a:xfrm>
            <a:off x="202302" y="1867334"/>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地域別のスタートアップの資金調達額</a:t>
            </a:r>
          </a:p>
        </p:txBody>
      </p:sp>
      <p:sp>
        <p:nvSpPr>
          <p:cNvPr id="28" name="テキスト ボックス 27">
            <a:extLst>
              <a:ext uri="{FF2B5EF4-FFF2-40B4-BE49-F238E27FC236}">
                <a16:creationId xmlns:a16="http://schemas.microsoft.com/office/drawing/2014/main" id="{39B4B3B1-FF89-44DE-8071-3B959176BA98}"/>
              </a:ext>
            </a:extLst>
          </p:cNvPr>
          <p:cNvSpPr txBox="1"/>
          <p:nvPr/>
        </p:nvSpPr>
        <p:spPr>
          <a:xfrm>
            <a:off x="4800414" y="1841968"/>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地域別のスタートアップの企業数</a:t>
            </a:r>
          </a:p>
        </p:txBody>
      </p:sp>
      <p:sp>
        <p:nvSpPr>
          <p:cNvPr id="26" name="正方形/長方形 25"/>
          <p:cNvSpPr/>
          <p:nvPr/>
        </p:nvSpPr>
        <p:spPr>
          <a:xfrm>
            <a:off x="7021651" y="8882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2596551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47348" y="864382"/>
            <a:ext cx="8503417" cy="729288"/>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中小企業数を都道府県別にみると、大阪府には約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万の中小企業が立地しており、府内全企業の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％を占めている。大阪府における中小企業数は、東京都に次いで多く、全国の中小企業の</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7.6</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％を占めている。</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97981" y="558445"/>
            <a:ext cx="6890648" cy="307777"/>
          </a:xfrm>
          <a:prstGeom prst="rect">
            <a:avLst/>
          </a:prstGeom>
          <a:noFill/>
        </p:spPr>
        <p:txBody>
          <a:bodyPr wrap="square" rtlCol="0">
            <a:spAutoFit/>
          </a:bodyPr>
          <a:lstStyle/>
          <a:p>
            <a:r>
              <a:rPr kumimoji="1" lang="ja-JP" altLang="en-US" sz="1400" b="1" dirty="0"/>
              <a:t>■</a:t>
            </a:r>
            <a:r>
              <a:rPr lang="ja-JP" altLang="en-US" sz="1400" b="1" dirty="0"/>
              <a:t>　中小企業数・割合（民営・非一次産業</a:t>
            </a:r>
            <a:r>
              <a:rPr lang="en-US" altLang="ja-JP" sz="1400" b="1" dirty="0"/>
              <a:t>2016</a:t>
            </a:r>
            <a:r>
              <a:rPr lang="ja-JP" altLang="en-US" sz="1400" b="1" dirty="0"/>
              <a:t>）</a:t>
            </a:r>
          </a:p>
        </p:txBody>
      </p:sp>
      <p:graphicFrame>
        <p:nvGraphicFramePr>
          <p:cNvPr id="8" name="オブジェクト 7"/>
          <p:cNvGraphicFramePr>
            <a:graphicFrameLocks noChangeAspect="1"/>
          </p:cNvGraphicFramePr>
          <p:nvPr/>
        </p:nvGraphicFramePr>
        <p:xfrm>
          <a:off x="746603" y="2481942"/>
          <a:ext cx="7613626" cy="2181497"/>
        </p:xfrm>
        <a:graphic>
          <a:graphicData uri="http://schemas.openxmlformats.org/presentationml/2006/ole">
            <mc:AlternateContent xmlns:mc="http://schemas.openxmlformats.org/markup-compatibility/2006">
              <mc:Choice xmlns:v="urn:schemas-microsoft-com:vml" Requires="v">
                <p:oleObj spid="_x0000_s3096" name="ワークシート" r:id="rId3" imgW="4676828" imgH="866889" progId="Excel.Sheet.12">
                  <p:embed/>
                </p:oleObj>
              </mc:Choice>
              <mc:Fallback>
                <p:oleObj name="ワークシート" r:id="rId3" imgW="4676828" imgH="866889" progId="Excel.Sheet.12">
                  <p:embed/>
                  <p:pic>
                    <p:nvPicPr>
                      <p:cNvPr id="8" name="オブジェクト 7"/>
                      <p:cNvPicPr/>
                      <p:nvPr/>
                    </p:nvPicPr>
                    <p:blipFill>
                      <a:blip r:embed="rId4"/>
                      <a:stretch>
                        <a:fillRect/>
                      </a:stretch>
                    </p:blipFill>
                    <p:spPr>
                      <a:xfrm>
                        <a:off x="746603" y="2481942"/>
                        <a:ext cx="7613626" cy="2181497"/>
                      </a:xfrm>
                      <a:prstGeom prst="rect">
                        <a:avLst/>
                      </a:prstGeom>
                    </p:spPr>
                  </p:pic>
                </p:oleObj>
              </mc:Fallback>
            </mc:AlternateContent>
          </a:graphicData>
        </a:graphic>
      </p:graphicFrame>
      <p:sp>
        <p:nvSpPr>
          <p:cNvPr id="9" name="テキスト ボックス 8">
            <a:extLst>
              <a:ext uri="{FF2B5EF4-FFF2-40B4-BE49-F238E27FC236}">
                <a16:creationId xmlns:a16="http://schemas.microsoft.com/office/drawing/2014/main" id="{C04CD1B5-F732-4A5C-A8C2-0AE547D85819}"/>
              </a:ext>
            </a:extLst>
          </p:cNvPr>
          <p:cNvSpPr txBox="1"/>
          <p:nvPr/>
        </p:nvSpPr>
        <p:spPr>
          <a:xfrm>
            <a:off x="695803" y="4706337"/>
            <a:ext cx="3494505"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年版中小企業白書</a:t>
            </a:r>
          </a:p>
        </p:txBody>
      </p:sp>
      <p:sp>
        <p:nvSpPr>
          <p:cNvPr id="3" name="正方形/長方形 2">
            <a:extLst>
              <a:ext uri="{FF2B5EF4-FFF2-40B4-BE49-F238E27FC236}">
                <a16:creationId xmlns:a16="http://schemas.microsoft.com/office/drawing/2014/main" id="{FB74CB0F-C8CB-6B72-FFCA-E3BD05E020E7}"/>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８ー</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中小企業（</a:t>
            </a:r>
            <a:r>
              <a:rPr lang="en-US" altLang="ja-JP" kern="0" dirty="0" smtClean="0">
                <a:solidFill>
                  <a:srgbClr val="000000"/>
                </a:solidFill>
                <a:ea typeface="Meiryo UI" pitchFamily="50" charset="-128"/>
                <a:cs typeface="Meiryo UI" pitchFamily="50" charset="-128"/>
              </a:rPr>
              <a:t>1</a:t>
            </a:r>
            <a:r>
              <a:rPr lang="en-US" altLang="ja-JP" kern="0" dirty="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中小企業数・割合）</a:t>
            </a:r>
            <a:endParaRPr kumimoji="0" lang="ja-JP" altLang="en-US" kern="0" dirty="0">
              <a:solidFill>
                <a:srgbClr val="000000"/>
              </a:solidFill>
              <a:ea typeface="Meiryo UI" pitchFamily="50" charset="-128"/>
              <a:cs typeface="Meiryo UI" pitchFamily="50" charset="-128"/>
            </a:endParaRPr>
          </a:p>
        </p:txBody>
      </p:sp>
      <p:sp>
        <p:nvSpPr>
          <p:cNvPr id="11" name="正方形/長方形 10"/>
          <p:cNvSpPr/>
          <p:nvPr/>
        </p:nvSpPr>
        <p:spPr>
          <a:xfrm>
            <a:off x="6852240" y="79128"/>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第４回意見交換会　資料</a:t>
            </a:r>
            <a:r>
              <a:rPr kumimoji="1" lang="ja-JP" altLang="en-US" sz="900" noProof="0" dirty="0">
                <a:solidFill>
                  <a:prstClr val="black"/>
                </a:solidFill>
                <a:latin typeface="Meiryo UI"/>
                <a:ea typeface="Meiryo UI"/>
              </a:rPr>
              <a:t>２</a:t>
            </a:r>
            <a:endParaRPr kumimoji="1" lang="ja-JP" altLang="en-US" sz="900" b="0" i="0" u="none" strike="noStrike" kern="1200" cap="none" spc="0" normalizeH="0" baseline="0" noProof="0" dirty="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29254823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大阪における中小規模事業所の事業所数及び従業者数の推移を見ると、どちらも年々減少傾向にあることがわかる。</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中小規模事業所の事業所数及び従業者数の推移（大阪府）</a:t>
            </a:r>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476744"/>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出典：「事業所・企業統計調査」及び「経済センサス活動調査」をもとに副首都推進局にて作成</a:t>
            </a: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51086" y="5969672"/>
            <a:ext cx="8401878" cy="369332"/>
          </a:xfrm>
          <a:prstGeom prst="rect">
            <a:avLst/>
          </a:prstGeom>
          <a:noFill/>
        </p:spPr>
        <p:txBody>
          <a:bodyPr wrap="square" rtlCol="0">
            <a:spAutoFit/>
          </a:bodyPr>
          <a:lstStyle/>
          <a:p>
            <a:r>
              <a:rPr kumimoji="1" lang="ja-JP" altLang="en-US" sz="900" dirty="0"/>
              <a:t>（注）中小規模</a:t>
            </a:r>
            <a:r>
              <a:rPr kumimoji="1" lang="en-US" altLang="ja-JP" sz="900" dirty="0"/>
              <a:t>…</a:t>
            </a:r>
            <a:r>
              <a:rPr kumimoji="1" lang="ja-JP" altLang="en-US" sz="900" dirty="0"/>
              <a:t>民間事業所について、常用雇用者数</a:t>
            </a:r>
            <a:r>
              <a:rPr kumimoji="1" lang="en-US" altLang="ja-JP" sz="900" dirty="0"/>
              <a:t>300</a:t>
            </a:r>
            <a:r>
              <a:rPr kumimoji="1" lang="ja-JP" altLang="en-US" sz="900" dirty="0"/>
              <a:t>人未満（ただし、卸売業、サービス業については</a:t>
            </a:r>
            <a:r>
              <a:rPr kumimoji="1" lang="en-US" altLang="ja-JP" sz="900" dirty="0"/>
              <a:t>100</a:t>
            </a:r>
            <a:r>
              <a:rPr kumimoji="1" lang="ja-JP" altLang="en-US" sz="900" dirty="0"/>
              <a:t>人未満、小売業、飲食店については</a:t>
            </a:r>
            <a:r>
              <a:rPr kumimoji="1" lang="en-US" altLang="ja-JP" sz="900" dirty="0"/>
              <a:t>50</a:t>
            </a:r>
            <a:r>
              <a:rPr kumimoji="1" lang="ja-JP" altLang="en-US" sz="900" dirty="0"/>
              <a:t>人未満）の</a:t>
            </a:r>
            <a:endParaRPr kumimoji="1" lang="en-US" altLang="ja-JP" sz="900" dirty="0"/>
          </a:p>
          <a:p>
            <a:r>
              <a:rPr kumimoji="1" lang="ja-JP" altLang="en-US" sz="900" dirty="0"/>
              <a:t>　　　　　　　　　　　　数値を合計し、中小企業とみなした。</a:t>
            </a:r>
            <a:endParaRPr kumimoji="1" lang="en-US" altLang="ja-JP" sz="900" dirty="0"/>
          </a:p>
        </p:txBody>
      </p:sp>
      <p:sp>
        <p:nvSpPr>
          <p:cNvPr id="12" name="テキスト ボックス 1"/>
          <p:cNvSpPr txBox="1"/>
          <p:nvPr/>
        </p:nvSpPr>
        <p:spPr>
          <a:xfrm>
            <a:off x="6730330" y="4005800"/>
            <a:ext cx="1096893" cy="36060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1100" dirty="0"/>
              <a:t>事業所数</a:t>
            </a:r>
          </a:p>
        </p:txBody>
      </p:sp>
      <p:pic>
        <p:nvPicPr>
          <p:cNvPr id="4" name="図 3"/>
          <p:cNvPicPr>
            <a:picLocks noChangeAspect="1"/>
          </p:cNvPicPr>
          <p:nvPr/>
        </p:nvPicPr>
        <p:blipFill>
          <a:blip r:embed="rId2"/>
          <a:stretch>
            <a:fillRect/>
          </a:stretch>
        </p:blipFill>
        <p:spPr>
          <a:xfrm>
            <a:off x="414636" y="1739529"/>
            <a:ext cx="8309568" cy="4023709"/>
          </a:xfrm>
          <a:prstGeom prst="rect">
            <a:avLst/>
          </a:prstGeom>
        </p:spPr>
      </p:pic>
      <p:sp>
        <p:nvSpPr>
          <p:cNvPr id="6" name="正方形/長方形 5">
            <a:extLst>
              <a:ext uri="{FF2B5EF4-FFF2-40B4-BE49-F238E27FC236}">
                <a16:creationId xmlns:a16="http://schemas.microsoft.com/office/drawing/2014/main" id="{112B8E37-5FA8-E4B5-FA5C-07924D37A092}"/>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８ー</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中小企業（</a:t>
            </a:r>
            <a:r>
              <a:rPr lang="en-US" altLang="ja-JP" kern="0" dirty="0" smtClean="0">
                <a:solidFill>
                  <a:srgbClr val="000000"/>
                </a:solidFill>
                <a:ea typeface="Meiryo UI" pitchFamily="50" charset="-128"/>
                <a:cs typeface="Meiryo UI" pitchFamily="50" charset="-128"/>
              </a:rPr>
              <a:t>2.</a:t>
            </a:r>
            <a:r>
              <a:rPr lang="ja-JP" altLang="en-US" kern="0" dirty="0" smtClean="0">
                <a:solidFill>
                  <a:srgbClr val="000000"/>
                </a:solidFill>
                <a:ea typeface="Meiryo UI" pitchFamily="50" charset="-128"/>
                <a:cs typeface="Meiryo UI" pitchFamily="50" charset="-128"/>
              </a:rPr>
              <a:t>中小規模事業所の事業所数及び事業者数の推移</a:t>
            </a:r>
            <a:r>
              <a:rPr lang="en-US" altLang="ja-JP" kern="0" dirty="0" smtClean="0">
                <a:solidFill>
                  <a:srgbClr val="000000"/>
                </a:solidFill>
                <a:ea typeface="Meiryo UI" pitchFamily="50" charset="-128"/>
                <a:cs typeface="Meiryo UI" pitchFamily="50" charset="-128"/>
              </a:rPr>
              <a:t>)</a:t>
            </a:r>
            <a:endParaRPr kumimoji="0" lang="ja-JP" altLang="en-US" kern="0" dirty="0">
              <a:solidFill>
                <a:srgbClr val="000000"/>
              </a:solidFill>
              <a:ea typeface="Meiryo UI" pitchFamily="50" charset="-128"/>
              <a:cs typeface="Meiryo UI" pitchFamily="50" charset="-128"/>
            </a:endParaRPr>
          </a:p>
        </p:txBody>
      </p:sp>
      <p:sp>
        <p:nvSpPr>
          <p:cNvPr id="10" name="正方形/長方形 9"/>
          <p:cNvSpPr/>
          <p:nvPr/>
        </p:nvSpPr>
        <p:spPr>
          <a:xfrm>
            <a:off x="7086600" y="96249"/>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6742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全国の中小企業の労働生産性は製造業、非製造業共に、大きな落ち込みはないものの、長らく横ばい傾向が続いている。</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a:t>
            </a:r>
            <a:r>
              <a:rPr kumimoji="1" lang="ja-JP" altLang="en-US" sz="1400" b="1" dirty="0"/>
              <a:t>企業規模別従業員一人当たり付加価値額（労働生産性）の推移（全国）</a:t>
            </a:r>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379118"/>
            <a:ext cx="3588401"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出典：中小企業白書</a:t>
            </a:r>
            <a:r>
              <a:rPr lang="en-US" altLang="ja-JP" sz="1100" dirty="0">
                <a:latin typeface="Meiryo UI" panose="020B0604030504040204" pitchFamily="50" charset="-128"/>
                <a:ea typeface="Meiryo UI" panose="020B0604030504040204" pitchFamily="50" charset="-128"/>
              </a:rPr>
              <a:t>2021</a:t>
            </a:r>
          </a:p>
          <a:p>
            <a:r>
              <a:rPr lang="ja-JP" altLang="en-US" sz="1100" dirty="0">
                <a:latin typeface="Meiryo UI" panose="020B0604030504040204" pitchFamily="50" charset="-128"/>
                <a:ea typeface="Meiryo UI" panose="020B0604030504040204" pitchFamily="50" charset="-128"/>
              </a:rPr>
              <a:t>　　　　（</a:t>
            </a:r>
            <a:r>
              <a:rPr lang="zh-TW" altLang="en-US" sz="1100" dirty="0">
                <a:latin typeface="Meiryo UI" panose="020B0604030504040204" pitchFamily="50" charset="-128"/>
                <a:ea typeface="Meiryo UI" panose="020B0604030504040204" pitchFamily="50" charset="-128"/>
              </a:rPr>
              <a:t>財務省「法人企業統計調査年報」</a:t>
            </a:r>
            <a:r>
              <a:rPr lang="ja-JP" altLang="en-US" sz="1100" dirty="0">
                <a:latin typeface="Meiryo UI" panose="020B0604030504040204" pitchFamily="50" charset="-128"/>
                <a:ea typeface="Meiryo UI" panose="020B0604030504040204" pitchFamily="50" charset="-128"/>
              </a:rPr>
              <a:t>）</a:t>
            </a:r>
          </a:p>
        </p:txBody>
      </p:sp>
      <p:sp>
        <p:nvSpPr>
          <p:cNvPr id="33" name="正方形/長方形 32"/>
          <p:cNvSpPr/>
          <p:nvPr/>
        </p:nvSpPr>
        <p:spPr>
          <a:xfrm>
            <a:off x="902069" y="2237653"/>
            <a:ext cx="2061889"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5478891" y="2213857"/>
            <a:ext cx="2193785" cy="1319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51086" y="5741216"/>
            <a:ext cx="8401878" cy="646331"/>
          </a:xfrm>
          <a:prstGeom prst="rect">
            <a:avLst/>
          </a:prstGeom>
          <a:noFill/>
        </p:spPr>
        <p:txBody>
          <a:bodyPr wrap="square" rtlCol="0">
            <a:spAutoFit/>
          </a:bodyPr>
          <a:lstStyle/>
          <a:p>
            <a:r>
              <a:rPr kumimoji="1" lang="en-US" altLang="ja-JP" sz="900" dirty="0"/>
              <a:t>(</a:t>
            </a:r>
            <a:r>
              <a:rPr kumimoji="1" lang="ja-JP" altLang="en-US" sz="900" dirty="0"/>
              <a:t>注</a:t>
            </a:r>
            <a:r>
              <a:rPr kumimoji="1" lang="en-US" altLang="ja-JP" sz="900" dirty="0"/>
              <a:t>)</a:t>
            </a:r>
          </a:p>
          <a:p>
            <a:r>
              <a:rPr kumimoji="1" lang="en-US" altLang="ja-JP" sz="900" dirty="0"/>
              <a:t>1.</a:t>
            </a:r>
            <a:r>
              <a:rPr kumimoji="1" lang="ja-JP" altLang="en-US" sz="900" dirty="0"/>
              <a:t>ここでいう大企業とは資本金</a:t>
            </a:r>
            <a:r>
              <a:rPr kumimoji="1" lang="en-US" altLang="ja-JP" sz="900" dirty="0"/>
              <a:t>10</a:t>
            </a:r>
            <a:r>
              <a:rPr kumimoji="1" lang="ja-JP" altLang="en-US" sz="900" dirty="0"/>
              <a:t>億円以上、中小企業とは資本金１億円未満の企業とする。</a:t>
            </a:r>
            <a:endParaRPr kumimoji="1" lang="en-US" altLang="ja-JP" sz="900" dirty="0"/>
          </a:p>
          <a:p>
            <a:r>
              <a:rPr kumimoji="1" lang="en-US" altLang="ja-JP" sz="900" dirty="0"/>
              <a:t>2.</a:t>
            </a:r>
            <a:r>
              <a:rPr kumimoji="1" lang="ja-JP" altLang="en-US" sz="900" dirty="0"/>
              <a:t>平成</a:t>
            </a:r>
            <a:r>
              <a:rPr kumimoji="1" lang="en-US" altLang="ja-JP" sz="900" dirty="0"/>
              <a:t>18</a:t>
            </a:r>
            <a:r>
              <a:rPr kumimoji="1" lang="ja-JP" altLang="en-US" sz="900" dirty="0"/>
              <a:t>年度調査以前は付加価値額＝営業純益</a:t>
            </a:r>
            <a:r>
              <a:rPr kumimoji="1" lang="en-US" altLang="ja-JP" sz="900" dirty="0"/>
              <a:t>(</a:t>
            </a:r>
            <a:r>
              <a:rPr kumimoji="1" lang="ja-JP" altLang="en-US" sz="900" dirty="0"/>
              <a:t>営業利益－支払利息等</a:t>
            </a:r>
            <a:r>
              <a:rPr kumimoji="1" lang="en-US" altLang="ja-JP" sz="900" dirty="0"/>
              <a:t>)</a:t>
            </a:r>
            <a:r>
              <a:rPr kumimoji="1" lang="ja-JP" altLang="en-US" sz="900" dirty="0"/>
              <a:t>＋役員給与＋従業員給与＋福利厚生費＋支払利息等＋動産・不動産賃借料＋租税公課とし、平成</a:t>
            </a:r>
            <a:r>
              <a:rPr kumimoji="1" lang="en-US" altLang="ja-JP" sz="900" dirty="0"/>
              <a:t>19</a:t>
            </a:r>
            <a:r>
              <a:rPr kumimoji="1" lang="ja-JP" altLang="en-US" sz="900" dirty="0"/>
              <a:t>年度調査以降はこれに役員賞与、及び従業員賞与を加えたものとする。</a:t>
            </a:r>
            <a:endParaRPr kumimoji="1" lang="en-US" altLang="ja-JP" sz="900" dirty="0"/>
          </a:p>
        </p:txBody>
      </p:sp>
      <p:pic>
        <p:nvPicPr>
          <p:cNvPr id="3" name="図 2"/>
          <p:cNvPicPr>
            <a:picLocks noChangeAspect="1"/>
          </p:cNvPicPr>
          <p:nvPr/>
        </p:nvPicPr>
        <p:blipFill>
          <a:blip r:embed="rId2"/>
          <a:stretch>
            <a:fillRect/>
          </a:stretch>
        </p:blipFill>
        <p:spPr>
          <a:xfrm>
            <a:off x="608221" y="1682179"/>
            <a:ext cx="7922397" cy="4031935"/>
          </a:xfrm>
          <a:prstGeom prst="rect">
            <a:avLst/>
          </a:prstGeom>
        </p:spPr>
      </p:pic>
      <p:sp>
        <p:nvSpPr>
          <p:cNvPr id="10" name="テキスト ボックス 9">
            <a:extLst>
              <a:ext uri="{FF2B5EF4-FFF2-40B4-BE49-F238E27FC236}">
                <a16:creationId xmlns:a16="http://schemas.microsoft.com/office/drawing/2014/main" id="{C04CD1B5-F732-4A5C-A8C2-0AE547D85819}"/>
              </a:ext>
            </a:extLst>
          </p:cNvPr>
          <p:cNvSpPr txBox="1"/>
          <p:nvPr/>
        </p:nvSpPr>
        <p:spPr>
          <a:xfrm>
            <a:off x="8216940" y="2088191"/>
            <a:ext cx="750592"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非製造業</a:t>
            </a:r>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8292499" y="2661177"/>
            <a:ext cx="750592"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製造業</a:t>
            </a:r>
          </a:p>
        </p:txBody>
      </p:sp>
      <p:sp>
        <p:nvSpPr>
          <p:cNvPr id="12" name="テキスト ボックス 11">
            <a:extLst>
              <a:ext uri="{FF2B5EF4-FFF2-40B4-BE49-F238E27FC236}">
                <a16:creationId xmlns:a16="http://schemas.microsoft.com/office/drawing/2014/main" id="{C04CD1B5-F732-4A5C-A8C2-0AE547D85819}"/>
              </a:ext>
            </a:extLst>
          </p:cNvPr>
          <p:cNvSpPr txBox="1"/>
          <p:nvPr/>
        </p:nvSpPr>
        <p:spPr>
          <a:xfrm>
            <a:off x="3132670" y="3477391"/>
            <a:ext cx="750592"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中小企業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製造業</a:t>
            </a: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2990995" y="4278671"/>
            <a:ext cx="750592"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中小企業</a:t>
            </a: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非製造業</a:t>
            </a:r>
          </a:p>
        </p:txBody>
      </p:sp>
      <p:sp>
        <p:nvSpPr>
          <p:cNvPr id="6" name="正方形/長方形 5">
            <a:extLst>
              <a:ext uri="{FF2B5EF4-FFF2-40B4-BE49-F238E27FC236}">
                <a16:creationId xmlns:a16="http://schemas.microsoft.com/office/drawing/2014/main" id="{67AF797B-415F-56BA-2DA7-1BD14313F235}"/>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1600" kern="0" dirty="0" smtClean="0">
                <a:solidFill>
                  <a:srgbClr val="000000"/>
                </a:solidFill>
                <a:ea typeface="Meiryo UI" pitchFamily="50" charset="-128"/>
                <a:cs typeface="Meiryo UI" pitchFamily="50" charset="-128"/>
              </a:rPr>
              <a:t>８ー</a:t>
            </a:r>
            <a:r>
              <a:rPr lang="en-US" altLang="ja-JP" sz="1600" kern="0" dirty="0" smtClean="0">
                <a:solidFill>
                  <a:srgbClr val="000000"/>
                </a:solidFill>
                <a:ea typeface="Meiryo UI" pitchFamily="50" charset="-128"/>
                <a:cs typeface="Meiryo UI" pitchFamily="50" charset="-128"/>
              </a:rPr>
              <a:t>10.</a:t>
            </a:r>
            <a:r>
              <a:rPr lang="ja-JP" altLang="en-US" sz="1600" kern="0" dirty="0" smtClean="0">
                <a:solidFill>
                  <a:srgbClr val="000000"/>
                </a:solidFill>
                <a:ea typeface="Meiryo UI" pitchFamily="50" charset="-128"/>
                <a:cs typeface="Meiryo UI" pitchFamily="50" charset="-128"/>
              </a:rPr>
              <a:t>中小企業（</a:t>
            </a:r>
            <a:r>
              <a:rPr lang="en-US" altLang="ja-JP" sz="1600" kern="0" dirty="0" smtClean="0">
                <a:solidFill>
                  <a:srgbClr val="000000"/>
                </a:solidFill>
                <a:ea typeface="Meiryo UI" pitchFamily="50" charset="-128"/>
                <a:cs typeface="Meiryo UI" pitchFamily="50" charset="-128"/>
              </a:rPr>
              <a:t>3.</a:t>
            </a:r>
            <a:r>
              <a:rPr lang="ja-JP" altLang="en-US" sz="1600" kern="0" dirty="0" smtClean="0">
                <a:solidFill>
                  <a:srgbClr val="000000"/>
                </a:solidFill>
                <a:ea typeface="Meiryo UI" pitchFamily="50" charset="-128"/>
                <a:cs typeface="Meiryo UI" pitchFamily="50" charset="-128"/>
              </a:rPr>
              <a:t>企業</a:t>
            </a:r>
            <a:r>
              <a:rPr lang="ja-JP" altLang="en-US" sz="1600" kern="0" dirty="0">
                <a:solidFill>
                  <a:srgbClr val="000000"/>
                </a:solidFill>
                <a:ea typeface="Meiryo UI" pitchFamily="50" charset="-128"/>
                <a:cs typeface="Meiryo UI" pitchFamily="50" charset="-128"/>
              </a:rPr>
              <a:t>規模別従業員一人当たり付加価値</a:t>
            </a:r>
            <a:r>
              <a:rPr lang="ja-JP" altLang="en-US" sz="1600" kern="0" dirty="0" smtClean="0">
                <a:solidFill>
                  <a:srgbClr val="000000"/>
                </a:solidFill>
                <a:ea typeface="Meiryo UI" pitchFamily="50" charset="-128"/>
                <a:cs typeface="Meiryo UI" pitchFamily="50" charset="-128"/>
              </a:rPr>
              <a:t>額の推移（全国））</a:t>
            </a:r>
            <a:endParaRPr kumimoji="0" lang="ja-JP" altLang="en-US" sz="1600" kern="0" dirty="0">
              <a:solidFill>
                <a:srgbClr val="000000"/>
              </a:solidFill>
              <a:ea typeface="Meiryo UI" pitchFamily="50" charset="-128"/>
              <a:cs typeface="Meiryo UI" pitchFamily="50" charset="-128"/>
            </a:endParaRPr>
          </a:p>
        </p:txBody>
      </p:sp>
      <p:sp>
        <p:nvSpPr>
          <p:cNvPr id="15" name="正方形/長方形 14"/>
          <p:cNvSpPr/>
          <p:nvPr/>
        </p:nvSpPr>
        <p:spPr>
          <a:xfrm>
            <a:off x="7069174" y="107586"/>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1929996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楕円 13">
            <a:extLst>
              <a:ext uri="{FF2B5EF4-FFF2-40B4-BE49-F238E27FC236}">
                <a16:creationId xmlns:a16="http://schemas.microsoft.com/office/drawing/2014/main" id="{D41DF365-08AE-482F-9A93-5D90AB3800A6}"/>
              </a:ext>
            </a:extLst>
          </p:cNvPr>
          <p:cNvSpPr/>
          <p:nvPr/>
        </p:nvSpPr>
        <p:spPr>
          <a:xfrm>
            <a:off x="1571222" y="5181300"/>
            <a:ext cx="560082" cy="4725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D41DF365-08AE-482F-9A93-5D90AB3800A6}"/>
              </a:ext>
            </a:extLst>
          </p:cNvPr>
          <p:cNvSpPr/>
          <p:nvPr/>
        </p:nvSpPr>
        <p:spPr>
          <a:xfrm>
            <a:off x="3986320" y="4854884"/>
            <a:ext cx="560082" cy="4725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D41DF365-08AE-482F-9A93-5D90AB3800A6}"/>
              </a:ext>
            </a:extLst>
          </p:cNvPr>
          <p:cNvSpPr/>
          <p:nvPr/>
        </p:nvSpPr>
        <p:spPr>
          <a:xfrm>
            <a:off x="6431164" y="4775462"/>
            <a:ext cx="560082" cy="472525"/>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都道府県別の企業規模別の付加価値額</a:t>
            </a:r>
            <a:endParaRPr lang="en-US" altLang="ja-JP" sz="1400" b="1" dirty="0"/>
          </a:p>
        </p:txBody>
      </p:sp>
      <p:sp>
        <p:nvSpPr>
          <p:cNvPr id="10" name="テキスト ボックス 9">
            <a:extLst>
              <a:ext uri="{FF2B5EF4-FFF2-40B4-BE49-F238E27FC236}">
                <a16:creationId xmlns:a16="http://schemas.microsoft.com/office/drawing/2014/main" id="{38AC23D9-3851-43D3-AA26-2ADD5FE02A68}"/>
              </a:ext>
            </a:extLst>
          </p:cNvPr>
          <p:cNvSpPr txBox="1"/>
          <p:nvPr/>
        </p:nvSpPr>
        <p:spPr>
          <a:xfrm>
            <a:off x="304800" y="6595272"/>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出典：経済産業省「中小企業白書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」をもとに副首都推進局にて作成</a:t>
            </a:r>
          </a:p>
        </p:txBody>
      </p:sp>
      <p:sp>
        <p:nvSpPr>
          <p:cNvPr id="12" name="正方形/長方形 11">
            <a:extLst>
              <a:ext uri="{FF2B5EF4-FFF2-40B4-BE49-F238E27FC236}">
                <a16:creationId xmlns:a16="http://schemas.microsoft.com/office/drawing/2014/main" id="{0ACAFD84-3FCD-49E0-84EE-0992DF06F324}"/>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企業規模別の付加価値額を都道府県別に比較すると、いずれも大企業の占める割合が大きい。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a:stretch>
            <a:fillRect/>
          </a:stretch>
        </p:blipFill>
        <p:spPr>
          <a:xfrm>
            <a:off x="542663" y="1612935"/>
            <a:ext cx="8053514" cy="4541914"/>
          </a:xfrm>
          <a:prstGeom prst="rect">
            <a:avLst/>
          </a:prstGeom>
        </p:spPr>
      </p:pic>
      <p:sp>
        <p:nvSpPr>
          <p:cNvPr id="5" name="正方形/長方形 4">
            <a:extLst>
              <a:ext uri="{FF2B5EF4-FFF2-40B4-BE49-F238E27FC236}">
                <a16:creationId xmlns:a16="http://schemas.microsoft.com/office/drawing/2014/main" id="{83C8B6CC-67A7-247D-CE85-DA1F07962B6B}"/>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８ー</a:t>
            </a:r>
            <a:r>
              <a:rPr lang="en-US" altLang="ja-JP" kern="0" dirty="0">
                <a:solidFill>
                  <a:srgbClr val="000000"/>
                </a:solidFill>
                <a:ea typeface="Meiryo UI" pitchFamily="50" charset="-128"/>
                <a:cs typeface="Meiryo UI" pitchFamily="50" charset="-128"/>
              </a:rPr>
              <a:t>10</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中小企業（</a:t>
            </a:r>
            <a:r>
              <a:rPr lang="en-US" altLang="ja-JP" kern="0" dirty="0" smtClean="0">
                <a:solidFill>
                  <a:srgbClr val="000000"/>
                </a:solidFill>
                <a:ea typeface="Meiryo UI" pitchFamily="50" charset="-128"/>
                <a:cs typeface="Meiryo UI" pitchFamily="50" charset="-128"/>
              </a:rPr>
              <a:t>4.</a:t>
            </a:r>
            <a:r>
              <a:rPr lang="ja-JP" altLang="en-US" kern="0" dirty="0" smtClean="0">
                <a:solidFill>
                  <a:srgbClr val="000000"/>
                </a:solidFill>
                <a:ea typeface="Meiryo UI" pitchFamily="50" charset="-128"/>
                <a:cs typeface="Meiryo UI" pitchFamily="50" charset="-128"/>
              </a:rPr>
              <a:t>都道府県</a:t>
            </a:r>
            <a:r>
              <a:rPr lang="ja-JP" altLang="en-US" kern="0" dirty="0">
                <a:solidFill>
                  <a:srgbClr val="000000"/>
                </a:solidFill>
                <a:ea typeface="Meiryo UI" pitchFamily="50" charset="-128"/>
                <a:cs typeface="Meiryo UI" pitchFamily="50" charset="-128"/>
              </a:rPr>
              <a:t>別の企業規模別の付加価値</a:t>
            </a:r>
            <a:r>
              <a:rPr lang="ja-JP" altLang="en-US" kern="0" dirty="0" smtClean="0">
                <a:solidFill>
                  <a:srgbClr val="000000"/>
                </a:solidFill>
                <a:ea typeface="Meiryo UI" pitchFamily="50" charset="-128"/>
                <a:cs typeface="Meiryo UI" pitchFamily="50" charset="-128"/>
              </a:rPr>
              <a:t>額）</a:t>
            </a:r>
            <a:endParaRPr kumimoji="0" lang="ja-JP" altLang="en-US" kern="0" dirty="0">
              <a:solidFill>
                <a:srgbClr val="000000"/>
              </a:solidFill>
              <a:ea typeface="Meiryo UI" pitchFamily="50" charset="-128"/>
              <a:cs typeface="Meiryo UI" pitchFamily="50" charset="-128"/>
            </a:endParaRPr>
          </a:p>
        </p:txBody>
      </p:sp>
      <p:sp>
        <p:nvSpPr>
          <p:cNvPr id="13" name="正方形/長方形 12"/>
          <p:cNvSpPr/>
          <p:nvPr/>
        </p:nvSpPr>
        <p:spPr>
          <a:xfrm>
            <a:off x="7046596" y="6775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2652764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a:extLst>
              <a:ext uri="{FF2B5EF4-FFF2-40B4-BE49-F238E27FC236}">
                <a16:creationId xmlns:a16="http://schemas.microsoft.com/office/drawing/2014/main" id="{EBE40337-5FAC-43BE-86DC-EF22BE0A5F1F}"/>
              </a:ext>
            </a:extLst>
          </p:cNvPr>
          <p:cNvSpPr txBox="1"/>
          <p:nvPr/>
        </p:nvSpPr>
        <p:spPr>
          <a:xfrm>
            <a:off x="4572000" y="480650"/>
            <a:ext cx="4730537" cy="230832"/>
          </a:xfrm>
          <a:prstGeom prst="rect">
            <a:avLst/>
          </a:prstGeom>
          <a:noFill/>
        </p:spPr>
        <p:txBody>
          <a:bodyPr wrap="square" rtlCol="0">
            <a:spAutoFit/>
          </a:bodyPr>
          <a:lstStyle/>
          <a:p>
            <a:r>
              <a:rPr kumimoji="1" lang="ja-JP" altLang="en-US" sz="900" dirty="0"/>
              <a:t>出典：「経済産業省におけるヘルスケア産業政策について」をもとに副首都推進局にて作成</a:t>
            </a:r>
          </a:p>
        </p:txBody>
      </p:sp>
      <p:sp>
        <p:nvSpPr>
          <p:cNvPr id="40" name="正方形/長方形 39"/>
          <p:cNvSpPr/>
          <p:nvPr/>
        </p:nvSpPr>
        <p:spPr>
          <a:xfrm>
            <a:off x="232281" y="512830"/>
            <a:ext cx="3386129" cy="2688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次世代ヘルスケア産業の創出に向けたコンセプト</a:t>
            </a:r>
          </a:p>
        </p:txBody>
      </p:sp>
      <p:sp>
        <p:nvSpPr>
          <p:cNvPr id="41" name="テキスト ボックス 40">
            <a:extLst>
              <a:ext uri="{FF2B5EF4-FFF2-40B4-BE49-F238E27FC236}">
                <a16:creationId xmlns:a16="http://schemas.microsoft.com/office/drawing/2014/main" id="{341C2FF8-887B-4945-A21E-5B1B78B9E06C}"/>
              </a:ext>
            </a:extLst>
          </p:cNvPr>
          <p:cNvSpPr txBox="1"/>
          <p:nvPr/>
        </p:nvSpPr>
        <p:spPr>
          <a:xfrm>
            <a:off x="245345" y="825117"/>
            <a:ext cx="8767460" cy="784830"/>
          </a:xfrm>
          <a:prstGeom prst="rect">
            <a:avLst/>
          </a:prstGeom>
          <a:solidFill>
            <a:schemeClr val="accent4">
              <a:lumMod val="40000"/>
              <a:lumOff val="60000"/>
            </a:schemeClr>
          </a:solidFill>
          <a:ln w="3175">
            <a:solidFill>
              <a:schemeClr val="tx1"/>
            </a:solidFill>
          </a:ln>
        </p:spPr>
        <p:txBody>
          <a:bodyPr wrap="square" lIns="108000" rIns="108000" rtlCol="0" anchor="t" anchorCtr="0">
            <a:spAutoFit/>
          </a:bodyPr>
          <a:lstStyle/>
          <a:p>
            <a:pPr marL="171450" lvl="0" indent="-171450">
              <a:buFont typeface="Wingdings" panose="05000000000000000000" pitchFamily="2" charset="2"/>
              <a:buChar char="u"/>
              <a:defRPr/>
            </a:pPr>
            <a:r>
              <a:rPr kumimoji="1" lang="ja-JP" altLang="en-US" sz="900" dirty="0">
                <a:solidFill>
                  <a:prstClr val="black"/>
                </a:solidFill>
                <a:latin typeface="Calibri"/>
              </a:rPr>
              <a:t>公的保険外の予防・健康管理サービスの活用を通じて、生活習慣の改善や受診勧奨等を促すことにより、</a:t>
            </a:r>
            <a:r>
              <a:rPr kumimoji="1" lang="en-US" altLang="ja-JP" sz="900" dirty="0">
                <a:solidFill>
                  <a:prstClr val="black"/>
                </a:solidFill>
                <a:latin typeface="Calibri"/>
              </a:rPr>
              <a:t>『</a:t>
            </a:r>
            <a:r>
              <a:rPr kumimoji="1" lang="ja-JP" altLang="en-US" sz="900" dirty="0">
                <a:solidFill>
                  <a:prstClr val="black"/>
                </a:solidFill>
                <a:latin typeface="Calibri"/>
              </a:rPr>
              <a:t>国民の健康寿命の延伸</a:t>
            </a:r>
            <a:r>
              <a:rPr kumimoji="1" lang="en-US" altLang="ja-JP" sz="900" dirty="0">
                <a:solidFill>
                  <a:prstClr val="black"/>
                </a:solidFill>
                <a:latin typeface="Calibri"/>
              </a:rPr>
              <a:t>』</a:t>
            </a:r>
            <a:r>
              <a:rPr kumimoji="1" lang="ja-JP" altLang="en-US" sz="900" dirty="0">
                <a:solidFill>
                  <a:prstClr val="black"/>
                </a:solidFill>
                <a:latin typeface="Calibri"/>
              </a:rPr>
              <a:t>と</a:t>
            </a:r>
            <a:r>
              <a:rPr kumimoji="1" lang="en-US" altLang="ja-JP" sz="900" dirty="0">
                <a:solidFill>
                  <a:prstClr val="black"/>
                </a:solidFill>
                <a:latin typeface="Calibri"/>
              </a:rPr>
              <a:t>『</a:t>
            </a:r>
            <a:r>
              <a:rPr kumimoji="1" lang="ja-JP" altLang="en-US" sz="900" dirty="0">
                <a:solidFill>
                  <a:prstClr val="black"/>
                </a:solidFill>
                <a:latin typeface="Calibri"/>
              </a:rPr>
              <a:t>新産業の創出</a:t>
            </a:r>
            <a:r>
              <a:rPr kumimoji="1" lang="en-US" altLang="ja-JP" sz="900" dirty="0">
                <a:solidFill>
                  <a:prstClr val="black"/>
                </a:solidFill>
                <a:latin typeface="Calibri"/>
              </a:rPr>
              <a:t>』</a:t>
            </a:r>
            <a:r>
              <a:rPr kumimoji="1" lang="ja-JP" altLang="en-US" sz="900" dirty="0">
                <a:solidFill>
                  <a:prstClr val="black"/>
                </a:solidFill>
                <a:latin typeface="Calibri"/>
              </a:rPr>
              <a:t>を同時に達成し、</a:t>
            </a:r>
            <a:r>
              <a:rPr kumimoji="1" lang="en-US" altLang="ja-JP" sz="900" dirty="0">
                <a:solidFill>
                  <a:prstClr val="black"/>
                </a:solidFill>
                <a:latin typeface="Calibri"/>
              </a:rPr>
              <a:t>『</a:t>
            </a:r>
            <a:r>
              <a:rPr kumimoji="1" lang="ja-JP" altLang="en-US" sz="900" dirty="0">
                <a:solidFill>
                  <a:prstClr val="black"/>
                </a:solidFill>
                <a:latin typeface="Calibri"/>
              </a:rPr>
              <a:t>あるべき医療費・介護費の実現</a:t>
            </a:r>
            <a:r>
              <a:rPr kumimoji="1" lang="en-US" altLang="ja-JP" sz="900" dirty="0">
                <a:solidFill>
                  <a:prstClr val="black"/>
                </a:solidFill>
                <a:latin typeface="Calibri"/>
              </a:rPr>
              <a:t>』</a:t>
            </a:r>
            <a:r>
              <a:rPr kumimoji="1" lang="ja-JP" altLang="en-US" sz="900" dirty="0">
                <a:solidFill>
                  <a:prstClr val="black"/>
                </a:solidFill>
                <a:latin typeface="Calibri"/>
              </a:rPr>
              <a:t>につなげる。具体的には、①生活習慣病等に関して、「重症化した後の治療」から「予防や早期診断・早期治療」に重点化するとともに、②地域包括ケアシステムと連携した事業（介護予防・生活支援等）に取り組む。</a:t>
            </a:r>
          </a:p>
          <a:p>
            <a:pPr marL="171450" lvl="0" indent="-171450">
              <a:buFont typeface="Wingdings" panose="05000000000000000000" pitchFamily="2" charset="2"/>
              <a:buChar char="u"/>
              <a:defRPr/>
            </a:pPr>
            <a:r>
              <a:rPr kumimoji="1" lang="ja-JP" altLang="en-US" sz="900" dirty="0">
                <a:solidFill>
                  <a:prstClr val="black"/>
                </a:solidFill>
                <a:latin typeface="Calibri"/>
              </a:rPr>
              <a:t>また、地域において人口減少と医療・介護費増大が進む中、①高齢化に伴う地域の多様な健康ニーズの充足、②農業・観光等の地域産業やスポーツ関連産業等との連携による新産業創出、③産業創出に向けた基盤の整備を実施することより、「経済活性化」と「あるべき医療費・介護費の実現」につなげる。</a:t>
            </a:r>
            <a:endParaRPr kumimoji="1" lang="ja-JP" altLang="en-US" sz="900" i="0" u="none" strike="noStrike" kern="1200" cap="none" spc="0" normalizeH="0" baseline="0" noProof="0" dirty="0">
              <a:ln>
                <a:noFill/>
              </a:ln>
              <a:solidFill>
                <a:prstClr val="black"/>
              </a:solidFill>
              <a:effectLst/>
              <a:uLnTx/>
              <a:uFillTx/>
              <a:latin typeface="Calibri"/>
              <a:ea typeface="Meiryo UI"/>
            </a:endParaRPr>
          </a:p>
        </p:txBody>
      </p:sp>
      <p:pic>
        <p:nvPicPr>
          <p:cNvPr id="3" name="図 2"/>
          <p:cNvPicPr>
            <a:picLocks noChangeAspect="1"/>
          </p:cNvPicPr>
          <p:nvPr/>
        </p:nvPicPr>
        <p:blipFill>
          <a:blip r:embed="rId2"/>
          <a:stretch>
            <a:fillRect/>
          </a:stretch>
        </p:blipFill>
        <p:spPr>
          <a:xfrm>
            <a:off x="931775" y="1660394"/>
            <a:ext cx="2958020" cy="2641580"/>
          </a:xfrm>
          <a:prstGeom prst="rect">
            <a:avLst/>
          </a:prstGeom>
        </p:spPr>
      </p:pic>
      <p:pic>
        <p:nvPicPr>
          <p:cNvPr id="5" name="図 4"/>
          <p:cNvPicPr>
            <a:picLocks noChangeAspect="1"/>
          </p:cNvPicPr>
          <p:nvPr/>
        </p:nvPicPr>
        <p:blipFill>
          <a:blip r:embed="rId3"/>
          <a:stretch>
            <a:fillRect/>
          </a:stretch>
        </p:blipFill>
        <p:spPr>
          <a:xfrm>
            <a:off x="4555801" y="1660394"/>
            <a:ext cx="3485720" cy="2641580"/>
          </a:xfrm>
          <a:prstGeom prst="rect">
            <a:avLst/>
          </a:prstGeom>
        </p:spPr>
      </p:pic>
      <p:sp>
        <p:nvSpPr>
          <p:cNvPr id="48" name="テキスト ボックス 47">
            <a:extLst>
              <a:ext uri="{FF2B5EF4-FFF2-40B4-BE49-F238E27FC236}">
                <a16:creationId xmlns:a16="http://schemas.microsoft.com/office/drawing/2014/main" id="{341C2FF8-887B-4945-A21E-5B1B78B9E06C}"/>
              </a:ext>
            </a:extLst>
          </p:cNvPr>
          <p:cNvSpPr txBox="1"/>
          <p:nvPr/>
        </p:nvSpPr>
        <p:spPr>
          <a:xfrm>
            <a:off x="258408" y="4841646"/>
            <a:ext cx="3386129" cy="923330"/>
          </a:xfrm>
          <a:prstGeom prst="rect">
            <a:avLst/>
          </a:prstGeom>
          <a:solidFill>
            <a:schemeClr val="accent4">
              <a:lumMod val="40000"/>
              <a:lumOff val="60000"/>
            </a:schemeClr>
          </a:solidFill>
          <a:ln w="3175">
            <a:solidFill>
              <a:schemeClr val="tx1"/>
            </a:solidFill>
          </a:ln>
        </p:spPr>
        <p:txBody>
          <a:bodyPr wrap="square" lIns="108000" rIns="108000" rtlCol="0" anchor="t" anchorCtr="0">
            <a:spAutoFit/>
          </a:bodyPr>
          <a:lstStyle/>
          <a:p>
            <a:pPr marL="171450" lvl="0" indent="-171450">
              <a:buFont typeface="Wingdings" panose="05000000000000000000" pitchFamily="2" charset="2"/>
              <a:buChar char="u"/>
              <a:defRPr/>
            </a:pPr>
            <a:r>
              <a:rPr kumimoji="1" lang="ja-JP" altLang="en-US" sz="900" dirty="0">
                <a:solidFill>
                  <a:prstClr val="black"/>
                </a:solidFill>
                <a:latin typeface="Calibri"/>
              </a:rPr>
              <a:t>誰もが健康で長生きすることを望めば、社会は必然的に高齢化する。→「高齢化社会」は人類の理想。</a:t>
            </a:r>
          </a:p>
          <a:p>
            <a:pPr marL="171450" lvl="0" indent="-171450">
              <a:buFont typeface="Wingdings" panose="05000000000000000000" pitchFamily="2" charset="2"/>
              <a:buChar char="u"/>
              <a:defRPr/>
            </a:pPr>
            <a:r>
              <a:rPr kumimoji="1" lang="ja-JP" altLang="en-US" sz="900" dirty="0">
                <a:solidFill>
                  <a:prstClr val="black"/>
                </a:solidFill>
                <a:latin typeface="Calibri"/>
              </a:rPr>
              <a:t>平均寿命は、戦前の約</a:t>
            </a:r>
            <a:r>
              <a:rPr kumimoji="1" lang="en-US" altLang="ja-JP" sz="900" dirty="0">
                <a:solidFill>
                  <a:prstClr val="black"/>
                </a:solidFill>
                <a:latin typeface="Calibri"/>
              </a:rPr>
              <a:t>50</a:t>
            </a:r>
            <a:r>
              <a:rPr kumimoji="1" lang="ja-JP" altLang="en-US" sz="900" dirty="0">
                <a:solidFill>
                  <a:prstClr val="black"/>
                </a:solidFill>
                <a:latin typeface="Calibri"/>
              </a:rPr>
              <a:t>歳から約</a:t>
            </a:r>
            <a:r>
              <a:rPr kumimoji="1" lang="en-US" altLang="ja-JP" sz="900" dirty="0">
                <a:solidFill>
                  <a:prstClr val="black"/>
                </a:solidFill>
                <a:latin typeface="Calibri"/>
              </a:rPr>
              <a:t>80</a:t>
            </a:r>
            <a:r>
              <a:rPr kumimoji="1" lang="ja-JP" altLang="en-US" sz="900" dirty="0">
                <a:solidFill>
                  <a:prstClr val="black"/>
                </a:solidFill>
                <a:latin typeface="Calibri"/>
              </a:rPr>
              <a:t>歳に伸び、一世代（</a:t>
            </a:r>
            <a:r>
              <a:rPr kumimoji="1" lang="en-US" altLang="ja-JP" sz="900" dirty="0">
                <a:solidFill>
                  <a:prstClr val="black"/>
                </a:solidFill>
                <a:latin typeface="Calibri"/>
              </a:rPr>
              <a:t>30</a:t>
            </a:r>
            <a:r>
              <a:rPr kumimoji="1" lang="ja-JP" altLang="en-US" sz="900" dirty="0">
                <a:solidFill>
                  <a:prstClr val="black"/>
                </a:solidFill>
                <a:latin typeface="Calibri"/>
              </a:rPr>
              <a:t>年）分の高齢の国民が出現したように見える。</a:t>
            </a:r>
          </a:p>
          <a:p>
            <a:pPr marL="171450" lvl="0" indent="-171450">
              <a:buFont typeface="Wingdings" panose="05000000000000000000" pitchFamily="2" charset="2"/>
              <a:buChar char="u"/>
              <a:defRPr/>
            </a:pPr>
            <a:r>
              <a:rPr kumimoji="1" lang="ja-JP" altLang="en-US" sz="900" dirty="0">
                <a:solidFill>
                  <a:prstClr val="black"/>
                </a:solidFill>
                <a:latin typeface="Calibri"/>
              </a:rPr>
              <a:t>高齢化の進展に対応して、「生涯現役」を前提とした社会経済システムの再構築が必要。</a:t>
            </a:r>
            <a:endParaRPr kumimoji="1" lang="ja-JP" altLang="en-US" sz="900" i="0" u="none" strike="noStrike" kern="1200" cap="none" spc="0" normalizeH="0" baseline="0" noProof="0" dirty="0">
              <a:ln>
                <a:noFill/>
              </a:ln>
              <a:solidFill>
                <a:prstClr val="black"/>
              </a:solidFill>
              <a:effectLst/>
              <a:uLnTx/>
              <a:uFillTx/>
              <a:latin typeface="Calibri"/>
              <a:ea typeface="Meiryo UI"/>
            </a:endParaRPr>
          </a:p>
        </p:txBody>
      </p:sp>
      <p:pic>
        <p:nvPicPr>
          <p:cNvPr id="6" name="図 5"/>
          <p:cNvPicPr>
            <a:picLocks noChangeAspect="1"/>
          </p:cNvPicPr>
          <p:nvPr/>
        </p:nvPicPr>
        <p:blipFill>
          <a:blip r:embed="rId4"/>
          <a:stretch>
            <a:fillRect/>
          </a:stretch>
        </p:blipFill>
        <p:spPr>
          <a:xfrm>
            <a:off x="3889795" y="4522374"/>
            <a:ext cx="4745850" cy="2257988"/>
          </a:xfrm>
          <a:prstGeom prst="rect">
            <a:avLst/>
          </a:prstGeom>
        </p:spPr>
      </p:pic>
      <p:sp>
        <p:nvSpPr>
          <p:cNvPr id="51" name="正方形/長方形 50"/>
          <p:cNvSpPr/>
          <p:nvPr/>
        </p:nvSpPr>
        <p:spPr>
          <a:xfrm>
            <a:off x="245345" y="4522374"/>
            <a:ext cx="3386129" cy="268825"/>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dirty="0"/>
              <a:t>政策の方向性～「生涯現役社会」の構築～</a:t>
            </a:r>
          </a:p>
        </p:txBody>
      </p:sp>
      <p:cxnSp>
        <p:nvCxnSpPr>
          <p:cNvPr id="4" name="直線コネクタ 3"/>
          <p:cNvCxnSpPr/>
          <p:nvPr/>
        </p:nvCxnSpPr>
        <p:spPr>
          <a:xfrm>
            <a:off x="232281" y="4419539"/>
            <a:ext cx="8757602" cy="0"/>
          </a:xfrm>
          <a:prstGeom prst="line">
            <a:avLst/>
          </a:prstGeom>
          <a:ln>
            <a:round/>
          </a:ln>
        </p:spPr>
        <p:style>
          <a:lnRef idx="1">
            <a:schemeClr val="accent1"/>
          </a:lnRef>
          <a:fillRef idx="0">
            <a:schemeClr val="accent1"/>
          </a:fillRef>
          <a:effectRef idx="0">
            <a:schemeClr val="accent1"/>
          </a:effectRef>
          <a:fontRef idx="minor">
            <a:schemeClr val="tx1"/>
          </a:fontRef>
        </p:style>
      </p:cxnSp>
      <p:sp>
        <p:nvSpPr>
          <p:cNvPr id="8" name="楕円 7"/>
          <p:cNvSpPr/>
          <p:nvPr/>
        </p:nvSpPr>
        <p:spPr>
          <a:xfrm>
            <a:off x="197321" y="4396679"/>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楕円 14"/>
          <p:cNvSpPr/>
          <p:nvPr/>
        </p:nvSpPr>
        <p:spPr>
          <a:xfrm>
            <a:off x="8979124" y="4396678"/>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8486775" y="6685112"/>
            <a:ext cx="114300" cy="95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0" y="533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r>
              <a:rPr lang="ja-JP" altLang="en-US" kern="0" dirty="0" smtClean="0">
                <a:solidFill>
                  <a:srgbClr val="000000"/>
                </a:solidFill>
                <a:ea typeface="Meiryo UI" pitchFamily="50" charset="-128"/>
                <a:cs typeface="Meiryo UI" pitchFamily="50" charset="-128"/>
              </a:rPr>
              <a:t>８－１</a:t>
            </a:r>
            <a:r>
              <a:rPr lang="en-US" altLang="ja-JP" kern="0" dirty="0" smtClean="0">
                <a:solidFill>
                  <a:srgbClr val="000000"/>
                </a:solidFill>
                <a:ea typeface="Meiryo UI" pitchFamily="50" charset="-128"/>
                <a:cs typeface="Meiryo UI" pitchFamily="50" charset="-128"/>
              </a:rPr>
              <a:t>.</a:t>
            </a:r>
            <a:r>
              <a:rPr lang="en-US" altLang="ja-JP" b="1" dirty="0" smtClean="0"/>
              <a:t> </a:t>
            </a:r>
            <a:r>
              <a:rPr lang="ja-JP" altLang="en-US" dirty="0" smtClean="0"/>
              <a:t>経済</a:t>
            </a:r>
            <a:r>
              <a:rPr lang="ja-JP" altLang="en-US" dirty="0"/>
              <a:t>産業省におけるヘルスケア産業政策の概要</a:t>
            </a:r>
          </a:p>
        </p:txBody>
      </p:sp>
      <p:sp>
        <p:nvSpPr>
          <p:cNvPr id="17" name="正方形/長方形 16">
            <a:extLst>
              <a:ext uri="{FF2B5EF4-FFF2-40B4-BE49-F238E27FC236}">
                <a16:creationId xmlns:a16="http://schemas.microsoft.com/office/drawing/2014/main" id="{6907C590-95DD-352F-FA30-A1B3E53DE661}"/>
              </a:ext>
            </a:extLst>
          </p:cNvPr>
          <p:cNvSpPr/>
          <p:nvPr/>
        </p:nvSpPr>
        <p:spPr>
          <a:xfrm>
            <a:off x="7018136" y="101651"/>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a:t>
            </a:r>
            <a:r>
              <a:rPr kumimoji="1" lang="en-US" altLang="ja-JP" sz="900" dirty="0">
                <a:solidFill>
                  <a:schemeClr val="tx1"/>
                </a:solidFill>
              </a:rPr>
              <a:t>10</a:t>
            </a:r>
            <a:r>
              <a:rPr kumimoji="1" lang="ja-JP" altLang="en-US" sz="900" dirty="0">
                <a:solidFill>
                  <a:schemeClr val="tx1"/>
                </a:solidFill>
              </a:rPr>
              <a:t>回意見交換会　資料１</a:t>
            </a:r>
          </a:p>
        </p:txBody>
      </p:sp>
    </p:spTree>
    <p:extLst>
      <p:ext uri="{BB962C8B-B14F-4D97-AF65-F5344CB8AC3E}">
        <p14:creationId xmlns:p14="http://schemas.microsoft.com/office/powerpoint/2010/main" val="2271228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都道府県別の付加価値額の企業規模別内訳</a:t>
            </a:r>
            <a:endParaRPr lang="en-US" altLang="ja-JP" sz="1400" b="1" dirty="0"/>
          </a:p>
        </p:txBody>
      </p:sp>
      <p:sp>
        <p:nvSpPr>
          <p:cNvPr id="10" name="テキスト ボックス 9">
            <a:extLst>
              <a:ext uri="{FF2B5EF4-FFF2-40B4-BE49-F238E27FC236}">
                <a16:creationId xmlns:a16="http://schemas.microsoft.com/office/drawing/2014/main" id="{38AC23D9-3851-43D3-AA26-2ADD5FE02A68}"/>
              </a:ext>
            </a:extLst>
          </p:cNvPr>
          <p:cNvSpPr txBox="1"/>
          <p:nvPr/>
        </p:nvSpPr>
        <p:spPr>
          <a:xfrm>
            <a:off x="304800" y="6595272"/>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出典：経済産業省「中小企業白書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」をもとに副首都推進局にて作成</a:t>
            </a:r>
          </a:p>
        </p:txBody>
      </p:sp>
      <p:sp>
        <p:nvSpPr>
          <p:cNvPr id="12" name="正方形/長方形 11">
            <a:extLst>
              <a:ext uri="{FF2B5EF4-FFF2-40B4-BE49-F238E27FC236}">
                <a16:creationId xmlns:a16="http://schemas.microsoft.com/office/drawing/2014/main" id="{0ACAFD84-3FCD-49E0-84EE-0992DF06F324}"/>
              </a:ext>
            </a:extLst>
          </p:cNvPr>
          <p:cNvSpPr/>
          <p:nvPr/>
        </p:nvSpPr>
        <p:spPr>
          <a:xfrm>
            <a:off x="102786" y="737217"/>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付加価値額の企業規模別内訳を都道府県別に比較すると、いずれも大企業の占める割合が大きいが、東京都が約</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割を大企業が占めているのに対し、大阪府や愛知県は、大企業は半分に満たず、大阪府は東京都や愛知県より中小企業の割合が大きい。</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楕円 8">
            <a:extLst>
              <a:ext uri="{FF2B5EF4-FFF2-40B4-BE49-F238E27FC236}">
                <a16:creationId xmlns:a16="http://schemas.microsoft.com/office/drawing/2014/main" id="{D41DF365-08AE-482F-9A93-5D90AB3800A6}"/>
              </a:ext>
            </a:extLst>
          </p:cNvPr>
          <p:cNvSpPr/>
          <p:nvPr/>
        </p:nvSpPr>
        <p:spPr>
          <a:xfrm>
            <a:off x="360608" y="2144416"/>
            <a:ext cx="560082" cy="37882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3" name="図 2"/>
          <p:cNvPicPr>
            <a:picLocks noChangeAspect="1"/>
          </p:cNvPicPr>
          <p:nvPr/>
        </p:nvPicPr>
        <p:blipFill>
          <a:blip r:embed="rId2"/>
          <a:stretch>
            <a:fillRect/>
          </a:stretch>
        </p:blipFill>
        <p:spPr>
          <a:xfrm>
            <a:off x="304800" y="1669192"/>
            <a:ext cx="8480271" cy="4694327"/>
          </a:xfrm>
          <a:prstGeom prst="rect">
            <a:avLst/>
          </a:prstGeom>
        </p:spPr>
      </p:pic>
      <p:sp>
        <p:nvSpPr>
          <p:cNvPr id="5" name="正方形/長方形 4">
            <a:extLst>
              <a:ext uri="{FF2B5EF4-FFF2-40B4-BE49-F238E27FC236}">
                <a16:creationId xmlns:a16="http://schemas.microsoft.com/office/drawing/2014/main" id="{178E621F-D4C7-B4B4-EF05-34ABF9EF9BE8}"/>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８ー</a:t>
            </a:r>
            <a:r>
              <a:rPr lang="en-US" altLang="ja-JP" kern="0" dirty="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中小企業（５</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都道府県</a:t>
            </a:r>
            <a:r>
              <a:rPr lang="ja-JP" altLang="en-US" kern="0" dirty="0">
                <a:solidFill>
                  <a:srgbClr val="000000"/>
                </a:solidFill>
                <a:ea typeface="Meiryo UI" pitchFamily="50" charset="-128"/>
                <a:cs typeface="Meiryo UI" pitchFamily="50" charset="-128"/>
              </a:rPr>
              <a:t>別の付加価値額の企業規模別</a:t>
            </a:r>
            <a:r>
              <a:rPr lang="ja-JP" altLang="en-US" kern="0" dirty="0" smtClean="0">
                <a:solidFill>
                  <a:srgbClr val="000000"/>
                </a:solidFill>
                <a:ea typeface="Meiryo UI" pitchFamily="50" charset="-128"/>
                <a:cs typeface="Meiryo UI" pitchFamily="50" charset="-128"/>
              </a:rPr>
              <a:t>内訳）</a:t>
            </a:r>
            <a:endParaRPr lang="ja-JP" altLang="en-US" kern="0" dirty="0">
              <a:solidFill>
                <a:srgbClr val="000000"/>
              </a:solidFill>
              <a:ea typeface="Meiryo UI" pitchFamily="50" charset="-128"/>
              <a:cs typeface="Meiryo UI" pitchFamily="50" charset="-128"/>
            </a:endParaRPr>
          </a:p>
        </p:txBody>
      </p:sp>
      <p:sp>
        <p:nvSpPr>
          <p:cNvPr id="11" name="正方形/長方形 10"/>
          <p:cNvSpPr/>
          <p:nvPr/>
        </p:nvSpPr>
        <p:spPr>
          <a:xfrm>
            <a:off x="7086600" y="114807"/>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29732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37217"/>
            <a:ext cx="8933268" cy="1127132"/>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都道府県について、企業規模別の生産性をみると、大阪府の中小企業の生産性は、全国や愛知県より高いが、東京都よりは低い。一方、大阪府の大企業の生産性は、全国より高いものの、東京都や愛知県より低い。</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主要都道府県について、製造業における従業者規模別の生産性をみると、いずれも従業者規模が大きくなるほど生産性（一人あたりの付加価値額）は高い傾向にある。大阪府は、</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99</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人以下の小規模な事業所における生産性が東京都や愛知県より高い。規模が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人を超えると、３都府県のなかでは、愛知県が最も生産性が高くなる。</a:t>
            </a:r>
          </a:p>
        </p:txBody>
      </p:sp>
      <p:sp>
        <p:nvSpPr>
          <p:cNvPr id="18" name="テキスト ボックス 17"/>
          <p:cNvSpPr txBox="1"/>
          <p:nvPr/>
        </p:nvSpPr>
        <p:spPr>
          <a:xfrm>
            <a:off x="53033" y="416157"/>
            <a:ext cx="8105861" cy="307777"/>
          </a:xfrm>
          <a:prstGeom prst="rect">
            <a:avLst/>
          </a:prstGeom>
          <a:noFill/>
        </p:spPr>
        <p:txBody>
          <a:bodyPr wrap="square" rtlCol="0">
            <a:spAutoFit/>
          </a:bodyPr>
          <a:lstStyle/>
          <a:p>
            <a:r>
              <a:rPr kumimoji="1" lang="ja-JP" altLang="en-US" sz="1400" b="1" dirty="0"/>
              <a:t>■</a:t>
            </a:r>
            <a:r>
              <a:rPr lang="ja-JP" altLang="en-US" sz="1400" b="1" dirty="0"/>
              <a:t>　企業規模別生産性（非一次産業）</a:t>
            </a:r>
            <a:endParaRPr lang="en-US" altLang="ja-JP"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292251"/>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2021</a:t>
            </a:r>
            <a:r>
              <a:rPr lang="ja-JP" altLang="en-US" sz="1100" dirty="0">
                <a:latin typeface="Meiryo UI" panose="020B0604030504040204" pitchFamily="50" charset="-128"/>
                <a:ea typeface="Meiryo UI" panose="020B0604030504040204" pitchFamily="50" charset="-128"/>
              </a:rPr>
              <a:t>年版中小企業白書をもとに副首都推進局にて作成</a:t>
            </a:r>
          </a:p>
        </p:txBody>
      </p:sp>
      <p:sp>
        <p:nvSpPr>
          <p:cNvPr id="11" name="テキスト ボックス 10">
            <a:extLst>
              <a:ext uri="{FF2B5EF4-FFF2-40B4-BE49-F238E27FC236}">
                <a16:creationId xmlns:a16="http://schemas.microsoft.com/office/drawing/2014/main" id="{C04CD1B5-F732-4A5C-A8C2-0AE547D85819}"/>
              </a:ext>
            </a:extLst>
          </p:cNvPr>
          <p:cNvSpPr txBox="1"/>
          <p:nvPr/>
        </p:nvSpPr>
        <p:spPr>
          <a:xfrm>
            <a:off x="90317" y="2264307"/>
            <a:ext cx="4841508"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単位：万円／従業者一人あたり</a:t>
            </a: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151086" y="5469091"/>
            <a:ext cx="4582663" cy="784830"/>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生産性＝付加価値額／従業者数</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付加価値額は、</a:t>
            </a:r>
            <a:r>
              <a:rPr lang="en-US" altLang="ja-JP" sz="900" dirty="0">
                <a:latin typeface="Meiryo UI" panose="020B0604030504040204" pitchFamily="50" charset="-128"/>
                <a:ea typeface="Meiryo UI" panose="020B0604030504040204" pitchFamily="50" charset="-128"/>
              </a:rPr>
              <a:t>2021</a:t>
            </a:r>
            <a:r>
              <a:rPr lang="ja-JP" altLang="en-US" sz="900" dirty="0">
                <a:latin typeface="Meiryo UI" panose="020B0604030504040204" pitchFamily="50" charset="-128"/>
                <a:ea typeface="Meiryo UI" panose="020B0604030504040204" pitchFamily="50" charset="-128"/>
              </a:rPr>
              <a:t>年版中小企業白書９表「都道府県別規模別付加価値額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（民営、非一次産業、</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従業者数は、</a:t>
            </a:r>
            <a:r>
              <a:rPr lang="en-US" altLang="zh-TW" sz="900" dirty="0">
                <a:latin typeface="Meiryo UI" panose="020B0604030504040204" pitchFamily="50" charset="-128"/>
                <a:ea typeface="Meiryo UI" panose="020B0604030504040204" pitchFamily="50" charset="-128"/>
              </a:rPr>
              <a:t>2021</a:t>
            </a:r>
            <a:r>
              <a:rPr lang="zh-TW" altLang="en-US" sz="900" dirty="0">
                <a:latin typeface="Meiryo UI" panose="020B0604030504040204" pitchFamily="50" charset="-128"/>
                <a:ea typeface="Meiryo UI" panose="020B0604030504040204" pitchFamily="50" charset="-128"/>
              </a:rPr>
              <a:t>年版中小企業白書</a:t>
            </a:r>
            <a:r>
              <a:rPr lang="ja-JP" altLang="en-US" sz="900" dirty="0">
                <a:latin typeface="Meiryo UI" panose="020B0604030504040204" pitchFamily="50" charset="-128"/>
                <a:ea typeface="Meiryo UI" panose="020B0604030504040204" pitchFamily="50" charset="-128"/>
              </a:rPr>
              <a:t>７表</a:t>
            </a:r>
            <a:r>
              <a:rPr lang="zh-TW" altLang="en-US" sz="900" dirty="0">
                <a:latin typeface="Meiryo UI" panose="020B0604030504040204" pitchFamily="50" charset="-128"/>
                <a:ea typeface="Meiryo UI" panose="020B0604030504040204" pitchFamily="50" charset="-128"/>
              </a:rPr>
              <a:t>「都道府県別規模別</a:t>
            </a:r>
            <a:r>
              <a:rPr lang="ja-JP" altLang="en-US" sz="900" dirty="0">
                <a:latin typeface="Meiryo UI" panose="020B0604030504040204" pitchFamily="50" charset="-128"/>
                <a:ea typeface="Meiryo UI" panose="020B0604030504040204" pitchFamily="50" charset="-128"/>
              </a:rPr>
              <a:t>従業者総数</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zh-TW" altLang="en-US" sz="900" dirty="0">
                <a:latin typeface="Meiryo UI" panose="020B0604030504040204" pitchFamily="50" charset="-128"/>
                <a:ea typeface="Meiryo UI" panose="020B0604030504040204" pitchFamily="50" charset="-128"/>
              </a:rPr>
              <a:t>（民営、非一次産業、</a:t>
            </a:r>
            <a:r>
              <a:rPr lang="en-US" altLang="zh-TW" sz="900" dirty="0">
                <a:latin typeface="Meiryo UI" panose="020B0604030504040204" pitchFamily="50" charset="-128"/>
                <a:ea typeface="Meiryo UI" panose="020B0604030504040204" pitchFamily="50" charset="-128"/>
              </a:rPr>
              <a:t>201</a:t>
            </a:r>
            <a:r>
              <a:rPr lang="en-US" altLang="ja-JP" sz="900" dirty="0">
                <a:latin typeface="Meiryo UI" panose="020B0604030504040204" pitchFamily="50" charset="-128"/>
                <a:ea typeface="Meiryo UI" panose="020B0604030504040204" pitchFamily="50" charset="-128"/>
              </a:rPr>
              <a:t>6</a:t>
            </a:r>
            <a:r>
              <a:rPr lang="zh-TW" altLang="en-US" sz="900" dirty="0">
                <a:latin typeface="Meiryo UI" panose="020B0604030504040204" pitchFamily="50" charset="-128"/>
                <a:ea typeface="Meiryo UI" panose="020B0604030504040204" pitchFamily="50" charset="-128"/>
              </a:rPr>
              <a:t>年）</a:t>
            </a:r>
            <a:r>
              <a:rPr lang="ja-JP" altLang="en-US" sz="900" dirty="0">
                <a:latin typeface="Meiryo UI" panose="020B0604030504040204" pitchFamily="50" charset="-128"/>
                <a:ea typeface="Meiryo UI" panose="020B0604030504040204" pitchFamily="50" charset="-128"/>
              </a:rPr>
              <a:t>」を使用</a:t>
            </a:r>
            <a:endParaRPr lang="zh-TW" altLang="en-US" sz="900" dirty="0">
              <a:latin typeface="Meiryo UI" panose="020B0604030504040204" pitchFamily="50" charset="-128"/>
              <a:ea typeface="Meiryo UI" panose="020B0604030504040204" pitchFamily="50" charset="-128"/>
            </a:endParaRPr>
          </a:p>
        </p:txBody>
      </p:sp>
      <p:sp>
        <p:nvSpPr>
          <p:cNvPr id="2" name="楕円 1"/>
          <p:cNvSpPr/>
          <p:nvPr/>
        </p:nvSpPr>
        <p:spPr>
          <a:xfrm>
            <a:off x="3907995" y="4694610"/>
            <a:ext cx="825754" cy="258963"/>
          </a:xfrm>
          <a:prstGeom prst="ellipse">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04CD1B5-F732-4A5C-A8C2-0AE547D85819}"/>
              </a:ext>
            </a:extLst>
          </p:cNvPr>
          <p:cNvSpPr txBox="1"/>
          <p:nvPr/>
        </p:nvSpPr>
        <p:spPr>
          <a:xfrm>
            <a:off x="4841508" y="5601071"/>
            <a:ext cx="4027502" cy="646331"/>
          </a:xfrm>
          <a:prstGeom prst="rect">
            <a:avLst/>
          </a:prstGeom>
          <a:noFill/>
        </p:spPr>
        <p:txBody>
          <a:bodyPr wrap="square" rtlCol="0">
            <a:spAutoFit/>
          </a:bodyPr>
          <a:lstStyle/>
          <a:p>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　生産性＝付加価値額／従業者数</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付加価値は、</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年工業統計調査地域別統計表における付加価値額</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従業者</a:t>
            </a:r>
            <a:r>
              <a:rPr lang="en-US" altLang="ja-JP" sz="900" dirty="0">
                <a:latin typeface="Meiryo UI" panose="020B0604030504040204" pitchFamily="50" charset="-128"/>
                <a:ea typeface="Meiryo UI" panose="020B0604030504040204" pitchFamily="50" charset="-128"/>
              </a:rPr>
              <a:t>29</a:t>
            </a:r>
            <a:r>
              <a:rPr lang="ja-JP" altLang="en-US" sz="900" dirty="0">
                <a:latin typeface="Meiryo UI" panose="020B0604030504040204" pitchFamily="50" charset="-128"/>
                <a:ea typeface="Meiryo UI" panose="020B0604030504040204" pitchFamily="50" charset="-128"/>
              </a:rPr>
              <a:t>人以下は粗付加価値額</a:t>
            </a:r>
            <a:r>
              <a:rPr lang="en-US" altLang="ja-JP" sz="900"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　　 従業者数は、</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年工業統計調査地域別統計表における従業者数</a:t>
            </a:r>
            <a:endParaRPr lang="zh-TW" altLang="en-US" sz="900"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04CD1B5-F732-4A5C-A8C2-0AE547D85819}"/>
              </a:ext>
            </a:extLst>
          </p:cNvPr>
          <p:cNvSpPr txBox="1"/>
          <p:nvPr/>
        </p:nvSpPr>
        <p:spPr>
          <a:xfrm>
            <a:off x="4377350" y="6292251"/>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a:t>
            </a:r>
            <a:r>
              <a:rPr lang="en-US" altLang="ja-JP" sz="1100" dirty="0">
                <a:latin typeface="Meiryo UI" panose="020B0604030504040204" pitchFamily="50" charset="-128"/>
                <a:ea typeface="Meiryo UI" panose="020B0604030504040204" pitchFamily="50" charset="-128"/>
              </a:rPr>
              <a:t>2020</a:t>
            </a:r>
            <a:r>
              <a:rPr lang="ja-JP" altLang="en-US" sz="1100" dirty="0">
                <a:latin typeface="Meiryo UI" panose="020B0604030504040204" pitchFamily="50" charset="-128"/>
                <a:ea typeface="Meiryo UI" panose="020B0604030504040204" pitchFamily="50" charset="-128"/>
              </a:rPr>
              <a:t>年工業統計調査地域別統計表をもとに副首都推進局にて作成</a:t>
            </a:r>
          </a:p>
        </p:txBody>
      </p:sp>
      <p:sp>
        <p:nvSpPr>
          <p:cNvPr id="17" name="テキスト ボックス 16">
            <a:extLst>
              <a:ext uri="{FF2B5EF4-FFF2-40B4-BE49-F238E27FC236}">
                <a16:creationId xmlns:a16="http://schemas.microsoft.com/office/drawing/2014/main" id="{39B4B3B1-FF89-44DE-8071-3B959176BA98}"/>
              </a:ext>
            </a:extLst>
          </p:cNvPr>
          <p:cNvSpPr txBox="1"/>
          <p:nvPr/>
        </p:nvSpPr>
        <p:spPr>
          <a:xfrm>
            <a:off x="260985" y="1946361"/>
            <a:ext cx="4261803"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企業規模別生産性（非一次産業）</a:t>
            </a:r>
          </a:p>
        </p:txBody>
      </p:sp>
      <p:sp>
        <p:nvSpPr>
          <p:cNvPr id="21" name="テキスト ボックス 20">
            <a:extLst>
              <a:ext uri="{FF2B5EF4-FFF2-40B4-BE49-F238E27FC236}">
                <a16:creationId xmlns:a16="http://schemas.microsoft.com/office/drawing/2014/main" id="{39B4B3B1-FF89-44DE-8071-3B959176BA98}"/>
              </a:ext>
            </a:extLst>
          </p:cNvPr>
          <p:cNvSpPr txBox="1"/>
          <p:nvPr/>
        </p:nvSpPr>
        <p:spPr>
          <a:xfrm>
            <a:off x="5381625" y="1987308"/>
            <a:ext cx="4261803" cy="276999"/>
          </a:xfrm>
          <a:prstGeom prst="rect">
            <a:avLst/>
          </a:prstGeom>
          <a:noFill/>
        </p:spPr>
        <p:txBody>
          <a:bodyPr wrap="square" rtlCol="0">
            <a:spAutoFit/>
          </a:bodyPr>
          <a:lstStyle/>
          <a:p>
            <a:pPr lvl="0" defTabSz="914400">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製造業における従業者規模別の生産性</a:t>
            </a:r>
          </a:p>
        </p:txBody>
      </p:sp>
      <p:pic>
        <p:nvPicPr>
          <p:cNvPr id="5" name="図 4"/>
          <p:cNvPicPr>
            <a:picLocks noChangeAspect="1"/>
          </p:cNvPicPr>
          <p:nvPr/>
        </p:nvPicPr>
        <p:blipFill>
          <a:blip r:embed="rId2"/>
          <a:stretch>
            <a:fillRect/>
          </a:stretch>
        </p:blipFill>
        <p:spPr>
          <a:xfrm>
            <a:off x="406721" y="2379867"/>
            <a:ext cx="4395597" cy="2938527"/>
          </a:xfrm>
          <a:prstGeom prst="rect">
            <a:avLst/>
          </a:prstGeom>
        </p:spPr>
      </p:pic>
      <p:pic>
        <p:nvPicPr>
          <p:cNvPr id="6" name="図 5"/>
          <p:cNvPicPr>
            <a:picLocks noChangeAspect="1"/>
          </p:cNvPicPr>
          <p:nvPr/>
        </p:nvPicPr>
        <p:blipFill>
          <a:blip r:embed="rId3"/>
          <a:stretch>
            <a:fillRect/>
          </a:stretch>
        </p:blipFill>
        <p:spPr>
          <a:xfrm>
            <a:off x="5062879" y="2479751"/>
            <a:ext cx="3584759" cy="3273836"/>
          </a:xfrm>
          <a:prstGeom prst="rect">
            <a:avLst/>
          </a:prstGeom>
        </p:spPr>
      </p:pic>
      <p:sp>
        <p:nvSpPr>
          <p:cNvPr id="7" name="正方形/長方形 6">
            <a:extLst>
              <a:ext uri="{FF2B5EF4-FFF2-40B4-BE49-F238E27FC236}">
                <a16:creationId xmlns:a16="http://schemas.microsoft.com/office/drawing/2014/main" id="{0FD452D0-D1FB-1EA6-35EB-44B742651EDA}"/>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８ー</a:t>
            </a:r>
            <a:r>
              <a:rPr lang="en-US" altLang="ja-JP" kern="0" dirty="0" smtClean="0">
                <a:solidFill>
                  <a:srgbClr val="000000"/>
                </a:solidFill>
                <a:ea typeface="Meiryo UI" pitchFamily="50" charset="-128"/>
                <a:cs typeface="Meiryo UI" pitchFamily="50" charset="-128"/>
              </a:rPr>
              <a:t>10.</a:t>
            </a:r>
            <a:r>
              <a:rPr lang="ja-JP" altLang="en-US" kern="0" dirty="0" smtClean="0">
                <a:solidFill>
                  <a:srgbClr val="000000"/>
                </a:solidFill>
                <a:ea typeface="Meiryo UI" pitchFamily="50" charset="-128"/>
                <a:cs typeface="Meiryo UI" pitchFamily="50" charset="-128"/>
              </a:rPr>
              <a:t>中小企業（</a:t>
            </a:r>
            <a:r>
              <a:rPr lang="en-US" altLang="ja-JP" kern="0" dirty="0" smtClean="0">
                <a:solidFill>
                  <a:srgbClr val="000000"/>
                </a:solidFill>
                <a:ea typeface="Meiryo UI" pitchFamily="50" charset="-128"/>
                <a:cs typeface="Meiryo UI" pitchFamily="50" charset="-128"/>
              </a:rPr>
              <a:t>6.</a:t>
            </a:r>
            <a:r>
              <a:rPr lang="zh-TW" altLang="en-US" kern="0" dirty="0" smtClean="0">
                <a:solidFill>
                  <a:srgbClr val="000000"/>
                </a:solidFill>
                <a:ea typeface="Meiryo UI" pitchFamily="50" charset="-128"/>
                <a:cs typeface="Meiryo UI" pitchFamily="50" charset="-128"/>
              </a:rPr>
              <a:t>企業</a:t>
            </a:r>
            <a:r>
              <a:rPr lang="zh-TW" altLang="en-US" kern="0" dirty="0">
                <a:solidFill>
                  <a:srgbClr val="000000"/>
                </a:solidFill>
                <a:ea typeface="Meiryo UI" pitchFamily="50" charset="-128"/>
                <a:cs typeface="Meiryo UI" pitchFamily="50" charset="-128"/>
              </a:rPr>
              <a:t>規模別</a:t>
            </a:r>
            <a:r>
              <a:rPr lang="zh-TW" altLang="en-US" kern="0" dirty="0" smtClean="0">
                <a:solidFill>
                  <a:srgbClr val="000000"/>
                </a:solidFill>
                <a:ea typeface="Meiryo UI" pitchFamily="50" charset="-128"/>
                <a:cs typeface="Meiryo UI" pitchFamily="50" charset="-128"/>
              </a:rPr>
              <a:t>生産性）</a:t>
            </a:r>
            <a:endParaRPr lang="zh-TW" altLang="en-US" kern="0" dirty="0">
              <a:solidFill>
                <a:srgbClr val="000000"/>
              </a:solidFill>
              <a:ea typeface="Meiryo UI" pitchFamily="50" charset="-128"/>
              <a:cs typeface="Meiryo UI" pitchFamily="50" charset="-128"/>
            </a:endParaRPr>
          </a:p>
        </p:txBody>
      </p:sp>
      <p:sp>
        <p:nvSpPr>
          <p:cNvPr id="20" name="正方形/長方形 19"/>
          <p:cNvSpPr/>
          <p:nvPr/>
        </p:nvSpPr>
        <p:spPr>
          <a:xfrm>
            <a:off x="6858747" y="9204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22343343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正方形/長方形 18"/>
          <p:cNvSpPr/>
          <p:nvPr/>
        </p:nvSpPr>
        <p:spPr>
          <a:xfrm>
            <a:off x="102786" y="775854"/>
            <a:ext cx="8933268" cy="700223"/>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における業種別、企業規模別の企業数の内訳を見ると、いずれの業種においても、企業のほとんどが中小企業であることがわかる。大阪府における業種別、企業規模別の従業者数の内訳を見ると、従業者のうち約８割が中小企業で雇用されていることがわかる。</a:t>
            </a:r>
          </a:p>
          <a:p>
            <a:pPr marL="285750" indent="-285750">
              <a:buFont typeface="Wingdings" panose="05000000000000000000" pitchFamily="2" charset="2"/>
              <a:buChar char="p"/>
            </a:pP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大阪に強みのある製造業、卸売業・小売業では中小企業の割合が高い。</a:t>
            </a:r>
          </a:p>
        </p:txBody>
      </p:sp>
      <p:sp>
        <p:nvSpPr>
          <p:cNvPr id="18" name="テキスト ボックス 17"/>
          <p:cNvSpPr txBox="1"/>
          <p:nvPr/>
        </p:nvSpPr>
        <p:spPr>
          <a:xfrm>
            <a:off x="53033" y="416157"/>
            <a:ext cx="8105861" cy="523220"/>
          </a:xfrm>
          <a:prstGeom prst="rect">
            <a:avLst/>
          </a:prstGeom>
          <a:noFill/>
        </p:spPr>
        <p:txBody>
          <a:bodyPr wrap="square" rtlCol="0">
            <a:spAutoFit/>
          </a:bodyPr>
          <a:lstStyle/>
          <a:p>
            <a:r>
              <a:rPr kumimoji="1" lang="ja-JP" altLang="en-US" sz="1400" b="1" dirty="0"/>
              <a:t>■</a:t>
            </a:r>
            <a:r>
              <a:rPr lang="ja-JP" altLang="en-US" sz="1400" b="1" dirty="0"/>
              <a:t>　業種別・企業規模別の企業数、従業員数の内訳（大阪府）</a:t>
            </a:r>
          </a:p>
          <a:p>
            <a:endParaRPr lang="en-US" altLang="ja-JP" sz="1400" b="1" dirty="0"/>
          </a:p>
        </p:txBody>
      </p:sp>
      <p:sp>
        <p:nvSpPr>
          <p:cNvPr id="22" name="テキスト ボックス 21">
            <a:extLst>
              <a:ext uri="{FF2B5EF4-FFF2-40B4-BE49-F238E27FC236}">
                <a16:creationId xmlns:a16="http://schemas.microsoft.com/office/drawing/2014/main" id="{C04CD1B5-F732-4A5C-A8C2-0AE547D85819}"/>
              </a:ext>
            </a:extLst>
          </p:cNvPr>
          <p:cNvSpPr txBox="1"/>
          <p:nvPr/>
        </p:nvSpPr>
        <p:spPr>
          <a:xfrm>
            <a:off x="151086" y="6613858"/>
            <a:ext cx="726000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出典：平成</a:t>
            </a:r>
            <a:r>
              <a:rPr lang="en-US" altLang="ja-JP" sz="1100" dirty="0">
                <a:latin typeface="Meiryo UI" panose="020B0604030504040204" pitchFamily="50" charset="-128"/>
                <a:ea typeface="Meiryo UI" panose="020B0604030504040204" pitchFamily="50" charset="-128"/>
              </a:rPr>
              <a:t>28</a:t>
            </a:r>
            <a:r>
              <a:rPr lang="ja-JP" altLang="en-US" sz="1100" dirty="0">
                <a:latin typeface="Meiryo UI" panose="020B0604030504040204" pitchFamily="50" charset="-128"/>
                <a:ea typeface="Meiryo UI" panose="020B0604030504040204" pitchFamily="50" charset="-128"/>
              </a:rPr>
              <a:t>年経済センサス活動調査をもとに副首都推進局にて作成</a:t>
            </a:r>
          </a:p>
        </p:txBody>
      </p:sp>
      <p:sp>
        <p:nvSpPr>
          <p:cNvPr id="2" name="テキスト ボックス 1">
            <a:extLst>
              <a:ext uri="{FF2B5EF4-FFF2-40B4-BE49-F238E27FC236}">
                <a16:creationId xmlns:a16="http://schemas.microsoft.com/office/drawing/2014/main" id="{C15A3A43-6478-4491-AC6B-DF37E8C9B7C0}"/>
              </a:ext>
            </a:extLst>
          </p:cNvPr>
          <p:cNvSpPr txBox="1"/>
          <p:nvPr/>
        </p:nvSpPr>
        <p:spPr>
          <a:xfrm>
            <a:off x="106144" y="5930797"/>
            <a:ext cx="8401878"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（注</a:t>
            </a:r>
            <a:r>
              <a:rPr kumimoji="1" lang="en-US" altLang="ja-JP" sz="700" dirty="0">
                <a:latin typeface="Meiryo UI" panose="020B0604030504040204" pitchFamily="50" charset="-128"/>
                <a:ea typeface="Meiryo UI" panose="020B0604030504040204" pitchFamily="50" charset="-128"/>
              </a:rPr>
              <a:t>1</a:t>
            </a:r>
            <a:r>
              <a:rPr kumimoji="1" lang="ja-JP" altLang="en-US" sz="700" dirty="0">
                <a:latin typeface="Meiryo UI" panose="020B0604030504040204" pitchFamily="50" charset="-128"/>
                <a:ea typeface="Meiryo UI" panose="020B0604030504040204" pitchFamily="50" charset="-128"/>
              </a:rPr>
              <a:t>）「サービス業」には、「情報通信業」、「不動産業，物品賃貸業」、「学術研究，専門・技術サービス業」、「宿泊業，飲食サービス業」、「生活関連サービス業，娯楽業」、「教育，学習支援業」、「医療，福祉」、</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「複合サービス事業」、「サービス業（他に分類されないもの）」が含まれる。</a:t>
            </a:r>
            <a:endParaRPr kumimoji="1" lang="en-US" altLang="ja-JP" sz="700" dirty="0">
              <a:latin typeface="Meiryo UI" panose="020B0604030504040204" pitchFamily="50" charset="-128"/>
              <a:ea typeface="Meiryo UI" panose="020B0604030504040204" pitchFamily="50" charset="-128"/>
            </a:endParaRPr>
          </a:p>
          <a:p>
            <a:r>
              <a:rPr kumimoji="1" lang="ja-JP" altLang="en-US" sz="700" dirty="0">
                <a:latin typeface="Meiryo UI" panose="020B0604030504040204" pitchFamily="50" charset="-128"/>
                <a:ea typeface="Meiryo UI" panose="020B0604030504040204" pitchFamily="50" charset="-128"/>
              </a:rPr>
              <a:t>　　　　 「その他」には、「鉱業，採石業，砂利採取業」、「建設業」、「電気・ガス・熱供給・水道業」、「運輸業，郵便業」、「金融業，保険業」が含まれる。</a:t>
            </a:r>
            <a:endParaRPr kumimoji="1" lang="en-US" altLang="ja-JP" sz="70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C04CD1B5-F732-4A5C-A8C2-0AE547D85819}"/>
              </a:ext>
            </a:extLst>
          </p:cNvPr>
          <p:cNvSpPr txBox="1"/>
          <p:nvPr/>
        </p:nvSpPr>
        <p:spPr>
          <a:xfrm>
            <a:off x="102786" y="1476638"/>
            <a:ext cx="72600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○企業数</a:t>
            </a:r>
          </a:p>
        </p:txBody>
      </p:sp>
      <p:sp>
        <p:nvSpPr>
          <p:cNvPr id="14" name="テキスト ボックス 13">
            <a:extLst>
              <a:ext uri="{FF2B5EF4-FFF2-40B4-BE49-F238E27FC236}">
                <a16:creationId xmlns:a16="http://schemas.microsoft.com/office/drawing/2014/main" id="{C04CD1B5-F732-4A5C-A8C2-0AE547D85819}"/>
              </a:ext>
            </a:extLst>
          </p:cNvPr>
          <p:cNvSpPr txBox="1"/>
          <p:nvPr/>
        </p:nvSpPr>
        <p:spPr>
          <a:xfrm>
            <a:off x="151086" y="3861473"/>
            <a:ext cx="7260008" cy="276999"/>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rPr>
              <a:t>○従業員数</a:t>
            </a:r>
          </a:p>
        </p:txBody>
      </p:sp>
      <p:pic>
        <p:nvPicPr>
          <p:cNvPr id="6" name="図 5"/>
          <p:cNvPicPr>
            <a:picLocks noChangeAspect="1"/>
          </p:cNvPicPr>
          <p:nvPr/>
        </p:nvPicPr>
        <p:blipFill>
          <a:blip r:embed="rId2"/>
          <a:stretch>
            <a:fillRect/>
          </a:stretch>
        </p:blipFill>
        <p:spPr>
          <a:xfrm>
            <a:off x="854856" y="1489966"/>
            <a:ext cx="7919390" cy="2426418"/>
          </a:xfrm>
          <a:prstGeom prst="rect">
            <a:avLst/>
          </a:prstGeom>
        </p:spPr>
      </p:pic>
      <p:pic>
        <p:nvPicPr>
          <p:cNvPr id="7" name="図 6"/>
          <p:cNvPicPr>
            <a:picLocks noChangeAspect="1"/>
          </p:cNvPicPr>
          <p:nvPr/>
        </p:nvPicPr>
        <p:blipFill>
          <a:blip r:embed="rId3"/>
          <a:stretch>
            <a:fillRect/>
          </a:stretch>
        </p:blipFill>
        <p:spPr>
          <a:xfrm>
            <a:off x="854856" y="3723478"/>
            <a:ext cx="7486537" cy="2353260"/>
          </a:xfrm>
          <a:prstGeom prst="rect">
            <a:avLst/>
          </a:prstGeom>
        </p:spPr>
      </p:pic>
      <p:sp>
        <p:nvSpPr>
          <p:cNvPr id="26" name="テキスト ボックス 25">
            <a:extLst>
              <a:ext uri="{FF2B5EF4-FFF2-40B4-BE49-F238E27FC236}">
                <a16:creationId xmlns:a16="http://schemas.microsoft.com/office/drawing/2014/main" id="{C15A3A43-6478-4491-AC6B-DF37E8C9B7C0}"/>
              </a:ext>
            </a:extLst>
          </p:cNvPr>
          <p:cNvSpPr txBox="1"/>
          <p:nvPr/>
        </p:nvSpPr>
        <p:spPr>
          <a:xfrm>
            <a:off x="115669" y="6272663"/>
            <a:ext cx="8401878" cy="415498"/>
          </a:xfrm>
          <a:prstGeom prst="rect">
            <a:avLst/>
          </a:prstGeom>
          <a:noFill/>
        </p:spPr>
        <p:txBody>
          <a:bodyPr wrap="square" rtlCol="0">
            <a:spAutoFit/>
          </a:bodyPr>
          <a:lstStyle/>
          <a:p>
            <a:r>
              <a:rPr kumimoji="1" lang="ja-JP" altLang="en-US" sz="700" dirty="0">
                <a:latin typeface="Meiryo UI" panose="020B0604030504040204" pitchFamily="50" charset="-128"/>
                <a:ea typeface="Meiryo UI" panose="020B0604030504040204" pitchFamily="50" charset="-128"/>
              </a:rPr>
              <a:t>（注</a:t>
            </a:r>
            <a:r>
              <a:rPr kumimoji="1" lang="en-US" altLang="ja-JP" sz="700" dirty="0">
                <a:latin typeface="Meiryo UI" panose="020B0604030504040204" pitchFamily="50" charset="-128"/>
                <a:ea typeface="Meiryo UI" panose="020B0604030504040204" pitchFamily="50" charset="-128"/>
              </a:rPr>
              <a:t>2</a:t>
            </a:r>
            <a:r>
              <a:rPr kumimoji="1" lang="ja-JP" altLang="en-US" sz="700" dirty="0">
                <a:latin typeface="Meiryo UI" panose="020B0604030504040204" pitchFamily="50" charset="-128"/>
                <a:ea typeface="Meiryo UI" panose="020B0604030504040204" pitchFamily="50" charset="-128"/>
              </a:rPr>
              <a:t>）中規模企業・小規模企業は、以下の従業員数で区分し作成している。</a:t>
            </a:r>
          </a:p>
          <a:p>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中規模企業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製造業その他</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300</a:t>
            </a:r>
            <a:r>
              <a:rPr kumimoji="1" lang="ja-JP" altLang="en-US" sz="700" dirty="0">
                <a:latin typeface="Meiryo UI" panose="020B0604030504040204" pitchFamily="50" charset="-128"/>
                <a:ea typeface="Meiryo UI" panose="020B0604030504040204" pitchFamily="50" charset="-128"/>
              </a:rPr>
              <a:t>人未満、卸売業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100</a:t>
            </a:r>
            <a:r>
              <a:rPr kumimoji="1" lang="ja-JP" altLang="en-US" sz="700" dirty="0">
                <a:latin typeface="Meiryo UI" panose="020B0604030504040204" pitchFamily="50" charset="-128"/>
                <a:ea typeface="Meiryo UI" panose="020B0604030504040204" pitchFamily="50" charset="-128"/>
              </a:rPr>
              <a:t>人未満、小売業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50</a:t>
            </a:r>
            <a:r>
              <a:rPr kumimoji="1" lang="ja-JP" altLang="en-US" sz="700" dirty="0">
                <a:latin typeface="Meiryo UI" panose="020B0604030504040204" pitchFamily="50" charset="-128"/>
                <a:ea typeface="Meiryo UI" panose="020B0604030504040204" pitchFamily="50" charset="-128"/>
              </a:rPr>
              <a:t>人未満、サービス業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従業員数</a:t>
            </a:r>
            <a:r>
              <a:rPr kumimoji="1" lang="en-US" altLang="ja-JP" sz="700" dirty="0">
                <a:latin typeface="Meiryo UI" panose="020B0604030504040204" pitchFamily="50" charset="-128"/>
                <a:ea typeface="Meiryo UI" panose="020B0604030504040204" pitchFamily="50" charset="-128"/>
              </a:rPr>
              <a:t>100</a:t>
            </a:r>
            <a:r>
              <a:rPr kumimoji="1" lang="ja-JP" altLang="en-US" sz="700" dirty="0">
                <a:latin typeface="Meiryo UI" panose="020B0604030504040204" pitchFamily="50" charset="-128"/>
                <a:ea typeface="Meiryo UI" panose="020B0604030504040204" pitchFamily="50" charset="-128"/>
              </a:rPr>
              <a:t>人未満</a:t>
            </a:r>
          </a:p>
          <a:p>
            <a:r>
              <a:rPr kumimoji="1" lang="en-US" altLang="ja-JP" sz="700" dirty="0">
                <a:latin typeface="Meiryo UI" panose="020B0604030504040204" pitchFamily="50" charset="-128"/>
                <a:ea typeface="Meiryo UI" panose="020B0604030504040204" pitchFamily="50" charset="-128"/>
              </a:rPr>
              <a:t>         【</a:t>
            </a:r>
            <a:r>
              <a:rPr kumimoji="1" lang="ja-JP" altLang="en-US" sz="700" dirty="0">
                <a:latin typeface="Meiryo UI" panose="020B0604030504040204" pitchFamily="50" charset="-128"/>
                <a:ea typeface="Meiryo UI" panose="020B0604030504040204" pitchFamily="50" charset="-128"/>
              </a:rPr>
              <a:t>小規模企業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製造業その他</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a:t>
            </a:r>
            <a:r>
              <a:rPr kumimoji="1" lang="en-US" altLang="ja-JP" sz="700" dirty="0">
                <a:latin typeface="Meiryo UI" panose="020B0604030504040204" pitchFamily="50" charset="-128"/>
                <a:ea typeface="Meiryo UI" panose="020B0604030504040204" pitchFamily="50" charset="-128"/>
              </a:rPr>
              <a:t>20</a:t>
            </a:r>
            <a:r>
              <a:rPr kumimoji="1" lang="ja-JP" altLang="en-US" sz="700" dirty="0">
                <a:latin typeface="Meiryo UI" panose="020B0604030504040204" pitchFamily="50" charset="-128"/>
                <a:ea typeface="Meiryo UI" panose="020B0604030504040204" pitchFamily="50" charset="-128"/>
              </a:rPr>
              <a:t>人未満、卸売業・小売業・サービス業</a:t>
            </a:r>
            <a:r>
              <a:rPr kumimoji="1" lang="en-US" altLang="ja-JP" sz="700" dirty="0">
                <a:latin typeface="Meiryo UI" panose="020B0604030504040204" pitchFamily="50" charset="-128"/>
                <a:ea typeface="Meiryo UI" panose="020B0604030504040204" pitchFamily="50" charset="-128"/>
              </a:rPr>
              <a:t>…</a:t>
            </a:r>
            <a:r>
              <a:rPr kumimoji="1" lang="ja-JP" altLang="en-US" sz="700" dirty="0">
                <a:latin typeface="Meiryo UI" panose="020B0604030504040204" pitchFamily="50" charset="-128"/>
                <a:ea typeface="Meiryo UI" panose="020B0604030504040204" pitchFamily="50" charset="-128"/>
              </a:rPr>
              <a:t>従業員</a:t>
            </a:r>
            <a:r>
              <a:rPr kumimoji="1" lang="en-US" altLang="ja-JP" sz="700" dirty="0">
                <a:latin typeface="Meiryo UI" panose="020B0604030504040204" pitchFamily="50" charset="-128"/>
                <a:ea typeface="Meiryo UI" panose="020B0604030504040204" pitchFamily="50" charset="-128"/>
              </a:rPr>
              <a:t>5</a:t>
            </a:r>
            <a:r>
              <a:rPr kumimoji="1" lang="ja-JP" altLang="en-US" sz="700" dirty="0">
                <a:latin typeface="Meiryo UI" panose="020B0604030504040204" pitchFamily="50" charset="-128"/>
                <a:ea typeface="Meiryo UI" panose="020B0604030504040204" pitchFamily="50" charset="-128"/>
              </a:rPr>
              <a:t>人未満</a:t>
            </a:r>
            <a:endParaRPr kumimoji="1" lang="en-US" altLang="ja-JP" sz="700" dirty="0">
              <a:latin typeface="Meiryo UI" panose="020B0604030504040204" pitchFamily="50" charset="-128"/>
              <a:ea typeface="Meiryo UI" panose="020B0604030504040204" pitchFamily="50" charset="-128"/>
            </a:endParaRPr>
          </a:p>
        </p:txBody>
      </p:sp>
      <p:sp>
        <p:nvSpPr>
          <p:cNvPr id="5" name="正方形/長方形 4">
            <a:extLst>
              <a:ext uri="{FF2B5EF4-FFF2-40B4-BE49-F238E27FC236}">
                <a16:creationId xmlns:a16="http://schemas.microsoft.com/office/drawing/2014/main" id="{DE46CDC9-7250-03B8-342A-895BC25EAA16}"/>
              </a:ext>
            </a:extLst>
          </p:cNvPr>
          <p:cNvSpPr/>
          <p:nvPr/>
        </p:nvSpPr>
        <p:spPr>
          <a:xfrm>
            <a:off x="0" y="1118"/>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sz="1600" kern="0" dirty="0">
                <a:solidFill>
                  <a:srgbClr val="000000"/>
                </a:solidFill>
                <a:ea typeface="Meiryo UI" pitchFamily="50" charset="-128"/>
                <a:cs typeface="Meiryo UI" pitchFamily="50" charset="-128"/>
              </a:rPr>
              <a:t>８ー</a:t>
            </a:r>
            <a:r>
              <a:rPr lang="en-US" altLang="ja-JP" sz="1600" kern="0" dirty="0">
                <a:solidFill>
                  <a:srgbClr val="000000"/>
                </a:solidFill>
                <a:ea typeface="Meiryo UI" pitchFamily="50" charset="-128"/>
                <a:cs typeface="Meiryo UI" pitchFamily="50" charset="-128"/>
              </a:rPr>
              <a:t>10.</a:t>
            </a:r>
            <a:r>
              <a:rPr lang="ja-JP" altLang="en-US" sz="1600" kern="0" dirty="0" smtClean="0">
                <a:solidFill>
                  <a:srgbClr val="000000"/>
                </a:solidFill>
                <a:ea typeface="Meiryo UI" pitchFamily="50" charset="-128"/>
                <a:cs typeface="Meiryo UI" pitchFamily="50" charset="-128"/>
              </a:rPr>
              <a:t>中小企業（７</a:t>
            </a:r>
            <a:r>
              <a:rPr lang="en-US" altLang="ja-JP" sz="1600" kern="0" dirty="0" smtClean="0">
                <a:solidFill>
                  <a:srgbClr val="000000"/>
                </a:solidFill>
                <a:ea typeface="Meiryo UI" pitchFamily="50" charset="-128"/>
                <a:cs typeface="Meiryo UI" pitchFamily="50" charset="-128"/>
              </a:rPr>
              <a:t>.</a:t>
            </a:r>
            <a:r>
              <a:rPr lang="ja-JP" altLang="en-US" sz="1600" kern="0" dirty="0" smtClean="0">
                <a:solidFill>
                  <a:srgbClr val="000000"/>
                </a:solidFill>
                <a:ea typeface="Meiryo UI" pitchFamily="50" charset="-128"/>
                <a:cs typeface="Meiryo UI" pitchFamily="50" charset="-128"/>
              </a:rPr>
              <a:t>業種</a:t>
            </a:r>
            <a:r>
              <a:rPr lang="ja-JP" altLang="en-US" sz="1600" kern="0" dirty="0">
                <a:solidFill>
                  <a:srgbClr val="000000"/>
                </a:solidFill>
                <a:ea typeface="Meiryo UI" pitchFamily="50" charset="-128"/>
                <a:cs typeface="Meiryo UI" pitchFamily="50" charset="-128"/>
              </a:rPr>
              <a:t>別・企業規模別の企業数、従業員数の内訳（大阪府</a:t>
            </a:r>
            <a:r>
              <a:rPr lang="ja-JP" altLang="en-US" sz="1600" kern="0" dirty="0" smtClean="0">
                <a:solidFill>
                  <a:srgbClr val="000000"/>
                </a:solidFill>
                <a:ea typeface="Meiryo UI" pitchFamily="50" charset="-128"/>
                <a:cs typeface="Meiryo UI" pitchFamily="50" charset="-128"/>
              </a:rPr>
              <a:t>）</a:t>
            </a:r>
            <a:r>
              <a:rPr lang="ja-JP" altLang="en-US" sz="1600" kern="0" dirty="0">
                <a:solidFill>
                  <a:srgbClr val="000000"/>
                </a:solidFill>
                <a:ea typeface="Meiryo UI" pitchFamily="50" charset="-128"/>
                <a:cs typeface="Meiryo UI" pitchFamily="50" charset="-128"/>
              </a:rPr>
              <a:t>）</a:t>
            </a:r>
          </a:p>
        </p:txBody>
      </p:sp>
      <p:sp>
        <p:nvSpPr>
          <p:cNvPr id="15" name="正方形/長方形 14"/>
          <p:cNvSpPr/>
          <p:nvPr/>
        </p:nvSpPr>
        <p:spPr>
          <a:xfrm>
            <a:off x="7362794" y="112730"/>
            <a:ext cx="1740599" cy="18143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2760925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974012" y="2541655"/>
            <a:ext cx="2490355" cy="2016000"/>
          </a:xfrm>
          <a:prstGeom prst="rect">
            <a:avLst/>
          </a:prstGeom>
        </p:spPr>
      </p:pic>
      <p:sp>
        <p:nvSpPr>
          <p:cNvPr id="44" name="正方形/長方形 43"/>
          <p:cNvSpPr/>
          <p:nvPr/>
        </p:nvSpPr>
        <p:spPr>
          <a:xfrm>
            <a:off x="4703858" y="1723525"/>
            <a:ext cx="4356000" cy="31725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BE40337-5FAC-43BE-86DC-EF22BE0A5F1F}"/>
              </a:ext>
            </a:extLst>
          </p:cNvPr>
          <p:cNvSpPr txBox="1"/>
          <p:nvPr/>
        </p:nvSpPr>
        <p:spPr>
          <a:xfrm>
            <a:off x="4926567" y="740479"/>
            <a:ext cx="4121199" cy="234957"/>
          </a:xfrm>
          <a:prstGeom prst="rect">
            <a:avLst/>
          </a:prstGeom>
          <a:noFill/>
        </p:spPr>
        <p:txBody>
          <a:bodyPr wrap="square" rtlCol="0">
            <a:spAutoFit/>
          </a:bodyPr>
          <a:lstStyle/>
          <a:p>
            <a:r>
              <a:rPr kumimoji="1" lang="ja-JP" altLang="en-US" sz="900" dirty="0"/>
              <a:t>出典：健康医療戦略推進本部「健康・医療戦略」をもとに副首都推進局にて作成</a:t>
            </a:r>
          </a:p>
        </p:txBody>
      </p:sp>
      <p:sp>
        <p:nvSpPr>
          <p:cNvPr id="16" name="テキスト ボックス 15">
            <a:extLst>
              <a:ext uri="{FF2B5EF4-FFF2-40B4-BE49-F238E27FC236}">
                <a16:creationId xmlns:a16="http://schemas.microsoft.com/office/drawing/2014/main" id="{341C2FF8-887B-4945-A21E-5B1B78B9E06C}"/>
              </a:ext>
            </a:extLst>
          </p:cNvPr>
          <p:cNvSpPr txBox="1"/>
          <p:nvPr/>
        </p:nvSpPr>
        <p:spPr>
          <a:xfrm>
            <a:off x="77877" y="1484178"/>
            <a:ext cx="4140000" cy="936000"/>
          </a:xfrm>
          <a:prstGeom prst="rect">
            <a:avLst/>
          </a:prstGeom>
          <a:solidFill>
            <a:schemeClr val="accent4">
              <a:lumMod val="40000"/>
              <a:lumOff val="60000"/>
            </a:schemeClr>
          </a:solidFill>
          <a:ln w="3175">
            <a:solidFill>
              <a:schemeClr val="tx1"/>
            </a:solidFill>
          </a:ln>
        </p:spPr>
        <p:txBody>
          <a:bodyPr wrap="square" lIns="108000" rIns="108000" rtlCol="0" anchor="t" anchorCtr="0">
            <a:spAutoFit/>
          </a:bodyPr>
          <a:lstStyle/>
          <a:p>
            <a:pPr lvl="0">
              <a:defRPr/>
            </a:pPr>
            <a:r>
              <a:rPr kumimoji="1" lang="en-US" altLang="ja-JP" sz="1100" b="1" dirty="0">
                <a:solidFill>
                  <a:prstClr val="black"/>
                </a:solidFill>
                <a:latin typeface="Calibri"/>
              </a:rPr>
              <a:t>【</a:t>
            </a:r>
            <a:r>
              <a:rPr kumimoji="1" lang="ja-JP" altLang="en-US" sz="1100" b="1" dirty="0">
                <a:solidFill>
                  <a:prstClr val="black"/>
                </a:solidFill>
                <a:latin typeface="Calibri"/>
              </a:rPr>
              <a:t>基本方針①</a:t>
            </a:r>
            <a:r>
              <a:rPr kumimoji="1" lang="en-US" altLang="ja-JP" sz="1100" b="1" dirty="0">
                <a:solidFill>
                  <a:prstClr val="black"/>
                </a:solidFill>
                <a:latin typeface="Calibri"/>
              </a:rPr>
              <a:t>】</a:t>
            </a:r>
          </a:p>
          <a:p>
            <a:pPr lvl="0">
              <a:defRPr/>
            </a:pPr>
            <a:r>
              <a:rPr kumimoji="1" lang="ja-JP" altLang="en-US" sz="1100" b="1" dirty="0">
                <a:solidFill>
                  <a:prstClr val="black"/>
                </a:solidFill>
                <a:latin typeface="Calibri"/>
              </a:rPr>
              <a:t>　世界最高水準の医療の提供に資する医療分野の研究開発の推進</a:t>
            </a:r>
            <a:endParaRPr kumimoji="1" lang="ja-JP" altLang="en-US" sz="1100" b="1" i="0" u="none" strike="noStrike" kern="1200" cap="none" spc="0" normalizeH="0" baseline="0" noProof="0" dirty="0">
              <a:ln>
                <a:noFill/>
              </a:ln>
              <a:solidFill>
                <a:prstClr val="black"/>
              </a:solidFill>
              <a:effectLst/>
              <a:uLnTx/>
              <a:uFillTx/>
              <a:latin typeface="Calibri"/>
              <a:ea typeface="Meiryo UI"/>
              <a:cs typeface="+mn-cs"/>
            </a:endParaRPr>
          </a:p>
        </p:txBody>
      </p:sp>
      <p:sp>
        <p:nvSpPr>
          <p:cNvPr id="46" name="正方形/長方形 45"/>
          <p:cNvSpPr/>
          <p:nvPr/>
        </p:nvSpPr>
        <p:spPr>
          <a:xfrm>
            <a:off x="4035551" y="509710"/>
            <a:ext cx="4414757" cy="246221"/>
          </a:xfrm>
          <a:prstGeom prst="rect">
            <a:avLst/>
          </a:prstGeom>
        </p:spPr>
        <p:txBody>
          <a:bodyPr wrap="square">
            <a:spAutoFit/>
          </a:bodyPr>
          <a:lstStyle/>
          <a:p>
            <a:r>
              <a:rPr lang="ja-JP" altLang="en-US" sz="1000" dirty="0"/>
              <a:t>（令和</a:t>
            </a:r>
            <a:r>
              <a:rPr lang="en-US" altLang="ja-JP" sz="1000" dirty="0"/>
              <a:t>2</a:t>
            </a:r>
            <a:r>
              <a:rPr lang="ja-JP" altLang="en-US" sz="1000" dirty="0"/>
              <a:t>年</a:t>
            </a:r>
            <a:r>
              <a:rPr lang="en-US" altLang="ja-JP" sz="1000" dirty="0"/>
              <a:t>3</a:t>
            </a:r>
            <a:r>
              <a:rPr lang="ja-JP" altLang="en-US" sz="1000" dirty="0"/>
              <a:t>月</a:t>
            </a:r>
            <a:r>
              <a:rPr lang="en-US" altLang="ja-JP" sz="1000" dirty="0"/>
              <a:t>27</a:t>
            </a:r>
            <a:r>
              <a:rPr lang="ja-JP" altLang="en-US" sz="1000" dirty="0"/>
              <a:t>日閣議決定、令和</a:t>
            </a:r>
            <a:r>
              <a:rPr lang="en-US" altLang="ja-JP" sz="1000" dirty="0"/>
              <a:t>3</a:t>
            </a:r>
            <a:r>
              <a:rPr lang="ja-JP" altLang="en-US" sz="1000" dirty="0"/>
              <a:t>年</a:t>
            </a:r>
            <a:r>
              <a:rPr lang="en-US" altLang="ja-JP" sz="1000" dirty="0"/>
              <a:t>4</a:t>
            </a:r>
            <a:r>
              <a:rPr lang="ja-JP" altLang="en-US" sz="1000" dirty="0"/>
              <a:t>月</a:t>
            </a:r>
            <a:r>
              <a:rPr lang="en-US" altLang="ja-JP" sz="1000" dirty="0"/>
              <a:t>9</a:t>
            </a:r>
            <a:r>
              <a:rPr lang="ja-JP" altLang="en-US" sz="1000" dirty="0"/>
              <a:t>日一部変更）</a:t>
            </a:r>
          </a:p>
        </p:txBody>
      </p:sp>
      <p:sp>
        <p:nvSpPr>
          <p:cNvPr id="2" name="正方形/長方形 1"/>
          <p:cNvSpPr/>
          <p:nvPr/>
        </p:nvSpPr>
        <p:spPr>
          <a:xfrm>
            <a:off x="88592" y="632512"/>
            <a:ext cx="1116000" cy="240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基本理念</a:t>
            </a:r>
          </a:p>
        </p:txBody>
      </p:sp>
      <p:sp>
        <p:nvSpPr>
          <p:cNvPr id="39" name="テキスト ボックス 38">
            <a:extLst>
              <a:ext uri="{FF2B5EF4-FFF2-40B4-BE49-F238E27FC236}">
                <a16:creationId xmlns:a16="http://schemas.microsoft.com/office/drawing/2014/main" id="{EBE40337-5FAC-43BE-86DC-EF22BE0A5F1F}"/>
              </a:ext>
            </a:extLst>
          </p:cNvPr>
          <p:cNvSpPr txBox="1"/>
          <p:nvPr/>
        </p:nvSpPr>
        <p:spPr>
          <a:xfrm>
            <a:off x="165992" y="875722"/>
            <a:ext cx="8818149" cy="515526"/>
          </a:xfrm>
          <a:prstGeom prst="rect">
            <a:avLst/>
          </a:prstGeom>
          <a:noFill/>
        </p:spPr>
        <p:txBody>
          <a:bodyPr wrap="square" rtlCol="0">
            <a:spAutoFit/>
          </a:bodyPr>
          <a:lstStyle/>
          <a:p>
            <a:pPr>
              <a:lnSpc>
                <a:spcPts val="1100"/>
              </a:lnSpc>
            </a:pPr>
            <a:r>
              <a:rPr kumimoji="1" lang="ja-JP" altLang="en-US" sz="900" dirty="0">
                <a:latin typeface="+mj-lt"/>
              </a:rPr>
              <a:t>　国民が健康な生活及び長寿を享受することのできる社会</a:t>
            </a:r>
            <a:r>
              <a:rPr kumimoji="1" lang="ja-JP" altLang="en-US" sz="900" u="sng" dirty="0">
                <a:latin typeface="+mj-lt"/>
              </a:rPr>
              <a:t>（健康長寿社会）を形成するためには、世界最高水準の医療の提供に資する医療分野の研究開発及び健康長寿社会の形成に資する新産業の創出を図るとともに、それを通じた我が国経済の成長を図ることが重要</a:t>
            </a:r>
            <a:r>
              <a:rPr kumimoji="1" lang="ja-JP" altLang="en-US" sz="900" dirty="0">
                <a:latin typeface="+mj-lt"/>
              </a:rPr>
              <a:t>。「健康・医療戦略」は、これを踏まえ、政府が講ずべき健康・医療に関する先端的研究開発及び新産業創出に関する施策を総合的かつ計画的に推進するための計画として策定するもの</a:t>
            </a:r>
            <a:endParaRPr kumimoji="1" lang="en-US" altLang="ja-JP" sz="900" dirty="0">
              <a:latin typeface="+mj-lt"/>
            </a:endParaRPr>
          </a:p>
        </p:txBody>
      </p:sp>
      <p:sp>
        <p:nvSpPr>
          <p:cNvPr id="43" name="テキスト ボックス 42">
            <a:extLst>
              <a:ext uri="{FF2B5EF4-FFF2-40B4-BE49-F238E27FC236}">
                <a16:creationId xmlns:a16="http://schemas.microsoft.com/office/drawing/2014/main" id="{341C2FF8-887B-4945-A21E-5B1B78B9E06C}"/>
              </a:ext>
            </a:extLst>
          </p:cNvPr>
          <p:cNvSpPr txBox="1"/>
          <p:nvPr/>
        </p:nvSpPr>
        <p:spPr>
          <a:xfrm>
            <a:off x="4707202" y="1494634"/>
            <a:ext cx="4140000" cy="936000"/>
          </a:xfrm>
          <a:prstGeom prst="rect">
            <a:avLst/>
          </a:prstGeom>
          <a:solidFill>
            <a:schemeClr val="accent4">
              <a:lumMod val="40000"/>
              <a:lumOff val="60000"/>
            </a:schemeClr>
          </a:solidFill>
          <a:ln w="3175">
            <a:solidFill>
              <a:schemeClr val="tx1"/>
            </a:solidFill>
          </a:ln>
        </p:spPr>
        <p:txBody>
          <a:bodyPr wrap="square" lIns="108000" rIns="108000" rtlCol="0" anchor="t" anchorCtr="0">
            <a:spAutoFit/>
          </a:bodyPr>
          <a:lstStyle/>
          <a:p>
            <a:pPr lvl="0">
              <a:defRPr/>
            </a:pPr>
            <a:r>
              <a:rPr kumimoji="1" lang="en-US" altLang="ja-JP" sz="1100" b="1" dirty="0">
                <a:solidFill>
                  <a:prstClr val="black"/>
                </a:solidFill>
                <a:latin typeface="Calibri"/>
              </a:rPr>
              <a:t>【</a:t>
            </a:r>
            <a:r>
              <a:rPr kumimoji="1" lang="ja-JP" altLang="en-US" sz="1100" b="1" dirty="0">
                <a:solidFill>
                  <a:prstClr val="black"/>
                </a:solidFill>
                <a:latin typeface="Calibri"/>
              </a:rPr>
              <a:t>基本方針②</a:t>
            </a:r>
            <a:r>
              <a:rPr kumimoji="1" lang="en-US" altLang="ja-JP" sz="1100" b="1" dirty="0">
                <a:solidFill>
                  <a:prstClr val="black"/>
                </a:solidFill>
                <a:latin typeface="Calibri"/>
              </a:rPr>
              <a:t>】</a:t>
            </a:r>
          </a:p>
          <a:p>
            <a:pPr>
              <a:defRPr/>
            </a:pPr>
            <a:r>
              <a:rPr kumimoji="1" lang="ja-JP" altLang="en-US" sz="1100" b="1" dirty="0">
                <a:solidFill>
                  <a:prstClr val="black"/>
                </a:solidFill>
                <a:latin typeface="Calibri"/>
              </a:rPr>
              <a:t>　健康長寿社会の形成に資する新産業創出及び国際展開の促進等</a:t>
            </a:r>
          </a:p>
        </p:txBody>
      </p:sp>
      <p:sp>
        <p:nvSpPr>
          <p:cNvPr id="45" name="正方形/長方形 44"/>
          <p:cNvSpPr/>
          <p:nvPr/>
        </p:nvSpPr>
        <p:spPr>
          <a:xfrm>
            <a:off x="154644" y="2562306"/>
            <a:ext cx="1352773"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１．研究開発の推進</a:t>
            </a:r>
          </a:p>
        </p:txBody>
      </p:sp>
      <p:sp>
        <p:nvSpPr>
          <p:cNvPr id="47" name="テキスト ボックス 46">
            <a:extLst>
              <a:ext uri="{FF2B5EF4-FFF2-40B4-BE49-F238E27FC236}">
                <a16:creationId xmlns:a16="http://schemas.microsoft.com/office/drawing/2014/main" id="{EBE40337-5FAC-43BE-86DC-EF22BE0A5F1F}"/>
              </a:ext>
            </a:extLst>
          </p:cNvPr>
          <p:cNvSpPr txBox="1"/>
          <p:nvPr/>
        </p:nvSpPr>
        <p:spPr>
          <a:xfrm>
            <a:off x="132964" y="2739161"/>
            <a:ext cx="1812791" cy="1938992"/>
          </a:xfrm>
          <a:prstGeom prst="rect">
            <a:avLst/>
          </a:prstGeom>
          <a:noFill/>
        </p:spPr>
        <p:txBody>
          <a:bodyPr wrap="square" rtlCol="0">
            <a:spAutoFit/>
          </a:bodyPr>
          <a:lstStyle/>
          <a:p>
            <a:pPr marL="171450" indent="-171450">
              <a:lnSpc>
                <a:spcPts val="1000"/>
              </a:lnSpc>
              <a:spcBef>
                <a:spcPts val="200"/>
              </a:spcBef>
              <a:buFont typeface="Wingdings" panose="05000000000000000000" pitchFamily="2" charset="2"/>
              <a:buChar char="l"/>
            </a:pPr>
            <a:r>
              <a:rPr kumimoji="1" lang="ja-JP" altLang="en-US" sz="900" dirty="0">
                <a:latin typeface="+mj-lt"/>
              </a:rPr>
              <a:t>科学研究費助成事業、他の資金配分機関、インハウス研究機関と連携しつつ、</a:t>
            </a:r>
            <a:r>
              <a:rPr kumimoji="1" lang="en-US" altLang="ja-JP" sz="900" u="sng" dirty="0">
                <a:latin typeface="+mj-lt"/>
              </a:rPr>
              <a:t>AMED</a:t>
            </a:r>
            <a:r>
              <a:rPr kumimoji="1" lang="ja-JP" altLang="en-US" sz="900" u="sng" dirty="0">
                <a:latin typeface="+mj-lt"/>
              </a:rPr>
              <a:t>を中核とした基礎から実用化まで一貫した研究開発の推進</a:t>
            </a:r>
            <a:endParaRPr kumimoji="1" lang="en-US" altLang="ja-JP" sz="900" u="sng" dirty="0">
              <a:latin typeface="+mj-lt"/>
            </a:endParaRPr>
          </a:p>
          <a:p>
            <a:pPr marL="171450" indent="-171450">
              <a:lnSpc>
                <a:spcPts val="1000"/>
              </a:lnSpc>
              <a:spcBef>
                <a:spcPts val="200"/>
              </a:spcBef>
              <a:buFont typeface="Wingdings" panose="05000000000000000000" pitchFamily="2" charset="2"/>
              <a:buChar char="l"/>
            </a:pPr>
            <a:r>
              <a:rPr kumimoji="1" lang="ja-JP" altLang="en-US" sz="900" u="sng" dirty="0">
                <a:latin typeface="+mj-lt"/>
              </a:rPr>
              <a:t>様々な治療手段の「統合プロジェクト」を定め、プログラムディレクター（</a:t>
            </a:r>
            <a:r>
              <a:rPr kumimoji="1" lang="en-US" altLang="ja-JP" sz="900" u="sng" dirty="0">
                <a:latin typeface="+mj-lt"/>
              </a:rPr>
              <a:t>PD</a:t>
            </a:r>
            <a:r>
              <a:rPr kumimoji="1" lang="ja-JP" altLang="en-US" sz="900" u="sng" dirty="0">
                <a:latin typeface="+mj-lt"/>
              </a:rPr>
              <a:t>）の下で、関係府省の事業を連携させ、基礎から実用化まで一元的に推進</a:t>
            </a:r>
            <a:endParaRPr kumimoji="1" lang="en-US" altLang="ja-JP" sz="900" u="sng" dirty="0">
              <a:latin typeface="+mj-lt"/>
            </a:endParaRPr>
          </a:p>
          <a:p>
            <a:pPr marL="171450" indent="-171450">
              <a:lnSpc>
                <a:spcPts val="1000"/>
              </a:lnSpc>
              <a:spcBef>
                <a:spcPts val="200"/>
              </a:spcBef>
              <a:buFont typeface="Wingdings" panose="05000000000000000000" pitchFamily="2" charset="2"/>
              <a:buChar char="l"/>
            </a:pPr>
            <a:r>
              <a:rPr kumimoji="1" lang="ja-JP" altLang="en-US" sz="900" u="sng" dirty="0">
                <a:latin typeface="+mj-lt"/>
              </a:rPr>
              <a:t>健康寿命延伸を意識し、「予防／診断／治療／予後・</a:t>
            </a:r>
            <a:r>
              <a:rPr kumimoji="1" lang="en-US" altLang="ja-JP" sz="900" u="sng" dirty="0">
                <a:latin typeface="+mj-lt"/>
              </a:rPr>
              <a:t>QOL</a:t>
            </a:r>
            <a:r>
              <a:rPr kumimoji="1" lang="ja-JP" altLang="en-US" sz="900" u="sng" dirty="0">
                <a:latin typeface="+mj-lt"/>
              </a:rPr>
              <a:t>」といった開発目的を明確にした技術アプローチを実施</a:t>
            </a:r>
            <a:endParaRPr kumimoji="1" lang="en-US" altLang="ja-JP" sz="900" u="sng" dirty="0">
              <a:latin typeface="+mj-lt"/>
            </a:endParaRPr>
          </a:p>
        </p:txBody>
      </p:sp>
      <p:sp>
        <p:nvSpPr>
          <p:cNvPr id="49" name="正方形/長方形 48"/>
          <p:cNvSpPr/>
          <p:nvPr/>
        </p:nvSpPr>
        <p:spPr>
          <a:xfrm>
            <a:off x="147373" y="5040389"/>
            <a:ext cx="1709988"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２．研究開発の環境の整備</a:t>
            </a:r>
          </a:p>
        </p:txBody>
      </p:sp>
      <p:sp>
        <p:nvSpPr>
          <p:cNvPr id="50" name="テキスト ボックス 49">
            <a:extLst>
              <a:ext uri="{FF2B5EF4-FFF2-40B4-BE49-F238E27FC236}">
                <a16:creationId xmlns:a16="http://schemas.microsoft.com/office/drawing/2014/main" id="{EBE40337-5FAC-43BE-86DC-EF22BE0A5F1F}"/>
              </a:ext>
            </a:extLst>
          </p:cNvPr>
          <p:cNvSpPr txBox="1"/>
          <p:nvPr/>
        </p:nvSpPr>
        <p:spPr>
          <a:xfrm>
            <a:off x="162203" y="5214737"/>
            <a:ext cx="4563073" cy="515526"/>
          </a:xfrm>
          <a:prstGeom prst="rect">
            <a:avLst/>
          </a:prstGeom>
          <a:noFill/>
        </p:spPr>
        <p:txBody>
          <a:bodyPr wrap="square" rtlCol="0">
            <a:spAutoFit/>
          </a:bodyPr>
          <a:lstStyle/>
          <a:p>
            <a:pPr marL="171450" indent="-171450">
              <a:lnSpc>
                <a:spcPts val="1100"/>
              </a:lnSpc>
              <a:buFont typeface="Wingdings" panose="05000000000000000000" pitchFamily="2" charset="2"/>
              <a:buChar char="l"/>
            </a:pPr>
            <a:r>
              <a:rPr kumimoji="1" lang="ja-JP" altLang="en-US" sz="900" dirty="0">
                <a:latin typeface="+mj-lt"/>
              </a:rPr>
              <a:t>研究開発支援を行う拠点となる橋渡し研究支援拠点や臨床中核拠点病院等の整備、強化</a:t>
            </a:r>
          </a:p>
          <a:p>
            <a:pPr marL="171450" indent="-171450">
              <a:lnSpc>
                <a:spcPts val="1100"/>
              </a:lnSpc>
              <a:buFont typeface="Wingdings" panose="05000000000000000000" pitchFamily="2" charset="2"/>
              <a:buChar char="l"/>
            </a:pPr>
            <a:r>
              <a:rPr kumimoji="1" lang="ja-JP" altLang="en-US" sz="900" dirty="0">
                <a:latin typeface="+mj-lt"/>
              </a:rPr>
              <a:t>国立高度専門医療研究センターの組織のあり方の検討</a:t>
            </a:r>
          </a:p>
          <a:p>
            <a:pPr marL="171450" indent="-171450">
              <a:lnSpc>
                <a:spcPts val="1100"/>
              </a:lnSpc>
              <a:buFont typeface="Wingdings" panose="05000000000000000000" pitchFamily="2" charset="2"/>
              <a:buChar char="l"/>
            </a:pPr>
            <a:r>
              <a:rPr kumimoji="1" lang="ja-JP" altLang="en-US" sz="900" u="sng" dirty="0">
                <a:latin typeface="+mj-lt"/>
              </a:rPr>
              <a:t>共通基盤施設の利活用推進、研究開発で得られたデータの連携の推進</a:t>
            </a:r>
            <a:endParaRPr kumimoji="1" lang="en-US" altLang="ja-JP" sz="900" u="sng" dirty="0">
              <a:latin typeface="+mj-lt"/>
            </a:endParaRPr>
          </a:p>
        </p:txBody>
      </p:sp>
      <p:sp>
        <p:nvSpPr>
          <p:cNvPr id="52" name="正方形/長方形 51"/>
          <p:cNvSpPr/>
          <p:nvPr/>
        </p:nvSpPr>
        <p:spPr>
          <a:xfrm>
            <a:off x="4862368" y="5143225"/>
            <a:ext cx="2546011"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３．研究開発の公正かつ適正な実施の確保</a:t>
            </a:r>
          </a:p>
        </p:txBody>
      </p:sp>
      <p:sp>
        <p:nvSpPr>
          <p:cNvPr id="54" name="正方形/長方形 53"/>
          <p:cNvSpPr/>
          <p:nvPr/>
        </p:nvSpPr>
        <p:spPr>
          <a:xfrm>
            <a:off x="4858854" y="5449297"/>
            <a:ext cx="3173029"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４．研究開発成果の実用化のための審査体制の整備等</a:t>
            </a:r>
          </a:p>
        </p:txBody>
      </p:sp>
      <p:sp>
        <p:nvSpPr>
          <p:cNvPr id="63" name="テキスト ボックス 62">
            <a:extLst>
              <a:ext uri="{FF2B5EF4-FFF2-40B4-BE49-F238E27FC236}">
                <a16:creationId xmlns:a16="http://schemas.microsoft.com/office/drawing/2014/main" id="{EBE40337-5FAC-43BE-86DC-EF22BE0A5F1F}"/>
              </a:ext>
            </a:extLst>
          </p:cNvPr>
          <p:cNvSpPr txBox="1"/>
          <p:nvPr/>
        </p:nvSpPr>
        <p:spPr>
          <a:xfrm>
            <a:off x="4722174" y="2692403"/>
            <a:ext cx="4490888" cy="1015663"/>
          </a:xfrm>
          <a:prstGeom prst="rect">
            <a:avLst/>
          </a:prstGeom>
          <a:noFill/>
        </p:spPr>
        <p:txBody>
          <a:bodyPr wrap="square" rtlCol="0">
            <a:spAutoFit/>
          </a:bodyPr>
          <a:lstStyle/>
          <a:p>
            <a:pPr>
              <a:lnSpc>
                <a:spcPts val="1100"/>
              </a:lnSpc>
            </a:pPr>
            <a:r>
              <a:rPr kumimoji="1" lang="en-US" altLang="ja-JP" sz="900" dirty="0">
                <a:latin typeface="+mj-lt"/>
              </a:rPr>
              <a:t>(1)</a:t>
            </a:r>
            <a:r>
              <a:rPr kumimoji="1" lang="ja-JP" altLang="en-US" sz="900" u="sng" dirty="0">
                <a:latin typeface="+mj-lt"/>
              </a:rPr>
              <a:t>公的保険外のヘルスケア産業の促進等</a:t>
            </a:r>
          </a:p>
          <a:p>
            <a:pPr>
              <a:lnSpc>
                <a:spcPts val="1100"/>
              </a:lnSpc>
            </a:pPr>
            <a:r>
              <a:rPr kumimoji="1" lang="ja-JP" altLang="en-US" sz="900" dirty="0">
                <a:latin typeface="+mj-lt"/>
              </a:rPr>
              <a:t>　○ 職域・地域・個人の健康投資の促進（健康経営の推進等）</a:t>
            </a:r>
          </a:p>
          <a:p>
            <a:pPr>
              <a:lnSpc>
                <a:spcPts val="1100"/>
              </a:lnSpc>
            </a:pPr>
            <a:r>
              <a:rPr kumimoji="1" lang="ja-JP" altLang="en-US" sz="900" dirty="0">
                <a:latin typeface="+mj-lt"/>
              </a:rPr>
              <a:t>　○ 適正なサービス提供のための環境整備（ヘルスケアサービスの品質評価の取組促進等）</a:t>
            </a:r>
          </a:p>
          <a:p>
            <a:pPr>
              <a:lnSpc>
                <a:spcPts val="1100"/>
              </a:lnSpc>
            </a:pPr>
            <a:r>
              <a:rPr kumimoji="1" lang="ja-JP" altLang="en-US" sz="900" dirty="0">
                <a:latin typeface="+mj-lt"/>
              </a:rPr>
              <a:t>　○ </a:t>
            </a:r>
            <a:r>
              <a:rPr kumimoji="1" lang="ja-JP" altLang="en-US" sz="900" u="sng" dirty="0">
                <a:latin typeface="+mj-lt"/>
              </a:rPr>
              <a:t>個別の領域の取組（「健康に良い食」、スポーツ、観光、まちづくり、住宅等）</a:t>
            </a:r>
          </a:p>
          <a:p>
            <a:pPr>
              <a:lnSpc>
                <a:spcPts val="1100"/>
              </a:lnSpc>
              <a:spcBef>
                <a:spcPts val="600"/>
              </a:spcBef>
            </a:pPr>
            <a:r>
              <a:rPr kumimoji="1" lang="en-US" altLang="ja-JP" sz="900" dirty="0">
                <a:latin typeface="+mj-lt"/>
              </a:rPr>
              <a:t>(2)</a:t>
            </a:r>
            <a:r>
              <a:rPr kumimoji="1" lang="ja-JP" altLang="en-US" sz="900" u="sng" dirty="0">
                <a:latin typeface="+mj-lt"/>
              </a:rPr>
              <a:t>新産業創出に向けたイノベーション・エコシステムの強化</a:t>
            </a:r>
            <a:r>
              <a:rPr kumimoji="1" lang="ja-JP" altLang="en-US" sz="900" dirty="0">
                <a:latin typeface="+mj-lt"/>
              </a:rPr>
              <a:t>（官民ファンド等によるベンチャー</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等への資金支援等）</a:t>
            </a:r>
            <a:endParaRPr kumimoji="1" lang="en-US" altLang="ja-JP" sz="900" dirty="0">
              <a:latin typeface="+mj-lt"/>
            </a:endParaRPr>
          </a:p>
        </p:txBody>
      </p:sp>
      <p:sp>
        <p:nvSpPr>
          <p:cNvPr id="65" name="テキスト ボックス 64">
            <a:extLst>
              <a:ext uri="{FF2B5EF4-FFF2-40B4-BE49-F238E27FC236}">
                <a16:creationId xmlns:a16="http://schemas.microsoft.com/office/drawing/2014/main" id="{EBE40337-5FAC-43BE-86DC-EF22BE0A5F1F}"/>
              </a:ext>
            </a:extLst>
          </p:cNvPr>
          <p:cNvSpPr txBox="1"/>
          <p:nvPr/>
        </p:nvSpPr>
        <p:spPr>
          <a:xfrm>
            <a:off x="4757343" y="3955180"/>
            <a:ext cx="4150474" cy="938719"/>
          </a:xfrm>
          <a:prstGeom prst="rect">
            <a:avLst/>
          </a:prstGeom>
          <a:noFill/>
        </p:spPr>
        <p:txBody>
          <a:bodyPr wrap="square" rtlCol="0">
            <a:spAutoFit/>
          </a:bodyPr>
          <a:lstStyle/>
          <a:p>
            <a:pPr marL="171450" indent="-171450">
              <a:lnSpc>
                <a:spcPts val="1100"/>
              </a:lnSpc>
              <a:buFont typeface="Wingdings" panose="05000000000000000000" pitchFamily="2" charset="2"/>
              <a:buChar char="l"/>
            </a:pPr>
            <a:r>
              <a:rPr kumimoji="1" lang="ja-JP" altLang="en-US" sz="900" dirty="0">
                <a:latin typeface="+mj-lt"/>
              </a:rPr>
              <a:t>アジア健康構想の推進（規制調和の推進を含む）</a:t>
            </a:r>
          </a:p>
          <a:p>
            <a:pPr marL="171450" indent="-171450">
              <a:lnSpc>
                <a:spcPts val="1100"/>
              </a:lnSpc>
              <a:buFont typeface="Wingdings" panose="05000000000000000000" pitchFamily="2" charset="2"/>
              <a:buChar char="l"/>
            </a:pPr>
            <a:r>
              <a:rPr kumimoji="1" lang="ja-JP" altLang="en-US" sz="900" dirty="0">
                <a:latin typeface="+mj-lt"/>
              </a:rPr>
              <a:t>アフリカ健康構想の推進</a:t>
            </a:r>
          </a:p>
          <a:p>
            <a:pPr marL="171450" indent="-171450">
              <a:lnSpc>
                <a:spcPts val="1100"/>
              </a:lnSpc>
              <a:buFont typeface="Wingdings" panose="05000000000000000000" pitchFamily="2" charset="2"/>
              <a:buChar char="l"/>
            </a:pPr>
            <a:r>
              <a:rPr kumimoji="1" lang="ja-JP" altLang="en-US" sz="900" dirty="0">
                <a:latin typeface="+mj-lt"/>
              </a:rPr>
              <a:t>我が国の医療の国際的対応能力の向上（医療インバウンド、訪日外国人への医療提供等）</a:t>
            </a:r>
            <a:endParaRPr kumimoji="1" lang="en-US" altLang="ja-JP" sz="900" dirty="0">
              <a:latin typeface="+mj-lt"/>
            </a:endParaRPr>
          </a:p>
          <a:p>
            <a:pPr>
              <a:lnSpc>
                <a:spcPts val="1100"/>
              </a:lnSpc>
            </a:pPr>
            <a:r>
              <a:rPr kumimoji="1" lang="ja-JP" altLang="en-US" sz="900" dirty="0">
                <a:latin typeface="+mj-lt"/>
              </a:rPr>
              <a:t>●　日本型医療・ヘルスケアサービス等の対外発信（大阪・関西万博等の機会を通じた</a:t>
            </a:r>
            <a:endParaRPr kumimoji="1" lang="en-US" altLang="ja-JP" sz="900" dirty="0">
              <a:latin typeface="+mj-lt"/>
            </a:endParaRPr>
          </a:p>
          <a:p>
            <a:pPr>
              <a:lnSpc>
                <a:spcPts val="1100"/>
              </a:lnSpc>
            </a:pPr>
            <a:r>
              <a:rPr kumimoji="1" lang="en-US" altLang="ja-JP" sz="900" dirty="0">
                <a:latin typeface="+mj-lt"/>
              </a:rPr>
              <a:t>     </a:t>
            </a:r>
            <a:r>
              <a:rPr kumimoji="1" lang="ja-JP" altLang="en-US" sz="900" dirty="0">
                <a:latin typeface="+mj-lt"/>
              </a:rPr>
              <a:t>対外発信）</a:t>
            </a:r>
            <a:endParaRPr kumimoji="1" lang="en-US" altLang="ja-JP" sz="900" dirty="0">
              <a:latin typeface="+mj-lt"/>
            </a:endParaRPr>
          </a:p>
        </p:txBody>
      </p:sp>
      <p:sp>
        <p:nvSpPr>
          <p:cNvPr id="67" name="正方形/長方形 66"/>
          <p:cNvSpPr/>
          <p:nvPr/>
        </p:nvSpPr>
        <p:spPr>
          <a:xfrm>
            <a:off x="4757343" y="2502010"/>
            <a:ext cx="1352773"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１．新産業創出</a:t>
            </a:r>
          </a:p>
        </p:txBody>
      </p:sp>
      <p:sp>
        <p:nvSpPr>
          <p:cNvPr id="68" name="正方形/長方形 67"/>
          <p:cNvSpPr/>
          <p:nvPr/>
        </p:nvSpPr>
        <p:spPr>
          <a:xfrm>
            <a:off x="4757343" y="3759927"/>
            <a:ext cx="1352773" cy="1800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solidFill>
                  <a:schemeClr val="tx1"/>
                </a:solidFill>
              </a:rPr>
              <a:t>２．国際展開の促進</a:t>
            </a:r>
          </a:p>
        </p:txBody>
      </p:sp>
      <p:sp>
        <p:nvSpPr>
          <p:cNvPr id="69" name="テキスト ボックス 68">
            <a:extLst>
              <a:ext uri="{FF2B5EF4-FFF2-40B4-BE49-F238E27FC236}">
                <a16:creationId xmlns:a16="http://schemas.microsoft.com/office/drawing/2014/main" id="{EBE40337-5FAC-43BE-86DC-EF22BE0A5F1F}"/>
              </a:ext>
            </a:extLst>
          </p:cNvPr>
          <p:cNvSpPr txBox="1"/>
          <p:nvPr/>
        </p:nvSpPr>
        <p:spPr>
          <a:xfrm>
            <a:off x="182749" y="1851660"/>
            <a:ext cx="3791188" cy="528350"/>
          </a:xfrm>
          <a:prstGeom prst="rect">
            <a:avLst/>
          </a:prstGeom>
          <a:noFill/>
        </p:spPr>
        <p:txBody>
          <a:bodyPr wrap="square" rtlCol="0">
            <a:spAutoFit/>
          </a:bodyPr>
          <a:lstStyle/>
          <a:p>
            <a:pPr>
              <a:lnSpc>
                <a:spcPts val="1000"/>
              </a:lnSpc>
              <a:spcBef>
                <a:spcPts val="200"/>
              </a:spcBef>
            </a:pPr>
            <a:r>
              <a:rPr kumimoji="1" lang="ja-JP" altLang="en-US" sz="900" dirty="0">
                <a:latin typeface="+mj-lt"/>
              </a:rPr>
              <a:t>〇 </a:t>
            </a:r>
            <a:r>
              <a:rPr kumimoji="1" lang="en-US" altLang="ja-JP" sz="900" dirty="0">
                <a:latin typeface="+mj-lt"/>
              </a:rPr>
              <a:t>AMED</a:t>
            </a:r>
            <a:r>
              <a:rPr kumimoji="1" lang="ja-JP" altLang="en-US" sz="900" dirty="0">
                <a:latin typeface="+mj-lt"/>
              </a:rPr>
              <a:t>を核とした、基礎から実用化までの一貫した研究開発</a:t>
            </a:r>
            <a:endParaRPr kumimoji="1" lang="en-US" altLang="ja-JP" sz="900" dirty="0">
              <a:latin typeface="+mj-lt"/>
            </a:endParaRPr>
          </a:p>
          <a:p>
            <a:pPr>
              <a:lnSpc>
                <a:spcPts val="1000"/>
              </a:lnSpc>
              <a:spcBef>
                <a:spcPts val="200"/>
              </a:spcBef>
            </a:pPr>
            <a:r>
              <a:rPr kumimoji="1" lang="ja-JP" altLang="en-US" sz="900" dirty="0">
                <a:latin typeface="+mj-lt"/>
              </a:rPr>
              <a:t>〇 様々な治療手段の「統合プロジェクト」の推進</a:t>
            </a:r>
            <a:endParaRPr kumimoji="1" lang="en-US" altLang="ja-JP" sz="900" dirty="0">
              <a:latin typeface="+mj-lt"/>
            </a:endParaRPr>
          </a:p>
          <a:p>
            <a:pPr>
              <a:lnSpc>
                <a:spcPts val="1000"/>
              </a:lnSpc>
              <a:spcBef>
                <a:spcPts val="200"/>
              </a:spcBef>
            </a:pPr>
            <a:r>
              <a:rPr kumimoji="1" lang="ja-JP" altLang="en-US" sz="900" dirty="0">
                <a:latin typeface="+mj-lt"/>
              </a:rPr>
              <a:t>〇 最先端の研究開発を支える環境の整備</a:t>
            </a:r>
            <a:endParaRPr kumimoji="1" lang="en-US" altLang="ja-JP" sz="900" dirty="0">
              <a:latin typeface="+mj-lt"/>
            </a:endParaRPr>
          </a:p>
        </p:txBody>
      </p:sp>
      <p:sp>
        <p:nvSpPr>
          <p:cNvPr id="70" name="テキスト ボックス 69">
            <a:extLst>
              <a:ext uri="{FF2B5EF4-FFF2-40B4-BE49-F238E27FC236}">
                <a16:creationId xmlns:a16="http://schemas.microsoft.com/office/drawing/2014/main" id="{EBE40337-5FAC-43BE-86DC-EF22BE0A5F1F}"/>
              </a:ext>
            </a:extLst>
          </p:cNvPr>
          <p:cNvSpPr txBox="1"/>
          <p:nvPr/>
        </p:nvSpPr>
        <p:spPr>
          <a:xfrm>
            <a:off x="4881608" y="1847734"/>
            <a:ext cx="3816782" cy="605294"/>
          </a:xfrm>
          <a:prstGeom prst="rect">
            <a:avLst/>
          </a:prstGeom>
          <a:noFill/>
        </p:spPr>
        <p:txBody>
          <a:bodyPr wrap="square" rtlCol="0">
            <a:spAutoFit/>
          </a:bodyPr>
          <a:lstStyle/>
          <a:p>
            <a:pPr marL="90488" indent="-90488">
              <a:lnSpc>
                <a:spcPts val="1000"/>
              </a:lnSpc>
            </a:pPr>
            <a:r>
              <a:rPr kumimoji="1" lang="ja-JP" altLang="en-US" sz="900" dirty="0">
                <a:latin typeface="+mj-lt"/>
              </a:rPr>
              <a:t>〇 </a:t>
            </a:r>
            <a:r>
              <a:rPr kumimoji="1" lang="ja-JP" altLang="en-US" sz="900" u="sng" dirty="0">
                <a:latin typeface="+mj-lt"/>
              </a:rPr>
              <a:t>予防・進行抑制・共生型の健康・医療システムの構築、新産業創出に向けたイノベーション・エコシステムの構築</a:t>
            </a:r>
            <a:endParaRPr kumimoji="1" lang="en-US" altLang="ja-JP" sz="900" u="sng" dirty="0">
              <a:latin typeface="+mj-lt"/>
            </a:endParaRPr>
          </a:p>
          <a:p>
            <a:pPr marL="90488" indent="-90488">
              <a:lnSpc>
                <a:spcPts val="1000"/>
              </a:lnSpc>
            </a:pPr>
            <a:r>
              <a:rPr kumimoji="1" lang="ja-JP" altLang="en-US" sz="900" dirty="0">
                <a:latin typeface="+mj-lt"/>
              </a:rPr>
              <a:t>〇 アジア・アフリカにける健康・医療関連産業の国際展開の推進、日本の医療の国際化</a:t>
            </a:r>
            <a:endParaRPr kumimoji="1" lang="en-US" altLang="ja-JP" sz="900" dirty="0">
              <a:latin typeface="+mj-lt"/>
            </a:endParaRPr>
          </a:p>
        </p:txBody>
      </p:sp>
      <p:sp>
        <p:nvSpPr>
          <p:cNvPr id="71" name="テキスト ボックス 70">
            <a:extLst>
              <a:ext uri="{FF2B5EF4-FFF2-40B4-BE49-F238E27FC236}">
                <a16:creationId xmlns:a16="http://schemas.microsoft.com/office/drawing/2014/main" id="{EBE40337-5FAC-43BE-86DC-EF22BE0A5F1F}"/>
              </a:ext>
            </a:extLst>
          </p:cNvPr>
          <p:cNvSpPr txBox="1"/>
          <p:nvPr/>
        </p:nvSpPr>
        <p:spPr>
          <a:xfrm>
            <a:off x="128215" y="4611012"/>
            <a:ext cx="4140002" cy="348813"/>
          </a:xfrm>
          <a:prstGeom prst="rect">
            <a:avLst/>
          </a:prstGeom>
          <a:noFill/>
        </p:spPr>
        <p:txBody>
          <a:bodyPr wrap="square" rtlCol="0">
            <a:spAutoFit/>
          </a:bodyPr>
          <a:lstStyle/>
          <a:p>
            <a:pPr marL="171450" indent="-171450">
              <a:lnSpc>
                <a:spcPts val="1000"/>
              </a:lnSpc>
              <a:spcBef>
                <a:spcPts val="200"/>
              </a:spcBef>
              <a:buFont typeface="Wingdings" panose="05000000000000000000" pitchFamily="2" charset="2"/>
              <a:buChar char="l"/>
            </a:pPr>
            <a:r>
              <a:rPr kumimoji="1" lang="ja-JP" altLang="en-US" sz="900" dirty="0">
                <a:latin typeface="+mj-lt"/>
              </a:rPr>
              <a:t>野心的な目標に基づくムーンショット型の研究開発を科学技術・イノベーション会議と連携して推進  など</a:t>
            </a:r>
            <a:endParaRPr kumimoji="1" lang="en-US" altLang="ja-JP" sz="900" dirty="0">
              <a:latin typeface="+mj-lt"/>
            </a:endParaRPr>
          </a:p>
        </p:txBody>
      </p:sp>
      <p:sp>
        <p:nvSpPr>
          <p:cNvPr id="72" name="テキスト ボックス 71">
            <a:extLst>
              <a:ext uri="{FF2B5EF4-FFF2-40B4-BE49-F238E27FC236}">
                <a16:creationId xmlns:a16="http://schemas.microsoft.com/office/drawing/2014/main" id="{EBE40337-5FAC-43BE-86DC-EF22BE0A5F1F}"/>
              </a:ext>
            </a:extLst>
          </p:cNvPr>
          <p:cNvSpPr txBox="1"/>
          <p:nvPr/>
        </p:nvSpPr>
        <p:spPr>
          <a:xfrm>
            <a:off x="102695" y="5910414"/>
            <a:ext cx="3142640" cy="233397"/>
          </a:xfrm>
          <a:prstGeom prst="rect">
            <a:avLst/>
          </a:prstGeom>
          <a:noFill/>
          <a:ln>
            <a:noFill/>
            <a:prstDash val="dash"/>
          </a:ln>
        </p:spPr>
        <p:txBody>
          <a:bodyPr wrap="square" rtlCol="0">
            <a:spAutoFit/>
          </a:bodyPr>
          <a:lstStyle/>
          <a:p>
            <a:pPr marL="177800" indent="-177800">
              <a:lnSpc>
                <a:spcPts val="1100"/>
              </a:lnSpc>
            </a:pPr>
            <a:r>
              <a:rPr kumimoji="1" lang="ja-JP" altLang="en-US" sz="1000" dirty="0">
                <a:latin typeface="+mj-lt"/>
              </a:rPr>
              <a:t>○　健康長寿社会の形成に資するその他の重要な取組</a:t>
            </a:r>
            <a:endParaRPr kumimoji="1" lang="en-US" altLang="ja-JP" sz="1000" dirty="0">
              <a:latin typeface="+mj-lt"/>
            </a:endParaRPr>
          </a:p>
        </p:txBody>
      </p:sp>
      <p:sp>
        <p:nvSpPr>
          <p:cNvPr id="73" name="テキスト ボックス 72">
            <a:extLst>
              <a:ext uri="{FF2B5EF4-FFF2-40B4-BE49-F238E27FC236}">
                <a16:creationId xmlns:a16="http://schemas.microsoft.com/office/drawing/2014/main" id="{EBE40337-5FAC-43BE-86DC-EF22BE0A5F1F}"/>
              </a:ext>
            </a:extLst>
          </p:cNvPr>
          <p:cNvSpPr txBox="1"/>
          <p:nvPr/>
        </p:nvSpPr>
        <p:spPr>
          <a:xfrm>
            <a:off x="218712" y="6143811"/>
            <a:ext cx="2910605" cy="541623"/>
          </a:xfrm>
          <a:prstGeom prst="rect">
            <a:avLst/>
          </a:prstGeom>
          <a:noFill/>
        </p:spPr>
        <p:txBody>
          <a:bodyPr wrap="square" rtlCol="0">
            <a:spAutoFit/>
          </a:bodyPr>
          <a:lstStyle/>
          <a:p>
            <a:pPr marL="171450" indent="-171450">
              <a:lnSpc>
                <a:spcPts val="1100"/>
              </a:lnSpc>
              <a:spcBef>
                <a:spcPts val="600"/>
              </a:spcBef>
              <a:buFont typeface="Wingdings" panose="05000000000000000000" pitchFamily="2" charset="2"/>
              <a:buChar char="l"/>
            </a:pPr>
            <a:r>
              <a:rPr kumimoji="1" lang="ja-JP" altLang="en-US" sz="900" dirty="0">
                <a:latin typeface="+mj-lt"/>
              </a:rPr>
              <a:t>認知症施策推進大綱に基づく認知症施策の推進</a:t>
            </a:r>
          </a:p>
          <a:p>
            <a:pPr marL="171450" indent="-171450">
              <a:lnSpc>
                <a:spcPts val="1100"/>
              </a:lnSpc>
              <a:spcBef>
                <a:spcPts val="300"/>
              </a:spcBef>
              <a:buFont typeface="Wingdings" panose="05000000000000000000" pitchFamily="2" charset="2"/>
              <a:buChar char="l"/>
            </a:pPr>
            <a:r>
              <a:rPr kumimoji="1" lang="en-US" altLang="ja-JP" sz="900" dirty="0">
                <a:latin typeface="+mj-lt"/>
              </a:rPr>
              <a:t>AMR</a:t>
            </a:r>
            <a:r>
              <a:rPr kumimoji="1" lang="ja-JP" altLang="en-US" sz="900" dirty="0">
                <a:latin typeface="+mj-lt"/>
              </a:rPr>
              <a:t>（薬剤耐性）や新型コロナウイルス感染症対策の推進</a:t>
            </a:r>
            <a:endParaRPr kumimoji="1" lang="en-US" altLang="ja-JP" sz="900" dirty="0">
              <a:latin typeface="+mj-lt"/>
            </a:endParaRPr>
          </a:p>
        </p:txBody>
      </p:sp>
      <p:sp>
        <p:nvSpPr>
          <p:cNvPr id="74" name="正方形/長方形 73"/>
          <p:cNvSpPr/>
          <p:nvPr/>
        </p:nvSpPr>
        <p:spPr>
          <a:xfrm>
            <a:off x="138925" y="5844684"/>
            <a:ext cx="3106410" cy="86400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cxnSp>
        <p:nvCxnSpPr>
          <p:cNvPr id="81" name="直線コネクタ 80"/>
          <p:cNvCxnSpPr/>
          <p:nvPr/>
        </p:nvCxnSpPr>
        <p:spPr>
          <a:xfrm flipV="1">
            <a:off x="125279" y="5741149"/>
            <a:ext cx="8964000" cy="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flipV="1">
            <a:off x="88341" y="2459618"/>
            <a:ext cx="0" cy="327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V="1">
            <a:off x="4566504" y="4989271"/>
            <a:ext cx="4500000" cy="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flipV="1">
            <a:off x="4223853" y="1753553"/>
            <a:ext cx="324000" cy="50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flipV="1">
            <a:off x="4621915" y="1728069"/>
            <a:ext cx="0" cy="3168000"/>
          </a:xfrm>
          <a:prstGeom prst="line">
            <a:avLst/>
          </a:prstGeom>
          <a:ln w="12700">
            <a:no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flipV="1">
            <a:off x="9072131" y="4992759"/>
            <a:ext cx="0" cy="756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flipV="1">
            <a:off x="4556133" y="1748913"/>
            <a:ext cx="0" cy="32400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88" name="テキスト ボックス 87">
            <a:extLst>
              <a:ext uri="{FF2B5EF4-FFF2-40B4-BE49-F238E27FC236}">
                <a16:creationId xmlns:a16="http://schemas.microsoft.com/office/drawing/2014/main" id="{EBE40337-5FAC-43BE-86DC-EF22BE0A5F1F}"/>
              </a:ext>
            </a:extLst>
          </p:cNvPr>
          <p:cNvSpPr txBox="1"/>
          <p:nvPr/>
        </p:nvSpPr>
        <p:spPr>
          <a:xfrm>
            <a:off x="3343520" y="5878760"/>
            <a:ext cx="4391321" cy="233397"/>
          </a:xfrm>
          <a:prstGeom prst="rect">
            <a:avLst/>
          </a:prstGeom>
          <a:noFill/>
          <a:ln>
            <a:noFill/>
            <a:prstDash val="dash"/>
          </a:ln>
        </p:spPr>
        <p:txBody>
          <a:bodyPr wrap="square" rtlCol="0">
            <a:spAutoFit/>
          </a:bodyPr>
          <a:lstStyle/>
          <a:p>
            <a:pPr>
              <a:lnSpc>
                <a:spcPts val="1100"/>
              </a:lnSpc>
            </a:pPr>
            <a:r>
              <a:rPr kumimoji="1" lang="ja-JP" altLang="en-US" sz="1000" dirty="0">
                <a:latin typeface="+mj-lt"/>
              </a:rPr>
              <a:t>○　研究開発及び新産業創出等を支える基盤的施策</a:t>
            </a:r>
            <a:endParaRPr kumimoji="1" lang="en-US" altLang="ja-JP" sz="1000" dirty="0">
              <a:latin typeface="+mj-lt"/>
            </a:endParaRPr>
          </a:p>
        </p:txBody>
      </p:sp>
      <p:sp>
        <p:nvSpPr>
          <p:cNvPr id="89" name="テキスト ボックス 88">
            <a:extLst>
              <a:ext uri="{FF2B5EF4-FFF2-40B4-BE49-F238E27FC236}">
                <a16:creationId xmlns:a16="http://schemas.microsoft.com/office/drawing/2014/main" id="{EBE40337-5FAC-43BE-86DC-EF22BE0A5F1F}"/>
              </a:ext>
            </a:extLst>
          </p:cNvPr>
          <p:cNvSpPr txBox="1"/>
          <p:nvPr/>
        </p:nvSpPr>
        <p:spPr>
          <a:xfrm>
            <a:off x="3531222" y="6073365"/>
            <a:ext cx="1875280" cy="515526"/>
          </a:xfrm>
          <a:prstGeom prst="rect">
            <a:avLst/>
          </a:prstGeom>
          <a:noFill/>
        </p:spPr>
        <p:txBody>
          <a:bodyPr wrap="square" rtlCol="0">
            <a:spAutoFit/>
          </a:bodyPr>
          <a:lstStyle/>
          <a:p>
            <a:pPr>
              <a:lnSpc>
                <a:spcPts val="1100"/>
              </a:lnSpc>
            </a:pPr>
            <a:r>
              <a:rPr kumimoji="1" lang="ja-JP" altLang="en-US" sz="900" dirty="0">
                <a:latin typeface="+mj-lt"/>
              </a:rPr>
              <a:t>１．</a:t>
            </a:r>
            <a:r>
              <a:rPr kumimoji="1" lang="ja-JP" altLang="en-US" sz="900" u="sng" dirty="0">
                <a:latin typeface="+mj-lt"/>
              </a:rPr>
              <a:t>データ利活用基盤の構築</a:t>
            </a:r>
          </a:p>
          <a:p>
            <a:pPr>
              <a:lnSpc>
                <a:spcPts val="1100"/>
              </a:lnSpc>
            </a:pPr>
            <a:r>
              <a:rPr kumimoji="1" lang="ja-JP" altLang="en-US" sz="900" dirty="0">
                <a:latin typeface="+mj-lt"/>
              </a:rPr>
              <a:t>　●</a:t>
            </a:r>
            <a:r>
              <a:rPr kumimoji="1" lang="ja-JP" altLang="en-US" sz="900" u="sng" dirty="0">
                <a:latin typeface="+mj-lt"/>
              </a:rPr>
              <a:t>データヘルス改革の推進</a:t>
            </a:r>
          </a:p>
          <a:p>
            <a:pPr>
              <a:lnSpc>
                <a:spcPts val="1100"/>
              </a:lnSpc>
            </a:pPr>
            <a:r>
              <a:rPr kumimoji="1" lang="ja-JP" altLang="en-US" sz="900" dirty="0">
                <a:latin typeface="+mj-lt"/>
              </a:rPr>
              <a:t>　●</a:t>
            </a:r>
            <a:r>
              <a:rPr kumimoji="1" lang="ja-JP" altLang="en-US" sz="900" u="sng" dirty="0">
                <a:latin typeface="+mj-lt"/>
              </a:rPr>
              <a:t>医療情報の利活用の推進</a:t>
            </a:r>
            <a:endParaRPr kumimoji="1" lang="en-US" altLang="ja-JP" sz="900" u="sng" dirty="0">
              <a:latin typeface="+mj-lt"/>
            </a:endParaRPr>
          </a:p>
        </p:txBody>
      </p:sp>
      <p:sp>
        <p:nvSpPr>
          <p:cNvPr id="90" name="正方形/長方形 89"/>
          <p:cNvSpPr/>
          <p:nvPr/>
        </p:nvSpPr>
        <p:spPr>
          <a:xfrm>
            <a:off x="3343520" y="5838849"/>
            <a:ext cx="5698867" cy="864000"/>
          </a:xfrm>
          <a:prstGeom prst="rect">
            <a:avLst/>
          </a:prstGeom>
          <a:noFill/>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1" name="テキスト ボックス 90">
            <a:extLst>
              <a:ext uri="{FF2B5EF4-FFF2-40B4-BE49-F238E27FC236}">
                <a16:creationId xmlns:a16="http://schemas.microsoft.com/office/drawing/2014/main" id="{EBE40337-5FAC-43BE-86DC-EF22BE0A5F1F}"/>
              </a:ext>
            </a:extLst>
          </p:cNvPr>
          <p:cNvSpPr txBox="1"/>
          <p:nvPr/>
        </p:nvSpPr>
        <p:spPr>
          <a:xfrm>
            <a:off x="5145078" y="6050753"/>
            <a:ext cx="3751016" cy="656590"/>
          </a:xfrm>
          <a:prstGeom prst="rect">
            <a:avLst/>
          </a:prstGeom>
          <a:noFill/>
        </p:spPr>
        <p:txBody>
          <a:bodyPr wrap="square" rtlCol="0">
            <a:spAutoFit/>
          </a:bodyPr>
          <a:lstStyle/>
          <a:p>
            <a:pPr>
              <a:lnSpc>
                <a:spcPts val="1100"/>
              </a:lnSpc>
            </a:pPr>
            <a:r>
              <a:rPr kumimoji="1" lang="ja-JP" altLang="en-US" sz="900" dirty="0">
                <a:latin typeface="+mj-lt"/>
              </a:rPr>
              <a:t>２．教育の振興、人材の育成・確保等</a:t>
            </a:r>
            <a:endParaRPr kumimoji="1" lang="en-US" altLang="ja-JP" sz="900" dirty="0">
              <a:latin typeface="+mj-lt"/>
            </a:endParaRPr>
          </a:p>
          <a:p>
            <a:pPr>
              <a:lnSpc>
                <a:spcPts val="1100"/>
              </a:lnSpc>
            </a:pPr>
            <a:r>
              <a:rPr kumimoji="1" lang="ja-JP" altLang="en-US" sz="900" dirty="0">
                <a:latin typeface="+mj-lt"/>
              </a:rPr>
              <a:t>　● </a:t>
            </a:r>
            <a:r>
              <a:rPr kumimoji="1" lang="ja-JP" altLang="en-US" sz="900" u="sng" dirty="0">
                <a:latin typeface="+mj-lt"/>
              </a:rPr>
              <a:t>先端的研究開発の推進のために必要な人材の育成・確保等</a:t>
            </a:r>
            <a:endParaRPr kumimoji="1" lang="en-US" altLang="ja-JP" sz="900" u="sng" dirty="0">
              <a:latin typeface="+mj-lt"/>
            </a:endParaRPr>
          </a:p>
          <a:p>
            <a:pPr>
              <a:lnSpc>
                <a:spcPts val="1100"/>
              </a:lnSpc>
            </a:pPr>
            <a:r>
              <a:rPr kumimoji="1" lang="ja-JP" altLang="en-US" sz="900" dirty="0">
                <a:latin typeface="+mj-lt"/>
              </a:rPr>
              <a:t>　● </a:t>
            </a:r>
            <a:r>
              <a:rPr kumimoji="1" lang="ja-JP" altLang="en-US" sz="900" u="sng" dirty="0">
                <a:latin typeface="+mj-lt"/>
              </a:rPr>
              <a:t>新産業の創出及び国際展開の推進のために必要な人材の育成・確保等</a:t>
            </a:r>
            <a:endParaRPr kumimoji="1" lang="en-US" altLang="ja-JP" sz="900" u="sng" dirty="0">
              <a:latin typeface="+mj-lt"/>
            </a:endParaRPr>
          </a:p>
          <a:p>
            <a:pPr>
              <a:lnSpc>
                <a:spcPts val="1100"/>
              </a:lnSpc>
            </a:pPr>
            <a:r>
              <a:rPr kumimoji="1" lang="ja-JP" altLang="en-US" sz="900" dirty="0">
                <a:latin typeface="+mj-lt"/>
              </a:rPr>
              <a:t>　● 教育、広報活動の充実等</a:t>
            </a:r>
            <a:endParaRPr kumimoji="1" lang="en-US" altLang="ja-JP" sz="900" dirty="0">
              <a:latin typeface="+mj-lt"/>
            </a:endParaRPr>
          </a:p>
        </p:txBody>
      </p:sp>
      <p:cxnSp>
        <p:nvCxnSpPr>
          <p:cNvPr id="92" name="直線コネクタ 91"/>
          <p:cNvCxnSpPr/>
          <p:nvPr/>
        </p:nvCxnSpPr>
        <p:spPr>
          <a:xfrm>
            <a:off x="3245335" y="6888326"/>
            <a:ext cx="4843655" cy="7883"/>
          </a:xfrm>
          <a:prstGeom prst="line">
            <a:avLst/>
          </a:prstGeom>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0" y="-4236"/>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r>
              <a:rPr lang="ja-JP" altLang="en-US" kern="0" dirty="0" smtClean="0">
                <a:solidFill>
                  <a:srgbClr val="000000"/>
                </a:solidFill>
                <a:ea typeface="Meiryo UI" pitchFamily="50" charset="-128"/>
                <a:cs typeface="Meiryo UI" pitchFamily="50" charset="-128"/>
              </a:rPr>
              <a:t>８－２</a:t>
            </a:r>
            <a:r>
              <a:rPr lang="en-US" altLang="ja-JP" kern="0" dirty="0" smtClean="0">
                <a:solidFill>
                  <a:srgbClr val="000000"/>
                </a:solidFill>
                <a:ea typeface="Meiryo UI" pitchFamily="50" charset="-128"/>
                <a:cs typeface="Meiryo UI" pitchFamily="50" charset="-128"/>
              </a:rPr>
              <a:t>.</a:t>
            </a:r>
            <a:r>
              <a:rPr lang="en-US" altLang="ja-JP" b="1" dirty="0" smtClean="0"/>
              <a:t> </a:t>
            </a:r>
            <a:r>
              <a:rPr lang="ja-JP" altLang="en-US" dirty="0" smtClean="0"/>
              <a:t>国</a:t>
            </a:r>
            <a:r>
              <a:rPr lang="ja-JP" altLang="en-US" dirty="0"/>
              <a:t>の「健康・医療戦略」の主な概要</a:t>
            </a:r>
          </a:p>
        </p:txBody>
      </p:sp>
      <p:sp>
        <p:nvSpPr>
          <p:cNvPr id="41" name="正方形/長方形 40">
            <a:extLst>
              <a:ext uri="{FF2B5EF4-FFF2-40B4-BE49-F238E27FC236}">
                <a16:creationId xmlns:a16="http://schemas.microsoft.com/office/drawing/2014/main" id="{6907C590-95DD-352F-FA30-A1B3E53DE661}"/>
              </a:ext>
            </a:extLst>
          </p:cNvPr>
          <p:cNvSpPr/>
          <p:nvPr/>
        </p:nvSpPr>
        <p:spPr>
          <a:xfrm>
            <a:off x="7018136" y="92083"/>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a:t>
            </a:r>
            <a:r>
              <a:rPr kumimoji="1" lang="en-US" altLang="ja-JP" sz="900" dirty="0">
                <a:solidFill>
                  <a:schemeClr val="tx1"/>
                </a:solidFill>
              </a:rPr>
              <a:t>10</a:t>
            </a:r>
            <a:r>
              <a:rPr kumimoji="1" lang="ja-JP" altLang="en-US" sz="900" dirty="0">
                <a:solidFill>
                  <a:schemeClr val="tx1"/>
                </a:solidFill>
              </a:rPr>
              <a:t>回意見交換会　資料１</a:t>
            </a:r>
          </a:p>
        </p:txBody>
      </p:sp>
    </p:spTree>
    <p:extLst>
      <p:ext uri="{BB962C8B-B14F-4D97-AF65-F5344CB8AC3E}">
        <p14:creationId xmlns:p14="http://schemas.microsoft.com/office/powerpoint/2010/main" val="875467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図 23"/>
          <p:cNvPicPr>
            <a:picLocks noChangeAspect="1"/>
          </p:cNvPicPr>
          <p:nvPr/>
        </p:nvPicPr>
        <p:blipFill>
          <a:blip r:embed="rId2"/>
          <a:stretch>
            <a:fillRect/>
          </a:stretch>
        </p:blipFill>
        <p:spPr>
          <a:xfrm>
            <a:off x="226242" y="2722075"/>
            <a:ext cx="8356055" cy="3632484"/>
          </a:xfrm>
          <a:prstGeom prst="rect">
            <a:avLst/>
          </a:prstGeom>
        </p:spPr>
      </p:pic>
      <p:sp>
        <p:nvSpPr>
          <p:cNvPr id="25" name="角丸四角形 24"/>
          <p:cNvSpPr/>
          <p:nvPr/>
        </p:nvSpPr>
        <p:spPr>
          <a:xfrm>
            <a:off x="226242" y="667749"/>
            <a:ext cx="8701287" cy="1670564"/>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ea typeface="BIZ UDPゴシック" panose="020B0400000000000000" pitchFamily="50" charset="-128"/>
              </a:rPr>
              <a:t>→　エネルギー・脱炭素に関連する技術領域は、再生可能エネルギーなどの非化石エネルギー、蓄電池を含むエネルギーネット</a:t>
            </a:r>
            <a:endParaRPr lang="en-US" altLang="ja-JP" sz="1200" dirty="0">
              <a:solidFill>
                <a:schemeClr val="tx1"/>
              </a:solidFill>
              <a:ea typeface="BIZ UDPゴシック" panose="020B0400000000000000" pitchFamily="50" charset="-128"/>
            </a:endParaRPr>
          </a:p>
          <a:p>
            <a:r>
              <a:rPr lang="ja-JP" altLang="en-US" sz="1200" dirty="0">
                <a:solidFill>
                  <a:schemeClr val="tx1"/>
                </a:solidFill>
                <a:ea typeface="BIZ UDPゴシック" panose="020B0400000000000000" pitchFamily="50" charset="-128"/>
              </a:rPr>
              <a:t>　　ワーク、水素、カーボンリサイクル、炭素の回収・利用・貯蓄、 農林水産分野など、幅広く、様々な企業の参入が期待できる。</a:t>
            </a:r>
            <a:endParaRPr lang="en-US" altLang="ja-JP" sz="1200" dirty="0">
              <a:solidFill>
                <a:schemeClr val="tx1"/>
              </a:solidFill>
              <a:ea typeface="BIZ UDPゴシック" panose="020B0400000000000000" pitchFamily="50" charset="-128"/>
            </a:endParaRPr>
          </a:p>
          <a:p>
            <a:endParaRPr lang="en-US" altLang="ja-JP" sz="1200" dirty="0">
              <a:solidFill>
                <a:schemeClr val="tx1"/>
              </a:solidFill>
              <a:ea typeface="BIZ UDPゴシック" panose="020B0400000000000000" pitchFamily="50" charset="-128"/>
            </a:endParaRPr>
          </a:p>
          <a:p>
            <a:r>
              <a:rPr lang="en-US" altLang="ja-JP" sz="1200" dirty="0">
                <a:solidFill>
                  <a:schemeClr val="tx1"/>
                </a:solidFill>
                <a:ea typeface="BIZ UDPゴシック" panose="020B0400000000000000" pitchFamily="50" charset="-128"/>
              </a:rPr>
              <a:t>【</a:t>
            </a:r>
            <a:r>
              <a:rPr lang="ja-JP" altLang="en-US" sz="1200" dirty="0">
                <a:solidFill>
                  <a:schemeClr val="tx1"/>
                </a:solidFill>
                <a:ea typeface="BIZ UDPゴシック" panose="020B0400000000000000" pitchFamily="50" charset="-128"/>
              </a:rPr>
              <a:t>民間投資の増大が期待できる分野</a:t>
            </a:r>
            <a:r>
              <a:rPr lang="en-US" altLang="ja-JP" sz="1200" dirty="0">
                <a:solidFill>
                  <a:schemeClr val="tx1"/>
                </a:solidFill>
                <a:ea typeface="BIZ UDPゴシック" panose="020B0400000000000000" pitchFamily="50" charset="-128"/>
              </a:rPr>
              <a:t>】</a:t>
            </a:r>
          </a:p>
          <a:p>
            <a:r>
              <a:rPr lang="ja-JP" altLang="en-US" sz="1200" dirty="0">
                <a:solidFill>
                  <a:schemeClr val="tx1"/>
                </a:solidFill>
                <a:ea typeface="BIZ UDPゴシック" panose="020B0400000000000000" pitchFamily="50" charset="-128"/>
              </a:rPr>
              <a:t>　例）太陽光発電の軽量・効率化、超臨界地熱発電、浮体式洋上風車、低コスト</a:t>
            </a:r>
            <a:r>
              <a:rPr lang="ja-JP" altLang="en-US" sz="1200" dirty="0" err="1">
                <a:solidFill>
                  <a:schemeClr val="tx1"/>
                </a:solidFill>
                <a:ea typeface="BIZ UDPゴシック" panose="020B0400000000000000" pitchFamily="50" charset="-128"/>
              </a:rPr>
              <a:t>な</a:t>
            </a:r>
            <a:r>
              <a:rPr lang="ja-JP" altLang="en-US" sz="1200" dirty="0">
                <a:solidFill>
                  <a:schemeClr val="tx1"/>
                </a:solidFill>
                <a:ea typeface="BIZ UDPゴシック" panose="020B0400000000000000" pitchFamily="50" charset="-128"/>
              </a:rPr>
              <a:t>次世代蓄電池、ｴﾈﾙｷﾞｰ制御ｼｽﾃﾑ、水素の製造・</a:t>
            </a:r>
            <a:endParaRPr lang="en-US" altLang="ja-JP" sz="1200" dirty="0">
              <a:solidFill>
                <a:schemeClr val="tx1"/>
              </a:solidFill>
              <a:ea typeface="BIZ UDPゴシック" panose="020B0400000000000000" pitchFamily="50" charset="-128"/>
            </a:endParaRPr>
          </a:p>
          <a:p>
            <a:r>
              <a:rPr lang="ja-JP" altLang="en-US" sz="1200" dirty="0">
                <a:solidFill>
                  <a:schemeClr val="tx1"/>
                </a:solidFill>
                <a:ea typeface="BIZ UDPゴシック" panose="020B0400000000000000" pitchFamily="50" charset="-128"/>
              </a:rPr>
              <a:t>　　　輸送・貯蔵・利用・発電技術、</a:t>
            </a:r>
            <a:r>
              <a:rPr lang="en-US" altLang="ja-JP" sz="1200" dirty="0">
                <a:solidFill>
                  <a:schemeClr val="tx1"/>
                </a:solidFill>
                <a:ea typeface="BIZ UDPゴシック" panose="020B0400000000000000" pitchFamily="50" charset="-128"/>
              </a:rPr>
              <a:t>CO2</a:t>
            </a:r>
            <a:r>
              <a:rPr lang="ja-JP" altLang="en-US" sz="1200" dirty="0">
                <a:solidFill>
                  <a:schemeClr val="tx1"/>
                </a:solidFill>
                <a:ea typeface="BIZ UDPゴシック" panose="020B0400000000000000" pitchFamily="50" charset="-128"/>
              </a:rPr>
              <a:t>分離回収、グリーンモビリティ、ゼロカーボン・スチール、リサイクル技術、低コストメタ</a:t>
            </a:r>
            <a:endParaRPr lang="en-US" altLang="ja-JP" sz="1200" dirty="0">
              <a:solidFill>
                <a:schemeClr val="tx1"/>
              </a:solidFill>
              <a:ea typeface="BIZ UDPゴシック" panose="020B0400000000000000" pitchFamily="50" charset="-128"/>
            </a:endParaRPr>
          </a:p>
          <a:p>
            <a:r>
              <a:rPr lang="ja-JP" altLang="en-US" sz="1200" dirty="0">
                <a:solidFill>
                  <a:schemeClr val="tx1"/>
                </a:solidFill>
                <a:ea typeface="BIZ UDPゴシック" panose="020B0400000000000000" pitchFamily="50" charset="-128"/>
              </a:rPr>
              <a:t>　　　ネーション、グリーン冷媒、省エネ技術、シェアリングエコノミー、テレワーク、ブルーカーボン、地産地消型エネルギー　など</a:t>
            </a:r>
            <a:endParaRPr lang="en-US" altLang="ja-JP" sz="1200" dirty="0">
              <a:solidFill>
                <a:schemeClr val="tx1"/>
              </a:solidFill>
              <a:ea typeface="BIZ UDPゴシック" panose="020B0400000000000000" pitchFamily="50" charset="-128"/>
            </a:endParaRPr>
          </a:p>
        </p:txBody>
      </p:sp>
      <p:pic>
        <p:nvPicPr>
          <p:cNvPr id="27" name="図 26"/>
          <p:cNvPicPr>
            <a:picLocks noChangeAspect="1"/>
          </p:cNvPicPr>
          <p:nvPr/>
        </p:nvPicPr>
        <p:blipFill>
          <a:blip r:embed="rId3"/>
          <a:stretch>
            <a:fillRect/>
          </a:stretch>
        </p:blipFill>
        <p:spPr>
          <a:xfrm>
            <a:off x="2946608" y="5878286"/>
            <a:ext cx="2903555" cy="476274"/>
          </a:xfrm>
          <a:prstGeom prst="rect">
            <a:avLst/>
          </a:prstGeom>
        </p:spPr>
      </p:pic>
      <p:sp>
        <p:nvSpPr>
          <p:cNvPr id="15" name="テキスト ボックス 14">
            <a:extLst>
              <a:ext uri="{FF2B5EF4-FFF2-40B4-BE49-F238E27FC236}">
                <a16:creationId xmlns:a16="http://schemas.microsoft.com/office/drawing/2014/main" id="{EBE40337-5FAC-43BE-86DC-EF22BE0A5F1F}"/>
              </a:ext>
            </a:extLst>
          </p:cNvPr>
          <p:cNvSpPr txBox="1"/>
          <p:nvPr/>
        </p:nvSpPr>
        <p:spPr>
          <a:xfrm>
            <a:off x="5408023" y="400099"/>
            <a:ext cx="3971109" cy="230832"/>
          </a:xfrm>
          <a:prstGeom prst="rect">
            <a:avLst/>
          </a:prstGeom>
          <a:noFill/>
        </p:spPr>
        <p:txBody>
          <a:bodyPr wrap="square" rtlCol="0">
            <a:spAutoFit/>
          </a:bodyPr>
          <a:lstStyle/>
          <a:p>
            <a:r>
              <a:rPr kumimoji="1" lang="ja-JP" altLang="en-US" sz="900" dirty="0"/>
              <a:t>出典：「革新的環境イノベーション戦略」をもとに副首都推進局にて作成</a:t>
            </a:r>
          </a:p>
        </p:txBody>
      </p:sp>
      <p:sp>
        <p:nvSpPr>
          <p:cNvPr id="8" name="正方形/長方形 7"/>
          <p:cNvSpPr/>
          <p:nvPr/>
        </p:nvSpPr>
        <p:spPr>
          <a:xfrm>
            <a:off x="0" y="1161"/>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r>
              <a:rPr lang="ja-JP" altLang="en-US" sz="1400" kern="0" dirty="0" smtClean="0">
                <a:solidFill>
                  <a:srgbClr val="000000"/>
                </a:solidFill>
                <a:ea typeface="Meiryo UI" pitchFamily="50" charset="-128"/>
                <a:cs typeface="Meiryo UI" pitchFamily="50" charset="-128"/>
              </a:rPr>
              <a:t>８－３</a:t>
            </a:r>
            <a:r>
              <a:rPr lang="en-US" altLang="ja-JP" sz="1400" kern="0" dirty="0" smtClean="0">
                <a:solidFill>
                  <a:srgbClr val="000000"/>
                </a:solidFill>
                <a:ea typeface="Meiryo UI" pitchFamily="50" charset="-128"/>
                <a:cs typeface="Meiryo UI" pitchFamily="50" charset="-128"/>
              </a:rPr>
              <a:t>.</a:t>
            </a:r>
            <a:r>
              <a:rPr lang="ja-JP" altLang="en-US" sz="1400" dirty="0" smtClean="0"/>
              <a:t>国</a:t>
            </a:r>
            <a:r>
              <a:rPr lang="ja-JP" altLang="en-US" sz="1400" dirty="0"/>
              <a:t>の「革新的環境イノベーション戦略」におけるエネルギー・脱炭素に関連する技術領域</a:t>
            </a:r>
          </a:p>
        </p:txBody>
      </p:sp>
      <p:sp>
        <p:nvSpPr>
          <p:cNvPr id="9" name="正方形/長方形 8">
            <a:extLst>
              <a:ext uri="{FF2B5EF4-FFF2-40B4-BE49-F238E27FC236}">
                <a16:creationId xmlns:a16="http://schemas.microsoft.com/office/drawing/2014/main" id="{6907C590-95DD-352F-FA30-A1B3E53DE661}"/>
              </a:ext>
            </a:extLst>
          </p:cNvPr>
          <p:cNvSpPr/>
          <p:nvPr/>
        </p:nvSpPr>
        <p:spPr>
          <a:xfrm>
            <a:off x="7018136" y="97480"/>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a:t>
            </a:r>
            <a:r>
              <a:rPr kumimoji="1" lang="en-US" altLang="ja-JP" sz="900" dirty="0">
                <a:solidFill>
                  <a:schemeClr val="tx1"/>
                </a:solidFill>
              </a:rPr>
              <a:t>10</a:t>
            </a:r>
            <a:r>
              <a:rPr kumimoji="1" lang="ja-JP" altLang="en-US" sz="900" dirty="0">
                <a:solidFill>
                  <a:schemeClr val="tx1"/>
                </a:solidFill>
              </a:rPr>
              <a:t>回意見交換会　資料１</a:t>
            </a:r>
          </a:p>
        </p:txBody>
      </p:sp>
    </p:spTree>
    <p:extLst>
      <p:ext uri="{BB962C8B-B14F-4D97-AF65-F5344CB8AC3E}">
        <p14:creationId xmlns:p14="http://schemas.microsoft.com/office/powerpoint/2010/main" val="165102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160847" y="2024743"/>
            <a:ext cx="8949370" cy="4725602"/>
          </a:xfrm>
          <a:prstGeom prst="rect">
            <a:avLst/>
          </a:prstGeom>
        </p:spPr>
      </p:pic>
      <p:sp>
        <p:nvSpPr>
          <p:cNvPr id="10" name="角丸四角形 9"/>
          <p:cNvSpPr/>
          <p:nvPr/>
        </p:nvSpPr>
        <p:spPr>
          <a:xfrm>
            <a:off x="160846" y="693686"/>
            <a:ext cx="8949371" cy="1268302"/>
          </a:xfrm>
          <a:prstGeom prst="roundRect">
            <a:avLst>
              <a:gd name="adj" fmla="val 2804"/>
            </a:avLst>
          </a:prstGeom>
          <a:solidFill>
            <a:schemeClr val="accent6">
              <a:lumMod val="20000"/>
              <a:lumOff val="80000"/>
            </a:schemeClr>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mn-ea"/>
              </a:rPr>
              <a:t>●　温暖化への対応を、経済成長の制約やコストとする時代は終わり、「成長の機会」と捉える時代に突入している。</a:t>
            </a:r>
          </a:p>
          <a:p>
            <a:r>
              <a:rPr lang="ja-JP" altLang="en-US" sz="1300" dirty="0">
                <a:solidFill>
                  <a:schemeClr val="tx1"/>
                </a:solidFill>
                <a:latin typeface="+mn-ea"/>
              </a:rPr>
              <a:t>●　実際に、研究開発方針や経営方針の転換など、「ゲームチェンジ」が始まっている。</a:t>
            </a:r>
          </a:p>
          <a:p>
            <a:r>
              <a:rPr lang="ja-JP" altLang="en-US" sz="1300" dirty="0">
                <a:solidFill>
                  <a:schemeClr val="tx1"/>
                </a:solidFill>
                <a:latin typeface="+mn-ea"/>
              </a:rPr>
              <a:t>　　　この流れを加速すべく、グリーン成長戦略を推進する。</a:t>
            </a:r>
          </a:p>
          <a:p>
            <a:r>
              <a:rPr lang="ja-JP" altLang="en-US" sz="1300" dirty="0">
                <a:solidFill>
                  <a:schemeClr val="tx1"/>
                </a:solidFill>
                <a:latin typeface="+mn-ea"/>
              </a:rPr>
              <a:t>●　「イノベーション」を実現し、革新的技術を「社会実装」する。</a:t>
            </a:r>
          </a:p>
          <a:p>
            <a:r>
              <a:rPr lang="ja-JP" altLang="en-US" sz="1300" dirty="0">
                <a:solidFill>
                  <a:schemeClr val="tx1"/>
                </a:solidFill>
                <a:latin typeface="+mn-ea"/>
              </a:rPr>
              <a:t>　　　これを通じ、</a:t>
            </a:r>
            <a:r>
              <a:rPr lang="en-US" altLang="ja-JP" sz="1300" dirty="0">
                <a:solidFill>
                  <a:schemeClr val="tx1"/>
                </a:solidFill>
                <a:latin typeface="+mn-ea"/>
              </a:rPr>
              <a:t>2050</a:t>
            </a:r>
            <a:r>
              <a:rPr lang="ja-JP" altLang="en-US" sz="1300" dirty="0">
                <a:solidFill>
                  <a:schemeClr val="tx1"/>
                </a:solidFill>
                <a:latin typeface="+mn-ea"/>
              </a:rPr>
              <a:t>年カーボンニュートラルだけでなく、</a:t>
            </a:r>
            <a:r>
              <a:rPr lang="en-US" altLang="ja-JP" sz="1300" dirty="0">
                <a:solidFill>
                  <a:schemeClr val="tx1"/>
                </a:solidFill>
                <a:latin typeface="+mn-ea"/>
              </a:rPr>
              <a:t>CO2</a:t>
            </a:r>
            <a:r>
              <a:rPr lang="ja-JP" altLang="en-US" sz="1300" dirty="0">
                <a:solidFill>
                  <a:schemeClr val="tx1"/>
                </a:solidFill>
                <a:latin typeface="+mn-ea"/>
              </a:rPr>
              <a:t>排出削減にとどまらない「国民生活のメリット」も実現する。</a:t>
            </a:r>
            <a:endParaRPr lang="en-US" altLang="ja-JP" sz="1300" dirty="0">
              <a:solidFill>
                <a:schemeClr val="tx1"/>
              </a:solidFill>
              <a:latin typeface="+mn-ea"/>
            </a:endParaRPr>
          </a:p>
        </p:txBody>
      </p:sp>
      <p:sp>
        <p:nvSpPr>
          <p:cNvPr id="11" name="テキスト ボックス 10">
            <a:extLst>
              <a:ext uri="{FF2B5EF4-FFF2-40B4-BE49-F238E27FC236}">
                <a16:creationId xmlns:a16="http://schemas.microsoft.com/office/drawing/2014/main" id="{EBE40337-5FAC-43BE-86DC-EF22BE0A5F1F}"/>
              </a:ext>
            </a:extLst>
          </p:cNvPr>
          <p:cNvSpPr txBox="1"/>
          <p:nvPr/>
        </p:nvSpPr>
        <p:spPr>
          <a:xfrm>
            <a:off x="6200241" y="400099"/>
            <a:ext cx="3178891" cy="230832"/>
          </a:xfrm>
          <a:prstGeom prst="rect">
            <a:avLst/>
          </a:prstGeom>
          <a:noFill/>
        </p:spPr>
        <p:txBody>
          <a:bodyPr wrap="square" rtlCol="0">
            <a:spAutoFit/>
          </a:bodyPr>
          <a:lstStyle/>
          <a:p>
            <a:r>
              <a:rPr kumimoji="1" lang="ja-JP" altLang="en-US" sz="900" dirty="0"/>
              <a:t>出典：「グリーン成長戦略」をもとに副首都推進局にて作成</a:t>
            </a:r>
          </a:p>
        </p:txBody>
      </p:sp>
      <p:sp>
        <p:nvSpPr>
          <p:cNvPr id="7" name="正方形/長方形 6"/>
          <p:cNvSpPr/>
          <p:nvPr/>
        </p:nvSpPr>
        <p:spPr>
          <a:xfrm>
            <a:off x="160846" y="515037"/>
            <a:ext cx="1116000" cy="2401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a:t>策定趣旨</a:t>
            </a:r>
          </a:p>
        </p:txBody>
      </p:sp>
      <p:sp>
        <p:nvSpPr>
          <p:cNvPr id="8" name="正方形/長方形 7"/>
          <p:cNvSpPr/>
          <p:nvPr/>
        </p:nvSpPr>
        <p:spPr>
          <a:xfrm>
            <a:off x="0" y="-4565"/>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r>
              <a:rPr lang="ja-JP" altLang="en-US" kern="0" dirty="0" smtClean="0">
                <a:solidFill>
                  <a:srgbClr val="000000"/>
                </a:solidFill>
                <a:ea typeface="Meiryo UI" pitchFamily="50" charset="-128"/>
                <a:cs typeface="Meiryo UI" pitchFamily="50" charset="-128"/>
              </a:rPr>
              <a:t>８－４</a:t>
            </a:r>
            <a:r>
              <a:rPr lang="en-US" altLang="ja-JP" kern="0" dirty="0" smtClean="0">
                <a:solidFill>
                  <a:srgbClr val="000000"/>
                </a:solidFill>
                <a:ea typeface="Meiryo UI" pitchFamily="50" charset="-128"/>
                <a:cs typeface="Meiryo UI" pitchFamily="50" charset="-128"/>
              </a:rPr>
              <a:t>.</a:t>
            </a:r>
            <a:r>
              <a:rPr lang="ja-JP" altLang="en-US" dirty="0" smtClean="0"/>
              <a:t>国</a:t>
            </a:r>
            <a:r>
              <a:rPr lang="ja-JP" altLang="en-US" dirty="0"/>
              <a:t>の「グリーン成長戦略」の主な概要</a:t>
            </a:r>
          </a:p>
        </p:txBody>
      </p:sp>
      <p:sp>
        <p:nvSpPr>
          <p:cNvPr id="9" name="正方形/長方形 8">
            <a:extLst>
              <a:ext uri="{FF2B5EF4-FFF2-40B4-BE49-F238E27FC236}">
                <a16:creationId xmlns:a16="http://schemas.microsoft.com/office/drawing/2014/main" id="{6907C590-95DD-352F-FA30-A1B3E53DE661}"/>
              </a:ext>
            </a:extLst>
          </p:cNvPr>
          <p:cNvSpPr/>
          <p:nvPr/>
        </p:nvSpPr>
        <p:spPr>
          <a:xfrm>
            <a:off x="7018136" y="9175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a:t>
            </a:r>
            <a:r>
              <a:rPr kumimoji="1" lang="en-US" altLang="ja-JP" sz="900" dirty="0">
                <a:solidFill>
                  <a:schemeClr val="tx1"/>
                </a:solidFill>
              </a:rPr>
              <a:t>10</a:t>
            </a:r>
            <a:r>
              <a:rPr kumimoji="1" lang="ja-JP" altLang="en-US" sz="900" dirty="0">
                <a:solidFill>
                  <a:schemeClr val="tx1"/>
                </a:solidFill>
              </a:rPr>
              <a:t>回意見交換会　資料１</a:t>
            </a:r>
          </a:p>
        </p:txBody>
      </p:sp>
    </p:spTree>
    <p:extLst>
      <p:ext uri="{BB962C8B-B14F-4D97-AF65-F5344CB8AC3E}">
        <p14:creationId xmlns:p14="http://schemas.microsoft.com/office/powerpoint/2010/main" val="207061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2013461" y="5883945"/>
            <a:ext cx="662797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出典：大阪府・大阪市「大阪の再生・成長に向けた新戦略」データ集①（コロナによる影響や新たな潮流）</a:t>
            </a:r>
          </a:p>
        </p:txBody>
      </p:sp>
      <p:pic>
        <p:nvPicPr>
          <p:cNvPr id="14" name="図 13"/>
          <p:cNvPicPr>
            <a:picLocks/>
          </p:cNvPicPr>
          <p:nvPr/>
        </p:nvPicPr>
        <p:blipFill>
          <a:blip r:embed="rId3"/>
          <a:stretch>
            <a:fillRect/>
          </a:stretch>
        </p:blipFill>
        <p:spPr>
          <a:xfrm>
            <a:off x="82368" y="2147269"/>
            <a:ext cx="4201600" cy="3802011"/>
          </a:xfrm>
          <a:prstGeom prst="rect">
            <a:avLst/>
          </a:prstGeom>
        </p:spPr>
      </p:pic>
      <p:sp>
        <p:nvSpPr>
          <p:cNvPr id="15" name="テキスト ボックス 14"/>
          <p:cNvSpPr txBox="1"/>
          <p:nvPr/>
        </p:nvSpPr>
        <p:spPr>
          <a:xfrm>
            <a:off x="0" y="2046040"/>
            <a:ext cx="1095888"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（万人）</a:t>
            </a:r>
            <a:endParaRPr kumimoji="1" lang="en-US" altLang="ja-JP" sz="9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6" name="正方形/長方形 15"/>
          <p:cNvSpPr/>
          <p:nvPr/>
        </p:nvSpPr>
        <p:spPr>
          <a:xfrm>
            <a:off x="317272" y="872800"/>
            <a:ext cx="8503200" cy="75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インバウンドについては、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年を境に飛躍的に増加。</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また、</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年には過去最高の</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1,231</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万人となり、</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2010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年以降、約５倍に増加</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したがコロナにより蒸発。</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訪日外客数は、</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月以降、対前年度比▲</a:t>
            </a:r>
            <a:r>
              <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99%</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のまま推移。</a:t>
            </a:r>
          </a:p>
        </p:txBody>
      </p:sp>
      <p:sp>
        <p:nvSpPr>
          <p:cNvPr id="18" name="大かっこ 17"/>
          <p:cNvSpPr/>
          <p:nvPr/>
        </p:nvSpPr>
        <p:spPr>
          <a:xfrm>
            <a:off x="2438399" y="6191726"/>
            <a:ext cx="5888847" cy="261610"/>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日本政府観光局（</a:t>
            </a:r>
            <a:r>
              <a:rPr kumimoji="1"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JNTO</a:t>
            </a: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）「訪日外客統計」及び観光庁「訪日外国人消費動向調査」をもとに推計</a:t>
            </a:r>
          </a:p>
        </p:txBody>
      </p:sp>
      <p:sp>
        <p:nvSpPr>
          <p:cNvPr id="3" name="正方形/長方形 2"/>
          <p:cNvSpPr/>
          <p:nvPr/>
        </p:nvSpPr>
        <p:spPr>
          <a:xfrm>
            <a:off x="82368" y="1783849"/>
            <a:ext cx="36457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○来阪外国人旅行者数の推移</a:t>
            </a:r>
          </a:p>
        </p:txBody>
      </p:sp>
      <p:sp>
        <p:nvSpPr>
          <p:cNvPr id="5" name="正方形/長方形 4"/>
          <p:cNvSpPr/>
          <p:nvPr/>
        </p:nvSpPr>
        <p:spPr>
          <a:xfrm>
            <a:off x="4272582" y="1758971"/>
            <a:ext cx="1540806" cy="276999"/>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○訪日外客数の推移</a:t>
            </a:r>
          </a:p>
        </p:txBody>
      </p:sp>
      <p:sp>
        <p:nvSpPr>
          <p:cNvPr id="12" name="正方形/長方形 11"/>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インバウンドの状況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 name="図 5"/>
          <p:cNvPicPr>
            <a:picLocks noChangeAspect="1"/>
          </p:cNvPicPr>
          <p:nvPr/>
        </p:nvPicPr>
        <p:blipFill>
          <a:blip r:embed="rId4"/>
          <a:stretch>
            <a:fillRect/>
          </a:stretch>
        </p:blipFill>
        <p:spPr>
          <a:xfrm>
            <a:off x="4272582" y="1871895"/>
            <a:ext cx="4791871" cy="3968840"/>
          </a:xfrm>
          <a:prstGeom prst="rect">
            <a:avLst/>
          </a:prstGeom>
        </p:spPr>
      </p:pic>
      <p:grpSp>
        <p:nvGrpSpPr>
          <p:cNvPr id="13" name="グループ化 12">
            <a:extLst>
              <a:ext uri="{FF2B5EF4-FFF2-40B4-BE49-F238E27FC236}">
                <a16:creationId xmlns:a16="http://schemas.microsoft.com/office/drawing/2014/main" id="{392C7027-2AA2-E94B-11D0-40852B340C1A}"/>
              </a:ext>
            </a:extLst>
          </p:cNvPr>
          <p:cNvGrpSpPr/>
          <p:nvPr/>
        </p:nvGrpSpPr>
        <p:grpSpPr>
          <a:xfrm>
            <a:off x="-3515" y="-13192"/>
            <a:ext cx="9144000" cy="404664"/>
            <a:chOff x="-3515" y="-13192"/>
            <a:chExt cx="9144000" cy="404664"/>
          </a:xfrm>
        </p:grpSpPr>
        <p:sp>
          <p:nvSpPr>
            <p:cNvPr id="17" name="正方形/長方形 16">
              <a:extLst>
                <a:ext uri="{FF2B5EF4-FFF2-40B4-BE49-F238E27FC236}">
                  <a16:creationId xmlns:a16="http://schemas.microsoft.com/office/drawing/2014/main" id="{6D53AF82-5E0D-C233-E2E8-4CC3673A9192}"/>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８－５</a:t>
              </a:r>
              <a:r>
                <a:rPr lang="en-US" altLang="ja-JP" kern="0" dirty="0" smtClean="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観光関連</a:t>
              </a:r>
              <a:r>
                <a:rPr lang="ja-JP" altLang="en-US" kern="0" dirty="0" smtClean="0">
                  <a:solidFill>
                    <a:srgbClr val="000000"/>
                  </a:solidFill>
                  <a:ea typeface="Meiryo UI" pitchFamily="50" charset="-128"/>
                  <a:cs typeface="Meiryo UI" pitchFamily="50" charset="-128"/>
                </a:rPr>
                <a:t>産業（１</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インバウンドの状況）</a:t>
              </a:r>
              <a:endParaRPr kumimoji="0" lang="ja-JP" altLang="en-US" kern="0" dirty="0">
                <a:solidFill>
                  <a:srgbClr val="000000"/>
                </a:solidFill>
                <a:ea typeface="Meiryo UI" pitchFamily="50" charset="-128"/>
                <a:cs typeface="Meiryo UI" pitchFamily="50" charset="-128"/>
              </a:endParaRPr>
            </a:p>
          </p:txBody>
        </p:sp>
        <p:sp>
          <p:nvSpPr>
            <p:cNvPr id="19" name="正方形/長方形 18">
              <a:extLst>
                <a:ext uri="{FF2B5EF4-FFF2-40B4-BE49-F238E27FC236}">
                  <a16:creationId xmlns:a16="http://schemas.microsoft.com/office/drawing/2014/main" id="{79BDDFE0-6744-477E-02AB-F8C9BD9F635D}"/>
                </a:ext>
              </a:extLst>
            </p:cNvPr>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grpSp>
    </p:spTree>
    <p:extLst>
      <p:ext uri="{BB962C8B-B14F-4D97-AF65-F5344CB8AC3E}">
        <p14:creationId xmlns:p14="http://schemas.microsoft.com/office/powerpoint/2010/main" val="2988628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20291" y="1974725"/>
            <a:ext cx="3676207" cy="3670110"/>
          </a:xfrm>
          <a:prstGeom prst="rect">
            <a:avLst/>
          </a:prstGeom>
        </p:spPr>
      </p:pic>
      <p:sp>
        <p:nvSpPr>
          <p:cNvPr id="31" name="テキスト ボックス 30"/>
          <p:cNvSpPr txBox="1"/>
          <p:nvPr/>
        </p:nvSpPr>
        <p:spPr>
          <a:xfrm>
            <a:off x="409458" y="5942861"/>
            <a:ext cx="5530694" cy="261610"/>
          </a:xfrm>
          <a:prstGeom prst="rect">
            <a:avLst/>
          </a:prstGeom>
          <a:noFill/>
        </p:spPr>
        <p:txBody>
          <a:bodyPr wrap="square" rtlCol="0">
            <a:spAutoFit/>
          </a:bodyPr>
          <a:lstStyle/>
          <a:p>
            <a:pPr>
              <a:defRPr/>
            </a:pPr>
            <a:r>
              <a:rPr kumimoji="1"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lang="ja-JP"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観光庁「宿泊旅行統計調査」</a:t>
            </a:r>
            <a:r>
              <a:rPr lang="ja-JP" altLang="en-US" sz="1100" dirty="0">
                <a:solidFill>
                  <a:prstClr val="black"/>
                </a:solidFill>
                <a:latin typeface="Meiryo UI" panose="020B0604030504040204" pitchFamily="50" charset="-128"/>
                <a:ea typeface="Meiryo UI" panose="020B0604030504040204" pitchFamily="50" charset="-128"/>
              </a:rPr>
              <a:t>をもとに副首都推進局で作成</a:t>
            </a:r>
          </a:p>
        </p:txBody>
      </p:sp>
      <p:sp>
        <p:nvSpPr>
          <p:cNvPr id="7" name="正方形/長方形 6"/>
          <p:cNvSpPr/>
          <p:nvPr/>
        </p:nvSpPr>
        <p:spPr>
          <a:xfrm>
            <a:off x="320291" y="836776"/>
            <a:ext cx="8503417" cy="576000"/>
          </a:xfrm>
          <a:prstGeom prst="rect">
            <a:avLst/>
          </a:prstGeom>
          <a:noFill/>
          <a:ln w="12700">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コロナ前</a:t>
            </a: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までは、訪日外国人旅行者数が急増していた。</a:t>
            </a:r>
            <a:endParaRPr kumimoji="1" lang="en-US" altLang="ja-JP"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14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国籍別にみると、アジア（中国、台湾、香港、韓国）からの旅行者の比率が高い。</a:t>
            </a:r>
          </a:p>
        </p:txBody>
      </p:sp>
      <p:sp>
        <p:nvSpPr>
          <p:cNvPr id="13" name="正方形/長方形 12"/>
          <p:cNvSpPr/>
          <p:nvPr/>
        </p:nvSpPr>
        <p:spPr>
          <a:xfrm>
            <a:off x="265596" y="1466925"/>
            <a:ext cx="3478312" cy="416918"/>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○外国人延べ宿泊者数の推移</a:t>
            </a:r>
          </a:p>
        </p:txBody>
      </p:sp>
      <p:sp>
        <p:nvSpPr>
          <p:cNvPr id="29" name="正方形/長方形 28"/>
          <p:cNvSpPr/>
          <p:nvPr/>
        </p:nvSpPr>
        <p:spPr>
          <a:xfrm>
            <a:off x="4064178" y="1442963"/>
            <a:ext cx="4284037" cy="397612"/>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○都道府県別・国籍別外国人延べ宿泊者数構成比（</a:t>
            </a:r>
            <a:r>
              <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2020</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年）</a:t>
            </a:r>
          </a:p>
        </p:txBody>
      </p:sp>
      <p:sp>
        <p:nvSpPr>
          <p:cNvPr id="11" name="正方形/長方形 10"/>
          <p:cNvSpPr/>
          <p:nvPr/>
        </p:nvSpPr>
        <p:spPr>
          <a:xfrm>
            <a:off x="75784" y="404664"/>
            <a:ext cx="3128064"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外国人延べ宿泊者数　</a:t>
            </a:r>
            <a:endParaRPr kumimoji="1" lang="ja-JP" altLang="en-US" sz="1800" b="1"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14" name="テキスト ボックス 13"/>
          <p:cNvSpPr txBox="1"/>
          <p:nvPr/>
        </p:nvSpPr>
        <p:spPr>
          <a:xfrm>
            <a:off x="229592" y="1772816"/>
            <a:ext cx="10958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（万人泊）</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 name="正方形/長方形 4"/>
          <p:cNvSpPr/>
          <p:nvPr/>
        </p:nvSpPr>
        <p:spPr>
          <a:xfrm>
            <a:off x="4545681" y="5209385"/>
            <a:ext cx="3204000" cy="246221"/>
          </a:xfrm>
          <a:prstGeom prst="rect">
            <a:avLst/>
          </a:prstGeom>
        </p:spPr>
        <p:txBody>
          <a:bodyPr>
            <a:spAutoFit/>
          </a:bodyPr>
          <a:lstStyle/>
          <a:p>
            <a:pPr>
              <a:defRPr/>
            </a:pPr>
            <a:r>
              <a:rPr lang="en-US" altLang="ja-JP" sz="1000" dirty="0"/>
              <a:t>※</a:t>
            </a:r>
            <a:r>
              <a:rPr lang="ja-JP" altLang="en-US" sz="1000" dirty="0"/>
              <a:t>欧州：イギリス、ドイツ、フランス、ロシア、イタリア、スペイン</a:t>
            </a:r>
          </a:p>
        </p:txBody>
      </p:sp>
      <p:sp>
        <p:nvSpPr>
          <p:cNvPr id="21" name="テキスト ボックス 20"/>
          <p:cNvSpPr txBox="1"/>
          <p:nvPr/>
        </p:nvSpPr>
        <p:spPr>
          <a:xfrm>
            <a:off x="3419872" y="1772816"/>
            <a:ext cx="720000"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（万人泊）</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テキスト ボックス 3"/>
          <p:cNvSpPr txBox="1"/>
          <p:nvPr/>
        </p:nvSpPr>
        <p:spPr>
          <a:xfrm>
            <a:off x="573511" y="5582641"/>
            <a:ext cx="1503938" cy="253916"/>
          </a:xfrm>
          <a:prstGeom prst="rect">
            <a:avLst/>
          </a:prstGeom>
          <a:noFill/>
        </p:spPr>
        <p:txBody>
          <a:bodyPr wrap="non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 </a:t>
            </a:r>
            <a:r>
              <a:rPr lang="ja-JP" altLang="en-US" sz="1050" noProof="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全国</a:t>
            </a:r>
            <a:r>
              <a:rPr kumimoji="1" lang="ja-JP" altLang="en-US"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のみ右軸を参照</a:t>
            </a:r>
            <a:endParaRPr kumimoji="1" lang="ja-JP" altLang="en-US" sz="105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3" name="テキスト ボックス 3"/>
          <p:cNvSpPr txBox="1"/>
          <p:nvPr/>
        </p:nvSpPr>
        <p:spPr>
          <a:xfrm>
            <a:off x="2339848" y="3514505"/>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Meiryo UI" panose="020B0604030504040204" pitchFamily="50" charset="-128"/>
                <a:ea typeface="Meiryo UI" panose="020B0604030504040204" pitchFamily="50" charset="-128"/>
              </a:rPr>
              <a:t>東京都</a:t>
            </a:r>
          </a:p>
        </p:txBody>
      </p:sp>
      <p:sp>
        <p:nvSpPr>
          <p:cNvPr id="24" name="テキスト ボックス 4"/>
          <p:cNvSpPr txBox="1"/>
          <p:nvPr/>
        </p:nvSpPr>
        <p:spPr>
          <a:xfrm>
            <a:off x="2302697" y="4194763"/>
            <a:ext cx="864000" cy="30563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Meiryo UI" panose="020B0604030504040204" pitchFamily="50" charset="-128"/>
                <a:ea typeface="Meiryo UI" panose="020B0604030504040204" pitchFamily="50" charset="-128"/>
              </a:rPr>
              <a:t>大阪府</a:t>
            </a:r>
          </a:p>
        </p:txBody>
      </p:sp>
      <p:sp>
        <p:nvSpPr>
          <p:cNvPr id="25" name="テキスト ボックス 5"/>
          <p:cNvSpPr txBox="1"/>
          <p:nvPr/>
        </p:nvSpPr>
        <p:spPr>
          <a:xfrm>
            <a:off x="2627784" y="2403156"/>
            <a:ext cx="864000" cy="2952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Meiryo UI" panose="020B0604030504040204" pitchFamily="50" charset="-128"/>
                <a:ea typeface="Meiryo UI" panose="020B0604030504040204" pitchFamily="50" charset="-128"/>
              </a:rPr>
              <a:t>全国</a:t>
            </a:r>
          </a:p>
        </p:txBody>
      </p:sp>
      <p:sp>
        <p:nvSpPr>
          <p:cNvPr id="26" name="テキスト ボックス 6"/>
          <p:cNvSpPr txBox="1"/>
          <p:nvPr/>
        </p:nvSpPr>
        <p:spPr>
          <a:xfrm>
            <a:off x="2457306" y="4810383"/>
            <a:ext cx="864000" cy="2996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kumimoji="1" lang="ja-JP" altLang="en-US" sz="1000" dirty="0">
                <a:latin typeface="Meiryo UI" panose="020B0604030504040204" pitchFamily="50" charset="-128"/>
                <a:ea typeface="Meiryo UI" panose="020B0604030504040204" pitchFamily="50" charset="-128"/>
              </a:rPr>
              <a:t>愛知県</a:t>
            </a:r>
          </a:p>
        </p:txBody>
      </p:sp>
      <p:pic>
        <p:nvPicPr>
          <p:cNvPr id="6" name="図 5"/>
          <p:cNvPicPr>
            <a:picLocks noChangeAspect="1"/>
          </p:cNvPicPr>
          <p:nvPr/>
        </p:nvPicPr>
        <p:blipFill>
          <a:blip r:embed="rId3"/>
          <a:stretch>
            <a:fillRect/>
          </a:stretch>
        </p:blipFill>
        <p:spPr>
          <a:xfrm>
            <a:off x="3971718" y="2086162"/>
            <a:ext cx="5041829" cy="3231160"/>
          </a:xfrm>
          <a:prstGeom prst="rect">
            <a:avLst/>
          </a:prstGeom>
        </p:spPr>
      </p:pic>
      <p:grpSp>
        <p:nvGrpSpPr>
          <p:cNvPr id="28" name="グループ化 27">
            <a:extLst>
              <a:ext uri="{FF2B5EF4-FFF2-40B4-BE49-F238E27FC236}">
                <a16:creationId xmlns:a16="http://schemas.microsoft.com/office/drawing/2014/main" id="{B5E3C594-E7D2-8912-E5AA-C3622D3300B6}"/>
              </a:ext>
            </a:extLst>
          </p:cNvPr>
          <p:cNvGrpSpPr/>
          <p:nvPr/>
        </p:nvGrpSpPr>
        <p:grpSpPr>
          <a:xfrm>
            <a:off x="-3515" y="-13192"/>
            <a:ext cx="9144000" cy="404664"/>
            <a:chOff x="-3515" y="-13192"/>
            <a:chExt cx="9144000" cy="404664"/>
          </a:xfrm>
        </p:grpSpPr>
        <p:sp>
          <p:nvSpPr>
            <p:cNvPr id="30" name="正方形/長方形 29">
              <a:extLst>
                <a:ext uri="{FF2B5EF4-FFF2-40B4-BE49-F238E27FC236}">
                  <a16:creationId xmlns:a16="http://schemas.microsoft.com/office/drawing/2014/main" id="{1A0EC6DC-B0A5-D674-7391-40027EBD33EF}"/>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a:solidFill>
                    <a:srgbClr val="000000"/>
                  </a:solidFill>
                  <a:ea typeface="Meiryo UI" pitchFamily="50" charset="-128"/>
                  <a:cs typeface="Meiryo UI" pitchFamily="50" charset="-128"/>
                </a:rPr>
                <a:t>８－５</a:t>
              </a:r>
              <a:r>
                <a:rPr lang="en-US" altLang="ja-JP" kern="0" dirty="0" smtClean="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観光関連</a:t>
              </a:r>
              <a:r>
                <a:rPr lang="ja-JP" altLang="en-US" kern="0" dirty="0" smtClean="0">
                  <a:solidFill>
                    <a:srgbClr val="000000"/>
                  </a:solidFill>
                  <a:ea typeface="Meiryo UI" pitchFamily="50" charset="-128"/>
                  <a:cs typeface="Meiryo UI" pitchFamily="50" charset="-128"/>
                </a:rPr>
                <a:t>産業（２</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外国人延べ宿泊者数）</a:t>
              </a:r>
              <a:endParaRPr lang="ja-JP" altLang="en-US" kern="0" dirty="0">
                <a:solidFill>
                  <a:srgbClr val="000000"/>
                </a:solidFill>
                <a:ea typeface="Meiryo UI" pitchFamily="50" charset="-128"/>
                <a:cs typeface="Meiryo UI" pitchFamily="50" charset="-128"/>
              </a:endParaRPr>
            </a:p>
          </p:txBody>
        </p:sp>
        <p:sp>
          <p:nvSpPr>
            <p:cNvPr id="32" name="正方形/長方形 31">
              <a:extLst>
                <a:ext uri="{FF2B5EF4-FFF2-40B4-BE49-F238E27FC236}">
                  <a16:creationId xmlns:a16="http://schemas.microsoft.com/office/drawing/2014/main" id="{D09F7AA3-4238-8F34-13AB-0AD09686BB2A}"/>
                </a:ext>
              </a:extLst>
            </p:cNvPr>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第２回意見交換会　参考資料４</a:t>
              </a:r>
            </a:p>
          </p:txBody>
        </p:sp>
      </p:grpSp>
    </p:spTree>
    <p:extLst>
      <p:ext uri="{BB962C8B-B14F-4D97-AF65-F5344CB8AC3E}">
        <p14:creationId xmlns:p14="http://schemas.microsoft.com/office/powerpoint/2010/main" val="4077814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８－５</a:t>
            </a:r>
            <a:r>
              <a:rPr lang="en-US" altLang="ja-JP" kern="0" dirty="0" smtClean="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観光関連</a:t>
            </a:r>
            <a:r>
              <a:rPr lang="ja-JP" altLang="en-US" kern="0" dirty="0" smtClean="0">
                <a:solidFill>
                  <a:srgbClr val="000000"/>
                </a:solidFill>
                <a:ea typeface="Meiryo UI" pitchFamily="50" charset="-128"/>
                <a:cs typeface="Meiryo UI" pitchFamily="50" charset="-128"/>
              </a:rPr>
              <a:t>産業（</a:t>
            </a:r>
            <a:r>
              <a:rPr lang="ja-JP" altLang="en-US" kern="0" dirty="0">
                <a:solidFill>
                  <a:srgbClr val="000000"/>
                </a:solidFill>
                <a:ea typeface="Meiryo UI" pitchFamily="50" charset="-128"/>
                <a:cs typeface="Meiryo UI" pitchFamily="50" charset="-128"/>
              </a:rPr>
              <a:t>３</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誘発係数、関西経済への影響等）</a:t>
            </a:r>
            <a:endParaRPr kumimoji="0" lang="ja-JP" altLang="en-US" kern="0" dirty="0">
              <a:solidFill>
                <a:srgbClr val="000000"/>
              </a:solidFill>
              <a:ea typeface="Meiryo UI" pitchFamily="50" charset="-128"/>
              <a:cs typeface="Meiryo UI" pitchFamily="50" charset="-128"/>
            </a:endParaRPr>
          </a:p>
        </p:txBody>
      </p:sp>
      <p:sp>
        <p:nvSpPr>
          <p:cNvPr id="19" name="テキスト ボックス 18"/>
          <p:cNvSpPr txBox="1"/>
          <p:nvPr/>
        </p:nvSpPr>
        <p:spPr>
          <a:xfrm>
            <a:off x="3814184" y="6591287"/>
            <a:ext cx="499411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出典：一般社団法人アジア太平洋研究所「アジア太平洋と関西　関西経済白書</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2021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1" name="テキスト ボックス 20"/>
          <p:cNvSpPr txBox="1"/>
          <p:nvPr/>
        </p:nvSpPr>
        <p:spPr>
          <a:xfrm>
            <a:off x="3814184" y="690629"/>
            <a:ext cx="4176000" cy="2880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○産業部門別による生産、粗付加価値、雇用への誘発係数</a:t>
            </a:r>
          </a:p>
        </p:txBody>
      </p:sp>
      <p:sp>
        <p:nvSpPr>
          <p:cNvPr id="38" name="角丸四角形 37"/>
          <p:cNvSpPr/>
          <p:nvPr/>
        </p:nvSpPr>
        <p:spPr>
          <a:xfrm>
            <a:off x="3814184" y="941377"/>
            <a:ext cx="5224432" cy="311544"/>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産業部門別に生産や粗付加価値、雇用への誘発係数をみると、全体として観光産業</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の付加価値や雇用への誘発効果が高い。</a:t>
            </a:r>
            <a:endParaRPr lang="en-US" altLang="ja-JP" sz="1000" dirty="0">
              <a:solidFill>
                <a:schemeClr val="tx1"/>
              </a:solidFill>
              <a:ea typeface="BIZ UDPゴシック" panose="020B0400000000000000" pitchFamily="50" charset="-128"/>
            </a:endParaRPr>
          </a:p>
        </p:txBody>
      </p:sp>
      <p:sp>
        <p:nvSpPr>
          <p:cNvPr id="30" name="テキスト ボックス 29"/>
          <p:cNvSpPr txBox="1"/>
          <p:nvPr/>
        </p:nvSpPr>
        <p:spPr>
          <a:xfrm>
            <a:off x="22393" y="383429"/>
            <a:ext cx="9112836" cy="307777"/>
          </a:xfrm>
          <a:prstGeom prst="rect">
            <a:avLst/>
          </a:prstGeom>
          <a:noFill/>
        </p:spPr>
        <p:txBody>
          <a:bodyPr wrap="square" rtlCol="0">
            <a:spAutoFit/>
          </a:bodyPr>
          <a:lstStyle/>
          <a:p>
            <a:r>
              <a:rPr kumimoji="1" lang="ja-JP" altLang="en-US" sz="1400" b="1" dirty="0"/>
              <a:t>■</a:t>
            </a:r>
            <a:r>
              <a:rPr lang="ja-JP" altLang="en-US" sz="1400" b="1" dirty="0"/>
              <a:t>　産業部門別による生産・粗付加価値・雇用への誘発係数、来阪外国人旅行者数、インバウンドの関西経済への影響</a:t>
            </a:r>
            <a:endParaRPr lang="en-US" altLang="ja-JP" sz="1400" b="1" dirty="0"/>
          </a:p>
        </p:txBody>
      </p:sp>
      <p:sp>
        <p:nvSpPr>
          <p:cNvPr id="48" name="テキスト ボックス 47"/>
          <p:cNvSpPr txBox="1"/>
          <p:nvPr/>
        </p:nvSpPr>
        <p:spPr>
          <a:xfrm>
            <a:off x="174263" y="5963209"/>
            <a:ext cx="398346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出典：大阪府・大阪市「大阪の再生・成長に向けた新戦略」データ集①</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dirty="0">
                <a:solidFill>
                  <a:prstClr val="black"/>
                </a:solidFill>
                <a:latin typeface="Meiryo UI" panose="020B0604030504040204" pitchFamily="50" charset="-128"/>
                <a:ea typeface="Meiryo UI" panose="020B0604030504040204" pitchFamily="50" charset="-128"/>
              </a:rPr>
              <a:t>　　　　</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（コロナによる影響や新たな潮流）</a:t>
            </a:r>
          </a:p>
        </p:txBody>
      </p:sp>
      <p:pic>
        <p:nvPicPr>
          <p:cNvPr id="49" name="図 48"/>
          <p:cNvPicPr>
            <a:picLocks/>
          </p:cNvPicPr>
          <p:nvPr/>
        </p:nvPicPr>
        <p:blipFill>
          <a:blip r:embed="rId3"/>
          <a:stretch>
            <a:fillRect/>
          </a:stretch>
        </p:blipFill>
        <p:spPr>
          <a:xfrm>
            <a:off x="322161" y="4471272"/>
            <a:ext cx="3144089" cy="1487988"/>
          </a:xfrm>
          <a:prstGeom prst="rect">
            <a:avLst/>
          </a:prstGeom>
        </p:spPr>
      </p:pic>
      <p:sp>
        <p:nvSpPr>
          <p:cNvPr id="50" name="テキスト ボックス 49"/>
          <p:cNvSpPr txBox="1"/>
          <p:nvPr/>
        </p:nvSpPr>
        <p:spPr>
          <a:xfrm>
            <a:off x="174263" y="4293389"/>
            <a:ext cx="10958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Meiryo UI"/>
                <a:ea typeface="Meiryo UI"/>
                <a:cs typeface="+mn-cs"/>
              </a:rPr>
              <a:t>（万人）</a:t>
            </a:r>
            <a:endParaRPr kumimoji="1" lang="en-US" altLang="ja-JP" sz="800"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1" name="大かっこ 50"/>
          <p:cNvSpPr/>
          <p:nvPr/>
        </p:nvSpPr>
        <p:spPr>
          <a:xfrm>
            <a:off x="322161" y="6259342"/>
            <a:ext cx="2328247" cy="286846"/>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日本政府観光局（</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JNTO</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）「訪日外客統計」</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及び観光庁「訪日外国人消費動向調査」をもとに推計</a:t>
            </a:r>
          </a:p>
        </p:txBody>
      </p:sp>
      <p:sp>
        <p:nvSpPr>
          <p:cNvPr id="52" name="正方形/長方形 51"/>
          <p:cNvSpPr/>
          <p:nvPr/>
        </p:nvSpPr>
        <p:spPr>
          <a:xfrm>
            <a:off x="201807" y="4074651"/>
            <a:ext cx="36457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○来阪外国人旅行者数の推移</a:t>
            </a:r>
          </a:p>
        </p:txBody>
      </p:sp>
      <p:sp>
        <p:nvSpPr>
          <p:cNvPr id="54" name="正方形/長方形 53">
            <a:extLst>
              <a:ext uri="{FF2B5EF4-FFF2-40B4-BE49-F238E27FC236}">
                <a16:creationId xmlns:a16="http://schemas.microsoft.com/office/drawing/2014/main" id="{398664F5-FC6F-464F-A762-BC9A5D111FDF}"/>
              </a:ext>
            </a:extLst>
          </p:cNvPr>
          <p:cNvSpPr/>
          <p:nvPr/>
        </p:nvSpPr>
        <p:spPr>
          <a:xfrm>
            <a:off x="93517" y="664378"/>
            <a:ext cx="3645769"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00" dirty="0">
                <a:solidFill>
                  <a:prstClr val="black"/>
                </a:solidFill>
                <a:latin typeface="Meiryo UI"/>
                <a:ea typeface="Meiryo UI"/>
              </a:rPr>
              <a:t>インバウンドの関西経済への影響</a:t>
            </a:r>
            <a:endParaRPr kumimoji="1" lang="en-US" altLang="ja-JP" sz="1200"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55" name="図 54">
            <a:extLst>
              <a:ext uri="{FF2B5EF4-FFF2-40B4-BE49-F238E27FC236}">
                <a16:creationId xmlns:a16="http://schemas.microsoft.com/office/drawing/2014/main" id="{63E82FF9-32B6-4B70-9D4F-81DB9EB6CDEC}"/>
              </a:ext>
            </a:extLst>
          </p:cNvPr>
          <p:cNvPicPr>
            <a:picLocks noChangeAspect="1"/>
          </p:cNvPicPr>
          <p:nvPr/>
        </p:nvPicPr>
        <p:blipFill>
          <a:blip r:embed="rId4"/>
          <a:stretch>
            <a:fillRect/>
          </a:stretch>
        </p:blipFill>
        <p:spPr>
          <a:xfrm>
            <a:off x="140060" y="1422981"/>
            <a:ext cx="3506181" cy="2215501"/>
          </a:xfrm>
          <a:prstGeom prst="rect">
            <a:avLst/>
          </a:prstGeom>
        </p:spPr>
      </p:pic>
      <p:sp>
        <p:nvSpPr>
          <p:cNvPr id="56" name="角丸四角形 37">
            <a:extLst>
              <a:ext uri="{FF2B5EF4-FFF2-40B4-BE49-F238E27FC236}">
                <a16:creationId xmlns:a16="http://schemas.microsoft.com/office/drawing/2014/main" id="{7BB3837B-6511-4D26-93B6-214F89AD7365}"/>
              </a:ext>
            </a:extLst>
          </p:cNvPr>
          <p:cNvSpPr/>
          <p:nvPr/>
        </p:nvSpPr>
        <p:spPr>
          <a:xfrm>
            <a:off x="93517" y="943428"/>
            <a:ext cx="3645769" cy="405876"/>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インバウンド消費の関西経済、特に大阪経済への影響は</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a:t>
            </a:r>
            <a:r>
              <a:rPr lang="en-US" altLang="ja-JP" sz="1000" dirty="0">
                <a:solidFill>
                  <a:schemeClr val="tx1"/>
                </a:solidFill>
                <a:ea typeface="BIZ UDPゴシック" panose="020B0400000000000000" pitchFamily="50" charset="-128"/>
              </a:rPr>
              <a:t>GRP</a:t>
            </a:r>
            <a:r>
              <a:rPr lang="ja-JP" altLang="en-US" sz="1000" dirty="0">
                <a:solidFill>
                  <a:schemeClr val="tx1"/>
                </a:solidFill>
                <a:ea typeface="BIZ UDPゴシック" panose="020B0400000000000000" pitchFamily="50" charset="-128"/>
              </a:rPr>
              <a:t>や雇用への効果から見てその寄与度が増している。</a:t>
            </a:r>
            <a:endParaRPr lang="en-US" altLang="ja-JP" sz="1000" dirty="0">
              <a:solidFill>
                <a:schemeClr val="tx1"/>
              </a:solidFill>
              <a:ea typeface="BIZ UDPゴシック" panose="020B0400000000000000" pitchFamily="50" charset="-128"/>
            </a:endParaRPr>
          </a:p>
        </p:txBody>
      </p:sp>
      <p:sp>
        <p:nvSpPr>
          <p:cNvPr id="57" name="テキスト ボックス 56">
            <a:extLst>
              <a:ext uri="{FF2B5EF4-FFF2-40B4-BE49-F238E27FC236}">
                <a16:creationId xmlns:a16="http://schemas.microsoft.com/office/drawing/2014/main" id="{44E8AF9D-4E22-4A5F-8193-4C179429C2A9}"/>
              </a:ext>
            </a:extLst>
          </p:cNvPr>
          <p:cNvSpPr txBox="1"/>
          <p:nvPr/>
        </p:nvSpPr>
        <p:spPr>
          <a:xfrm>
            <a:off x="89744" y="3664905"/>
            <a:ext cx="2723313"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APIR</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Trend Watch No.48(2018.8.3)</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58" name="二等辺三角形 57"/>
          <p:cNvSpPr/>
          <p:nvPr/>
        </p:nvSpPr>
        <p:spPr>
          <a:xfrm rot="5400000">
            <a:off x="61855" y="1956929"/>
            <a:ext cx="140297" cy="845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二等辺三角形 58"/>
          <p:cNvSpPr/>
          <p:nvPr/>
        </p:nvSpPr>
        <p:spPr>
          <a:xfrm rot="5400000">
            <a:off x="61855" y="3028503"/>
            <a:ext cx="140297" cy="84519"/>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正方形/長方形 59"/>
          <p:cNvSpPr/>
          <p:nvPr/>
        </p:nvSpPr>
        <p:spPr>
          <a:xfrm>
            <a:off x="174264" y="1952851"/>
            <a:ext cx="377828" cy="8314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00" dirty="0"/>
              <a:t>大阪府</a:t>
            </a:r>
          </a:p>
        </p:txBody>
      </p:sp>
      <p:sp>
        <p:nvSpPr>
          <p:cNvPr id="61" name="正方形/長方形 60"/>
          <p:cNvSpPr/>
          <p:nvPr/>
        </p:nvSpPr>
        <p:spPr>
          <a:xfrm>
            <a:off x="174264" y="3029189"/>
            <a:ext cx="377828" cy="83146"/>
          </a:xfrm>
          <a:prstGeom prst="rect">
            <a:avLst/>
          </a:prstGeom>
          <a:solidFill>
            <a:schemeClr val="bg1"/>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500" dirty="0"/>
              <a:t>大阪府</a:t>
            </a:r>
          </a:p>
        </p:txBody>
      </p:sp>
      <p:pic>
        <p:nvPicPr>
          <p:cNvPr id="2" name="図 1"/>
          <p:cNvPicPr>
            <a:picLocks noChangeAspect="1"/>
          </p:cNvPicPr>
          <p:nvPr/>
        </p:nvPicPr>
        <p:blipFill>
          <a:blip r:embed="rId5"/>
          <a:stretch>
            <a:fillRect/>
          </a:stretch>
        </p:blipFill>
        <p:spPr>
          <a:xfrm>
            <a:off x="3887184" y="1349304"/>
            <a:ext cx="5102794" cy="5316173"/>
          </a:xfrm>
          <a:prstGeom prst="rect">
            <a:avLst/>
          </a:prstGeom>
        </p:spPr>
      </p:pic>
      <p:sp>
        <p:nvSpPr>
          <p:cNvPr id="22" name="正方形/長方形 21"/>
          <p:cNvSpPr/>
          <p:nvPr/>
        </p:nvSpPr>
        <p:spPr>
          <a:xfrm>
            <a:off x="7021651" y="88824"/>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Meiryo UI"/>
                <a:ea typeface="Meiryo UI"/>
                <a:cs typeface="+mn-cs"/>
              </a:rPr>
              <a:t>第７回意見交換会　資料１</a:t>
            </a:r>
          </a:p>
        </p:txBody>
      </p:sp>
    </p:spTree>
    <p:extLst>
      <p:ext uri="{BB962C8B-B14F-4D97-AF65-F5344CB8AC3E}">
        <p14:creationId xmlns:p14="http://schemas.microsoft.com/office/powerpoint/2010/main" val="32015368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テキスト ボックス 31">
            <a:extLst>
              <a:ext uri="{FF2B5EF4-FFF2-40B4-BE49-F238E27FC236}">
                <a16:creationId xmlns:a16="http://schemas.microsoft.com/office/drawing/2014/main" id="{C04CD1B5-F732-4A5C-A8C2-0AE547D85819}"/>
              </a:ext>
            </a:extLst>
          </p:cNvPr>
          <p:cNvSpPr txBox="1"/>
          <p:nvPr/>
        </p:nvSpPr>
        <p:spPr>
          <a:xfrm>
            <a:off x="5432626" y="6619112"/>
            <a:ext cx="4512506" cy="200055"/>
          </a:xfrm>
          <a:prstGeom prst="rect">
            <a:avLst/>
          </a:prstGeom>
          <a:noFill/>
        </p:spPr>
        <p:txBody>
          <a:bodyPr wrap="square" rtlCol="0">
            <a:spAutoFit/>
          </a:bodyPr>
          <a:lstStyle/>
          <a:p>
            <a:r>
              <a:rPr lang="ja-JP" altLang="en-US" sz="700" dirty="0">
                <a:latin typeface="Meiryo UI" panose="020B0604030504040204" pitchFamily="50" charset="-128"/>
                <a:ea typeface="Meiryo UI" panose="020B0604030504040204" pitchFamily="50" charset="-128"/>
              </a:rPr>
              <a:t>出典：</a:t>
            </a:r>
            <a:r>
              <a:rPr lang="en-US" altLang="ja-JP" sz="700" dirty="0">
                <a:latin typeface="Meiryo UI" panose="020B0604030504040204" pitchFamily="50" charset="-128"/>
                <a:ea typeface="Meiryo UI" panose="020B0604030504040204" pitchFamily="50" charset="-128"/>
              </a:rPr>
              <a:t>DBJ</a:t>
            </a:r>
            <a:r>
              <a:rPr lang="ja-JP" altLang="en-US" sz="700" dirty="0">
                <a:latin typeface="Meiryo UI" panose="020B0604030504040204" pitchFamily="50" charset="-128"/>
                <a:ea typeface="Meiryo UI" panose="020B0604030504040204" pitchFamily="50" charset="-128"/>
              </a:rPr>
              <a:t>・</a:t>
            </a:r>
            <a:r>
              <a:rPr lang="en-US" altLang="ja-JP" sz="700" dirty="0">
                <a:latin typeface="Meiryo UI" panose="020B0604030504040204" pitchFamily="50" charset="-128"/>
                <a:ea typeface="Meiryo UI" panose="020B0604030504040204" pitchFamily="50" charset="-128"/>
              </a:rPr>
              <a:t>JTBF</a:t>
            </a:r>
            <a:r>
              <a:rPr lang="ja-JP" altLang="en-US" sz="700" dirty="0">
                <a:latin typeface="Meiryo UI" panose="020B0604030504040204" pitchFamily="50" charset="-128"/>
                <a:ea typeface="Meiryo UI" panose="020B0604030504040204" pitchFamily="50" charset="-128"/>
              </a:rPr>
              <a:t>「アジア・欧米豪 訪日外国人旅行者の意向調査」</a:t>
            </a:r>
            <a:r>
              <a:rPr lang="en-US" altLang="ja-JP" sz="700" dirty="0">
                <a:latin typeface="Meiryo UI" panose="020B0604030504040204" pitchFamily="50" charset="-128"/>
                <a:ea typeface="Meiryo UI" panose="020B0604030504040204" pitchFamily="50" charset="-128"/>
              </a:rPr>
              <a:t>2021</a:t>
            </a:r>
            <a:r>
              <a:rPr lang="ja-JP" altLang="en-US" sz="700" dirty="0">
                <a:latin typeface="Meiryo UI" panose="020B0604030504040204" pitchFamily="50" charset="-128"/>
                <a:ea typeface="Meiryo UI" panose="020B0604030504040204" pitchFamily="50" charset="-128"/>
              </a:rPr>
              <a:t>年</a:t>
            </a:r>
            <a:r>
              <a:rPr lang="en-US" altLang="ja-JP" sz="700" dirty="0">
                <a:latin typeface="Meiryo UI" panose="020B0604030504040204" pitchFamily="50" charset="-128"/>
                <a:ea typeface="Meiryo UI" panose="020B0604030504040204" pitchFamily="50" charset="-128"/>
              </a:rPr>
              <a:t>10</a:t>
            </a:r>
            <a:r>
              <a:rPr lang="ja-JP" altLang="en-US" sz="700" dirty="0">
                <a:latin typeface="Meiryo UI" panose="020B0604030504040204" pitchFamily="50" charset="-128"/>
                <a:ea typeface="Meiryo UI" panose="020B0604030504040204" pitchFamily="50" charset="-128"/>
              </a:rPr>
              <a:t>月調査</a:t>
            </a:r>
          </a:p>
        </p:txBody>
      </p:sp>
      <p:sp>
        <p:nvSpPr>
          <p:cNvPr id="27" name="テキスト ボックス 26"/>
          <p:cNvSpPr txBox="1"/>
          <p:nvPr/>
        </p:nvSpPr>
        <p:spPr>
          <a:xfrm>
            <a:off x="5195434" y="2862063"/>
            <a:ext cx="4467497"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出典：大阪府「令和の地方分権改革に向けて</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阪・関⻄における分権型社会に向けた検討報告書</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28" name="正方形/長方形 27"/>
          <p:cNvSpPr/>
          <p:nvPr/>
        </p:nvSpPr>
        <p:spPr>
          <a:xfrm>
            <a:off x="178339" y="391472"/>
            <a:ext cx="3636000"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○アジア</a:t>
            </a:r>
            <a:r>
              <a:rPr kumimoji="1" lang="en-US" altLang="ja-JP"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8</a:t>
            </a: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地域における各地への認知度及び訪問意欲</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29" name="図 28"/>
          <p:cNvPicPr>
            <a:picLocks noChangeAspect="1"/>
          </p:cNvPicPr>
          <p:nvPr/>
        </p:nvPicPr>
        <p:blipFill>
          <a:blip r:embed="rId3"/>
          <a:stretch>
            <a:fillRect/>
          </a:stretch>
        </p:blipFill>
        <p:spPr>
          <a:xfrm>
            <a:off x="677852" y="772590"/>
            <a:ext cx="4556841" cy="2611727"/>
          </a:xfrm>
          <a:prstGeom prst="rect">
            <a:avLst/>
          </a:prstGeom>
        </p:spPr>
      </p:pic>
      <p:sp>
        <p:nvSpPr>
          <p:cNvPr id="30" name="テキスト ボックス 29"/>
          <p:cNvSpPr txBox="1"/>
          <p:nvPr/>
        </p:nvSpPr>
        <p:spPr>
          <a:xfrm>
            <a:off x="5195434" y="2014728"/>
            <a:ext cx="3804578" cy="63094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アジア</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8</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地域：韓国、中国、台湾、香港、タイ、シンガポール、マレーシア、インドネシア</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上記地域在住の海外旅行経験がある</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59</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歳の男女に対し</a:t>
            </a: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61</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ケ所の観光地の中から知っている観光地と実際に行ってみたい観光地を調査（複数回答）</a:t>
            </a: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「関西」：京都、奈良、大阪、神戸</a:t>
            </a:r>
          </a:p>
        </p:txBody>
      </p:sp>
      <p:sp>
        <p:nvSpPr>
          <p:cNvPr id="31" name="正方形/長方形 30"/>
          <p:cNvSpPr/>
          <p:nvPr/>
        </p:nvSpPr>
        <p:spPr>
          <a:xfrm>
            <a:off x="5115837" y="3023616"/>
            <a:ext cx="4705209" cy="239489"/>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7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（日本政策投資銀行「関西のインバウンド観光動向（アンケート調査）</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a:t>
            </a:r>
            <a:r>
              <a:rPr lang="en-US" altLang="ja-JP"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2019</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年</a:t>
            </a:r>
            <a:r>
              <a:rPr lang="en-US" altLang="ja-JP"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3</a:t>
            </a:r>
            <a:r>
              <a:rPr lang="ja-JP" altLang="en-US" sz="700" kern="100" dirty="0">
                <a:solidFill>
                  <a:srgbClr val="000000"/>
                </a:solidFill>
                <a:latin typeface="Meiryo UI" panose="020B0604030504040204" pitchFamily="50" charset="-128"/>
                <a:ea typeface="Meiryo UI" panose="020B0604030504040204" pitchFamily="50" charset="-128"/>
                <a:cs typeface="Times New Roman" panose="02020603050405020304" pitchFamily="18" charset="0"/>
              </a:rPr>
              <a:t>月公表）</a:t>
            </a:r>
            <a:r>
              <a:rPr kumimoji="1" lang="ja-JP" altLang="en-US" sz="7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」より抜粋）</a:t>
            </a:r>
            <a:endParaRPr kumimoji="1" lang="ja-JP" altLang="en-US" sz="7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33" name="図 32">
            <a:extLst>
              <a:ext uri="{FF2B5EF4-FFF2-40B4-BE49-F238E27FC236}">
                <a16:creationId xmlns:a16="http://schemas.microsoft.com/office/drawing/2014/main" id="{ADBF7FF8-BA34-4AC2-BF22-48E7BB097109}"/>
              </a:ext>
            </a:extLst>
          </p:cNvPr>
          <p:cNvPicPr>
            <a:picLocks noChangeAspect="1"/>
          </p:cNvPicPr>
          <p:nvPr/>
        </p:nvPicPr>
        <p:blipFill>
          <a:blip r:embed="rId4"/>
          <a:stretch>
            <a:fillRect/>
          </a:stretch>
        </p:blipFill>
        <p:spPr>
          <a:xfrm>
            <a:off x="934433" y="4011403"/>
            <a:ext cx="4300260" cy="2807764"/>
          </a:xfrm>
          <a:prstGeom prst="rect">
            <a:avLst/>
          </a:prstGeom>
        </p:spPr>
      </p:pic>
      <p:sp>
        <p:nvSpPr>
          <p:cNvPr id="34" name="楕円 33">
            <a:extLst>
              <a:ext uri="{FF2B5EF4-FFF2-40B4-BE49-F238E27FC236}">
                <a16:creationId xmlns:a16="http://schemas.microsoft.com/office/drawing/2014/main" id="{BBE7578C-EE83-4C7A-9BDB-BA044CA39512}"/>
              </a:ext>
            </a:extLst>
          </p:cNvPr>
          <p:cNvSpPr/>
          <p:nvPr/>
        </p:nvSpPr>
        <p:spPr>
          <a:xfrm>
            <a:off x="1783380" y="4492612"/>
            <a:ext cx="1104392" cy="35568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72BE0CCF-601A-4EAB-8F43-70F06EE53948}"/>
              </a:ext>
            </a:extLst>
          </p:cNvPr>
          <p:cNvSpPr/>
          <p:nvPr/>
        </p:nvSpPr>
        <p:spPr>
          <a:xfrm>
            <a:off x="934433" y="4254500"/>
            <a:ext cx="411666" cy="2306294"/>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6EF36752-9A3B-4772-B807-D1407B94E5DE}"/>
              </a:ext>
            </a:extLst>
          </p:cNvPr>
          <p:cNvSpPr/>
          <p:nvPr/>
        </p:nvSpPr>
        <p:spPr>
          <a:xfrm>
            <a:off x="4059982" y="4855320"/>
            <a:ext cx="1104392" cy="355683"/>
          </a:xfrm>
          <a:prstGeom prst="ellipse">
            <a:avLst/>
          </a:prstGeom>
          <a:noFill/>
          <a:ln w="28575">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7" name="正方形/長方形 36"/>
          <p:cNvSpPr/>
          <p:nvPr/>
        </p:nvSpPr>
        <p:spPr>
          <a:xfrm>
            <a:off x="207728" y="3528078"/>
            <a:ext cx="4360757" cy="474713"/>
          </a:xfrm>
          <a:prstGeom prst="rect">
            <a:avLst/>
          </a:prstGeom>
          <a:no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cs typeface="Times New Roman" panose="02020603050405020304" pitchFamily="18" charset="0"/>
              </a:rPr>
              <a:t>○訪日旅行希望者が日本で体験したいこと（コロナ前からの変化）</a:t>
            </a:r>
            <a:endParaRPr kumimoji="1" lang="ja-JP" altLang="en-US" sz="1600" b="0" i="0" u="none" strike="noStrike" kern="1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Times New Roman" panose="02020603050405020304" pitchFamily="18" charset="0"/>
            </a:endParaRPr>
          </a:p>
        </p:txBody>
      </p:sp>
      <p:sp>
        <p:nvSpPr>
          <p:cNvPr id="38" name="角丸四角形 37"/>
          <p:cNvSpPr/>
          <p:nvPr/>
        </p:nvSpPr>
        <p:spPr>
          <a:xfrm>
            <a:off x="5195434" y="855685"/>
            <a:ext cx="3765319" cy="997545"/>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日本政策投資銀行「関西のインバウンドの観光動向調査」に</a:t>
            </a:r>
            <a:r>
              <a:rPr lang="ja-JP" altLang="en-US" sz="1000" dirty="0" err="1">
                <a:solidFill>
                  <a:schemeClr val="tx1"/>
                </a:solidFill>
                <a:ea typeface="BIZ UDPゴシック" panose="020B0400000000000000" pitchFamily="50" charset="-128"/>
              </a:rPr>
              <a:t>よ</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ると、アジア８地域において、大阪、京都は認知度及び訪問</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意欲共に上位に位置付けられている。</a:t>
            </a:r>
            <a:endParaRPr lang="en-US" altLang="ja-JP" sz="1000" dirty="0">
              <a:solidFill>
                <a:schemeClr val="tx1"/>
              </a:solidFill>
              <a:ea typeface="BIZ UDPゴシック" panose="020B0400000000000000" pitchFamily="50" charset="-128"/>
            </a:endParaRPr>
          </a:p>
        </p:txBody>
      </p:sp>
      <p:sp>
        <p:nvSpPr>
          <p:cNvPr id="39" name="角丸四角形 38"/>
          <p:cNvSpPr/>
          <p:nvPr/>
        </p:nvSpPr>
        <p:spPr>
          <a:xfrm>
            <a:off x="5277678" y="4035616"/>
            <a:ext cx="3722334" cy="2382509"/>
          </a:xfrm>
          <a:prstGeom prst="roundRect">
            <a:avLst>
              <a:gd name="adj" fmla="val 2804"/>
            </a:avLst>
          </a:prstGeom>
          <a:solidFill>
            <a:schemeClr val="accent3">
              <a:lumMod val="20000"/>
              <a:lumOff val="80000"/>
            </a:schemeClr>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a:solidFill>
                  <a:schemeClr val="tx1"/>
                </a:solidFill>
                <a:ea typeface="BIZ UDPゴシック" panose="020B0400000000000000" pitchFamily="50" charset="-128"/>
              </a:rPr>
              <a:t>→ </a:t>
            </a:r>
            <a:r>
              <a:rPr lang="en-US" altLang="ja-JP" sz="1000" dirty="0">
                <a:solidFill>
                  <a:schemeClr val="tx1"/>
                </a:solidFill>
                <a:ea typeface="BIZ UDPゴシック" panose="020B0400000000000000" pitchFamily="50" charset="-128"/>
              </a:rPr>
              <a:t>DBJ</a:t>
            </a:r>
            <a:r>
              <a:rPr lang="ja-JP" altLang="en-US" sz="1000" dirty="0">
                <a:solidFill>
                  <a:schemeClr val="tx1"/>
                </a:solidFill>
                <a:ea typeface="BIZ UDPゴシック" panose="020B0400000000000000" pitchFamily="50" charset="-128"/>
              </a:rPr>
              <a:t>・</a:t>
            </a:r>
            <a:r>
              <a:rPr lang="en-US" altLang="ja-JP" sz="1000" dirty="0">
                <a:solidFill>
                  <a:schemeClr val="tx1"/>
                </a:solidFill>
                <a:ea typeface="BIZ UDPゴシック" panose="020B0400000000000000" pitchFamily="50" charset="-128"/>
              </a:rPr>
              <a:t>JTBF</a:t>
            </a:r>
            <a:r>
              <a:rPr lang="ja-JP" altLang="en-US" sz="1000" dirty="0">
                <a:solidFill>
                  <a:schemeClr val="tx1"/>
                </a:solidFill>
                <a:ea typeface="BIZ UDPゴシック" panose="020B0400000000000000" pitchFamily="50" charset="-128"/>
              </a:rPr>
              <a:t>「アジア・欧米豪 訪日外国人旅行者の意向調査」</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によると、訪日外国人が、日本旅行で体験したいことに</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ついて、新型コロナ流行前からの変化とコロナ後の実施希望</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との関係では、「アウトドアアクティビティ」への関心の高まり</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が突出している。また、「自然や風景の見物」も関心が高く</a:t>
            </a:r>
            <a:endParaRPr lang="en-US" altLang="ja-JP" sz="1000" dirty="0">
              <a:solidFill>
                <a:schemeClr val="tx1"/>
              </a:solidFill>
              <a:ea typeface="BIZ UDPゴシック" panose="020B0400000000000000" pitchFamily="50" charset="-128"/>
            </a:endParaRPr>
          </a:p>
          <a:p>
            <a:r>
              <a:rPr lang="ja-JP" altLang="en-US" sz="1000" dirty="0">
                <a:solidFill>
                  <a:schemeClr val="tx1"/>
                </a:solidFill>
                <a:ea typeface="BIZ UDPゴシック" panose="020B0400000000000000" pitchFamily="50" charset="-128"/>
              </a:rPr>
              <a:t>　　なっている。</a:t>
            </a:r>
            <a:endParaRPr lang="en-US" altLang="ja-JP" sz="1000" dirty="0">
              <a:solidFill>
                <a:schemeClr val="tx1"/>
              </a:solidFill>
              <a:ea typeface="BIZ UDPゴシック" panose="020B0400000000000000" pitchFamily="50" charset="-128"/>
            </a:endParaRPr>
          </a:p>
        </p:txBody>
      </p:sp>
      <p:grpSp>
        <p:nvGrpSpPr>
          <p:cNvPr id="18" name="グループ化 17">
            <a:extLst>
              <a:ext uri="{FF2B5EF4-FFF2-40B4-BE49-F238E27FC236}">
                <a16:creationId xmlns:a16="http://schemas.microsoft.com/office/drawing/2014/main" id="{392C7027-2AA2-E94B-11D0-40852B340C1A}"/>
              </a:ext>
            </a:extLst>
          </p:cNvPr>
          <p:cNvGrpSpPr/>
          <p:nvPr/>
        </p:nvGrpSpPr>
        <p:grpSpPr>
          <a:xfrm>
            <a:off x="-3515" y="-13192"/>
            <a:ext cx="9144000" cy="404664"/>
            <a:chOff x="-3515" y="-13192"/>
            <a:chExt cx="9144000" cy="404664"/>
          </a:xfrm>
        </p:grpSpPr>
        <p:sp>
          <p:nvSpPr>
            <p:cNvPr id="19" name="正方形/長方形 18">
              <a:extLst>
                <a:ext uri="{FF2B5EF4-FFF2-40B4-BE49-F238E27FC236}">
                  <a16:creationId xmlns:a16="http://schemas.microsoft.com/office/drawing/2014/main" id="{6D53AF82-5E0D-C233-E2E8-4CC3673A9192}"/>
                </a:ext>
              </a:extLst>
            </p:cNvPr>
            <p:cNvSpPr/>
            <p:nvPr/>
          </p:nvSpPr>
          <p:spPr>
            <a:xfrm>
              <a:off x="-3515" y="-13192"/>
              <a:ext cx="9144000" cy="404664"/>
            </a:xfrm>
            <a:prstGeom prst="rect">
              <a:avLst/>
            </a:prstGeom>
            <a:gradFill>
              <a:gsLst>
                <a:gs pos="0">
                  <a:srgbClr val="333399">
                    <a:lumMod val="41000"/>
                    <a:lumOff val="59000"/>
                  </a:srgbClr>
                </a:gs>
                <a:gs pos="50000">
                  <a:srgbClr val="FFFFFF"/>
                </a:gs>
                <a:gs pos="100000">
                  <a:srgbClr val="333399">
                    <a:lumMod val="40000"/>
                    <a:lumOff val="60000"/>
                  </a:srgbClr>
                </a:gs>
              </a:gsLst>
              <a:lin ang="5400000" scaled="0"/>
            </a:gradFill>
            <a:ln w="25400" cap="flat" cmpd="sng" algn="ctr">
              <a:noFill/>
              <a:prstDash val="solid"/>
            </a:ln>
            <a:effectLst/>
          </p:spPr>
          <p:txBody>
            <a:bodyPr anchor="ctr"/>
            <a:lstStyle/>
            <a:p>
              <a:pPr lvl="0">
                <a:defRPr/>
              </a:pPr>
              <a:r>
                <a:rPr lang="ja-JP" altLang="en-US" kern="0" dirty="0" smtClean="0">
                  <a:solidFill>
                    <a:srgbClr val="000000"/>
                  </a:solidFill>
                  <a:ea typeface="Meiryo UI" pitchFamily="50" charset="-128"/>
                  <a:cs typeface="Meiryo UI" pitchFamily="50" charset="-128"/>
                </a:rPr>
                <a:t>８－５</a:t>
              </a:r>
              <a:r>
                <a:rPr lang="en-US" altLang="ja-JP" kern="0" dirty="0" smtClean="0">
                  <a:solidFill>
                    <a:srgbClr val="000000"/>
                  </a:solidFill>
                  <a:ea typeface="Meiryo UI" pitchFamily="50" charset="-128"/>
                  <a:cs typeface="Meiryo UI" pitchFamily="50" charset="-128"/>
                </a:rPr>
                <a:t>.</a:t>
              </a:r>
              <a:r>
                <a:rPr lang="ja-JP" altLang="en-US" kern="0" dirty="0">
                  <a:solidFill>
                    <a:srgbClr val="000000"/>
                  </a:solidFill>
                  <a:ea typeface="Meiryo UI" pitchFamily="50" charset="-128"/>
                  <a:cs typeface="Meiryo UI" pitchFamily="50" charset="-128"/>
                </a:rPr>
                <a:t>観光関連</a:t>
              </a:r>
              <a:r>
                <a:rPr lang="ja-JP" altLang="en-US" kern="0" dirty="0" smtClean="0">
                  <a:solidFill>
                    <a:srgbClr val="000000"/>
                  </a:solidFill>
                  <a:ea typeface="Meiryo UI" pitchFamily="50" charset="-128"/>
                  <a:cs typeface="Meiryo UI" pitchFamily="50" charset="-128"/>
                </a:rPr>
                <a:t>産業（４</a:t>
              </a:r>
              <a:r>
                <a:rPr lang="en-US" altLang="ja-JP" kern="0" dirty="0" smtClean="0">
                  <a:solidFill>
                    <a:srgbClr val="000000"/>
                  </a:solidFill>
                  <a:ea typeface="Meiryo UI" pitchFamily="50" charset="-128"/>
                  <a:cs typeface="Meiryo UI" pitchFamily="50" charset="-128"/>
                </a:rPr>
                <a:t>.</a:t>
              </a:r>
              <a:r>
                <a:rPr lang="ja-JP" altLang="en-US" kern="0" dirty="0" smtClean="0">
                  <a:solidFill>
                    <a:srgbClr val="000000"/>
                  </a:solidFill>
                  <a:ea typeface="Meiryo UI" pitchFamily="50" charset="-128"/>
                  <a:cs typeface="Meiryo UI" pitchFamily="50" charset="-128"/>
                </a:rPr>
                <a:t>認知度、訪問意欲等）</a:t>
              </a:r>
              <a:endParaRPr kumimoji="0" lang="ja-JP" altLang="en-US" kern="0" dirty="0">
                <a:solidFill>
                  <a:srgbClr val="000000"/>
                </a:solidFill>
                <a:ea typeface="Meiryo UI" pitchFamily="50" charset="-128"/>
                <a:cs typeface="Meiryo UI" pitchFamily="50" charset="-128"/>
              </a:endParaRPr>
            </a:p>
          </p:txBody>
        </p:sp>
        <p:sp>
          <p:nvSpPr>
            <p:cNvPr id="20" name="正方形/長方形 19">
              <a:extLst>
                <a:ext uri="{FF2B5EF4-FFF2-40B4-BE49-F238E27FC236}">
                  <a16:creationId xmlns:a16="http://schemas.microsoft.com/office/drawing/2014/main" id="{79BDDFE0-6744-477E-02AB-F8C9BD9F635D}"/>
                </a:ext>
              </a:extLst>
            </p:cNvPr>
            <p:cNvSpPr/>
            <p:nvPr/>
          </p:nvSpPr>
          <p:spPr>
            <a:xfrm>
              <a:off x="7018136" y="75632"/>
              <a:ext cx="2010263" cy="2163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dirty="0">
                  <a:solidFill>
                    <a:schemeClr val="tx1"/>
                  </a:solidFill>
                </a:rPr>
                <a:t>第５回意見交換会　資料２</a:t>
              </a:r>
            </a:p>
          </p:txBody>
        </p:sp>
      </p:grpSp>
    </p:spTree>
    <p:extLst>
      <p:ext uri="{BB962C8B-B14F-4D97-AF65-F5344CB8AC3E}">
        <p14:creationId xmlns:p14="http://schemas.microsoft.com/office/powerpoint/2010/main" val="67619310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eiryo UI">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6567</Words>
  <Application>Microsoft Office PowerPoint</Application>
  <PresentationFormat>画面に合わせる (4:3)</PresentationFormat>
  <Paragraphs>625</Paragraphs>
  <Slides>22</Slides>
  <Notes>3</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22</vt:i4>
      </vt:variant>
    </vt:vector>
  </HeadingPairs>
  <TitlesOfParts>
    <vt:vector size="33" baseType="lpstr">
      <vt:lpstr>BIZ UDPゴシック</vt:lpstr>
      <vt:lpstr>BIZ UDゴシック</vt:lpstr>
      <vt:lpstr>Meiryo UI</vt:lpstr>
      <vt:lpstr>ＭＳ Ｐゴシック</vt:lpstr>
      <vt:lpstr>游ゴシック</vt:lpstr>
      <vt:lpstr>Arial</vt:lpstr>
      <vt:lpstr>Calibri</vt:lpstr>
      <vt:lpstr>Times New Roman</vt:lpstr>
      <vt:lpstr>Wingdings</vt:lpstr>
      <vt:lpstr>Office テーマ</vt:lpstr>
      <vt:lpstr>ワークシート</vt:lpstr>
      <vt:lpstr>第８章関係</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modified xsi:type="dcterms:W3CDTF">2022-09-28T11:03:12Z</dcterms:modified>
</cp:coreProperties>
</file>