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chart118.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9.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20.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1.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2.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3.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4.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5.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6.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7.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8.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9.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30.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1.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2.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3.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4.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5.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6.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7.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8.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9.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40.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1.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2.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3.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4.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5.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6.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7.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8.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9.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50.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1.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2.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3.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4.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5.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6.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7.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158.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159.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160.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161.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162.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163.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164.xml" ContentType="application/vnd.openxmlformats-officedocument.drawingml.chart+xml"/>
  <Override PartName="/ppt/charts/style163.xml" ContentType="application/vnd.ms-office.chartstyle+xml"/>
  <Override PartName="/ppt/charts/colors163.xml" ContentType="application/vnd.ms-office.chartcolorstyle+xml"/>
  <Override PartName="/ppt/charts/chart165.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166.xml" ContentType="application/vnd.openxmlformats-officedocument.drawingml.chart+xml"/>
  <Override PartName="/ppt/charts/style165.xml" ContentType="application/vnd.ms-office.chartstyle+xml"/>
  <Override PartName="/ppt/charts/colors165.xml" ContentType="application/vnd.ms-office.chartcolorstyle+xml"/>
  <Override PartName="/ppt/charts/chart167.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68.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169.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170.xml" ContentType="application/vnd.openxmlformats-officedocument.drawingml.chart+xml"/>
  <Override PartName="/ppt/charts/style169.xml" ContentType="application/vnd.ms-office.chartstyle+xml"/>
  <Override PartName="/ppt/charts/colors169.xml" ContentType="application/vnd.ms-office.chartcolorstyle+xml"/>
  <Override PartName="/ppt/charts/chart171.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172.xml" ContentType="application/vnd.openxmlformats-officedocument.drawingml.chart+xml"/>
  <Override PartName="/ppt/charts/style171.xml" ContentType="application/vnd.ms-office.chartstyle+xml"/>
  <Override PartName="/ppt/charts/colors171.xml" ContentType="application/vnd.ms-office.chartcolorstyle+xml"/>
  <Override PartName="/ppt/charts/chart173.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174.xml" ContentType="application/vnd.openxmlformats-officedocument.drawingml.chart+xml"/>
  <Override PartName="/ppt/charts/style173.xml" ContentType="application/vnd.ms-office.chartstyle+xml"/>
  <Override PartName="/ppt/charts/colors173.xml" ContentType="application/vnd.ms-office.chartcolorstyle+xml"/>
  <Override PartName="/ppt/charts/chart175.xml" ContentType="application/vnd.openxmlformats-officedocument.drawingml.chart+xml"/>
  <Override PartName="/ppt/charts/style174.xml" ContentType="application/vnd.ms-office.chartstyle+xml"/>
  <Override PartName="/ppt/charts/colors174.xml" ContentType="application/vnd.ms-office.chartcolorstyle+xml"/>
  <Override PartName="/ppt/charts/chart176.xml" ContentType="application/vnd.openxmlformats-officedocument.drawingml.chart+xml"/>
  <Override PartName="/ppt/charts/style175.xml" ContentType="application/vnd.ms-office.chartstyle+xml"/>
  <Override PartName="/ppt/charts/colors175.xml" ContentType="application/vnd.ms-office.chartcolorstyle+xml"/>
  <Override PartName="/ppt/charts/chart177.xml" ContentType="application/vnd.openxmlformats-officedocument.drawingml.chart+xml"/>
  <Override PartName="/ppt/charts/style176.xml" ContentType="application/vnd.ms-office.chartstyle+xml"/>
  <Override PartName="/ppt/charts/colors176.xml" ContentType="application/vnd.ms-office.chartcolorstyle+xml"/>
  <Override PartName="/ppt/charts/chart178.xml" ContentType="application/vnd.openxmlformats-officedocument.drawingml.chart+xml"/>
  <Override PartName="/ppt/charts/style177.xml" ContentType="application/vnd.ms-office.chartstyle+xml"/>
  <Override PartName="/ppt/charts/colors177.xml" ContentType="application/vnd.ms-office.chartcolorstyle+xml"/>
  <Override PartName="/ppt/charts/chart179.xml" ContentType="application/vnd.openxmlformats-officedocument.drawingml.chart+xml"/>
  <Override PartName="/ppt/charts/style178.xml" ContentType="application/vnd.ms-office.chartstyle+xml"/>
  <Override PartName="/ppt/charts/colors178.xml" ContentType="application/vnd.ms-office.chartcolorstyle+xml"/>
  <Override PartName="/ppt/charts/chart180.xml" ContentType="application/vnd.openxmlformats-officedocument.drawingml.chart+xml"/>
  <Override PartName="/ppt/charts/style179.xml" ContentType="application/vnd.ms-office.chartstyle+xml"/>
  <Override PartName="/ppt/charts/colors179.xml" ContentType="application/vnd.ms-office.chartcolorstyle+xml"/>
  <Override PartName="/ppt/charts/chart181.xml" ContentType="application/vnd.openxmlformats-officedocument.drawingml.chart+xml"/>
  <Override PartName="/ppt/charts/style180.xml" ContentType="application/vnd.ms-office.chartstyle+xml"/>
  <Override PartName="/ppt/charts/colors180.xml" ContentType="application/vnd.ms-office.chartcolorstyle+xml"/>
  <Override PartName="/ppt/charts/chart182.xml" ContentType="application/vnd.openxmlformats-officedocument.drawingml.chart+xml"/>
  <Override PartName="/ppt/charts/style181.xml" ContentType="application/vnd.ms-office.chartstyle+xml"/>
  <Override PartName="/ppt/charts/colors181.xml" ContentType="application/vnd.ms-office.chartcolorstyle+xml"/>
  <Override PartName="/ppt/charts/chart183.xml" ContentType="application/vnd.openxmlformats-officedocument.drawingml.chart+xml"/>
  <Override PartName="/ppt/charts/style182.xml" ContentType="application/vnd.ms-office.chartstyle+xml"/>
  <Override PartName="/ppt/charts/colors182.xml" ContentType="application/vnd.ms-office.chartcolorstyle+xml"/>
  <Override PartName="/ppt/charts/chart184.xml" ContentType="application/vnd.openxmlformats-officedocument.drawingml.chart+xml"/>
  <Override PartName="/ppt/charts/style183.xml" ContentType="application/vnd.ms-office.chartstyle+xml"/>
  <Override PartName="/ppt/charts/colors183.xml" ContentType="application/vnd.ms-office.chartcolorstyle+xml"/>
  <Override PartName="/ppt/charts/chart185.xml" ContentType="application/vnd.openxmlformats-officedocument.drawingml.chart+xml"/>
  <Override PartName="/ppt/charts/style184.xml" ContentType="application/vnd.ms-office.chartstyle+xml"/>
  <Override PartName="/ppt/charts/colors184.xml" ContentType="application/vnd.ms-office.chartcolorstyle+xml"/>
  <Override PartName="/ppt/charts/chart186.xml" ContentType="application/vnd.openxmlformats-officedocument.drawingml.chart+xml"/>
  <Override PartName="/ppt/charts/style185.xml" ContentType="application/vnd.ms-office.chartstyle+xml"/>
  <Override PartName="/ppt/charts/colors185.xml" ContentType="application/vnd.ms-office.chartcolorstyle+xml"/>
  <Override PartName="/ppt/charts/chart187.xml" ContentType="application/vnd.openxmlformats-officedocument.drawingml.chart+xml"/>
  <Override PartName="/ppt/charts/style186.xml" ContentType="application/vnd.ms-office.chartstyle+xml"/>
  <Override PartName="/ppt/charts/colors186.xml" ContentType="application/vnd.ms-office.chartcolorstyle+xml"/>
  <Override PartName="/ppt/charts/chart188.xml" ContentType="application/vnd.openxmlformats-officedocument.drawingml.chart+xml"/>
  <Override PartName="/ppt/charts/style187.xml" ContentType="application/vnd.ms-office.chartstyle+xml"/>
  <Override PartName="/ppt/charts/colors187.xml" ContentType="application/vnd.ms-office.chartcolorstyle+xml"/>
  <Override PartName="/ppt/charts/chart189.xml" ContentType="application/vnd.openxmlformats-officedocument.drawingml.chart+xml"/>
  <Override PartName="/ppt/charts/style188.xml" ContentType="application/vnd.ms-office.chartstyle+xml"/>
  <Override PartName="/ppt/charts/colors188.xml" ContentType="application/vnd.ms-office.chartcolorstyle+xml"/>
  <Override PartName="/ppt/charts/chart190.xml" ContentType="application/vnd.openxmlformats-officedocument.drawingml.chart+xml"/>
  <Override PartName="/ppt/charts/style189.xml" ContentType="application/vnd.ms-office.chartstyle+xml"/>
  <Override PartName="/ppt/charts/colors189.xml" ContentType="application/vnd.ms-office.chartcolorstyle+xml"/>
  <Override PartName="/ppt/charts/chart191.xml" ContentType="application/vnd.openxmlformats-officedocument.drawingml.chart+xml"/>
  <Override PartName="/ppt/charts/style190.xml" ContentType="application/vnd.ms-office.chartstyle+xml"/>
  <Override PartName="/ppt/charts/colors190.xml" ContentType="application/vnd.ms-office.chartcolorstyle+xml"/>
  <Override PartName="/ppt/charts/chart192.xml" ContentType="application/vnd.openxmlformats-officedocument.drawingml.chart+xml"/>
  <Override PartName="/ppt/charts/style191.xml" ContentType="application/vnd.ms-office.chartstyle+xml"/>
  <Override PartName="/ppt/charts/colors191.xml" ContentType="application/vnd.ms-office.chartcolorstyle+xml"/>
  <Override PartName="/ppt/charts/chart193.xml" ContentType="application/vnd.openxmlformats-officedocument.drawingml.chart+xml"/>
  <Override PartName="/ppt/charts/style192.xml" ContentType="application/vnd.ms-office.chartstyle+xml"/>
  <Override PartName="/ppt/charts/colors192.xml" ContentType="application/vnd.ms-office.chartcolorstyle+xml"/>
  <Override PartName="/ppt/charts/chart194.xml" ContentType="application/vnd.openxmlformats-officedocument.drawingml.chart+xml"/>
  <Override PartName="/ppt/charts/style193.xml" ContentType="application/vnd.ms-office.chartstyle+xml"/>
  <Override PartName="/ppt/charts/colors193.xml" ContentType="application/vnd.ms-office.chartcolorstyle+xml"/>
  <Override PartName="/ppt/charts/chart195.xml" ContentType="application/vnd.openxmlformats-officedocument.drawingml.chart+xml"/>
  <Override PartName="/ppt/charts/style194.xml" ContentType="application/vnd.ms-office.chartstyle+xml"/>
  <Override PartName="/ppt/charts/colors194.xml" ContentType="application/vnd.ms-office.chartcolorstyle+xml"/>
  <Override PartName="/ppt/charts/chart196.xml" ContentType="application/vnd.openxmlformats-officedocument.drawingml.chart+xml"/>
  <Override PartName="/ppt/charts/style195.xml" ContentType="application/vnd.ms-office.chartstyle+xml"/>
  <Override PartName="/ppt/charts/colors195.xml" ContentType="application/vnd.ms-office.chartcolorstyle+xml"/>
  <Override PartName="/ppt/charts/chart197.xml" ContentType="application/vnd.openxmlformats-officedocument.drawingml.chart+xml"/>
  <Override PartName="/ppt/charts/style196.xml" ContentType="application/vnd.ms-office.chartstyle+xml"/>
  <Override PartName="/ppt/charts/colors196.xml" ContentType="application/vnd.ms-office.chartcolorstyle+xml"/>
  <Override PartName="/ppt/charts/chart198.xml" ContentType="application/vnd.openxmlformats-officedocument.drawingml.chart+xml"/>
  <Override PartName="/ppt/charts/style197.xml" ContentType="application/vnd.ms-office.chartstyle+xml"/>
  <Override PartName="/ppt/charts/colors197.xml" ContentType="application/vnd.ms-office.chartcolorstyle+xml"/>
  <Override PartName="/ppt/charts/chart199.xml" ContentType="application/vnd.openxmlformats-officedocument.drawingml.chart+xml"/>
  <Override PartName="/ppt/charts/style198.xml" ContentType="application/vnd.ms-office.chartstyle+xml"/>
  <Override PartName="/ppt/charts/colors198.xml" ContentType="application/vnd.ms-office.chartcolorstyle+xml"/>
  <Override PartName="/ppt/charts/chart200.xml" ContentType="application/vnd.openxmlformats-officedocument.drawingml.chart+xml"/>
  <Override PartName="/ppt/charts/style199.xml" ContentType="application/vnd.ms-office.chartstyle+xml"/>
  <Override PartName="/ppt/charts/colors199.xml" ContentType="application/vnd.ms-office.chartcolorstyle+xml"/>
  <Override PartName="/ppt/charts/chart201.xml" ContentType="application/vnd.openxmlformats-officedocument.drawingml.chart+xml"/>
  <Override PartName="/ppt/charts/style200.xml" ContentType="application/vnd.ms-office.chartstyle+xml"/>
  <Override PartName="/ppt/charts/colors200.xml" ContentType="application/vnd.ms-office.chartcolorstyle+xml"/>
  <Override PartName="/ppt/charts/chart202.xml" ContentType="application/vnd.openxmlformats-officedocument.drawingml.chart+xml"/>
  <Override PartName="/ppt/charts/style201.xml" ContentType="application/vnd.ms-office.chartstyle+xml"/>
  <Override PartName="/ppt/charts/colors201.xml" ContentType="application/vnd.ms-office.chartcolorstyle+xml"/>
  <Override PartName="/ppt/charts/chart203.xml" ContentType="application/vnd.openxmlformats-officedocument.drawingml.chart+xml"/>
  <Override PartName="/ppt/charts/style202.xml" ContentType="application/vnd.ms-office.chartstyle+xml"/>
  <Override PartName="/ppt/charts/colors202.xml" ContentType="application/vnd.ms-office.chartcolorstyle+xml"/>
  <Override PartName="/ppt/charts/chart204.xml" ContentType="application/vnd.openxmlformats-officedocument.drawingml.chart+xml"/>
  <Override PartName="/ppt/charts/style203.xml" ContentType="application/vnd.ms-office.chartstyle+xml"/>
  <Override PartName="/ppt/charts/colors203.xml" ContentType="application/vnd.ms-office.chartcolorstyle+xml"/>
  <Override PartName="/ppt/charts/chart205.xml" ContentType="application/vnd.openxmlformats-officedocument.drawingml.chart+xml"/>
  <Override PartName="/ppt/charts/style204.xml" ContentType="application/vnd.ms-office.chartstyle+xml"/>
  <Override PartName="/ppt/charts/colors204.xml" ContentType="application/vnd.ms-office.chartcolorstyle+xml"/>
  <Override PartName="/ppt/charts/chart206.xml" ContentType="application/vnd.openxmlformats-officedocument.drawingml.chart+xml"/>
  <Override PartName="/ppt/charts/style205.xml" ContentType="application/vnd.ms-office.chartstyle+xml"/>
  <Override PartName="/ppt/charts/colors205.xml" ContentType="application/vnd.ms-office.chartcolorstyle+xml"/>
  <Override PartName="/ppt/charts/chart207.xml" ContentType="application/vnd.openxmlformats-officedocument.drawingml.chart+xml"/>
  <Override PartName="/ppt/charts/style206.xml" ContentType="application/vnd.ms-office.chartstyle+xml"/>
  <Override PartName="/ppt/charts/colors206.xml" ContentType="application/vnd.ms-office.chartcolorstyle+xml"/>
  <Override PartName="/ppt/charts/chart208.xml" ContentType="application/vnd.openxmlformats-officedocument.drawingml.chart+xml"/>
  <Override PartName="/ppt/charts/style207.xml" ContentType="application/vnd.ms-office.chartstyle+xml"/>
  <Override PartName="/ppt/charts/colors207.xml" ContentType="application/vnd.ms-office.chartcolorstyle+xml"/>
  <Override PartName="/ppt/charts/chart209.xml" ContentType="application/vnd.openxmlformats-officedocument.drawingml.chart+xml"/>
  <Override PartName="/ppt/charts/style208.xml" ContentType="application/vnd.ms-office.chartstyle+xml"/>
  <Override PartName="/ppt/charts/colors208.xml" ContentType="application/vnd.ms-office.chartcolorstyle+xml"/>
  <Override PartName="/ppt/charts/chart210.xml" ContentType="application/vnd.openxmlformats-officedocument.drawingml.chart+xml"/>
  <Override PartName="/ppt/charts/style209.xml" ContentType="application/vnd.ms-office.chartstyle+xml"/>
  <Override PartName="/ppt/charts/colors209.xml" ContentType="application/vnd.ms-office.chartcolorstyle+xml"/>
  <Override PartName="/ppt/charts/chart211.xml" ContentType="application/vnd.openxmlformats-officedocument.drawingml.chart+xml"/>
  <Override PartName="/ppt/charts/style210.xml" ContentType="application/vnd.ms-office.chartstyle+xml"/>
  <Override PartName="/ppt/charts/colors210.xml" ContentType="application/vnd.ms-office.chartcolorstyle+xml"/>
  <Override PartName="/ppt/charts/chart212.xml" ContentType="application/vnd.openxmlformats-officedocument.drawingml.chart+xml"/>
  <Override PartName="/ppt/charts/style211.xml" ContentType="application/vnd.ms-office.chartstyle+xml"/>
  <Override PartName="/ppt/charts/colors211.xml" ContentType="application/vnd.ms-office.chartcolorstyle+xml"/>
  <Override PartName="/ppt/charts/chart213.xml" ContentType="application/vnd.openxmlformats-officedocument.drawingml.chart+xml"/>
  <Override PartName="/ppt/charts/style212.xml" ContentType="application/vnd.ms-office.chartstyle+xml"/>
  <Override PartName="/ppt/charts/colors212.xml" ContentType="application/vnd.ms-office.chartcolorstyle+xml"/>
  <Override PartName="/ppt/charts/chart214.xml" ContentType="application/vnd.openxmlformats-officedocument.drawingml.chart+xml"/>
  <Override PartName="/ppt/charts/style213.xml" ContentType="application/vnd.ms-office.chartstyle+xml"/>
  <Override PartName="/ppt/charts/colors213.xml" ContentType="application/vnd.ms-office.chartcolorstyle+xml"/>
  <Override PartName="/ppt/charts/chart215.xml" ContentType="application/vnd.openxmlformats-officedocument.drawingml.chart+xml"/>
  <Override PartName="/ppt/charts/style214.xml" ContentType="application/vnd.ms-office.chartstyle+xml"/>
  <Override PartName="/ppt/charts/colors214.xml" ContentType="application/vnd.ms-office.chartcolorstyle+xml"/>
  <Override PartName="/ppt/charts/chart216.xml" ContentType="application/vnd.openxmlformats-officedocument.drawingml.chart+xml"/>
  <Override PartName="/ppt/charts/style215.xml" ContentType="application/vnd.ms-office.chartstyle+xml"/>
  <Override PartName="/ppt/charts/colors215.xml" ContentType="application/vnd.ms-office.chartcolorstyle+xml"/>
  <Override PartName="/ppt/charts/chart217.xml" ContentType="application/vnd.openxmlformats-officedocument.drawingml.chart+xml"/>
  <Override PartName="/ppt/charts/style216.xml" ContentType="application/vnd.ms-office.chartstyle+xml"/>
  <Override PartName="/ppt/charts/colors216.xml" ContentType="application/vnd.ms-office.chartcolorstyle+xml"/>
  <Override PartName="/ppt/charts/chart218.xml" ContentType="application/vnd.openxmlformats-officedocument.drawingml.chart+xml"/>
  <Override PartName="/ppt/charts/style217.xml" ContentType="application/vnd.ms-office.chartstyle+xml"/>
  <Override PartName="/ppt/charts/colors217.xml" ContentType="application/vnd.ms-office.chartcolorstyle+xml"/>
  <Override PartName="/ppt/charts/chart219.xml" ContentType="application/vnd.openxmlformats-officedocument.drawingml.chart+xml"/>
  <Override PartName="/ppt/charts/style218.xml" ContentType="application/vnd.ms-office.chartstyle+xml"/>
  <Override PartName="/ppt/charts/colors218.xml" ContentType="application/vnd.ms-office.chartcolorstyle+xml"/>
  <Override PartName="/ppt/charts/chart220.xml" ContentType="application/vnd.openxmlformats-officedocument.drawingml.chart+xml"/>
  <Override PartName="/ppt/charts/style219.xml" ContentType="application/vnd.ms-office.chartstyle+xml"/>
  <Override PartName="/ppt/charts/colors219.xml" ContentType="application/vnd.ms-office.chartcolorstyle+xml"/>
  <Override PartName="/ppt/charts/chart221.xml" ContentType="application/vnd.openxmlformats-officedocument.drawingml.chart+xml"/>
  <Override PartName="/ppt/charts/style220.xml" ContentType="application/vnd.ms-office.chartstyle+xml"/>
  <Override PartName="/ppt/charts/colors220.xml" ContentType="application/vnd.ms-office.chartcolorstyle+xml"/>
  <Override PartName="/ppt/charts/chart222.xml" ContentType="application/vnd.openxmlformats-officedocument.drawingml.chart+xml"/>
  <Override PartName="/ppt/charts/style221.xml" ContentType="application/vnd.ms-office.chartstyle+xml"/>
  <Override PartName="/ppt/charts/colors221.xml" ContentType="application/vnd.ms-office.chartcolorstyle+xml"/>
  <Override PartName="/ppt/charts/chart223.xml" ContentType="application/vnd.openxmlformats-officedocument.drawingml.chart+xml"/>
  <Override PartName="/ppt/charts/style222.xml" ContentType="application/vnd.ms-office.chartstyle+xml"/>
  <Override PartName="/ppt/charts/colors222.xml" ContentType="application/vnd.ms-office.chartcolorstyle+xml"/>
  <Override PartName="/ppt/charts/chart224.xml" ContentType="application/vnd.openxmlformats-officedocument.drawingml.chart+xml"/>
  <Override PartName="/ppt/charts/style223.xml" ContentType="application/vnd.ms-office.chartstyle+xml"/>
  <Override PartName="/ppt/charts/colors223.xml" ContentType="application/vnd.ms-office.chartcolorstyle+xml"/>
  <Override PartName="/ppt/charts/chart225.xml" ContentType="application/vnd.openxmlformats-officedocument.drawingml.chart+xml"/>
  <Override PartName="/ppt/charts/style224.xml" ContentType="application/vnd.ms-office.chartstyle+xml"/>
  <Override PartName="/ppt/charts/colors224.xml" ContentType="application/vnd.ms-office.chartcolorstyle+xml"/>
  <Override PartName="/ppt/charts/chart226.xml" ContentType="application/vnd.openxmlformats-officedocument.drawingml.chart+xml"/>
  <Override PartName="/ppt/charts/style225.xml" ContentType="application/vnd.ms-office.chartstyle+xml"/>
  <Override PartName="/ppt/charts/colors225.xml" ContentType="application/vnd.ms-office.chartcolorstyle+xml"/>
  <Override PartName="/ppt/charts/chart227.xml" ContentType="application/vnd.openxmlformats-officedocument.drawingml.chart+xml"/>
  <Override PartName="/ppt/charts/style226.xml" ContentType="application/vnd.ms-office.chartstyle+xml"/>
  <Override PartName="/ppt/charts/colors226.xml" ContentType="application/vnd.ms-office.chartcolorstyle+xml"/>
  <Override PartName="/ppt/charts/chart228.xml" ContentType="application/vnd.openxmlformats-officedocument.drawingml.chart+xml"/>
  <Override PartName="/ppt/charts/style227.xml" ContentType="application/vnd.ms-office.chartstyle+xml"/>
  <Override PartName="/ppt/charts/colors227.xml" ContentType="application/vnd.ms-office.chartcolorstyle+xml"/>
  <Override PartName="/ppt/charts/chart229.xml" ContentType="application/vnd.openxmlformats-officedocument.drawingml.chart+xml"/>
  <Override PartName="/ppt/charts/style228.xml" ContentType="application/vnd.ms-office.chartstyle+xml"/>
  <Override PartName="/ppt/charts/colors228.xml" ContentType="application/vnd.ms-office.chartcolorstyle+xml"/>
  <Override PartName="/ppt/charts/chart230.xml" ContentType="application/vnd.openxmlformats-officedocument.drawingml.chart+xml"/>
  <Override PartName="/ppt/charts/style229.xml" ContentType="application/vnd.ms-office.chartstyle+xml"/>
  <Override PartName="/ppt/charts/colors229.xml" ContentType="application/vnd.ms-office.chartcolorstyle+xml"/>
  <Override PartName="/ppt/charts/chart231.xml" ContentType="application/vnd.openxmlformats-officedocument.drawingml.chart+xml"/>
  <Override PartName="/ppt/charts/style230.xml" ContentType="application/vnd.ms-office.chartstyle+xml"/>
  <Override PartName="/ppt/charts/colors230.xml" ContentType="application/vnd.ms-office.chartcolorstyle+xml"/>
  <Override PartName="/ppt/charts/chart232.xml" ContentType="application/vnd.openxmlformats-officedocument.drawingml.chart+xml"/>
  <Override PartName="/ppt/charts/style231.xml" ContentType="application/vnd.ms-office.chartstyle+xml"/>
  <Override PartName="/ppt/charts/colors231.xml" ContentType="application/vnd.ms-office.chartcolorstyle+xml"/>
  <Override PartName="/ppt/charts/chart233.xml" ContentType="application/vnd.openxmlformats-officedocument.drawingml.chart+xml"/>
  <Override PartName="/ppt/charts/style232.xml" ContentType="application/vnd.ms-office.chartstyle+xml"/>
  <Override PartName="/ppt/charts/colors232.xml" ContentType="application/vnd.ms-office.chartcolorstyle+xml"/>
  <Override PartName="/ppt/charts/chart234.xml" ContentType="application/vnd.openxmlformats-officedocument.drawingml.chart+xml"/>
  <Override PartName="/ppt/charts/style233.xml" ContentType="application/vnd.ms-office.chartstyle+xml"/>
  <Override PartName="/ppt/charts/colors233.xml" ContentType="application/vnd.ms-office.chartcolorstyle+xml"/>
  <Override PartName="/ppt/charts/chart235.xml" ContentType="application/vnd.openxmlformats-officedocument.drawingml.chart+xml"/>
  <Override PartName="/ppt/charts/style234.xml" ContentType="application/vnd.ms-office.chartstyle+xml"/>
  <Override PartName="/ppt/charts/colors234.xml" ContentType="application/vnd.ms-office.chartcolorstyle+xml"/>
  <Override PartName="/ppt/charts/chart236.xml" ContentType="application/vnd.openxmlformats-officedocument.drawingml.chart+xml"/>
  <Override PartName="/ppt/charts/style235.xml" ContentType="application/vnd.ms-office.chartstyle+xml"/>
  <Override PartName="/ppt/charts/colors235.xml" ContentType="application/vnd.ms-office.chartcolorstyle+xml"/>
  <Override PartName="/ppt/charts/chart237.xml" ContentType="application/vnd.openxmlformats-officedocument.drawingml.chart+xml"/>
  <Override PartName="/ppt/charts/style236.xml" ContentType="application/vnd.ms-office.chartstyle+xml"/>
  <Override PartName="/ppt/charts/colors236.xml" ContentType="application/vnd.ms-office.chartcolorstyle+xml"/>
  <Override PartName="/ppt/charts/chart238.xml" ContentType="application/vnd.openxmlformats-officedocument.drawingml.chart+xml"/>
  <Override PartName="/ppt/charts/style237.xml" ContentType="application/vnd.ms-office.chartstyle+xml"/>
  <Override PartName="/ppt/charts/colors237.xml" ContentType="application/vnd.ms-office.chartcolorstyle+xml"/>
  <Override PartName="/ppt/charts/chart239.xml" ContentType="application/vnd.openxmlformats-officedocument.drawingml.chart+xml"/>
  <Override PartName="/ppt/charts/style238.xml" ContentType="application/vnd.ms-office.chartstyle+xml"/>
  <Override PartName="/ppt/charts/colors238.xml" ContentType="application/vnd.ms-office.chartcolorstyle+xml"/>
  <Override PartName="/ppt/charts/chart240.xml" ContentType="application/vnd.openxmlformats-officedocument.drawingml.chart+xml"/>
  <Override PartName="/ppt/charts/style239.xml" ContentType="application/vnd.ms-office.chartstyle+xml"/>
  <Override PartName="/ppt/charts/colors239.xml" ContentType="application/vnd.ms-office.chartcolorstyle+xml"/>
  <Override PartName="/ppt/charts/chart241.xml" ContentType="application/vnd.openxmlformats-officedocument.drawingml.chart+xml"/>
  <Override PartName="/ppt/charts/style240.xml" ContentType="application/vnd.ms-office.chartstyle+xml"/>
  <Override PartName="/ppt/charts/colors240.xml" ContentType="application/vnd.ms-office.chartcolorstyle+xml"/>
  <Override PartName="/ppt/charts/chart242.xml" ContentType="application/vnd.openxmlformats-officedocument.drawingml.chart+xml"/>
  <Override PartName="/ppt/charts/style241.xml" ContentType="application/vnd.ms-office.chartstyle+xml"/>
  <Override PartName="/ppt/charts/colors241.xml" ContentType="application/vnd.ms-office.chartcolorstyle+xml"/>
  <Override PartName="/ppt/charts/chart243.xml" ContentType="application/vnd.openxmlformats-officedocument.drawingml.chart+xml"/>
  <Override PartName="/ppt/charts/style242.xml" ContentType="application/vnd.ms-office.chartstyle+xml"/>
  <Override PartName="/ppt/charts/colors242.xml" ContentType="application/vnd.ms-office.chartcolorstyle+xml"/>
  <Override PartName="/ppt/charts/chart244.xml" ContentType="application/vnd.openxmlformats-officedocument.drawingml.chart+xml"/>
  <Override PartName="/ppt/charts/style243.xml" ContentType="application/vnd.ms-office.chartstyle+xml"/>
  <Override PartName="/ppt/charts/colors243.xml" ContentType="application/vnd.ms-office.chartcolorstyle+xml"/>
  <Override PartName="/ppt/charts/chart245.xml" ContentType="application/vnd.openxmlformats-officedocument.drawingml.chart+xml"/>
  <Override PartName="/ppt/charts/style244.xml" ContentType="application/vnd.ms-office.chartstyle+xml"/>
  <Override PartName="/ppt/charts/colors244.xml" ContentType="application/vnd.ms-office.chartcolorstyle+xml"/>
  <Override PartName="/ppt/charts/chart246.xml" ContentType="application/vnd.openxmlformats-officedocument.drawingml.chart+xml"/>
  <Override PartName="/ppt/charts/style245.xml" ContentType="application/vnd.ms-office.chartstyle+xml"/>
  <Override PartName="/ppt/charts/colors245.xml" ContentType="application/vnd.ms-office.chartcolorstyle+xml"/>
  <Override PartName="/ppt/charts/chart247.xml" ContentType="application/vnd.openxmlformats-officedocument.drawingml.chart+xml"/>
  <Override PartName="/ppt/charts/style246.xml" ContentType="application/vnd.ms-office.chartstyle+xml"/>
  <Override PartName="/ppt/charts/colors246.xml" ContentType="application/vnd.ms-office.chartcolorstyle+xml"/>
  <Override PartName="/ppt/charts/chart248.xml" ContentType="application/vnd.openxmlformats-officedocument.drawingml.chart+xml"/>
  <Override PartName="/ppt/charts/style247.xml" ContentType="application/vnd.ms-office.chartstyle+xml"/>
  <Override PartName="/ppt/charts/colors247.xml" ContentType="application/vnd.ms-office.chartcolorstyle+xml"/>
  <Override PartName="/ppt/charts/chart249.xml" ContentType="application/vnd.openxmlformats-officedocument.drawingml.chart+xml"/>
  <Override PartName="/ppt/charts/style248.xml" ContentType="application/vnd.ms-office.chartstyle+xml"/>
  <Override PartName="/ppt/charts/colors248.xml" ContentType="application/vnd.ms-office.chartcolorstyle+xml"/>
  <Override PartName="/ppt/charts/chart250.xml" ContentType="application/vnd.openxmlformats-officedocument.drawingml.chart+xml"/>
  <Override PartName="/ppt/charts/style249.xml" ContentType="application/vnd.ms-office.chartstyle+xml"/>
  <Override PartName="/ppt/charts/colors249.xml" ContentType="application/vnd.ms-office.chartcolorstyle+xml"/>
  <Override PartName="/ppt/charts/chart251.xml" ContentType="application/vnd.openxmlformats-officedocument.drawingml.chart+xml"/>
  <Override PartName="/ppt/charts/style250.xml" ContentType="application/vnd.ms-office.chartstyle+xml"/>
  <Override PartName="/ppt/charts/colors250.xml" ContentType="application/vnd.ms-office.chartcolorstyle+xml"/>
  <Override PartName="/ppt/charts/chart252.xml" ContentType="application/vnd.openxmlformats-officedocument.drawingml.chart+xml"/>
  <Override PartName="/ppt/charts/style251.xml" ContentType="application/vnd.ms-office.chartstyle+xml"/>
  <Override PartName="/ppt/charts/colors251.xml" ContentType="application/vnd.ms-office.chartcolorstyle+xml"/>
  <Override PartName="/ppt/charts/chart253.xml" ContentType="application/vnd.openxmlformats-officedocument.drawingml.chart+xml"/>
  <Override PartName="/ppt/charts/style252.xml" ContentType="application/vnd.ms-office.chartstyle+xml"/>
  <Override PartName="/ppt/charts/colors252.xml" ContentType="application/vnd.ms-office.chartcolorstyle+xml"/>
  <Override PartName="/ppt/charts/chart254.xml" ContentType="application/vnd.openxmlformats-officedocument.drawingml.chart+xml"/>
  <Override PartName="/ppt/charts/style253.xml" ContentType="application/vnd.ms-office.chartstyle+xml"/>
  <Override PartName="/ppt/charts/colors253.xml" ContentType="application/vnd.ms-office.chartcolorstyle+xml"/>
  <Override PartName="/ppt/charts/chart255.xml" ContentType="application/vnd.openxmlformats-officedocument.drawingml.chart+xml"/>
  <Override PartName="/ppt/charts/style254.xml" ContentType="application/vnd.ms-office.chartstyle+xml"/>
  <Override PartName="/ppt/charts/colors254.xml" ContentType="application/vnd.ms-office.chartcolorstyle+xml"/>
  <Override PartName="/ppt/charts/chart256.xml" ContentType="application/vnd.openxmlformats-officedocument.drawingml.chart+xml"/>
  <Override PartName="/ppt/charts/style255.xml" ContentType="application/vnd.ms-office.chartstyle+xml"/>
  <Override PartName="/ppt/charts/colors255.xml" ContentType="application/vnd.ms-office.chartcolorstyle+xml"/>
  <Override PartName="/ppt/charts/chart257.xml" ContentType="application/vnd.openxmlformats-officedocument.drawingml.chart+xml"/>
  <Override PartName="/ppt/charts/style256.xml" ContentType="application/vnd.ms-office.chartstyle+xml"/>
  <Override PartName="/ppt/charts/colors256.xml" ContentType="application/vnd.ms-office.chartcolorstyle+xml"/>
  <Override PartName="/ppt/charts/chart258.xml" ContentType="application/vnd.openxmlformats-officedocument.drawingml.chart+xml"/>
  <Override PartName="/ppt/charts/style257.xml" ContentType="application/vnd.ms-office.chartstyle+xml"/>
  <Override PartName="/ppt/charts/colors257.xml" ContentType="application/vnd.ms-office.chartcolorstyle+xml"/>
  <Override PartName="/ppt/charts/chart259.xml" ContentType="application/vnd.openxmlformats-officedocument.drawingml.chart+xml"/>
  <Override PartName="/ppt/charts/style258.xml" ContentType="application/vnd.ms-office.chartstyle+xml"/>
  <Override PartName="/ppt/charts/colors258.xml" ContentType="application/vnd.ms-office.chartcolorstyle+xml"/>
  <Override PartName="/ppt/charts/chart260.xml" ContentType="application/vnd.openxmlformats-officedocument.drawingml.chart+xml"/>
  <Override PartName="/ppt/charts/style259.xml" ContentType="application/vnd.ms-office.chartstyle+xml"/>
  <Override PartName="/ppt/charts/colors259.xml" ContentType="application/vnd.ms-office.chartcolorstyle+xml"/>
  <Override PartName="/ppt/charts/chart261.xml" ContentType="application/vnd.openxmlformats-officedocument.drawingml.chart+xml"/>
  <Override PartName="/ppt/charts/style260.xml" ContentType="application/vnd.ms-office.chartstyle+xml"/>
  <Override PartName="/ppt/charts/colors260.xml" ContentType="application/vnd.ms-office.chartcolorstyle+xml"/>
  <Override PartName="/ppt/charts/chart262.xml" ContentType="application/vnd.openxmlformats-officedocument.drawingml.chart+xml"/>
  <Override PartName="/ppt/charts/style261.xml" ContentType="application/vnd.ms-office.chartstyle+xml"/>
  <Override PartName="/ppt/charts/colors261.xml" ContentType="application/vnd.ms-office.chartcolorstyle+xml"/>
  <Override PartName="/ppt/charts/chart263.xml" ContentType="application/vnd.openxmlformats-officedocument.drawingml.chart+xml"/>
  <Override PartName="/ppt/charts/style262.xml" ContentType="application/vnd.ms-office.chartstyle+xml"/>
  <Override PartName="/ppt/charts/colors262.xml" ContentType="application/vnd.ms-office.chartcolorstyle+xml"/>
  <Override PartName="/ppt/charts/chart264.xml" ContentType="application/vnd.openxmlformats-officedocument.drawingml.chart+xml"/>
  <Override PartName="/ppt/charts/style263.xml" ContentType="application/vnd.ms-office.chartstyle+xml"/>
  <Override PartName="/ppt/charts/colors263.xml" ContentType="application/vnd.ms-office.chartcolorstyle+xml"/>
  <Override PartName="/ppt/charts/chart265.xml" ContentType="application/vnd.openxmlformats-officedocument.drawingml.chart+xml"/>
  <Override PartName="/ppt/charts/style264.xml" ContentType="application/vnd.ms-office.chartstyle+xml"/>
  <Override PartName="/ppt/charts/colors264.xml" ContentType="application/vnd.ms-office.chartcolorstyle+xml"/>
  <Override PartName="/ppt/charts/chart266.xml" ContentType="application/vnd.openxmlformats-officedocument.drawingml.chart+xml"/>
  <Override PartName="/ppt/charts/style265.xml" ContentType="application/vnd.ms-office.chartstyle+xml"/>
  <Override PartName="/ppt/charts/colors265.xml" ContentType="application/vnd.ms-office.chartcolorstyle+xml"/>
  <Override PartName="/ppt/charts/chart267.xml" ContentType="application/vnd.openxmlformats-officedocument.drawingml.chart+xml"/>
  <Override PartName="/ppt/charts/style266.xml" ContentType="application/vnd.ms-office.chartstyle+xml"/>
  <Override PartName="/ppt/charts/colors266.xml" ContentType="application/vnd.ms-office.chartcolorstyle+xml"/>
  <Override PartName="/ppt/charts/chart268.xml" ContentType="application/vnd.openxmlformats-officedocument.drawingml.chart+xml"/>
  <Override PartName="/ppt/charts/style267.xml" ContentType="application/vnd.ms-office.chartstyle+xml"/>
  <Override PartName="/ppt/charts/colors267.xml" ContentType="application/vnd.ms-office.chartcolorstyle+xml"/>
  <Override PartName="/ppt/charts/chart269.xml" ContentType="application/vnd.openxmlformats-officedocument.drawingml.chart+xml"/>
  <Override PartName="/ppt/charts/style268.xml" ContentType="application/vnd.ms-office.chartstyle+xml"/>
  <Override PartName="/ppt/charts/colors268.xml" ContentType="application/vnd.ms-office.chartcolorstyle+xml"/>
  <Override PartName="/ppt/charts/chart270.xml" ContentType="application/vnd.openxmlformats-officedocument.drawingml.chart+xml"/>
  <Override PartName="/ppt/charts/style269.xml" ContentType="application/vnd.ms-office.chartstyle+xml"/>
  <Override PartName="/ppt/charts/colors269.xml" ContentType="application/vnd.ms-office.chartcolorstyle+xml"/>
  <Override PartName="/ppt/charts/chart271.xml" ContentType="application/vnd.openxmlformats-officedocument.drawingml.chart+xml"/>
  <Override PartName="/ppt/charts/style270.xml" ContentType="application/vnd.ms-office.chartstyle+xml"/>
  <Override PartName="/ppt/charts/colors270.xml" ContentType="application/vnd.ms-office.chartcolorstyle+xml"/>
  <Override PartName="/ppt/charts/chart272.xml" ContentType="application/vnd.openxmlformats-officedocument.drawingml.chart+xml"/>
  <Override PartName="/ppt/charts/style271.xml" ContentType="application/vnd.ms-office.chartstyle+xml"/>
  <Override PartName="/ppt/charts/colors271.xml" ContentType="application/vnd.ms-office.chartcolorstyle+xml"/>
  <Override PartName="/ppt/charts/chart273.xml" ContentType="application/vnd.openxmlformats-officedocument.drawingml.chart+xml"/>
  <Override PartName="/ppt/charts/style272.xml" ContentType="application/vnd.ms-office.chartstyle+xml"/>
  <Override PartName="/ppt/charts/colors272.xml" ContentType="application/vnd.ms-office.chartcolorstyle+xml"/>
  <Override PartName="/ppt/charts/chart274.xml" ContentType="application/vnd.openxmlformats-officedocument.drawingml.chart+xml"/>
  <Override PartName="/ppt/charts/style273.xml" ContentType="application/vnd.ms-office.chartstyle+xml"/>
  <Override PartName="/ppt/charts/colors273.xml" ContentType="application/vnd.ms-office.chartcolorstyle+xml"/>
  <Override PartName="/ppt/charts/chart275.xml" ContentType="application/vnd.openxmlformats-officedocument.drawingml.chart+xml"/>
  <Override PartName="/ppt/charts/style274.xml" ContentType="application/vnd.ms-office.chartstyle+xml"/>
  <Override PartName="/ppt/charts/colors274.xml" ContentType="application/vnd.ms-office.chartcolorstyle+xml"/>
  <Override PartName="/ppt/charts/chart276.xml" ContentType="application/vnd.openxmlformats-officedocument.drawingml.chart+xml"/>
  <Override PartName="/ppt/charts/style275.xml" ContentType="application/vnd.ms-office.chartstyle+xml"/>
  <Override PartName="/ppt/charts/colors275.xml" ContentType="application/vnd.ms-office.chartcolorstyle+xml"/>
  <Override PartName="/ppt/charts/chart277.xml" ContentType="application/vnd.openxmlformats-officedocument.drawingml.chart+xml"/>
  <Override PartName="/ppt/charts/style276.xml" ContentType="application/vnd.ms-office.chartstyle+xml"/>
  <Override PartName="/ppt/charts/colors276.xml" ContentType="application/vnd.ms-office.chartcolorstyle+xml"/>
  <Override PartName="/ppt/charts/chart278.xml" ContentType="application/vnd.openxmlformats-officedocument.drawingml.chart+xml"/>
  <Override PartName="/ppt/charts/style277.xml" ContentType="application/vnd.ms-office.chartstyle+xml"/>
  <Override PartName="/ppt/charts/colors277.xml" ContentType="application/vnd.ms-office.chartcolorstyle+xml"/>
  <Override PartName="/ppt/charts/chart279.xml" ContentType="application/vnd.openxmlformats-officedocument.drawingml.chart+xml"/>
  <Override PartName="/ppt/charts/style278.xml" ContentType="application/vnd.ms-office.chartstyle+xml"/>
  <Override PartName="/ppt/charts/colors278.xml" ContentType="application/vnd.ms-office.chartcolorstyle+xml"/>
  <Override PartName="/ppt/charts/chart280.xml" ContentType="application/vnd.openxmlformats-officedocument.drawingml.chart+xml"/>
  <Override PartName="/ppt/charts/style279.xml" ContentType="application/vnd.ms-office.chartstyle+xml"/>
  <Override PartName="/ppt/charts/colors279.xml" ContentType="application/vnd.ms-office.chartcolorstyle+xml"/>
  <Override PartName="/ppt/charts/chart281.xml" ContentType="application/vnd.openxmlformats-officedocument.drawingml.chart+xml"/>
  <Override PartName="/ppt/charts/style280.xml" ContentType="application/vnd.ms-office.chartstyle+xml"/>
  <Override PartName="/ppt/charts/colors280.xml" ContentType="application/vnd.ms-office.chartcolorstyle+xml"/>
  <Override PartName="/ppt/charts/chart282.xml" ContentType="application/vnd.openxmlformats-officedocument.drawingml.chart+xml"/>
  <Override PartName="/ppt/charts/style281.xml" ContentType="application/vnd.ms-office.chartstyle+xml"/>
  <Override PartName="/ppt/charts/colors281.xml" ContentType="application/vnd.ms-office.chartcolorstyle+xml"/>
  <Override PartName="/ppt/charts/chart283.xml" ContentType="application/vnd.openxmlformats-officedocument.drawingml.chart+xml"/>
  <Override PartName="/ppt/charts/style282.xml" ContentType="application/vnd.ms-office.chartstyle+xml"/>
  <Override PartName="/ppt/charts/colors282.xml" ContentType="application/vnd.ms-office.chartcolorstyle+xml"/>
  <Override PartName="/ppt/charts/chart284.xml" ContentType="application/vnd.openxmlformats-officedocument.drawingml.chart+xml"/>
  <Override PartName="/ppt/charts/style283.xml" ContentType="application/vnd.ms-office.chartstyle+xml"/>
  <Override PartName="/ppt/charts/colors283.xml" ContentType="application/vnd.ms-office.chartcolorstyle+xml"/>
  <Override PartName="/ppt/charts/chart285.xml" ContentType="application/vnd.openxmlformats-officedocument.drawingml.chart+xml"/>
  <Override PartName="/ppt/charts/style284.xml" ContentType="application/vnd.ms-office.chartstyle+xml"/>
  <Override PartName="/ppt/charts/colors284.xml" ContentType="application/vnd.ms-office.chartcolorstyle+xml"/>
  <Override PartName="/ppt/charts/chart286.xml" ContentType="application/vnd.openxmlformats-officedocument.drawingml.chart+xml"/>
  <Override PartName="/ppt/charts/style285.xml" ContentType="application/vnd.ms-office.chartstyle+xml"/>
  <Override PartName="/ppt/charts/colors285.xml" ContentType="application/vnd.ms-office.chartcolorstyle+xml"/>
  <Override PartName="/ppt/charts/chart287.xml" ContentType="application/vnd.openxmlformats-officedocument.drawingml.chart+xml"/>
  <Override PartName="/ppt/charts/style286.xml" ContentType="application/vnd.ms-office.chartstyle+xml"/>
  <Override PartName="/ppt/charts/colors286.xml" ContentType="application/vnd.ms-office.chartcolorstyle+xml"/>
  <Override PartName="/ppt/charts/chart288.xml" ContentType="application/vnd.openxmlformats-officedocument.drawingml.chart+xml"/>
  <Override PartName="/ppt/charts/style287.xml" ContentType="application/vnd.ms-office.chartstyle+xml"/>
  <Override PartName="/ppt/charts/colors287.xml" ContentType="application/vnd.ms-office.chartcolorstyle+xml"/>
  <Override PartName="/ppt/charts/chart289.xml" ContentType="application/vnd.openxmlformats-officedocument.drawingml.chart+xml"/>
  <Override PartName="/ppt/charts/style288.xml" ContentType="application/vnd.ms-office.chartstyle+xml"/>
  <Override PartName="/ppt/charts/colors288.xml" ContentType="application/vnd.ms-office.chartcolorstyle+xml"/>
  <Override PartName="/ppt/charts/chart290.xml" ContentType="application/vnd.openxmlformats-officedocument.drawingml.chart+xml"/>
  <Override PartName="/ppt/charts/style289.xml" ContentType="application/vnd.ms-office.chartstyle+xml"/>
  <Override PartName="/ppt/charts/colors289.xml" ContentType="application/vnd.ms-office.chartcolorstyle+xml"/>
  <Override PartName="/ppt/charts/chart291.xml" ContentType="application/vnd.openxmlformats-officedocument.drawingml.chart+xml"/>
  <Override PartName="/ppt/charts/style290.xml" ContentType="application/vnd.ms-office.chartstyle+xml"/>
  <Override PartName="/ppt/charts/colors290.xml" ContentType="application/vnd.ms-office.chartcolorstyle+xml"/>
  <Override PartName="/ppt/charts/chart292.xml" ContentType="application/vnd.openxmlformats-officedocument.drawingml.chart+xml"/>
  <Override PartName="/ppt/charts/style291.xml" ContentType="application/vnd.ms-office.chartstyle+xml"/>
  <Override PartName="/ppt/charts/colors291.xml" ContentType="application/vnd.ms-office.chartcolorstyle+xml"/>
  <Override PartName="/ppt/charts/chart293.xml" ContentType="application/vnd.openxmlformats-officedocument.drawingml.chart+xml"/>
  <Override PartName="/ppt/charts/style292.xml" ContentType="application/vnd.ms-office.chartstyle+xml"/>
  <Override PartName="/ppt/charts/colors292.xml" ContentType="application/vnd.ms-office.chartcolorstyle+xml"/>
  <Override PartName="/ppt/charts/chart294.xml" ContentType="application/vnd.openxmlformats-officedocument.drawingml.chart+xml"/>
  <Override PartName="/ppt/charts/style293.xml" ContentType="application/vnd.ms-office.chartstyle+xml"/>
  <Override PartName="/ppt/charts/colors293.xml" ContentType="application/vnd.ms-office.chartcolorstyle+xml"/>
  <Override PartName="/ppt/charts/chart295.xml" ContentType="application/vnd.openxmlformats-officedocument.drawingml.chart+xml"/>
  <Override PartName="/ppt/charts/style294.xml" ContentType="application/vnd.ms-office.chartstyle+xml"/>
  <Override PartName="/ppt/charts/colors294.xml" ContentType="application/vnd.ms-office.chartcolorstyle+xml"/>
  <Override PartName="/ppt/charts/chart296.xml" ContentType="application/vnd.openxmlformats-officedocument.drawingml.chart+xml"/>
  <Override PartName="/ppt/charts/style295.xml" ContentType="application/vnd.ms-office.chartstyle+xml"/>
  <Override PartName="/ppt/charts/colors295.xml" ContentType="application/vnd.ms-office.chartcolorstyle+xml"/>
  <Override PartName="/ppt/charts/chart297.xml" ContentType="application/vnd.openxmlformats-officedocument.drawingml.chart+xml"/>
  <Override PartName="/ppt/charts/style296.xml" ContentType="application/vnd.ms-office.chartstyle+xml"/>
  <Override PartName="/ppt/charts/colors296.xml" ContentType="application/vnd.ms-office.chartcolorstyle+xml"/>
  <Override PartName="/ppt/charts/chart298.xml" ContentType="application/vnd.openxmlformats-officedocument.drawingml.chart+xml"/>
  <Override PartName="/ppt/charts/style297.xml" ContentType="application/vnd.ms-office.chartstyle+xml"/>
  <Override PartName="/ppt/charts/colors297.xml" ContentType="application/vnd.ms-office.chartcolorstyle+xml"/>
  <Override PartName="/ppt/charts/chart299.xml" ContentType="application/vnd.openxmlformats-officedocument.drawingml.chart+xml"/>
  <Override PartName="/ppt/charts/style298.xml" ContentType="application/vnd.ms-office.chartstyle+xml"/>
  <Override PartName="/ppt/charts/colors298.xml" ContentType="application/vnd.ms-office.chartcolorstyle+xml"/>
  <Override PartName="/ppt/charts/chart300.xml" ContentType="application/vnd.openxmlformats-officedocument.drawingml.chart+xml"/>
  <Override PartName="/ppt/charts/style299.xml" ContentType="application/vnd.ms-office.chartstyle+xml"/>
  <Override PartName="/ppt/charts/colors299.xml" ContentType="application/vnd.ms-office.chartcolorstyle+xml"/>
  <Override PartName="/ppt/charts/chart301.xml" ContentType="application/vnd.openxmlformats-officedocument.drawingml.chart+xml"/>
  <Override PartName="/ppt/charts/style300.xml" ContentType="application/vnd.ms-office.chartstyle+xml"/>
  <Override PartName="/ppt/charts/colors300.xml" ContentType="application/vnd.ms-office.chartcolorstyle+xml"/>
  <Override PartName="/ppt/charts/chart302.xml" ContentType="application/vnd.openxmlformats-officedocument.drawingml.chart+xml"/>
  <Override PartName="/ppt/charts/style301.xml" ContentType="application/vnd.ms-office.chartstyle+xml"/>
  <Override PartName="/ppt/charts/colors301.xml" ContentType="application/vnd.ms-office.chartcolorstyle+xml"/>
  <Override PartName="/ppt/charts/chart303.xml" ContentType="application/vnd.openxmlformats-officedocument.drawingml.chart+xml"/>
  <Override PartName="/ppt/charts/style302.xml" ContentType="application/vnd.ms-office.chartstyle+xml"/>
  <Override PartName="/ppt/charts/colors302.xml" ContentType="application/vnd.ms-office.chartcolorstyle+xml"/>
  <Override PartName="/ppt/charts/chart304.xml" ContentType="application/vnd.openxmlformats-officedocument.drawingml.chart+xml"/>
  <Override PartName="/ppt/charts/style303.xml" ContentType="application/vnd.ms-office.chartstyle+xml"/>
  <Override PartName="/ppt/charts/colors303.xml" ContentType="application/vnd.ms-office.chartcolorstyle+xml"/>
  <Override PartName="/ppt/charts/chart305.xml" ContentType="application/vnd.openxmlformats-officedocument.drawingml.chart+xml"/>
  <Override PartName="/ppt/charts/style304.xml" ContentType="application/vnd.ms-office.chartstyle+xml"/>
  <Override PartName="/ppt/charts/colors304.xml" ContentType="application/vnd.ms-office.chartcolorstyle+xml"/>
  <Override PartName="/ppt/charts/chart306.xml" ContentType="application/vnd.openxmlformats-officedocument.drawingml.chart+xml"/>
  <Override PartName="/ppt/charts/style305.xml" ContentType="application/vnd.ms-office.chartstyle+xml"/>
  <Override PartName="/ppt/charts/colors305.xml" ContentType="application/vnd.ms-office.chartcolorstyle+xml"/>
  <Override PartName="/ppt/charts/chart307.xml" ContentType="application/vnd.openxmlformats-officedocument.drawingml.chart+xml"/>
  <Override PartName="/ppt/charts/style306.xml" ContentType="application/vnd.ms-office.chartstyle+xml"/>
  <Override PartName="/ppt/charts/colors306.xml" ContentType="application/vnd.ms-office.chartcolorstyle+xml"/>
  <Override PartName="/ppt/charts/chart308.xml" ContentType="application/vnd.openxmlformats-officedocument.drawingml.chart+xml"/>
  <Override PartName="/ppt/charts/style307.xml" ContentType="application/vnd.ms-office.chartstyle+xml"/>
  <Override PartName="/ppt/charts/colors307.xml" ContentType="application/vnd.ms-office.chartcolorstyle+xml"/>
  <Override PartName="/ppt/charts/chart309.xml" ContentType="application/vnd.openxmlformats-officedocument.drawingml.chart+xml"/>
  <Override PartName="/ppt/charts/style308.xml" ContentType="application/vnd.ms-office.chartstyle+xml"/>
  <Override PartName="/ppt/charts/colors308.xml" ContentType="application/vnd.ms-office.chartcolorstyle+xml"/>
  <Override PartName="/ppt/charts/chart310.xml" ContentType="application/vnd.openxmlformats-officedocument.drawingml.chart+xml"/>
  <Override PartName="/ppt/charts/style309.xml" ContentType="application/vnd.ms-office.chartstyle+xml"/>
  <Override PartName="/ppt/charts/colors309.xml" ContentType="application/vnd.ms-office.chartcolorstyle+xml"/>
  <Override PartName="/ppt/charts/chart311.xml" ContentType="application/vnd.openxmlformats-officedocument.drawingml.chart+xml"/>
  <Override PartName="/ppt/charts/style310.xml" ContentType="application/vnd.ms-office.chartstyle+xml"/>
  <Override PartName="/ppt/charts/colors310.xml" ContentType="application/vnd.ms-office.chartcolorstyle+xml"/>
  <Override PartName="/ppt/charts/chart312.xml" ContentType="application/vnd.openxmlformats-officedocument.drawingml.chart+xml"/>
  <Override PartName="/ppt/charts/style311.xml" ContentType="application/vnd.ms-office.chartstyle+xml"/>
  <Override PartName="/ppt/charts/colors311.xml" ContentType="application/vnd.ms-office.chartcolorstyle+xml"/>
  <Override PartName="/ppt/charts/chart313.xml" ContentType="application/vnd.openxmlformats-officedocument.drawingml.chart+xml"/>
  <Override PartName="/ppt/charts/style312.xml" ContentType="application/vnd.ms-office.chartstyle+xml"/>
  <Override PartName="/ppt/charts/colors312.xml" ContentType="application/vnd.ms-office.chartcolorstyle+xml"/>
  <Override PartName="/ppt/charts/chart314.xml" ContentType="application/vnd.openxmlformats-officedocument.drawingml.chart+xml"/>
  <Override PartName="/ppt/charts/style313.xml" ContentType="application/vnd.ms-office.chartstyle+xml"/>
  <Override PartName="/ppt/charts/colors313.xml" ContentType="application/vnd.ms-office.chartcolorstyle+xml"/>
  <Override PartName="/ppt/charts/chart315.xml" ContentType="application/vnd.openxmlformats-officedocument.drawingml.chart+xml"/>
  <Override PartName="/ppt/charts/style314.xml" ContentType="application/vnd.ms-office.chartstyle+xml"/>
  <Override PartName="/ppt/charts/colors314.xml" ContentType="application/vnd.ms-office.chartcolorstyle+xml"/>
  <Override PartName="/ppt/charts/chart316.xml" ContentType="application/vnd.openxmlformats-officedocument.drawingml.chart+xml"/>
  <Override PartName="/ppt/charts/style315.xml" ContentType="application/vnd.ms-office.chartstyle+xml"/>
  <Override PartName="/ppt/charts/colors315.xml" ContentType="application/vnd.ms-office.chartcolorstyle+xml"/>
  <Override PartName="/ppt/charts/chart317.xml" ContentType="application/vnd.openxmlformats-officedocument.drawingml.chart+xml"/>
  <Override PartName="/ppt/charts/style316.xml" ContentType="application/vnd.ms-office.chartstyle+xml"/>
  <Override PartName="/ppt/charts/colors316.xml" ContentType="application/vnd.ms-office.chartcolorstyle+xml"/>
  <Override PartName="/ppt/charts/chart318.xml" ContentType="application/vnd.openxmlformats-officedocument.drawingml.chart+xml"/>
  <Override PartName="/ppt/charts/style317.xml" ContentType="application/vnd.ms-office.chartstyle+xml"/>
  <Override PartName="/ppt/charts/colors317.xml" ContentType="application/vnd.ms-office.chartcolorstyle+xml"/>
  <Override PartName="/ppt/charts/chart319.xml" ContentType="application/vnd.openxmlformats-officedocument.drawingml.chart+xml"/>
  <Override PartName="/ppt/charts/style318.xml" ContentType="application/vnd.ms-office.chartstyle+xml"/>
  <Override PartName="/ppt/charts/colors318.xml" ContentType="application/vnd.ms-office.chartcolorstyle+xml"/>
  <Override PartName="/ppt/charts/chart320.xml" ContentType="application/vnd.openxmlformats-officedocument.drawingml.chart+xml"/>
  <Override PartName="/ppt/charts/style319.xml" ContentType="application/vnd.ms-office.chartstyle+xml"/>
  <Override PartName="/ppt/charts/colors319.xml" ContentType="application/vnd.ms-office.chartcolorstyle+xml"/>
  <Override PartName="/ppt/charts/chart321.xml" ContentType="application/vnd.openxmlformats-officedocument.drawingml.chart+xml"/>
  <Override PartName="/ppt/charts/style320.xml" ContentType="application/vnd.ms-office.chartstyle+xml"/>
  <Override PartName="/ppt/charts/colors320.xml" ContentType="application/vnd.ms-office.chartcolorstyle+xml"/>
  <Override PartName="/ppt/charts/chart322.xml" ContentType="application/vnd.openxmlformats-officedocument.drawingml.chart+xml"/>
  <Override PartName="/ppt/charts/style321.xml" ContentType="application/vnd.ms-office.chartstyle+xml"/>
  <Override PartName="/ppt/charts/colors321.xml" ContentType="application/vnd.ms-office.chartcolorstyle+xml"/>
  <Override PartName="/ppt/charts/chart323.xml" ContentType="application/vnd.openxmlformats-officedocument.drawingml.chart+xml"/>
  <Override PartName="/ppt/charts/style322.xml" ContentType="application/vnd.ms-office.chartstyle+xml"/>
  <Override PartName="/ppt/charts/colors322.xml" ContentType="application/vnd.ms-office.chartcolorstyle+xml"/>
  <Override PartName="/ppt/charts/chart324.xml" ContentType="application/vnd.openxmlformats-officedocument.drawingml.chart+xml"/>
  <Override PartName="/ppt/charts/style323.xml" ContentType="application/vnd.ms-office.chartstyle+xml"/>
  <Override PartName="/ppt/charts/colors323.xml" ContentType="application/vnd.ms-office.chartcolorstyle+xml"/>
  <Override PartName="/ppt/charts/chart325.xml" ContentType="application/vnd.openxmlformats-officedocument.drawingml.chart+xml"/>
  <Override PartName="/ppt/charts/style324.xml" ContentType="application/vnd.ms-office.chartstyle+xml"/>
  <Override PartName="/ppt/charts/colors324.xml" ContentType="application/vnd.ms-office.chartcolorstyle+xml"/>
  <Override PartName="/ppt/charts/chart326.xml" ContentType="application/vnd.openxmlformats-officedocument.drawingml.chart+xml"/>
  <Override PartName="/ppt/charts/style325.xml" ContentType="application/vnd.ms-office.chartstyle+xml"/>
  <Override PartName="/ppt/charts/colors325.xml" ContentType="application/vnd.ms-office.chartcolorstyle+xml"/>
  <Override PartName="/ppt/charts/chart327.xml" ContentType="application/vnd.openxmlformats-officedocument.drawingml.chart+xml"/>
  <Override PartName="/ppt/charts/style326.xml" ContentType="application/vnd.ms-office.chartstyle+xml"/>
  <Override PartName="/ppt/charts/colors326.xml" ContentType="application/vnd.ms-office.chartcolorstyle+xml"/>
  <Override PartName="/ppt/charts/chart328.xml" ContentType="application/vnd.openxmlformats-officedocument.drawingml.chart+xml"/>
  <Override PartName="/ppt/charts/style327.xml" ContentType="application/vnd.ms-office.chartstyle+xml"/>
  <Override PartName="/ppt/charts/colors327.xml" ContentType="application/vnd.ms-office.chartcolorstyle+xml"/>
  <Override PartName="/ppt/charts/chart329.xml" ContentType="application/vnd.openxmlformats-officedocument.drawingml.chart+xml"/>
  <Override PartName="/ppt/charts/style328.xml" ContentType="application/vnd.ms-office.chartstyle+xml"/>
  <Override PartName="/ppt/charts/colors328.xml" ContentType="application/vnd.ms-office.chartcolorstyle+xml"/>
  <Override PartName="/ppt/charts/chart330.xml" ContentType="application/vnd.openxmlformats-officedocument.drawingml.chart+xml"/>
  <Override PartName="/ppt/charts/style329.xml" ContentType="application/vnd.ms-office.chartstyle+xml"/>
  <Override PartName="/ppt/charts/colors329.xml" ContentType="application/vnd.ms-office.chartcolorstyle+xml"/>
  <Override PartName="/ppt/charts/chart331.xml" ContentType="application/vnd.openxmlformats-officedocument.drawingml.chart+xml"/>
  <Override PartName="/ppt/charts/style330.xml" ContentType="application/vnd.ms-office.chartstyle+xml"/>
  <Override PartName="/ppt/charts/colors330.xml" ContentType="application/vnd.ms-office.chartcolorstyle+xml"/>
  <Override PartName="/ppt/charts/chart332.xml" ContentType="application/vnd.openxmlformats-officedocument.drawingml.chart+xml"/>
  <Override PartName="/ppt/charts/style331.xml" ContentType="application/vnd.ms-office.chartstyle+xml"/>
  <Override PartName="/ppt/charts/colors331.xml" ContentType="application/vnd.ms-office.chartcolorstyle+xml"/>
  <Override PartName="/ppt/charts/chart333.xml" ContentType="application/vnd.openxmlformats-officedocument.drawingml.chart+xml"/>
  <Override PartName="/ppt/charts/style332.xml" ContentType="application/vnd.ms-office.chartstyle+xml"/>
  <Override PartName="/ppt/charts/colors332.xml" ContentType="application/vnd.ms-office.chartcolorstyle+xml"/>
  <Override PartName="/ppt/charts/chart334.xml" ContentType="application/vnd.openxmlformats-officedocument.drawingml.chart+xml"/>
  <Override PartName="/ppt/charts/style333.xml" ContentType="application/vnd.ms-office.chartstyle+xml"/>
  <Override PartName="/ppt/charts/colors333.xml" ContentType="application/vnd.ms-office.chartcolorstyle+xml"/>
  <Override PartName="/ppt/charts/chart335.xml" ContentType="application/vnd.openxmlformats-officedocument.drawingml.chart+xml"/>
  <Override PartName="/ppt/charts/style334.xml" ContentType="application/vnd.ms-office.chartstyle+xml"/>
  <Override PartName="/ppt/charts/colors334.xml" ContentType="application/vnd.ms-office.chartcolorstyle+xml"/>
  <Override PartName="/ppt/charts/chart336.xml" ContentType="application/vnd.openxmlformats-officedocument.drawingml.chart+xml"/>
  <Override PartName="/ppt/charts/style335.xml" ContentType="application/vnd.ms-office.chartstyle+xml"/>
  <Override PartName="/ppt/charts/colors335.xml" ContentType="application/vnd.ms-office.chartcolorstyle+xml"/>
  <Override PartName="/ppt/charts/chart337.xml" ContentType="application/vnd.openxmlformats-officedocument.drawingml.chart+xml"/>
  <Override PartName="/ppt/charts/style336.xml" ContentType="application/vnd.ms-office.chartstyle+xml"/>
  <Override PartName="/ppt/charts/colors336.xml" ContentType="application/vnd.ms-office.chartcolorstyle+xml"/>
  <Override PartName="/ppt/charts/chart338.xml" ContentType="application/vnd.openxmlformats-officedocument.drawingml.chart+xml"/>
  <Override PartName="/ppt/charts/style337.xml" ContentType="application/vnd.ms-office.chartstyle+xml"/>
  <Override PartName="/ppt/charts/colors337.xml" ContentType="application/vnd.ms-office.chartcolorstyle+xml"/>
  <Override PartName="/ppt/charts/chart339.xml" ContentType="application/vnd.openxmlformats-officedocument.drawingml.chart+xml"/>
  <Override PartName="/ppt/charts/style338.xml" ContentType="application/vnd.ms-office.chartstyle+xml"/>
  <Override PartName="/ppt/charts/colors338.xml" ContentType="application/vnd.ms-office.chartcolorstyle+xml"/>
  <Override PartName="/ppt/charts/chart340.xml" ContentType="application/vnd.openxmlformats-officedocument.drawingml.chart+xml"/>
  <Override PartName="/ppt/charts/style339.xml" ContentType="application/vnd.ms-office.chartstyle+xml"/>
  <Override PartName="/ppt/charts/colors339.xml" ContentType="application/vnd.ms-office.chartcolorstyle+xml"/>
  <Override PartName="/ppt/charts/chart341.xml" ContentType="application/vnd.openxmlformats-officedocument.drawingml.chart+xml"/>
  <Override PartName="/ppt/charts/style340.xml" ContentType="application/vnd.ms-office.chartstyle+xml"/>
  <Override PartName="/ppt/charts/colors340.xml" ContentType="application/vnd.ms-office.chartcolorstyle+xml"/>
  <Override PartName="/ppt/charts/chart342.xml" ContentType="application/vnd.openxmlformats-officedocument.drawingml.chart+xml"/>
  <Override PartName="/ppt/charts/style341.xml" ContentType="application/vnd.ms-office.chartstyle+xml"/>
  <Override PartName="/ppt/charts/colors341.xml" ContentType="application/vnd.ms-office.chartcolorstyle+xml"/>
  <Override PartName="/ppt/charts/chart343.xml" ContentType="application/vnd.openxmlformats-officedocument.drawingml.chart+xml"/>
  <Override PartName="/ppt/charts/style342.xml" ContentType="application/vnd.ms-office.chartstyle+xml"/>
  <Override PartName="/ppt/charts/colors342.xml" ContentType="application/vnd.ms-office.chartcolorstyle+xml"/>
  <Override PartName="/ppt/charts/chart344.xml" ContentType="application/vnd.openxmlformats-officedocument.drawingml.chart+xml"/>
  <Override PartName="/ppt/charts/style343.xml" ContentType="application/vnd.ms-office.chartstyle+xml"/>
  <Override PartName="/ppt/charts/colors343.xml" ContentType="application/vnd.ms-office.chartcolorstyle+xml"/>
  <Override PartName="/ppt/charts/chart345.xml" ContentType="application/vnd.openxmlformats-officedocument.drawingml.chart+xml"/>
  <Override PartName="/ppt/charts/style344.xml" ContentType="application/vnd.ms-office.chartstyle+xml"/>
  <Override PartName="/ppt/charts/colors344.xml" ContentType="application/vnd.ms-office.chartcolorstyle+xml"/>
  <Override PartName="/ppt/charts/chart346.xml" ContentType="application/vnd.openxmlformats-officedocument.drawingml.chart+xml"/>
  <Override PartName="/ppt/charts/style345.xml" ContentType="application/vnd.ms-office.chartstyle+xml"/>
  <Override PartName="/ppt/charts/colors345.xml" ContentType="application/vnd.ms-office.chartcolorstyle+xml"/>
  <Override PartName="/ppt/charts/chart347.xml" ContentType="application/vnd.openxmlformats-officedocument.drawingml.chart+xml"/>
  <Override PartName="/ppt/charts/style346.xml" ContentType="application/vnd.ms-office.chartstyle+xml"/>
  <Override PartName="/ppt/charts/colors346.xml" ContentType="application/vnd.ms-office.chartcolorstyle+xml"/>
  <Override PartName="/ppt/charts/chart348.xml" ContentType="application/vnd.openxmlformats-officedocument.drawingml.chart+xml"/>
  <Override PartName="/ppt/charts/style347.xml" ContentType="application/vnd.ms-office.chartstyle+xml"/>
  <Override PartName="/ppt/charts/colors347.xml" ContentType="application/vnd.ms-office.chartcolorstyle+xml"/>
  <Override PartName="/ppt/charts/chart349.xml" ContentType="application/vnd.openxmlformats-officedocument.drawingml.chart+xml"/>
  <Override PartName="/ppt/charts/style348.xml" ContentType="application/vnd.ms-office.chartstyle+xml"/>
  <Override PartName="/ppt/charts/colors348.xml" ContentType="application/vnd.ms-office.chartcolorstyle+xml"/>
  <Override PartName="/ppt/charts/chart350.xml" ContentType="application/vnd.openxmlformats-officedocument.drawingml.chart+xml"/>
  <Override PartName="/ppt/charts/style349.xml" ContentType="application/vnd.ms-office.chartstyle+xml"/>
  <Override PartName="/ppt/charts/colors349.xml" ContentType="application/vnd.ms-office.chartcolorstyle+xml"/>
  <Override PartName="/ppt/charts/chart351.xml" ContentType="application/vnd.openxmlformats-officedocument.drawingml.chart+xml"/>
  <Override PartName="/ppt/charts/style350.xml" ContentType="application/vnd.ms-office.chartstyle+xml"/>
  <Override PartName="/ppt/charts/colors350.xml" ContentType="application/vnd.ms-office.chartcolorstyle+xml"/>
  <Override PartName="/ppt/charts/chart352.xml" ContentType="application/vnd.openxmlformats-officedocument.drawingml.chart+xml"/>
  <Override PartName="/ppt/charts/style351.xml" ContentType="application/vnd.ms-office.chartstyle+xml"/>
  <Override PartName="/ppt/charts/colors351.xml" ContentType="application/vnd.ms-office.chartcolorstyle+xml"/>
  <Override PartName="/ppt/charts/chart353.xml" ContentType="application/vnd.openxmlformats-officedocument.drawingml.chart+xml"/>
  <Override PartName="/ppt/charts/style352.xml" ContentType="application/vnd.ms-office.chartstyle+xml"/>
  <Override PartName="/ppt/charts/colors352.xml" ContentType="application/vnd.ms-office.chartcolorstyle+xml"/>
  <Override PartName="/ppt/charts/chart354.xml" ContentType="application/vnd.openxmlformats-officedocument.drawingml.chart+xml"/>
  <Override PartName="/ppt/charts/style353.xml" ContentType="application/vnd.ms-office.chartstyle+xml"/>
  <Override PartName="/ppt/charts/colors353.xml" ContentType="application/vnd.ms-office.chartcolorstyle+xml"/>
  <Override PartName="/ppt/charts/chart355.xml" ContentType="application/vnd.openxmlformats-officedocument.drawingml.chart+xml"/>
  <Override PartName="/ppt/charts/style354.xml" ContentType="application/vnd.ms-office.chartstyle+xml"/>
  <Override PartName="/ppt/charts/colors354.xml" ContentType="application/vnd.ms-office.chartcolorstyle+xml"/>
  <Override PartName="/ppt/charts/chart356.xml" ContentType="application/vnd.openxmlformats-officedocument.drawingml.chart+xml"/>
  <Override PartName="/ppt/charts/style355.xml" ContentType="application/vnd.ms-office.chartstyle+xml"/>
  <Override PartName="/ppt/charts/colors355.xml" ContentType="application/vnd.ms-office.chartcolorstyle+xml"/>
  <Override PartName="/ppt/charts/chart357.xml" ContentType="application/vnd.openxmlformats-officedocument.drawingml.chart+xml"/>
  <Override PartName="/ppt/charts/style356.xml" ContentType="application/vnd.ms-office.chartstyle+xml"/>
  <Override PartName="/ppt/charts/colors356.xml" ContentType="application/vnd.ms-office.chartcolorstyle+xml"/>
  <Override PartName="/ppt/charts/chart358.xml" ContentType="application/vnd.openxmlformats-officedocument.drawingml.chart+xml"/>
  <Override PartName="/ppt/charts/style357.xml" ContentType="application/vnd.ms-office.chartstyle+xml"/>
  <Override PartName="/ppt/charts/colors357.xml" ContentType="application/vnd.ms-office.chartcolorstyle+xml"/>
  <Override PartName="/ppt/charts/chart359.xml" ContentType="application/vnd.openxmlformats-officedocument.drawingml.chart+xml"/>
  <Override PartName="/ppt/charts/style358.xml" ContentType="application/vnd.ms-office.chartstyle+xml"/>
  <Override PartName="/ppt/charts/colors358.xml" ContentType="application/vnd.ms-office.chartcolorstyle+xml"/>
  <Override PartName="/ppt/charts/chart360.xml" ContentType="application/vnd.openxmlformats-officedocument.drawingml.chart+xml"/>
  <Override PartName="/ppt/charts/style359.xml" ContentType="application/vnd.ms-office.chartstyle+xml"/>
  <Override PartName="/ppt/charts/colors359.xml" ContentType="application/vnd.ms-office.chartcolorstyle+xml"/>
  <Override PartName="/ppt/charts/chart361.xml" ContentType="application/vnd.openxmlformats-officedocument.drawingml.chart+xml"/>
  <Override PartName="/ppt/charts/style360.xml" ContentType="application/vnd.ms-office.chartstyle+xml"/>
  <Override PartName="/ppt/charts/colors360.xml" ContentType="application/vnd.ms-office.chartcolorstyle+xml"/>
  <Override PartName="/ppt/charts/chart362.xml" ContentType="application/vnd.openxmlformats-officedocument.drawingml.chart+xml"/>
  <Override PartName="/ppt/charts/style361.xml" ContentType="application/vnd.ms-office.chartstyle+xml"/>
  <Override PartName="/ppt/charts/colors361.xml" ContentType="application/vnd.ms-office.chartcolorstyle+xml"/>
  <Override PartName="/ppt/charts/chart363.xml" ContentType="application/vnd.openxmlformats-officedocument.drawingml.chart+xml"/>
  <Override PartName="/ppt/charts/style362.xml" ContentType="application/vnd.ms-office.chartstyle+xml"/>
  <Override PartName="/ppt/charts/colors362.xml" ContentType="application/vnd.ms-office.chartcolorstyle+xml"/>
  <Override PartName="/ppt/charts/chart364.xml" ContentType="application/vnd.openxmlformats-officedocument.drawingml.chart+xml"/>
  <Override PartName="/ppt/charts/style363.xml" ContentType="application/vnd.ms-office.chartstyle+xml"/>
  <Override PartName="/ppt/charts/colors363.xml" ContentType="application/vnd.ms-office.chartcolorstyle+xml"/>
  <Override PartName="/ppt/charts/chart365.xml" ContentType="application/vnd.openxmlformats-officedocument.drawingml.chart+xml"/>
  <Override PartName="/ppt/charts/style364.xml" ContentType="application/vnd.ms-office.chartstyle+xml"/>
  <Override PartName="/ppt/charts/colors364.xml" ContentType="application/vnd.ms-office.chartcolorstyle+xml"/>
  <Override PartName="/ppt/charts/chart366.xml" ContentType="application/vnd.openxmlformats-officedocument.drawingml.chart+xml"/>
  <Override PartName="/ppt/charts/style365.xml" ContentType="application/vnd.ms-office.chartstyle+xml"/>
  <Override PartName="/ppt/charts/colors365.xml" ContentType="application/vnd.ms-office.chartcolorstyle+xml"/>
  <Override PartName="/ppt/charts/chart367.xml" ContentType="application/vnd.openxmlformats-officedocument.drawingml.chart+xml"/>
  <Override PartName="/ppt/charts/style366.xml" ContentType="application/vnd.ms-office.chartstyle+xml"/>
  <Override PartName="/ppt/charts/colors366.xml" ContentType="application/vnd.ms-office.chartcolorstyle+xml"/>
  <Override PartName="/ppt/charts/chart368.xml" ContentType="application/vnd.openxmlformats-officedocument.drawingml.chart+xml"/>
  <Override PartName="/ppt/charts/style367.xml" ContentType="application/vnd.ms-office.chartstyle+xml"/>
  <Override PartName="/ppt/charts/colors367.xml" ContentType="application/vnd.ms-office.chartcolorstyle+xml"/>
  <Override PartName="/ppt/charts/chart369.xml" ContentType="application/vnd.openxmlformats-officedocument.drawingml.chart+xml"/>
  <Override PartName="/ppt/charts/style368.xml" ContentType="application/vnd.ms-office.chartstyle+xml"/>
  <Override PartName="/ppt/charts/colors368.xml" ContentType="application/vnd.ms-office.chartcolorstyle+xml"/>
  <Override PartName="/ppt/charts/chart370.xml" ContentType="application/vnd.openxmlformats-officedocument.drawingml.chart+xml"/>
  <Override PartName="/ppt/charts/style369.xml" ContentType="application/vnd.ms-office.chartstyle+xml"/>
  <Override PartName="/ppt/charts/colors369.xml" ContentType="application/vnd.ms-office.chartcolorstyle+xml"/>
  <Override PartName="/ppt/charts/chart371.xml" ContentType="application/vnd.openxmlformats-officedocument.drawingml.chart+xml"/>
  <Override PartName="/ppt/charts/style370.xml" ContentType="application/vnd.ms-office.chartstyle+xml"/>
  <Override PartName="/ppt/charts/colors370.xml" ContentType="application/vnd.ms-office.chartcolorstyle+xml"/>
  <Override PartName="/ppt/charts/chart372.xml" ContentType="application/vnd.openxmlformats-officedocument.drawingml.chart+xml"/>
  <Override PartName="/ppt/charts/style371.xml" ContentType="application/vnd.ms-office.chartstyle+xml"/>
  <Override PartName="/ppt/charts/colors371.xml" ContentType="application/vnd.ms-office.chartcolorstyle+xml"/>
  <Override PartName="/ppt/charts/chart373.xml" ContentType="application/vnd.openxmlformats-officedocument.drawingml.chart+xml"/>
  <Override PartName="/ppt/charts/style372.xml" ContentType="application/vnd.ms-office.chartstyle+xml"/>
  <Override PartName="/ppt/charts/colors372.xml" ContentType="application/vnd.ms-office.chartcolorstyle+xml"/>
  <Override PartName="/ppt/charts/chart374.xml" ContentType="application/vnd.openxmlformats-officedocument.drawingml.chart+xml"/>
  <Override PartName="/ppt/charts/style373.xml" ContentType="application/vnd.ms-office.chartstyle+xml"/>
  <Override PartName="/ppt/charts/colors373.xml" ContentType="application/vnd.ms-office.chartcolorstyle+xml"/>
  <Override PartName="/ppt/charts/chart375.xml" ContentType="application/vnd.openxmlformats-officedocument.drawingml.chart+xml"/>
  <Override PartName="/ppt/charts/style374.xml" ContentType="application/vnd.ms-office.chartstyle+xml"/>
  <Override PartName="/ppt/charts/colors374.xml" ContentType="application/vnd.ms-office.chartcolorstyle+xml"/>
  <Override PartName="/ppt/charts/chart376.xml" ContentType="application/vnd.openxmlformats-officedocument.drawingml.chart+xml"/>
  <Override PartName="/ppt/charts/style375.xml" ContentType="application/vnd.ms-office.chartstyle+xml"/>
  <Override PartName="/ppt/charts/colors375.xml" ContentType="application/vnd.ms-office.chartcolorstyle+xml"/>
  <Override PartName="/ppt/charts/chart377.xml" ContentType="application/vnd.openxmlformats-officedocument.drawingml.chart+xml"/>
  <Override PartName="/ppt/charts/style376.xml" ContentType="application/vnd.ms-office.chartstyle+xml"/>
  <Override PartName="/ppt/charts/colors376.xml" ContentType="application/vnd.ms-office.chartcolorstyle+xml"/>
  <Override PartName="/ppt/charts/chart378.xml" ContentType="application/vnd.openxmlformats-officedocument.drawingml.chart+xml"/>
  <Override PartName="/ppt/charts/style377.xml" ContentType="application/vnd.ms-office.chartstyle+xml"/>
  <Override PartName="/ppt/charts/colors377.xml" ContentType="application/vnd.ms-office.chartcolorstyle+xml"/>
  <Override PartName="/ppt/charts/chart379.xml" ContentType="application/vnd.openxmlformats-officedocument.drawingml.chart+xml"/>
  <Override PartName="/ppt/charts/style378.xml" ContentType="application/vnd.ms-office.chartstyle+xml"/>
  <Override PartName="/ppt/charts/colors378.xml" ContentType="application/vnd.ms-office.chartcolorstyle+xml"/>
  <Override PartName="/ppt/charts/chart380.xml" ContentType="application/vnd.openxmlformats-officedocument.drawingml.chart+xml"/>
  <Override PartName="/ppt/charts/style379.xml" ContentType="application/vnd.ms-office.chartstyle+xml"/>
  <Override PartName="/ppt/charts/colors379.xml" ContentType="application/vnd.ms-office.chartcolorstyle+xml"/>
  <Override PartName="/ppt/charts/chart381.xml" ContentType="application/vnd.openxmlformats-officedocument.drawingml.chart+xml"/>
  <Override PartName="/ppt/charts/style380.xml" ContentType="application/vnd.ms-office.chartstyle+xml"/>
  <Override PartName="/ppt/charts/colors380.xml" ContentType="application/vnd.ms-office.chartcolorstyle+xml"/>
  <Override PartName="/ppt/charts/chart382.xml" ContentType="application/vnd.openxmlformats-officedocument.drawingml.chart+xml"/>
  <Override PartName="/ppt/charts/style381.xml" ContentType="application/vnd.ms-office.chartstyle+xml"/>
  <Override PartName="/ppt/charts/colors381.xml" ContentType="application/vnd.ms-office.chartcolorstyle+xml"/>
  <Override PartName="/ppt/charts/chart383.xml" ContentType="application/vnd.openxmlformats-officedocument.drawingml.chart+xml"/>
  <Override PartName="/ppt/charts/style382.xml" ContentType="application/vnd.ms-office.chartstyle+xml"/>
  <Override PartName="/ppt/charts/colors382.xml" ContentType="application/vnd.ms-office.chartcolorstyle+xml"/>
  <Override PartName="/ppt/charts/chart384.xml" ContentType="application/vnd.openxmlformats-officedocument.drawingml.chart+xml"/>
  <Override PartName="/ppt/charts/style383.xml" ContentType="application/vnd.ms-office.chartstyle+xml"/>
  <Override PartName="/ppt/charts/colors383.xml" ContentType="application/vnd.ms-office.chartcolorstyle+xml"/>
  <Override PartName="/ppt/charts/chart385.xml" ContentType="application/vnd.openxmlformats-officedocument.drawingml.chart+xml"/>
  <Override PartName="/ppt/charts/style384.xml" ContentType="application/vnd.ms-office.chartstyle+xml"/>
  <Override PartName="/ppt/charts/colors384.xml" ContentType="application/vnd.ms-office.chartcolorstyle+xml"/>
  <Override PartName="/ppt/charts/chart386.xml" ContentType="application/vnd.openxmlformats-officedocument.drawingml.chart+xml"/>
  <Override PartName="/ppt/charts/style385.xml" ContentType="application/vnd.ms-office.chartstyle+xml"/>
  <Override PartName="/ppt/charts/colors385.xml" ContentType="application/vnd.ms-office.chartcolorstyle+xml"/>
  <Override PartName="/ppt/charts/chart387.xml" ContentType="application/vnd.openxmlformats-officedocument.drawingml.chart+xml"/>
  <Override PartName="/ppt/charts/style386.xml" ContentType="application/vnd.ms-office.chartstyle+xml"/>
  <Override PartName="/ppt/charts/colors386.xml" ContentType="application/vnd.ms-office.chartcolorstyle+xml"/>
  <Override PartName="/ppt/charts/chart388.xml" ContentType="application/vnd.openxmlformats-officedocument.drawingml.chart+xml"/>
  <Override PartName="/ppt/charts/style387.xml" ContentType="application/vnd.ms-office.chartstyle+xml"/>
  <Override PartName="/ppt/charts/colors387.xml" ContentType="application/vnd.ms-office.chartcolorstyle+xml"/>
  <Override PartName="/ppt/charts/chart389.xml" ContentType="application/vnd.openxmlformats-officedocument.drawingml.chart+xml"/>
  <Override PartName="/ppt/charts/style388.xml" ContentType="application/vnd.ms-office.chartstyle+xml"/>
  <Override PartName="/ppt/charts/colors388.xml" ContentType="application/vnd.ms-office.chartcolorstyle+xml"/>
  <Override PartName="/ppt/charts/chart390.xml" ContentType="application/vnd.openxmlformats-officedocument.drawingml.chart+xml"/>
  <Override PartName="/ppt/charts/style389.xml" ContentType="application/vnd.ms-office.chartstyle+xml"/>
  <Override PartName="/ppt/charts/colors389.xml" ContentType="application/vnd.ms-office.chartcolorstyle+xml"/>
  <Override PartName="/ppt/charts/chart391.xml" ContentType="application/vnd.openxmlformats-officedocument.drawingml.chart+xml"/>
  <Override PartName="/ppt/charts/style390.xml" ContentType="application/vnd.ms-office.chartstyle+xml"/>
  <Override PartName="/ppt/charts/colors390.xml" ContentType="application/vnd.ms-office.chartcolorstyle+xml"/>
  <Override PartName="/ppt/charts/chart392.xml" ContentType="application/vnd.openxmlformats-officedocument.drawingml.chart+xml"/>
  <Override PartName="/ppt/charts/style391.xml" ContentType="application/vnd.ms-office.chartstyle+xml"/>
  <Override PartName="/ppt/charts/colors391.xml" ContentType="application/vnd.ms-office.chartcolorstyle+xml"/>
  <Override PartName="/ppt/charts/chart393.xml" ContentType="application/vnd.openxmlformats-officedocument.drawingml.chart+xml"/>
  <Override PartName="/ppt/charts/style392.xml" ContentType="application/vnd.ms-office.chartstyle+xml"/>
  <Override PartName="/ppt/charts/colors392.xml" ContentType="application/vnd.ms-office.chartcolorstyle+xml"/>
  <Override PartName="/ppt/charts/chart394.xml" ContentType="application/vnd.openxmlformats-officedocument.drawingml.chart+xml"/>
  <Override PartName="/ppt/charts/style393.xml" ContentType="application/vnd.ms-office.chartstyle+xml"/>
  <Override PartName="/ppt/charts/colors393.xml" ContentType="application/vnd.ms-office.chartcolorstyle+xml"/>
  <Override PartName="/ppt/charts/chart395.xml" ContentType="application/vnd.openxmlformats-officedocument.drawingml.chart+xml"/>
  <Override PartName="/ppt/charts/style394.xml" ContentType="application/vnd.ms-office.chartstyle+xml"/>
  <Override PartName="/ppt/charts/colors394.xml" ContentType="application/vnd.ms-office.chartcolorstyle+xml"/>
  <Override PartName="/ppt/charts/chart396.xml" ContentType="application/vnd.openxmlformats-officedocument.drawingml.chart+xml"/>
  <Override PartName="/ppt/charts/style395.xml" ContentType="application/vnd.ms-office.chartstyle+xml"/>
  <Override PartName="/ppt/charts/colors395.xml" ContentType="application/vnd.ms-office.chartcolorstyle+xml"/>
  <Override PartName="/ppt/charts/chart397.xml" ContentType="application/vnd.openxmlformats-officedocument.drawingml.chart+xml"/>
  <Override PartName="/ppt/charts/style396.xml" ContentType="application/vnd.ms-office.chartstyle+xml"/>
  <Override PartName="/ppt/charts/colors396.xml" ContentType="application/vnd.ms-office.chartcolorstyle+xml"/>
  <Override PartName="/ppt/charts/chart398.xml" ContentType="application/vnd.openxmlformats-officedocument.drawingml.chart+xml"/>
  <Override PartName="/ppt/charts/style397.xml" ContentType="application/vnd.ms-office.chartstyle+xml"/>
  <Override PartName="/ppt/charts/colors397.xml" ContentType="application/vnd.ms-office.chartcolorstyle+xml"/>
  <Override PartName="/ppt/charts/chart399.xml" ContentType="application/vnd.openxmlformats-officedocument.drawingml.chart+xml"/>
  <Override PartName="/ppt/charts/style398.xml" ContentType="application/vnd.ms-office.chartstyle+xml"/>
  <Override PartName="/ppt/charts/colors398.xml" ContentType="application/vnd.ms-office.chartcolorstyle+xml"/>
  <Override PartName="/ppt/charts/chart400.xml" ContentType="application/vnd.openxmlformats-officedocument.drawingml.chart+xml"/>
  <Override PartName="/ppt/charts/style399.xml" ContentType="application/vnd.ms-office.chartstyle+xml"/>
  <Override PartName="/ppt/charts/colors399.xml" ContentType="application/vnd.ms-office.chartcolorstyle+xml"/>
  <Override PartName="/ppt/charts/chart401.xml" ContentType="application/vnd.openxmlformats-officedocument.drawingml.chart+xml"/>
  <Override PartName="/ppt/charts/style400.xml" ContentType="application/vnd.ms-office.chartstyle+xml"/>
  <Override PartName="/ppt/charts/colors400.xml" ContentType="application/vnd.ms-office.chartcolorstyle+xml"/>
  <Override PartName="/ppt/charts/chart402.xml" ContentType="application/vnd.openxmlformats-officedocument.drawingml.chart+xml"/>
  <Override PartName="/ppt/charts/style401.xml" ContentType="application/vnd.ms-office.chartstyle+xml"/>
  <Override PartName="/ppt/charts/colors401.xml" ContentType="application/vnd.ms-office.chartcolorstyle+xml"/>
  <Override PartName="/ppt/charts/chart403.xml" ContentType="application/vnd.openxmlformats-officedocument.drawingml.chart+xml"/>
  <Override PartName="/ppt/charts/style402.xml" ContentType="application/vnd.ms-office.chartstyle+xml"/>
  <Override PartName="/ppt/charts/colors402.xml" ContentType="application/vnd.ms-office.chartcolorstyle+xml"/>
  <Override PartName="/ppt/charts/chart404.xml" ContentType="application/vnd.openxmlformats-officedocument.drawingml.chart+xml"/>
  <Override PartName="/ppt/charts/style403.xml" ContentType="application/vnd.ms-office.chartstyle+xml"/>
  <Override PartName="/ppt/charts/colors403.xml" ContentType="application/vnd.ms-office.chartcolorstyle+xml"/>
  <Override PartName="/ppt/charts/chart405.xml" ContentType="application/vnd.openxmlformats-officedocument.drawingml.chart+xml"/>
  <Override PartName="/ppt/charts/style404.xml" ContentType="application/vnd.ms-office.chartstyle+xml"/>
  <Override PartName="/ppt/charts/colors404.xml" ContentType="application/vnd.ms-office.chartcolorstyle+xml"/>
  <Override PartName="/ppt/charts/chart406.xml" ContentType="application/vnd.openxmlformats-officedocument.drawingml.chart+xml"/>
  <Override PartName="/ppt/charts/style405.xml" ContentType="application/vnd.ms-office.chartstyle+xml"/>
  <Override PartName="/ppt/charts/colors405.xml" ContentType="application/vnd.ms-office.chartcolorstyle+xml"/>
  <Override PartName="/ppt/charts/chart407.xml" ContentType="application/vnd.openxmlformats-officedocument.drawingml.chart+xml"/>
  <Override PartName="/ppt/charts/style406.xml" ContentType="application/vnd.ms-office.chartstyle+xml"/>
  <Override PartName="/ppt/charts/colors406.xml" ContentType="application/vnd.ms-office.chartcolorstyle+xml"/>
  <Override PartName="/ppt/drawings/drawing1.xml" ContentType="application/vnd.openxmlformats-officedocument.drawingml.chartshapes+xml"/>
  <Override PartName="/ppt/charts/chart408.xml" ContentType="application/vnd.openxmlformats-officedocument.drawingml.chart+xml"/>
  <Override PartName="/ppt/charts/style407.xml" ContentType="application/vnd.ms-office.chartstyle+xml"/>
  <Override PartName="/ppt/charts/colors407.xml" ContentType="application/vnd.ms-office.chartcolorstyle+xml"/>
  <Override PartName="/ppt/charts/chart409.xml" ContentType="application/vnd.openxmlformats-officedocument.drawingml.chart+xml"/>
  <Override PartName="/ppt/charts/style408.xml" ContentType="application/vnd.ms-office.chartstyle+xml"/>
  <Override PartName="/ppt/charts/colors408.xml" ContentType="application/vnd.ms-office.chartcolorstyle+xml"/>
  <Override PartName="/ppt/charts/chart410.xml" ContentType="application/vnd.openxmlformats-officedocument.drawingml.chart+xml"/>
  <Override PartName="/ppt/charts/style409.xml" ContentType="application/vnd.ms-office.chartstyle+xml"/>
  <Override PartName="/ppt/charts/colors409.xml" ContentType="application/vnd.ms-office.chartcolorstyle+xml"/>
  <Override PartName="/ppt/charts/chart411.xml" ContentType="application/vnd.openxmlformats-officedocument.drawingml.chart+xml"/>
  <Override PartName="/ppt/charts/style410.xml" ContentType="application/vnd.ms-office.chartstyle+xml"/>
  <Override PartName="/ppt/charts/colors410.xml" ContentType="application/vnd.ms-office.chartcolorstyle+xml"/>
  <Override PartName="/ppt/charts/chart412.xml" ContentType="application/vnd.openxmlformats-officedocument.drawingml.chart+xml"/>
  <Override PartName="/ppt/charts/style411.xml" ContentType="application/vnd.ms-office.chartstyle+xml"/>
  <Override PartName="/ppt/charts/colors411.xml" ContentType="application/vnd.ms-office.chartcolorstyle+xml"/>
  <Override PartName="/ppt/charts/chart413.xml" ContentType="application/vnd.openxmlformats-officedocument.drawingml.chart+xml"/>
  <Override PartName="/ppt/charts/style412.xml" ContentType="application/vnd.ms-office.chartstyle+xml"/>
  <Override PartName="/ppt/charts/colors412.xml" ContentType="application/vnd.ms-office.chartcolorstyle+xml"/>
  <Override PartName="/ppt/charts/chart414.xml" ContentType="application/vnd.openxmlformats-officedocument.drawingml.chart+xml"/>
  <Override PartName="/ppt/charts/style413.xml" ContentType="application/vnd.ms-office.chartstyle+xml"/>
  <Override PartName="/ppt/charts/colors413.xml" ContentType="application/vnd.ms-office.chartcolorstyle+xml"/>
  <Override PartName="/ppt/charts/chart415.xml" ContentType="application/vnd.openxmlformats-officedocument.drawingml.chart+xml"/>
  <Override PartName="/ppt/charts/style414.xml" ContentType="application/vnd.ms-office.chartstyle+xml"/>
  <Override PartName="/ppt/charts/colors414.xml" ContentType="application/vnd.ms-office.chartcolorstyle+xml"/>
  <Override PartName="/ppt/charts/chart416.xml" ContentType="application/vnd.openxmlformats-officedocument.drawingml.chart+xml"/>
  <Override PartName="/ppt/charts/style415.xml" ContentType="application/vnd.ms-office.chartstyle+xml"/>
  <Override PartName="/ppt/charts/colors415.xml" ContentType="application/vnd.ms-office.chartcolorstyle+xml"/>
  <Override PartName="/ppt/charts/chart417.xml" ContentType="application/vnd.openxmlformats-officedocument.drawingml.chart+xml"/>
  <Override PartName="/ppt/charts/style416.xml" ContentType="application/vnd.ms-office.chartstyle+xml"/>
  <Override PartName="/ppt/charts/colors416.xml" ContentType="application/vnd.ms-office.chartcolorstyle+xml"/>
  <Override PartName="/ppt/charts/chart418.xml" ContentType="application/vnd.openxmlformats-officedocument.drawingml.chart+xml"/>
  <Override PartName="/ppt/charts/style417.xml" ContentType="application/vnd.ms-office.chartstyle+xml"/>
  <Override PartName="/ppt/charts/colors417.xml" ContentType="application/vnd.ms-office.chartcolorstyle+xml"/>
  <Override PartName="/ppt/charts/chart419.xml" ContentType="application/vnd.openxmlformats-officedocument.drawingml.chart+xml"/>
  <Override PartName="/ppt/charts/style418.xml" ContentType="application/vnd.ms-office.chartstyle+xml"/>
  <Override PartName="/ppt/charts/colors418.xml" ContentType="application/vnd.ms-office.chartcolorstyle+xml"/>
  <Override PartName="/ppt/charts/chart420.xml" ContentType="application/vnd.openxmlformats-officedocument.drawingml.chart+xml"/>
  <Override PartName="/ppt/charts/style419.xml" ContentType="application/vnd.ms-office.chartstyle+xml"/>
  <Override PartName="/ppt/charts/colors419.xml" ContentType="application/vnd.ms-office.chartcolorstyle+xml"/>
  <Override PartName="/ppt/charts/chart421.xml" ContentType="application/vnd.openxmlformats-officedocument.drawingml.chart+xml"/>
  <Override PartName="/ppt/charts/style420.xml" ContentType="application/vnd.ms-office.chartstyle+xml"/>
  <Override PartName="/ppt/charts/colors420.xml" ContentType="application/vnd.ms-office.chartcolorstyle+xml"/>
  <Override PartName="/ppt/charts/chart422.xml" ContentType="application/vnd.openxmlformats-officedocument.drawingml.chart+xml"/>
  <Override PartName="/ppt/charts/style421.xml" ContentType="application/vnd.ms-office.chartstyle+xml"/>
  <Override PartName="/ppt/charts/colors421.xml" ContentType="application/vnd.ms-office.chartcolorstyle+xml"/>
  <Override PartName="/ppt/charts/chart423.xml" ContentType="application/vnd.openxmlformats-officedocument.drawingml.chart+xml"/>
  <Override PartName="/ppt/charts/style422.xml" ContentType="application/vnd.ms-office.chartstyle+xml"/>
  <Override PartName="/ppt/charts/colors422.xml" ContentType="application/vnd.ms-office.chartcolorstyle+xml"/>
  <Override PartName="/ppt/charts/chart424.xml" ContentType="application/vnd.openxmlformats-officedocument.drawingml.chart+xml"/>
  <Override PartName="/ppt/charts/style423.xml" ContentType="application/vnd.ms-office.chartstyle+xml"/>
  <Override PartName="/ppt/charts/colors423.xml" ContentType="application/vnd.ms-office.chartcolorstyle+xml"/>
  <Override PartName="/ppt/charts/chart425.xml" ContentType="application/vnd.openxmlformats-officedocument.drawingml.chart+xml"/>
  <Override PartName="/ppt/charts/style424.xml" ContentType="application/vnd.ms-office.chartstyle+xml"/>
  <Override PartName="/ppt/charts/colors424.xml" ContentType="application/vnd.ms-office.chartcolorstyle+xml"/>
  <Override PartName="/ppt/charts/chart426.xml" ContentType="application/vnd.openxmlformats-officedocument.drawingml.chart+xml"/>
  <Override PartName="/ppt/charts/style425.xml" ContentType="application/vnd.ms-office.chartstyle+xml"/>
  <Override PartName="/ppt/charts/colors425.xml" ContentType="application/vnd.ms-office.chartcolorstyle+xml"/>
  <Override PartName="/ppt/charts/chart427.xml" ContentType="application/vnd.openxmlformats-officedocument.drawingml.chart+xml"/>
  <Override PartName="/ppt/charts/style426.xml" ContentType="application/vnd.ms-office.chartstyle+xml"/>
  <Override PartName="/ppt/charts/colors426.xml" ContentType="application/vnd.ms-office.chartcolorstyle+xml"/>
  <Override PartName="/ppt/charts/chart428.xml" ContentType="application/vnd.openxmlformats-officedocument.drawingml.chart+xml"/>
  <Override PartName="/ppt/charts/style427.xml" ContentType="application/vnd.ms-office.chartstyle+xml"/>
  <Override PartName="/ppt/charts/colors427.xml" ContentType="application/vnd.ms-office.chartcolorstyle+xml"/>
  <Override PartName="/ppt/charts/chart429.xml" ContentType="application/vnd.openxmlformats-officedocument.drawingml.chart+xml"/>
  <Override PartName="/ppt/charts/style428.xml" ContentType="application/vnd.ms-office.chartstyle+xml"/>
  <Override PartName="/ppt/charts/colors428.xml" ContentType="application/vnd.ms-office.chartcolorstyle+xml"/>
  <Override PartName="/ppt/charts/chart430.xml" ContentType="application/vnd.openxmlformats-officedocument.drawingml.chart+xml"/>
  <Override PartName="/ppt/charts/style429.xml" ContentType="application/vnd.ms-office.chartstyle+xml"/>
  <Override PartName="/ppt/charts/colors429.xml" ContentType="application/vnd.ms-office.chartcolorstyle+xml"/>
  <Override PartName="/ppt/charts/chart431.xml" ContentType="application/vnd.openxmlformats-officedocument.drawingml.chart+xml"/>
  <Override PartName="/ppt/charts/style430.xml" ContentType="application/vnd.ms-office.chartstyle+xml"/>
  <Override PartName="/ppt/charts/colors430.xml" ContentType="application/vnd.ms-office.chartcolorstyle+xml"/>
  <Override PartName="/ppt/charts/chart432.xml" ContentType="application/vnd.openxmlformats-officedocument.drawingml.chart+xml"/>
  <Override PartName="/ppt/charts/style431.xml" ContentType="application/vnd.ms-office.chartstyle+xml"/>
  <Override PartName="/ppt/charts/colors431.xml" ContentType="application/vnd.ms-office.chartcolorstyle+xml"/>
  <Override PartName="/ppt/charts/chart433.xml" ContentType="application/vnd.openxmlformats-officedocument.drawingml.chart+xml"/>
  <Override PartName="/ppt/charts/style432.xml" ContentType="application/vnd.ms-office.chartstyle+xml"/>
  <Override PartName="/ppt/charts/colors432.xml" ContentType="application/vnd.ms-office.chartcolorstyle+xml"/>
  <Override PartName="/ppt/charts/chart434.xml" ContentType="application/vnd.openxmlformats-officedocument.drawingml.chart+xml"/>
  <Override PartName="/ppt/charts/style433.xml" ContentType="application/vnd.ms-office.chartstyle+xml"/>
  <Override PartName="/ppt/charts/colors433.xml" ContentType="application/vnd.ms-office.chartcolorstyle+xml"/>
  <Override PartName="/ppt/charts/chart435.xml" ContentType="application/vnd.openxmlformats-officedocument.drawingml.chart+xml"/>
  <Override PartName="/ppt/charts/style434.xml" ContentType="application/vnd.ms-office.chartstyle+xml"/>
  <Override PartName="/ppt/charts/colors434.xml" ContentType="application/vnd.ms-office.chartcolorstyle+xml"/>
  <Override PartName="/ppt/charts/chart436.xml" ContentType="application/vnd.openxmlformats-officedocument.drawingml.chart+xml"/>
  <Override PartName="/ppt/charts/style435.xml" ContentType="application/vnd.ms-office.chartstyle+xml"/>
  <Override PartName="/ppt/charts/colors435.xml" ContentType="application/vnd.ms-office.chartcolorstyle+xml"/>
  <Override PartName="/ppt/charts/chart437.xml" ContentType="application/vnd.openxmlformats-officedocument.drawingml.chart+xml"/>
  <Override PartName="/ppt/charts/style436.xml" ContentType="application/vnd.ms-office.chartstyle+xml"/>
  <Override PartName="/ppt/charts/colors436.xml" ContentType="application/vnd.ms-office.chartcolorstyle+xml"/>
  <Override PartName="/ppt/charts/chart438.xml" ContentType="application/vnd.openxmlformats-officedocument.drawingml.chart+xml"/>
  <Override PartName="/ppt/charts/style437.xml" ContentType="application/vnd.ms-office.chartstyle+xml"/>
  <Override PartName="/ppt/charts/colors437.xml" ContentType="application/vnd.ms-office.chartcolorstyle+xml"/>
  <Override PartName="/ppt/charts/chart439.xml" ContentType="application/vnd.openxmlformats-officedocument.drawingml.chart+xml"/>
  <Override PartName="/ppt/charts/style438.xml" ContentType="application/vnd.ms-office.chartstyle+xml"/>
  <Override PartName="/ppt/charts/colors438.xml" ContentType="application/vnd.ms-office.chartcolorstyle+xml"/>
  <Override PartName="/ppt/charts/chart440.xml" ContentType="application/vnd.openxmlformats-officedocument.drawingml.chart+xml"/>
  <Override PartName="/ppt/charts/style439.xml" ContentType="application/vnd.ms-office.chartstyle+xml"/>
  <Override PartName="/ppt/charts/colors439.xml" ContentType="application/vnd.ms-office.chartcolorstyle+xml"/>
  <Override PartName="/ppt/charts/chart441.xml" ContentType="application/vnd.openxmlformats-officedocument.drawingml.chart+xml"/>
  <Override PartName="/ppt/charts/style440.xml" ContentType="application/vnd.ms-office.chartstyle+xml"/>
  <Override PartName="/ppt/charts/colors440.xml" ContentType="application/vnd.ms-office.chartcolorstyle+xml"/>
  <Override PartName="/ppt/charts/chart442.xml" ContentType="application/vnd.openxmlformats-officedocument.drawingml.chart+xml"/>
  <Override PartName="/ppt/charts/style441.xml" ContentType="application/vnd.ms-office.chartstyle+xml"/>
  <Override PartName="/ppt/charts/colors441.xml" ContentType="application/vnd.ms-office.chartcolorstyle+xml"/>
  <Override PartName="/ppt/charts/chart443.xml" ContentType="application/vnd.openxmlformats-officedocument.drawingml.chart+xml"/>
  <Override PartName="/ppt/charts/style442.xml" ContentType="application/vnd.ms-office.chartstyle+xml"/>
  <Override PartName="/ppt/charts/colors442.xml" ContentType="application/vnd.ms-office.chartcolorstyle+xml"/>
  <Override PartName="/ppt/charts/chart444.xml" ContentType="application/vnd.openxmlformats-officedocument.drawingml.chart+xml"/>
  <Override PartName="/ppt/charts/style443.xml" ContentType="application/vnd.ms-office.chartstyle+xml"/>
  <Override PartName="/ppt/charts/colors443.xml" ContentType="application/vnd.ms-office.chartcolorstyle+xml"/>
  <Override PartName="/ppt/charts/chart445.xml" ContentType="application/vnd.openxmlformats-officedocument.drawingml.chart+xml"/>
  <Override PartName="/ppt/charts/style444.xml" ContentType="application/vnd.ms-office.chartstyle+xml"/>
  <Override PartName="/ppt/charts/colors444.xml" ContentType="application/vnd.ms-office.chartcolorstyle+xml"/>
  <Override PartName="/ppt/charts/chart446.xml" ContentType="application/vnd.openxmlformats-officedocument.drawingml.chart+xml"/>
  <Override PartName="/ppt/charts/style445.xml" ContentType="application/vnd.ms-office.chartstyle+xml"/>
  <Override PartName="/ppt/charts/colors44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56"/>
  </p:notesMasterIdLst>
  <p:handoutMasterIdLst>
    <p:handoutMasterId r:id="rId57"/>
  </p:handoutMasterIdLst>
  <p:sldIdLst>
    <p:sldId id="141169528" r:id="rId2"/>
    <p:sldId id="141169529" r:id="rId3"/>
    <p:sldId id="141169530" r:id="rId4"/>
    <p:sldId id="141169531" r:id="rId5"/>
    <p:sldId id="141169532" r:id="rId6"/>
    <p:sldId id="141169533" r:id="rId7"/>
    <p:sldId id="141169534" r:id="rId8"/>
    <p:sldId id="141169535" r:id="rId9"/>
    <p:sldId id="141169536" r:id="rId10"/>
    <p:sldId id="141169537" r:id="rId11"/>
    <p:sldId id="141169538" r:id="rId12"/>
    <p:sldId id="141169539" r:id="rId13"/>
    <p:sldId id="141169540" r:id="rId14"/>
    <p:sldId id="141169541" r:id="rId15"/>
    <p:sldId id="141169542" r:id="rId16"/>
    <p:sldId id="141169543" r:id="rId17"/>
    <p:sldId id="141169544" r:id="rId18"/>
    <p:sldId id="141169545" r:id="rId19"/>
    <p:sldId id="141169546" r:id="rId20"/>
    <p:sldId id="141169547" r:id="rId21"/>
    <p:sldId id="141169548" r:id="rId22"/>
    <p:sldId id="141169549" r:id="rId23"/>
    <p:sldId id="141169550" r:id="rId24"/>
    <p:sldId id="141169551" r:id="rId25"/>
    <p:sldId id="141169552" r:id="rId26"/>
    <p:sldId id="141169553" r:id="rId27"/>
    <p:sldId id="141169554" r:id="rId28"/>
    <p:sldId id="141169555" r:id="rId29"/>
    <p:sldId id="141169556" r:id="rId30"/>
    <p:sldId id="141169557" r:id="rId31"/>
    <p:sldId id="141169558" r:id="rId32"/>
    <p:sldId id="141169559" r:id="rId33"/>
    <p:sldId id="141169560" r:id="rId34"/>
    <p:sldId id="141169561" r:id="rId35"/>
    <p:sldId id="141169562" r:id="rId36"/>
    <p:sldId id="141169563" r:id="rId37"/>
    <p:sldId id="141169564" r:id="rId38"/>
    <p:sldId id="141169565" r:id="rId39"/>
    <p:sldId id="141169566" r:id="rId40"/>
    <p:sldId id="141169567" r:id="rId41"/>
    <p:sldId id="141169568" r:id="rId42"/>
    <p:sldId id="141169569" r:id="rId43"/>
    <p:sldId id="141169570" r:id="rId44"/>
    <p:sldId id="141169571" r:id="rId45"/>
    <p:sldId id="141169572" r:id="rId46"/>
    <p:sldId id="141169573" r:id="rId47"/>
    <p:sldId id="141169574" r:id="rId48"/>
    <p:sldId id="141169575" r:id="rId49"/>
    <p:sldId id="141169576" r:id="rId50"/>
    <p:sldId id="141169577" r:id="rId51"/>
    <p:sldId id="141169578" r:id="rId52"/>
    <p:sldId id="141169579" r:id="rId53"/>
    <p:sldId id="141169580" r:id="rId54"/>
    <p:sldId id="141169581" r:id="rId5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2F528F"/>
    <a:srgbClr val="DAE3F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075" autoAdjust="0"/>
  </p:normalViewPr>
  <p:slideViewPr>
    <p:cSldViewPr snapToGrid="0">
      <p:cViewPr varScale="1">
        <p:scale>
          <a:sx n="73" d="100"/>
          <a:sy n="73" d="100"/>
        </p:scale>
        <p:origin x="732" y="7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1"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s>
</file>

<file path=ppt/charts/_rels/chart11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17.xml"/><Relationship Id="rId1" Type="http://schemas.microsoft.com/office/2011/relationships/chartStyle" Target="style117.xml"/></Relationships>
</file>

<file path=ppt/charts/_rels/chart11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18.xml"/><Relationship Id="rId1" Type="http://schemas.microsoft.com/office/2011/relationships/chartStyle" Target="style118.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19.xml"/><Relationship Id="rId1" Type="http://schemas.microsoft.com/office/2011/relationships/chartStyle" Target="style119.xml"/></Relationships>
</file>

<file path=ppt/charts/_rels/chart12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20.xml"/><Relationship Id="rId1" Type="http://schemas.microsoft.com/office/2011/relationships/chartStyle" Target="style120.xml"/></Relationships>
</file>

<file path=ppt/charts/_rels/chart12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21.xml"/><Relationship Id="rId1" Type="http://schemas.microsoft.com/office/2011/relationships/chartStyle" Target="style121.xml"/></Relationships>
</file>

<file path=ppt/charts/_rels/chart12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22.xml"/><Relationship Id="rId1" Type="http://schemas.microsoft.com/office/2011/relationships/chartStyle" Target="style122.xml"/></Relationships>
</file>

<file path=ppt/charts/_rels/chart12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23.xml"/><Relationship Id="rId1" Type="http://schemas.microsoft.com/office/2011/relationships/chartStyle" Target="style123.xml"/></Relationships>
</file>

<file path=ppt/charts/_rels/chart12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24.xml"/><Relationship Id="rId1" Type="http://schemas.microsoft.com/office/2011/relationships/chartStyle" Target="style124.xml"/></Relationships>
</file>

<file path=ppt/charts/_rels/chart12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25.xml"/><Relationship Id="rId1" Type="http://schemas.microsoft.com/office/2011/relationships/chartStyle" Target="style125.xml"/></Relationships>
</file>

<file path=ppt/charts/_rels/chart12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26.xml"/><Relationship Id="rId1" Type="http://schemas.microsoft.com/office/2011/relationships/chartStyle" Target="style126.xml"/></Relationships>
</file>

<file path=ppt/charts/_rels/chart12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27.xml"/><Relationship Id="rId1" Type="http://schemas.microsoft.com/office/2011/relationships/chartStyle" Target="style127.xml"/></Relationships>
</file>

<file path=ppt/charts/_rels/chart12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28.xml"/><Relationship Id="rId1" Type="http://schemas.microsoft.com/office/2011/relationships/chartStyle" Target="style128.xml"/></Relationships>
</file>

<file path=ppt/charts/_rels/chart13.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29.xml"/><Relationship Id="rId1" Type="http://schemas.microsoft.com/office/2011/relationships/chartStyle" Target="style129.xml"/></Relationships>
</file>

<file path=ppt/charts/_rels/chart13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0.xml"/><Relationship Id="rId1" Type="http://schemas.microsoft.com/office/2011/relationships/chartStyle" Target="style130.xml"/></Relationships>
</file>

<file path=ppt/charts/_rels/chart13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1.xml"/><Relationship Id="rId1" Type="http://schemas.microsoft.com/office/2011/relationships/chartStyle" Target="style131.xml"/></Relationships>
</file>

<file path=ppt/charts/_rels/chart13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2.xml"/><Relationship Id="rId1" Type="http://schemas.microsoft.com/office/2011/relationships/chartStyle" Target="style132.xml"/></Relationships>
</file>

<file path=ppt/charts/_rels/chart13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3.xml"/><Relationship Id="rId1" Type="http://schemas.microsoft.com/office/2011/relationships/chartStyle" Target="style133.xml"/></Relationships>
</file>

<file path=ppt/charts/_rels/chart13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4.xml"/><Relationship Id="rId1" Type="http://schemas.microsoft.com/office/2011/relationships/chartStyle" Target="style134.xml"/></Relationships>
</file>

<file path=ppt/charts/_rels/chart13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35.xml"/><Relationship Id="rId1" Type="http://schemas.microsoft.com/office/2011/relationships/chartStyle" Target="style135.xml"/></Relationships>
</file>

<file path=ppt/charts/_rels/chart13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36.xml"/><Relationship Id="rId1" Type="http://schemas.microsoft.com/office/2011/relationships/chartStyle" Target="style136.xml"/></Relationships>
</file>

<file path=ppt/charts/_rels/chart13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37.xml"/><Relationship Id="rId1" Type="http://schemas.microsoft.com/office/2011/relationships/chartStyle" Target="style137.xml"/></Relationships>
</file>

<file path=ppt/charts/_rels/chart13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38.xml"/><Relationship Id="rId1" Type="http://schemas.microsoft.com/office/2011/relationships/chartStyle" Target="style138.xml"/></Relationships>
</file>

<file path=ppt/charts/_rels/chart14.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39.xml"/><Relationship Id="rId1" Type="http://schemas.microsoft.com/office/2011/relationships/chartStyle" Target="style139.xml"/></Relationships>
</file>

<file path=ppt/charts/_rels/chart14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40.xml"/><Relationship Id="rId1" Type="http://schemas.microsoft.com/office/2011/relationships/chartStyle" Target="style140.xml"/></Relationships>
</file>

<file path=ppt/charts/_rels/chart14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41.xml"/><Relationship Id="rId1" Type="http://schemas.microsoft.com/office/2011/relationships/chartStyle" Target="style141.xml"/></Relationships>
</file>

<file path=ppt/charts/_rels/chart14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2.xml"/><Relationship Id="rId1" Type="http://schemas.microsoft.com/office/2011/relationships/chartStyle" Target="style142.xml"/></Relationships>
</file>

<file path=ppt/charts/_rels/chart14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3.xml"/><Relationship Id="rId1" Type="http://schemas.microsoft.com/office/2011/relationships/chartStyle" Target="style143.xml"/></Relationships>
</file>

<file path=ppt/charts/_rels/chart14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4.xml"/><Relationship Id="rId1" Type="http://schemas.microsoft.com/office/2011/relationships/chartStyle" Target="style144.xml"/></Relationships>
</file>

<file path=ppt/charts/_rels/chart14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5.xml"/><Relationship Id="rId1" Type="http://schemas.microsoft.com/office/2011/relationships/chartStyle" Target="style145.xml"/></Relationships>
</file>

<file path=ppt/charts/_rels/chart14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6.xml"/><Relationship Id="rId1" Type="http://schemas.microsoft.com/office/2011/relationships/chartStyle" Target="style146.xml"/></Relationships>
</file>

<file path=ppt/charts/_rels/chart14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47.xml"/><Relationship Id="rId1" Type="http://schemas.microsoft.com/office/2011/relationships/chartStyle" Target="style147.xml"/></Relationships>
</file>

<file path=ppt/charts/_rels/chart14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48.xml"/><Relationship Id="rId1" Type="http://schemas.microsoft.com/office/2011/relationships/chartStyle" Target="style148.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49.xml"/><Relationship Id="rId1" Type="http://schemas.microsoft.com/office/2011/relationships/chartStyle" Target="style149.xml"/></Relationships>
</file>

<file path=ppt/charts/_rels/chart15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50.xml"/><Relationship Id="rId1" Type="http://schemas.microsoft.com/office/2011/relationships/chartStyle" Target="style150.xml"/></Relationships>
</file>

<file path=ppt/charts/_rels/chart15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51.xml"/><Relationship Id="rId1" Type="http://schemas.microsoft.com/office/2011/relationships/chartStyle" Target="style151.xml"/></Relationships>
</file>

<file path=ppt/charts/_rels/chart15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52.xml"/><Relationship Id="rId1" Type="http://schemas.microsoft.com/office/2011/relationships/chartStyle" Target="style152.xml"/></Relationships>
</file>

<file path=ppt/charts/_rels/chart15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53.xml"/><Relationship Id="rId1" Type="http://schemas.microsoft.com/office/2011/relationships/chartStyle" Target="style153.xml"/></Relationships>
</file>

<file path=ppt/charts/_rels/chart15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4.xml"/><Relationship Id="rId1" Type="http://schemas.microsoft.com/office/2011/relationships/chartStyle" Target="style154.xml"/></Relationships>
</file>

<file path=ppt/charts/_rels/chart15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5.xml"/><Relationship Id="rId1" Type="http://schemas.microsoft.com/office/2011/relationships/chartStyle" Target="style155.xml"/></Relationships>
</file>

<file path=ppt/charts/_rels/chart15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6.xml"/><Relationship Id="rId1" Type="http://schemas.microsoft.com/office/2011/relationships/chartStyle" Target="style156.xml"/></Relationships>
</file>

<file path=ppt/charts/_rels/chart15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7.xml"/><Relationship Id="rId1" Type="http://schemas.microsoft.com/office/2011/relationships/chartStyle" Target="style157.xml"/></Relationships>
</file>

<file path=ppt/charts/_rels/chart15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8.xml"/><Relationship Id="rId1" Type="http://schemas.microsoft.com/office/2011/relationships/chartStyle" Target="style158.xml"/></Relationships>
</file>

<file path=ppt/charts/_rels/chart16.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59.xml"/><Relationship Id="rId1" Type="http://schemas.microsoft.com/office/2011/relationships/chartStyle" Target="style159.xml"/></Relationships>
</file>

<file path=ppt/charts/_rels/chart16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60.xml"/><Relationship Id="rId1" Type="http://schemas.microsoft.com/office/2011/relationships/chartStyle" Target="style160.xml"/></Relationships>
</file>

<file path=ppt/charts/_rels/chart16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61.xml"/><Relationship Id="rId1" Type="http://schemas.microsoft.com/office/2011/relationships/chartStyle" Target="style161.xml"/></Relationships>
</file>

<file path=ppt/charts/_rels/chart16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62.xml"/><Relationship Id="rId1" Type="http://schemas.microsoft.com/office/2011/relationships/chartStyle" Target="style162.xml"/></Relationships>
</file>

<file path=ppt/charts/_rels/chart16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63.xml"/><Relationship Id="rId1" Type="http://schemas.microsoft.com/office/2011/relationships/chartStyle" Target="style163.xml"/></Relationships>
</file>

<file path=ppt/charts/_rels/chart16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64.xml"/><Relationship Id="rId1" Type="http://schemas.microsoft.com/office/2011/relationships/chartStyle" Target="style164.xml"/></Relationships>
</file>

<file path=ppt/charts/_rels/chart16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65.xml"/><Relationship Id="rId1" Type="http://schemas.microsoft.com/office/2011/relationships/chartStyle" Target="style165.xml"/></Relationships>
</file>

<file path=ppt/charts/_rels/chart16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66.xml"/><Relationship Id="rId1" Type="http://schemas.microsoft.com/office/2011/relationships/chartStyle" Target="style166.xml"/></Relationships>
</file>

<file path=ppt/charts/_rels/chart16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67.xml"/><Relationship Id="rId1" Type="http://schemas.microsoft.com/office/2011/relationships/chartStyle" Target="style167.xml"/></Relationships>
</file>

<file path=ppt/charts/_rels/chart16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68.xml"/><Relationship Id="rId1" Type="http://schemas.microsoft.com/office/2011/relationships/chartStyle" Target="style168.xml"/></Relationships>
</file>

<file path=ppt/charts/_rels/chart17.xml.rels><?xml version="1.0" encoding="UTF-8" standalone="yes"?>
<Relationships xmlns="http://schemas.openxmlformats.org/package/2006/relationships"><Relationship Id="rId2" Type="http://schemas.microsoft.com/office/2011/relationships/chartColorStyle" Target="colors17.xml"/><Relationship Id="rId1" Type="http://schemas.microsoft.com/office/2011/relationships/chartStyle" Target="style17.xml"/></Relationships>
</file>

<file path=ppt/charts/_rels/chart17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69.xml"/><Relationship Id="rId1" Type="http://schemas.microsoft.com/office/2011/relationships/chartStyle" Target="style169.xml"/></Relationships>
</file>

<file path=ppt/charts/_rels/chart17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70.xml"/><Relationship Id="rId1" Type="http://schemas.microsoft.com/office/2011/relationships/chartStyle" Target="style170.xml"/></Relationships>
</file>

<file path=ppt/charts/_rels/chart17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71.xml"/><Relationship Id="rId1" Type="http://schemas.microsoft.com/office/2011/relationships/chartStyle" Target="style171.xml"/></Relationships>
</file>

<file path=ppt/charts/_rels/chart17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72.xml"/><Relationship Id="rId1" Type="http://schemas.microsoft.com/office/2011/relationships/chartStyle" Target="style172.xml"/></Relationships>
</file>

<file path=ppt/charts/_rels/chart17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73.xml"/><Relationship Id="rId1" Type="http://schemas.microsoft.com/office/2011/relationships/chartStyle" Target="style173.xml"/></Relationships>
</file>

<file path=ppt/charts/_rels/chart17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74.xml"/><Relationship Id="rId1" Type="http://schemas.microsoft.com/office/2011/relationships/chartStyle" Target="style174.xml"/></Relationships>
</file>

<file path=ppt/charts/_rels/chart17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75.xml"/><Relationship Id="rId1" Type="http://schemas.microsoft.com/office/2011/relationships/chartStyle" Target="style175.xml"/></Relationships>
</file>

<file path=ppt/charts/_rels/chart17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76.xml"/><Relationship Id="rId1" Type="http://schemas.microsoft.com/office/2011/relationships/chartStyle" Target="style176.xml"/></Relationships>
</file>

<file path=ppt/charts/_rels/chart17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77.xml"/><Relationship Id="rId1" Type="http://schemas.microsoft.com/office/2011/relationships/chartStyle" Target="style177.xml"/></Relationships>
</file>

<file path=ppt/charts/_rels/chart17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78.xml"/><Relationship Id="rId1" Type="http://schemas.microsoft.com/office/2011/relationships/chartStyle" Target="style178.xml"/></Relationships>
</file>

<file path=ppt/charts/_rels/chart18.xml.rels><?xml version="1.0" encoding="UTF-8" standalone="yes"?>
<Relationships xmlns="http://schemas.openxmlformats.org/package/2006/relationships"><Relationship Id="rId2" Type="http://schemas.microsoft.com/office/2011/relationships/chartColorStyle" Target="colors18.xml"/><Relationship Id="rId1" Type="http://schemas.microsoft.com/office/2011/relationships/chartStyle" Target="style18.xml"/></Relationships>
</file>

<file path=ppt/charts/_rels/chart18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79.xml"/><Relationship Id="rId1" Type="http://schemas.microsoft.com/office/2011/relationships/chartStyle" Target="style179.xml"/></Relationships>
</file>

<file path=ppt/charts/_rels/chart18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80.xml"/><Relationship Id="rId1" Type="http://schemas.microsoft.com/office/2011/relationships/chartStyle" Target="style180.xml"/></Relationships>
</file>

<file path=ppt/charts/_rels/chart18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81.xml"/><Relationship Id="rId1" Type="http://schemas.microsoft.com/office/2011/relationships/chartStyle" Target="style181.xml"/></Relationships>
</file>

<file path=ppt/charts/_rels/chart18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82.xml"/><Relationship Id="rId1" Type="http://schemas.microsoft.com/office/2011/relationships/chartStyle" Target="style182.xml"/></Relationships>
</file>

<file path=ppt/charts/_rels/chart18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83.xml"/><Relationship Id="rId1" Type="http://schemas.microsoft.com/office/2011/relationships/chartStyle" Target="style183.xml"/></Relationships>
</file>

<file path=ppt/charts/_rels/chart18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84.xml"/><Relationship Id="rId1" Type="http://schemas.microsoft.com/office/2011/relationships/chartStyle" Target="style184.xml"/></Relationships>
</file>

<file path=ppt/charts/_rels/chart18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85.xml"/><Relationship Id="rId1" Type="http://schemas.microsoft.com/office/2011/relationships/chartStyle" Target="style185.xml"/></Relationships>
</file>

<file path=ppt/charts/_rels/chart18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86.xml"/><Relationship Id="rId1" Type="http://schemas.microsoft.com/office/2011/relationships/chartStyle" Target="style186.xml"/></Relationships>
</file>

<file path=ppt/charts/_rels/chart18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87.xml"/><Relationship Id="rId1" Type="http://schemas.microsoft.com/office/2011/relationships/chartStyle" Target="style187.xml"/></Relationships>
</file>

<file path=ppt/charts/_rels/chart18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88.xml"/><Relationship Id="rId1" Type="http://schemas.microsoft.com/office/2011/relationships/chartStyle" Target="style188.xml"/></Relationships>
</file>

<file path=ppt/charts/_rels/chart19.xml.rels><?xml version="1.0" encoding="UTF-8" standalone="yes"?>
<Relationships xmlns="http://schemas.openxmlformats.org/package/2006/relationships"><Relationship Id="rId2" Type="http://schemas.microsoft.com/office/2011/relationships/chartColorStyle" Target="colors19.xml"/><Relationship Id="rId1" Type="http://schemas.microsoft.com/office/2011/relationships/chartStyle" Target="style19.xml"/></Relationships>
</file>

<file path=ppt/charts/_rels/chart19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89.xml"/><Relationship Id="rId1" Type="http://schemas.microsoft.com/office/2011/relationships/chartStyle" Target="style189.xml"/></Relationships>
</file>

<file path=ppt/charts/_rels/chart19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0.xml"/><Relationship Id="rId1" Type="http://schemas.microsoft.com/office/2011/relationships/chartStyle" Target="style190.xml"/></Relationships>
</file>

<file path=ppt/charts/_rels/chart19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1.xml"/><Relationship Id="rId1" Type="http://schemas.microsoft.com/office/2011/relationships/chartStyle" Target="style191.xml"/></Relationships>
</file>

<file path=ppt/charts/_rels/chart19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2.xml"/><Relationship Id="rId1" Type="http://schemas.microsoft.com/office/2011/relationships/chartStyle" Target="style192.xml"/></Relationships>
</file>

<file path=ppt/charts/_rels/chart19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3.xml"/><Relationship Id="rId1" Type="http://schemas.microsoft.com/office/2011/relationships/chartStyle" Target="style193.xml"/></Relationships>
</file>

<file path=ppt/charts/_rels/chart19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4.xml"/><Relationship Id="rId1" Type="http://schemas.microsoft.com/office/2011/relationships/chartStyle" Target="style194.xml"/></Relationships>
</file>

<file path=ppt/charts/_rels/chart19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95.xml"/><Relationship Id="rId1" Type="http://schemas.microsoft.com/office/2011/relationships/chartStyle" Target="style195.xml"/></Relationships>
</file>

<file path=ppt/charts/_rels/chart19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96.xml"/><Relationship Id="rId1" Type="http://schemas.microsoft.com/office/2011/relationships/chartStyle" Target="style196.xml"/></Relationships>
</file>

<file path=ppt/charts/_rels/chart19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97.xml"/><Relationship Id="rId1" Type="http://schemas.microsoft.com/office/2011/relationships/chartStyle" Target="style197.xml"/></Relationships>
</file>

<file path=ppt/charts/_rels/chart19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98.xml"/><Relationship Id="rId1" Type="http://schemas.microsoft.com/office/2011/relationships/chartStyle" Target="style198.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microsoft.com/office/2011/relationships/chartColorStyle" Target="colors20.xml"/><Relationship Id="rId1" Type="http://schemas.microsoft.com/office/2011/relationships/chartStyle" Target="style20.xml"/></Relationships>
</file>

<file path=ppt/charts/_rels/chart20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99.xml"/><Relationship Id="rId1" Type="http://schemas.microsoft.com/office/2011/relationships/chartStyle" Target="style199.xml"/></Relationships>
</file>

<file path=ppt/charts/_rels/chart20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00.xml"/><Relationship Id="rId1" Type="http://schemas.microsoft.com/office/2011/relationships/chartStyle" Target="style200.xml"/></Relationships>
</file>

<file path=ppt/charts/_rels/chart20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01.xml"/><Relationship Id="rId1" Type="http://schemas.microsoft.com/office/2011/relationships/chartStyle" Target="style201.xml"/></Relationships>
</file>

<file path=ppt/charts/_rels/chart20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2.xml"/><Relationship Id="rId1" Type="http://schemas.microsoft.com/office/2011/relationships/chartStyle" Target="style202.xml"/></Relationships>
</file>

<file path=ppt/charts/_rels/chart20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3.xml"/><Relationship Id="rId1" Type="http://schemas.microsoft.com/office/2011/relationships/chartStyle" Target="style203.xml"/></Relationships>
</file>

<file path=ppt/charts/_rels/chart20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4.xml"/><Relationship Id="rId1" Type="http://schemas.microsoft.com/office/2011/relationships/chartStyle" Target="style204.xml"/></Relationships>
</file>

<file path=ppt/charts/_rels/chart20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5.xml"/><Relationship Id="rId1" Type="http://schemas.microsoft.com/office/2011/relationships/chartStyle" Target="style205.xml"/></Relationships>
</file>

<file path=ppt/charts/_rels/chart20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6.xml"/><Relationship Id="rId1" Type="http://schemas.microsoft.com/office/2011/relationships/chartStyle" Target="style206.xml"/></Relationships>
</file>

<file path=ppt/charts/_rels/chart20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07.xml"/><Relationship Id="rId1" Type="http://schemas.microsoft.com/office/2011/relationships/chartStyle" Target="style207.xml"/></Relationships>
</file>

<file path=ppt/charts/_rels/chart20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08.xml"/><Relationship Id="rId1" Type="http://schemas.microsoft.com/office/2011/relationships/chartStyle" Target="style208.xml"/></Relationships>
</file>

<file path=ppt/charts/_rels/chart21.xml.rels><?xml version="1.0" encoding="UTF-8" standalone="yes"?>
<Relationships xmlns="http://schemas.openxmlformats.org/package/2006/relationships"><Relationship Id="rId2" Type="http://schemas.microsoft.com/office/2011/relationships/chartColorStyle" Target="colors21.xml"/><Relationship Id="rId1" Type="http://schemas.microsoft.com/office/2011/relationships/chartStyle" Target="style21.xml"/></Relationships>
</file>

<file path=ppt/charts/_rels/chart21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09.xml"/><Relationship Id="rId1" Type="http://schemas.microsoft.com/office/2011/relationships/chartStyle" Target="style209.xml"/></Relationships>
</file>

<file path=ppt/charts/_rels/chart21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10.xml"/><Relationship Id="rId1" Type="http://schemas.microsoft.com/office/2011/relationships/chartStyle" Target="style210.xml"/></Relationships>
</file>

<file path=ppt/charts/_rels/chart21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11.xml"/><Relationship Id="rId1" Type="http://schemas.microsoft.com/office/2011/relationships/chartStyle" Target="style211.xml"/></Relationships>
</file>

<file path=ppt/charts/_rels/chart21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12.xml"/><Relationship Id="rId1" Type="http://schemas.microsoft.com/office/2011/relationships/chartStyle" Target="style212.xml"/></Relationships>
</file>

<file path=ppt/charts/_rels/chart21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13.xml"/><Relationship Id="rId1" Type="http://schemas.microsoft.com/office/2011/relationships/chartStyle" Target="style213.xml"/></Relationships>
</file>

<file path=ppt/charts/_rels/chart21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14.xml"/><Relationship Id="rId1" Type="http://schemas.microsoft.com/office/2011/relationships/chartStyle" Target="style214.xml"/></Relationships>
</file>

<file path=ppt/charts/_rels/chart21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5.xml"/><Relationship Id="rId1" Type="http://schemas.microsoft.com/office/2011/relationships/chartStyle" Target="style215.xml"/></Relationships>
</file>

<file path=ppt/charts/_rels/chart21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6.xml"/><Relationship Id="rId1" Type="http://schemas.microsoft.com/office/2011/relationships/chartStyle" Target="style216.xml"/></Relationships>
</file>

<file path=ppt/charts/_rels/chart21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7.xml"/><Relationship Id="rId1" Type="http://schemas.microsoft.com/office/2011/relationships/chartStyle" Target="style217.xml"/></Relationships>
</file>

<file path=ppt/charts/_rels/chart21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8.xml"/><Relationship Id="rId1" Type="http://schemas.microsoft.com/office/2011/relationships/chartStyle" Target="style218.xml"/></Relationships>
</file>

<file path=ppt/charts/_rels/chart22.xml.rels><?xml version="1.0" encoding="UTF-8" standalone="yes"?>
<Relationships xmlns="http://schemas.openxmlformats.org/package/2006/relationships"><Relationship Id="rId2" Type="http://schemas.microsoft.com/office/2011/relationships/chartColorStyle" Target="colors22.xml"/><Relationship Id="rId1" Type="http://schemas.microsoft.com/office/2011/relationships/chartStyle" Target="style22.xml"/></Relationships>
</file>

<file path=ppt/charts/_rels/chart22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9.xml"/><Relationship Id="rId1" Type="http://schemas.microsoft.com/office/2011/relationships/chartStyle" Target="style219.xml"/></Relationships>
</file>

<file path=ppt/charts/_rels/chart22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20.xml"/><Relationship Id="rId1" Type="http://schemas.microsoft.com/office/2011/relationships/chartStyle" Target="style220.xml"/></Relationships>
</file>

<file path=ppt/charts/_rels/chart22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21.xml"/><Relationship Id="rId1" Type="http://schemas.microsoft.com/office/2011/relationships/chartStyle" Target="style221.xml"/></Relationships>
</file>

<file path=ppt/charts/_rels/chart22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22.xml"/><Relationship Id="rId1" Type="http://schemas.microsoft.com/office/2011/relationships/chartStyle" Target="style222.xml"/></Relationships>
</file>

<file path=ppt/charts/_rels/chart22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23.xml"/><Relationship Id="rId1" Type="http://schemas.microsoft.com/office/2011/relationships/chartStyle" Target="style223.xml"/></Relationships>
</file>

<file path=ppt/charts/_rels/chart22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24.xml"/><Relationship Id="rId1" Type="http://schemas.microsoft.com/office/2011/relationships/chartStyle" Target="style224.xml"/></Relationships>
</file>

<file path=ppt/charts/_rels/chart22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25.xml"/><Relationship Id="rId1" Type="http://schemas.microsoft.com/office/2011/relationships/chartStyle" Target="style225.xml"/></Relationships>
</file>

<file path=ppt/charts/_rels/chart22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26.xml"/><Relationship Id="rId1" Type="http://schemas.microsoft.com/office/2011/relationships/chartStyle" Target="style226.xml"/></Relationships>
</file>

<file path=ppt/charts/_rels/chart22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27.xml"/><Relationship Id="rId1" Type="http://schemas.microsoft.com/office/2011/relationships/chartStyle" Target="style227.xml"/></Relationships>
</file>

<file path=ppt/charts/_rels/chart22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28.xml"/><Relationship Id="rId1" Type="http://schemas.microsoft.com/office/2011/relationships/chartStyle" Target="style228.xml"/></Relationships>
</file>

<file path=ppt/charts/_rels/chart23.xml.rels><?xml version="1.0" encoding="UTF-8" standalone="yes"?>
<Relationships xmlns="http://schemas.openxmlformats.org/package/2006/relationships"><Relationship Id="rId2" Type="http://schemas.microsoft.com/office/2011/relationships/chartColorStyle" Target="colors23.xml"/><Relationship Id="rId1" Type="http://schemas.microsoft.com/office/2011/relationships/chartStyle" Target="style23.xml"/></Relationships>
</file>

<file path=ppt/charts/_rels/chart23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29.xml"/><Relationship Id="rId1" Type="http://schemas.microsoft.com/office/2011/relationships/chartStyle" Target="style229.xml"/></Relationships>
</file>

<file path=ppt/charts/_rels/chart23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30.xml"/><Relationship Id="rId1" Type="http://schemas.microsoft.com/office/2011/relationships/chartStyle" Target="style230.xml"/></Relationships>
</file>

<file path=ppt/charts/_rels/chart23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31.xml"/><Relationship Id="rId1" Type="http://schemas.microsoft.com/office/2011/relationships/chartStyle" Target="style231.xml"/></Relationships>
</file>

<file path=ppt/charts/_rels/chart23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32.xml"/><Relationship Id="rId1" Type="http://schemas.microsoft.com/office/2011/relationships/chartStyle" Target="style232.xml"/></Relationships>
</file>

<file path=ppt/charts/_rels/chart23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33.xml"/><Relationship Id="rId1" Type="http://schemas.microsoft.com/office/2011/relationships/chartStyle" Target="style233.xml"/></Relationships>
</file>

<file path=ppt/charts/_rels/chart23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34.xml"/><Relationship Id="rId1" Type="http://schemas.microsoft.com/office/2011/relationships/chartStyle" Target="style234.xml"/></Relationships>
</file>

<file path=ppt/charts/_rels/chart23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35.xml"/><Relationship Id="rId1" Type="http://schemas.microsoft.com/office/2011/relationships/chartStyle" Target="style235.xml"/></Relationships>
</file>

<file path=ppt/charts/_rels/chart23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36.xml"/><Relationship Id="rId1" Type="http://schemas.microsoft.com/office/2011/relationships/chartStyle" Target="style236.xml"/></Relationships>
</file>

<file path=ppt/charts/_rels/chart23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37.xml"/><Relationship Id="rId1" Type="http://schemas.microsoft.com/office/2011/relationships/chartStyle" Target="style237.xml"/></Relationships>
</file>

<file path=ppt/charts/_rels/chart23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38.xml"/><Relationship Id="rId1" Type="http://schemas.microsoft.com/office/2011/relationships/chartStyle" Target="style238.xml"/></Relationships>
</file>

<file path=ppt/charts/_rels/chart24.xml.rels><?xml version="1.0" encoding="UTF-8" standalone="yes"?>
<Relationships xmlns="http://schemas.openxmlformats.org/package/2006/relationships"><Relationship Id="rId2" Type="http://schemas.microsoft.com/office/2011/relationships/chartColorStyle" Target="colors24.xml"/><Relationship Id="rId1" Type="http://schemas.microsoft.com/office/2011/relationships/chartStyle" Target="style24.xml"/></Relationships>
</file>

<file path=ppt/charts/_rels/chart24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39.xml"/><Relationship Id="rId1" Type="http://schemas.microsoft.com/office/2011/relationships/chartStyle" Target="style239.xml"/></Relationships>
</file>

<file path=ppt/charts/_rels/chart24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0.xml"/><Relationship Id="rId1" Type="http://schemas.microsoft.com/office/2011/relationships/chartStyle" Target="style240.xml"/></Relationships>
</file>

<file path=ppt/charts/_rels/chart24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1.xml"/><Relationship Id="rId1" Type="http://schemas.microsoft.com/office/2011/relationships/chartStyle" Target="style241.xml"/></Relationships>
</file>

<file path=ppt/charts/_rels/chart24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2.xml"/><Relationship Id="rId1" Type="http://schemas.microsoft.com/office/2011/relationships/chartStyle" Target="style242.xml"/></Relationships>
</file>

<file path=ppt/charts/_rels/chart24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3.xml"/><Relationship Id="rId1" Type="http://schemas.microsoft.com/office/2011/relationships/chartStyle" Target="style243.xml"/></Relationships>
</file>

<file path=ppt/charts/_rels/chart24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4.xml"/><Relationship Id="rId1" Type="http://schemas.microsoft.com/office/2011/relationships/chartStyle" Target="style244.xml"/></Relationships>
</file>

<file path=ppt/charts/_rels/chart24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45.xml"/><Relationship Id="rId1" Type="http://schemas.microsoft.com/office/2011/relationships/chartStyle" Target="style245.xml"/></Relationships>
</file>

<file path=ppt/charts/_rels/chart24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46.xml"/><Relationship Id="rId1" Type="http://schemas.microsoft.com/office/2011/relationships/chartStyle" Target="style246.xml"/></Relationships>
</file>

<file path=ppt/charts/_rels/chart24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47.xml"/><Relationship Id="rId1" Type="http://schemas.microsoft.com/office/2011/relationships/chartStyle" Target="style247.xml"/></Relationships>
</file>

<file path=ppt/charts/_rels/chart24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48.xml"/><Relationship Id="rId1" Type="http://schemas.microsoft.com/office/2011/relationships/chartStyle" Target="style248.xml"/></Relationships>
</file>

<file path=ppt/charts/_rels/chart25.xml.rels><?xml version="1.0" encoding="UTF-8" standalone="yes"?>
<Relationships xmlns="http://schemas.openxmlformats.org/package/2006/relationships"><Relationship Id="rId2" Type="http://schemas.microsoft.com/office/2011/relationships/chartColorStyle" Target="colors25.xml"/><Relationship Id="rId1" Type="http://schemas.microsoft.com/office/2011/relationships/chartStyle" Target="style25.xml"/></Relationships>
</file>

<file path=ppt/charts/_rels/chart25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49.xml"/><Relationship Id="rId1" Type="http://schemas.microsoft.com/office/2011/relationships/chartStyle" Target="style249.xml"/></Relationships>
</file>

<file path=ppt/charts/_rels/chart25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50.xml"/><Relationship Id="rId1" Type="http://schemas.microsoft.com/office/2011/relationships/chartStyle" Target="style250.xml"/></Relationships>
</file>

<file path=ppt/charts/_rels/chart25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51.xml"/><Relationship Id="rId1" Type="http://schemas.microsoft.com/office/2011/relationships/chartStyle" Target="style251.xml"/></Relationships>
</file>

<file path=ppt/charts/_rels/chart25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2.xml"/><Relationship Id="rId1" Type="http://schemas.microsoft.com/office/2011/relationships/chartStyle" Target="style252.xml"/></Relationships>
</file>

<file path=ppt/charts/_rels/chart25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3.xml"/><Relationship Id="rId1" Type="http://schemas.microsoft.com/office/2011/relationships/chartStyle" Target="style253.xml"/></Relationships>
</file>

<file path=ppt/charts/_rels/chart25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4.xml"/><Relationship Id="rId1" Type="http://schemas.microsoft.com/office/2011/relationships/chartStyle" Target="style254.xml"/></Relationships>
</file>

<file path=ppt/charts/_rels/chart25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5.xml"/><Relationship Id="rId1" Type="http://schemas.microsoft.com/office/2011/relationships/chartStyle" Target="style255.xml"/></Relationships>
</file>

<file path=ppt/charts/_rels/chart25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6.xml"/><Relationship Id="rId1" Type="http://schemas.microsoft.com/office/2011/relationships/chartStyle" Target="style256.xml"/></Relationships>
</file>

<file path=ppt/charts/_rels/chart25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57.xml"/><Relationship Id="rId1" Type="http://schemas.microsoft.com/office/2011/relationships/chartStyle" Target="style257.xml"/></Relationships>
</file>

<file path=ppt/charts/_rels/chart25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58.xml"/><Relationship Id="rId1" Type="http://schemas.microsoft.com/office/2011/relationships/chartStyle" Target="style258.xml"/></Relationships>
</file>

<file path=ppt/charts/_rels/chart26.xml.rels><?xml version="1.0" encoding="UTF-8" standalone="yes"?>
<Relationships xmlns="http://schemas.openxmlformats.org/package/2006/relationships"><Relationship Id="rId2" Type="http://schemas.microsoft.com/office/2011/relationships/chartColorStyle" Target="colors26.xml"/><Relationship Id="rId1" Type="http://schemas.microsoft.com/office/2011/relationships/chartStyle" Target="style26.xml"/></Relationships>
</file>

<file path=ppt/charts/_rels/chart26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59.xml"/><Relationship Id="rId1" Type="http://schemas.microsoft.com/office/2011/relationships/chartStyle" Target="style259.xml"/></Relationships>
</file>

<file path=ppt/charts/_rels/chart26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60.xml"/><Relationship Id="rId1" Type="http://schemas.microsoft.com/office/2011/relationships/chartStyle" Target="style260.xml"/></Relationships>
</file>

<file path=ppt/charts/_rels/chart26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61.xml"/><Relationship Id="rId1" Type="http://schemas.microsoft.com/office/2011/relationships/chartStyle" Target="style261.xml"/></Relationships>
</file>

<file path=ppt/charts/_rels/chart26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62.xml"/><Relationship Id="rId1" Type="http://schemas.microsoft.com/office/2011/relationships/chartStyle" Target="style262.xml"/></Relationships>
</file>

<file path=ppt/charts/_rels/chart26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63.xml"/><Relationship Id="rId1" Type="http://schemas.microsoft.com/office/2011/relationships/chartStyle" Target="style263.xml"/></Relationships>
</file>

<file path=ppt/charts/_rels/chart26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4.xml"/><Relationship Id="rId1" Type="http://schemas.microsoft.com/office/2011/relationships/chartStyle" Target="style264.xml"/></Relationships>
</file>

<file path=ppt/charts/_rels/chart26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5.xml"/><Relationship Id="rId1" Type="http://schemas.microsoft.com/office/2011/relationships/chartStyle" Target="style265.xml"/></Relationships>
</file>

<file path=ppt/charts/_rels/chart26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6.xml"/><Relationship Id="rId1" Type="http://schemas.microsoft.com/office/2011/relationships/chartStyle" Target="style266.xml"/></Relationships>
</file>

<file path=ppt/charts/_rels/chart26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7.xml"/><Relationship Id="rId1" Type="http://schemas.microsoft.com/office/2011/relationships/chartStyle" Target="style267.xml"/></Relationships>
</file>

<file path=ppt/charts/_rels/chart26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8.xml"/><Relationship Id="rId1" Type="http://schemas.microsoft.com/office/2011/relationships/chartStyle" Target="style268.xml"/></Relationships>
</file>

<file path=ppt/charts/_rels/chart2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xml"/><Relationship Id="rId1" Type="http://schemas.microsoft.com/office/2011/relationships/chartStyle" Target="style27.xml"/></Relationships>
</file>

<file path=ppt/charts/_rels/chart27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69.xml"/><Relationship Id="rId1" Type="http://schemas.microsoft.com/office/2011/relationships/chartStyle" Target="style269.xml"/></Relationships>
</file>

<file path=ppt/charts/_rels/chart27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70.xml"/><Relationship Id="rId1" Type="http://schemas.microsoft.com/office/2011/relationships/chartStyle" Target="style270.xml"/></Relationships>
</file>

<file path=ppt/charts/_rels/chart27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71.xml"/><Relationship Id="rId1" Type="http://schemas.microsoft.com/office/2011/relationships/chartStyle" Target="style271.xml"/></Relationships>
</file>

<file path=ppt/charts/_rels/chart27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72.xml"/><Relationship Id="rId1" Type="http://schemas.microsoft.com/office/2011/relationships/chartStyle" Target="style272.xml"/></Relationships>
</file>

<file path=ppt/charts/_rels/chart27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73.xml"/><Relationship Id="rId1" Type="http://schemas.microsoft.com/office/2011/relationships/chartStyle" Target="style273.xml"/></Relationships>
</file>

<file path=ppt/charts/_rels/chart27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74.xml"/><Relationship Id="rId1" Type="http://schemas.microsoft.com/office/2011/relationships/chartStyle" Target="style274.xml"/></Relationships>
</file>

<file path=ppt/charts/_rels/chart27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75.xml"/><Relationship Id="rId1" Type="http://schemas.microsoft.com/office/2011/relationships/chartStyle" Target="style275.xml"/></Relationships>
</file>

<file path=ppt/charts/_rels/chart27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6.xml"/><Relationship Id="rId1" Type="http://schemas.microsoft.com/office/2011/relationships/chartStyle" Target="style276.xml"/></Relationships>
</file>

<file path=ppt/charts/_rels/chart27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7.xml"/><Relationship Id="rId1" Type="http://schemas.microsoft.com/office/2011/relationships/chartStyle" Target="style277.xml"/></Relationships>
</file>

<file path=ppt/charts/_rels/chart27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8.xml"/><Relationship Id="rId1" Type="http://schemas.microsoft.com/office/2011/relationships/chartStyle" Target="style278.xml"/></Relationships>
</file>

<file path=ppt/charts/_rels/chart2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8.xml"/><Relationship Id="rId1" Type="http://schemas.microsoft.com/office/2011/relationships/chartStyle" Target="style28.xml"/></Relationships>
</file>

<file path=ppt/charts/_rels/chart28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9.xml"/><Relationship Id="rId1" Type="http://schemas.microsoft.com/office/2011/relationships/chartStyle" Target="style279.xml"/></Relationships>
</file>

<file path=ppt/charts/_rels/chart28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80.xml"/><Relationship Id="rId1" Type="http://schemas.microsoft.com/office/2011/relationships/chartStyle" Target="style280.xml"/></Relationships>
</file>

<file path=ppt/charts/_rels/chart28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81.xml"/><Relationship Id="rId1" Type="http://schemas.microsoft.com/office/2011/relationships/chartStyle" Target="style281.xml"/></Relationships>
</file>

<file path=ppt/charts/_rels/chart28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82.xml"/><Relationship Id="rId1" Type="http://schemas.microsoft.com/office/2011/relationships/chartStyle" Target="style282.xml"/></Relationships>
</file>

<file path=ppt/charts/_rels/chart28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83.xml"/><Relationship Id="rId1" Type="http://schemas.microsoft.com/office/2011/relationships/chartStyle" Target="style283.xml"/></Relationships>
</file>

<file path=ppt/charts/_rels/chart28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84.xml"/><Relationship Id="rId1" Type="http://schemas.microsoft.com/office/2011/relationships/chartStyle" Target="style284.xml"/></Relationships>
</file>

<file path=ppt/charts/_rels/chart28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85.xml"/><Relationship Id="rId1" Type="http://schemas.microsoft.com/office/2011/relationships/chartStyle" Target="style285.xml"/></Relationships>
</file>

<file path=ppt/charts/_rels/chart28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86.xml"/><Relationship Id="rId1" Type="http://schemas.microsoft.com/office/2011/relationships/chartStyle" Target="style286.xml"/></Relationships>
</file>

<file path=ppt/charts/_rels/chart28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87.xml"/><Relationship Id="rId1" Type="http://schemas.microsoft.com/office/2011/relationships/chartStyle" Target="style287.xml"/></Relationships>
</file>

<file path=ppt/charts/_rels/chart28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88.xml"/><Relationship Id="rId1" Type="http://schemas.microsoft.com/office/2011/relationships/chartStyle" Target="style288.xml"/></Relationships>
</file>

<file path=ppt/charts/_rels/chart2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9.xml"/><Relationship Id="rId1" Type="http://schemas.microsoft.com/office/2011/relationships/chartStyle" Target="style29.xml"/></Relationships>
</file>

<file path=ppt/charts/_rels/chart29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89.xml"/><Relationship Id="rId1" Type="http://schemas.microsoft.com/office/2011/relationships/chartStyle" Target="style289.xml"/></Relationships>
</file>

<file path=ppt/charts/_rels/chart29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90.xml"/><Relationship Id="rId1" Type="http://schemas.microsoft.com/office/2011/relationships/chartStyle" Target="style290.xml"/></Relationships>
</file>

<file path=ppt/charts/_rels/chart29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91.xml"/><Relationship Id="rId1" Type="http://schemas.microsoft.com/office/2011/relationships/chartStyle" Target="style291.xml"/></Relationships>
</file>

<file path=ppt/charts/_rels/chart29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92.xml"/><Relationship Id="rId1" Type="http://schemas.microsoft.com/office/2011/relationships/chartStyle" Target="style292.xml"/></Relationships>
</file>

<file path=ppt/charts/_rels/chart29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93.xml"/><Relationship Id="rId1" Type="http://schemas.microsoft.com/office/2011/relationships/chartStyle" Target="style293.xml"/></Relationships>
</file>

<file path=ppt/charts/_rels/chart29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94.xml"/><Relationship Id="rId1" Type="http://schemas.microsoft.com/office/2011/relationships/chartStyle" Target="style294.xml"/></Relationships>
</file>

<file path=ppt/charts/_rels/chart29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95.xml"/><Relationship Id="rId1" Type="http://schemas.microsoft.com/office/2011/relationships/chartStyle" Target="style295.xml"/></Relationships>
</file>

<file path=ppt/charts/_rels/chart29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96.xml"/><Relationship Id="rId1" Type="http://schemas.microsoft.com/office/2011/relationships/chartStyle" Target="style296.xml"/></Relationships>
</file>

<file path=ppt/charts/_rels/chart29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97.xml"/><Relationship Id="rId1" Type="http://schemas.microsoft.com/office/2011/relationships/chartStyle" Target="style297.xml"/></Relationships>
</file>

<file path=ppt/charts/_rels/chart29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98.xml"/><Relationship Id="rId1" Type="http://schemas.microsoft.com/office/2011/relationships/chartStyle" Target="style298.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xml"/><Relationship Id="rId1" Type="http://schemas.microsoft.com/office/2011/relationships/chartStyle" Target="style30.xml"/></Relationships>
</file>

<file path=ppt/charts/_rels/chart30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99.xml"/><Relationship Id="rId1" Type="http://schemas.microsoft.com/office/2011/relationships/chartStyle" Target="style299.xml"/></Relationships>
</file>

<file path=ppt/charts/_rels/chart30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0.xml"/><Relationship Id="rId1" Type="http://schemas.microsoft.com/office/2011/relationships/chartStyle" Target="style300.xml"/></Relationships>
</file>

<file path=ppt/charts/_rels/chart30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1.xml"/><Relationship Id="rId1" Type="http://schemas.microsoft.com/office/2011/relationships/chartStyle" Target="style301.xml"/></Relationships>
</file>

<file path=ppt/charts/_rels/chart30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2.xml"/><Relationship Id="rId1" Type="http://schemas.microsoft.com/office/2011/relationships/chartStyle" Target="style302.xml"/></Relationships>
</file>

<file path=ppt/charts/_rels/chart30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3.xml"/><Relationship Id="rId1" Type="http://schemas.microsoft.com/office/2011/relationships/chartStyle" Target="style303.xml"/></Relationships>
</file>

<file path=ppt/charts/_rels/chart30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4.xml"/><Relationship Id="rId1" Type="http://schemas.microsoft.com/office/2011/relationships/chartStyle" Target="style304.xml"/></Relationships>
</file>

<file path=ppt/charts/_rels/chart30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05.xml"/><Relationship Id="rId1" Type="http://schemas.microsoft.com/office/2011/relationships/chartStyle" Target="style305.xml"/></Relationships>
</file>

<file path=ppt/charts/_rels/chart30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06.xml"/><Relationship Id="rId1" Type="http://schemas.microsoft.com/office/2011/relationships/chartStyle" Target="style306.xml"/></Relationships>
</file>

<file path=ppt/charts/_rels/chart30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07.xml"/><Relationship Id="rId1" Type="http://schemas.microsoft.com/office/2011/relationships/chartStyle" Target="style307.xml"/></Relationships>
</file>

<file path=ppt/charts/_rels/chart30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08.xml"/><Relationship Id="rId1" Type="http://schemas.microsoft.com/office/2011/relationships/chartStyle" Target="style308.xml"/></Relationships>
</file>

<file path=ppt/charts/_rels/chart3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xml"/><Relationship Id="rId1" Type="http://schemas.microsoft.com/office/2011/relationships/chartStyle" Target="style31.xml"/></Relationships>
</file>

<file path=ppt/charts/_rels/chart31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09.xml"/><Relationship Id="rId1" Type="http://schemas.microsoft.com/office/2011/relationships/chartStyle" Target="style309.xml"/></Relationships>
</file>

<file path=ppt/charts/_rels/chart31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10.xml"/><Relationship Id="rId1" Type="http://schemas.microsoft.com/office/2011/relationships/chartStyle" Target="style310.xml"/></Relationships>
</file>

<file path=ppt/charts/_rels/chart31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11.xml"/><Relationship Id="rId1" Type="http://schemas.microsoft.com/office/2011/relationships/chartStyle" Target="style311.xml"/></Relationships>
</file>

<file path=ppt/charts/_rels/chart31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2.xml"/><Relationship Id="rId1" Type="http://schemas.microsoft.com/office/2011/relationships/chartStyle" Target="style312.xml"/></Relationships>
</file>

<file path=ppt/charts/_rels/chart31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3.xml"/><Relationship Id="rId1" Type="http://schemas.microsoft.com/office/2011/relationships/chartStyle" Target="style313.xml"/></Relationships>
</file>

<file path=ppt/charts/_rels/chart31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4.xml"/><Relationship Id="rId1" Type="http://schemas.microsoft.com/office/2011/relationships/chartStyle" Target="style314.xml"/></Relationships>
</file>

<file path=ppt/charts/_rels/chart31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5.xml"/><Relationship Id="rId1" Type="http://schemas.microsoft.com/office/2011/relationships/chartStyle" Target="style315.xml"/></Relationships>
</file>

<file path=ppt/charts/_rels/chart31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6.xml"/><Relationship Id="rId1" Type="http://schemas.microsoft.com/office/2011/relationships/chartStyle" Target="style316.xml"/></Relationships>
</file>

<file path=ppt/charts/_rels/chart31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17.xml"/><Relationship Id="rId1" Type="http://schemas.microsoft.com/office/2011/relationships/chartStyle" Target="style317.xml"/></Relationships>
</file>

<file path=ppt/charts/_rels/chart31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18.xml"/><Relationship Id="rId1" Type="http://schemas.microsoft.com/office/2011/relationships/chartStyle" Target="style318.xml"/></Relationships>
</file>

<file path=ppt/charts/_rels/chart3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xml"/><Relationship Id="rId1" Type="http://schemas.microsoft.com/office/2011/relationships/chartStyle" Target="style32.xml"/></Relationships>
</file>

<file path=ppt/charts/_rels/chart32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19.xml"/><Relationship Id="rId1" Type="http://schemas.microsoft.com/office/2011/relationships/chartStyle" Target="style319.xml"/></Relationships>
</file>

<file path=ppt/charts/_rels/chart32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20.xml"/><Relationship Id="rId1" Type="http://schemas.microsoft.com/office/2011/relationships/chartStyle" Target="style320.xml"/></Relationships>
</file>

<file path=ppt/charts/_rels/chart32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21.xml"/><Relationship Id="rId1" Type="http://schemas.microsoft.com/office/2011/relationships/chartStyle" Target="style321.xml"/></Relationships>
</file>

<file path=ppt/charts/_rels/chart32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22.xml"/><Relationship Id="rId1" Type="http://schemas.microsoft.com/office/2011/relationships/chartStyle" Target="style322.xml"/></Relationships>
</file>

<file path=ppt/charts/_rels/chart32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23.xml"/><Relationship Id="rId1" Type="http://schemas.microsoft.com/office/2011/relationships/chartStyle" Target="style323.xml"/></Relationships>
</file>

<file path=ppt/charts/_rels/chart32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4.xml"/><Relationship Id="rId1" Type="http://schemas.microsoft.com/office/2011/relationships/chartStyle" Target="style324.xml"/></Relationships>
</file>

<file path=ppt/charts/_rels/chart32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5.xml"/><Relationship Id="rId1" Type="http://schemas.microsoft.com/office/2011/relationships/chartStyle" Target="style325.xml"/></Relationships>
</file>

<file path=ppt/charts/_rels/chart32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6.xml"/><Relationship Id="rId1" Type="http://schemas.microsoft.com/office/2011/relationships/chartStyle" Target="style326.xml"/></Relationships>
</file>

<file path=ppt/charts/_rels/chart32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7.xml"/><Relationship Id="rId1" Type="http://schemas.microsoft.com/office/2011/relationships/chartStyle" Target="style327.xml"/></Relationships>
</file>

<file path=ppt/charts/_rels/chart32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8.xml"/><Relationship Id="rId1" Type="http://schemas.microsoft.com/office/2011/relationships/chartStyle" Target="style328.xml"/></Relationships>
</file>

<file path=ppt/charts/_rels/chart3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xml"/><Relationship Id="rId1" Type="http://schemas.microsoft.com/office/2011/relationships/chartStyle" Target="style33.xml"/></Relationships>
</file>

<file path=ppt/charts/_rels/chart33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29.xml"/><Relationship Id="rId1" Type="http://schemas.microsoft.com/office/2011/relationships/chartStyle" Target="style329.xml"/></Relationships>
</file>

<file path=ppt/charts/_rels/chart33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30.xml"/><Relationship Id="rId1" Type="http://schemas.microsoft.com/office/2011/relationships/chartStyle" Target="style330.xml"/></Relationships>
</file>

<file path=ppt/charts/_rels/chart33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31.xml"/><Relationship Id="rId1" Type="http://schemas.microsoft.com/office/2011/relationships/chartStyle" Target="style331.xml"/></Relationships>
</file>

<file path=ppt/charts/_rels/chart33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32.xml"/><Relationship Id="rId1" Type="http://schemas.microsoft.com/office/2011/relationships/chartStyle" Target="style332.xml"/></Relationships>
</file>

<file path=ppt/charts/_rels/chart33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33.xml"/><Relationship Id="rId1" Type="http://schemas.microsoft.com/office/2011/relationships/chartStyle" Target="style333.xml"/></Relationships>
</file>

<file path=ppt/charts/_rels/chart33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34.xml"/><Relationship Id="rId1" Type="http://schemas.microsoft.com/office/2011/relationships/chartStyle" Target="style334.xml"/></Relationships>
</file>

<file path=ppt/charts/_rels/chart33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35.xml"/><Relationship Id="rId1" Type="http://schemas.microsoft.com/office/2011/relationships/chartStyle" Target="style335.xml"/></Relationships>
</file>

<file path=ppt/charts/_rels/chart33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6.xml"/><Relationship Id="rId1" Type="http://schemas.microsoft.com/office/2011/relationships/chartStyle" Target="style336.xml"/></Relationships>
</file>

<file path=ppt/charts/_rels/chart33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7.xml"/><Relationship Id="rId1" Type="http://schemas.microsoft.com/office/2011/relationships/chartStyle" Target="style337.xml"/></Relationships>
</file>

<file path=ppt/charts/_rels/chart33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8.xml"/><Relationship Id="rId1" Type="http://schemas.microsoft.com/office/2011/relationships/chartStyle" Target="style338.xml"/></Relationships>
</file>

<file path=ppt/charts/_rels/chart3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4.xml"/><Relationship Id="rId1" Type="http://schemas.microsoft.com/office/2011/relationships/chartStyle" Target="style34.xml"/></Relationships>
</file>

<file path=ppt/charts/_rels/chart34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9.xml"/><Relationship Id="rId1" Type="http://schemas.microsoft.com/office/2011/relationships/chartStyle" Target="style339.xml"/></Relationships>
</file>

<file path=ppt/charts/_rels/chart34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40.xml"/><Relationship Id="rId1" Type="http://schemas.microsoft.com/office/2011/relationships/chartStyle" Target="style340.xml"/></Relationships>
</file>

<file path=ppt/charts/_rels/chart34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41.xml"/><Relationship Id="rId1" Type="http://schemas.microsoft.com/office/2011/relationships/chartStyle" Target="style341.xml"/></Relationships>
</file>

<file path=ppt/charts/_rels/chart34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42.xml"/><Relationship Id="rId1" Type="http://schemas.microsoft.com/office/2011/relationships/chartStyle" Target="style342.xml"/></Relationships>
</file>

<file path=ppt/charts/_rels/chart34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43.xml"/><Relationship Id="rId1" Type="http://schemas.microsoft.com/office/2011/relationships/chartStyle" Target="style343.xml"/></Relationships>
</file>

<file path=ppt/charts/_rels/chart34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44.xml"/><Relationship Id="rId1" Type="http://schemas.microsoft.com/office/2011/relationships/chartStyle" Target="style344.xml"/></Relationships>
</file>

<file path=ppt/charts/_rels/chart34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45.xml"/><Relationship Id="rId1" Type="http://schemas.microsoft.com/office/2011/relationships/chartStyle" Target="style345.xml"/></Relationships>
</file>

<file path=ppt/charts/_rels/chart34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46.xml"/><Relationship Id="rId1" Type="http://schemas.microsoft.com/office/2011/relationships/chartStyle" Target="style346.xml"/></Relationships>
</file>

<file path=ppt/charts/_rels/chart34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47.xml"/><Relationship Id="rId1" Type="http://schemas.microsoft.com/office/2011/relationships/chartStyle" Target="style347.xml"/></Relationships>
</file>

<file path=ppt/charts/_rels/chart34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48.xml"/><Relationship Id="rId1" Type="http://schemas.microsoft.com/office/2011/relationships/chartStyle" Target="style348.xml"/></Relationships>
</file>

<file path=ppt/charts/_rels/chart3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xml"/><Relationship Id="rId1" Type="http://schemas.microsoft.com/office/2011/relationships/chartStyle" Target="style35.xml"/></Relationships>
</file>

<file path=ppt/charts/_rels/chart35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49.xml"/><Relationship Id="rId1" Type="http://schemas.microsoft.com/office/2011/relationships/chartStyle" Target="style349.xml"/></Relationships>
</file>

<file path=ppt/charts/_rels/chart35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50.xml"/><Relationship Id="rId1" Type="http://schemas.microsoft.com/office/2011/relationships/chartStyle" Target="style350.xml"/></Relationships>
</file>

<file path=ppt/charts/_rels/chart35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51.xml"/><Relationship Id="rId1" Type="http://schemas.microsoft.com/office/2011/relationships/chartStyle" Target="style351.xml"/></Relationships>
</file>

<file path=ppt/charts/_rels/chart35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52.xml"/><Relationship Id="rId1" Type="http://schemas.microsoft.com/office/2011/relationships/chartStyle" Target="style352.xml"/></Relationships>
</file>

<file path=ppt/charts/_rels/chart35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3.xml"/><Relationship Id="rId1" Type="http://schemas.microsoft.com/office/2011/relationships/chartStyle" Target="style353.xml"/></Relationships>
</file>

<file path=ppt/charts/_rels/chart35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4.xml"/><Relationship Id="rId1" Type="http://schemas.microsoft.com/office/2011/relationships/chartStyle" Target="style354.xml"/></Relationships>
</file>

<file path=ppt/charts/_rels/chart35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5.xml"/><Relationship Id="rId1" Type="http://schemas.microsoft.com/office/2011/relationships/chartStyle" Target="style355.xml"/></Relationships>
</file>

<file path=ppt/charts/_rels/chart35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6.xml"/><Relationship Id="rId1" Type="http://schemas.microsoft.com/office/2011/relationships/chartStyle" Target="style356.xml"/></Relationships>
</file>

<file path=ppt/charts/_rels/chart35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57.xml"/><Relationship Id="rId1" Type="http://schemas.microsoft.com/office/2011/relationships/chartStyle" Target="style357.xml"/></Relationships>
</file>

<file path=ppt/charts/_rels/chart35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58.xml"/><Relationship Id="rId1" Type="http://schemas.microsoft.com/office/2011/relationships/chartStyle" Target="style358.xml"/></Relationships>
</file>

<file path=ppt/charts/_rels/chart3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xml"/><Relationship Id="rId1" Type="http://schemas.microsoft.com/office/2011/relationships/chartStyle" Target="style36.xml"/></Relationships>
</file>

<file path=ppt/charts/_rels/chart36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59.xml"/><Relationship Id="rId1" Type="http://schemas.microsoft.com/office/2011/relationships/chartStyle" Target="style359.xml"/></Relationships>
</file>

<file path=ppt/charts/_rels/chart36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0.xml"/><Relationship Id="rId1" Type="http://schemas.microsoft.com/office/2011/relationships/chartStyle" Target="style360.xml"/></Relationships>
</file>

<file path=ppt/charts/_rels/chart36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1.xml"/><Relationship Id="rId1" Type="http://schemas.microsoft.com/office/2011/relationships/chartStyle" Target="style361.xml"/></Relationships>
</file>

<file path=ppt/charts/_rels/chart36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2.xml"/><Relationship Id="rId1" Type="http://schemas.microsoft.com/office/2011/relationships/chartStyle" Target="style362.xml"/></Relationships>
</file>

<file path=ppt/charts/_rels/chart36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3.xml"/><Relationship Id="rId1" Type="http://schemas.microsoft.com/office/2011/relationships/chartStyle" Target="style363.xml"/></Relationships>
</file>

<file path=ppt/charts/_rels/chart36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4.xml"/><Relationship Id="rId1" Type="http://schemas.microsoft.com/office/2011/relationships/chartStyle" Target="style364.xml"/></Relationships>
</file>

<file path=ppt/charts/_rels/chart36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5.xml"/><Relationship Id="rId1" Type="http://schemas.microsoft.com/office/2011/relationships/chartStyle" Target="style365.xml"/></Relationships>
</file>

<file path=ppt/charts/_rels/chart36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6.xml"/><Relationship Id="rId1" Type="http://schemas.microsoft.com/office/2011/relationships/chartStyle" Target="style366.xml"/></Relationships>
</file>

<file path=ppt/charts/_rels/chart36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7.xml"/><Relationship Id="rId1" Type="http://schemas.microsoft.com/office/2011/relationships/chartStyle" Target="style367.xml"/></Relationships>
</file>

<file path=ppt/charts/_rels/chart36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8.xml"/><Relationship Id="rId1" Type="http://schemas.microsoft.com/office/2011/relationships/chartStyle" Target="style368.xml"/></Relationships>
</file>

<file path=ppt/charts/_rels/chart3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7.xml"/><Relationship Id="rId1" Type="http://schemas.microsoft.com/office/2011/relationships/chartStyle" Target="style37.xml"/></Relationships>
</file>

<file path=ppt/charts/_rels/chart37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69.xml"/><Relationship Id="rId1" Type="http://schemas.microsoft.com/office/2011/relationships/chartStyle" Target="style369.xml"/></Relationships>
</file>

<file path=ppt/charts/_rels/chart37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70.xml"/><Relationship Id="rId1" Type="http://schemas.microsoft.com/office/2011/relationships/chartStyle" Target="style370.xml"/></Relationships>
</file>

<file path=ppt/charts/_rels/chart37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71.xml"/><Relationship Id="rId1" Type="http://schemas.microsoft.com/office/2011/relationships/chartStyle" Target="style371.xml"/></Relationships>
</file>

<file path=ppt/charts/_rels/chart37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2.xml"/><Relationship Id="rId1" Type="http://schemas.microsoft.com/office/2011/relationships/chartStyle" Target="style372.xml"/></Relationships>
</file>

<file path=ppt/charts/_rels/chart37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3.xml"/><Relationship Id="rId1" Type="http://schemas.microsoft.com/office/2011/relationships/chartStyle" Target="style373.xml"/></Relationships>
</file>

<file path=ppt/charts/_rels/chart37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4.xml"/><Relationship Id="rId1" Type="http://schemas.microsoft.com/office/2011/relationships/chartStyle" Target="style374.xml"/></Relationships>
</file>

<file path=ppt/charts/_rels/chart37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5.xml"/><Relationship Id="rId1" Type="http://schemas.microsoft.com/office/2011/relationships/chartStyle" Target="style375.xml"/></Relationships>
</file>

<file path=ppt/charts/_rels/chart37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6.xml"/><Relationship Id="rId1" Type="http://schemas.microsoft.com/office/2011/relationships/chartStyle" Target="style376.xml"/></Relationships>
</file>

<file path=ppt/charts/_rels/chart37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77.xml"/><Relationship Id="rId1" Type="http://schemas.microsoft.com/office/2011/relationships/chartStyle" Target="style377.xml"/></Relationships>
</file>

<file path=ppt/charts/_rels/chart37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78.xml"/><Relationship Id="rId1" Type="http://schemas.microsoft.com/office/2011/relationships/chartStyle" Target="style378.xml"/></Relationships>
</file>

<file path=ppt/charts/_rels/chart3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8.xml"/><Relationship Id="rId1" Type="http://schemas.microsoft.com/office/2011/relationships/chartStyle" Target="style38.xml"/></Relationships>
</file>

<file path=ppt/charts/_rels/chart38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79.xml"/><Relationship Id="rId1" Type="http://schemas.microsoft.com/office/2011/relationships/chartStyle" Target="style379.xml"/></Relationships>
</file>

<file path=ppt/charts/_rels/chart38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80.xml"/><Relationship Id="rId1" Type="http://schemas.microsoft.com/office/2011/relationships/chartStyle" Target="style380.xml"/></Relationships>
</file>

<file path=ppt/charts/_rels/chart38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81.xml"/><Relationship Id="rId1" Type="http://schemas.microsoft.com/office/2011/relationships/chartStyle" Target="style381.xml"/></Relationships>
</file>

<file path=ppt/charts/_rels/chart38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82.xml"/><Relationship Id="rId1" Type="http://schemas.microsoft.com/office/2011/relationships/chartStyle" Target="style382.xml"/></Relationships>
</file>

<file path=ppt/charts/_rels/chart38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83.xml"/><Relationship Id="rId1" Type="http://schemas.microsoft.com/office/2011/relationships/chartStyle" Target="style383.xml"/></Relationships>
</file>

<file path=ppt/charts/_rels/chart38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4.xml"/><Relationship Id="rId1" Type="http://schemas.microsoft.com/office/2011/relationships/chartStyle" Target="style384.xml"/></Relationships>
</file>

<file path=ppt/charts/_rels/chart38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5.xml"/><Relationship Id="rId1" Type="http://schemas.microsoft.com/office/2011/relationships/chartStyle" Target="style385.xml"/></Relationships>
</file>

<file path=ppt/charts/_rels/chart38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6.xml"/><Relationship Id="rId1" Type="http://schemas.microsoft.com/office/2011/relationships/chartStyle" Target="style386.xml"/></Relationships>
</file>

<file path=ppt/charts/_rels/chart38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7.xml"/><Relationship Id="rId1" Type="http://schemas.microsoft.com/office/2011/relationships/chartStyle" Target="style387.xml"/></Relationships>
</file>

<file path=ppt/charts/_rels/chart38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8.xml"/><Relationship Id="rId1" Type="http://schemas.microsoft.com/office/2011/relationships/chartStyle" Target="style388.xml"/></Relationships>
</file>

<file path=ppt/charts/_rels/chart3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9.xml"/><Relationship Id="rId1" Type="http://schemas.microsoft.com/office/2011/relationships/chartStyle" Target="style39.xml"/></Relationships>
</file>

<file path=ppt/charts/_rels/chart39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89.xml"/><Relationship Id="rId1" Type="http://schemas.microsoft.com/office/2011/relationships/chartStyle" Target="style389.xml"/></Relationships>
</file>

<file path=ppt/charts/_rels/chart39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90.xml"/><Relationship Id="rId1" Type="http://schemas.microsoft.com/office/2011/relationships/chartStyle" Target="style390.xml"/></Relationships>
</file>

<file path=ppt/charts/_rels/chart39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91.xml"/><Relationship Id="rId1" Type="http://schemas.microsoft.com/office/2011/relationships/chartStyle" Target="style391.xml"/></Relationships>
</file>

<file path=ppt/charts/_rels/chart39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92.xml"/><Relationship Id="rId1" Type="http://schemas.microsoft.com/office/2011/relationships/chartStyle" Target="style392.xml"/></Relationships>
</file>

<file path=ppt/charts/_rels/chart39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93.xml"/><Relationship Id="rId1" Type="http://schemas.microsoft.com/office/2011/relationships/chartStyle" Target="style393.xml"/></Relationships>
</file>

<file path=ppt/charts/_rels/chart39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94.xml"/><Relationship Id="rId1" Type="http://schemas.microsoft.com/office/2011/relationships/chartStyle" Target="style394.xml"/></Relationships>
</file>

<file path=ppt/charts/_rels/chart39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95.xml"/><Relationship Id="rId1" Type="http://schemas.microsoft.com/office/2011/relationships/chartStyle" Target="style395.xml"/></Relationships>
</file>

<file path=ppt/charts/_rels/chart39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96.xml"/><Relationship Id="rId1" Type="http://schemas.microsoft.com/office/2011/relationships/chartStyle" Target="style396.xml"/></Relationships>
</file>

<file path=ppt/charts/_rels/chart39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97.xml"/><Relationship Id="rId1" Type="http://schemas.microsoft.com/office/2011/relationships/chartStyle" Target="style397.xml"/></Relationships>
</file>

<file path=ppt/charts/_rels/chart39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98.xml"/><Relationship Id="rId1" Type="http://schemas.microsoft.com/office/2011/relationships/chartStyle" Target="style398.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40.xml"/><Relationship Id="rId1" Type="http://schemas.microsoft.com/office/2011/relationships/chartStyle" Target="style40.xml"/></Relationships>
</file>

<file path=ppt/charts/_rels/chart40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99.xml"/><Relationship Id="rId1" Type="http://schemas.microsoft.com/office/2011/relationships/chartStyle" Target="style399.xml"/></Relationships>
</file>

<file path=ppt/charts/_rels/chart40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00.xml"/><Relationship Id="rId1" Type="http://schemas.microsoft.com/office/2011/relationships/chartStyle" Target="style400.xml"/></Relationships>
</file>

<file path=ppt/charts/_rels/chart40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01.xml"/><Relationship Id="rId1" Type="http://schemas.microsoft.com/office/2011/relationships/chartStyle" Target="style401.xml"/></Relationships>
</file>

<file path=ppt/charts/_rels/chart40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02.xml"/><Relationship Id="rId1" Type="http://schemas.microsoft.com/office/2011/relationships/chartStyle" Target="style402.xml"/></Relationships>
</file>

<file path=ppt/charts/_rels/chart40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03.xml"/><Relationship Id="rId1" Type="http://schemas.microsoft.com/office/2011/relationships/chartStyle" Target="style403.xml"/></Relationships>
</file>

<file path=ppt/charts/_rels/chart40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04.xml"/><Relationship Id="rId1" Type="http://schemas.microsoft.com/office/2011/relationships/chartStyle" Target="style404.xml"/></Relationships>
</file>

<file path=ppt/charts/_rels/chart40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405.xml"/><Relationship Id="rId1" Type="http://schemas.microsoft.com/office/2011/relationships/chartStyle" Target="style405.xml"/></Relationships>
</file>

<file path=ppt/charts/_rels/chart407.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406.xml"/><Relationship Id="rId1" Type="http://schemas.microsoft.com/office/2011/relationships/chartStyle" Target="style406.xml"/></Relationships>
</file>

<file path=ppt/charts/_rels/chart408.xml.rels><?xml version="1.0" encoding="UTF-8" standalone="yes"?>
<Relationships xmlns="http://schemas.openxmlformats.org/package/2006/relationships"><Relationship Id="rId2" Type="http://schemas.microsoft.com/office/2011/relationships/chartColorStyle" Target="colors407.xml"/><Relationship Id="rId1" Type="http://schemas.microsoft.com/office/2011/relationships/chartStyle" Target="style407.xml"/></Relationships>
</file>

<file path=ppt/charts/_rels/chart409.xml.rels><?xml version="1.0" encoding="UTF-8" standalone="yes"?>
<Relationships xmlns="http://schemas.openxmlformats.org/package/2006/relationships"><Relationship Id="rId2" Type="http://schemas.microsoft.com/office/2011/relationships/chartColorStyle" Target="colors408.xml"/><Relationship Id="rId1" Type="http://schemas.microsoft.com/office/2011/relationships/chartStyle" Target="style408.xml"/></Relationships>
</file>

<file path=ppt/charts/_rels/chart4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1.xml"/><Relationship Id="rId1" Type="http://schemas.microsoft.com/office/2011/relationships/chartStyle" Target="style41.xml"/></Relationships>
</file>

<file path=ppt/charts/_rels/chart410.xml.rels><?xml version="1.0" encoding="UTF-8" standalone="yes"?>
<Relationships xmlns="http://schemas.openxmlformats.org/package/2006/relationships"><Relationship Id="rId2" Type="http://schemas.microsoft.com/office/2011/relationships/chartColorStyle" Target="colors409.xml"/><Relationship Id="rId1" Type="http://schemas.microsoft.com/office/2011/relationships/chartStyle" Target="style409.xml"/></Relationships>
</file>

<file path=ppt/charts/_rels/chart411.xml.rels><?xml version="1.0" encoding="UTF-8" standalone="yes"?>
<Relationships xmlns="http://schemas.openxmlformats.org/package/2006/relationships"><Relationship Id="rId2" Type="http://schemas.microsoft.com/office/2011/relationships/chartColorStyle" Target="colors410.xml"/><Relationship Id="rId1" Type="http://schemas.microsoft.com/office/2011/relationships/chartStyle" Target="style410.xml"/></Relationships>
</file>

<file path=ppt/charts/_rels/chart412.xml.rels><?xml version="1.0" encoding="UTF-8" standalone="yes"?>
<Relationships xmlns="http://schemas.openxmlformats.org/package/2006/relationships"><Relationship Id="rId2" Type="http://schemas.microsoft.com/office/2011/relationships/chartColorStyle" Target="colors411.xml"/><Relationship Id="rId1" Type="http://schemas.microsoft.com/office/2011/relationships/chartStyle" Target="style411.xml"/></Relationships>
</file>

<file path=ppt/charts/_rels/chart413.xml.rels><?xml version="1.0" encoding="UTF-8" standalone="yes"?>
<Relationships xmlns="http://schemas.openxmlformats.org/package/2006/relationships"><Relationship Id="rId2" Type="http://schemas.microsoft.com/office/2011/relationships/chartColorStyle" Target="colors412.xml"/><Relationship Id="rId1" Type="http://schemas.microsoft.com/office/2011/relationships/chartStyle" Target="style412.xml"/></Relationships>
</file>

<file path=ppt/charts/_rels/chart414.xml.rels><?xml version="1.0" encoding="UTF-8" standalone="yes"?>
<Relationships xmlns="http://schemas.openxmlformats.org/package/2006/relationships"><Relationship Id="rId2" Type="http://schemas.microsoft.com/office/2011/relationships/chartColorStyle" Target="colors413.xml"/><Relationship Id="rId1" Type="http://schemas.microsoft.com/office/2011/relationships/chartStyle" Target="style413.xml"/></Relationships>
</file>

<file path=ppt/charts/_rels/chart415.xml.rels><?xml version="1.0" encoding="UTF-8" standalone="yes"?>
<Relationships xmlns="http://schemas.openxmlformats.org/package/2006/relationships"><Relationship Id="rId2" Type="http://schemas.microsoft.com/office/2011/relationships/chartColorStyle" Target="colors414.xml"/><Relationship Id="rId1" Type="http://schemas.microsoft.com/office/2011/relationships/chartStyle" Target="style414.xml"/></Relationships>
</file>

<file path=ppt/charts/_rels/chart416.xml.rels><?xml version="1.0" encoding="UTF-8" standalone="yes"?>
<Relationships xmlns="http://schemas.openxmlformats.org/package/2006/relationships"><Relationship Id="rId2" Type="http://schemas.microsoft.com/office/2011/relationships/chartColorStyle" Target="colors415.xml"/><Relationship Id="rId1" Type="http://schemas.microsoft.com/office/2011/relationships/chartStyle" Target="style415.xml"/></Relationships>
</file>

<file path=ppt/charts/_rels/chart417.xml.rels><?xml version="1.0" encoding="UTF-8" standalone="yes"?>
<Relationships xmlns="http://schemas.openxmlformats.org/package/2006/relationships"><Relationship Id="rId2" Type="http://schemas.microsoft.com/office/2011/relationships/chartColorStyle" Target="colors416.xml"/><Relationship Id="rId1" Type="http://schemas.microsoft.com/office/2011/relationships/chartStyle" Target="style416.xml"/></Relationships>
</file>

<file path=ppt/charts/_rels/chart418.xml.rels><?xml version="1.0" encoding="UTF-8" standalone="yes"?>
<Relationships xmlns="http://schemas.openxmlformats.org/package/2006/relationships"><Relationship Id="rId2" Type="http://schemas.microsoft.com/office/2011/relationships/chartColorStyle" Target="colors417.xml"/><Relationship Id="rId1" Type="http://schemas.microsoft.com/office/2011/relationships/chartStyle" Target="style417.xml"/></Relationships>
</file>

<file path=ppt/charts/_rels/chart419.xml.rels><?xml version="1.0" encoding="UTF-8" standalone="yes"?>
<Relationships xmlns="http://schemas.openxmlformats.org/package/2006/relationships"><Relationship Id="rId2" Type="http://schemas.microsoft.com/office/2011/relationships/chartColorStyle" Target="colors418.xml"/><Relationship Id="rId1" Type="http://schemas.microsoft.com/office/2011/relationships/chartStyle" Target="style418.xml"/></Relationships>
</file>

<file path=ppt/charts/_rels/chart4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2.xml"/><Relationship Id="rId1" Type="http://schemas.microsoft.com/office/2011/relationships/chartStyle" Target="style42.xml"/></Relationships>
</file>

<file path=ppt/charts/_rels/chart420.xml.rels><?xml version="1.0" encoding="UTF-8" standalone="yes"?>
<Relationships xmlns="http://schemas.openxmlformats.org/package/2006/relationships"><Relationship Id="rId2" Type="http://schemas.microsoft.com/office/2011/relationships/chartColorStyle" Target="colors419.xml"/><Relationship Id="rId1" Type="http://schemas.microsoft.com/office/2011/relationships/chartStyle" Target="style419.xml"/></Relationships>
</file>

<file path=ppt/charts/_rels/chart421.xml.rels><?xml version="1.0" encoding="UTF-8" standalone="yes"?>
<Relationships xmlns="http://schemas.openxmlformats.org/package/2006/relationships"><Relationship Id="rId2" Type="http://schemas.microsoft.com/office/2011/relationships/chartColorStyle" Target="colors420.xml"/><Relationship Id="rId1" Type="http://schemas.microsoft.com/office/2011/relationships/chartStyle" Target="style420.xml"/></Relationships>
</file>

<file path=ppt/charts/_rels/chart422.xml.rels><?xml version="1.0" encoding="UTF-8" standalone="yes"?>
<Relationships xmlns="http://schemas.openxmlformats.org/package/2006/relationships"><Relationship Id="rId2" Type="http://schemas.microsoft.com/office/2011/relationships/chartColorStyle" Target="colors421.xml"/><Relationship Id="rId1" Type="http://schemas.microsoft.com/office/2011/relationships/chartStyle" Target="style421.xml"/></Relationships>
</file>

<file path=ppt/charts/_rels/chart423.xml.rels><?xml version="1.0" encoding="UTF-8" standalone="yes"?>
<Relationships xmlns="http://schemas.openxmlformats.org/package/2006/relationships"><Relationship Id="rId2" Type="http://schemas.microsoft.com/office/2011/relationships/chartColorStyle" Target="colors422.xml"/><Relationship Id="rId1" Type="http://schemas.microsoft.com/office/2011/relationships/chartStyle" Target="style422.xml"/></Relationships>
</file>

<file path=ppt/charts/_rels/chart424.xml.rels><?xml version="1.0" encoding="UTF-8" standalone="yes"?>
<Relationships xmlns="http://schemas.openxmlformats.org/package/2006/relationships"><Relationship Id="rId2" Type="http://schemas.microsoft.com/office/2011/relationships/chartColorStyle" Target="colors423.xml"/><Relationship Id="rId1" Type="http://schemas.microsoft.com/office/2011/relationships/chartStyle" Target="style423.xml"/></Relationships>
</file>

<file path=ppt/charts/_rels/chart425.xml.rels><?xml version="1.0" encoding="UTF-8" standalone="yes"?>
<Relationships xmlns="http://schemas.openxmlformats.org/package/2006/relationships"><Relationship Id="rId2" Type="http://schemas.microsoft.com/office/2011/relationships/chartColorStyle" Target="colors424.xml"/><Relationship Id="rId1" Type="http://schemas.microsoft.com/office/2011/relationships/chartStyle" Target="style424.xml"/></Relationships>
</file>

<file path=ppt/charts/_rels/chart426.xml.rels><?xml version="1.0" encoding="UTF-8" standalone="yes"?>
<Relationships xmlns="http://schemas.openxmlformats.org/package/2006/relationships"><Relationship Id="rId2" Type="http://schemas.microsoft.com/office/2011/relationships/chartColorStyle" Target="colors425.xml"/><Relationship Id="rId1" Type="http://schemas.microsoft.com/office/2011/relationships/chartStyle" Target="style425.xml"/></Relationships>
</file>

<file path=ppt/charts/_rels/chart427.xml.rels><?xml version="1.0" encoding="UTF-8" standalone="yes"?>
<Relationships xmlns="http://schemas.openxmlformats.org/package/2006/relationships"><Relationship Id="rId2" Type="http://schemas.microsoft.com/office/2011/relationships/chartColorStyle" Target="colors426.xml"/><Relationship Id="rId1" Type="http://schemas.microsoft.com/office/2011/relationships/chartStyle" Target="style426.xml"/></Relationships>
</file>

<file path=ppt/charts/_rels/chart428.xml.rels><?xml version="1.0" encoding="UTF-8" standalone="yes"?>
<Relationships xmlns="http://schemas.openxmlformats.org/package/2006/relationships"><Relationship Id="rId2" Type="http://schemas.microsoft.com/office/2011/relationships/chartColorStyle" Target="colors427.xml"/><Relationship Id="rId1" Type="http://schemas.microsoft.com/office/2011/relationships/chartStyle" Target="style427.xml"/></Relationships>
</file>

<file path=ppt/charts/_rels/chart429.xml.rels><?xml version="1.0" encoding="UTF-8" standalone="yes"?>
<Relationships xmlns="http://schemas.openxmlformats.org/package/2006/relationships"><Relationship Id="rId2" Type="http://schemas.microsoft.com/office/2011/relationships/chartColorStyle" Target="colors428.xml"/><Relationship Id="rId1" Type="http://schemas.microsoft.com/office/2011/relationships/chartStyle" Target="style428.xml"/></Relationships>
</file>

<file path=ppt/charts/_rels/chart4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43.xml"/><Relationship Id="rId1" Type="http://schemas.microsoft.com/office/2011/relationships/chartStyle" Target="style43.xml"/></Relationships>
</file>

<file path=ppt/charts/_rels/chart430.xml.rels><?xml version="1.0" encoding="UTF-8" standalone="yes"?>
<Relationships xmlns="http://schemas.openxmlformats.org/package/2006/relationships"><Relationship Id="rId2" Type="http://schemas.microsoft.com/office/2011/relationships/chartColorStyle" Target="colors429.xml"/><Relationship Id="rId1" Type="http://schemas.microsoft.com/office/2011/relationships/chartStyle" Target="style429.xml"/></Relationships>
</file>

<file path=ppt/charts/_rels/chart431.xml.rels><?xml version="1.0" encoding="UTF-8" standalone="yes"?>
<Relationships xmlns="http://schemas.openxmlformats.org/package/2006/relationships"><Relationship Id="rId2" Type="http://schemas.microsoft.com/office/2011/relationships/chartColorStyle" Target="colors430.xml"/><Relationship Id="rId1" Type="http://schemas.microsoft.com/office/2011/relationships/chartStyle" Target="style430.xml"/></Relationships>
</file>

<file path=ppt/charts/_rels/chart432.xml.rels><?xml version="1.0" encoding="UTF-8" standalone="yes"?>
<Relationships xmlns="http://schemas.openxmlformats.org/package/2006/relationships"><Relationship Id="rId2" Type="http://schemas.microsoft.com/office/2011/relationships/chartColorStyle" Target="colors431.xml"/><Relationship Id="rId1" Type="http://schemas.microsoft.com/office/2011/relationships/chartStyle" Target="style431.xml"/></Relationships>
</file>

<file path=ppt/charts/_rels/chart433.xml.rels><?xml version="1.0" encoding="UTF-8" standalone="yes"?>
<Relationships xmlns="http://schemas.openxmlformats.org/package/2006/relationships"><Relationship Id="rId2" Type="http://schemas.microsoft.com/office/2011/relationships/chartColorStyle" Target="colors432.xml"/><Relationship Id="rId1" Type="http://schemas.microsoft.com/office/2011/relationships/chartStyle" Target="style432.xml"/></Relationships>
</file>

<file path=ppt/charts/_rels/chart434.xml.rels><?xml version="1.0" encoding="UTF-8" standalone="yes"?>
<Relationships xmlns="http://schemas.openxmlformats.org/package/2006/relationships"><Relationship Id="rId2" Type="http://schemas.microsoft.com/office/2011/relationships/chartColorStyle" Target="colors433.xml"/><Relationship Id="rId1" Type="http://schemas.microsoft.com/office/2011/relationships/chartStyle" Target="style433.xml"/></Relationships>
</file>

<file path=ppt/charts/_rels/chart435.xml.rels><?xml version="1.0" encoding="UTF-8" standalone="yes"?>
<Relationships xmlns="http://schemas.openxmlformats.org/package/2006/relationships"><Relationship Id="rId2" Type="http://schemas.microsoft.com/office/2011/relationships/chartColorStyle" Target="colors434.xml"/><Relationship Id="rId1" Type="http://schemas.microsoft.com/office/2011/relationships/chartStyle" Target="style434.xml"/></Relationships>
</file>

<file path=ppt/charts/_rels/chart436.xml.rels><?xml version="1.0" encoding="UTF-8" standalone="yes"?>
<Relationships xmlns="http://schemas.openxmlformats.org/package/2006/relationships"><Relationship Id="rId2" Type="http://schemas.microsoft.com/office/2011/relationships/chartColorStyle" Target="colors435.xml"/><Relationship Id="rId1" Type="http://schemas.microsoft.com/office/2011/relationships/chartStyle" Target="style435.xml"/></Relationships>
</file>

<file path=ppt/charts/_rels/chart437.xml.rels><?xml version="1.0" encoding="UTF-8" standalone="yes"?>
<Relationships xmlns="http://schemas.openxmlformats.org/package/2006/relationships"><Relationship Id="rId2" Type="http://schemas.microsoft.com/office/2011/relationships/chartColorStyle" Target="colors436.xml"/><Relationship Id="rId1" Type="http://schemas.microsoft.com/office/2011/relationships/chartStyle" Target="style436.xml"/></Relationships>
</file>

<file path=ppt/charts/_rels/chart438.xml.rels><?xml version="1.0" encoding="UTF-8" standalone="yes"?>
<Relationships xmlns="http://schemas.openxmlformats.org/package/2006/relationships"><Relationship Id="rId2" Type="http://schemas.microsoft.com/office/2011/relationships/chartColorStyle" Target="colors437.xml"/><Relationship Id="rId1" Type="http://schemas.microsoft.com/office/2011/relationships/chartStyle" Target="style437.xml"/></Relationships>
</file>

<file path=ppt/charts/_rels/chart439.xml.rels><?xml version="1.0" encoding="UTF-8" standalone="yes"?>
<Relationships xmlns="http://schemas.openxmlformats.org/package/2006/relationships"><Relationship Id="rId2" Type="http://schemas.microsoft.com/office/2011/relationships/chartColorStyle" Target="colors438.xml"/><Relationship Id="rId1" Type="http://schemas.microsoft.com/office/2011/relationships/chartStyle" Target="style438.xml"/></Relationships>
</file>

<file path=ppt/charts/_rels/chart4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44.xml"/><Relationship Id="rId1" Type="http://schemas.microsoft.com/office/2011/relationships/chartStyle" Target="style44.xml"/></Relationships>
</file>

<file path=ppt/charts/_rels/chart440.xml.rels><?xml version="1.0" encoding="UTF-8" standalone="yes"?>
<Relationships xmlns="http://schemas.openxmlformats.org/package/2006/relationships"><Relationship Id="rId2" Type="http://schemas.microsoft.com/office/2011/relationships/chartColorStyle" Target="colors439.xml"/><Relationship Id="rId1" Type="http://schemas.microsoft.com/office/2011/relationships/chartStyle" Target="style439.xml"/></Relationships>
</file>

<file path=ppt/charts/_rels/chart441.xml.rels><?xml version="1.0" encoding="UTF-8" standalone="yes"?>
<Relationships xmlns="http://schemas.openxmlformats.org/package/2006/relationships"><Relationship Id="rId2" Type="http://schemas.microsoft.com/office/2011/relationships/chartColorStyle" Target="colors440.xml"/><Relationship Id="rId1" Type="http://schemas.microsoft.com/office/2011/relationships/chartStyle" Target="style440.xml"/></Relationships>
</file>

<file path=ppt/charts/_rels/chart442.xml.rels><?xml version="1.0" encoding="UTF-8" standalone="yes"?>
<Relationships xmlns="http://schemas.openxmlformats.org/package/2006/relationships"><Relationship Id="rId2" Type="http://schemas.microsoft.com/office/2011/relationships/chartColorStyle" Target="colors441.xml"/><Relationship Id="rId1" Type="http://schemas.microsoft.com/office/2011/relationships/chartStyle" Target="style441.xml"/></Relationships>
</file>

<file path=ppt/charts/_rels/chart443.xml.rels><?xml version="1.0" encoding="UTF-8" standalone="yes"?>
<Relationships xmlns="http://schemas.openxmlformats.org/package/2006/relationships"><Relationship Id="rId2" Type="http://schemas.microsoft.com/office/2011/relationships/chartColorStyle" Target="colors442.xml"/><Relationship Id="rId1" Type="http://schemas.microsoft.com/office/2011/relationships/chartStyle" Target="style442.xml"/></Relationships>
</file>

<file path=ppt/charts/_rels/chart444.xml.rels><?xml version="1.0" encoding="UTF-8" standalone="yes"?>
<Relationships xmlns="http://schemas.openxmlformats.org/package/2006/relationships"><Relationship Id="rId2" Type="http://schemas.microsoft.com/office/2011/relationships/chartColorStyle" Target="colors443.xml"/><Relationship Id="rId1" Type="http://schemas.microsoft.com/office/2011/relationships/chartStyle" Target="style443.xml"/></Relationships>
</file>

<file path=ppt/charts/_rels/chart445.xml.rels><?xml version="1.0" encoding="UTF-8" standalone="yes"?>
<Relationships xmlns="http://schemas.openxmlformats.org/package/2006/relationships"><Relationship Id="rId2" Type="http://schemas.microsoft.com/office/2011/relationships/chartColorStyle" Target="colors444.xml"/><Relationship Id="rId1" Type="http://schemas.microsoft.com/office/2011/relationships/chartStyle" Target="style444.xml"/></Relationships>
</file>

<file path=ppt/charts/_rels/chart446.xml.rels><?xml version="1.0" encoding="UTF-8" standalone="yes"?>
<Relationships xmlns="http://schemas.openxmlformats.org/package/2006/relationships"><Relationship Id="rId2" Type="http://schemas.microsoft.com/office/2011/relationships/chartColorStyle" Target="colors445.xml"/><Relationship Id="rId1" Type="http://schemas.microsoft.com/office/2011/relationships/chartStyle" Target="style445.xml"/></Relationships>
</file>

<file path=ppt/charts/_rels/chart4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(2)'!$B$7:$B$8</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F0-402E-A0B6-E83A6B994AD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6F0-402E-A0B6-E83A6B994AD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6F0-402E-A0B6-E83A6B994A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(2)'!$D$7:$E$7</c:f>
              <c:numCache>
                <c:formatCode>0_ </c:formatCode>
                <c:ptCount val="2"/>
                <c:pt idx="0">
                  <c:v>271</c:v>
                </c:pt>
                <c:pt idx="1">
                  <c:v>66</c:v>
                </c:pt>
              </c:numCache>
            </c:numRef>
          </c:val>
          <c:extLst>
            <c:ext xmlns:c16="http://schemas.microsoft.com/office/drawing/2014/chart" uri="{C3380CC4-5D6E-409C-BE32-E72D297353CC}">
              <c16:uniqueId val="{00000004-66F0-402E-A0B6-E83A6B994AD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(2)'!$B$105:$B$106</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CC-4F85-B9FD-96E514200D7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0CC-4F85-B9FD-96E514200D7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0CC-4F85-B9FD-96E514200D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(2)'!$D$102:$E$102</c:f>
              <c:strCache>
                <c:ptCount val="2"/>
                <c:pt idx="0">
                  <c:v>薦められる×どちらかというと薦められる</c:v>
                </c:pt>
                <c:pt idx="1">
                  <c:v>あまり薦められない×全く薦められない</c:v>
                </c:pt>
              </c:strCache>
            </c:strRef>
          </c:cat>
          <c:val>
            <c:numRef>
              <c:f>'Ｎ％表 (2)'!$D$105:$E$105</c:f>
              <c:numCache>
                <c:formatCode>0_ </c:formatCode>
                <c:ptCount val="2"/>
                <c:pt idx="0">
                  <c:v>199</c:v>
                </c:pt>
                <c:pt idx="1">
                  <c:v>104</c:v>
                </c:pt>
              </c:numCache>
            </c:numRef>
          </c:val>
          <c:extLst>
            <c:ext xmlns:c16="http://schemas.microsoft.com/office/drawing/2014/chart" uri="{C3380CC4-5D6E-409C-BE32-E72D297353CC}">
              <c16:uniqueId val="{00000004-D0CC-4F85-B9FD-96E514200D7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(2)'!$B$107:$B$108</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F5-4FE5-B536-F60C5CEBBD5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0F5-4FE5-B536-F60C5CEBBD5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0F5-4FE5-B536-F60C5CEBBD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(2)'!$D$102:$E$102</c:f>
              <c:strCache>
                <c:ptCount val="2"/>
                <c:pt idx="0">
                  <c:v>薦められる×どちらかというと薦められる</c:v>
                </c:pt>
                <c:pt idx="1">
                  <c:v>あまり薦められない×全く薦められない</c:v>
                </c:pt>
              </c:strCache>
            </c:strRef>
          </c:cat>
          <c:val>
            <c:numRef>
              <c:f>'Ｎ％表 (2)'!$D$107:$E$107</c:f>
              <c:numCache>
                <c:formatCode>0_ </c:formatCode>
                <c:ptCount val="2"/>
                <c:pt idx="0">
                  <c:v>131</c:v>
                </c:pt>
                <c:pt idx="1">
                  <c:v>51</c:v>
                </c:pt>
              </c:numCache>
            </c:numRef>
          </c:val>
          <c:extLst>
            <c:ext xmlns:c16="http://schemas.microsoft.com/office/drawing/2014/chart" uri="{C3380CC4-5D6E-409C-BE32-E72D297353CC}">
              <c16:uniqueId val="{00000004-80F5-4FE5-B536-F60C5CEBBD5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(2)'!$B$109:$B$110</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DB-4A56-A07F-5CBCCDB3516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ADB-4A56-A07F-5CBCCDB3516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ADB-4A56-A07F-5CBCCDB351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(2)'!$D$102:$E$102</c:f>
              <c:strCache>
                <c:ptCount val="2"/>
                <c:pt idx="0">
                  <c:v>薦められる×どちらかというと薦められる</c:v>
                </c:pt>
                <c:pt idx="1">
                  <c:v>あまり薦められない×全く薦められない</c:v>
                </c:pt>
              </c:strCache>
            </c:strRef>
          </c:cat>
          <c:val>
            <c:numRef>
              <c:f>'Ｎ％表 (2)'!$D$109:$E$109</c:f>
              <c:numCache>
                <c:formatCode>0_ </c:formatCode>
                <c:ptCount val="2"/>
                <c:pt idx="0">
                  <c:v>133</c:v>
                </c:pt>
                <c:pt idx="1">
                  <c:v>58</c:v>
                </c:pt>
              </c:numCache>
            </c:numRef>
          </c:val>
          <c:extLst>
            <c:ext xmlns:c16="http://schemas.microsoft.com/office/drawing/2014/chart" uri="{C3380CC4-5D6E-409C-BE32-E72D297353CC}">
              <c16:uniqueId val="{00000004-3ADB-4A56-A07F-5CBCCDB351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(2)'!$B$111:$B$112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E7-4190-BE86-04ABB6B8C6D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1E7-4190-BE86-04ABB6B8C6D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1E7-4190-BE86-04ABB6B8C6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(2)'!$D$102:$E$102</c:f>
              <c:strCache>
                <c:ptCount val="2"/>
                <c:pt idx="0">
                  <c:v>薦められる×どちらかというと薦められる</c:v>
                </c:pt>
                <c:pt idx="1">
                  <c:v>あまり薦められない×全く薦められない</c:v>
                </c:pt>
              </c:strCache>
            </c:strRef>
          </c:cat>
          <c:val>
            <c:numRef>
              <c:f>'Ｎ％表 (2)'!$D$111:$E$111</c:f>
              <c:numCache>
                <c:formatCode>0_ </c:formatCode>
                <c:ptCount val="2"/>
                <c:pt idx="0">
                  <c:v>130</c:v>
                </c:pt>
                <c:pt idx="1">
                  <c:v>65</c:v>
                </c:pt>
              </c:numCache>
            </c:numRef>
          </c:val>
          <c:extLst>
            <c:ext xmlns:c16="http://schemas.microsoft.com/office/drawing/2014/chart" uri="{C3380CC4-5D6E-409C-BE32-E72D297353CC}">
              <c16:uniqueId val="{00000004-91E7-4190-BE86-04ABB6B8C6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08849264992397"/>
          <c:y val="0.14187500000000003"/>
          <c:w val="0.30616504810771866"/>
          <c:h val="0.73388888888888892"/>
        </c:manualLayout>
      </c:layout>
      <c:pieChart>
        <c:varyColors val="1"/>
        <c:ser>
          <c:idx val="0"/>
          <c:order val="0"/>
          <c:tx>
            <c:strRef>
              <c:f>'1;group～q7'!$S$1002</c:f>
              <c:strCache>
                <c:ptCount val="1"/>
                <c:pt idx="0">
                  <c:v>学び、教養</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8E-464B-931D-D24C226DB56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18E-464B-931D-D24C226DB56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118E-464B-931D-D24C226DB56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18E-464B-931D-D24C226DB56B}"/>
                </c:ext>
              </c:extLst>
            </c:dLbl>
            <c:dLbl>
              <c:idx val="2"/>
              <c:layout>
                <c:manualLayout>
                  <c:x val="5.2639065651949327E-2"/>
                  <c:y val="9.0399305555555559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118E-464B-931D-D24C226DB5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'1;group～q7'!$S$1014:$S$1016</c:f>
              <c:numCache>
                <c:formatCode>General</c:formatCode>
                <c:ptCount val="3"/>
                <c:pt idx="0">
                  <c:v>593</c:v>
                </c:pt>
                <c:pt idx="1">
                  <c:v>278</c:v>
                </c:pt>
                <c:pt idx="2">
                  <c:v>129</c:v>
                </c:pt>
              </c:numCache>
            </c:numRef>
          </c:val>
          <c:extLst>
            <c:ext xmlns:c16="http://schemas.microsoft.com/office/drawing/2014/chart" uri="{C3380CC4-5D6E-409C-BE32-E72D297353CC}">
              <c16:uniqueId val="{00000006-118E-464B-931D-D24C226DB56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621460292554494"/>
          <c:y val="6.173611111111111E-2"/>
          <c:w val="0.51291713466829558"/>
          <c:h val="0.91007847222222227"/>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'Ｎ％表'!$B$87:$B$88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E3-4CA6-9A86-6AD3178F407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3E3-4CA6-9A86-6AD3178F407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3E3-4CA6-9A86-6AD3178F40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'Ｎ％表'!$D$84:$E$84</c:f>
              <c:strCache>
                <c:ptCount val="2"/>
                <c:pt idx="0">
                  <c:v>薦められる×どちらかというと薦められる</c:v>
                </c:pt>
                <c:pt idx="1">
                  <c:v>あまり薦められない×全く薦められない</c:v>
                </c:pt>
              </c:strCache>
            </c:strRef>
          </c:cat>
          <c:val>
            <c:numRef>
              <c:f>'Ｎ％表'!$D$87:$E$87</c:f>
              <c:numCache>
                <c:formatCode>0_ </c:formatCode>
                <c:ptCount val="2"/>
                <c:pt idx="0">
                  <c:v>327</c:v>
                </c:pt>
                <c:pt idx="1">
                  <c:v>101</c:v>
                </c:pt>
              </c:numCache>
            </c:numRef>
          </c:val>
          <c:extLst>
            <c:ext xmlns:c16="http://schemas.microsoft.com/office/drawing/2014/chart" uri="{C3380CC4-5D6E-409C-BE32-E72D297353CC}">
              <c16:uniqueId val="{00000004-C3E3-4CA6-9A86-6AD3178F407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'Ｎ％表'!$B$89:$B$90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A6-4EA7-B1A0-5DBBAFAA4F7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8A6-4EA7-B1A0-5DBBAFAA4F7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A6-4EA7-B1A0-5DBBAFAA4F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'Ｎ％表'!$D$84:$E$84</c:f>
              <c:strCache>
                <c:ptCount val="2"/>
                <c:pt idx="0">
                  <c:v>薦められる×どちらかというと薦められる</c:v>
                </c:pt>
                <c:pt idx="1">
                  <c:v>あまり薦められない×全く薦められない</c:v>
                </c:pt>
              </c:strCache>
            </c:strRef>
          </c:cat>
          <c:val>
            <c:numRef>
              <c:f>'Ｎ％表'!$D$89:$E$89</c:f>
              <c:numCache>
                <c:formatCode>0_ </c:formatCode>
                <c:ptCount val="2"/>
                <c:pt idx="0">
                  <c:v>327</c:v>
                </c:pt>
                <c:pt idx="1">
                  <c:v>109</c:v>
                </c:pt>
              </c:numCache>
            </c:numRef>
          </c:val>
          <c:extLst>
            <c:ext xmlns:c16="http://schemas.microsoft.com/office/drawing/2014/chart" uri="{C3380CC4-5D6E-409C-BE32-E72D297353CC}">
              <c16:uniqueId val="{00000004-38A6-4EA7-B1A0-5DBBAFAA4F7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(2)'!$B$130:$B$131</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7A-4C9A-8BD2-A446F87B222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07A-4C9A-8BD2-A446F87B222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07A-4C9A-8BD2-A446F87B22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(2)'!$D$127:$E$127</c:f>
              <c:strCache>
                <c:ptCount val="2"/>
                <c:pt idx="0">
                  <c:v>薦められる×どちらかというと薦められる</c:v>
                </c:pt>
                <c:pt idx="1">
                  <c:v>あまり薦められない×全く薦められない</c:v>
                </c:pt>
              </c:strCache>
            </c:strRef>
          </c:cat>
          <c:val>
            <c:numRef>
              <c:f>'Ｎ％表 (2)'!$D$130:$E$130</c:f>
              <c:numCache>
                <c:formatCode>0_ </c:formatCode>
                <c:ptCount val="2"/>
                <c:pt idx="0">
                  <c:v>137</c:v>
                </c:pt>
                <c:pt idx="1">
                  <c:v>38</c:v>
                </c:pt>
              </c:numCache>
            </c:numRef>
          </c:val>
          <c:extLst>
            <c:ext xmlns:c16="http://schemas.microsoft.com/office/drawing/2014/chart" uri="{C3380CC4-5D6E-409C-BE32-E72D297353CC}">
              <c16:uniqueId val="{00000004-607A-4C9A-8BD2-A446F87B222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(2)'!$B$132:$B$133</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40-4F1A-B2B9-38DC61617FF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C40-4F1A-B2B9-38DC61617FF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C40-4F1A-B2B9-38DC61617F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(2)'!$D$127:$E$127</c:f>
              <c:strCache>
                <c:ptCount val="2"/>
                <c:pt idx="0">
                  <c:v>薦められる×どちらかというと薦められる</c:v>
                </c:pt>
                <c:pt idx="1">
                  <c:v>あまり薦められない×全く薦められない</c:v>
                </c:pt>
              </c:strCache>
            </c:strRef>
          </c:cat>
          <c:val>
            <c:numRef>
              <c:f>'Ｎ％表 (2)'!$D$132:$E$132</c:f>
              <c:numCache>
                <c:formatCode>0_ </c:formatCode>
                <c:ptCount val="2"/>
                <c:pt idx="0">
                  <c:v>133</c:v>
                </c:pt>
                <c:pt idx="1">
                  <c:v>38</c:v>
                </c:pt>
              </c:numCache>
            </c:numRef>
          </c:val>
          <c:extLst>
            <c:ext xmlns:c16="http://schemas.microsoft.com/office/drawing/2014/chart" uri="{C3380CC4-5D6E-409C-BE32-E72D297353CC}">
              <c16:uniqueId val="{00000004-BC40-4F1A-B2B9-38DC61617F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(2)'!$B$134:$B$135</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39-4FC7-AEBE-31441188DCA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739-4FC7-AEBE-31441188DCA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739-4FC7-AEBE-31441188DC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(2)'!$D$127:$E$127</c:f>
              <c:strCache>
                <c:ptCount val="2"/>
                <c:pt idx="0">
                  <c:v>薦められる×どちらかというと薦められる</c:v>
                </c:pt>
                <c:pt idx="1">
                  <c:v>あまり薦められない×全く薦められない</c:v>
                </c:pt>
              </c:strCache>
            </c:strRef>
          </c:cat>
          <c:val>
            <c:numRef>
              <c:f>'Ｎ％表 (2)'!$D$134:$E$134</c:f>
              <c:numCache>
                <c:formatCode>0_ </c:formatCode>
                <c:ptCount val="2"/>
                <c:pt idx="0">
                  <c:v>127</c:v>
                </c:pt>
                <c:pt idx="1">
                  <c:v>46</c:v>
                </c:pt>
              </c:numCache>
            </c:numRef>
          </c:val>
          <c:extLst>
            <c:ext xmlns:c16="http://schemas.microsoft.com/office/drawing/2014/chart" uri="{C3380CC4-5D6E-409C-BE32-E72D297353CC}">
              <c16:uniqueId val="{00000004-F739-4FC7-AEBE-31441188DCA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(2)'!$B$11:$B$12</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E6-40EE-A75B-6950C1240C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BE6-40EE-A75B-6950C1240C8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BE6-40EE-A75B-6950C1240C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(2)'!$D$11:$E$11</c:f>
              <c:numCache>
                <c:formatCode>0_ </c:formatCode>
                <c:ptCount val="2"/>
                <c:pt idx="0">
                  <c:v>177</c:v>
                </c:pt>
                <c:pt idx="1">
                  <c:v>33</c:v>
                </c:pt>
              </c:numCache>
            </c:numRef>
          </c:val>
          <c:extLst>
            <c:ext xmlns:c16="http://schemas.microsoft.com/office/drawing/2014/chart" uri="{C3380CC4-5D6E-409C-BE32-E72D297353CC}">
              <c16:uniqueId val="{00000004-CBE6-40EE-A75B-6950C1240C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(2)'!$B$136:$B$137</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94-4217-9913-89E45E6AC17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094-4217-9913-89E45E6AC17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094-4217-9913-89E45E6AC1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(2)'!$D$127:$E$127</c:f>
              <c:strCache>
                <c:ptCount val="2"/>
                <c:pt idx="0">
                  <c:v>薦められる×どちらかというと薦められる</c:v>
                </c:pt>
                <c:pt idx="1">
                  <c:v>あまり薦められない×全く薦められない</c:v>
                </c:pt>
              </c:strCache>
            </c:strRef>
          </c:cat>
          <c:val>
            <c:numRef>
              <c:f>'Ｎ％表 (2)'!$D$136:$E$136</c:f>
              <c:numCache>
                <c:formatCode>0_ </c:formatCode>
                <c:ptCount val="2"/>
                <c:pt idx="0">
                  <c:v>115</c:v>
                </c:pt>
                <c:pt idx="1">
                  <c:v>49</c:v>
                </c:pt>
              </c:numCache>
            </c:numRef>
          </c:val>
          <c:extLst>
            <c:ext xmlns:c16="http://schemas.microsoft.com/office/drawing/2014/chart" uri="{C3380CC4-5D6E-409C-BE32-E72D297353CC}">
              <c16:uniqueId val="{00000004-E094-4217-9913-89E45E6AC17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(2)'!$B$138:$B$139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DD-46D0-AD55-4EAD6119D39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DDD-46D0-AD55-4EAD6119D39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DDD-46D0-AD55-4EAD6119D3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(2)'!$D$127:$E$127</c:f>
              <c:strCache>
                <c:ptCount val="2"/>
                <c:pt idx="0">
                  <c:v>薦められる×どちらかというと薦められる</c:v>
                </c:pt>
                <c:pt idx="1">
                  <c:v>あまり薦められない×全く薦められない</c:v>
                </c:pt>
              </c:strCache>
            </c:strRef>
          </c:cat>
          <c:val>
            <c:numRef>
              <c:f>'Ｎ％表 (2)'!$D$138:$E$138</c:f>
              <c:numCache>
                <c:formatCode>0_ </c:formatCode>
                <c:ptCount val="2"/>
                <c:pt idx="0">
                  <c:v>142</c:v>
                </c:pt>
                <c:pt idx="1">
                  <c:v>39</c:v>
                </c:pt>
              </c:numCache>
            </c:numRef>
          </c:val>
          <c:extLst>
            <c:ext xmlns:c16="http://schemas.microsoft.com/office/drawing/2014/chart" uri="{C3380CC4-5D6E-409C-BE32-E72D297353CC}">
              <c16:uniqueId val="{00000004-6DDD-46D0-AD55-4EAD6119D39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(2)'!$B$119:$B$120</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36-4146-BD79-15FC3F79EA0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F36-4146-BD79-15FC3F79EA0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F36-4146-BD79-15FC3F79EA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(2)'!$D$116:$E$116</c:f>
              <c:strCache>
                <c:ptCount val="2"/>
                <c:pt idx="0">
                  <c:v>薦められる×どちらかというと薦められる</c:v>
                </c:pt>
                <c:pt idx="1">
                  <c:v>あまり薦められない×全く薦められない</c:v>
                </c:pt>
              </c:strCache>
            </c:strRef>
          </c:cat>
          <c:val>
            <c:numRef>
              <c:f>'Ｎ％表 (2)'!$D$119:$E$119</c:f>
              <c:numCache>
                <c:formatCode>0_ </c:formatCode>
                <c:ptCount val="2"/>
                <c:pt idx="0">
                  <c:v>229</c:v>
                </c:pt>
                <c:pt idx="1">
                  <c:v>68</c:v>
                </c:pt>
              </c:numCache>
            </c:numRef>
          </c:val>
          <c:extLst>
            <c:ext xmlns:c16="http://schemas.microsoft.com/office/drawing/2014/chart" uri="{C3380CC4-5D6E-409C-BE32-E72D297353CC}">
              <c16:uniqueId val="{00000004-7F36-4146-BD79-15FC3F79EA0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(2)'!$B$121:$B$122</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DB-4C28-B247-96DEE97E62E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5DB-4C28-B247-96DEE97E62E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5DB-4C28-B247-96DEE97E62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(2)'!$D$116:$E$116</c:f>
              <c:strCache>
                <c:ptCount val="2"/>
                <c:pt idx="0">
                  <c:v>薦められる×どちらかというと薦められる</c:v>
                </c:pt>
                <c:pt idx="1">
                  <c:v>あまり薦められない×全く薦められない</c:v>
                </c:pt>
              </c:strCache>
            </c:strRef>
          </c:cat>
          <c:val>
            <c:numRef>
              <c:f>'Ｎ％表 (2)'!$D$121:$E$121</c:f>
              <c:numCache>
                <c:formatCode>0_ </c:formatCode>
                <c:ptCount val="2"/>
                <c:pt idx="0">
                  <c:v>135</c:v>
                </c:pt>
                <c:pt idx="1">
                  <c:v>46</c:v>
                </c:pt>
              </c:numCache>
            </c:numRef>
          </c:val>
          <c:extLst>
            <c:ext xmlns:c16="http://schemas.microsoft.com/office/drawing/2014/chart" uri="{C3380CC4-5D6E-409C-BE32-E72D297353CC}">
              <c16:uniqueId val="{00000004-C5DB-4C28-B247-96DEE97E62E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(2)'!$B$123:$B$124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E3-448D-A121-0EFBF5F07B3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6E3-448D-A121-0EFBF5F07B3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6E3-448D-A121-0EFBF5F07B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(2)'!$D$116:$E$116</c:f>
              <c:strCache>
                <c:ptCount val="2"/>
                <c:pt idx="0">
                  <c:v>薦められる×どちらかというと薦められる</c:v>
                </c:pt>
                <c:pt idx="1">
                  <c:v>あまり薦められない×全く薦められない</c:v>
                </c:pt>
              </c:strCache>
            </c:strRef>
          </c:cat>
          <c:val>
            <c:numRef>
              <c:f>'Ｎ％表 (2)'!$D$123:$E$123</c:f>
              <c:numCache>
                <c:formatCode>0_ </c:formatCode>
                <c:ptCount val="2"/>
                <c:pt idx="0">
                  <c:v>138</c:v>
                </c:pt>
                <c:pt idx="1">
                  <c:v>48</c:v>
                </c:pt>
              </c:numCache>
            </c:numRef>
          </c:val>
          <c:extLst>
            <c:ext xmlns:c16="http://schemas.microsoft.com/office/drawing/2014/chart" uri="{C3380CC4-5D6E-409C-BE32-E72D297353CC}">
              <c16:uniqueId val="{00000004-36E3-448D-A121-0EFBF5F07B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(2)'!$B$125:$B$126</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46-4D28-B9E4-D6F73B0D365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646-4D28-B9E4-D6F73B0D365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646-4D28-B9E4-D6F73B0D36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(2)'!$D$116:$E$116</c:f>
              <c:strCache>
                <c:ptCount val="2"/>
                <c:pt idx="0">
                  <c:v>薦められる×どちらかというと薦められる</c:v>
                </c:pt>
                <c:pt idx="1">
                  <c:v>あまり薦められない×全く薦められない</c:v>
                </c:pt>
              </c:strCache>
            </c:strRef>
          </c:cat>
          <c:val>
            <c:numRef>
              <c:f>'Ｎ％表 (2)'!$D$125:$E$125</c:f>
              <c:numCache>
                <c:formatCode>0_ </c:formatCode>
                <c:ptCount val="2"/>
                <c:pt idx="0">
                  <c:v>152</c:v>
                </c:pt>
                <c:pt idx="1">
                  <c:v>48</c:v>
                </c:pt>
              </c:numCache>
            </c:numRef>
          </c:val>
          <c:extLst>
            <c:ext xmlns:c16="http://schemas.microsoft.com/office/drawing/2014/chart" uri="{C3380CC4-5D6E-409C-BE32-E72D297353CC}">
              <c16:uniqueId val="{00000004-5646-4D28-B9E4-D6F73B0D365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05881129155994"/>
          <c:y val="0.1771527777777778"/>
          <c:w val="0.31876162117882639"/>
          <c:h val="0.6809722222222222"/>
        </c:manualLayout>
      </c:layout>
      <c:pieChart>
        <c:varyColors val="1"/>
        <c:ser>
          <c:idx val="0"/>
          <c:order val="0"/>
          <c:tx>
            <c:strRef>
              <c:f>'1;group～q7'!$T$1002</c:f>
              <c:strCache>
                <c:ptCount val="1"/>
                <c:pt idx="0">
                  <c:v>チャレンジ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1F-4F32-A4F8-A701A6EB958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A1F-4F32-A4F8-A701A6EB958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2A1F-4F32-A4F8-A701A6EB958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A1F-4F32-A4F8-A701A6EB9588}"/>
                </c:ext>
              </c:extLst>
            </c:dLbl>
            <c:dLbl>
              <c:idx val="2"/>
              <c:layout>
                <c:manualLayout>
                  <c:x val="5.3991184157488915E-2"/>
                  <c:y val="0.1036284722222222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2A1F-4F32-A4F8-A701A6EB95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'1;group～q7'!$T$1014:$T$1016</c:f>
              <c:numCache>
                <c:formatCode>General</c:formatCode>
                <c:ptCount val="3"/>
                <c:pt idx="0">
                  <c:v>654</c:v>
                </c:pt>
                <c:pt idx="1">
                  <c:v>210</c:v>
                </c:pt>
                <c:pt idx="2">
                  <c:v>136</c:v>
                </c:pt>
              </c:numCache>
            </c:numRef>
          </c:val>
          <c:extLst>
            <c:ext xmlns:c16="http://schemas.microsoft.com/office/drawing/2014/chart" uri="{C3380CC4-5D6E-409C-BE32-E72D297353CC}">
              <c16:uniqueId val="{00000006-2A1F-4F32-A4F8-A701A6EB958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8080278778264662"/>
          <c:y val="0"/>
          <c:w val="0.51919721221735338"/>
          <c:h val="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'Ｎ％表'!$B$97:$B$98</c:f>
              <c:strCache>
                <c:ptCount val="1"/>
                <c:pt idx="0">
                  <c:v>幼少期から大阪に住んでいる方（定住者）</c:v>
                </c:pt>
              </c:strCache>
            </c:strRef>
          </c:tx>
          <c:dPt>
            <c:idx val="0"/>
            <c:bubble3D val="0"/>
            <c:extLst>
              <c:ext xmlns:c16="http://schemas.microsoft.com/office/drawing/2014/chart" uri="{C3380CC4-5D6E-409C-BE32-E72D297353CC}">
                <c16:uniqueId val="{00000000-D825-4F39-8FE1-ABA4C264341F}"/>
              </c:ext>
            </c:extLst>
          </c:dPt>
          <c:dPt>
            <c:idx val="1"/>
            <c:bubble3D val="0"/>
            <c:spPr>
              <a:pattFill prst="pct40">
                <a:fgClr>
                  <a:schemeClr val="accent1"/>
                </a:fgClr>
                <a:bgClr>
                  <a:schemeClr val="bg1"/>
                </a:bgClr>
              </a:pattFill>
            </c:spPr>
            <c:extLst>
              <c:ext xmlns:c16="http://schemas.microsoft.com/office/drawing/2014/chart" uri="{C3380CC4-5D6E-409C-BE32-E72D297353CC}">
                <c16:uniqueId val="{00000001-D825-4F39-8FE1-ABA4C264341F}"/>
              </c:ext>
            </c:extLst>
          </c:dPt>
          <c:dLbls>
            <c:dLbl>
              <c:idx val="0"/>
              <c:layout/>
              <c:spPr>
                <a:noFill/>
                <a:ln>
                  <a:noFill/>
                </a:ln>
                <a:effectLst/>
              </c:spPr>
              <c:txPr>
                <a:bodyPr wrap="square" lIns="38100" tIns="19050" rIns="38100" bIns="19050" anchor="ctr">
                  <a:spAutoFit/>
                </a:bodyPr>
                <a:lstStyle/>
                <a:p>
                  <a:pPr>
                    <a:defRPr>
                      <a:solidFill>
                        <a:schemeClr val="bg1"/>
                      </a:solidFill>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825-4F39-8FE1-ABA4C264341F}"/>
                </c:ext>
              </c:extLst>
            </c:dLbl>
            <c:dLbl>
              <c:idx val="1"/>
              <c:layout>
                <c:manualLayout>
                  <c:x val="0.10402956602506369"/>
                  <c:y val="0.14548117283950615"/>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15598205128205128"/>
                      <c:h val="0.2541411111111111"/>
                    </c:manualLayout>
                  </c15:layout>
                </c:ext>
                <c:ext xmlns:c16="http://schemas.microsoft.com/office/drawing/2014/chart" uri="{C3380CC4-5D6E-409C-BE32-E72D297353CC}">
                  <c16:uniqueId val="{00000001-D825-4F39-8FE1-ABA4C264341F}"/>
                </c:ext>
              </c:extLst>
            </c:dLbl>
            <c:spPr>
              <a:noFill/>
              <a:ln>
                <a:noFill/>
              </a:ln>
              <a:effectLst/>
            </c:spPr>
            <c:dLblPos val="bestFit"/>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'Ｎ％表'!$D$94:$E$94</c:f>
              <c:strCache>
                <c:ptCount val="2"/>
                <c:pt idx="0">
                  <c:v>当てはまる×どちらかというと当てはまる</c:v>
                </c:pt>
                <c:pt idx="1">
                  <c:v>あまり当てはまらない×全く当てはまらない</c:v>
                </c:pt>
              </c:strCache>
            </c:strRef>
          </c:cat>
          <c:val>
            <c:numRef>
              <c:f>'Ｎ％表'!$D$97:$E$97</c:f>
              <c:numCache>
                <c:formatCode>0_ </c:formatCode>
                <c:ptCount val="2"/>
                <c:pt idx="0">
                  <c:v>428</c:v>
                </c:pt>
                <c:pt idx="1">
                  <c:v>49</c:v>
                </c:pt>
              </c:numCache>
            </c:numRef>
          </c:val>
          <c:extLst>
            <c:ext xmlns:c16="http://schemas.microsoft.com/office/drawing/2014/chart" uri="{C3380CC4-5D6E-409C-BE32-E72D297353CC}">
              <c16:uniqueId val="{00000002-D825-4F39-8FE1-ABA4C264341F}"/>
            </c:ext>
          </c:extLst>
        </c:ser>
        <c:ser>
          <c:idx val="0"/>
          <c:order val="1"/>
          <c:tx>
            <c:strRef>
              <c:f>'Ｎ％表'!$B$99:$B$100</c:f>
              <c:strCache>
                <c:ptCount val="1"/>
                <c:pt idx="0">
                  <c:v>18歳以降で大阪に移住してきた方（移住者）</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'Ｎ％表'!$D$94:$E$94</c:f>
              <c:strCache>
                <c:ptCount val="2"/>
                <c:pt idx="0">
                  <c:v>当てはまる×どちらかというと当てはまる</c:v>
                </c:pt>
                <c:pt idx="1">
                  <c:v>あまり当てはまらない×全く当てはまらない</c:v>
                </c:pt>
              </c:strCache>
            </c:strRef>
          </c:cat>
          <c:val>
            <c:numRef>
              <c:f>'Ｎ％表'!$D$99:$E$99</c:f>
              <c:numCache>
                <c:formatCode>0_ </c:formatCode>
                <c:ptCount val="2"/>
                <c:pt idx="0">
                  <c:v>437</c:v>
                </c:pt>
                <c:pt idx="1">
                  <c:v>45</c:v>
                </c:pt>
              </c:numCache>
            </c:numRef>
          </c:val>
          <c:extLst>
            <c:ext xmlns:c16="http://schemas.microsoft.com/office/drawing/2014/chart" uri="{C3380CC4-5D6E-409C-BE32-E72D297353CC}">
              <c16:uniqueId val="{00000007-D825-4F39-8FE1-ABA4C264341F}"/>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a:pPr>
      <a:endParaRPr lang="ja-JP"/>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'Ｎ％表'!$B$99:$B$100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D1-4D80-B426-C4A06DD9EB7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5D1-4D80-B426-C4A06DD9EB7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5D1-4D80-B426-C4A06DD9EB73}"/>
                </c:ext>
              </c:extLst>
            </c:dLbl>
            <c:dLbl>
              <c:idx val="1"/>
              <c:layout>
                <c:manualLayout>
                  <c:x val="5.4914529914529914E-2"/>
                  <c:y val="0.18990555555555555"/>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E5D1-4D80-B426-C4A06DD9EB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'Ｎ％表'!$D$94:$E$94</c:f>
              <c:strCache>
                <c:ptCount val="2"/>
                <c:pt idx="0">
                  <c:v>当てはまる×どちらかというと当てはまる</c:v>
                </c:pt>
                <c:pt idx="1">
                  <c:v>あまり当てはまらない×全く当てはまらない</c:v>
                </c:pt>
              </c:strCache>
            </c:strRef>
          </c:cat>
          <c:val>
            <c:numRef>
              <c:f>'Ｎ％表'!$D$99:$E$99</c:f>
              <c:numCache>
                <c:formatCode>0_ </c:formatCode>
                <c:ptCount val="2"/>
                <c:pt idx="0">
                  <c:v>437</c:v>
                </c:pt>
                <c:pt idx="1">
                  <c:v>45</c:v>
                </c:pt>
              </c:numCache>
            </c:numRef>
          </c:val>
          <c:extLst>
            <c:ext xmlns:c16="http://schemas.microsoft.com/office/drawing/2014/chart" uri="{C3380CC4-5D6E-409C-BE32-E72D297353CC}">
              <c16:uniqueId val="{00000004-E5D1-4D80-B426-C4A06DD9EB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(2)'!$B$146:$B$147</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B4-4F28-8D22-EB43A9565CB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B4-4F28-8D22-EB43A9565CB0}"/>
              </c:ext>
            </c:extLst>
          </c:dPt>
          <c:dLbls>
            <c:dLbl>
              <c:idx val="0"/>
              <c:layout>
                <c:manualLayout>
                  <c:x val="-5.0451149425287355E-2"/>
                  <c:y val="-0.2304666666666667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72B4-4F28-8D22-EB43A9565C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(2)'!$D$143:$E$143</c:f>
              <c:strCache>
                <c:ptCount val="2"/>
                <c:pt idx="0">
                  <c:v>当てはまる×どちらかというと当てはまる</c:v>
                </c:pt>
                <c:pt idx="1">
                  <c:v>あまり当てはまらない×全く当てはまらない</c:v>
                </c:pt>
              </c:strCache>
            </c:strRef>
          </c:cat>
          <c:val>
            <c:numRef>
              <c:f>'Ｎ％表 (2)'!$D$146:$E$146</c:f>
              <c:numCache>
                <c:formatCode>0_ </c:formatCode>
                <c:ptCount val="2"/>
                <c:pt idx="0">
                  <c:v>172</c:v>
                </c:pt>
                <c:pt idx="1">
                  <c:v>18</c:v>
                </c:pt>
              </c:numCache>
            </c:numRef>
          </c:val>
          <c:extLst>
            <c:ext xmlns:c16="http://schemas.microsoft.com/office/drawing/2014/chart" uri="{C3380CC4-5D6E-409C-BE32-E72D297353CC}">
              <c16:uniqueId val="{00000004-72B4-4F28-8D22-EB43A9565CB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(2)'!$B$13:$B$14</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46-4767-9D77-8969CDD7743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446-4767-9D77-8969CDD7743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446-4767-9D77-8969CDD77434}"/>
                </c:ext>
              </c:extLst>
            </c:dLbl>
            <c:dLbl>
              <c:idx val="1"/>
              <c:layout>
                <c:manualLayout>
                  <c:x val="0.12934099616858238"/>
                  <c:y val="0.1922638888888889"/>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A446-4767-9D77-8969CDD774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(2)'!$D$4:$E$4</c:f>
              <c:strCache>
                <c:ptCount val="2"/>
                <c:pt idx="0">
                  <c:v>感じる×どちらかというと感じる</c:v>
                </c:pt>
                <c:pt idx="1">
                  <c:v>あまり感じない×全く感じない</c:v>
                </c:pt>
              </c:strCache>
            </c:strRef>
          </c:cat>
          <c:val>
            <c:numRef>
              <c:f>'Ｎ％表 (2)'!$D$13:$E$13</c:f>
              <c:numCache>
                <c:formatCode>0_ </c:formatCode>
                <c:ptCount val="2"/>
                <c:pt idx="0">
                  <c:v>184</c:v>
                </c:pt>
                <c:pt idx="1">
                  <c:v>39</c:v>
                </c:pt>
              </c:numCache>
            </c:numRef>
          </c:val>
          <c:extLst>
            <c:ext xmlns:c16="http://schemas.microsoft.com/office/drawing/2014/chart" uri="{C3380CC4-5D6E-409C-BE32-E72D297353CC}">
              <c16:uniqueId val="{00000004-A446-4767-9D77-8969CDD774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(2)'!$B$148:$B$149</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29-4831-89AA-EAB3ADF95B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429-4831-89AA-EAB3ADF95B85}"/>
              </c:ext>
            </c:extLst>
          </c:dPt>
          <c:dLbls>
            <c:dLbl>
              <c:idx val="0"/>
              <c:layout>
                <c:manualLayout>
                  <c:x val="-4.9466954022988507E-2"/>
                  <c:y val="-0.21342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C429-4831-89AA-EAB3ADF95B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(2)'!$D$143:$E$143</c:f>
              <c:strCache>
                <c:ptCount val="2"/>
                <c:pt idx="0">
                  <c:v>当てはまる×どちらかというと当てはまる</c:v>
                </c:pt>
                <c:pt idx="1">
                  <c:v>あまり当てはまらない×全く当てはまらない</c:v>
                </c:pt>
              </c:strCache>
            </c:strRef>
          </c:cat>
          <c:val>
            <c:numRef>
              <c:f>'Ｎ％表 (2)'!$D$148:$E$148</c:f>
              <c:numCache>
                <c:formatCode>0_ </c:formatCode>
                <c:ptCount val="2"/>
                <c:pt idx="0">
                  <c:v>170</c:v>
                </c:pt>
                <c:pt idx="1">
                  <c:v>19</c:v>
                </c:pt>
              </c:numCache>
            </c:numRef>
          </c:val>
          <c:extLst>
            <c:ext xmlns:c16="http://schemas.microsoft.com/office/drawing/2014/chart" uri="{C3380CC4-5D6E-409C-BE32-E72D297353CC}">
              <c16:uniqueId val="{00000004-C429-4831-89AA-EAB3ADF95B8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(2)'!$B$150:$B$151</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70-49BE-BE20-4DB57EAC370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70-49BE-BE20-4DB57EAC370A}"/>
              </c:ext>
            </c:extLst>
          </c:dPt>
          <c:dLbls>
            <c:dLbl>
              <c:idx val="0"/>
              <c:layout>
                <c:manualLayout>
                  <c:x val="-4.1863984674329502E-2"/>
                  <c:y val="-0.2522305555555556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ED70-49BE-BE20-4DB57EAC37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(2)'!$D$143:$E$143</c:f>
              <c:strCache>
                <c:ptCount val="2"/>
                <c:pt idx="0">
                  <c:v>当てはまる×どちらかというと当てはまる</c:v>
                </c:pt>
                <c:pt idx="1">
                  <c:v>あまり当てはまらない×全く当てはまらない</c:v>
                </c:pt>
              </c:strCache>
            </c:strRef>
          </c:cat>
          <c:val>
            <c:numRef>
              <c:f>'Ｎ％表 (2)'!$D$150:$E$150</c:f>
              <c:numCache>
                <c:formatCode>0_ </c:formatCode>
                <c:ptCount val="2"/>
                <c:pt idx="0">
                  <c:v>170</c:v>
                </c:pt>
                <c:pt idx="1">
                  <c:v>19</c:v>
                </c:pt>
              </c:numCache>
            </c:numRef>
          </c:val>
          <c:extLst>
            <c:ext xmlns:c16="http://schemas.microsoft.com/office/drawing/2014/chart" uri="{C3380CC4-5D6E-409C-BE32-E72D297353CC}">
              <c16:uniqueId val="{00000004-ED70-49BE-BE20-4DB57EAC37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(2)'!$B$152:$B$153</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94-440F-ACAC-D9CFAA05616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394-440F-ACAC-D9CFAA05616D}"/>
              </c:ext>
            </c:extLst>
          </c:dPt>
          <c:dLbls>
            <c:dLbl>
              <c:idx val="0"/>
              <c:layout>
                <c:manualLayout>
                  <c:x val="-3.6208333333333335E-2"/>
                  <c:y val="-0.2379327777777777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B394-440F-ACAC-D9CFAA05616D}"/>
                </c:ext>
              </c:extLst>
            </c:dLbl>
            <c:dLbl>
              <c:idx val="1"/>
              <c:layout>
                <c:manualLayout>
                  <c:x val="5.2898467432950194E-2"/>
                  <c:y val="0.10849149768488837"/>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B394-440F-ACAC-D9CFAA0561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(2)'!$D$143:$E$143</c:f>
              <c:strCache>
                <c:ptCount val="2"/>
                <c:pt idx="0">
                  <c:v>当てはまる×どちらかというと当てはまる</c:v>
                </c:pt>
                <c:pt idx="1">
                  <c:v>あまり当てはまらない×全く当てはまらない</c:v>
                </c:pt>
              </c:strCache>
            </c:strRef>
          </c:cat>
          <c:val>
            <c:numRef>
              <c:f>'Ｎ％表 (2)'!$D$152:$E$152</c:f>
              <c:numCache>
                <c:formatCode>0_ </c:formatCode>
                <c:ptCount val="2"/>
                <c:pt idx="0">
                  <c:v>177</c:v>
                </c:pt>
                <c:pt idx="1">
                  <c:v>16</c:v>
                </c:pt>
              </c:numCache>
            </c:numRef>
          </c:val>
          <c:extLst>
            <c:ext xmlns:c16="http://schemas.microsoft.com/office/drawing/2014/chart" uri="{C3380CC4-5D6E-409C-BE32-E72D297353CC}">
              <c16:uniqueId val="{00000004-B394-440F-ACAC-D9CFAA05616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(2)'!$B$154:$B$155</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F7-4A6B-A8D0-2358B04A1E5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2F7-4A6B-A8D0-2358B04A1E5A}"/>
              </c:ext>
            </c:extLst>
          </c:dPt>
          <c:dLbls>
            <c:dLbl>
              <c:idx val="0"/>
              <c:layout>
                <c:manualLayout>
                  <c:x val="-4.1692528735632187E-2"/>
                  <c:y val="-0.2322877777777778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82F7-4A6B-A8D0-2358B04A1E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(2)'!$D$143:$E$143</c:f>
              <c:strCache>
                <c:ptCount val="2"/>
                <c:pt idx="0">
                  <c:v>当てはまる×どちらかというと当てはまる</c:v>
                </c:pt>
                <c:pt idx="1">
                  <c:v>あまり当てはまらない×全く当てはまらない</c:v>
                </c:pt>
              </c:strCache>
            </c:strRef>
          </c:cat>
          <c:val>
            <c:numRef>
              <c:f>'Ｎ％表 (2)'!$D$154:$E$154</c:f>
              <c:numCache>
                <c:formatCode>0_ </c:formatCode>
                <c:ptCount val="2"/>
                <c:pt idx="0">
                  <c:v>176</c:v>
                </c:pt>
                <c:pt idx="1">
                  <c:v>22</c:v>
                </c:pt>
              </c:numCache>
            </c:numRef>
          </c:val>
          <c:extLst>
            <c:ext xmlns:c16="http://schemas.microsoft.com/office/drawing/2014/chart" uri="{C3380CC4-5D6E-409C-BE32-E72D297353CC}">
              <c16:uniqueId val="{00000004-82F7-4A6B-A8D0-2358B04A1E5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(2)'!$B$133:$B$134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FD-42F3-AEB3-F6120F9DDDD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0FD-42F3-AEB3-F6120F9DDDDC}"/>
              </c:ext>
            </c:extLst>
          </c:dPt>
          <c:dLbls>
            <c:dLbl>
              <c:idx val="0"/>
              <c:layout>
                <c:manualLayout>
                  <c:x val="-1.7401819923371649E-2"/>
                  <c:y val="-0.2379100000000000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50FD-42F3-AEB3-F6120F9DDD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(2)'!$D$130:$E$130</c:f>
              <c:strCache>
                <c:ptCount val="2"/>
                <c:pt idx="0">
                  <c:v>当てはまる×どちらかというと当てはまる</c:v>
                </c:pt>
                <c:pt idx="1">
                  <c:v>あまり当てはまらない×全く当てはまらない</c:v>
                </c:pt>
              </c:strCache>
            </c:strRef>
          </c:cat>
          <c:val>
            <c:numRef>
              <c:f>'Ｎ％表 (2)'!$D$133:$E$133</c:f>
              <c:numCache>
                <c:formatCode>0_ </c:formatCode>
                <c:ptCount val="2"/>
                <c:pt idx="0">
                  <c:v>309</c:v>
                </c:pt>
                <c:pt idx="1">
                  <c:v>24</c:v>
                </c:pt>
              </c:numCache>
            </c:numRef>
          </c:val>
          <c:extLst>
            <c:ext xmlns:c16="http://schemas.microsoft.com/office/drawing/2014/chart" uri="{C3380CC4-5D6E-409C-BE32-E72D297353CC}">
              <c16:uniqueId val="{00000004-50FD-42F3-AEB3-F6120F9DDDD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(2)'!$B$135:$B$136</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1A-4493-B5C7-AFCCE0C86E5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91A-4493-B5C7-AFCCE0C86E5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91A-4493-B5C7-AFCCE0C86E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(2)'!$D$130:$E$130</c:f>
              <c:strCache>
                <c:ptCount val="2"/>
                <c:pt idx="0">
                  <c:v>当てはまる×どちらかというと当てはまる</c:v>
                </c:pt>
                <c:pt idx="1">
                  <c:v>あまり当てはまらない×全く当てはまらない</c:v>
                </c:pt>
              </c:strCache>
            </c:strRef>
          </c:cat>
          <c:val>
            <c:numRef>
              <c:f>'Ｎ％表 (2)'!$D$135:$E$135</c:f>
              <c:numCache>
                <c:formatCode>0_ </c:formatCode>
                <c:ptCount val="2"/>
                <c:pt idx="0">
                  <c:v>174</c:v>
                </c:pt>
                <c:pt idx="1">
                  <c:v>30</c:v>
                </c:pt>
              </c:numCache>
            </c:numRef>
          </c:val>
          <c:extLst>
            <c:ext xmlns:c16="http://schemas.microsoft.com/office/drawing/2014/chart" uri="{C3380CC4-5D6E-409C-BE32-E72D297353CC}">
              <c16:uniqueId val="{00000004-491A-4493-B5C7-AFCCE0C86E5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(2)'!$B$137:$B$138</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90-4BC0-81AD-70A4C96F48A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690-4BC0-81AD-70A4C96F48AC}"/>
              </c:ext>
            </c:extLst>
          </c:dPt>
          <c:dLbls>
            <c:dLbl>
              <c:idx val="0"/>
              <c:layout>
                <c:manualLayout>
                  <c:x val="-1.0180076628352491E-2"/>
                  <c:y val="-0.2459199999999999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7690-4BC0-81AD-70A4C96F48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(2)'!$D$130:$E$130</c:f>
              <c:strCache>
                <c:ptCount val="2"/>
                <c:pt idx="0">
                  <c:v>当てはまる×どちらかというと当てはまる</c:v>
                </c:pt>
                <c:pt idx="1">
                  <c:v>あまり当てはまらない×全く当てはまらない</c:v>
                </c:pt>
              </c:strCache>
            </c:strRef>
          </c:cat>
          <c:val>
            <c:numRef>
              <c:f>'Ｎ％表 (2)'!$D$137:$E$137</c:f>
              <c:numCache>
                <c:formatCode>0_ </c:formatCode>
                <c:ptCount val="2"/>
                <c:pt idx="0">
                  <c:v>191</c:v>
                </c:pt>
                <c:pt idx="1">
                  <c:v>16</c:v>
                </c:pt>
              </c:numCache>
            </c:numRef>
          </c:val>
          <c:extLst>
            <c:ext xmlns:c16="http://schemas.microsoft.com/office/drawing/2014/chart" uri="{C3380CC4-5D6E-409C-BE32-E72D297353CC}">
              <c16:uniqueId val="{00000004-7690-4BC0-81AD-70A4C96F48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(2)'!$B$139:$B$140</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45-4F11-B788-208977607AF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45-4F11-B788-208977607AFD}"/>
              </c:ext>
            </c:extLst>
          </c:dPt>
          <c:dLbls>
            <c:dLbl>
              <c:idx val="0"/>
              <c:layout>
                <c:manualLayout>
                  <c:x val="-2.6768199233716476E-2"/>
                  <c:y val="-0.2568644444444444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3F45-4F11-B788-208977607AFD}"/>
                </c:ext>
              </c:extLst>
            </c:dLbl>
            <c:dLbl>
              <c:idx val="1"/>
              <c:layout>
                <c:manualLayout>
                  <c:x val="8.2817049808429119E-2"/>
                  <c:y val="0.15906593336545991"/>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F45-4F11-B788-208977607A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(2)'!$D$130:$E$130</c:f>
              <c:strCache>
                <c:ptCount val="2"/>
                <c:pt idx="0">
                  <c:v>当てはまる×どちらかというと当てはまる</c:v>
                </c:pt>
                <c:pt idx="1">
                  <c:v>あまり当てはまらない×全く当てはまらない</c:v>
                </c:pt>
              </c:strCache>
            </c:strRef>
          </c:cat>
          <c:val>
            <c:numRef>
              <c:f>'Ｎ％表 (2)'!$D$139:$E$139</c:f>
              <c:numCache>
                <c:formatCode>0_ </c:formatCode>
                <c:ptCount val="2"/>
                <c:pt idx="0">
                  <c:v>191</c:v>
                </c:pt>
                <c:pt idx="1">
                  <c:v>24</c:v>
                </c:pt>
              </c:numCache>
            </c:numRef>
          </c:val>
          <c:extLst>
            <c:ext xmlns:c16="http://schemas.microsoft.com/office/drawing/2014/chart" uri="{C3380CC4-5D6E-409C-BE32-E72D297353CC}">
              <c16:uniqueId val="{00000004-3F45-4F11-B788-208977607AF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'1;group～q7'!$V$1002</c:f>
              <c:strCache>
                <c:ptCount val="1"/>
                <c:pt idx="0">
                  <c:v>にぎわっている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56-47BD-B34E-D8C55A15FBD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A56-47BD-B34E-D8C55A15FBD1}"/>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9A56-47BD-B34E-D8C55A15FBD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A56-47BD-B34E-D8C55A15FBD1}"/>
                </c:ext>
              </c:extLst>
            </c:dLbl>
            <c:dLbl>
              <c:idx val="2"/>
              <c:layout>
                <c:manualLayout>
                  <c:x val="0.17135062033564219"/>
                  <c:y val="8.819444444444444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9A56-47BD-B34E-D8C55A15FB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'1;group～q7'!$V$1014:$V$1016</c:f>
              <c:numCache>
                <c:formatCode>General</c:formatCode>
                <c:ptCount val="3"/>
                <c:pt idx="0">
                  <c:v>865</c:v>
                </c:pt>
                <c:pt idx="1">
                  <c:v>94</c:v>
                </c:pt>
                <c:pt idx="2">
                  <c:v>41</c:v>
                </c:pt>
              </c:numCache>
            </c:numRef>
          </c:val>
          <c:extLst>
            <c:ext xmlns:c16="http://schemas.microsoft.com/office/drawing/2014/chart" uri="{C3380CC4-5D6E-409C-BE32-E72D297353CC}">
              <c16:uniqueId val="{00000006-9A56-47BD-B34E-D8C55A15FBD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9420509173478822"/>
          <c:y val="4.0550694444444452E-2"/>
          <c:w val="0.50500577628440402"/>
          <c:h val="0.9188979166666666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'Ｎ％表'!$B$107:$B$108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E4-4593-8A7F-460AECC05BA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EE4-4593-8A7F-460AECC05BA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EE4-4593-8A7F-460AECC05B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'Ｎ％表'!$D$104:$E$104</c:f>
              <c:strCache>
                <c:ptCount val="2"/>
                <c:pt idx="0">
                  <c:v>当てはまる×どちらかというと当てはまる</c:v>
                </c:pt>
                <c:pt idx="1">
                  <c:v>あまり当てはまらない×全く当てはまらない</c:v>
                </c:pt>
              </c:strCache>
            </c:strRef>
          </c:cat>
          <c:val>
            <c:numRef>
              <c:f>'Ｎ％表'!$D$107:$E$107</c:f>
              <c:numCache>
                <c:formatCode>0_ </c:formatCode>
                <c:ptCount val="2"/>
                <c:pt idx="0">
                  <c:v>304</c:v>
                </c:pt>
                <c:pt idx="1">
                  <c:v>141</c:v>
                </c:pt>
              </c:numCache>
            </c:numRef>
          </c:val>
          <c:extLst>
            <c:ext xmlns:c16="http://schemas.microsoft.com/office/drawing/2014/chart" uri="{C3380CC4-5D6E-409C-BE32-E72D297353CC}">
              <c16:uniqueId val="{00000004-5EE4-4593-8A7F-460AECC05BA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(2)'!$B$9:$B$10</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5F-45FC-A35E-9082F58360B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5F-45FC-A35E-9082F58360B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E5F-45FC-A35E-9082F58360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(2)'!$D$9:$E$9</c:f>
              <c:numCache>
                <c:formatCode>0_ </c:formatCode>
                <c:ptCount val="2"/>
                <c:pt idx="0">
                  <c:v>169</c:v>
                </c:pt>
                <c:pt idx="1">
                  <c:v>36</c:v>
                </c:pt>
              </c:numCache>
            </c:numRef>
          </c:val>
          <c:extLst>
            <c:ext xmlns:c16="http://schemas.microsoft.com/office/drawing/2014/chart" uri="{C3380CC4-5D6E-409C-BE32-E72D297353CC}">
              <c16:uniqueId val="{00000004-AE5F-45FC-A35E-9082F58360B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'Ｎ％表'!$B$109:$B$110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B4-4CD3-BE26-50B4AC42FF9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BB4-4CD3-BE26-50B4AC42FF9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BB4-4CD3-BE26-50B4AC42FF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'Ｎ％表'!$D$104:$E$104</c:f>
              <c:strCache>
                <c:ptCount val="2"/>
                <c:pt idx="0">
                  <c:v>当てはまる×どちらかというと当てはまる</c:v>
                </c:pt>
                <c:pt idx="1">
                  <c:v>あまり当てはまらない×全く当てはまらない</c:v>
                </c:pt>
              </c:strCache>
            </c:strRef>
          </c:cat>
          <c:val>
            <c:numRef>
              <c:f>'Ｎ％表'!$D$109:$E$109</c:f>
              <c:numCache>
                <c:formatCode>0_ </c:formatCode>
                <c:ptCount val="2"/>
                <c:pt idx="0">
                  <c:v>319</c:v>
                </c:pt>
                <c:pt idx="1">
                  <c:v>135</c:v>
                </c:pt>
              </c:numCache>
            </c:numRef>
          </c:val>
          <c:extLst>
            <c:ext xmlns:c16="http://schemas.microsoft.com/office/drawing/2014/chart" uri="{C3380CC4-5D6E-409C-BE32-E72D297353CC}">
              <c16:uniqueId val="{00000004-4BB4-4CD3-BE26-50B4AC42FF9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(2)'!$B$162:$B$163</c:f>
              <c:strCache>
                <c:ptCount val="1"/>
                <c:pt idx="0">
                  <c:v>18歳以上30歳未満</c:v>
                </c:pt>
              </c:strCache>
            </c:strRef>
          </c:tx>
          <c:spPr>
            <a:pattFill prst="pct40">
              <a:fgClr>
                <a:schemeClr val="accent1"/>
              </a:fgClr>
              <a:bgClr>
                <a:schemeClr val="bg1"/>
              </a:bgClr>
            </a:pattFill>
          </c:spPr>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95-42F5-B6AD-9FC1A992543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595-42F5-B6AD-9FC1A992543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595-42F5-B6AD-9FC1A99254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(2)'!$D$159:$E$159</c:f>
              <c:strCache>
                <c:ptCount val="2"/>
                <c:pt idx="0">
                  <c:v>当てはまる×どちらかというと当てはまる</c:v>
                </c:pt>
                <c:pt idx="1">
                  <c:v>あまり当てはまらない×全く当てはまらない</c:v>
                </c:pt>
              </c:strCache>
            </c:strRef>
          </c:cat>
          <c:val>
            <c:numRef>
              <c:f>'Ｎ％表 (2)'!$D$162:$E$162</c:f>
              <c:numCache>
                <c:formatCode>0_ </c:formatCode>
                <c:ptCount val="2"/>
                <c:pt idx="0">
                  <c:v>128</c:v>
                </c:pt>
                <c:pt idx="1">
                  <c:v>48</c:v>
                </c:pt>
              </c:numCache>
            </c:numRef>
          </c:val>
          <c:extLst>
            <c:ext xmlns:c16="http://schemas.microsoft.com/office/drawing/2014/chart" uri="{C3380CC4-5D6E-409C-BE32-E72D297353CC}">
              <c16:uniqueId val="{00000004-5595-42F5-B6AD-9FC1A99254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(2)'!$B$164:$B$165</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96-4B56-970E-B77AFE5D064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96-4B56-970E-B77AFE5D064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E96-4B56-970E-B77AFE5D06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(2)'!$D$159:$E$159</c:f>
              <c:strCache>
                <c:ptCount val="2"/>
                <c:pt idx="0">
                  <c:v>当てはまる×どちらかというと当てはまる</c:v>
                </c:pt>
                <c:pt idx="1">
                  <c:v>あまり当てはまらない×全く当てはまらない</c:v>
                </c:pt>
              </c:strCache>
            </c:strRef>
          </c:cat>
          <c:val>
            <c:numRef>
              <c:f>'Ｎ％表 (2)'!$D$164:$E$164</c:f>
              <c:numCache>
                <c:formatCode>0_ </c:formatCode>
                <c:ptCount val="2"/>
                <c:pt idx="0">
                  <c:v>135</c:v>
                </c:pt>
                <c:pt idx="1">
                  <c:v>42</c:v>
                </c:pt>
              </c:numCache>
            </c:numRef>
          </c:val>
          <c:extLst>
            <c:ext xmlns:c16="http://schemas.microsoft.com/office/drawing/2014/chart" uri="{C3380CC4-5D6E-409C-BE32-E72D297353CC}">
              <c16:uniqueId val="{00000004-AE96-4B56-970E-B77AFE5D064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(2)'!$B$166:$B$167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5C-4FFC-B780-67FFA237DC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85C-4FFC-B780-67FFA237DC7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85C-4FFC-B780-67FFA237DC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(2)'!$D$159:$E$159</c:f>
              <c:strCache>
                <c:ptCount val="2"/>
                <c:pt idx="0">
                  <c:v>当てはまる×どちらかというと当てはまる</c:v>
                </c:pt>
                <c:pt idx="1">
                  <c:v>あまり当てはまらない×全く当てはまらない</c:v>
                </c:pt>
              </c:strCache>
            </c:strRef>
          </c:cat>
          <c:val>
            <c:numRef>
              <c:f>'Ｎ％表 (2)'!$D$166:$E$166</c:f>
              <c:numCache>
                <c:formatCode>0_ </c:formatCode>
                <c:ptCount val="2"/>
                <c:pt idx="0">
                  <c:v>138</c:v>
                </c:pt>
                <c:pt idx="1">
                  <c:v>47</c:v>
                </c:pt>
              </c:numCache>
            </c:numRef>
          </c:val>
          <c:extLst>
            <c:ext xmlns:c16="http://schemas.microsoft.com/office/drawing/2014/chart" uri="{C3380CC4-5D6E-409C-BE32-E72D297353CC}">
              <c16:uniqueId val="{00000004-485C-4FFC-B780-67FFA237DC7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(2)'!$B$168:$B$169</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A1-40DF-A08C-2133B3BC489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CA1-40DF-A08C-2133B3BC489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CA1-40DF-A08C-2133B3BC48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(2)'!$D$159:$E$159</c:f>
              <c:strCache>
                <c:ptCount val="2"/>
                <c:pt idx="0">
                  <c:v>当てはまる×どちらかというと当てはまる</c:v>
                </c:pt>
                <c:pt idx="1">
                  <c:v>あまり当てはまらない×全く当てはまらない</c:v>
                </c:pt>
              </c:strCache>
            </c:strRef>
          </c:cat>
          <c:val>
            <c:numRef>
              <c:f>'Ｎ％表 (2)'!$D$168:$E$168</c:f>
              <c:numCache>
                <c:formatCode>0_ </c:formatCode>
                <c:ptCount val="2"/>
                <c:pt idx="0">
                  <c:v>113</c:v>
                </c:pt>
                <c:pt idx="1">
                  <c:v>63</c:v>
                </c:pt>
              </c:numCache>
            </c:numRef>
          </c:val>
          <c:extLst>
            <c:ext xmlns:c16="http://schemas.microsoft.com/office/drawing/2014/chart" uri="{C3380CC4-5D6E-409C-BE32-E72D297353CC}">
              <c16:uniqueId val="{00000004-ACA1-40DF-A08C-2133B3BC489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(2)'!$B$170:$B$171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0A-4960-9876-2F2A81893F2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90A-4960-9876-2F2A81893F2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90A-4960-9876-2F2A81893F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(2)'!$D$159:$E$159</c:f>
              <c:strCache>
                <c:ptCount val="2"/>
                <c:pt idx="0">
                  <c:v>当てはまる×どちらかというと当てはまる</c:v>
                </c:pt>
                <c:pt idx="1">
                  <c:v>あまり当てはまらない×全く当てはまらない</c:v>
                </c:pt>
              </c:strCache>
            </c:strRef>
          </c:cat>
          <c:val>
            <c:numRef>
              <c:f>'Ｎ％表 (2)'!$D$170:$E$170</c:f>
              <c:numCache>
                <c:formatCode>0_ </c:formatCode>
                <c:ptCount val="2"/>
                <c:pt idx="0">
                  <c:v>109</c:v>
                </c:pt>
                <c:pt idx="1">
                  <c:v>76</c:v>
                </c:pt>
              </c:numCache>
            </c:numRef>
          </c:val>
          <c:extLst>
            <c:ext xmlns:c16="http://schemas.microsoft.com/office/drawing/2014/chart" uri="{C3380CC4-5D6E-409C-BE32-E72D297353CC}">
              <c16:uniqueId val="{00000004-390A-4960-9876-2F2A81893F2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(2)'!$B$147:$B$148</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41-4D15-870B-5D566E1D06C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941-4D15-870B-5D566E1D06C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941-4D15-870B-5D566E1D06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(2)'!$D$144:$E$144</c:f>
              <c:strCache>
                <c:ptCount val="2"/>
                <c:pt idx="0">
                  <c:v>当てはまる×どちらかというと当てはまる</c:v>
                </c:pt>
                <c:pt idx="1">
                  <c:v>あまり当てはまらない×全く当てはまらない</c:v>
                </c:pt>
              </c:strCache>
            </c:strRef>
          </c:cat>
          <c:val>
            <c:numRef>
              <c:f>'Ｎ％表 (2)'!$D$147:$E$147</c:f>
              <c:numCache>
                <c:formatCode>0_ </c:formatCode>
                <c:ptCount val="2"/>
                <c:pt idx="0">
                  <c:v>227</c:v>
                </c:pt>
                <c:pt idx="1">
                  <c:v>89</c:v>
                </c:pt>
              </c:numCache>
            </c:numRef>
          </c:val>
          <c:extLst>
            <c:ext xmlns:c16="http://schemas.microsoft.com/office/drawing/2014/chart" uri="{C3380CC4-5D6E-409C-BE32-E72D297353CC}">
              <c16:uniqueId val="{00000004-0941-4D15-870B-5D566E1D06C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(2)'!$B$149:$B$150</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67-429A-92C2-708D549402F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167-429A-92C2-708D549402F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167-429A-92C2-708D549402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(2)'!$D$144:$E$144</c:f>
              <c:strCache>
                <c:ptCount val="2"/>
                <c:pt idx="0">
                  <c:v>当てはまる×どちらかというと当てはまる</c:v>
                </c:pt>
                <c:pt idx="1">
                  <c:v>あまり当てはまらない×全く当てはまらない</c:v>
                </c:pt>
              </c:strCache>
            </c:strRef>
          </c:cat>
          <c:val>
            <c:numRef>
              <c:f>'Ｎ％表 (2)'!$D$149:$E$149</c:f>
              <c:numCache>
                <c:formatCode>0_ </c:formatCode>
                <c:ptCount val="2"/>
                <c:pt idx="0">
                  <c:v>120</c:v>
                </c:pt>
                <c:pt idx="1">
                  <c:v>72</c:v>
                </c:pt>
              </c:numCache>
            </c:numRef>
          </c:val>
          <c:extLst>
            <c:ext xmlns:c16="http://schemas.microsoft.com/office/drawing/2014/chart" uri="{C3380CC4-5D6E-409C-BE32-E72D297353CC}">
              <c16:uniqueId val="{00000004-9167-429A-92C2-708D549402F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(2)'!$B$151:$B$152</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E7-471C-A763-04DC4600400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7E7-471C-A763-04DC4600400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7E7-471C-A763-04DC460040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(2)'!$D$144:$E$144</c:f>
              <c:strCache>
                <c:ptCount val="2"/>
                <c:pt idx="0">
                  <c:v>当てはまる×どちらかというと当てはまる</c:v>
                </c:pt>
                <c:pt idx="1">
                  <c:v>あまり当てはまらない×全く当てはまらない</c:v>
                </c:pt>
              </c:strCache>
            </c:strRef>
          </c:cat>
          <c:val>
            <c:numRef>
              <c:f>'Ｎ％表 (2)'!$D$151:$E$151</c:f>
              <c:numCache>
                <c:formatCode>0_ </c:formatCode>
                <c:ptCount val="2"/>
                <c:pt idx="0">
                  <c:v>133</c:v>
                </c:pt>
                <c:pt idx="1">
                  <c:v>60</c:v>
                </c:pt>
              </c:numCache>
            </c:numRef>
          </c:val>
          <c:extLst>
            <c:ext xmlns:c16="http://schemas.microsoft.com/office/drawing/2014/chart" uri="{C3380CC4-5D6E-409C-BE32-E72D297353CC}">
              <c16:uniqueId val="{00000004-27E7-471C-A763-04DC4600400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(2)'!$B$153:$B$154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7D-48B9-B0B3-ED1BCA39F1B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37D-48B9-B0B3-ED1BCA39F1B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37D-48B9-B0B3-ED1BCA39F1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(2)'!$D$144:$E$144</c:f>
              <c:strCache>
                <c:ptCount val="2"/>
                <c:pt idx="0">
                  <c:v>当てはまる×どちらかというと当てはまる</c:v>
                </c:pt>
                <c:pt idx="1">
                  <c:v>あまり当てはまらない×全く当てはまらない</c:v>
                </c:pt>
              </c:strCache>
            </c:strRef>
          </c:cat>
          <c:val>
            <c:numRef>
              <c:f>'Ｎ％表 (2)'!$D$153:$E$153</c:f>
              <c:numCache>
                <c:formatCode>0_ </c:formatCode>
                <c:ptCount val="2"/>
                <c:pt idx="0">
                  <c:v>143</c:v>
                </c:pt>
                <c:pt idx="1">
                  <c:v>55</c:v>
                </c:pt>
              </c:numCache>
            </c:numRef>
          </c:val>
          <c:extLst>
            <c:ext xmlns:c16="http://schemas.microsoft.com/office/drawing/2014/chart" uri="{C3380CC4-5D6E-409C-BE32-E72D297353CC}">
              <c16:uniqueId val="{00000004-437D-48B9-B0B3-ED1BCA39F1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773307402694"/>
          <c:y val="0.14455181610437068"/>
          <c:w val="0.35158094150331637"/>
          <c:h val="0.69448588342999795"/>
        </c:manualLayout>
      </c:layout>
      <c:pieChart>
        <c:varyColors val="1"/>
        <c:ser>
          <c:idx val="0"/>
          <c:order val="0"/>
          <c:tx>
            <c:strRef>
              <c:f>'1;group～q7'!$K$1002</c:f>
              <c:strCache>
                <c:ptCount val="1"/>
                <c:pt idx="0">
                  <c:v>愛着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8D-4704-990E-7BB85FB54FF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78D-4704-990E-7BB85FB54FF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878D-4704-990E-7BB85FB54FF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78D-4704-990E-7BB85FB54FFB}"/>
                </c:ext>
              </c:extLst>
            </c:dLbl>
            <c:dLbl>
              <c:idx val="2"/>
              <c:layout>
                <c:manualLayout>
                  <c:x val="-0.12056504459527041"/>
                  <c:y val="1.8461794906418243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878D-4704-990E-7BB85FB54F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'1;group～q7'!$J$1014:$J$1016</c:f>
              <c:strCache>
                <c:ptCount val="3"/>
                <c:pt idx="0">
                  <c:v>感じる×どちらかというと感じる</c:v>
                </c:pt>
                <c:pt idx="1">
                  <c:v>あまり感じない×全く感じない</c:v>
                </c:pt>
                <c:pt idx="2">
                  <c:v>わからない</c:v>
                </c:pt>
              </c:strCache>
            </c:strRef>
          </c:cat>
          <c:val>
            <c:numRef>
              <c:f>'1;group～q7'!$K$1014:$K$1016</c:f>
              <c:numCache>
                <c:formatCode>General</c:formatCode>
                <c:ptCount val="3"/>
                <c:pt idx="0">
                  <c:v>801</c:v>
                </c:pt>
                <c:pt idx="1">
                  <c:v>174</c:v>
                </c:pt>
                <c:pt idx="2">
                  <c:v>25</c:v>
                </c:pt>
              </c:numCache>
            </c:numRef>
          </c:val>
          <c:extLst>
            <c:ext xmlns:c16="http://schemas.microsoft.com/office/drawing/2014/chart" uri="{C3380CC4-5D6E-409C-BE32-E72D297353CC}">
              <c16:uniqueId val="{00000006-878D-4704-990E-7BB85FB54FF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egendEntry>
        <c:idx val="2"/>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47141547662022293"/>
          <c:y val="0.1165296153489499"/>
          <c:w val="0.50511419148094716"/>
          <c:h val="0.84548089607332266"/>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32679000442899"/>
          <c:y val="0.16833333333333333"/>
          <c:w val="0.27929722824701542"/>
          <c:h val="0.6809722222222222"/>
        </c:manualLayout>
      </c:layout>
      <c:pieChart>
        <c:varyColors val="1"/>
        <c:ser>
          <c:idx val="0"/>
          <c:order val="0"/>
          <c:tx>
            <c:strRef>
              <c:f>'1;group～q7'!$W$1002</c:f>
              <c:strCache>
                <c:ptCount val="1"/>
                <c:pt idx="0">
                  <c:v>カオス</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EE-4616-84BE-340A1C2C99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BEE-4616-84BE-340A1C2C997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0BEE-4616-84BE-340A1C2C997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BEE-4616-84BE-340A1C2C99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'1;group～q7'!$W$1014:$W$1016</c:f>
              <c:numCache>
                <c:formatCode>General</c:formatCode>
                <c:ptCount val="3"/>
                <c:pt idx="0">
                  <c:v>623</c:v>
                </c:pt>
                <c:pt idx="1">
                  <c:v>276</c:v>
                </c:pt>
                <c:pt idx="2">
                  <c:v>101</c:v>
                </c:pt>
              </c:numCache>
            </c:numRef>
          </c:val>
          <c:extLst>
            <c:ext xmlns:c16="http://schemas.microsoft.com/office/drawing/2014/chart" uri="{C3380CC4-5D6E-409C-BE32-E72D297353CC}">
              <c16:uniqueId val="{00000006-0BEE-4616-84BE-340A1C2C997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2013440787478051"/>
          <c:y val="3.1731250000000003E-2"/>
          <c:w val="0.553407263835623"/>
          <c:h val="0.954175694444444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'Ｎ％表'!$B$117:$B$118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13-4511-B64F-476C56445F7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13-4511-B64F-476C56445F7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13-4511-B64F-476C56445F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'Ｎ％表'!$D$114:$E$114</c:f>
              <c:strCache>
                <c:ptCount val="2"/>
                <c:pt idx="0">
                  <c:v>当てはまる×どちらかというと当てはまる</c:v>
                </c:pt>
                <c:pt idx="1">
                  <c:v>あまり当てはまらない×全く当てはまらない</c:v>
                </c:pt>
              </c:strCache>
            </c:strRef>
          </c:cat>
          <c:val>
            <c:numRef>
              <c:f>'Ｎ％表'!$D$117:$E$117</c:f>
              <c:numCache>
                <c:formatCode>0_ </c:formatCode>
                <c:ptCount val="2"/>
                <c:pt idx="0">
                  <c:v>160</c:v>
                </c:pt>
                <c:pt idx="1">
                  <c:v>294</c:v>
                </c:pt>
              </c:numCache>
            </c:numRef>
          </c:val>
          <c:extLst>
            <c:ext xmlns:c16="http://schemas.microsoft.com/office/drawing/2014/chart" uri="{C3380CC4-5D6E-409C-BE32-E72D297353CC}">
              <c16:uniqueId val="{00000004-ED13-4511-B64F-476C56445F7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'Ｎ％表'!$B$119:$B$120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03-4839-A359-B2ED92EBE7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003-4839-A359-B2ED92EBE79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003-4839-A359-B2ED92EBE7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'Ｎ％表'!$D$114:$E$114</c:f>
              <c:strCache>
                <c:ptCount val="2"/>
                <c:pt idx="0">
                  <c:v>当てはまる×どちらかというと当てはまる</c:v>
                </c:pt>
                <c:pt idx="1">
                  <c:v>あまり当てはまらない×全く当てはまらない</c:v>
                </c:pt>
              </c:strCache>
            </c:strRef>
          </c:cat>
          <c:val>
            <c:numRef>
              <c:f>'Ｎ％表'!$D$119:$E$119</c:f>
              <c:numCache>
                <c:formatCode>0_ </c:formatCode>
                <c:ptCount val="2"/>
                <c:pt idx="0">
                  <c:v>123</c:v>
                </c:pt>
                <c:pt idx="1">
                  <c:v>338</c:v>
                </c:pt>
              </c:numCache>
            </c:numRef>
          </c:val>
          <c:extLst>
            <c:ext xmlns:c16="http://schemas.microsoft.com/office/drawing/2014/chart" uri="{C3380CC4-5D6E-409C-BE32-E72D297353CC}">
              <c16:uniqueId val="{00000004-9003-4839-A359-B2ED92EBE7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(2)'!$B$178:$B$179</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6E-48EC-A801-940C9D8B7E2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16E-48EC-A801-940C9D8B7E2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16E-48EC-A801-940C9D8B7E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(2)'!$D$175:$E$175</c:f>
              <c:strCache>
                <c:ptCount val="2"/>
                <c:pt idx="0">
                  <c:v>当てはまる×どちらかというと当てはまる</c:v>
                </c:pt>
                <c:pt idx="1">
                  <c:v>あまり当てはまらない×全く当てはまらない</c:v>
                </c:pt>
              </c:strCache>
            </c:strRef>
          </c:cat>
          <c:val>
            <c:numRef>
              <c:f>'Ｎ％表 (2)'!$D$178:$E$178</c:f>
              <c:numCache>
                <c:formatCode>0_ </c:formatCode>
                <c:ptCount val="2"/>
                <c:pt idx="0">
                  <c:v>55</c:v>
                </c:pt>
                <c:pt idx="1">
                  <c:v>128</c:v>
                </c:pt>
              </c:numCache>
            </c:numRef>
          </c:val>
          <c:extLst>
            <c:ext xmlns:c16="http://schemas.microsoft.com/office/drawing/2014/chart" uri="{C3380CC4-5D6E-409C-BE32-E72D297353CC}">
              <c16:uniqueId val="{00000004-916E-48EC-A801-940C9D8B7E2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(2)'!$B$180:$B$181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92-41FF-8D2A-0855C462AE7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392-41FF-8D2A-0855C462AE7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392-41FF-8D2A-0855C462AE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(2)'!$D$175:$E$175</c:f>
              <c:strCache>
                <c:ptCount val="2"/>
                <c:pt idx="0">
                  <c:v>当てはまる×どちらかというと当てはまる</c:v>
                </c:pt>
                <c:pt idx="1">
                  <c:v>あまり当てはまらない×全く当てはまらない</c:v>
                </c:pt>
              </c:strCache>
            </c:strRef>
          </c:cat>
          <c:val>
            <c:numRef>
              <c:f>'Ｎ％表 (2)'!$D$180:$E$180</c:f>
              <c:numCache>
                <c:formatCode>0_ </c:formatCode>
                <c:ptCount val="2"/>
                <c:pt idx="0">
                  <c:v>60</c:v>
                </c:pt>
                <c:pt idx="1">
                  <c:v>121</c:v>
                </c:pt>
              </c:numCache>
            </c:numRef>
          </c:val>
          <c:extLst>
            <c:ext xmlns:c16="http://schemas.microsoft.com/office/drawing/2014/chart" uri="{C3380CC4-5D6E-409C-BE32-E72D297353CC}">
              <c16:uniqueId val="{00000004-D392-41FF-8D2A-0855C462AE7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(2)'!$B$182:$B$183</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BA-47F0-9A94-FA9A7D3400A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CBA-47F0-9A94-FA9A7D3400A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CBA-47F0-9A94-FA9A7D3400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(2)'!$D$175:$E$175</c:f>
              <c:strCache>
                <c:ptCount val="2"/>
                <c:pt idx="0">
                  <c:v>当てはまる×どちらかというと当てはまる</c:v>
                </c:pt>
                <c:pt idx="1">
                  <c:v>あまり当てはまらない×全く当てはまらない</c:v>
                </c:pt>
              </c:strCache>
            </c:strRef>
          </c:cat>
          <c:val>
            <c:numRef>
              <c:f>'Ｎ％表 (2)'!$D$182:$E$182</c:f>
              <c:numCache>
                <c:formatCode>0_ </c:formatCode>
                <c:ptCount val="2"/>
                <c:pt idx="0">
                  <c:v>50</c:v>
                </c:pt>
                <c:pt idx="1">
                  <c:v>132</c:v>
                </c:pt>
              </c:numCache>
            </c:numRef>
          </c:val>
          <c:extLst>
            <c:ext xmlns:c16="http://schemas.microsoft.com/office/drawing/2014/chart" uri="{C3380CC4-5D6E-409C-BE32-E72D297353CC}">
              <c16:uniqueId val="{00000004-DCBA-47F0-9A94-FA9A7D3400A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(2)'!$B$184:$B$185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C9-482C-97CF-59EFBBCDC7E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DC9-482C-97CF-59EFBBCDC7E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DC9-482C-97CF-59EFBBCDC7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(2)'!$D$175:$E$175</c:f>
              <c:strCache>
                <c:ptCount val="2"/>
                <c:pt idx="0">
                  <c:v>当てはまる×どちらかというと当てはまる</c:v>
                </c:pt>
                <c:pt idx="1">
                  <c:v>あまり当てはまらない×全く当てはまらない</c:v>
                </c:pt>
              </c:strCache>
            </c:strRef>
          </c:cat>
          <c:val>
            <c:numRef>
              <c:f>'Ｎ％表 (2)'!$D$184:$E$184</c:f>
              <c:numCache>
                <c:formatCode>0_ </c:formatCode>
                <c:ptCount val="2"/>
                <c:pt idx="0">
                  <c:v>52</c:v>
                </c:pt>
                <c:pt idx="1">
                  <c:v>123</c:v>
                </c:pt>
              </c:numCache>
            </c:numRef>
          </c:val>
          <c:extLst>
            <c:ext xmlns:c16="http://schemas.microsoft.com/office/drawing/2014/chart" uri="{C3380CC4-5D6E-409C-BE32-E72D297353CC}">
              <c16:uniqueId val="{00000004-6DC9-482C-97CF-59EFBBCDC7E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(2)'!$B$186:$B$187</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E9-4CD6-8BE1-489A9E9C578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DE9-4CD6-8BE1-489A9E9C578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DE9-4CD6-8BE1-489A9E9C57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(2)'!$D$175:$E$175</c:f>
              <c:strCache>
                <c:ptCount val="2"/>
                <c:pt idx="0">
                  <c:v>当てはまる×どちらかというと当てはまる</c:v>
                </c:pt>
                <c:pt idx="1">
                  <c:v>あまり当てはまらない×全く当てはまらない</c:v>
                </c:pt>
              </c:strCache>
            </c:strRef>
          </c:cat>
          <c:val>
            <c:numRef>
              <c:f>'Ｎ％表 (2)'!$D$186:$E$186</c:f>
              <c:numCache>
                <c:formatCode>0_ </c:formatCode>
                <c:ptCount val="2"/>
                <c:pt idx="0">
                  <c:v>66</c:v>
                </c:pt>
                <c:pt idx="1">
                  <c:v>128</c:v>
                </c:pt>
              </c:numCache>
            </c:numRef>
          </c:val>
          <c:extLst>
            <c:ext xmlns:c16="http://schemas.microsoft.com/office/drawing/2014/chart" uri="{C3380CC4-5D6E-409C-BE32-E72D297353CC}">
              <c16:uniqueId val="{00000004-4DE9-4CD6-8BE1-489A9E9C578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(2)'!$B$161:$B$162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06-4D09-8D0A-38FA2C69469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E06-4D09-8D0A-38FA2C69469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E06-4D09-8D0A-38FA2C6946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(2)'!$D$158:$E$158</c:f>
              <c:strCache>
                <c:ptCount val="2"/>
                <c:pt idx="0">
                  <c:v>当てはまる×どちらかというと当てはまる</c:v>
                </c:pt>
                <c:pt idx="1">
                  <c:v>あまり当てはまらない×全く当てはまらない</c:v>
                </c:pt>
              </c:strCache>
            </c:strRef>
          </c:cat>
          <c:val>
            <c:numRef>
              <c:f>'Ｎ％表 (2)'!$D$161:$E$161</c:f>
              <c:numCache>
                <c:formatCode>0_ </c:formatCode>
                <c:ptCount val="2"/>
                <c:pt idx="0">
                  <c:v>93</c:v>
                </c:pt>
                <c:pt idx="1">
                  <c:v>224</c:v>
                </c:pt>
              </c:numCache>
            </c:numRef>
          </c:val>
          <c:extLst>
            <c:ext xmlns:c16="http://schemas.microsoft.com/office/drawing/2014/chart" uri="{C3380CC4-5D6E-409C-BE32-E72D297353CC}">
              <c16:uniqueId val="{00000004-FE06-4D09-8D0A-38FA2C69469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(2)'!$B$163:$B$164</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67-43A3-8C40-D51970F63D7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567-43A3-8C40-D51970F63D7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567-43A3-8C40-D51970F63D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(2)'!$D$158:$E$158</c:f>
              <c:strCache>
                <c:ptCount val="2"/>
                <c:pt idx="0">
                  <c:v>当てはまる×どちらかというと当てはまる</c:v>
                </c:pt>
                <c:pt idx="1">
                  <c:v>あまり当てはまらない×全く当てはまらない</c:v>
                </c:pt>
              </c:strCache>
            </c:strRef>
          </c:cat>
          <c:val>
            <c:numRef>
              <c:f>'Ｎ％表 (2)'!$D$163:$E$163</c:f>
              <c:numCache>
                <c:formatCode>0_ </c:formatCode>
                <c:ptCount val="2"/>
                <c:pt idx="0">
                  <c:v>69</c:v>
                </c:pt>
                <c:pt idx="1">
                  <c:v>123</c:v>
                </c:pt>
              </c:numCache>
            </c:numRef>
          </c:val>
          <c:extLst>
            <c:ext xmlns:c16="http://schemas.microsoft.com/office/drawing/2014/chart" uri="{C3380CC4-5D6E-409C-BE32-E72D297353CC}">
              <c16:uniqueId val="{00000004-5567-43A3-8C40-D51970F63D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'Ｎ％表'!$B$17:$B$18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C3-4888-AF71-6745CBF979A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6C3-4888-AF71-6745CBF979A8}"/>
              </c:ext>
            </c:extLst>
          </c:dPt>
          <c:dLbls>
            <c:dLbl>
              <c:idx val="0"/>
              <c:layout>
                <c:manualLayout>
                  <c:x val="-0.14853034188034189"/>
                  <c:y val="-0.3037372222222222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6C3-4888-AF71-6745CBF979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'Ｎ％表'!$D$14:$E$14</c:f>
              <c:strCache>
                <c:ptCount val="2"/>
                <c:pt idx="0">
                  <c:v>感じる×どちらかというと感じる</c:v>
                </c:pt>
                <c:pt idx="1">
                  <c:v>あまり感じない×全く感じない</c:v>
                </c:pt>
              </c:strCache>
            </c:strRef>
          </c:cat>
          <c:val>
            <c:numRef>
              <c:f>'Ｎ％表'!$D$17:$E$17</c:f>
              <c:numCache>
                <c:formatCode>0_ </c:formatCode>
                <c:ptCount val="2"/>
                <c:pt idx="0">
                  <c:v>341</c:v>
                </c:pt>
                <c:pt idx="1">
                  <c:v>137</c:v>
                </c:pt>
              </c:numCache>
            </c:numRef>
          </c:val>
          <c:extLst>
            <c:ext xmlns:c16="http://schemas.microsoft.com/office/drawing/2014/chart" uri="{C3380CC4-5D6E-409C-BE32-E72D297353CC}">
              <c16:uniqueId val="{00000004-86C3-4888-AF71-6745CBF979A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(2)'!$B$165:$B$166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B4-4832-9454-97183722EEC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6B4-4832-9454-97183722EEC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6B4-4832-9454-97183722EE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(2)'!$D$158:$E$158</c:f>
              <c:strCache>
                <c:ptCount val="2"/>
                <c:pt idx="0">
                  <c:v>当てはまる×どちらかというと当てはまる</c:v>
                </c:pt>
                <c:pt idx="1">
                  <c:v>あまり当てはまらない×全く当てはまらない</c:v>
                </c:pt>
              </c:strCache>
            </c:strRef>
          </c:cat>
          <c:val>
            <c:numRef>
              <c:f>'Ｎ％表 (2)'!$D$165:$E$165</c:f>
              <c:numCache>
                <c:formatCode>0_ </c:formatCode>
                <c:ptCount val="2"/>
                <c:pt idx="0">
                  <c:v>61</c:v>
                </c:pt>
                <c:pt idx="1">
                  <c:v>135</c:v>
                </c:pt>
              </c:numCache>
            </c:numRef>
          </c:val>
          <c:extLst>
            <c:ext xmlns:c16="http://schemas.microsoft.com/office/drawing/2014/chart" uri="{C3380CC4-5D6E-409C-BE32-E72D297353CC}">
              <c16:uniqueId val="{00000004-26B4-4832-9454-97183722EEC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(2)'!$B$167:$B$168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06-478F-9B62-152FFD2D5B0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306-478F-9B62-152FFD2D5B0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306-478F-9B62-152FFD2D5B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(2)'!$D$158:$E$158</c:f>
              <c:strCache>
                <c:ptCount val="2"/>
                <c:pt idx="0">
                  <c:v>当てはまる×どちらかというと当てはまる</c:v>
                </c:pt>
                <c:pt idx="1">
                  <c:v>あまり当てはまらない×全く当てはまらない</c:v>
                </c:pt>
              </c:strCache>
            </c:strRef>
          </c:cat>
          <c:val>
            <c:numRef>
              <c:f>'Ｎ％表 (2)'!$D$167:$E$167</c:f>
              <c:numCache>
                <c:formatCode>0_ </c:formatCode>
                <c:ptCount val="2"/>
                <c:pt idx="0">
                  <c:v>60</c:v>
                </c:pt>
                <c:pt idx="1">
                  <c:v>150</c:v>
                </c:pt>
              </c:numCache>
            </c:numRef>
          </c:val>
          <c:extLst>
            <c:ext xmlns:c16="http://schemas.microsoft.com/office/drawing/2014/chart" uri="{C3380CC4-5D6E-409C-BE32-E72D297353CC}">
              <c16:uniqueId val="{00000004-0306-478F-9B62-152FFD2D5B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'1;group～q7'!$X$1002</c:f>
              <c:strCache>
                <c:ptCount val="1"/>
                <c:pt idx="0">
                  <c:v>清潔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C4-4EC0-883A-E4A85355D63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3C4-4EC0-883A-E4A85355D633}"/>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23C4-4EC0-883A-E4A85355D63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3C4-4EC0-883A-E4A85355D633}"/>
                </c:ext>
              </c:extLst>
            </c:dLbl>
            <c:dLbl>
              <c:idx val="2"/>
              <c:layout>
                <c:manualLayout>
                  <c:x val="-6.3529918740296495E-2"/>
                  <c:y val="2.866319444444444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23C4-4EC0-883A-E4A85355D6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'1;group～q7'!$X$1014:$X$1016</c:f>
              <c:numCache>
                <c:formatCode>General</c:formatCode>
                <c:ptCount val="3"/>
                <c:pt idx="0">
                  <c:v>283</c:v>
                </c:pt>
                <c:pt idx="1">
                  <c:v>632</c:v>
                </c:pt>
                <c:pt idx="2">
                  <c:v>85</c:v>
                </c:pt>
              </c:numCache>
            </c:numRef>
          </c:val>
          <c:extLst>
            <c:ext xmlns:c16="http://schemas.microsoft.com/office/drawing/2014/chart" uri="{C3380CC4-5D6E-409C-BE32-E72D297353CC}">
              <c16:uniqueId val="{00000006-23C4-4EC0-883A-E4A85355D63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965411266656879"/>
          <c:y val="0"/>
          <c:w val="0.52388746838621336"/>
          <c:h val="0.9718145833333331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'Ｎ％表'!$B$127:$B$128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F5-45E7-A5F4-5FFC81DEEB7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9F5-45E7-A5F4-5FFC81DEEB7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9F5-45E7-A5F4-5FFC81DEEB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'Ｎ％表'!$D$124:$E$124</c:f>
              <c:strCache>
                <c:ptCount val="2"/>
                <c:pt idx="0">
                  <c:v>当てはまる×どちらかというと当てはまる</c:v>
                </c:pt>
                <c:pt idx="1">
                  <c:v>あまり当てはまらない×全く当てはまらない</c:v>
                </c:pt>
              </c:strCache>
            </c:strRef>
          </c:cat>
          <c:val>
            <c:numRef>
              <c:f>'Ｎ％表'!$D$127:$E$127</c:f>
              <c:numCache>
                <c:formatCode>0_ </c:formatCode>
                <c:ptCount val="2"/>
                <c:pt idx="0">
                  <c:v>310</c:v>
                </c:pt>
                <c:pt idx="1">
                  <c:v>148</c:v>
                </c:pt>
              </c:numCache>
            </c:numRef>
          </c:val>
          <c:extLst>
            <c:ext xmlns:c16="http://schemas.microsoft.com/office/drawing/2014/chart" uri="{C3380CC4-5D6E-409C-BE32-E72D297353CC}">
              <c16:uniqueId val="{00000004-59F5-45E7-A5F4-5FFC81DEEB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'Ｎ％表'!$B$129:$B$130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EA-4BD2-890C-A577F44A430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AEA-4BD2-890C-A577F44A430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AEA-4BD2-890C-A577F44A430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'Ｎ％表'!$D$124:$E$124</c:f>
              <c:strCache>
                <c:ptCount val="2"/>
                <c:pt idx="0">
                  <c:v>当てはまる×どちらかというと当てはまる</c:v>
                </c:pt>
                <c:pt idx="1">
                  <c:v>あまり当てはまらない×全く当てはまらない</c:v>
                </c:pt>
              </c:strCache>
            </c:strRef>
          </c:cat>
          <c:val>
            <c:numRef>
              <c:f>'Ｎ％表'!$D$129:$E$129</c:f>
              <c:numCache>
                <c:formatCode>0_ </c:formatCode>
                <c:ptCount val="2"/>
                <c:pt idx="0">
                  <c:v>322</c:v>
                </c:pt>
                <c:pt idx="1">
                  <c:v>141</c:v>
                </c:pt>
              </c:numCache>
            </c:numRef>
          </c:val>
          <c:extLst>
            <c:ext xmlns:c16="http://schemas.microsoft.com/office/drawing/2014/chart" uri="{C3380CC4-5D6E-409C-BE32-E72D297353CC}">
              <c16:uniqueId val="{00000004-DAEA-4BD2-890C-A577F44A430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(2)'!$B$194:$B$195</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AB-4F0F-BB50-23CAF1A7982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EAB-4F0F-BB50-23CAF1A7982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EAB-4F0F-BB50-23CAF1A798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(2)'!$D$191:$E$191</c:f>
              <c:strCache>
                <c:ptCount val="2"/>
                <c:pt idx="0">
                  <c:v>当てはまる×どちらかというと当てはまる</c:v>
                </c:pt>
                <c:pt idx="1">
                  <c:v>あまり当てはまらない×全く当てはまらない</c:v>
                </c:pt>
              </c:strCache>
            </c:strRef>
          </c:cat>
          <c:val>
            <c:numRef>
              <c:f>'Ｎ％表 (2)'!$D$194:$E$194</c:f>
              <c:numCache>
                <c:formatCode>0_ </c:formatCode>
                <c:ptCount val="2"/>
                <c:pt idx="0">
                  <c:v>131</c:v>
                </c:pt>
                <c:pt idx="1">
                  <c:v>51</c:v>
                </c:pt>
              </c:numCache>
            </c:numRef>
          </c:val>
          <c:extLst>
            <c:ext xmlns:c16="http://schemas.microsoft.com/office/drawing/2014/chart" uri="{C3380CC4-5D6E-409C-BE32-E72D297353CC}">
              <c16:uniqueId val="{00000004-6EAB-4F0F-BB50-23CAF1A7982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(2)'!$B$196:$B$197</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D5-44CA-AF8F-908A2373ACA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5D5-44CA-AF8F-908A2373ACA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5D5-44CA-AF8F-908A2373AC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(2)'!$D$191:$E$191</c:f>
              <c:strCache>
                <c:ptCount val="2"/>
                <c:pt idx="0">
                  <c:v>当てはまる×どちらかというと当てはまる</c:v>
                </c:pt>
                <c:pt idx="1">
                  <c:v>あまり当てはまらない×全く当てはまらない</c:v>
                </c:pt>
              </c:strCache>
            </c:strRef>
          </c:cat>
          <c:val>
            <c:numRef>
              <c:f>'Ｎ％表 (2)'!$D$196:$E$196</c:f>
              <c:numCache>
                <c:formatCode>0_ </c:formatCode>
                <c:ptCount val="2"/>
                <c:pt idx="0">
                  <c:v>131</c:v>
                </c:pt>
                <c:pt idx="1">
                  <c:v>51</c:v>
                </c:pt>
              </c:numCache>
            </c:numRef>
          </c:val>
          <c:extLst>
            <c:ext xmlns:c16="http://schemas.microsoft.com/office/drawing/2014/chart" uri="{C3380CC4-5D6E-409C-BE32-E72D297353CC}">
              <c16:uniqueId val="{00000004-25D5-44CA-AF8F-908A2373ACA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(2)'!$B$198:$B$199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B1-4C59-A66E-8C0D4362FAB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8B1-4C59-A66E-8C0D4362FAB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8B1-4C59-A66E-8C0D4362FA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(2)'!$D$191:$E$191</c:f>
              <c:strCache>
                <c:ptCount val="2"/>
                <c:pt idx="0">
                  <c:v>当てはまる×どちらかというと当てはまる</c:v>
                </c:pt>
                <c:pt idx="1">
                  <c:v>あまり当てはまらない×全く当てはまらない</c:v>
                </c:pt>
              </c:strCache>
            </c:strRef>
          </c:cat>
          <c:val>
            <c:numRef>
              <c:f>'Ｎ％表 (2)'!$D$198:$E$198</c:f>
              <c:numCache>
                <c:formatCode>0_ </c:formatCode>
                <c:ptCount val="2"/>
                <c:pt idx="0">
                  <c:v>117</c:v>
                </c:pt>
                <c:pt idx="1">
                  <c:v>67</c:v>
                </c:pt>
              </c:numCache>
            </c:numRef>
          </c:val>
          <c:extLst>
            <c:ext xmlns:c16="http://schemas.microsoft.com/office/drawing/2014/chart" uri="{C3380CC4-5D6E-409C-BE32-E72D297353CC}">
              <c16:uniqueId val="{00000004-88B1-4C59-A66E-8C0D4362FAB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(2)'!$B$202:$B$203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9B-4F8B-8616-2CC5FF15EDE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F9B-4F8B-8616-2CC5FF15EDEB}"/>
              </c:ext>
            </c:extLst>
          </c:dPt>
          <c:dLbls>
            <c:dLbl>
              <c:idx val="1"/>
              <c:layout>
                <c:manualLayout>
                  <c:x val="0.15567049808429118"/>
                  <c:y val="0.10311333333333333"/>
                </c:manualLayout>
              </c:layout>
              <c:tx>
                <c:rich>
                  <a:bodyPr/>
                  <a:lstStyle/>
                  <a:p>
                    <a:fld id="{C5F56173-5502-4558-8A00-FAA66A63673B}" type="VALUE">
                      <a:rPr lang="en-US" altLang="ja-JP">
                        <a:solidFill>
                          <a:schemeClr val="tx1"/>
                        </a:solidFill>
                      </a:rPr>
                      <a:pPr/>
                      <a:t>[値]</a:t>
                    </a:fld>
                    <a:r>
                      <a:rPr lang="en-US" altLang="ja-JP" baseline="0" dirty="0">
                        <a:solidFill>
                          <a:schemeClr val="tx1"/>
                        </a:solidFill>
                      </a:rPr>
                      <a:t>
</a:t>
                    </a:r>
                    <a:fld id="{09C14456-AA55-4E56-8770-1BF759AEBAEC}" type="PERCENTAGE">
                      <a:rPr lang="en-US" altLang="ja-JP" baseline="0">
                        <a:solidFill>
                          <a:schemeClr val="tx1"/>
                        </a:solidFill>
                      </a:rPr>
                      <a:pPr/>
                      <a:t>[パーセンテージ]</a:t>
                    </a:fld>
                    <a:endParaRPr lang="en-US" altLang="ja-JP" baseline="0" dirty="0">
                      <a:solidFill>
                        <a:schemeClr val="tx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F9B-4F8B-8616-2CC5FF15ED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(2)'!$D$191:$E$191</c:f>
              <c:strCache>
                <c:ptCount val="2"/>
                <c:pt idx="0">
                  <c:v>当てはまる×どちらかというと当てはまる</c:v>
                </c:pt>
                <c:pt idx="1">
                  <c:v>あまり当てはまらない×全く当てはまらない</c:v>
                </c:pt>
              </c:strCache>
            </c:strRef>
          </c:cat>
          <c:val>
            <c:numRef>
              <c:f>'Ｎ％表 (2)'!$D$202:$E$202</c:f>
              <c:numCache>
                <c:formatCode>0_ </c:formatCode>
                <c:ptCount val="2"/>
                <c:pt idx="0">
                  <c:v>133</c:v>
                </c:pt>
                <c:pt idx="1">
                  <c:v>59</c:v>
                </c:pt>
              </c:numCache>
            </c:numRef>
          </c:val>
          <c:extLst>
            <c:ext xmlns:c16="http://schemas.microsoft.com/office/drawing/2014/chart" uri="{C3380CC4-5D6E-409C-BE32-E72D297353CC}">
              <c16:uniqueId val="{00000004-0F9B-4F8B-8616-2CC5FF15EDE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(2)'!$B$200:$B$201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65-4245-B47E-A4A7550CED3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365-4245-B47E-A4A7550CED3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365-4245-B47E-A4A7550CED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(2)'!$D$191:$E$191</c:f>
              <c:strCache>
                <c:ptCount val="2"/>
                <c:pt idx="0">
                  <c:v>当てはまる×どちらかというと当てはまる</c:v>
                </c:pt>
                <c:pt idx="1">
                  <c:v>あまり当てはまらない×全く当てはまらない</c:v>
                </c:pt>
              </c:strCache>
            </c:strRef>
          </c:cat>
          <c:val>
            <c:numRef>
              <c:f>'Ｎ％表 (2)'!$D$200:$E$200</c:f>
              <c:numCache>
                <c:formatCode>0_ </c:formatCode>
                <c:ptCount val="2"/>
                <c:pt idx="0">
                  <c:v>120</c:v>
                </c:pt>
                <c:pt idx="1">
                  <c:v>61</c:v>
                </c:pt>
              </c:numCache>
            </c:numRef>
          </c:val>
          <c:extLst>
            <c:ext xmlns:c16="http://schemas.microsoft.com/office/drawing/2014/chart" uri="{C3380CC4-5D6E-409C-BE32-E72D297353CC}">
              <c16:uniqueId val="{00000004-3365-4245-B47E-A4A7550CED3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'Ｎ％表'!$B$19:$B$20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36-4AD0-87F2-3BC7B56EE5B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236-4AD0-87F2-3BC7B56EE5B0}"/>
              </c:ext>
            </c:extLst>
          </c:dPt>
          <c:dLbls>
            <c:dLbl>
              <c:idx val="0"/>
              <c:layout>
                <c:manualLayout>
                  <c:x val="-0.14373333333333332"/>
                  <c:y val="-1.768777777777777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236-4AD0-87F2-3BC7B56EE5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'Ｎ％表'!$D$14:$E$14</c:f>
              <c:strCache>
                <c:ptCount val="2"/>
                <c:pt idx="0">
                  <c:v>感じる×どちらかというと感じる</c:v>
                </c:pt>
                <c:pt idx="1">
                  <c:v>あまり感じない×全く感じない</c:v>
                </c:pt>
              </c:strCache>
            </c:strRef>
          </c:cat>
          <c:val>
            <c:numRef>
              <c:f>'Ｎ％表'!$D$19:$E$19</c:f>
              <c:numCache>
                <c:formatCode>0_ </c:formatCode>
                <c:ptCount val="2"/>
                <c:pt idx="0">
                  <c:v>259</c:v>
                </c:pt>
                <c:pt idx="1">
                  <c:v>220</c:v>
                </c:pt>
              </c:numCache>
            </c:numRef>
          </c:val>
          <c:extLst>
            <c:ext xmlns:c16="http://schemas.microsoft.com/office/drawing/2014/chart" uri="{C3380CC4-5D6E-409C-BE32-E72D297353CC}">
              <c16:uniqueId val="{00000004-C236-4AD0-87F2-3BC7B56EE5B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(2)'!$B$175:$B$176</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78-4CFE-9E0C-36359B6E481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978-4CFE-9E0C-36359B6E481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978-4CFE-9E0C-36359B6E48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(2)'!$D$172:$E$172</c:f>
              <c:strCache>
                <c:ptCount val="2"/>
                <c:pt idx="0">
                  <c:v>当てはまる×どちらかというと当てはまる</c:v>
                </c:pt>
                <c:pt idx="1">
                  <c:v>あまり当てはまらない×全く当てはまらない</c:v>
                </c:pt>
              </c:strCache>
            </c:strRef>
          </c:cat>
          <c:val>
            <c:numRef>
              <c:f>'Ｎ％表 (2)'!$D$175:$E$175</c:f>
              <c:numCache>
                <c:formatCode>0_ </c:formatCode>
                <c:ptCount val="2"/>
                <c:pt idx="0">
                  <c:v>225</c:v>
                </c:pt>
                <c:pt idx="1">
                  <c:v>97</c:v>
                </c:pt>
              </c:numCache>
            </c:numRef>
          </c:val>
          <c:extLst>
            <c:ext xmlns:c16="http://schemas.microsoft.com/office/drawing/2014/chart" uri="{C3380CC4-5D6E-409C-BE32-E72D297353CC}">
              <c16:uniqueId val="{00000004-1978-4CFE-9E0C-36359B6E48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(2)'!$B$177:$B$178</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84-4407-A890-E26B06A6D80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684-4407-A890-E26B06A6D80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684-4407-A890-E26B06A6D8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(2)'!$D$172:$E$172</c:f>
              <c:strCache>
                <c:ptCount val="2"/>
                <c:pt idx="0">
                  <c:v>当てはまる×どちらかというと当てはまる</c:v>
                </c:pt>
                <c:pt idx="1">
                  <c:v>あまり当てはまらない×全く当てはまらない</c:v>
                </c:pt>
              </c:strCache>
            </c:strRef>
          </c:cat>
          <c:val>
            <c:numRef>
              <c:f>'Ｎ％表 (2)'!$D$177:$E$177</c:f>
              <c:numCache>
                <c:formatCode>0_ </c:formatCode>
                <c:ptCount val="2"/>
                <c:pt idx="0">
                  <c:v>131</c:v>
                </c:pt>
                <c:pt idx="1">
                  <c:v>65</c:v>
                </c:pt>
              </c:numCache>
            </c:numRef>
          </c:val>
          <c:extLst>
            <c:ext xmlns:c16="http://schemas.microsoft.com/office/drawing/2014/chart" uri="{C3380CC4-5D6E-409C-BE32-E72D297353CC}">
              <c16:uniqueId val="{00000004-2684-4407-A890-E26B06A6D8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(2)'!$B$179:$B$180</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7F-4BC8-9121-09DD4FD364B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D7F-4BC8-9121-09DD4FD364B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D7F-4BC8-9121-09DD4FD36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(2)'!$D$172:$E$172</c:f>
              <c:strCache>
                <c:ptCount val="2"/>
                <c:pt idx="0">
                  <c:v>当てはまる×どちらかというと当てはまる</c:v>
                </c:pt>
                <c:pt idx="1">
                  <c:v>あまり当てはまらない×全く当てはまらない</c:v>
                </c:pt>
              </c:strCache>
            </c:strRef>
          </c:cat>
          <c:val>
            <c:numRef>
              <c:f>'Ｎ％表 (2)'!$D$179:$E$179</c:f>
              <c:numCache>
                <c:formatCode>0_ </c:formatCode>
                <c:ptCount val="2"/>
                <c:pt idx="0">
                  <c:v>137</c:v>
                </c:pt>
                <c:pt idx="1">
                  <c:v>60</c:v>
                </c:pt>
              </c:numCache>
            </c:numRef>
          </c:val>
          <c:extLst>
            <c:ext xmlns:c16="http://schemas.microsoft.com/office/drawing/2014/chart" uri="{C3380CC4-5D6E-409C-BE32-E72D297353CC}">
              <c16:uniqueId val="{00000004-AD7F-4BC8-9121-09DD4FD364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(2)'!$B$181:$B$182</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07-4094-BD90-C465AFB1A8C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107-4094-BD90-C465AFB1A8C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107-4094-BD90-C465AFB1A8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(2)'!$D$172:$E$172</c:f>
              <c:strCache>
                <c:ptCount val="2"/>
                <c:pt idx="0">
                  <c:v>当てはまる×どちらかというと当てはまる</c:v>
                </c:pt>
                <c:pt idx="1">
                  <c:v>あまり当てはまらない×全く当てはまらない</c:v>
                </c:pt>
              </c:strCache>
            </c:strRef>
          </c:cat>
          <c:val>
            <c:numRef>
              <c:f>'Ｎ％表 (2)'!$D$181:$E$181</c:f>
              <c:numCache>
                <c:formatCode>0_ </c:formatCode>
                <c:ptCount val="2"/>
                <c:pt idx="0">
                  <c:v>139</c:v>
                </c:pt>
                <c:pt idx="1">
                  <c:v>67</c:v>
                </c:pt>
              </c:numCache>
            </c:numRef>
          </c:val>
          <c:extLst>
            <c:ext xmlns:c16="http://schemas.microsoft.com/office/drawing/2014/chart" uri="{C3380CC4-5D6E-409C-BE32-E72D297353CC}">
              <c16:uniqueId val="{00000004-7107-4094-BD90-C465AFB1A8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'1;group～q7'!$Y$1002</c:f>
              <c:strCache>
                <c:ptCount val="1"/>
                <c:pt idx="0">
                  <c:v>国際的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44-4CC6-8C39-C6E1B68614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D44-4CC6-8C39-C6E1B686147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BD44-4CC6-8C39-C6E1B686147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D44-4CC6-8C39-C6E1B68614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'1;group～q7'!$Y$1014:$Y$1016</c:f>
              <c:numCache>
                <c:formatCode>General</c:formatCode>
                <c:ptCount val="3"/>
                <c:pt idx="0">
                  <c:v>632</c:v>
                </c:pt>
                <c:pt idx="1">
                  <c:v>289</c:v>
                </c:pt>
                <c:pt idx="2">
                  <c:v>79</c:v>
                </c:pt>
              </c:numCache>
            </c:numRef>
          </c:val>
          <c:extLst>
            <c:ext xmlns:c16="http://schemas.microsoft.com/office/drawing/2014/chart" uri="{C3380CC4-5D6E-409C-BE32-E72D297353CC}">
              <c16:uniqueId val="{00000006-BD44-4CC6-8C39-C6E1B686147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7683312546183465"/>
          <c:y val="4.0550694444444452E-2"/>
          <c:w val="0.49670857884940561"/>
          <c:h val="0.954175694444444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'Ｎ％表'!$B$137:$B$138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0F-4B0A-BC6B-E42A54C4C8D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40F-4B0A-BC6B-E42A54C4C8D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40F-4B0A-BC6B-E42A54C4C8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'Ｎ％表'!$D$134:$E$134</c:f>
              <c:strCache>
                <c:ptCount val="2"/>
                <c:pt idx="0">
                  <c:v>当てはまる×どちらかというと当てはまる</c:v>
                </c:pt>
                <c:pt idx="1">
                  <c:v>あまり当てはまらない×全く当てはまらない</c:v>
                </c:pt>
              </c:strCache>
            </c:strRef>
          </c:cat>
          <c:val>
            <c:numRef>
              <c:f>'Ｎ％表'!$D$137:$E$137</c:f>
              <c:numCache>
                <c:formatCode>0_ </c:formatCode>
                <c:ptCount val="2"/>
                <c:pt idx="0">
                  <c:v>272</c:v>
                </c:pt>
                <c:pt idx="1">
                  <c:v>184</c:v>
                </c:pt>
              </c:numCache>
            </c:numRef>
          </c:val>
          <c:extLst>
            <c:ext xmlns:c16="http://schemas.microsoft.com/office/drawing/2014/chart" uri="{C3380CC4-5D6E-409C-BE32-E72D297353CC}">
              <c16:uniqueId val="{00000004-840F-4B0A-BC6B-E42A54C4C8D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'Ｎ％表'!$B$139:$B$140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85-4922-8D4B-DF8D037FD35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885-4922-8D4B-DF8D037FD35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885-4922-8D4B-DF8D037FD3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'Ｎ％表'!$D$134:$E$134</c:f>
              <c:strCache>
                <c:ptCount val="2"/>
                <c:pt idx="0">
                  <c:v>当てはまる×どちらかというと当てはまる</c:v>
                </c:pt>
                <c:pt idx="1">
                  <c:v>あまり当てはまらない×全く当てはまらない</c:v>
                </c:pt>
              </c:strCache>
            </c:strRef>
          </c:cat>
          <c:val>
            <c:numRef>
              <c:f>'Ｎ％表'!$D$139:$E$139</c:f>
              <c:numCache>
                <c:formatCode>0_ </c:formatCode>
                <c:ptCount val="2"/>
                <c:pt idx="0">
                  <c:v>252</c:v>
                </c:pt>
                <c:pt idx="1">
                  <c:v>202</c:v>
                </c:pt>
              </c:numCache>
            </c:numRef>
          </c:val>
          <c:extLst>
            <c:ext xmlns:c16="http://schemas.microsoft.com/office/drawing/2014/chart" uri="{C3380CC4-5D6E-409C-BE32-E72D297353CC}">
              <c16:uniqueId val="{00000004-6885-4922-8D4B-DF8D037FD35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(2)'!$B$210:$B$211</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E0-41A2-B1CF-75EC06F3E9E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3E0-41A2-B1CF-75EC06F3E9E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3E0-41A2-B1CF-75EC06F3E9E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(2)'!$D$207:$E$207</c:f>
              <c:strCache>
                <c:ptCount val="2"/>
                <c:pt idx="0">
                  <c:v>当てはまる×どちらかというと当てはまる</c:v>
                </c:pt>
                <c:pt idx="1">
                  <c:v>あまり当てはまらない×全く当てはまらない</c:v>
                </c:pt>
              </c:strCache>
            </c:strRef>
          </c:cat>
          <c:val>
            <c:numRef>
              <c:f>'Ｎ％表 (2)'!$D$210:$E$210</c:f>
              <c:numCache>
                <c:formatCode>0_ </c:formatCode>
                <c:ptCount val="2"/>
                <c:pt idx="0">
                  <c:v>98</c:v>
                </c:pt>
                <c:pt idx="1">
                  <c:v>80</c:v>
                </c:pt>
              </c:numCache>
            </c:numRef>
          </c:val>
          <c:extLst>
            <c:ext xmlns:c16="http://schemas.microsoft.com/office/drawing/2014/chart" uri="{C3380CC4-5D6E-409C-BE32-E72D297353CC}">
              <c16:uniqueId val="{00000004-F3E0-41A2-B1CF-75EC06F3E9E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(2)'!$B$212:$B$213</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13-4202-A606-CA853D5D808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413-4202-A606-CA853D5D808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413-4202-A606-CA853D5D80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(2)'!$D$207:$E$207</c:f>
              <c:strCache>
                <c:ptCount val="2"/>
                <c:pt idx="0">
                  <c:v>当てはまる×どちらかというと当てはまる</c:v>
                </c:pt>
                <c:pt idx="1">
                  <c:v>あまり当てはまらない×全く当てはまらない</c:v>
                </c:pt>
              </c:strCache>
            </c:strRef>
          </c:cat>
          <c:val>
            <c:numRef>
              <c:f>'Ｎ％表 (2)'!$D$212:$E$212</c:f>
              <c:numCache>
                <c:formatCode>0_ </c:formatCode>
                <c:ptCount val="2"/>
                <c:pt idx="0">
                  <c:v>105</c:v>
                </c:pt>
                <c:pt idx="1">
                  <c:v>78</c:v>
                </c:pt>
              </c:numCache>
            </c:numRef>
          </c:val>
          <c:extLst>
            <c:ext xmlns:c16="http://schemas.microsoft.com/office/drawing/2014/chart" uri="{C3380CC4-5D6E-409C-BE32-E72D297353CC}">
              <c16:uniqueId val="{00000004-E413-4202-A606-CA853D5D808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(2)'!$B$214:$B$215</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46-4FE4-8E4E-637D43F5CCD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546-4FE4-8E4E-637D43F5CCD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546-4FE4-8E4E-637D43F5CC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(2)'!$D$207:$E$207</c:f>
              <c:strCache>
                <c:ptCount val="2"/>
                <c:pt idx="0">
                  <c:v>当てはまる×どちらかというと当てはまる</c:v>
                </c:pt>
                <c:pt idx="1">
                  <c:v>あまり当てはまらない×全く当てはまらない</c:v>
                </c:pt>
              </c:strCache>
            </c:strRef>
          </c:cat>
          <c:val>
            <c:numRef>
              <c:f>'Ｎ％表 (2)'!$D$214:$E$214</c:f>
              <c:numCache>
                <c:formatCode>0_ </c:formatCode>
                <c:ptCount val="2"/>
                <c:pt idx="0">
                  <c:v>99</c:v>
                </c:pt>
                <c:pt idx="1">
                  <c:v>78</c:v>
                </c:pt>
              </c:numCache>
            </c:numRef>
          </c:val>
          <c:extLst>
            <c:ext xmlns:c16="http://schemas.microsoft.com/office/drawing/2014/chart" uri="{C3380CC4-5D6E-409C-BE32-E72D297353CC}">
              <c16:uniqueId val="{00000004-4546-4FE4-8E4E-637D43F5CCD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(2)'!$B$18:$B$19</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5A-4792-AD25-895DE21D98D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35A-4792-AD25-895DE21D98D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35A-4792-AD25-895DE21D98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(2)'!$D$15:$E$15</c:f>
              <c:strCache>
                <c:ptCount val="2"/>
                <c:pt idx="0">
                  <c:v>感じる×どちらかというと感じる</c:v>
                </c:pt>
                <c:pt idx="1">
                  <c:v>あまり感じない×全く感じない</c:v>
                </c:pt>
              </c:strCache>
            </c:strRef>
          </c:cat>
          <c:val>
            <c:numRef>
              <c:f>'Ｎ％表 (2)'!$D$18:$E$18</c:f>
              <c:numCache>
                <c:formatCode>0_ </c:formatCode>
                <c:ptCount val="2"/>
                <c:pt idx="0">
                  <c:v>118</c:v>
                </c:pt>
                <c:pt idx="1">
                  <c:v>71</c:v>
                </c:pt>
              </c:numCache>
            </c:numRef>
          </c:val>
          <c:extLst>
            <c:ext xmlns:c16="http://schemas.microsoft.com/office/drawing/2014/chart" uri="{C3380CC4-5D6E-409C-BE32-E72D297353CC}">
              <c16:uniqueId val="{00000004-235A-4792-AD25-895DE21D98D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(2)'!$B$216:$B$217</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D2-4B87-A7C7-E562287E405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1D2-4B87-A7C7-E562287E405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1D2-4B87-A7C7-E562287E40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(2)'!$D$207:$E$207</c:f>
              <c:strCache>
                <c:ptCount val="2"/>
                <c:pt idx="0">
                  <c:v>当てはまる×どちらかというと当てはまる</c:v>
                </c:pt>
                <c:pt idx="1">
                  <c:v>あまり当てはまらない×全く当てはまらない</c:v>
                </c:pt>
              </c:strCache>
            </c:strRef>
          </c:cat>
          <c:val>
            <c:numRef>
              <c:f>'Ｎ％表 (2)'!$D$216:$E$216</c:f>
              <c:numCache>
                <c:formatCode>0_ </c:formatCode>
                <c:ptCount val="2"/>
                <c:pt idx="0">
                  <c:v>99</c:v>
                </c:pt>
                <c:pt idx="1">
                  <c:v>79</c:v>
                </c:pt>
              </c:numCache>
            </c:numRef>
          </c:val>
          <c:extLst>
            <c:ext xmlns:c16="http://schemas.microsoft.com/office/drawing/2014/chart" uri="{C3380CC4-5D6E-409C-BE32-E72D297353CC}">
              <c16:uniqueId val="{00000004-E1D2-4B87-A7C7-E562287E405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(2)'!$B$218:$B$219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F7-4E19-9727-7F67173A01A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EF7-4E19-9727-7F67173A01A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EF7-4E19-9727-7F67173A01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(2)'!$D$207:$E$207</c:f>
              <c:strCache>
                <c:ptCount val="2"/>
                <c:pt idx="0">
                  <c:v>当てはまる×どちらかというと当てはまる</c:v>
                </c:pt>
                <c:pt idx="1">
                  <c:v>あまり当てはまらない×全く当てはまらない</c:v>
                </c:pt>
              </c:strCache>
            </c:strRef>
          </c:cat>
          <c:val>
            <c:numRef>
              <c:f>'Ｎ％表 (2)'!$D$218:$E$218</c:f>
              <c:numCache>
                <c:formatCode>0_ </c:formatCode>
                <c:ptCount val="2"/>
                <c:pt idx="0">
                  <c:v>123</c:v>
                </c:pt>
                <c:pt idx="1">
                  <c:v>71</c:v>
                </c:pt>
              </c:numCache>
            </c:numRef>
          </c:val>
          <c:extLst>
            <c:ext xmlns:c16="http://schemas.microsoft.com/office/drawing/2014/chart" uri="{C3380CC4-5D6E-409C-BE32-E72D297353CC}">
              <c16:uniqueId val="{00000004-4EF7-4E19-9727-7F67173A01A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(2)'!$B$189:$B$190</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4A-4BE4-A4C0-36199839AF1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B4A-4BE4-A4C0-36199839AF1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B4A-4BE4-A4C0-36199839AF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(2)'!$D$186:$E$186</c:f>
              <c:strCache>
                <c:ptCount val="2"/>
                <c:pt idx="0">
                  <c:v>当てはまる×どちらかというと当てはまる</c:v>
                </c:pt>
                <c:pt idx="1">
                  <c:v>あまり当てはまらない×全く当てはまらない</c:v>
                </c:pt>
              </c:strCache>
            </c:strRef>
          </c:cat>
          <c:val>
            <c:numRef>
              <c:f>'Ｎ％表 (2)'!$D$189:$E$189</c:f>
              <c:numCache>
                <c:formatCode>0_ </c:formatCode>
                <c:ptCount val="2"/>
                <c:pt idx="0">
                  <c:v>179</c:v>
                </c:pt>
                <c:pt idx="1">
                  <c:v>139</c:v>
                </c:pt>
              </c:numCache>
            </c:numRef>
          </c:val>
          <c:extLst>
            <c:ext xmlns:c16="http://schemas.microsoft.com/office/drawing/2014/chart" uri="{C3380CC4-5D6E-409C-BE32-E72D297353CC}">
              <c16:uniqueId val="{00000004-AB4A-4BE4-A4C0-36199839AF1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(2)'!$B$191:$B$192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1A-4815-8189-74E70236702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F1A-4815-8189-74E70236702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F1A-4815-8189-74E7023670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(2)'!$D$186:$E$186</c:f>
              <c:strCache>
                <c:ptCount val="2"/>
                <c:pt idx="0">
                  <c:v>当てはまる×どちらかというと当てはまる</c:v>
                </c:pt>
                <c:pt idx="1">
                  <c:v>あまり当てはまらない×全く当てはまらない</c:v>
                </c:pt>
              </c:strCache>
            </c:strRef>
          </c:cat>
          <c:val>
            <c:numRef>
              <c:f>'Ｎ％表 (2)'!$D$191:$E$191</c:f>
              <c:numCache>
                <c:formatCode>0_ </c:formatCode>
                <c:ptCount val="2"/>
                <c:pt idx="0">
                  <c:v>97</c:v>
                </c:pt>
                <c:pt idx="1">
                  <c:v>94</c:v>
                </c:pt>
              </c:numCache>
            </c:numRef>
          </c:val>
          <c:extLst>
            <c:ext xmlns:c16="http://schemas.microsoft.com/office/drawing/2014/chart" uri="{C3380CC4-5D6E-409C-BE32-E72D297353CC}">
              <c16:uniqueId val="{00000004-1F1A-4815-8189-74E70236702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(2)'!$B$193:$B$194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18-43FE-A219-BD2EF34BAC1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318-43FE-A219-BD2EF34BAC1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318-43FE-A219-BD2EF34BAC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(2)'!$D$186:$E$186</c:f>
              <c:strCache>
                <c:ptCount val="2"/>
                <c:pt idx="0">
                  <c:v>当てはまる×どちらかというと当てはまる</c:v>
                </c:pt>
                <c:pt idx="1">
                  <c:v>あまり当てはまらない×全く当てはまらない</c:v>
                </c:pt>
              </c:strCache>
            </c:strRef>
          </c:cat>
          <c:val>
            <c:numRef>
              <c:f>'Ｎ％表 (2)'!$D$193:$E$193</c:f>
              <c:numCache>
                <c:formatCode>0_ </c:formatCode>
                <c:ptCount val="2"/>
                <c:pt idx="0">
                  <c:v>119</c:v>
                </c:pt>
                <c:pt idx="1">
                  <c:v>77</c:v>
                </c:pt>
              </c:numCache>
            </c:numRef>
          </c:val>
          <c:extLst>
            <c:ext xmlns:c16="http://schemas.microsoft.com/office/drawing/2014/chart" uri="{C3380CC4-5D6E-409C-BE32-E72D297353CC}">
              <c16:uniqueId val="{00000004-7318-43FE-A219-BD2EF34BAC1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(2)'!$B$195:$B$196</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5F-4854-8AAB-79471C2892B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75F-4854-8AAB-79471C2892B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75F-4854-8AAB-79471C2892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(2)'!$D$186:$E$186</c:f>
              <c:strCache>
                <c:ptCount val="2"/>
                <c:pt idx="0">
                  <c:v>当てはまる×どちらかというと当てはまる</c:v>
                </c:pt>
                <c:pt idx="1">
                  <c:v>あまり当てはまらない×全く当てはまらない</c:v>
                </c:pt>
              </c:strCache>
            </c:strRef>
          </c:cat>
          <c:val>
            <c:numRef>
              <c:f>'Ｎ％表 (2)'!$D$195:$E$195</c:f>
              <c:numCache>
                <c:formatCode>0_ </c:formatCode>
                <c:ptCount val="2"/>
                <c:pt idx="0">
                  <c:v>129</c:v>
                </c:pt>
                <c:pt idx="1">
                  <c:v>76</c:v>
                </c:pt>
              </c:numCache>
            </c:numRef>
          </c:val>
          <c:extLst>
            <c:ext xmlns:c16="http://schemas.microsoft.com/office/drawing/2014/chart" uri="{C3380CC4-5D6E-409C-BE32-E72D297353CC}">
              <c16:uniqueId val="{00000004-875F-4854-8AAB-79471C2892B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8818974554325"/>
          <c:y val="0.16833333333333333"/>
          <c:w val="0.28256320500326476"/>
          <c:h val="0.6809722222222222"/>
        </c:manualLayout>
      </c:layout>
      <c:pieChart>
        <c:varyColors val="1"/>
        <c:ser>
          <c:idx val="0"/>
          <c:order val="0"/>
          <c:tx>
            <c:strRef>
              <c:f>'1;group～q7'!$Z$1002</c:f>
              <c:strCache>
                <c:ptCount val="1"/>
                <c:pt idx="0">
                  <c:v>伝統的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C6-4113-8E20-A5DCB6072F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EC6-4113-8E20-A5DCB6072F85}"/>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6EC6-4113-8E20-A5DCB6072F8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EC6-4113-8E20-A5DCB6072F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'1;group～q7'!$Z$1014:$Z$1016</c:f>
              <c:numCache>
                <c:formatCode>General</c:formatCode>
                <c:ptCount val="3"/>
                <c:pt idx="0">
                  <c:v>524</c:v>
                </c:pt>
                <c:pt idx="1">
                  <c:v>386</c:v>
                </c:pt>
                <c:pt idx="2">
                  <c:v>90</c:v>
                </c:pt>
              </c:numCache>
            </c:numRef>
          </c:val>
          <c:extLst>
            <c:ext xmlns:c16="http://schemas.microsoft.com/office/drawing/2014/chart" uri="{C3380CC4-5D6E-409C-BE32-E72D297353CC}">
              <c16:uniqueId val="{00000006-6EC6-4113-8E20-A5DCB6072F8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1763884814720259"/>
          <c:y val="6.7009027777777772E-2"/>
          <c:w val="0.55590290844733159"/>
          <c:h val="0.91007847222222227"/>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'Ｎ％表'!$B$147:$B$148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6A-4AD6-8AF8-EF20AFFFD2D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A6A-4AD6-8AF8-EF20AFFFD2D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A6A-4AD6-8AF8-EF20AFFFD2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'Ｎ％表'!$D$144:$E$144</c:f>
              <c:strCache>
                <c:ptCount val="2"/>
                <c:pt idx="0">
                  <c:v>当てはまる×どちらかというと当てはまる</c:v>
                </c:pt>
                <c:pt idx="1">
                  <c:v>あまり当てはまらない×全く当てはまらない</c:v>
                </c:pt>
              </c:strCache>
            </c:strRef>
          </c:cat>
          <c:val>
            <c:numRef>
              <c:f>'Ｎ％表'!$D$147:$E$147</c:f>
              <c:numCache>
                <c:formatCode>0_ </c:formatCode>
                <c:ptCount val="2"/>
                <c:pt idx="0">
                  <c:v>279</c:v>
                </c:pt>
                <c:pt idx="1">
                  <c:v>163</c:v>
                </c:pt>
              </c:numCache>
            </c:numRef>
          </c:val>
          <c:extLst>
            <c:ext xmlns:c16="http://schemas.microsoft.com/office/drawing/2014/chart" uri="{C3380CC4-5D6E-409C-BE32-E72D297353CC}">
              <c16:uniqueId val="{00000004-CA6A-4AD6-8AF8-EF20AFFFD2D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'Ｎ％表'!$B$149:$B$150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84-4948-9213-62E35CC9A31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F84-4948-9213-62E35CC9A31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F84-4948-9213-62E35CC9A3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'Ｎ％表'!$D$144:$E$144</c:f>
              <c:strCache>
                <c:ptCount val="2"/>
                <c:pt idx="0">
                  <c:v>当てはまる×どちらかというと当てはまる</c:v>
                </c:pt>
                <c:pt idx="1">
                  <c:v>あまり当てはまらない×全く当てはまらない</c:v>
                </c:pt>
              </c:strCache>
            </c:strRef>
          </c:cat>
          <c:val>
            <c:numRef>
              <c:f>'Ｎ％表'!$D$149:$E$149</c:f>
              <c:numCache>
                <c:formatCode>0_ </c:formatCode>
                <c:ptCount val="2"/>
                <c:pt idx="0">
                  <c:v>272</c:v>
                </c:pt>
                <c:pt idx="1">
                  <c:v>184</c:v>
                </c:pt>
              </c:numCache>
            </c:numRef>
          </c:val>
          <c:extLst>
            <c:ext xmlns:c16="http://schemas.microsoft.com/office/drawing/2014/chart" uri="{C3380CC4-5D6E-409C-BE32-E72D297353CC}">
              <c16:uniqueId val="{00000004-5F84-4948-9213-62E35CC9A31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(2)'!$B$226:$B$227</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BF-4F27-B780-8628A3347E6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EBF-4F27-B780-8628A3347E6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EBF-4F27-B780-8628A3347E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(2)'!$D$223:$E$223</c:f>
              <c:strCache>
                <c:ptCount val="2"/>
                <c:pt idx="0">
                  <c:v>当てはまる×どちらかというと当てはまる</c:v>
                </c:pt>
                <c:pt idx="1">
                  <c:v>あまり当てはまらない×全く当てはまらない</c:v>
                </c:pt>
              </c:strCache>
            </c:strRef>
          </c:cat>
          <c:val>
            <c:numRef>
              <c:f>'Ｎ％表 (2)'!$D$226:$E$226</c:f>
              <c:numCache>
                <c:formatCode>0_ </c:formatCode>
                <c:ptCount val="2"/>
                <c:pt idx="0">
                  <c:v>130</c:v>
                </c:pt>
                <c:pt idx="1">
                  <c:v>47</c:v>
                </c:pt>
              </c:numCache>
            </c:numRef>
          </c:val>
          <c:extLst>
            <c:ext xmlns:c16="http://schemas.microsoft.com/office/drawing/2014/chart" uri="{C3380CC4-5D6E-409C-BE32-E72D297353CC}">
              <c16:uniqueId val="{00000004-8EBF-4F27-B780-8628A3347E6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(2)'!$B$20:$B$21</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88-4F2D-84FC-D09B8C23D58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C88-4F2D-84FC-D09B8C23D58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C88-4F2D-84FC-D09B8C23D5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(2)'!$D$15:$E$15</c:f>
              <c:strCache>
                <c:ptCount val="2"/>
                <c:pt idx="0">
                  <c:v>感じる×どちらかというと感じる</c:v>
                </c:pt>
                <c:pt idx="1">
                  <c:v>あまり感じない×全く感じない</c:v>
                </c:pt>
              </c:strCache>
            </c:strRef>
          </c:cat>
          <c:val>
            <c:numRef>
              <c:f>'Ｎ％表 (2)'!$D$20:$E$20</c:f>
              <c:numCache>
                <c:formatCode>0_ </c:formatCode>
                <c:ptCount val="2"/>
                <c:pt idx="0">
                  <c:v>111</c:v>
                </c:pt>
                <c:pt idx="1">
                  <c:v>80</c:v>
                </c:pt>
              </c:numCache>
            </c:numRef>
          </c:val>
          <c:extLst>
            <c:ext xmlns:c16="http://schemas.microsoft.com/office/drawing/2014/chart" uri="{C3380CC4-5D6E-409C-BE32-E72D297353CC}">
              <c16:uniqueId val="{00000004-6C88-4F2D-84FC-D09B8C23D58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(2)'!$B$228:$B$229</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DE-4660-9D05-DAF00F67E8A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8DE-4660-9D05-DAF00F67E8A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8DE-4660-9D05-DAF00F67E8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(2)'!$D$223:$E$223</c:f>
              <c:strCache>
                <c:ptCount val="2"/>
                <c:pt idx="0">
                  <c:v>当てはまる×どちらかというと当てはまる</c:v>
                </c:pt>
                <c:pt idx="1">
                  <c:v>あまり当てはまらない×全く当てはまらない</c:v>
                </c:pt>
              </c:strCache>
            </c:strRef>
          </c:cat>
          <c:val>
            <c:numRef>
              <c:f>'Ｎ％表 (2)'!$D$228:$E$228</c:f>
              <c:numCache>
                <c:formatCode>0_ </c:formatCode>
                <c:ptCount val="2"/>
                <c:pt idx="0">
                  <c:v>118</c:v>
                </c:pt>
                <c:pt idx="1">
                  <c:v>62</c:v>
                </c:pt>
              </c:numCache>
            </c:numRef>
          </c:val>
          <c:extLst>
            <c:ext xmlns:c16="http://schemas.microsoft.com/office/drawing/2014/chart" uri="{C3380CC4-5D6E-409C-BE32-E72D297353CC}">
              <c16:uniqueId val="{00000004-08DE-4660-9D05-DAF00F67E8A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(2)'!$B$230:$B$231</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C7-4D2A-84F0-607CD054B04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4C7-4D2A-84F0-607CD054B04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4C7-4D2A-84F0-607CD054B0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(2)'!$D$223:$E$223</c:f>
              <c:strCache>
                <c:ptCount val="2"/>
                <c:pt idx="0">
                  <c:v>当てはまる×どちらかというと当てはまる</c:v>
                </c:pt>
                <c:pt idx="1">
                  <c:v>あまり当てはまらない×全く当てはまらない</c:v>
                </c:pt>
              </c:strCache>
            </c:strRef>
          </c:cat>
          <c:val>
            <c:numRef>
              <c:f>'Ｎ％表 (2)'!$D$230:$E$230</c:f>
              <c:numCache>
                <c:formatCode>0_ </c:formatCode>
                <c:ptCount val="2"/>
                <c:pt idx="0">
                  <c:v>102</c:v>
                </c:pt>
                <c:pt idx="1">
                  <c:v>77</c:v>
                </c:pt>
              </c:numCache>
            </c:numRef>
          </c:val>
          <c:extLst>
            <c:ext xmlns:c16="http://schemas.microsoft.com/office/drawing/2014/chart" uri="{C3380CC4-5D6E-409C-BE32-E72D297353CC}">
              <c16:uniqueId val="{00000004-54C7-4D2A-84F0-607CD054B04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(2)'!$B$232:$B$233</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81-4606-8036-1C22D0E2D7D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181-4606-8036-1C22D0E2D7D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181-4606-8036-1C22D0E2D7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(2)'!$D$223:$E$223</c:f>
              <c:strCache>
                <c:ptCount val="2"/>
                <c:pt idx="0">
                  <c:v>当てはまる×どちらかというと当てはまる</c:v>
                </c:pt>
                <c:pt idx="1">
                  <c:v>あまり当てはまらない×全く当てはまらない</c:v>
                </c:pt>
              </c:strCache>
            </c:strRef>
          </c:cat>
          <c:val>
            <c:numRef>
              <c:f>'Ｎ％表 (2)'!$D$232:$E$232</c:f>
              <c:numCache>
                <c:formatCode>0_ </c:formatCode>
                <c:ptCount val="2"/>
                <c:pt idx="0">
                  <c:v>90</c:v>
                </c:pt>
                <c:pt idx="1">
                  <c:v>85</c:v>
                </c:pt>
              </c:numCache>
            </c:numRef>
          </c:val>
          <c:extLst>
            <c:ext xmlns:c16="http://schemas.microsoft.com/office/drawing/2014/chart" uri="{C3380CC4-5D6E-409C-BE32-E72D297353CC}">
              <c16:uniqueId val="{00000004-2181-4606-8036-1C22D0E2D7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(2)'!$B$234:$B$235</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DD-4D24-BB5D-B4B3BE5E88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3DD-4D24-BB5D-B4B3BE5E889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3DD-4D24-BB5D-B4B3BE5E88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(2)'!$D$223:$E$223</c:f>
              <c:strCache>
                <c:ptCount val="2"/>
                <c:pt idx="0">
                  <c:v>当てはまる×どちらかというと当てはまる</c:v>
                </c:pt>
                <c:pt idx="1">
                  <c:v>あまり当てはまらない×全く当てはまらない</c:v>
                </c:pt>
              </c:strCache>
            </c:strRef>
          </c:cat>
          <c:val>
            <c:numRef>
              <c:f>'Ｎ％表 (2)'!$D$234:$E$234</c:f>
              <c:numCache>
                <c:formatCode>0_ </c:formatCode>
                <c:ptCount val="2"/>
                <c:pt idx="0">
                  <c:v>111</c:v>
                </c:pt>
                <c:pt idx="1">
                  <c:v>76</c:v>
                </c:pt>
              </c:numCache>
            </c:numRef>
          </c:val>
          <c:extLst>
            <c:ext xmlns:c16="http://schemas.microsoft.com/office/drawing/2014/chart" uri="{C3380CC4-5D6E-409C-BE32-E72D297353CC}">
              <c16:uniqueId val="{00000004-83DD-4D24-BB5D-B4B3BE5E88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(2)'!$B$203:$B$204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39-4609-810F-D1B9935CCFB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F39-4609-810F-D1B9935CCFB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F39-4609-810F-D1B9935CCF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(2)'!$D$200:$E$200</c:f>
              <c:strCache>
                <c:ptCount val="2"/>
                <c:pt idx="0">
                  <c:v>当てはまる×どちらかというと当てはまる</c:v>
                </c:pt>
                <c:pt idx="1">
                  <c:v>あまり当てはまらない×全く当てはまらない</c:v>
                </c:pt>
              </c:strCache>
            </c:strRef>
          </c:cat>
          <c:val>
            <c:numRef>
              <c:f>'Ｎ％表 (2)'!$D$203:$E$203</c:f>
              <c:numCache>
                <c:formatCode>0_ </c:formatCode>
                <c:ptCount val="2"/>
                <c:pt idx="0">
                  <c:v>193</c:v>
                </c:pt>
                <c:pt idx="1">
                  <c:v>121</c:v>
                </c:pt>
              </c:numCache>
            </c:numRef>
          </c:val>
          <c:extLst>
            <c:ext xmlns:c16="http://schemas.microsoft.com/office/drawing/2014/chart" uri="{C3380CC4-5D6E-409C-BE32-E72D297353CC}">
              <c16:uniqueId val="{00000004-AF39-4609-810F-D1B9935CCFB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(2)'!$B$205:$B$206</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12-4893-8F08-87D32F958B8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512-4893-8F08-87D32F958B8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512-4893-8F08-87D32F958B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(2)'!$D$200:$E$200</c:f>
              <c:strCache>
                <c:ptCount val="2"/>
                <c:pt idx="0">
                  <c:v>当てはまる×どちらかというと当てはまる</c:v>
                </c:pt>
                <c:pt idx="1">
                  <c:v>あまり当てはまらない×全く当てはまらない</c:v>
                </c:pt>
              </c:strCache>
            </c:strRef>
          </c:cat>
          <c:val>
            <c:numRef>
              <c:f>'Ｎ％表 (2)'!$D$205:$E$205</c:f>
              <c:numCache>
                <c:formatCode>0_ </c:formatCode>
                <c:ptCount val="2"/>
                <c:pt idx="0">
                  <c:v>115</c:v>
                </c:pt>
                <c:pt idx="1">
                  <c:v>75</c:v>
                </c:pt>
              </c:numCache>
            </c:numRef>
          </c:val>
          <c:extLst>
            <c:ext xmlns:c16="http://schemas.microsoft.com/office/drawing/2014/chart" uri="{C3380CC4-5D6E-409C-BE32-E72D297353CC}">
              <c16:uniqueId val="{00000004-A512-4893-8F08-87D32F958B8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(2)'!$B$207:$B$208</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D1-434E-A066-09AA7185985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ED1-434E-A066-09AA7185985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ED1-434E-A066-09AA718598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(2)'!$D$200:$E$200</c:f>
              <c:strCache>
                <c:ptCount val="2"/>
                <c:pt idx="0">
                  <c:v>当てはまる×どちらかというと当てはまる</c:v>
                </c:pt>
                <c:pt idx="1">
                  <c:v>あまり当てはまらない×全く当てはまらない</c:v>
                </c:pt>
              </c:strCache>
            </c:strRef>
          </c:cat>
          <c:val>
            <c:numRef>
              <c:f>'Ｎ％表 (2)'!$D$207:$E$207</c:f>
              <c:numCache>
                <c:formatCode>0_ </c:formatCode>
                <c:ptCount val="2"/>
                <c:pt idx="0">
                  <c:v>116</c:v>
                </c:pt>
                <c:pt idx="1">
                  <c:v>76</c:v>
                </c:pt>
              </c:numCache>
            </c:numRef>
          </c:val>
          <c:extLst>
            <c:ext xmlns:c16="http://schemas.microsoft.com/office/drawing/2014/chart" uri="{C3380CC4-5D6E-409C-BE32-E72D297353CC}">
              <c16:uniqueId val="{00000004-EED1-434E-A066-09AA7185985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(2)'!$B$209:$B$210</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68-4152-93F4-B0FD3967709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668-4152-93F4-B0FD3967709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668-4152-93F4-B0FD396770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(2)'!$D$200:$E$200</c:f>
              <c:strCache>
                <c:ptCount val="2"/>
                <c:pt idx="0">
                  <c:v>当てはまる×どちらかというと当てはまる</c:v>
                </c:pt>
                <c:pt idx="1">
                  <c:v>あまり当てはまらない×全く当てはまらない</c:v>
                </c:pt>
              </c:strCache>
            </c:strRef>
          </c:cat>
          <c:val>
            <c:numRef>
              <c:f>'Ｎ％表 (2)'!$D$209:$E$209</c:f>
              <c:numCache>
                <c:formatCode>0_ </c:formatCode>
                <c:ptCount val="2"/>
                <c:pt idx="0">
                  <c:v>127</c:v>
                </c:pt>
                <c:pt idx="1">
                  <c:v>75</c:v>
                </c:pt>
              </c:numCache>
            </c:numRef>
          </c:val>
          <c:extLst>
            <c:ext xmlns:c16="http://schemas.microsoft.com/office/drawing/2014/chart" uri="{C3380CC4-5D6E-409C-BE32-E72D297353CC}">
              <c16:uniqueId val="{00000004-9668-4152-93F4-B0FD3967709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19612356587026"/>
          <c:y val="0.21243055555555559"/>
          <c:w val="0.28673822548630873"/>
          <c:h val="0.6809722222222222"/>
        </c:manualLayout>
      </c:layout>
      <c:pieChart>
        <c:varyColors val="1"/>
        <c:ser>
          <c:idx val="0"/>
          <c:order val="0"/>
          <c:tx>
            <c:strRef>
              <c:f>'1;group～q7'!$AA$1002</c:f>
              <c:strCache>
                <c:ptCount val="1"/>
                <c:pt idx="0">
                  <c:v>成長</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17-4380-9820-46297FAE3B0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817-4380-9820-46297FAE3B0E}"/>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5817-4380-9820-46297FAE3B0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817-4380-9820-46297FAE3B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'1;group～q7'!$AA$1014:$AA$1016</c:f>
              <c:numCache>
                <c:formatCode>General</c:formatCode>
                <c:ptCount val="3"/>
                <c:pt idx="0">
                  <c:v>551</c:v>
                </c:pt>
                <c:pt idx="1">
                  <c:v>347</c:v>
                </c:pt>
                <c:pt idx="2">
                  <c:v>102</c:v>
                </c:pt>
              </c:numCache>
            </c:numRef>
          </c:val>
          <c:extLst>
            <c:ext xmlns:c16="http://schemas.microsoft.com/office/drawing/2014/chart" uri="{C3380CC4-5D6E-409C-BE32-E72D297353CC}">
              <c16:uniqueId val="{00000006-5817-4380-9820-46297FAE3B0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787101399946905"/>
          <c:y val="6.7009027777777772E-2"/>
          <c:w val="0.52567046917929583"/>
          <c:h val="0.9188979166666666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'Ｎ％表'!$B$157:$B$158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06-4A43-807C-1E3EDBAC783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E06-4A43-807C-1E3EDBAC783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E06-4A43-807C-1E3EDBAC78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'Ｎ％表'!$D$154:$E$154</c:f>
              <c:strCache>
                <c:ptCount val="2"/>
                <c:pt idx="0">
                  <c:v>当てはまる×どちらかというと当てはまる</c:v>
                </c:pt>
                <c:pt idx="1">
                  <c:v>あまり当てはまらない×全く当てはまらない</c:v>
                </c:pt>
              </c:strCache>
            </c:strRef>
          </c:cat>
          <c:val>
            <c:numRef>
              <c:f>'Ｎ％表'!$D$157:$E$157</c:f>
              <c:numCache>
                <c:formatCode>0_ </c:formatCode>
                <c:ptCount val="2"/>
                <c:pt idx="0">
                  <c:v>297</c:v>
                </c:pt>
                <c:pt idx="1">
                  <c:v>158</c:v>
                </c:pt>
              </c:numCache>
            </c:numRef>
          </c:val>
          <c:extLst>
            <c:ext xmlns:c16="http://schemas.microsoft.com/office/drawing/2014/chart" uri="{C3380CC4-5D6E-409C-BE32-E72D297353CC}">
              <c16:uniqueId val="{00000004-BE06-4A43-807C-1E3EDBAC783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(2)'!$B$22:$B$23</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EA-4CC4-8A54-AF1565851CD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FEA-4CC4-8A54-AF1565851CD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FEA-4CC4-8A54-AF1565851C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(2)'!$D$15:$E$15</c:f>
              <c:strCache>
                <c:ptCount val="2"/>
                <c:pt idx="0">
                  <c:v>感じる×どちらかというと感じる</c:v>
                </c:pt>
                <c:pt idx="1">
                  <c:v>あまり感じない×全く感じない</c:v>
                </c:pt>
              </c:strCache>
            </c:strRef>
          </c:cat>
          <c:val>
            <c:numRef>
              <c:f>'Ｎ％表 (2)'!$D$22:$E$22</c:f>
              <c:numCache>
                <c:formatCode>0_ </c:formatCode>
                <c:ptCount val="2"/>
                <c:pt idx="0">
                  <c:v>110</c:v>
                </c:pt>
                <c:pt idx="1">
                  <c:v>75</c:v>
                </c:pt>
              </c:numCache>
            </c:numRef>
          </c:val>
          <c:extLst>
            <c:ext xmlns:c16="http://schemas.microsoft.com/office/drawing/2014/chart" uri="{C3380CC4-5D6E-409C-BE32-E72D297353CC}">
              <c16:uniqueId val="{00000004-4FEA-4CC4-8A54-AF1565851C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'Ｎ％表'!$B$159:$B$160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1A-4456-91A3-7883E3C6738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51A-4456-91A3-7883E3C6738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51A-4456-91A3-7883E3C673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'Ｎ％表'!$D$154:$E$154</c:f>
              <c:strCache>
                <c:ptCount val="2"/>
                <c:pt idx="0">
                  <c:v>当てはまる×どちらかというと当てはまる</c:v>
                </c:pt>
                <c:pt idx="1">
                  <c:v>あまり当てはまらない×全く当てはまらない</c:v>
                </c:pt>
              </c:strCache>
            </c:strRef>
          </c:cat>
          <c:val>
            <c:numRef>
              <c:f>'Ｎ％表'!$D$159:$E$159</c:f>
              <c:numCache>
                <c:formatCode>0_ </c:formatCode>
                <c:ptCount val="2"/>
                <c:pt idx="0">
                  <c:v>291</c:v>
                </c:pt>
                <c:pt idx="1">
                  <c:v>164</c:v>
                </c:pt>
              </c:numCache>
            </c:numRef>
          </c:val>
          <c:extLst>
            <c:ext xmlns:c16="http://schemas.microsoft.com/office/drawing/2014/chart" uri="{C3380CC4-5D6E-409C-BE32-E72D297353CC}">
              <c16:uniqueId val="{00000004-D51A-4456-91A3-7883E3C6738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(2)'!$B$242:$B$243</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B1-4874-8C40-C942124EC96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6B1-4874-8C40-C942124EC96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6B1-4874-8C40-C942124EC9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(2)'!$D$239:$E$239</c:f>
              <c:strCache>
                <c:ptCount val="2"/>
                <c:pt idx="0">
                  <c:v>当てはまる×どちらかというと当てはまる</c:v>
                </c:pt>
                <c:pt idx="1">
                  <c:v>あまり当てはまらない×全く当てはまらない</c:v>
                </c:pt>
              </c:strCache>
            </c:strRef>
          </c:cat>
          <c:val>
            <c:numRef>
              <c:f>'Ｎ％表 (2)'!$D$242:$E$242</c:f>
              <c:numCache>
                <c:formatCode>0_ </c:formatCode>
                <c:ptCount val="2"/>
                <c:pt idx="0">
                  <c:v>114</c:v>
                </c:pt>
                <c:pt idx="1">
                  <c:v>61</c:v>
                </c:pt>
              </c:numCache>
            </c:numRef>
          </c:val>
          <c:extLst>
            <c:ext xmlns:c16="http://schemas.microsoft.com/office/drawing/2014/chart" uri="{C3380CC4-5D6E-409C-BE32-E72D297353CC}">
              <c16:uniqueId val="{00000004-56B1-4874-8C40-C942124EC96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(2)'!$B$244:$B$245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0C-4871-95F1-C590686BA18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30C-4871-95F1-C590686BA18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30C-4871-95F1-C590686BA1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(2)'!$D$239:$E$239</c:f>
              <c:strCache>
                <c:ptCount val="2"/>
                <c:pt idx="0">
                  <c:v>当てはまる×どちらかというと当てはまる</c:v>
                </c:pt>
                <c:pt idx="1">
                  <c:v>あまり当てはまらない×全く当てはまらない</c:v>
                </c:pt>
              </c:strCache>
            </c:strRef>
          </c:cat>
          <c:val>
            <c:numRef>
              <c:f>'Ｎ％表 (2)'!$D$244:$E$244</c:f>
              <c:numCache>
                <c:formatCode>0_ </c:formatCode>
                <c:ptCount val="2"/>
                <c:pt idx="0">
                  <c:v>118</c:v>
                </c:pt>
                <c:pt idx="1">
                  <c:v>64</c:v>
                </c:pt>
              </c:numCache>
            </c:numRef>
          </c:val>
          <c:extLst>
            <c:ext xmlns:c16="http://schemas.microsoft.com/office/drawing/2014/chart" uri="{C3380CC4-5D6E-409C-BE32-E72D297353CC}">
              <c16:uniqueId val="{00000004-430C-4871-95F1-C590686BA18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(2)'!$B$246:$B$247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20-40CB-B299-3D080353B64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20-40CB-B299-3D080353B64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220-40CB-B299-3D080353B6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(2)'!$D$239:$E$239</c:f>
              <c:strCache>
                <c:ptCount val="2"/>
                <c:pt idx="0">
                  <c:v>当てはまる×どちらかというと当てはまる</c:v>
                </c:pt>
                <c:pt idx="1">
                  <c:v>あまり当てはまらない×全く当てはまらない</c:v>
                </c:pt>
              </c:strCache>
            </c:strRef>
          </c:cat>
          <c:val>
            <c:numRef>
              <c:f>'Ｎ％表 (2)'!$D$246:$E$246</c:f>
              <c:numCache>
                <c:formatCode>0_ </c:formatCode>
                <c:ptCount val="2"/>
                <c:pt idx="0">
                  <c:v>109</c:v>
                </c:pt>
                <c:pt idx="1">
                  <c:v>71</c:v>
                </c:pt>
              </c:numCache>
            </c:numRef>
          </c:val>
          <c:extLst>
            <c:ext xmlns:c16="http://schemas.microsoft.com/office/drawing/2014/chart" uri="{C3380CC4-5D6E-409C-BE32-E72D297353CC}">
              <c16:uniqueId val="{00000004-7220-40CB-B299-3D080353B64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(2)'!$B$248:$B$249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F5-409A-BDDB-71C41113DCF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9F5-409A-BDDB-71C41113DCF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9F5-409A-BDDB-71C41113DC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(2)'!$D$239:$E$239</c:f>
              <c:strCache>
                <c:ptCount val="2"/>
                <c:pt idx="0">
                  <c:v>当てはまる×どちらかというと当てはまる</c:v>
                </c:pt>
                <c:pt idx="1">
                  <c:v>あまり当てはまらない×全く当てはまらない</c:v>
                </c:pt>
              </c:strCache>
            </c:strRef>
          </c:cat>
          <c:val>
            <c:numRef>
              <c:f>'Ｎ％表 (2)'!$D$248:$E$248</c:f>
              <c:numCache>
                <c:formatCode>0_ </c:formatCode>
                <c:ptCount val="2"/>
                <c:pt idx="0">
                  <c:v>113</c:v>
                </c:pt>
                <c:pt idx="1">
                  <c:v>70</c:v>
                </c:pt>
              </c:numCache>
            </c:numRef>
          </c:val>
          <c:extLst>
            <c:ext xmlns:c16="http://schemas.microsoft.com/office/drawing/2014/chart" uri="{C3380CC4-5D6E-409C-BE32-E72D297353CC}">
              <c16:uniqueId val="{00000004-E9F5-409A-BDDB-71C41113DCF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(2)'!$B$250:$B$251</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AA-4A66-9E7E-A4A883C74DE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5AA-4A66-9E7E-A4A883C74DE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5AA-4A66-9E7E-A4A883C74D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(2)'!$D$239:$E$239</c:f>
              <c:strCache>
                <c:ptCount val="2"/>
                <c:pt idx="0">
                  <c:v>当てはまる×どちらかというと当てはまる</c:v>
                </c:pt>
                <c:pt idx="1">
                  <c:v>あまり当てはまらない×全く当てはまらない</c:v>
                </c:pt>
              </c:strCache>
            </c:strRef>
          </c:cat>
          <c:val>
            <c:numRef>
              <c:f>'Ｎ％表 (2)'!$D$250:$E$250</c:f>
              <c:numCache>
                <c:formatCode>0_ </c:formatCode>
                <c:ptCount val="2"/>
                <c:pt idx="0">
                  <c:v>134</c:v>
                </c:pt>
                <c:pt idx="1">
                  <c:v>56</c:v>
                </c:pt>
              </c:numCache>
            </c:numRef>
          </c:val>
          <c:extLst>
            <c:ext xmlns:c16="http://schemas.microsoft.com/office/drawing/2014/chart" uri="{C3380CC4-5D6E-409C-BE32-E72D297353CC}">
              <c16:uniqueId val="{00000004-E5AA-4A66-9E7E-A4A883C74DE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(2)'!$B$217:$B$218</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0A-4CC0-823C-95F2870B028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0A-4CC0-823C-95F2870B028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F0A-4CC0-823C-95F2870B02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(2)'!$D$214:$E$214</c:f>
              <c:strCache>
                <c:ptCount val="2"/>
                <c:pt idx="0">
                  <c:v>当てはまる×どちらかというと当てはまる</c:v>
                </c:pt>
                <c:pt idx="1">
                  <c:v>あまり当てはまらない×全く当てはまらない</c:v>
                </c:pt>
              </c:strCache>
            </c:strRef>
          </c:cat>
          <c:val>
            <c:numRef>
              <c:f>'Ｎ％表 (2)'!$D$217:$E$217</c:f>
              <c:numCache>
                <c:formatCode>0_ </c:formatCode>
                <c:ptCount val="2"/>
                <c:pt idx="0">
                  <c:v>205</c:v>
                </c:pt>
                <c:pt idx="1">
                  <c:v>109</c:v>
                </c:pt>
              </c:numCache>
            </c:numRef>
          </c:val>
          <c:extLst>
            <c:ext xmlns:c16="http://schemas.microsoft.com/office/drawing/2014/chart" uri="{C3380CC4-5D6E-409C-BE32-E72D297353CC}">
              <c16:uniqueId val="{00000004-3F0A-4CC0-823C-95F2870B028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(2)'!$B$219:$B$220</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61-4A10-9270-1C18B9394DD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61-4A10-9270-1C18B9394DD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F61-4A10-9270-1C18B9394D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(2)'!$D$214:$E$214</c:f>
              <c:strCache>
                <c:ptCount val="2"/>
                <c:pt idx="0">
                  <c:v>当てはまる×どちらかというと当てはまる</c:v>
                </c:pt>
                <c:pt idx="1">
                  <c:v>あまり当てはまらない×全く当てはまらない</c:v>
                </c:pt>
              </c:strCache>
            </c:strRef>
          </c:cat>
          <c:val>
            <c:numRef>
              <c:f>'Ｎ％表 (2)'!$D$219:$E$219</c:f>
              <c:numCache>
                <c:formatCode>0_ </c:formatCode>
                <c:ptCount val="2"/>
                <c:pt idx="0">
                  <c:v>121</c:v>
                </c:pt>
                <c:pt idx="1">
                  <c:v>74</c:v>
                </c:pt>
              </c:numCache>
            </c:numRef>
          </c:val>
          <c:extLst>
            <c:ext xmlns:c16="http://schemas.microsoft.com/office/drawing/2014/chart" uri="{C3380CC4-5D6E-409C-BE32-E72D297353CC}">
              <c16:uniqueId val="{00000004-8F61-4A10-9270-1C18B9394DD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(2)'!$B$221:$B$222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BA-45B2-80B0-9255576155B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EBA-45B2-80B0-9255576155B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EBA-45B2-80B0-9255576155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(2)'!$D$214:$E$214</c:f>
              <c:strCache>
                <c:ptCount val="2"/>
                <c:pt idx="0">
                  <c:v>当てはまる×どちらかというと当てはまる</c:v>
                </c:pt>
                <c:pt idx="1">
                  <c:v>あまり当てはまらない×全く当てはまらない</c:v>
                </c:pt>
              </c:strCache>
            </c:strRef>
          </c:cat>
          <c:val>
            <c:numRef>
              <c:f>'Ｎ％表 (2)'!$D$221:$E$221</c:f>
              <c:numCache>
                <c:formatCode>0_ </c:formatCode>
                <c:ptCount val="2"/>
                <c:pt idx="0">
                  <c:v>124</c:v>
                </c:pt>
                <c:pt idx="1">
                  <c:v>68</c:v>
                </c:pt>
              </c:numCache>
            </c:numRef>
          </c:val>
          <c:extLst>
            <c:ext xmlns:c16="http://schemas.microsoft.com/office/drawing/2014/chart" uri="{C3380CC4-5D6E-409C-BE32-E72D297353CC}">
              <c16:uniqueId val="{00000004-BEBA-45B2-80B0-9255576155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(2)'!$B$223:$B$224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C4-49C2-A0EC-7A91B893B1C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DC4-49C2-A0EC-7A91B893B1C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DC4-49C2-A0EC-7A91B893B1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(2)'!$D$214:$E$214</c:f>
              <c:strCache>
                <c:ptCount val="2"/>
                <c:pt idx="0">
                  <c:v>当てはまる×どちらかというと当てはまる</c:v>
                </c:pt>
                <c:pt idx="1">
                  <c:v>あまり当てはまらない×全く当てはまらない</c:v>
                </c:pt>
              </c:strCache>
            </c:strRef>
          </c:cat>
          <c:val>
            <c:numRef>
              <c:f>'Ｎ％表 (2)'!$D$223:$E$223</c:f>
              <c:numCache>
                <c:formatCode>0_ </c:formatCode>
                <c:ptCount val="2"/>
                <c:pt idx="0">
                  <c:v>138</c:v>
                </c:pt>
                <c:pt idx="1">
                  <c:v>71</c:v>
                </c:pt>
              </c:numCache>
            </c:numRef>
          </c:val>
          <c:extLst>
            <c:ext xmlns:c16="http://schemas.microsoft.com/office/drawing/2014/chart" uri="{C3380CC4-5D6E-409C-BE32-E72D297353CC}">
              <c16:uniqueId val="{00000004-9DC4-49C2-A0EC-7A91B893B1C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(2)'!$B$24:$B$25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4-432C-A7A9-A1ADDAB8DCB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934-432C-A7A9-A1ADDAB8DCB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934-432C-A7A9-A1ADDAB8DC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(2)'!$D$15:$E$15</c:f>
              <c:strCache>
                <c:ptCount val="2"/>
                <c:pt idx="0">
                  <c:v>感じる×どちらかというと感じる</c:v>
                </c:pt>
                <c:pt idx="1">
                  <c:v>あまり感じない×全く感じない</c:v>
                </c:pt>
              </c:strCache>
            </c:strRef>
          </c:cat>
          <c:val>
            <c:numRef>
              <c:f>'Ｎ％表 (2)'!$D$24:$E$24</c:f>
              <c:numCache>
                <c:formatCode>0_ </c:formatCode>
                <c:ptCount val="2"/>
                <c:pt idx="0">
                  <c:v>123</c:v>
                </c:pt>
                <c:pt idx="1">
                  <c:v>72</c:v>
                </c:pt>
              </c:numCache>
            </c:numRef>
          </c:val>
          <c:extLst>
            <c:ext xmlns:c16="http://schemas.microsoft.com/office/drawing/2014/chart" uri="{C3380CC4-5D6E-409C-BE32-E72D297353CC}">
              <c16:uniqueId val="{00000004-4934-432C-A7A9-A1ADDAB8DCB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4994633374678"/>
          <c:y val="0.16833333333333333"/>
          <c:w val="0.28530836492353906"/>
          <c:h val="0.6809722222222222"/>
        </c:manualLayout>
      </c:layout>
      <c:pieChart>
        <c:varyColors val="1"/>
        <c:ser>
          <c:idx val="0"/>
          <c:order val="0"/>
          <c:tx>
            <c:strRef>
              <c:f>'1;group～q7'!$AB$1002</c:f>
              <c:strCache>
                <c:ptCount val="1"/>
                <c:pt idx="0">
                  <c:v>文化的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F1-4F16-9295-FA338DA380F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BF1-4F16-9295-FA338DA380F0}"/>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FBF1-4F16-9295-FA338DA380F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BF1-4F16-9295-FA338DA380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'1;group～q7'!$AB$1014:$AB$1016</c:f>
              <c:numCache>
                <c:formatCode>General</c:formatCode>
                <c:ptCount val="3"/>
                <c:pt idx="0">
                  <c:v>588</c:v>
                </c:pt>
                <c:pt idx="1">
                  <c:v>322</c:v>
                </c:pt>
                <c:pt idx="2">
                  <c:v>90</c:v>
                </c:pt>
              </c:numCache>
            </c:numRef>
          </c:val>
          <c:extLst>
            <c:ext xmlns:c16="http://schemas.microsoft.com/office/drawing/2014/chart" uri="{C3380CC4-5D6E-409C-BE32-E72D297353CC}">
              <c16:uniqueId val="{00000006-FBF1-4F16-9295-FA338DA380F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3032159309487422"/>
          <c:y val="4.0550694444444452E-2"/>
          <c:w val="0.54322002756487298"/>
          <c:h val="0.9594493055555555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'Ｎ％表'!$B$167:$B$168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3B-473C-9BF2-8B416DFD07B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D3B-473C-9BF2-8B416DFD07B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D3B-473C-9BF2-8B416DFD07B1}"/>
                </c:ext>
              </c:extLst>
            </c:dLbl>
            <c:dLbl>
              <c:idx val="1"/>
              <c:layout>
                <c:manualLayout>
                  <c:x val="-6.1326587301587299E-2"/>
                  <c:y val="0.10169827586206896"/>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FD3B-473C-9BF2-8B416DFD07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'Ｎ％表'!$D$164:$E$164</c:f>
              <c:strCache>
                <c:ptCount val="2"/>
                <c:pt idx="0">
                  <c:v>当てはまる×どちらかというと当てはまる</c:v>
                </c:pt>
                <c:pt idx="1">
                  <c:v>あまり当てはまらない×全く当てはまらない</c:v>
                </c:pt>
              </c:strCache>
            </c:strRef>
          </c:cat>
          <c:val>
            <c:numRef>
              <c:f>'Ｎ％表'!$D$167:$E$167</c:f>
              <c:numCache>
                <c:formatCode>0_ </c:formatCode>
                <c:ptCount val="2"/>
                <c:pt idx="0">
                  <c:v>397</c:v>
                </c:pt>
                <c:pt idx="1">
                  <c:v>75</c:v>
                </c:pt>
              </c:numCache>
            </c:numRef>
          </c:val>
          <c:extLst>
            <c:ext xmlns:c16="http://schemas.microsoft.com/office/drawing/2014/chart" uri="{C3380CC4-5D6E-409C-BE32-E72D297353CC}">
              <c16:uniqueId val="{00000004-FD3B-473C-9BF2-8B416DFD07B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'Ｎ％表'!$B$169:$B$170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50-46C9-9FF8-3CA9CA124D0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750-46C9-9FF8-3CA9CA124D0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750-46C9-9FF8-3CA9CA124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'Ｎ％表'!$D$164:$E$164</c:f>
              <c:strCache>
                <c:ptCount val="2"/>
                <c:pt idx="0">
                  <c:v>当てはまる×どちらかというと当てはまる</c:v>
                </c:pt>
                <c:pt idx="1">
                  <c:v>あまり当てはまらない×全く当てはまらない</c:v>
                </c:pt>
              </c:strCache>
            </c:strRef>
          </c:cat>
          <c:val>
            <c:numRef>
              <c:f>'Ｎ％表'!$D$169:$E$169</c:f>
              <c:numCache>
                <c:formatCode>0_ </c:formatCode>
                <c:ptCount val="2"/>
                <c:pt idx="0">
                  <c:v>396</c:v>
                </c:pt>
                <c:pt idx="1">
                  <c:v>80</c:v>
                </c:pt>
              </c:numCache>
            </c:numRef>
          </c:val>
          <c:extLst>
            <c:ext xmlns:c16="http://schemas.microsoft.com/office/drawing/2014/chart" uri="{C3380CC4-5D6E-409C-BE32-E72D297353CC}">
              <c16:uniqueId val="{00000004-8750-46C9-9FF8-3CA9CA124D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(2)'!$B$258:$B$259</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D6-40CE-AC7A-B362C740E24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0D6-40CE-AC7A-B362C740E24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0D6-40CE-AC7A-B362C740E2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(2)'!$D$255:$E$255</c:f>
              <c:strCache>
                <c:ptCount val="2"/>
                <c:pt idx="0">
                  <c:v>当てはまる×どちらかというと当てはまる</c:v>
                </c:pt>
                <c:pt idx="1">
                  <c:v>あまり当てはまらない×全く当てはまらない</c:v>
                </c:pt>
              </c:strCache>
            </c:strRef>
          </c:cat>
          <c:val>
            <c:numRef>
              <c:f>'Ｎ％表 (2)'!$D$258:$E$258</c:f>
              <c:numCache>
                <c:formatCode>0_ </c:formatCode>
                <c:ptCount val="2"/>
                <c:pt idx="0">
                  <c:v>152</c:v>
                </c:pt>
                <c:pt idx="1">
                  <c:v>33</c:v>
                </c:pt>
              </c:numCache>
            </c:numRef>
          </c:val>
          <c:extLst>
            <c:ext xmlns:c16="http://schemas.microsoft.com/office/drawing/2014/chart" uri="{C3380CC4-5D6E-409C-BE32-E72D297353CC}">
              <c16:uniqueId val="{00000004-A0D6-40CE-AC7A-B362C740E2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(2)'!$B$260:$B$261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EF-4197-BE9F-9061BB97134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EF-4197-BE9F-9061BB97134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CEF-4197-BE9F-9061BB9713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(2)'!$D$255:$E$255</c:f>
              <c:strCache>
                <c:ptCount val="2"/>
                <c:pt idx="0">
                  <c:v>当てはまる×どちらかというと当てはまる</c:v>
                </c:pt>
                <c:pt idx="1">
                  <c:v>あまり当てはまらない×全く当てはまらない</c:v>
                </c:pt>
              </c:strCache>
            </c:strRef>
          </c:cat>
          <c:val>
            <c:numRef>
              <c:f>'Ｎ％表 (2)'!$D$260:$E$260</c:f>
              <c:numCache>
                <c:formatCode>0_ </c:formatCode>
                <c:ptCount val="2"/>
                <c:pt idx="0">
                  <c:v>162</c:v>
                </c:pt>
                <c:pt idx="1">
                  <c:v>25</c:v>
                </c:pt>
              </c:numCache>
            </c:numRef>
          </c:val>
          <c:extLst>
            <c:ext xmlns:c16="http://schemas.microsoft.com/office/drawing/2014/chart" uri="{C3380CC4-5D6E-409C-BE32-E72D297353CC}">
              <c16:uniqueId val="{00000004-5CEF-4197-BE9F-9061BB97134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(2)'!$B$264:$B$265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C2-423C-91FB-F29431703C2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6C2-423C-91FB-F29431703C2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6C2-423C-91FB-F29431703C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(2)'!$D$255:$E$255</c:f>
              <c:strCache>
                <c:ptCount val="2"/>
                <c:pt idx="0">
                  <c:v>当てはまる×どちらかというと当てはまる</c:v>
                </c:pt>
                <c:pt idx="1">
                  <c:v>あまり当てはまらない×全く当てはまらない</c:v>
                </c:pt>
              </c:strCache>
            </c:strRef>
          </c:cat>
          <c:val>
            <c:numRef>
              <c:f>'Ｎ％表 (2)'!$D$264:$E$264</c:f>
              <c:numCache>
                <c:formatCode>0_ </c:formatCode>
                <c:ptCount val="2"/>
                <c:pt idx="0">
                  <c:v>164</c:v>
                </c:pt>
                <c:pt idx="1">
                  <c:v>27</c:v>
                </c:pt>
              </c:numCache>
            </c:numRef>
          </c:val>
          <c:extLst>
            <c:ext xmlns:c16="http://schemas.microsoft.com/office/drawing/2014/chart" uri="{C3380CC4-5D6E-409C-BE32-E72D297353CC}">
              <c16:uniqueId val="{00000004-B6C2-423C-91FB-F29431703C2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(2)'!$B$262:$B$263</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84-4489-BBCC-CDAED7A2E9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E84-4489-BBCC-CDAED7A2E92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E84-4489-BBCC-CDAED7A2E9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(2)'!$D$255:$E$255</c:f>
              <c:strCache>
                <c:ptCount val="2"/>
                <c:pt idx="0">
                  <c:v>当てはまる×どちらかというと当てはまる</c:v>
                </c:pt>
                <c:pt idx="1">
                  <c:v>あまり当てはまらない×全く当てはまらない</c:v>
                </c:pt>
              </c:strCache>
            </c:strRef>
          </c:cat>
          <c:val>
            <c:numRef>
              <c:f>'Ｎ％表 (2)'!$D$262:$E$262</c:f>
              <c:numCache>
                <c:formatCode>0_ </c:formatCode>
                <c:ptCount val="2"/>
                <c:pt idx="0">
                  <c:v>156</c:v>
                </c:pt>
                <c:pt idx="1">
                  <c:v>36</c:v>
                </c:pt>
              </c:numCache>
            </c:numRef>
          </c:val>
          <c:extLst>
            <c:ext xmlns:c16="http://schemas.microsoft.com/office/drawing/2014/chart" uri="{C3380CC4-5D6E-409C-BE32-E72D297353CC}">
              <c16:uniqueId val="{00000004-EE84-4489-BBCC-CDAED7A2E9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(2)'!$B$266:$B$267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9B-4E3C-AED5-E124F4922B9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49B-4E3C-AED5-E124F4922B9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49B-4E3C-AED5-E124F4922B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(2)'!$D$255:$E$255</c:f>
              <c:strCache>
                <c:ptCount val="2"/>
                <c:pt idx="0">
                  <c:v>当てはまる×どちらかというと当てはまる</c:v>
                </c:pt>
                <c:pt idx="1">
                  <c:v>あまり当てはまらない×全く当てはまらない</c:v>
                </c:pt>
              </c:strCache>
            </c:strRef>
          </c:cat>
          <c:val>
            <c:numRef>
              <c:f>'Ｎ％表 (2)'!$D$266:$E$266</c:f>
              <c:numCache>
                <c:formatCode>0_ </c:formatCode>
                <c:ptCount val="2"/>
                <c:pt idx="0">
                  <c:v>159</c:v>
                </c:pt>
                <c:pt idx="1">
                  <c:v>34</c:v>
                </c:pt>
              </c:numCache>
            </c:numRef>
          </c:val>
          <c:extLst>
            <c:ext xmlns:c16="http://schemas.microsoft.com/office/drawing/2014/chart" uri="{C3380CC4-5D6E-409C-BE32-E72D297353CC}">
              <c16:uniqueId val="{00000004-D49B-4E3C-AED5-E124F4922B9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(2)'!$B$231:$B$232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A1-4A5F-A4A1-4D204B28587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BA1-4A5F-A4A1-4D204B28587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BA1-4A5F-A4A1-4D204B2858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(2)'!$D$228:$E$228</c:f>
              <c:strCache>
                <c:ptCount val="2"/>
                <c:pt idx="0">
                  <c:v>当てはまる×どちらかというと当てはまる</c:v>
                </c:pt>
                <c:pt idx="1">
                  <c:v>あまり当てはまらない×全く当てはまらない</c:v>
                </c:pt>
              </c:strCache>
            </c:strRef>
          </c:cat>
          <c:val>
            <c:numRef>
              <c:f>'Ｎ％表 (2)'!$D$231:$E$231</c:f>
              <c:numCache>
                <c:formatCode>0_ </c:formatCode>
                <c:ptCount val="2"/>
                <c:pt idx="0">
                  <c:v>274</c:v>
                </c:pt>
                <c:pt idx="1">
                  <c:v>55</c:v>
                </c:pt>
              </c:numCache>
            </c:numRef>
          </c:val>
          <c:extLst>
            <c:ext xmlns:c16="http://schemas.microsoft.com/office/drawing/2014/chart" uri="{C3380CC4-5D6E-409C-BE32-E72D297353CC}">
              <c16:uniqueId val="{00000004-8BA1-4A5F-A4A1-4D204B28587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(2)'!$B$233:$B$234</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03-426A-B10A-1D765B9FA3D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403-426A-B10A-1D765B9FA3D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403-426A-B10A-1D765B9FA3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(2)'!$D$228:$E$228</c:f>
              <c:strCache>
                <c:ptCount val="2"/>
                <c:pt idx="0">
                  <c:v>当てはまる×どちらかというと当てはまる</c:v>
                </c:pt>
                <c:pt idx="1">
                  <c:v>あまり当てはまらない×全く当てはまらない</c:v>
                </c:pt>
              </c:strCache>
            </c:strRef>
          </c:cat>
          <c:val>
            <c:numRef>
              <c:f>'Ｎ％表 (2)'!$D$233:$E$233</c:f>
              <c:numCache>
                <c:formatCode>0_ </c:formatCode>
                <c:ptCount val="2"/>
                <c:pt idx="0">
                  <c:v>164</c:v>
                </c:pt>
                <c:pt idx="1">
                  <c:v>36</c:v>
                </c:pt>
              </c:numCache>
            </c:numRef>
          </c:val>
          <c:extLst>
            <c:ext xmlns:c16="http://schemas.microsoft.com/office/drawing/2014/chart" uri="{C3380CC4-5D6E-409C-BE32-E72D297353CC}">
              <c16:uniqueId val="{00000004-1403-426A-B10A-1D765B9FA3D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(2)'!$B$26:$B$27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A9-4E4F-95EB-2BB0D6D5E3F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4A9-4E4F-95EB-2BB0D6D5E3F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4A9-4E4F-95EB-2BB0D6D5E3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(2)'!$D$15:$E$15</c:f>
              <c:strCache>
                <c:ptCount val="2"/>
                <c:pt idx="0">
                  <c:v>感じる×どちらかというと感じる</c:v>
                </c:pt>
                <c:pt idx="1">
                  <c:v>あまり感じない×全く感じない</c:v>
                </c:pt>
              </c:strCache>
            </c:strRef>
          </c:cat>
          <c:val>
            <c:numRef>
              <c:f>'Ｎ％表 (2)'!$D$26:$E$26</c:f>
              <c:numCache>
                <c:formatCode>0_ </c:formatCode>
                <c:ptCount val="2"/>
                <c:pt idx="0">
                  <c:v>138</c:v>
                </c:pt>
                <c:pt idx="1">
                  <c:v>59</c:v>
                </c:pt>
              </c:numCache>
            </c:numRef>
          </c:val>
          <c:extLst>
            <c:ext xmlns:c16="http://schemas.microsoft.com/office/drawing/2014/chart" uri="{C3380CC4-5D6E-409C-BE32-E72D297353CC}">
              <c16:uniqueId val="{00000004-24A9-4E4F-95EB-2BB0D6D5E3F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(2)'!$B$235:$B$236</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CE-4C3F-B7F3-76CC736233E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5CE-4C3F-B7F3-76CC736233E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5CE-4C3F-B7F3-76CC736233ED}"/>
                </c:ext>
              </c:extLst>
            </c:dLbl>
            <c:dLbl>
              <c:idx val="1"/>
              <c:layout>
                <c:manualLayout>
                  <c:x val="0.1159319923371647"/>
                  <c:y val="0.158012193593068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5CE-4C3F-B7F3-76CC736233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(2)'!$D$228:$E$228</c:f>
              <c:strCache>
                <c:ptCount val="2"/>
                <c:pt idx="0">
                  <c:v>当てはまる×どちらかというと当てはまる</c:v>
                </c:pt>
                <c:pt idx="1">
                  <c:v>あまり当てはまらない×全く当てはまらない</c:v>
                </c:pt>
              </c:strCache>
            </c:strRef>
          </c:cat>
          <c:val>
            <c:numRef>
              <c:f>'Ｎ％表 (2)'!$D$235:$E$235</c:f>
              <c:numCache>
                <c:formatCode>0_ </c:formatCode>
                <c:ptCount val="2"/>
                <c:pt idx="0">
                  <c:v>175</c:v>
                </c:pt>
                <c:pt idx="1">
                  <c:v>30</c:v>
                </c:pt>
              </c:numCache>
            </c:numRef>
          </c:val>
          <c:extLst>
            <c:ext xmlns:c16="http://schemas.microsoft.com/office/drawing/2014/chart" uri="{C3380CC4-5D6E-409C-BE32-E72D297353CC}">
              <c16:uniqueId val="{00000004-35CE-4C3F-B7F3-76CC736233E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(2)'!$B$237:$B$238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00-4973-80AC-B820EA7A28D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00-4973-80AC-B820EA7A28D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C00-4973-80AC-B820EA7A28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(2)'!$D$228:$E$228</c:f>
              <c:strCache>
                <c:ptCount val="2"/>
                <c:pt idx="0">
                  <c:v>当てはまる×どちらかというと当てはまる</c:v>
                </c:pt>
                <c:pt idx="1">
                  <c:v>あまり当てはまらない×全く当てはまらない</c:v>
                </c:pt>
              </c:strCache>
            </c:strRef>
          </c:cat>
          <c:val>
            <c:numRef>
              <c:f>'Ｎ％表 (2)'!$D$237:$E$237</c:f>
              <c:numCache>
                <c:formatCode>0_ </c:formatCode>
                <c:ptCount val="2"/>
                <c:pt idx="0">
                  <c:v>180</c:v>
                </c:pt>
                <c:pt idx="1">
                  <c:v>34</c:v>
                </c:pt>
              </c:numCache>
            </c:numRef>
          </c:val>
          <c:extLst>
            <c:ext xmlns:c16="http://schemas.microsoft.com/office/drawing/2014/chart" uri="{C3380CC4-5D6E-409C-BE32-E72D297353CC}">
              <c16:uniqueId val="{00000004-5C00-4973-80AC-B820EA7A28D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'1;group～q7'!$AC$1002</c:f>
              <c:strCache>
                <c:ptCount val="1"/>
                <c:pt idx="0">
                  <c:v>エネルギッシュ</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28-475D-9278-08F09B4A4F6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E28-475D-9278-08F09B4A4F67}"/>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4E28-475D-9278-08F09B4A4F6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E28-475D-9278-08F09B4A4F67}"/>
                </c:ext>
              </c:extLst>
            </c:dLbl>
            <c:dLbl>
              <c:idx val="1"/>
              <c:layout>
                <c:manualLayout>
                  <c:x val="8.0183833053716527E-2"/>
                  <c:y val="0.2077652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4E28-475D-9278-08F09B4A4F67}"/>
                </c:ext>
              </c:extLst>
            </c:dLbl>
            <c:dLbl>
              <c:idx val="2"/>
              <c:layout>
                <c:manualLayout>
                  <c:x val="-0.10305438335494142"/>
                  <c:y val="1.98437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4E28-475D-9278-08F09B4A4F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'1;group～q7'!$AC$1014:$AC$1016</c:f>
              <c:numCache>
                <c:formatCode>General</c:formatCode>
                <c:ptCount val="3"/>
                <c:pt idx="0">
                  <c:v>793</c:v>
                </c:pt>
                <c:pt idx="1">
                  <c:v>155</c:v>
                </c:pt>
                <c:pt idx="2">
                  <c:v>52</c:v>
                </c:pt>
              </c:numCache>
            </c:numRef>
          </c:val>
          <c:extLst>
            <c:ext xmlns:c16="http://schemas.microsoft.com/office/drawing/2014/chart" uri="{C3380CC4-5D6E-409C-BE32-E72D297353CC}">
              <c16:uniqueId val="{00000006-4E28-475D-9278-08F09B4A4F6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426373245067659"/>
          <c:y val="5.2729166666666653E-3"/>
          <c:w val="0.53109883800184232"/>
          <c:h val="0.9806340277777777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'Ｎ％表'!$B$177:$B$178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8F-4094-A543-061E0C924F6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08F-4094-A543-061E0C924F6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'Ｎ％表'!$D$174:$E$174</c:f>
              <c:strCache>
                <c:ptCount val="2"/>
                <c:pt idx="0">
                  <c:v>当てはまる×どちらかというと当てはまる</c:v>
                </c:pt>
                <c:pt idx="1">
                  <c:v>あまり当てはまらない×全く当てはまらない</c:v>
                </c:pt>
              </c:strCache>
            </c:strRef>
          </c:cat>
          <c:val>
            <c:numRef>
              <c:f>'Ｎ％表'!$D$177:$E$177</c:f>
              <c:numCache>
                <c:formatCode>0_ </c:formatCode>
                <c:ptCount val="2"/>
                <c:pt idx="0">
                  <c:v>369</c:v>
                </c:pt>
                <c:pt idx="1">
                  <c:v>88</c:v>
                </c:pt>
              </c:numCache>
            </c:numRef>
          </c:val>
          <c:extLst>
            <c:ext xmlns:c16="http://schemas.microsoft.com/office/drawing/2014/chart" uri="{C3380CC4-5D6E-409C-BE32-E72D297353CC}">
              <c16:uniqueId val="{00000004-F08F-4094-A543-061E0C924F6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'Ｎ％表'!$B$179:$B$180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49-4376-BAB1-C3062CD3CED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349-4376-BAB1-C3062CD3CED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349-4376-BAB1-C3062CD3CE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'Ｎ％表'!$D$174:$E$174</c:f>
              <c:strCache>
                <c:ptCount val="2"/>
                <c:pt idx="0">
                  <c:v>当てはまる×どちらかというと当てはまる</c:v>
                </c:pt>
                <c:pt idx="1">
                  <c:v>あまり当てはまらない×全く当てはまらない</c:v>
                </c:pt>
              </c:strCache>
            </c:strRef>
          </c:cat>
          <c:val>
            <c:numRef>
              <c:f>'Ｎ％表'!$D$179:$E$179</c:f>
              <c:numCache>
                <c:formatCode>0_ </c:formatCode>
                <c:ptCount val="2"/>
                <c:pt idx="0">
                  <c:v>351</c:v>
                </c:pt>
                <c:pt idx="1">
                  <c:v>105</c:v>
                </c:pt>
              </c:numCache>
            </c:numRef>
          </c:val>
          <c:extLst>
            <c:ext xmlns:c16="http://schemas.microsoft.com/office/drawing/2014/chart" uri="{C3380CC4-5D6E-409C-BE32-E72D297353CC}">
              <c16:uniqueId val="{00000004-8349-4376-BAB1-C3062CD3CED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(2)'!$B$274:$B$275</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64-4AC1-BC4F-74A62FCC612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164-4AC1-BC4F-74A62FCC612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164-4AC1-BC4F-74A62FCC61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(2)'!$D$271:$E$271</c:f>
              <c:strCache>
                <c:ptCount val="2"/>
                <c:pt idx="0">
                  <c:v>当てはまる×どちらかというと当てはまる</c:v>
                </c:pt>
                <c:pt idx="1">
                  <c:v>あまり当てはまらない×全く当てはまらない</c:v>
                </c:pt>
              </c:strCache>
            </c:strRef>
          </c:cat>
          <c:val>
            <c:numRef>
              <c:f>'Ｎ％表 (2)'!$D$274:$E$274</c:f>
              <c:numCache>
                <c:formatCode>0_ </c:formatCode>
                <c:ptCount val="2"/>
                <c:pt idx="0">
                  <c:v>140</c:v>
                </c:pt>
                <c:pt idx="1">
                  <c:v>42</c:v>
                </c:pt>
              </c:numCache>
            </c:numRef>
          </c:val>
          <c:extLst>
            <c:ext xmlns:c16="http://schemas.microsoft.com/office/drawing/2014/chart" uri="{C3380CC4-5D6E-409C-BE32-E72D297353CC}">
              <c16:uniqueId val="{00000004-4164-4AC1-BC4F-74A62FCC612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(2)'!$B$276:$B$277</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92-4A16-A9A8-3FDAFFB1B00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492-4A16-A9A8-3FDAFFB1B00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492-4A16-A9A8-3FDAFFB1B0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(2)'!$D$271:$E$271</c:f>
              <c:strCache>
                <c:ptCount val="2"/>
                <c:pt idx="0">
                  <c:v>当てはまる×どちらかというと当てはまる</c:v>
                </c:pt>
                <c:pt idx="1">
                  <c:v>あまり当てはまらない×全く当てはまらない</c:v>
                </c:pt>
              </c:strCache>
            </c:strRef>
          </c:cat>
          <c:val>
            <c:numRef>
              <c:f>'Ｎ％表 (2)'!$D$276:$E$276</c:f>
              <c:numCache>
                <c:formatCode>0_ </c:formatCode>
                <c:ptCount val="2"/>
                <c:pt idx="0">
                  <c:v>153</c:v>
                </c:pt>
                <c:pt idx="1">
                  <c:v>30</c:v>
                </c:pt>
              </c:numCache>
            </c:numRef>
          </c:val>
          <c:extLst>
            <c:ext xmlns:c16="http://schemas.microsoft.com/office/drawing/2014/chart" uri="{C3380CC4-5D6E-409C-BE32-E72D297353CC}">
              <c16:uniqueId val="{00000004-A492-4A16-A9A8-3FDAFFB1B00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(2)'!$B$278:$B$279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63-4149-844E-4359BF9DD6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D63-4149-844E-4359BF9DD6E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D63-4149-844E-4359BF9DD6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(2)'!$D$271:$E$271</c:f>
              <c:strCache>
                <c:ptCount val="2"/>
                <c:pt idx="0">
                  <c:v>当てはまる×どちらかというと当てはまる</c:v>
                </c:pt>
                <c:pt idx="1">
                  <c:v>あまり当てはまらない×全く当てはまらない</c:v>
                </c:pt>
              </c:strCache>
            </c:strRef>
          </c:cat>
          <c:val>
            <c:numRef>
              <c:f>'Ｎ％表 (2)'!$D$278:$E$278</c:f>
              <c:numCache>
                <c:formatCode>0_ </c:formatCode>
                <c:ptCount val="2"/>
                <c:pt idx="0">
                  <c:v>140</c:v>
                </c:pt>
                <c:pt idx="1">
                  <c:v>41</c:v>
                </c:pt>
              </c:numCache>
            </c:numRef>
          </c:val>
          <c:extLst>
            <c:ext xmlns:c16="http://schemas.microsoft.com/office/drawing/2014/chart" uri="{C3380CC4-5D6E-409C-BE32-E72D297353CC}">
              <c16:uniqueId val="{00000004-6D63-4149-844E-4359BF9DD6E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(2)'!$B$280:$B$281</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34-4B56-A2F2-5DF46D9D54A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334-4B56-A2F2-5DF46D9D54A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334-4B56-A2F2-5DF46D9D54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(2)'!$D$271:$E$271</c:f>
              <c:strCache>
                <c:ptCount val="2"/>
                <c:pt idx="0">
                  <c:v>当てはまる×どちらかというと当てはまる</c:v>
                </c:pt>
                <c:pt idx="1">
                  <c:v>あまり当てはまらない×全く当てはまらない</c:v>
                </c:pt>
              </c:strCache>
            </c:strRef>
          </c:cat>
          <c:val>
            <c:numRef>
              <c:f>'Ｎ％表 (2)'!$D$280:$E$280</c:f>
              <c:numCache>
                <c:formatCode>0_ </c:formatCode>
                <c:ptCount val="2"/>
                <c:pt idx="0">
                  <c:v>135</c:v>
                </c:pt>
                <c:pt idx="1">
                  <c:v>44</c:v>
                </c:pt>
              </c:numCache>
            </c:numRef>
          </c:val>
          <c:extLst>
            <c:ext xmlns:c16="http://schemas.microsoft.com/office/drawing/2014/chart" uri="{C3380CC4-5D6E-409C-BE32-E72D297353CC}">
              <c16:uniqueId val="{00000004-D334-4B56-A2F2-5DF46D9D54A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(2)'!$B$21:$B$22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52-402E-82EA-3F9EE9FAFBA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C52-402E-82EA-3F9EE9FAFBA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C52-402E-82EA-3F9EE9FAFB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(2)'!$D$18:$E$18</c:f>
              <c:strCache>
                <c:ptCount val="2"/>
                <c:pt idx="0">
                  <c:v>感じる×どちらかというと感じる</c:v>
                </c:pt>
                <c:pt idx="1">
                  <c:v>あまり感じない×全く感じない</c:v>
                </c:pt>
              </c:strCache>
            </c:strRef>
          </c:cat>
          <c:val>
            <c:numRef>
              <c:f>'Ｎ％表 (2)'!$D$21:$E$21</c:f>
              <c:numCache>
                <c:formatCode>0_ </c:formatCode>
                <c:ptCount val="2"/>
                <c:pt idx="0">
                  <c:v>200</c:v>
                </c:pt>
                <c:pt idx="1">
                  <c:v>131</c:v>
                </c:pt>
              </c:numCache>
            </c:numRef>
          </c:val>
          <c:extLst>
            <c:ext xmlns:c16="http://schemas.microsoft.com/office/drawing/2014/chart" uri="{C3380CC4-5D6E-409C-BE32-E72D297353CC}">
              <c16:uniqueId val="{00000004-9C52-402E-82EA-3F9EE9FAFBA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(2)'!$B$282:$B$283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26-458A-A2F2-1D3B7BA9A1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126-458A-A2F2-1D3B7BA9A17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126-458A-A2F2-1D3B7BA9A1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(2)'!$D$271:$E$271</c:f>
              <c:strCache>
                <c:ptCount val="2"/>
                <c:pt idx="0">
                  <c:v>当てはまる×どちらかというと当てはまる</c:v>
                </c:pt>
                <c:pt idx="1">
                  <c:v>あまり当てはまらない×全く当てはまらない</c:v>
                </c:pt>
              </c:strCache>
            </c:strRef>
          </c:cat>
          <c:val>
            <c:numRef>
              <c:f>'Ｎ％表 (2)'!$D$282:$E$282</c:f>
              <c:numCache>
                <c:formatCode>0_ </c:formatCode>
                <c:ptCount val="2"/>
                <c:pt idx="0">
                  <c:v>152</c:v>
                </c:pt>
                <c:pt idx="1">
                  <c:v>36</c:v>
                </c:pt>
              </c:numCache>
            </c:numRef>
          </c:val>
          <c:extLst>
            <c:ext xmlns:c16="http://schemas.microsoft.com/office/drawing/2014/chart" uri="{C3380CC4-5D6E-409C-BE32-E72D297353CC}">
              <c16:uniqueId val="{00000004-3126-458A-A2F2-1D3B7BA9A17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(2)'!$B$245:$B$246</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3D-4141-BA3D-5078054852B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3D-4141-BA3D-5078054852B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E3D-4141-BA3D-5078054852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(2)'!$D$242:$E$242</c:f>
              <c:strCache>
                <c:ptCount val="2"/>
                <c:pt idx="0">
                  <c:v>当てはまる×どちらかというと当てはまる</c:v>
                </c:pt>
                <c:pt idx="1">
                  <c:v>あまり当てはまらない×全く当てはまらない</c:v>
                </c:pt>
              </c:strCache>
            </c:strRef>
          </c:cat>
          <c:val>
            <c:numRef>
              <c:f>'Ｎ％表 (2)'!$D$245:$E$245</c:f>
              <c:numCache>
                <c:formatCode>0_ </c:formatCode>
                <c:ptCount val="2"/>
                <c:pt idx="0">
                  <c:v>255</c:v>
                </c:pt>
                <c:pt idx="1">
                  <c:v>64</c:v>
                </c:pt>
              </c:numCache>
            </c:numRef>
          </c:val>
          <c:extLst>
            <c:ext xmlns:c16="http://schemas.microsoft.com/office/drawing/2014/chart" uri="{C3380CC4-5D6E-409C-BE32-E72D297353CC}">
              <c16:uniqueId val="{00000004-AE3D-4141-BA3D-5078054852B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(2)'!$B$247:$B$248</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B2-435F-B920-59C8B5ACF92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8B2-435F-B920-59C8B5ACF92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8B2-435F-B920-59C8B5ACF9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(2)'!$D$242:$E$242</c:f>
              <c:strCache>
                <c:ptCount val="2"/>
                <c:pt idx="0">
                  <c:v>当てはまる×どちらかというと当てはまる</c:v>
                </c:pt>
                <c:pt idx="1">
                  <c:v>あまり当てはまらない×全く当てはまらない</c:v>
                </c:pt>
              </c:strCache>
            </c:strRef>
          </c:cat>
          <c:val>
            <c:numRef>
              <c:f>'Ｎ％表 (2)'!$D$247:$E$247</c:f>
              <c:numCache>
                <c:formatCode>0_ </c:formatCode>
                <c:ptCount val="2"/>
                <c:pt idx="0">
                  <c:v>146</c:v>
                </c:pt>
                <c:pt idx="1">
                  <c:v>47</c:v>
                </c:pt>
              </c:numCache>
            </c:numRef>
          </c:val>
          <c:extLst>
            <c:ext xmlns:c16="http://schemas.microsoft.com/office/drawing/2014/chart" uri="{C3380CC4-5D6E-409C-BE32-E72D297353CC}">
              <c16:uniqueId val="{00000004-68B2-435F-B920-59C8B5ACF92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(2)'!$B$249:$B$250</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5B-4F84-A3B8-0E234A856D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55B-4F84-A3B8-0E234A856D2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55B-4F84-A3B8-0E234A856D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(2)'!$D$242:$E$242</c:f>
              <c:strCache>
                <c:ptCount val="2"/>
                <c:pt idx="0">
                  <c:v>当てはまる×どちらかというと当てはまる</c:v>
                </c:pt>
                <c:pt idx="1">
                  <c:v>あまり当てはまらない×全く当てはまらない</c:v>
                </c:pt>
              </c:strCache>
            </c:strRef>
          </c:cat>
          <c:val>
            <c:numRef>
              <c:f>'Ｎ％表 (2)'!$D$249:$E$249</c:f>
              <c:numCache>
                <c:formatCode>0_ </c:formatCode>
                <c:ptCount val="2"/>
                <c:pt idx="0">
                  <c:v>160</c:v>
                </c:pt>
                <c:pt idx="1">
                  <c:v>35</c:v>
                </c:pt>
              </c:numCache>
            </c:numRef>
          </c:val>
          <c:extLst>
            <c:ext xmlns:c16="http://schemas.microsoft.com/office/drawing/2014/chart" uri="{C3380CC4-5D6E-409C-BE32-E72D297353CC}">
              <c16:uniqueId val="{00000004-655B-4F84-A3B8-0E234A856D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(2)'!$B$251:$B$252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DA-408D-B093-B214CFF8AC5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FDA-408D-B093-B214CFF8AC5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FDA-408D-B093-B214CFF8AC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(2)'!$D$242:$E$242</c:f>
              <c:strCache>
                <c:ptCount val="2"/>
                <c:pt idx="0">
                  <c:v>当てはまる×どちらかというと当てはまる</c:v>
                </c:pt>
                <c:pt idx="1">
                  <c:v>あまり当てはまらない×全く当てはまらない</c:v>
                </c:pt>
              </c:strCache>
            </c:strRef>
          </c:cat>
          <c:val>
            <c:numRef>
              <c:f>'Ｎ％表 (2)'!$D$251:$E$251</c:f>
              <c:numCache>
                <c:formatCode>0_ </c:formatCode>
                <c:ptCount val="2"/>
                <c:pt idx="0">
                  <c:v>159</c:v>
                </c:pt>
                <c:pt idx="1">
                  <c:v>47</c:v>
                </c:pt>
              </c:numCache>
            </c:numRef>
          </c:val>
          <c:extLst>
            <c:ext xmlns:c16="http://schemas.microsoft.com/office/drawing/2014/chart" uri="{C3380CC4-5D6E-409C-BE32-E72D297353CC}">
              <c16:uniqueId val="{00000004-BFDA-408D-B093-B214CFF8AC5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95449903365"/>
          <c:y val="0.15069444444444446"/>
          <c:w val="0.30658345465319159"/>
          <c:h val="0.72506944444444443"/>
        </c:manualLayout>
      </c:layout>
      <c:pieChart>
        <c:varyColors val="1"/>
        <c:ser>
          <c:idx val="0"/>
          <c:order val="0"/>
          <c:tx>
            <c:strRef>
              <c:f>'1;group～q7'!$AD$1002</c:f>
              <c:strCache>
                <c:ptCount val="1"/>
                <c:pt idx="0">
                  <c:v>交流・交友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89-483A-B876-541AD4F514B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889-483A-B876-541AD4F514B9}"/>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8889-483A-B876-541AD4F514B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889-483A-B876-541AD4F514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'1;group～q7'!$AD$1014:$AD$1016</c:f>
              <c:numCache>
                <c:formatCode>General</c:formatCode>
                <c:ptCount val="3"/>
                <c:pt idx="0">
                  <c:v>720</c:v>
                </c:pt>
                <c:pt idx="1">
                  <c:v>193</c:v>
                </c:pt>
                <c:pt idx="2">
                  <c:v>87</c:v>
                </c:pt>
              </c:numCache>
            </c:numRef>
          </c:val>
          <c:extLst>
            <c:ext xmlns:c16="http://schemas.microsoft.com/office/drawing/2014/chart" uri="{C3380CC4-5D6E-409C-BE32-E72D297353CC}">
              <c16:uniqueId val="{00000006-8889-483A-B876-541AD4F514B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082361453113373"/>
          <c:y val="5.4643749999999998E-2"/>
          <c:w val="0.52271818341448406"/>
          <c:h val="0.9453562500000000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'Ｎ％表'!$B$179:$B$180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84-4794-AFBA-CB554C63ED3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884-4794-AFBA-CB554C63ED3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884-4794-AFBA-CB554C63ED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'Ｎ％表'!$D$174:$E$174</c:f>
              <c:strCache>
                <c:ptCount val="2"/>
                <c:pt idx="0">
                  <c:v>当てはまる×どちらかというと当てはまる</c:v>
                </c:pt>
                <c:pt idx="1">
                  <c:v>あまり当てはまらない×全く当てはまらない</c:v>
                </c:pt>
              </c:strCache>
            </c:strRef>
          </c:cat>
          <c:val>
            <c:numRef>
              <c:f>'Ｎ％表'!$D$179:$E$179</c:f>
              <c:numCache>
                <c:formatCode>0_ </c:formatCode>
                <c:ptCount val="2"/>
                <c:pt idx="0">
                  <c:v>351</c:v>
                </c:pt>
                <c:pt idx="1">
                  <c:v>105</c:v>
                </c:pt>
              </c:numCache>
            </c:numRef>
          </c:val>
          <c:extLst>
            <c:ext xmlns:c16="http://schemas.microsoft.com/office/drawing/2014/chart" uri="{C3380CC4-5D6E-409C-BE32-E72D297353CC}">
              <c16:uniqueId val="{00000004-7884-4794-AFBA-CB554C63ED3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'Ｎ％表'!$B$187:$B$188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1F-4A56-8A02-AE7E2239D66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31F-4A56-8A02-AE7E2239D66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31F-4A56-8A02-AE7E2239D6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'Ｎ％表'!$D$184:$E$184</c:f>
              <c:strCache>
                <c:ptCount val="2"/>
                <c:pt idx="0">
                  <c:v>当てはまる×どちらかというと当てはまる</c:v>
                </c:pt>
                <c:pt idx="1">
                  <c:v>あまり当てはまらない×全く当てはまらない</c:v>
                </c:pt>
              </c:strCache>
            </c:strRef>
          </c:cat>
          <c:val>
            <c:numRef>
              <c:f>'Ｎ％表'!$D$187:$E$187</c:f>
              <c:numCache>
                <c:formatCode>0_ </c:formatCode>
                <c:ptCount val="2"/>
                <c:pt idx="0">
                  <c:v>195</c:v>
                </c:pt>
                <c:pt idx="1">
                  <c:v>266</c:v>
                </c:pt>
              </c:numCache>
            </c:numRef>
          </c:val>
          <c:extLst>
            <c:ext xmlns:c16="http://schemas.microsoft.com/office/drawing/2014/chart" uri="{C3380CC4-5D6E-409C-BE32-E72D297353CC}">
              <c16:uniqueId val="{00000004-B31F-4A56-8A02-AE7E2239D66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'Ｎ％表'!$B$189:$B$190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9D-4ACA-8640-06694F8871A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29D-4ACA-8640-06694F8871A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29D-4ACA-8640-06694F8871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'Ｎ％表'!$D$184:$E$184</c:f>
              <c:strCache>
                <c:ptCount val="2"/>
                <c:pt idx="0">
                  <c:v>当てはまる×どちらかというと当てはまる</c:v>
                </c:pt>
                <c:pt idx="1">
                  <c:v>あまり当てはまらない×全く当てはまらない</c:v>
                </c:pt>
              </c:strCache>
            </c:strRef>
          </c:cat>
          <c:val>
            <c:numRef>
              <c:f>'Ｎ％表'!$D$189:$E$189</c:f>
              <c:numCache>
                <c:formatCode>0_ </c:formatCode>
                <c:ptCount val="2"/>
                <c:pt idx="0">
                  <c:v>167</c:v>
                </c:pt>
                <c:pt idx="1">
                  <c:v>304</c:v>
                </c:pt>
              </c:numCache>
            </c:numRef>
          </c:val>
          <c:extLst>
            <c:ext xmlns:c16="http://schemas.microsoft.com/office/drawing/2014/chart" uri="{C3380CC4-5D6E-409C-BE32-E72D297353CC}">
              <c16:uniqueId val="{00000004-029D-4ACA-8640-06694F8871A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(2)'!$B$290:$B$291</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E6-400B-B8A8-4A86D0579FB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6E6-400B-B8A8-4A86D0579FB0}"/>
              </c:ext>
            </c:extLst>
          </c:dPt>
          <c:dLbls>
            <c:dLbl>
              <c:idx val="1"/>
              <c:layout/>
              <c:tx>
                <c:rich>
                  <a:bodyPr/>
                  <a:lstStyle/>
                  <a:p>
                    <a:fld id="{89F2D9A5-A4A4-4B2C-84BF-252CAECE84D0}" type="VALUE">
                      <a:rPr lang="en-US" altLang="ja-JP">
                        <a:solidFill>
                          <a:schemeClr val="tx1"/>
                        </a:solidFill>
                      </a:rPr>
                      <a:pPr/>
                      <a:t>[値]</a:t>
                    </a:fld>
                    <a:r>
                      <a:rPr lang="en-US" altLang="ja-JP" baseline="0" dirty="0"/>
                      <a:t>
</a:t>
                    </a:r>
                    <a:fld id="{EABC81BA-9E08-44B3-9F4B-EB4634B76DE6}" type="PERCENTAGE">
                      <a:rPr lang="en-US" altLang="ja-JP" baseline="0">
                        <a:solidFill>
                          <a:schemeClr val="tx1"/>
                        </a:solidFill>
                      </a:rPr>
                      <a:pPr/>
                      <a:t>[パーセンテージ]</a:t>
                    </a:fld>
                    <a:endParaRPr lang="en-US" altLang="ja-JP"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6E6-400B-B8A8-4A86D0579F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(2)'!$D$287:$E$287</c:f>
              <c:strCache>
                <c:ptCount val="2"/>
                <c:pt idx="0">
                  <c:v>当てはまる×どちらかというと当てはまる</c:v>
                </c:pt>
                <c:pt idx="1">
                  <c:v>あまり当てはまらない×全く当てはまらない</c:v>
                </c:pt>
              </c:strCache>
            </c:strRef>
          </c:cat>
          <c:val>
            <c:numRef>
              <c:f>'Ｎ％表 (2)'!$D$290:$E$290</c:f>
              <c:numCache>
                <c:formatCode>0_ </c:formatCode>
                <c:ptCount val="2"/>
                <c:pt idx="0">
                  <c:v>61</c:v>
                </c:pt>
                <c:pt idx="1">
                  <c:v>121</c:v>
                </c:pt>
              </c:numCache>
            </c:numRef>
          </c:val>
          <c:extLst>
            <c:ext xmlns:c16="http://schemas.microsoft.com/office/drawing/2014/chart" uri="{C3380CC4-5D6E-409C-BE32-E72D297353CC}">
              <c16:uniqueId val="{00000004-D6E6-400B-B8A8-4A86D0579FB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(2)'!$B$23:$B$24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61-4256-9D60-6DA4F4C9588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61-4256-9D60-6DA4F4C9588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E61-4256-9D60-6DA4F4C958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(2)'!$D$18:$E$18</c:f>
              <c:strCache>
                <c:ptCount val="2"/>
                <c:pt idx="0">
                  <c:v>感じる×どちらかというと感じる</c:v>
                </c:pt>
                <c:pt idx="1">
                  <c:v>あまり感じない×全く感じない</c:v>
                </c:pt>
              </c:strCache>
            </c:strRef>
          </c:cat>
          <c:val>
            <c:numRef>
              <c:f>'Ｎ％表 (2)'!$D$23:$E$23</c:f>
              <c:numCache>
                <c:formatCode>0_ </c:formatCode>
                <c:ptCount val="2"/>
                <c:pt idx="0">
                  <c:v>127</c:v>
                </c:pt>
                <c:pt idx="1">
                  <c:v>75</c:v>
                </c:pt>
              </c:numCache>
            </c:numRef>
          </c:val>
          <c:extLst>
            <c:ext xmlns:c16="http://schemas.microsoft.com/office/drawing/2014/chart" uri="{C3380CC4-5D6E-409C-BE32-E72D297353CC}">
              <c16:uniqueId val="{00000004-AE61-4256-9D60-6DA4F4C9588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(2)'!$B$292:$B$293</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50-4C58-BA5C-0CD8CDB5DEF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750-4C58-BA5C-0CD8CDB5DEF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750-4C58-BA5C-0CD8CDB5DE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(2)'!$D$287:$E$287</c:f>
              <c:strCache>
                <c:ptCount val="2"/>
                <c:pt idx="0">
                  <c:v>当てはまる×どちらかというと当てはまる</c:v>
                </c:pt>
                <c:pt idx="1">
                  <c:v>あまり当てはまらない×全く当てはまらない</c:v>
                </c:pt>
              </c:strCache>
            </c:strRef>
          </c:cat>
          <c:val>
            <c:numRef>
              <c:f>'Ｎ％表 (2)'!$D$292:$E$292</c:f>
              <c:numCache>
                <c:formatCode>0_ </c:formatCode>
                <c:ptCount val="2"/>
                <c:pt idx="0">
                  <c:v>75</c:v>
                </c:pt>
                <c:pt idx="1">
                  <c:v>110</c:v>
                </c:pt>
              </c:numCache>
            </c:numRef>
          </c:val>
          <c:extLst>
            <c:ext xmlns:c16="http://schemas.microsoft.com/office/drawing/2014/chart" uri="{C3380CC4-5D6E-409C-BE32-E72D297353CC}">
              <c16:uniqueId val="{00000004-F750-4C58-BA5C-0CD8CDB5DEF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(2)'!$B$294:$B$295</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DF-436C-8694-98D8A3CF374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9DF-436C-8694-98D8A3CF374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9DF-436C-8694-98D8A3CF37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(2)'!$D$287:$E$287</c:f>
              <c:strCache>
                <c:ptCount val="2"/>
                <c:pt idx="0">
                  <c:v>当てはまる×どちらかというと当てはまる</c:v>
                </c:pt>
                <c:pt idx="1">
                  <c:v>あまり当てはまらない×全く当てはまらない</c:v>
                </c:pt>
              </c:strCache>
            </c:strRef>
          </c:cat>
          <c:val>
            <c:numRef>
              <c:f>'Ｎ％表 (2)'!$D$294:$E$294</c:f>
              <c:numCache>
                <c:formatCode>0_ </c:formatCode>
                <c:ptCount val="2"/>
                <c:pt idx="0">
                  <c:v>67</c:v>
                </c:pt>
                <c:pt idx="1">
                  <c:v>117</c:v>
                </c:pt>
              </c:numCache>
            </c:numRef>
          </c:val>
          <c:extLst>
            <c:ext xmlns:c16="http://schemas.microsoft.com/office/drawing/2014/chart" uri="{C3380CC4-5D6E-409C-BE32-E72D297353CC}">
              <c16:uniqueId val="{00000004-89DF-436C-8694-98D8A3CF374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(2)'!$B$296:$B$297</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2A-4741-808F-0505AF7DAB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82A-4741-808F-0505AF7DAB4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82A-4741-808F-0505AF7DAB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(2)'!$D$287:$E$287</c:f>
              <c:strCache>
                <c:ptCount val="2"/>
                <c:pt idx="0">
                  <c:v>当てはまる×どちらかというと当てはまる</c:v>
                </c:pt>
                <c:pt idx="1">
                  <c:v>あまり当てはまらない×全く当てはまらない</c:v>
                </c:pt>
              </c:strCache>
            </c:strRef>
          </c:cat>
          <c:val>
            <c:numRef>
              <c:f>'Ｎ％表 (2)'!$D$296:$E$296</c:f>
              <c:numCache>
                <c:formatCode>0_ </c:formatCode>
                <c:ptCount val="2"/>
                <c:pt idx="0">
                  <c:v>73</c:v>
                </c:pt>
                <c:pt idx="1">
                  <c:v>114</c:v>
                </c:pt>
              </c:numCache>
            </c:numRef>
          </c:val>
          <c:extLst>
            <c:ext xmlns:c16="http://schemas.microsoft.com/office/drawing/2014/chart" uri="{C3380CC4-5D6E-409C-BE32-E72D297353CC}">
              <c16:uniqueId val="{00000004-182A-4741-808F-0505AF7DAB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(2)'!$B$298:$B$299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9E-4769-B64D-9F5D17EF3A4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89E-4769-B64D-9F5D17EF3A4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89E-4769-B64D-9F5D17EF3A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(2)'!$D$287:$E$287</c:f>
              <c:strCache>
                <c:ptCount val="2"/>
                <c:pt idx="0">
                  <c:v>当てはまる×どちらかというと当てはまる</c:v>
                </c:pt>
                <c:pt idx="1">
                  <c:v>あまり当てはまらない×全く当てはまらない</c:v>
                </c:pt>
              </c:strCache>
            </c:strRef>
          </c:cat>
          <c:val>
            <c:numRef>
              <c:f>'Ｎ％表 (2)'!$D$298:$E$298</c:f>
              <c:numCache>
                <c:formatCode>0_ </c:formatCode>
                <c:ptCount val="2"/>
                <c:pt idx="0">
                  <c:v>86</c:v>
                </c:pt>
                <c:pt idx="1">
                  <c:v>108</c:v>
                </c:pt>
              </c:numCache>
            </c:numRef>
          </c:val>
          <c:extLst>
            <c:ext xmlns:c16="http://schemas.microsoft.com/office/drawing/2014/chart" uri="{C3380CC4-5D6E-409C-BE32-E72D297353CC}">
              <c16:uniqueId val="{00000004-C89E-4769-B64D-9F5D17EF3A4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(2)'!$B$259:$B$260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6C-401B-AD36-06639FF60D5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96C-401B-AD36-06639FF60D5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96C-401B-AD36-06639FF60D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(2)'!$D$256:$E$256</c:f>
              <c:strCache>
                <c:ptCount val="2"/>
                <c:pt idx="0">
                  <c:v>当てはまる×どちらかというと当てはまる</c:v>
                </c:pt>
                <c:pt idx="1">
                  <c:v>あまり当てはまらない×全く当てはまらない</c:v>
                </c:pt>
              </c:strCache>
            </c:strRef>
          </c:cat>
          <c:val>
            <c:numRef>
              <c:f>'Ｎ％表 (2)'!$D$259:$E$259</c:f>
              <c:numCache>
                <c:formatCode>0_ </c:formatCode>
                <c:ptCount val="2"/>
                <c:pt idx="0">
                  <c:v>97</c:v>
                </c:pt>
                <c:pt idx="1">
                  <c:v>229</c:v>
                </c:pt>
              </c:numCache>
            </c:numRef>
          </c:val>
          <c:extLst>
            <c:ext xmlns:c16="http://schemas.microsoft.com/office/drawing/2014/chart" uri="{C3380CC4-5D6E-409C-BE32-E72D297353CC}">
              <c16:uniqueId val="{00000004-F96C-401B-AD36-06639FF60D5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(2)'!$B$261:$B$262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7F-49D5-BB25-ADA09C5ED0E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37F-49D5-BB25-ADA09C5ED0E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37F-49D5-BB25-ADA09C5ED0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(2)'!$D$256:$E$256</c:f>
              <c:strCache>
                <c:ptCount val="2"/>
                <c:pt idx="0">
                  <c:v>当てはまる×どちらかというと当てはまる</c:v>
                </c:pt>
                <c:pt idx="1">
                  <c:v>あまり当てはまらない×全く当てはまらない</c:v>
                </c:pt>
              </c:strCache>
            </c:strRef>
          </c:cat>
          <c:val>
            <c:numRef>
              <c:f>'Ｎ％表 (2)'!$D$261:$E$261</c:f>
              <c:numCache>
                <c:formatCode>0_ </c:formatCode>
                <c:ptCount val="2"/>
                <c:pt idx="0">
                  <c:v>86</c:v>
                </c:pt>
                <c:pt idx="1">
                  <c:v>111</c:v>
                </c:pt>
              </c:numCache>
            </c:numRef>
          </c:val>
          <c:extLst>
            <c:ext xmlns:c16="http://schemas.microsoft.com/office/drawing/2014/chart" uri="{C3380CC4-5D6E-409C-BE32-E72D297353CC}">
              <c16:uniqueId val="{00000004-F37F-49D5-BB25-ADA09C5ED0E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(2)'!$B$263:$B$264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39-4392-A2FC-2085DC97C51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D39-4392-A2FC-2085DC97C512}"/>
              </c:ext>
            </c:extLst>
          </c:dPt>
          <c:dLbls>
            <c:dLbl>
              <c:idx val="1"/>
              <c:layout/>
              <c:tx>
                <c:rich>
                  <a:bodyPr/>
                  <a:lstStyle/>
                  <a:p>
                    <a:fld id="{06BA4403-7AC2-4E88-A429-372746C9BE58}" type="VALUE">
                      <a:rPr lang="en-US" altLang="ja-JP">
                        <a:solidFill>
                          <a:schemeClr val="tx1"/>
                        </a:solidFill>
                      </a:rPr>
                      <a:pPr/>
                      <a:t>[値]</a:t>
                    </a:fld>
                    <a:r>
                      <a:rPr lang="en-US" altLang="ja-JP" baseline="0" dirty="0">
                        <a:solidFill>
                          <a:schemeClr val="tx1"/>
                        </a:solidFill>
                      </a:rPr>
                      <a:t>
</a:t>
                    </a:r>
                    <a:fld id="{15300233-896E-4BBE-BB19-1EEC01D822E4}" type="PERCENTAGE">
                      <a:rPr lang="en-US" altLang="ja-JP" baseline="0">
                        <a:solidFill>
                          <a:schemeClr val="tx1"/>
                        </a:solidFill>
                      </a:rPr>
                      <a:pPr/>
                      <a:t>[パーセンテージ]</a:t>
                    </a:fld>
                    <a:endParaRPr lang="en-US" altLang="ja-JP" baseline="0" dirty="0">
                      <a:solidFill>
                        <a:schemeClr val="tx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D39-4392-A2FC-2085DC97C5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(2)'!$D$256:$E$256</c:f>
              <c:strCache>
                <c:ptCount val="2"/>
                <c:pt idx="0">
                  <c:v>当てはまる×どちらかというと当てはまる</c:v>
                </c:pt>
                <c:pt idx="1">
                  <c:v>あまり当てはまらない×全く当てはまらない</c:v>
                </c:pt>
              </c:strCache>
            </c:strRef>
          </c:cat>
          <c:val>
            <c:numRef>
              <c:f>'Ｎ％表 (2)'!$D$263:$E$263</c:f>
              <c:numCache>
                <c:formatCode>0_ </c:formatCode>
                <c:ptCount val="2"/>
                <c:pt idx="0">
                  <c:v>86</c:v>
                </c:pt>
                <c:pt idx="1">
                  <c:v>115</c:v>
                </c:pt>
              </c:numCache>
            </c:numRef>
          </c:val>
          <c:extLst>
            <c:ext xmlns:c16="http://schemas.microsoft.com/office/drawing/2014/chart" uri="{C3380CC4-5D6E-409C-BE32-E72D297353CC}">
              <c16:uniqueId val="{00000004-5D39-4392-A2FC-2085DC97C51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(2)'!$B$265:$B$266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04-4BFB-BC89-CA50D65523C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04-4BFB-BC89-CA50D65523C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E04-4BFB-BC89-CA50D65523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(2)'!$D$256:$E$256</c:f>
              <c:strCache>
                <c:ptCount val="2"/>
                <c:pt idx="0">
                  <c:v>当てはまる×どちらかというと当てはまる</c:v>
                </c:pt>
                <c:pt idx="1">
                  <c:v>あまり当てはまらない×全く当てはまらない</c:v>
                </c:pt>
              </c:strCache>
            </c:strRef>
          </c:cat>
          <c:val>
            <c:numRef>
              <c:f>'Ｎ％表 (2)'!$D$265:$E$265</c:f>
              <c:numCache>
                <c:formatCode>0_ </c:formatCode>
                <c:ptCount val="2"/>
                <c:pt idx="0">
                  <c:v>93</c:v>
                </c:pt>
                <c:pt idx="1">
                  <c:v>115</c:v>
                </c:pt>
              </c:numCache>
            </c:numRef>
          </c:val>
          <c:extLst>
            <c:ext xmlns:c16="http://schemas.microsoft.com/office/drawing/2014/chart" uri="{C3380CC4-5D6E-409C-BE32-E72D297353CC}">
              <c16:uniqueId val="{00000004-AE04-4BFB-BC89-CA50D65523C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3549720547122"/>
          <c:y val="0.16833333333333333"/>
          <c:w val="0.28772731220555336"/>
          <c:h val="0.6809722222222222"/>
        </c:manualLayout>
      </c:layout>
      <c:pieChart>
        <c:varyColors val="1"/>
        <c:ser>
          <c:idx val="0"/>
          <c:order val="0"/>
          <c:tx>
            <c:strRef>
              <c:f>'1;group～q7'!$AE$1002</c:f>
              <c:strCache>
                <c:ptCount val="1"/>
                <c:pt idx="0">
                  <c:v>自然やみどり</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45-4052-B139-742E3A2662C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F45-4052-B139-742E3A2662CF}"/>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5F45-4052-B139-742E3A2662C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F45-4052-B139-742E3A2662CF}"/>
                </c:ext>
              </c:extLst>
            </c:dLbl>
            <c:dLbl>
              <c:idx val="2"/>
              <c:layout>
                <c:manualLayout>
                  <c:x val="-0.10638076246857475"/>
                  <c:y val="1.102430555555555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5F45-4052-B139-742E3A266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'1;group～q7'!$AE$1014:$AE$1016</c:f>
              <c:numCache>
                <c:formatCode>General</c:formatCode>
                <c:ptCount val="3"/>
                <c:pt idx="0">
                  <c:v>362</c:v>
                </c:pt>
                <c:pt idx="1">
                  <c:v>570</c:v>
                </c:pt>
                <c:pt idx="2">
                  <c:v>68</c:v>
                </c:pt>
              </c:numCache>
            </c:numRef>
          </c:val>
          <c:extLst>
            <c:ext xmlns:c16="http://schemas.microsoft.com/office/drawing/2014/chart" uri="{C3380CC4-5D6E-409C-BE32-E72D297353CC}">
              <c16:uniqueId val="{00000006-5F45-4052-B139-742E3A2662C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958910685404837"/>
          <c:y val="5.2729166666666653E-3"/>
          <c:w val="0.50395236273241772"/>
          <c:h val="0.9629951388888888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'Ｎ％表'!$B$197:$B$198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28-4F8D-83B5-1CBC5BCAB58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28-4F8D-83B5-1CBC5BCAB58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928-4F8D-83B5-1CBC5BCAB5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'Ｎ％表'!$D$194:$E$194</c:f>
              <c:strCache>
                <c:ptCount val="2"/>
                <c:pt idx="0">
                  <c:v>当てはまる×どちらかというと当てはまる</c:v>
                </c:pt>
                <c:pt idx="1">
                  <c:v>あまり当てはまらない×全く当てはまらない</c:v>
                </c:pt>
              </c:strCache>
            </c:strRef>
          </c:cat>
          <c:val>
            <c:numRef>
              <c:f>'Ｎ％表'!$D$197:$E$197</c:f>
              <c:numCache>
                <c:formatCode>0_ </c:formatCode>
                <c:ptCount val="2"/>
                <c:pt idx="0">
                  <c:v>291</c:v>
                </c:pt>
                <c:pt idx="1">
                  <c:v>176</c:v>
                </c:pt>
              </c:numCache>
            </c:numRef>
          </c:val>
          <c:extLst>
            <c:ext xmlns:c16="http://schemas.microsoft.com/office/drawing/2014/chart" uri="{C3380CC4-5D6E-409C-BE32-E72D297353CC}">
              <c16:uniqueId val="{00000004-C928-4F8D-83B5-1CBC5BCAB5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(2)'!$B$25:$B$26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5D-4CEC-842F-728753F4C3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E5D-4CEC-842F-728753F4C3E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E5D-4CEC-842F-728753F4C3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(2)'!$D$18:$E$18</c:f>
              <c:strCache>
                <c:ptCount val="2"/>
                <c:pt idx="0">
                  <c:v>感じる×どちらかというと感じる</c:v>
                </c:pt>
                <c:pt idx="1">
                  <c:v>あまり感じない×全く感じない</c:v>
                </c:pt>
              </c:strCache>
            </c:strRef>
          </c:cat>
          <c:val>
            <c:numRef>
              <c:f>'Ｎ％表 (2)'!$D$25:$E$25</c:f>
              <c:numCache>
                <c:formatCode>0_ </c:formatCode>
                <c:ptCount val="2"/>
                <c:pt idx="0">
                  <c:v>127</c:v>
                </c:pt>
                <c:pt idx="1">
                  <c:v>79</c:v>
                </c:pt>
              </c:numCache>
            </c:numRef>
          </c:val>
          <c:extLst>
            <c:ext xmlns:c16="http://schemas.microsoft.com/office/drawing/2014/chart" uri="{C3380CC4-5D6E-409C-BE32-E72D297353CC}">
              <c16:uniqueId val="{00000004-5E5D-4CEC-842F-728753F4C3E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'Ｎ％表'!$B$199:$B$200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10-4400-B8AF-1C85ADF2919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210-4400-B8AF-1C85ADF2919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210-4400-B8AF-1C85ADF291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'Ｎ％表'!$D$194:$E$194</c:f>
              <c:strCache>
                <c:ptCount val="2"/>
                <c:pt idx="0">
                  <c:v>当てはまる×どちらかというと当てはまる</c:v>
                </c:pt>
                <c:pt idx="1">
                  <c:v>あまり当てはまらない×全く当てはまらない</c:v>
                </c:pt>
              </c:strCache>
            </c:strRef>
          </c:cat>
          <c:val>
            <c:numRef>
              <c:f>'Ｎ％表'!$D$199:$E$199</c:f>
              <c:numCache>
                <c:formatCode>0_ </c:formatCode>
                <c:ptCount val="2"/>
                <c:pt idx="0">
                  <c:v>305</c:v>
                </c:pt>
                <c:pt idx="1">
                  <c:v>157</c:v>
                </c:pt>
              </c:numCache>
            </c:numRef>
          </c:val>
          <c:extLst>
            <c:ext xmlns:c16="http://schemas.microsoft.com/office/drawing/2014/chart" uri="{C3380CC4-5D6E-409C-BE32-E72D297353CC}">
              <c16:uniqueId val="{00000004-4210-4400-B8AF-1C85ADF2919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(2)'!$B$306:$B$307</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48-4F72-AE9E-FFCC64FC013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348-4F72-AE9E-FFCC64FC013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348-4F72-AE9E-FFCC64FC01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(2)'!$D$303:$E$303</c:f>
              <c:strCache>
                <c:ptCount val="2"/>
                <c:pt idx="0">
                  <c:v>当てはまる×どちらかというと当てはまる</c:v>
                </c:pt>
                <c:pt idx="1">
                  <c:v>あまり当てはまらない×全く当てはまらない</c:v>
                </c:pt>
              </c:strCache>
            </c:strRef>
          </c:cat>
          <c:val>
            <c:numRef>
              <c:f>'Ｎ％表 (2)'!$D$306:$E$306</c:f>
              <c:numCache>
                <c:formatCode>0_ </c:formatCode>
                <c:ptCount val="2"/>
                <c:pt idx="0">
                  <c:v>142</c:v>
                </c:pt>
                <c:pt idx="1">
                  <c:v>41</c:v>
                </c:pt>
              </c:numCache>
            </c:numRef>
          </c:val>
          <c:extLst>
            <c:ext xmlns:c16="http://schemas.microsoft.com/office/drawing/2014/chart" uri="{C3380CC4-5D6E-409C-BE32-E72D297353CC}">
              <c16:uniqueId val="{00000004-5348-4F72-AE9E-FFCC64FC013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(2)'!$B$308:$B$309</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06-4CF1-BAD9-10F1A0E6FD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306-4CF1-BAD9-10F1A0E6FD9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306-4CF1-BAD9-10F1A0E6FD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(2)'!$D$303:$E$303</c:f>
              <c:strCache>
                <c:ptCount val="2"/>
                <c:pt idx="0">
                  <c:v>当てはまる×どちらかというと当てはまる</c:v>
                </c:pt>
                <c:pt idx="1">
                  <c:v>あまり当てはまらない×全く当てはまらない</c:v>
                </c:pt>
              </c:strCache>
            </c:strRef>
          </c:cat>
          <c:val>
            <c:numRef>
              <c:f>'Ｎ％表 (2)'!$D$308:$E$308</c:f>
              <c:numCache>
                <c:formatCode>0_ </c:formatCode>
                <c:ptCount val="2"/>
                <c:pt idx="0">
                  <c:v>132</c:v>
                </c:pt>
                <c:pt idx="1">
                  <c:v>56</c:v>
                </c:pt>
              </c:numCache>
            </c:numRef>
          </c:val>
          <c:extLst>
            <c:ext xmlns:c16="http://schemas.microsoft.com/office/drawing/2014/chart" uri="{C3380CC4-5D6E-409C-BE32-E72D297353CC}">
              <c16:uniqueId val="{00000004-E306-4CF1-BAD9-10F1A0E6FD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(2)'!$B$310:$B$311</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AD-484B-98FE-BFCCBF385AD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DAD-484B-98FE-BFCCBF385AD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DAD-484B-98FE-BFCCBF385A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(2)'!$D$303:$E$303</c:f>
              <c:strCache>
                <c:ptCount val="2"/>
                <c:pt idx="0">
                  <c:v>当てはまる×どちらかというと当てはまる</c:v>
                </c:pt>
                <c:pt idx="1">
                  <c:v>あまり当てはまらない×全く当てはまらない</c:v>
                </c:pt>
              </c:strCache>
            </c:strRef>
          </c:cat>
          <c:val>
            <c:numRef>
              <c:f>'Ｎ％表 (2)'!$D$310:$E$310</c:f>
              <c:numCache>
                <c:formatCode>0_ </c:formatCode>
                <c:ptCount val="2"/>
                <c:pt idx="0">
                  <c:v>127</c:v>
                </c:pt>
                <c:pt idx="1">
                  <c:v>59</c:v>
                </c:pt>
              </c:numCache>
            </c:numRef>
          </c:val>
          <c:extLst>
            <c:ext xmlns:c16="http://schemas.microsoft.com/office/drawing/2014/chart" uri="{C3380CC4-5D6E-409C-BE32-E72D297353CC}">
              <c16:uniqueId val="{00000004-9DAD-484B-98FE-BFCCBF385AD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(2)'!$B$312:$B$313</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CD-4DDA-A374-6E958FC1BF9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DCD-4DDA-A374-6E958FC1BF9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DCD-4DDA-A374-6E958FC1BF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(2)'!$D$303:$E$303</c:f>
              <c:strCache>
                <c:ptCount val="2"/>
                <c:pt idx="0">
                  <c:v>当てはまる×どちらかというと当てはまる</c:v>
                </c:pt>
                <c:pt idx="1">
                  <c:v>あまり当てはまらない×全く当てはまらない</c:v>
                </c:pt>
              </c:strCache>
            </c:strRef>
          </c:cat>
          <c:val>
            <c:numRef>
              <c:f>'Ｎ％表 (2)'!$D$312:$E$312</c:f>
              <c:numCache>
                <c:formatCode>0_ </c:formatCode>
                <c:ptCount val="2"/>
                <c:pt idx="0">
                  <c:v>107</c:v>
                </c:pt>
                <c:pt idx="1">
                  <c:v>75</c:v>
                </c:pt>
              </c:numCache>
            </c:numRef>
          </c:val>
          <c:extLst>
            <c:ext xmlns:c16="http://schemas.microsoft.com/office/drawing/2014/chart" uri="{C3380CC4-5D6E-409C-BE32-E72D297353CC}">
              <c16:uniqueId val="{00000004-ADCD-4DDA-A374-6E958FC1BF9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(2)'!$B$314:$B$315</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36-4D13-AB65-BA3E10694D8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F36-4D13-AB65-BA3E10694D86}"/>
              </c:ext>
            </c:extLst>
          </c:dPt>
          <c:dLbls>
            <c:dLbl>
              <c:idx val="0"/>
              <c:layout>
                <c:manualLayout>
                  <c:x val="-0.16882136015325672"/>
                  <c:y val="-3.34483333333333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F36-4D13-AB65-BA3E10694D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(2)'!$D$303:$E$303</c:f>
              <c:strCache>
                <c:ptCount val="2"/>
                <c:pt idx="0">
                  <c:v>当てはまる×どちらかというと当てはまる</c:v>
                </c:pt>
                <c:pt idx="1">
                  <c:v>あまり当てはまらない×全く当てはまらない</c:v>
                </c:pt>
              </c:strCache>
            </c:strRef>
          </c:cat>
          <c:val>
            <c:numRef>
              <c:f>'Ｎ％表 (2)'!$D$314:$E$314</c:f>
              <c:numCache>
                <c:formatCode>0_ </c:formatCode>
                <c:ptCount val="2"/>
                <c:pt idx="0">
                  <c:v>88</c:v>
                </c:pt>
                <c:pt idx="1">
                  <c:v>102</c:v>
                </c:pt>
              </c:numCache>
            </c:numRef>
          </c:val>
          <c:extLst>
            <c:ext xmlns:c16="http://schemas.microsoft.com/office/drawing/2014/chart" uri="{C3380CC4-5D6E-409C-BE32-E72D297353CC}">
              <c16:uniqueId val="{00000004-7F36-4D13-AB65-BA3E10694D8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(2)'!$B$273:$B$274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8E-4525-B143-25628567677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8E-4525-B143-25628567677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8E-4525-B143-2562856767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(2)'!$D$270:$E$270</c:f>
              <c:strCache>
                <c:ptCount val="2"/>
                <c:pt idx="0">
                  <c:v>当てはまる×どちらかというと当てはまる</c:v>
                </c:pt>
                <c:pt idx="1">
                  <c:v>あまり当てはまらない×全く当てはまらない</c:v>
                </c:pt>
              </c:strCache>
            </c:strRef>
          </c:cat>
          <c:val>
            <c:numRef>
              <c:f>'Ｎ％表 (2)'!$D$273:$E$273</c:f>
              <c:numCache>
                <c:formatCode>0_ </c:formatCode>
                <c:ptCount val="2"/>
                <c:pt idx="0">
                  <c:v>202</c:v>
                </c:pt>
                <c:pt idx="1">
                  <c:v>125</c:v>
                </c:pt>
              </c:numCache>
            </c:numRef>
          </c:val>
          <c:extLst>
            <c:ext xmlns:c16="http://schemas.microsoft.com/office/drawing/2014/chart" uri="{C3380CC4-5D6E-409C-BE32-E72D297353CC}">
              <c16:uniqueId val="{00000004-ED8E-4525-B143-25628567677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(2)'!$B$275:$B$276</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DE-4A95-BBDC-6514015C70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6DE-4A95-BBDC-6514015C70B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6DE-4A95-BBDC-6514015C70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(2)'!$D$270:$E$270</c:f>
              <c:strCache>
                <c:ptCount val="2"/>
                <c:pt idx="0">
                  <c:v>当てはまる×どちらかというと当てはまる</c:v>
                </c:pt>
                <c:pt idx="1">
                  <c:v>あまり当てはまらない×全く当てはまらない</c:v>
                </c:pt>
              </c:strCache>
            </c:strRef>
          </c:cat>
          <c:val>
            <c:numRef>
              <c:f>'Ｎ％表 (2)'!$D$275:$E$275</c:f>
              <c:numCache>
                <c:formatCode>0_ </c:formatCode>
                <c:ptCount val="2"/>
                <c:pt idx="0">
                  <c:v>118</c:v>
                </c:pt>
                <c:pt idx="1">
                  <c:v>80</c:v>
                </c:pt>
              </c:numCache>
            </c:numRef>
          </c:val>
          <c:extLst>
            <c:ext xmlns:c16="http://schemas.microsoft.com/office/drawing/2014/chart" uri="{C3380CC4-5D6E-409C-BE32-E72D297353CC}">
              <c16:uniqueId val="{00000004-06DE-4A95-BBDC-6514015C70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(2)'!$B$277:$B$278</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82-4AE4-98F4-B34828FF464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782-4AE4-98F4-B34828FF464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782-4AE4-98F4-B34828FF46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(2)'!$D$270:$E$270</c:f>
              <c:strCache>
                <c:ptCount val="2"/>
                <c:pt idx="0">
                  <c:v>当てはまる×どちらかというと当てはまる</c:v>
                </c:pt>
                <c:pt idx="1">
                  <c:v>あまり当てはまらない×全く当てはまらない</c:v>
                </c:pt>
              </c:strCache>
            </c:strRef>
          </c:cat>
          <c:val>
            <c:numRef>
              <c:f>'Ｎ％表 (2)'!$D$277:$E$277</c:f>
              <c:numCache>
                <c:formatCode>0_ </c:formatCode>
                <c:ptCount val="2"/>
                <c:pt idx="0">
                  <c:v>135</c:v>
                </c:pt>
                <c:pt idx="1">
                  <c:v>59</c:v>
                </c:pt>
              </c:numCache>
            </c:numRef>
          </c:val>
          <c:extLst>
            <c:ext xmlns:c16="http://schemas.microsoft.com/office/drawing/2014/chart" uri="{C3380CC4-5D6E-409C-BE32-E72D297353CC}">
              <c16:uniqueId val="{00000004-F782-4AE4-98F4-B34828FF464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(2)'!$B$279:$B$280</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4C-40B0-BD01-9560F29C1A1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4C-40B0-BD01-9560F29C1A1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4C-40B0-BD01-9560F29C1A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(2)'!$D$270:$E$270</c:f>
              <c:strCache>
                <c:ptCount val="2"/>
                <c:pt idx="0">
                  <c:v>当てはまる×どちらかというと当てはまる</c:v>
                </c:pt>
                <c:pt idx="1">
                  <c:v>あまり当てはまらない×全く当てはまらない</c:v>
                </c:pt>
              </c:strCache>
            </c:strRef>
          </c:cat>
          <c:val>
            <c:numRef>
              <c:f>'Ｎ％表 (2)'!$D$279:$E$279</c:f>
              <c:numCache>
                <c:formatCode>0_ </c:formatCode>
                <c:ptCount val="2"/>
                <c:pt idx="0">
                  <c:v>141</c:v>
                </c:pt>
                <c:pt idx="1">
                  <c:v>69</c:v>
                </c:pt>
              </c:numCache>
            </c:numRef>
          </c:val>
          <c:extLst>
            <c:ext xmlns:c16="http://schemas.microsoft.com/office/drawing/2014/chart" uri="{C3380CC4-5D6E-409C-BE32-E72D297353CC}">
              <c16:uniqueId val="{00000004-ED4C-40B0-BD01-9560F29C1A1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(2)'!$B$27:$B$28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8E-4563-B86F-14E27AF898A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48E-4563-B86F-14E27AF898A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48E-4563-B86F-14E27AF898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(2)'!$D$18:$E$18</c:f>
              <c:strCache>
                <c:ptCount val="2"/>
                <c:pt idx="0">
                  <c:v>感じる×どちらかというと感じる</c:v>
                </c:pt>
                <c:pt idx="1">
                  <c:v>あまり感じない×全く感じない</c:v>
                </c:pt>
              </c:strCache>
            </c:strRef>
          </c:cat>
          <c:val>
            <c:numRef>
              <c:f>'Ｎ％表 (2)'!$D$27:$E$27</c:f>
              <c:numCache>
                <c:formatCode>0_ </c:formatCode>
                <c:ptCount val="2"/>
                <c:pt idx="0">
                  <c:v>146</c:v>
                </c:pt>
                <c:pt idx="1">
                  <c:v>72</c:v>
                </c:pt>
              </c:numCache>
            </c:numRef>
          </c:val>
          <c:extLst>
            <c:ext xmlns:c16="http://schemas.microsoft.com/office/drawing/2014/chart" uri="{C3380CC4-5D6E-409C-BE32-E72D297353CC}">
              <c16:uniqueId val="{00000004-548E-4563-B86F-14E27AF898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4538923780758"/>
          <c:y val="0.14762634099584757"/>
          <c:w val="0.28944377350123179"/>
          <c:h val="0.68772199115889521"/>
        </c:manualLayout>
      </c:layout>
      <c:pieChart>
        <c:varyColors val="1"/>
        <c:ser>
          <c:idx val="0"/>
          <c:order val="0"/>
          <c:tx>
            <c:strRef>
              <c:f>'1;group～q7'!$AF$1002</c:f>
              <c:strCache>
                <c:ptCount val="1"/>
                <c:pt idx="0">
                  <c:v>治安</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3E-4D2D-A70E-513E5632F92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53E-4D2D-A70E-513E5632F929}"/>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153E-4D2D-A70E-513E5632F92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53E-4D2D-A70E-513E5632F929}"/>
                </c:ext>
              </c:extLst>
            </c:dLbl>
            <c:dLbl>
              <c:idx val="2"/>
              <c:layout>
                <c:manualLayout>
                  <c:x val="2.2334691975162999E-2"/>
                  <c:y val="2.7666156130290671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153E-4D2D-A70E-513E5632F9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'1;group～q7'!$AF$1014:$AF$1016</c:f>
              <c:numCache>
                <c:formatCode>General</c:formatCode>
                <c:ptCount val="3"/>
                <c:pt idx="0">
                  <c:v>596</c:v>
                </c:pt>
                <c:pt idx="1">
                  <c:v>333</c:v>
                </c:pt>
                <c:pt idx="2">
                  <c:v>71</c:v>
                </c:pt>
              </c:numCache>
            </c:numRef>
          </c:val>
          <c:extLst>
            <c:ext xmlns:c16="http://schemas.microsoft.com/office/drawing/2014/chart" uri="{C3380CC4-5D6E-409C-BE32-E72D297353CC}">
              <c16:uniqueId val="{00000006-153E-4D2D-A70E-513E5632F92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358742098550509"/>
          <c:y val="4.0550694444444452E-2"/>
          <c:w val="0.51554448945923292"/>
          <c:h val="0.9188979166666666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'Ｎ％表'!$B$207:$B$208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3D-4F26-AE86-912F36BA797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73D-4F26-AE86-912F36BA797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73D-4F26-AE86-912F36BA79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'Ｎ％表'!$D$204:$E$204</c:f>
              <c:strCache>
                <c:ptCount val="2"/>
                <c:pt idx="0">
                  <c:v>当てはまる×どちらかというと当てはまる</c:v>
                </c:pt>
                <c:pt idx="1">
                  <c:v>あまり当てはまらない×全く当てはまらない</c:v>
                </c:pt>
              </c:strCache>
            </c:strRef>
          </c:cat>
          <c:val>
            <c:numRef>
              <c:f>'Ｎ％表'!$D$207:$E$207</c:f>
              <c:numCache>
                <c:formatCode>0_ </c:formatCode>
                <c:ptCount val="2"/>
                <c:pt idx="0">
                  <c:v>209</c:v>
                </c:pt>
                <c:pt idx="1">
                  <c:v>224</c:v>
                </c:pt>
              </c:numCache>
            </c:numRef>
          </c:val>
          <c:extLst>
            <c:ext xmlns:c16="http://schemas.microsoft.com/office/drawing/2014/chart" uri="{C3380CC4-5D6E-409C-BE32-E72D297353CC}">
              <c16:uniqueId val="{00000004-A73D-4F26-AE86-912F36BA797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'Ｎ％表'!$B$209:$B$210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D8-427E-8F7C-23928B75CAB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DD8-427E-8F7C-23928B75CAB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DD8-427E-8F7C-23928B75CA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'Ｎ％表'!$D$204:$E$204</c:f>
              <c:strCache>
                <c:ptCount val="2"/>
                <c:pt idx="0">
                  <c:v>当てはまる×どちらかというと当てはまる</c:v>
                </c:pt>
                <c:pt idx="1">
                  <c:v>あまり当てはまらない×全く当てはまらない</c:v>
                </c:pt>
              </c:strCache>
            </c:strRef>
          </c:cat>
          <c:val>
            <c:numRef>
              <c:f>'Ｎ％表'!$D$209:$E$209</c:f>
              <c:numCache>
                <c:formatCode>0_ </c:formatCode>
                <c:ptCount val="2"/>
                <c:pt idx="0">
                  <c:v>147</c:v>
                </c:pt>
                <c:pt idx="1">
                  <c:v>279</c:v>
                </c:pt>
              </c:numCache>
            </c:numRef>
          </c:val>
          <c:extLst>
            <c:ext xmlns:c16="http://schemas.microsoft.com/office/drawing/2014/chart" uri="{C3380CC4-5D6E-409C-BE32-E72D297353CC}">
              <c16:uniqueId val="{00000004-2DD8-427E-8F7C-23928B75CAB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(2)'!$B$322:$B$323</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22-4A7D-A69A-161AE53A31F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422-4A7D-A69A-161AE53A31F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422-4A7D-A69A-161AE53A31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(2)'!$D$319:$E$319</c:f>
              <c:strCache>
                <c:ptCount val="2"/>
                <c:pt idx="0">
                  <c:v>当てはまる×どちらかというと当てはまる</c:v>
                </c:pt>
                <c:pt idx="1">
                  <c:v>あまり当てはまらない×全く当てはまらない</c:v>
                </c:pt>
              </c:strCache>
            </c:strRef>
          </c:cat>
          <c:val>
            <c:numRef>
              <c:f>'Ｎ％表 (2)'!$D$322:$E$322</c:f>
              <c:numCache>
                <c:formatCode>0_ </c:formatCode>
                <c:ptCount val="2"/>
                <c:pt idx="0">
                  <c:v>64</c:v>
                </c:pt>
                <c:pt idx="1">
                  <c:v>100</c:v>
                </c:pt>
              </c:numCache>
            </c:numRef>
          </c:val>
          <c:extLst>
            <c:ext xmlns:c16="http://schemas.microsoft.com/office/drawing/2014/chart" uri="{C3380CC4-5D6E-409C-BE32-E72D297353CC}">
              <c16:uniqueId val="{00000004-A422-4A7D-A69A-161AE53A31F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(2)'!$B$324:$B$325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D3-40B2-B1BE-3E3EE319EA8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6D3-40B2-B1BE-3E3EE319EA8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6D3-40B2-B1BE-3E3EE319EA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(2)'!$D$319:$E$319</c:f>
              <c:strCache>
                <c:ptCount val="2"/>
                <c:pt idx="0">
                  <c:v>当てはまる×どちらかというと当てはまる</c:v>
                </c:pt>
                <c:pt idx="1">
                  <c:v>あまり当てはまらない×全く当てはまらない</c:v>
                </c:pt>
              </c:strCache>
            </c:strRef>
          </c:cat>
          <c:val>
            <c:numRef>
              <c:f>'Ｎ％表 (2)'!$D$324:$E$324</c:f>
              <c:numCache>
                <c:formatCode>0_ </c:formatCode>
                <c:ptCount val="2"/>
                <c:pt idx="0">
                  <c:v>78</c:v>
                </c:pt>
                <c:pt idx="1">
                  <c:v>96</c:v>
                </c:pt>
              </c:numCache>
            </c:numRef>
          </c:val>
          <c:extLst>
            <c:ext xmlns:c16="http://schemas.microsoft.com/office/drawing/2014/chart" uri="{C3380CC4-5D6E-409C-BE32-E72D297353CC}">
              <c16:uniqueId val="{00000004-86D3-40B2-B1BE-3E3EE319EA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(2)'!$B$326:$B$327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49-469A-99E9-A2CB36E74A7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E49-469A-99E9-A2CB36E74A7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E49-469A-99E9-A2CB36E74A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(2)'!$D$319:$E$319</c:f>
              <c:strCache>
                <c:ptCount val="2"/>
                <c:pt idx="0">
                  <c:v>当てはまる×どちらかというと当てはまる</c:v>
                </c:pt>
                <c:pt idx="1">
                  <c:v>あまり当てはまらない×全く当てはまらない</c:v>
                </c:pt>
              </c:strCache>
            </c:strRef>
          </c:cat>
          <c:val>
            <c:numRef>
              <c:f>'Ｎ％表 (2)'!$D$326:$E$326</c:f>
              <c:numCache>
                <c:formatCode>0_ </c:formatCode>
                <c:ptCount val="2"/>
                <c:pt idx="0">
                  <c:v>65</c:v>
                </c:pt>
                <c:pt idx="1">
                  <c:v>113</c:v>
                </c:pt>
              </c:numCache>
            </c:numRef>
          </c:val>
          <c:extLst>
            <c:ext xmlns:c16="http://schemas.microsoft.com/office/drawing/2014/chart" uri="{C3380CC4-5D6E-409C-BE32-E72D297353CC}">
              <c16:uniqueId val="{00000004-3E49-469A-99E9-A2CB36E74A7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(2)'!$B$328:$B$329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E1-4E9A-9BBA-27F3FA1EBB8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CE1-4E9A-9BBA-27F3FA1EBB8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CE1-4E9A-9BBA-27F3FA1EBB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(2)'!$D$319:$E$319</c:f>
              <c:strCache>
                <c:ptCount val="2"/>
                <c:pt idx="0">
                  <c:v>当てはまる×どちらかというと当てはまる</c:v>
                </c:pt>
                <c:pt idx="1">
                  <c:v>あまり当てはまらない×全く当てはまらない</c:v>
                </c:pt>
              </c:strCache>
            </c:strRef>
          </c:cat>
          <c:val>
            <c:numRef>
              <c:f>'Ｎ％表 (2)'!$D$328:$E$328</c:f>
              <c:numCache>
                <c:formatCode>0_ </c:formatCode>
                <c:ptCount val="2"/>
                <c:pt idx="0">
                  <c:v>65</c:v>
                </c:pt>
                <c:pt idx="1">
                  <c:v>97</c:v>
                </c:pt>
              </c:numCache>
            </c:numRef>
          </c:val>
          <c:extLst>
            <c:ext xmlns:c16="http://schemas.microsoft.com/office/drawing/2014/chart" uri="{C3380CC4-5D6E-409C-BE32-E72D297353CC}">
              <c16:uniqueId val="{00000004-7CE1-4E9A-9BBA-27F3FA1EBB8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(2)'!$B$330:$B$331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78-4AA7-B492-3C91259F87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78-4AA7-B492-3C91259F872C}"/>
              </c:ext>
            </c:extLst>
          </c:dPt>
          <c:dLbls>
            <c:dLbl>
              <c:idx val="0"/>
              <c:layout>
                <c:manualLayout>
                  <c:x val="-0.1810574712643678"/>
                  <c:y val="-5.031055555555555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278-4AA7-B492-3C91259F87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(2)'!$D$319:$E$319</c:f>
              <c:strCache>
                <c:ptCount val="2"/>
                <c:pt idx="0">
                  <c:v>当てはまる×どちらかというと当てはまる</c:v>
                </c:pt>
                <c:pt idx="1">
                  <c:v>あまり当てはまらない×全く当てはまらない</c:v>
                </c:pt>
              </c:strCache>
            </c:strRef>
          </c:cat>
          <c:val>
            <c:numRef>
              <c:f>'Ｎ％表 (2)'!$D$330:$E$330</c:f>
              <c:numCache>
                <c:formatCode>0_ </c:formatCode>
                <c:ptCount val="2"/>
                <c:pt idx="0">
                  <c:v>84</c:v>
                </c:pt>
                <c:pt idx="1">
                  <c:v>97</c:v>
                </c:pt>
              </c:numCache>
            </c:numRef>
          </c:val>
          <c:extLst>
            <c:ext xmlns:c16="http://schemas.microsoft.com/office/drawing/2014/chart" uri="{C3380CC4-5D6E-409C-BE32-E72D297353CC}">
              <c16:uniqueId val="{00000004-7278-4AA7-B492-3C91259F87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(2)'!$B$287:$B$288</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1A-46D0-BDCA-5BA49C58A70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71A-46D0-BDCA-5BA49C58A70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71A-46D0-BDCA-5BA49C58A7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(2)'!$D$284:$E$284</c:f>
              <c:strCache>
                <c:ptCount val="2"/>
                <c:pt idx="0">
                  <c:v>当てはまる×どちらかというと当てはまる</c:v>
                </c:pt>
                <c:pt idx="1">
                  <c:v>あまり当てはまらない×全く当てはまらない</c:v>
                </c:pt>
              </c:strCache>
            </c:strRef>
          </c:cat>
          <c:val>
            <c:numRef>
              <c:f>'Ｎ％表 (2)'!$D$287:$E$287</c:f>
              <c:numCache>
                <c:formatCode>0_ </c:formatCode>
                <c:ptCount val="2"/>
                <c:pt idx="0">
                  <c:v>115</c:v>
                </c:pt>
                <c:pt idx="1">
                  <c:v>183</c:v>
                </c:pt>
              </c:numCache>
            </c:numRef>
          </c:val>
          <c:extLst>
            <c:ext xmlns:c16="http://schemas.microsoft.com/office/drawing/2014/chart" uri="{C3380CC4-5D6E-409C-BE32-E72D297353CC}">
              <c16:uniqueId val="{00000004-271A-46D0-BDCA-5BA49C58A70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(2)'!$B$289:$B$290</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F6-421C-B533-331B907B651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F6-421C-B533-331B907B651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9F6-421C-B533-331B907B65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(2)'!$D$284:$E$284</c:f>
              <c:strCache>
                <c:ptCount val="2"/>
                <c:pt idx="0">
                  <c:v>当てはまる×どちらかというと当てはまる</c:v>
                </c:pt>
                <c:pt idx="1">
                  <c:v>あまり当てはまらない×全く当てはまらない</c:v>
                </c:pt>
              </c:strCache>
            </c:strRef>
          </c:cat>
          <c:val>
            <c:numRef>
              <c:f>'Ｎ％表 (2)'!$D$289:$E$289</c:f>
              <c:numCache>
                <c:formatCode>0_ </c:formatCode>
                <c:ptCount val="2"/>
                <c:pt idx="0">
                  <c:v>66</c:v>
                </c:pt>
                <c:pt idx="1">
                  <c:v>118</c:v>
                </c:pt>
              </c:numCache>
            </c:numRef>
          </c:val>
          <c:extLst>
            <c:ext xmlns:c16="http://schemas.microsoft.com/office/drawing/2014/chart" uri="{C3380CC4-5D6E-409C-BE32-E72D297353CC}">
              <c16:uniqueId val="{00000004-C9F6-421C-B533-331B907B651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09374999999993E-2"/>
          <c:y val="8.8958333333333348E-2"/>
          <c:w val="0.41104166666666658"/>
          <c:h val="0.82208333333333317"/>
        </c:manualLayout>
      </c:layout>
      <c:pieChart>
        <c:varyColors val="1"/>
        <c:ser>
          <c:idx val="0"/>
          <c:order val="0"/>
          <c:tx>
            <c:strRef>
              <c:f>'1;group～q7'!$L$1002</c:f>
              <c:strCache>
                <c:ptCount val="1"/>
                <c:pt idx="0">
                  <c:v>誇り</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52-4C22-91C1-7FBAE1B788A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852-4C22-91C1-7FBAE1B788A5}"/>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852-4C22-91C1-7FBAE1B788A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852-4C22-91C1-7FBAE1B788A5}"/>
                </c:ext>
              </c:extLst>
            </c:dLbl>
            <c:dLbl>
              <c:idx val="2"/>
              <c:layout>
                <c:manualLayout>
                  <c:x val="4.6861111111110906E-3"/>
                  <c:y val="1.98437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7852-4C22-91C1-7FBAE1B788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'1;group～q7'!$J$1014:$J$1016</c:f>
              <c:strCache>
                <c:ptCount val="3"/>
                <c:pt idx="0">
                  <c:v>感じる×どちらかというと感じる</c:v>
                </c:pt>
                <c:pt idx="1">
                  <c:v>あまり感じない×全く感じない</c:v>
                </c:pt>
                <c:pt idx="2">
                  <c:v>わからない</c:v>
                </c:pt>
              </c:strCache>
            </c:strRef>
          </c:cat>
          <c:val>
            <c:numRef>
              <c:f>'1;group～q7'!$L$1014:$L$1016</c:f>
              <c:numCache>
                <c:formatCode>General</c:formatCode>
                <c:ptCount val="3"/>
                <c:pt idx="0">
                  <c:v>600</c:v>
                </c:pt>
                <c:pt idx="1">
                  <c:v>357</c:v>
                </c:pt>
                <c:pt idx="2">
                  <c:v>43</c:v>
                </c:pt>
              </c:numCache>
            </c:numRef>
          </c:val>
          <c:extLst>
            <c:ext xmlns:c16="http://schemas.microsoft.com/office/drawing/2014/chart" uri="{C3380CC4-5D6E-409C-BE32-E72D297353CC}">
              <c16:uniqueId val="{00000006-7852-4C22-91C1-7FBAE1B788A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8362152777777778"/>
          <c:y val="5.8189583333333343E-2"/>
          <c:w val="0.50314930555555559"/>
          <c:h val="0.9365368055555555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(2)'!$B$291:$B$292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B2-473D-AE7F-4EA74CDCF41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6B2-473D-AE7F-4EA74CDCF414}"/>
              </c:ext>
            </c:extLst>
          </c:dPt>
          <c:dLbls>
            <c:dLbl>
              <c:idx val="0"/>
              <c:layout>
                <c:manualLayout>
                  <c:x val="-0.20531561302681992"/>
                  <c:y val="-1.228166666666666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6B2-473D-AE7F-4EA74CDCF4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(2)'!$D$284:$E$284</c:f>
              <c:strCache>
                <c:ptCount val="2"/>
                <c:pt idx="0">
                  <c:v>当てはまる×どちらかというと当てはまる</c:v>
                </c:pt>
                <c:pt idx="1">
                  <c:v>あまり当てはまらない×全く当てはまらない</c:v>
                </c:pt>
              </c:strCache>
            </c:strRef>
          </c:cat>
          <c:val>
            <c:numRef>
              <c:f>'Ｎ％表 (2)'!$D$291:$E$291</c:f>
              <c:numCache>
                <c:formatCode>0_ </c:formatCode>
                <c:ptCount val="2"/>
                <c:pt idx="0">
                  <c:v>88</c:v>
                </c:pt>
                <c:pt idx="1">
                  <c:v>102</c:v>
                </c:pt>
              </c:numCache>
            </c:numRef>
          </c:val>
          <c:extLst>
            <c:ext xmlns:c16="http://schemas.microsoft.com/office/drawing/2014/chart" uri="{C3380CC4-5D6E-409C-BE32-E72D297353CC}">
              <c16:uniqueId val="{00000004-06B2-473D-AE7F-4EA74CDCF41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(2)'!$B$293:$B$294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7E-4C82-8D0F-C0919797502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B7E-4C82-8D0F-C0919797502E}"/>
              </c:ext>
            </c:extLst>
          </c:dPt>
          <c:dLbls>
            <c:dLbl>
              <c:idx val="0"/>
              <c:layout>
                <c:manualLayout>
                  <c:x val="-0.18266331417624521"/>
                  <c:y val="-3.036666666666666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B7E-4C82-8D0F-C091979750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(2)'!$D$284:$E$284</c:f>
              <c:strCache>
                <c:ptCount val="2"/>
                <c:pt idx="0">
                  <c:v>当てはまる×どちらかというと当てはまる</c:v>
                </c:pt>
                <c:pt idx="1">
                  <c:v>あまり当てはまらない×全く当てはまらない</c:v>
                </c:pt>
              </c:strCache>
            </c:strRef>
          </c:cat>
          <c:val>
            <c:numRef>
              <c:f>'Ｎ％表 (2)'!$D$293:$E$293</c:f>
              <c:numCache>
                <c:formatCode>0_ </c:formatCode>
                <c:ptCount val="2"/>
                <c:pt idx="0">
                  <c:v>87</c:v>
                </c:pt>
                <c:pt idx="1">
                  <c:v>100</c:v>
                </c:pt>
              </c:numCache>
            </c:numRef>
          </c:val>
          <c:extLst>
            <c:ext xmlns:c16="http://schemas.microsoft.com/office/drawing/2014/chart" uri="{C3380CC4-5D6E-409C-BE32-E72D297353CC}">
              <c16:uniqueId val="{00000004-5B7E-4C82-8D0F-C0919797502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72938367102636"/>
          <c:y val="0.21243055555555559"/>
          <c:w val="0.28898386776880935"/>
          <c:h val="0.6809722222222222"/>
        </c:manualLayout>
      </c:layout>
      <c:pieChart>
        <c:varyColors val="1"/>
        <c:ser>
          <c:idx val="0"/>
          <c:order val="0"/>
          <c:tx>
            <c:strRef>
              <c:f>'1;group～q7'!$AG$1002</c:f>
              <c:strCache>
                <c:ptCount val="1"/>
                <c:pt idx="0">
                  <c:v>災害</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78-414E-8A47-0EB8722BA3B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578-414E-8A47-0EB8722BA3B3}"/>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C578-414E-8A47-0EB8722BA3B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578-414E-8A47-0EB8722BA3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'1;group～q7'!$AG$1014:$AG$1016</c:f>
              <c:numCache>
                <c:formatCode>General</c:formatCode>
                <c:ptCount val="3"/>
                <c:pt idx="0">
                  <c:v>356</c:v>
                </c:pt>
                <c:pt idx="1">
                  <c:v>503</c:v>
                </c:pt>
                <c:pt idx="2">
                  <c:v>141</c:v>
                </c:pt>
              </c:numCache>
            </c:numRef>
          </c:val>
          <c:extLst>
            <c:ext xmlns:c16="http://schemas.microsoft.com/office/drawing/2014/chart" uri="{C3380CC4-5D6E-409C-BE32-E72D297353CC}">
              <c16:uniqueId val="{00000006-C578-414E-8A47-0EB8722BA3B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08637435215102"/>
          <c:y val="6.346319444444444E-2"/>
          <c:w val="0.52826815381251224"/>
          <c:h val="0.9365368055555555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'Ｎ％表'!$B$217:$B$218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46-4A65-87F5-BF074562AEF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46-4A65-87F5-BF074562AEF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946-4A65-87F5-BF074562AEF1}"/>
                </c:ext>
              </c:extLst>
            </c:dLbl>
            <c:dLbl>
              <c:idx val="1"/>
              <c:layout>
                <c:manualLayout>
                  <c:x val="6.7895299145299126E-2"/>
                  <c:y val="0.1786755555555555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946-4A65-87F5-BF074562AE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'Ｎ％表'!$D$214:$E$214</c:f>
              <c:strCache>
                <c:ptCount val="2"/>
                <c:pt idx="0">
                  <c:v>当てはまる×どちらかというと当てはまる</c:v>
                </c:pt>
                <c:pt idx="1">
                  <c:v>あまり当てはまらない×全く当てはまらない</c:v>
                </c:pt>
              </c:strCache>
            </c:strRef>
          </c:cat>
          <c:val>
            <c:numRef>
              <c:f>'Ｎ％表'!$D$217:$E$217</c:f>
              <c:numCache>
                <c:formatCode>0_ </c:formatCode>
                <c:ptCount val="2"/>
                <c:pt idx="0">
                  <c:v>425</c:v>
                </c:pt>
                <c:pt idx="1">
                  <c:v>52</c:v>
                </c:pt>
              </c:numCache>
            </c:numRef>
          </c:val>
          <c:extLst>
            <c:ext xmlns:c16="http://schemas.microsoft.com/office/drawing/2014/chart" uri="{C3380CC4-5D6E-409C-BE32-E72D297353CC}">
              <c16:uniqueId val="{00000004-C946-4A65-87F5-BF074562AE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'Ｎ％表'!$B$219:$B$220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DA-4C2E-AC02-8447E402AB7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BDA-4C2E-AC02-8447E402AB7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BDA-4C2E-AC02-8447E402AB7D}"/>
                </c:ext>
              </c:extLst>
            </c:dLbl>
            <c:dLbl>
              <c:idx val="1"/>
              <c:layout>
                <c:manualLayout>
                  <c:x val="8.7864957264957244E-2"/>
                  <c:y val="0.208937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BDA-4C2E-AC02-8447E402AB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'Ｎ％表'!$D$214:$E$214</c:f>
              <c:strCache>
                <c:ptCount val="2"/>
                <c:pt idx="0">
                  <c:v>当てはまる×どちらかというと当てはまる</c:v>
                </c:pt>
                <c:pt idx="1">
                  <c:v>あまり当てはまらない×全く当てはまらない</c:v>
                </c:pt>
              </c:strCache>
            </c:strRef>
          </c:cat>
          <c:val>
            <c:numRef>
              <c:f>'Ｎ％表'!$D$219:$E$219</c:f>
              <c:numCache>
                <c:formatCode>0_ </c:formatCode>
                <c:ptCount val="2"/>
                <c:pt idx="0">
                  <c:v>416</c:v>
                </c:pt>
                <c:pt idx="1">
                  <c:v>63</c:v>
                </c:pt>
              </c:numCache>
            </c:numRef>
          </c:val>
          <c:extLst>
            <c:ext xmlns:c16="http://schemas.microsoft.com/office/drawing/2014/chart" uri="{C3380CC4-5D6E-409C-BE32-E72D297353CC}">
              <c16:uniqueId val="{00000004-3BDA-4C2E-AC02-8447E402AB7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(2)'!$B$338:$B$339</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0D-4390-8645-89561AA1724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E0D-4390-8645-89561AA1724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E0D-4390-8645-89561AA1724C}"/>
                </c:ext>
              </c:extLst>
            </c:dLbl>
            <c:dLbl>
              <c:idx val="1"/>
              <c:layout>
                <c:manualLayout>
                  <c:x val="9.206752873563219E-2"/>
                  <c:y val="0.1337754933840828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1E0D-4390-8645-89561AA172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(2)'!$D$335:$E$335</c:f>
              <c:strCache>
                <c:ptCount val="2"/>
                <c:pt idx="0">
                  <c:v>当てはまる×どちらかというと当てはまる</c:v>
                </c:pt>
                <c:pt idx="1">
                  <c:v>あまり当てはまらない×全く当てはまらない</c:v>
                </c:pt>
              </c:strCache>
            </c:strRef>
          </c:cat>
          <c:val>
            <c:numRef>
              <c:f>'Ｎ％表 (2)'!$D$338:$E$338</c:f>
              <c:numCache>
                <c:formatCode>0_ </c:formatCode>
                <c:ptCount val="2"/>
                <c:pt idx="0">
                  <c:v>164</c:v>
                </c:pt>
                <c:pt idx="1">
                  <c:v>25</c:v>
                </c:pt>
              </c:numCache>
            </c:numRef>
          </c:val>
          <c:extLst>
            <c:ext xmlns:c16="http://schemas.microsoft.com/office/drawing/2014/chart" uri="{C3380CC4-5D6E-409C-BE32-E72D297353CC}">
              <c16:uniqueId val="{00000004-1E0D-4390-8645-89561AA1724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(2)'!$B$340:$B$341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E9-4327-9B82-57DAB490CD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0E9-4327-9B82-57DAB490CD85}"/>
              </c:ext>
            </c:extLst>
          </c:dPt>
          <c:dLbls>
            <c:dLbl>
              <c:idx val="0"/>
              <c:layout>
                <c:manualLayout>
                  <c:x val="-4.8954980842911992E-2"/>
                  <c:y val="-0.2544588888888889"/>
                </c:manualLayout>
              </c:layout>
              <c:tx>
                <c:rich>
                  <a:bodyPr/>
                  <a:lstStyle/>
                  <a:p>
                    <a:fld id="{D4B518B9-65A9-44B7-804C-D9C42A934FDC}" type="VALUE">
                      <a:rPr lang="en-US" altLang="ja-JP" dirty="0">
                        <a:solidFill>
                          <a:schemeClr val="bg1"/>
                        </a:solidFill>
                      </a:rPr>
                      <a:pPr/>
                      <a:t>[値]</a:t>
                    </a:fld>
                    <a:r>
                      <a:rPr lang="en-US" altLang="ja-JP" baseline="0" dirty="0">
                        <a:solidFill>
                          <a:schemeClr val="bg1"/>
                        </a:solidFill>
                      </a:rPr>
                      <a:t>
</a:t>
                    </a:r>
                    <a:fld id="{03DD5E66-0216-40F0-BC62-845046132FC8}" type="PERCENTAGE">
                      <a:rPr lang="en-US" altLang="ja-JP" baseline="0" dirty="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0E9-4327-9B82-57DAB490CD85}"/>
                </c:ext>
              </c:extLst>
            </c:dLbl>
            <c:dLbl>
              <c:idx val="1"/>
              <c:layout>
                <c:manualLayout>
                  <c:x val="8.8687260536398471E-2"/>
                  <c:y val="7.9375000000000001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10E9-4327-9B82-57DAB490CD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(2)'!$D$335:$E$335</c:f>
              <c:strCache>
                <c:ptCount val="2"/>
                <c:pt idx="0">
                  <c:v>当てはまる×どちらかというと当てはまる</c:v>
                </c:pt>
                <c:pt idx="1">
                  <c:v>あまり当てはまらない×全く当てはまらない</c:v>
                </c:pt>
              </c:strCache>
            </c:strRef>
          </c:cat>
          <c:val>
            <c:numRef>
              <c:f>'Ｎ％表 (2)'!$D$340:$E$340</c:f>
              <c:numCache>
                <c:formatCode>0_ </c:formatCode>
                <c:ptCount val="2"/>
                <c:pt idx="0">
                  <c:v>166</c:v>
                </c:pt>
                <c:pt idx="1">
                  <c:v>23</c:v>
                </c:pt>
              </c:numCache>
            </c:numRef>
          </c:val>
          <c:extLst>
            <c:ext xmlns:c16="http://schemas.microsoft.com/office/drawing/2014/chart" uri="{C3380CC4-5D6E-409C-BE32-E72D297353CC}">
              <c16:uniqueId val="{00000004-10E9-4327-9B82-57DAB490CD8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(2)'!$B$342:$B$343</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50-4354-A0AD-004351838F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050-4354-A0AD-004351838F7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050-4354-A0AD-004351838F78}"/>
                </c:ext>
              </c:extLst>
            </c:dLbl>
            <c:dLbl>
              <c:idx val="1"/>
              <c:layout>
                <c:manualLayout>
                  <c:x val="9.8054118773946361E-2"/>
                  <c:y val="7.9375000000000001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050-4354-A0AD-004351838F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(2)'!$D$335:$E$335</c:f>
              <c:strCache>
                <c:ptCount val="2"/>
                <c:pt idx="0">
                  <c:v>当てはまる×どちらかというと当てはまる</c:v>
                </c:pt>
                <c:pt idx="1">
                  <c:v>あまり当てはまらない×全く当てはまらない</c:v>
                </c:pt>
              </c:strCache>
            </c:strRef>
          </c:cat>
          <c:val>
            <c:numRef>
              <c:f>'Ｎ％表 (2)'!$D$342:$E$342</c:f>
              <c:numCache>
                <c:formatCode>0_ </c:formatCode>
                <c:ptCount val="2"/>
                <c:pt idx="0">
                  <c:v>170</c:v>
                </c:pt>
                <c:pt idx="1">
                  <c:v>21</c:v>
                </c:pt>
              </c:numCache>
            </c:numRef>
          </c:val>
          <c:extLst>
            <c:ext xmlns:c16="http://schemas.microsoft.com/office/drawing/2014/chart" uri="{C3380CC4-5D6E-409C-BE32-E72D297353CC}">
              <c16:uniqueId val="{00000004-C050-4354-A0AD-004351838F7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(2)'!$B$344:$B$345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FE-4F2E-90A7-96208FCFD5B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6FE-4F2E-90A7-96208FCFD5B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6FE-4F2E-90A7-96208FCFD5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(2)'!$D$335:$E$335</c:f>
              <c:strCache>
                <c:ptCount val="2"/>
                <c:pt idx="0">
                  <c:v>当てはまる×どちらかというと当てはまる</c:v>
                </c:pt>
                <c:pt idx="1">
                  <c:v>あまり当てはまらない×全く当てはまらない</c:v>
                </c:pt>
              </c:strCache>
            </c:strRef>
          </c:cat>
          <c:val>
            <c:numRef>
              <c:f>'Ｎ％表 (2)'!$D$344:$E$344</c:f>
              <c:numCache>
                <c:formatCode>0_ </c:formatCode>
                <c:ptCount val="2"/>
                <c:pt idx="0">
                  <c:v>164</c:v>
                </c:pt>
                <c:pt idx="1">
                  <c:v>30</c:v>
                </c:pt>
              </c:numCache>
            </c:numRef>
          </c:val>
          <c:extLst>
            <c:ext xmlns:c16="http://schemas.microsoft.com/office/drawing/2014/chart" uri="{C3380CC4-5D6E-409C-BE32-E72D297353CC}">
              <c16:uniqueId val="{00000004-D6FE-4F2E-90A7-96208FCFD5B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(2)'!$B$346:$B$347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95-437D-84A1-594C4F959EC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695-437D-84A1-594C4F959EC0}"/>
              </c:ext>
            </c:extLst>
          </c:dPt>
          <c:dLbls>
            <c:dLbl>
              <c:idx val="0"/>
              <c:layout>
                <c:manualLayout>
                  <c:x val="3.327107279693375E-3"/>
                  <c:y val="-0.28026611111111105"/>
                </c:manualLayout>
              </c:layout>
              <c:tx>
                <c:rich>
                  <a:bodyPr/>
                  <a:lstStyle/>
                  <a:p>
                    <a:fld id="{F599854E-20C3-4AD5-B996-C01242A20DD4}" type="VALUE">
                      <a:rPr lang="en-US" altLang="ja-JP">
                        <a:solidFill>
                          <a:schemeClr val="bg1"/>
                        </a:solidFill>
                      </a:rPr>
                      <a:pPr/>
                      <a:t>[値]</a:t>
                    </a:fld>
                    <a:r>
                      <a:rPr lang="en-US" altLang="ja-JP" baseline="0" dirty="0">
                        <a:solidFill>
                          <a:schemeClr val="bg1"/>
                        </a:solidFill>
                      </a:rPr>
                      <a:t>
</a:t>
                    </a:r>
                    <a:fld id="{983A0AEA-366A-403E-B769-62C4D839E06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695-437D-84A1-594C4F959EC0}"/>
                </c:ext>
              </c:extLst>
            </c:dLbl>
            <c:dLbl>
              <c:idx val="1"/>
              <c:layout>
                <c:manualLayout>
                  <c:x val="4.8336685823754791E-2"/>
                  <c:y val="0.1444491557218795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695-437D-84A1-594C4F959E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(2)'!$D$335:$E$335</c:f>
              <c:strCache>
                <c:ptCount val="2"/>
                <c:pt idx="0">
                  <c:v>当てはまる×どちらかというと当てはまる</c:v>
                </c:pt>
                <c:pt idx="1">
                  <c:v>あまり当てはまらない×全く当てはまらない</c:v>
                </c:pt>
              </c:strCache>
            </c:strRef>
          </c:cat>
          <c:val>
            <c:numRef>
              <c:f>'Ｎ％表 (2)'!$D$346:$E$346</c:f>
              <c:numCache>
                <c:formatCode>0_ </c:formatCode>
                <c:ptCount val="2"/>
                <c:pt idx="0">
                  <c:v>177</c:v>
                </c:pt>
                <c:pt idx="1">
                  <c:v>16</c:v>
                </c:pt>
              </c:numCache>
            </c:numRef>
          </c:val>
          <c:extLst>
            <c:ext xmlns:c16="http://schemas.microsoft.com/office/drawing/2014/chart" uri="{C3380CC4-5D6E-409C-BE32-E72D297353CC}">
              <c16:uniqueId val="{00000004-C695-437D-84A1-594C4F959EC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(2)'!$B$301:$B$302</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80-41E9-BF7F-DCE534EF1FF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80-41E9-BF7F-DCE534EF1FF6}"/>
              </c:ext>
            </c:extLst>
          </c:dPt>
          <c:dLbls>
            <c:dLbl>
              <c:idx val="0"/>
              <c:layout>
                <c:manualLayout>
                  <c:x val="-7.0306513409962804E-3"/>
                  <c:y val="-0.26162999999999997"/>
                </c:manualLayout>
              </c:layout>
              <c:tx>
                <c:rich>
                  <a:bodyPr/>
                  <a:lstStyle/>
                  <a:p>
                    <a:fld id="{C98F706F-347B-4222-AC2D-679F10B7B837}" type="VALUE">
                      <a:rPr lang="en-US" altLang="ja-JP">
                        <a:solidFill>
                          <a:schemeClr val="bg1"/>
                        </a:solidFill>
                      </a:rPr>
                      <a:pPr/>
                      <a:t>[値]</a:t>
                    </a:fld>
                    <a:r>
                      <a:rPr lang="en-US" altLang="ja-JP" baseline="0" dirty="0">
                        <a:solidFill>
                          <a:schemeClr val="bg1"/>
                        </a:solidFill>
                      </a:rPr>
                      <a:t>
</a:t>
                    </a:r>
                    <a:fld id="{365D8173-60DB-4C77-A2D4-20B3F4971FFF}"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C80-41E9-BF7F-DCE534EF1FF6}"/>
                </c:ext>
              </c:extLst>
            </c:dLbl>
            <c:dLbl>
              <c:idx val="1"/>
              <c:layout>
                <c:manualLayout>
                  <c:x val="4.4731800766283525E-2"/>
                  <c:y val="5.115277777777777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5C80-41E9-BF7F-DCE534EF1F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(2)'!$D$298:$E$298</c:f>
              <c:strCache>
                <c:ptCount val="2"/>
                <c:pt idx="0">
                  <c:v>当てはまる×どちらかというと当てはまる</c:v>
                </c:pt>
                <c:pt idx="1">
                  <c:v>あまり当てはまらない×全く当てはまらない</c:v>
                </c:pt>
              </c:strCache>
            </c:strRef>
          </c:cat>
          <c:val>
            <c:numRef>
              <c:f>'Ｎ％表 (2)'!$D$301:$E$301</c:f>
              <c:numCache>
                <c:formatCode>0_ </c:formatCode>
                <c:ptCount val="2"/>
                <c:pt idx="0">
                  <c:v>306</c:v>
                </c:pt>
                <c:pt idx="1">
                  <c:v>26</c:v>
                </c:pt>
              </c:numCache>
            </c:numRef>
          </c:val>
          <c:extLst>
            <c:ext xmlns:c16="http://schemas.microsoft.com/office/drawing/2014/chart" uri="{C3380CC4-5D6E-409C-BE32-E72D297353CC}">
              <c16:uniqueId val="{00000004-5C80-41E9-BF7F-DCE534EF1FF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(2)'!$B$303:$B$304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FE-44CF-9DE9-9D9FBCABE92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EFE-44CF-9DE9-9D9FBCABE92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EFE-44CF-9DE9-9D9FBCABE920}"/>
                </c:ext>
              </c:extLst>
            </c:dLbl>
            <c:dLbl>
              <c:idx val="1"/>
              <c:layout>
                <c:manualLayout>
                  <c:x val="0.10507040229885058"/>
                  <c:y val="0.100541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BEFE-44CF-9DE9-9D9FBCABE9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(2)'!$D$298:$E$298</c:f>
              <c:strCache>
                <c:ptCount val="2"/>
                <c:pt idx="0">
                  <c:v>当てはまる×どちらかというと当てはまる</c:v>
                </c:pt>
                <c:pt idx="1">
                  <c:v>あまり当てはまらない×全く当てはまらない</c:v>
                </c:pt>
              </c:strCache>
            </c:strRef>
          </c:cat>
          <c:val>
            <c:numRef>
              <c:f>'Ｎ％表 (2)'!$D$303:$E$303</c:f>
              <c:numCache>
                <c:formatCode>0_ </c:formatCode>
                <c:ptCount val="2"/>
                <c:pt idx="0">
                  <c:v>172</c:v>
                </c:pt>
                <c:pt idx="1">
                  <c:v>30</c:v>
                </c:pt>
              </c:numCache>
            </c:numRef>
          </c:val>
          <c:extLst>
            <c:ext xmlns:c16="http://schemas.microsoft.com/office/drawing/2014/chart" uri="{C3380CC4-5D6E-409C-BE32-E72D297353CC}">
              <c16:uniqueId val="{00000004-BEFE-44CF-9DE9-9D9FBCABE92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(2)'!$B$305:$B$306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DD-42E1-BF94-07D6E54FDF2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7DD-42E1-BF94-07D6E54FDF2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7DD-42E1-BF94-07D6E54FDF25}"/>
                </c:ext>
              </c:extLst>
            </c:dLbl>
            <c:dLbl>
              <c:idx val="1"/>
              <c:layout>
                <c:manualLayout>
                  <c:x val="9.1984674329501914E-2"/>
                  <c:y val="8.6430555555555552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27DD-42E1-BF94-07D6E54FDF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(2)'!$D$298:$E$298</c:f>
              <c:strCache>
                <c:ptCount val="2"/>
                <c:pt idx="0">
                  <c:v>当てはまる×どちらかというと当てはまる</c:v>
                </c:pt>
                <c:pt idx="1">
                  <c:v>あまり当てはまらない×全く当てはまらない</c:v>
                </c:pt>
              </c:strCache>
            </c:strRef>
          </c:cat>
          <c:val>
            <c:numRef>
              <c:f>'Ｎ％表 (2)'!$D$305:$E$305</c:f>
              <c:numCache>
                <c:formatCode>0_ </c:formatCode>
                <c:ptCount val="2"/>
                <c:pt idx="0">
                  <c:v>179</c:v>
                </c:pt>
                <c:pt idx="1">
                  <c:v>29</c:v>
                </c:pt>
              </c:numCache>
            </c:numRef>
          </c:val>
          <c:extLst>
            <c:ext xmlns:c16="http://schemas.microsoft.com/office/drawing/2014/chart" uri="{C3380CC4-5D6E-409C-BE32-E72D297353CC}">
              <c16:uniqueId val="{00000004-27DD-42E1-BF94-07D6E54FDF2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(2)'!$B$307:$B$308</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DD-474E-9E28-2A77F019347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4DD-474E-9E28-2A77F019347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4DD-474E-9E28-2A77F0193477}"/>
                </c:ext>
              </c:extLst>
            </c:dLbl>
            <c:dLbl>
              <c:idx val="1"/>
              <c:layout>
                <c:manualLayout>
                  <c:x val="7.8117337164751013E-2"/>
                  <c:y val="0.1075972222222222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B4DD-474E-9E28-2A77F01934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(2)'!$D$298:$E$298</c:f>
              <c:strCache>
                <c:ptCount val="2"/>
                <c:pt idx="0">
                  <c:v>当てはまる×どちらかというと当てはまる</c:v>
                </c:pt>
                <c:pt idx="1">
                  <c:v>あまり当てはまらない×全く当てはまらない</c:v>
                </c:pt>
              </c:strCache>
            </c:strRef>
          </c:cat>
          <c:val>
            <c:numRef>
              <c:f>'Ｎ％表 (2)'!$D$307:$E$307</c:f>
              <c:numCache>
                <c:formatCode>0_ </c:formatCode>
                <c:ptCount val="2"/>
                <c:pt idx="0">
                  <c:v>184</c:v>
                </c:pt>
                <c:pt idx="1">
                  <c:v>30</c:v>
                </c:pt>
              </c:numCache>
            </c:numRef>
          </c:val>
          <c:extLst>
            <c:ext xmlns:c16="http://schemas.microsoft.com/office/drawing/2014/chart" uri="{C3380CC4-5D6E-409C-BE32-E72D297353CC}">
              <c16:uniqueId val="{00000004-B4DD-474E-9E28-2A77F01934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39286619330539"/>
          <c:y val="0.14187500000000003"/>
          <c:w val="0.29896954152944927"/>
          <c:h val="0.72506944444444443"/>
        </c:manualLayout>
      </c:layout>
      <c:pieChart>
        <c:varyColors val="1"/>
        <c:ser>
          <c:idx val="0"/>
          <c:order val="0"/>
          <c:tx>
            <c:strRef>
              <c:f>'1;group～q7'!$AH$1002</c:f>
              <c:strCache>
                <c:ptCount val="1"/>
                <c:pt idx="0">
                  <c:v>移動が便利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CC-4D6F-AC92-DFC9E041A1B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1CC-4D6F-AC92-DFC9E041A1BD}"/>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41CC-4D6F-AC92-DFC9E041A1BD}"/>
              </c:ext>
            </c:extLst>
          </c:dPt>
          <c:dLbls>
            <c:dLbl>
              <c:idx val="0"/>
              <c:layout>
                <c:manualLayout>
                  <c:x val="-5.378187450265997E-2"/>
                  <c:y val="-0.2115416666666666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41CC-4D6F-AC92-DFC9E041A1BD}"/>
                </c:ext>
              </c:extLst>
            </c:dLbl>
            <c:dLbl>
              <c:idx val="1"/>
              <c:layout>
                <c:manualLayout>
                  <c:x val="3.9954712170588741E-2"/>
                  <c:y val="0.12788194444444445"/>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41CC-4D6F-AC92-DFC9E041A1BD}"/>
                </c:ext>
              </c:extLst>
            </c:dLbl>
            <c:dLbl>
              <c:idx val="2"/>
              <c:layout>
                <c:manualLayout>
                  <c:x val="1.5297241468372538E-2"/>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41CC-4D6F-AC92-DFC9E041A1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'1;group～q7'!$AH$1014:$AH$1016</c:f>
              <c:numCache>
                <c:formatCode>General</c:formatCode>
                <c:ptCount val="3"/>
                <c:pt idx="0">
                  <c:v>841</c:v>
                </c:pt>
                <c:pt idx="1">
                  <c:v>115</c:v>
                </c:pt>
                <c:pt idx="2">
                  <c:v>44</c:v>
                </c:pt>
              </c:numCache>
            </c:numRef>
          </c:val>
          <c:extLst>
            <c:ext xmlns:c16="http://schemas.microsoft.com/office/drawing/2014/chart" uri="{C3380CC4-5D6E-409C-BE32-E72D297353CC}">
              <c16:uniqueId val="{00000006-41CC-4D6F-AC92-DFC9E041A1B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381520469577752"/>
          <c:y val="4.9370138888888887E-2"/>
          <c:w val="0.51090690481910495"/>
          <c:h val="0.91007847222222227"/>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'Ｎ％表'!$B$227:$B$228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74-4862-AEFB-FD4E360E836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74-4862-AEFB-FD4E360E836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974-4862-AEFB-FD4E360E836F}"/>
                </c:ext>
              </c:extLst>
            </c:dLbl>
            <c:dLbl>
              <c:idx val="1"/>
              <c:layout>
                <c:manualLayout>
                  <c:x val="3.1317521367521368E-2"/>
                  <c:y val="0.148166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974-4862-AEFB-FD4E360E83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'Ｎ％表'!$D$224:$E$224</c:f>
              <c:strCache>
                <c:ptCount val="2"/>
                <c:pt idx="0">
                  <c:v>当てはまる×どちらかというと当てはまる</c:v>
                </c:pt>
                <c:pt idx="1">
                  <c:v>あまり当てはまらない×全く当てはまらない</c:v>
                </c:pt>
              </c:strCache>
            </c:strRef>
          </c:cat>
          <c:val>
            <c:numRef>
              <c:f>'Ｎ％表'!$D$227:$E$227</c:f>
              <c:numCache>
                <c:formatCode>0_ </c:formatCode>
                <c:ptCount val="2"/>
                <c:pt idx="0">
                  <c:v>441</c:v>
                </c:pt>
                <c:pt idx="1">
                  <c:v>38</c:v>
                </c:pt>
              </c:numCache>
            </c:numRef>
          </c:val>
          <c:extLst>
            <c:ext xmlns:c16="http://schemas.microsoft.com/office/drawing/2014/chart" uri="{C3380CC4-5D6E-409C-BE32-E72D297353CC}">
              <c16:uniqueId val="{00000004-C974-4862-AEFB-FD4E360E836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'Ｎ％表'!$B$229:$B$230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E7-4846-900C-9DF2C5FDA7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4E7-4846-900C-9DF2C5FDA72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4E7-4846-900C-9DF2C5FDA72C}"/>
                </c:ext>
              </c:extLst>
            </c:dLbl>
            <c:dLbl>
              <c:idx val="1"/>
              <c:layout>
                <c:manualLayout>
                  <c:x val="7.097136752136754E-2"/>
                  <c:y val="0.1515361111111111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64E7-4846-900C-9DF2C5FDA7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'Ｎ％表'!$D$224:$E$224</c:f>
              <c:strCache>
                <c:ptCount val="2"/>
                <c:pt idx="0">
                  <c:v>当てはまる×どちらかというと当てはまる</c:v>
                </c:pt>
                <c:pt idx="1">
                  <c:v>あまり当てはまらない×全く当てはまらない</c:v>
                </c:pt>
              </c:strCache>
            </c:strRef>
          </c:cat>
          <c:val>
            <c:numRef>
              <c:f>'Ｎ％表'!$D$229:$E$229</c:f>
              <c:numCache>
                <c:formatCode>0_ </c:formatCode>
                <c:ptCount val="2"/>
                <c:pt idx="0">
                  <c:v>437</c:v>
                </c:pt>
                <c:pt idx="1">
                  <c:v>52</c:v>
                </c:pt>
              </c:numCache>
            </c:numRef>
          </c:val>
          <c:extLst>
            <c:ext xmlns:c16="http://schemas.microsoft.com/office/drawing/2014/chart" uri="{C3380CC4-5D6E-409C-BE32-E72D297353CC}">
              <c16:uniqueId val="{00000004-64E7-4846-900C-9DF2C5FDA7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(2)'!$B$354:$B$355</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CB-45A6-B14E-C1BA419793C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ECB-45A6-B14E-C1BA419793CF}"/>
              </c:ext>
            </c:extLst>
          </c:dPt>
          <c:dLbls>
            <c:dLbl>
              <c:idx val="0"/>
              <c:layout>
                <c:manualLayout>
                  <c:x val="-5.0265325670498087E-2"/>
                  <c:y val="-0.23480888888888896"/>
                </c:manualLayout>
              </c:layout>
              <c:tx>
                <c:rich>
                  <a:bodyPr/>
                  <a:lstStyle/>
                  <a:p>
                    <a:fld id="{93618ADE-29A8-436C-92D6-A2C3B109399A}" type="VALUE">
                      <a:rPr lang="en-US" altLang="ja-JP">
                        <a:solidFill>
                          <a:schemeClr val="bg1"/>
                        </a:solidFill>
                      </a:rPr>
                      <a:pPr/>
                      <a:t>[値]</a:t>
                    </a:fld>
                    <a:r>
                      <a:rPr lang="en-US" altLang="ja-JP" baseline="0" dirty="0">
                        <a:solidFill>
                          <a:schemeClr val="bg1"/>
                        </a:solidFill>
                      </a:rPr>
                      <a:t>
</a:t>
                    </a:r>
                    <a:fld id="{B44A74A0-CEE3-4C71-8E43-CE2A38EFA364}"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ECB-45A6-B14E-C1BA419793CF}"/>
                </c:ext>
              </c:extLst>
            </c:dLbl>
            <c:dLbl>
              <c:idx val="1"/>
              <c:layout>
                <c:manualLayout>
                  <c:x val="7.1305555555555553E-2"/>
                  <c:y val="5.8208333333333334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ECB-45A6-B14E-C1BA419793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(2)'!$D$354:$E$354</c:f>
              <c:numCache>
                <c:formatCode>0_ </c:formatCode>
                <c:ptCount val="2"/>
                <c:pt idx="0">
                  <c:v>172</c:v>
                </c:pt>
                <c:pt idx="1">
                  <c:v>19</c:v>
                </c:pt>
              </c:numCache>
            </c:numRef>
          </c:val>
          <c:extLst>
            <c:ext xmlns:c16="http://schemas.microsoft.com/office/drawing/2014/chart" uri="{C3380CC4-5D6E-409C-BE32-E72D297353CC}">
              <c16:uniqueId val="{00000004-DECB-45A6-B14E-C1BA419793C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(2)'!$B$356:$B$357</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A1-4A27-A3D9-ACEEC543BD7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9A1-4A27-A3D9-ACEEC543BD75}"/>
              </c:ext>
            </c:extLst>
          </c:dPt>
          <c:dLbls>
            <c:dLbl>
              <c:idx val="0"/>
              <c:layout>
                <c:manualLayout>
                  <c:x val="-3.3538793103448386E-2"/>
                  <c:y val="-0.23128111111111119"/>
                </c:manualLayout>
              </c:layout>
              <c:tx>
                <c:rich>
                  <a:bodyPr/>
                  <a:lstStyle/>
                  <a:p>
                    <a:fld id="{BFE8DF42-92B1-4976-B1D3-638AC32BC8A2}" type="VALUE">
                      <a:rPr lang="en-US" altLang="ja-JP">
                        <a:solidFill>
                          <a:schemeClr val="bg1"/>
                        </a:solidFill>
                      </a:rPr>
                      <a:pPr/>
                      <a:t>[値]</a:t>
                    </a:fld>
                    <a:r>
                      <a:rPr lang="en-US" altLang="ja-JP" baseline="0" dirty="0">
                        <a:solidFill>
                          <a:schemeClr val="bg1"/>
                        </a:solidFill>
                      </a:rPr>
                      <a:t>
</a:t>
                    </a:r>
                    <a:fld id="{3CC017A0-E553-412B-AB64-0CFBF2ED781F}"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9A1-4A27-A3D9-ACEEC543BD75}"/>
                </c:ext>
              </c:extLst>
            </c:dLbl>
            <c:dLbl>
              <c:idx val="1"/>
              <c:layout>
                <c:manualLayout>
                  <c:x val="6.9784961685823751E-2"/>
                  <c:y val="8.7072840081270308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99A1-4A27-A3D9-ACEEC543B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(2)'!$D$356:$E$356</c:f>
              <c:numCache>
                <c:formatCode>0_ </c:formatCode>
                <c:ptCount val="2"/>
                <c:pt idx="0">
                  <c:v>172</c:v>
                </c:pt>
                <c:pt idx="1">
                  <c:v>19</c:v>
                </c:pt>
              </c:numCache>
            </c:numRef>
          </c:val>
          <c:extLst>
            <c:ext xmlns:c16="http://schemas.microsoft.com/office/drawing/2014/chart" uri="{C3380CC4-5D6E-409C-BE32-E72D297353CC}">
              <c16:uniqueId val="{00000004-99A1-4A27-A3D9-ACEEC543BD7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(2)'!$B$358:$B$359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00-488E-A67C-D3858B72A0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000-488E-A67C-D3858B72A045}"/>
              </c:ext>
            </c:extLst>
          </c:dPt>
          <c:dLbls>
            <c:dLbl>
              <c:idx val="0"/>
              <c:layout>
                <c:manualLayout>
                  <c:x val="-3.2815613026819922E-2"/>
                  <c:y val="-0.25522944444444445"/>
                </c:manualLayout>
              </c:layout>
              <c:tx>
                <c:rich>
                  <a:bodyPr/>
                  <a:lstStyle/>
                  <a:p>
                    <a:fld id="{4FF2994C-C159-405D-9820-1D05E2BE276E}" type="VALUE">
                      <a:rPr lang="en-US" altLang="ja-JP">
                        <a:solidFill>
                          <a:schemeClr val="bg1"/>
                        </a:solidFill>
                      </a:rPr>
                      <a:pPr/>
                      <a:t>[値]</a:t>
                    </a:fld>
                    <a:r>
                      <a:rPr lang="en-US" altLang="ja-JP" baseline="0" dirty="0">
                        <a:solidFill>
                          <a:schemeClr val="bg1"/>
                        </a:solidFill>
                      </a:rPr>
                      <a:t>
</a:t>
                    </a:r>
                    <a:fld id="{D3300D5B-E3E5-4877-8CAC-D93545CB969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000-488E-A67C-D3858B72A045}"/>
                </c:ext>
              </c:extLst>
            </c:dLbl>
            <c:dLbl>
              <c:idx val="1"/>
              <c:layout>
                <c:manualLayout>
                  <c:x val="9.2814176245210725E-2"/>
                  <c:y val="6.6070440304522388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9000-488E-A67C-D3858B72A0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(2)'!$D$358:$E$358</c:f>
              <c:numCache>
                <c:formatCode>0_ </c:formatCode>
                <c:ptCount val="2"/>
                <c:pt idx="0">
                  <c:v>171</c:v>
                </c:pt>
                <c:pt idx="1">
                  <c:v>23</c:v>
                </c:pt>
              </c:numCache>
            </c:numRef>
          </c:val>
          <c:extLst>
            <c:ext xmlns:c16="http://schemas.microsoft.com/office/drawing/2014/chart" uri="{C3380CC4-5D6E-409C-BE32-E72D297353CC}">
              <c16:uniqueId val="{00000004-9000-488E-A67C-D3858B72A0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'Ｎ％表'!$B$27:$B$28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00-4F12-8C85-A8AE8775DB3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000-4F12-8C85-A8AE8775DB39}"/>
              </c:ext>
            </c:extLst>
          </c:dPt>
          <c:dLbls>
            <c:dLbl>
              <c:idx val="0"/>
              <c:layout>
                <c:manualLayout>
                  <c:x val="-3.0783045977011494E-2"/>
                  <c:y val="-0.2546794444444444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000-4F12-8C85-A8AE8775DB39}"/>
                </c:ext>
              </c:extLst>
            </c:dLbl>
            <c:dLbl>
              <c:idx val="1"/>
              <c:layout>
                <c:manualLayout>
                  <c:x val="4.6997126436781611E-2"/>
                  <c:y val="0.1611072222222222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4000-4F12-8C85-A8AE8775DB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'Ｎ％表'!$D$24:$E$24</c:f>
              <c:strCache>
                <c:ptCount val="2"/>
                <c:pt idx="0">
                  <c:v>薦められる×どちらかというと薦められる</c:v>
                </c:pt>
                <c:pt idx="1">
                  <c:v>あまり薦められない×全く薦められない</c:v>
                </c:pt>
              </c:strCache>
            </c:strRef>
          </c:cat>
          <c:val>
            <c:numRef>
              <c:f>'Ｎ％表'!$D$27:$E$27</c:f>
              <c:numCache>
                <c:formatCode>0_ </c:formatCode>
                <c:ptCount val="2"/>
                <c:pt idx="0">
                  <c:v>426</c:v>
                </c:pt>
                <c:pt idx="1">
                  <c:v>42</c:v>
                </c:pt>
              </c:numCache>
            </c:numRef>
          </c:val>
          <c:extLst>
            <c:ext xmlns:c16="http://schemas.microsoft.com/office/drawing/2014/chart" uri="{C3380CC4-5D6E-409C-BE32-E72D297353CC}">
              <c16:uniqueId val="{00000004-4000-4F12-8C85-A8AE8775DB3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(2)'!$B$360:$B$361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F1-495E-8D91-00254C1C5DD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8F1-495E-8D91-00254C1C5DDD}"/>
              </c:ext>
            </c:extLst>
          </c:dPt>
          <c:dLbls>
            <c:dLbl>
              <c:idx val="0"/>
              <c:layout>
                <c:manualLayout>
                  <c:x val="-6.6580459770116058E-3"/>
                  <c:y val="-0.23966444444444451"/>
                </c:manualLayout>
              </c:layout>
              <c:tx>
                <c:rich>
                  <a:bodyPr/>
                  <a:lstStyle/>
                  <a:p>
                    <a:fld id="{115561A8-2166-4554-85D8-D2CFCC03F332}" type="VALUE">
                      <a:rPr lang="en-US" altLang="ja-JP">
                        <a:solidFill>
                          <a:schemeClr val="bg1"/>
                        </a:solidFill>
                      </a:rPr>
                      <a:pPr/>
                      <a:t>[値]</a:t>
                    </a:fld>
                    <a:r>
                      <a:rPr lang="en-US" altLang="ja-JP" baseline="0" dirty="0">
                        <a:solidFill>
                          <a:schemeClr val="bg1"/>
                        </a:solidFill>
                      </a:rPr>
                      <a:t>
</a:t>
                    </a:r>
                    <a:fld id="{3D34D6E4-6AD7-4201-B4D3-111423598C23}"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8F1-495E-8D91-00254C1C5DDD}"/>
                </c:ext>
              </c:extLst>
            </c:dLbl>
            <c:dLbl>
              <c:idx val="1"/>
              <c:layout>
                <c:manualLayout>
                  <c:x val="-0.18479214559386972"/>
                  <c:y val="8.6430555555555552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28F1-495E-8D91-00254C1C5D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(2)'!$D$360:$E$360</c:f>
              <c:numCache>
                <c:formatCode>0_ </c:formatCode>
                <c:ptCount val="2"/>
                <c:pt idx="0">
                  <c:v>176</c:v>
                </c:pt>
                <c:pt idx="1">
                  <c:v>18</c:v>
                </c:pt>
              </c:numCache>
            </c:numRef>
          </c:val>
          <c:extLst>
            <c:ext xmlns:c16="http://schemas.microsoft.com/office/drawing/2014/chart" uri="{C3380CC4-5D6E-409C-BE32-E72D297353CC}">
              <c16:uniqueId val="{00000004-28F1-495E-8D91-00254C1C5DD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(2)'!$B$362:$B$363</c:f>
              <c:strCache>
                <c:ptCount val="1"/>
                <c:pt idx="0">
                  <c:v>60歳以上86歳未満</c:v>
                </c:pt>
              </c:strCache>
            </c:strRef>
          </c:tx>
          <c:spPr>
            <a:pattFill prst="pct40">
              <a:fgClr>
                <a:schemeClr val="accent1"/>
              </a:fgClr>
              <a:bgClr>
                <a:schemeClr val="bg1"/>
              </a:bgClr>
            </a:pattFill>
          </c:spPr>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E4-4991-9B67-FF4C40190CD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4E4-4991-9B67-FF4C40190CDC}"/>
              </c:ext>
            </c:extLst>
          </c:dPt>
          <c:dLbls>
            <c:dLbl>
              <c:idx val="0"/>
              <c:layout>
                <c:manualLayout>
                  <c:x val="4.8696839080459658E-2"/>
                  <c:y val="-0.28572999999999998"/>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D4E4-4991-9B67-FF4C40190CDC}"/>
                </c:ext>
              </c:extLst>
            </c:dLbl>
            <c:dLbl>
              <c:idx val="1"/>
              <c:layout>
                <c:manualLayout>
                  <c:x val="3.9522511458994797E-2"/>
                  <c:y val="9.5132537174503332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4E4-4991-9B67-FF4C40190C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(2)'!$D$362:$E$362</c:f>
              <c:numCache>
                <c:formatCode>0_ </c:formatCode>
                <c:ptCount val="2"/>
                <c:pt idx="0">
                  <c:v>187</c:v>
                </c:pt>
                <c:pt idx="1">
                  <c:v>11</c:v>
                </c:pt>
              </c:numCache>
            </c:numRef>
          </c:val>
          <c:extLst>
            <c:ext xmlns:c16="http://schemas.microsoft.com/office/drawing/2014/chart" uri="{C3380CC4-5D6E-409C-BE32-E72D297353CC}">
              <c16:uniqueId val="{00000004-D4E4-4991-9B67-FF4C40190CD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(2)'!$B$315:$B$316</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B8-46CA-BECB-F382E125BA9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9B8-46CA-BECB-F382E125BA9B}"/>
              </c:ext>
            </c:extLst>
          </c:dPt>
          <c:dLbls>
            <c:dLbl>
              <c:idx val="0"/>
              <c:layout>
                <c:manualLayout>
                  <c:x val="-1.4390325670498085E-2"/>
                  <c:y val="-0.277996111111111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B9B8-46CA-BECB-F382E125BA9B}"/>
                </c:ext>
              </c:extLst>
            </c:dLbl>
            <c:dLbl>
              <c:idx val="1"/>
              <c:layout>
                <c:manualLayout>
                  <c:x val="7.438505747126431E-2"/>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B9B8-46CA-BECB-F382E125BA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(2)'!$D$312:$E$312</c:f>
              <c:strCache>
                <c:ptCount val="2"/>
                <c:pt idx="0">
                  <c:v>当てはまる×どちらかというと当てはまる</c:v>
                </c:pt>
                <c:pt idx="1">
                  <c:v>あまり当てはまらない×全く当てはまらない</c:v>
                </c:pt>
              </c:strCache>
            </c:strRef>
          </c:cat>
          <c:val>
            <c:numRef>
              <c:f>'Ｎ％表 (2)'!$D$315:$E$315</c:f>
              <c:numCache>
                <c:formatCode>0_ </c:formatCode>
                <c:ptCount val="2"/>
                <c:pt idx="0">
                  <c:v>309</c:v>
                </c:pt>
                <c:pt idx="1">
                  <c:v>29</c:v>
                </c:pt>
              </c:numCache>
            </c:numRef>
          </c:val>
          <c:extLst>
            <c:ext xmlns:c16="http://schemas.microsoft.com/office/drawing/2014/chart" uri="{C3380CC4-5D6E-409C-BE32-E72D297353CC}">
              <c16:uniqueId val="{00000004-B9B8-46CA-BECB-F382E125BA9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(2)'!$B$317:$B$318</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69-4C44-A7C3-CE2DFDC0114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869-4C44-A7C3-CE2DFDC0114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869-4C44-A7C3-CE2DFDC011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(2)'!$D$312:$E$312</c:f>
              <c:strCache>
                <c:ptCount val="2"/>
                <c:pt idx="0">
                  <c:v>当てはまる×どちらかというと当てはまる</c:v>
                </c:pt>
                <c:pt idx="1">
                  <c:v>あまり当てはまらない×全く当てはまらない</c:v>
                </c:pt>
              </c:strCache>
            </c:strRef>
          </c:cat>
          <c:val>
            <c:numRef>
              <c:f>'Ｎ％表 (2)'!$D$317:$E$317</c:f>
              <c:numCache>
                <c:formatCode>0_ </c:formatCode>
                <c:ptCount val="2"/>
                <c:pt idx="0">
                  <c:v>180</c:v>
                </c:pt>
                <c:pt idx="1">
                  <c:v>25</c:v>
                </c:pt>
              </c:numCache>
            </c:numRef>
          </c:val>
          <c:extLst>
            <c:ext xmlns:c16="http://schemas.microsoft.com/office/drawing/2014/chart" uri="{C3380CC4-5D6E-409C-BE32-E72D297353CC}">
              <c16:uniqueId val="{00000004-D869-4C44-A7C3-CE2DFDC0114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(2)'!$B$319:$B$320</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D3-4F36-B1A7-39AD02D868A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CD3-4F36-B1A7-39AD02D868A0}"/>
              </c:ext>
            </c:extLst>
          </c:dPt>
          <c:dLbls>
            <c:dLbl>
              <c:idx val="0"/>
              <c:layout>
                <c:manualLayout>
                  <c:x val="3.4788314176245214E-2"/>
                  <c:y val="-0.27740555555555557"/>
                </c:manualLayout>
              </c:layout>
              <c:tx>
                <c:rich>
                  <a:bodyPr/>
                  <a:lstStyle/>
                  <a:p>
                    <a:fld id="{5A64ADA3-EF93-47DD-BBEC-B59ABC1DCB5A}" type="VALUE">
                      <a:rPr lang="en-US" altLang="ja-JP">
                        <a:solidFill>
                          <a:schemeClr val="bg1"/>
                        </a:solidFill>
                      </a:rPr>
                      <a:pPr/>
                      <a:t>[値]</a:t>
                    </a:fld>
                    <a:r>
                      <a:rPr lang="en-US" altLang="ja-JP" baseline="0" dirty="0">
                        <a:solidFill>
                          <a:schemeClr val="bg1"/>
                        </a:solidFill>
                      </a:rPr>
                      <a:t>
</a:t>
                    </a:r>
                    <a:fld id="{EF7E84EA-6B43-4E59-A6E2-A318E0F306F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CD3-4F36-B1A7-39AD02D868A0}"/>
                </c:ext>
              </c:extLst>
            </c:dLbl>
            <c:dLbl>
              <c:idx val="1"/>
              <c:layout>
                <c:manualLayout>
                  <c:x val="2.7580459770114998E-2"/>
                  <c:y val="2.9986111111111113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6CD3-4F36-B1A7-39AD02D868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(2)'!$D$312:$E$312</c:f>
              <c:strCache>
                <c:ptCount val="2"/>
                <c:pt idx="0">
                  <c:v>当てはまる×どちらかというと当てはまる</c:v>
                </c:pt>
                <c:pt idx="1">
                  <c:v>あまり当てはまらない×全く当てはまらない</c:v>
                </c:pt>
              </c:strCache>
            </c:strRef>
          </c:cat>
          <c:val>
            <c:numRef>
              <c:f>'Ｎ％表 (2)'!$D$319:$E$319</c:f>
              <c:numCache>
                <c:formatCode>0_ </c:formatCode>
                <c:ptCount val="2"/>
                <c:pt idx="0">
                  <c:v>194</c:v>
                </c:pt>
                <c:pt idx="1">
                  <c:v>14</c:v>
                </c:pt>
              </c:numCache>
            </c:numRef>
          </c:val>
          <c:extLst>
            <c:ext xmlns:c16="http://schemas.microsoft.com/office/drawing/2014/chart" uri="{C3380CC4-5D6E-409C-BE32-E72D297353CC}">
              <c16:uniqueId val="{00000004-6CD3-4F36-B1A7-39AD02D868A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(2)'!$B$321:$B$322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A3-4D28-8346-26A74F9B152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EA3-4D28-8346-26A74F9B1525}"/>
              </c:ext>
            </c:extLst>
          </c:dPt>
          <c:dLbls>
            <c:dLbl>
              <c:idx val="0"/>
              <c:layout>
                <c:manualLayout>
                  <c:x val="-2.5579980842911878E-2"/>
                  <c:y val="-0.2767472222222223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7EA3-4D28-8346-26A74F9B1525}"/>
                </c:ext>
              </c:extLst>
            </c:dLbl>
            <c:dLbl>
              <c:idx val="1"/>
              <c:layout>
                <c:manualLayout>
                  <c:x val="7.934770114942534E-2"/>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EA3-4D28-8346-26A74F9B15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(2)'!$D$312:$E$312</c:f>
              <c:strCache>
                <c:ptCount val="2"/>
                <c:pt idx="0">
                  <c:v>当てはまる×どちらかというと当てはまる</c:v>
                </c:pt>
                <c:pt idx="1">
                  <c:v>あまり当てはまらない×全く当てはまらない</c:v>
                </c:pt>
              </c:strCache>
            </c:strRef>
          </c:cat>
          <c:val>
            <c:numRef>
              <c:f>'Ｎ％表 (2)'!$D$321:$E$321</c:f>
              <c:numCache>
                <c:formatCode>0_ </c:formatCode>
                <c:ptCount val="2"/>
                <c:pt idx="0">
                  <c:v>195</c:v>
                </c:pt>
                <c:pt idx="1">
                  <c:v>22</c:v>
                </c:pt>
              </c:numCache>
            </c:numRef>
          </c:val>
          <c:extLst>
            <c:ext xmlns:c16="http://schemas.microsoft.com/office/drawing/2014/chart" uri="{C3380CC4-5D6E-409C-BE32-E72D297353CC}">
              <c16:uniqueId val="{00000004-7EA3-4D28-8346-26A74F9B152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64565523570857"/>
          <c:y val="0.21243055555555559"/>
          <c:w val="0.2781116541999511"/>
          <c:h val="0.6809722222222222"/>
        </c:manualLayout>
      </c:layout>
      <c:pieChart>
        <c:varyColors val="1"/>
        <c:ser>
          <c:idx val="0"/>
          <c:order val="0"/>
          <c:tx>
            <c:strRef>
              <c:f>'1;group～q7'!$AI$1002</c:f>
              <c:strCache>
                <c:ptCount val="1"/>
                <c:pt idx="0">
                  <c:v>おいしいもの</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DE-458F-B29F-69456D8BCB1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FDE-458F-B29F-69456D8BCB1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AFDE-458F-B29F-69456D8BCB1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FDE-458F-B29F-69456D8BCB18}"/>
                </c:ext>
              </c:extLst>
            </c:dLbl>
            <c:dLbl>
              <c:idx val="2"/>
              <c:layout>
                <c:manualLayout>
                  <c:x val="0.13550413196888644"/>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AFDE-458F-B29F-69456D8BCB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'1;group～q7'!$AI$1014:$AI$1016</c:f>
              <c:numCache>
                <c:formatCode>General</c:formatCode>
                <c:ptCount val="3"/>
                <c:pt idx="0">
                  <c:v>878</c:v>
                </c:pt>
                <c:pt idx="1">
                  <c:v>90</c:v>
                </c:pt>
                <c:pt idx="2">
                  <c:v>32</c:v>
                </c:pt>
              </c:numCache>
            </c:numRef>
          </c:val>
          <c:extLst>
            <c:ext xmlns:c16="http://schemas.microsoft.com/office/drawing/2014/chart" uri="{C3380CC4-5D6E-409C-BE32-E72D297353CC}">
              <c16:uniqueId val="{00000006-AFDE-458F-B29F-69456D8BCB1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2104022720865636"/>
          <c:y val="0"/>
          <c:w val="0.55250144501211307"/>
          <c:h val="0.9718145833333331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'Ｎ％表'!$B$237:$B$238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95-41D6-9CB9-832C2564EB5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995-41D6-9CB9-832C2564EB5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995-41D6-9CB9-832C2564EB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'Ｎ％表'!$D$234:$E$234</c:f>
              <c:strCache>
                <c:ptCount val="2"/>
                <c:pt idx="0">
                  <c:v>当てはまる×どちらかというと当てはまる</c:v>
                </c:pt>
                <c:pt idx="1">
                  <c:v>あまり当てはまらない×全く当てはまらない</c:v>
                </c:pt>
              </c:strCache>
            </c:strRef>
          </c:cat>
          <c:val>
            <c:numRef>
              <c:f>'Ｎ％表'!$D$237:$E$237</c:f>
              <c:numCache>
                <c:formatCode>0_ </c:formatCode>
                <c:ptCount val="2"/>
                <c:pt idx="0">
                  <c:v>133</c:v>
                </c:pt>
                <c:pt idx="1">
                  <c:v>279</c:v>
                </c:pt>
              </c:numCache>
            </c:numRef>
          </c:val>
          <c:extLst>
            <c:ext xmlns:c16="http://schemas.microsoft.com/office/drawing/2014/chart" uri="{C3380CC4-5D6E-409C-BE32-E72D297353CC}">
              <c16:uniqueId val="{00000004-9995-41D6-9CB9-832C2564EB5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'Ｎ％表'!$B$239:$B$240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37-4963-B570-5CB3BC15FE8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E37-4963-B570-5CB3BC15FE8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E37-4963-B570-5CB3BC15FE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'Ｎ％表'!$D$234:$E$234</c:f>
              <c:strCache>
                <c:ptCount val="2"/>
                <c:pt idx="0">
                  <c:v>当てはまる×どちらかというと当てはまる</c:v>
                </c:pt>
                <c:pt idx="1">
                  <c:v>あまり当てはまらない×全く当てはまらない</c:v>
                </c:pt>
              </c:strCache>
            </c:strRef>
          </c:cat>
          <c:val>
            <c:numRef>
              <c:f>'Ｎ％表'!$D$239:$E$239</c:f>
              <c:numCache>
                <c:formatCode>0_ </c:formatCode>
                <c:ptCount val="2"/>
                <c:pt idx="0">
                  <c:v>103</c:v>
                </c:pt>
                <c:pt idx="1">
                  <c:v>328</c:v>
                </c:pt>
              </c:numCache>
            </c:numRef>
          </c:val>
          <c:extLst>
            <c:ext xmlns:c16="http://schemas.microsoft.com/office/drawing/2014/chart" uri="{C3380CC4-5D6E-409C-BE32-E72D297353CC}">
              <c16:uniqueId val="{00000004-3E37-4963-B570-5CB3BC15FE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(2)'!$B$370:$B$371</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54-40F2-8D26-080AD9A6766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754-40F2-8D26-080AD9A6766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754-40F2-8D26-080AD9A676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(2)'!$D$367:$E$367</c:f>
              <c:strCache>
                <c:ptCount val="2"/>
                <c:pt idx="0">
                  <c:v>当てはまる×どちらかというと当てはまる</c:v>
                </c:pt>
                <c:pt idx="1">
                  <c:v>あまり当てはまらない×全く当てはまらない</c:v>
                </c:pt>
              </c:strCache>
            </c:strRef>
          </c:cat>
          <c:val>
            <c:numRef>
              <c:f>'Ｎ％表 (2)'!$D$370:$E$370</c:f>
              <c:numCache>
                <c:formatCode>0_ </c:formatCode>
                <c:ptCount val="2"/>
                <c:pt idx="0">
                  <c:v>45</c:v>
                </c:pt>
                <c:pt idx="1">
                  <c:v>124</c:v>
                </c:pt>
              </c:numCache>
            </c:numRef>
          </c:val>
          <c:extLst>
            <c:ext xmlns:c16="http://schemas.microsoft.com/office/drawing/2014/chart" uri="{C3380CC4-5D6E-409C-BE32-E72D297353CC}">
              <c16:uniqueId val="{00000004-1754-40F2-8D26-080AD9A6766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'Ｎ％表'!$B$29:$B$30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D0-4F68-B2E7-34F5A58BDF5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3D0-4F68-B2E7-34F5A58BDF5D}"/>
              </c:ext>
            </c:extLst>
          </c:dPt>
          <c:dLbls>
            <c:dLbl>
              <c:idx val="0"/>
              <c:layout>
                <c:manualLayout>
                  <c:x val="-6.102554894899262E-2"/>
                  <c:y val="-0.2449925005729737"/>
                </c:manualLayout>
              </c:layout>
              <c:tx>
                <c:rich>
                  <a:bodyPr/>
                  <a:lstStyle/>
                  <a:p>
                    <a:fld id="{2CF5D380-C497-4D3F-AC0A-981DCA3A1F2A}" type="VALUE">
                      <a:rPr lang="en-US" altLang="ja-JP">
                        <a:solidFill>
                          <a:schemeClr val="bg1"/>
                        </a:solidFill>
                      </a:rPr>
                      <a:pPr/>
                      <a:t>[値]</a:t>
                    </a:fld>
                    <a:r>
                      <a:rPr lang="en-US" altLang="ja-JP" baseline="0" dirty="0">
                        <a:solidFill>
                          <a:schemeClr val="bg1"/>
                        </a:solidFill>
                      </a:rPr>
                      <a:t>
</a:t>
                    </a:r>
                    <a:fld id="{3B0F96B3-CA69-4F29-87C0-191E1ECFB0BE}"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3D0-4F68-B2E7-34F5A58BDF5D}"/>
                </c:ext>
              </c:extLst>
            </c:dLbl>
            <c:dLbl>
              <c:idx val="1"/>
              <c:layout>
                <c:manualLayout>
                  <c:x val="8.7996168582375481E-2"/>
                  <c:y val="0.16424277777777777"/>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93D0-4F68-B2E7-34F5A58BDF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'Ｎ％表'!$D$24:$E$24</c:f>
              <c:strCache>
                <c:ptCount val="2"/>
                <c:pt idx="0">
                  <c:v>薦められる×どちらかというと薦められる</c:v>
                </c:pt>
                <c:pt idx="1">
                  <c:v>あまり薦められない×全く薦められない</c:v>
                </c:pt>
              </c:strCache>
            </c:strRef>
          </c:cat>
          <c:val>
            <c:numRef>
              <c:f>'Ｎ％表'!$D$29:$E$29</c:f>
              <c:numCache>
                <c:formatCode>0_ </c:formatCode>
                <c:ptCount val="2"/>
                <c:pt idx="0">
                  <c:v>418</c:v>
                </c:pt>
                <c:pt idx="1">
                  <c:v>57</c:v>
                </c:pt>
              </c:numCache>
            </c:numRef>
          </c:val>
          <c:extLst>
            <c:ext xmlns:c16="http://schemas.microsoft.com/office/drawing/2014/chart" uri="{C3380CC4-5D6E-409C-BE32-E72D297353CC}">
              <c16:uniqueId val="{00000004-93D0-4F68-B2E7-34F5A58BDF5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(2)'!$B$372:$B$373</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3D-4E6B-AB19-D10C8E07E06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3D-4E6B-AB19-D10C8E07E06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3D-4E6B-AB19-D10C8E07E0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(2)'!$D$367:$E$367</c:f>
              <c:strCache>
                <c:ptCount val="2"/>
                <c:pt idx="0">
                  <c:v>当てはまる×どちらかというと当てはまる</c:v>
                </c:pt>
                <c:pt idx="1">
                  <c:v>あまり当てはまらない×全く当てはまらない</c:v>
                </c:pt>
              </c:strCache>
            </c:strRef>
          </c:cat>
          <c:val>
            <c:numRef>
              <c:f>'Ｎ％表 (2)'!$D$372:$E$372</c:f>
              <c:numCache>
                <c:formatCode>0_ </c:formatCode>
                <c:ptCount val="2"/>
                <c:pt idx="0">
                  <c:v>49</c:v>
                </c:pt>
                <c:pt idx="1">
                  <c:v>119</c:v>
                </c:pt>
              </c:numCache>
            </c:numRef>
          </c:val>
          <c:extLst>
            <c:ext xmlns:c16="http://schemas.microsoft.com/office/drawing/2014/chart" uri="{C3380CC4-5D6E-409C-BE32-E72D297353CC}">
              <c16:uniqueId val="{00000004-ED3D-4E6B-AB19-D10C8E07E06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(2)'!$B$376:$B$377</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6D-43CE-BBF7-191CE7D4463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36D-43CE-BBF7-191CE7D4463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36D-43CE-BBF7-191CE7D446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(2)'!$D$367:$E$367</c:f>
              <c:strCache>
                <c:ptCount val="2"/>
                <c:pt idx="0">
                  <c:v>当てはまる×どちらかというと当てはまる</c:v>
                </c:pt>
                <c:pt idx="1">
                  <c:v>あまり当てはまらない×全く当てはまらない</c:v>
                </c:pt>
              </c:strCache>
            </c:strRef>
          </c:cat>
          <c:val>
            <c:numRef>
              <c:f>'Ｎ％表 (2)'!$D$376:$E$376</c:f>
              <c:numCache>
                <c:formatCode>0_ </c:formatCode>
                <c:ptCount val="2"/>
                <c:pt idx="0">
                  <c:v>38</c:v>
                </c:pt>
                <c:pt idx="1">
                  <c:v>124</c:v>
                </c:pt>
              </c:numCache>
            </c:numRef>
          </c:val>
          <c:extLst>
            <c:ext xmlns:c16="http://schemas.microsoft.com/office/drawing/2014/chart" uri="{C3380CC4-5D6E-409C-BE32-E72D297353CC}">
              <c16:uniqueId val="{00000004-736D-43CE-BBF7-191CE7D4463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(2)'!$B$374:$B$375</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AE-417D-B38C-2F096A29249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3AE-417D-B38C-2F096A29249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3AE-417D-B38C-2F096A2924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(2)'!$D$367:$E$367</c:f>
              <c:strCache>
                <c:ptCount val="2"/>
                <c:pt idx="0">
                  <c:v>当てはまる×どちらかというと当てはまる</c:v>
                </c:pt>
                <c:pt idx="1">
                  <c:v>あまり当てはまらない×全く当てはまらない</c:v>
                </c:pt>
              </c:strCache>
            </c:strRef>
          </c:cat>
          <c:val>
            <c:numRef>
              <c:f>'Ｎ％表 (2)'!$D$374:$E$374</c:f>
              <c:numCache>
                <c:formatCode>0_ </c:formatCode>
                <c:ptCount val="2"/>
                <c:pt idx="0">
                  <c:v>45</c:v>
                </c:pt>
                <c:pt idx="1">
                  <c:v>124</c:v>
                </c:pt>
              </c:numCache>
            </c:numRef>
          </c:val>
          <c:extLst>
            <c:ext xmlns:c16="http://schemas.microsoft.com/office/drawing/2014/chart" uri="{C3380CC4-5D6E-409C-BE32-E72D297353CC}">
              <c16:uniqueId val="{00000004-D3AE-417D-B38C-2F096A29249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(2)'!$B$378:$B$379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CB-457C-9E23-D1BCFB749AB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ACB-457C-9E23-D1BCFB749AB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ACB-457C-9E23-D1BCFB749A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(2)'!$D$367:$E$367</c:f>
              <c:strCache>
                <c:ptCount val="2"/>
                <c:pt idx="0">
                  <c:v>当てはまる×どちらかというと当てはまる</c:v>
                </c:pt>
                <c:pt idx="1">
                  <c:v>あまり当てはまらない×全く当てはまらない</c:v>
                </c:pt>
              </c:strCache>
            </c:strRef>
          </c:cat>
          <c:val>
            <c:numRef>
              <c:f>'Ｎ％表 (2)'!$D$378:$E$378</c:f>
              <c:numCache>
                <c:formatCode>0_ </c:formatCode>
                <c:ptCount val="2"/>
                <c:pt idx="0">
                  <c:v>59</c:v>
                </c:pt>
                <c:pt idx="1">
                  <c:v>116</c:v>
                </c:pt>
              </c:numCache>
            </c:numRef>
          </c:val>
          <c:extLst>
            <c:ext xmlns:c16="http://schemas.microsoft.com/office/drawing/2014/chart" uri="{C3380CC4-5D6E-409C-BE32-E72D297353CC}">
              <c16:uniqueId val="{00000004-2ACB-457C-9E23-D1BCFB749AB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(2)'!$B$329:$B$330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D6-4517-B7CA-139E5ED1EC0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DD6-4517-B7CA-139E5ED1EC0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DD6-4517-B7CA-139E5ED1EC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(2)'!$D$326:$E$326</c:f>
              <c:strCache>
                <c:ptCount val="2"/>
                <c:pt idx="0">
                  <c:v>当てはまる×どちらかというと当てはまる</c:v>
                </c:pt>
                <c:pt idx="1">
                  <c:v>あまり当てはまらない×全く当てはまらない</c:v>
                </c:pt>
              </c:strCache>
            </c:strRef>
          </c:cat>
          <c:val>
            <c:numRef>
              <c:f>'Ｎ％表 (2)'!$D$329:$E$329</c:f>
              <c:numCache>
                <c:formatCode>0_ </c:formatCode>
                <c:ptCount val="2"/>
                <c:pt idx="0">
                  <c:v>85</c:v>
                </c:pt>
                <c:pt idx="1">
                  <c:v>213</c:v>
                </c:pt>
              </c:numCache>
            </c:numRef>
          </c:val>
          <c:extLst>
            <c:ext xmlns:c16="http://schemas.microsoft.com/office/drawing/2014/chart" uri="{C3380CC4-5D6E-409C-BE32-E72D297353CC}">
              <c16:uniqueId val="{00000004-0DD6-4517-B7CA-139E5ED1EC0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(2)'!$B$331:$B$332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93-40C0-85AD-DF10BB9C38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793-40C0-85AD-DF10BB9C382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793-40C0-85AD-DF10BB9C38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(2)'!$D$326:$E$326</c:f>
              <c:strCache>
                <c:ptCount val="2"/>
                <c:pt idx="0">
                  <c:v>当てはまる×どちらかというと当てはまる</c:v>
                </c:pt>
                <c:pt idx="1">
                  <c:v>あまり当てはまらない×全く当てはまらない</c:v>
                </c:pt>
              </c:strCache>
            </c:strRef>
          </c:cat>
          <c:val>
            <c:numRef>
              <c:f>'Ｎ％表 (2)'!$D$331:$E$331</c:f>
              <c:numCache>
                <c:formatCode>0_ </c:formatCode>
                <c:ptCount val="2"/>
                <c:pt idx="0">
                  <c:v>42</c:v>
                </c:pt>
                <c:pt idx="1">
                  <c:v>134</c:v>
                </c:pt>
              </c:numCache>
            </c:numRef>
          </c:val>
          <c:extLst>
            <c:ext xmlns:c16="http://schemas.microsoft.com/office/drawing/2014/chart" uri="{C3380CC4-5D6E-409C-BE32-E72D297353CC}">
              <c16:uniqueId val="{00000004-D793-40C0-85AD-DF10BB9C38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(2)'!$B$333:$B$334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AE-4C52-9A14-FCA4285A3E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4AE-4C52-9A14-FCA4285A3E8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4AE-4C52-9A14-FCA4285A3E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(2)'!$D$326:$E$326</c:f>
              <c:strCache>
                <c:ptCount val="2"/>
                <c:pt idx="0">
                  <c:v>当てはまる×どちらかというと当てはまる</c:v>
                </c:pt>
                <c:pt idx="1">
                  <c:v>あまり当てはまらない×全く当てはまらない</c:v>
                </c:pt>
              </c:strCache>
            </c:strRef>
          </c:cat>
          <c:val>
            <c:numRef>
              <c:f>'Ｎ％表 (2)'!$D$333:$E$333</c:f>
              <c:numCache>
                <c:formatCode>0_ </c:formatCode>
                <c:ptCount val="2"/>
                <c:pt idx="0">
                  <c:v>50</c:v>
                </c:pt>
                <c:pt idx="1">
                  <c:v>130</c:v>
                </c:pt>
              </c:numCache>
            </c:numRef>
          </c:val>
          <c:extLst>
            <c:ext xmlns:c16="http://schemas.microsoft.com/office/drawing/2014/chart" uri="{C3380CC4-5D6E-409C-BE32-E72D297353CC}">
              <c16:uniqueId val="{00000004-94AE-4C52-9A14-FCA4285A3E8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(2)'!$B$335:$B$336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16-42EF-BB11-68E2964C061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C16-42EF-BB11-68E2964C061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C16-42EF-BB11-68E2964C06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(2)'!$D$326:$E$326</c:f>
              <c:strCache>
                <c:ptCount val="2"/>
                <c:pt idx="0">
                  <c:v>当てはまる×どちらかというと当てはまる</c:v>
                </c:pt>
                <c:pt idx="1">
                  <c:v>あまり当てはまらない×全く当てはまらない</c:v>
                </c:pt>
              </c:strCache>
            </c:strRef>
          </c:cat>
          <c:val>
            <c:numRef>
              <c:f>'Ｎ％表 (2)'!$D$335:$E$335</c:f>
              <c:numCache>
                <c:formatCode>0_ </c:formatCode>
                <c:ptCount val="2"/>
                <c:pt idx="0">
                  <c:v>59</c:v>
                </c:pt>
                <c:pt idx="1">
                  <c:v>130</c:v>
                </c:pt>
              </c:numCache>
            </c:numRef>
          </c:val>
          <c:extLst>
            <c:ext xmlns:c16="http://schemas.microsoft.com/office/drawing/2014/chart" uri="{C3380CC4-5D6E-409C-BE32-E72D297353CC}">
              <c16:uniqueId val="{00000004-4C16-42EF-BB11-68E2964C061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24128161831656"/>
          <c:y val="0.20800871490394907"/>
          <c:w val="0.28213736170780856"/>
          <c:h val="0.6809722222222222"/>
        </c:manualLayout>
      </c:layout>
      <c:pieChart>
        <c:varyColors val="1"/>
        <c:ser>
          <c:idx val="0"/>
          <c:order val="0"/>
          <c:tx>
            <c:strRef>
              <c:f>'1;group～q7'!$AJ$1002</c:f>
              <c:strCache>
                <c:ptCount val="1"/>
                <c:pt idx="0">
                  <c:v>環境意識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14-4147-B8D5-C4E8CE9819C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314-4147-B8D5-C4E8CE9819C4}"/>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1314-4147-B8D5-C4E8CE9819C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314-4147-B8D5-C4E8CE9819C4}"/>
                </c:ext>
              </c:extLst>
            </c:dLbl>
            <c:dLbl>
              <c:idx val="2"/>
              <c:layout>
                <c:manualLayout>
                  <c:x val="6.7219528531953482E-2"/>
                  <c:y val="0.21828125000000001"/>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1314-4147-B8D5-C4E8CE9819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'1;group～q7'!$AJ$1014:$AJ$1016</c:f>
              <c:numCache>
                <c:formatCode>General</c:formatCode>
                <c:ptCount val="3"/>
                <c:pt idx="0">
                  <c:v>236</c:v>
                </c:pt>
                <c:pt idx="1">
                  <c:v>607</c:v>
                </c:pt>
                <c:pt idx="2">
                  <c:v>157</c:v>
                </c:pt>
              </c:numCache>
            </c:numRef>
          </c:val>
          <c:extLst>
            <c:ext xmlns:c16="http://schemas.microsoft.com/office/drawing/2014/chart" uri="{C3380CC4-5D6E-409C-BE32-E72D297353CC}">
              <c16:uniqueId val="{00000006-1314-4147-B8D5-C4E8CE9819C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7602772742777083"/>
          <c:y val="6.4325936323752178E-2"/>
          <c:w val="0.497513946873617"/>
          <c:h val="0.9356740636762478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'Ｎ％表'!$B$247:$B$248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83-410F-BF66-76FF5B211CB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483-410F-BF66-76FF5B211CB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483-410F-BF66-76FF5B211CBF}"/>
                </c:ext>
              </c:extLst>
            </c:dLbl>
            <c:dLbl>
              <c:idx val="1"/>
              <c:layout>
                <c:manualLayout>
                  <c:x val="4.4600854700854703E-2"/>
                  <c:y val="0.1411111111111110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483-410F-BF66-76FF5B211C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'Ｎ％表'!$D$244:$E$244</c:f>
              <c:strCache>
                <c:ptCount val="2"/>
                <c:pt idx="0">
                  <c:v>当てはまる×どちらかというと当てはまる</c:v>
                </c:pt>
                <c:pt idx="1">
                  <c:v>あまり当てはまらない×全く当てはまらない</c:v>
                </c:pt>
              </c:strCache>
            </c:strRef>
          </c:cat>
          <c:val>
            <c:numRef>
              <c:f>'Ｎ％表'!$D$247:$E$247</c:f>
              <c:numCache>
                <c:formatCode>0_ </c:formatCode>
                <c:ptCount val="2"/>
                <c:pt idx="0">
                  <c:v>442</c:v>
                </c:pt>
                <c:pt idx="1">
                  <c:v>36</c:v>
                </c:pt>
              </c:numCache>
            </c:numRef>
          </c:val>
          <c:extLst>
            <c:ext xmlns:c16="http://schemas.microsoft.com/office/drawing/2014/chart" uri="{C3380CC4-5D6E-409C-BE32-E72D297353CC}">
              <c16:uniqueId val="{00000004-7483-410F-BF66-76FF5B211CB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'Ｎ％表'!$B$7:$B$8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1D-4BA3-90A6-175A44C9F90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51D-4BA3-90A6-175A44C9F901}"/>
              </c:ext>
            </c:extLst>
          </c:dPt>
          <c:dLbls>
            <c:dLbl>
              <c:idx val="0"/>
              <c:layout>
                <c:manualLayout>
                  <c:x val="-2.0264128352490422E-2"/>
                  <c:y val="-0.2823311111111110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51D-4BA3-90A6-175A44C9F901}"/>
                </c:ext>
              </c:extLst>
            </c:dLbl>
            <c:dLbl>
              <c:idx val="1"/>
              <c:layout>
                <c:manualLayout>
                  <c:x val="5.0967948717948665E-2"/>
                  <c:y val="0.160134567901234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51D-4BA3-90A6-175A44C9F9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'Ｎ％表'!$D$4:$E$4</c:f>
              <c:strCache>
                <c:ptCount val="2"/>
                <c:pt idx="0">
                  <c:v>感じる×どちらかというと感じる</c:v>
                </c:pt>
                <c:pt idx="1">
                  <c:v>あまり感じない×全く感じない</c:v>
                </c:pt>
              </c:strCache>
            </c:strRef>
          </c:cat>
          <c:val>
            <c:numRef>
              <c:f>'Ｎ％表'!$D$7:$E$7</c:f>
              <c:numCache>
                <c:formatCode>0_ </c:formatCode>
                <c:ptCount val="2"/>
                <c:pt idx="0">
                  <c:v>442</c:v>
                </c:pt>
                <c:pt idx="1">
                  <c:v>45</c:v>
                </c:pt>
              </c:numCache>
            </c:numRef>
          </c:val>
          <c:extLst>
            <c:ext xmlns:c16="http://schemas.microsoft.com/office/drawing/2014/chart" uri="{C3380CC4-5D6E-409C-BE32-E72D297353CC}">
              <c16:uniqueId val="{00000004-D51D-4BA3-90A6-175A44C9F90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(2)'!$B$34:$B$35</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7F-4E02-B402-721A7399A69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D7F-4E02-B402-721A7399A69C}"/>
              </c:ext>
            </c:extLst>
          </c:dPt>
          <c:dLbls>
            <c:dLbl>
              <c:idx val="0"/>
              <c:layout>
                <c:manualLayout>
                  <c:x val="-2.6120210727969349E-2"/>
                  <c:y val="-0.21520222222222229"/>
                </c:manualLayout>
              </c:layout>
              <c:tx>
                <c:rich>
                  <a:bodyPr/>
                  <a:lstStyle/>
                  <a:p>
                    <a:fld id="{361303A3-F896-4A83-9FB6-5F3EDCFF45E7}" type="VALUE">
                      <a:rPr lang="en-US" altLang="ja-JP">
                        <a:solidFill>
                          <a:schemeClr val="bg1"/>
                        </a:solidFill>
                      </a:rPr>
                      <a:pPr/>
                      <a:t>[値]</a:t>
                    </a:fld>
                    <a:r>
                      <a:rPr lang="en-US" altLang="ja-JP" baseline="0" dirty="0">
                        <a:solidFill>
                          <a:schemeClr val="bg1"/>
                        </a:solidFill>
                      </a:rPr>
                      <a:t>
</a:t>
                    </a:r>
                    <a:fld id="{A968B9D4-3D05-42FC-86C2-C709AC1ACAC0}"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D7F-4E02-B402-721A7399A6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(2)'!$D$31:$E$31</c:f>
              <c:strCache>
                <c:ptCount val="2"/>
                <c:pt idx="0">
                  <c:v>薦められる×どちらかというと薦められる</c:v>
                </c:pt>
                <c:pt idx="1">
                  <c:v>あまり薦められない×全く薦められない</c:v>
                </c:pt>
              </c:strCache>
            </c:strRef>
          </c:cat>
          <c:val>
            <c:numRef>
              <c:f>'Ｎ％表 (2)'!$D$34:$E$34</c:f>
              <c:numCache>
                <c:formatCode>0_ </c:formatCode>
                <c:ptCount val="2"/>
                <c:pt idx="0">
                  <c:v>169</c:v>
                </c:pt>
                <c:pt idx="1">
                  <c:v>16</c:v>
                </c:pt>
              </c:numCache>
            </c:numRef>
          </c:val>
          <c:extLst>
            <c:ext xmlns:c16="http://schemas.microsoft.com/office/drawing/2014/chart" uri="{C3380CC4-5D6E-409C-BE32-E72D297353CC}">
              <c16:uniqueId val="{00000004-DD7F-4E02-B402-721A7399A69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'Ｎ％表'!$B$249:$B$250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41-4572-925A-61C3826640C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641-4572-925A-61C3826640C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641-4572-925A-61C3826640C9}"/>
                </c:ext>
              </c:extLst>
            </c:dLbl>
            <c:dLbl>
              <c:idx val="1"/>
              <c:layout>
                <c:manualLayout>
                  <c:x val="4.822820512820513E-2"/>
                  <c:y val="0.15345833333333336"/>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B641-4572-925A-61C3826640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'Ｎ％表'!$D$244:$E$244</c:f>
              <c:strCache>
                <c:ptCount val="2"/>
                <c:pt idx="0">
                  <c:v>当てはまる×どちらかというと当てはまる</c:v>
                </c:pt>
                <c:pt idx="1">
                  <c:v>あまり当てはまらない×全く当てはまらない</c:v>
                </c:pt>
              </c:strCache>
            </c:strRef>
          </c:cat>
          <c:val>
            <c:numRef>
              <c:f>'Ｎ％表'!$D$249:$E$249</c:f>
              <c:numCache>
                <c:formatCode>0_ </c:formatCode>
                <c:ptCount val="2"/>
                <c:pt idx="0">
                  <c:v>443</c:v>
                </c:pt>
                <c:pt idx="1">
                  <c:v>43</c:v>
                </c:pt>
              </c:numCache>
            </c:numRef>
          </c:val>
          <c:extLst>
            <c:ext xmlns:c16="http://schemas.microsoft.com/office/drawing/2014/chart" uri="{C3380CC4-5D6E-409C-BE32-E72D297353CC}">
              <c16:uniqueId val="{00000004-B641-4572-925A-61C3826640C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(2)'!$B$386:$B$387</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E8-4C5C-A6BE-33471AAA2A4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6E8-4C5C-A6BE-33471AAA2A4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6E8-4C5C-A6BE-33471AAA2A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(2)'!$D$383:$E$383</c:f>
              <c:strCache>
                <c:ptCount val="2"/>
                <c:pt idx="0">
                  <c:v>当てはまる×どちらかというと当てはまる</c:v>
                </c:pt>
                <c:pt idx="1">
                  <c:v>あまり当てはまらない×全く当てはまらない</c:v>
                </c:pt>
              </c:strCache>
            </c:strRef>
          </c:cat>
          <c:val>
            <c:numRef>
              <c:f>'Ｎ％表 (2)'!$D$386:$E$386</c:f>
              <c:numCache>
                <c:formatCode>0_ </c:formatCode>
                <c:ptCount val="2"/>
                <c:pt idx="0">
                  <c:v>175</c:v>
                </c:pt>
                <c:pt idx="1">
                  <c:v>15</c:v>
                </c:pt>
              </c:numCache>
            </c:numRef>
          </c:val>
          <c:extLst>
            <c:ext xmlns:c16="http://schemas.microsoft.com/office/drawing/2014/chart" uri="{C3380CC4-5D6E-409C-BE32-E72D297353CC}">
              <c16:uniqueId val="{00000004-76E8-4C5C-A6BE-33471AAA2A4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(2)'!$B$388:$B$389</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F0-45D1-9E8B-17416F99F3D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AF0-45D1-9E8B-17416F99F3D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AF0-45D1-9E8B-17416F99F3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(2)'!$D$383:$E$383</c:f>
              <c:strCache>
                <c:ptCount val="2"/>
                <c:pt idx="0">
                  <c:v>当てはまる×どちらかというと当てはまる</c:v>
                </c:pt>
                <c:pt idx="1">
                  <c:v>あまり当てはまらない×全く当てはまらない</c:v>
                </c:pt>
              </c:strCache>
            </c:strRef>
          </c:cat>
          <c:val>
            <c:numRef>
              <c:f>'Ｎ％表 (2)'!$D$388:$E$388</c:f>
              <c:numCache>
                <c:formatCode>0_ </c:formatCode>
                <c:ptCount val="2"/>
                <c:pt idx="0">
                  <c:v>171</c:v>
                </c:pt>
                <c:pt idx="1">
                  <c:v>17</c:v>
                </c:pt>
              </c:numCache>
            </c:numRef>
          </c:val>
          <c:extLst>
            <c:ext xmlns:c16="http://schemas.microsoft.com/office/drawing/2014/chart" uri="{C3380CC4-5D6E-409C-BE32-E72D297353CC}">
              <c16:uniqueId val="{00000004-5AF0-45D1-9E8B-17416F99F3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(2)'!$B$390:$B$391</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8F-41C2-A3C9-D69A861A980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38F-41C2-A3C9-D69A861A980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38F-41C2-A3C9-D69A861A98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(2)'!$D$383:$E$383</c:f>
              <c:strCache>
                <c:ptCount val="2"/>
                <c:pt idx="0">
                  <c:v>当てはまる×どちらかというと当てはまる</c:v>
                </c:pt>
                <c:pt idx="1">
                  <c:v>あまり当てはまらない×全く当てはまらない</c:v>
                </c:pt>
              </c:strCache>
            </c:strRef>
          </c:cat>
          <c:val>
            <c:numRef>
              <c:f>'Ｎ％表 (2)'!$D$390:$E$390</c:f>
              <c:numCache>
                <c:formatCode>0_ </c:formatCode>
                <c:ptCount val="2"/>
                <c:pt idx="0">
                  <c:v>178</c:v>
                </c:pt>
                <c:pt idx="1">
                  <c:v>17</c:v>
                </c:pt>
              </c:numCache>
            </c:numRef>
          </c:val>
          <c:extLst>
            <c:ext xmlns:c16="http://schemas.microsoft.com/office/drawing/2014/chart" uri="{C3380CC4-5D6E-409C-BE32-E72D297353CC}">
              <c16:uniqueId val="{00000004-638F-41C2-A3C9-D69A861A980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(2)'!$B$392:$B$393</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03-4BBD-B4DE-A8633C32823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A03-4BBD-B4DE-A8633C32823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A03-4BBD-B4DE-A8633C3282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(2)'!$D$383:$E$383</c:f>
              <c:strCache>
                <c:ptCount val="2"/>
                <c:pt idx="0">
                  <c:v>当てはまる×どちらかというと当てはまる</c:v>
                </c:pt>
                <c:pt idx="1">
                  <c:v>あまり当てはまらない×全く当てはまらない</c:v>
                </c:pt>
              </c:strCache>
            </c:strRef>
          </c:cat>
          <c:val>
            <c:numRef>
              <c:f>'Ｎ％表 (2)'!$D$392:$E$392</c:f>
              <c:numCache>
                <c:formatCode>0_ </c:formatCode>
                <c:ptCount val="2"/>
                <c:pt idx="0">
                  <c:v>178</c:v>
                </c:pt>
                <c:pt idx="1">
                  <c:v>14</c:v>
                </c:pt>
              </c:numCache>
            </c:numRef>
          </c:val>
          <c:extLst>
            <c:ext xmlns:c16="http://schemas.microsoft.com/office/drawing/2014/chart" uri="{C3380CC4-5D6E-409C-BE32-E72D297353CC}">
              <c16:uniqueId val="{00000004-9A03-4BBD-B4DE-A8633C32823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(2)'!$B$394:$B$395</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D4-49E1-AAC6-57E21D97BFD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D4-49E1-AAC6-57E21D97BFD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D4-49E1-AAC6-57E21D97BF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(2)'!$D$383:$E$383</c:f>
              <c:strCache>
                <c:ptCount val="2"/>
                <c:pt idx="0">
                  <c:v>当てはまる×どちらかというと当てはまる</c:v>
                </c:pt>
                <c:pt idx="1">
                  <c:v>あまり当てはまらない×全く当てはまらない</c:v>
                </c:pt>
              </c:strCache>
            </c:strRef>
          </c:cat>
          <c:val>
            <c:numRef>
              <c:f>'Ｎ％表 (2)'!$D$394:$E$394</c:f>
              <c:numCache>
                <c:formatCode>0_ </c:formatCode>
                <c:ptCount val="2"/>
                <c:pt idx="0">
                  <c:v>183</c:v>
                </c:pt>
                <c:pt idx="1">
                  <c:v>16</c:v>
                </c:pt>
              </c:numCache>
            </c:numRef>
          </c:val>
          <c:extLst>
            <c:ext xmlns:c16="http://schemas.microsoft.com/office/drawing/2014/chart" uri="{C3380CC4-5D6E-409C-BE32-E72D297353CC}">
              <c16:uniqueId val="{00000004-EDD4-49E1-AAC6-57E21D97BFD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(2)'!$B$343:$B$344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4C-4267-8E79-26744BF7BB2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34C-4267-8E79-26744BF7BB2D}"/>
              </c:ext>
            </c:extLst>
          </c:dPt>
          <c:dLbls>
            <c:dLbl>
              <c:idx val="0"/>
              <c:layout>
                <c:manualLayout>
                  <c:x val="-5.116810344827586E-2"/>
                  <c:y val="-0.22601222222222223"/>
                </c:manualLayout>
              </c:layout>
              <c:tx>
                <c:rich>
                  <a:bodyPr/>
                  <a:lstStyle/>
                  <a:p>
                    <a:fld id="{0698F8AD-980C-438D-A707-B76ADDB0256B}" type="VALUE">
                      <a:rPr lang="en-US" altLang="ja-JP">
                        <a:solidFill>
                          <a:schemeClr val="bg1"/>
                        </a:solidFill>
                      </a:rPr>
                      <a:pPr/>
                      <a:t>[値]</a:t>
                    </a:fld>
                    <a:r>
                      <a:rPr lang="en-US" altLang="ja-JP" baseline="0" dirty="0">
                        <a:solidFill>
                          <a:schemeClr val="bg1"/>
                        </a:solidFill>
                      </a:rPr>
                      <a:t>
</a:t>
                    </a:r>
                    <a:fld id="{54A8672D-A841-4E03-A300-51E1D7290175}"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B34C-4267-8E79-26744BF7BB2D}"/>
                </c:ext>
              </c:extLst>
            </c:dLbl>
            <c:dLbl>
              <c:idx val="1"/>
              <c:layout>
                <c:manualLayout>
                  <c:x val="5.3640325670498083E-2"/>
                  <c:y val="0.100541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B34C-4267-8E79-26744BF7B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(2)'!$D$340:$E$340</c:f>
              <c:strCache>
                <c:ptCount val="2"/>
                <c:pt idx="0">
                  <c:v>当てはまる×どちらかというと当てはまる</c:v>
                </c:pt>
                <c:pt idx="1">
                  <c:v>あまり当てはまらない×全く当てはまらない</c:v>
                </c:pt>
              </c:strCache>
            </c:strRef>
          </c:cat>
          <c:val>
            <c:numRef>
              <c:f>'Ｎ％表 (2)'!$D$343:$E$343</c:f>
              <c:numCache>
                <c:formatCode>0_ </c:formatCode>
                <c:ptCount val="2"/>
                <c:pt idx="0">
                  <c:v>302</c:v>
                </c:pt>
                <c:pt idx="1">
                  <c:v>30</c:v>
                </c:pt>
              </c:numCache>
            </c:numRef>
          </c:val>
          <c:extLst>
            <c:ext xmlns:c16="http://schemas.microsoft.com/office/drawing/2014/chart" uri="{C3380CC4-5D6E-409C-BE32-E72D297353CC}">
              <c16:uniqueId val="{00000004-B34C-4267-8E79-26744BF7BB2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(2)'!$B$345:$B$346</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58-4663-AD7E-A1800A1A9BE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658-4663-AD7E-A1800A1A9BE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658-4663-AD7E-A1800A1A9B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(2)'!$D$340:$E$340</c:f>
              <c:strCache>
                <c:ptCount val="2"/>
                <c:pt idx="0">
                  <c:v>当てはまる×どちらかというと当てはまる</c:v>
                </c:pt>
                <c:pt idx="1">
                  <c:v>あまり当てはまらない×全く当てはまらない</c:v>
                </c:pt>
              </c:strCache>
            </c:strRef>
          </c:cat>
          <c:val>
            <c:numRef>
              <c:f>'Ｎ％表 (2)'!$D$345:$E$345</c:f>
              <c:numCache>
                <c:formatCode>0_ </c:formatCode>
                <c:ptCount val="2"/>
                <c:pt idx="0">
                  <c:v>183</c:v>
                </c:pt>
                <c:pt idx="1">
                  <c:v>21</c:v>
                </c:pt>
              </c:numCache>
            </c:numRef>
          </c:val>
          <c:extLst>
            <c:ext xmlns:c16="http://schemas.microsoft.com/office/drawing/2014/chart" uri="{C3380CC4-5D6E-409C-BE32-E72D297353CC}">
              <c16:uniqueId val="{00000004-C658-4663-AD7E-A1800A1A9B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(2)'!$B$347:$B$348</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78-4A0A-BEA3-34BF97E2D55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78-4A0A-BEA3-34BF97E2D55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F78-4A0A-BEA3-34BF97E2D551}"/>
                </c:ext>
              </c:extLst>
            </c:dLbl>
            <c:dLbl>
              <c:idx val="1"/>
              <c:layout>
                <c:manualLayout>
                  <c:x val="1.7420498084291244E-2"/>
                  <c:y val="7.5102788897574879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8F78-4A0A-BEA3-34BF97E2D5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(2)'!$D$340:$E$340</c:f>
              <c:strCache>
                <c:ptCount val="2"/>
                <c:pt idx="0">
                  <c:v>当てはまる×どちらかというと当てはまる</c:v>
                </c:pt>
                <c:pt idx="1">
                  <c:v>あまり当てはまらない×全く当てはまらない</c:v>
                </c:pt>
              </c:strCache>
            </c:strRef>
          </c:cat>
          <c:val>
            <c:numRef>
              <c:f>'Ｎ％表 (2)'!$D$347:$E$347</c:f>
              <c:numCache>
                <c:formatCode>0_ </c:formatCode>
                <c:ptCount val="2"/>
                <c:pt idx="0">
                  <c:v>201</c:v>
                </c:pt>
                <c:pt idx="1">
                  <c:v>9</c:v>
                </c:pt>
              </c:numCache>
            </c:numRef>
          </c:val>
          <c:extLst>
            <c:ext xmlns:c16="http://schemas.microsoft.com/office/drawing/2014/chart" uri="{C3380CC4-5D6E-409C-BE32-E72D297353CC}">
              <c16:uniqueId val="{00000004-8F78-4A0A-BEA3-34BF97E2D55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(2)'!$B$349:$B$350</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BB-41D4-B37C-F084769B3A6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CBB-41D4-B37C-F084769B3A6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CBB-41D4-B37C-F084769B3A69}"/>
                </c:ext>
              </c:extLst>
            </c:dLbl>
            <c:dLbl>
              <c:idx val="1"/>
              <c:layout>
                <c:manualLayout>
                  <c:x val="5.9052681992337167E-2"/>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9CBB-41D4-B37C-F084769B3A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(2)'!$D$340:$E$340</c:f>
              <c:strCache>
                <c:ptCount val="2"/>
                <c:pt idx="0">
                  <c:v>当てはまる×どちらかというと当てはまる</c:v>
                </c:pt>
                <c:pt idx="1">
                  <c:v>あまり当てはまらない×全く当てはまらない</c:v>
                </c:pt>
              </c:strCache>
            </c:strRef>
          </c:cat>
          <c:val>
            <c:numRef>
              <c:f>'Ｎ％表 (2)'!$D$349:$E$349</c:f>
              <c:numCache>
                <c:formatCode>0_ </c:formatCode>
                <c:ptCount val="2"/>
                <c:pt idx="0">
                  <c:v>199</c:v>
                </c:pt>
                <c:pt idx="1">
                  <c:v>19</c:v>
                </c:pt>
              </c:numCache>
            </c:numRef>
          </c:val>
          <c:extLst>
            <c:ext xmlns:c16="http://schemas.microsoft.com/office/drawing/2014/chart" uri="{C3380CC4-5D6E-409C-BE32-E72D297353CC}">
              <c16:uniqueId val="{00000004-9CBB-41D4-B37C-F084769B3A6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(2)'!$B$36:$B$37</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EE-4220-85C3-A3268D3DF3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BEE-4220-85C3-A3268D3DF387}"/>
              </c:ext>
            </c:extLst>
          </c:dPt>
          <c:dLbls>
            <c:dLbl>
              <c:idx val="0"/>
              <c:layout>
                <c:manualLayout>
                  <c:x val="-3.4584291187739466E-2"/>
                  <c:y val="-0.23820722222222221"/>
                </c:manualLayout>
              </c:layout>
              <c:tx>
                <c:rich>
                  <a:bodyPr/>
                  <a:lstStyle/>
                  <a:p>
                    <a:fld id="{12B2409D-B011-41AD-AF73-7584D3BEC65E}" type="VALUE">
                      <a:rPr lang="en-US" altLang="ja-JP">
                        <a:solidFill>
                          <a:schemeClr val="bg1"/>
                        </a:solidFill>
                      </a:rPr>
                      <a:pPr/>
                      <a:t>[値]</a:t>
                    </a:fld>
                    <a:r>
                      <a:rPr lang="en-US" altLang="ja-JP" baseline="0" dirty="0">
                        <a:solidFill>
                          <a:schemeClr val="bg1"/>
                        </a:solidFill>
                      </a:rPr>
                      <a:t>
</a:t>
                    </a:r>
                    <a:fld id="{6A1B5B7D-6D26-441D-9F42-4B39F6259D1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BEE-4220-85C3-A3268D3DF3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(2)'!$D$31:$E$31</c:f>
              <c:strCache>
                <c:ptCount val="2"/>
                <c:pt idx="0">
                  <c:v>薦められる×どちらかというと薦められる</c:v>
                </c:pt>
                <c:pt idx="1">
                  <c:v>あまり薦められない×全く薦められない</c:v>
                </c:pt>
              </c:strCache>
            </c:strRef>
          </c:cat>
          <c:val>
            <c:numRef>
              <c:f>'Ｎ％表 (2)'!$D$36:$E$36</c:f>
              <c:numCache>
                <c:formatCode>0_ </c:formatCode>
                <c:ptCount val="2"/>
                <c:pt idx="0">
                  <c:v>169</c:v>
                </c:pt>
                <c:pt idx="1">
                  <c:v>22</c:v>
                </c:pt>
              </c:numCache>
            </c:numRef>
          </c:val>
          <c:extLst>
            <c:ext xmlns:c16="http://schemas.microsoft.com/office/drawing/2014/chart" uri="{C3380CC4-5D6E-409C-BE32-E72D297353CC}">
              <c16:uniqueId val="{00000004-2BEE-4220-85C3-A3268D3DF38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3230794416042"/>
          <c:y val="8.0138888888888885E-2"/>
          <c:w val="0.33887916953786396"/>
          <c:h val="0.83090277777777777"/>
        </c:manualLayout>
      </c:layout>
      <c:pieChart>
        <c:varyColors val="1"/>
        <c:ser>
          <c:idx val="0"/>
          <c:order val="0"/>
          <c:tx>
            <c:strRef>
              <c:f>'1;group～q7'!$AL$1002</c:f>
              <c:strCache>
                <c:ptCount val="1"/>
                <c:pt idx="0">
                  <c:v>にぎやか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6F-4F80-BB61-9DAA06A4DE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46F-4F80-BB61-9DAA06A4DEEF}"/>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446F-4F80-BB61-9DAA06A4DEE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46F-4F80-BB61-9DAA06A4DEEF}"/>
                </c:ext>
              </c:extLst>
            </c:dLbl>
            <c:dLbl>
              <c:idx val="1"/>
              <c:layout>
                <c:manualLayout>
                  <c:x val="5.2123099947121825E-2"/>
                  <c:y val="0.12126736111111111"/>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446F-4F80-BB61-9DAA06A4DEEF}"/>
                </c:ext>
              </c:extLst>
            </c:dLbl>
            <c:dLbl>
              <c:idx val="2"/>
              <c:layout>
                <c:manualLayout>
                  <c:x val="2.3210320053178333E-2"/>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446F-4F80-BB61-9DAA06A4DE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'1;group～q7'!$AL$1014:$AL$1016</c:f>
              <c:numCache>
                <c:formatCode>General</c:formatCode>
                <c:ptCount val="3"/>
                <c:pt idx="0">
                  <c:v>885</c:v>
                </c:pt>
                <c:pt idx="1">
                  <c:v>79</c:v>
                </c:pt>
                <c:pt idx="2">
                  <c:v>36</c:v>
                </c:pt>
              </c:numCache>
            </c:numRef>
          </c:val>
          <c:extLst>
            <c:ext xmlns:c16="http://schemas.microsoft.com/office/drawing/2014/chart" uri="{C3380CC4-5D6E-409C-BE32-E72D297353CC}">
              <c16:uniqueId val="{00000006-446F-4F80-BB61-9DAA06A4DEE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9686738566262134"/>
          <c:y val="3.1731250000000003E-2"/>
          <c:w val="0.47667426560366521"/>
          <c:h val="0.9365368055555555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'Ｎ％表'!$B$257:$B$258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34-4FE2-86A7-881535A2D36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434-4FE2-86A7-881535A2D36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434-4FE2-86A7-881535A2D3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'Ｎ％表'!$D$254:$E$254</c:f>
              <c:strCache>
                <c:ptCount val="2"/>
                <c:pt idx="0">
                  <c:v>当てはまる×どちらかというと当てはまる</c:v>
                </c:pt>
                <c:pt idx="1">
                  <c:v>あまり当てはまらない×全く当てはまらない</c:v>
                </c:pt>
              </c:strCache>
            </c:strRef>
          </c:cat>
          <c:val>
            <c:numRef>
              <c:f>'Ｎ％表'!$D$257:$E$257</c:f>
              <c:numCache>
                <c:formatCode>0_ </c:formatCode>
                <c:ptCount val="2"/>
                <c:pt idx="0">
                  <c:v>201</c:v>
                </c:pt>
                <c:pt idx="1">
                  <c:v>249</c:v>
                </c:pt>
              </c:numCache>
            </c:numRef>
          </c:val>
          <c:extLst>
            <c:ext xmlns:c16="http://schemas.microsoft.com/office/drawing/2014/chart" uri="{C3380CC4-5D6E-409C-BE32-E72D297353CC}">
              <c16:uniqueId val="{00000004-7434-4FE2-86A7-881535A2D36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'Ｎ％表'!$B$259:$B$260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95-4C11-8CE2-1920A862003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E95-4C11-8CE2-1920A862003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E95-4C11-8CE2-1920A86200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'Ｎ％表'!$D$254:$E$254</c:f>
              <c:strCache>
                <c:ptCount val="2"/>
                <c:pt idx="0">
                  <c:v>当てはまる×どちらかというと当てはまる</c:v>
                </c:pt>
                <c:pt idx="1">
                  <c:v>あまり当てはまらない×全く当てはまらない</c:v>
                </c:pt>
              </c:strCache>
            </c:strRef>
          </c:cat>
          <c:val>
            <c:numRef>
              <c:f>'Ｎ％表'!$D$259:$E$259</c:f>
              <c:numCache>
                <c:formatCode>0_ </c:formatCode>
                <c:ptCount val="2"/>
                <c:pt idx="0">
                  <c:v>225</c:v>
                </c:pt>
                <c:pt idx="1">
                  <c:v>235</c:v>
                </c:pt>
              </c:numCache>
            </c:numRef>
          </c:val>
          <c:extLst>
            <c:ext xmlns:c16="http://schemas.microsoft.com/office/drawing/2014/chart" uri="{C3380CC4-5D6E-409C-BE32-E72D297353CC}">
              <c16:uniqueId val="{00000004-1E95-4C11-8CE2-1920A862003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(2)'!$B$402:$B$403</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D6-48D8-B68C-2300990D3A2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D6-48D8-B68C-2300990D3A2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FD6-48D8-B68C-2300990D3A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(2)'!$D$399:$E$399</c:f>
              <c:strCache>
                <c:ptCount val="2"/>
                <c:pt idx="0">
                  <c:v>当てはまる×どちらかというと当てはまる</c:v>
                </c:pt>
                <c:pt idx="1">
                  <c:v>あまり当てはまらない×全く当てはまらない</c:v>
                </c:pt>
              </c:strCache>
            </c:strRef>
          </c:cat>
          <c:val>
            <c:numRef>
              <c:f>'Ｎ％表 (2)'!$D$402:$E$402</c:f>
              <c:numCache>
                <c:formatCode>0_ </c:formatCode>
                <c:ptCount val="2"/>
                <c:pt idx="0">
                  <c:v>115</c:v>
                </c:pt>
                <c:pt idx="1">
                  <c:v>66</c:v>
                </c:pt>
              </c:numCache>
            </c:numRef>
          </c:val>
          <c:extLst>
            <c:ext xmlns:c16="http://schemas.microsoft.com/office/drawing/2014/chart" uri="{C3380CC4-5D6E-409C-BE32-E72D297353CC}">
              <c16:uniqueId val="{00000004-3FD6-48D8-B68C-2300990D3A2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(2)'!$B$404:$B$405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D3-4482-BD4A-A1BB2093530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0D3-4482-BD4A-A1BB2093530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0D3-4482-BD4A-A1BB209353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(2)'!$D$399:$E$399</c:f>
              <c:strCache>
                <c:ptCount val="2"/>
                <c:pt idx="0">
                  <c:v>当てはまる×どちらかというと当てはまる</c:v>
                </c:pt>
                <c:pt idx="1">
                  <c:v>あまり当てはまらない×全く当てはまらない</c:v>
                </c:pt>
              </c:strCache>
            </c:strRef>
          </c:cat>
          <c:val>
            <c:numRef>
              <c:f>'Ｎ％表 (2)'!$D$404:$E$404</c:f>
              <c:numCache>
                <c:formatCode>0_ </c:formatCode>
                <c:ptCount val="2"/>
                <c:pt idx="0">
                  <c:v>104</c:v>
                </c:pt>
                <c:pt idx="1">
                  <c:v>78</c:v>
                </c:pt>
              </c:numCache>
            </c:numRef>
          </c:val>
          <c:extLst>
            <c:ext xmlns:c16="http://schemas.microsoft.com/office/drawing/2014/chart" uri="{C3380CC4-5D6E-409C-BE32-E72D297353CC}">
              <c16:uniqueId val="{00000004-A0D3-4482-BD4A-A1BB2093530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(2)'!$B$406:$B$407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A8-4DE1-967C-9C2973DC2FC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8A8-4DE1-967C-9C2973DC2FC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8A8-4DE1-967C-9C2973DC2F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(2)'!$D$399:$E$399</c:f>
              <c:strCache>
                <c:ptCount val="2"/>
                <c:pt idx="0">
                  <c:v>当てはまる×どちらかというと当てはまる</c:v>
                </c:pt>
                <c:pt idx="1">
                  <c:v>あまり当てはまらない×全く当てはまらない</c:v>
                </c:pt>
              </c:strCache>
            </c:strRef>
          </c:cat>
          <c:val>
            <c:numRef>
              <c:f>'Ｎ％表 (2)'!$D$406:$E$406</c:f>
              <c:numCache>
                <c:formatCode>0_ </c:formatCode>
                <c:ptCount val="2"/>
                <c:pt idx="0">
                  <c:v>92</c:v>
                </c:pt>
                <c:pt idx="1">
                  <c:v>90</c:v>
                </c:pt>
              </c:numCache>
            </c:numRef>
          </c:val>
          <c:extLst>
            <c:ext xmlns:c16="http://schemas.microsoft.com/office/drawing/2014/chart" uri="{C3380CC4-5D6E-409C-BE32-E72D297353CC}">
              <c16:uniqueId val="{00000004-A8A8-4DE1-967C-9C2973DC2FC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(2)'!$B$408:$B$409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EC-4216-B985-0D4F41F1E68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2EC-4216-B985-0D4F41F1E68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2EC-4216-B985-0D4F41F1E6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(2)'!$D$399:$E$399</c:f>
              <c:strCache>
                <c:ptCount val="2"/>
                <c:pt idx="0">
                  <c:v>当てはまる×どちらかというと当てはまる</c:v>
                </c:pt>
                <c:pt idx="1">
                  <c:v>あまり当てはまらない×全く当てはまらない</c:v>
                </c:pt>
              </c:strCache>
            </c:strRef>
          </c:cat>
          <c:val>
            <c:numRef>
              <c:f>'Ｎ％表 (2)'!$D$408:$E$408</c:f>
              <c:numCache>
                <c:formatCode>0_ </c:formatCode>
                <c:ptCount val="2"/>
                <c:pt idx="0">
                  <c:v>71</c:v>
                </c:pt>
                <c:pt idx="1">
                  <c:v>109</c:v>
                </c:pt>
              </c:numCache>
            </c:numRef>
          </c:val>
          <c:extLst>
            <c:ext xmlns:c16="http://schemas.microsoft.com/office/drawing/2014/chart" uri="{C3380CC4-5D6E-409C-BE32-E72D297353CC}">
              <c16:uniqueId val="{00000004-52EC-4216-B985-0D4F41F1E68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(2)'!$B$410:$B$411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55-4F05-AE2D-A19F73F3A44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955-4F05-AE2D-A19F73F3A44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955-4F05-AE2D-A19F73F3A4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(2)'!$D$399:$E$399</c:f>
              <c:strCache>
                <c:ptCount val="2"/>
                <c:pt idx="0">
                  <c:v>当てはまる×どちらかというと当てはまる</c:v>
                </c:pt>
                <c:pt idx="1">
                  <c:v>あまり当てはまらない×全く当てはまらない</c:v>
                </c:pt>
              </c:strCache>
            </c:strRef>
          </c:cat>
          <c:val>
            <c:numRef>
              <c:f>'Ｎ％表 (2)'!$D$410:$E$410</c:f>
              <c:numCache>
                <c:formatCode>0_ </c:formatCode>
                <c:ptCount val="2"/>
                <c:pt idx="0">
                  <c:v>44</c:v>
                </c:pt>
                <c:pt idx="1">
                  <c:v>141</c:v>
                </c:pt>
              </c:numCache>
            </c:numRef>
          </c:val>
          <c:extLst>
            <c:ext xmlns:c16="http://schemas.microsoft.com/office/drawing/2014/chart" uri="{C3380CC4-5D6E-409C-BE32-E72D297353CC}">
              <c16:uniqueId val="{00000004-0955-4F05-AE2D-A19F73F3A4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(2)'!$B$357:$B$358</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7A-46B3-B4C8-6D0CAB6C9E6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7A-46B3-B4C8-6D0CAB6C9E6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E7A-46B3-B4C8-6D0CAB6C9E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(2)'!$D$354:$E$354</c:f>
              <c:strCache>
                <c:ptCount val="2"/>
                <c:pt idx="0">
                  <c:v>当てはまる×どちらかというと当てはまる</c:v>
                </c:pt>
                <c:pt idx="1">
                  <c:v>あまり当てはまらない×全く当てはまらない</c:v>
                </c:pt>
              </c:strCache>
            </c:strRef>
          </c:cat>
          <c:val>
            <c:numRef>
              <c:f>'Ｎ％表 (2)'!$D$357:$E$357</c:f>
              <c:numCache>
                <c:formatCode>0_ </c:formatCode>
                <c:ptCount val="2"/>
                <c:pt idx="0">
                  <c:v>151</c:v>
                </c:pt>
                <c:pt idx="1">
                  <c:v>168</c:v>
                </c:pt>
              </c:numCache>
            </c:numRef>
          </c:val>
          <c:extLst>
            <c:ext xmlns:c16="http://schemas.microsoft.com/office/drawing/2014/chart" uri="{C3380CC4-5D6E-409C-BE32-E72D297353CC}">
              <c16:uniqueId val="{00000004-AE7A-46B3-B4C8-6D0CAB6C9E6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(2)'!$B$359:$B$360</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24-48D6-91DE-540E0E46F07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524-48D6-91DE-540E0E46F07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524-48D6-91DE-540E0E46F0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(2)'!$D$354:$E$354</c:f>
              <c:strCache>
                <c:ptCount val="2"/>
                <c:pt idx="0">
                  <c:v>当てはまる×どちらかというと当てはまる</c:v>
                </c:pt>
                <c:pt idx="1">
                  <c:v>あまり当てはまらない×全く当てはまらない</c:v>
                </c:pt>
              </c:strCache>
            </c:strRef>
          </c:cat>
          <c:val>
            <c:numRef>
              <c:f>'Ｎ％表 (2)'!$D$359:$E$359</c:f>
              <c:numCache>
                <c:formatCode>0_ </c:formatCode>
                <c:ptCount val="2"/>
                <c:pt idx="0">
                  <c:v>83</c:v>
                </c:pt>
                <c:pt idx="1">
                  <c:v>113</c:v>
                </c:pt>
              </c:numCache>
            </c:numRef>
          </c:val>
          <c:extLst>
            <c:ext xmlns:c16="http://schemas.microsoft.com/office/drawing/2014/chart" uri="{C3380CC4-5D6E-409C-BE32-E72D297353CC}">
              <c16:uniqueId val="{00000004-6524-48D6-91DE-540E0E46F07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(2)'!$B$38:$B$39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1D-4773-803B-9577B764499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C1D-4773-803B-9577B7644994}"/>
              </c:ext>
            </c:extLst>
          </c:dPt>
          <c:dLbls>
            <c:dLbl>
              <c:idx val="0"/>
              <c:layout>
                <c:manualLayout>
                  <c:x val="-2.1725574712643678E-2"/>
                  <c:y val="-0.24290666666666666"/>
                </c:manualLayout>
              </c:layout>
              <c:tx>
                <c:rich>
                  <a:bodyPr/>
                  <a:lstStyle/>
                  <a:p>
                    <a:fld id="{E184F30E-B086-496F-8FAD-0FD16C54B354}" type="VALUE">
                      <a:rPr lang="en-US" altLang="ja-JP">
                        <a:solidFill>
                          <a:schemeClr val="bg1"/>
                        </a:solidFill>
                      </a:rPr>
                      <a:pPr/>
                      <a:t>[値]</a:t>
                    </a:fld>
                    <a:r>
                      <a:rPr lang="en-US" altLang="ja-JP" baseline="0" dirty="0">
                        <a:solidFill>
                          <a:schemeClr val="bg1"/>
                        </a:solidFill>
                      </a:rPr>
                      <a:t>
</a:t>
                    </a:r>
                    <a:fld id="{4CD6E88B-1205-477C-A379-5713192D769A}"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C1D-4773-803B-9577B7644994}"/>
                </c:ext>
              </c:extLst>
            </c:dLbl>
            <c:dLbl>
              <c:idx val="1"/>
              <c:layout>
                <c:manualLayout>
                  <c:x val="9.026628352490422E-2"/>
                  <c:y val="0.15916051009486806"/>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C1D-4773-803B-9577B76449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(2)'!$D$31:$E$31</c:f>
              <c:strCache>
                <c:ptCount val="2"/>
                <c:pt idx="0">
                  <c:v>薦められる×どちらかというと薦められる</c:v>
                </c:pt>
                <c:pt idx="1">
                  <c:v>あまり薦められない×全く薦められない</c:v>
                </c:pt>
              </c:strCache>
            </c:strRef>
          </c:cat>
          <c:val>
            <c:numRef>
              <c:f>'Ｎ％表 (2)'!$D$38:$E$38</c:f>
              <c:numCache>
                <c:formatCode>0_ </c:formatCode>
                <c:ptCount val="2"/>
                <c:pt idx="0">
                  <c:v>168</c:v>
                </c:pt>
                <c:pt idx="1">
                  <c:v>18</c:v>
                </c:pt>
              </c:numCache>
            </c:numRef>
          </c:val>
          <c:extLst>
            <c:ext xmlns:c16="http://schemas.microsoft.com/office/drawing/2014/chart" uri="{C3380CC4-5D6E-409C-BE32-E72D297353CC}">
              <c16:uniqueId val="{00000004-DC1D-4773-803B-9577B764499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(2)'!$B$361:$B$362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EC-4A90-8686-9393671DF6E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CEC-4A90-8686-9393671DF6E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CEC-4A90-8686-9393671DF6EB}"/>
                </c:ext>
              </c:extLst>
            </c:dLbl>
            <c:dLbl>
              <c:idx val="1"/>
              <c:layout>
                <c:manualLayout>
                  <c:x val="0.16783333333333333"/>
                  <c:y val="-2.7863309989707631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6CEC-4A90-8686-9393671DF6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(2)'!$D$354:$E$354</c:f>
              <c:strCache>
                <c:ptCount val="2"/>
                <c:pt idx="0">
                  <c:v>当てはまる×どちらかというと当てはまる</c:v>
                </c:pt>
                <c:pt idx="1">
                  <c:v>あまり当てはまらない×全く当てはまらない</c:v>
                </c:pt>
              </c:strCache>
            </c:strRef>
          </c:cat>
          <c:val>
            <c:numRef>
              <c:f>'Ｎ％表 (2)'!$D$361:$E$361</c:f>
              <c:numCache>
                <c:formatCode>0_ </c:formatCode>
                <c:ptCount val="2"/>
                <c:pt idx="0">
                  <c:v>101</c:v>
                </c:pt>
                <c:pt idx="1">
                  <c:v>93</c:v>
                </c:pt>
              </c:numCache>
            </c:numRef>
          </c:val>
          <c:extLst>
            <c:ext xmlns:c16="http://schemas.microsoft.com/office/drawing/2014/chart" uri="{C3380CC4-5D6E-409C-BE32-E72D297353CC}">
              <c16:uniqueId val="{00000004-6CEC-4A90-8686-9393671DF6E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(2)'!$B$363:$B$364</c:f>
              <c:strCache>
                <c:ptCount val="1"/>
                <c:pt idx="0">
                  <c:v>南部大阪地域</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64-44DB-802D-9D0682F467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564-44DB-802D-9D0682F4678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564-44DB-802D-9D0682F467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(2)'!$D$354:$E$354</c:f>
              <c:strCache>
                <c:ptCount val="2"/>
                <c:pt idx="0">
                  <c:v>当てはまる×どちらかというと当てはまる</c:v>
                </c:pt>
                <c:pt idx="1">
                  <c:v>あまり当てはまらない×全く当てはまらない</c:v>
                </c:pt>
              </c:strCache>
            </c:strRef>
          </c:cat>
          <c:val>
            <c:numRef>
              <c:f>'Ｎ％表 (2)'!$D$363:$E$363</c:f>
              <c:numCache>
                <c:formatCode>0_ </c:formatCode>
                <c:ptCount val="2"/>
                <c:pt idx="0">
                  <c:v>91</c:v>
                </c:pt>
                <c:pt idx="1">
                  <c:v>110</c:v>
                </c:pt>
              </c:numCache>
            </c:numRef>
          </c:val>
          <c:extLst>
            <c:ext xmlns:c16="http://schemas.microsoft.com/office/drawing/2014/chart" uri="{C3380CC4-5D6E-409C-BE32-E72D297353CC}">
              <c16:uniqueId val="{00000004-9564-44DB-802D-9D0682F4678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8349852048837"/>
          <c:y val="0.19479166666666667"/>
          <c:w val="0.28533958058049697"/>
          <c:h val="0.6809722222222222"/>
        </c:manualLayout>
      </c:layout>
      <c:pieChart>
        <c:varyColors val="1"/>
        <c:ser>
          <c:idx val="0"/>
          <c:order val="0"/>
          <c:tx>
            <c:strRef>
              <c:f>'1;group～q7'!$AM$1002</c:f>
              <c:strCache>
                <c:ptCount val="1"/>
                <c:pt idx="0">
                  <c:v>怖い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02-40D9-B5CF-BD05D2343E3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B02-40D9-B5CF-BD05D2343E3D}"/>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8B02-40D9-B5CF-BD05D2343E3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B02-40D9-B5CF-BD05D2343E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'1;group～q7'!$AM$1014:$AM$1016</c:f>
              <c:numCache>
                <c:formatCode>General</c:formatCode>
                <c:ptCount val="3"/>
                <c:pt idx="0">
                  <c:v>426</c:v>
                </c:pt>
                <c:pt idx="1">
                  <c:v>484</c:v>
                </c:pt>
                <c:pt idx="2">
                  <c:v>90</c:v>
                </c:pt>
              </c:numCache>
            </c:numRef>
          </c:val>
          <c:extLst>
            <c:ext xmlns:c16="http://schemas.microsoft.com/office/drawing/2014/chart" uri="{C3380CC4-5D6E-409C-BE32-E72D297353CC}">
              <c16:uniqueId val="{00000006-8B02-40D9-B5CF-BD05D2343E3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986346416683671"/>
          <c:y val="4.9370138888888887E-2"/>
          <c:w val="0.51367846250676896"/>
          <c:h val="0.9506298611111111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'Ｎ％表'!$B$267:$B$268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2D-4B65-ACD9-0F2526464C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22D-4B65-ACD9-0F2526464CE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22D-4B65-ACD9-0F2526464C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'Ｎ％表'!$D$264:$E$264</c:f>
              <c:strCache>
                <c:ptCount val="2"/>
                <c:pt idx="0">
                  <c:v>当てはまる×どちらかというと当てはまる</c:v>
                </c:pt>
                <c:pt idx="1">
                  <c:v>あまり当てはまらない×全く当てはまらない</c:v>
                </c:pt>
              </c:strCache>
            </c:strRef>
          </c:cat>
          <c:val>
            <c:numRef>
              <c:f>'Ｎ％表'!$D$267:$E$267</c:f>
              <c:numCache>
                <c:formatCode>0_ </c:formatCode>
                <c:ptCount val="2"/>
                <c:pt idx="0">
                  <c:v>361</c:v>
                </c:pt>
                <c:pt idx="1">
                  <c:v>105</c:v>
                </c:pt>
              </c:numCache>
            </c:numRef>
          </c:val>
          <c:extLst>
            <c:ext xmlns:c16="http://schemas.microsoft.com/office/drawing/2014/chart" uri="{C3380CC4-5D6E-409C-BE32-E72D297353CC}">
              <c16:uniqueId val="{00000004-E22D-4B65-ACD9-0F2526464CE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'Ｎ％表'!$B$269:$B$270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4D-4359-9DF4-6F8EB6C0CBA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54D-4359-9DF4-6F8EB6C0CBA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54D-4359-9DF4-6F8EB6C0CB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'Ｎ％表'!$D$264:$E$264</c:f>
              <c:strCache>
                <c:ptCount val="2"/>
                <c:pt idx="0">
                  <c:v>当てはまる×どちらかというと当てはまる</c:v>
                </c:pt>
                <c:pt idx="1">
                  <c:v>あまり当てはまらない×全く当てはまらない</c:v>
                </c:pt>
              </c:strCache>
            </c:strRef>
          </c:cat>
          <c:val>
            <c:numRef>
              <c:f>'Ｎ％表'!$D$269:$E$269</c:f>
              <c:numCache>
                <c:formatCode>0_ </c:formatCode>
                <c:ptCount val="2"/>
                <c:pt idx="0">
                  <c:v>318</c:v>
                </c:pt>
                <c:pt idx="1">
                  <c:v>145</c:v>
                </c:pt>
              </c:numCache>
            </c:numRef>
          </c:val>
          <c:extLst>
            <c:ext xmlns:c16="http://schemas.microsoft.com/office/drawing/2014/chart" uri="{C3380CC4-5D6E-409C-BE32-E72D297353CC}">
              <c16:uniqueId val="{00000004-054D-4359-9DF4-6F8EB6C0CBA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(2)'!$B$418:$B$419</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6B-4F94-BC94-4E1BBB4BB0C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46B-4F94-BC94-4E1BBB4BB0C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46B-4F94-BC94-4E1BBB4BB0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(2)'!$D$415:$E$415</c:f>
              <c:strCache>
                <c:ptCount val="2"/>
                <c:pt idx="0">
                  <c:v>当てはまる×どちらかというと当てはまる</c:v>
                </c:pt>
                <c:pt idx="1">
                  <c:v>あまり当てはまらない×全く当てはまらない</c:v>
                </c:pt>
              </c:strCache>
            </c:strRef>
          </c:cat>
          <c:val>
            <c:numRef>
              <c:f>'Ｎ％表 (2)'!$D$418:$E$418</c:f>
              <c:numCache>
                <c:formatCode>0_ </c:formatCode>
                <c:ptCount val="2"/>
                <c:pt idx="0">
                  <c:v>125</c:v>
                </c:pt>
                <c:pt idx="1">
                  <c:v>61</c:v>
                </c:pt>
              </c:numCache>
            </c:numRef>
          </c:val>
          <c:extLst>
            <c:ext xmlns:c16="http://schemas.microsoft.com/office/drawing/2014/chart" uri="{C3380CC4-5D6E-409C-BE32-E72D297353CC}">
              <c16:uniqueId val="{00000004-D46B-4F94-BC94-4E1BBB4BB0C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(2)'!$B$420:$B$421</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9B-44AE-998D-E9AEFEB8665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B9B-44AE-998D-E9AEFEB8665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B9B-44AE-998D-E9AEFEB866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(2)'!$D$415:$E$415</c:f>
              <c:strCache>
                <c:ptCount val="2"/>
                <c:pt idx="0">
                  <c:v>当てはまる×どちらかというと当てはまる</c:v>
                </c:pt>
                <c:pt idx="1">
                  <c:v>あまり当てはまらない×全く当てはまらない</c:v>
                </c:pt>
              </c:strCache>
            </c:strRef>
          </c:cat>
          <c:val>
            <c:numRef>
              <c:f>'Ｎ％表 (2)'!$D$420:$E$420</c:f>
              <c:numCache>
                <c:formatCode>0_ </c:formatCode>
                <c:ptCount val="2"/>
                <c:pt idx="0">
                  <c:v>122</c:v>
                </c:pt>
                <c:pt idx="1">
                  <c:v>60</c:v>
                </c:pt>
              </c:numCache>
            </c:numRef>
          </c:val>
          <c:extLst>
            <c:ext xmlns:c16="http://schemas.microsoft.com/office/drawing/2014/chart" uri="{C3380CC4-5D6E-409C-BE32-E72D297353CC}">
              <c16:uniqueId val="{00000004-5B9B-44AE-998D-E9AEFEB8665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(2)'!$B$422:$B$423</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D7-4ACB-9DC8-1A81ACAA10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5D7-4ACB-9DC8-1A81ACAA108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5D7-4ACB-9DC8-1A81ACAA10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(2)'!$D$415:$E$415</c:f>
              <c:strCache>
                <c:ptCount val="2"/>
                <c:pt idx="0">
                  <c:v>当てはまる×どちらかというと当てはまる</c:v>
                </c:pt>
                <c:pt idx="1">
                  <c:v>あまり当てはまらない×全く当てはまらない</c:v>
                </c:pt>
              </c:strCache>
            </c:strRef>
          </c:cat>
          <c:val>
            <c:numRef>
              <c:f>'Ｎ％表 (2)'!$D$422:$E$422</c:f>
              <c:numCache>
                <c:formatCode>0_ </c:formatCode>
                <c:ptCount val="2"/>
                <c:pt idx="0">
                  <c:v>137</c:v>
                </c:pt>
                <c:pt idx="1">
                  <c:v>49</c:v>
                </c:pt>
              </c:numCache>
            </c:numRef>
          </c:val>
          <c:extLst>
            <c:ext xmlns:c16="http://schemas.microsoft.com/office/drawing/2014/chart" uri="{C3380CC4-5D6E-409C-BE32-E72D297353CC}">
              <c16:uniqueId val="{00000004-D5D7-4ACB-9DC8-1A81ACAA108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(2)'!$B$424:$B$425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A7-472D-BC3B-EBFBEF2FB9A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0A7-472D-BC3B-EBFBEF2FB9A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0A7-472D-BC3B-EBFBEF2FB9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(2)'!$D$415:$E$415</c:f>
              <c:strCache>
                <c:ptCount val="2"/>
                <c:pt idx="0">
                  <c:v>当てはまる×どちらかというと当てはまる</c:v>
                </c:pt>
                <c:pt idx="1">
                  <c:v>あまり当てはまらない×全く当てはまらない</c:v>
                </c:pt>
              </c:strCache>
            </c:strRef>
          </c:cat>
          <c:val>
            <c:numRef>
              <c:f>'Ｎ％表 (2)'!$D$424:$E$424</c:f>
              <c:numCache>
                <c:formatCode>0_ </c:formatCode>
                <c:ptCount val="2"/>
                <c:pt idx="0">
                  <c:v>142</c:v>
                </c:pt>
                <c:pt idx="1">
                  <c:v>41</c:v>
                </c:pt>
              </c:numCache>
            </c:numRef>
          </c:val>
          <c:extLst>
            <c:ext xmlns:c16="http://schemas.microsoft.com/office/drawing/2014/chart" uri="{C3380CC4-5D6E-409C-BE32-E72D297353CC}">
              <c16:uniqueId val="{00000004-80A7-472D-BC3B-EBFBEF2FB9A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(2)'!$B$426:$B$427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EC-4AAA-B7C0-A583D035F0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BEC-4AAA-B7C0-A583D035F04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BEC-4AAA-B7C0-A583D035F0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(2)'!$D$415:$E$415</c:f>
              <c:strCache>
                <c:ptCount val="2"/>
                <c:pt idx="0">
                  <c:v>当てはまる×どちらかというと当てはまる</c:v>
                </c:pt>
                <c:pt idx="1">
                  <c:v>あまり当てはまらない×全く当てはまらない</c:v>
                </c:pt>
              </c:strCache>
            </c:strRef>
          </c:cat>
          <c:val>
            <c:numRef>
              <c:f>'Ｎ％表 (2)'!$D$426:$E$426</c:f>
              <c:numCache>
                <c:formatCode>0_ </c:formatCode>
                <c:ptCount val="2"/>
                <c:pt idx="0">
                  <c:v>153</c:v>
                </c:pt>
                <c:pt idx="1">
                  <c:v>39</c:v>
                </c:pt>
              </c:numCache>
            </c:numRef>
          </c:val>
          <c:extLst>
            <c:ext xmlns:c16="http://schemas.microsoft.com/office/drawing/2014/chart" uri="{C3380CC4-5D6E-409C-BE32-E72D297353CC}">
              <c16:uniqueId val="{00000004-3BEC-4AAA-B7C0-A583D035F0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(2)'!$B$40:$B$41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0F-4F03-9C02-D3C0D62DC3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90F-4F03-9C02-D3C0D62DC3B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90F-4F03-9C02-D3C0D62DC3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(2)'!$D$31:$E$31</c:f>
              <c:strCache>
                <c:ptCount val="2"/>
                <c:pt idx="0">
                  <c:v>薦められる×どちらかというと薦められる</c:v>
                </c:pt>
                <c:pt idx="1">
                  <c:v>あまり薦められない×全く薦められない</c:v>
                </c:pt>
              </c:strCache>
            </c:strRef>
          </c:cat>
          <c:val>
            <c:numRef>
              <c:f>'Ｎ％表 (2)'!$D$40:$E$40</c:f>
              <c:numCache>
                <c:formatCode>0_ </c:formatCode>
                <c:ptCount val="2"/>
                <c:pt idx="0">
                  <c:v>161</c:v>
                </c:pt>
                <c:pt idx="1">
                  <c:v>24</c:v>
                </c:pt>
              </c:numCache>
            </c:numRef>
          </c:val>
          <c:extLst>
            <c:ext xmlns:c16="http://schemas.microsoft.com/office/drawing/2014/chart" uri="{C3380CC4-5D6E-409C-BE32-E72D297353CC}">
              <c16:uniqueId val="{00000004-390F-4F03-9C02-D3C0D62DC3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(2)'!$B$371:$B$372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77-4726-9C35-53D3BA2E416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77-4726-9C35-53D3BA2E416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F77-4726-9C35-53D3BA2E41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(2)'!$D$368:$E$368</c:f>
              <c:strCache>
                <c:ptCount val="2"/>
                <c:pt idx="0">
                  <c:v>当てはまる×どちらかというと当てはまる</c:v>
                </c:pt>
                <c:pt idx="1">
                  <c:v>あまり当てはまらない×全く当てはまらない</c:v>
                </c:pt>
              </c:strCache>
            </c:strRef>
          </c:cat>
          <c:val>
            <c:numRef>
              <c:f>'Ｎ％表 (2)'!$D$371:$E$371</c:f>
              <c:numCache>
                <c:formatCode>0_ </c:formatCode>
                <c:ptCount val="2"/>
                <c:pt idx="0">
                  <c:v>237</c:v>
                </c:pt>
                <c:pt idx="1">
                  <c:v>84</c:v>
                </c:pt>
              </c:numCache>
            </c:numRef>
          </c:val>
          <c:extLst>
            <c:ext xmlns:c16="http://schemas.microsoft.com/office/drawing/2014/chart" uri="{C3380CC4-5D6E-409C-BE32-E72D297353CC}">
              <c16:uniqueId val="{00000004-3F77-4726-9C35-53D3BA2E416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(2)'!$B$373:$B$374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F7-4265-9F60-272033ABB42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CF7-4265-9F60-272033ABB42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CF7-4265-9F60-272033ABB4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(2)'!$D$368:$E$368</c:f>
              <c:strCache>
                <c:ptCount val="2"/>
                <c:pt idx="0">
                  <c:v>当てはまる×どちらかというと当てはまる</c:v>
                </c:pt>
                <c:pt idx="1">
                  <c:v>あまり当てはまらない×全く当てはまらない</c:v>
                </c:pt>
              </c:strCache>
            </c:strRef>
          </c:cat>
          <c:val>
            <c:numRef>
              <c:f>'Ｎ％表 (2)'!$D$373:$E$373</c:f>
              <c:numCache>
                <c:formatCode>0_ </c:formatCode>
                <c:ptCount val="2"/>
                <c:pt idx="0">
                  <c:v>141</c:v>
                </c:pt>
                <c:pt idx="1">
                  <c:v>58</c:v>
                </c:pt>
              </c:numCache>
            </c:numRef>
          </c:val>
          <c:extLst>
            <c:ext xmlns:c16="http://schemas.microsoft.com/office/drawing/2014/chart" uri="{C3380CC4-5D6E-409C-BE32-E72D297353CC}">
              <c16:uniqueId val="{00000004-1CF7-4265-9F60-272033ABB42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(2)'!$B$375:$B$376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08-434B-A525-589E19B6F1B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D08-434B-A525-589E19B6F1B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D08-434B-A525-589E19B6F1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(2)'!$D$368:$E$368</c:f>
              <c:strCache>
                <c:ptCount val="2"/>
                <c:pt idx="0">
                  <c:v>当てはまる×どちらかというと当てはまる</c:v>
                </c:pt>
                <c:pt idx="1">
                  <c:v>あまり当てはまらない×全く当てはまらない</c:v>
                </c:pt>
              </c:strCache>
            </c:strRef>
          </c:cat>
          <c:val>
            <c:numRef>
              <c:f>'Ｎ％表 (2)'!$D$375:$E$375</c:f>
              <c:numCache>
                <c:formatCode>0_ </c:formatCode>
                <c:ptCount val="2"/>
                <c:pt idx="0">
                  <c:v>146</c:v>
                </c:pt>
                <c:pt idx="1">
                  <c:v>51</c:v>
                </c:pt>
              </c:numCache>
            </c:numRef>
          </c:val>
          <c:extLst>
            <c:ext xmlns:c16="http://schemas.microsoft.com/office/drawing/2014/chart" uri="{C3380CC4-5D6E-409C-BE32-E72D297353CC}">
              <c16:uniqueId val="{00000004-3D08-434B-A525-589E19B6F1B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(2)'!$B$377:$B$378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22-4BBB-9FF5-770253F66BE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122-4BBB-9FF5-770253F66BE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122-4BBB-9FF5-770253F66B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(2)'!$D$368:$E$368</c:f>
              <c:strCache>
                <c:ptCount val="2"/>
                <c:pt idx="0">
                  <c:v>当てはまる×どちらかというと当てはまる</c:v>
                </c:pt>
                <c:pt idx="1">
                  <c:v>あまり当てはまらない×全く当てはまらない</c:v>
                </c:pt>
              </c:strCache>
            </c:strRef>
          </c:cat>
          <c:val>
            <c:numRef>
              <c:f>'Ｎ％表 (2)'!$D$377:$E$377</c:f>
              <c:numCache>
                <c:formatCode>0_ </c:formatCode>
                <c:ptCount val="2"/>
                <c:pt idx="0">
                  <c:v>155</c:v>
                </c:pt>
                <c:pt idx="1">
                  <c:v>57</c:v>
                </c:pt>
              </c:numCache>
            </c:numRef>
          </c:val>
          <c:extLst>
            <c:ext xmlns:c16="http://schemas.microsoft.com/office/drawing/2014/chart" uri="{C3380CC4-5D6E-409C-BE32-E72D297353CC}">
              <c16:uniqueId val="{00000004-0122-4BBB-9FF5-770253F66B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2683728356591"/>
          <c:y val="0.21243055555555559"/>
          <c:w val="0.29586013050913529"/>
          <c:h val="0.6809722222222222"/>
        </c:manualLayout>
      </c:layout>
      <c:pieChart>
        <c:varyColors val="1"/>
        <c:ser>
          <c:idx val="0"/>
          <c:order val="0"/>
          <c:tx>
            <c:strRef>
              <c:f>'1;group～q7'!$AN$1002</c:f>
              <c:strCache>
                <c:ptCount val="1"/>
                <c:pt idx="0">
                  <c:v>優しい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ED-4E9C-9E07-FE49B538CC3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CED-4E9C-9E07-FE49B538CC36}"/>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0CED-4E9C-9E07-FE49B538CC3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CED-4E9C-9E07-FE49B538CC36}"/>
                </c:ext>
              </c:extLst>
            </c:dLbl>
            <c:dLbl>
              <c:idx val="2"/>
              <c:layout>
                <c:manualLayout>
                  <c:x val="-7.7686365331444199E-2"/>
                  <c:y val="1.102430555555555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0CED-4E9C-9E07-FE49B538CC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'1;group～q7'!$AN$1014:$AN$1016</c:f>
              <c:numCache>
                <c:formatCode>General</c:formatCode>
                <c:ptCount val="3"/>
                <c:pt idx="0">
                  <c:v>679</c:v>
                </c:pt>
                <c:pt idx="1">
                  <c:v>250</c:v>
                </c:pt>
                <c:pt idx="2">
                  <c:v>71</c:v>
                </c:pt>
              </c:numCache>
            </c:numRef>
          </c:val>
          <c:extLst>
            <c:ext xmlns:c16="http://schemas.microsoft.com/office/drawing/2014/chart" uri="{C3380CC4-5D6E-409C-BE32-E72D297353CC}">
              <c16:uniqueId val="{00000006-0CED-4E9C-9E07-FE49B538CC3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57959862466977"/>
          <c:y val="0"/>
          <c:w val="0.52774586320798555"/>
          <c:h val="0.9982729166666666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'Ｎ％表'!$B$277:$B$278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1A-43EB-B18A-7AC8B625D52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D1A-43EB-B18A-7AC8B625D52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D1A-43EB-B18A-7AC8B625D5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'Ｎ％表'!$D$274:$E$274</c:f>
              <c:strCache>
                <c:ptCount val="2"/>
                <c:pt idx="0">
                  <c:v>当てはまる×どちらかというと当てはまる</c:v>
                </c:pt>
                <c:pt idx="1">
                  <c:v>あまり当てはまらない×全く当てはまらない</c:v>
                </c:pt>
              </c:strCache>
            </c:strRef>
          </c:cat>
          <c:val>
            <c:numRef>
              <c:f>'Ｎ％表'!$D$277:$E$277</c:f>
              <c:numCache>
                <c:formatCode>0_ </c:formatCode>
                <c:ptCount val="2"/>
                <c:pt idx="0">
                  <c:v>374</c:v>
                </c:pt>
                <c:pt idx="1">
                  <c:v>92</c:v>
                </c:pt>
              </c:numCache>
            </c:numRef>
          </c:val>
          <c:extLst>
            <c:ext xmlns:c16="http://schemas.microsoft.com/office/drawing/2014/chart" uri="{C3380CC4-5D6E-409C-BE32-E72D297353CC}">
              <c16:uniqueId val="{00000004-0D1A-43EB-B18A-7AC8B625D52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'Ｎ％表'!$B$279:$B$280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6D-476F-88D1-987119D33EA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A6D-476F-88D1-987119D33EA6}"/>
              </c:ext>
            </c:extLst>
          </c:dPt>
          <c:dLbls>
            <c:dLbl>
              <c:idx val="1"/>
              <c:layout>
                <c:manualLayout>
                  <c:x val="0.12083504273504277"/>
                  <c:y val="0.1976516666666666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9A6D-476F-88D1-987119D33E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'Ｎ％表'!$D$274:$E$274</c:f>
              <c:strCache>
                <c:ptCount val="2"/>
                <c:pt idx="0">
                  <c:v>当てはまる×どちらかというと当てはまる</c:v>
                </c:pt>
                <c:pt idx="1">
                  <c:v>あまり当てはまらない×全く当てはまらない</c:v>
                </c:pt>
              </c:strCache>
            </c:strRef>
          </c:cat>
          <c:val>
            <c:numRef>
              <c:f>'Ｎ％表'!$D$279:$E$279</c:f>
              <c:numCache>
                <c:formatCode>0_ </c:formatCode>
                <c:ptCount val="2"/>
                <c:pt idx="0">
                  <c:v>396</c:v>
                </c:pt>
                <c:pt idx="1">
                  <c:v>75</c:v>
                </c:pt>
              </c:numCache>
            </c:numRef>
          </c:val>
          <c:extLst>
            <c:ext xmlns:c16="http://schemas.microsoft.com/office/drawing/2014/chart" uri="{C3380CC4-5D6E-409C-BE32-E72D297353CC}">
              <c16:uniqueId val="{00000004-9A6D-476F-88D1-987119D33EA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(2)'!$B$434:$B$435</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45-4360-AEFE-DF0F355CEC6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245-4360-AEFE-DF0F355CEC6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245-4360-AEFE-DF0F355CEC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(2)'!$D$431:$E$431</c:f>
              <c:strCache>
                <c:ptCount val="2"/>
                <c:pt idx="0">
                  <c:v>当てはまる×どちらかというと当てはまる</c:v>
                </c:pt>
                <c:pt idx="1">
                  <c:v>あまり当てはまらない×全く当てはまらない</c:v>
                </c:pt>
              </c:strCache>
            </c:strRef>
          </c:cat>
          <c:val>
            <c:numRef>
              <c:f>'Ｎ％表 (2)'!$D$434:$E$434</c:f>
              <c:numCache>
                <c:formatCode>0_ </c:formatCode>
                <c:ptCount val="2"/>
                <c:pt idx="0">
                  <c:v>160</c:v>
                </c:pt>
                <c:pt idx="1">
                  <c:v>27</c:v>
                </c:pt>
              </c:numCache>
            </c:numRef>
          </c:val>
          <c:extLst>
            <c:ext xmlns:c16="http://schemas.microsoft.com/office/drawing/2014/chart" uri="{C3380CC4-5D6E-409C-BE32-E72D297353CC}">
              <c16:uniqueId val="{00000004-E245-4360-AEFE-DF0F355CEC6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(2)'!$B$436:$B$437</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6A-4A4E-A125-010D9780201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B6A-4A4E-A125-010D9780201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B6A-4A4E-A125-010D978020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(2)'!$D$431:$E$431</c:f>
              <c:strCache>
                <c:ptCount val="2"/>
                <c:pt idx="0">
                  <c:v>当てはまる×どちらかというと当てはまる</c:v>
                </c:pt>
                <c:pt idx="1">
                  <c:v>あまり当てはまらない×全く当てはまらない</c:v>
                </c:pt>
              </c:strCache>
            </c:strRef>
          </c:cat>
          <c:val>
            <c:numRef>
              <c:f>'Ｎ％表 (2)'!$D$436:$E$436</c:f>
              <c:numCache>
                <c:formatCode>0_ </c:formatCode>
                <c:ptCount val="2"/>
                <c:pt idx="0">
                  <c:v>157</c:v>
                </c:pt>
                <c:pt idx="1">
                  <c:v>26</c:v>
                </c:pt>
              </c:numCache>
            </c:numRef>
          </c:val>
          <c:extLst>
            <c:ext xmlns:c16="http://schemas.microsoft.com/office/drawing/2014/chart" uri="{C3380CC4-5D6E-409C-BE32-E72D297353CC}">
              <c16:uniqueId val="{00000004-1B6A-4A4E-A125-010D9780201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(2)'!$B$438:$B$439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A6-4B82-8815-A9D2DFEB1A2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3A6-4B82-8815-A9D2DFEB1A2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3A6-4B82-8815-A9D2DFEB1A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(2)'!$D$431:$E$431</c:f>
              <c:strCache>
                <c:ptCount val="2"/>
                <c:pt idx="0">
                  <c:v>当てはまる×どちらかというと当てはまる</c:v>
                </c:pt>
                <c:pt idx="1">
                  <c:v>あまり当てはまらない×全く当てはまらない</c:v>
                </c:pt>
              </c:strCache>
            </c:strRef>
          </c:cat>
          <c:val>
            <c:numRef>
              <c:f>'Ｎ％表 (2)'!$D$438:$E$438</c:f>
              <c:numCache>
                <c:formatCode>0_ </c:formatCode>
                <c:ptCount val="2"/>
                <c:pt idx="0">
                  <c:v>165</c:v>
                </c:pt>
                <c:pt idx="1">
                  <c:v>23</c:v>
                </c:pt>
              </c:numCache>
            </c:numRef>
          </c:val>
          <c:extLst>
            <c:ext xmlns:c16="http://schemas.microsoft.com/office/drawing/2014/chart" uri="{C3380CC4-5D6E-409C-BE32-E72D297353CC}">
              <c16:uniqueId val="{00000004-53A6-4B82-8815-A9D2DFEB1A2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(2)'!$B$42:$B$43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D0-499D-A39E-7B1AC26417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7D0-499D-A39E-7B1AC26417B5}"/>
              </c:ext>
            </c:extLst>
          </c:dPt>
          <c:dLbls>
            <c:dLbl>
              <c:idx val="0"/>
              <c:layout>
                <c:manualLayout>
                  <c:x val="-8.2868773946360146E-3"/>
                  <c:y val="-0.24992388888888889"/>
                </c:manualLayout>
              </c:layout>
              <c:tx>
                <c:rich>
                  <a:bodyPr/>
                  <a:lstStyle/>
                  <a:p>
                    <a:fld id="{6770EDF7-BDD5-42C3-800F-A485290B02F3}" type="VALUE">
                      <a:rPr lang="en-US" altLang="ja-JP">
                        <a:solidFill>
                          <a:schemeClr val="bg1"/>
                        </a:solidFill>
                      </a:rPr>
                      <a:pPr/>
                      <a:t>[値]</a:t>
                    </a:fld>
                    <a:r>
                      <a:rPr lang="en-US" altLang="ja-JP" baseline="0" dirty="0">
                        <a:solidFill>
                          <a:schemeClr val="bg1"/>
                        </a:solidFill>
                      </a:rPr>
                      <a:t>
</a:t>
                    </a:r>
                    <a:fld id="{322CDF1C-B257-4852-BB28-D430A94F4FC8}"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7D0-499D-A39E-7B1AC26417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(2)'!$D$31:$E$31</c:f>
              <c:strCache>
                <c:ptCount val="2"/>
                <c:pt idx="0">
                  <c:v>薦められる×どちらかというと薦められる</c:v>
                </c:pt>
                <c:pt idx="1">
                  <c:v>あまり薦められない×全く薦められない</c:v>
                </c:pt>
              </c:strCache>
            </c:strRef>
          </c:cat>
          <c:val>
            <c:numRef>
              <c:f>'Ｎ％表 (2)'!$D$42:$E$42</c:f>
              <c:numCache>
                <c:formatCode>0_ </c:formatCode>
                <c:ptCount val="2"/>
                <c:pt idx="0">
                  <c:v>177</c:v>
                </c:pt>
                <c:pt idx="1">
                  <c:v>19</c:v>
                </c:pt>
              </c:numCache>
            </c:numRef>
          </c:val>
          <c:extLst>
            <c:ext xmlns:c16="http://schemas.microsoft.com/office/drawing/2014/chart" uri="{C3380CC4-5D6E-409C-BE32-E72D297353CC}">
              <c16:uniqueId val="{00000004-D7D0-499D-A39E-7B1AC26417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(2)'!$B$440:$B$441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44-413C-B12E-E9A559A795F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844-413C-B12E-E9A559A795F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844-413C-B12E-E9A559A795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(2)'!$D$431:$E$431</c:f>
              <c:strCache>
                <c:ptCount val="2"/>
                <c:pt idx="0">
                  <c:v>当てはまる×どちらかというと当てはまる</c:v>
                </c:pt>
                <c:pt idx="1">
                  <c:v>あまり当てはまらない×全く当てはまらない</c:v>
                </c:pt>
              </c:strCache>
            </c:strRef>
          </c:cat>
          <c:val>
            <c:numRef>
              <c:f>'Ｎ％表 (2)'!$D$440:$E$440</c:f>
              <c:numCache>
                <c:formatCode>0_ </c:formatCode>
                <c:ptCount val="2"/>
                <c:pt idx="0">
                  <c:v>154</c:v>
                </c:pt>
                <c:pt idx="1">
                  <c:v>34</c:v>
                </c:pt>
              </c:numCache>
            </c:numRef>
          </c:val>
          <c:extLst>
            <c:ext xmlns:c16="http://schemas.microsoft.com/office/drawing/2014/chart" uri="{C3380CC4-5D6E-409C-BE32-E72D297353CC}">
              <c16:uniqueId val="{00000004-1844-413C-B12E-E9A559A795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(2)'!$B$442:$B$443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44-4678-A686-B9A8560DD1F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D44-4678-A686-B9A8560DD1F9}"/>
              </c:ext>
            </c:extLst>
          </c:dPt>
          <c:dLbls>
            <c:dLbl>
              <c:idx val="0"/>
              <c:layout/>
              <c:tx>
                <c:rich>
                  <a:bodyPr/>
                  <a:lstStyle/>
                  <a:p>
                    <a:fld id="{E05739A3-2479-4312-80AA-9208AC56982E}" type="VALUE">
                      <a:rPr lang="en-US" altLang="ja-JP">
                        <a:solidFill>
                          <a:schemeClr val="bg1"/>
                        </a:solidFill>
                      </a:rPr>
                      <a:pPr/>
                      <a:t>[値]</a:t>
                    </a:fld>
                    <a:r>
                      <a:rPr lang="en-US" altLang="ja-JP" baseline="0" dirty="0">
                        <a:solidFill>
                          <a:schemeClr val="bg1"/>
                        </a:solidFill>
                      </a:rPr>
                      <a:t>
</a:t>
                    </a:r>
                    <a:fld id="{F9365EA4-A654-4FEB-9B77-E03256651897}"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4D44-4678-A686-B9A8560DD1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(2)'!$D$431:$E$431</c:f>
              <c:strCache>
                <c:ptCount val="2"/>
                <c:pt idx="0">
                  <c:v>当てはまる×どちらかというと当てはまる</c:v>
                </c:pt>
                <c:pt idx="1">
                  <c:v>あまり当てはまらない×全く当てはまらない</c:v>
                </c:pt>
              </c:strCache>
            </c:strRef>
          </c:cat>
          <c:val>
            <c:numRef>
              <c:f>'Ｎ％表 (2)'!$D$442:$E$442</c:f>
              <c:numCache>
                <c:formatCode>0_ </c:formatCode>
                <c:ptCount val="2"/>
                <c:pt idx="0">
                  <c:v>134</c:v>
                </c:pt>
                <c:pt idx="1">
                  <c:v>57</c:v>
                </c:pt>
              </c:numCache>
            </c:numRef>
          </c:val>
          <c:extLst>
            <c:ext xmlns:c16="http://schemas.microsoft.com/office/drawing/2014/chart" uri="{C3380CC4-5D6E-409C-BE32-E72D297353CC}">
              <c16:uniqueId val="{00000004-4D44-4678-A686-B9A8560DD1F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(2)'!$B$385:$B$386</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8D-459D-8F79-13EB6FC724F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D8D-459D-8F79-13EB6FC724F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D8D-459D-8F79-13EB6FC724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(2)'!$D$382:$E$382</c:f>
              <c:strCache>
                <c:ptCount val="2"/>
                <c:pt idx="0">
                  <c:v>当てはまる×どちらかというと当てはまる</c:v>
                </c:pt>
                <c:pt idx="1">
                  <c:v>あまり当てはまらない×全く当てはまらない</c:v>
                </c:pt>
              </c:strCache>
            </c:strRef>
          </c:cat>
          <c:val>
            <c:numRef>
              <c:f>'Ｎ％表 (2)'!$D$385:$E$385</c:f>
              <c:numCache>
                <c:formatCode>0_ </c:formatCode>
                <c:ptCount val="2"/>
                <c:pt idx="0">
                  <c:v>264</c:v>
                </c:pt>
                <c:pt idx="1">
                  <c:v>59</c:v>
                </c:pt>
              </c:numCache>
            </c:numRef>
          </c:val>
          <c:extLst>
            <c:ext xmlns:c16="http://schemas.microsoft.com/office/drawing/2014/chart" uri="{C3380CC4-5D6E-409C-BE32-E72D297353CC}">
              <c16:uniqueId val="{00000004-FD8D-459D-8F79-13EB6FC724F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(2)'!$B$387:$B$388</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14-4F25-9C72-B6DCA528CE7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514-4F25-9C72-B6DCA528CE7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514-4F25-9C72-B6DCA528CE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(2)'!$D$382:$E$382</c:f>
              <c:strCache>
                <c:ptCount val="2"/>
                <c:pt idx="0">
                  <c:v>当てはまる×どちらかというと当てはまる</c:v>
                </c:pt>
                <c:pt idx="1">
                  <c:v>あまり当てはまらない×全く当てはまらない</c:v>
                </c:pt>
              </c:strCache>
            </c:strRef>
          </c:cat>
          <c:val>
            <c:numRef>
              <c:f>'Ｎ％表 (2)'!$D$387:$E$387</c:f>
              <c:numCache>
                <c:formatCode>0_ </c:formatCode>
                <c:ptCount val="2"/>
                <c:pt idx="0">
                  <c:v>159</c:v>
                </c:pt>
                <c:pt idx="1">
                  <c:v>40</c:v>
                </c:pt>
              </c:numCache>
            </c:numRef>
          </c:val>
          <c:extLst>
            <c:ext xmlns:c16="http://schemas.microsoft.com/office/drawing/2014/chart" uri="{C3380CC4-5D6E-409C-BE32-E72D297353CC}">
              <c16:uniqueId val="{00000004-3514-4F25-9C72-B6DCA528CE7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(2)'!$B$389:$B$390</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34-444C-956D-95C786A79AB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534-444C-956D-95C786A79AB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534-444C-956D-95C786A79A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(2)'!$D$382:$E$382</c:f>
              <c:strCache>
                <c:ptCount val="2"/>
                <c:pt idx="0">
                  <c:v>当てはまる×どちらかというと当てはまる</c:v>
                </c:pt>
                <c:pt idx="1">
                  <c:v>あまり当てはまらない×全く当てはまらない</c:v>
                </c:pt>
              </c:strCache>
            </c:strRef>
          </c:cat>
          <c:val>
            <c:numRef>
              <c:f>'Ｎ％表 (2)'!$D$389:$E$389</c:f>
              <c:numCache>
                <c:formatCode>0_ </c:formatCode>
                <c:ptCount val="2"/>
                <c:pt idx="0">
                  <c:v>180</c:v>
                </c:pt>
                <c:pt idx="1">
                  <c:v>22</c:v>
                </c:pt>
              </c:numCache>
            </c:numRef>
          </c:val>
          <c:extLst>
            <c:ext xmlns:c16="http://schemas.microsoft.com/office/drawing/2014/chart" uri="{C3380CC4-5D6E-409C-BE32-E72D297353CC}">
              <c16:uniqueId val="{00000004-5534-444C-956D-95C786A79AB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(2)'!$B$391:$B$392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A5-426D-B71E-60C77967162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FA5-426D-B71E-60C77967162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FA5-426D-B71E-60C779671623}"/>
                </c:ext>
              </c:extLst>
            </c:dLbl>
            <c:dLbl>
              <c:idx val="1"/>
              <c:layout>
                <c:manualLayout>
                  <c:x val="0.12769109195402298"/>
                  <c:y val="0.2345972222222222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9FA5-426D-B71E-60C7796716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(2)'!$D$382:$E$382</c:f>
              <c:strCache>
                <c:ptCount val="2"/>
                <c:pt idx="0">
                  <c:v>当てはまる×どちらかというと当てはまる</c:v>
                </c:pt>
                <c:pt idx="1">
                  <c:v>あまり当てはまらない×全く当てはまらない</c:v>
                </c:pt>
              </c:strCache>
            </c:strRef>
          </c:cat>
          <c:val>
            <c:numRef>
              <c:f>'Ｎ％表 (2)'!$D$391:$E$391</c:f>
              <c:numCache>
                <c:formatCode>0_ </c:formatCode>
                <c:ptCount val="2"/>
                <c:pt idx="0">
                  <c:v>167</c:v>
                </c:pt>
                <c:pt idx="1">
                  <c:v>46</c:v>
                </c:pt>
              </c:numCache>
            </c:numRef>
          </c:val>
          <c:extLst>
            <c:ext xmlns:c16="http://schemas.microsoft.com/office/drawing/2014/chart" uri="{C3380CC4-5D6E-409C-BE32-E72D297353CC}">
              <c16:uniqueId val="{00000004-9FA5-426D-B71E-60C7796716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51953834533891"/>
          <c:y val="0.15069444444444446"/>
          <c:w val="0.32284024290958124"/>
          <c:h val="0.71625000000000005"/>
        </c:manualLayout>
      </c:layout>
      <c:pieChart>
        <c:varyColors val="1"/>
        <c:ser>
          <c:idx val="0"/>
          <c:order val="0"/>
          <c:tx>
            <c:strRef>
              <c:f>'1;group～q7'!$AO$1002</c:f>
              <c:strCache>
                <c:ptCount val="1"/>
                <c:pt idx="0">
                  <c:v>派手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1B-4F84-8CAC-96EACEB6884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1B-4F84-8CAC-96EACEB6884A}"/>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21B-4F84-8CAC-96EACEB6884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21B-4F84-8CAC-96EACEB6884A}"/>
                </c:ext>
              </c:extLst>
            </c:dLbl>
            <c:dLbl>
              <c:idx val="2"/>
              <c:layout>
                <c:manualLayout>
                  <c:x val="-8.0561064811648569E-2"/>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721B-4F84-8CAC-96EACEB688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'1;group～q7'!$AO$1014:$AO$1016</c:f>
              <c:numCache>
                <c:formatCode>General</c:formatCode>
                <c:ptCount val="3"/>
                <c:pt idx="0">
                  <c:v>770</c:v>
                </c:pt>
                <c:pt idx="1">
                  <c:v>167</c:v>
                </c:pt>
                <c:pt idx="2">
                  <c:v>63</c:v>
                </c:pt>
              </c:numCache>
            </c:numRef>
          </c:val>
          <c:extLst>
            <c:ext xmlns:c16="http://schemas.microsoft.com/office/drawing/2014/chart" uri="{C3380CC4-5D6E-409C-BE32-E72D297353CC}">
              <c16:uniqueId val="{00000006-721B-4F84-8CAC-96EACEB6884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7410783064440659"/>
          <c:y val="0"/>
          <c:w val="0.50297470646547526"/>
          <c:h val="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'Ｎ％表'!$B$287:$B$288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65-4C3A-A783-EF20CA7239C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065-4C3A-A783-EF20CA7239C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065-4C3A-A783-EF20CA7239C8}"/>
                </c:ext>
              </c:extLst>
            </c:dLbl>
            <c:dLbl>
              <c:idx val="1"/>
              <c:layout>
                <c:manualLayout>
                  <c:x val="6.3587606837606836E-2"/>
                  <c:y val="0.1746250000000000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4065-4C3A-A783-EF20CA7239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'Ｎ％表'!$D$284:$E$284</c:f>
              <c:strCache>
                <c:ptCount val="2"/>
                <c:pt idx="0">
                  <c:v>当てはまる×どちらかというと当てはまる</c:v>
                </c:pt>
                <c:pt idx="1">
                  <c:v>あまり当てはまらない×全く当てはまらない</c:v>
                </c:pt>
              </c:strCache>
            </c:strRef>
          </c:cat>
          <c:val>
            <c:numRef>
              <c:f>'Ｎ％表'!$D$287:$E$287</c:f>
              <c:numCache>
                <c:formatCode>0_ </c:formatCode>
                <c:ptCount val="2"/>
                <c:pt idx="0">
                  <c:v>423</c:v>
                </c:pt>
                <c:pt idx="1">
                  <c:v>47</c:v>
                </c:pt>
              </c:numCache>
            </c:numRef>
          </c:val>
          <c:extLst>
            <c:ext xmlns:c16="http://schemas.microsoft.com/office/drawing/2014/chart" uri="{C3380CC4-5D6E-409C-BE32-E72D297353CC}">
              <c16:uniqueId val="{00000004-4065-4C3A-A783-EF20CA7239C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'Ｎ％表'!$B$289:$B$290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A8-48F5-9A77-FE11CA82C9E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7A8-48F5-9A77-FE11CA82C9E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7A8-48F5-9A77-FE11CA82C9E2}"/>
                </c:ext>
              </c:extLst>
            </c:dLbl>
            <c:dLbl>
              <c:idx val="1"/>
              <c:layout>
                <c:manualLayout>
                  <c:x val="9.5360683760683781E-2"/>
                  <c:y val="0.1561372222222222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97A8-48F5-9A77-FE11CA82C9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'Ｎ％表'!$D$284:$E$284</c:f>
              <c:strCache>
                <c:ptCount val="2"/>
                <c:pt idx="0">
                  <c:v>当てはまる×どちらかというと当てはまる</c:v>
                </c:pt>
                <c:pt idx="1">
                  <c:v>あまり当てはまらない×全く当てはまらない</c:v>
                </c:pt>
              </c:strCache>
            </c:strRef>
          </c:cat>
          <c:val>
            <c:numRef>
              <c:f>'Ｎ％表'!$D$289:$E$289</c:f>
              <c:numCache>
                <c:formatCode>0_ </c:formatCode>
                <c:ptCount val="2"/>
                <c:pt idx="0">
                  <c:v>409</c:v>
                </c:pt>
                <c:pt idx="1">
                  <c:v>69</c:v>
                </c:pt>
              </c:numCache>
            </c:numRef>
          </c:val>
          <c:extLst>
            <c:ext xmlns:c16="http://schemas.microsoft.com/office/drawing/2014/chart" uri="{C3380CC4-5D6E-409C-BE32-E72D297353CC}">
              <c16:uniqueId val="{00000004-97A8-48F5-9A77-FE11CA82C9E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(2)'!$B$450:$B$451</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48-4D4F-B2F7-EF6A57BFBB3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A48-4D4F-B2F7-EF6A57BFBB3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A48-4D4F-B2F7-EF6A57BFBB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(2)'!$D$447:$E$447</c:f>
              <c:strCache>
                <c:ptCount val="2"/>
                <c:pt idx="0">
                  <c:v>当てはまる×どちらかというと当てはまる</c:v>
                </c:pt>
                <c:pt idx="1">
                  <c:v>あまり当てはまらない×全く当てはまらない</c:v>
                </c:pt>
              </c:strCache>
            </c:strRef>
          </c:cat>
          <c:val>
            <c:numRef>
              <c:f>'Ｎ％表 (2)'!$D$450:$E$450</c:f>
              <c:numCache>
                <c:formatCode>0_ </c:formatCode>
                <c:ptCount val="2"/>
                <c:pt idx="0">
                  <c:v>159</c:v>
                </c:pt>
                <c:pt idx="1">
                  <c:v>27</c:v>
                </c:pt>
              </c:numCache>
            </c:numRef>
          </c:val>
          <c:extLst>
            <c:ext xmlns:c16="http://schemas.microsoft.com/office/drawing/2014/chart" uri="{C3380CC4-5D6E-409C-BE32-E72D297353CC}">
              <c16:uniqueId val="{00000004-8A48-4D4F-B2F7-EF6A57BFBB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(2)'!$B$35:$B$36</c:f>
              <c:strCache>
                <c:ptCount val="1"/>
                <c:pt idx="0">
                  <c:v>大阪市</c:v>
                </c:pt>
              </c:strCache>
            </c:strRef>
          </c:tx>
          <c:spPr>
            <a:pattFill prst="pct40">
              <a:fgClr>
                <a:schemeClr val="accent1"/>
              </a:fgClr>
              <a:bgClr>
                <a:schemeClr val="bg1"/>
              </a:bgClr>
            </a:pattFill>
          </c:spPr>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0F-4958-A853-F0EE760C9C44}"/>
              </c:ext>
            </c:extLst>
          </c:dPt>
          <c:dPt>
            <c:idx val="1"/>
            <c:bubble3D val="0"/>
            <c:explosion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A0F-4958-A853-F0EE760C9C44}"/>
              </c:ext>
            </c:extLst>
          </c:dPt>
          <c:dLbls>
            <c:dLbl>
              <c:idx val="0"/>
              <c:layout>
                <c:manualLayout>
                  <c:x val="-2.7539750957854405E-2"/>
                  <c:y val="-0.24954333333333334"/>
                </c:manualLayout>
              </c:layout>
              <c:tx>
                <c:rich>
                  <a:bodyPr/>
                  <a:lstStyle/>
                  <a:p>
                    <a:fld id="{588D3BEB-9DB0-4F2D-9563-69A14985360C}" type="VALUE">
                      <a:rPr lang="en-US" altLang="ja-JP">
                        <a:solidFill>
                          <a:schemeClr val="bg1"/>
                        </a:solidFill>
                      </a:rPr>
                      <a:pPr/>
                      <a:t>[値]</a:t>
                    </a:fld>
                    <a:r>
                      <a:rPr lang="en-US" altLang="ja-JP" baseline="0" dirty="0">
                        <a:solidFill>
                          <a:schemeClr val="bg1"/>
                        </a:solidFill>
                      </a:rPr>
                      <a:t>
</a:t>
                    </a:r>
                    <a:fld id="{56F52F7E-B455-4F3D-893B-7AF0C0412E9D}"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A0F-4958-A853-F0EE760C9C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(2)'!$D$32:$E$32</c:f>
              <c:strCache>
                <c:ptCount val="2"/>
                <c:pt idx="0">
                  <c:v>薦められる×どちらかというと薦められる</c:v>
                </c:pt>
                <c:pt idx="1">
                  <c:v>あまり薦められない×全く薦められない</c:v>
                </c:pt>
              </c:strCache>
            </c:strRef>
          </c:cat>
          <c:val>
            <c:numRef>
              <c:f>'Ｎ％表 (2)'!$D$35:$E$35</c:f>
              <c:numCache>
                <c:formatCode>0_ </c:formatCode>
                <c:ptCount val="2"/>
                <c:pt idx="0">
                  <c:v>287</c:v>
                </c:pt>
                <c:pt idx="1">
                  <c:v>36</c:v>
                </c:pt>
              </c:numCache>
            </c:numRef>
          </c:val>
          <c:extLst>
            <c:ext xmlns:c16="http://schemas.microsoft.com/office/drawing/2014/chart" uri="{C3380CC4-5D6E-409C-BE32-E72D297353CC}">
              <c16:uniqueId val="{00000004-1A0F-4958-A853-F0EE760C9C4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(2)'!$B$452:$B$453</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C2-452A-9DF3-B85FD43A43A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DC2-452A-9DF3-B85FD43A43A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DC2-452A-9DF3-B85FD43A43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(2)'!$D$447:$E$447</c:f>
              <c:strCache>
                <c:ptCount val="2"/>
                <c:pt idx="0">
                  <c:v>当てはまる×どちらかというと当てはまる</c:v>
                </c:pt>
                <c:pt idx="1">
                  <c:v>あまり当てはまらない×全く当てはまらない</c:v>
                </c:pt>
              </c:strCache>
            </c:strRef>
          </c:cat>
          <c:val>
            <c:numRef>
              <c:f>'Ｎ％表 (2)'!$D$452:$E$452</c:f>
              <c:numCache>
                <c:formatCode>0_ </c:formatCode>
                <c:ptCount val="2"/>
                <c:pt idx="0">
                  <c:v>163</c:v>
                </c:pt>
                <c:pt idx="1">
                  <c:v>23</c:v>
                </c:pt>
              </c:numCache>
            </c:numRef>
          </c:val>
          <c:extLst>
            <c:ext xmlns:c16="http://schemas.microsoft.com/office/drawing/2014/chart" uri="{C3380CC4-5D6E-409C-BE32-E72D297353CC}">
              <c16:uniqueId val="{00000004-3DC2-452A-9DF3-B85FD43A43A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(2)'!$B$454:$B$455</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76-404F-A7DB-E1FB6094BCB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76-404F-A7DB-E1FB6094BCB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F76-404F-A7DB-E1FB6094BC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(2)'!$D$447:$E$447</c:f>
              <c:strCache>
                <c:ptCount val="2"/>
                <c:pt idx="0">
                  <c:v>当てはまる×どちらかというと当てはまる</c:v>
                </c:pt>
                <c:pt idx="1">
                  <c:v>あまり当てはまらない×全く当てはまらない</c:v>
                </c:pt>
              </c:strCache>
            </c:strRef>
          </c:cat>
          <c:val>
            <c:numRef>
              <c:f>'Ｎ％表 (2)'!$D$454:$E$454</c:f>
              <c:numCache>
                <c:formatCode>0_ </c:formatCode>
                <c:ptCount val="2"/>
                <c:pt idx="0">
                  <c:v>165</c:v>
                </c:pt>
                <c:pt idx="1">
                  <c:v>28</c:v>
                </c:pt>
              </c:numCache>
            </c:numRef>
          </c:val>
          <c:extLst>
            <c:ext xmlns:c16="http://schemas.microsoft.com/office/drawing/2014/chart" uri="{C3380CC4-5D6E-409C-BE32-E72D297353CC}">
              <c16:uniqueId val="{00000004-3F76-404F-A7DB-E1FB6094BCB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(2)'!$B$456:$B$457</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84-4D7C-93D8-0EFE10539F4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384-4D7C-93D8-0EFE10539F4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384-4D7C-93D8-0EFE10539F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(2)'!$D$447:$E$447</c:f>
              <c:strCache>
                <c:ptCount val="2"/>
                <c:pt idx="0">
                  <c:v>当てはまる×どちらかというと当てはまる</c:v>
                </c:pt>
                <c:pt idx="1">
                  <c:v>あまり当てはまらない×全く当てはまらない</c:v>
                </c:pt>
              </c:strCache>
            </c:strRef>
          </c:cat>
          <c:val>
            <c:numRef>
              <c:f>'Ｎ％表 (2)'!$D$456:$E$456</c:f>
              <c:numCache>
                <c:formatCode>0_ </c:formatCode>
                <c:ptCount val="2"/>
                <c:pt idx="0">
                  <c:v>167</c:v>
                </c:pt>
                <c:pt idx="1">
                  <c:v>17</c:v>
                </c:pt>
              </c:numCache>
            </c:numRef>
          </c:val>
          <c:extLst>
            <c:ext xmlns:c16="http://schemas.microsoft.com/office/drawing/2014/chart" uri="{C3380CC4-5D6E-409C-BE32-E72D297353CC}">
              <c16:uniqueId val="{00000004-8384-4D7C-93D8-0EFE10539F4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(2)'!$B$458:$B$459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F9-4A1C-BF79-F7866ABA45D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5F9-4A1C-BF79-F7866ABA45D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5F9-4A1C-BF79-F7866ABA45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(2)'!$D$447:$E$447</c:f>
              <c:strCache>
                <c:ptCount val="2"/>
                <c:pt idx="0">
                  <c:v>当てはまる×どちらかというと当てはまる</c:v>
                </c:pt>
                <c:pt idx="1">
                  <c:v>あまり当てはまらない×全く当てはまらない</c:v>
                </c:pt>
              </c:strCache>
            </c:strRef>
          </c:cat>
          <c:val>
            <c:numRef>
              <c:f>'Ｎ％表 (2)'!$D$458:$E$458</c:f>
              <c:numCache>
                <c:formatCode>0_ </c:formatCode>
                <c:ptCount val="2"/>
                <c:pt idx="0">
                  <c:v>178</c:v>
                </c:pt>
                <c:pt idx="1">
                  <c:v>21</c:v>
                </c:pt>
              </c:numCache>
            </c:numRef>
          </c:val>
          <c:extLst>
            <c:ext xmlns:c16="http://schemas.microsoft.com/office/drawing/2014/chart" uri="{C3380CC4-5D6E-409C-BE32-E72D297353CC}">
              <c16:uniqueId val="{00000004-35F9-4A1C-BF79-F7866ABA45D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(2)'!$B$399:$B$400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19-4591-A748-B58CFC67EB0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A19-4591-A748-B58CFC67EB0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A19-4591-A748-B58CFC67EB00}"/>
                </c:ext>
              </c:extLst>
            </c:dLbl>
            <c:dLbl>
              <c:idx val="1"/>
              <c:layout>
                <c:manualLayout>
                  <c:x val="-0.11234243295019157"/>
                  <c:y val="0"/>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A19-4591-A748-B58CFC67EB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(2)'!$D$396:$E$396</c:f>
              <c:strCache>
                <c:ptCount val="2"/>
                <c:pt idx="0">
                  <c:v>当てはまる×どちらかというと当てはまる</c:v>
                </c:pt>
                <c:pt idx="1">
                  <c:v>あまり当てはまらない×全く当てはまらない</c:v>
                </c:pt>
              </c:strCache>
            </c:strRef>
          </c:cat>
          <c:val>
            <c:numRef>
              <c:f>'Ｎ％表 (2)'!$D$399:$E$399</c:f>
              <c:numCache>
                <c:formatCode>0_ </c:formatCode>
                <c:ptCount val="2"/>
                <c:pt idx="0">
                  <c:v>283</c:v>
                </c:pt>
                <c:pt idx="1">
                  <c:v>45</c:v>
                </c:pt>
              </c:numCache>
            </c:numRef>
          </c:val>
          <c:extLst>
            <c:ext xmlns:c16="http://schemas.microsoft.com/office/drawing/2014/chart" uri="{C3380CC4-5D6E-409C-BE32-E72D297353CC}">
              <c16:uniqueId val="{00000004-3A19-4591-A748-B58CFC67EB0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(2)'!$B$401:$B$402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10-41F7-AED5-A48CBFFD0DD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B10-41F7-AED5-A48CBFFD0DD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B10-41F7-AED5-A48CBFFD0D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(2)'!$D$396:$E$396</c:f>
              <c:strCache>
                <c:ptCount val="2"/>
                <c:pt idx="0">
                  <c:v>当てはまる×どちらかというと当てはまる</c:v>
                </c:pt>
                <c:pt idx="1">
                  <c:v>あまり当てはまらない×全く当てはまらない</c:v>
                </c:pt>
              </c:strCache>
            </c:strRef>
          </c:cat>
          <c:val>
            <c:numRef>
              <c:f>'Ｎ％表 (2)'!$D$401:$E$401</c:f>
              <c:numCache>
                <c:formatCode>0_ </c:formatCode>
                <c:ptCount val="2"/>
                <c:pt idx="0">
                  <c:v>178</c:v>
                </c:pt>
                <c:pt idx="1">
                  <c:v>24</c:v>
                </c:pt>
              </c:numCache>
            </c:numRef>
          </c:val>
          <c:extLst>
            <c:ext xmlns:c16="http://schemas.microsoft.com/office/drawing/2014/chart" uri="{C3380CC4-5D6E-409C-BE32-E72D297353CC}">
              <c16:uniqueId val="{00000004-6B10-41F7-AED5-A48CBFFD0DD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(2)'!$B$403:$B$404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53-4F51-9C6F-2F75D9425AA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253-4F51-9C6F-2F75D9425AA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253-4F51-9C6F-2F75D9425A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(2)'!$D$396:$E$396</c:f>
              <c:strCache>
                <c:ptCount val="2"/>
                <c:pt idx="0">
                  <c:v>当てはまる×どちらかというと当てはまる</c:v>
                </c:pt>
                <c:pt idx="1">
                  <c:v>あまり当てはまらない×全く当てはまらない</c:v>
                </c:pt>
              </c:strCache>
            </c:strRef>
          </c:cat>
          <c:val>
            <c:numRef>
              <c:f>'Ｎ％表 (2)'!$D$403:$E$403</c:f>
              <c:numCache>
                <c:formatCode>0_ </c:formatCode>
                <c:ptCount val="2"/>
                <c:pt idx="0">
                  <c:v>185</c:v>
                </c:pt>
                <c:pt idx="1">
                  <c:v>19</c:v>
                </c:pt>
              </c:numCache>
            </c:numRef>
          </c:val>
          <c:extLst>
            <c:ext xmlns:c16="http://schemas.microsoft.com/office/drawing/2014/chart" uri="{C3380CC4-5D6E-409C-BE32-E72D297353CC}">
              <c16:uniqueId val="{00000004-E253-4F51-9C6F-2F75D9425AA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(2)'!$B$405:$B$406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98-4B0C-BB2A-8D3E167A1B3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B98-4B0C-BB2A-8D3E167A1B3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B98-4B0C-BB2A-8D3E167A1B3C}"/>
                </c:ext>
              </c:extLst>
            </c:dLbl>
            <c:dLbl>
              <c:idx val="1"/>
              <c:layout>
                <c:manualLayout>
                  <c:x val="0.10254932950191571"/>
                  <c:y val="0.18520833333333334"/>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EB98-4B0C-BB2A-8D3E167A1B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(2)'!$D$396:$E$396</c:f>
              <c:strCache>
                <c:ptCount val="2"/>
                <c:pt idx="0">
                  <c:v>当てはまる×どちらかというと当てはまる</c:v>
                </c:pt>
                <c:pt idx="1">
                  <c:v>あまり当てはまらない×全く当てはまらない</c:v>
                </c:pt>
              </c:strCache>
            </c:strRef>
          </c:cat>
          <c:val>
            <c:numRef>
              <c:f>'Ｎ％表 (2)'!$D$405:$E$405</c:f>
              <c:numCache>
                <c:formatCode>0_ </c:formatCode>
                <c:ptCount val="2"/>
                <c:pt idx="0">
                  <c:v>186</c:v>
                </c:pt>
                <c:pt idx="1">
                  <c:v>28</c:v>
                </c:pt>
              </c:numCache>
            </c:numRef>
          </c:val>
          <c:extLst>
            <c:ext xmlns:c16="http://schemas.microsoft.com/office/drawing/2014/chart" uri="{C3380CC4-5D6E-409C-BE32-E72D297353CC}">
              <c16:uniqueId val="{00000004-EB98-4B0C-BB2A-8D3E167A1B3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14573026510369"/>
          <c:y val="0.1889170843248939"/>
          <c:w val="0.276097419957618"/>
          <c:h val="0.67634467699951584"/>
        </c:manualLayout>
      </c:layout>
      <c:pieChart>
        <c:varyColors val="1"/>
        <c:ser>
          <c:idx val="0"/>
          <c:order val="0"/>
          <c:tx>
            <c:strRef>
              <c:f>'1;group～q7'!$AP$1002</c:f>
              <c:strCache>
                <c:ptCount val="1"/>
                <c:pt idx="0">
                  <c:v>フレンドリー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A8-4387-A95F-12EDCC94C5A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8A8-4387-A95F-12EDCC94C5A1}"/>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98A8-4387-A95F-12EDCC94C5A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8A8-4387-A95F-12EDCC94C5A1}"/>
                </c:ext>
              </c:extLst>
            </c:dLbl>
            <c:dLbl>
              <c:idx val="1"/>
              <c:layout>
                <c:manualLayout>
                  <c:x val="3.0724305555555557E-2"/>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98A8-4387-A95F-12EDCC94C5A1}"/>
                </c:ext>
              </c:extLst>
            </c:dLbl>
            <c:dLbl>
              <c:idx val="2"/>
              <c:layout>
                <c:manualLayout>
                  <c:x val="1.7834375E-2"/>
                  <c:y val="2.6458333333333334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98A8-4387-A95F-12EDCC94C5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'1;group～q7'!$AP$1014:$AP$1016</c:f>
              <c:numCache>
                <c:formatCode>General</c:formatCode>
                <c:ptCount val="3"/>
                <c:pt idx="0">
                  <c:v>832</c:v>
                </c:pt>
                <c:pt idx="1">
                  <c:v>116</c:v>
                </c:pt>
                <c:pt idx="2">
                  <c:v>52</c:v>
                </c:pt>
              </c:numCache>
            </c:numRef>
          </c:val>
          <c:extLst>
            <c:ext xmlns:c16="http://schemas.microsoft.com/office/drawing/2014/chart" uri="{C3380CC4-5D6E-409C-BE32-E72D297353CC}">
              <c16:uniqueId val="{00000006-98A8-4387-A95F-12EDCC94C5A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030323356449648"/>
          <c:y val="3.0889763113307028E-2"/>
          <c:w val="0.5132386409317421"/>
          <c:h val="0.9646778100654626"/>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'Ｎ％表'!$B$297:$B$298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73-4096-8A10-C42F85422C9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C73-4096-8A10-C42F85422C9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C73-4096-8A10-C42F85422C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'Ｎ％表'!$D$294:$E$294</c:f>
              <c:strCache>
                <c:ptCount val="2"/>
                <c:pt idx="0">
                  <c:v>当てはまる×どちらかというと当てはまる</c:v>
                </c:pt>
                <c:pt idx="1">
                  <c:v>あまり当てはまらない×全く当てはまらない</c:v>
                </c:pt>
              </c:strCache>
            </c:strRef>
          </c:cat>
          <c:val>
            <c:numRef>
              <c:f>'Ｎ％表'!$D$297:$E$297</c:f>
              <c:numCache>
                <c:formatCode>0_ </c:formatCode>
                <c:ptCount val="2"/>
                <c:pt idx="0">
                  <c:v>337</c:v>
                </c:pt>
                <c:pt idx="1">
                  <c:v>112</c:v>
                </c:pt>
              </c:numCache>
            </c:numRef>
          </c:val>
          <c:extLst>
            <c:ext xmlns:c16="http://schemas.microsoft.com/office/drawing/2014/chart" uri="{C3380CC4-5D6E-409C-BE32-E72D297353CC}">
              <c16:uniqueId val="{00000004-3C73-4096-8A10-C42F85422C9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(2)'!$B$37:$B$38</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FD-48A6-B109-541D7F5AEA3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FFD-48A6-B109-541D7F5AEA3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FFD-48A6-B109-541D7F5AEA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(2)'!$D$32:$E$32</c:f>
              <c:strCache>
                <c:ptCount val="2"/>
                <c:pt idx="0">
                  <c:v>薦められる×どちらかというと薦められる</c:v>
                </c:pt>
                <c:pt idx="1">
                  <c:v>あまり薦められない×全く薦められない</c:v>
                </c:pt>
              </c:strCache>
            </c:strRef>
          </c:cat>
          <c:val>
            <c:numRef>
              <c:f>'Ｎ％表 (2)'!$D$37:$E$37</c:f>
              <c:numCache>
                <c:formatCode>0_ </c:formatCode>
                <c:ptCount val="2"/>
                <c:pt idx="0">
                  <c:v>177</c:v>
                </c:pt>
                <c:pt idx="1">
                  <c:v>22</c:v>
                </c:pt>
              </c:numCache>
            </c:numRef>
          </c:val>
          <c:extLst>
            <c:ext xmlns:c16="http://schemas.microsoft.com/office/drawing/2014/chart" uri="{C3380CC4-5D6E-409C-BE32-E72D297353CC}">
              <c16:uniqueId val="{00000004-1FFD-48A6-B109-541D7F5AEA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'Ｎ％表'!$B$299:$B$300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AC-4C02-9C7A-268DE561091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BAC-4C02-9C7A-268DE561091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BAC-4C02-9C7A-268DE56109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'Ｎ％表'!$D$294:$E$294</c:f>
              <c:strCache>
                <c:ptCount val="2"/>
                <c:pt idx="0">
                  <c:v>当てはまる×どちらかというと当てはまる</c:v>
                </c:pt>
                <c:pt idx="1">
                  <c:v>あまり当てはまらない×全く当てはまらない</c:v>
                </c:pt>
              </c:strCache>
            </c:strRef>
          </c:cat>
          <c:val>
            <c:numRef>
              <c:f>'Ｎ％表'!$D$299:$E$299</c:f>
              <c:numCache>
                <c:formatCode>0_ </c:formatCode>
                <c:ptCount val="2"/>
                <c:pt idx="0">
                  <c:v>306</c:v>
                </c:pt>
                <c:pt idx="1">
                  <c:v>150</c:v>
                </c:pt>
              </c:numCache>
            </c:numRef>
          </c:val>
          <c:extLst>
            <c:ext xmlns:c16="http://schemas.microsoft.com/office/drawing/2014/chart" uri="{C3380CC4-5D6E-409C-BE32-E72D297353CC}">
              <c16:uniqueId val="{00000004-3BAC-4C02-9C7A-268DE561091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(2)'!$B$466:$B$467</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F4-4959-A62C-D9D32187036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BF4-4959-A62C-D9D32187036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BF4-4959-A62C-D9D3218703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(2)'!$D$463:$E$463</c:f>
              <c:strCache>
                <c:ptCount val="2"/>
                <c:pt idx="0">
                  <c:v>当てはまる×どちらかというと当てはまる</c:v>
                </c:pt>
                <c:pt idx="1">
                  <c:v>あまり当てはまらない×全く当てはまらない</c:v>
                </c:pt>
              </c:strCache>
            </c:strRef>
          </c:cat>
          <c:val>
            <c:numRef>
              <c:f>'Ｎ％表 (2)'!$D$466:$E$466</c:f>
              <c:numCache>
                <c:formatCode>0_ </c:formatCode>
                <c:ptCount val="2"/>
                <c:pt idx="0">
                  <c:v>119</c:v>
                </c:pt>
                <c:pt idx="1">
                  <c:v>63</c:v>
                </c:pt>
              </c:numCache>
            </c:numRef>
          </c:val>
          <c:extLst>
            <c:ext xmlns:c16="http://schemas.microsoft.com/office/drawing/2014/chart" uri="{C3380CC4-5D6E-409C-BE32-E72D297353CC}">
              <c16:uniqueId val="{00000004-CBF4-4959-A62C-D9D32187036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(2)'!$B$468:$B$469</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20-47ED-9F36-E8AA3F1AF28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320-47ED-9F36-E8AA3F1AF28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320-47ED-9F36-E8AA3F1AF2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(2)'!$D$463:$E$463</c:f>
              <c:strCache>
                <c:ptCount val="2"/>
                <c:pt idx="0">
                  <c:v>当てはまる×どちらかというと当てはまる</c:v>
                </c:pt>
                <c:pt idx="1">
                  <c:v>あまり当てはまらない×全く当てはまらない</c:v>
                </c:pt>
              </c:strCache>
            </c:strRef>
          </c:cat>
          <c:val>
            <c:numRef>
              <c:f>'Ｎ％表 (2)'!$D$468:$E$468</c:f>
              <c:numCache>
                <c:formatCode>0_ </c:formatCode>
                <c:ptCount val="2"/>
                <c:pt idx="0">
                  <c:v>108</c:v>
                </c:pt>
                <c:pt idx="1">
                  <c:v>68</c:v>
                </c:pt>
              </c:numCache>
            </c:numRef>
          </c:val>
          <c:extLst>
            <c:ext xmlns:c16="http://schemas.microsoft.com/office/drawing/2014/chart" uri="{C3380CC4-5D6E-409C-BE32-E72D297353CC}">
              <c16:uniqueId val="{00000004-1320-47ED-9F36-E8AA3F1AF28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(2)'!$B$470:$B$471</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89-408A-A9EB-B476CFE7D04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889-408A-A9EB-B476CFE7D04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889-408A-A9EB-B476CFE7D0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(2)'!$D$463:$E$463</c:f>
              <c:strCache>
                <c:ptCount val="2"/>
                <c:pt idx="0">
                  <c:v>当てはまる×どちらかというと当てはまる</c:v>
                </c:pt>
                <c:pt idx="1">
                  <c:v>あまり当てはまらない×全く当てはまらない</c:v>
                </c:pt>
              </c:strCache>
            </c:strRef>
          </c:cat>
          <c:val>
            <c:numRef>
              <c:f>'Ｎ％表 (2)'!$D$470:$E$470</c:f>
              <c:numCache>
                <c:formatCode>0_ </c:formatCode>
                <c:ptCount val="2"/>
                <c:pt idx="0">
                  <c:v>132</c:v>
                </c:pt>
                <c:pt idx="1">
                  <c:v>49</c:v>
                </c:pt>
              </c:numCache>
            </c:numRef>
          </c:val>
          <c:extLst>
            <c:ext xmlns:c16="http://schemas.microsoft.com/office/drawing/2014/chart" uri="{C3380CC4-5D6E-409C-BE32-E72D297353CC}">
              <c16:uniqueId val="{00000004-B889-408A-A9EB-B476CFE7D04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(2)'!$B$472:$B$473</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6B-4247-8ADE-0CE6851468F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A6B-4247-8ADE-0CE6851468F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A6B-4247-8ADE-0CE6851468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(2)'!$D$463:$E$463</c:f>
              <c:strCache>
                <c:ptCount val="2"/>
                <c:pt idx="0">
                  <c:v>当てはまる×どちらかというと当てはまる</c:v>
                </c:pt>
                <c:pt idx="1">
                  <c:v>あまり当てはまらない×全く当てはまらない</c:v>
                </c:pt>
              </c:strCache>
            </c:strRef>
          </c:cat>
          <c:val>
            <c:numRef>
              <c:f>'Ｎ％表 (2)'!$D$472:$E$472</c:f>
              <c:numCache>
                <c:formatCode>0_ </c:formatCode>
                <c:ptCount val="2"/>
                <c:pt idx="0">
                  <c:v>130</c:v>
                </c:pt>
                <c:pt idx="1">
                  <c:v>45</c:v>
                </c:pt>
              </c:numCache>
            </c:numRef>
          </c:val>
          <c:extLst>
            <c:ext xmlns:c16="http://schemas.microsoft.com/office/drawing/2014/chart" uri="{C3380CC4-5D6E-409C-BE32-E72D297353CC}">
              <c16:uniqueId val="{00000004-4A6B-4247-8ADE-0CE6851468F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(2)'!$B$474:$B$475</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F1-4F9C-B26C-7F5021DF756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BF1-4F9C-B26C-7F5021DF756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BF1-4F9C-B26C-7F5021DF75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(2)'!$D$463:$E$463</c:f>
              <c:strCache>
                <c:ptCount val="2"/>
                <c:pt idx="0">
                  <c:v>当てはまる×どちらかというと当てはまる</c:v>
                </c:pt>
                <c:pt idx="1">
                  <c:v>あまり当てはまらない×全く当てはまらない</c:v>
                </c:pt>
              </c:strCache>
            </c:strRef>
          </c:cat>
          <c:val>
            <c:numRef>
              <c:f>'Ｎ％表 (2)'!$D$474:$E$474</c:f>
              <c:numCache>
                <c:formatCode>0_ </c:formatCode>
                <c:ptCount val="2"/>
                <c:pt idx="0">
                  <c:v>154</c:v>
                </c:pt>
                <c:pt idx="1">
                  <c:v>37</c:v>
                </c:pt>
              </c:numCache>
            </c:numRef>
          </c:val>
          <c:extLst>
            <c:ext xmlns:c16="http://schemas.microsoft.com/office/drawing/2014/chart" uri="{C3380CC4-5D6E-409C-BE32-E72D297353CC}">
              <c16:uniqueId val="{00000004-7BF1-4F9C-B26C-7F5021DF756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(2)'!$B$413:$B$414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2C-4A0A-900B-FE93877FA04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D2C-4A0A-900B-FE93877FA04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D2C-4A0A-900B-FE93877FA0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(2)'!$D$410:$E$410</c:f>
              <c:strCache>
                <c:ptCount val="2"/>
                <c:pt idx="0">
                  <c:v>当てはまる×どちらかというと当てはまる</c:v>
                </c:pt>
                <c:pt idx="1">
                  <c:v>あまり当てはまらない×全く当てはまらない</c:v>
                </c:pt>
              </c:strCache>
            </c:strRef>
          </c:cat>
          <c:val>
            <c:numRef>
              <c:f>'Ｎ％表 (2)'!$D$413:$E$413</c:f>
              <c:numCache>
                <c:formatCode>0_ </c:formatCode>
                <c:ptCount val="2"/>
                <c:pt idx="0">
                  <c:v>217</c:v>
                </c:pt>
                <c:pt idx="1">
                  <c:v>96</c:v>
                </c:pt>
              </c:numCache>
            </c:numRef>
          </c:val>
          <c:extLst>
            <c:ext xmlns:c16="http://schemas.microsoft.com/office/drawing/2014/chart" uri="{C3380CC4-5D6E-409C-BE32-E72D297353CC}">
              <c16:uniqueId val="{00000004-FD2C-4A0A-900B-FE93877FA04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(2)'!$B$415:$B$416</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F7-49F6-94FB-DB87A9321C0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BF7-49F6-94FB-DB87A9321C0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BF7-49F6-94FB-DB87A9321C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(2)'!$D$410:$E$410</c:f>
              <c:strCache>
                <c:ptCount val="2"/>
                <c:pt idx="0">
                  <c:v>当てはまる×どちらかというと当てはまる</c:v>
                </c:pt>
                <c:pt idx="1">
                  <c:v>あまり当てはまらない×全く当てはまらない</c:v>
                </c:pt>
              </c:strCache>
            </c:strRef>
          </c:cat>
          <c:val>
            <c:numRef>
              <c:f>'Ｎ％表 (2)'!$D$415:$E$415</c:f>
              <c:numCache>
                <c:formatCode>0_ </c:formatCode>
                <c:ptCount val="2"/>
                <c:pt idx="0">
                  <c:v>130</c:v>
                </c:pt>
                <c:pt idx="1">
                  <c:v>63</c:v>
                </c:pt>
              </c:numCache>
            </c:numRef>
          </c:val>
          <c:extLst>
            <c:ext xmlns:c16="http://schemas.microsoft.com/office/drawing/2014/chart" uri="{C3380CC4-5D6E-409C-BE32-E72D297353CC}">
              <c16:uniqueId val="{00000004-DBF7-49F6-94FB-DB87A9321C0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(2)'!$B$417:$B$418</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C7-4B44-AEC8-2E371538D1C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8C7-4B44-AEC8-2E371538D1C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8C7-4B44-AEC8-2E371538D1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(2)'!$D$410:$E$410</c:f>
              <c:strCache>
                <c:ptCount val="2"/>
                <c:pt idx="0">
                  <c:v>当てはまる×どちらかというと当てはまる</c:v>
                </c:pt>
                <c:pt idx="1">
                  <c:v>あまり当てはまらない×全く当てはまらない</c:v>
                </c:pt>
              </c:strCache>
            </c:strRef>
          </c:cat>
          <c:val>
            <c:numRef>
              <c:f>'Ｎ％表 (2)'!$D$417:$E$417</c:f>
              <c:numCache>
                <c:formatCode>0_ </c:formatCode>
                <c:ptCount val="2"/>
                <c:pt idx="0">
                  <c:v>146</c:v>
                </c:pt>
                <c:pt idx="1">
                  <c:v>48</c:v>
                </c:pt>
              </c:numCache>
            </c:numRef>
          </c:val>
          <c:extLst>
            <c:ext xmlns:c16="http://schemas.microsoft.com/office/drawing/2014/chart" uri="{C3380CC4-5D6E-409C-BE32-E72D297353CC}">
              <c16:uniqueId val="{00000004-08C7-4B44-AEC8-2E371538D1C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(2)'!$B$419:$B$420</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94-472A-9AA7-6A0825BA172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894-472A-9AA7-6A0825BA172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894-472A-9AA7-6A0825BA17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(2)'!$D$410:$E$410</c:f>
              <c:strCache>
                <c:ptCount val="2"/>
                <c:pt idx="0">
                  <c:v>当てはまる×どちらかというと当てはまる</c:v>
                </c:pt>
                <c:pt idx="1">
                  <c:v>あまり当てはまらない×全く当てはまらない</c:v>
                </c:pt>
              </c:strCache>
            </c:strRef>
          </c:cat>
          <c:val>
            <c:numRef>
              <c:f>'Ｎ％表 (2)'!$D$419:$E$419</c:f>
              <c:numCache>
                <c:formatCode>0_ </c:formatCode>
                <c:ptCount val="2"/>
                <c:pt idx="0">
                  <c:v>150</c:v>
                </c:pt>
                <c:pt idx="1">
                  <c:v>55</c:v>
                </c:pt>
              </c:numCache>
            </c:numRef>
          </c:val>
          <c:extLst>
            <c:ext xmlns:c16="http://schemas.microsoft.com/office/drawing/2014/chart" uri="{C3380CC4-5D6E-409C-BE32-E72D297353CC}">
              <c16:uniqueId val="{00000004-9894-472A-9AA7-6A0825BA172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(2)'!$B$39:$B$40</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A0-4506-89F2-15AB8EB71D6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2A0-4506-89F2-15AB8EB71D6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2A0-4506-89F2-15AB8EB71D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(2)'!$D$32:$E$32</c:f>
              <c:strCache>
                <c:ptCount val="2"/>
                <c:pt idx="0">
                  <c:v>薦められる×どちらかというと薦められる</c:v>
                </c:pt>
                <c:pt idx="1">
                  <c:v>あまり薦められない×全く薦められない</c:v>
                </c:pt>
              </c:strCache>
            </c:strRef>
          </c:cat>
          <c:val>
            <c:numRef>
              <c:f>'Ｎ％表 (2)'!$D$39:$E$39</c:f>
              <c:numCache>
                <c:formatCode>0_ </c:formatCode>
                <c:ptCount val="2"/>
                <c:pt idx="0">
                  <c:v>184</c:v>
                </c:pt>
                <c:pt idx="1">
                  <c:v>20</c:v>
                </c:pt>
              </c:numCache>
            </c:numRef>
          </c:val>
          <c:extLst>
            <c:ext xmlns:c16="http://schemas.microsoft.com/office/drawing/2014/chart" uri="{C3380CC4-5D6E-409C-BE32-E72D297353CC}">
              <c16:uniqueId val="{00000004-32A0-4506-89F2-15AB8EB71D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98940900970841"/>
          <c:y val="0.23006944444444444"/>
          <c:w val="0.27783641198328901"/>
          <c:h val="0.6809722222222222"/>
        </c:manualLayout>
      </c:layout>
      <c:pieChart>
        <c:varyColors val="1"/>
        <c:ser>
          <c:idx val="0"/>
          <c:order val="0"/>
          <c:tx>
            <c:strRef>
              <c:f>'1;group～q7'!$AQ$1002</c:f>
              <c:strCache>
                <c:ptCount val="1"/>
                <c:pt idx="0">
                  <c:v>本音</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12-46D9-8E1A-6BC004C69A1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012-46D9-8E1A-6BC004C69A16}"/>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6012-46D9-8E1A-6BC004C69A1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012-46D9-8E1A-6BC004C69A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'1;group～q7'!$AQ$1014:$AQ$1016</c:f>
              <c:numCache>
                <c:formatCode>General</c:formatCode>
                <c:ptCount val="3"/>
                <c:pt idx="0">
                  <c:v>643</c:v>
                </c:pt>
                <c:pt idx="1">
                  <c:v>262</c:v>
                </c:pt>
                <c:pt idx="2">
                  <c:v>95</c:v>
                </c:pt>
              </c:numCache>
            </c:numRef>
          </c:val>
          <c:extLst>
            <c:ext xmlns:c16="http://schemas.microsoft.com/office/drawing/2014/chart" uri="{C3380CC4-5D6E-409C-BE32-E72D297353CC}">
              <c16:uniqueId val="{00000006-6012-46D9-8E1A-6BC004C69A1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642238161281684"/>
          <c:y val="2.6458333333333334E-2"/>
          <c:w val="0.51270933001644758"/>
          <c:h val="0.9629951388888888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'Ｎ％表'!$B$307:$B$308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5D-4D1B-92D2-5C406F98D47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F5D-4D1B-92D2-5C406F98D47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F5D-4D1B-92D2-5C406F98D4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'Ｎ％表'!$D$304:$E$304</c:f>
              <c:strCache>
                <c:ptCount val="2"/>
                <c:pt idx="0">
                  <c:v>当てはまる×どちらかというと当てはまる</c:v>
                </c:pt>
                <c:pt idx="1">
                  <c:v>あまり当てはまらない×全く当てはまらない</c:v>
                </c:pt>
              </c:strCache>
            </c:strRef>
          </c:cat>
          <c:val>
            <c:numRef>
              <c:f>'Ｎ％表'!$D$307:$E$307</c:f>
              <c:numCache>
                <c:formatCode>0_ </c:formatCode>
                <c:ptCount val="2"/>
                <c:pt idx="0">
                  <c:v>307</c:v>
                </c:pt>
                <c:pt idx="1">
                  <c:v>141</c:v>
                </c:pt>
              </c:numCache>
            </c:numRef>
          </c:val>
          <c:extLst>
            <c:ext xmlns:c16="http://schemas.microsoft.com/office/drawing/2014/chart" uri="{C3380CC4-5D6E-409C-BE32-E72D297353CC}">
              <c16:uniqueId val="{00000004-9F5D-4D1B-92D2-5C406F98D47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'Ｎ％表'!$B$309:$B$310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14-4F87-A276-D5F94AC0016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A14-4F87-A276-D5F94AC0016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A14-4F87-A276-D5F94AC001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'Ｎ％表'!$D$304:$E$304</c:f>
              <c:strCache>
                <c:ptCount val="2"/>
                <c:pt idx="0">
                  <c:v>当てはまる×どちらかというと当てはまる</c:v>
                </c:pt>
                <c:pt idx="1">
                  <c:v>あまり当てはまらない×全く当てはまらない</c:v>
                </c:pt>
              </c:strCache>
            </c:strRef>
          </c:cat>
          <c:val>
            <c:numRef>
              <c:f>'Ｎ％表'!$D$309:$E$309</c:f>
              <c:numCache>
                <c:formatCode>0_ </c:formatCode>
                <c:ptCount val="2"/>
                <c:pt idx="0">
                  <c:v>306</c:v>
                </c:pt>
                <c:pt idx="1">
                  <c:v>140</c:v>
                </c:pt>
              </c:numCache>
            </c:numRef>
          </c:val>
          <c:extLst>
            <c:ext xmlns:c16="http://schemas.microsoft.com/office/drawing/2014/chart" uri="{C3380CC4-5D6E-409C-BE32-E72D297353CC}">
              <c16:uniqueId val="{00000004-FA14-4F87-A276-D5F94AC0016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(2)'!$B$482:$B$483</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99-4684-B4A3-32BD645567E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C99-4684-B4A3-32BD645567E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C99-4684-B4A3-32BD645567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(2)'!$D$479:$E$479</c:f>
              <c:strCache>
                <c:ptCount val="2"/>
                <c:pt idx="0">
                  <c:v>当てはまる×どちらかというと当てはまる</c:v>
                </c:pt>
                <c:pt idx="1">
                  <c:v>あまり当てはまらない×全く当てはまらない</c:v>
                </c:pt>
              </c:strCache>
            </c:strRef>
          </c:cat>
          <c:val>
            <c:numRef>
              <c:f>'Ｎ％表 (2)'!$D$482:$E$482</c:f>
              <c:numCache>
                <c:formatCode>0_ </c:formatCode>
                <c:ptCount val="2"/>
                <c:pt idx="0">
                  <c:v>122</c:v>
                </c:pt>
                <c:pt idx="1">
                  <c:v>58</c:v>
                </c:pt>
              </c:numCache>
            </c:numRef>
          </c:val>
          <c:extLst>
            <c:ext xmlns:c16="http://schemas.microsoft.com/office/drawing/2014/chart" uri="{C3380CC4-5D6E-409C-BE32-E72D297353CC}">
              <c16:uniqueId val="{00000004-1C99-4684-B4A3-32BD645567E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(2)'!$B$484:$B$485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71-4D29-8C69-B2E358D88C7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071-4D29-8C69-B2E358D88C7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071-4D29-8C69-B2E358D88C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(2)'!$D$479:$E$479</c:f>
              <c:strCache>
                <c:ptCount val="2"/>
                <c:pt idx="0">
                  <c:v>当てはまる×どちらかというと当てはまる</c:v>
                </c:pt>
                <c:pt idx="1">
                  <c:v>あまり当てはまらない×全く当てはまらない</c:v>
                </c:pt>
              </c:strCache>
            </c:strRef>
          </c:cat>
          <c:val>
            <c:numRef>
              <c:f>'Ｎ％表 (2)'!$D$484:$E$484</c:f>
              <c:numCache>
                <c:formatCode>0_ </c:formatCode>
                <c:ptCount val="2"/>
                <c:pt idx="0">
                  <c:v>123</c:v>
                </c:pt>
                <c:pt idx="1">
                  <c:v>52</c:v>
                </c:pt>
              </c:numCache>
            </c:numRef>
          </c:val>
          <c:extLst>
            <c:ext xmlns:c16="http://schemas.microsoft.com/office/drawing/2014/chart" uri="{C3380CC4-5D6E-409C-BE32-E72D297353CC}">
              <c16:uniqueId val="{00000004-5071-4D29-8C69-B2E358D88C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(2)'!$B$486:$B$487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F2-4CB9-B4E2-D96186DD78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DF2-4CB9-B4E2-D96186DD78B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DF2-4CB9-B4E2-D96186DD78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(2)'!$D$479:$E$479</c:f>
              <c:strCache>
                <c:ptCount val="2"/>
                <c:pt idx="0">
                  <c:v>当てはまる×どちらかというと当てはまる</c:v>
                </c:pt>
                <c:pt idx="1">
                  <c:v>あまり当てはまらない×全く当てはまらない</c:v>
                </c:pt>
              </c:strCache>
            </c:strRef>
          </c:cat>
          <c:val>
            <c:numRef>
              <c:f>'Ｎ％表 (2)'!$D$486:$E$486</c:f>
              <c:numCache>
                <c:formatCode>0_ </c:formatCode>
                <c:ptCount val="2"/>
                <c:pt idx="0">
                  <c:v>109</c:v>
                </c:pt>
                <c:pt idx="1">
                  <c:v>68</c:v>
                </c:pt>
              </c:numCache>
            </c:numRef>
          </c:val>
          <c:extLst>
            <c:ext xmlns:c16="http://schemas.microsoft.com/office/drawing/2014/chart" uri="{C3380CC4-5D6E-409C-BE32-E72D297353CC}">
              <c16:uniqueId val="{00000004-FDF2-4CB9-B4E2-D96186DD78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(2)'!$B$488:$B$489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D8-4CA8-9F3F-6FC91CD71A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9D8-4CA8-9F3F-6FC91CD71A8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9D8-4CA8-9F3F-6FC91CD71A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(2)'!$D$479:$E$479</c:f>
              <c:strCache>
                <c:ptCount val="2"/>
                <c:pt idx="0">
                  <c:v>当てはまる×どちらかというと当てはまる</c:v>
                </c:pt>
                <c:pt idx="1">
                  <c:v>あまり当てはまらない×全く当てはまらない</c:v>
                </c:pt>
              </c:strCache>
            </c:strRef>
          </c:cat>
          <c:val>
            <c:numRef>
              <c:f>'Ｎ％表 (2)'!$D$488:$E$488</c:f>
              <c:numCache>
                <c:formatCode>0_ </c:formatCode>
                <c:ptCount val="2"/>
                <c:pt idx="0">
                  <c:v>125</c:v>
                </c:pt>
                <c:pt idx="1">
                  <c:v>50</c:v>
                </c:pt>
              </c:numCache>
            </c:numRef>
          </c:val>
          <c:extLst>
            <c:ext xmlns:c16="http://schemas.microsoft.com/office/drawing/2014/chart" uri="{C3380CC4-5D6E-409C-BE32-E72D297353CC}">
              <c16:uniqueId val="{00000004-19D8-4CA8-9F3F-6FC91CD71A8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(2)'!$B$490:$B$491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36-4103-9779-74E39388C40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D36-4103-9779-74E39388C40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D36-4103-9779-74E39388C4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(2)'!$D$479:$E$479</c:f>
              <c:strCache>
                <c:ptCount val="2"/>
                <c:pt idx="0">
                  <c:v>当てはまる×どちらかというと当てはまる</c:v>
                </c:pt>
                <c:pt idx="1">
                  <c:v>あまり当てはまらない×全く当てはまらない</c:v>
                </c:pt>
              </c:strCache>
            </c:strRef>
          </c:cat>
          <c:val>
            <c:numRef>
              <c:f>'Ｎ％表 (2)'!$D$490:$E$490</c:f>
              <c:numCache>
                <c:formatCode>0_ </c:formatCode>
                <c:ptCount val="2"/>
                <c:pt idx="0">
                  <c:v>134</c:v>
                </c:pt>
                <c:pt idx="1">
                  <c:v>53</c:v>
                </c:pt>
              </c:numCache>
            </c:numRef>
          </c:val>
          <c:extLst>
            <c:ext xmlns:c16="http://schemas.microsoft.com/office/drawing/2014/chart" uri="{C3380CC4-5D6E-409C-BE32-E72D297353CC}">
              <c16:uniqueId val="{00000004-CD36-4103-9779-74E39388C40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(2)'!$B$427:$B$428</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53-4FF9-84CF-240390835D1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753-4FF9-84CF-240390835D1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753-4FF9-84CF-240390835D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(2)'!$D$424:$E$424</c:f>
              <c:strCache>
                <c:ptCount val="2"/>
                <c:pt idx="0">
                  <c:v>当てはまる×どちらかというと当てはまる</c:v>
                </c:pt>
                <c:pt idx="1">
                  <c:v>あまり当てはまらない×全く当てはまらない</c:v>
                </c:pt>
              </c:strCache>
            </c:strRef>
          </c:cat>
          <c:val>
            <c:numRef>
              <c:f>'Ｎ％表 (2)'!$D$427:$E$427</c:f>
              <c:numCache>
                <c:formatCode>0_ </c:formatCode>
                <c:ptCount val="2"/>
                <c:pt idx="0">
                  <c:v>206</c:v>
                </c:pt>
                <c:pt idx="1">
                  <c:v>106</c:v>
                </c:pt>
              </c:numCache>
            </c:numRef>
          </c:val>
          <c:extLst>
            <c:ext xmlns:c16="http://schemas.microsoft.com/office/drawing/2014/chart" uri="{C3380CC4-5D6E-409C-BE32-E72D297353CC}">
              <c16:uniqueId val="{00000004-D753-4FF9-84CF-240390835D1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(2)'!$B$429:$B$430</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5-480A-86A6-E21425695EC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1A5-480A-86A6-E21425695EC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1A5-480A-86A6-E21425695E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(2)'!$D$424:$E$424</c:f>
              <c:strCache>
                <c:ptCount val="2"/>
                <c:pt idx="0">
                  <c:v>当てはまる×どちらかというと当てはまる</c:v>
                </c:pt>
                <c:pt idx="1">
                  <c:v>あまり当てはまらない×全く当てはまらない</c:v>
                </c:pt>
              </c:strCache>
            </c:strRef>
          </c:cat>
          <c:val>
            <c:numRef>
              <c:f>'Ｎ％表 (2)'!$D$429:$E$429</c:f>
              <c:numCache>
                <c:formatCode>0_ </c:formatCode>
                <c:ptCount val="2"/>
                <c:pt idx="0">
                  <c:v>134</c:v>
                </c:pt>
                <c:pt idx="1">
                  <c:v>57</c:v>
                </c:pt>
              </c:numCache>
            </c:numRef>
          </c:val>
          <c:extLst>
            <c:ext xmlns:c16="http://schemas.microsoft.com/office/drawing/2014/chart" uri="{C3380CC4-5D6E-409C-BE32-E72D297353CC}">
              <c16:uniqueId val="{00000004-81A5-480A-86A6-E21425695EC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(2)'!$B$41:$B$42</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0D-454D-A06C-EF82E0CB55E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90D-454D-A06C-EF82E0CB55E5}"/>
              </c:ext>
            </c:extLst>
          </c:dPt>
          <c:dLbls>
            <c:dLbl>
              <c:idx val="0"/>
              <c:layout/>
              <c:tx>
                <c:rich>
                  <a:bodyPr/>
                  <a:lstStyle/>
                  <a:p>
                    <a:fld id="{5E522D39-AAFF-4B50-89C1-298E3835C369}" type="VALUE">
                      <a:rPr lang="en-US" altLang="ja-JP">
                        <a:solidFill>
                          <a:schemeClr val="bg1"/>
                        </a:solidFill>
                      </a:rPr>
                      <a:pPr/>
                      <a:t>[値]</a:t>
                    </a:fld>
                    <a:r>
                      <a:rPr lang="en-US" altLang="ja-JP" baseline="0" dirty="0"/>
                      <a:t>
</a:t>
                    </a:r>
                    <a:fld id="{054B1413-899F-41D5-83C2-509A365BD548}" type="PERCENTAGE">
                      <a:rPr lang="en-US" altLang="ja-JP" baseline="0">
                        <a:solidFill>
                          <a:schemeClr val="bg1"/>
                        </a:solidFill>
                      </a:rPr>
                      <a:pPr/>
                      <a:t>[パーセンテージ]</a:t>
                    </a:fld>
                    <a:endParaRPr lang="en-US" altLang="ja-JP"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90D-454D-A06C-EF82E0CB55E5}"/>
                </c:ext>
              </c:extLst>
            </c:dLbl>
            <c:dLbl>
              <c:idx val="1"/>
              <c:layout>
                <c:manualLayout>
                  <c:x val="-0.16171910919540231"/>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590D-454D-A06C-EF82E0CB55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(2)'!$D$32:$E$32</c:f>
              <c:strCache>
                <c:ptCount val="2"/>
                <c:pt idx="0">
                  <c:v>薦められる×どちらかというと薦められる</c:v>
                </c:pt>
                <c:pt idx="1">
                  <c:v>あまり薦められない×全く薦められない</c:v>
                </c:pt>
              </c:strCache>
            </c:strRef>
          </c:cat>
          <c:val>
            <c:numRef>
              <c:f>'Ｎ％表 (2)'!$D$41:$E$41</c:f>
              <c:numCache>
                <c:formatCode>0_ </c:formatCode>
                <c:ptCount val="2"/>
                <c:pt idx="0">
                  <c:v>196</c:v>
                </c:pt>
                <c:pt idx="1">
                  <c:v>21</c:v>
                </c:pt>
              </c:numCache>
            </c:numRef>
          </c:val>
          <c:extLst>
            <c:ext xmlns:c16="http://schemas.microsoft.com/office/drawing/2014/chart" uri="{C3380CC4-5D6E-409C-BE32-E72D297353CC}">
              <c16:uniqueId val="{00000004-590D-454D-A06C-EF82E0CB55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(2)'!$B$431:$B$432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E4-4F41-BF02-DF6D04DA0F4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CE4-4F41-BF02-DF6D04DA0F4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CE4-4F41-BF02-DF6D04DA0F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(2)'!$D$424:$E$424</c:f>
              <c:strCache>
                <c:ptCount val="2"/>
                <c:pt idx="0">
                  <c:v>当てはまる×どちらかというと当てはまる</c:v>
                </c:pt>
                <c:pt idx="1">
                  <c:v>あまり当てはまらない×全く当てはまらない</c:v>
                </c:pt>
              </c:strCache>
            </c:strRef>
          </c:cat>
          <c:val>
            <c:numRef>
              <c:f>'Ｎ％表 (2)'!$D$431:$E$431</c:f>
              <c:numCache>
                <c:formatCode>0_ </c:formatCode>
                <c:ptCount val="2"/>
                <c:pt idx="0">
                  <c:v>137</c:v>
                </c:pt>
                <c:pt idx="1">
                  <c:v>55</c:v>
                </c:pt>
              </c:numCache>
            </c:numRef>
          </c:val>
          <c:extLst>
            <c:ext xmlns:c16="http://schemas.microsoft.com/office/drawing/2014/chart" uri="{C3380CC4-5D6E-409C-BE32-E72D297353CC}">
              <c16:uniqueId val="{00000004-ACE4-4F41-BF02-DF6D04DA0F4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(2)'!$B$433:$B$434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73-4877-8881-444EAA76EED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473-4877-8881-444EAA76EED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473-4877-8881-444EAA76EE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(2)'!$D$424:$E$424</c:f>
              <c:strCache>
                <c:ptCount val="2"/>
                <c:pt idx="0">
                  <c:v>当てはまる×どちらかというと当てはまる</c:v>
                </c:pt>
                <c:pt idx="1">
                  <c:v>あまり当てはまらない×全く当てはまらない</c:v>
                </c:pt>
              </c:strCache>
            </c:strRef>
          </c:cat>
          <c:val>
            <c:numRef>
              <c:f>'Ｎ％表 (2)'!$D$433:$E$433</c:f>
              <c:numCache>
                <c:formatCode>0_ </c:formatCode>
                <c:ptCount val="2"/>
                <c:pt idx="0">
                  <c:v>136</c:v>
                </c:pt>
                <c:pt idx="1">
                  <c:v>63</c:v>
                </c:pt>
              </c:numCache>
            </c:numRef>
          </c:val>
          <c:extLst>
            <c:ext xmlns:c16="http://schemas.microsoft.com/office/drawing/2014/chart" uri="{C3380CC4-5D6E-409C-BE32-E72D297353CC}">
              <c16:uniqueId val="{00000004-D473-4877-8881-444EAA76EED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4793536763319"/>
          <c:y val="0.19479166666666667"/>
          <c:w val="0.27985631036595648"/>
          <c:h val="0.6809722222222222"/>
        </c:manualLayout>
      </c:layout>
      <c:pieChart>
        <c:varyColors val="1"/>
        <c:ser>
          <c:idx val="0"/>
          <c:order val="0"/>
          <c:tx>
            <c:strRef>
              <c:f>'1;group～q7'!$AR$1002</c:f>
              <c:strCache>
                <c:ptCount val="1"/>
                <c:pt idx="0">
                  <c:v>意欲的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1D-4366-BFBD-802B3744274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01D-4366-BFBD-802B3744274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901D-4366-BFBD-802B3744274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01D-4366-BFBD-802B374427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'1;group～q7'!$AR$1014:$AR$1016</c:f>
              <c:numCache>
                <c:formatCode>General</c:formatCode>
                <c:ptCount val="3"/>
                <c:pt idx="0">
                  <c:v>613</c:v>
                </c:pt>
                <c:pt idx="1">
                  <c:v>281</c:v>
                </c:pt>
                <c:pt idx="2">
                  <c:v>106</c:v>
                </c:pt>
              </c:numCache>
            </c:numRef>
          </c:val>
          <c:extLst>
            <c:ext xmlns:c16="http://schemas.microsoft.com/office/drawing/2014/chart" uri="{C3380CC4-5D6E-409C-BE32-E72D297353CC}">
              <c16:uniqueId val="{00000006-901D-4366-BFBD-802B3744274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507855583184763"/>
          <c:y val="3.1731250000000003E-2"/>
          <c:w val="0.52846295071749205"/>
          <c:h val="0.9682687500000000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'Ｎ％表'!$B$317:$B$318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79-44DC-9202-0792D99BB7A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79-44DC-9202-0792D99BB7A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79-44DC-9202-0792D99BB7A1}"/>
                </c:ext>
              </c:extLst>
            </c:dLbl>
            <c:dLbl>
              <c:idx val="1"/>
              <c:layout>
                <c:manualLayout>
                  <c:x val="6.3358547008547011E-2"/>
                  <c:y val="0.172167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ED79-44DC-9202-0792D99BB7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'Ｎ％表'!$D$314:$E$314</c:f>
              <c:strCache>
                <c:ptCount val="2"/>
                <c:pt idx="0">
                  <c:v>当てはまる×どちらかというと当てはまる</c:v>
                </c:pt>
                <c:pt idx="1">
                  <c:v>あまり当てはまらない×全く当てはまらない</c:v>
                </c:pt>
              </c:strCache>
            </c:strRef>
          </c:cat>
          <c:val>
            <c:numRef>
              <c:f>'Ｎ％表'!$D$317:$E$317</c:f>
              <c:numCache>
                <c:formatCode>0_ </c:formatCode>
                <c:ptCount val="2"/>
                <c:pt idx="0">
                  <c:v>417</c:v>
                </c:pt>
                <c:pt idx="1">
                  <c:v>56</c:v>
                </c:pt>
              </c:numCache>
            </c:numRef>
          </c:val>
          <c:extLst>
            <c:ext xmlns:c16="http://schemas.microsoft.com/office/drawing/2014/chart" uri="{C3380CC4-5D6E-409C-BE32-E72D297353CC}">
              <c16:uniqueId val="{00000004-ED79-44DC-9202-0792D99BB7A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'Ｎ％表'!$B$319:$B$320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5A-4F08-81B5-A4A7C73634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E5A-4F08-81B5-A4A7C73634E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E5A-4F08-81B5-A4A7C73634EF}"/>
                </c:ext>
              </c:extLst>
            </c:dLbl>
            <c:dLbl>
              <c:idx val="1"/>
              <c:layout>
                <c:manualLayout>
                  <c:x val="6.9943589743589718E-2"/>
                  <c:y val="0.16059555555555555"/>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EE5A-4F08-81B5-A4A7C73634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'Ｎ％表'!$D$314:$E$314</c:f>
              <c:strCache>
                <c:ptCount val="2"/>
                <c:pt idx="0">
                  <c:v>当てはまる×どちらかというと当てはまる</c:v>
                </c:pt>
                <c:pt idx="1">
                  <c:v>あまり当てはまらない×全く当てはまらない</c:v>
                </c:pt>
              </c:strCache>
            </c:strRef>
          </c:cat>
          <c:val>
            <c:numRef>
              <c:f>'Ｎ％表'!$D$319:$E$319</c:f>
              <c:numCache>
                <c:formatCode>0_ </c:formatCode>
                <c:ptCount val="2"/>
                <c:pt idx="0">
                  <c:v>407</c:v>
                </c:pt>
                <c:pt idx="1">
                  <c:v>62</c:v>
                </c:pt>
              </c:numCache>
            </c:numRef>
          </c:val>
          <c:extLst>
            <c:ext xmlns:c16="http://schemas.microsoft.com/office/drawing/2014/chart" uri="{C3380CC4-5D6E-409C-BE32-E72D297353CC}">
              <c16:uniqueId val="{00000004-EE5A-4F08-81B5-A4A7C73634E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(2)'!$B$498:$B$499</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E9-457E-94FB-3EC098C83FF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5E9-457E-94FB-3EC098C83FF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5E9-457E-94FB-3EC098C83FFE}"/>
                </c:ext>
              </c:extLst>
            </c:dLbl>
            <c:dLbl>
              <c:idx val="1"/>
              <c:layout>
                <c:manualLayout>
                  <c:x val="9.5285440613026878E-2"/>
                  <c:y val="0.1655933124581834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65E9-457E-94FB-3EC098C83F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(2)'!$D$495:$E$495</c:f>
              <c:strCache>
                <c:ptCount val="2"/>
                <c:pt idx="0">
                  <c:v>当てはまる×どちらかというと当てはまる</c:v>
                </c:pt>
                <c:pt idx="1">
                  <c:v>あまり当てはまらない×全く当てはまらない</c:v>
                </c:pt>
              </c:strCache>
            </c:strRef>
          </c:cat>
          <c:val>
            <c:numRef>
              <c:f>'Ｎ％表 (2)'!$D$498:$E$498</c:f>
              <c:numCache>
                <c:formatCode>0_ </c:formatCode>
                <c:ptCount val="2"/>
                <c:pt idx="0">
                  <c:v>156</c:v>
                </c:pt>
                <c:pt idx="1">
                  <c:v>32</c:v>
                </c:pt>
              </c:numCache>
            </c:numRef>
          </c:val>
          <c:extLst>
            <c:ext xmlns:c16="http://schemas.microsoft.com/office/drawing/2014/chart" uri="{C3380CC4-5D6E-409C-BE32-E72D297353CC}">
              <c16:uniqueId val="{00000004-65E9-457E-94FB-3EC098C83FF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(2)'!$B$500:$B$501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06-472B-8D22-FDE38D7CF59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806-472B-8D22-FDE38D7CF59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806-472B-8D22-FDE38D7CF5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(2)'!$D$495:$E$495</c:f>
              <c:strCache>
                <c:ptCount val="2"/>
                <c:pt idx="0">
                  <c:v>当てはまる×どちらかというと当てはまる</c:v>
                </c:pt>
                <c:pt idx="1">
                  <c:v>あまり当てはまらない×全く当てはまらない</c:v>
                </c:pt>
              </c:strCache>
            </c:strRef>
          </c:cat>
          <c:val>
            <c:numRef>
              <c:f>'Ｎ％表 (2)'!$D$500:$E$500</c:f>
              <c:numCache>
                <c:formatCode>0_ </c:formatCode>
                <c:ptCount val="2"/>
                <c:pt idx="0">
                  <c:v>155</c:v>
                </c:pt>
                <c:pt idx="1">
                  <c:v>25</c:v>
                </c:pt>
              </c:numCache>
            </c:numRef>
          </c:val>
          <c:extLst>
            <c:ext xmlns:c16="http://schemas.microsoft.com/office/drawing/2014/chart" uri="{C3380CC4-5D6E-409C-BE32-E72D297353CC}">
              <c16:uniqueId val="{00000004-B806-472B-8D22-FDE38D7CF59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(2)'!$B$502:$B$503</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F8-4DAF-A050-D3287D81FA3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DF8-4DAF-A050-D3287D81FA3D}"/>
              </c:ext>
            </c:extLst>
          </c:dPt>
          <c:dLbls>
            <c:dLbl>
              <c:idx val="0"/>
              <c:layout>
                <c:manualLayout>
                  <c:x val="-2.0255268199233716E-2"/>
                  <c:y val="-0.25544666666666666"/>
                </c:manualLayout>
              </c:layout>
              <c:tx>
                <c:rich>
                  <a:bodyPr/>
                  <a:lstStyle/>
                  <a:p>
                    <a:fld id="{9DC2AA24-BFA3-447C-B7EB-D59D99B3B8CB}" type="VALUE">
                      <a:rPr lang="en-US" altLang="ja-JP">
                        <a:solidFill>
                          <a:schemeClr val="bg1"/>
                        </a:solidFill>
                      </a:rPr>
                      <a:pPr/>
                      <a:t>[値]</a:t>
                    </a:fld>
                    <a:r>
                      <a:rPr lang="en-US" altLang="ja-JP" baseline="0" dirty="0">
                        <a:solidFill>
                          <a:schemeClr val="bg1"/>
                        </a:solidFill>
                      </a:rPr>
                      <a:t>
</a:t>
                    </a:r>
                    <a:fld id="{4B7D46E5-8873-4A13-B279-F76E46ED6B5E}"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DF8-4DAF-A050-D3287D81FA3D}"/>
                </c:ext>
              </c:extLst>
            </c:dLbl>
            <c:dLbl>
              <c:idx val="1"/>
              <c:layout>
                <c:manualLayout>
                  <c:x val="7.7336685823754789E-2"/>
                  <c:y val="0.147312812268976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DF8-4DAF-A050-D3287D81FA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(2)'!$D$495:$E$495</c:f>
              <c:strCache>
                <c:ptCount val="2"/>
                <c:pt idx="0">
                  <c:v>当てはまる×どちらかというと当てはまる</c:v>
                </c:pt>
                <c:pt idx="1">
                  <c:v>あまり当てはまらない×全く当てはまらない</c:v>
                </c:pt>
              </c:strCache>
            </c:strRef>
          </c:cat>
          <c:val>
            <c:numRef>
              <c:f>'Ｎ％表 (2)'!$D$502:$E$502</c:f>
              <c:numCache>
                <c:formatCode>0_ </c:formatCode>
                <c:ptCount val="2"/>
                <c:pt idx="0">
                  <c:v>175</c:v>
                </c:pt>
                <c:pt idx="1">
                  <c:v>18</c:v>
                </c:pt>
              </c:numCache>
            </c:numRef>
          </c:val>
          <c:extLst>
            <c:ext xmlns:c16="http://schemas.microsoft.com/office/drawing/2014/chart" uri="{C3380CC4-5D6E-409C-BE32-E72D297353CC}">
              <c16:uniqueId val="{00000004-3DF8-4DAF-A050-D3287D81FA3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(2)'!$B$506:$B$507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9C-4412-AC4B-EE6CFF52FC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E9C-4412-AC4B-EE6CFF52FC45}"/>
              </c:ext>
            </c:extLst>
          </c:dPt>
          <c:dLbls>
            <c:dLbl>
              <c:idx val="0"/>
              <c:layout>
                <c:manualLayout>
                  <c:x val="-2.9178160919540341E-2"/>
                  <c:y val="-0.2524588888888889"/>
                </c:manualLayout>
              </c:layout>
              <c:tx>
                <c:rich>
                  <a:bodyPr/>
                  <a:lstStyle/>
                  <a:p>
                    <a:fld id="{0E6AFBF6-21CA-4FB9-A2BF-303A80843B67}" type="VALUE">
                      <a:rPr lang="en-US" altLang="ja-JP">
                        <a:solidFill>
                          <a:schemeClr val="bg1"/>
                        </a:solidFill>
                      </a:rPr>
                      <a:pPr/>
                      <a:t>[値]</a:t>
                    </a:fld>
                    <a:r>
                      <a:rPr lang="en-US" altLang="ja-JP" baseline="0" dirty="0">
                        <a:solidFill>
                          <a:schemeClr val="bg1"/>
                        </a:solidFill>
                      </a:rPr>
                      <a:t>
</a:t>
                    </a:r>
                    <a:fld id="{513E3590-5893-486B-AB74-E664C3F11FD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E9C-4412-AC4B-EE6CFF52FC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(2)'!$D$495:$E$495</c:f>
              <c:strCache>
                <c:ptCount val="2"/>
                <c:pt idx="0">
                  <c:v>当てはまる×どちらかというと当てはまる</c:v>
                </c:pt>
                <c:pt idx="1">
                  <c:v>あまり当てはまらない×全く当てはまらない</c:v>
                </c:pt>
              </c:strCache>
            </c:strRef>
          </c:cat>
          <c:val>
            <c:numRef>
              <c:f>'Ｎ％表 (2)'!$D$506:$E$506</c:f>
              <c:numCache>
                <c:formatCode>0_ </c:formatCode>
                <c:ptCount val="2"/>
                <c:pt idx="0">
                  <c:v>174</c:v>
                </c:pt>
                <c:pt idx="1">
                  <c:v>21</c:v>
                </c:pt>
              </c:numCache>
            </c:numRef>
          </c:val>
          <c:extLst>
            <c:ext xmlns:c16="http://schemas.microsoft.com/office/drawing/2014/chart" uri="{C3380CC4-5D6E-409C-BE32-E72D297353CC}">
              <c16:uniqueId val="{00000004-1E9C-4412-AC4B-EE6CFF52FC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(2)'!$B$504:$B$505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03-4563-9C66-AAD334E5481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F03-4563-9C66-AAD334E5481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F03-4563-9C66-AAD334E54812}"/>
                </c:ext>
              </c:extLst>
            </c:dLbl>
            <c:dLbl>
              <c:idx val="1"/>
              <c:layout>
                <c:manualLayout>
                  <c:x val="0.10328544061302676"/>
                  <c:y val="0.14874311188161721"/>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2F03-4563-9C66-AAD334E548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(2)'!$D$495:$E$495</c:f>
              <c:strCache>
                <c:ptCount val="2"/>
                <c:pt idx="0">
                  <c:v>当てはまる×どちらかというと当てはまる</c:v>
                </c:pt>
                <c:pt idx="1">
                  <c:v>あまり当てはまらない×全く当てはまらない</c:v>
                </c:pt>
              </c:strCache>
            </c:strRef>
          </c:cat>
          <c:val>
            <c:numRef>
              <c:f>'Ｎ％表 (2)'!$D$504:$E$504</c:f>
              <c:numCache>
                <c:formatCode>0_ </c:formatCode>
                <c:ptCount val="2"/>
                <c:pt idx="0">
                  <c:v>164</c:v>
                </c:pt>
                <c:pt idx="1">
                  <c:v>22</c:v>
                </c:pt>
              </c:numCache>
            </c:numRef>
          </c:val>
          <c:extLst>
            <c:ext xmlns:c16="http://schemas.microsoft.com/office/drawing/2014/chart" uri="{C3380CC4-5D6E-409C-BE32-E72D297353CC}">
              <c16:uniqueId val="{00000004-2F03-4563-9C66-AAD334E5481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89830181965093E-2"/>
          <c:y val="9.5277700528514017E-2"/>
          <c:w val="0.39407409438853996"/>
          <c:h val="0.76027750373108549"/>
        </c:manualLayout>
      </c:layout>
      <c:pieChart>
        <c:varyColors val="1"/>
        <c:ser>
          <c:idx val="0"/>
          <c:order val="0"/>
          <c:tx>
            <c:strRef>
              <c:f>'1;group～q7'!$N$1002</c:f>
              <c:strCache>
                <c:ptCount val="1"/>
                <c:pt idx="0">
                  <c:v>買い物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F8-4C74-8A9D-BFAD702265D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DF8-4C74-8A9D-BFAD702265DA}"/>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CDF8-4C74-8A9D-BFAD702265D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DF8-4C74-8A9D-BFAD702265DA}"/>
                </c:ext>
              </c:extLst>
            </c:dLbl>
            <c:dLbl>
              <c:idx val="2"/>
              <c:layout>
                <c:manualLayout>
                  <c:x val="2.2240972222222221E-2"/>
                  <c:y val="8.819444444444444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CDF8-4C74-8A9D-BFAD702265D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'1;group～q7'!$N$1014:$N$1016</c:f>
              <c:numCache>
                <c:formatCode>General</c:formatCode>
                <c:ptCount val="3"/>
                <c:pt idx="0">
                  <c:v>844</c:v>
                </c:pt>
                <c:pt idx="1">
                  <c:v>99</c:v>
                </c:pt>
                <c:pt idx="2">
                  <c:v>57</c:v>
                </c:pt>
              </c:numCache>
            </c:numRef>
          </c:val>
          <c:extLst>
            <c:ext xmlns:c16="http://schemas.microsoft.com/office/drawing/2014/chart" uri="{C3380CC4-5D6E-409C-BE32-E72D297353CC}">
              <c16:uniqueId val="{00000006-CDF8-4C74-8A9D-BFAD702265D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39915866896051672"/>
          <c:y val="0"/>
          <c:w val="0.59591896252337773"/>
          <c:h val="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(2)'!$B$441:$B$442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9B-42E5-8EDA-4FC7E750ABB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29B-42E5-8EDA-4FC7E750ABB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29B-42E5-8EDA-4FC7E750ABB8}"/>
                </c:ext>
              </c:extLst>
            </c:dLbl>
            <c:dLbl>
              <c:idx val="1"/>
              <c:layout>
                <c:manualLayout>
                  <c:x val="0.10025909961685818"/>
                  <c:y val="0.16756944444444444"/>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29B-42E5-8EDA-4FC7E750AB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(2)'!$D$438:$E$438</c:f>
              <c:strCache>
                <c:ptCount val="2"/>
                <c:pt idx="0">
                  <c:v>当てはまる×どちらかというと当てはまる</c:v>
                </c:pt>
                <c:pt idx="1">
                  <c:v>あまり当てはまらない×全く当てはまらない</c:v>
                </c:pt>
              </c:strCache>
            </c:strRef>
          </c:cat>
          <c:val>
            <c:numRef>
              <c:f>'Ｎ％表 (2)'!$D$441:$E$441</c:f>
              <c:numCache>
                <c:formatCode>0_ </c:formatCode>
                <c:ptCount val="2"/>
                <c:pt idx="0">
                  <c:v>281</c:v>
                </c:pt>
                <c:pt idx="1">
                  <c:v>43</c:v>
                </c:pt>
              </c:numCache>
            </c:numRef>
          </c:val>
          <c:extLst>
            <c:ext xmlns:c16="http://schemas.microsoft.com/office/drawing/2014/chart" uri="{C3380CC4-5D6E-409C-BE32-E72D297353CC}">
              <c16:uniqueId val="{00000004-C29B-42E5-8EDA-4FC7E750ABB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(2)'!$B$443:$B$444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FA-4C33-BEAA-46F805657B6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2FA-4C33-BEAA-46F805657B6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2FA-4C33-BEAA-46F805657B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(2)'!$D$438:$E$438</c:f>
              <c:strCache>
                <c:ptCount val="2"/>
                <c:pt idx="0">
                  <c:v>当てはまる×どちらかというと当てはまる</c:v>
                </c:pt>
                <c:pt idx="1">
                  <c:v>あまり当てはまらない×全く当てはまらない</c:v>
                </c:pt>
              </c:strCache>
            </c:strRef>
          </c:cat>
          <c:val>
            <c:numRef>
              <c:f>'Ｎ％表 (2)'!$D$443:$E$443</c:f>
              <c:numCache>
                <c:formatCode>0_ </c:formatCode>
                <c:ptCount val="2"/>
                <c:pt idx="0">
                  <c:v>171</c:v>
                </c:pt>
                <c:pt idx="1">
                  <c:v>31</c:v>
                </c:pt>
              </c:numCache>
            </c:numRef>
          </c:val>
          <c:extLst>
            <c:ext xmlns:c16="http://schemas.microsoft.com/office/drawing/2014/chart" uri="{C3380CC4-5D6E-409C-BE32-E72D297353CC}">
              <c16:uniqueId val="{00000004-D2FA-4C33-BEAA-46F805657B6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(2)'!$B$445:$B$446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3D-401B-B59E-8C1A5E812C0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33D-401B-B59E-8C1A5E812C0F}"/>
              </c:ext>
            </c:extLst>
          </c:dPt>
          <c:dLbls>
            <c:dLbl>
              <c:idx val="0"/>
              <c:layout>
                <c:manualLayout>
                  <c:x val="-1.4594348659003943E-2"/>
                  <c:y val="-0.24292611111111112"/>
                </c:manualLayout>
              </c:layout>
              <c:tx>
                <c:rich>
                  <a:bodyPr/>
                  <a:lstStyle/>
                  <a:p>
                    <a:fld id="{5183D892-883B-453B-B8D1-EB821B8B7C72}" type="VALUE">
                      <a:rPr lang="en-US" altLang="ja-JP">
                        <a:solidFill>
                          <a:schemeClr val="bg1"/>
                        </a:solidFill>
                      </a:rPr>
                      <a:pPr/>
                      <a:t>[値]</a:t>
                    </a:fld>
                    <a:r>
                      <a:rPr lang="en-US" altLang="ja-JP" baseline="0" dirty="0">
                        <a:solidFill>
                          <a:schemeClr val="bg1"/>
                        </a:solidFill>
                      </a:rPr>
                      <a:t>
</a:t>
                    </a:r>
                    <a:fld id="{85BC8472-E2AC-4C0B-9030-787DDE27ECC2}"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33D-401B-B59E-8C1A5E812C0F}"/>
                </c:ext>
              </c:extLst>
            </c:dLbl>
            <c:dLbl>
              <c:idx val="1"/>
              <c:layout>
                <c:manualLayout>
                  <c:x val="4.9221743295019216E-2"/>
                  <c:y val="6.27898299992365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E33D-401B-B59E-8C1A5E812C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(2)'!$D$438:$E$438</c:f>
              <c:strCache>
                <c:ptCount val="2"/>
                <c:pt idx="0">
                  <c:v>当てはまる×どちらかというと当てはまる</c:v>
                </c:pt>
                <c:pt idx="1">
                  <c:v>あまり当てはまらない×全く当てはまらない</c:v>
                </c:pt>
              </c:strCache>
            </c:strRef>
          </c:cat>
          <c:val>
            <c:numRef>
              <c:f>'Ｎ％表 (2)'!$D$445:$E$445</c:f>
              <c:numCache>
                <c:formatCode>0_ </c:formatCode>
                <c:ptCount val="2"/>
                <c:pt idx="0">
                  <c:v>188</c:v>
                </c:pt>
                <c:pt idx="1">
                  <c:v>15</c:v>
                </c:pt>
              </c:numCache>
            </c:numRef>
          </c:val>
          <c:extLst>
            <c:ext xmlns:c16="http://schemas.microsoft.com/office/drawing/2014/chart" uri="{C3380CC4-5D6E-409C-BE32-E72D297353CC}">
              <c16:uniqueId val="{00000004-E33D-401B-B59E-8C1A5E812C0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(2)'!$B$447:$B$448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A0-4B63-9F76-E5383DE28BB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A0-4B63-9F76-E5383DE28BB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2A0-4B63-9F76-E5383DE28BBC}"/>
                </c:ext>
              </c:extLst>
            </c:dLbl>
            <c:dLbl>
              <c:idx val="1"/>
              <c:layout>
                <c:manualLayout>
                  <c:x val="9.9873563218390804E-2"/>
                  <c:y val="0.1638581529194177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2A0-4B63-9F76-E5383DE28B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(2)'!$D$438:$E$438</c:f>
              <c:strCache>
                <c:ptCount val="2"/>
                <c:pt idx="0">
                  <c:v>当てはまる×どちらかというと当てはまる</c:v>
                </c:pt>
                <c:pt idx="1">
                  <c:v>あまり当てはまらない×全く当てはまらない</c:v>
                </c:pt>
              </c:strCache>
            </c:strRef>
          </c:cat>
          <c:val>
            <c:numRef>
              <c:f>'Ｎ％表 (2)'!$D$447:$E$447</c:f>
              <c:numCache>
                <c:formatCode>0_ </c:formatCode>
                <c:ptCount val="2"/>
                <c:pt idx="0">
                  <c:v>184</c:v>
                </c:pt>
                <c:pt idx="1">
                  <c:v>29</c:v>
                </c:pt>
              </c:numCache>
            </c:numRef>
          </c:val>
          <c:extLst>
            <c:ext xmlns:c16="http://schemas.microsoft.com/office/drawing/2014/chart" uri="{C3380CC4-5D6E-409C-BE32-E72D297353CC}">
              <c16:uniqueId val="{00000004-72A0-4B63-9F76-E5383DE28BB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31153443272297"/>
          <c:y val="0.14187500000000003"/>
          <c:w val="0.30609090857054538"/>
          <c:h val="0.74270833333333319"/>
        </c:manualLayout>
      </c:layout>
      <c:pieChart>
        <c:varyColors val="1"/>
        <c:ser>
          <c:idx val="0"/>
          <c:order val="0"/>
          <c:tx>
            <c:strRef>
              <c:f>'1;group～q7'!$AS$1002</c:f>
              <c:strCache>
                <c:ptCount val="1"/>
                <c:pt idx="0">
                  <c:v>おせっかい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CE-4064-BDD8-F6C0B5F9157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CE-4064-BDD8-F6C0B5F9157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8FCE-4064-BDD8-F6C0B5F9157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FCE-4064-BDD8-F6C0B5F9157B}"/>
                </c:ext>
              </c:extLst>
            </c:dLbl>
            <c:dLbl>
              <c:idx val="1"/>
              <c:layout>
                <c:manualLayout>
                  <c:x val="6.3576183580133144E-2"/>
                  <c:y val="0.1939263888888888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8FCE-4064-BDD8-F6C0B5F9157B}"/>
                </c:ext>
              </c:extLst>
            </c:dLbl>
            <c:dLbl>
              <c:idx val="2"/>
              <c:layout>
                <c:manualLayout>
                  <c:x val="1.6387812458858748E-2"/>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8FCE-4064-BDD8-F6C0B5F915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'1;group～q7'!$AS$1014:$AS$1016</c:f>
              <c:numCache>
                <c:formatCode>General</c:formatCode>
                <c:ptCount val="3"/>
                <c:pt idx="0">
                  <c:v>824</c:v>
                </c:pt>
                <c:pt idx="1">
                  <c:v>118</c:v>
                </c:pt>
                <c:pt idx="2">
                  <c:v>58</c:v>
                </c:pt>
              </c:numCache>
            </c:numRef>
          </c:val>
          <c:extLst>
            <c:ext xmlns:c16="http://schemas.microsoft.com/office/drawing/2014/chart" uri="{C3380CC4-5D6E-409C-BE32-E72D297353CC}">
              <c16:uniqueId val="{00000006-8FCE-4064-BDD8-F6C0B5F9157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998373359147121"/>
          <c:y val="5.2729166666666653E-3"/>
          <c:w val="0.51355790902500709"/>
          <c:h val="0.9718145833333331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'Ｎ％表'!$B$327:$B$328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02-40A4-8624-57FEBFA834D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002-40A4-8624-57FEBFA834D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002-40A4-8624-57FEBFA834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'Ｎ％表'!$D$324:$E$324</c:f>
              <c:strCache>
                <c:ptCount val="2"/>
                <c:pt idx="0">
                  <c:v>当てはまる×どちらかというと当てはまる</c:v>
                </c:pt>
                <c:pt idx="1">
                  <c:v>あまり当てはまらない×全く当てはまらない</c:v>
                </c:pt>
              </c:strCache>
            </c:strRef>
          </c:cat>
          <c:val>
            <c:numRef>
              <c:f>'Ｎ％表'!$D$327:$E$327</c:f>
              <c:numCache>
                <c:formatCode>0_ </c:formatCode>
                <c:ptCount val="2"/>
                <c:pt idx="0">
                  <c:v>306</c:v>
                </c:pt>
                <c:pt idx="1">
                  <c:v>140</c:v>
                </c:pt>
              </c:numCache>
            </c:numRef>
          </c:val>
          <c:extLst>
            <c:ext xmlns:c16="http://schemas.microsoft.com/office/drawing/2014/chart" uri="{C3380CC4-5D6E-409C-BE32-E72D297353CC}">
              <c16:uniqueId val="{00000004-8002-40A4-8624-57FEBFA834D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'Ｎ％表'!$B$329:$B$330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07-4CB4-821D-F181A21EB1C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707-4CB4-821D-F181A21EB1C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707-4CB4-821D-F181A21EB1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'Ｎ％表'!$D$324:$E$324</c:f>
              <c:strCache>
                <c:ptCount val="2"/>
                <c:pt idx="0">
                  <c:v>当てはまる×どちらかというと当てはまる</c:v>
                </c:pt>
                <c:pt idx="1">
                  <c:v>あまり当てはまらない×全く当てはまらない</c:v>
                </c:pt>
              </c:strCache>
            </c:strRef>
          </c:cat>
          <c:val>
            <c:numRef>
              <c:f>'Ｎ％表'!$D$329:$E$329</c:f>
              <c:numCache>
                <c:formatCode>0_ </c:formatCode>
                <c:ptCount val="2"/>
                <c:pt idx="0">
                  <c:v>267</c:v>
                </c:pt>
                <c:pt idx="1">
                  <c:v>187</c:v>
                </c:pt>
              </c:numCache>
            </c:numRef>
          </c:val>
          <c:extLst>
            <c:ext xmlns:c16="http://schemas.microsoft.com/office/drawing/2014/chart" uri="{C3380CC4-5D6E-409C-BE32-E72D297353CC}">
              <c16:uniqueId val="{00000004-5707-4CB4-821D-F181A21EB1C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(2)'!$B$514:$B$515</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39-450D-8117-49F3D0941C2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739-450D-8117-49F3D0941C2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739-450D-8117-49F3D0941C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(2)'!$D$511:$E$511</c:f>
              <c:strCache>
                <c:ptCount val="2"/>
                <c:pt idx="0">
                  <c:v>当てはまる×どちらかというと当てはまる</c:v>
                </c:pt>
                <c:pt idx="1">
                  <c:v>あまり当てはまらない×全く当てはまらない</c:v>
                </c:pt>
              </c:strCache>
            </c:strRef>
          </c:cat>
          <c:val>
            <c:numRef>
              <c:f>'Ｎ％表 (2)'!$D$514:$E$514</c:f>
              <c:numCache>
                <c:formatCode>0_ </c:formatCode>
                <c:ptCount val="2"/>
                <c:pt idx="0">
                  <c:v>110</c:v>
                </c:pt>
                <c:pt idx="1">
                  <c:v>68</c:v>
                </c:pt>
              </c:numCache>
            </c:numRef>
          </c:val>
          <c:extLst>
            <c:ext xmlns:c16="http://schemas.microsoft.com/office/drawing/2014/chart" uri="{C3380CC4-5D6E-409C-BE32-E72D297353CC}">
              <c16:uniqueId val="{00000004-E739-450D-8117-49F3D0941C2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(2)'!$B$516:$B$517</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00-4116-8710-64DB581B7B0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500-4116-8710-64DB581B7B03}"/>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500-4116-8710-64DB581B7B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(2)'!$D$511:$E$511</c:f>
              <c:strCache>
                <c:ptCount val="2"/>
                <c:pt idx="0">
                  <c:v>当てはまる×どちらかというと当てはまる</c:v>
                </c:pt>
                <c:pt idx="1">
                  <c:v>あまり当てはまらない×全く当てはまらない</c:v>
                </c:pt>
              </c:strCache>
            </c:strRef>
          </c:cat>
          <c:val>
            <c:numRef>
              <c:f>'Ｎ％表 (2)'!$D$516:$E$516</c:f>
              <c:numCache>
                <c:formatCode>0_ </c:formatCode>
                <c:ptCount val="2"/>
                <c:pt idx="0">
                  <c:v>108</c:v>
                </c:pt>
                <c:pt idx="1">
                  <c:v>69</c:v>
                </c:pt>
              </c:numCache>
            </c:numRef>
          </c:val>
          <c:extLst>
            <c:ext xmlns:c16="http://schemas.microsoft.com/office/drawing/2014/chart" uri="{C3380CC4-5D6E-409C-BE32-E72D297353CC}">
              <c16:uniqueId val="{00000004-1500-4116-8710-64DB581B7B0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(2)'!$B$520:$B$521</c:f>
              <c:strCache>
                <c:ptCount val="1"/>
                <c:pt idx="0">
                  <c:v>50歳以上60歳未満</c:v>
                </c:pt>
              </c:strCache>
            </c:strRef>
          </c:tx>
          <c:explosion val="5"/>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C3B3-4033-AB0F-95906DCF97C8}"/>
              </c:ext>
            </c:extLst>
          </c:dPt>
          <c:dPt>
            <c:idx val="1"/>
            <c:bubble3D val="0"/>
            <c:explosion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3B3-4033-AB0F-95906DCF97C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3B3-4033-AB0F-95906DCF97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(2)'!$D$511:$E$511</c:f>
              <c:strCache>
                <c:ptCount val="2"/>
                <c:pt idx="0">
                  <c:v>当てはまる×どちらかというと当てはまる</c:v>
                </c:pt>
                <c:pt idx="1">
                  <c:v>あまり当てはまらない×全く当てはまらない</c:v>
                </c:pt>
              </c:strCache>
            </c:strRef>
          </c:cat>
          <c:val>
            <c:numRef>
              <c:f>'Ｎ％表 (2)'!$D$520:$E$520</c:f>
              <c:numCache>
                <c:formatCode>0_ </c:formatCode>
                <c:ptCount val="2"/>
                <c:pt idx="0">
                  <c:v>125</c:v>
                </c:pt>
                <c:pt idx="1">
                  <c:v>53</c:v>
                </c:pt>
              </c:numCache>
            </c:numRef>
          </c:val>
          <c:extLst>
            <c:ext xmlns:c16="http://schemas.microsoft.com/office/drawing/2014/chart" uri="{C3380CC4-5D6E-409C-BE32-E72D297353CC}">
              <c16:uniqueId val="{00000004-C3B3-4033-AB0F-95906DCF97C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'Ｎ％表'!$B$9:$B$10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C6-41B3-B33B-9DBB7775855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C6-41B3-B33B-9DBB77758551}"/>
              </c:ext>
            </c:extLst>
          </c:dPt>
          <c:dLbls>
            <c:dLbl>
              <c:idx val="0"/>
              <c:layout>
                <c:manualLayout>
                  <c:x val="-0.11048347701149425"/>
                  <c:y val="-0.2089505555555555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FC6-41B3-B33B-9DBB777585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'Ｎ％表'!$D$4:$E$4</c:f>
              <c:strCache>
                <c:ptCount val="2"/>
                <c:pt idx="0">
                  <c:v>感じる×どちらかというと感じる</c:v>
                </c:pt>
                <c:pt idx="1">
                  <c:v>あまり感じない×全く感じない</c:v>
                </c:pt>
              </c:strCache>
            </c:strRef>
          </c:cat>
          <c:val>
            <c:numRef>
              <c:f>'Ｎ％表'!$D$9:$E$9</c:f>
              <c:numCache>
                <c:formatCode>0_ </c:formatCode>
                <c:ptCount val="2"/>
                <c:pt idx="0">
                  <c:v>359</c:v>
                </c:pt>
                <c:pt idx="1">
                  <c:v>129</c:v>
                </c:pt>
              </c:numCache>
            </c:numRef>
          </c:val>
          <c:extLst>
            <c:ext xmlns:c16="http://schemas.microsoft.com/office/drawing/2014/chart" uri="{C3380CC4-5D6E-409C-BE32-E72D297353CC}">
              <c16:uniqueId val="{00000004-8FC6-41B3-B33B-9DBB7775855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(2)'!$B$522:$B$523</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C4-4460-805D-6698CCA685D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2C4-4460-805D-6698CCA685D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2C4-4460-805D-6698CCA685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(2)'!$D$511:$E$511</c:f>
              <c:strCache>
                <c:ptCount val="2"/>
                <c:pt idx="0">
                  <c:v>当てはまる×どちらかというと当てはまる</c:v>
                </c:pt>
                <c:pt idx="1">
                  <c:v>あまり当てはまらない×全く当てはまらない</c:v>
                </c:pt>
              </c:strCache>
            </c:strRef>
          </c:cat>
          <c:val>
            <c:numRef>
              <c:f>'Ｎ％表 (2)'!$D$522:$E$522</c:f>
              <c:numCache>
                <c:formatCode>0_ </c:formatCode>
                <c:ptCount val="2"/>
                <c:pt idx="0">
                  <c:v>121</c:v>
                </c:pt>
                <c:pt idx="1">
                  <c:v>69</c:v>
                </c:pt>
              </c:numCache>
            </c:numRef>
          </c:val>
          <c:extLst>
            <c:ext xmlns:c16="http://schemas.microsoft.com/office/drawing/2014/chart" uri="{C3380CC4-5D6E-409C-BE32-E72D297353CC}">
              <c16:uniqueId val="{00000004-F2C4-4460-805D-6698CCA685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(2)'!$B$518:$B$519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0A-489F-BDA6-0B9C06891F6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90A-489F-BDA6-0B9C06891F6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90A-489F-BDA6-0B9C06891F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(2)'!$D$511:$E$511</c:f>
              <c:strCache>
                <c:ptCount val="2"/>
                <c:pt idx="0">
                  <c:v>当てはまる×どちらかというと当てはまる</c:v>
                </c:pt>
                <c:pt idx="1">
                  <c:v>あまり当てはまらない×全く当てはまらない</c:v>
                </c:pt>
              </c:strCache>
            </c:strRef>
          </c:cat>
          <c:val>
            <c:numRef>
              <c:f>'Ｎ％表 (2)'!$D$518:$E$518</c:f>
              <c:numCache>
                <c:formatCode>0_ </c:formatCode>
                <c:ptCount val="2"/>
                <c:pt idx="0">
                  <c:v>109</c:v>
                </c:pt>
                <c:pt idx="1">
                  <c:v>68</c:v>
                </c:pt>
              </c:numCache>
            </c:numRef>
          </c:val>
          <c:extLst>
            <c:ext xmlns:c16="http://schemas.microsoft.com/office/drawing/2014/chart" uri="{C3380CC4-5D6E-409C-BE32-E72D297353CC}">
              <c16:uniqueId val="{00000004-790A-489F-BDA6-0B9C06891F6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(2)'!$B$455:$B$456</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EA-4402-8DDF-A062474229F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7EA-4402-8DDF-A062474229F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7EA-4402-8DDF-A062474229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(2)'!$D$452:$E$452</c:f>
              <c:strCache>
                <c:ptCount val="2"/>
                <c:pt idx="0">
                  <c:v>当てはまる×どちらかというと当てはまる</c:v>
                </c:pt>
                <c:pt idx="1">
                  <c:v>あまり当てはまらない×全く当てはまらない</c:v>
                </c:pt>
              </c:strCache>
            </c:strRef>
          </c:cat>
          <c:val>
            <c:numRef>
              <c:f>'Ｎ％表 (2)'!$D$455:$E$455</c:f>
              <c:numCache>
                <c:formatCode>0_ </c:formatCode>
                <c:ptCount val="2"/>
                <c:pt idx="0">
                  <c:v>193</c:v>
                </c:pt>
                <c:pt idx="1">
                  <c:v>118</c:v>
                </c:pt>
              </c:numCache>
            </c:numRef>
          </c:val>
          <c:extLst>
            <c:ext xmlns:c16="http://schemas.microsoft.com/office/drawing/2014/chart" uri="{C3380CC4-5D6E-409C-BE32-E72D297353CC}">
              <c16:uniqueId val="{00000004-C7EA-4402-8DDF-A062474229F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(2)'!$B$457:$B$458</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5C-4ADA-803D-27C7C2691E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05C-4ADA-803D-27C7C2691E9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05C-4ADA-803D-27C7C2691E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(2)'!$D$452:$E$452</c:f>
              <c:strCache>
                <c:ptCount val="2"/>
                <c:pt idx="0">
                  <c:v>当てはまる×どちらかというと当てはまる</c:v>
                </c:pt>
                <c:pt idx="1">
                  <c:v>あまり当てはまらない×全く当てはまらない</c:v>
                </c:pt>
              </c:strCache>
            </c:strRef>
          </c:cat>
          <c:val>
            <c:numRef>
              <c:f>'Ｎ％表 (2)'!$D$457:$E$457</c:f>
              <c:numCache>
                <c:formatCode>0_ </c:formatCode>
                <c:ptCount val="2"/>
                <c:pt idx="0">
                  <c:v>122</c:v>
                </c:pt>
                <c:pt idx="1">
                  <c:v>72</c:v>
                </c:pt>
              </c:numCache>
            </c:numRef>
          </c:val>
          <c:extLst>
            <c:ext xmlns:c16="http://schemas.microsoft.com/office/drawing/2014/chart" uri="{C3380CC4-5D6E-409C-BE32-E72D297353CC}">
              <c16:uniqueId val="{00000004-105C-4ADA-803D-27C7C2691E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(2)'!$B$459:$B$460</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3C-42D9-B59F-AAF3F58F0DB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63C-42D9-B59F-AAF3F58F0DB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63C-42D9-B59F-AAF3F58F0D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(2)'!$D$452:$E$452</c:f>
              <c:strCache>
                <c:ptCount val="2"/>
                <c:pt idx="0">
                  <c:v>当てはまる×どちらかというと当てはまる</c:v>
                </c:pt>
                <c:pt idx="1">
                  <c:v>あまり当てはまらない×全く当てはまらない</c:v>
                </c:pt>
              </c:strCache>
            </c:strRef>
          </c:cat>
          <c:val>
            <c:numRef>
              <c:f>'Ｎ％表 (2)'!$D$459:$E$459</c:f>
              <c:numCache>
                <c:formatCode>0_ </c:formatCode>
                <c:ptCount val="2"/>
                <c:pt idx="0">
                  <c:v>129</c:v>
                </c:pt>
                <c:pt idx="1">
                  <c:v>65</c:v>
                </c:pt>
              </c:numCache>
            </c:numRef>
          </c:val>
          <c:extLst>
            <c:ext xmlns:c16="http://schemas.microsoft.com/office/drawing/2014/chart" uri="{C3380CC4-5D6E-409C-BE32-E72D297353CC}">
              <c16:uniqueId val="{00000004-863C-42D9-B59F-AAF3F58F0DB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(2)'!$B$461:$B$462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14-4A24-BFCE-F22EE983D0B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F14-4A24-BFCE-F22EE983D0B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F14-4A24-BFCE-F22EE983D0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(2)'!$D$452:$E$452</c:f>
              <c:strCache>
                <c:ptCount val="2"/>
                <c:pt idx="0">
                  <c:v>当てはまる×どちらかというと当てはまる</c:v>
                </c:pt>
                <c:pt idx="1">
                  <c:v>あまり当てはまらない×全く当てはまらない</c:v>
                </c:pt>
              </c:strCache>
            </c:strRef>
          </c:cat>
          <c:val>
            <c:numRef>
              <c:f>'Ｎ％表 (2)'!$D$461:$E$461</c:f>
              <c:numCache>
                <c:formatCode>0_ </c:formatCode>
                <c:ptCount val="2"/>
                <c:pt idx="0">
                  <c:v>129</c:v>
                </c:pt>
                <c:pt idx="1">
                  <c:v>72</c:v>
                </c:pt>
              </c:numCache>
            </c:numRef>
          </c:val>
          <c:extLst>
            <c:ext xmlns:c16="http://schemas.microsoft.com/office/drawing/2014/chart" uri="{C3380CC4-5D6E-409C-BE32-E72D297353CC}">
              <c16:uniqueId val="{00000004-6F14-4A24-BFCE-F22EE983D0B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7413688847688"/>
          <c:y val="0.16833333333333333"/>
          <c:w val="0.28195556281418449"/>
          <c:h val="0.6809722222222222"/>
        </c:manualLayout>
      </c:layout>
      <c:pieChart>
        <c:varyColors val="1"/>
        <c:ser>
          <c:idx val="0"/>
          <c:order val="0"/>
          <c:tx>
            <c:strRef>
              <c:f>'1;group～q7'!$AT$1002</c:f>
              <c:strCache>
                <c:ptCount val="1"/>
                <c:pt idx="0">
                  <c:v>倹約家</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D5-4677-8B0E-AE7913BE793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D5-4677-8B0E-AE7913BE793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2D5-4677-8B0E-AE7913BE793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2D5-4677-8B0E-AE7913BE79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'1;group～q7'!$AT$1014:$AT$1016</c:f>
              <c:numCache>
                <c:formatCode>General</c:formatCode>
                <c:ptCount val="3"/>
                <c:pt idx="0">
                  <c:v>573</c:v>
                </c:pt>
                <c:pt idx="1">
                  <c:v>327</c:v>
                </c:pt>
                <c:pt idx="2">
                  <c:v>100</c:v>
                </c:pt>
              </c:numCache>
            </c:numRef>
          </c:val>
          <c:extLst>
            <c:ext xmlns:c16="http://schemas.microsoft.com/office/drawing/2014/chart" uri="{C3380CC4-5D6E-409C-BE32-E72D297353CC}">
              <c16:uniqueId val="{00000006-72D5-4677-8B0E-AE7913BE793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731649095002002"/>
          <c:y val="4.0550694444444452E-2"/>
          <c:w val="0.52622523148620726"/>
          <c:h val="0.954175694444444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90081091225318"/>
          <c:y val="2.6650891068822825E-2"/>
          <c:w val="0.48277762217117914"/>
          <c:h val="0.9230031528938919"/>
        </c:manualLayout>
      </c:layout>
      <c:barChart>
        <c:barDir val="bar"/>
        <c:grouping val="clustered"/>
        <c:varyColors val="0"/>
        <c:ser>
          <c:idx val="0"/>
          <c:order val="0"/>
          <c:tx>
            <c:strRef>
              <c:f>全体!$AX$1037</c:f>
              <c:strCache>
                <c:ptCount val="1"/>
                <c:pt idx="0">
                  <c:v>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全体!$AW$1038:$AW$1048</c:f>
              <c:strCache>
                <c:ptCount val="11"/>
                <c:pt idx="0">
                  <c:v>経済成長している都市であること</c:v>
                </c:pt>
                <c:pt idx="1">
                  <c:v>一人ひとりのウェルビーイングが重視される都市であること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全体!$AX$1038:$AX$1048</c:f>
              <c:numCache>
                <c:formatCode>0.0%</c:formatCode>
                <c:ptCount val="11"/>
                <c:pt idx="0">
                  <c:v>0.90128755364806867</c:v>
                </c:pt>
                <c:pt idx="1">
                  <c:v>0.84210526315789469</c:v>
                </c:pt>
                <c:pt idx="2">
                  <c:v>0.87744034707158347</c:v>
                </c:pt>
                <c:pt idx="3">
                  <c:v>0.82969432314410485</c:v>
                </c:pt>
                <c:pt idx="4">
                  <c:v>0.86240520043336943</c:v>
                </c:pt>
                <c:pt idx="5">
                  <c:v>0.88349514563106801</c:v>
                </c:pt>
                <c:pt idx="6">
                  <c:v>0.84640522875816993</c:v>
                </c:pt>
                <c:pt idx="7">
                  <c:v>0.83207750269106562</c:v>
                </c:pt>
                <c:pt idx="8">
                  <c:v>0.8146128680479825</c:v>
                </c:pt>
                <c:pt idx="9">
                  <c:v>0.77607025246981343</c:v>
                </c:pt>
                <c:pt idx="10">
                  <c:v>0.88482238966630788</c:v>
                </c:pt>
              </c:numCache>
            </c:numRef>
          </c:val>
          <c:extLst>
            <c:ext xmlns:c16="http://schemas.microsoft.com/office/drawing/2014/chart" uri="{C3380CC4-5D6E-409C-BE32-E72D297353CC}">
              <c16:uniqueId val="{00000000-7535-4368-9E37-5C9DC7A5CD6A}"/>
            </c:ext>
          </c:extLst>
        </c:ser>
        <c:dLbls>
          <c:dLblPos val="outEnd"/>
          <c:showLegendKey val="0"/>
          <c:showVal val="1"/>
          <c:showCatName val="0"/>
          <c:showSerName val="0"/>
          <c:showPercent val="0"/>
          <c:showBubbleSize val="0"/>
        </c:dLbls>
        <c:gapWidth val="182"/>
        <c:axId val="503331928"/>
        <c:axId val="503336520"/>
      </c:barChart>
      <c:catAx>
        <c:axId val="503331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336520"/>
        <c:crosses val="autoZero"/>
        <c:auto val="1"/>
        <c:lblAlgn val="ctr"/>
        <c:lblOffset val="100"/>
        <c:noMultiLvlLbl val="0"/>
      </c:catAx>
      <c:valAx>
        <c:axId val="50333652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331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userShapes r:id="rId3"/>
</c:chartSpace>
</file>

<file path=ppt/charts/chart4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'(わからない抜き)60~'!$H$4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'(わからない抜き)60~'!$B$6:$B$16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'(わからない抜き)60~'!$H$6:$H$16</c:f>
              <c:numCache>
                <c:formatCode>0.0%</c:formatCode>
                <c:ptCount val="11"/>
                <c:pt idx="0">
                  <c:v>0.87692307692307692</c:v>
                </c:pt>
                <c:pt idx="1">
                  <c:v>0.83419689119170981</c:v>
                </c:pt>
                <c:pt idx="2">
                  <c:v>0.88601036269430056</c:v>
                </c:pt>
                <c:pt idx="3">
                  <c:v>0.84816753926701571</c:v>
                </c:pt>
                <c:pt idx="4">
                  <c:v>0.87692307692307692</c:v>
                </c:pt>
                <c:pt idx="5">
                  <c:v>0.89175257731958768</c:v>
                </c:pt>
                <c:pt idx="6">
                  <c:v>0.865979381443299</c:v>
                </c:pt>
                <c:pt idx="7">
                  <c:v>0.83505154639175261</c:v>
                </c:pt>
                <c:pt idx="8">
                  <c:v>0.82901554404145072</c:v>
                </c:pt>
                <c:pt idx="9">
                  <c:v>0.82352941176470584</c:v>
                </c:pt>
                <c:pt idx="10">
                  <c:v>0.89340101522842641</c:v>
                </c:pt>
              </c:numCache>
            </c:numRef>
          </c:val>
          <c:extLst>
            <c:ext xmlns:c16="http://schemas.microsoft.com/office/drawing/2014/chart" uri="{C3380CC4-5D6E-409C-BE32-E72D297353CC}">
              <c16:uniqueId val="{00000000-E4CE-49E8-B194-CD16F0F951A5}"/>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'(わからない抜き)定住者'!$H$3</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'(わからない抜き)定住者'!$B$4:$B$14</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ＣＯ２やプラスチックゴミの排出をゼロにするなど、地球の環境が守られている都市であること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'(わからない抜き)定住者'!$H$4:$H$14</c:f>
              <c:numCache>
                <c:formatCode>0.0%</c:formatCode>
                <c:ptCount val="11"/>
                <c:pt idx="0">
                  <c:v>0.90831556503198296</c:v>
                </c:pt>
                <c:pt idx="1">
                  <c:v>0.84164859002169201</c:v>
                </c:pt>
                <c:pt idx="2">
                  <c:v>0.86206896551724133</c:v>
                </c:pt>
                <c:pt idx="3">
                  <c:v>0.824295010845987</c:v>
                </c:pt>
                <c:pt idx="4">
                  <c:v>0.83836206896551724</c:v>
                </c:pt>
                <c:pt idx="5">
                  <c:v>0.88912579957356075</c:v>
                </c:pt>
                <c:pt idx="6">
                  <c:v>0.84598698481561818</c:v>
                </c:pt>
                <c:pt idx="7">
                  <c:v>0.8272921108742004</c:v>
                </c:pt>
                <c:pt idx="8">
                  <c:v>0.81209503239740821</c:v>
                </c:pt>
                <c:pt idx="9">
                  <c:v>0.76754385964912286</c:v>
                </c:pt>
                <c:pt idx="10">
                  <c:v>0.89552238805970152</c:v>
                </c:pt>
              </c:numCache>
            </c:numRef>
          </c:val>
          <c:extLst>
            <c:ext xmlns:c16="http://schemas.microsoft.com/office/drawing/2014/chart" uri="{C3380CC4-5D6E-409C-BE32-E72D297353CC}">
              <c16:uniqueId val="{00000000-C061-42C9-937A-F37361ED4F98}"/>
            </c:ext>
          </c:extLst>
        </c:ser>
        <c:dLbls>
          <c:dLblPos val="outEnd"/>
          <c:showLegendKey val="0"/>
          <c:showVal val="1"/>
          <c:showCatName val="0"/>
          <c:showSerName val="0"/>
          <c:showPercent val="0"/>
          <c:showBubbleSize val="0"/>
        </c:dLbls>
        <c:gapWidth val="182"/>
        <c:axId val="583548240"/>
        <c:axId val="583560376"/>
      </c:barChart>
      <c:catAx>
        <c:axId val="583548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3560376"/>
        <c:crosses val="autoZero"/>
        <c:auto val="1"/>
        <c:lblAlgn val="ctr"/>
        <c:lblOffset val="100"/>
        <c:noMultiLvlLbl val="0"/>
      </c:catAx>
      <c:valAx>
        <c:axId val="583560376"/>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354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'(わからない抜き)60~'!$H$4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'(わからない抜き)60~'!$B$6:$B$16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'(わからない抜き)60~'!$H$6:$H$16</c:f>
              <c:numCache>
                <c:formatCode>0.0%</c:formatCode>
                <c:ptCount val="11"/>
                <c:pt idx="0">
                  <c:v>0.87692307692307692</c:v>
                </c:pt>
                <c:pt idx="1">
                  <c:v>0.83419689119170981</c:v>
                </c:pt>
                <c:pt idx="2">
                  <c:v>0.88601036269430056</c:v>
                </c:pt>
                <c:pt idx="3">
                  <c:v>0.84816753926701571</c:v>
                </c:pt>
                <c:pt idx="4">
                  <c:v>0.87692307692307692</c:v>
                </c:pt>
                <c:pt idx="5">
                  <c:v>0.89175257731958768</c:v>
                </c:pt>
                <c:pt idx="6">
                  <c:v>0.865979381443299</c:v>
                </c:pt>
                <c:pt idx="7">
                  <c:v>0.83505154639175261</c:v>
                </c:pt>
                <c:pt idx="8">
                  <c:v>0.82901554404145072</c:v>
                </c:pt>
                <c:pt idx="9">
                  <c:v>0.82352941176470584</c:v>
                </c:pt>
                <c:pt idx="10">
                  <c:v>0.89340101522842641</c:v>
                </c:pt>
              </c:numCache>
            </c:numRef>
          </c:val>
          <c:extLst>
            <c:ext xmlns:c16="http://schemas.microsoft.com/office/drawing/2014/chart" uri="{C3380CC4-5D6E-409C-BE32-E72D297353CC}">
              <c16:uniqueId val="{00000000-957D-49DA-8456-311E3E274640}"/>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'(わからない抜き)50-60'!$H$4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'(わからない抜き)50-60'!$B$6:$B$16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'(わからない抜き)50-60'!$H$6:$H$16</c:f>
              <c:numCache>
                <c:formatCode>0.0%</c:formatCode>
                <c:ptCount val="11"/>
                <c:pt idx="0">
                  <c:v>0.92432432432432432</c:v>
                </c:pt>
                <c:pt idx="1">
                  <c:v>0.86931818181818177</c:v>
                </c:pt>
                <c:pt idx="2">
                  <c:v>0.91111111111111109</c:v>
                </c:pt>
                <c:pt idx="3">
                  <c:v>0.8729281767955801</c:v>
                </c:pt>
                <c:pt idx="4">
                  <c:v>0.88648648648648654</c:v>
                </c:pt>
                <c:pt idx="5">
                  <c:v>0.88524590163934425</c:v>
                </c:pt>
                <c:pt idx="6">
                  <c:v>0.87709497206703912</c:v>
                </c:pt>
                <c:pt idx="7">
                  <c:v>0.875</c:v>
                </c:pt>
                <c:pt idx="8">
                  <c:v>0.84065934065934067</c:v>
                </c:pt>
                <c:pt idx="9">
                  <c:v>0.79670329670329665</c:v>
                </c:pt>
                <c:pt idx="10">
                  <c:v>0.91256830601092898</c:v>
                </c:pt>
              </c:numCache>
            </c:numRef>
          </c:val>
          <c:extLst>
            <c:ext xmlns:c16="http://schemas.microsoft.com/office/drawing/2014/chart" uri="{C3380CC4-5D6E-409C-BE32-E72D297353CC}">
              <c16:uniqueId val="{00000000-D7EF-493C-9F63-095A1FD1E5FA}"/>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'(わからない抜き)30-40'!$H$4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'(わからない抜き)30-40'!$B$6:$B$16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'(わからない抜き)30-40'!$H$6:$H$16</c:f>
              <c:numCache>
                <c:formatCode>0.0%</c:formatCode>
                <c:ptCount val="11"/>
                <c:pt idx="0">
                  <c:v>0.89130434782608692</c:v>
                </c:pt>
                <c:pt idx="1">
                  <c:v>0.83240223463687146</c:v>
                </c:pt>
                <c:pt idx="2">
                  <c:v>0.87845303867403313</c:v>
                </c:pt>
                <c:pt idx="3">
                  <c:v>0.8351648351648352</c:v>
                </c:pt>
                <c:pt idx="4">
                  <c:v>0.84916201117318435</c:v>
                </c:pt>
                <c:pt idx="5">
                  <c:v>0.8666666666666667</c:v>
                </c:pt>
                <c:pt idx="6">
                  <c:v>0.81666666666666665</c:v>
                </c:pt>
                <c:pt idx="7">
                  <c:v>0.80540540540540539</c:v>
                </c:pt>
                <c:pt idx="8">
                  <c:v>0.76923076923076927</c:v>
                </c:pt>
                <c:pt idx="9">
                  <c:v>0.7055555555555556</c:v>
                </c:pt>
                <c:pt idx="10">
                  <c:v>0.88524590163934425</c:v>
                </c:pt>
              </c:numCache>
            </c:numRef>
          </c:val>
          <c:extLst>
            <c:ext xmlns:c16="http://schemas.microsoft.com/office/drawing/2014/chart" uri="{C3380CC4-5D6E-409C-BE32-E72D297353CC}">
              <c16:uniqueId val="{00000000-F31F-4AD2-B2D6-3C584AD2A255}"/>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'(わからない抜き)40-50'!$H$4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'(わからない抜き)40-50'!$B$6:$B$16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'(わからない抜き)40-50'!$H$6:$H$16</c:f>
              <c:numCache>
                <c:formatCode>0.0%</c:formatCode>
                <c:ptCount val="11"/>
                <c:pt idx="0">
                  <c:v>0.91005291005291</c:v>
                </c:pt>
                <c:pt idx="1">
                  <c:v>0.82702702702702702</c:v>
                </c:pt>
                <c:pt idx="2">
                  <c:v>0.84946236559139787</c:v>
                </c:pt>
                <c:pt idx="3">
                  <c:v>0.76756756756756761</c:v>
                </c:pt>
                <c:pt idx="4">
                  <c:v>0.84864864864864864</c:v>
                </c:pt>
                <c:pt idx="5">
                  <c:v>0.8563829787234043</c:v>
                </c:pt>
                <c:pt idx="6">
                  <c:v>0.84864864864864864</c:v>
                </c:pt>
                <c:pt idx="7">
                  <c:v>0.80434782608695654</c:v>
                </c:pt>
                <c:pt idx="8">
                  <c:v>0.8066298342541437</c:v>
                </c:pt>
                <c:pt idx="9">
                  <c:v>0.74725274725274726</c:v>
                </c:pt>
                <c:pt idx="10">
                  <c:v>0.85483870967741937</c:v>
                </c:pt>
              </c:numCache>
            </c:numRef>
          </c:val>
          <c:extLst>
            <c:ext xmlns:c16="http://schemas.microsoft.com/office/drawing/2014/chart" uri="{C3380CC4-5D6E-409C-BE32-E72D297353CC}">
              <c16:uniqueId val="{00000000-E27E-4AF5-8E08-BAF98A2DC8BE}"/>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'(わからない抜き)18-30'!$H$4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'(わからない抜き)18-30'!$B$7:$B$17</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'(わからない抜き)18-30'!$H$7:$H$17</c:f>
              <c:numCache>
                <c:formatCode>0.0%</c:formatCode>
                <c:ptCount val="11"/>
                <c:pt idx="0">
                  <c:v>0.9050279329608939</c:v>
                </c:pt>
                <c:pt idx="1">
                  <c:v>0.84916201117318435</c:v>
                </c:pt>
                <c:pt idx="2">
                  <c:v>0.86263736263736268</c:v>
                </c:pt>
                <c:pt idx="3">
                  <c:v>0.82485875706214684</c:v>
                </c:pt>
                <c:pt idx="4">
                  <c:v>0.84916201117318435</c:v>
                </c:pt>
                <c:pt idx="5">
                  <c:v>0.91758241758241754</c:v>
                </c:pt>
                <c:pt idx="6">
                  <c:v>0.82222222222222219</c:v>
                </c:pt>
                <c:pt idx="7">
                  <c:v>0.84065934065934067</c:v>
                </c:pt>
                <c:pt idx="8">
                  <c:v>0.82681564245810057</c:v>
                </c:pt>
                <c:pt idx="9">
                  <c:v>0.80555555555555558</c:v>
                </c:pt>
                <c:pt idx="10">
                  <c:v>0.87777777777777777</c:v>
                </c:pt>
              </c:numCache>
            </c:numRef>
          </c:val>
          <c:extLst>
            <c:ext xmlns:c16="http://schemas.microsoft.com/office/drawing/2014/chart" uri="{C3380CC4-5D6E-409C-BE32-E72D297353CC}">
              <c16:uniqueId val="{00000000-C828-437D-A036-EB968410B217}"/>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南部大阪地域!$I$4</c:f>
              <c:strCache>
                <c:ptCount val="1"/>
                <c:pt idx="0">
                  <c:v>E列/H列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南部大阪地域!$C$5:$C$15</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南部大阪地域!$I$5:$I$15</c:f>
              <c:numCache>
                <c:formatCode>0.0%</c:formatCode>
                <c:ptCount val="11"/>
                <c:pt idx="0">
                  <c:v>0.90740740740740744</c:v>
                </c:pt>
                <c:pt idx="1">
                  <c:v>0.8564593301435407</c:v>
                </c:pt>
                <c:pt idx="2">
                  <c:v>0.91943127962085303</c:v>
                </c:pt>
                <c:pt idx="3">
                  <c:v>0.82629107981220662</c:v>
                </c:pt>
                <c:pt idx="4">
                  <c:v>0.86854460093896713</c:v>
                </c:pt>
                <c:pt idx="5">
                  <c:v>0.8779342723004695</c:v>
                </c:pt>
                <c:pt idx="6">
                  <c:v>0.88095238095238093</c:v>
                </c:pt>
                <c:pt idx="7">
                  <c:v>0.863849765258216</c:v>
                </c:pt>
                <c:pt idx="8">
                  <c:v>0.839622641509434</c:v>
                </c:pt>
                <c:pt idx="9">
                  <c:v>0.80097087378640774</c:v>
                </c:pt>
                <c:pt idx="10">
                  <c:v>0.87906976744186049</c:v>
                </c:pt>
              </c:numCache>
            </c:numRef>
          </c:val>
          <c:extLst>
            <c:ext xmlns:c16="http://schemas.microsoft.com/office/drawing/2014/chart" uri="{C3380CC4-5D6E-409C-BE32-E72D297353CC}">
              <c16:uniqueId val="{00000000-FA0F-4F8A-B8C4-E74F5514BAB5}"/>
            </c:ext>
          </c:extLst>
        </c:ser>
        <c:dLbls>
          <c:dLblPos val="outEnd"/>
          <c:showLegendKey val="0"/>
          <c:showVal val="1"/>
          <c:showCatName val="0"/>
          <c:showSerName val="0"/>
          <c:showPercent val="0"/>
          <c:showBubbleSize val="0"/>
        </c:dLbls>
        <c:gapWidth val="182"/>
        <c:axId val="543177064"/>
        <c:axId val="543173784"/>
      </c:barChart>
      <c:catAx>
        <c:axId val="543177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3784"/>
        <c:crosses val="autoZero"/>
        <c:auto val="1"/>
        <c:lblAlgn val="ctr"/>
        <c:lblOffset val="100"/>
        <c:noMultiLvlLbl val="0"/>
      </c:catAx>
      <c:valAx>
        <c:axId val="543173784"/>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7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北部大阪地域!$I$4</c:f>
              <c:strCache>
                <c:ptCount val="1"/>
                <c:pt idx="0">
                  <c:v>E列/H列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北部大阪地域!$C$5:$C$15</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北部大阪地域!$I$5:$I$15</c:f>
              <c:numCache>
                <c:formatCode>0.0%</c:formatCode>
                <c:ptCount val="11"/>
                <c:pt idx="0">
                  <c:v>0.86979166666666663</c:v>
                </c:pt>
                <c:pt idx="1">
                  <c:v>0.859375</c:v>
                </c:pt>
                <c:pt idx="2">
                  <c:v>0.8704663212435233</c:v>
                </c:pt>
                <c:pt idx="3">
                  <c:v>0.81151832460732987</c:v>
                </c:pt>
                <c:pt idx="4">
                  <c:v>0.83505154639175261</c:v>
                </c:pt>
                <c:pt idx="5">
                  <c:v>0.87113402061855671</c:v>
                </c:pt>
                <c:pt idx="6">
                  <c:v>0.83769633507853403</c:v>
                </c:pt>
                <c:pt idx="7">
                  <c:v>0.78756476683937826</c:v>
                </c:pt>
                <c:pt idx="8">
                  <c:v>0.80829015544041449</c:v>
                </c:pt>
                <c:pt idx="9">
                  <c:v>0.76041666666666663</c:v>
                </c:pt>
                <c:pt idx="10">
                  <c:v>0.8666666666666667</c:v>
                </c:pt>
              </c:numCache>
            </c:numRef>
          </c:val>
          <c:extLst>
            <c:ext xmlns:c16="http://schemas.microsoft.com/office/drawing/2014/chart" uri="{C3380CC4-5D6E-409C-BE32-E72D297353CC}">
              <c16:uniqueId val="{00000000-09AF-4333-8311-A7BB9C54CAD9}"/>
            </c:ext>
          </c:extLst>
        </c:ser>
        <c:dLbls>
          <c:dLblPos val="outEnd"/>
          <c:showLegendKey val="0"/>
          <c:showVal val="1"/>
          <c:showCatName val="0"/>
          <c:showSerName val="0"/>
          <c:showPercent val="0"/>
          <c:showBubbleSize val="0"/>
        </c:dLbls>
        <c:gapWidth val="182"/>
        <c:axId val="543177064"/>
        <c:axId val="543173784"/>
      </c:barChart>
      <c:catAx>
        <c:axId val="543177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3784"/>
        <c:crosses val="autoZero"/>
        <c:auto val="1"/>
        <c:lblAlgn val="ctr"/>
        <c:lblOffset val="100"/>
        <c:noMultiLvlLbl val="0"/>
      </c:catAx>
      <c:valAx>
        <c:axId val="543173784"/>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7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46281714785649"/>
          <c:y val="5.0925925925925923E-2"/>
          <c:w val="0.48550940507436569"/>
          <c:h val="0.88225357247010794"/>
        </c:manualLayout>
      </c:layout>
      <c:barChart>
        <c:barDir val="bar"/>
        <c:grouping val="clustered"/>
        <c:varyColors val="0"/>
        <c:ser>
          <c:idx val="0"/>
          <c:order val="0"/>
          <c:tx>
            <c:strRef>
              <c:f>大阪市!$I$4</c:f>
              <c:strCache>
                <c:ptCount val="1"/>
                <c:pt idx="0">
                  <c:v>E列/H列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大阪市!$C$5:$C$15</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大阪市!$I$5:$I$15</c:f>
              <c:numCache>
                <c:formatCode>0.0%</c:formatCode>
                <c:ptCount val="11"/>
                <c:pt idx="0">
                  <c:v>0.90740740740740744</c:v>
                </c:pt>
                <c:pt idx="1">
                  <c:v>0.810126582278481</c:v>
                </c:pt>
                <c:pt idx="2">
                  <c:v>0.85046728971962615</c:v>
                </c:pt>
                <c:pt idx="3">
                  <c:v>0.82649842271293372</c:v>
                </c:pt>
                <c:pt idx="4">
                  <c:v>0.86915887850467288</c:v>
                </c:pt>
                <c:pt idx="5">
                  <c:v>0.88785046728971961</c:v>
                </c:pt>
                <c:pt idx="6">
                  <c:v>0.83750000000000002</c:v>
                </c:pt>
                <c:pt idx="7">
                  <c:v>0.82461538461538464</c:v>
                </c:pt>
                <c:pt idx="8">
                  <c:v>0.79874213836477992</c:v>
                </c:pt>
                <c:pt idx="9">
                  <c:v>0.74766355140186913</c:v>
                </c:pt>
                <c:pt idx="10">
                  <c:v>0.88714733542319746</c:v>
                </c:pt>
              </c:numCache>
            </c:numRef>
          </c:val>
          <c:extLst>
            <c:ext xmlns:c16="http://schemas.microsoft.com/office/drawing/2014/chart" uri="{C3380CC4-5D6E-409C-BE32-E72D297353CC}">
              <c16:uniqueId val="{00000000-2642-46BA-9F7F-00BFC08FFEDF}"/>
            </c:ext>
          </c:extLst>
        </c:ser>
        <c:dLbls>
          <c:dLblPos val="outEnd"/>
          <c:showLegendKey val="0"/>
          <c:showVal val="1"/>
          <c:showCatName val="0"/>
          <c:showSerName val="0"/>
          <c:showPercent val="0"/>
          <c:showBubbleSize val="0"/>
        </c:dLbls>
        <c:gapWidth val="182"/>
        <c:axId val="543177064"/>
        <c:axId val="543173784"/>
      </c:barChart>
      <c:catAx>
        <c:axId val="543177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3784"/>
        <c:crosses val="autoZero"/>
        <c:auto val="1"/>
        <c:lblAlgn val="ctr"/>
        <c:lblOffset val="100"/>
        <c:noMultiLvlLbl val="0"/>
      </c:catAx>
      <c:valAx>
        <c:axId val="543173784"/>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7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東部大阪地域!$I$4</c:f>
              <c:strCache>
                <c:ptCount val="1"/>
                <c:pt idx="0">
                  <c:v>E列/H列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東部大阪地域!$C$5:$C$15</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東部大阪地域!$I$5:$I$15</c:f>
              <c:numCache>
                <c:formatCode>0.0%</c:formatCode>
                <c:ptCount val="11"/>
                <c:pt idx="0">
                  <c:v>0.91500000000000004</c:v>
                </c:pt>
                <c:pt idx="1">
                  <c:v>0.86153846153846159</c:v>
                </c:pt>
                <c:pt idx="2">
                  <c:v>0.88324873096446699</c:v>
                </c:pt>
                <c:pt idx="3">
                  <c:v>0.85641025641025637</c:v>
                </c:pt>
                <c:pt idx="4">
                  <c:v>0.87179487179487181</c:v>
                </c:pt>
                <c:pt idx="5">
                  <c:v>0.89447236180904521</c:v>
                </c:pt>
                <c:pt idx="6">
                  <c:v>0.8324873096446701</c:v>
                </c:pt>
                <c:pt idx="7">
                  <c:v>0.85353535353535348</c:v>
                </c:pt>
                <c:pt idx="8">
                  <c:v>0.81958762886597936</c:v>
                </c:pt>
                <c:pt idx="9">
                  <c:v>0.8125</c:v>
                </c:pt>
                <c:pt idx="10">
                  <c:v>0.90500000000000003</c:v>
                </c:pt>
              </c:numCache>
            </c:numRef>
          </c:val>
          <c:extLst>
            <c:ext xmlns:c16="http://schemas.microsoft.com/office/drawing/2014/chart" uri="{C3380CC4-5D6E-409C-BE32-E72D297353CC}">
              <c16:uniqueId val="{00000000-1AB2-4C2A-A6FB-F223B3E2EFFA}"/>
            </c:ext>
          </c:extLst>
        </c:ser>
        <c:dLbls>
          <c:dLblPos val="outEnd"/>
          <c:showLegendKey val="0"/>
          <c:showVal val="1"/>
          <c:showCatName val="0"/>
          <c:showSerName val="0"/>
          <c:showPercent val="0"/>
          <c:showBubbleSize val="0"/>
        </c:dLbls>
        <c:gapWidth val="182"/>
        <c:axId val="543177064"/>
        <c:axId val="543173784"/>
      </c:barChart>
      <c:catAx>
        <c:axId val="543177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3784"/>
        <c:crosses val="autoZero"/>
        <c:auto val="1"/>
        <c:lblAlgn val="ctr"/>
        <c:lblOffset val="100"/>
        <c:noMultiLvlLbl val="0"/>
      </c:catAx>
      <c:valAx>
        <c:axId val="543173784"/>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7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558664600"/>
        <c:axId val="558661976"/>
      </c:barChart>
      <c:catAx>
        <c:axId val="558664600"/>
        <c:scaling>
          <c:orientation val="maxMin"/>
        </c:scaling>
        <c:delete val="1"/>
        <c:axPos val="l"/>
        <c:numFmt formatCode="General" sourceLinked="1"/>
        <c:majorTickMark val="none"/>
        <c:minorTickMark val="none"/>
        <c:tickLblPos val="nextTo"/>
        <c:crossAx val="558661976"/>
        <c:crosses val="autoZero"/>
        <c:auto val="1"/>
        <c:lblAlgn val="ctr"/>
        <c:lblOffset val="100"/>
        <c:noMultiLvlLbl val="0"/>
      </c:catAx>
      <c:valAx>
        <c:axId val="558661976"/>
        <c:scaling>
          <c:orientation val="minMax"/>
          <c:min val="140"/>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5866460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'1;group～q7'!$BH$1019</c:f>
              <c:strCache>
                <c:ptCount val="1"/>
                <c:pt idx="0">
                  <c:v>知っている×聞いたことがある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'1;group～q7'!$BG$1020:$BG$1034</c:f>
              <c:strCache>
                <c:ptCount val="15"/>
                <c:pt idx="0">
                  <c:v>2025年大阪・関西万博の開催</c:v>
                </c:pt>
                <c:pt idx="1">
                  <c:v>統合型リゾート（IR）の設置に向けた取組み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うめきた2期地区の開発</c:v>
                </c:pt>
                <c:pt idx="10">
                  <c:v>御堂筋側道の歩行者空間化</c:v>
                </c:pt>
                <c:pt idx="11">
                  <c:v>万博記念公園における大規模アリーナ整備</c:v>
                </c:pt>
                <c:pt idx="12">
                  <c:v>国際金融都市OSAKAの実現に向けた取組み</c:v>
                </c:pt>
                <c:pt idx="13">
                  <c:v>災害時などにおける首都のバックアップに向けた取組み</c:v>
                </c:pt>
                <c:pt idx="14">
                  <c:v>民都・大阪（フィランソロピー）の推進</c:v>
                </c:pt>
              </c:strCache>
            </c:strRef>
          </c:cat>
          <c:val>
            <c:numRef>
              <c:f>'1;group～q7'!$BH$1020:$BH$1034</c:f>
              <c:numCache>
                <c:formatCode>General</c:formatCode>
                <c:ptCount val="15"/>
                <c:pt idx="0">
                  <c:v>881</c:v>
                </c:pt>
                <c:pt idx="1">
                  <c:v>674</c:v>
                </c:pt>
                <c:pt idx="2">
                  <c:v>357</c:v>
                </c:pt>
                <c:pt idx="3">
                  <c:v>254</c:v>
                </c:pt>
                <c:pt idx="4">
                  <c:v>411</c:v>
                </c:pt>
                <c:pt idx="5">
                  <c:v>519</c:v>
                </c:pt>
                <c:pt idx="6">
                  <c:v>662</c:v>
                </c:pt>
                <c:pt idx="7">
                  <c:v>348</c:v>
                </c:pt>
                <c:pt idx="8">
                  <c:v>255</c:v>
                </c:pt>
                <c:pt idx="9">
                  <c:v>640</c:v>
                </c:pt>
                <c:pt idx="10">
                  <c:v>464</c:v>
                </c:pt>
                <c:pt idx="11">
                  <c:v>412</c:v>
                </c:pt>
                <c:pt idx="12">
                  <c:v>274</c:v>
                </c:pt>
                <c:pt idx="13">
                  <c:v>342</c:v>
                </c:pt>
                <c:pt idx="14">
                  <c:v>202</c:v>
                </c:pt>
              </c:numCache>
            </c:numRef>
          </c:val>
          <c:extLst>
            <c:ext xmlns:c16="http://schemas.microsoft.com/office/drawing/2014/chart" uri="{C3380CC4-5D6E-409C-BE32-E72D297353CC}">
              <c16:uniqueId val="{00000000-4447-4A5C-A779-03E70C8E78B8}"/>
            </c:ext>
          </c:extLst>
        </c:ser>
        <c:dLbls>
          <c:dLblPos val="outEnd"/>
          <c:showLegendKey val="0"/>
          <c:showVal val="1"/>
          <c:showCatName val="0"/>
          <c:showSerName val="0"/>
          <c:showPercent val="0"/>
          <c:showBubbleSize val="0"/>
        </c:dLbls>
        <c:gapWidth val="182"/>
        <c:axId val="283720632"/>
        <c:axId val="283726864"/>
        <c:extLst>
          <c:ext xmlns:c15="http://schemas.microsoft.com/office/drawing/2012/chart" uri="{02D57815-91ED-43cb-92C2-25804820EDAC}">
            <c15:filteredBarSeries>
              <c15:ser>
                <c:idx val="1"/>
                <c:order val="1"/>
                <c:tx>
                  <c:strRef>
                    <c:extLst>
                      <c:ext uri="{02D57815-91ED-43cb-92C2-25804820EDAC}">
                        <c15:formulaRef>
                          <c15:sqref>'1;group～q7'!$BI$1019</c15:sqref>
                        </c15:formulaRef>
                      </c:ext>
                    </c:extLst>
                    <c:strCache>
                      <c:ptCount val="1"/>
                      <c:pt idx="0">
                        <c:v>知らない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'1;group～q7'!$BG$1020:$BG$1034</c15:sqref>
                        </c15:formulaRef>
                      </c:ext>
                    </c:extLst>
                    <c:strCache>
                      <c:ptCount val="15"/>
                      <c:pt idx="0">
                        <c:v>2025年大阪・関西万博の開催</c:v>
                      </c:pt>
                      <c:pt idx="1">
                        <c:v>統合型リゾート（IR）の設置に向けた取組み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うめきた2期地区の開発</c:v>
                      </c:pt>
                      <c:pt idx="10">
                        <c:v>御堂筋側道の歩行者空間化</c:v>
                      </c:pt>
                      <c:pt idx="11">
                        <c:v>万博記念公園における大規模アリーナ整備</c:v>
                      </c:pt>
                      <c:pt idx="12">
                        <c:v>国際金融都市OSAKAの実現に向けた取組み</c:v>
                      </c:pt>
                      <c:pt idx="13">
                        <c:v>災害時などにおける首都のバックアップに向けた取組み</c:v>
                      </c:pt>
                      <c:pt idx="14">
                        <c:v>民都・大阪（フィランソロピー）の推進</c:v>
                      </c:pt>
                    </c:strCache>
                  </c:strRef>
                </c:cat>
                <c:val>
                  <c:numRef>
                    <c:extLst>
                      <c:ext uri="{02D57815-91ED-43cb-92C2-25804820EDAC}">
                        <c15:formulaRef>
                          <c15:sqref>'1;group～q7'!$BI$1020:$BI$1034</c15:sqref>
                        </c15:formulaRef>
                      </c:ext>
                    </c:extLst>
                    <c:numCache>
                      <c:formatCode>General</c:formatCode>
                      <c:ptCount val="15"/>
                      <c:pt idx="0">
                        <c:v>119</c:v>
                      </c:pt>
                      <c:pt idx="1">
                        <c:v>326</c:v>
                      </c:pt>
                      <c:pt idx="2">
                        <c:v>643</c:v>
                      </c:pt>
                      <c:pt idx="3">
                        <c:v>746</c:v>
                      </c:pt>
                      <c:pt idx="4">
                        <c:v>589</c:v>
                      </c:pt>
                      <c:pt idx="5">
                        <c:v>481</c:v>
                      </c:pt>
                      <c:pt idx="6">
                        <c:v>338</c:v>
                      </c:pt>
                      <c:pt idx="7">
                        <c:v>652</c:v>
                      </c:pt>
                      <c:pt idx="8">
                        <c:v>745</c:v>
                      </c:pt>
                      <c:pt idx="9">
                        <c:v>360</c:v>
                      </c:pt>
                      <c:pt idx="10">
                        <c:v>536</c:v>
                      </c:pt>
                      <c:pt idx="11">
                        <c:v>588</c:v>
                      </c:pt>
                      <c:pt idx="12">
                        <c:v>726</c:v>
                      </c:pt>
                      <c:pt idx="13">
                        <c:v>658</c:v>
                      </c:pt>
                      <c:pt idx="14">
                        <c:v>798</c:v>
                      </c:pt>
                    </c:numCache>
                  </c:numRef>
                </c:val>
                <c:extLst>
                  <c:ext xmlns:c16="http://schemas.microsoft.com/office/drawing/2014/chart" uri="{C3380CC4-5D6E-409C-BE32-E72D297353CC}">
                    <c16:uniqueId val="{00000001-4447-4A5C-A779-03E70C8E78B8}"/>
                  </c:ext>
                </c:extLst>
              </c15:ser>
            </c15:filteredBarSeries>
          </c:ext>
        </c:extLst>
      </c:barChart>
      <c:catAx>
        <c:axId val="283720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83726864"/>
        <c:crosses val="autoZero"/>
        <c:auto val="1"/>
        <c:lblAlgn val="ctr"/>
        <c:lblOffset val="100"/>
        <c:noMultiLvlLbl val="0"/>
      </c:catAx>
      <c:valAx>
        <c:axId val="283726864"/>
        <c:scaling>
          <c:orientation val="minMax"/>
        </c:scaling>
        <c:delete val="0"/>
        <c:axPos val="t"/>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83720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定住者!$D$18</c:f>
              <c:strCache>
                <c:ptCount val="1"/>
                <c:pt idx="0">
                  <c:v>大切だと思う×どちらかというと大切だと思う</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F6DB-4514-99EB-B62CCCB7F5B6}"/>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F6DB-4514-99EB-B62CCCB7F5B6}"/>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F6DB-4514-99EB-B62CCCB7F5B6}"/>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4-F6DB-4514-99EB-B62CCCB7F5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定住者!$B$19:$B$33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定住者!$D$19:$D$33</c:f>
              <c:numCache>
                <c:formatCode>0_ </c:formatCode>
                <c:ptCount val="15"/>
                <c:pt idx="0">
                  <c:v>443</c:v>
                </c:pt>
                <c:pt idx="1">
                  <c:v>336</c:v>
                </c:pt>
                <c:pt idx="2">
                  <c:v>184</c:v>
                </c:pt>
                <c:pt idx="3">
                  <c:v>132</c:v>
                </c:pt>
                <c:pt idx="4">
                  <c:v>223</c:v>
                </c:pt>
                <c:pt idx="5">
                  <c:v>280</c:v>
                </c:pt>
                <c:pt idx="6">
                  <c:v>336</c:v>
                </c:pt>
                <c:pt idx="7">
                  <c:v>182</c:v>
                </c:pt>
                <c:pt idx="8">
                  <c:v>136</c:v>
                </c:pt>
                <c:pt idx="9">
                  <c:v>324</c:v>
                </c:pt>
                <c:pt idx="10">
                  <c:v>247</c:v>
                </c:pt>
                <c:pt idx="11">
                  <c:v>212</c:v>
                </c:pt>
                <c:pt idx="12">
                  <c:v>142</c:v>
                </c:pt>
                <c:pt idx="13">
                  <c:v>181</c:v>
                </c:pt>
                <c:pt idx="14">
                  <c:v>104</c:v>
                </c:pt>
              </c:numCache>
            </c:numRef>
          </c:val>
          <c:extLst>
            <c:ext xmlns:c16="http://schemas.microsoft.com/office/drawing/2014/chart" uri="{C3380CC4-5D6E-409C-BE32-E72D297353CC}">
              <c16:uniqueId val="{00000000-F6DB-4514-99EB-B62CCCB7F5B6}"/>
            </c:ext>
          </c:extLst>
        </c:ser>
        <c:dLbls>
          <c:showLegendKey val="0"/>
          <c:showVal val="0"/>
          <c:showCatName val="0"/>
          <c:showSerName val="0"/>
          <c:showPercent val="0"/>
          <c:showBubbleSize val="0"/>
        </c:dLbls>
        <c:gapWidth val="182"/>
        <c:axId val="524371640"/>
        <c:axId val="524372624"/>
      </c:barChart>
      <c:catAx>
        <c:axId val="524371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24372624"/>
        <c:crosses val="autoZero"/>
        <c:auto val="1"/>
        <c:lblAlgn val="ctr"/>
        <c:lblOffset val="100"/>
        <c:noMultiLvlLbl val="0"/>
      </c:catAx>
      <c:valAx>
        <c:axId val="524372624"/>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24371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移住者!$D$18</c:f>
              <c:strCache>
                <c:ptCount val="1"/>
                <c:pt idx="0">
                  <c:v>大切だと思う×どちらかというと大切だと思う</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BDDD-4A8D-8A6A-9A2D236C1F1B}"/>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BDDD-4A8D-8A6A-9A2D236C1F1B}"/>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BDDD-4A8D-8A6A-9A2D236C1F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移住者!$B$19:$B$33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移住者!$D$19:$D$33</c:f>
              <c:numCache>
                <c:formatCode>0_ </c:formatCode>
                <c:ptCount val="15"/>
                <c:pt idx="0">
                  <c:v>438</c:v>
                </c:pt>
                <c:pt idx="1">
                  <c:v>338</c:v>
                </c:pt>
                <c:pt idx="2">
                  <c:v>173</c:v>
                </c:pt>
                <c:pt idx="3">
                  <c:v>122</c:v>
                </c:pt>
                <c:pt idx="4">
                  <c:v>188</c:v>
                </c:pt>
                <c:pt idx="5">
                  <c:v>239</c:v>
                </c:pt>
                <c:pt idx="6">
                  <c:v>326</c:v>
                </c:pt>
                <c:pt idx="7">
                  <c:v>166</c:v>
                </c:pt>
                <c:pt idx="8">
                  <c:v>119</c:v>
                </c:pt>
                <c:pt idx="9">
                  <c:v>316</c:v>
                </c:pt>
                <c:pt idx="10">
                  <c:v>217</c:v>
                </c:pt>
                <c:pt idx="11">
                  <c:v>200</c:v>
                </c:pt>
                <c:pt idx="12">
                  <c:v>132</c:v>
                </c:pt>
                <c:pt idx="13">
                  <c:v>161</c:v>
                </c:pt>
                <c:pt idx="14">
                  <c:v>98</c:v>
                </c:pt>
              </c:numCache>
            </c:numRef>
          </c:val>
          <c:extLst>
            <c:ext xmlns:c16="http://schemas.microsoft.com/office/drawing/2014/chart" uri="{C3380CC4-5D6E-409C-BE32-E72D297353CC}">
              <c16:uniqueId val="{00000000-BDDD-4A8D-8A6A-9A2D236C1F1B}"/>
            </c:ext>
          </c:extLst>
        </c:ser>
        <c:dLbls>
          <c:dLblPos val="outEnd"/>
          <c:showLegendKey val="0"/>
          <c:showVal val="1"/>
          <c:showCatName val="0"/>
          <c:showSerName val="0"/>
          <c:showPercent val="0"/>
          <c:showBubbleSize val="0"/>
        </c:dLbls>
        <c:gapWidth val="182"/>
        <c:axId val="682786784"/>
        <c:axId val="682781864"/>
      </c:barChart>
      <c:catAx>
        <c:axId val="682786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82781864"/>
        <c:crosses val="autoZero"/>
        <c:auto val="1"/>
        <c:lblAlgn val="ctr"/>
        <c:lblOffset val="100"/>
        <c:noMultiLvlLbl val="0"/>
      </c:catAx>
      <c:valAx>
        <c:axId val="682781864"/>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8278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668878704"/>
        <c:axId val="668884936"/>
      </c:barChart>
      <c:catAx>
        <c:axId val="668878704"/>
        <c:scaling>
          <c:orientation val="maxMin"/>
        </c:scaling>
        <c:delete val="1"/>
        <c:axPos val="l"/>
        <c:numFmt formatCode="General" sourceLinked="1"/>
        <c:majorTickMark val="none"/>
        <c:minorTickMark val="none"/>
        <c:tickLblPos val="nextTo"/>
        <c:crossAx val="668884936"/>
        <c:crosses val="autoZero"/>
        <c:auto val="1"/>
        <c:lblAlgn val="ctr"/>
        <c:lblOffset val="100"/>
        <c:noMultiLvlLbl val="0"/>
      </c:catAx>
      <c:valAx>
        <c:axId val="668884936"/>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6887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'18-30'!$D$21</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030E-48C3-8AC0-EEEBF4E82E5B}"/>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030E-48C3-8AC0-EEEBF4E82E5B}"/>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4-030E-48C3-8AC0-EEEBF4E82E5B}"/>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030E-48C3-8AC0-EEEBF4E82E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'18-30'!$B$22:$B$36</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'18-30'!$D$22:$D$36</c:f>
              <c:numCache>
                <c:formatCode>0_ </c:formatCode>
                <c:ptCount val="15"/>
                <c:pt idx="0">
                  <c:v>163</c:v>
                </c:pt>
                <c:pt idx="1">
                  <c:v>97</c:v>
                </c:pt>
                <c:pt idx="2">
                  <c:v>51</c:v>
                </c:pt>
                <c:pt idx="3">
                  <c:v>40</c:v>
                </c:pt>
                <c:pt idx="4">
                  <c:v>55</c:v>
                </c:pt>
                <c:pt idx="5">
                  <c:v>74</c:v>
                </c:pt>
                <c:pt idx="6">
                  <c:v>93</c:v>
                </c:pt>
                <c:pt idx="7">
                  <c:v>41</c:v>
                </c:pt>
                <c:pt idx="8">
                  <c:v>32</c:v>
                </c:pt>
                <c:pt idx="9">
                  <c:v>97</c:v>
                </c:pt>
                <c:pt idx="10">
                  <c:v>67</c:v>
                </c:pt>
                <c:pt idx="11">
                  <c:v>74</c:v>
                </c:pt>
                <c:pt idx="12">
                  <c:v>38</c:v>
                </c:pt>
                <c:pt idx="13">
                  <c:v>44</c:v>
                </c:pt>
                <c:pt idx="14">
                  <c:v>29</c:v>
                </c:pt>
              </c:numCache>
            </c:numRef>
          </c:val>
          <c:extLst>
            <c:ext xmlns:c16="http://schemas.microsoft.com/office/drawing/2014/chart" uri="{C3380CC4-5D6E-409C-BE32-E72D297353CC}">
              <c16:uniqueId val="{00000000-030E-48C3-8AC0-EEEBF4E82E5B}"/>
            </c:ext>
          </c:extLst>
        </c:ser>
        <c:dLbls>
          <c:dLblPos val="outEnd"/>
          <c:showLegendKey val="0"/>
          <c:showVal val="1"/>
          <c:showCatName val="0"/>
          <c:showSerName val="0"/>
          <c:showPercent val="0"/>
          <c:showBubbleSize val="0"/>
        </c:dLbls>
        <c:gapWidth val="182"/>
        <c:axId val="678175768"/>
        <c:axId val="678176096"/>
      </c:barChart>
      <c:catAx>
        <c:axId val="678175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78176096"/>
        <c:crosses val="autoZero"/>
        <c:auto val="1"/>
        <c:lblAlgn val="ctr"/>
        <c:lblOffset val="100"/>
        <c:noMultiLvlLbl val="0"/>
      </c:catAx>
      <c:valAx>
        <c:axId val="678176096"/>
        <c:scaling>
          <c:orientation val="minMax"/>
          <c:max val="200"/>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78175768"/>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'30-40'!$E$19</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7A33-44E6-A270-B38CF6C7A2A9}"/>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7A33-44E6-A270-B38CF6C7A2A9}"/>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7A33-44E6-A270-B38CF6C7A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'30-40'!$C$20:$C$34</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'30-40'!$E$20:$E$34</c:f>
              <c:numCache>
                <c:formatCode>0_ </c:formatCode>
                <c:ptCount val="15"/>
                <c:pt idx="0">
                  <c:v>168</c:v>
                </c:pt>
                <c:pt idx="1">
                  <c:v>132</c:v>
                </c:pt>
                <c:pt idx="2">
                  <c:v>67</c:v>
                </c:pt>
                <c:pt idx="3">
                  <c:v>49</c:v>
                </c:pt>
                <c:pt idx="4">
                  <c:v>63</c:v>
                </c:pt>
                <c:pt idx="5">
                  <c:v>99</c:v>
                </c:pt>
                <c:pt idx="6">
                  <c:v>115</c:v>
                </c:pt>
                <c:pt idx="7">
                  <c:v>65</c:v>
                </c:pt>
                <c:pt idx="8">
                  <c:v>44</c:v>
                </c:pt>
                <c:pt idx="9">
                  <c:v>114</c:v>
                </c:pt>
                <c:pt idx="10">
                  <c:v>76</c:v>
                </c:pt>
                <c:pt idx="11">
                  <c:v>75</c:v>
                </c:pt>
                <c:pt idx="12">
                  <c:v>54</c:v>
                </c:pt>
                <c:pt idx="13">
                  <c:v>54</c:v>
                </c:pt>
                <c:pt idx="14">
                  <c:v>38</c:v>
                </c:pt>
              </c:numCache>
            </c:numRef>
          </c:val>
          <c:extLst>
            <c:ext xmlns:c16="http://schemas.microsoft.com/office/drawing/2014/chart" uri="{C3380CC4-5D6E-409C-BE32-E72D297353CC}">
              <c16:uniqueId val="{00000000-7A33-44E6-A270-B38CF6C7A2A9}"/>
            </c:ext>
          </c:extLst>
        </c:ser>
        <c:dLbls>
          <c:dLblPos val="outEnd"/>
          <c:showLegendKey val="0"/>
          <c:showVal val="1"/>
          <c:showCatName val="0"/>
          <c:showSerName val="0"/>
          <c:showPercent val="0"/>
          <c:showBubbleSize val="0"/>
        </c:dLbls>
        <c:gapWidth val="182"/>
        <c:axId val="668893464"/>
        <c:axId val="668894120"/>
      </c:barChart>
      <c:catAx>
        <c:axId val="668893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8894120"/>
        <c:crosses val="autoZero"/>
        <c:auto val="1"/>
        <c:lblAlgn val="ctr"/>
        <c:lblOffset val="100"/>
        <c:noMultiLvlLbl val="0"/>
      </c:catAx>
      <c:valAx>
        <c:axId val="668894120"/>
        <c:scaling>
          <c:orientation val="minMax"/>
          <c:max val="200"/>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8893464"/>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'40-50'!$E$19</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A3C7-4DFF-96E4-0D4F73D312DE}"/>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A3C7-4DFF-96E4-0D4F73D312DE}"/>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A3C7-4DFF-96E4-0D4F73D312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'40-50'!$C$20:$C$34</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'40-50'!$E$20:$E$34</c:f>
              <c:numCache>
                <c:formatCode>0_ </c:formatCode>
                <c:ptCount val="15"/>
                <c:pt idx="0">
                  <c:v>179</c:v>
                </c:pt>
                <c:pt idx="1">
                  <c:v>141</c:v>
                </c:pt>
                <c:pt idx="2">
                  <c:v>63</c:v>
                </c:pt>
                <c:pt idx="3">
                  <c:v>42</c:v>
                </c:pt>
                <c:pt idx="4">
                  <c:v>93</c:v>
                </c:pt>
                <c:pt idx="5">
                  <c:v>97</c:v>
                </c:pt>
                <c:pt idx="6">
                  <c:v>126</c:v>
                </c:pt>
                <c:pt idx="7">
                  <c:v>75</c:v>
                </c:pt>
                <c:pt idx="8">
                  <c:v>46</c:v>
                </c:pt>
                <c:pt idx="9">
                  <c:v>143</c:v>
                </c:pt>
                <c:pt idx="10">
                  <c:v>102</c:v>
                </c:pt>
                <c:pt idx="11">
                  <c:v>74</c:v>
                </c:pt>
                <c:pt idx="12">
                  <c:v>55</c:v>
                </c:pt>
                <c:pt idx="13">
                  <c:v>72</c:v>
                </c:pt>
                <c:pt idx="14">
                  <c:v>40</c:v>
                </c:pt>
              </c:numCache>
            </c:numRef>
          </c:val>
          <c:extLst>
            <c:ext xmlns:c16="http://schemas.microsoft.com/office/drawing/2014/chart" uri="{C3380CC4-5D6E-409C-BE32-E72D297353CC}">
              <c16:uniqueId val="{00000000-A3C7-4DFF-96E4-0D4F73D312DE}"/>
            </c:ext>
          </c:extLst>
        </c:ser>
        <c:dLbls>
          <c:dLblPos val="outEnd"/>
          <c:showLegendKey val="0"/>
          <c:showVal val="1"/>
          <c:showCatName val="0"/>
          <c:showSerName val="0"/>
          <c:showPercent val="0"/>
          <c:showBubbleSize val="0"/>
        </c:dLbls>
        <c:gapWidth val="182"/>
        <c:axId val="663314960"/>
        <c:axId val="663316928"/>
      </c:barChart>
      <c:catAx>
        <c:axId val="66331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6928"/>
        <c:crosses val="autoZero"/>
        <c:auto val="1"/>
        <c:lblAlgn val="ctr"/>
        <c:lblOffset val="100"/>
        <c:noMultiLvlLbl val="0"/>
      </c:catAx>
      <c:valAx>
        <c:axId val="66331692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4960"/>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'50-60'!$E$19</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C3B5-4E03-B376-4E66A0AF837B}"/>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C3B5-4E03-B376-4E66A0AF837B}"/>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C3B5-4E03-B376-4E66A0AF83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'50-60'!$C$20:$C$34</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'50-60'!$E$20:$E$34</c:f>
              <c:numCache>
                <c:formatCode>0_ </c:formatCode>
                <c:ptCount val="15"/>
                <c:pt idx="0">
                  <c:v>181</c:v>
                </c:pt>
                <c:pt idx="1">
                  <c:v>140</c:v>
                </c:pt>
                <c:pt idx="2">
                  <c:v>74</c:v>
                </c:pt>
                <c:pt idx="3">
                  <c:v>53</c:v>
                </c:pt>
                <c:pt idx="4">
                  <c:v>87</c:v>
                </c:pt>
                <c:pt idx="5">
                  <c:v>113</c:v>
                </c:pt>
                <c:pt idx="6">
                  <c:v>149</c:v>
                </c:pt>
                <c:pt idx="7">
                  <c:v>72</c:v>
                </c:pt>
                <c:pt idx="8">
                  <c:v>55</c:v>
                </c:pt>
                <c:pt idx="9">
                  <c:v>122</c:v>
                </c:pt>
                <c:pt idx="10">
                  <c:v>96</c:v>
                </c:pt>
                <c:pt idx="11">
                  <c:v>78</c:v>
                </c:pt>
                <c:pt idx="12">
                  <c:v>43</c:v>
                </c:pt>
                <c:pt idx="13">
                  <c:v>70</c:v>
                </c:pt>
                <c:pt idx="14">
                  <c:v>41</c:v>
                </c:pt>
              </c:numCache>
            </c:numRef>
          </c:val>
          <c:extLst>
            <c:ext xmlns:c16="http://schemas.microsoft.com/office/drawing/2014/chart" uri="{C3380CC4-5D6E-409C-BE32-E72D297353CC}">
              <c16:uniqueId val="{00000000-C3B5-4E03-B376-4E66A0AF837B}"/>
            </c:ext>
          </c:extLst>
        </c:ser>
        <c:dLbls>
          <c:dLblPos val="outEnd"/>
          <c:showLegendKey val="0"/>
          <c:showVal val="1"/>
          <c:showCatName val="0"/>
          <c:showSerName val="0"/>
          <c:showPercent val="0"/>
          <c:showBubbleSize val="0"/>
        </c:dLbls>
        <c:gapWidth val="182"/>
        <c:axId val="663314960"/>
        <c:axId val="663316928"/>
      </c:barChart>
      <c:catAx>
        <c:axId val="66331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6928"/>
        <c:crosses val="autoZero"/>
        <c:auto val="1"/>
        <c:lblAlgn val="ctr"/>
        <c:lblOffset val="100"/>
        <c:noMultiLvlLbl val="0"/>
      </c:catAx>
      <c:valAx>
        <c:axId val="66331692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4960"/>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3250414593706"/>
          <c:y val="8.6837606837606843E-2"/>
          <c:w val="0.49737064676616916"/>
          <c:h val="0.80846880341880345"/>
        </c:manualLayout>
      </c:layout>
      <c:barChart>
        <c:barDir val="bar"/>
        <c:grouping val="clustered"/>
        <c:varyColors val="0"/>
        <c:ser>
          <c:idx val="0"/>
          <c:order val="0"/>
          <c:tx>
            <c:strRef>
              <c:f>'60~'!$E$19</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DB8F-42FB-B8D0-B0FA000537C7}"/>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DB8F-42FB-B8D0-B0FA000537C7}"/>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DB8F-42FB-B8D0-B0FA000537C7}"/>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4-DB8F-42FB-B8D0-B0FA000537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'60~'!$C$20:$C$34</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'60~'!$E$20:$E$34</c:f>
              <c:numCache>
                <c:formatCode>0_ </c:formatCode>
                <c:ptCount val="15"/>
                <c:pt idx="0">
                  <c:v>190</c:v>
                </c:pt>
                <c:pt idx="1">
                  <c:v>164</c:v>
                </c:pt>
                <c:pt idx="2">
                  <c:v>102</c:v>
                </c:pt>
                <c:pt idx="3">
                  <c:v>70</c:v>
                </c:pt>
                <c:pt idx="4">
                  <c:v>113</c:v>
                </c:pt>
                <c:pt idx="5">
                  <c:v>136</c:v>
                </c:pt>
                <c:pt idx="6">
                  <c:v>179</c:v>
                </c:pt>
                <c:pt idx="7">
                  <c:v>95</c:v>
                </c:pt>
                <c:pt idx="8">
                  <c:v>78</c:v>
                </c:pt>
                <c:pt idx="9">
                  <c:v>164</c:v>
                </c:pt>
                <c:pt idx="10">
                  <c:v>123</c:v>
                </c:pt>
                <c:pt idx="11">
                  <c:v>111</c:v>
                </c:pt>
                <c:pt idx="12">
                  <c:v>84</c:v>
                </c:pt>
                <c:pt idx="13">
                  <c:v>102</c:v>
                </c:pt>
                <c:pt idx="14">
                  <c:v>54</c:v>
                </c:pt>
              </c:numCache>
            </c:numRef>
          </c:val>
          <c:extLst>
            <c:ext xmlns:c16="http://schemas.microsoft.com/office/drawing/2014/chart" uri="{C3380CC4-5D6E-409C-BE32-E72D297353CC}">
              <c16:uniqueId val="{00000000-DB8F-42FB-B8D0-B0FA000537C7}"/>
            </c:ext>
          </c:extLst>
        </c:ser>
        <c:dLbls>
          <c:dLblPos val="outEnd"/>
          <c:showLegendKey val="0"/>
          <c:showVal val="1"/>
          <c:showCatName val="0"/>
          <c:showSerName val="0"/>
          <c:showPercent val="0"/>
          <c:showBubbleSize val="0"/>
        </c:dLbls>
        <c:gapWidth val="182"/>
        <c:axId val="663314960"/>
        <c:axId val="663316928"/>
      </c:barChart>
      <c:catAx>
        <c:axId val="66331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6928"/>
        <c:crosses val="autoZero"/>
        <c:auto val="1"/>
        <c:lblAlgn val="ctr"/>
        <c:lblOffset val="100"/>
        <c:noMultiLvlLbl val="0"/>
      </c:catAx>
      <c:valAx>
        <c:axId val="66331692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182"/>
        <c:axId val="558664600"/>
        <c:axId val="558661976"/>
      </c:barChart>
      <c:catAx>
        <c:axId val="558664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58661976"/>
        <c:crosses val="autoZero"/>
        <c:auto val="1"/>
        <c:lblAlgn val="ctr"/>
        <c:lblOffset val="100"/>
        <c:noMultiLvlLbl val="0"/>
      </c:catAx>
      <c:valAx>
        <c:axId val="558661976"/>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58664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'Ｎ％表'!$B$37:$B$38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5C-4812-97B6-ED27B20108B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55C-4812-97B6-ED27B20108B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55C-4812-97B6-ED27B20108BF}"/>
                </c:ext>
              </c:extLst>
            </c:dLbl>
            <c:dLbl>
              <c:idx val="1"/>
              <c:layout>
                <c:manualLayout>
                  <c:x val="7.1958119658119629E-2"/>
                  <c:y val="0.1770638888888888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55C-4812-97B6-ED27B20108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'Ｎ％表'!$D$34:$E$34</c:f>
              <c:strCache>
                <c:ptCount val="2"/>
                <c:pt idx="0">
                  <c:v>薦められる×どちらかというと薦められる</c:v>
                </c:pt>
                <c:pt idx="1">
                  <c:v>あまり薦められない×全く薦められない</c:v>
                </c:pt>
              </c:strCache>
            </c:strRef>
          </c:cat>
          <c:val>
            <c:numRef>
              <c:f>'Ｎ％表'!$D$37:$E$37</c:f>
              <c:numCache>
                <c:formatCode>0_ </c:formatCode>
                <c:ptCount val="2"/>
                <c:pt idx="0">
                  <c:v>414</c:v>
                </c:pt>
                <c:pt idx="1">
                  <c:v>53</c:v>
                </c:pt>
              </c:numCache>
            </c:numRef>
          </c:val>
          <c:extLst>
            <c:ext xmlns:c16="http://schemas.microsoft.com/office/drawing/2014/chart" uri="{C3380CC4-5D6E-409C-BE32-E72D297353CC}">
              <c16:uniqueId val="{00000004-D55C-4812-97B6-ED27B20108B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大阪市!$E$18</c:f>
              <c:strCache>
                <c:ptCount val="1"/>
                <c:pt idx="0">
                  <c:v>当てはまる×どちらかというと当てはまる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5440-4631-A22B-FDD3429E2132}"/>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5440-4631-A22B-FDD3429E2132}"/>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5440-4631-A22B-FDD3429E21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大阪市!$C$19:$C$33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大阪市!$E$19:$E$33</c:f>
              <c:numCache>
                <c:formatCode>0_ </c:formatCode>
                <c:ptCount val="15"/>
                <c:pt idx="0">
                  <c:v>309</c:v>
                </c:pt>
                <c:pt idx="1">
                  <c:v>236</c:v>
                </c:pt>
                <c:pt idx="2">
                  <c:v>140</c:v>
                </c:pt>
                <c:pt idx="3">
                  <c:v>103</c:v>
                </c:pt>
                <c:pt idx="4">
                  <c:v>160</c:v>
                </c:pt>
                <c:pt idx="5">
                  <c:v>168</c:v>
                </c:pt>
                <c:pt idx="6">
                  <c:v>225</c:v>
                </c:pt>
                <c:pt idx="7">
                  <c:v>119</c:v>
                </c:pt>
                <c:pt idx="8">
                  <c:v>98</c:v>
                </c:pt>
                <c:pt idx="9">
                  <c:v>247</c:v>
                </c:pt>
                <c:pt idx="10">
                  <c:v>183</c:v>
                </c:pt>
                <c:pt idx="11">
                  <c:v>144</c:v>
                </c:pt>
                <c:pt idx="12">
                  <c:v>109</c:v>
                </c:pt>
                <c:pt idx="13">
                  <c:v>129</c:v>
                </c:pt>
                <c:pt idx="14">
                  <c:v>85</c:v>
                </c:pt>
              </c:numCache>
            </c:numRef>
          </c:val>
          <c:extLst>
            <c:ext xmlns:c16="http://schemas.microsoft.com/office/drawing/2014/chart" uri="{C3380CC4-5D6E-409C-BE32-E72D297353CC}">
              <c16:uniqueId val="{00000000-5440-4631-A22B-FDD3429E2132}"/>
            </c:ext>
          </c:extLst>
        </c:ser>
        <c:dLbls>
          <c:dLblPos val="outEnd"/>
          <c:showLegendKey val="0"/>
          <c:showVal val="1"/>
          <c:showCatName val="0"/>
          <c:showSerName val="0"/>
          <c:showPercent val="0"/>
          <c:showBubbleSize val="0"/>
        </c:dLbls>
        <c:gapWidth val="182"/>
        <c:axId val="560634536"/>
        <c:axId val="560624368"/>
      </c:barChart>
      <c:catAx>
        <c:axId val="560634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24368"/>
        <c:crosses val="autoZero"/>
        <c:auto val="1"/>
        <c:lblAlgn val="ctr"/>
        <c:lblOffset val="100"/>
        <c:noMultiLvlLbl val="0"/>
      </c:catAx>
      <c:valAx>
        <c:axId val="56062436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3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北部大阪地域!$E$18</c:f>
              <c:strCache>
                <c:ptCount val="1"/>
                <c:pt idx="0">
                  <c:v>当てはまる×どちらかというと当てはまる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927F-4AE4-842E-B3D84C9C869B}"/>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927F-4AE4-842E-B3D84C9C869B}"/>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927F-4AE4-842E-B3D84C9C86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北部大阪地域!$C$19:$C$33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北部大阪地域!$E$19:$E$33</c:f>
              <c:numCache>
                <c:formatCode>0_ </c:formatCode>
                <c:ptCount val="15"/>
                <c:pt idx="0">
                  <c:v>182</c:v>
                </c:pt>
                <c:pt idx="1">
                  <c:v>131</c:v>
                </c:pt>
                <c:pt idx="2">
                  <c:v>60</c:v>
                </c:pt>
                <c:pt idx="3">
                  <c:v>39</c:v>
                </c:pt>
                <c:pt idx="4">
                  <c:v>66</c:v>
                </c:pt>
                <c:pt idx="5">
                  <c:v>104</c:v>
                </c:pt>
                <c:pt idx="6">
                  <c:v>137</c:v>
                </c:pt>
                <c:pt idx="7">
                  <c:v>91</c:v>
                </c:pt>
                <c:pt idx="8">
                  <c:v>46</c:v>
                </c:pt>
                <c:pt idx="9">
                  <c:v>125</c:v>
                </c:pt>
                <c:pt idx="10">
                  <c:v>78</c:v>
                </c:pt>
                <c:pt idx="11">
                  <c:v>84</c:v>
                </c:pt>
                <c:pt idx="12">
                  <c:v>45</c:v>
                </c:pt>
                <c:pt idx="13">
                  <c:v>62</c:v>
                </c:pt>
                <c:pt idx="14">
                  <c:v>28</c:v>
                </c:pt>
              </c:numCache>
            </c:numRef>
          </c:val>
          <c:extLst>
            <c:ext xmlns:c16="http://schemas.microsoft.com/office/drawing/2014/chart" uri="{C3380CC4-5D6E-409C-BE32-E72D297353CC}">
              <c16:uniqueId val="{00000000-927F-4AE4-842E-B3D84C9C869B}"/>
            </c:ext>
          </c:extLst>
        </c:ser>
        <c:dLbls>
          <c:dLblPos val="outEnd"/>
          <c:showLegendKey val="0"/>
          <c:showVal val="1"/>
          <c:showCatName val="0"/>
          <c:showSerName val="0"/>
          <c:showPercent val="0"/>
          <c:showBubbleSize val="0"/>
        </c:dLbls>
        <c:gapWidth val="182"/>
        <c:axId val="560634536"/>
        <c:axId val="560624368"/>
      </c:barChart>
      <c:catAx>
        <c:axId val="560634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24368"/>
        <c:crosses val="autoZero"/>
        <c:auto val="1"/>
        <c:lblAlgn val="ctr"/>
        <c:lblOffset val="100"/>
        <c:noMultiLvlLbl val="0"/>
      </c:catAx>
      <c:valAx>
        <c:axId val="56062436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34536"/>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東部大阪地域!$E$18</c:f>
              <c:strCache>
                <c:ptCount val="1"/>
                <c:pt idx="0">
                  <c:v>当てはまる×どちらかというと当てはまる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7AEC-468B-910A-A118B6B4B934}"/>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7AEC-468B-910A-A118B6B4B934}"/>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7AEC-468B-910A-A118B6B4B9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東部大阪地域!$C$19:$C$33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東部大阪地域!$E$19:$E$33</c:f>
              <c:numCache>
                <c:formatCode>0_ </c:formatCode>
                <c:ptCount val="15"/>
                <c:pt idx="0">
                  <c:v>194</c:v>
                </c:pt>
                <c:pt idx="1">
                  <c:v>146</c:v>
                </c:pt>
                <c:pt idx="2">
                  <c:v>67</c:v>
                </c:pt>
                <c:pt idx="3">
                  <c:v>54</c:v>
                </c:pt>
                <c:pt idx="4">
                  <c:v>89</c:v>
                </c:pt>
                <c:pt idx="5">
                  <c:v>141</c:v>
                </c:pt>
                <c:pt idx="6">
                  <c:v>135</c:v>
                </c:pt>
                <c:pt idx="7">
                  <c:v>72</c:v>
                </c:pt>
                <c:pt idx="8">
                  <c:v>51</c:v>
                </c:pt>
                <c:pt idx="9">
                  <c:v>137</c:v>
                </c:pt>
                <c:pt idx="10">
                  <c:v>99</c:v>
                </c:pt>
                <c:pt idx="11">
                  <c:v>93</c:v>
                </c:pt>
                <c:pt idx="12">
                  <c:v>59</c:v>
                </c:pt>
                <c:pt idx="13">
                  <c:v>72</c:v>
                </c:pt>
                <c:pt idx="14">
                  <c:v>48</c:v>
                </c:pt>
              </c:numCache>
            </c:numRef>
          </c:val>
          <c:extLst>
            <c:ext xmlns:c16="http://schemas.microsoft.com/office/drawing/2014/chart" uri="{C3380CC4-5D6E-409C-BE32-E72D297353CC}">
              <c16:uniqueId val="{00000000-7AEC-468B-910A-A118B6B4B934}"/>
            </c:ext>
          </c:extLst>
        </c:ser>
        <c:dLbls>
          <c:dLblPos val="outEnd"/>
          <c:showLegendKey val="0"/>
          <c:showVal val="1"/>
          <c:showCatName val="0"/>
          <c:showSerName val="0"/>
          <c:showPercent val="0"/>
          <c:showBubbleSize val="0"/>
        </c:dLbls>
        <c:gapWidth val="182"/>
        <c:axId val="560634536"/>
        <c:axId val="560624368"/>
      </c:barChart>
      <c:catAx>
        <c:axId val="560634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24368"/>
        <c:crosses val="autoZero"/>
        <c:auto val="1"/>
        <c:lblAlgn val="ctr"/>
        <c:lblOffset val="100"/>
        <c:noMultiLvlLbl val="0"/>
      </c:catAx>
      <c:valAx>
        <c:axId val="56062436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3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南部大阪地域!$E$18</c:f>
              <c:strCache>
                <c:ptCount val="1"/>
                <c:pt idx="0">
                  <c:v>当てはまる×どちらかというと当てはまる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8378-41AD-90EB-F7402D9AC896}"/>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8378-41AD-90EB-F7402D9AC896}"/>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8378-41AD-90EB-F7402D9AC8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南部大阪地域!$C$19:$C$33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南部大阪地域!$E$19:$E$33</c:f>
              <c:numCache>
                <c:formatCode>0_ </c:formatCode>
                <c:ptCount val="15"/>
                <c:pt idx="0">
                  <c:v>196</c:v>
                </c:pt>
                <c:pt idx="1">
                  <c:v>161</c:v>
                </c:pt>
                <c:pt idx="2">
                  <c:v>90</c:v>
                </c:pt>
                <c:pt idx="3">
                  <c:v>58</c:v>
                </c:pt>
                <c:pt idx="4">
                  <c:v>96</c:v>
                </c:pt>
                <c:pt idx="5">
                  <c:v>106</c:v>
                </c:pt>
                <c:pt idx="6">
                  <c:v>165</c:v>
                </c:pt>
                <c:pt idx="7">
                  <c:v>66</c:v>
                </c:pt>
                <c:pt idx="8">
                  <c:v>60</c:v>
                </c:pt>
                <c:pt idx="9">
                  <c:v>131</c:v>
                </c:pt>
                <c:pt idx="10">
                  <c:v>104</c:v>
                </c:pt>
                <c:pt idx="11">
                  <c:v>91</c:v>
                </c:pt>
                <c:pt idx="12">
                  <c:v>61</c:v>
                </c:pt>
                <c:pt idx="13">
                  <c:v>79</c:v>
                </c:pt>
                <c:pt idx="14">
                  <c:v>41</c:v>
                </c:pt>
              </c:numCache>
            </c:numRef>
          </c:val>
          <c:extLst>
            <c:ext xmlns:c16="http://schemas.microsoft.com/office/drawing/2014/chart" uri="{C3380CC4-5D6E-409C-BE32-E72D297353CC}">
              <c16:uniqueId val="{00000000-8378-41AD-90EB-F7402D9AC896}"/>
            </c:ext>
          </c:extLst>
        </c:ser>
        <c:dLbls>
          <c:dLblPos val="outEnd"/>
          <c:showLegendKey val="0"/>
          <c:showVal val="1"/>
          <c:showCatName val="0"/>
          <c:showSerName val="0"/>
          <c:showPercent val="0"/>
          <c:showBubbleSize val="0"/>
        </c:dLbls>
        <c:gapWidth val="182"/>
        <c:axId val="560634536"/>
        <c:axId val="560624368"/>
      </c:barChart>
      <c:catAx>
        <c:axId val="560634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24368"/>
        <c:crosses val="autoZero"/>
        <c:auto val="1"/>
        <c:lblAlgn val="ctr"/>
        <c:lblOffset val="100"/>
        <c:noMultiLvlLbl val="0"/>
      </c:catAx>
      <c:valAx>
        <c:axId val="56062436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3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'Ｎ％表'!$B$335:$B$336</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06-4FC9-8098-379554D4016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C06-4FC9-8098-379554D4016E}"/>
              </c:ext>
            </c:extLst>
          </c:dPt>
          <c:dLbls>
            <c:dLbl>
              <c:idx val="0"/>
              <c:layout>
                <c:manualLayout>
                  <c:x val="-0.21565092592592591"/>
                  <c:y val="-5.64666666666666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1C06-4FC9-8098-379554D401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'Ｎ％表'!$D$332:$E$332</c:f>
              <c:strCache>
                <c:ptCount val="2"/>
                <c:pt idx="0">
                  <c:v>知っている×聞いたことがある</c:v>
                </c:pt>
                <c:pt idx="1">
                  <c:v>知らない</c:v>
                </c:pt>
              </c:strCache>
            </c:strRef>
          </c:cat>
          <c:val>
            <c:numRef>
              <c:f>'Ｎ％表'!$D$335:$E$335</c:f>
              <c:numCache>
                <c:formatCode>0_ </c:formatCode>
                <c:ptCount val="2"/>
                <c:pt idx="0">
                  <c:v>281</c:v>
                </c:pt>
                <c:pt idx="1">
                  <c:v>219</c:v>
                </c:pt>
              </c:numCache>
            </c:numRef>
          </c:val>
          <c:extLst>
            <c:ext xmlns:c16="http://schemas.microsoft.com/office/drawing/2014/chart" uri="{C3380CC4-5D6E-409C-BE32-E72D297353CC}">
              <c16:uniqueId val="{00000004-1C06-4FC9-8098-379554D4016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'Ｎ％表'!$B$337:$B$338</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5C-4184-B166-BA8698B72C7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5C-4184-B166-BA8698B72C7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C5C-4184-B166-BA8698B72C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'Ｎ％表'!$D$332:$E$332</c:f>
              <c:strCache>
                <c:ptCount val="2"/>
                <c:pt idx="0">
                  <c:v>知っている×聞いたことがある</c:v>
                </c:pt>
                <c:pt idx="1">
                  <c:v>知らない</c:v>
                </c:pt>
              </c:strCache>
            </c:strRef>
          </c:cat>
          <c:val>
            <c:numRef>
              <c:f>'Ｎ％表'!$D$337:$E$337</c:f>
              <c:numCache>
                <c:formatCode>0_ </c:formatCode>
                <c:ptCount val="2"/>
                <c:pt idx="0">
                  <c:v>265</c:v>
                </c:pt>
                <c:pt idx="1">
                  <c:v>235</c:v>
                </c:pt>
              </c:numCache>
            </c:numRef>
          </c:val>
          <c:extLst>
            <c:ext xmlns:c16="http://schemas.microsoft.com/office/drawing/2014/chart" uri="{C3380CC4-5D6E-409C-BE32-E72D297353CC}">
              <c16:uniqueId val="{00000004-5C5C-4184-B166-BA8698B72C7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(2)'!$B$531:$B$532</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A0-42B5-A6B9-8B5730A2600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6A0-42B5-A6B9-8B5730A2600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6A0-42B5-A6B9-8B5730A260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(2)'!$D$528:$E$528</c:f>
              <c:strCache>
                <c:ptCount val="2"/>
                <c:pt idx="0">
                  <c:v>知っている×聞いたことがある</c:v>
                </c:pt>
                <c:pt idx="1">
                  <c:v>知らない</c:v>
                </c:pt>
              </c:strCache>
            </c:strRef>
          </c:cat>
          <c:val>
            <c:numRef>
              <c:f>'Ｎ％表 (2)'!$D$531:$E$531</c:f>
              <c:numCache>
                <c:formatCode>0_ </c:formatCode>
                <c:ptCount val="2"/>
                <c:pt idx="0">
                  <c:v>86</c:v>
                </c:pt>
                <c:pt idx="1">
                  <c:v>114</c:v>
                </c:pt>
              </c:numCache>
            </c:numRef>
          </c:val>
          <c:extLst>
            <c:ext xmlns:c16="http://schemas.microsoft.com/office/drawing/2014/chart" uri="{C3380CC4-5D6E-409C-BE32-E72D297353CC}">
              <c16:uniqueId val="{00000004-D6A0-42B5-A6B9-8B5730A260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(2)'!$B$533:$B$534</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D4-4BF4-95C4-3D98DA33734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5D4-4BF4-95C4-3D98DA33734F}"/>
              </c:ext>
            </c:extLst>
          </c:dPt>
          <c:dLbls>
            <c:dLbl>
              <c:idx val="0"/>
              <c:layout>
                <c:manualLayout>
                  <c:x val="-0.22808333333333333"/>
                  <c:y val="-1.175555555555555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5D4-4BF4-95C4-3D98DA3373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(2)'!$D$528:$E$528</c:f>
              <c:strCache>
                <c:ptCount val="2"/>
                <c:pt idx="0">
                  <c:v>知っている×聞いたことがある</c:v>
                </c:pt>
                <c:pt idx="1">
                  <c:v>知らない</c:v>
                </c:pt>
              </c:strCache>
            </c:strRef>
          </c:cat>
          <c:val>
            <c:numRef>
              <c:f>'Ｎ％表 (2)'!$D$533:$E$533</c:f>
              <c:numCache>
                <c:formatCode>0_ </c:formatCode>
                <c:ptCount val="2"/>
                <c:pt idx="0">
                  <c:v>100</c:v>
                </c:pt>
                <c:pt idx="1">
                  <c:v>100</c:v>
                </c:pt>
              </c:numCache>
            </c:numRef>
          </c:val>
          <c:extLst>
            <c:ext xmlns:c16="http://schemas.microsoft.com/office/drawing/2014/chart" uri="{C3380CC4-5D6E-409C-BE32-E72D297353CC}">
              <c16:uniqueId val="{00000004-25D4-4BF4-95C4-3D98DA33734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(2)'!$B$535:$B$536</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62-441D-B203-66EBA9D5127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A62-441D-B203-66EBA9D5127C}"/>
              </c:ext>
            </c:extLst>
          </c:dPt>
          <c:dLbls>
            <c:dLbl>
              <c:idx val="0"/>
              <c:layout>
                <c:manualLayout>
                  <c:x val="-0.23380411877394636"/>
                  <c:y val="4.976111111111110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A62-441D-B203-66EBA9D512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(2)'!$D$528:$E$528</c:f>
              <c:strCache>
                <c:ptCount val="2"/>
                <c:pt idx="0">
                  <c:v>知っている×聞いたことがある</c:v>
                </c:pt>
                <c:pt idx="1">
                  <c:v>知らない</c:v>
                </c:pt>
              </c:strCache>
            </c:strRef>
          </c:cat>
          <c:val>
            <c:numRef>
              <c:f>'Ｎ％表 (2)'!$D$535:$E$535</c:f>
              <c:numCache>
                <c:formatCode>0_ </c:formatCode>
                <c:ptCount val="2"/>
                <c:pt idx="0">
                  <c:v>97</c:v>
                </c:pt>
                <c:pt idx="1">
                  <c:v>103</c:v>
                </c:pt>
              </c:numCache>
            </c:numRef>
          </c:val>
          <c:extLst>
            <c:ext xmlns:c16="http://schemas.microsoft.com/office/drawing/2014/chart" uri="{C3380CC4-5D6E-409C-BE32-E72D297353CC}">
              <c16:uniqueId val="{00000004-CA62-441D-B203-66EBA9D5127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(2)'!$B$537:$B$538</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9E-4C6D-81B1-3A75EDC8B23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09E-4C6D-81B1-3A75EDC8B236}"/>
              </c:ext>
            </c:extLst>
          </c:dPt>
          <c:dLbls>
            <c:dLbl>
              <c:idx val="0"/>
              <c:layout>
                <c:manualLayout>
                  <c:x val="-0.25752298850574712"/>
                  <c:y val="-2.861277777777777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09E-4C6D-81B1-3A75EDC8B2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(2)'!$D$528:$E$528</c:f>
              <c:strCache>
                <c:ptCount val="2"/>
                <c:pt idx="0">
                  <c:v>知っている×聞いたことがある</c:v>
                </c:pt>
                <c:pt idx="1">
                  <c:v>知らない</c:v>
                </c:pt>
              </c:strCache>
            </c:strRef>
          </c:cat>
          <c:val>
            <c:numRef>
              <c:f>'Ｎ％表 (2)'!$D$537:$E$537</c:f>
              <c:numCache>
                <c:formatCode>0_ </c:formatCode>
                <c:ptCount val="2"/>
                <c:pt idx="0">
                  <c:v>110</c:v>
                </c:pt>
                <c:pt idx="1">
                  <c:v>90</c:v>
                </c:pt>
              </c:numCache>
            </c:numRef>
          </c:val>
          <c:extLst>
            <c:ext xmlns:c16="http://schemas.microsoft.com/office/drawing/2014/chart" uri="{C3380CC4-5D6E-409C-BE32-E72D297353CC}">
              <c16:uniqueId val="{00000004-109E-4C6D-81B1-3A75EDC8B23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'Ｎ％表'!$B$39:$B$40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63-4864-8652-2E78C4E536A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E63-4864-8652-2E78C4E536A5}"/>
              </c:ext>
            </c:extLst>
          </c:dPt>
          <c:dLbls>
            <c:dLbl>
              <c:idx val="0"/>
              <c:layout/>
              <c:tx>
                <c:rich>
                  <a:bodyPr/>
                  <a:lstStyle/>
                  <a:p>
                    <a:fld id="{D4AEF6A8-2012-41FD-87EC-9FF27E355376}" type="VALUE">
                      <a:rPr lang="en-US" altLang="ja-JP">
                        <a:solidFill>
                          <a:schemeClr val="bg1"/>
                        </a:solidFill>
                      </a:rPr>
                      <a:pPr/>
                      <a:t>[値]</a:t>
                    </a:fld>
                    <a:r>
                      <a:rPr lang="en-US" altLang="ja-JP" baseline="0" dirty="0">
                        <a:solidFill>
                          <a:schemeClr val="bg1"/>
                        </a:solidFill>
                      </a:rPr>
                      <a:t>
</a:t>
                    </a:r>
                    <a:fld id="{440765DB-EEF4-4B9B-BECC-D5EABCD990F3}"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E63-4864-8652-2E78C4E536A5}"/>
                </c:ext>
              </c:extLst>
            </c:dLbl>
            <c:dLbl>
              <c:idx val="1"/>
              <c:layout>
                <c:manualLayout>
                  <c:x val="7.2952991452991431E-2"/>
                  <c:y val="0.211001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E63-4864-8652-2E78C4E536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'Ｎ％表'!$D$34:$E$34</c:f>
              <c:strCache>
                <c:ptCount val="2"/>
                <c:pt idx="0">
                  <c:v>薦められる×どちらかというと薦められる</c:v>
                </c:pt>
                <c:pt idx="1">
                  <c:v>あまり薦められない×全く薦められない</c:v>
                </c:pt>
              </c:strCache>
            </c:strRef>
          </c:cat>
          <c:val>
            <c:numRef>
              <c:f>'Ｎ％表'!$D$39:$E$39</c:f>
              <c:numCache>
                <c:formatCode>0_ </c:formatCode>
                <c:ptCount val="2"/>
                <c:pt idx="0">
                  <c:v>414</c:v>
                </c:pt>
                <c:pt idx="1">
                  <c:v>57</c:v>
                </c:pt>
              </c:numCache>
            </c:numRef>
          </c:val>
          <c:extLst>
            <c:ext xmlns:c16="http://schemas.microsoft.com/office/drawing/2014/chart" uri="{C3380CC4-5D6E-409C-BE32-E72D297353CC}">
              <c16:uniqueId val="{00000004-CE63-4864-8652-2E78C4E536A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(2)'!$B$539:$B$540</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82-421D-A2BB-F606A485C17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582-421D-A2BB-F606A485C173}"/>
              </c:ext>
            </c:extLst>
          </c:dPt>
          <c:dLbls>
            <c:dLbl>
              <c:idx val="0"/>
              <c:layout>
                <c:manualLayout>
                  <c:x val="-0.15341522988505746"/>
                  <c:y val="-0.332332222222222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8582-421D-A2BB-F606A485C1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(2)'!$D$528:$E$528</c:f>
              <c:strCache>
                <c:ptCount val="2"/>
                <c:pt idx="0">
                  <c:v>知っている×聞いたことがある</c:v>
                </c:pt>
                <c:pt idx="1">
                  <c:v>知らない</c:v>
                </c:pt>
              </c:strCache>
            </c:strRef>
          </c:cat>
          <c:val>
            <c:numRef>
              <c:f>'Ｎ％表 (2)'!$D$539:$E$539</c:f>
              <c:numCache>
                <c:formatCode>0_ </c:formatCode>
                <c:ptCount val="2"/>
                <c:pt idx="0">
                  <c:v>153</c:v>
                </c:pt>
                <c:pt idx="1">
                  <c:v>47</c:v>
                </c:pt>
              </c:numCache>
            </c:numRef>
          </c:val>
          <c:extLst>
            <c:ext xmlns:c16="http://schemas.microsoft.com/office/drawing/2014/chart" uri="{C3380CC4-5D6E-409C-BE32-E72D297353CC}">
              <c16:uniqueId val="{00000004-8582-421D-A2BB-F606A485C1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(2)'!$B$469:$B$470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2A-4BA8-B4A8-E61BAF148A8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12A-4BA8-B4A8-E61BAF148A88}"/>
              </c:ext>
            </c:extLst>
          </c:dPt>
          <c:dLbls>
            <c:dLbl>
              <c:idx val="0"/>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7ABC4B4D-15BF-4A63-B3C1-E03BEC6542A4}" type="VALUE">
                      <a:rPr lang="en-US" altLang="ja-JP">
                        <a:solidFill>
                          <a:schemeClr val="bg1"/>
                        </a:solidFill>
                      </a:rPr>
                      <a:pPr>
                        <a:defRPr>
                          <a:solidFill>
                            <a:schemeClr val="bg1"/>
                          </a:solidFill>
                        </a:defRPr>
                      </a:pPr>
                      <a:t>[値]</a:t>
                    </a:fld>
                    <a:r>
                      <a:rPr lang="en-US" altLang="ja-JP" baseline="0" dirty="0">
                        <a:solidFill>
                          <a:schemeClr val="bg1"/>
                        </a:solidFill>
                      </a:rPr>
                      <a:t>
</a:t>
                    </a:r>
                    <a:fld id="{13F3D8BA-6720-4632-AB9B-709FC695D808}" type="PERCENTAGE">
                      <a:rPr lang="en-US" altLang="ja-JP" baseline="0">
                        <a:solidFill>
                          <a:schemeClr val="bg1"/>
                        </a:solidFill>
                      </a:rPr>
                      <a:pPr>
                        <a:defRPr>
                          <a:solidFill>
                            <a:schemeClr val="bg1"/>
                          </a:solidFill>
                        </a:defRPr>
                      </a:pPr>
                      <a:t>[パーセンテージ]</a:t>
                    </a:fld>
                    <a:endParaRPr lang="en-US" altLang="ja-JP"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12A-4BA8-B4A8-E61BAF148A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(2)'!$D$466:$E$466</c:f>
              <c:strCache>
                <c:ptCount val="2"/>
                <c:pt idx="0">
                  <c:v>知っている×聞いたことがある</c:v>
                </c:pt>
                <c:pt idx="1">
                  <c:v>知らない</c:v>
                </c:pt>
              </c:strCache>
            </c:strRef>
          </c:cat>
          <c:val>
            <c:numRef>
              <c:f>'Ｎ％表 (2)'!$D$469:$E$469</c:f>
              <c:numCache>
                <c:formatCode>0_ </c:formatCode>
                <c:ptCount val="2"/>
                <c:pt idx="0">
                  <c:v>195</c:v>
                </c:pt>
                <c:pt idx="1">
                  <c:v>152</c:v>
                </c:pt>
              </c:numCache>
            </c:numRef>
          </c:val>
          <c:extLst>
            <c:ext xmlns:c16="http://schemas.microsoft.com/office/drawing/2014/chart" uri="{C3380CC4-5D6E-409C-BE32-E72D297353CC}">
              <c16:uniqueId val="{00000004-312A-4BA8-B4A8-E61BAF148A8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(2)'!$B$471:$B$472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AD-4F9A-8E21-85CDCFED9F0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1AD-4F9A-8E21-85CDCFED9F0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1AD-4F9A-8E21-85CDCFED9F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(2)'!$D$466:$E$466</c:f>
              <c:strCache>
                <c:ptCount val="2"/>
                <c:pt idx="0">
                  <c:v>知っている×聞いたことがある</c:v>
                </c:pt>
                <c:pt idx="1">
                  <c:v>知らない</c:v>
                </c:pt>
              </c:strCache>
            </c:strRef>
          </c:cat>
          <c:val>
            <c:numRef>
              <c:f>'Ｎ％表 (2)'!$D$471:$E$471</c:f>
              <c:numCache>
                <c:formatCode>0_ </c:formatCode>
                <c:ptCount val="2"/>
                <c:pt idx="0">
                  <c:v>111</c:v>
                </c:pt>
                <c:pt idx="1">
                  <c:v>99</c:v>
                </c:pt>
              </c:numCache>
            </c:numRef>
          </c:val>
          <c:extLst>
            <c:ext xmlns:c16="http://schemas.microsoft.com/office/drawing/2014/chart" uri="{C3380CC4-5D6E-409C-BE32-E72D297353CC}">
              <c16:uniqueId val="{00000004-91AD-4F9A-8E21-85CDCFED9F0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(2)'!$B$473:$B$474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1A-4600-8518-2F0480BC00F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21A-4600-8518-2F0480BC00F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21A-4600-8518-2F0480BC00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(2)'!$D$466:$E$466</c:f>
              <c:strCache>
                <c:ptCount val="2"/>
                <c:pt idx="0">
                  <c:v>知っている×聞いたことがある</c:v>
                </c:pt>
                <c:pt idx="1">
                  <c:v>知らない</c:v>
                </c:pt>
              </c:strCache>
            </c:strRef>
          </c:cat>
          <c:val>
            <c:numRef>
              <c:f>'Ｎ％表 (2)'!$D$473:$E$473</c:f>
              <c:numCache>
                <c:formatCode>0_ </c:formatCode>
                <c:ptCount val="2"/>
                <c:pt idx="0">
                  <c:v>118</c:v>
                </c:pt>
                <c:pt idx="1">
                  <c:v>97</c:v>
                </c:pt>
              </c:numCache>
            </c:numRef>
          </c:val>
          <c:extLst>
            <c:ext xmlns:c16="http://schemas.microsoft.com/office/drawing/2014/chart" uri="{C3380CC4-5D6E-409C-BE32-E72D297353CC}">
              <c16:uniqueId val="{00000004-521A-4600-8518-2F0480BC00F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(2)'!$B$475:$B$476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50-4ABE-8507-331AA4A5879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D50-4ABE-8507-331AA4A5879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D50-4ABE-8507-331AA4A587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(2)'!$D$466:$E$466</c:f>
              <c:strCache>
                <c:ptCount val="2"/>
                <c:pt idx="0">
                  <c:v>知っている×聞いたことがある</c:v>
                </c:pt>
                <c:pt idx="1">
                  <c:v>知らない</c:v>
                </c:pt>
              </c:strCache>
            </c:strRef>
          </c:cat>
          <c:val>
            <c:numRef>
              <c:f>'Ｎ％表 (2)'!$D$475:$E$475</c:f>
              <c:numCache>
                <c:formatCode>0_ </c:formatCode>
                <c:ptCount val="2"/>
                <c:pt idx="0">
                  <c:v>122</c:v>
                </c:pt>
                <c:pt idx="1">
                  <c:v>106</c:v>
                </c:pt>
              </c:numCache>
            </c:numRef>
          </c:val>
          <c:extLst>
            <c:ext xmlns:c16="http://schemas.microsoft.com/office/drawing/2014/chart" uri="{C3380CC4-5D6E-409C-BE32-E72D297353CC}">
              <c16:uniqueId val="{00000004-9D50-4ABE-8507-331AA4A587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1442408854483"/>
          <c:y val="0.1595138888888889"/>
          <c:w val="0.26817679978055775"/>
          <c:h val="0.6809722222222222"/>
        </c:manualLayout>
      </c:layout>
      <c:pieChart>
        <c:varyColors val="1"/>
        <c:ser>
          <c:idx val="0"/>
          <c:order val="0"/>
          <c:tx>
            <c:strRef>
              <c:f>'1;group～q7'!$BX$1002</c:f>
              <c:strCache>
                <c:ptCount val="1"/>
                <c:pt idx="0">
                  <c:v>副首都</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51-43FB-8864-8FB622BDFC7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D51-43FB-8864-8FB622BDFC7A}"/>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2D51-43FB-8864-8FB622BDFC7A}"/>
              </c:ext>
            </c:extLst>
          </c:dPt>
          <c:dLbls>
            <c:dLbl>
              <c:idx val="0"/>
              <c:layout>
                <c:manualLayout>
                  <c:x val="-0.13530643468263195"/>
                  <c:y val="-1.936666666666666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D51-43FB-8864-8FB622BDFC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'1;group～q7'!$BW$1014:$BW$1015</c:f>
              <c:strCache>
                <c:ptCount val="2"/>
                <c:pt idx="0">
                  <c:v>知っている×聞いたことがある</c:v>
                </c:pt>
                <c:pt idx="1">
                  <c:v>知らない</c:v>
                </c:pt>
              </c:strCache>
            </c:strRef>
          </c:cat>
          <c:val>
            <c:numRef>
              <c:f>'1;group～q7'!$BX$1014:$BX$1015</c:f>
              <c:numCache>
                <c:formatCode>General</c:formatCode>
                <c:ptCount val="2"/>
                <c:pt idx="0">
                  <c:v>546</c:v>
                </c:pt>
                <c:pt idx="1">
                  <c:v>454</c:v>
                </c:pt>
              </c:numCache>
            </c:numRef>
          </c:val>
          <c:extLst>
            <c:ext xmlns:c16="http://schemas.microsoft.com/office/drawing/2014/chart" uri="{C3380CC4-5D6E-409C-BE32-E72D297353CC}">
              <c16:uniqueId val="{00000006-2D51-43FB-8864-8FB622BDFC7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640993966158745"/>
          <c:y val="7.8254166666666652E-2"/>
          <c:w val="0.50713173617813323"/>
          <c:h val="0.8170333333333332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4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(2)'!$B$50:$B$51</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D7-4AC2-8D60-846D58859C2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3D7-4AC2-8D60-846D58859C2A}"/>
              </c:ext>
            </c:extLst>
          </c:dPt>
          <c:dLbls>
            <c:dLbl>
              <c:idx val="0"/>
              <c:layout>
                <c:manualLayout>
                  <c:x val="-1.9952107279693487E-2"/>
                  <c:y val="-0.24731611111111118"/>
                </c:manualLayout>
              </c:layout>
              <c:tx>
                <c:rich>
                  <a:bodyPr/>
                  <a:lstStyle/>
                  <a:p>
                    <a:fld id="{1830A7CA-F1B1-4059-9AAF-EF4DE589CE31}" type="VALUE">
                      <a:rPr lang="en-US" altLang="ja-JP">
                        <a:solidFill>
                          <a:schemeClr val="bg1"/>
                        </a:solidFill>
                      </a:rPr>
                      <a:pPr/>
                      <a:t>[値]</a:t>
                    </a:fld>
                    <a:r>
                      <a:rPr lang="en-US" altLang="ja-JP" baseline="0" dirty="0">
                        <a:solidFill>
                          <a:schemeClr val="bg1"/>
                        </a:solidFill>
                      </a:rPr>
                      <a:t>
</a:t>
                    </a:r>
                    <a:fld id="{2DECB68F-A760-4DA3-8D5C-C7256441EE72}"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3D7-4AC2-8D60-846D58859C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(2)'!$D$47:$E$47</c:f>
              <c:strCache>
                <c:ptCount val="2"/>
                <c:pt idx="0">
                  <c:v>薦められる×どちらかというと薦められる</c:v>
                </c:pt>
                <c:pt idx="1">
                  <c:v>あまり薦められない×全く薦められない</c:v>
                </c:pt>
              </c:strCache>
            </c:strRef>
          </c:cat>
          <c:val>
            <c:numRef>
              <c:f>'Ｎ％表 (2)'!$D$50:$E$50</c:f>
              <c:numCache>
                <c:formatCode>0_ </c:formatCode>
                <c:ptCount val="2"/>
                <c:pt idx="0">
                  <c:v>171</c:v>
                </c:pt>
                <c:pt idx="1">
                  <c:v>14</c:v>
                </c:pt>
              </c:numCache>
            </c:numRef>
          </c:val>
          <c:extLst>
            <c:ext xmlns:c16="http://schemas.microsoft.com/office/drawing/2014/chart" uri="{C3380CC4-5D6E-409C-BE32-E72D297353CC}">
              <c16:uniqueId val="{00000004-83D7-4AC2-8D60-846D58859C2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(2)'!$B$52:$B$53</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85-41CF-97F8-BA0E28C00D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685-41CF-97F8-BA0E28C00D85}"/>
              </c:ext>
            </c:extLst>
          </c:dPt>
          <c:dLbls>
            <c:dLbl>
              <c:idx val="0"/>
              <c:layout>
                <c:manualLayout>
                  <c:x val="-6.5381704980843017E-2"/>
                  <c:y val="-0.24832499999999999"/>
                </c:manualLayout>
              </c:layout>
              <c:tx>
                <c:rich>
                  <a:bodyPr/>
                  <a:lstStyle/>
                  <a:p>
                    <a:fld id="{1023799D-A447-470B-9FC9-7DBB4D5A2038}" type="VALUE">
                      <a:rPr lang="en-US" altLang="ja-JP">
                        <a:solidFill>
                          <a:schemeClr val="bg1"/>
                        </a:solidFill>
                      </a:rPr>
                      <a:pPr/>
                      <a:t>[値]</a:t>
                    </a:fld>
                    <a:r>
                      <a:rPr lang="en-US" altLang="ja-JP" baseline="0" dirty="0">
                        <a:solidFill>
                          <a:schemeClr val="bg1"/>
                        </a:solidFill>
                      </a:rPr>
                      <a:t>
</a:t>
                    </a:r>
                    <a:fld id="{4A4AC8A5-55BF-465F-869A-E5CCDCC2EB3A}"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685-41CF-97F8-BA0E28C00D85}"/>
                </c:ext>
              </c:extLst>
            </c:dLbl>
            <c:dLbl>
              <c:idx val="1"/>
              <c:layout>
                <c:manualLayout>
                  <c:x val="7.2680555555555554E-2"/>
                  <c:y val="0.100541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9685-41CF-97F8-BA0E28C00D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(2)'!$D$47:$E$47</c:f>
              <c:strCache>
                <c:ptCount val="2"/>
                <c:pt idx="0">
                  <c:v>薦められる×どちらかというと薦められる</c:v>
                </c:pt>
                <c:pt idx="1">
                  <c:v>あまり薦められない×全く薦められない</c:v>
                </c:pt>
              </c:strCache>
            </c:strRef>
          </c:cat>
          <c:val>
            <c:numRef>
              <c:f>'Ｎ％表 (2)'!$D$52:$E$52</c:f>
              <c:numCache>
                <c:formatCode>0_ </c:formatCode>
                <c:ptCount val="2"/>
                <c:pt idx="0">
                  <c:v>164</c:v>
                </c:pt>
                <c:pt idx="1">
                  <c:v>23</c:v>
                </c:pt>
              </c:numCache>
            </c:numRef>
          </c:val>
          <c:extLst>
            <c:ext xmlns:c16="http://schemas.microsoft.com/office/drawing/2014/chart" uri="{C3380CC4-5D6E-409C-BE32-E72D297353CC}">
              <c16:uniqueId val="{00000004-9685-41CF-97F8-BA0E28C00D8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(2)'!$B$54:$B$55</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30-483E-8C37-D3D77E1A5DC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530-483E-8C37-D3D77E1A5DC4}"/>
              </c:ext>
            </c:extLst>
          </c:dPt>
          <c:dLbls>
            <c:dLbl>
              <c:idx val="0"/>
              <c:layout>
                <c:manualLayout>
                  <c:x val="-6.0876436781609304E-2"/>
                  <c:y val="-0.27074500000000001"/>
                </c:manualLayout>
              </c:layout>
              <c:tx>
                <c:rich>
                  <a:bodyPr/>
                  <a:lstStyle/>
                  <a:p>
                    <a:fld id="{5B208FFA-EB02-4654-AB20-E0B3093771AD}" type="VALUE">
                      <a:rPr lang="en-US" altLang="ja-JP">
                        <a:solidFill>
                          <a:schemeClr val="bg1"/>
                        </a:solidFill>
                      </a:rPr>
                      <a:pPr/>
                      <a:t>[値]</a:t>
                    </a:fld>
                    <a:r>
                      <a:rPr lang="en-US" altLang="ja-JP" baseline="0" dirty="0">
                        <a:solidFill>
                          <a:schemeClr val="bg1"/>
                        </a:solidFill>
                      </a:rPr>
                      <a:t>
</a:t>
                    </a:r>
                    <a:fld id="{AAF53515-4D2A-4178-9E5B-8527FCBAE595}"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530-483E-8C37-D3D77E1A5D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(2)'!$D$47:$E$47</c:f>
              <c:strCache>
                <c:ptCount val="2"/>
                <c:pt idx="0">
                  <c:v>薦められる×どちらかというと薦められる</c:v>
                </c:pt>
                <c:pt idx="1">
                  <c:v>あまり薦められない×全く薦められない</c:v>
                </c:pt>
              </c:strCache>
            </c:strRef>
          </c:cat>
          <c:val>
            <c:numRef>
              <c:f>'Ｎ％表 (2)'!$D$54:$E$54</c:f>
              <c:numCache>
                <c:formatCode>0_ </c:formatCode>
                <c:ptCount val="2"/>
                <c:pt idx="0">
                  <c:v>166</c:v>
                </c:pt>
                <c:pt idx="1">
                  <c:v>21</c:v>
                </c:pt>
              </c:numCache>
            </c:numRef>
          </c:val>
          <c:extLst>
            <c:ext xmlns:c16="http://schemas.microsoft.com/office/drawing/2014/chart" uri="{C3380CC4-5D6E-409C-BE32-E72D297353CC}">
              <c16:uniqueId val="{00000004-0530-483E-8C37-D3D77E1A5D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(2)'!$B$56:$B$57</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69-4CAF-BE7B-E574021B69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D69-4CAF-BE7B-E574021B6996}"/>
              </c:ext>
            </c:extLst>
          </c:dPt>
          <c:dLbls>
            <c:dLbl>
              <c:idx val="0"/>
              <c:layout>
                <c:manualLayout>
                  <c:x val="-5.8334291187739466E-2"/>
                  <c:y val="-0.24979444444444446"/>
                </c:manualLayout>
              </c:layout>
              <c:tx>
                <c:rich>
                  <a:bodyPr/>
                  <a:lstStyle/>
                  <a:p>
                    <a:fld id="{345CB213-B298-4EF2-A03B-F6FBD5CA2D35}" type="VALUE">
                      <a:rPr lang="en-US" altLang="ja-JP">
                        <a:solidFill>
                          <a:schemeClr val="bg1"/>
                        </a:solidFill>
                      </a:rPr>
                      <a:pPr/>
                      <a:t>[値]</a:t>
                    </a:fld>
                    <a:r>
                      <a:rPr lang="en-US" altLang="ja-JP" baseline="0" dirty="0">
                        <a:solidFill>
                          <a:schemeClr val="bg1"/>
                        </a:solidFill>
                      </a:rPr>
                      <a:t>
</a:t>
                    </a:r>
                    <a:fld id="{F7CA4878-876E-442D-BE87-A14B89F268A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D69-4CAF-BE7B-E574021B69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(2)'!$D$47:$E$47</c:f>
              <c:strCache>
                <c:ptCount val="2"/>
                <c:pt idx="0">
                  <c:v>薦められる×どちらかというと薦められる</c:v>
                </c:pt>
                <c:pt idx="1">
                  <c:v>あまり薦められない×全く薦められない</c:v>
                </c:pt>
              </c:strCache>
            </c:strRef>
          </c:cat>
          <c:val>
            <c:numRef>
              <c:f>'Ｎ％表 (2)'!$D$56:$E$56</c:f>
              <c:numCache>
                <c:formatCode>0_ </c:formatCode>
                <c:ptCount val="2"/>
                <c:pt idx="0">
                  <c:v>158</c:v>
                </c:pt>
                <c:pt idx="1">
                  <c:v>27</c:v>
                </c:pt>
              </c:numCache>
            </c:numRef>
          </c:val>
          <c:extLst>
            <c:ext xmlns:c16="http://schemas.microsoft.com/office/drawing/2014/chart" uri="{C3380CC4-5D6E-409C-BE32-E72D297353CC}">
              <c16:uniqueId val="{00000004-8D69-4CAF-BE7B-E574021B69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(2)'!$B$58:$B$59</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29-4E45-82C9-977862BDF9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529-4E45-82C9-977862BDF996}"/>
              </c:ext>
            </c:extLst>
          </c:dPt>
          <c:dLbls>
            <c:dLbl>
              <c:idx val="0"/>
              <c:layout>
                <c:manualLayout>
                  <c:x val="-5.6903256704980955E-2"/>
                  <c:y val="-0.25008444444444444"/>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7BF39F46-C3C7-4321-9FD2-C087D2A52041}" type="VALUE">
                      <a:rPr lang="en-US" altLang="ja-JP">
                        <a:solidFill>
                          <a:schemeClr val="bg1"/>
                        </a:solidFill>
                      </a:rPr>
                      <a:pPr>
                        <a:defRPr>
                          <a:solidFill>
                            <a:schemeClr val="tx1"/>
                          </a:solidFill>
                        </a:defRPr>
                      </a:pPr>
                      <a:t>[値]</a:t>
                    </a:fld>
                    <a:r>
                      <a:rPr lang="en-US" altLang="ja-JP" baseline="0" dirty="0">
                        <a:solidFill>
                          <a:schemeClr val="bg1"/>
                        </a:solidFill>
                      </a:rPr>
                      <a:t>
</a:t>
                    </a:r>
                    <a:fld id="{40DFCF79-7FC3-4987-8903-3D04D20AB6F7}" type="PERCENTAGE">
                      <a:rPr lang="en-US" altLang="ja-JP" baseline="0">
                        <a:solidFill>
                          <a:schemeClr val="bg1"/>
                        </a:solidFill>
                      </a:rPr>
                      <a:pPr>
                        <a:defRPr>
                          <a:solidFill>
                            <a:schemeClr val="tx1"/>
                          </a:solidFill>
                        </a:defRPr>
                      </a:pPr>
                      <a:t>[パーセンテージ]</a:t>
                    </a:fld>
                    <a:endParaRPr lang="en-US" altLang="ja-JP"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529-4E45-82C9-977862BDF9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(2)'!$D$47:$E$47</c:f>
              <c:strCache>
                <c:ptCount val="2"/>
                <c:pt idx="0">
                  <c:v>薦められる×どちらかというと薦められる</c:v>
                </c:pt>
                <c:pt idx="1">
                  <c:v>あまり薦められない×全く薦められない</c:v>
                </c:pt>
              </c:strCache>
            </c:strRef>
          </c:cat>
          <c:val>
            <c:numRef>
              <c:f>'Ｎ％表 (2)'!$D$58:$E$58</c:f>
              <c:numCache>
                <c:formatCode>0_ </c:formatCode>
                <c:ptCount val="2"/>
                <c:pt idx="0">
                  <c:v>169</c:v>
                </c:pt>
                <c:pt idx="1">
                  <c:v>25</c:v>
                </c:pt>
              </c:numCache>
            </c:numRef>
          </c:val>
          <c:extLst>
            <c:ext xmlns:c16="http://schemas.microsoft.com/office/drawing/2014/chart" uri="{C3380CC4-5D6E-409C-BE32-E72D297353CC}">
              <c16:uniqueId val="{00000004-0529-4E45-82C9-977862BDF9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92-45BC-8C39-20250EDCC73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B92-45BC-8C39-20250EDCC73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B92-45BC-8C39-20250EDCC7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(2)'!$D$7:$E$7</c:f>
              <c:numCache>
                <c:formatCode>0_ </c:formatCode>
                <c:ptCount val="2"/>
                <c:pt idx="0">
                  <c:v>148</c:v>
                </c:pt>
                <c:pt idx="1">
                  <c:v>43</c:v>
                </c:pt>
              </c:numCache>
            </c:numRef>
          </c:val>
          <c:extLst>
            <c:ext xmlns:c16="http://schemas.microsoft.com/office/drawing/2014/chart" uri="{C3380CC4-5D6E-409C-BE32-E72D297353CC}">
              <c16:uniqueId val="{00000004-EB92-45BC-8C39-20250EDCC73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(2)'!$B$49:$B$50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FD-466B-8204-CA750AF3353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6FD-466B-8204-CA750AF3353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6FD-466B-8204-CA750AF3353C}"/>
                </c:ext>
              </c:extLst>
            </c:dLbl>
            <c:dLbl>
              <c:idx val="1"/>
              <c:layout>
                <c:manualLayout>
                  <c:x val="0.10675350312841717"/>
                  <c:y val="0.1370526497920285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26FD-466B-8204-CA750AF335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(2)'!$D$46:$E$46</c:f>
              <c:strCache>
                <c:ptCount val="2"/>
                <c:pt idx="0">
                  <c:v>薦められる×どちらかというと薦められる</c:v>
                </c:pt>
                <c:pt idx="1">
                  <c:v>あまり薦められない×全く薦められない</c:v>
                </c:pt>
              </c:strCache>
            </c:strRef>
          </c:cat>
          <c:val>
            <c:numRef>
              <c:f>'Ｎ％表 (2)'!$D$49:$E$49</c:f>
              <c:numCache>
                <c:formatCode>0_ </c:formatCode>
                <c:ptCount val="2"/>
                <c:pt idx="0">
                  <c:v>284</c:v>
                </c:pt>
                <c:pt idx="1">
                  <c:v>38</c:v>
                </c:pt>
              </c:numCache>
            </c:numRef>
          </c:val>
          <c:extLst>
            <c:ext xmlns:c16="http://schemas.microsoft.com/office/drawing/2014/chart" uri="{C3380CC4-5D6E-409C-BE32-E72D297353CC}">
              <c16:uniqueId val="{00000004-26FD-466B-8204-CA750AF3353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(2)'!$B$51:$B$52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50-48CA-8252-50D4C5F2D24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250-48CA-8252-50D4C5F2D24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250-48CA-8252-50D4C5F2D247}"/>
                </c:ext>
              </c:extLst>
            </c:dLbl>
            <c:dLbl>
              <c:idx val="1"/>
              <c:layout>
                <c:manualLayout>
                  <c:x val="7.5540823368975871E-2"/>
                  <c:y val="0.17853739720459996"/>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1250-48CA-8252-50D4C5F2D2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(2)'!$D$46:$E$46</c:f>
              <c:strCache>
                <c:ptCount val="2"/>
                <c:pt idx="0">
                  <c:v>薦められる×どちらかというと薦められる</c:v>
                </c:pt>
                <c:pt idx="1">
                  <c:v>あまり薦められない×全く薦められない</c:v>
                </c:pt>
              </c:strCache>
            </c:strRef>
          </c:cat>
          <c:val>
            <c:numRef>
              <c:f>'Ｎ％表 (2)'!$D$51:$E$51</c:f>
              <c:numCache>
                <c:formatCode>0_ </c:formatCode>
                <c:ptCount val="2"/>
                <c:pt idx="0">
                  <c:v>169</c:v>
                </c:pt>
                <c:pt idx="1">
                  <c:v>27</c:v>
                </c:pt>
              </c:numCache>
            </c:numRef>
          </c:val>
          <c:extLst>
            <c:ext xmlns:c16="http://schemas.microsoft.com/office/drawing/2014/chart" uri="{C3380CC4-5D6E-409C-BE32-E72D297353CC}">
              <c16:uniqueId val="{00000004-1250-48CA-8252-50D4C5F2D24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(2)'!$B$53:$B$54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A5-4BD3-8211-C28B60FB3E7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6A5-4BD3-8211-C28B60FB3E7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6A5-4BD3-8211-C28B60FB3E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(2)'!$D$46:$E$46</c:f>
              <c:strCache>
                <c:ptCount val="2"/>
                <c:pt idx="0">
                  <c:v>薦められる×どちらかというと薦められる</c:v>
                </c:pt>
                <c:pt idx="1">
                  <c:v>あまり薦められない×全く薦められない</c:v>
                </c:pt>
              </c:strCache>
            </c:strRef>
          </c:cat>
          <c:val>
            <c:numRef>
              <c:f>'Ｎ％表 (2)'!$D$53:$E$53</c:f>
              <c:numCache>
                <c:formatCode>0_ </c:formatCode>
                <c:ptCount val="2"/>
                <c:pt idx="0">
                  <c:v>184</c:v>
                </c:pt>
                <c:pt idx="1">
                  <c:v>21</c:v>
                </c:pt>
              </c:numCache>
            </c:numRef>
          </c:val>
          <c:extLst>
            <c:ext xmlns:c16="http://schemas.microsoft.com/office/drawing/2014/chart" uri="{C3380CC4-5D6E-409C-BE32-E72D297353CC}">
              <c16:uniqueId val="{00000004-E6A5-4BD3-8211-C28B60FB3E7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(2)'!$B$55:$B$56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6B-497F-AA4C-A6539C318D6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56B-497F-AA4C-A6539C318D6C}"/>
              </c:ext>
            </c:extLst>
          </c:dPt>
          <c:dLbls>
            <c:dLbl>
              <c:idx val="0"/>
              <c:layout>
                <c:manualLayout>
                  <c:x val="-5.8167145593869735E-2"/>
                  <c:y val="-0.2638705555555555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E56B-497F-AA4C-A6539C318D6C}"/>
                </c:ext>
              </c:extLst>
            </c:dLbl>
            <c:dLbl>
              <c:idx val="1"/>
              <c:layout>
                <c:manualLayout>
                  <c:x val="0.10259220391530895"/>
                  <c:y val="0.15306060209994335"/>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E56B-497F-AA4C-A6539C318D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(2)'!$D$46:$E$46</c:f>
              <c:strCache>
                <c:ptCount val="2"/>
                <c:pt idx="0">
                  <c:v>薦められる×どちらかというと薦められる</c:v>
                </c:pt>
                <c:pt idx="1">
                  <c:v>あまり薦められない×全く薦められない</c:v>
                </c:pt>
              </c:strCache>
            </c:strRef>
          </c:cat>
          <c:val>
            <c:numRef>
              <c:f>'Ｎ％表 (2)'!$D$55:$E$55</c:f>
              <c:numCache>
                <c:formatCode>0_ </c:formatCode>
                <c:ptCount val="2"/>
                <c:pt idx="0">
                  <c:v>191</c:v>
                </c:pt>
                <c:pt idx="1">
                  <c:v>24</c:v>
                </c:pt>
              </c:numCache>
            </c:numRef>
          </c:val>
          <c:extLst>
            <c:ext xmlns:c16="http://schemas.microsoft.com/office/drawing/2014/chart" uri="{C3380CC4-5D6E-409C-BE32-E72D297353CC}">
              <c16:uniqueId val="{00000004-E56B-497F-AA4C-A6539C318D6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5572526139737"/>
          <c:y val="0.16492585459682316"/>
          <c:w val="0.35378484413584294"/>
          <c:h val="0.67931363637453801"/>
        </c:manualLayout>
      </c:layout>
      <c:pieChart>
        <c:varyColors val="1"/>
        <c:ser>
          <c:idx val="0"/>
          <c:order val="0"/>
          <c:tx>
            <c:strRef>
              <c:f>'1;group～q7'!$O$1002</c:f>
              <c:strCache>
                <c:ptCount val="1"/>
                <c:pt idx="0">
                  <c:v>遊び</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A0-4401-88BF-E574BFD2984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7A0-4401-88BF-E574BFD29846}"/>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7A0-4401-88BF-E574BFD2984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7A0-4401-88BF-E574BFD29846}"/>
                </c:ext>
              </c:extLst>
            </c:dLbl>
            <c:dLbl>
              <c:idx val="1"/>
              <c:layout>
                <c:manualLayout>
                  <c:x val="5.925548431740655E-2"/>
                  <c:y val="0.1715777153670335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7A0-4401-88BF-E574BFD29846}"/>
                </c:ext>
              </c:extLst>
            </c:dLbl>
            <c:dLbl>
              <c:idx val="2"/>
              <c:layout>
                <c:manualLayout>
                  <c:x val="3.2590204109162989E-2"/>
                  <c:y val="3.5073066139666299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77A0-4401-88BF-E574BFD298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'1;group～q7'!$O$1014:$O$1016</c:f>
              <c:numCache>
                <c:formatCode>General</c:formatCode>
                <c:ptCount val="3"/>
                <c:pt idx="0">
                  <c:v>828</c:v>
                </c:pt>
                <c:pt idx="1">
                  <c:v>110</c:v>
                </c:pt>
                <c:pt idx="2">
                  <c:v>62</c:v>
                </c:pt>
              </c:numCache>
            </c:numRef>
          </c:val>
          <c:extLst>
            <c:ext xmlns:c16="http://schemas.microsoft.com/office/drawing/2014/chart" uri="{C3380CC4-5D6E-409C-BE32-E72D297353CC}">
              <c16:uniqueId val="{00000006-77A0-4401-88BF-E574BFD2984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342595445596579"/>
          <c:y val="4.4563888888888896E-2"/>
          <c:w val="0.53657404554403421"/>
          <c:h val="0.95543630853735539"/>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'Ｎ％表'!$B$47:$B$48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36-4357-B095-C6B6E3E255D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F36-4357-B095-C6B6E3E255D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F36-4357-B095-C6B6E3E255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'Ｎ％表'!$D$44:$E$44</c:f>
              <c:strCache>
                <c:ptCount val="2"/>
                <c:pt idx="0">
                  <c:v>薦められる×どちらかというと薦められる</c:v>
                </c:pt>
                <c:pt idx="1">
                  <c:v>あまり薦められない×全く薦められない</c:v>
                </c:pt>
              </c:strCache>
            </c:strRef>
          </c:cat>
          <c:val>
            <c:numRef>
              <c:f>'Ｎ％表'!$D$47:$E$47</c:f>
              <c:numCache>
                <c:formatCode>0_ </c:formatCode>
                <c:ptCount val="2"/>
                <c:pt idx="0">
                  <c:v>376</c:v>
                </c:pt>
                <c:pt idx="1">
                  <c:v>84</c:v>
                </c:pt>
              </c:numCache>
            </c:numRef>
          </c:val>
          <c:extLst>
            <c:ext xmlns:c16="http://schemas.microsoft.com/office/drawing/2014/chart" uri="{C3380CC4-5D6E-409C-BE32-E72D297353CC}">
              <c16:uniqueId val="{00000004-6F36-4357-B095-C6B6E3E255D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'Ｎ％表'!$B$49:$B$50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09-4E3C-A855-2E16A8C1E83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E09-4E3C-A855-2E16A8C1E83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E09-4E3C-A855-2E16A8C1E8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'Ｎ％表'!$D$44:$E$44</c:f>
              <c:strCache>
                <c:ptCount val="2"/>
                <c:pt idx="0">
                  <c:v>薦められる×どちらかというと薦められる</c:v>
                </c:pt>
                <c:pt idx="1">
                  <c:v>あまり薦められない×全く薦められない</c:v>
                </c:pt>
              </c:strCache>
            </c:strRef>
          </c:cat>
          <c:val>
            <c:numRef>
              <c:f>'Ｎ％表'!$D$49:$E$49</c:f>
              <c:numCache>
                <c:formatCode>0_ </c:formatCode>
                <c:ptCount val="2"/>
                <c:pt idx="0">
                  <c:v>338</c:v>
                </c:pt>
                <c:pt idx="1">
                  <c:v>126</c:v>
                </c:pt>
              </c:numCache>
            </c:numRef>
          </c:val>
          <c:extLst>
            <c:ext xmlns:c16="http://schemas.microsoft.com/office/drawing/2014/chart" uri="{C3380CC4-5D6E-409C-BE32-E72D297353CC}">
              <c16:uniqueId val="{00000004-2E09-4E3C-A855-2E16A8C1E83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(2)'!$B$66:$B$67</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7C-4A81-ADC9-D5DC8677F01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E7C-4A81-ADC9-D5DC8677F01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E7C-4A81-ADC9-D5DC8677F0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(2)'!$D$63:$E$63</c:f>
              <c:strCache>
                <c:ptCount val="2"/>
                <c:pt idx="0">
                  <c:v>薦められる×どちらかというと薦められる</c:v>
                </c:pt>
                <c:pt idx="1">
                  <c:v>あまり薦められない×全く薦められない</c:v>
                </c:pt>
              </c:strCache>
            </c:strRef>
          </c:cat>
          <c:val>
            <c:numRef>
              <c:f>'Ｎ％表 (2)'!$D$66:$E$66</c:f>
              <c:numCache>
                <c:formatCode>0_ </c:formatCode>
                <c:ptCount val="2"/>
                <c:pt idx="0">
                  <c:v>129</c:v>
                </c:pt>
                <c:pt idx="1">
                  <c:v>53</c:v>
                </c:pt>
              </c:numCache>
            </c:numRef>
          </c:val>
          <c:extLst>
            <c:ext xmlns:c16="http://schemas.microsoft.com/office/drawing/2014/chart" uri="{C3380CC4-5D6E-409C-BE32-E72D297353CC}">
              <c16:uniqueId val="{00000004-3E7C-4A81-ADC9-D5DC8677F01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26-4199-99AB-C2C71FA811C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926-4199-99AB-C2C71FA811CD}"/>
              </c:ext>
            </c:extLst>
          </c:dPt>
          <c:dLbls>
            <c:dLbl>
              <c:idx val="0"/>
              <c:layout>
                <c:manualLayout>
                  <c:x val="-0.14974999999999999"/>
                  <c:y val="-0.3156383333333333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A926-4199-99AB-C2C71FA811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(2)'!$D$8:$E$8</c:f>
              <c:numCache>
                <c:formatCode>0_ </c:formatCode>
                <c:ptCount val="2"/>
                <c:pt idx="0">
                  <c:v>154</c:v>
                </c:pt>
                <c:pt idx="1">
                  <c:v>38</c:v>
                </c:pt>
              </c:numCache>
            </c:numRef>
          </c:val>
          <c:extLst>
            <c:ext xmlns:c16="http://schemas.microsoft.com/office/drawing/2014/chart" uri="{C3380CC4-5D6E-409C-BE32-E72D297353CC}">
              <c16:uniqueId val="{00000004-A926-4199-99AB-C2C71FA811C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(2)'!$B$68:$B$69</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BB-4C2A-A12D-656B3076679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FBB-4C2A-A12D-656B3076679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FBB-4C2A-A12D-656B307667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(2)'!$D$63:$E$63</c:f>
              <c:strCache>
                <c:ptCount val="2"/>
                <c:pt idx="0">
                  <c:v>薦められる×どちらかというと薦められる</c:v>
                </c:pt>
                <c:pt idx="1">
                  <c:v>あまり薦められない×全く薦められない</c:v>
                </c:pt>
              </c:strCache>
            </c:strRef>
          </c:cat>
          <c:val>
            <c:numRef>
              <c:f>'Ｎ％表 (2)'!$D$68:$E$68</c:f>
              <c:numCache>
                <c:formatCode>0_ </c:formatCode>
                <c:ptCount val="2"/>
                <c:pt idx="0">
                  <c:v>148</c:v>
                </c:pt>
                <c:pt idx="1">
                  <c:v>38</c:v>
                </c:pt>
              </c:numCache>
            </c:numRef>
          </c:val>
          <c:extLst>
            <c:ext xmlns:c16="http://schemas.microsoft.com/office/drawing/2014/chart" uri="{C3380CC4-5D6E-409C-BE32-E72D297353CC}">
              <c16:uniqueId val="{00000004-CFBB-4C2A-A12D-656B3076679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(2)'!$B$70:$B$71</c:f>
              <c:strCache>
                <c:ptCount val="1"/>
                <c:pt idx="0">
                  <c:v>40歳以上50歳未満</c:v>
                </c:pt>
              </c:strCache>
            </c:strRef>
          </c:tx>
          <c:spPr>
            <a:pattFill prst="pct40">
              <a:fgClr>
                <a:schemeClr val="accent1"/>
              </a:fgClr>
              <a:bgClr>
                <a:schemeClr val="bg1"/>
              </a:bgClr>
            </a:pattFill>
          </c:spPr>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D8-4909-BDC7-C95464354A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1D8-4909-BDC7-C95464354AB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1D8-4909-BDC7-C95464354A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(2)'!$D$63:$E$63</c:f>
              <c:strCache>
                <c:ptCount val="2"/>
                <c:pt idx="0">
                  <c:v>薦められる×どちらかというと薦められる</c:v>
                </c:pt>
                <c:pt idx="1">
                  <c:v>あまり薦められない×全く薦められない</c:v>
                </c:pt>
              </c:strCache>
            </c:strRef>
          </c:cat>
          <c:val>
            <c:numRef>
              <c:f>'Ｎ％表 (2)'!$D$70:$E$70</c:f>
              <c:numCache>
                <c:formatCode>0_ </c:formatCode>
                <c:ptCount val="2"/>
                <c:pt idx="0">
                  <c:v>143</c:v>
                </c:pt>
                <c:pt idx="1">
                  <c:v>44</c:v>
                </c:pt>
              </c:numCache>
            </c:numRef>
          </c:val>
          <c:extLst>
            <c:ext xmlns:c16="http://schemas.microsoft.com/office/drawing/2014/chart" uri="{C3380CC4-5D6E-409C-BE32-E72D297353CC}">
              <c16:uniqueId val="{00000004-71D8-4909-BDC7-C95464354A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(2)'!$B$72:$B$73</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13-425E-9863-7F0C2000A6F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113-425E-9863-7F0C2000A6F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113-425E-9863-7F0C2000A6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(2)'!$D$63:$E$63</c:f>
              <c:strCache>
                <c:ptCount val="2"/>
                <c:pt idx="0">
                  <c:v>薦められる×どちらかというと薦められる</c:v>
                </c:pt>
                <c:pt idx="1">
                  <c:v>あまり薦められない×全く薦められない</c:v>
                </c:pt>
              </c:strCache>
            </c:strRef>
          </c:cat>
          <c:val>
            <c:numRef>
              <c:f>'Ｎ％表 (2)'!$D$72:$E$72</c:f>
              <c:numCache>
                <c:formatCode>0_ </c:formatCode>
                <c:ptCount val="2"/>
                <c:pt idx="0">
                  <c:v>137</c:v>
                </c:pt>
                <c:pt idx="1">
                  <c:v>43</c:v>
                </c:pt>
              </c:numCache>
            </c:numRef>
          </c:val>
          <c:extLst>
            <c:ext xmlns:c16="http://schemas.microsoft.com/office/drawing/2014/chart" uri="{C3380CC4-5D6E-409C-BE32-E72D297353CC}">
              <c16:uniqueId val="{00000004-3113-425E-9863-7F0C2000A6F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(2)'!$B$74:$B$75</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F0-49F5-8E3B-097324401EF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1F0-49F5-8E3B-097324401EF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1F0-49F5-8E3B-097324401E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(2)'!$D$63:$E$63</c:f>
              <c:strCache>
                <c:ptCount val="2"/>
                <c:pt idx="0">
                  <c:v>薦められる×どちらかというと薦められる</c:v>
                </c:pt>
                <c:pt idx="1">
                  <c:v>あまり薦められない×全く薦められない</c:v>
                </c:pt>
              </c:strCache>
            </c:strRef>
          </c:cat>
          <c:val>
            <c:numRef>
              <c:f>'Ｎ％表 (2)'!$D$74:$E$74</c:f>
              <c:numCache>
                <c:formatCode>0_ </c:formatCode>
                <c:ptCount val="2"/>
                <c:pt idx="0">
                  <c:v>157</c:v>
                </c:pt>
                <c:pt idx="1">
                  <c:v>32</c:v>
                </c:pt>
              </c:numCache>
            </c:numRef>
          </c:val>
          <c:extLst>
            <c:ext xmlns:c16="http://schemas.microsoft.com/office/drawing/2014/chart" uri="{C3380CC4-5D6E-409C-BE32-E72D297353CC}">
              <c16:uniqueId val="{00000004-51F0-49F5-8E3B-097324401EF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(2)'!$B$63:$B$64</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B9-4533-8770-081702B5314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1B9-4533-8770-081702B5314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1B9-4533-8770-081702B531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(2)'!$D$60:$E$60</c:f>
              <c:strCache>
                <c:ptCount val="2"/>
                <c:pt idx="0">
                  <c:v>薦められる×どちらかというと薦められる</c:v>
                </c:pt>
                <c:pt idx="1">
                  <c:v>あまり薦められない×全く薦められない</c:v>
                </c:pt>
              </c:strCache>
            </c:strRef>
          </c:cat>
          <c:val>
            <c:numRef>
              <c:f>'Ｎ％表 (2)'!$D$63:$E$63</c:f>
              <c:numCache>
                <c:formatCode>0_ </c:formatCode>
                <c:ptCount val="2"/>
                <c:pt idx="0">
                  <c:v>243</c:v>
                </c:pt>
                <c:pt idx="1">
                  <c:v>78</c:v>
                </c:pt>
              </c:numCache>
            </c:numRef>
          </c:val>
          <c:extLst>
            <c:ext xmlns:c16="http://schemas.microsoft.com/office/drawing/2014/chart" uri="{C3380CC4-5D6E-409C-BE32-E72D297353CC}">
              <c16:uniqueId val="{00000004-B1B9-4533-8770-081702B5314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(2)'!$B$65:$B$66</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76-4D8B-BDB4-568F85E1576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F76-4D8B-BDB4-568F85E1576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F76-4D8B-BDB4-568F85E157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(2)'!$D$60:$E$60</c:f>
              <c:strCache>
                <c:ptCount val="2"/>
                <c:pt idx="0">
                  <c:v>薦められる×どちらかというと薦められる</c:v>
                </c:pt>
                <c:pt idx="1">
                  <c:v>あまり薦められない×全く薦められない</c:v>
                </c:pt>
              </c:strCache>
            </c:strRef>
          </c:cat>
          <c:val>
            <c:numRef>
              <c:f>'Ｎ％表 (2)'!$D$65:$E$65</c:f>
              <c:numCache>
                <c:formatCode>0_ </c:formatCode>
                <c:ptCount val="2"/>
                <c:pt idx="0">
                  <c:v>155</c:v>
                </c:pt>
                <c:pt idx="1">
                  <c:v>39</c:v>
                </c:pt>
              </c:numCache>
            </c:numRef>
          </c:val>
          <c:extLst>
            <c:ext xmlns:c16="http://schemas.microsoft.com/office/drawing/2014/chart" uri="{C3380CC4-5D6E-409C-BE32-E72D297353CC}">
              <c16:uniqueId val="{00000004-FF76-4D8B-BDB4-568F85E1576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(2)'!$B$67:$B$68</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67-4185-A9DA-3B0BD4ABDB4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167-4185-A9DA-3B0BD4ABDB4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167-4185-A9DA-3B0BD4ABDB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(2)'!$D$60:$E$60</c:f>
              <c:strCache>
                <c:ptCount val="2"/>
                <c:pt idx="0">
                  <c:v>薦められる×どちらかというと薦められる</c:v>
                </c:pt>
                <c:pt idx="1">
                  <c:v>あまり薦められない×全く薦められない</c:v>
                </c:pt>
              </c:strCache>
            </c:strRef>
          </c:cat>
          <c:val>
            <c:numRef>
              <c:f>'Ｎ％表 (2)'!$D$67:$E$67</c:f>
              <c:numCache>
                <c:formatCode>0_ </c:formatCode>
                <c:ptCount val="2"/>
                <c:pt idx="0">
                  <c:v>150</c:v>
                </c:pt>
                <c:pt idx="1">
                  <c:v>48</c:v>
                </c:pt>
              </c:numCache>
            </c:numRef>
          </c:val>
          <c:extLst>
            <c:ext xmlns:c16="http://schemas.microsoft.com/office/drawing/2014/chart" uri="{C3380CC4-5D6E-409C-BE32-E72D297353CC}">
              <c16:uniqueId val="{00000004-3167-4185-A9DA-3B0BD4ABDB4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(2)'!$B$69:$B$70</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82-43B9-A769-B5C0641C5CA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D82-43B9-A769-B5C0641C5CA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D82-43B9-A769-B5C0641C5CA0}"/>
                </c:ext>
              </c:extLst>
            </c:dLbl>
            <c:dLbl>
              <c:idx val="1"/>
              <c:layout>
                <c:manualLayout>
                  <c:x val="0.12184770114942529"/>
                  <c:y val="0.17535840432162891"/>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D82-43B9-A769-B5C0641C5C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(2)'!$D$60:$E$60</c:f>
              <c:strCache>
                <c:ptCount val="2"/>
                <c:pt idx="0">
                  <c:v>薦められる×どちらかというと薦められる</c:v>
                </c:pt>
                <c:pt idx="1">
                  <c:v>あまり薦められない×全く薦められない</c:v>
                </c:pt>
              </c:strCache>
            </c:strRef>
          </c:cat>
          <c:val>
            <c:numRef>
              <c:f>'Ｎ％表 (2)'!$D$69:$E$69</c:f>
              <c:numCache>
                <c:formatCode>0_ </c:formatCode>
                <c:ptCount val="2"/>
                <c:pt idx="0">
                  <c:v>166</c:v>
                </c:pt>
                <c:pt idx="1">
                  <c:v>45</c:v>
                </c:pt>
              </c:numCache>
            </c:numRef>
          </c:val>
          <c:extLst>
            <c:ext xmlns:c16="http://schemas.microsoft.com/office/drawing/2014/chart" uri="{C3380CC4-5D6E-409C-BE32-E72D297353CC}">
              <c16:uniqueId val="{00000004-CD82-43B9-A769-B5C0641C5C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95779979922746E-2"/>
          <c:y val="9.7777777777777797E-2"/>
          <c:w val="0.36351186858091983"/>
          <c:h val="0.80444444444444441"/>
        </c:manualLayout>
      </c:layout>
      <c:pieChart>
        <c:varyColors val="1"/>
        <c:ser>
          <c:idx val="0"/>
          <c:order val="0"/>
          <c:tx>
            <c:strRef>
              <c:f>'1;group～q7'!$P$1002</c:f>
              <c:strCache>
                <c:ptCount val="1"/>
                <c:pt idx="0">
                  <c:v>住む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AC-446A-B4AA-C85A1EA26C8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BAC-446A-B4AA-C85A1EA26C8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ABAC-446A-B4AA-C85A1EA26C8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BAC-446A-B4AA-C85A1EA26C8B}"/>
                </c:ext>
              </c:extLst>
            </c:dLbl>
            <c:dLbl>
              <c:idx val="2"/>
              <c:layout>
                <c:manualLayout>
                  <c:x val="3.2210841904659095E-2"/>
                  <c:y val="1.102430555555555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ABAC-446A-B4AA-C85A1EA26C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'1;group～q7'!$P$1014:$P$1016</c:f>
              <c:numCache>
                <c:formatCode>General</c:formatCode>
                <c:ptCount val="3"/>
                <c:pt idx="0">
                  <c:v>714</c:v>
                </c:pt>
                <c:pt idx="1">
                  <c:v>210</c:v>
                </c:pt>
                <c:pt idx="2">
                  <c:v>76</c:v>
                </c:pt>
              </c:numCache>
            </c:numRef>
          </c:val>
          <c:extLst>
            <c:ext xmlns:c16="http://schemas.microsoft.com/office/drawing/2014/chart" uri="{C3380CC4-5D6E-409C-BE32-E72D297353CC}">
              <c16:uniqueId val="{00000006-ABAC-446A-B4AA-C85A1EA26C8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egendEntry>
        <c:idx val="2"/>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43767061192942774"/>
          <c:y val="0.10228680555555555"/>
          <c:w val="0.53841743677061882"/>
          <c:h val="0.8977131944444444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46324786324787"/>
          <c:y val="0.16565520748919238"/>
          <c:w val="0.47907393162393164"/>
          <c:h val="0.70042980506631392"/>
        </c:manualLayout>
      </c:layout>
      <c:pieChart>
        <c:varyColors val="1"/>
        <c:ser>
          <c:idx val="0"/>
          <c:order val="0"/>
          <c:tx>
            <c:strRef>
              <c:f>'Ｎ％表'!$B$57:$B$58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AA-4D6A-8934-2E214365B25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8AA-4D6A-8934-2E214365B254}"/>
              </c:ext>
            </c:extLst>
          </c:dPt>
          <c:dLbls>
            <c:dLbl>
              <c:idx val="0"/>
              <c:layout/>
              <c:tx>
                <c:rich>
                  <a:bodyPr/>
                  <a:lstStyle/>
                  <a:p>
                    <a:fld id="{E0C64291-E9EC-4E91-81E7-ACE080E7BBF8}" type="VALUE">
                      <a:rPr lang="en-US" altLang="ja-JP">
                        <a:solidFill>
                          <a:schemeClr val="bg1"/>
                        </a:solidFill>
                      </a:rPr>
                      <a:pPr/>
                      <a:t>[値]</a:t>
                    </a:fld>
                    <a:r>
                      <a:rPr lang="en-US" altLang="ja-JP" baseline="0" dirty="0">
                        <a:solidFill>
                          <a:schemeClr val="bg1"/>
                        </a:solidFill>
                      </a:rPr>
                      <a:t>
</a:t>
                    </a:r>
                    <a:fld id="{3107D86F-EFD5-4F94-8B8B-EF443D0A9362}"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AA-4D6A-8934-2E214365B254}"/>
                </c:ext>
              </c:extLst>
            </c:dLbl>
            <c:dLbl>
              <c:idx val="1"/>
              <c:layout>
                <c:manualLayout>
                  <c:x val="0.10174786324786325"/>
                  <c:y val="0.1864511111111111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8AA-4D6A-8934-2E214365B2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'Ｎ％表'!$D$54:$E$54</c:f>
              <c:strCache>
                <c:ptCount val="2"/>
                <c:pt idx="0">
                  <c:v>薦められる×どちらかというと薦められる</c:v>
                </c:pt>
                <c:pt idx="1">
                  <c:v>あまり薦められない×全く薦められない</c:v>
                </c:pt>
              </c:strCache>
            </c:strRef>
          </c:cat>
          <c:val>
            <c:numRef>
              <c:f>'Ｎ％表'!$D$57:$E$57</c:f>
              <c:numCache>
                <c:formatCode>0_ </c:formatCode>
                <c:ptCount val="2"/>
                <c:pt idx="0">
                  <c:v>375</c:v>
                </c:pt>
                <c:pt idx="1">
                  <c:v>76</c:v>
                </c:pt>
              </c:numCache>
            </c:numRef>
          </c:val>
          <c:extLst>
            <c:ext xmlns:c16="http://schemas.microsoft.com/office/drawing/2014/chart" uri="{C3380CC4-5D6E-409C-BE32-E72D297353CC}">
              <c16:uniqueId val="{00000004-78AA-4D6A-8934-2E214365B25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0A-4B19-A60E-0A876A5127E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20A-4B19-A60E-0A876A5127EE}"/>
              </c:ext>
            </c:extLst>
          </c:dPt>
          <c:dLbls>
            <c:dLbl>
              <c:idx val="0"/>
              <c:layout>
                <c:manualLayout>
                  <c:x val="-0.10916139846743295"/>
                  <c:y val="-0.3286638888888888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D20A-4B19-A60E-0A876A5127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(2)'!$D$9:$E$9</c:f>
              <c:numCache>
                <c:formatCode>0_ </c:formatCode>
                <c:ptCount val="2"/>
                <c:pt idx="0">
                  <c:v>163</c:v>
                </c:pt>
                <c:pt idx="1">
                  <c:v>33</c:v>
                </c:pt>
              </c:numCache>
            </c:numRef>
          </c:val>
          <c:extLst>
            <c:ext xmlns:c16="http://schemas.microsoft.com/office/drawing/2014/chart" uri="{C3380CC4-5D6E-409C-BE32-E72D297353CC}">
              <c16:uniqueId val="{00000004-D20A-4B19-A60E-0A876A5127E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6025641025641"/>
          <c:y val="0.17004670845143521"/>
          <c:w val="0.49879487179487181"/>
          <c:h val="0.70599806198033677"/>
        </c:manualLayout>
      </c:layout>
      <c:pieChart>
        <c:varyColors val="1"/>
        <c:ser>
          <c:idx val="0"/>
          <c:order val="0"/>
          <c:tx>
            <c:strRef>
              <c:f>'Ｎ％表'!$B$59:$B$60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6B-4671-86B3-C8821C2B5BA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6B-4671-86B3-C8821C2B5BA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C6B-4671-86B3-C8821C2B5B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'Ｎ％表'!$D$54:$E$54</c:f>
              <c:strCache>
                <c:ptCount val="2"/>
                <c:pt idx="0">
                  <c:v>薦められる×どちらかというと薦められる</c:v>
                </c:pt>
                <c:pt idx="1">
                  <c:v>あまり薦められない×全く薦められない</c:v>
                </c:pt>
              </c:strCache>
            </c:strRef>
          </c:cat>
          <c:val>
            <c:numRef>
              <c:f>'Ｎ％表'!$D$59:$E$59</c:f>
              <c:numCache>
                <c:formatCode>0_ </c:formatCode>
                <c:ptCount val="2"/>
                <c:pt idx="0">
                  <c:v>370</c:v>
                </c:pt>
                <c:pt idx="1">
                  <c:v>88</c:v>
                </c:pt>
              </c:numCache>
            </c:numRef>
          </c:val>
          <c:extLst>
            <c:ext xmlns:c16="http://schemas.microsoft.com/office/drawing/2014/chart" uri="{C3380CC4-5D6E-409C-BE32-E72D297353CC}">
              <c16:uniqueId val="{00000004-5C6B-4671-86B3-C8821C2B5BA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(2)'!$B$82:$B$83</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3C-4CC6-ACB9-42CBF7362E4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B3C-4CC6-ACB9-42CBF7362E4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B3C-4CC6-ACB9-42CBF7362E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(2)'!$D$79:$E$79</c:f>
              <c:strCache>
                <c:ptCount val="2"/>
                <c:pt idx="0">
                  <c:v>薦められる×どちらかというと薦められる</c:v>
                </c:pt>
                <c:pt idx="1">
                  <c:v>あまり薦められない×全く薦められない</c:v>
                </c:pt>
              </c:strCache>
            </c:strRef>
          </c:cat>
          <c:val>
            <c:numRef>
              <c:f>'Ｎ％表 (2)'!$D$82:$E$82</c:f>
              <c:numCache>
                <c:formatCode>0_ </c:formatCode>
                <c:ptCount val="2"/>
                <c:pt idx="0">
                  <c:v>147</c:v>
                </c:pt>
                <c:pt idx="1">
                  <c:v>35</c:v>
                </c:pt>
              </c:numCache>
            </c:numRef>
          </c:val>
          <c:extLst>
            <c:ext xmlns:c16="http://schemas.microsoft.com/office/drawing/2014/chart" uri="{C3380CC4-5D6E-409C-BE32-E72D297353CC}">
              <c16:uniqueId val="{00000004-4B3C-4CC6-ACB9-42CBF7362E4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(2)'!$B$84:$B$85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31-4471-B1C1-57F52A1B92C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731-4471-B1C1-57F52A1B92C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731-4471-B1C1-57F52A1B9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(2)'!$D$79:$E$79</c:f>
              <c:strCache>
                <c:ptCount val="2"/>
                <c:pt idx="0">
                  <c:v>薦められる×どちらかというと薦められる</c:v>
                </c:pt>
                <c:pt idx="1">
                  <c:v>あまり薦められない×全く薦められない</c:v>
                </c:pt>
              </c:strCache>
            </c:strRef>
          </c:cat>
          <c:val>
            <c:numRef>
              <c:f>'Ｎ％表 (2)'!$D$84:$E$84</c:f>
              <c:numCache>
                <c:formatCode>0_ </c:formatCode>
                <c:ptCount val="2"/>
                <c:pt idx="0">
                  <c:v>150</c:v>
                </c:pt>
                <c:pt idx="1">
                  <c:v>32</c:v>
                </c:pt>
              </c:numCache>
            </c:numRef>
          </c:val>
          <c:extLst>
            <c:ext xmlns:c16="http://schemas.microsoft.com/office/drawing/2014/chart" uri="{C3380CC4-5D6E-409C-BE32-E72D297353CC}">
              <c16:uniqueId val="{00000004-7731-4471-B1C1-57F52A1B92C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(2)'!$B$86:$B$87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BF-4BAF-9628-E08FFB9DB8F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7BF-4BAF-9628-E08FFB9DB8F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7BF-4BAF-9628-E08FFB9DB8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(2)'!$D$79:$E$79</c:f>
              <c:strCache>
                <c:ptCount val="2"/>
                <c:pt idx="0">
                  <c:v>薦められる×どちらかというと薦められる</c:v>
                </c:pt>
                <c:pt idx="1">
                  <c:v>あまり薦められない×全く薦められない</c:v>
                </c:pt>
              </c:strCache>
            </c:strRef>
          </c:cat>
          <c:val>
            <c:numRef>
              <c:f>'Ｎ％表 (2)'!$D$86:$E$86</c:f>
              <c:numCache>
                <c:formatCode>0_ </c:formatCode>
                <c:ptCount val="2"/>
                <c:pt idx="0">
                  <c:v>145</c:v>
                </c:pt>
                <c:pt idx="1">
                  <c:v>35</c:v>
                </c:pt>
              </c:numCache>
            </c:numRef>
          </c:val>
          <c:extLst>
            <c:ext xmlns:c16="http://schemas.microsoft.com/office/drawing/2014/chart" uri="{C3380CC4-5D6E-409C-BE32-E72D297353CC}">
              <c16:uniqueId val="{00000004-57BF-4BAF-9628-E08FFB9DB8F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(2)'!$B$90:$B$91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0C-4722-BDDB-115DAA84C40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0C-4722-BDDB-115DAA84C40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F0C-4722-BDDB-115DAA84C4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(2)'!$D$79:$E$79</c:f>
              <c:strCache>
                <c:ptCount val="2"/>
                <c:pt idx="0">
                  <c:v>薦められる×どちらかというと薦められる</c:v>
                </c:pt>
                <c:pt idx="1">
                  <c:v>あまり薦められない×全く薦められない</c:v>
                </c:pt>
              </c:strCache>
            </c:strRef>
          </c:cat>
          <c:val>
            <c:numRef>
              <c:f>'Ｎ％表 (2)'!$D$90:$E$90</c:f>
              <c:numCache>
                <c:formatCode>0_ </c:formatCode>
                <c:ptCount val="2"/>
                <c:pt idx="0">
                  <c:v>163</c:v>
                </c:pt>
                <c:pt idx="1">
                  <c:v>22</c:v>
                </c:pt>
              </c:numCache>
            </c:numRef>
          </c:val>
          <c:extLst>
            <c:ext xmlns:c16="http://schemas.microsoft.com/office/drawing/2014/chart" uri="{C3380CC4-5D6E-409C-BE32-E72D297353CC}">
              <c16:uniqueId val="{00000004-8F0C-4722-BDDB-115DAA84C40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(2)'!$B$88:$B$89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01-45EF-AFA3-4E4A1ACB51D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901-45EF-AFA3-4E4A1ACB51D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901-45EF-AFA3-4E4A1ACB51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(2)'!$D$79:$E$79</c:f>
              <c:strCache>
                <c:ptCount val="2"/>
                <c:pt idx="0">
                  <c:v>薦められる×どちらかというと薦められる</c:v>
                </c:pt>
                <c:pt idx="1">
                  <c:v>あまり薦められない×全く薦められない</c:v>
                </c:pt>
              </c:strCache>
            </c:strRef>
          </c:cat>
          <c:val>
            <c:numRef>
              <c:f>'Ｎ％表 (2)'!$D$88:$E$88</c:f>
              <c:numCache>
                <c:formatCode>0_ </c:formatCode>
                <c:ptCount val="2"/>
                <c:pt idx="0">
                  <c:v>140</c:v>
                </c:pt>
                <c:pt idx="1">
                  <c:v>40</c:v>
                </c:pt>
              </c:numCache>
            </c:numRef>
          </c:val>
          <c:extLst>
            <c:ext xmlns:c16="http://schemas.microsoft.com/office/drawing/2014/chart" uri="{C3380CC4-5D6E-409C-BE32-E72D297353CC}">
              <c16:uniqueId val="{00000004-6901-45EF-AFA3-4E4A1ACB51D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(2)'!$B$77:$B$78</c:f>
              <c:strCache>
                <c:ptCount val="1"/>
                <c:pt idx="0">
                  <c:v>大阪市</c:v>
                </c:pt>
              </c:strCache>
            </c:strRef>
          </c:tx>
          <c:explosion val="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ABE4-49CE-B5F8-294F2B90333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BE4-49CE-B5F8-294F2B90333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BE4-49CE-B5F8-294F2B9033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(2)'!$D$74:$E$74</c:f>
              <c:strCache>
                <c:ptCount val="2"/>
                <c:pt idx="0">
                  <c:v>薦められる×どちらかというと薦められる</c:v>
                </c:pt>
                <c:pt idx="1">
                  <c:v>あまり薦められない×全く薦められない</c:v>
                </c:pt>
              </c:strCache>
            </c:strRef>
          </c:cat>
          <c:val>
            <c:numRef>
              <c:f>'Ｎ％表 (2)'!$D$77:$E$77</c:f>
              <c:numCache>
                <c:formatCode>0_ </c:formatCode>
                <c:ptCount val="2"/>
                <c:pt idx="0">
                  <c:v>252</c:v>
                </c:pt>
                <c:pt idx="1">
                  <c:v>62</c:v>
                </c:pt>
              </c:numCache>
            </c:numRef>
          </c:val>
          <c:extLst>
            <c:ext xmlns:c16="http://schemas.microsoft.com/office/drawing/2014/chart" uri="{C3380CC4-5D6E-409C-BE32-E72D297353CC}">
              <c16:uniqueId val="{00000004-ABE4-49CE-B5F8-294F2B90333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(2)'!$B$79:$B$80</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8E-439B-90FF-C42D7D94DC4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88E-439B-90FF-C42D7D94DC46}"/>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88E-439B-90FF-C42D7D94DC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(2)'!$D$74:$E$74</c:f>
              <c:strCache>
                <c:ptCount val="2"/>
                <c:pt idx="0">
                  <c:v>薦められる×どちらかというと薦められる</c:v>
                </c:pt>
                <c:pt idx="1">
                  <c:v>あまり薦められない×全く薦められない</c:v>
                </c:pt>
              </c:strCache>
            </c:strRef>
          </c:cat>
          <c:val>
            <c:numRef>
              <c:f>'Ｎ％表 (2)'!$D$79:$E$79</c:f>
              <c:numCache>
                <c:formatCode>0_ </c:formatCode>
                <c:ptCount val="2"/>
                <c:pt idx="0">
                  <c:v>157</c:v>
                </c:pt>
                <c:pt idx="1">
                  <c:v>35</c:v>
                </c:pt>
              </c:numCache>
            </c:numRef>
          </c:val>
          <c:extLst>
            <c:ext xmlns:c16="http://schemas.microsoft.com/office/drawing/2014/chart" uri="{C3380CC4-5D6E-409C-BE32-E72D297353CC}">
              <c16:uniqueId val="{00000004-D88E-439B-90FF-C42D7D94DC4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(2)'!$B$81:$B$82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6C-421B-BFCE-0191D68E53A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96C-421B-BFCE-0191D68E53A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96C-421B-BFCE-0191D68E53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(2)'!$D$74:$E$74</c:f>
              <c:strCache>
                <c:ptCount val="2"/>
                <c:pt idx="0">
                  <c:v>薦められる×どちらかというと薦められる</c:v>
                </c:pt>
                <c:pt idx="1">
                  <c:v>あまり薦められない×全く薦められない</c:v>
                </c:pt>
              </c:strCache>
            </c:strRef>
          </c:cat>
          <c:val>
            <c:numRef>
              <c:f>'Ｎ％表 (2)'!$D$81:$E$81</c:f>
              <c:numCache>
                <c:formatCode>0_ </c:formatCode>
                <c:ptCount val="2"/>
                <c:pt idx="0">
                  <c:v>160</c:v>
                </c:pt>
                <c:pt idx="1">
                  <c:v>36</c:v>
                </c:pt>
              </c:numCache>
            </c:numRef>
          </c:val>
          <c:extLst>
            <c:ext xmlns:c16="http://schemas.microsoft.com/office/drawing/2014/chart" uri="{C3380CC4-5D6E-409C-BE32-E72D297353CC}">
              <c16:uniqueId val="{00000004-A96C-421B-BFCE-0191D68E53A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(2)'!$B$83:$B$84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2C-4423-9B02-3EB7A34B40D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A2C-4423-9B02-3EB7A34B40DE}"/>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A2C-4423-9B02-3EB7A34B40DE}"/>
                </c:ext>
              </c:extLst>
            </c:dLbl>
            <c:dLbl>
              <c:idx val="1"/>
              <c:layout>
                <c:manualLayout>
                  <c:x val="9.2465302315742917E-2"/>
                  <c:y val="0.1718633078735550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5A2C-4423-9B02-3EB7A34B40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(2)'!$D$74:$E$74</c:f>
              <c:strCache>
                <c:ptCount val="2"/>
                <c:pt idx="0">
                  <c:v>薦められる×どちらかというと薦められる</c:v>
                </c:pt>
                <c:pt idx="1">
                  <c:v>あまり薦められない×全く薦められない</c:v>
                </c:pt>
              </c:strCache>
            </c:strRef>
          </c:cat>
          <c:val>
            <c:numRef>
              <c:f>'Ｎ％表 (2)'!$D$83:$E$83</c:f>
              <c:numCache>
                <c:formatCode>0_ </c:formatCode>
                <c:ptCount val="2"/>
                <c:pt idx="0">
                  <c:v>176</c:v>
                </c:pt>
                <c:pt idx="1">
                  <c:v>31</c:v>
                </c:pt>
              </c:numCache>
            </c:numRef>
          </c:val>
          <c:extLst>
            <c:ext xmlns:c16="http://schemas.microsoft.com/office/drawing/2014/chart" uri="{C3380CC4-5D6E-409C-BE32-E72D297353CC}">
              <c16:uniqueId val="{00000004-5A2C-4423-9B02-3EB7A34B40D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1C-4BF0-AA60-4DB2D4F3043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11C-4BF0-AA60-4DB2D4F3043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11C-4BF0-AA60-4DB2D4F304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(2)'!$D$10:$E$10</c:f>
              <c:numCache>
                <c:formatCode>0_ </c:formatCode>
                <c:ptCount val="2"/>
                <c:pt idx="0">
                  <c:v>160</c:v>
                </c:pt>
                <c:pt idx="1">
                  <c:v>37</c:v>
                </c:pt>
              </c:numCache>
            </c:numRef>
          </c:val>
          <c:extLst>
            <c:ext xmlns:c16="http://schemas.microsoft.com/office/drawing/2014/chart" uri="{C3380CC4-5D6E-409C-BE32-E72D297353CC}">
              <c16:uniqueId val="{00000004-B11C-4BF0-AA60-4DB2D4F3043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6051210360318"/>
          <c:y val="0.11837754223998079"/>
          <c:w val="0.30265260277649597"/>
          <c:h val="0.64350656738126266"/>
        </c:manualLayout>
      </c:layout>
      <c:pieChart>
        <c:varyColors val="1"/>
        <c:ser>
          <c:idx val="0"/>
          <c:order val="0"/>
          <c:tx>
            <c:strRef>
              <c:f>'1;group～q7'!$Q$1002</c:f>
              <c:strCache>
                <c:ptCount val="1"/>
                <c:pt idx="0">
                  <c:v>働く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EA-4D33-82C4-50754E12264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9EA-4D33-82C4-50754E122644}"/>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9EA-4D33-82C4-50754E12264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9EA-4D33-82C4-50754E122644}"/>
                </c:ext>
              </c:extLst>
            </c:dLbl>
            <c:dLbl>
              <c:idx val="1"/>
              <c:layout>
                <c:manualLayout>
                  <c:x val="8.1839554942379766E-2"/>
                  <c:y val="0.11399719290570715"/>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9EA-4D33-82C4-50754E122644}"/>
                </c:ext>
              </c:extLst>
            </c:dLbl>
            <c:dLbl>
              <c:idx val="2"/>
              <c:layout>
                <c:manualLayout>
                  <c:x val="3.6724525852168337E-2"/>
                  <c:y val="2.2049455394793989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79EA-4D33-82C4-50754E1226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'1;group～q7'!$Q$1014:$Q$1016</c:f>
              <c:numCache>
                <c:formatCode>General</c:formatCode>
                <c:ptCount val="3"/>
                <c:pt idx="0">
                  <c:v>745</c:v>
                </c:pt>
                <c:pt idx="1">
                  <c:v>164</c:v>
                </c:pt>
                <c:pt idx="2">
                  <c:v>91</c:v>
                </c:pt>
              </c:numCache>
            </c:numRef>
          </c:val>
          <c:extLst>
            <c:ext xmlns:c16="http://schemas.microsoft.com/office/drawing/2014/chart" uri="{C3380CC4-5D6E-409C-BE32-E72D297353CC}">
              <c16:uniqueId val="{00000006-79EA-4D33-82C4-50754E12264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767681826015675"/>
          <c:y val="3.5078621896466877E-2"/>
          <c:w val="0.52323181739843261"/>
          <c:h val="0.7941380378876018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'Ｎ％表'!$B$67:$B$68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4B-4688-A9CA-F3F1AE6198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84B-4688-A9CA-F3F1AE61984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84B-4688-A9CA-F3F1AE6198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'Ｎ％表'!$D$64:$E$64</c:f>
              <c:strCache>
                <c:ptCount val="2"/>
                <c:pt idx="0">
                  <c:v>薦められる×どちらかというと薦められる</c:v>
                </c:pt>
                <c:pt idx="1">
                  <c:v>あまり薦められない×全く薦められない</c:v>
                </c:pt>
              </c:strCache>
            </c:strRef>
          </c:cat>
          <c:val>
            <c:numRef>
              <c:f>'Ｎ％表'!$D$67:$E$67</c:f>
              <c:numCache>
                <c:formatCode>0_ </c:formatCode>
                <c:ptCount val="2"/>
                <c:pt idx="0">
                  <c:v>296</c:v>
                </c:pt>
                <c:pt idx="1">
                  <c:v>125</c:v>
                </c:pt>
              </c:numCache>
            </c:numRef>
          </c:val>
          <c:extLst>
            <c:ext xmlns:c16="http://schemas.microsoft.com/office/drawing/2014/chart" uri="{C3380CC4-5D6E-409C-BE32-E72D297353CC}">
              <c16:uniqueId val="{00000004-684B-4688-A9CA-F3F1AE6198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'Ｎ％表'!$B$69:$B$70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BC-4A14-8F12-C41F3817133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6BC-4A14-8F12-C41F3817133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6BC-4A14-8F12-C41F381713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'Ｎ％表'!$D$64:$E$64</c:f>
              <c:strCache>
                <c:ptCount val="2"/>
                <c:pt idx="0">
                  <c:v>薦められる×どちらかというと薦められる</c:v>
                </c:pt>
                <c:pt idx="1">
                  <c:v>あまり薦められない×全く薦められない</c:v>
                </c:pt>
              </c:strCache>
            </c:strRef>
          </c:cat>
          <c:val>
            <c:numRef>
              <c:f>'Ｎ％表'!$D$69:$E$69</c:f>
              <c:numCache>
                <c:formatCode>0_ </c:formatCode>
                <c:ptCount val="2"/>
                <c:pt idx="0">
                  <c:v>239</c:v>
                </c:pt>
                <c:pt idx="1">
                  <c:v>181</c:v>
                </c:pt>
              </c:numCache>
            </c:numRef>
          </c:val>
          <c:extLst>
            <c:ext xmlns:c16="http://schemas.microsoft.com/office/drawing/2014/chart" uri="{C3380CC4-5D6E-409C-BE32-E72D297353CC}">
              <c16:uniqueId val="{00000004-A6BC-4A14-8F12-C41F3817133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(2)'!$B$98:$B$99</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40-4EDD-8485-61CF62B9B4D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140-4EDD-8485-61CF62B9B4D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140-4EDD-8485-61CF62B9B4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(2)'!$D$95:$E$95</c:f>
              <c:strCache>
                <c:ptCount val="2"/>
                <c:pt idx="0">
                  <c:v>薦められる×どちらかというと薦められる</c:v>
                </c:pt>
                <c:pt idx="1">
                  <c:v>あまり薦められない×全く薦められない</c:v>
                </c:pt>
              </c:strCache>
            </c:strRef>
          </c:cat>
          <c:val>
            <c:numRef>
              <c:f>'Ｎ％表 (2)'!$D$98:$E$98</c:f>
              <c:numCache>
                <c:formatCode>0_ </c:formatCode>
                <c:ptCount val="2"/>
                <c:pt idx="0">
                  <c:v>87</c:v>
                </c:pt>
                <c:pt idx="1">
                  <c:v>74</c:v>
                </c:pt>
              </c:numCache>
            </c:numRef>
          </c:val>
          <c:extLst>
            <c:ext xmlns:c16="http://schemas.microsoft.com/office/drawing/2014/chart" uri="{C3380CC4-5D6E-409C-BE32-E72D297353CC}">
              <c16:uniqueId val="{00000004-B140-4EDD-8485-61CF62B9B4D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(2)'!$B$100:$B$101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C-4F2C-9C9A-2A5BC06913A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D5C-4F2C-9C9A-2A5BC06913A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D5C-4F2C-9C9A-2A5BC06913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(2)'!$D$95:$E$95</c:f>
              <c:strCache>
                <c:ptCount val="2"/>
                <c:pt idx="0">
                  <c:v>薦められる×どちらかというと薦められる</c:v>
                </c:pt>
                <c:pt idx="1">
                  <c:v>あまり薦められない×全く薦められない</c:v>
                </c:pt>
              </c:strCache>
            </c:strRef>
          </c:cat>
          <c:val>
            <c:numRef>
              <c:f>'Ｎ％表 (2)'!$D$100:$E$100</c:f>
              <c:numCache>
                <c:formatCode>0_ </c:formatCode>
                <c:ptCount val="2"/>
                <c:pt idx="0">
                  <c:v>114</c:v>
                </c:pt>
                <c:pt idx="1">
                  <c:v>58</c:v>
                </c:pt>
              </c:numCache>
            </c:numRef>
          </c:val>
          <c:extLst>
            <c:ext xmlns:c16="http://schemas.microsoft.com/office/drawing/2014/chart" uri="{C3380CC4-5D6E-409C-BE32-E72D297353CC}">
              <c16:uniqueId val="{00000004-7D5C-4F2C-9C9A-2A5BC06913A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(2)'!$B$102:$B$103</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9B-43A3-B0FA-9E661D50B04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E9B-43A3-B0FA-9E661D50B04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E9B-43A3-B0FA-9E661D50B0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(2)'!$D$95:$E$95</c:f>
              <c:strCache>
                <c:ptCount val="2"/>
                <c:pt idx="0">
                  <c:v>薦められる×どちらかというと薦められる</c:v>
                </c:pt>
                <c:pt idx="1">
                  <c:v>あまり薦められない×全く薦められない</c:v>
                </c:pt>
              </c:strCache>
            </c:strRef>
          </c:cat>
          <c:val>
            <c:numRef>
              <c:f>'Ｎ％表 (2)'!$D$102:$E$102</c:f>
              <c:numCache>
                <c:formatCode>0_ </c:formatCode>
                <c:ptCount val="2"/>
                <c:pt idx="0">
                  <c:v>110</c:v>
                </c:pt>
                <c:pt idx="1">
                  <c:v>60</c:v>
                </c:pt>
              </c:numCache>
            </c:numRef>
          </c:val>
          <c:extLst>
            <c:ext xmlns:c16="http://schemas.microsoft.com/office/drawing/2014/chart" uri="{C3380CC4-5D6E-409C-BE32-E72D297353CC}">
              <c16:uniqueId val="{00000004-DE9B-43A3-B0FA-9E661D50B04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(2)'!$B$104:$B$105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86-45BA-B9C7-F265EEE406D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D86-45BA-B9C7-F265EEE406D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D86-45BA-B9C7-F265EEE406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(2)'!$D$95:$E$95</c:f>
              <c:strCache>
                <c:ptCount val="2"/>
                <c:pt idx="0">
                  <c:v>薦められる×どちらかというと薦められる</c:v>
                </c:pt>
                <c:pt idx="1">
                  <c:v>あまり薦められない×全く薦められない</c:v>
                </c:pt>
              </c:strCache>
            </c:strRef>
          </c:cat>
          <c:val>
            <c:numRef>
              <c:f>'Ｎ％表 (2)'!$D$104:$E$104</c:f>
              <c:numCache>
                <c:formatCode>0_ </c:formatCode>
                <c:ptCount val="2"/>
                <c:pt idx="0">
                  <c:v>96</c:v>
                </c:pt>
                <c:pt idx="1">
                  <c:v>62</c:v>
                </c:pt>
              </c:numCache>
            </c:numRef>
          </c:val>
          <c:extLst>
            <c:ext xmlns:c16="http://schemas.microsoft.com/office/drawing/2014/chart" uri="{C3380CC4-5D6E-409C-BE32-E72D297353CC}">
              <c16:uniqueId val="{00000004-DD86-45BA-B9C7-F265EEE406D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(2)'!$B$106:$B$107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0E-4136-A316-35A0F514B38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10E-4136-A316-35A0F514B38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10E-4136-A316-35A0F514B3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(2)'!$D$95:$E$95</c:f>
              <c:strCache>
                <c:ptCount val="2"/>
                <c:pt idx="0">
                  <c:v>薦められる×どちらかというと薦められる</c:v>
                </c:pt>
                <c:pt idx="1">
                  <c:v>あまり薦められない×全く薦められない</c:v>
                </c:pt>
              </c:strCache>
            </c:strRef>
          </c:cat>
          <c:val>
            <c:numRef>
              <c:f>'Ｎ％表 (2)'!$D$106:$E$106</c:f>
              <c:numCache>
                <c:formatCode>0_ </c:formatCode>
                <c:ptCount val="2"/>
                <c:pt idx="0">
                  <c:v>128</c:v>
                </c:pt>
                <c:pt idx="1">
                  <c:v>52</c:v>
                </c:pt>
              </c:numCache>
            </c:numRef>
          </c:val>
          <c:extLst>
            <c:ext xmlns:c16="http://schemas.microsoft.com/office/drawing/2014/chart" uri="{C3380CC4-5D6E-409C-BE32-E72D297353CC}">
              <c16:uniqueId val="{00000004-D10E-4136-A316-35A0F514B38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(2)'!$B$91:$B$92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0E-4ADC-8AB3-2A584E6C748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E0E-4ADC-8AB3-2A584E6C748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E0E-4ADC-8AB3-2A584E6C74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(2)'!$D$88:$E$88</c:f>
              <c:strCache>
                <c:ptCount val="2"/>
                <c:pt idx="0">
                  <c:v>薦められる×どちらかというと薦められる</c:v>
                </c:pt>
                <c:pt idx="1">
                  <c:v>あまり薦められない×全く薦められない</c:v>
                </c:pt>
              </c:strCache>
            </c:strRef>
          </c:cat>
          <c:val>
            <c:numRef>
              <c:f>'Ｎ％表 (2)'!$D$91:$E$91</c:f>
              <c:numCache>
                <c:formatCode>0_ </c:formatCode>
                <c:ptCount val="2"/>
                <c:pt idx="0">
                  <c:v>171</c:v>
                </c:pt>
                <c:pt idx="1">
                  <c:v>109</c:v>
                </c:pt>
              </c:numCache>
            </c:numRef>
          </c:val>
          <c:extLst>
            <c:ext xmlns:c16="http://schemas.microsoft.com/office/drawing/2014/chart" uri="{C3380CC4-5D6E-409C-BE32-E72D297353CC}">
              <c16:uniqueId val="{00000004-5E0E-4ADC-8AB3-2A584E6C74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(2)'!$B$93:$B$94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06-4246-BA7E-6D956F5FEED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C06-4246-BA7E-6D956F5FEED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C06-4246-BA7E-6D956F5FEE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(2)'!$D$88:$E$88</c:f>
              <c:strCache>
                <c:ptCount val="2"/>
                <c:pt idx="0">
                  <c:v>薦められる×どちらかというと薦められる</c:v>
                </c:pt>
                <c:pt idx="1">
                  <c:v>あまり薦められない×全く薦められない</c:v>
                </c:pt>
              </c:strCache>
            </c:strRef>
          </c:cat>
          <c:val>
            <c:numRef>
              <c:f>'Ｎ％表 (2)'!$D$93:$E$93</c:f>
              <c:numCache>
                <c:formatCode>0_ </c:formatCode>
                <c:ptCount val="2"/>
                <c:pt idx="0">
                  <c:v>121</c:v>
                </c:pt>
                <c:pt idx="1">
                  <c:v>60</c:v>
                </c:pt>
              </c:numCache>
            </c:numRef>
          </c:val>
          <c:extLst>
            <c:ext xmlns:c16="http://schemas.microsoft.com/office/drawing/2014/chart" uri="{C3380CC4-5D6E-409C-BE32-E72D297353CC}">
              <c16:uniqueId val="{00000004-9C06-4246-BA7E-6D956F5FEED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46-4281-B2C6-61195E52566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846-4281-B2C6-61195E525661}"/>
              </c:ext>
            </c:extLst>
          </c:dPt>
          <c:dLbls>
            <c:dLbl>
              <c:idx val="0"/>
              <c:layout>
                <c:manualLayout>
                  <c:x val="-1.2786398467432951E-2"/>
                  <c:y val="-0.3439311111111111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846-4281-B2C6-61195E5256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(2)'!$D$11:$E$11</c:f>
              <c:numCache>
                <c:formatCode>0_ </c:formatCode>
                <c:ptCount val="2"/>
                <c:pt idx="0">
                  <c:v>176</c:v>
                </c:pt>
                <c:pt idx="1">
                  <c:v>23</c:v>
                </c:pt>
              </c:numCache>
            </c:numRef>
          </c:val>
          <c:extLst>
            <c:ext xmlns:c16="http://schemas.microsoft.com/office/drawing/2014/chart" uri="{C3380CC4-5D6E-409C-BE32-E72D297353CC}">
              <c16:uniqueId val="{00000004-4846-4281-B2C6-61195E52566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(2)'!$B$95:$B$96</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B9-4BC2-94C0-010798350B9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2B9-4BC2-94C0-010798350B9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2B9-4BC2-94C0-010798350B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(2)'!$D$88:$E$88</c:f>
              <c:strCache>
                <c:ptCount val="2"/>
                <c:pt idx="0">
                  <c:v>薦められる×どちらかというと薦められる</c:v>
                </c:pt>
                <c:pt idx="1">
                  <c:v>あまり薦められない×全く薦められない</c:v>
                </c:pt>
              </c:strCache>
            </c:strRef>
          </c:cat>
          <c:val>
            <c:numRef>
              <c:f>'Ｎ％表 (2)'!$D$95:$E$95</c:f>
              <c:numCache>
                <c:formatCode>0_ </c:formatCode>
                <c:ptCount val="2"/>
                <c:pt idx="0">
                  <c:v>111</c:v>
                </c:pt>
                <c:pt idx="1">
                  <c:v>73</c:v>
                </c:pt>
              </c:numCache>
            </c:numRef>
          </c:val>
          <c:extLst>
            <c:ext xmlns:c16="http://schemas.microsoft.com/office/drawing/2014/chart" uri="{C3380CC4-5D6E-409C-BE32-E72D297353CC}">
              <c16:uniqueId val="{00000004-F2B9-4BC2-94C0-010798350B9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(2)'!$B$97:$B$98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3A-40A6-A29F-75EA9877B5F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43A-40A6-A29F-75EA9877B5F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43A-40A6-A29F-75EA9877B5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(2)'!$D$88:$E$88</c:f>
              <c:strCache>
                <c:ptCount val="2"/>
                <c:pt idx="0">
                  <c:v>薦められる×どちらかというと薦められる</c:v>
                </c:pt>
                <c:pt idx="1">
                  <c:v>あまり薦められない×全く薦められない</c:v>
                </c:pt>
              </c:strCache>
            </c:strRef>
          </c:cat>
          <c:val>
            <c:numRef>
              <c:f>'Ｎ％表 (2)'!$D$97:$E$97</c:f>
              <c:numCache>
                <c:formatCode>0_ </c:formatCode>
                <c:ptCount val="2"/>
                <c:pt idx="0">
                  <c:v>132</c:v>
                </c:pt>
                <c:pt idx="1">
                  <c:v>64</c:v>
                </c:pt>
              </c:numCache>
            </c:numRef>
          </c:val>
          <c:extLst>
            <c:ext xmlns:c16="http://schemas.microsoft.com/office/drawing/2014/chart" uri="{C3380CC4-5D6E-409C-BE32-E72D297353CC}">
              <c16:uniqueId val="{00000004-443A-40A6-A29F-75EA9877B5F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3048911105365"/>
          <c:y val="0.15560506676014996"/>
          <c:w val="0.328190113573394"/>
          <c:h val="0.68878986647970009"/>
        </c:manualLayout>
      </c:layout>
      <c:pieChart>
        <c:varyColors val="1"/>
        <c:ser>
          <c:idx val="0"/>
          <c:order val="0"/>
          <c:tx>
            <c:strRef>
              <c:f>'1;group～q7'!$R$1002</c:f>
              <c:strCache>
                <c:ptCount val="1"/>
                <c:pt idx="0">
                  <c:v>子育て</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28-4EF1-893E-A855F3A308F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828-4EF1-893E-A855F3A308FD}"/>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1828-4EF1-893E-A855F3A308F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828-4EF1-893E-A855F3A308FD}"/>
                </c:ext>
              </c:extLst>
            </c:dLbl>
            <c:dLbl>
              <c:idx val="2"/>
              <c:layout>
                <c:manualLayout>
                  <c:x val="8.914540477783911E-2"/>
                  <c:y val="0.1706406277425298"/>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1828-4EF1-893E-A855F3A308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'1;group～q7'!$R$1014:$R$1016</c:f>
              <c:numCache>
                <c:formatCode>General</c:formatCode>
                <c:ptCount val="3"/>
                <c:pt idx="0">
                  <c:v>535</c:v>
                </c:pt>
                <c:pt idx="1">
                  <c:v>306</c:v>
                </c:pt>
                <c:pt idx="2">
                  <c:v>159</c:v>
                </c:pt>
              </c:numCache>
            </c:numRef>
          </c:val>
          <c:extLst>
            <c:ext xmlns:c16="http://schemas.microsoft.com/office/drawing/2014/chart" uri="{C3380CC4-5D6E-409C-BE32-E72D297353CC}">
              <c16:uniqueId val="{00000006-1828-4EF1-893E-A855F3A308F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806338258142676"/>
          <c:y val="0"/>
          <c:w val="0.54193661741857324"/>
          <c:h val="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'Ｎ％表'!$B$77:$B$78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D6-4B66-A8ED-FC1F68DEAF4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3D6-4B66-A8ED-FC1F68DEAF4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3D6-4B66-A8ED-FC1F68DEAF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'Ｎ％表'!$D$74:$E$74</c:f>
              <c:strCache>
                <c:ptCount val="2"/>
                <c:pt idx="0">
                  <c:v>薦められる×どちらかというと薦められる</c:v>
                </c:pt>
                <c:pt idx="1">
                  <c:v>あまり薦められない×全く薦められない</c:v>
                </c:pt>
              </c:strCache>
            </c:strRef>
          </c:cat>
          <c:val>
            <c:numRef>
              <c:f>'Ｎ％表'!$D$77:$E$77</c:f>
              <c:numCache>
                <c:formatCode>0_ </c:formatCode>
                <c:ptCount val="2"/>
                <c:pt idx="0">
                  <c:v>296</c:v>
                </c:pt>
                <c:pt idx="1">
                  <c:v>133</c:v>
                </c:pt>
              </c:numCache>
            </c:numRef>
          </c:val>
          <c:extLst>
            <c:ext xmlns:c16="http://schemas.microsoft.com/office/drawing/2014/chart" uri="{C3380CC4-5D6E-409C-BE32-E72D297353CC}">
              <c16:uniqueId val="{00000004-F3D6-4B66-A8ED-FC1F68DEAF4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'Ｎ％表'!$B$79:$B$80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70-4D06-90A1-5E5DF110F33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670-4D06-90A1-5E5DF110F330}"/>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670-4D06-90A1-5E5DF110F3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'Ｎ％表'!$D$74:$E$74</c:f>
              <c:strCache>
                <c:ptCount val="2"/>
                <c:pt idx="0">
                  <c:v>薦められる×どちらかというと薦められる</c:v>
                </c:pt>
                <c:pt idx="1">
                  <c:v>あまり薦められない×全く薦められない</c:v>
                </c:pt>
              </c:strCache>
            </c:strRef>
          </c:cat>
          <c:val>
            <c:numRef>
              <c:f>'Ｎ％表'!$D$79:$E$79</c:f>
              <c:numCache>
                <c:formatCode>0_ </c:formatCode>
                <c:ptCount val="2"/>
                <c:pt idx="0">
                  <c:v>297</c:v>
                </c:pt>
                <c:pt idx="1">
                  <c:v>145</c:v>
                </c:pt>
              </c:numCache>
            </c:numRef>
          </c:val>
          <c:extLst>
            <c:ext xmlns:c16="http://schemas.microsoft.com/office/drawing/2014/chart" uri="{C3380CC4-5D6E-409C-BE32-E72D297353CC}">
              <c16:uniqueId val="{00000004-5670-4D06-90A1-5E5DF110F33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(2)'!$B$114:$B$115</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F2-42C9-8F9E-969AA0F88F2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CF2-42C9-8F9E-969AA0F88F2A}"/>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CF2-42C9-8F9E-969AA0F88F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(2)'!$D$111:$E$111</c:f>
              <c:strCache>
                <c:ptCount val="2"/>
                <c:pt idx="0">
                  <c:v>薦められる×どちらかというと薦められる</c:v>
                </c:pt>
                <c:pt idx="1">
                  <c:v>あまり薦められない×全く薦められない</c:v>
                </c:pt>
              </c:strCache>
            </c:strRef>
          </c:cat>
          <c:val>
            <c:numRef>
              <c:f>'Ｎ％表 (2)'!$D$114:$E$114</c:f>
              <c:numCache>
                <c:formatCode>0_ </c:formatCode>
                <c:ptCount val="2"/>
                <c:pt idx="0">
                  <c:v>108</c:v>
                </c:pt>
                <c:pt idx="1">
                  <c:v>63</c:v>
                </c:pt>
              </c:numCache>
            </c:numRef>
          </c:val>
          <c:extLst>
            <c:ext xmlns:c16="http://schemas.microsoft.com/office/drawing/2014/chart" uri="{C3380CC4-5D6E-409C-BE32-E72D297353CC}">
              <c16:uniqueId val="{00000004-ECF2-42C9-8F9E-969AA0F88F2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(2)'!$B$116:$B$117</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56-42A7-A90C-83A5D260BFC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F56-42A7-A90C-83A5D260BFC5}"/>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F56-42A7-A90C-83A5D260BF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(2)'!$D$111:$E$111</c:f>
              <c:strCache>
                <c:ptCount val="2"/>
                <c:pt idx="0">
                  <c:v>薦められる×どちらかというと薦められる</c:v>
                </c:pt>
                <c:pt idx="1">
                  <c:v>あまり薦められない×全く薦められない</c:v>
                </c:pt>
              </c:strCache>
            </c:strRef>
          </c:cat>
          <c:val>
            <c:numRef>
              <c:f>'Ｎ％表 (2)'!$D$116:$E$116</c:f>
              <c:numCache>
                <c:formatCode>0_ </c:formatCode>
                <c:ptCount val="2"/>
                <c:pt idx="0">
                  <c:v>125</c:v>
                </c:pt>
                <c:pt idx="1">
                  <c:v>50</c:v>
                </c:pt>
              </c:numCache>
            </c:numRef>
          </c:val>
          <c:extLst>
            <c:ext xmlns:c16="http://schemas.microsoft.com/office/drawing/2014/chart" uri="{C3380CC4-5D6E-409C-BE32-E72D297353CC}">
              <c16:uniqueId val="{00000004-5F56-42A7-A90C-83A5D260BFC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(2)'!$B$118:$B$119</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83-472A-87F8-961AA555E0E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83-472A-87F8-961AA555E0E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983-472A-87F8-961AA555E0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(2)'!$D$111:$E$111</c:f>
              <c:strCache>
                <c:ptCount val="2"/>
                <c:pt idx="0">
                  <c:v>薦められる×どちらかというと薦められる</c:v>
                </c:pt>
                <c:pt idx="1">
                  <c:v>あまり薦められない×全く薦められない</c:v>
                </c:pt>
              </c:strCache>
            </c:strRef>
          </c:cat>
          <c:val>
            <c:numRef>
              <c:f>'Ｎ％表 (2)'!$D$118:$E$118</c:f>
              <c:numCache>
                <c:formatCode>0_ </c:formatCode>
                <c:ptCount val="2"/>
                <c:pt idx="0">
                  <c:v>111</c:v>
                </c:pt>
                <c:pt idx="1">
                  <c:v>59</c:v>
                </c:pt>
              </c:numCache>
            </c:numRef>
          </c:val>
          <c:extLst>
            <c:ext xmlns:c16="http://schemas.microsoft.com/office/drawing/2014/chart" uri="{C3380CC4-5D6E-409C-BE32-E72D297353CC}">
              <c16:uniqueId val="{00000004-C983-472A-87F8-961AA555E0E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(2)'!$B$122:$B$123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3E-4FA2-A94B-E3516301687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63E-4FA2-A94B-E3516301687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63E-4FA2-A94B-E351630168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(2)'!$D$111:$E$111</c:f>
              <c:strCache>
                <c:ptCount val="2"/>
                <c:pt idx="0">
                  <c:v>薦められる×どちらかというと薦められる</c:v>
                </c:pt>
                <c:pt idx="1">
                  <c:v>あまり薦められない×全く薦められない</c:v>
                </c:pt>
              </c:strCache>
            </c:strRef>
          </c:cat>
          <c:val>
            <c:numRef>
              <c:f>'Ｎ％表 (2)'!$D$122:$E$122</c:f>
              <c:numCache>
                <c:formatCode>0_ </c:formatCode>
                <c:ptCount val="2"/>
                <c:pt idx="0">
                  <c:v>136</c:v>
                </c:pt>
                <c:pt idx="1">
                  <c:v>48</c:v>
                </c:pt>
              </c:numCache>
            </c:numRef>
          </c:val>
          <c:extLst>
            <c:ext xmlns:c16="http://schemas.microsoft.com/office/drawing/2014/chart" uri="{C3380CC4-5D6E-409C-BE32-E72D297353CC}">
              <c16:uniqueId val="{00000004-E63E-4FA2-A94B-E3516301687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(2)'!$B$120:$B$121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0E-4293-80CA-857BEC06F46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60E-4293-80CA-857BEC06F46F}"/>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60E-4293-80CA-857BEC06F4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(2)'!$D$111:$E$111</c:f>
              <c:strCache>
                <c:ptCount val="2"/>
                <c:pt idx="0">
                  <c:v>薦められる×どちらかというと薦められる</c:v>
                </c:pt>
                <c:pt idx="1">
                  <c:v>あまり薦められない×全く薦められない</c:v>
                </c:pt>
              </c:strCache>
            </c:strRef>
          </c:cat>
          <c:val>
            <c:numRef>
              <c:f>'Ｎ％表 (2)'!$D$120:$E$120</c:f>
              <c:numCache>
                <c:formatCode>0_ </c:formatCode>
                <c:ptCount val="2"/>
                <c:pt idx="0">
                  <c:v>113</c:v>
                </c:pt>
                <c:pt idx="1">
                  <c:v>58</c:v>
                </c:pt>
              </c:numCache>
            </c:numRef>
          </c:val>
          <c:extLst>
            <c:ext xmlns:c16="http://schemas.microsoft.com/office/drawing/2014/chart" uri="{C3380CC4-5D6E-409C-BE32-E72D297353CC}">
              <c16:uniqueId val="{00000004-360E-4293-80CA-857BEC06F46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0.9287</cdr:x>
      <cdr:y>0.0568</cdr:y>
    </cdr:from>
    <cdr:to>
      <cdr:x>0.9875</cdr:x>
      <cdr:y>0.10345</cdr:y>
    </cdr:to>
    <cdr:sp macro="" textlink="">
      <cdr:nvSpPr>
        <cdr:cNvPr id="2" name="テキスト ボックス 1"/>
        <cdr:cNvSpPr txBox="1"/>
      </cdr:nvSpPr>
      <cdr:spPr>
        <a:xfrm xmlns:a="http://schemas.openxmlformats.org/drawingml/2006/main">
          <a:off x="8229600" y="297712"/>
          <a:ext cx="520996" cy="2445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2022/9/28</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C157066-ABC6-45EC-93A8-74F38A143A94}"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7110C3-F3CA-4038-8BBC-A78C6E49E53F}"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65BA2C-436E-44C9-97CA-1C49F371987B}"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31508B-98F0-4738-9A0C-9150D9E8A887}"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710B6FA-DCF9-4906-9849-230ECF3957DD}"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EF4FCFC-C8E4-437A-BE04-85FC2D41B7A8}"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468D37-AE3A-4B8E-B650-C3331DBA484D}" type="datetime1">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D07E8C-C642-407B-9567-99A6DB69B715}" type="datetime1">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E2428-1E8F-44D7-B883-E8F5D1E3C2ED}" type="datetime1">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A9939B-9E81-4641-BDEC-716B65F6F6A6}"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6C0F7C-D40A-40E9-B8EA-96B2A825106B}"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0A3CB-6F0B-422F-B3B7-B6583CE1C51D}" type="datetime1">
              <a:rPr kumimoji="1" lang="ja-JP" altLang="en-US" smtClean="0"/>
              <a:t>2022/9/28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61.xml"/><Relationship Id="rId13" Type="http://schemas.openxmlformats.org/officeDocument/2006/relationships/chart" Target="../charts/chart66.xml"/><Relationship Id="rId3" Type="http://schemas.openxmlformats.org/officeDocument/2006/relationships/chart" Target="../charts/chart56.xml"/><Relationship Id="rId7" Type="http://schemas.openxmlformats.org/officeDocument/2006/relationships/chart" Target="../charts/chart60.xml"/><Relationship Id="rId12" Type="http://schemas.openxmlformats.org/officeDocument/2006/relationships/chart" Target="../charts/chart65.xml"/><Relationship Id="rId2" Type="http://schemas.openxmlformats.org/officeDocument/2006/relationships/chart" Target="../charts/chart55.xml"/><Relationship Id="rId1" Type="http://schemas.openxmlformats.org/officeDocument/2006/relationships/slideLayout" Target="../slideLayouts/slideLayout2.xml"/><Relationship Id="rId6" Type="http://schemas.openxmlformats.org/officeDocument/2006/relationships/chart" Target="../charts/chart59.xml"/><Relationship Id="rId11" Type="http://schemas.openxmlformats.org/officeDocument/2006/relationships/chart" Target="../charts/chart64.xml"/><Relationship Id="rId5" Type="http://schemas.openxmlformats.org/officeDocument/2006/relationships/chart" Target="../charts/chart58.xml"/><Relationship Id="rId15" Type="http://schemas.openxmlformats.org/officeDocument/2006/relationships/chart" Target="../charts/chart68.xml"/><Relationship Id="rId10" Type="http://schemas.openxmlformats.org/officeDocument/2006/relationships/chart" Target="../charts/chart63.xml"/><Relationship Id="rId4" Type="http://schemas.openxmlformats.org/officeDocument/2006/relationships/chart" Target="../charts/chart57.xml"/><Relationship Id="rId9" Type="http://schemas.openxmlformats.org/officeDocument/2006/relationships/chart" Target="../charts/chart62.xml"/><Relationship Id="rId14" Type="http://schemas.openxmlformats.org/officeDocument/2006/relationships/chart" Target="../charts/chart67.xml"/></Relationships>
</file>

<file path=ppt/slides/_rels/slide11.xml.rels><?xml version="1.0" encoding="UTF-8" standalone="yes"?>
<Relationships xmlns="http://schemas.openxmlformats.org/package/2006/relationships"><Relationship Id="rId8" Type="http://schemas.openxmlformats.org/officeDocument/2006/relationships/chart" Target="../charts/chart75.xml"/><Relationship Id="rId13" Type="http://schemas.openxmlformats.org/officeDocument/2006/relationships/chart" Target="../charts/chart80.xml"/><Relationship Id="rId3" Type="http://schemas.openxmlformats.org/officeDocument/2006/relationships/chart" Target="../charts/chart70.xml"/><Relationship Id="rId7" Type="http://schemas.openxmlformats.org/officeDocument/2006/relationships/chart" Target="../charts/chart74.xml"/><Relationship Id="rId12" Type="http://schemas.openxmlformats.org/officeDocument/2006/relationships/chart" Target="../charts/chart79.xml"/><Relationship Id="rId2" Type="http://schemas.openxmlformats.org/officeDocument/2006/relationships/chart" Target="../charts/chart69.xml"/><Relationship Id="rId1" Type="http://schemas.openxmlformats.org/officeDocument/2006/relationships/slideLayout" Target="../slideLayouts/slideLayout2.xml"/><Relationship Id="rId6" Type="http://schemas.openxmlformats.org/officeDocument/2006/relationships/chart" Target="../charts/chart73.xml"/><Relationship Id="rId11" Type="http://schemas.openxmlformats.org/officeDocument/2006/relationships/chart" Target="../charts/chart78.xml"/><Relationship Id="rId5" Type="http://schemas.openxmlformats.org/officeDocument/2006/relationships/chart" Target="../charts/chart72.xml"/><Relationship Id="rId10" Type="http://schemas.openxmlformats.org/officeDocument/2006/relationships/chart" Target="../charts/chart77.xml"/><Relationship Id="rId4" Type="http://schemas.openxmlformats.org/officeDocument/2006/relationships/chart" Target="../charts/chart71.xml"/><Relationship Id="rId9" Type="http://schemas.openxmlformats.org/officeDocument/2006/relationships/chart" Target="../charts/chart76.xml"/></Relationships>
</file>

<file path=ppt/slides/_rels/slide12.xml.rels><?xml version="1.0" encoding="UTF-8" standalone="yes"?>
<Relationships xmlns="http://schemas.openxmlformats.org/package/2006/relationships"><Relationship Id="rId8" Type="http://schemas.openxmlformats.org/officeDocument/2006/relationships/chart" Target="../charts/chart87.xml"/><Relationship Id="rId13" Type="http://schemas.openxmlformats.org/officeDocument/2006/relationships/chart" Target="../charts/chart92.xml"/><Relationship Id="rId3" Type="http://schemas.openxmlformats.org/officeDocument/2006/relationships/chart" Target="../charts/chart82.xml"/><Relationship Id="rId7" Type="http://schemas.openxmlformats.org/officeDocument/2006/relationships/chart" Target="../charts/chart86.xml"/><Relationship Id="rId12" Type="http://schemas.openxmlformats.org/officeDocument/2006/relationships/chart" Target="../charts/chart91.xml"/><Relationship Id="rId2" Type="http://schemas.openxmlformats.org/officeDocument/2006/relationships/chart" Target="../charts/chart81.xml"/><Relationship Id="rId1" Type="http://schemas.openxmlformats.org/officeDocument/2006/relationships/slideLayout" Target="../slideLayouts/slideLayout2.xml"/><Relationship Id="rId6" Type="http://schemas.openxmlformats.org/officeDocument/2006/relationships/chart" Target="../charts/chart85.xml"/><Relationship Id="rId11" Type="http://schemas.openxmlformats.org/officeDocument/2006/relationships/chart" Target="../charts/chart90.xml"/><Relationship Id="rId5" Type="http://schemas.openxmlformats.org/officeDocument/2006/relationships/chart" Target="../charts/chart84.xml"/><Relationship Id="rId10" Type="http://schemas.openxmlformats.org/officeDocument/2006/relationships/chart" Target="../charts/chart89.xml"/><Relationship Id="rId4" Type="http://schemas.openxmlformats.org/officeDocument/2006/relationships/chart" Target="../charts/chart83.xml"/><Relationship Id="rId9" Type="http://schemas.openxmlformats.org/officeDocument/2006/relationships/chart" Target="../charts/chart88.xml"/></Relationships>
</file>

<file path=ppt/slides/_rels/slide13.xml.rels><?xml version="1.0" encoding="UTF-8" standalone="yes"?>
<Relationships xmlns="http://schemas.openxmlformats.org/package/2006/relationships"><Relationship Id="rId8" Type="http://schemas.openxmlformats.org/officeDocument/2006/relationships/chart" Target="../charts/chart99.xml"/><Relationship Id="rId13" Type="http://schemas.openxmlformats.org/officeDocument/2006/relationships/chart" Target="../charts/chart104.xml"/><Relationship Id="rId3" Type="http://schemas.openxmlformats.org/officeDocument/2006/relationships/chart" Target="../charts/chart94.xml"/><Relationship Id="rId7" Type="http://schemas.openxmlformats.org/officeDocument/2006/relationships/chart" Target="../charts/chart98.xml"/><Relationship Id="rId12" Type="http://schemas.openxmlformats.org/officeDocument/2006/relationships/chart" Target="../charts/chart103.xml"/><Relationship Id="rId2" Type="http://schemas.openxmlformats.org/officeDocument/2006/relationships/chart" Target="../charts/chart93.xml"/><Relationship Id="rId1" Type="http://schemas.openxmlformats.org/officeDocument/2006/relationships/slideLayout" Target="../slideLayouts/slideLayout2.xml"/><Relationship Id="rId6" Type="http://schemas.openxmlformats.org/officeDocument/2006/relationships/chart" Target="../charts/chart97.xml"/><Relationship Id="rId11" Type="http://schemas.openxmlformats.org/officeDocument/2006/relationships/chart" Target="../charts/chart102.xml"/><Relationship Id="rId5" Type="http://schemas.openxmlformats.org/officeDocument/2006/relationships/chart" Target="../charts/chart96.xml"/><Relationship Id="rId10" Type="http://schemas.openxmlformats.org/officeDocument/2006/relationships/chart" Target="../charts/chart101.xml"/><Relationship Id="rId4" Type="http://schemas.openxmlformats.org/officeDocument/2006/relationships/chart" Target="../charts/chart95.xml"/><Relationship Id="rId9" Type="http://schemas.openxmlformats.org/officeDocument/2006/relationships/chart" Target="../charts/chart100.xml"/></Relationships>
</file>

<file path=ppt/slides/_rels/slide14.xml.rels><?xml version="1.0" encoding="UTF-8" standalone="yes"?>
<Relationships xmlns="http://schemas.openxmlformats.org/package/2006/relationships"><Relationship Id="rId8" Type="http://schemas.openxmlformats.org/officeDocument/2006/relationships/chart" Target="../charts/chart111.xml"/><Relationship Id="rId13" Type="http://schemas.openxmlformats.org/officeDocument/2006/relationships/chart" Target="../charts/chart116.xml"/><Relationship Id="rId3" Type="http://schemas.openxmlformats.org/officeDocument/2006/relationships/chart" Target="../charts/chart106.xml"/><Relationship Id="rId7" Type="http://schemas.openxmlformats.org/officeDocument/2006/relationships/chart" Target="../charts/chart110.xml"/><Relationship Id="rId12" Type="http://schemas.openxmlformats.org/officeDocument/2006/relationships/chart" Target="../charts/chart115.xml"/><Relationship Id="rId2" Type="http://schemas.openxmlformats.org/officeDocument/2006/relationships/chart" Target="../charts/chart105.xml"/><Relationship Id="rId1" Type="http://schemas.openxmlformats.org/officeDocument/2006/relationships/slideLayout" Target="../slideLayouts/slideLayout2.xml"/><Relationship Id="rId6" Type="http://schemas.openxmlformats.org/officeDocument/2006/relationships/chart" Target="../charts/chart109.xml"/><Relationship Id="rId11" Type="http://schemas.openxmlformats.org/officeDocument/2006/relationships/chart" Target="../charts/chart114.xml"/><Relationship Id="rId5" Type="http://schemas.openxmlformats.org/officeDocument/2006/relationships/chart" Target="../charts/chart108.xml"/><Relationship Id="rId10" Type="http://schemas.openxmlformats.org/officeDocument/2006/relationships/chart" Target="../charts/chart113.xml"/><Relationship Id="rId4" Type="http://schemas.openxmlformats.org/officeDocument/2006/relationships/chart" Target="../charts/chart107.xml"/><Relationship Id="rId9" Type="http://schemas.openxmlformats.org/officeDocument/2006/relationships/chart" Target="../charts/chart1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123.xml"/><Relationship Id="rId13" Type="http://schemas.openxmlformats.org/officeDocument/2006/relationships/chart" Target="../charts/chart128.xml"/><Relationship Id="rId3" Type="http://schemas.openxmlformats.org/officeDocument/2006/relationships/chart" Target="../charts/chart118.xml"/><Relationship Id="rId7" Type="http://schemas.openxmlformats.org/officeDocument/2006/relationships/chart" Target="../charts/chart122.xml"/><Relationship Id="rId12" Type="http://schemas.openxmlformats.org/officeDocument/2006/relationships/chart" Target="../charts/chart127.xml"/><Relationship Id="rId2" Type="http://schemas.openxmlformats.org/officeDocument/2006/relationships/chart" Target="../charts/chart117.xml"/><Relationship Id="rId1" Type="http://schemas.openxmlformats.org/officeDocument/2006/relationships/slideLayout" Target="../slideLayouts/slideLayout2.xml"/><Relationship Id="rId6" Type="http://schemas.openxmlformats.org/officeDocument/2006/relationships/chart" Target="../charts/chart121.xml"/><Relationship Id="rId11" Type="http://schemas.openxmlformats.org/officeDocument/2006/relationships/chart" Target="../charts/chart126.xml"/><Relationship Id="rId5" Type="http://schemas.openxmlformats.org/officeDocument/2006/relationships/chart" Target="../charts/chart120.xml"/><Relationship Id="rId10" Type="http://schemas.openxmlformats.org/officeDocument/2006/relationships/chart" Target="../charts/chart125.xml"/><Relationship Id="rId4" Type="http://schemas.openxmlformats.org/officeDocument/2006/relationships/chart" Target="../charts/chart119.xml"/><Relationship Id="rId9" Type="http://schemas.openxmlformats.org/officeDocument/2006/relationships/chart" Target="../charts/chart124.xml"/></Relationships>
</file>

<file path=ppt/slides/_rels/slide17.xml.rels><?xml version="1.0" encoding="UTF-8" standalone="yes"?>
<Relationships xmlns="http://schemas.openxmlformats.org/package/2006/relationships"><Relationship Id="rId8" Type="http://schemas.openxmlformats.org/officeDocument/2006/relationships/chart" Target="../charts/chart135.xml"/><Relationship Id="rId13" Type="http://schemas.openxmlformats.org/officeDocument/2006/relationships/chart" Target="../charts/chart140.xml"/><Relationship Id="rId3" Type="http://schemas.openxmlformats.org/officeDocument/2006/relationships/chart" Target="../charts/chart130.xml"/><Relationship Id="rId7" Type="http://schemas.openxmlformats.org/officeDocument/2006/relationships/chart" Target="../charts/chart134.xml"/><Relationship Id="rId12" Type="http://schemas.openxmlformats.org/officeDocument/2006/relationships/chart" Target="../charts/chart139.xml"/><Relationship Id="rId2" Type="http://schemas.openxmlformats.org/officeDocument/2006/relationships/chart" Target="../charts/chart129.xml"/><Relationship Id="rId1" Type="http://schemas.openxmlformats.org/officeDocument/2006/relationships/slideLayout" Target="../slideLayouts/slideLayout2.xml"/><Relationship Id="rId6" Type="http://schemas.openxmlformats.org/officeDocument/2006/relationships/chart" Target="../charts/chart133.xml"/><Relationship Id="rId11" Type="http://schemas.openxmlformats.org/officeDocument/2006/relationships/chart" Target="../charts/chart138.xml"/><Relationship Id="rId5" Type="http://schemas.openxmlformats.org/officeDocument/2006/relationships/chart" Target="../charts/chart132.xml"/><Relationship Id="rId10" Type="http://schemas.openxmlformats.org/officeDocument/2006/relationships/chart" Target="../charts/chart137.xml"/><Relationship Id="rId4" Type="http://schemas.openxmlformats.org/officeDocument/2006/relationships/chart" Target="../charts/chart131.xml"/><Relationship Id="rId9" Type="http://schemas.openxmlformats.org/officeDocument/2006/relationships/chart" Target="../charts/chart136.xml"/></Relationships>
</file>

<file path=ppt/slides/_rels/slide18.xml.rels><?xml version="1.0" encoding="UTF-8" standalone="yes"?>
<Relationships xmlns="http://schemas.openxmlformats.org/package/2006/relationships"><Relationship Id="rId8" Type="http://schemas.openxmlformats.org/officeDocument/2006/relationships/chart" Target="../charts/chart147.xml"/><Relationship Id="rId13" Type="http://schemas.openxmlformats.org/officeDocument/2006/relationships/chart" Target="../charts/chart152.xml"/><Relationship Id="rId3" Type="http://schemas.openxmlformats.org/officeDocument/2006/relationships/chart" Target="../charts/chart142.xml"/><Relationship Id="rId7" Type="http://schemas.openxmlformats.org/officeDocument/2006/relationships/chart" Target="../charts/chart146.xml"/><Relationship Id="rId12" Type="http://schemas.openxmlformats.org/officeDocument/2006/relationships/chart" Target="../charts/chart151.xml"/><Relationship Id="rId2" Type="http://schemas.openxmlformats.org/officeDocument/2006/relationships/chart" Target="../charts/chart141.xml"/><Relationship Id="rId1" Type="http://schemas.openxmlformats.org/officeDocument/2006/relationships/slideLayout" Target="../slideLayouts/slideLayout2.xml"/><Relationship Id="rId6" Type="http://schemas.openxmlformats.org/officeDocument/2006/relationships/chart" Target="../charts/chart145.xml"/><Relationship Id="rId11" Type="http://schemas.openxmlformats.org/officeDocument/2006/relationships/chart" Target="../charts/chart150.xml"/><Relationship Id="rId5" Type="http://schemas.openxmlformats.org/officeDocument/2006/relationships/chart" Target="../charts/chart144.xml"/><Relationship Id="rId10" Type="http://schemas.openxmlformats.org/officeDocument/2006/relationships/chart" Target="../charts/chart149.xml"/><Relationship Id="rId4" Type="http://schemas.openxmlformats.org/officeDocument/2006/relationships/chart" Target="../charts/chart143.xml"/><Relationship Id="rId9" Type="http://schemas.openxmlformats.org/officeDocument/2006/relationships/chart" Target="../charts/chart148.xml"/></Relationships>
</file>

<file path=ppt/slides/_rels/slide19.xml.rels><?xml version="1.0" encoding="UTF-8" standalone="yes"?>
<Relationships xmlns="http://schemas.openxmlformats.org/package/2006/relationships"><Relationship Id="rId8" Type="http://schemas.openxmlformats.org/officeDocument/2006/relationships/chart" Target="../charts/chart159.xml"/><Relationship Id="rId13" Type="http://schemas.openxmlformats.org/officeDocument/2006/relationships/chart" Target="../charts/chart164.xml"/><Relationship Id="rId3" Type="http://schemas.openxmlformats.org/officeDocument/2006/relationships/chart" Target="../charts/chart154.xml"/><Relationship Id="rId7" Type="http://schemas.openxmlformats.org/officeDocument/2006/relationships/chart" Target="../charts/chart158.xml"/><Relationship Id="rId12" Type="http://schemas.openxmlformats.org/officeDocument/2006/relationships/chart" Target="../charts/chart163.xml"/><Relationship Id="rId2" Type="http://schemas.openxmlformats.org/officeDocument/2006/relationships/chart" Target="../charts/chart153.xml"/><Relationship Id="rId1" Type="http://schemas.openxmlformats.org/officeDocument/2006/relationships/slideLayout" Target="../slideLayouts/slideLayout2.xml"/><Relationship Id="rId6" Type="http://schemas.openxmlformats.org/officeDocument/2006/relationships/chart" Target="../charts/chart157.xml"/><Relationship Id="rId11" Type="http://schemas.openxmlformats.org/officeDocument/2006/relationships/chart" Target="../charts/chart162.xml"/><Relationship Id="rId5" Type="http://schemas.openxmlformats.org/officeDocument/2006/relationships/chart" Target="../charts/chart156.xml"/><Relationship Id="rId10" Type="http://schemas.openxmlformats.org/officeDocument/2006/relationships/chart" Target="../charts/chart161.xml"/><Relationship Id="rId4" Type="http://schemas.openxmlformats.org/officeDocument/2006/relationships/chart" Target="../charts/chart155.xml"/><Relationship Id="rId9" Type="http://schemas.openxmlformats.org/officeDocument/2006/relationships/chart" Target="../charts/chart16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chart" Target="../charts/chart171.xml"/><Relationship Id="rId13" Type="http://schemas.openxmlformats.org/officeDocument/2006/relationships/chart" Target="../charts/chart176.xml"/><Relationship Id="rId3" Type="http://schemas.openxmlformats.org/officeDocument/2006/relationships/chart" Target="../charts/chart166.xml"/><Relationship Id="rId7" Type="http://schemas.openxmlformats.org/officeDocument/2006/relationships/chart" Target="../charts/chart170.xml"/><Relationship Id="rId12" Type="http://schemas.openxmlformats.org/officeDocument/2006/relationships/chart" Target="../charts/chart175.xml"/><Relationship Id="rId2" Type="http://schemas.openxmlformats.org/officeDocument/2006/relationships/chart" Target="../charts/chart165.xml"/><Relationship Id="rId1" Type="http://schemas.openxmlformats.org/officeDocument/2006/relationships/slideLayout" Target="../slideLayouts/slideLayout2.xml"/><Relationship Id="rId6" Type="http://schemas.openxmlformats.org/officeDocument/2006/relationships/chart" Target="../charts/chart169.xml"/><Relationship Id="rId11" Type="http://schemas.openxmlformats.org/officeDocument/2006/relationships/chart" Target="../charts/chart174.xml"/><Relationship Id="rId5" Type="http://schemas.openxmlformats.org/officeDocument/2006/relationships/chart" Target="../charts/chart168.xml"/><Relationship Id="rId10" Type="http://schemas.openxmlformats.org/officeDocument/2006/relationships/chart" Target="../charts/chart173.xml"/><Relationship Id="rId4" Type="http://schemas.openxmlformats.org/officeDocument/2006/relationships/chart" Target="../charts/chart167.xml"/><Relationship Id="rId9" Type="http://schemas.openxmlformats.org/officeDocument/2006/relationships/chart" Target="../charts/chart172.xml"/></Relationships>
</file>

<file path=ppt/slides/_rels/slide21.xml.rels><?xml version="1.0" encoding="UTF-8" standalone="yes"?>
<Relationships xmlns="http://schemas.openxmlformats.org/package/2006/relationships"><Relationship Id="rId8" Type="http://schemas.openxmlformats.org/officeDocument/2006/relationships/chart" Target="../charts/chart183.xml"/><Relationship Id="rId13" Type="http://schemas.openxmlformats.org/officeDocument/2006/relationships/chart" Target="../charts/chart188.xml"/><Relationship Id="rId3" Type="http://schemas.openxmlformats.org/officeDocument/2006/relationships/chart" Target="../charts/chart178.xml"/><Relationship Id="rId7" Type="http://schemas.openxmlformats.org/officeDocument/2006/relationships/chart" Target="../charts/chart182.xml"/><Relationship Id="rId12" Type="http://schemas.openxmlformats.org/officeDocument/2006/relationships/chart" Target="../charts/chart187.xml"/><Relationship Id="rId2" Type="http://schemas.openxmlformats.org/officeDocument/2006/relationships/chart" Target="../charts/chart177.xml"/><Relationship Id="rId1" Type="http://schemas.openxmlformats.org/officeDocument/2006/relationships/slideLayout" Target="../slideLayouts/slideLayout2.xml"/><Relationship Id="rId6" Type="http://schemas.openxmlformats.org/officeDocument/2006/relationships/chart" Target="../charts/chart181.xml"/><Relationship Id="rId11" Type="http://schemas.openxmlformats.org/officeDocument/2006/relationships/chart" Target="../charts/chart186.xml"/><Relationship Id="rId5" Type="http://schemas.openxmlformats.org/officeDocument/2006/relationships/chart" Target="../charts/chart180.xml"/><Relationship Id="rId10" Type="http://schemas.openxmlformats.org/officeDocument/2006/relationships/chart" Target="../charts/chart185.xml"/><Relationship Id="rId4" Type="http://schemas.openxmlformats.org/officeDocument/2006/relationships/chart" Target="../charts/chart179.xml"/><Relationship Id="rId9" Type="http://schemas.openxmlformats.org/officeDocument/2006/relationships/chart" Target="../charts/chart184.xml"/></Relationships>
</file>

<file path=ppt/slides/_rels/slide22.xml.rels><?xml version="1.0" encoding="UTF-8" standalone="yes"?>
<Relationships xmlns="http://schemas.openxmlformats.org/package/2006/relationships"><Relationship Id="rId8" Type="http://schemas.openxmlformats.org/officeDocument/2006/relationships/chart" Target="../charts/chart195.xml"/><Relationship Id="rId13" Type="http://schemas.openxmlformats.org/officeDocument/2006/relationships/chart" Target="../charts/chart200.xml"/><Relationship Id="rId3" Type="http://schemas.openxmlformats.org/officeDocument/2006/relationships/chart" Target="../charts/chart190.xml"/><Relationship Id="rId7" Type="http://schemas.openxmlformats.org/officeDocument/2006/relationships/chart" Target="../charts/chart194.xml"/><Relationship Id="rId12" Type="http://schemas.openxmlformats.org/officeDocument/2006/relationships/chart" Target="../charts/chart199.xml"/><Relationship Id="rId2" Type="http://schemas.openxmlformats.org/officeDocument/2006/relationships/chart" Target="../charts/chart189.xml"/><Relationship Id="rId1" Type="http://schemas.openxmlformats.org/officeDocument/2006/relationships/slideLayout" Target="../slideLayouts/slideLayout2.xml"/><Relationship Id="rId6" Type="http://schemas.openxmlformats.org/officeDocument/2006/relationships/chart" Target="../charts/chart193.xml"/><Relationship Id="rId11" Type="http://schemas.openxmlformats.org/officeDocument/2006/relationships/chart" Target="../charts/chart198.xml"/><Relationship Id="rId5" Type="http://schemas.openxmlformats.org/officeDocument/2006/relationships/chart" Target="../charts/chart192.xml"/><Relationship Id="rId10" Type="http://schemas.openxmlformats.org/officeDocument/2006/relationships/chart" Target="../charts/chart197.xml"/><Relationship Id="rId4" Type="http://schemas.openxmlformats.org/officeDocument/2006/relationships/chart" Target="../charts/chart191.xml"/><Relationship Id="rId9" Type="http://schemas.openxmlformats.org/officeDocument/2006/relationships/chart" Target="../charts/chart196.xml"/></Relationships>
</file>

<file path=ppt/slides/_rels/slide23.xml.rels><?xml version="1.0" encoding="UTF-8" standalone="yes"?>
<Relationships xmlns="http://schemas.openxmlformats.org/package/2006/relationships"><Relationship Id="rId8" Type="http://schemas.openxmlformats.org/officeDocument/2006/relationships/chart" Target="../charts/chart207.xml"/><Relationship Id="rId13" Type="http://schemas.openxmlformats.org/officeDocument/2006/relationships/chart" Target="../charts/chart212.xml"/><Relationship Id="rId3" Type="http://schemas.openxmlformats.org/officeDocument/2006/relationships/chart" Target="../charts/chart202.xml"/><Relationship Id="rId7" Type="http://schemas.openxmlformats.org/officeDocument/2006/relationships/chart" Target="../charts/chart206.xml"/><Relationship Id="rId12" Type="http://schemas.openxmlformats.org/officeDocument/2006/relationships/chart" Target="../charts/chart211.xml"/><Relationship Id="rId2" Type="http://schemas.openxmlformats.org/officeDocument/2006/relationships/chart" Target="../charts/chart201.xml"/><Relationship Id="rId1" Type="http://schemas.openxmlformats.org/officeDocument/2006/relationships/slideLayout" Target="../slideLayouts/slideLayout2.xml"/><Relationship Id="rId6" Type="http://schemas.openxmlformats.org/officeDocument/2006/relationships/chart" Target="../charts/chart205.xml"/><Relationship Id="rId11" Type="http://schemas.openxmlformats.org/officeDocument/2006/relationships/chart" Target="../charts/chart210.xml"/><Relationship Id="rId5" Type="http://schemas.openxmlformats.org/officeDocument/2006/relationships/chart" Target="../charts/chart204.xml"/><Relationship Id="rId10" Type="http://schemas.openxmlformats.org/officeDocument/2006/relationships/chart" Target="../charts/chart209.xml"/><Relationship Id="rId4" Type="http://schemas.openxmlformats.org/officeDocument/2006/relationships/chart" Target="../charts/chart203.xml"/><Relationship Id="rId9" Type="http://schemas.openxmlformats.org/officeDocument/2006/relationships/chart" Target="../charts/chart208.xml"/></Relationships>
</file>

<file path=ppt/slides/_rels/slide24.xml.rels><?xml version="1.0" encoding="UTF-8" standalone="yes"?>
<Relationships xmlns="http://schemas.openxmlformats.org/package/2006/relationships"><Relationship Id="rId8" Type="http://schemas.openxmlformats.org/officeDocument/2006/relationships/chart" Target="../charts/chart219.xml"/><Relationship Id="rId13" Type="http://schemas.openxmlformats.org/officeDocument/2006/relationships/chart" Target="../charts/chart224.xml"/><Relationship Id="rId3" Type="http://schemas.openxmlformats.org/officeDocument/2006/relationships/chart" Target="../charts/chart214.xml"/><Relationship Id="rId7" Type="http://schemas.openxmlformats.org/officeDocument/2006/relationships/chart" Target="../charts/chart218.xml"/><Relationship Id="rId12" Type="http://schemas.openxmlformats.org/officeDocument/2006/relationships/chart" Target="../charts/chart223.xml"/><Relationship Id="rId2" Type="http://schemas.openxmlformats.org/officeDocument/2006/relationships/chart" Target="../charts/chart213.xml"/><Relationship Id="rId1" Type="http://schemas.openxmlformats.org/officeDocument/2006/relationships/slideLayout" Target="../slideLayouts/slideLayout2.xml"/><Relationship Id="rId6" Type="http://schemas.openxmlformats.org/officeDocument/2006/relationships/chart" Target="../charts/chart217.xml"/><Relationship Id="rId11" Type="http://schemas.openxmlformats.org/officeDocument/2006/relationships/chart" Target="../charts/chart222.xml"/><Relationship Id="rId5" Type="http://schemas.openxmlformats.org/officeDocument/2006/relationships/chart" Target="../charts/chart216.xml"/><Relationship Id="rId15" Type="http://schemas.openxmlformats.org/officeDocument/2006/relationships/chart" Target="../charts/chart226.xml"/><Relationship Id="rId10" Type="http://schemas.openxmlformats.org/officeDocument/2006/relationships/chart" Target="../charts/chart221.xml"/><Relationship Id="rId4" Type="http://schemas.openxmlformats.org/officeDocument/2006/relationships/chart" Target="../charts/chart215.xml"/><Relationship Id="rId9" Type="http://schemas.openxmlformats.org/officeDocument/2006/relationships/chart" Target="../charts/chart220.xml"/><Relationship Id="rId14" Type="http://schemas.openxmlformats.org/officeDocument/2006/relationships/chart" Target="../charts/chart225.xml"/></Relationships>
</file>

<file path=ppt/slides/_rels/slide25.xml.rels><?xml version="1.0" encoding="UTF-8" standalone="yes"?>
<Relationships xmlns="http://schemas.openxmlformats.org/package/2006/relationships"><Relationship Id="rId8" Type="http://schemas.openxmlformats.org/officeDocument/2006/relationships/chart" Target="../charts/chart233.xml"/><Relationship Id="rId13" Type="http://schemas.openxmlformats.org/officeDocument/2006/relationships/chart" Target="../charts/chart238.xml"/><Relationship Id="rId3" Type="http://schemas.openxmlformats.org/officeDocument/2006/relationships/chart" Target="../charts/chart228.xml"/><Relationship Id="rId7" Type="http://schemas.openxmlformats.org/officeDocument/2006/relationships/chart" Target="../charts/chart232.xml"/><Relationship Id="rId12" Type="http://schemas.openxmlformats.org/officeDocument/2006/relationships/chart" Target="../charts/chart237.xml"/><Relationship Id="rId2" Type="http://schemas.openxmlformats.org/officeDocument/2006/relationships/chart" Target="../charts/chart227.xml"/><Relationship Id="rId1" Type="http://schemas.openxmlformats.org/officeDocument/2006/relationships/slideLayout" Target="../slideLayouts/slideLayout2.xml"/><Relationship Id="rId6" Type="http://schemas.openxmlformats.org/officeDocument/2006/relationships/chart" Target="../charts/chart231.xml"/><Relationship Id="rId11" Type="http://schemas.openxmlformats.org/officeDocument/2006/relationships/chart" Target="../charts/chart236.xml"/><Relationship Id="rId5" Type="http://schemas.openxmlformats.org/officeDocument/2006/relationships/chart" Target="../charts/chart230.xml"/><Relationship Id="rId10" Type="http://schemas.openxmlformats.org/officeDocument/2006/relationships/chart" Target="../charts/chart235.xml"/><Relationship Id="rId4" Type="http://schemas.openxmlformats.org/officeDocument/2006/relationships/chart" Target="../charts/chart229.xml"/><Relationship Id="rId9" Type="http://schemas.openxmlformats.org/officeDocument/2006/relationships/chart" Target="../charts/chart234.xml"/></Relationships>
</file>

<file path=ppt/slides/_rels/slide26.xml.rels><?xml version="1.0" encoding="UTF-8" standalone="yes"?>
<Relationships xmlns="http://schemas.openxmlformats.org/package/2006/relationships"><Relationship Id="rId8" Type="http://schemas.openxmlformats.org/officeDocument/2006/relationships/chart" Target="../charts/chart245.xml"/><Relationship Id="rId13" Type="http://schemas.openxmlformats.org/officeDocument/2006/relationships/chart" Target="../charts/chart250.xml"/><Relationship Id="rId3" Type="http://schemas.openxmlformats.org/officeDocument/2006/relationships/chart" Target="../charts/chart240.xml"/><Relationship Id="rId7" Type="http://schemas.openxmlformats.org/officeDocument/2006/relationships/chart" Target="../charts/chart244.xml"/><Relationship Id="rId12" Type="http://schemas.openxmlformats.org/officeDocument/2006/relationships/chart" Target="../charts/chart249.xml"/><Relationship Id="rId2" Type="http://schemas.openxmlformats.org/officeDocument/2006/relationships/chart" Target="../charts/chart239.xml"/><Relationship Id="rId1" Type="http://schemas.openxmlformats.org/officeDocument/2006/relationships/slideLayout" Target="../slideLayouts/slideLayout2.xml"/><Relationship Id="rId6" Type="http://schemas.openxmlformats.org/officeDocument/2006/relationships/chart" Target="../charts/chart243.xml"/><Relationship Id="rId11" Type="http://schemas.openxmlformats.org/officeDocument/2006/relationships/chart" Target="../charts/chart248.xml"/><Relationship Id="rId5" Type="http://schemas.openxmlformats.org/officeDocument/2006/relationships/chart" Target="../charts/chart242.xml"/><Relationship Id="rId10" Type="http://schemas.openxmlformats.org/officeDocument/2006/relationships/chart" Target="../charts/chart247.xml"/><Relationship Id="rId4" Type="http://schemas.openxmlformats.org/officeDocument/2006/relationships/chart" Target="../charts/chart241.xml"/><Relationship Id="rId9" Type="http://schemas.openxmlformats.org/officeDocument/2006/relationships/chart" Target="../charts/chart246.xml"/></Relationships>
</file>

<file path=ppt/slides/_rels/slide27.xml.rels><?xml version="1.0" encoding="UTF-8" standalone="yes"?>
<Relationships xmlns="http://schemas.openxmlformats.org/package/2006/relationships"><Relationship Id="rId8" Type="http://schemas.openxmlformats.org/officeDocument/2006/relationships/chart" Target="../charts/chart257.xml"/><Relationship Id="rId13" Type="http://schemas.openxmlformats.org/officeDocument/2006/relationships/chart" Target="../charts/chart262.xml"/><Relationship Id="rId3" Type="http://schemas.openxmlformats.org/officeDocument/2006/relationships/chart" Target="../charts/chart252.xml"/><Relationship Id="rId7" Type="http://schemas.openxmlformats.org/officeDocument/2006/relationships/chart" Target="../charts/chart256.xml"/><Relationship Id="rId12" Type="http://schemas.openxmlformats.org/officeDocument/2006/relationships/chart" Target="../charts/chart261.xml"/><Relationship Id="rId2" Type="http://schemas.openxmlformats.org/officeDocument/2006/relationships/chart" Target="../charts/chart251.xml"/><Relationship Id="rId1" Type="http://schemas.openxmlformats.org/officeDocument/2006/relationships/slideLayout" Target="../slideLayouts/slideLayout2.xml"/><Relationship Id="rId6" Type="http://schemas.openxmlformats.org/officeDocument/2006/relationships/chart" Target="../charts/chart255.xml"/><Relationship Id="rId11" Type="http://schemas.openxmlformats.org/officeDocument/2006/relationships/chart" Target="../charts/chart260.xml"/><Relationship Id="rId5" Type="http://schemas.openxmlformats.org/officeDocument/2006/relationships/chart" Target="../charts/chart254.xml"/><Relationship Id="rId10" Type="http://schemas.openxmlformats.org/officeDocument/2006/relationships/chart" Target="../charts/chart259.xml"/><Relationship Id="rId4" Type="http://schemas.openxmlformats.org/officeDocument/2006/relationships/chart" Target="../charts/chart253.xml"/><Relationship Id="rId9" Type="http://schemas.openxmlformats.org/officeDocument/2006/relationships/chart" Target="../charts/chart258.xml"/></Relationships>
</file>

<file path=ppt/slides/_rels/slide28.xml.rels><?xml version="1.0" encoding="UTF-8" standalone="yes"?>
<Relationships xmlns="http://schemas.openxmlformats.org/package/2006/relationships"><Relationship Id="rId8" Type="http://schemas.openxmlformats.org/officeDocument/2006/relationships/chart" Target="../charts/chart269.xml"/><Relationship Id="rId13" Type="http://schemas.openxmlformats.org/officeDocument/2006/relationships/chart" Target="../charts/chart274.xml"/><Relationship Id="rId3" Type="http://schemas.openxmlformats.org/officeDocument/2006/relationships/chart" Target="../charts/chart264.xml"/><Relationship Id="rId7" Type="http://schemas.openxmlformats.org/officeDocument/2006/relationships/chart" Target="../charts/chart268.xml"/><Relationship Id="rId12" Type="http://schemas.openxmlformats.org/officeDocument/2006/relationships/chart" Target="../charts/chart273.xml"/><Relationship Id="rId2" Type="http://schemas.openxmlformats.org/officeDocument/2006/relationships/chart" Target="../charts/chart263.xml"/><Relationship Id="rId1" Type="http://schemas.openxmlformats.org/officeDocument/2006/relationships/slideLayout" Target="../slideLayouts/slideLayout2.xml"/><Relationship Id="rId6" Type="http://schemas.openxmlformats.org/officeDocument/2006/relationships/chart" Target="../charts/chart267.xml"/><Relationship Id="rId11" Type="http://schemas.openxmlformats.org/officeDocument/2006/relationships/chart" Target="../charts/chart272.xml"/><Relationship Id="rId5" Type="http://schemas.openxmlformats.org/officeDocument/2006/relationships/chart" Target="../charts/chart266.xml"/><Relationship Id="rId10" Type="http://schemas.openxmlformats.org/officeDocument/2006/relationships/chart" Target="../charts/chart271.xml"/><Relationship Id="rId4" Type="http://schemas.openxmlformats.org/officeDocument/2006/relationships/chart" Target="../charts/chart265.xml"/><Relationship Id="rId9" Type="http://schemas.openxmlformats.org/officeDocument/2006/relationships/chart" Target="../charts/chart270.xml"/></Relationships>
</file>

<file path=ppt/slides/_rels/slide29.xml.rels><?xml version="1.0" encoding="UTF-8" standalone="yes"?>
<Relationships xmlns="http://schemas.openxmlformats.org/package/2006/relationships"><Relationship Id="rId8" Type="http://schemas.openxmlformats.org/officeDocument/2006/relationships/chart" Target="../charts/chart281.xml"/><Relationship Id="rId13" Type="http://schemas.openxmlformats.org/officeDocument/2006/relationships/chart" Target="../charts/chart286.xml"/><Relationship Id="rId3" Type="http://schemas.openxmlformats.org/officeDocument/2006/relationships/chart" Target="../charts/chart276.xml"/><Relationship Id="rId7" Type="http://schemas.openxmlformats.org/officeDocument/2006/relationships/chart" Target="../charts/chart280.xml"/><Relationship Id="rId12" Type="http://schemas.openxmlformats.org/officeDocument/2006/relationships/chart" Target="../charts/chart285.xml"/><Relationship Id="rId2" Type="http://schemas.openxmlformats.org/officeDocument/2006/relationships/chart" Target="../charts/chart275.xml"/><Relationship Id="rId1" Type="http://schemas.openxmlformats.org/officeDocument/2006/relationships/slideLayout" Target="../slideLayouts/slideLayout2.xml"/><Relationship Id="rId6" Type="http://schemas.openxmlformats.org/officeDocument/2006/relationships/chart" Target="../charts/chart279.xml"/><Relationship Id="rId11" Type="http://schemas.openxmlformats.org/officeDocument/2006/relationships/chart" Target="../charts/chart284.xml"/><Relationship Id="rId5" Type="http://schemas.openxmlformats.org/officeDocument/2006/relationships/chart" Target="../charts/chart278.xml"/><Relationship Id="rId10" Type="http://schemas.openxmlformats.org/officeDocument/2006/relationships/chart" Target="../charts/chart283.xml"/><Relationship Id="rId4" Type="http://schemas.openxmlformats.org/officeDocument/2006/relationships/chart" Target="../charts/chart277.xml"/><Relationship Id="rId9" Type="http://schemas.openxmlformats.org/officeDocument/2006/relationships/chart" Target="../charts/chart28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hart" Target="../charts/chart293.xml"/><Relationship Id="rId13" Type="http://schemas.openxmlformats.org/officeDocument/2006/relationships/chart" Target="../charts/chart298.xml"/><Relationship Id="rId3" Type="http://schemas.openxmlformats.org/officeDocument/2006/relationships/chart" Target="../charts/chart288.xml"/><Relationship Id="rId7" Type="http://schemas.openxmlformats.org/officeDocument/2006/relationships/chart" Target="../charts/chart292.xml"/><Relationship Id="rId12" Type="http://schemas.openxmlformats.org/officeDocument/2006/relationships/chart" Target="../charts/chart297.xml"/><Relationship Id="rId2" Type="http://schemas.openxmlformats.org/officeDocument/2006/relationships/chart" Target="../charts/chart287.xml"/><Relationship Id="rId1" Type="http://schemas.openxmlformats.org/officeDocument/2006/relationships/slideLayout" Target="../slideLayouts/slideLayout2.xml"/><Relationship Id="rId6" Type="http://schemas.openxmlformats.org/officeDocument/2006/relationships/chart" Target="../charts/chart291.xml"/><Relationship Id="rId11" Type="http://schemas.openxmlformats.org/officeDocument/2006/relationships/chart" Target="../charts/chart296.xml"/><Relationship Id="rId5" Type="http://schemas.openxmlformats.org/officeDocument/2006/relationships/chart" Target="../charts/chart290.xml"/><Relationship Id="rId10" Type="http://schemas.openxmlformats.org/officeDocument/2006/relationships/chart" Target="../charts/chart295.xml"/><Relationship Id="rId4" Type="http://schemas.openxmlformats.org/officeDocument/2006/relationships/chart" Target="../charts/chart289.xml"/><Relationship Id="rId9" Type="http://schemas.openxmlformats.org/officeDocument/2006/relationships/chart" Target="../charts/chart29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hart" Target="../charts/chart305.xml"/><Relationship Id="rId13" Type="http://schemas.openxmlformats.org/officeDocument/2006/relationships/chart" Target="../charts/chart310.xml"/><Relationship Id="rId3" Type="http://schemas.openxmlformats.org/officeDocument/2006/relationships/chart" Target="../charts/chart300.xml"/><Relationship Id="rId7" Type="http://schemas.openxmlformats.org/officeDocument/2006/relationships/chart" Target="../charts/chart304.xml"/><Relationship Id="rId12" Type="http://schemas.openxmlformats.org/officeDocument/2006/relationships/chart" Target="../charts/chart309.xml"/><Relationship Id="rId2" Type="http://schemas.openxmlformats.org/officeDocument/2006/relationships/chart" Target="../charts/chart299.xml"/><Relationship Id="rId1" Type="http://schemas.openxmlformats.org/officeDocument/2006/relationships/slideLayout" Target="../slideLayouts/slideLayout2.xml"/><Relationship Id="rId6" Type="http://schemas.openxmlformats.org/officeDocument/2006/relationships/chart" Target="../charts/chart303.xml"/><Relationship Id="rId11" Type="http://schemas.openxmlformats.org/officeDocument/2006/relationships/chart" Target="../charts/chart308.xml"/><Relationship Id="rId5" Type="http://schemas.openxmlformats.org/officeDocument/2006/relationships/chart" Target="../charts/chart302.xml"/><Relationship Id="rId10" Type="http://schemas.openxmlformats.org/officeDocument/2006/relationships/chart" Target="../charts/chart307.xml"/><Relationship Id="rId4" Type="http://schemas.openxmlformats.org/officeDocument/2006/relationships/chart" Target="../charts/chart301.xml"/><Relationship Id="rId9" Type="http://schemas.openxmlformats.org/officeDocument/2006/relationships/chart" Target="../charts/chart306.xml"/></Relationships>
</file>

<file path=ppt/slides/_rels/slide33.xml.rels><?xml version="1.0" encoding="UTF-8" standalone="yes"?>
<Relationships xmlns="http://schemas.openxmlformats.org/package/2006/relationships"><Relationship Id="rId8" Type="http://schemas.openxmlformats.org/officeDocument/2006/relationships/chart" Target="../charts/chart317.xml"/><Relationship Id="rId13" Type="http://schemas.openxmlformats.org/officeDocument/2006/relationships/chart" Target="../charts/chart322.xml"/><Relationship Id="rId3" Type="http://schemas.openxmlformats.org/officeDocument/2006/relationships/chart" Target="../charts/chart312.xml"/><Relationship Id="rId7" Type="http://schemas.openxmlformats.org/officeDocument/2006/relationships/chart" Target="../charts/chart316.xml"/><Relationship Id="rId12" Type="http://schemas.openxmlformats.org/officeDocument/2006/relationships/chart" Target="../charts/chart321.xml"/><Relationship Id="rId2" Type="http://schemas.openxmlformats.org/officeDocument/2006/relationships/chart" Target="../charts/chart311.xml"/><Relationship Id="rId1" Type="http://schemas.openxmlformats.org/officeDocument/2006/relationships/slideLayout" Target="../slideLayouts/slideLayout2.xml"/><Relationship Id="rId6" Type="http://schemas.openxmlformats.org/officeDocument/2006/relationships/chart" Target="../charts/chart315.xml"/><Relationship Id="rId11" Type="http://schemas.openxmlformats.org/officeDocument/2006/relationships/chart" Target="../charts/chart320.xml"/><Relationship Id="rId5" Type="http://schemas.openxmlformats.org/officeDocument/2006/relationships/chart" Target="../charts/chart314.xml"/><Relationship Id="rId10" Type="http://schemas.openxmlformats.org/officeDocument/2006/relationships/chart" Target="../charts/chart319.xml"/><Relationship Id="rId4" Type="http://schemas.openxmlformats.org/officeDocument/2006/relationships/chart" Target="../charts/chart313.xml"/><Relationship Id="rId9" Type="http://schemas.openxmlformats.org/officeDocument/2006/relationships/chart" Target="../charts/chart318.xml"/></Relationships>
</file>

<file path=ppt/slides/_rels/slide34.xml.rels><?xml version="1.0" encoding="UTF-8" standalone="yes"?>
<Relationships xmlns="http://schemas.openxmlformats.org/package/2006/relationships"><Relationship Id="rId8" Type="http://schemas.openxmlformats.org/officeDocument/2006/relationships/chart" Target="../charts/chart329.xml"/><Relationship Id="rId13" Type="http://schemas.openxmlformats.org/officeDocument/2006/relationships/chart" Target="../charts/chart334.xml"/><Relationship Id="rId3" Type="http://schemas.openxmlformats.org/officeDocument/2006/relationships/chart" Target="../charts/chart324.xml"/><Relationship Id="rId7" Type="http://schemas.openxmlformats.org/officeDocument/2006/relationships/chart" Target="../charts/chart328.xml"/><Relationship Id="rId12" Type="http://schemas.openxmlformats.org/officeDocument/2006/relationships/chart" Target="../charts/chart333.xml"/><Relationship Id="rId2" Type="http://schemas.openxmlformats.org/officeDocument/2006/relationships/chart" Target="../charts/chart323.xml"/><Relationship Id="rId1" Type="http://schemas.openxmlformats.org/officeDocument/2006/relationships/slideLayout" Target="../slideLayouts/slideLayout2.xml"/><Relationship Id="rId6" Type="http://schemas.openxmlformats.org/officeDocument/2006/relationships/chart" Target="../charts/chart327.xml"/><Relationship Id="rId11" Type="http://schemas.openxmlformats.org/officeDocument/2006/relationships/chart" Target="../charts/chart332.xml"/><Relationship Id="rId5" Type="http://schemas.openxmlformats.org/officeDocument/2006/relationships/chart" Target="../charts/chart326.xml"/><Relationship Id="rId10" Type="http://schemas.openxmlformats.org/officeDocument/2006/relationships/chart" Target="../charts/chart331.xml"/><Relationship Id="rId4" Type="http://schemas.openxmlformats.org/officeDocument/2006/relationships/chart" Target="../charts/chart325.xml"/><Relationship Id="rId9" Type="http://schemas.openxmlformats.org/officeDocument/2006/relationships/chart" Target="../charts/chart330.xml"/></Relationships>
</file>

<file path=ppt/slides/_rels/slide35.xml.rels><?xml version="1.0" encoding="UTF-8" standalone="yes"?>
<Relationships xmlns="http://schemas.openxmlformats.org/package/2006/relationships"><Relationship Id="rId8" Type="http://schemas.openxmlformats.org/officeDocument/2006/relationships/chart" Target="../charts/chart341.xml"/><Relationship Id="rId13" Type="http://schemas.openxmlformats.org/officeDocument/2006/relationships/chart" Target="../charts/chart346.xml"/><Relationship Id="rId3" Type="http://schemas.openxmlformats.org/officeDocument/2006/relationships/chart" Target="../charts/chart336.xml"/><Relationship Id="rId7" Type="http://schemas.openxmlformats.org/officeDocument/2006/relationships/chart" Target="../charts/chart340.xml"/><Relationship Id="rId12" Type="http://schemas.openxmlformats.org/officeDocument/2006/relationships/chart" Target="../charts/chart345.xml"/><Relationship Id="rId2" Type="http://schemas.openxmlformats.org/officeDocument/2006/relationships/chart" Target="../charts/chart335.xml"/><Relationship Id="rId1" Type="http://schemas.openxmlformats.org/officeDocument/2006/relationships/slideLayout" Target="../slideLayouts/slideLayout2.xml"/><Relationship Id="rId6" Type="http://schemas.openxmlformats.org/officeDocument/2006/relationships/chart" Target="../charts/chart339.xml"/><Relationship Id="rId11" Type="http://schemas.openxmlformats.org/officeDocument/2006/relationships/chart" Target="../charts/chart344.xml"/><Relationship Id="rId5" Type="http://schemas.openxmlformats.org/officeDocument/2006/relationships/chart" Target="../charts/chart338.xml"/><Relationship Id="rId10" Type="http://schemas.openxmlformats.org/officeDocument/2006/relationships/chart" Target="../charts/chart343.xml"/><Relationship Id="rId4" Type="http://schemas.openxmlformats.org/officeDocument/2006/relationships/chart" Target="../charts/chart337.xml"/><Relationship Id="rId9" Type="http://schemas.openxmlformats.org/officeDocument/2006/relationships/chart" Target="../charts/chart342.xml"/></Relationships>
</file>

<file path=ppt/slides/_rels/slide36.xml.rels><?xml version="1.0" encoding="UTF-8" standalone="yes"?>
<Relationships xmlns="http://schemas.openxmlformats.org/package/2006/relationships"><Relationship Id="rId8" Type="http://schemas.openxmlformats.org/officeDocument/2006/relationships/chart" Target="../charts/chart353.xml"/><Relationship Id="rId13" Type="http://schemas.openxmlformats.org/officeDocument/2006/relationships/chart" Target="../charts/chart358.xml"/><Relationship Id="rId3" Type="http://schemas.openxmlformats.org/officeDocument/2006/relationships/chart" Target="../charts/chart348.xml"/><Relationship Id="rId7" Type="http://schemas.openxmlformats.org/officeDocument/2006/relationships/chart" Target="../charts/chart352.xml"/><Relationship Id="rId12" Type="http://schemas.openxmlformats.org/officeDocument/2006/relationships/chart" Target="../charts/chart357.xml"/><Relationship Id="rId2" Type="http://schemas.openxmlformats.org/officeDocument/2006/relationships/chart" Target="../charts/chart347.xml"/><Relationship Id="rId1" Type="http://schemas.openxmlformats.org/officeDocument/2006/relationships/slideLayout" Target="../slideLayouts/slideLayout2.xml"/><Relationship Id="rId6" Type="http://schemas.openxmlformats.org/officeDocument/2006/relationships/chart" Target="../charts/chart351.xml"/><Relationship Id="rId11" Type="http://schemas.openxmlformats.org/officeDocument/2006/relationships/chart" Target="../charts/chart356.xml"/><Relationship Id="rId5" Type="http://schemas.openxmlformats.org/officeDocument/2006/relationships/chart" Target="../charts/chart350.xml"/><Relationship Id="rId10" Type="http://schemas.openxmlformats.org/officeDocument/2006/relationships/chart" Target="../charts/chart355.xml"/><Relationship Id="rId4" Type="http://schemas.openxmlformats.org/officeDocument/2006/relationships/chart" Target="../charts/chart349.xml"/><Relationship Id="rId9" Type="http://schemas.openxmlformats.org/officeDocument/2006/relationships/chart" Target="../charts/chart354.xml"/></Relationships>
</file>

<file path=ppt/slides/_rels/slide37.xml.rels><?xml version="1.0" encoding="UTF-8" standalone="yes"?>
<Relationships xmlns="http://schemas.openxmlformats.org/package/2006/relationships"><Relationship Id="rId8" Type="http://schemas.openxmlformats.org/officeDocument/2006/relationships/chart" Target="../charts/chart365.xml"/><Relationship Id="rId13" Type="http://schemas.openxmlformats.org/officeDocument/2006/relationships/chart" Target="../charts/chart370.xml"/><Relationship Id="rId3" Type="http://schemas.openxmlformats.org/officeDocument/2006/relationships/chart" Target="../charts/chart360.xml"/><Relationship Id="rId7" Type="http://schemas.openxmlformats.org/officeDocument/2006/relationships/chart" Target="../charts/chart364.xml"/><Relationship Id="rId12" Type="http://schemas.openxmlformats.org/officeDocument/2006/relationships/chart" Target="../charts/chart369.xml"/><Relationship Id="rId2" Type="http://schemas.openxmlformats.org/officeDocument/2006/relationships/chart" Target="../charts/chart359.xml"/><Relationship Id="rId1" Type="http://schemas.openxmlformats.org/officeDocument/2006/relationships/slideLayout" Target="../slideLayouts/slideLayout2.xml"/><Relationship Id="rId6" Type="http://schemas.openxmlformats.org/officeDocument/2006/relationships/chart" Target="../charts/chart363.xml"/><Relationship Id="rId11" Type="http://schemas.openxmlformats.org/officeDocument/2006/relationships/chart" Target="../charts/chart368.xml"/><Relationship Id="rId5" Type="http://schemas.openxmlformats.org/officeDocument/2006/relationships/chart" Target="../charts/chart362.xml"/><Relationship Id="rId10" Type="http://schemas.openxmlformats.org/officeDocument/2006/relationships/chart" Target="../charts/chart367.xml"/><Relationship Id="rId4" Type="http://schemas.openxmlformats.org/officeDocument/2006/relationships/chart" Target="../charts/chart361.xml"/><Relationship Id="rId9" Type="http://schemas.openxmlformats.org/officeDocument/2006/relationships/chart" Target="../charts/chart366.xml"/></Relationships>
</file>

<file path=ppt/slides/_rels/slide38.xml.rels><?xml version="1.0" encoding="UTF-8" standalone="yes"?>
<Relationships xmlns="http://schemas.openxmlformats.org/package/2006/relationships"><Relationship Id="rId8" Type="http://schemas.openxmlformats.org/officeDocument/2006/relationships/chart" Target="../charts/chart377.xml"/><Relationship Id="rId13" Type="http://schemas.openxmlformats.org/officeDocument/2006/relationships/chart" Target="../charts/chart382.xml"/><Relationship Id="rId3" Type="http://schemas.openxmlformats.org/officeDocument/2006/relationships/chart" Target="../charts/chart372.xml"/><Relationship Id="rId7" Type="http://schemas.openxmlformats.org/officeDocument/2006/relationships/chart" Target="../charts/chart376.xml"/><Relationship Id="rId12" Type="http://schemas.openxmlformats.org/officeDocument/2006/relationships/chart" Target="../charts/chart381.xml"/><Relationship Id="rId2" Type="http://schemas.openxmlformats.org/officeDocument/2006/relationships/chart" Target="../charts/chart371.xml"/><Relationship Id="rId1" Type="http://schemas.openxmlformats.org/officeDocument/2006/relationships/slideLayout" Target="../slideLayouts/slideLayout2.xml"/><Relationship Id="rId6" Type="http://schemas.openxmlformats.org/officeDocument/2006/relationships/chart" Target="../charts/chart375.xml"/><Relationship Id="rId11" Type="http://schemas.openxmlformats.org/officeDocument/2006/relationships/chart" Target="../charts/chart380.xml"/><Relationship Id="rId5" Type="http://schemas.openxmlformats.org/officeDocument/2006/relationships/chart" Target="../charts/chart374.xml"/><Relationship Id="rId10" Type="http://schemas.openxmlformats.org/officeDocument/2006/relationships/chart" Target="../charts/chart379.xml"/><Relationship Id="rId4" Type="http://schemas.openxmlformats.org/officeDocument/2006/relationships/chart" Target="../charts/chart373.xml"/><Relationship Id="rId9" Type="http://schemas.openxmlformats.org/officeDocument/2006/relationships/chart" Target="../charts/chart378.xml"/></Relationships>
</file>

<file path=ppt/slides/_rels/slide39.xml.rels><?xml version="1.0" encoding="UTF-8" standalone="yes"?>
<Relationships xmlns="http://schemas.openxmlformats.org/package/2006/relationships"><Relationship Id="rId8" Type="http://schemas.openxmlformats.org/officeDocument/2006/relationships/chart" Target="../charts/chart389.xml"/><Relationship Id="rId13" Type="http://schemas.openxmlformats.org/officeDocument/2006/relationships/chart" Target="../charts/chart394.xml"/><Relationship Id="rId3" Type="http://schemas.openxmlformats.org/officeDocument/2006/relationships/chart" Target="../charts/chart384.xml"/><Relationship Id="rId7" Type="http://schemas.openxmlformats.org/officeDocument/2006/relationships/chart" Target="../charts/chart388.xml"/><Relationship Id="rId12" Type="http://schemas.openxmlformats.org/officeDocument/2006/relationships/chart" Target="../charts/chart393.xml"/><Relationship Id="rId2" Type="http://schemas.openxmlformats.org/officeDocument/2006/relationships/chart" Target="../charts/chart383.xml"/><Relationship Id="rId1" Type="http://schemas.openxmlformats.org/officeDocument/2006/relationships/slideLayout" Target="../slideLayouts/slideLayout2.xml"/><Relationship Id="rId6" Type="http://schemas.openxmlformats.org/officeDocument/2006/relationships/chart" Target="../charts/chart387.xml"/><Relationship Id="rId11" Type="http://schemas.openxmlformats.org/officeDocument/2006/relationships/chart" Target="../charts/chart392.xml"/><Relationship Id="rId5" Type="http://schemas.openxmlformats.org/officeDocument/2006/relationships/chart" Target="../charts/chart386.xml"/><Relationship Id="rId10" Type="http://schemas.openxmlformats.org/officeDocument/2006/relationships/chart" Target="../charts/chart391.xml"/><Relationship Id="rId4" Type="http://schemas.openxmlformats.org/officeDocument/2006/relationships/chart" Target="../charts/chart385.xml"/><Relationship Id="rId9" Type="http://schemas.openxmlformats.org/officeDocument/2006/relationships/chart" Target="../charts/chart39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chart" Target="../charts/chart401.xml"/><Relationship Id="rId13" Type="http://schemas.openxmlformats.org/officeDocument/2006/relationships/chart" Target="../charts/chart406.xml"/><Relationship Id="rId3" Type="http://schemas.openxmlformats.org/officeDocument/2006/relationships/chart" Target="../charts/chart396.xml"/><Relationship Id="rId7" Type="http://schemas.openxmlformats.org/officeDocument/2006/relationships/chart" Target="../charts/chart400.xml"/><Relationship Id="rId12" Type="http://schemas.openxmlformats.org/officeDocument/2006/relationships/chart" Target="../charts/chart405.xml"/><Relationship Id="rId2" Type="http://schemas.openxmlformats.org/officeDocument/2006/relationships/chart" Target="../charts/chart395.xml"/><Relationship Id="rId1" Type="http://schemas.openxmlformats.org/officeDocument/2006/relationships/slideLayout" Target="../slideLayouts/slideLayout2.xml"/><Relationship Id="rId6" Type="http://schemas.openxmlformats.org/officeDocument/2006/relationships/chart" Target="../charts/chart399.xml"/><Relationship Id="rId11" Type="http://schemas.openxmlformats.org/officeDocument/2006/relationships/chart" Target="../charts/chart404.xml"/><Relationship Id="rId5" Type="http://schemas.openxmlformats.org/officeDocument/2006/relationships/chart" Target="../charts/chart398.xml"/><Relationship Id="rId10" Type="http://schemas.openxmlformats.org/officeDocument/2006/relationships/chart" Target="../charts/chart403.xml"/><Relationship Id="rId4" Type="http://schemas.openxmlformats.org/officeDocument/2006/relationships/chart" Target="../charts/chart397.xml"/><Relationship Id="rId9" Type="http://schemas.openxmlformats.org/officeDocument/2006/relationships/chart" Target="../charts/chart40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0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09.xml"/><Relationship Id="rId2" Type="http://schemas.openxmlformats.org/officeDocument/2006/relationships/chart" Target="../charts/chart40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11.xml"/><Relationship Id="rId2" Type="http://schemas.openxmlformats.org/officeDocument/2006/relationships/chart" Target="../charts/chart410.xml"/><Relationship Id="rId1" Type="http://schemas.openxmlformats.org/officeDocument/2006/relationships/slideLayout" Target="../slideLayouts/slideLayout2.xml"/><Relationship Id="rId6" Type="http://schemas.openxmlformats.org/officeDocument/2006/relationships/chart" Target="../charts/chart414.xml"/><Relationship Id="rId5" Type="http://schemas.openxmlformats.org/officeDocument/2006/relationships/chart" Target="../charts/chart413.xml"/><Relationship Id="rId4" Type="http://schemas.openxmlformats.org/officeDocument/2006/relationships/chart" Target="../charts/chart412.xml"/></Relationships>
</file>

<file path=ppt/slides/_rels/slide45.xml.rels><?xml version="1.0" encoding="UTF-8" standalone="yes"?>
<Relationships xmlns="http://schemas.openxmlformats.org/package/2006/relationships"><Relationship Id="rId3" Type="http://schemas.openxmlformats.org/officeDocument/2006/relationships/chart" Target="../charts/chart416.xml"/><Relationship Id="rId2" Type="http://schemas.openxmlformats.org/officeDocument/2006/relationships/chart" Target="../charts/chart415.xml"/><Relationship Id="rId1" Type="http://schemas.openxmlformats.org/officeDocument/2006/relationships/slideLayout" Target="../slideLayouts/slideLayout2.xml"/><Relationship Id="rId6" Type="http://schemas.openxmlformats.org/officeDocument/2006/relationships/chart" Target="../charts/chart419.xml"/><Relationship Id="rId5" Type="http://schemas.openxmlformats.org/officeDocument/2006/relationships/chart" Target="../charts/chart418.xml"/><Relationship Id="rId4" Type="http://schemas.openxmlformats.org/officeDocument/2006/relationships/chart" Target="../charts/chart417.xml"/></Relationships>
</file>

<file path=ppt/slides/_rels/slide46.xml.rels><?xml version="1.0" encoding="UTF-8" standalone="yes"?>
<Relationships xmlns="http://schemas.openxmlformats.org/package/2006/relationships"><Relationship Id="rId2" Type="http://schemas.openxmlformats.org/officeDocument/2006/relationships/chart" Target="../charts/chart4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22.xml"/><Relationship Id="rId2" Type="http://schemas.openxmlformats.org/officeDocument/2006/relationships/chart" Target="../charts/chart4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24.xml"/><Relationship Id="rId7" Type="http://schemas.openxmlformats.org/officeDocument/2006/relationships/chart" Target="../charts/chart428.xml"/><Relationship Id="rId2" Type="http://schemas.openxmlformats.org/officeDocument/2006/relationships/chart" Target="../charts/chart423.xml"/><Relationship Id="rId1" Type="http://schemas.openxmlformats.org/officeDocument/2006/relationships/slideLayout" Target="../slideLayouts/slideLayout2.xml"/><Relationship Id="rId6" Type="http://schemas.openxmlformats.org/officeDocument/2006/relationships/chart" Target="../charts/chart427.xml"/><Relationship Id="rId5" Type="http://schemas.openxmlformats.org/officeDocument/2006/relationships/chart" Target="../charts/chart426.xml"/><Relationship Id="rId4" Type="http://schemas.openxmlformats.org/officeDocument/2006/relationships/chart" Target="../charts/chart425.xml"/></Relationships>
</file>

<file path=ppt/slides/_rels/slide49.xml.rels><?xml version="1.0" encoding="UTF-8" standalone="yes"?>
<Relationships xmlns="http://schemas.openxmlformats.org/package/2006/relationships"><Relationship Id="rId3" Type="http://schemas.openxmlformats.org/officeDocument/2006/relationships/chart" Target="../charts/chart430.xml"/><Relationship Id="rId2" Type="http://schemas.openxmlformats.org/officeDocument/2006/relationships/chart" Target="../charts/chart429.xml"/><Relationship Id="rId1" Type="http://schemas.openxmlformats.org/officeDocument/2006/relationships/slideLayout" Target="../slideLayouts/slideLayout2.xml"/><Relationship Id="rId6" Type="http://schemas.openxmlformats.org/officeDocument/2006/relationships/chart" Target="../charts/chart433.xml"/><Relationship Id="rId5" Type="http://schemas.openxmlformats.org/officeDocument/2006/relationships/chart" Target="../charts/chart432.xml"/><Relationship Id="rId4" Type="http://schemas.openxmlformats.org/officeDocument/2006/relationships/chart" Target="../charts/chart4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chart" Target="../charts/chart440.xml"/><Relationship Id="rId13" Type="http://schemas.openxmlformats.org/officeDocument/2006/relationships/chart" Target="../charts/chart445.xml"/><Relationship Id="rId3" Type="http://schemas.openxmlformats.org/officeDocument/2006/relationships/chart" Target="../charts/chart435.xml"/><Relationship Id="rId7" Type="http://schemas.openxmlformats.org/officeDocument/2006/relationships/chart" Target="../charts/chart439.xml"/><Relationship Id="rId12" Type="http://schemas.openxmlformats.org/officeDocument/2006/relationships/chart" Target="../charts/chart444.xml"/><Relationship Id="rId2" Type="http://schemas.openxmlformats.org/officeDocument/2006/relationships/chart" Target="../charts/chart434.xml"/><Relationship Id="rId1" Type="http://schemas.openxmlformats.org/officeDocument/2006/relationships/slideLayout" Target="../slideLayouts/slideLayout2.xml"/><Relationship Id="rId6" Type="http://schemas.openxmlformats.org/officeDocument/2006/relationships/chart" Target="../charts/chart438.xml"/><Relationship Id="rId11" Type="http://schemas.openxmlformats.org/officeDocument/2006/relationships/chart" Target="../charts/chart443.xml"/><Relationship Id="rId5" Type="http://schemas.openxmlformats.org/officeDocument/2006/relationships/chart" Target="../charts/chart437.xml"/><Relationship Id="rId10" Type="http://schemas.openxmlformats.org/officeDocument/2006/relationships/chart" Target="../charts/chart442.xml"/><Relationship Id="rId4" Type="http://schemas.openxmlformats.org/officeDocument/2006/relationships/chart" Target="../charts/chart436.xml"/><Relationship Id="rId9" Type="http://schemas.openxmlformats.org/officeDocument/2006/relationships/chart" Target="../charts/chart4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4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7.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6.xml"/><Relationship Id="rId3" Type="http://schemas.openxmlformats.org/officeDocument/2006/relationships/chart" Target="../charts/chart16.xml"/><Relationship Id="rId7" Type="http://schemas.openxmlformats.org/officeDocument/2006/relationships/chart" Target="../charts/chart20.xml"/><Relationship Id="rId12" Type="http://schemas.openxmlformats.org/officeDocument/2006/relationships/chart" Target="../charts/chart25.xml"/><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chart" Target="../charts/chart19.xml"/><Relationship Id="rId11" Type="http://schemas.openxmlformats.org/officeDocument/2006/relationships/chart" Target="../charts/chart24.xml"/><Relationship Id="rId5" Type="http://schemas.openxmlformats.org/officeDocument/2006/relationships/chart" Target="../charts/chart18.xml"/><Relationship Id="rId10" Type="http://schemas.openxmlformats.org/officeDocument/2006/relationships/chart" Target="../charts/chart23.xml"/><Relationship Id="rId4" Type="http://schemas.openxmlformats.org/officeDocument/2006/relationships/chart" Target="../charts/chart17.xml"/><Relationship Id="rId9" Type="http://schemas.openxmlformats.org/officeDocument/2006/relationships/chart" Target="../charts/chart22.xml"/></Relationships>
</file>

<file path=ppt/slides/_rels/slide8.xml.rels><?xml version="1.0" encoding="UTF-8" standalone="yes"?>
<Relationships xmlns="http://schemas.openxmlformats.org/package/2006/relationships"><Relationship Id="rId8" Type="http://schemas.openxmlformats.org/officeDocument/2006/relationships/chart" Target="../charts/chart33.xml"/><Relationship Id="rId13" Type="http://schemas.openxmlformats.org/officeDocument/2006/relationships/chart" Target="../charts/chart38.xml"/><Relationship Id="rId3" Type="http://schemas.openxmlformats.org/officeDocument/2006/relationships/chart" Target="../charts/chart28.xml"/><Relationship Id="rId7" Type="http://schemas.openxmlformats.org/officeDocument/2006/relationships/chart" Target="../charts/chart32.xml"/><Relationship Id="rId12" Type="http://schemas.openxmlformats.org/officeDocument/2006/relationships/chart" Target="../charts/chart37.xml"/><Relationship Id="rId2" Type="http://schemas.openxmlformats.org/officeDocument/2006/relationships/chart" Target="../charts/chart27.xml"/><Relationship Id="rId1" Type="http://schemas.openxmlformats.org/officeDocument/2006/relationships/slideLayout" Target="../slideLayouts/slideLayout2.xml"/><Relationship Id="rId6" Type="http://schemas.openxmlformats.org/officeDocument/2006/relationships/chart" Target="../charts/chart31.xml"/><Relationship Id="rId11" Type="http://schemas.openxmlformats.org/officeDocument/2006/relationships/chart" Target="../charts/chart36.xml"/><Relationship Id="rId5" Type="http://schemas.openxmlformats.org/officeDocument/2006/relationships/chart" Target="../charts/chart30.xml"/><Relationship Id="rId10" Type="http://schemas.openxmlformats.org/officeDocument/2006/relationships/chart" Target="../charts/chart35.xml"/><Relationship Id="rId4" Type="http://schemas.openxmlformats.org/officeDocument/2006/relationships/chart" Target="../charts/chart29.xml"/><Relationship Id="rId9" Type="http://schemas.openxmlformats.org/officeDocument/2006/relationships/chart" Target="../charts/chart34.xml"/><Relationship Id="rId14" Type="http://schemas.openxmlformats.org/officeDocument/2006/relationships/chart" Target="../charts/chart39.xml"/></Relationships>
</file>

<file path=ppt/slides/_rels/slide9.xml.rels><?xml version="1.0" encoding="UTF-8" standalone="yes"?>
<Relationships xmlns="http://schemas.openxmlformats.org/package/2006/relationships"><Relationship Id="rId8" Type="http://schemas.openxmlformats.org/officeDocument/2006/relationships/chart" Target="../charts/chart46.xml"/><Relationship Id="rId13" Type="http://schemas.openxmlformats.org/officeDocument/2006/relationships/chart" Target="../charts/chart51.xml"/><Relationship Id="rId3" Type="http://schemas.openxmlformats.org/officeDocument/2006/relationships/chart" Target="../charts/chart41.xml"/><Relationship Id="rId7" Type="http://schemas.openxmlformats.org/officeDocument/2006/relationships/chart" Target="../charts/chart45.xml"/><Relationship Id="rId12" Type="http://schemas.openxmlformats.org/officeDocument/2006/relationships/chart" Target="../charts/chart50.xml"/><Relationship Id="rId2" Type="http://schemas.openxmlformats.org/officeDocument/2006/relationships/chart" Target="../charts/chart40.xml"/><Relationship Id="rId16" Type="http://schemas.openxmlformats.org/officeDocument/2006/relationships/chart" Target="../charts/chart54.xml"/><Relationship Id="rId1" Type="http://schemas.openxmlformats.org/officeDocument/2006/relationships/slideLayout" Target="../slideLayouts/slideLayout2.xml"/><Relationship Id="rId6" Type="http://schemas.openxmlformats.org/officeDocument/2006/relationships/chart" Target="../charts/chart44.xml"/><Relationship Id="rId11" Type="http://schemas.openxmlformats.org/officeDocument/2006/relationships/chart" Target="../charts/chart49.xml"/><Relationship Id="rId5" Type="http://schemas.openxmlformats.org/officeDocument/2006/relationships/chart" Target="../charts/chart43.xml"/><Relationship Id="rId15" Type="http://schemas.openxmlformats.org/officeDocument/2006/relationships/chart" Target="../charts/chart53.xml"/><Relationship Id="rId10" Type="http://schemas.openxmlformats.org/officeDocument/2006/relationships/chart" Target="../charts/chart48.xml"/><Relationship Id="rId4" Type="http://schemas.openxmlformats.org/officeDocument/2006/relationships/chart" Target="../charts/chart42.xml"/><Relationship Id="rId9" Type="http://schemas.openxmlformats.org/officeDocument/2006/relationships/chart" Target="../charts/chart47.xml"/><Relationship Id="rId14" Type="http://schemas.openxmlformats.org/officeDocument/2006/relationships/chart" Target="../charts/char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Meiryo UI" panose="020B0604030504040204" pitchFamily="50" charset="-128"/>
                <a:ea typeface="Meiryo UI" panose="020B0604030504040204" pitchFamily="50" charset="-128"/>
              </a:rPr>
              <a:t>第</a:t>
            </a:r>
            <a:r>
              <a:rPr lang="ja-JP" altLang="en-US" dirty="0">
                <a:latin typeface="Meiryo UI" panose="020B0604030504040204" pitchFamily="50" charset="-128"/>
                <a:ea typeface="Meiryo UI" panose="020B0604030504040204" pitchFamily="50" charset="-128"/>
              </a:rPr>
              <a:t>６</a:t>
            </a:r>
            <a:r>
              <a:rPr kumimoji="1" lang="ja-JP" altLang="en-US" dirty="0" smtClean="0">
                <a:latin typeface="Meiryo UI" panose="020B0604030504040204" pitchFamily="50" charset="-128"/>
                <a:ea typeface="Meiryo UI" panose="020B0604030504040204" pitchFamily="50" charset="-128"/>
              </a:rPr>
              <a:t>章</a:t>
            </a:r>
            <a:r>
              <a:rPr kumimoji="1" lang="ja-JP" altLang="en-US" dirty="0">
                <a:latin typeface="Meiryo UI" panose="020B0604030504040204" pitchFamily="50" charset="-128"/>
                <a:ea typeface="Meiryo UI" panose="020B0604030504040204" pitchFamily="50" charset="-128"/>
              </a:rPr>
              <a:t>関係</a:t>
            </a:r>
          </a:p>
        </p:txBody>
      </p:sp>
    </p:spTree>
    <p:extLst>
      <p:ext uri="{BB962C8B-B14F-4D97-AF65-F5344CB8AC3E}">
        <p14:creationId xmlns:p14="http://schemas.microsoft.com/office/powerpoint/2010/main" val="209269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【n=186】</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【n=180】</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【n=189】</a:t>
            </a:r>
            <a:endParaRPr kumimoji="1" lang="ja-JP" altLang="en-US" sz="1000" b="1" dirty="0"/>
          </a:p>
        </p:txBody>
      </p:sp>
      <p:graphicFrame>
        <p:nvGraphicFramePr>
          <p:cNvPr id="33" name="グラフ 32"/>
          <p:cNvGraphicFramePr>
            <a:graphicFrameLocks/>
          </p:cNvGraphicFramePr>
          <p:nvPr/>
        </p:nvGraphicFramePr>
        <p:xfrm>
          <a:off x="-93189" y="2877238"/>
          <a:ext cx="2088000"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【n=321】</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【n=211】</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【n=198】</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【n=194】</a:t>
            </a:r>
            <a:endParaRPr kumimoji="1" lang="ja-JP" altLang="en-US" sz="1000" b="1" dirty="0"/>
          </a:p>
        </p:txBody>
      </p:sp>
      <p:sp>
        <p:nvSpPr>
          <p:cNvPr id="44" name="テキスト ボックス 43"/>
          <p:cNvSpPr txBox="1"/>
          <p:nvPr/>
        </p:nvSpPr>
        <p:spPr>
          <a:xfrm>
            <a:off x="2129964" y="4831890"/>
            <a:ext cx="1732652"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64834" y="4826468"/>
            <a:ext cx="2272205"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89736" y="4844579"/>
            <a:ext cx="1855827"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644379" y="4864845"/>
            <a:ext cx="1703544"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7009972" y="4864845"/>
            <a:ext cx="206635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2" name="グラフ 51"/>
          <p:cNvGraphicFramePr>
            <a:graphicFrameLocks/>
          </p:cNvGraphicFramePr>
          <p:nvPr/>
        </p:nvGraphicFramePr>
        <p:xfrm>
          <a:off x="4396496" y="5095251"/>
          <a:ext cx="2088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グラフ 53"/>
          <p:cNvGraphicFramePr>
            <a:graphicFrameLocks/>
          </p:cNvGraphicFramePr>
          <p:nvPr/>
        </p:nvGraphicFramePr>
        <p:xfrm>
          <a:off x="4007923" y="1200552"/>
          <a:ext cx="2172688" cy="1634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グラフ 54"/>
          <p:cNvGraphicFramePr>
            <a:graphicFrameLocks/>
          </p:cNvGraphicFramePr>
          <p:nvPr/>
        </p:nvGraphicFramePr>
        <p:xfrm>
          <a:off x="6825103" y="1200552"/>
          <a:ext cx="2340000" cy="16434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グラフ 55"/>
          <p:cNvGraphicFramePr>
            <a:graphicFrameLocks/>
          </p:cNvGraphicFramePr>
          <p:nvPr/>
        </p:nvGraphicFramePr>
        <p:xfrm>
          <a:off x="-9901" y="2846991"/>
          <a:ext cx="2088000" cy="15843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グラフ 56"/>
          <p:cNvGraphicFramePr>
            <a:graphicFrameLocks/>
          </p:cNvGraphicFramePr>
          <p:nvPr/>
        </p:nvGraphicFramePr>
        <p:xfrm>
          <a:off x="1753760" y="2846991"/>
          <a:ext cx="2088000" cy="16151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グラフ 57"/>
          <p:cNvGraphicFramePr>
            <a:graphicFrameLocks/>
          </p:cNvGraphicFramePr>
          <p:nvPr/>
        </p:nvGraphicFramePr>
        <p:xfrm>
          <a:off x="3517421" y="2846991"/>
          <a:ext cx="2088000" cy="164023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9" name="グラフ 58"/>
          <p:cNvGraphicFramePr>
            <a:graphicFrameLocks/>
          </p:cNvGraphicFramePr>
          <p:nvPr/>
        </p:nvGraphicFramePr>
        <p:xfrm>
          <a:off x="5476727" y="2876299"/>
          <a:ext cx="2088000" cy="161092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グラフ 59"/>
          <p:cNvGraphicFramePr>
            <a:graphicFrameLocks/>
          </p:cNvGraphicFramePr>
          <p:nvPr/>
        </p:nvGraphicFramePr>
        <p:xfrm>
          <a:off x="7204986" y="2876676"/>
          <a:ext cx="2088000" cy="161092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1" name="グラフ 60"/>
          <p:cNvGraphicFramePr>
            <a:graphicFrameLocks/>
          </p:cNvGraphicFramePr>
          <p:nvPr/>
        </p:nvGraphicFramePr>
        <p:xfrm>
          <a:off x="-37427" y="5108889"/>
          <a:ext cx="2088000" cy="160272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グラフ 61"/>
          <p:cNvGraphicFramePr>
            <a:graphicFrameLocks/>
          </p:cNvGraphicFramePr>
          <p:nvPr/>
        </p:nvGraphicFramePr>
        <p:xfrm>
          <a:off x="2281155" y="5095251"/>
          <a:ext cx="2088000" cy="160272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3" name="グラフ 62"/>
          <p:cNvGraphicFramePr>
            <a:graphicFrameLocks/>
          </p:cNvGraphicFramePr>
          <p:nvPr/>
        </p:nvGraphicFramePr>
        <p:xfrm>
          <a:off x="4679129" y="5095251"/>
          <a:ext cx="2088000" cy="160272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4" name="グラフ 63"/>
          <p:cNvGraphicFramePr>
            <a:graphicFrameLocks/>
          </p:cNvGraphicFramePr>
          <p:nvPr/>
        </p:nvGraphicFramePr>
        <p:xfrm>
          <a:off x="7077103" y="5095251"/>
          <a:ext cx="2088000" cy="1602729"/>
        </p:xfrm>
        <a:graphic>
          <a:graphicData uri="http://schemas.openxmlformats.org/drawingml/2006/chart">
            <c:chart xmlns:c="http://schemas.openxmlformats.org/drawingml/2006/chart" xmlns:r="http://schemas.openxmlformats.org/officeDocument/2006/relationships" r:id="rId14"/>
          </a:graphicData>
        </a:graphic>
      </p:graphicFrame>
      <p:sp>
        <p:nvSpPr>
          <p:cNvPr id="66" name="正方形/長方形 65"/>
          <p:cNvSpPr/>
          <p:nvPr/>
        </p:nvSpPr>
        <p:spPr>
          <a:xfrm>
            <a:off x="34703" y="553400"/>
            <a:ext cx="8940263" cy="559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j-ea"/>
                <a:cs typeface="Meiryo UI" panose="020B0604030504040204" pitchFamily="50" charset="-128"/>
              </a:rPr>
              <a:t>「薦められる」又は「どちらかというと薦められる」と回答した割合は、全体で約</a:t>
            </a:r>
            <a:r>
              <a:rPr kumimoji="1" lang="en-US" altLang="ja-JP" sz="1200" dirty="0">
                <a:solidFill>
                  <a:prstClr val="black"/>
                </a:solidFill>
                <a:latin typeface="+mj-ea"/>
                <a:cs typeface="Meiryo UI" panose="020B0604030504040204" pitchFamily="50" charset="-128"/>
              </a:rPr>
              <a:t>71</a:t>
            </a:r>
            <a:r>
              <a:rPr kumimoji="1" lang="ja-JP" altLang="en-US" sz="1200" dirty="0">
                <a:solidFill>
                  <a:prstClr val="black"/>
                </a:solidFill>
                <a:latin typeface="+mj-ea"/>
                <a:cs typeface="Meiryo UI" panose="020B0604030504040204" pitchFamily="50" charset="-128"/>
              </a:rPr>
              <a:t>％。</a:t>
            </a:r>
            <a:endParaRPr kumimoji="1" lang="en-US" altLang="ja-JP" sz="1200" dirty="0">
              <a:solidFill>
                <a:prstClr val="black"/>
              </a:solidFill>
              <a:latin typeface="+mj-lt"/>
              <a:ea typeface="Meiryo UI" panose="020B0604030504040204" pitchFamily="50" charset="-128"/>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移住者より定住者の方が、友人・知人に薦められると回答した割合が高い。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年代別にみると、年代が高いほど、友人・知人に薦められると回答した割合が高い。</a:t>
            </a:r>
            <a:endParaRPr kumimoji="1" lang="en-US" altLang="ja-JP" sz="1200" dirty="0">
              <a:solidFill>
                <a:prstClr val="black"/>
              </a:solidFill>
              <a:latin typeface="+mn-ea"/>
              <a:cs typeface="Meiryo UI" panose="020B0604030504040204" pitchFamily="50" charset="-128"/>
            </a:endParaRPr>
          </a:p>
        </p:txBody>
      </p:sp>
      <p:sp>
        <p:nvSpPr>
          <p:cNvPr id="35" name="テキスト ボックス 34"/>
          <p:cNvSpPr txBox="1"/>
          <p:nvPr/>
        </p:nvSpPr>
        <p:spPr>
          <a:xfrm>
            <a:off x="3618973" y="1149874"/>
            <a:ext cx="2728950"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【n=460】</a:t>
            </a:r>
            <a:endParaRPr kumimoji="1" lang="ja-JP" altLang="en-US" sz="1000" b="1" dirty="0"/>
          </a:p>
        </p:txBody>
      </p:sp>
      <p:sp>
        <p:nvSpPr>
          <p:cNvPr id="36" name="テキスト ボックス 35"/>
          <p:cNvSpPr txBox="1"/>
          <p:nvPr/>
        </p:nvSpPr>
        <p:spPr>
          <a:xfrm>
            <a:off x="6259142" y="1149874"/>
            <a:ext cx="2873601"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【n=464】</a:t>
            </a:r>
          </a:p>
        </p:txBody>
      </p:sp>
      <p:sp>
        <p:nvSpPr>
          <p:cNvPr id="39" name="テキスト ボックス 38"/>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41" name="グラフ 40"/>
          <p:cNvGraphicFramePr>
            <a:graphicFrameLocks/>
          </p:cNvGraphicFramePr>
          <p:nvPr/>
        </p:nvGraphicFramePr>
        <p:xfrm>
          <a:off x="591630" y="1189301"/>
          <a:ext cx="3186691" cy="1440000"/>
        </p:xfrm>
        <a:graphic>
          <a:graphicData uri="http://schemas.openxmlformats.org/drawingml/2006/chart">
            <c:chart xmlns:c="http://schemas.openxmlformats.org/drawingml/2006/chart" xmlns:r="http://schemas.openxmlformats.org/officeDocument/2006/relationships" r:id="rId15"/>
          </a:graphicData>
        </a:graphic>
      </p:graphicFrame>
      <p:sp>
        <p:nvSpPr>
          <p:cNvPr id="50" name="正方形/長方形 49"/>
          <p:cNvSpPr/>
          <p:nvPr/>
        </p:nvSpPr>
        <p:spPr>
          <a:xfrm>
            <a:off x="-4996" y="-13011"/>
            <a:ext cx="9144000" cy="536163"/>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質問３「あなたは、大阪で以下を行うことに対して、友人・知人に薦められますか。」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・住むこと</a:t>
            </a:r>
          </a:p>
        </p:txBody>
      </p:sp>
    </p:spTree>
    <p:extLst>
      <p:ext uri="{BB962C8B-B14F-4D97-AF65-F5344CB8AC3E}">
        <p14:creationId xmlns:p14="http://schemas.microsoft.com/office/powerpoint/2010/main" val="83445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【n=180】</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【n=314】</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【n=207】</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【n=196】</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【n=192】</a:t>
            </a:r>
            <a:endParaRPr kumimoji="1" lang="ja-JP" altLang="en-US" sz="1000" b="1" dirty="0"/>
          </a:p>
        </p:txBody>
      </p:sp>
      <p:sp>
        <p:nvSpPr>
          <p:cNvPr id="44" name="テキスト ボックス 43"/>
          <p:cNvSpPr txBox="1"/>
          <p:nvPr/>
        </p:nvSpPr>
        <p:spPr>
          <a:xfrm>
            <a:off x="2144006" y="4831890"/>
            <a:ext cx="1709085"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3261" y="4826468"/>
            <a:ext cx="2330246"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63482" y="4844579"/>
            <a:ext cx="1809632"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603017" y="4864845"/>
            <a:ext cx="1654187"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94073" y="4864845"/>
            <a:ext cx="208225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57188" y="1157947"/>
          <a:ext cx="2340000" cy="1600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762426" y="1105206"/>
          <a:ext cx="2340000" cy="1653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97939" y="2846991"/>
          <a:ext cx="2088000" cy="16276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01219" y="2846991"/>
          <a:ext cx="2088000" cy="16151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483638" y="2846991"/>
          <a:ext cx="2088000" cy="16276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7341928" y="2861316"/>
          <a:ext cx="2088000" cy="16151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5513265" y="2822795"/>
          <a:ext cx="2088000" cy="16151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5" name="グラフ 64"/>
          <p:cNvGraphicFramePr>
            <a:graphicFrameLocks/>
          </p:cNvGraphicFramePr>
          <p:nvPr/>
        </p:nvGraphicFramePr>
        <p:xfrm>
          <a:off x="-57471" y="4977846"/>
          <a:ext cx="2095000" cy="166107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6" name="グラフ 65"/>
          <p:cNvGraphicFramePr>
            <a:graphicFrameLocks/>
          </p:cNvGraphicFramePr>
          <p:nvPr/>
        </p:nvGraphicFramePr>
        <p:xfrm>
          <a:off x="2272773" y="5058000"/>
          <a:ext cx="2048464" cy="15809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7" name="グラフ 66"/>
          <p:cNvGraphicFramePr>
            <a:graphicFrameLocks/>
          </p:cNvGraphicFramePr>
          <p:nvPr/>
        </p:nvGraphicFramePr>
        <p:xfrm>
          <a:off x="4583249" y="5058000"/>
          <a:ext cx="2088000" cy="158092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8" name="グラフ 67"/>
          <p:cNvGraphicFramePr>
            <a:graphicFrameLocks/>
          </p:cNvGraphicFramePr>
          <p:nvPr/>
        </p:nvGraphicFramePr>
        <p:xfrm>
          <a:off x="6933262" y="5058000"/>
          <a:ext cx="2080110" cy="1580925"/>
        </p:xfrm>
        <a:graphic>
          <a:graphicData uri="http://schemas.openxmlformats.org/drawingml/2006/chart">
            <c:chart xmlns:c="http://schemas.openxmlformats.org/drawingml/2006/chart" xmlns:r="http://schemas.openxmlformats.org/officeDocument/2006/relationships" r:id="rId12"/>
          </a:graphicData>
        </a:graphic>
      </p:graphicFrame>
      <p:sp>
        <p:nvSpPr>
          <p:cNvPr id="70" name="正方形/長方形 69"/>
          <p:cNvSpPr/>
          <p:nvPr/>
        </p:nvSpPr>
        <p:spPr>
          <a:xfrm>
            <a:off x="73109" y="536413"/>
            <a:ext cx="8940263" cy="5429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j-lt"/>
                <a:cs typeface="Meiryo UI" panose="020B0604030504040204" pitchFamily="50" charset="-128"/>
              </a:rPr>
              <a:t>「薦められる」又は「どちらかというと薦められる」と回答した割合は、全体で約</a:t>
            </a:r>
            <a:r>
              <a:rPr kumimoji="1" lang="en-US" altLang="ja-JP" sz="1200" dirty="0">
                <a:solidFill>
                  <a:prstClr val="black"/>
                </a:solidFill>
                <a:latin typeface="+mj-lt"/>
                <a:cs typeface="Meiryo UI" panose="020B0604030504040204" pitchFamily="50" charset="-128"/>
              </a:rPr>
              <a:t>75</a:t>
            </a:r>
            <a:r>
              <a:rPr kumimoji="1" lang="ja-JP" altLang="en-US" sz="1200" dirty="0">
                <a:solidFill>
                  <a:prstClr val="black"/>
                </a:solidFill>
                <a:latin typeface="+mj-lt"/>
                <a:cs typeface="Meiryo UI" panose="020B0604030504040204" pitchFamily="50" charset="-128"/>
              </a:rPr>
              <a:t>％。</a:t>
            </a:r>
            <a:endParaRPr kumimoji="1" lang="en-US" altLang="ja-JP" sz="1200" dirty="0">
              <a:solidFill>
                <a:prstClr val="black"/>
              </a:solidFill>
              <a:latin typeface="+mj-lt"/>
              <a:ea typeface="Meiryo UI" panose="020B0604030504040204" pitchFamily="50" charset="-128"/>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j-lt"/>
                <a:cs typeface="Meiryo UI" panose="020B0604030504040204" pitchFamily="50" charset="-128"/>
              </a:rPr>
              <a:t>定住者と移住者、年代別、地域別ともに、回答割合に大きな差はみられない。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【n=451】</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【n=458】</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236220" y="1244105"/>
          <a:ext cx="3382753" cy="1590969"/>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06466"/>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質問３「あなたは、大阪で以下を行うことに対して、友人・知人に薦められますか。」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・働くこと</a:t>
            </a:r>
          </a:p>
        </p:txBody>
      </p:sp>
    </p:spTree>
    <p:extLst>
      <p:ext uri="{BB962C8B-B14F-4D97-AF65-F5344CB8AC3E}">
        <p14:creationId xmlns:p14="http://schemas.microsoft.com/office/powerpoint/2010/main" val="25529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【n=161】</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【n=172】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【n=170】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【n=158】</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【n=180】</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【n=280】</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【n=196】</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【n=184】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【n=181】</a:t>
            </a:r>
            <a:endParaRPr kumimoji="1" lang="ja-JP" altLang="en-US" sz="1000" b="1" dirty="0"/>
          </a:p>
        </p:txBody>
      </p:sp>
      <p:sp>
        <p:nvSpPr>
          <p:cNvPr id="44" name="テキスト ボックス 43"/>
          <p:cNvSpPr txBox="1"/>
          <p:nvPr/>
        </p:nvSpPr>
        <p:spPr>
          <a:xfrm>
            <a:off x="2140717" y="4831890"/>
            <a:ext cx="1712374"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11205" y="4831890"/>
            <a:ext cx="2250810"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83319" y="4844579"/>
            <a:ext cx="1789795"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644379" y="4864845"/>
            <a:ext cx="1721520"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5630" y="4849524"/>
            <a:ext cx="206723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25899" y="1195317"/>
          <a:ext cx="2340000" cy="1567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622899" y="1160190"/>
          <a:ext cx="2340000" cy="1602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85752" y="2879004"/>
          <a:ext cx="2088000" cy="15955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16914" y="2879004"/>
          <a:ext cx="2088000" cy="15884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30760" y="2879004"/>
          <a:ext cx="2088000" cy="15884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478216" y="2879004"/>
          <a:ext cx="2088000" cy="15884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332855" y="2886178"/>
          <a:ext cx="2088000" cy="15884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20977" y="5057300"/>
          <a:ext cx="2071238" cy="15797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41742" y="5057300"/>
          <a:ext cx="2074413" cy="15797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04461" y="5057300"/>
          <a:ext cx="2018438" cy="15797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67181" y="5057300"/>
          <a:ext cx="2088000" cy="1579720"/>
        </p:xfrm>
        <a:graphic>
          <a:graphicData uri="http://schemas.openxmlformats.org/drawingml/2006/chart">
            <c:chart xmlns:c="http://schemas.openxmlformats.org/drawingml/2006/chart" xmlns:r="http://schemas.openxmlformats.org/officeDocument/2006/relationships" r:id="rId12"/>
          </a:graphicData>
        </a:graphic>
      </p:graphicFrame>
      <p:sp>
        <p:nvSpPr>
          <p:cNvPr id="73" name="正方形/長方形 72"/>
          <p:cNvSpPr/>
          <p:nvPr/>
        </p:nvSpPr>
        <p:spPr>
          <a:xfrm>
            <a:off x="101868" y="556431"/>
            <a:ext cx="8940263" cy="5527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「薦められる」又は「どちらかというと薦められる」と回答した割合は、全体で約</a:t>
            </a:r>
            <a:r>
              <a:rPr kumimoji="1" lang="en-US" altLang="ja-JP" sz="1200" dirty="0">
                <a:solidFill>
                  <a:prstClr val="black"/>
                </a:solidFill>
                <a:latin typeface="+mn-ea"/>
                <a:cs typeface="Meiryo UI" panose="020B0604030504040204" pitchFamily="50" charset="-128"/>
              </a:rPr>
              <a:t>53</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移住者より定住者の方が、友人・知人に薦められると回答した割合が高い。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年代別にみると、年代が高いほど、友人・知人に薦められると回答した割合が高い。</a:t>
            </a:r>
            <a:endParaRPr kumimoji="1" lang="en-US" altLang="ja-JP" sz="1200" dirty="0">
              <a:solidFill>
                <a:prstClr val="black"/>
              </a:solidFill>
              <a:latin typeface="+mn-ea"/>
              <a:cs typeface="Meiryo UI" panose="020B0604030504040204" pitchFamily="50" charset="-128"/>
            </a:endParaRP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【n=421】</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【n=420】</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258885" y="1199041"/>
          <a:ext cx="3261243" cy="1500446"/>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522987"/>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n-ea"/>
                <a:cs typeface="Meiryo UI" pitchFamily="50" charset="-128"/>
              </a:rPr>
              <a:t>結果概要 </a:t>
            </a:r>
            <a:r>
              <a:rPr lang="en-US" altLang="ja-JP" sz="1400" kern="0" dirty="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質問３「あなたは、大阪で以下を行うことに対して、友人・知人に薦められますか。」</a:t>
            </a:r>
            <a:r>
              <a:rPr lang="en-US" altLang="ja-JP" sz="1400" kern="0" dirty="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 </a:t>
            </a:r>
            <a:endParaRPr lang="en-US" altLang="ja-JP" sz="1100" kern="0" dirty="0">
              <a:solidFill>
                <a:srgbClr val="000000"/>
              </a:solidFill>
              <a:latin typeface="+mn-ea"/>
              <a:cs typeface="Meiryo UI" pitchFamily="50" charset="-128"/>
            </a:endParaRPr>
          </a:p>
          <a:p>
            <a:pPr lvl="0">
              <a:defRPr/>
            </a:pPr>
            <a:r>
              <a:rPr lang="ja-JP" altLang="en-US" sz="1100" kern="0" dirty="0">
                <a:solidFill>
                  <a:srgbClr val="000000"/>
                </a:solidFill>
                <a:latin typeface="+mn-ea"/>
                <a:cs typeface="Meiryo UI" pitchFamily="50" charset="-128"/>
              </a:rPr>
              <a:t>　　　　　　　　</a:t>
            </a:r>
            <a:r>
              <a:rPr lang="ja-JP" altLang="en-US" sz="1400" kern="0" dirty="0">
                <a:solidFill>
                  <a:srgbClr val="000000"/>
                </a:solidFill>
                <a:latin typeface="+mn-ea"/>
                <a:cs typeface="Meiryo UI" pitchFamily="50" charset="-128"/>
              </a:rPr>
              <a:t>・子育てすること</a:t>
            </a:r>
          </a:p>
        </p:txBody>
      </p:sp>
    </p:spTree>
    <p:extLst>
      <p:ext uri="{BB962C8B-B14F-4D97-AF65-F5344CB8AC3E}">
        <p14:creationId xmlns:p14="http://schemas.microsoft.com/office/powerpoint/2010/main" val="11778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【n=171】</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【n=175】</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【n=170】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【n=171】</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【n=184】</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【n=303】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【n=195】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【n=191】</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【n=182】</a:t>
            </a:r>
            <a:endParaRPr kumimoji="1" lang="ja-JP" altLang="en-US" sz="1000" b="1" dirty="0"/>
          </a:p>
        </p:txBody>
      </p:sp>
      <p:sp>
        <p:nvSpPr>
          <p:cNvPr id="44" name="テキスト ボックス 43"/>
          <p:cNvSpPr txBox="1"/>
          <p:nvPr/>
        </p:nvSpPr>
        <p:spPr>
          <a:xfrm>
            <a:off x="2093652" y="4831890"/>
            <a:ext cx="1719248"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62845"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42694" y="4831889"/>
            <a:ext cx="1914157"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8" name="大かっこ 47"/>
          <p:cNvSpPr/>
          <p:nvPr/>
        </p:nvSpPr>
        <p:spPr>
          <a:xfrm>
            <a:off x="2133843" y="4840489"/>
            <a:ext cx="1565947"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7003978" y="4864845"/>
            <a:ext cx="2072345"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3919658" y="1172103"/>
          <a:ext cx="2281331" cy="16337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637296" y="1172101"/>
          <a:ext cx="2340000" cy="1633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43935" y="2936551"/>
          <a:ext cx="2088000" cy="1622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24900" y="2936551"/>
          <a:ext cx="2088000" cy="16123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493734" y="2936551"/>
          <a:ext cx="2088000" cy="16235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7350568" y="2930995"/>
          <a:ext cx="2088000" cy="162350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5556011" y="2927708"/>
          <a:ext cx="2088000" cy="161239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42368" y="5121578"/>
          <a:ext cx="2109507" cy="159926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68187" y="5121578"/>
          <a:ext cx="2088000" cy="15992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578741" y="5121578"/>
          <a:ext cx="2088000" cy="159926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889296" y="5121578"/>
          <a:ext cx="2088000" cy="1599262"/>
        </p:xfrm>
        <a:graphic>
          <a:graphicData uri="http://schemas.openxmlformats.org/drawingml/2006/chart">
            <c:chart xmlns:c="http://schemas.openxmlformats.org/drawingml/2006/chart" xmlns:r="http://schemas.openxmlformats.org/officeDocument/2006/relationships" r:id="rId12"/>
          </a:graphicData>
        </a:graphic>
      </p:graphicFrame>
      <p:sp>
        <p:nvSpPr>
          <p:cNvPr id="66" name="正方形/長方形 65"/>
          <p:cNvSpPr/>
          <p:nvPr/>
        </p:nvSpPr>
        <p:spPr>
          <a:xfrm>
            <a:off x="74158" y="539342"/>
            <a:ext cx="8940263" cy="5560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「薦められる」又は「どちらかというと薦められる」と回答した割合は、全体で約</a:t>
            </a:r>
            <a:r>
              <a:rPr kumimoji="1" lang="en-US" altLang="ja-JP" sz="1200" dirty="0">
                <a:solidFill>
                  <a:prstClr val="black"/>
                </a:solidFill>
                <a:latin typeface="+mn-ea"/>
                <a:cs typeface="Meiryo UI" panose="020B0604030504040204" pitchFamily="50" charset="-128"/>
              </a:rPr>
              <a:t>59</a:t>
            </a:r>
            <a:r>
              <a:rPr kumimoji="1" lang="ja-JP" altLang="en-US" sz="1200" dirty="0">
                <a:solidFill>
                  <a:prstClr val="black"/>
                </a:solidFill>
                <a:latin typeface="+mn-ea"/>
                <a:cs typeface="Meiryo UI" panose="020B0604030504040204" pitchFamily="50" charset="-128"/>
              </a:rPr>
              <a:t>％。</a:t>
            </a:r>
            <a:endParaRPr kumimoji="1" lang="en-US" altLang="ja-JP" sz="1200" dirty="0">
              <a:solidFill>
                <a:schemeClr val="tx1"/>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年代別にみると、年代が高いほど、友人・知人に薦められると回答した割合が高い。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【n=429】</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【n=442】</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266700" y="1218748"/>
          <a:ext cx="345173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00217"/>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質問３「あなたは、大阪で以下を行うことに対して、友人・知人に薦められますか。」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・学んだり、教養を深めること</a:t>
            </a:r>
          </a:p>
        </p:txBody>
      </p:sp>
      <p:sp>
        <p:nvSpPr>
          <p:cNvPr id="41" name="大かっこ 40"/>
          <p:cNvSpPr/>
          <p:nvPr/>
        </p:nvSpPr>
        <p:spPr>
          <a:xfrm>
            <a:off x="4588164" y="4864845"/>
            <a:ext cx="1670978"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6822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【n=175】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【n=171】</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【n=173】</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【n=164】</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【n=181】</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【n=297】</a:t>
            </a:r>
            <a:endParaRPr kumimoji="1" lang="ja-JP" altLang="en-US" sz="1000" b="1" dirty="0"/>
          </a:p>
        </p:txBody>
      </p:sp>
      <p:sp>
        <p:nvSpPr>
          <p:cNvPr id="40" name="テキスト ボックス 39"/>
          <p:cNvSpPr txBox="1"/>
          <p:nvPr/>
        </p:nvSpPr>
        <p:spPr>
          <a:xfrm>
            <a:off x="7051958" y="4688887"/>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【n=200】</a:t>
            </a:r>
            <a:endParaRPr kumimoji="1" lang="ja-JP" altLang="en-US" sz="1000" b="1" dirty="0"/>
          </a:p>
        </p:txBody>
      </p:sp>
      <p:sp>
        <p:nvSpPr>
          <p:cNvPr id="42" name="テキスト ボックス 41"/>
          <p:cNvSpPr txBox="1"/>
          <p:nvPr/>
        </p:nvSpPr>
        <p:spPr>
          <a:xfrm>
            <a:off x="4484626" y="4714222"/>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【n=186】</a:t>
            </a:r>
            <a:endParaRPr kumimoji="1" lang="ja-JP" altLang="en-US" sz="1000" b="1" dirty="0"/>
          </a:p>
        </p:txBody>
      </p:sp>
      <p:sp>
        <p:nvSpPr>
          <p:cNvPr id="43" name="テキスト ボックス 42"/>
          <p:cNvSpPr txBox="1"/>
          <p:nvPr/>
        </p:nvSpPr>
        <p:spPr>
          <a:xfrm>
            <a:off x="2056964" y="4716779"/>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【n=181】</a:t>
            </a:r>
            <a:endParaRPr kumimoji="1" lang="ja-JP" altLang="en-US" sz="1000" b="1" dirty="0"/>
          </a:p>
        </p:txBody>
      </p:sp>
      <p:sp>
        <p:nvSpPr>
          <p:cNvPr id="44" name="テキスト ボックス 43"/>
          <p:cNvSpPr txBox="1"/>
          <p:nvPr/>
        </p:nvSpPr>
        <p:spPr>
          <a:xfrm>
            <a:off x="2083214" y="4900450"/>
            <a:ext cx="1763214"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3260" y="4864845"/>
            <a:ext cx="2379344"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56273" y="4947703"/>
            <a:ext cx="1858520"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8" name="大かっこ 47"/>
          <p:cNvSpPr/>
          <p:nvPr/>
        </p:nvSpPr>
        <p:spPr>
          <a:xfrm>
            <a:off x="2147521" y="4903192"/>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3914522" y="1192017"/>
          <a:ext cx="2340000" cy="1555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600011" y="1192017"/>
          <a:ext cx="2340000" cy="1555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31036" y="2995663"/>
          <a:ext cx="2088000" cy="1589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40723" y="2995663"/>
          <a:ext cx="2088000" cy="1589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609351" y="2915555"/>
          <a:ext cx="2055228" cy="15974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556011" y="2897259"/>
          <a:ext cx="2088000" cy="16878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20561" y="2922763"/>
          <a:ext cx="2150738" cy="16667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4785" y="5125224"/>
          <a:ext cx="2088000" cy="15899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307897" y="5125224"/>
          <a:ext cx="2088000" cy="158990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20579" y="5125224"/>
          <a:ext cx="2088000" cy="15899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33262" y="5125224"/>
          <a:ext cx="2088000" cy="1589901"/>
        </p:xfrm>
        <a:graphic>
          <a:graphicData uri="http://schemas.openxmlformats.org/drawingml/2006/chart">
            <c:chart xmlns:c="http://schemas.openxmlformats.org/drawingml/2006/chart" xmlns:r="http://schemas.openxmlformats.org/officeDocument/2006/relationships" r:id="rId12"/>
          </a:graphicData>
        </a:graphic>
      </p:graphicFrame>
      <p:sp>
        <p:nvSpPr>
          <p:cNvPr id="66" name="正方形/長方形 65"/>
          <p:cNvSpPr/>
          <p:nvPr/>
        </p:nvSpPr>
        <p:spPr>
          <a:xfrm>
            <a:off x="101868" y="560672"/>
            <a:ext cx="8940263" cy="53475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「薦められる」又は「どちらかというと薦められる」と回答した割合は、全体で約</a:t>
            </a:r>
            <a:r>
              <a:rPr kumimoji="1" lang="en-US" altLang="ja-JP" sz="1200" dirty="0">
                <a:solidFill>
                  <a:prstClr val="black"/>
                </a:solidFill>
                <a:latin typeface="+mn-ea"/>
                <a:cs typeface="Meiryo UI" panose="020B0604030504040204" pitchFamily="50" charset="-128"/>
              </a:rPr>
              <a:t>65</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3" name="テキスト ボックス 32"/>
          <p:cNvSpPr txBox="1"/>
          <p:nvPr/>
        </p:nvSpPr>
        <p:spPr>
          <a:xfrm>
            <a:off x="3618973" y="1149874"/>
            <a:ext cx="2981038" cy="430887"/>
          </a:xfrm>
          <a:prstGeom prst="rect">
            <a:avLst/>
          </a:prstGeom>
          <a:noFill/>
        </p:spPr>
        <p:txBody>
          <a:bodyPr wrap="square" rtlCol="0">
            <a:spAutoFit/>
          </a:bodyPr>
          <a:lstStyle/>
          <a:p>
            <a:r>
              <a:rPr kumimoji="1" lang="ja-JP" altLang="en-US" sz="1050" b="1" dirty="0"/>
              <a:t>■幼少期から大阪に住んでいる方（定住者）</a:t>
            </a:r>
            <a:endParaRPr kumimoji="1" lang="en-US" altLang="ja-JP" sz="1050" b="1" dirty="0"/>
          </a:p>
          <a:p>
            <a:r>
              <a:rPr kumimoji="1" lang="en-US" altLang="ja-JP" sz="1050" b="1" dirty="0"/>
              <a:t> </a:t>
            </a:r>
            <a:r>
              <a:rPr kumimoji="1" lang="ja-JP" altLang="en-US" sz="1050" b="1" dirty="0"/>
              <a:t>　</a:t>
            </a:r>
            <a:r>
              <a:rPr kumimoji="1" lang="en-US" altLang="ja-JP" sz="1050" b="1" dirty="0"/>
              <a:t>【n=428】</a:t>
            </a:r>
            <a:endParaRPr kumimoji="1" lang="ja-JP" altLang="en-US" sz="1050" b="1" dirty="0"/>
          </a:p>
        </p:txBody>
      </p:sp>
      <p:sp>
        <p:nvSpPr>
          <p:cNvPr id="34" name="テキスト ボックス 33"/>
          <p:cNvSpPr txBox="1"/>
          <p:nvPr/>
        </p:nvSpPr>
        <p:spPr>
          <a:xfrm>
            <a:off x="6259142" y="1149874"/>
            <a:ext cx="3116682" cy="430887"/>
          </a:xfrm>
          <a:prstGeom prst="rect">
            <a:avLst/>
          </a:prstGeom>
          <a:noFill/>
        </p:spPr>
        <p:txBody>
          <a:bodyPr wrap="square" rtlCol="0">
            <a:spAutoFit/>
          </a:bodyPr>
          <a:lstStyle/>
          <a:p>
            <a:r>
              <a:rPr kumimoji="1" lang="ja-JP" altLang="en-US" sz="1050" b="1" dirty="0"/>
              <a:t>■</a:t>
            </a:r>
            <a:r>
              <a:rPr kumimoji="1" lang="en-US" altLang="ja-JP" sz="1050" b="1" dirty="0"/>
              <a:t>18</a:t>
            </a:r>
            <a:r>
              <a:rPr kumimoji="1" lang="ja-JP" altLang="en-US" sz="1050" b="1" dirty="0"/>
              <a:t>歳以降で大阪に移住してきた方（移住者）</a:t>
            </a:r>
            <a:endParaRPr kumimoji="1" lang="en-US" altLang="ja-JP" sz="1050" b="1" dirty="0"/>
          </a:p>
          <a:p>
            <a:r>
              <a:rPr kumimoji="1" lang="ja-JP" altLang="en-US" sz="1050" b="1" dirty="0"/>
              <a:t>　 </a:t>
            </a:r>
            <a:r>
              <a:rPr kumimoji="1" lang="en-US" altLang="ja-JP" sz="1050" b="1" dirty="0"/>
              <a:t>【n=436】</a:t>
            </a:r>
          </a:p>
        </p:txBody>
      </p:sp>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330200" y="1187240"/>
          <a:ext cx="3369590"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質問３「あなたは、大阪で以下を行うことに対して、友人・知人に薦められますか。」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・新しいことややりたいことにチャレンジすること</a:t>
            </a:r>
          </a:p>
        </p:txBody>
      </p:sp>
      <p:sp>
        <p:nvSpPr>
          <p:cNvPr id="49" name="大かっこ 48"/>
          <p:cNvSpPr/>
          <p:nvPr/>
        </p:nvSpPr>
        <p:spPr>
          <a:xfrm>
            <a:off x="4587847" y="4954467"/>
            <a:ext cx="1662940"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0" name="大かっこ 49"/>
          <p:cNvSpPr/>
          <p:nvPr/>
        </p:nvSpPr>
        <p:spPr>
          <a:xfrm>
            <a:off x="6943713" y="4903192"/>
            <a:ext cx="2143063"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83510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38B5E461-113E-67CA-CA51-78835A2F84DD}"/>
              </a:ext>
            </a:extLst>
          </p:cNvPr>
          <p:cNvGraphicFramePr>
            <a:graphicFrameLocks noGrp="1"/>
          </p:cNvGraphicFramePr>
          <p:nvPr/>
        </p:nvGraphicFramePr>
        <p:xfrm>
          <a:off x="1378820" y="2076469"/>
          <a:ext cx="6033363" cy="3617746"/>
        </p:xfrm>
        <a:graphic>
          <a:graphicData uri="http://schemas.openxmlformats.org/drawingml/2006/table">
            <a:tbl>
              <a:tblPr>
                <a:tableStyleId>{5C22544A-7EE6-4342-B048-85BDC9FD1C3A}</a:tableStyleId>
              </a:tblPr>
              <a:tblGrid>
                <a:gridCol w="351294">
                  <a:extLst>
                    <a:ext uri="{9D8B030D-6E8A-4147-A177-3AD203B41FA5}">
                      <a16:colId xmlns:a16="http://schemas.microsoft.com/office/drawing/2014/main" val="2296376671"/>
                    </a:ext>
                  </a:extLst>
                </a:gridCol>
                <a:gridCol w="3562323">
                  <a:extLst>
                    <a:ext uri="{9D8B030D-6E8A-4147-A177-3AD203B41FA5}">
                      <a16:colId xmlns:a16="http://schemas.microsoft.com/office/drawing/2014/main" val="2917809458"/>
                    </a:ext>
                  </a:extLst>
                </a:gridCol>
                <a:gridCol w="611405">
                  <a:extLst>
                    <a:ext uri="{9D8B030D-6E8A-4147-A177-3AD203B41FA5}">
                      <a16:colId xmlns:a16="http://schemas.microsoft.com/office/drawing/2014/main" val="293754444"/>
                    </a:ext>
                  </a:extLst>
                </a:gridCol>
                <a:gridCol w="1508341">
                  <a:extLst>
                    <a:ext uri="{9D8B030D-6E8A-4147-A177-3AD203B41FA5}">
                      <a16:colId xmlns:a16="http://schemas.microsoft.com/office/drawing/2014/main" val="2284010629"/>
                    </a:ext>
                  </a:extLst>
                </a:gridCol>
              </a:tblGrid>
              <a:tr h="417968">
                <a:tc>
                  <a:txBody>
                    <a:bodyPr/>
                    <a:lstStyle/>
                    <a:p>
                      <a:pPr algn="ctr" fontAlgn="ct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200" b="0" i="0" u="none" strike="noStrike" dirty="0">
                          <a:solidFill>
                            <a:srgbClr val="000000"/>
                          </a:solidFill>
                          <a:effectLst/>
                          <a:latin typeface="+mj-ea"/>
                          <a:ea typeface="+mj-ea"/>
                        </a:rPr>
                        <a:t>質問項目</a:t>
                      </a:r>
                    </a:p>
                  </a:txBody>
                  <a:tcPr marL="9525" marR="9525" marT="9525" marB="0" anchor="ctr"/>
                </a:tc>
                <a:tc>
                  <a:txBody>
                    <a:bodyPr/>
                    <a:lstStyle/>
                    <a:p>
                      <a:pPr algn="ctr" fontAlgn="ctr"/>
                      <a:r>
                        <a:rPr lang="ja-JP" altLang="en-US" sz="1200" b="0" i="0" u="none" strike="noStrike" dirty="0">
                          <a:solidFill>
                            <a:srgbClr val="000000"/>
                          </a:solidFill>
                          <a:effectLst/>
                          <a:latin typeface="+mj-ea"/>
                          <a:ea typeface="+mj-ea"/>
                        </a:rPr>
                        <a:t>回答数</a:t>
                      </a:r>
                      <a:endParaRPr lang="en-US" altLang="ja-JP" sz="1200" b="0" i="0" u="none" strike="noStrike" dirty="0">
                        <a:solidFill>
                          <a:srgbClr val="000000"/>
                        </a:solidFill>
                        <a:effectLst/>
                        <a:latin typeface="+mj-ea"/>
                        <a:ea typeface="+mj-ea"/>
                      </a:endParaRPr>
                    </a:p>
                  </a:txBody>
                  <a:tcPr marL="9525" marR="9525" marT="9525" marB="0" anchor="ctr"/>
                </a:tc>
                <a:tc>
                  <a:txBody>
                    <a:bodyPr/>
                    <a:lstStyle/>
                    <a:p>
                      <a:pPr algn="ctr" fontAlgn="ctr"/>
                      <a:r>
                        <a:rPr lang="ja-JP" altLang="en-US" sz="1200" b="0" i="0" u="none" strike="noStrike" dirty="0">
                          <a:solidFill>
                            <a:srgbClr val="000000"/>
                          </a:solidFill>
                          <a:effectLst/>
                          <a:latin typeface="+mj-ea"/>
                          <a:ea typeface="+mj-ea"/>
                        </a:rPr>
                        <a:t>回答割合</a:t>
                      </a:r>
                      <a:endParaRPr lang="en-US" altLang="ja-JP" sz="12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3917053803"/>
                  </a:ext>
                </a:extLst>
              </a:tr>
              <a:tr h="417968">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買い物で訪れること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844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84.4%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984087467"/>
                  </a:ext>
                </a:extLst>
              </a:tr>
              <a:tr h="417968">
                <a:tc>
                  <a:txBody>
                    <a:bodyPr/>
                    <a:lstStyle/>
                    <a:p>
                      <a:pPr algn="ctr" fontAlgn="ctr"/>
                      <a:r>
                        <a:rPr lang="en-US" altLang="ja-JP" sz="1200" u="none" strike="noStrike" dirty="0">
                          <a:effectLst/>
                        </a:rPr>
                        <a:t>2</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遊びで訪れること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828</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82.8%</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81246939"/>
                  </a:ext>
                </a:extLst>
              </a:tr>
              <a:tr h="417968">
                <a:tc>
                  <a:txBody>
                    <a:bodyPr/>
                    <a:lstStyle/>
                    <a:p>
                      <a:pPr algn="ctr" fontAlgn="ctr"/>
                      <a:r>
                        <a:rPr lang="en-US" altLang="ja-JP" sz="1200" u="none" strike="noStrike">
                          <a:effectLst/>
                        </a:rPr>
                        <a:t>3</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働くこと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a:effectLst/>
                        </a:rPr>
                        <a:t>745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74.5%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144298601"/>
                  </a:ext>
                </a:extLst>
              </a:tr>
              <a:tr h="417968">
                <a:tc>
                  <a:txBody>
                    <a:bodyPr/>
                    <a:lstStyle/>
                    <a:p>
                      <a:pPr algn="ctr" fontAlgn="ctr"/>
                      <a:r>
                        <a:rPr lang="en-US" altLang="ja-JP" sz="1200" u="none" strike="noStrike">
                          <a:effectLst/>
                        </a:rPr>
                        <a:t>4</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住むこと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714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71.4%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046185892"/>
                  </a:ext>
                </a:extLst>
              </a:tr>
              <a:tr h="691970">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新しいことややりたいことにチャレンジすること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654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65.4%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209589251"/>
                  </a:ext>
                </a:extLst>
              </a:tr>
              <a:tr h="417968">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学んだり、教養を深めること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a:effectLst/>
                        </a:rPr>
                        <a:t>593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59.3%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191962151"/>
                  </a:ext>
                </a:extLst>
              </a:tr>
              <a:tr h="417968">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子育てすること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535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53.5%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965885561"/>
                  </a:ext>
                </a:extLst>
              </a:tr>
            </a:tbl>
          </a:graphicData>
        </a:graphic>
      </p:graphicFrame>
      <p:sp>
        <p:nvSpPr>
          <p:cNvPr id="12" name="正方形/長方形 11"/>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質問３「あなたは、大阪で以下を行うことに対して、友人・知人に薦められますか。」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p:txBody>
      </p:sp>
      <p:sp>
        <p:nvSpPr>
          <p:cNvPr id="2" name="正方形/長方形 1"/>
          <p:cNvSpPr/>
          <p:nvPr/>
        </p:nvSpPr>
        <p:spPr>
          <a:xfrm>
            <a:off x="6097931" y="1799470"/>
            <a:ext cx="1425088" cy="276999"/>
          </a:xfrm>
          <a:prstGeom prst="rect">
            <a:avLst/>
          </a:prstGeom>
        </p:spPr>
        <p:txBody>
          <a:bodyPr wrap="square">
            <a:spAutoFit/>
          </a:bodyPr>
          <a:lstStyle/>
          <a:p>
            <a:r>
              <a:rPr lang="en-US" altLang="ja-JP" sz="1200" dirty="0"/>
              <a:t>(</a:t>
            </a:r>
            <a:r>
              <a:rPr lang="ja-JP" altLang="en-US" sz="1200" dirty="0"/>
              <a:t>全体数</a:t>
            </a:r>
            <a:r>
              <a:rPr lang="en-US" altLang="ja-JP" sz="1200" dirty="0"/>
              <a:t>;n=1,000)</a:t>
            </a:r>
            <a:endParaRPr lang="ja-JP" altLang="en-US" sz="1200" dirty="0"/>
          </a:p>
        </p:txBody>
      </p:sp>
      <p:sp>
        <p:nvSpPr>
          <p:cNvPr id="13" name="正方形/長方形 12"/>
          <p:cNvSpPr/>
          <p:nvPr/>
        </p:nvSpPr>
        <p:spPr>
          <a:xfrm>
            <a:off x="53268" y="557151"/>
            <a:ext cx="8940263" cy="6080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者の割合を質問項目別に比較すると、「買い物で訪れること」、「遊びで訪れること」、「働くこと」の順で、友人・知人に薦められると回答した割合が高い。</a:t>
            </a:r>
            <a:endParaRPr kumimoji="1" lang="en-US" altLang="ja-JP" sz="1200" dirty="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173204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【n=190】</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【n=189】</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【n=189】</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【n=193】</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【n=198】</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【n=333】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【n=207】</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【n=204】</a:t>
            </a:r>
            <a:endParaRPr kumimoji="1" lang="ja-JP" altLang="en-US" sz="1000" b="1" dirty="0"/>
          </a:p>
        </p:txBody>
      </p:sp>
      <p:sp>
        <p:nvSpPr>
          <p:cNvPr id="44" name="テキスト ボックス 43"/>
          <p:cNvSpPr txBox="1"/>
          <p:nvPr/>
        </p:nvSpPr>
        <p:spPr>
          <a:xfrm>
            <a:off x="2082764" y="4831890"/>
            <a:ext cx="1713184"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1637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03227" y="4844579"/>
            <a:ext cx="1831788"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48345" y="4872265"/>
            <a:ext cx="1696889" cy="23662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3385" y="4840489"/>
            <a:ext cx="156640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5427" y="4876025"/>
            <a:ext cx="2117628"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96707" y="1169004"/>
          <a:ext cx="2200634"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686879" y="1209107"/>
          <a:ext cx="2358797"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61325" y="2829107"/>
          <a:ext cx="2088000" cy="1645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30434" y="2829107"/>
          <a:ext cx="2088000" cy="16454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22193" y="2829107"/>
          <a:ext cx="2088000" cy="16454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465656" y="2816418"/>
          <a:ext cx="2088000" cy="16454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95618" y="2811885"/>
          <a:ext cx="2088000" cy="166271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86953" y="5060604"/>
          <a:ext cx="2088000" cy="164499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81079" y="5060604"/>
          <a:ext cx="2088000" cy="164499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445487" y="5060604"/>
          <a:ext cx="2088000" cy="164499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7017144" y="5060604"/>
          <a:ext cx="2088000" cy="1644996"/>
        </p:xfrm>
        <a:graphic>
          <a:graphicData uri="http://schemas.openxmlformats.org/drawingml/2006/chart">
            <c:chart xmlns:c="http://schemas.openxmlformats.org/drawingml/2006/chart" xmlns:r="http://schemas.openxmlformats.org/officeDocument/2006/relationships" r:id="rId12"/>
          </a:graphicData>
        </a:graphic>
      </p:graphicFrame>
      <p:sp>
        <p:nvSpPr>
          <p:cNvPr id="66" name="正方形/長方形 65"/>
          <p:cNvSpPr/>
          <p:nvPr/>
        </p:nvSpPr>
        <p:spPr>
          <a:xfrm>
            <a:off x="34703" y="561860"/>
            <a:ext cx="8940263" cy="57532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87</a:t>
            </a:r>
            <a:r>
              <a:rPr kumimoji="1" lang="ja-JP" altLang="en-US" sz="1200" dirty="0">
                <a:solidFill>
                  <a:prstClr val="black"/>
                </a:solidFill>
                <a:latin typeface="+mn-ea"/>
                <a:cs typeface="Meiryo UI" panose="020B0604030504040204" pitchFamily="50" charset="-128"/>
              </a:rPr>
              <a:t>％。まちのイメージに当てはまると回答した割合が極めて高い。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3" name="テキスト ボックス 32"/>
          <p:cNvSpPr txBox="1"/>
          <p:nvPr/>
        </p:nvSpPr>
        <p:spPr>
          <a:xfrm>
            <a:off x="3618973" y="1149874"/>
            <a:ext cx="2981038" cy="430887"/>
          </a:xfrm>
          <a:prstGeom prst="rect">
            <a:avLst/>
          </a:prstGeom>
          <a:noFill/>
        </p:spPr>
        <p:txBody>
          <a:bodyPr wrap="square" rtlCol="0">
            <a:spAutoFit/>
          </a:bodyPr>
          <a:lstStyle/>
          <a:p>
            <a:r>
              <a:rPr kumimoji="1" lang="ja-JP" altLang="en-US" sz="1050" b="1" dirty="0"/>
              <a:t>■幼少期から大阪に住んでいる方（定住者）</a:t>
            </a:r>
            <a:endParaRPr kumimoji="1" lang="en-US" altLang="ja-JP" sz="1050" b="1" dirty="0"/>
          </a:p>
          <a:p>
            <a:r>
              <a:rPr kumimoji="1" lang="en-US" altLang="ja-JP" sz="1050" b="1" dirty="0"/>
              <a:t> </a:t>
            </a:r>
            <a:r>
              <a:rPr kumimoji="1" lang="ja-JP" altLang="en-US" sz="1050" b="1" dirty="0"/>
              <a:t>　</a:t>
            </a:r>
            <a:r>
              <a:rPr kumimoji="1" lang="en-US" altLang="ja-JP" sz="1050" b="1" dirty="0"/>
              <a:t>【n=477】</a:t>
            </a:r>
            <a:endParaRPr kumimoji="1" lang="ja-JP" altLang="en-US" sz="1050" b="1" dirty="0"/>
          </a:p>
        </p:txBody>
      </p:sp>
      <p:sp>
        <p:nvSpPr>
          <p:cNvPr id="34" name="テキスト ボックス 33"/>
          <p:cNvSpPr txBox="1"/>
          <p:nvPr/>
        </p:nvSpPr>
        <p:spPr>
          <a:xfrm>
            <a:off x="6259142" y="1149874"/>
            <a:ext cx="3116682" cy="430887"/>
          </a:xfrm>
          <a:prstGeom prst="rect">
            <a:avLst/>
          </a:prstGeom>
          <a:noFill/>
        </p:spPr>
        <p:txBody>
          <a:bodyPr wrap="square" rtlCol="0">
            <a:spAutoFit/>
          </a:bodyPr>
          <a:lstStyle/>
          <a:p>
            <a:r>
              <a:rPr kumimoji="1" lang="ja-JP" altLang="en-US" sz="1050" b="1" dirty="0"/>
              <a:t>■</a:t>
            </a:r>
            <a:r>
              <a:rPr kumimoji="1" lang="en-US" altLang="ja-JP" sz="1050" b="1" dirty="0"/>
              <a:t>18</a:t>
            </a:r>
            <a:r>
              <a:rPr kumimoji="1" lang="ja-JP" altLang="en-US" sz="1050" b="1" dirty="0"/>
              <a:t>歳以降で大阪に移住してきた方（移住者）</a:t>
            </a:r>
            <a:endParaRPr kumimoji="1" lang="en-US" altLang="ja-JP" sz="1050" b="1" dirty="0"/>
          </a:p>
          <a:p>
            <a:r>
              <a:rPr kumimoji="1" lang="ja-JP" altLang="en-US" sz="1050" b="1" dirty="0"/>
              <a:t>　 </a:t>
            </a:r>
            <a:r>
              <a:rPr kumimoji="1" lang="en-US" altLang="ja-JP" sz="1050" b="1" dirty="0"/>
              <a:t>【n=482】</a:t>
            </a:r>
          </a:p>
        </p:txBody>
      </p:sp>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146617" y="1200639"/>
          <a:ext cx="3463299" cy="1498365"/>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39483"/>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100" kern="0" dirty="0">
                <a:solidFill>
                  <a:srgbClr val="000000"/>
                </a:solidFill>
                <a:latin typeface="+mj-ea"/>
                <a:ea typeface="+mj-ea"/>
                <a:cs typeface="Meiryo UI" pitchFamily="50" charset="-128"/>
              </a:rPr>
              <a:t>　　　　　　　　</a:t>
            </a:r>
            <a:r>
              <a:rPr lang="ja-JP" altLang="en-US" sz="1100" kern="0" dirty="0" smtClean="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にぎわっている</a:t>
            </a:r>
          </a:p>
        </p:txBody>
      </p:sp>
    </p:spTree>
    <p:extLst>
      <p:ext uri="{BB962C8B-B14F-4D97-AF65-F5344CB8AC3E}">
        <p14:creationId xmlns:p14="http://schemas.microsoft.com/office/powerpoint/2010/main" val="283558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【n=176】</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【n=177】</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【n=185】</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【n=176】</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【n=316】</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【n=198】</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【n=193】</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【n=192】</a:t>
            </a:r>
            <a:endParaRPr kumimoji="1" lang="ja-JP" altLang="en-US" sz="1000" b="1" dirty="0"/>
          </a:p>
        </p:txBody>
      </p:sp>
      <p:sp>
        <p:nvSpPr>
          <p:cNvPr id="44" name="テキスト ボックス 43"/>
          <p:cNvSpPr txBox="1"/>
          <p:nvPr/>
        </p:nvSpPr>
        <p:spPr>
          <a:xfrm>
            <a:off x="2115723" y="4831890"/>
            <a:ext cx="1737368"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8" y="4826468"/>
            <a:ext cx="2311138"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15329" y="4844579"/>
            <a:ext cx="1848259"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67004" y="4864845"/>
            <a:ext cx="1659891"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6765" y="4840489"/>
            <a:ext cx="15530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3186" y="4864845"/>
            <a:ext cx="2103138"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30565" y="1178820"/>
          <a:ext cx="2340000" cy="1571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749052" y="1199466"/>
          <a:ext cx="2340000" cy="1541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86461" y="2756008"/>
          <a:ext cx="2088000" cy="1624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13314" y="2756007"/>
          <a:ext cx="2088000" cy="16242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13088" y="2756007"/>
          <a:ext cx="2088000" cy="16242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312862" y="2756007"/>
          <a:ext cx="2088000" cy="16242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112637" y="2754727"/>
          <a:ext cx="2088000" cy="16255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96934" y="5057300"/>
          <a:ext cx="2088000" cy="167116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31633" y="5057300"/>
          <a:ext cx="2088000" cy="167116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560200" y="5057300"/>
          <a:ext cx="2088000" cy="167116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888768" y="5057300"/>
          <a:ext cx="2088000" cy="1671160"/>
        </p:xfrm>
        <a:graphic>
          <a:graphicData uri="http://schemas.openxmlformats.org/drawingml/2006/chart">
            <c:chart xmlns:c="http://schemas.openxmlformats.org/drawingml/2006/chart" xmlns:r="http://schemas.openxmlformats.org/officeDocument/2006/relationships" r:id="rId12"/>
          </a:graphicData>
        </a:graphic>
      </p:graphicFrame>
      <p:sp>
        <p:nvSpPr>
          <p:cNvPr id="66" name="正方形/長方形 65"/>
          <p:cNvSpPr/>
          <p:nvPr/>
        </p:nvSpPr>
        <p:spPr>
          <a:xfrm>
            <a:off x="34703" y="588850"/>
            <a:ext cx="8940263" cy="54493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62</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年代別にみると、年代が低いほど、まちのイメージに当てはまると回答した割合が高い。</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地域別にみると、北部大阪地域では、他地域よりもまちのイメージに当てはまると回答した割合が低い。</a:t>
            </a:r>
            <a:endParaRPr kumimoji="1" lang="en-US" altLang="ja-JP" sz="1200" dirty="0">
              <a:solidFill>
                <a:prstClr val="black"/>
              </a:solidFill>
              <a:latin typeface="+mn-ea"/>
              <a:cs typeface="Meiryo UI" panose="020B0604030504040204" pitchFamily="50" charset="-128"/>
            </a:endParaRP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【n=445】</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【n=454】</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234950" y="1199466"/>
          <a:ext cx="3510955"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37356"/>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100" kern="0" dirty="0">
                <a:solidFill>
                  <a:srgbClr val="000000"/>
                </a:solidFill>
                <a:latin typeface="+mj-ea"/>
                <a:ea typeface="+mj-ea"/>
                <a:cs typeface="Meiryo UI" pitchFamily="50" charset="-128"/>
              </a:rPr>
              <a:t>　　　　　　　</a:t>
            </a:r>
            <a:r>
              <a:rPr lang="ja-JP" altLang="en-US" sz="1100" kern="0" dirty="0" smtClean="0">
                <a:solidFill>
                  <a:srgbClr val="000000"/>
                </a:solidFill>
                <a:latin typeface="+mj-ea"/>
                <a:ea typeface="+mj-ea"/>
                <a:cs typeface="Meiryo UI" pitchFamily="50" charset="-128"/>
              </a:rPr>
              <a:t>　　　</a:t>
            </a: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・カオス（混沌としている）</a:t>
            </a:r>
          </a:p>
        </p:txBody>
      </p:sp>
    </p:spTree>
    <p:extLst>
      <p:ext uri="{BB962C8B-B14F-4D97-AF65-F5344CB8AC3E}">
        <p14:creationId xmlns:p14="http://schemas.microsoft.com/office/powerpoint/2010/main" val="166750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41" name="正方形/長方形 40"/>
          <p:cNvSpPr/>
          <p:nvPr/>
        </p:nvSpPr>
        <p:spPr>
          <a:xfrm>
            <a:off x="101868" y="621663"/>
            <a:ext cx="8940263" cy="45991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28</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移住者よりも定住者の方が、まちのイメージに当てはまると回答した割合が高い。</a:t>
            </a:r>
            <a:endParaRPr kumimoji="1" lang="en-US" altLang="ja-JP" sz="1200" dirty="0">
              <a:solidFill>
                <a:prstClr val="black"/>
              </a:solidFill>
              <a:latin typeface="+mn-ea"/>
              <a:cs typeface="Meiryo UI" panose="020B0604030504040204" pitchFamily="50" charset="-128"/>
            </a:endParaRPr>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【n=183】</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【n=181】</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【n=182】</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【n=175】</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【n=194】</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【n=317】</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【n=210】</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【n=196】</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【n=192】</a:t>
            </a:r>
            <a:endParaRPr kumimoji="1" lang="ja-JP" altLang="en-US" sz="1000" b="1" dirty="0"/>
          </a:p>
        </p:txBody>
      </p:sp>
      <p:sp>
        <p:nvSpPr>
          <p:cNvPr id="44" name="テキスト ボックス 43"/>
          <p:cNvSpPr txBox="1"/>
          <p:nvPr/>
        </p:nvSpPr>
        <p:spPr>
          <a:xfrm>
            <a:off x="2079166" y="4831890"/>
            <a:ext cx="1727918"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51702" y="4826468"/>
            <a:ext cx="2247237"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47589" y="4844579"/>
            <a:ext cx="1825525"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613797" y="4864845"/>
            <a:ext cx="1643407" cy="25673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16657" y="4840489"/>
            <a:ext cx="1583134"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0752" y="4864845"/>
            <a:ext cx="210557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3868527" y="1185137"/>
          <a:ext cx="2340000" cy="16006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717967" y="1196485"/>
          <a:ext cx="2340000" cy="1588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76465" y="2841019"/>
          <a:ext cx="2088000" cy="16670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18589" y="2841019"/>
          <a:ext cx="2088000" cy="16930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13643" y="2841019"/>
          <a:ext cx="2088000" cy="16930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540809" y="2833546"/>
          <a:ext cx="2088000" cy="16930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324336" y="2847131"/>
          <a:ext cx="2088000" cy="16670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00112" y="5076489"/>
          <a:ext cx="2088000" cy="169769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56843" y="5076489"/>
          <a:ext cx="2088000" cy="169769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13798" y="5076489"/>
          <a:ext cx="2088000" cy="169769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70752" y="5076489"/>
          <a:ext cx="2088000" cy="1697691"/>
        </p:xfrm>
        <a:graphic>
          <a:graphicData uri="http://schemas.openxmlformats.org/drawingml/2006/chart">
            <c:chart xmlns:c="http://schemas.openxmlformats.org/drawingml/2006/chart" xmlns:r="http://schemas.openxmlformats.org/officeDocument/2006/relationships" r:id="rId12"/>
          </a:graphicData>
        </a:graphic>
      </p:graphicFrame>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【n=454】</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【n=461】</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243840" y="1217742"/>
          <a:ext cx="345300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531937"/>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100" kern="0" dirty="0">
              <a:solidFill>
                <a:srgbClr val="000000"/>
              </a:solidFill>
              <a:latin typeface="+mj-ea"/>
              <a:ea typeface="+mj-ea"/>
              <a:cs typeface="Meiryo UI" pitchFamily="50" charset="-128"/>
            </a:endParaRPr>
          </a:p>
          <a:p>
            <a:pPr lvl="0">
              <a:defRPr/>
            </a:pPr>
            <a:r>
              <a:rPr lang="ja-JP" altLang="en-US" sz="1100" kern="0" dirty="0">
                <a:solidFill>
                  <a:srgbClr val="000000"/>
                </a:solidFill>
                <a:latin typeface="+mj-ea"/>
                <a:ea typeface="+mj-ea"/>
                <a:cs typeface="Meiryo UI" pitchFamily="50" charset="-128"/>
              </a:rPr>
              <a:t>　　　　　　　</a:t>
            </a:r>
            <a:r>
              <a:rPr lang="ja-JP" altLang="en-US" sz="1100" kern="0" dirty="0" smtClean="0">
                <a:solidFill>
                  <a:srgbClr val="000000"/>
                </a:solidFill>
                <a:latin typeface="+mj-ea"/>
                <a:ea typeface="+mj-ea"/>
                <a:cs typeface="Meiryo UI" pitchFamily="50" charset="-128"/>
              </a:rPr>
              <a:t>　　　</a:t>
            </a: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・清潔で整然としている</a:t>
            </a:r>
          </a:p>
        </p:txBody>
      </p:sp>
    </p:spTree>
    <p:extLst>
      <p:ext uri="{BB962C8B-B14F-4D97-AF65-F5344CB8AC3E}">
        <p14:creationId xmlns:p14="http://schemas.microsoft.com/office/powerpoint/2010/main" val="268221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41" name="正方形/長方形 40"/>
          <p:cNvSpPr/>
          <p:nvPr/>
        </p:nvSpPr>
        <p:spPr>
          <a:xfrm>
            <a:off x="88013" y="553089"/>
            <a:ext cx="8940263" cy="52848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63</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【n=184】</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【n=181】</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【n=192】</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【n=206】</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【n=197】</a:t>
            </a:r>
            <a:endParaRPr kumimoji="1" lang="ja-JP" altLang="en-US" sz="1000" b="1" dirty="0"/>
          </a:p>
        </p:txBody>
      </p:sp>
      <p:sp>
        <p:nvSpPr>
          <p:cNvPr id="43" name="テキスト ボックス 42"/>
          <p:cNvSpPr txBox="1"/>
          <p:nvPr/>
        </p:nvSpPr>
        <p:spPr>
          <a:xfrm>
            <a:off x="2091058" y="464997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【n=196】</a:t>
            </a:r>
            <a:endParaRPr kumimoji="1" lang="ja-JP" altLang="en-US" sz="1000" b="1" dirty="0"/>
          </a:p>
        </p:txBody>
      </p:sp>
      <p:sp>
        <p:nvSpPr>
          <p:cNvPr id="44" name="テキスト ボックス 43"/>
          <p:cNvSpPr txBox="1"/>
          <p:nvPr/>
        </p:nvSpPr>
        <p:spPr>
          <a:xfrm>
            <a:off x="2084658" y="4831890"/>
            <a:ext cx="1768433"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18612" y="4826468"/>
            <a:ext cx="2299377"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56231" y="4844579"/>
            <a:ext cx="1816883"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70439" y="4864845"/>
            <a:ext cx="1686765"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6765" y="4840489"/>
            <a:ext cx="15530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82465" y="4864845"/>
            <a:ext cx="2093858" cy="40248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3967498" y="1160120"/>
          <a:ext cx="2133272" cy="16397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686104" y="1150134"/>
          <a:ext cx="2321646" cy="1651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3058" y="2778426"/>
          <a:ext cx="2088000" cy="16961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81282" y="2778426"/>
          <a:ext cx="2088000" cy="16961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59506" y="2778426"/>
          <a:ext cx="2088000" cy="16909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7115955" y="2778426"/>
          <a:ext cx="2088000" cy="16909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5337730" y="2778426"/>
          <a:ext cx="2088000" cy="16909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39476" y="5104946"/>
          <a:ext cx="2088000" cy="159809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329211" y="5104946"/>
          <a:ext cx="2088000" cy="159809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97898" y="5104946"/>
          <a:ext cx="2088000" cy="159809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7066586" y="5104946"/>
          <a:ext cx="2088000" cy="1598094"/>
        </p:xfrm>
        <a:graphic>
          <a:graphicData uri="http://schemas.openxmlformats.org/drawingml/2006/chart">
            <c:chart xmlns:c="http://schemas.openxmlformats.org/drawingml/2006/chart" xmlns:r="http://schemas.openxmlformats.org/officeDocument/2006/relationships" r:id="rId12"/>
          </a:graphicData>
        </a:graphic>
      </p:graphicFrame>
      <p:sp>
        <p:nvSpPr>
          <p:cNvPr id="33" name="テキスト ボックス 32"/>
          <p:cNvSpPr txBox="1"/>
          <p:nvPr/>
        </p:nvSpPr>
        <p:spPr>
          <a:xfrm>
            <a:off x="3618973" y="1149874"/>
            <a:ext cx="298971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【n=458】</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【n=463】</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257127" y="1235690"/>
          <a:ext cx="3403545"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535321"/>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100" kern="0" dirty="0">
                <a:solidFill>
                  <a:srgbClr val="000000"/>
                </a:solidFill>
                <a:latin typeface="+mj-ea"/>
                <a:ea typeface="+mj-ea"/>
                <a:cs typeface="Meiryo UI" pitchFamily="50" charset="-128"/>
              </a:rPr>
              <a:t>　　　　　　　</a:t>
            </a:r>
            <a:r>
              <a:rPr lang="ja-JP" altLang="en-US" sz="1100" kern="0" dirty="0" smtClean="0">
                <a:solidFill>
                  <a:srgbClr val="000000"/>
                </a:solidFill>
                <a:latin typeface="+mj-ea"/>
                <a:ea typeface="+mj-ea"/>
                <a:cs typeface="Meiryo UI" pitchFamily="50" charset="-128"/>
              </a:rPr>
              <a:t>　　　</a:t>
            </a: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・国際的</a:t>
            </a:r>
          </a:p>
        </p:txBody>
      </p:sp>
    </p:spTree>
    <p:extLst>
      <p:ext uri="{BB962C8B-B14F-4D97-AF65-F5344CB8AC3E}">
        <p14:creationId xmlns:p14="http://schemas.microsoft.com/office/powerpoint/2010/main" val="204817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2058" y="733773"/>
            <a:ext cx="8899885" cy="887679"/>
          </a:xfrm>
          <a:prstGeom prst="rect">
            <a:avLst/>
          </a:prstGeom>
          <a:solidFill>
            <a:schemeClr val="accent1">
              <a:lumMod val="20000"/>
              <a:lumOff val="80000"/>
            </a:schemeClr>
          </a:solidFill>
          <a:ln w="28575" cmpd="dbl">
            <a:solidFill>
              <a:schemeClr val="tx1"/>
            </a:solidFill>
          </a:ln>
        </p:spPr>
        <p:txBody>
          <a:bodyPr wrap="square" rtlCol="0">
            <a:spAutoFit/>
          </a:bodyPr>
          <a:lstStyle/>
          <a:p>
            <a:pPr marL="167058" indent="-167058" defTabSz="843959">
              <a:defRPr/>
            </a:pPr>
            <a:r>
              <a:rPr lang="ja-JP" altLang="en-US" sz="1292" dirty="0">
                <a:solidFill>
                  <a:prstClr val="black"/>
                </a:solidFill>
                <a:latin typeface="UD デジタル 教科書体 NK-R" panose="02020400000000000000" pitchFamily="18" charset="-128"/>
                <a:ea typeface="UD デジタル 教科書体 NK-R" panose="02020400000000000000" pitchFamily="18" charset="-128"/>
              </a:rPr>
              <a:t>➢大阪企業家ミュージアムにて展示されている企業家</a:t>
            </a:r>
            <a:r>
              <a:rPr lang="en-US" altLang="ja-JP" sz="1292" dirty="0">
                <a:solidFill>
                  <a:prstClr val="black"/>
                </a:solidFill>
                <a:latin typeface="UD デジタル 教科書体 NK-R" panose="02020400000000000000" pitchFamily="18" charset="-128"/>
                <a:ea typeface="UD デジタル 教科書体 NK-R" panose="02020400000000000000" pitchFamily="18" charset="-128"/>
              </a:rPr>
              <a:t>105</a:t>
            </a:r>
            <a:r>
              <a:rPr lang="ja-JP" altLang="en-US" sz="1292" dirty="0">
                <a:solidFill>
                  <a:prstClr val="black"/>
                </a:solidFill>
                <a:latin typeface="UD デジタル 教科書体 NK-R" panose="02020400000000000000" pitchFamily="18" charset="-128"/>
                <a:ea typeface="UD デジタル 教科書体 NK-R" panose="02020400000000000000" pitchFamily="18" charset="-128"/>
              </a:rPr>
              <a:t>名の出身地域別の内訳をみると、地元大阪府の出身者は</a:t>
            </a:r>
            <a:r>
              <a:rPr lang="en-US" altLang="ja-JP" sz="1292" dirty="0">
                <a:solidFill>
                  <a:prstClr val="black"/>
                </a:solidFill>
                <a:latin typeface="UD デジタル 教科書体 NK-R" panose="02020400000000000000" pitchFamily="18" charset="-128"/>
                <a:ea typeface="UD デジタル 教科書体 NK-R" panose="02020400000000000000" pitchFamily="18" charset="-128"/>
              </a:rPr>
              <a:t>20</a:t>
            </a:r>
            <a:r>
              <a:rPr lang="ja-JP" altLang="en-US" sz="1292" dirty="0">
                <a:solidFill>
                  <a:prstClr val="black"/>
                </a:solidFill>
                <a:latin typeface="UD デジタル 教科書体 NK-R" panose="02020400000000000000" pitchFamily="18" charset="-128"/>
                <a:ea typeface="UD デジタル 教科書体 NK-R" panose="02020400000000000000" pitchFamily="18" charset="-128"/>
              </a:rPr>
              <a:t>数名を数えるのみである。</a:t>
            </a:r>
            <a:endParaRPr lang="en-US" altLang="ja-JP" sz="1292" dirty="0">
              <a:solidFill>
                <a:prstClr val="black"/>
              </a:solidFill>
              <a:latin typeface="UD デジタル 教科書体 NK-R" panose="02020400000000000000" pitchFamily="18" charset="-128"/>
              <a:ea typeface="UD デジタル 教科書体 NK-R" panose="02020400000000000000" pitchFamily="18" charset="-128"/>
            </a:endParaRPr>
          </a:p>
          <a:p>
            <a:pPr marL="167058" indent="-167058" defTabSz="843959">
              <a:defRPr/>
            </a:pPr>
            <a:r>
              <a:rPr lang="ja-JP" altLang="en-US" sz="1292" dirty="0">
                <a:solidFill>
                  <a:prstClr val="black"/>
                </a:solidFill>
                <a:latin typeface="UD デジタル 教科書体 NK-R" panose="02020400000000000000" pitchFamily="18" charset="-128"/>
                <a:ea typeface="UD デジタル 教科書体 NK-R" panose="02020400000000000000" pitchFamily="18" charset="-128"/>
              </a:rPr>
              <a:t>➢大阪には、全国から優れた企業家人材を呼び寄せる魅力があり、実際にこの地で活躍の場を得ており、日本初・世界初の技術・製品を生み出した例も少なくない。</a:t>
            </a:r>
          </a:p>
        </p:txBody>
      </p:sp>
      <p:pic>
        <p:nvPicPr>
          <p:cNvPr id="34" name="図 33"/>
          <p:cNvPicPr>
            <a:picLocks noChangeAspect="1"/>
          </p:cNvPicPr>
          <p:nvPr/>
        </p:nvPicPr>
        <p:blipFill>
          <a:blip r:embed="rId2"/>
          <a:stretch>
            <a:fillRect/>
          </a:stretch>
        </p:blipFill>
        <p:spPr>
          <a:xfrm>
            <a:off x="1780306" y="2093553"/>
            <a:ext cx="5284177" cy="3930162"/>
          </a:xfrm>
          <a:prstGeom prst="rect">
            <a:avLst/>
          </a:prstGeom>
        </p:spPr>
      </p:pic>
      <p:sp>
        <p:nvSpPr>
          <p:cNvPr id="35" name="テキスト ボックス 10">
            <a:extLst>
              <a:ext uri="{FF2B5EF4-FFF2-40B4-BE49-F238E27FC236}">
                <a16:creationId xmlns:a16="http://schemas.microsoft.com/office/drawing/2014/main" id="{BB1AED7F-BE37-4423-933C-B054F5FFE670}"/>
              </a:ext>
            </a:extLst>
          </p:cNvPr>
          <p:cNvSpPr txBox="1">
            <a:spLocks noChangeArrowheads="1"/>
          </p:cNvSpPr>
          <p:nvPr/>
        </p:nvSpPr>
        <p:spPr bwMode="auto">
          <a:xfrm>
            <a:off x="2046181" y="1809452"/>
            <a:ext cx="5317514" cy="291170"/>
          </a:xfrm>
          <a:prstGeom prst="rect">
            <a:avLst/>
          </a:prstGeom>
          <a:noFill/>
          <a:ln w="9525">
            <a:noFill/>
            <a:miter lim="800000"/>
            <a:headEnd/>
            <a:tailEnd/>
          </a:ln>
        </p:spPr>
        <p:txBody>
          <a:bodyPr wrap="square">
            <a:spAutoFit/>
          </a:bodyPr>
          <a:lstStyle/>
          <a:p>
            <a:pPr defTabSz="843959">
              <a:defRPr/>
            </a:pPr>
            <a:r>
              <a:rPr lang="ja-JP" altLang="en-US" sz="1292" dirty="0">
                <a:solidFill>
                  <a:prstClr val="black"/>
                </a:solidFill>
                <a:latin typeface="Calibri"/>
                <a:ea typeface="Meiryo UI"/>
              </a:rPr>
              <a:t>大阪企業家ミュージアムに展示されている企業家</a:t>
            </a:r>
            <a:r>
              <a:rPr lang="en-US" altLang="ja-JP" sz="1292" dirty="0">
                <a:solidFill>
                  <a:prstClr val="black"/>
                </a:solidFill>
                <a:latin typeface="Calibri"/>
                <a:ea typeface="Meiryo UI"/>
              </a:rPr>
              <a:t>105</a:t>
            </a:r>
            <a:r>
              <a:rPr lang="ja-JP" altLang="en-US" sz="1292" dirty="0">
                <a:solidFill>
                  <a:prstClr val="black"/>
                </a:solidFill>
                <a:latin typeface="Calibri"/>
                <a:ea typeface="Meiryo UI"/>
              </a:rPr>
              <a:t>人の出身地内訳（</a:t>
            </a:r>
            <a:r>
              <a:rPr lang="en-US" altLang="ja-JP" sz="1292" dirty="0">
                <a:solidFill>
                  <a:prstClr val="black"/>
                </a:solidFill>
                <a:latin typeface="Calibri"/>
                <a:ea typeface="Meiryo UI"/>
              </a:rPr>
              <a:t>%</a:t>
            </a:r>
            <a:r>
              <a:rPr lang="ja-JP" altLang="en-US" sz="1292" dirty="0">
                <a:solidFill>
                  <a:prstClr val="black"/>
                </a:solidFill>
                <a:latin typeface="Calibri"/>
                <a:ea typeface="Meiryo UI"/>
              </a:rPr>
              <a:t>）</a:t>
            </a:r>
          </a:p>
        </p:txBody>
      </p:sp>
      <p:sp>
        <p:nvSpPr>
          <p:cNvPr id="36" name="テキスト ボックス 10">
            <a:extLst>
              <a:ext uri="{FF2B5EF4-FFF2-40B4-BE49-F238E27FC236}">
                <a16:creationId xmlns:a16="http://schemas.microsoft.com/office/drawing/2014/main" id="{BB1AED7F-BE37-4423-933C-B054F5FFE670}"/>
              </a:ext>
            </a:extLst>
          </p:cNvPr>
          <p:cNvSpPr txBox="1">
            <a:spLocks noChangeArrowheads="1"/>
          </p:cNvSpPr>
          <p:nvPr/>
        </p:nvSpPr>
        <p:spPr bwMode="auto">
          <a:xfrm>
            <a:off x="2577932" y="6070063"/>
            <a:ext cx="4187542" cy="248530"/>
          </a:xfrm>
          <a:prstGeom prst="rect">
            <a:avLst/>
          </a:prstGeom>
          <a:noFill/>
          <a:ln w="9525">
            <a:noFill/>
            <a:miter lim="800000"/>
            <a:headEnd/>
            <a:tailEnd/>
          </a:ln>
        </p:spPr>
        <p:txBody>
          <a:bodyPr wrap="square">
            <a:spAutoFit/>
          </a:bodyPr>
          <a:lstStyle/>
          <a:p>
            <a:pPr defTabSz="843959">
              <a:defRPr/>
            </a:pPr>
            <a:r>
              <a:rPr lang="en-US" altLang="ja-JP" sz="1015" dirty="0">
                <a:solidFill>
                  <a:prstClr val="black"/>
                </a:solidFill>
                <a:latin typeface="Calibri"/>
                <a:ea typeface="Meiryo UI"/>
              </a:rPr>
              <a:t>※</a:t>
            </a:r>
            <a:r>
              <a:rPr lang="ja-JP" altLang="en-US" sz="1015" dirty="0">
                <a:solidFill>
                  <a:prstClr val="black"/>
                </a:solidFill>
                <a:latin typeface="Calibri"/>
                <a:ea typeface="Meiryo UI"/>
              </a:rPr>
              <a:t>出典：多様性を発揮する大阪産業（大阪産業経済リサーチセンター）</a:t>
            </a:r>
          </a:p>
        </p:txBody>
      </p:sp>
      <p:sp>
        <p:nvSpPr>
          <p:cNvPr id="11" name="正方形/長方形 10"/>
          <p:cNvSpPr/>
          <p:nvPr/>
        </p:nvSpPr>
        <p:spPr>
          <a:xfrm>
            <a:off x="2870566" y="6536804"/>
            <a:ext cx="6132163" cy="261610"/>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2020.3</a:t>
            </a:r>
            <a:r>
              <a:rPr lang="ja-JP" altLang="en-US" sz="1100" dirty="0">
                <a:latin typeface="Meiryo UI" panose="020B0604030504040204" pitchFamily="50" charset="-128"/>
                <a:ea typeface="Meiryo UI" panose="020B0604030504040204" pitchFamily="50" charset="-128"/>
              </a:rPr>
              <a:t>大阪府・大阪市「万博のインパクトを活かした大阪の将来に向けたビジョン」資料編</a:t>
            </a:r>
            <a:endParaRPr lang="en-US" altLang="ja-JP" sz="1100" dirty="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0" y="0"/>
            <a:ext cx="9144000" cy="404664"/>
            <a:chOff x="-3515" y="-13192"/>
            <a:chExt cx="9144000" cy="404664"/>
          </a:xfrm>
        </p:grpSpPr>
        <p:sp>
          <p:nvSpPr>
            <p:cNvPr id="14" name="正方形/長方形 13"/>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６ー１</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smtClean="0">
                  <a:solidFill>
                    <a:srgbClr val="000000"/>
                  </a:solidFill>
                  <a:latin typeface="Meiryo UI"/>
                  <a:ea typeface="Meiryo UI" pitchFamily="50" charset="-128"/>
                  <a:cs typeface="Meiryo UI" pitchFamily="50" charset="-128"/>
                </a:rPr>
                <a:t>企業家</a:t>
              </a:r>
              <a:r>
                <a:rPr lang="ja-JP" altLang="en-US" kern="0" dirty="0">
                  <a:solidFill>
                    <a:srgbClr val="000000"/>
                  </a:solidFill>
                  <a:latin typeface="Meiryo UI"/>
                  <a:ea typeface="Meiryo UI" pitchFamily="50" charset="-128"/>
                  <a:cs typeface="Meiryo UI" pitchFamily="50" charset="-128"/>
                </a:rPr>
                <a:t>の出身地</a:t>
              </a:r>
            </a:p>
          </p:txBody>
        </p:sp>
        <p:sp>
          <p:nvSpPr>
            <p:cNvPr id="15" name="正方形/長方形 14"/>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参考資料６</a:t>
              </a:r>
            </a:p>
          </p:txBody>
        </p:sp>
      </p:grpSp>
    </p:spTree>
    <p:extLst>
      <p:ext uri="{BB962C8B-B14F-4D97-AF65-F5344CB8AC3E}">
        <p14:creationId xmlns:p14="http://schemas.microsoft.com/office/powerpoint/2010/main" val="402665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41" name="正方形/長方形 40"/>
          <p:cNvSpPr/>
          <p:nvPr/>
        </p:nvSpPr>
        <p:spPr>
          <a:xfrm>
            <a:off x="101868" y="572371"/>
            <a:ext cx="8940263" cy="53691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52</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地域別にみる</a:t>
            </a:r>
            <a:r>
              <a:rPr kumimoji="1" lang="ja-JP" altLang="en-US" sz="1200">
                <a:solidFill>
                  <a:prstClr val="black"/>
                </a:solidFill>
                <a:latin typeface="+mn-ea"/>
                <a:cs typeface="Meiryo UI" panose="020B0604030504040204" pitchFamily="50" charset="-128"/>
              </a:rPr>
              <a:t>と、東部大阪地域、南部大阪地域</a:t>
            </a:r>
            <a:r>
              <a:rPr kumimoji="1" lang="ja-JP" altLang="en-US" sz="1200" dirty="0">
                <a:solidFill>
                  <a:prstClr val="black"/>
                </a:solidFill>
                <a:latin typeface="+mn-ea"/>
                <a:cs typeface="Meiryo UI" panose="020B0604030504040204" pitchFamily="50" charset="-128"/>
              </a:rPr>
              <a:t>では、他地域よりもまちのイメージに当てはまると回答</a:t>
            </a:r>
            <a:r>
              <a:rPr kumimoji="1" lang="ja-JP" altLang="en-US" sz="1200">
                <a:solidFill>
                  <a:prstClr val="black"/>
                </a:solidFill>
                <a:latin typeface="+mn-ea"/>
                <a:cs typeface="Meiryo UI" panose="020B0604030504040204" pitchFamily="50" charset="-128"/>
              </a:rPr>
              <a:t>した割合が高い。</a:t>
            </a:r>
            <a:endParaRPr kumimoji="1" lang="ja-JP" altLang="en-US" sz="1200" dirty="0">
              <a:solidFill>
                <a:prstClr val="black"/>
              </a:solidFill>
              <a:latin typeface="+mn-ea"/>
              <a:cs typeface="Meiryo UI" panose="020B0604030504040204" pitchFamily="50" charset="-128"/>
            </a:endParaRPr>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【n=178】</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【n=183】</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【n=177】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【n=178】</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【n=194】</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【n=196】</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【n=191】</a:t>
            </a:r>
            <a:endParaRPr kumimoji="1" lang="ja-JP" altLang="en-US" sz="1000" b="1" dirty="0"/>
          </a:p>
        </p:txBody>
      </p:sp>
      <p:sp>
        <p:nvSpPr>
          <p:cNvPr id="44" name="テキスト ボックス 43"/>
          <p:cNvSpPr txBox="1"/>
          <p:nvPr/>
        </p:nvSpPr>
        <p:spPr>
          <a:xfrm>
            <a:off x="2091668" y="4831890"/>
            <a:ext cx="1761423"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8" y="4826468"/>
            <a:ext cx="2282562"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04835" y="4844579"/>
            <a:ext cx="1868279"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63215" y="4864845"/>
            <a:ext cx="1693989"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6765" y="4840489"/>
            <a:ext cx="15530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2788" y="4864845"/>
            <a:ext cx="2103535"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3917213" y="1182959"/>
          <a:ext cx="2194029" cy="1612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720246" y="1164543"/>
          <a:ext cx="2312877" cy="1624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31575" y="2822762"/>
          <a:ext cx="2088000" cy="1651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26297" y="2822762"/>
          <a:ext cx="2088000" cy="16601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484168" y="2822762"/>
          <a:ext cx="2088000" cy="16601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472968" y="2815763"/>
          <a:ext cx="2088000" cy="16601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30839" y="2822762"/>
          <a:ext cx="2088000" cy="165183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9909" y="5057300"/>
          <a:ext cx="2088000" cy="163306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310990" y="5057300"/>
          <a:ext cx="2088000" cy="163306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41889" y="5057300"/>
          <a:ext cx="2088000" cy="163306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72788" y="5057300"/>
          <a:ext cx="2088000" cy="1633060"/>
        </p:xfrm>
        <a:graphic>
          <a:graphicData uri="http://schemas.openxmlformats.org/drawingml/2006/chart">
            <c:chart xmlns:c="http://schemas.openxmlformats.org/drawingml/2006/chart" xmlns:r="http://schemas.openxmlformats.org/officeDocument/2006/relationships" r:id="rId12"/>
          </a:graphicData>
        </a:graphic>
      </p:graphicFrame>
      <p:sp>
        <p:nvSpPr>
          <p:cNvPr id="33" name="テキスト ボックス 32"/>
          <p:cNvSpPr txBox="1"/>
          <p:nvPr/>
        </p:nvSpPr>
        <p:spPr>
          <a:xfrm>
            <a:off x="3618973" y="1149874"/>
            <a:ext cx="2981038" cy="430887"/>
          </a:xfrm>
          <a:prstGeom prst="rect">
            <a:avLst/>
          </a:prstGeom>
          <a:noFill/>
        </p:spPr>
        <p:txBody>
          <a:bodyPr wrap="square" rtlCol="0">
            <a:spAutoFit/>
          </a:bodyPr>
          <a:lstStyle/>
          <a:p>
            <a:r>
              <a:rPr kumimoji="1" lang="ja-JP" altLang="en-US" sz="1100" b="1" dirty="0"/>
              <a:t>■</a:t>
            </a:r>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【n=456】</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【n=454】</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266700" y="1176568"/>
          <a:ext cx="3470374"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43136"/>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・伝統的、日本らしい</a:t>
            </a:r>
          </a:p>
        </p:txBody>
      </p:sp>
    </p:spTree>
    <p:extLst>
      <p:ext uri="{BB962C8B-B14F-4D97-AF65-F5344CB8AC3E}">
        <p14:creationId xmlns:p14="http://schemas.microsoft.com/office/powerpoint/2010/main" val="61662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41" name="正方形/長方形 40"/>
          <p:cNvSpPr/>
          <p:nvPr/>
        </p:nvSpPr>
        <p:spPr>
          <a:xfrm>
            <a:off x="101868" y="637309"/>
            <a:ext cx="8940263" cy="45812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55</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年代別にみると、年代が低いほど、まちのイメージに当てはまると回答した割合が高い。</a:t>
            </a:r>
            <a:endParaRPr kumimoji="1" lang="en-US" altLang="ja-JP" sz="1200" dirty="0">
              <a:solidFill>
                <a:prstClr val="black"/>
              </a:solidFill>
              <a:latin typeface="+mn-ea"/>
              <a:cs typeface="Meiryo UI" panose="020B0604030504040204" pitchFamily="50" charset="-128"/>
            </a:endParaRPr>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【n=177】</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【n=180】</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【n=179】</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【n=175】</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【n=187】</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【n=314】</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【n=202】</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【n=192】</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【n=190】</a:t>
            </a:r>
            <a:endParaRPr kumimoji="1" lang="ja-JP" altLang="en-US" sz="1000" b="1" dirty="0"/>
          </a:p>
        </p:txBody>
      </p:sp>
      <p:sp>
        <p:nvSpPr>
          <p:cNvPr id="44" name="テキスト ボックス 43"/>
          <p:cNvSpPr txBox="1"/>
          <p:nvPr/>
        </p:nvSpPr>
        <p:spPr>
          <a:xfrm>
            <a:off x="2106472" y="4831890"/>
            <a:ext cx="1746619"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23033" y="4826468"/>
            <a:ext cx="2294957"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484203" y="4844579"/>
            <a:ext cx="1888911"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26829" y="4864845"/>
            <a:ext cx="1730375"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6765" y="4840489"/>
            <a:ext cx="15530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65659" y="4864845"/>
            <a:ext cx="2110664"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3917204" y="1200640"/>
          <a:ext cx="2238952" cy="1567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768931" y="1213124"/>
          <a:ext cx="2184569" cy="1599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4347" y="2812713"/>
          <a:ext cx="2088000" cy="1641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66250" y="2812713"/>
          <a:ext cx="2088000" cy="16412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28153" y="2812713"/>
          <a:ext cx="2088000" cy="16412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459746" y="2810557"/>
          <a:ext cx="2088000" cy="16433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84138" y="2814056"/>
          <a:ext cx="2088000" cy="16363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16819" y="5108888"/>
          <a:ext cx="2088000" cy="16465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82056" y="5086265"/>
          <a:ext cx="2048847" cy="166917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386139" y="5076427"/>
          <a:ext cx="2088000" cy="167901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7059157" y="5076427"/>
          <a:ext cx="2088000" cy="1679012"/>
        </p:xfrm>
        <a:graphic>
          <a:graphicData uri="http://schemas.openxmlformats.org/drawingml/2006/chart">
            <c:chart xmlns:c="http://schemas.openxmlformats.org/drawingml/2006/chart" xmlns:r="http://schemas.openxmlformats.org/officeDocument/2006/relationships" r:id="rId12"/>
          </a:graphicData>
        </a:graphic>
      </p:graphicFrame>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【n=442】</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【n=456】</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342900" y="1163649"/>
          <a:ext cx="3419844"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821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・成長している</a:t>
            </a:r>
          </a:p>
        </p:txBody>
      </p:sp>
    </p:spTree>
    <p:extLst>
      <p:ext uri="{BB962C8B-B14F-4D97-AF65-F5344CB8AC3E}">
        <p14:creationId xmlns:p14="http://schemas.microsoft.com/office/powerpoint/2010/main" val="300176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【n=175】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【n=183】</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【n=190】</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【n=314】</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【n=209】</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【n=192】</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【n=195】</a:t>
            </a:r>
            <a:endParaRPr kumimoji="1" lang="ja-JP" altLang="en-US" sz="1000" b="1" dirty="0"/>
          </a:p>
        </p:txBody>
      </p:sp>
      <p:sp>
        <p:nvSpPr>
          <p:cNvPr id="44" name="テキスト ボックス 43"/>
          <p:cNvSpPr txBox="1"/>
          <p:nvPr/>
        </p:nvSpPr>
        <p:spPr>
          <a:xfrm>
            <a:off x="2084658" y="4831890"/>
            <a:ext cx="1768433"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17554" y="4844579"/>
            <a:ext cx="1855560"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56689" y="4864845"/>
            <a:ext cx="1700515"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07535" y="4840489"/>
            <a:ext cx="159225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80107" y="4864845"/>
            <a:ext cx="209621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79385" y="1241301"/>
          <a:ext cx="2340000" cy="15209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702131" y="1238320"/>
          <a:ext cx="2340000" cy="1628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51145" y="2879004"/>
          <a:ext cx="2088000" cy="16453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26663" y="2879004"/>
          <a:ext cx="2088000" cy="16453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04471" y="2879004"/>
          <a:ext cx="2088000" cy="16453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543271" y="2871387"/>
          <a:ext cx="2088000" cy="16453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338419" y="2884416"/>
          <a:ext cx="2088000" cy="16453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00112" y="5068075"/>
          <a:ext cx="2088000" cy="159367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94130" y="5068075"/>
          <a:ext cx="2088000" cy="159367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415241" y="5068076"/>
          <a:ext cx="2184770" cy="159367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7082613" y="5068075"/>
          <a:ext cx="2088000" cy="1593674"/>
        </p:xfrm>
        <a:graphic>
          <a:graphicData uri="http://schemas.openxmlformats.org/drawingml/2006/chart">
            <c:chart xmlns:c="http://schemas.openxmlformats.org/drawingml/2006/chart" xmlns:r="http://schemas.openxmlformats.org/officeDocument/2006/relationships" r:id="rId12"/>
          </a:graphicData>
        </a:graphic>
      </p:graphicFrame>
      <p:sp>
        <p:nvSpPr>
          <p:cNvPr id="66" name="正方形/長方形 65"/>
          <p:cNvSpPr/>
          <p:nvPr/>
        </p:nvSpPr>
        <p:spPr>
          <a:xfrm>
            <a:off x="91057" y="608258"/>
            <a:ext cx="8940263" cy="4581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59</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4" name="テキスト ボックス 33"/>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【n=455】</a:t>
            </a:r>
            <a:endParaRPr kumimoji="1" lang="ja-JP" altLang="en-US" sz="1000" b="1" dirty="0"/>
          </a:p>
        </p:txBody>
      </p:sp>
      <p:sp>
        <p:nvSpPr>
          <p:cNvPr id="35" name="テキスト ボックス 34"/>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【n=455】</a:t>
            </a:r>
          </a:p>
        </p:txBody>
      </p:sp>
      <p:sp>
        <p:nvSpPr>
          <p:cNvPr id="37" name="テキスト ボックス 36"/>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323850" y="1188484"/>
          <a:ext cx="343698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67765"/>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・文化的、芸術・アートが楽しめる</a:t>
            </a:r>
          </a:p>
        </p:txBody>
      </p:sp>
    </p:spTree>
    <p:extLst>
      <p:ext uri="{BB962C8B-B14F-4D97-AF65-F5344CB8AC3E}">
        <p14:creationId xmlns:p14="http://schemas.microsoft.com/office/powerpoint/2010/main" val="3904704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【n=187】</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【n=192】</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【n=191】</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【n=193】</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【n=329】</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【n=214】</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【n=205】</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【n=200】</a:t>
            </a:r>
            <a:endParaRPr kumimoji="1" lang="ja-JP" altLang="en-US" sz="1000" b="1" dirty="0"/>
          </a:p>
        </p:txBody>
      </p:sp>
      <p:sp>
        <p:nvSpPr>
          <p:cNvPr id="44" name="テキスト ボックス 43"/>
          <p:cNvSpPr txBox="1"/>
          <p:nvPr/>
        </p:nvSpPr>
        <p:spPr>
          <a:xfrm>
            <a:off x="2129646" y="4831890"/>
            <a:ext cx="1723445"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884082" y="4845656"/>
            <a:ext cx="2259918"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04835" y="4838059"/>
            <a:ext cx="1839346"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41999" y="4864845"/>
            <a:ext cx="1715205" cy="19584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59751" y="4840489"/>
            <a:ext cx="1540040"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5428" y="4864845"/>
            <a:ext cx="214089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123314" y="1302759"/>
          <a:ext cx="2340000" cy="1529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918066" y="1302759"/>
          <a:ext cx="2340000" cy="1529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129636" y="2887077"/>
          <a:ext cx="2088000" cy="16933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660831" y="2887077"/>
          <a:ext cx="2088000" cy="16933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5539298" y="2867088"/>
          <a:ext cx="2088000" cy="16933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3451298" y="2887077"/>
          <a:ext cx="2088000" cy="16933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93920" y="2887077"/>
          <a:ext cx="2088000" cy="169255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05896" y="5100542"/>
          <a:ext cx="2088000" cy="164315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68879" y="5100542"/>
          <a:ext cx="2088000" cy="164315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43654" y="5100542"/>
          <a:ext cx="2088000" cy="164315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7018428" y="5100542"/>
          <a:ext cx="2088000" cy="1643158"/>
        </p:xfrm>
        <a:graphic>
          <a:graphicData uri="http://schemas.openxmlformats.org/drawingml/2006/chart">
            <c:chart xmlns:c="http://schemas.openxmlformats.org/drawingml/2006/chart" xmlns:r="http://schemas.openxmlformats.org/officeDocument/2006/relationships" r:id="rId12"/>
          </a:graphicData>
        </a:graphic>
      </p:graphicFrame>
      <p:sp>
        <p:nvSpPr>
          <p:cNvPr id="66" name="正方形/長方形 65"/>
          <p:cNvSpPr/>
          <p:nvPr/>
        </p:nvSpPr>
        <p:spPr>
          <a:xfrm>
            <a:off x="101868" y="553934"/>
            <a:ext cx="8940263" cy="54149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79</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【n=472】</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【n=476】</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253750" y="1232373"/>
          <a:ext cx="3389162"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7" name="正方形/長方形 36"/>
          <p:cNvSpPr/>
          <p:nvPr/>
        </p:nvSpPr>
        <p:spPr>
          <a:xfrm>
            <a:off x="-4996" y="-13010"/>
            <a:ext cx="9144000" cy="527096"/>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・エネルギッシュ（活力にあふれている）</a:t>
            </a:r>
          </a:p>
        </p:txBody>
      </p:sp>
    </p:spTree>
    <p:extLst>
      <p:ext uri="{BB962C8B-B14F-4D97-AF65-F5344CB8AC3E}">
        <p14:creationId xmlns:p14="http://schemas.microsoft.com/office/powerpoint/2010/main" val="250618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nvGraphicFramePr>
        <p:xfrm>
          <a:off x="3463273" y="1263670"/>
          <a:ext cx="3240000" cy="1440000"/>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【n=183】</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【n=181】</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【n=179】</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【n=188】</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【n=319】</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【n=206】</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【n=195】</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【n=193】</a:t>
            </a:r>
            <a:endParaRPr kumimoji="1" lang="ja-JP" altLang="en-US" sz="1000" b="1" dirty="0"/>
          </a:p>
        </p:txBody>
      </p:sp>
      <p:sp>
        <p:nvSpPr>
          <p:cNvPr id="44" name="テキスト ボックス 43"/>
          <p:cNvSpPr txBox="1"/>
          <p:nvPr/>
        </p:nvSpPr>
        <p:spPr>
          <a:xfrm>
            <a:off x="2070327" y="4831890"/>
            <a:ext cx="1782764"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25709" y="4844579"/>
            <a:ext cx="1847405"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63251" y="4864845"/>
            <a:ext cx="1693953"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27555" y="4840489"/>
            <a:ext cx="157223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0934" y="4864845"/>
            <a:ext cx="212539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210907" y="1003328"/>
          <a:ext cx="2520000" cy="20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グラフ 54"/>
          <p:cNvGraphicFramePr>
            <a:graphicFrameLocks/>
          </p:cNvGraphicFramePr>
          <p:nvPr/>
        </p:nvGraphicFramePr>
        <p:xfrm>
          <a:off x="3577428" y="1263670"/>
          <a:ext cx="2520000" cy="1533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グラフ 55"/>
          <p:cNvGraphicFramePr>
            <a:graphicFrameLocks/>
          </p:cNvGraphicFramePr>
          <p:nvPr/>
        </p:nvGraphicFramePr>
        <p:xfrm>
          <a:off x="-99039" y="2823703"/>
          <a:ext cx="2088000" cy="16694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グラフ 56"/>
          <p:cNvGraphicFramePr>
            <a:graphicFrameLocks/>
          </p:cNvGraphicFramePr>
          <p:nvPr/>
        </p:nvGraphicFramePr>
        <p:xfrm>
          <a:off x="1686907" y="2823703"/>
          <a:ext cx="2088000" cy="16694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8" name="グラフ 57"/>
          <p:cNvGraphicFramePr>
            <a:graphicFrameLocks/>
          </p:cNvGraphicFramePr>
          <p:nvPr/>
        </p:nvGraphicFramePr>
        <p:xfrm>
          <a:off x="3472852" y="2823703"/>
          <a:ext cx="2088000" cy="16694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9" name="グラフ 58"/>
          <p:cNvGraphicFramePr>
            <a:graphicFrameLocks/>
          </p:cNvGraphicFramePr>
          <p:nvPr/>
        </p:nvGraphicFramePr>
        <p:xfrm>
          <a:off x="5508969" y="2817466"/>
          <a:ext cx="2088000" cy="16694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0" name="グラフ 59"/>
          <p:cNvGraphicFramePr>
            <a:graphicFrameLocks/>
          </p:cNvGraphicFramePr>
          <p:nvPr/>
        </p:nvGraphicFramePr>
        <p:xfrm>
          <a:off x="7301430" y="2823703"/>
          <a:ext cx="2074394" cy="16694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1" name="グラフ 60"/>
          <p:cNvGraphicFramePr>
            <a:graphicFrameLocks/>
          </p:cNvGraphicFramePr>
          <p:nvPr/>
        </p:nvGraphicFramePr>
        <p:xfrm>
          <a:off x="-120736" y="5098887"/>
          <a:ext cx="2088000" cy="161109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2" name="グラフ 61"/>
          <p:cNvGraphicFramePr>
            <a:graphicFrameLocks/>
          </p:cNvGraphicFramePr>
          <p:nvPr/>
        </p:nvGraphicFramePr>
        <p:xfrm>
          <a:off x="2045699" y="5115599"/>
          <a:ext cx="2088000" cy="161109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3" name="グラフ 62"/>
          <p:cNvGraphicFramePr>
            <a:graphicFrameLocks/>
          </p:cNvGraphicFramePr>
          <p:nvPr/>
        </p:nvGraphicFramePr>
        <p:xfrm>
          <a:off x="4628772" y="5098887"/>
          <a:ext cx="2088000" cy="161109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4" name="グラフ 63"/>
          <p:cNvGraphicFramePr>
            <a:graphicFrameLocks/>
          </p:cNvGraphicFramePr>
          <p:nvPr/>
        </p:nvGraphicFramePr>
        <p:xfrm>
          <a:off x="7003526" y="5098887"/>
          <a:ext cx="2088000" cy="1627810"/>
        </p:xfrm>
        <a:graphic>
          <a:graphicData uri="http://schemas.openxmlformats.org/drawingml/2006/chart">
            <c:chart xmlns:c="http://schemas.openxmlformats.org/drawingml/2006/chart" xmlns:r="http://schemas.openxmlformats.org/officeDocument/2006/relationships" r:id="rId13"/>
          </a:graphicData>
        </a:graphic>
      </p:graphicFrame>
      <p:sp>
        <p:nvSpPr>
          <p:cNvPr id="67" name="正方形/長方形 66"/>
          <p:cNvSpPr/>
          <p:nvPr/>
        </p:nvSpPr>
        <p:spPr>
          <a:xfrm>
            <a:off x="101868" y="633125"/>
            <a:ext cx="8940263" cy="4623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72</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4" name="テキスト ボックス 33"/>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【n=456】</a:t>
            </a:r>
            <a:endParaRPr kumimoji="1" lang="ja-JP" altLang="en-US" sz="1000" b="1" dirty="0"/>
          </a:p>
        </p:txBody>
      </p:sp>
      <p:sp>
        <p:nvSpPr>
          <p:cNvPr id="35" name="テキスト ボックス 34"/>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【n=456】</a:t>
            </a:r>
          </a:p>
        </p:txBody>
      </p:sp>
      <p:sp>
        <p:nvSpPr>
          <p:cNvPr id="36" name="正方形/長方形 35"/>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37" name="テキスト ボックス 36"/>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41" name="グラフ 40"/>
          <p:cNvGraphicFramePr>
            <a:graphicFrameLocks/>
          </p:cNvGraphicFramePr>
          <p:nvPr/>
        </p:nvGraphicFramePr>
        <p:xfrm>
          <a:off x="342900" y="1176568"/>
          <a:ext cx="3405598" cy="1440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0" name="グラフ 49"/>
          <p:cNvGraphicFramePr>
            <a:graphicFrameLocks/>
          </p:cNvGraphicFramePr>
          <p:nvPr/>
        </p:nvGraphicFramePr>
        <p:xfrm>
          <a:off x="6641556" y="1263670"/>
          <a:ext cx="2520000" cy="1560033"/>
        </p:xfrm>
        <a:graphic>
          <a:graphicData uri="http://schemas.openxmlformats.org/drawingml/2006/chart">
            <c:chart xmlns:c="http://schemas.openxmlformats.org/drawingml/2006/chart" xmlns:r="http://schemas.openxmlformats.org/officeDocument/2006/relationships" r:id="rId15"/>
          </a:graphicData>
        </a:graphic>
      </p:graphicFrame>
      <p:sp>
        <p:nvSpPr>
          <p:cNvPr id="39" name="正方形/長方形 38"/>
          <p:cNvSpPr/>
          <p:nvPr/>
        </p:nvSpPr>
        <p:spPr>
          <a:xfrm>
            <a:off x="-4996" y="-13010"/>
            <a:ext cx="9144000" cy="619866"/>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・いろんな人との交流・交友を深められる</a:t>
            </a:r>
          </a:p>
        </p:txBody>
      </p:sp>
    </p:spTree>
    <p:extLst>
      <p:ext uri="{BB962C8B-B14F-4D97-AF65-F5344CB8AC3E}">
        <p14:creationId xmlns:p14="http://schemas.microsoft.com/office/powerpoint/2010/main" val="871571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206185"/>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【n=185】</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【n=184】</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【n=187】</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【n=194】</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【n=326】</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【n=208】</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【n=201】</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【n=197】</a:t>
            </a:r>
            <a:endParaRPr kumimoji="1" lang="ja-JP" altLang="en-US" sz="1000" b="1" dirty="0"/>
          </a:p>
        </p:txBody>
      </p:sp>
      <p:sp>
        <p:nvSpPr>
          <p:cNvPr id="44" name="テキスト ボックス 43"/>
          <p:cNvSpPr txBox="1"/>
          <p:nvPr/>
        </p:nvSpPr>
        <p:spPr>
          <a:xfrm>
            <a:off x="2142020" y="4831890"/>
            <a:ext cx="1711071"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47848" y="4844579"/>
            <a:ext cx="1825266"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602909" y="4864845"/>
            <a:ext cx="1654295"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60605" y="4840489"/>
            <a:ext cx="153918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62773" y="4864845"/>
            <a:ext cx="211355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3959203" y="1251171"/>
          <a:ext cx="2340000" cy="1480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729912" y="1258170"/>
          <a:ext cx="2340000" cy="1473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51128" y="2731751"/>
          <a:ext cx="2088000" cy="16624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13758" y="2731751"/>
          <a:ext cx="2088000" cy="16624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478643" y="2731751"/>
          <a:ext cx="2088000" cy="16624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478493" y="2743667"/>
          <a:ext cx="2088000" cy="16624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311409" y="2731750"/>
          <a:ext cx="2088000" cy="16624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24355" y="5121578"/>
          <a:ext cx="2088000" cy="16399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026242" y="5057300"/>
          <a:ext cx="2088000" cy="16399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02909" y="5057300"/>
          <a:ext cx="2088000" cy="163997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62773" y="5057300"/>
          <a:ext cx="2088000" cy="1639972"/>
        </p:xfrm>
        <a:graphic>
          <a:graphicData uri="http://schemas.openxmlformats.org/drawingml/2006/chart">
            <c:chart xmlns:c="http://schemas.openxmlformats.org/drawingml/2006/chart" xmlns:r="http://schemas.openxmlformats.org/officeDocument/2006/relationships" r:id="rId12"/>
          </a:graphicData>
        </a:graphic>
      </p:graphicFrame>
      <p:sp>
        <p:nvSpPr>
          <p:cNvPr id="66" name="正方形/長方形 65"/>
          <p:cNvSpPr/>
          <p:nvPr/>
        </p:nvSpPr>
        <p:spPr>
          <a:xfrm>
            <a:off x="101868" y="437290"/>
            <a:ext cx="8940263" cy="73399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36</a:t>
            </a:r>
            <a:r>
              <a:rPr kumimoji="1" lang="ja-JP" altLang="en-US" sz="1200" dirty="0">
                <a:solidFill>
                  <a:prstClr val="black"/>
                </a:solidFill>
                <a:latin typeface="+mn-ea"/>
                <a:cs typeface="Meiryo UI" panose="020B0604030504040204" pitchFamily="50" charset="-128"/>
              </a:rPr>
              <a:t>％。</a:t>
            </a: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移住者よりも定住者の方が、まちのイメージに当てはまると回答した割合が高い。</a:t>
            </a: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年代別にみると、年代が高いほど、まちのイメージに当てはまると回答した割合が高い。</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地域別にみると、大阪市では、他地域よりもまちのイメージに当てはまると回答した割合が低い。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【n=461】</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【n=471】</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344762" y="1260769"/>
          <a:ext cx="3408088"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
            <a:ext cx="9144000" cy="431878"/>
          </a:xfrm>
          <a:prstGeom prst="rect">
            <a:avLst/>
          </a:prstGeom>
          <a:solidFill>
            <a:srgbClr val="FFC000"/>
          </a:solidFill>
          <a:ln w="25400" cap="flat" cmpd="sng" algn="ctr">
            <a:noFill/>
            <a:prstDash val="solid"/>
          </a:ln>
          <a:effectLst/>
        </p:spPr>
        <p:txBody>
          <a:bodyPr anchor="t"/>
          <a:lstStyle/>
          <a:p>
            <a:pPr lvl="0">
              <a:lnSpc>
                <a:spcPts val="1400"/>
              </a:lnSpc>
              <a:defRPr/>
            </a:pPr>
            <a:r>
              <a:rPr lang="ja-JP" altLang="en-US"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lnSpc>
                <a:spcPts val="1400"/>
              </a:lnSpc>
              <a:defRPr/>
            </a:pPr>
            <a:r>
              <a:rPr lang="ja-JP" altLang="en-US" sz="1400" kern="0" dirty="0">
                <a:solidFill>
                  <a:srgbClr val="000000"/>
                </a:solidFill>
                <a:latin typeface="+mj-ea"/>
                <a:ea typeface="+mj-ea"/>
                <a:cs typeface="Meiryo UI" pitchFamily="50" charset="-128"/>
              </a:rPr>
              <a:t>　　　　　　　　・自然やみどりを楽しめる</a:t>
            </a:r>
          </a:p>
        </p:txBody>
      </p:sp>
    </p:spTree>
    <p:extLst>
      <p:ext uri="{BB962C8B-B14F-4D97-AF65-F5344CB8AC3E}">
        <p14:creationId xmlns:p14="http://schemas.microsoft.com/office/powerpoint/2010/main" val="3494341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90546" y="1234783"/>
            <a:ext cx="3597922" cy="1398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【n=183】</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【n=188】</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【n=186】</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【n=182】</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【n=190】</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【n=327】</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【n=210】</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【n=198】</a:t>
            </a:r>
            <a:endParaRPr kumimoji="1" lang="ja-JP" altLang="en-US" sz="1000" b="1" dirty="0"/>
          </a:p>
        </p:txBody>
      </p:sp>
      <p:sp>
        <p:nvSpPr>
          <p:cNvPr id="44" name="テキスト ボックス 43"/>
          <p:cNvSpPr txBox="1"/>
          <p:nvPr/>
        </p:nvSpPr>
        <p:spPr>
          <a:xfrm>
            <a:off x="2130550" y="4831890"/>
            <a:ext cx="1722541"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55386" y="4844579"/>
            <a:ext cx="1817728"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79157" y="4864845"/>
            <a:ext cx="1678047" cy="2247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55815" y="4840489"/>
            <a:ext cx="154397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49168" y="4864845"/>
            <a:ext cx="2127155"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86001" y="1261541"/>
          <a:ext cx="2340000" cy="1560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838343" y="1253921"/>
          <a:ext cx="2340000" cy="1539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グラフ 56"/>
          <p:cNvGraphicFramePr>
            <a:graphicFrameLocks/>
          </p:cNvGraphicFramePr>
          <p:nvPr/>
        </p:nvGraphicFramePr>
        <p:xfrm>
          <a:off x="-11134" y="2821937"/>
          <a:ext cx="2088000" cy="16611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グラフ 57"/>
          <p:cNvGraphicFramePr>
            <a:graphicFrameLocks/>
          </p:cNvGraphicFramePr>
          <p:nvPr/>
        </p:nvGraphicFramePr>
        <p:xfrm>
          <a:off x="1769809" y="2821937"/>
          <a:ext cx="2088000" cy="16611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グラフ 58"/>
          <p:cNvGraphicFramePr>
            <a:graphicFrameLocks/>
          </p:cNvGraphicFramePr>
          <p:nvPr/>
        </p:nvGraphicFramePr>
        <p:xfrm>
          <a:off x="3550752" y="2821937"/>
          <a:ext cx="2088000" cy="16486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0" name="グラフ 59"/>
          <p:cNvGraphicFramePr>
            <a:graphicFrameLocks/>
          </p:cNvGraphicFramePr>
          <p:nvPr/>
        </p:nvGraphicFramePr>
        <p:xfrm>
          <a:off x="5546413" y="2821937"/>
          <a:ext cx="2088000" cy="16486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1" name="グラフ 60"/>
          <p:cNvGraphicFramePr>
            <a:graphicFrameLocks/>
          </p:cNvGraphicFramePr>
          <p:nvPr/>
        </p:nvGraphicFramePr>
        <p:xfrm>
          <a:off x="7318642" y="2816854"/>
          <a:ext cx="2088000" cy="16611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2" name="グラフ 61"/>
          <p:cNvGraphicFramePr>
            <a:graphicFrameLocks/>
          </p:cNvGraphicFramePr>
          <p:nvPr/>
        </p:nvGraphicFramePr>
        <p:xfrm>
          <a:off x="-66997" y="5089554"/>
          <a:ext cx="2088000" cy="167700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3" name="グラフ 62"/>
          <p:cNvGraphicFramePr>
            <a:graphicFrameLocks/>
          </p:cNvGraphicFramePr>
          <p:nvPr/>
        </p:nvGraphicFramePr>
        <p:xfrm>
          <a:off x="2071554" y="5089554"/>
          <a:ext cx="2088000" cy="167700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4" name="グラフ 63"/>
          <p:cNvGraphicFramePr>
            <a:graphicFrameLocks/>
          </p:cNvGraphicFramePr>
          <p:nvPr/>
        </p:nvGraphicFramePr>
        <p:xfrm>
          <a:off x="4540964" y="5108889"/>
          <a:ext cx="2088000" cy="167700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5" name="グラフ 64"/>
          <p:cNvGraphicFramePr>
            <a:graphicFrameLocks/>
          </p:cNvGraphicFramePr>
          <p:nvPr/>
        </p:nvGraphicFramePr>
        <p:xfrm>
          <a:off x="6949168" y="5089554"/>
          <a:ext cx="2088000" cy="1677006"/>
        </p:xfrm>
        <a:graphic>
          <a:graphicData uri="http://schemas.openxmlformats.org/drawingml/2006/chart">
            <c:chart xmlns:c="http://schemas.openxmlformats.org/drawingml/2006/chart" xmlns:r="http://schemas.openxmlformats.org/officeDocument/2006/relationships" r:id="rId12"/>
          </a:graphicData>
        </a:graphic>
      </p:graphicFrame>
      <p:sp>
        <p:nvSpPr>
          <p:cNvPr id="67" name="正方形/長方形 66"/>
          <p:cNvSpPr/>
          <p:nvPr/>
        </p:nvSpPr>
        <p:spPr>
          <a:xfrm>
            <a:off x="101868" y="457915"/>
            <a:ext cx="8940263" cy="72231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60</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年代別にみると、年代が低いほど、まちのイメージに「当てはまる」又は「どちらかというと当てはまる」と回答する割合が高い。</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地域別にみると、東部大阪地域では、他地域よりもまちのイメージに当てはまると回答した割合が高い。</a:t>
            </a:r>
          </a:p>
        </p:txBody>
      </p:sp>
      <p:sp>
        <p:nvSpPr>
          <p:cNvPr id="33" name="テキスト ボックス 32"/>
          <p:cNvSpPr txBox="1"/>
          <p:nvPr/>
        </p:nvSpPr>
        <p:spPr>
          <a:xfrm>
            <a:off x="3618972" y="1149874"/>
            <a:ext cx="3021889"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【n=467】</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【n=462】</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　</a:t>
            </a:r>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158750" y="1248726"/>
          <a:ext cx="3544761" cy="1491895"/>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459009"/>
          </a:xfrm>
          <a:prstGeom prst="rect">
            <a:avLst/>
          </a:prstGeom>
          <a:solidFill>
            <a:srgbClr val="FFC000"/>
          </a:solidFill>
          <a:ln w="25400" cap="flat" cmpd="sng" algn="ctr">
            <a:noFill/>
            <a:prstDash val="solid"/>
          </a:ln>
          <a:effectLst/>
        </p:spPr>
        <p:txBody>
          <a:bodyPr anchor="ctr"/>
          <a:lstStyle/>
          <a:p>
            <a:pPr lvl="0">
              <a:defRPr/>
            </a:pPr>
            <a:r>
              <a:rPr lang="ja-JP" altLang="en-US"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・治安に不安がある</a:t>
            </a:r>
          </a:p>
        </p:txBody>
      </p:sp>
    </p:spTree>
    <p:extLst>
      <p:ext uri="{BB962C8B-B14F-4D97-AF65-F5344CB8AC3E}">
        <p14:creationId xmlns:p14="http://schemas.microsoft.com/office/powerpoint/2010/main" val="390773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94304" y="1217636"/>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【n=164】</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【n=174】</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【n=178】</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【n=162】</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【n=181】</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【n=298】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【n=187】</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【n=190】</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【n=184】</a:t>
            </a:r>
            <a:endParaRPr kumimoji="1" lang="ja-JP" altLang="en-US" sz="1000" b="1" dirty="0"/>
          </a:p>
        </p:txBody>
      </p:sp>
      <p:sp>
        <p:nvSpPr>
          <p:cNvPr id="44" name="テキスト ボックス 43"/>
          <p:cNvSpPr txBox="1"/>
          <p:nvPr/>
        </p:nvSpPr>
        <p:spPr>
          <a:xfrm>
            <a:off x="2118780" y="4831890"/>
            <a:ext cx="1734311"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50933" y="4826468"/>
            <a:ext cx="2267057"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26778" y="4844579"/>
            <a:ext cx="1846336"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69859" y="4864845"/>
            <a:ext cx="1687346"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0933" y="4864845"/>
            <a:ext cx="212539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57188" y="1250002"/>
          <a:ext cx="2340000" cy="15375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618694" y="1250002"/>
          <a:ext cx="2340000" cy="153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30780" y="2787507"/>
          <a:ext cx="2088000" cy="1708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73130" y="2787507"/>
          <a:ext cx="2088000" cy="1708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15480" y="2787507"/>
          <a:ext cx="2088000" cy="1708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496301" y="2787507"/>
          <a:ext cx="2088000" cy="17086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39653" y="2787507"/>
          <a:ext cx="2088000" cy="17086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57471" y="5044059"/>
          <a:ext cx="2088000" cy="166916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34653" y="5044059"/>
          <a:ext cx="2088000" cy="166916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68445" y="5044059"/>
          <a:ext cx="2088000" cy="166916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7031403" y="5044059"/>
          <a:ext cx="2088000" cy="1669161"/>
        </p:xfrm>
        <a:graphic>
          <a:graphicData uri="http://schemas.openxmlformats.org/drawingml/2006/chart">
            <c:chart xmlns:c="http://schemas.openxmlformats.org/drawingml/2006/chart" xmlns:r="http://schemas.openxmlformats.org/officeDocument/2006/relationships" r:id="rId12"/>
          </a:graphicData>
        </a:graphic>
      </p:graphicFrame>
      <p:sp>
        <p:nvSpPr>
          <p:cNvPr id="66" name="正方形/長方形 65"/>
          <p:cNvSpPr/>
          <p:nvPr/>
        </p:nvSpPr>
        <p:spPr>
          <a:xfrm>
            <a:off x="101868" y="472683"/>
            <a:ext cx="8940263" cy="70785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36</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移住者よりも定住者の方が、まちのイメージに当てはまると回答した割合が高い。</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地域別にみると、東部大阪地域及び南部大阪地域で、まちのイメージに当てはまると回答した割合が高い。</a:t>
            </a:r>
          </a:p>
        </p:txBody>
      </p:sp>
      <p:sp>
        <p:nvSpPr>
          <p:cNvPr id="33" name="テキスト ボックス 32"/>
          <p:cNvSpPr txBox="1"/>
          <p:nvPr/>
        </p:nvSpPr>
        <p:spPr>
          <a:xfrm>
            <a:off x="3618973" y="1149874"/>
            <a:ext cx="2981038" cy="430887"/>
          </a:xfrm>
          <a:prstGeom prst="rect">
            <a:avLst/>
          </a:prstGeom>
          <a:noFill/>
        </p:spPr>
        <p:txBody>
          <a:bodyPr wrap="square" rtlCol="0">
            <a:spAutoFit/>
          </a:bodyPr>
          <a:lstStyle/>
          <a:p>
            <a:r>
              <a:rPr kumimoji="1" lang="ja-JP" altLang="en-US" sz="1050" b="1" dirty="0"/>
              <a:t>■幼少期から大阪に住んでいる方（定住者）</a:t>
            </a:r>
            <a:endParaRPr kumimoji="1" lang="en-US" altLang="ja-JP" sz="1050" b="1" dirty="0"/>
          </a:p>
          <a:p>
            <a:r>
              <a:rPr kumimoji="1" lang="en-US" altLang="ja-JP" sz="1050" b="1" dirty="0"/>
              <a:t> </a:t>
            </a:r>
            <a:r>
              <a:rPr kumimoji="1" lang="ja-JP" altLang="en-US" sz="1050" b="1" dirty="0"/>
              <a:t>　</a:t>
            </a:r>
            <a:r>
              <a:rPr kumimoji="1" lang="en-US" altLang="ja-JP" sz="1050" b="1" dirty="0"/>
              <a:t>【n=433】</a:t>
            </a:r>
            <a:endParaRPr kumimoji="1" lang="ja-JP" altLang="en-US" sz="1050" b="1" dirty="0"/>
          </a:p>
        </p:txBody>
      </p:sp>
      <p:sp>
        <p:nvSpPr>
          <p:cNvPr id="34" name="テキスト ボックス 33"/>
          <p:cNvSpPr txBox="1"/>
          <p:nvPr/>
        </p:nvSpPr>
        <p:spPr>
          <a:xfrm>
            <a:off x="6259142" y="1149874"/>
            <a:ext cx="3116682" cy="430887"/>
          </a:xfrm>
          <a:prstGeom prst="rect">
            <a:avLst/>
          </a:prstGeom>
          <a:noFill/>
        </p:spPr>
        <p:txBody>
          <a:bodyPr wrap="square" rtlCol="0">
            <a:spAutoFit/>
          </a:bodyPr>
          <a:lstStyle/>
          <a:p>
            <a:r>
              <a:rPr kumimoji="1" lang="ja-JP" altLang="en-US" sz="1050" b="1" dirty="0"/>
              <a:t>■</a:t>
            </a:r>
            <a:r>
              <a:rPr kumimoji="1" lang="en-US" altLang="ja-JP" sz="1050" b="1" dirty="0"/>
              <a:t>18</a:t>
            </a:r>
            <a:r>
              <a:rPr kumimoji="1" lang="ja-JP" altLang="en-US" sz="1050" b="1" dirty="0"/>
              <a:t>歳以降で大阪に移住してきた方（移住者）</a:t>
            </a:r>
            <a:endParaRPr kumimoji="1" lang="en-US" altLang="ja-JP" sz="1050" b="1" dirty="0"/>
          </a:p>
          <a:p>
            <a:r>
              <a:rPr kumimoji="1" lang="ja-JP" altLang="en-US" sz="1050" b="1" dirty="0"/>
              <a:t>　 </a:t>
            </a:r>
            <a:r>
              <a:rPr kumimoji="1" lang="en-US" altLang="ja-JP" sz="1050" b="1" dirty="0"/>
              <a:t>【n=426】</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175260" y="1163648"/>
          <a:ext cx="3553289" cy="1493987"/>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463276"/>
          </a:xfrm>
          <a:prstGeom prst="rect">
            <a:avLst/>
          </a:prstGeom>
          <a:solidFill>
            <a:srgbClr val="FFC000"/>
          </a:solidFill>
          <a:ln w="25400" cap="flat" cmpd="sng" algn="ctr">
            <a:noFill/>
            <a:prstDash val="solid"/>
          </a:ln>
          <a:effectLst/>
        </p:spPr>
        <p:txBody>
          <a:bodyPr anchor="ctr"/>
          <a:lstStyle/>
          <a:p>
            <a:pPr lvl="0">
              <a:defRPr/>
            </a:pPr>
            <a:r>
              <a:rPr lang="ja-JP" altLang="en-US"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・災害に強い</a:t>
            </a:r>
          </a:p>
        </p:txBody>
      </p:sp>
    </p:spTree>
    <p:extLst>
      <p:ext uri="{BB962C8B-B14F-4D97-AF65-F5344CB8AC3E}">
        <p14:creationId xmlns:p14="http://schemas.microsoft.com/office/powerpoint/2010/main" val="4035264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【n=189】</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【n=189】</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【n=191】</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【n=194】</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【n=193】</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【n=332】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【n=214】</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【n=208】</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【n=202】</a:t>
            </a:r>
            <a:endParaRPr kumimoji="1" lang="ja-JP" altLang="en-US" sz="1000" b="1" dirty="0"/>
          </a:p>
        </p:txBody>
      </p:sp>
      <p:sp>
        <p:nvSpPr>
          <p:cNvPr id="44" name="テキスト ボックス 43"/>
          <p:cNvSpPr txBox="1"/>
          <p:nvPr/>
        </p:nvSpPr>
        <p:spPr>
          <a:xfrm>
            <a:off x="2074244" y="4831890"/>
            <a:ext cx="1778848"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3262" y="4826468"/>
            <a:ext cx="2303778"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29149" y="4844579"/>
            <a:ext cx="1843965"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64883" y="4864845"/>
            <a:ext cx="1692322" cy="20985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5653" y="4840489"/>
            <a:ext cx="1564138"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3262" y="4864845"/>
            <a:ext cx="214306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57188" y="1309991"/>
          <a:ext cx="2340000" cy="1496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842282" y="1290463"/>
          <a:ext cx="2340000" cy="1515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グラフ 56"/>
          <p:cNvGraphicFramePr>
            <a:graphicFrameLocks/>
          </p:cNvGraphicFramePr>
          <p:nvPr/>
        </p:nvGraphicFramePr>
        <p:xfrm>
          <a:off x="-72113" y="2806275"/>
          <a:ext cx="2088000" cy="1668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グラフ 57"/>
          <p:cNvGraphicFramePr>
            <a:graphicFrameLocks/>
          </p:cNvGraphicFramePr>
          <p:nvPr/>
        </p:nvGraphicFramePr>
        <p:xfrm>
          <a:off x="1662571" y="2806275"/>
          <a:ext cx="2088000" cy="16683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グラフ 58"/>
          <p:cNvGraphicFramePr>
            <a:graphicFrameLocks/>
          </p:cNvGraphicFramePr>
          <p:nvPr/>
        </p:nvGraphicFramePr>
        <p:xfrm>
          <a:off x="3430575" y="2806275"/>
          <a:ext cx="2088000" cy="16683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0" name="グラフ 59"/>
          <p:cNvGraphicFramePr>
            <a:graphicFrameLocks/>
          </p:cNvGraphicFramePr>
          <p:nvPr/>
        </p:nvGraphicFramePr>
        <p:xfrm>
          <a:off x="5536923" y="2798066"/>
          <a:ext cx="2088000" cy="16791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1" name="グラフ 60"/>
          <p:cNvGraphicFramePr>
            <a:graphicFrameLocks/>
          </p:cNvGraphicFramePr>
          <p:nvPr/>
        </p:nvGraphicFramePr>
        <p:xfrm>
          <a:off x="7293191" y="2806275"/>
          <a:ext cx="2088000" cy="16791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2" name="グラフ 61"/>
          <p:cNvGraphicFramePr>
            <a:graphicFrameLocks/>
          </p:cNvGraphicFramePr>
          <p:nvPr/>
        </p:nvGraphicFramePr>
        <p:xfrm>
          <a:off x="-116819" y="5074702"/>
          <a:ext cx="2088000" cy="16645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3" name="グラフ 62"/>
          <p:cNvGraphicFramePr>
            <a:graphicFrameLocks/>
          </p:cNvGraphicFramePr>
          <p:nvPr/>
        </p:nvGraphicFramePr>
        <p:xfrm>
          <a:off x="2251562" y="5101066"/>
          <a:ext cx="2088000" cy="163813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4" name="グラフ 63"/>
          <p:cNvGraphicFramePr>
            <a:graphicFrameLocks/>
          </p:cNvGraphicFramePr>
          <p:nvPr/>
        </p:nvGraphicFramePr>
        <p:xfrm>
          <a:off x="4619943" y="5101066"/>
          <a:ext cx="2088000" cy="163813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5" name="グラフ 64"/>
          <p:cNvGraphicFramePr>
            <a:graphicFrameLocks/>
          </p:cNvGraphicFramePr>
          <p:nvPr/>
        </p:nvGraphicFramePr>
        <p:xfrm>
          <a:off x="6988323" y="5101066"/>
          <a:ext cx="2088000" cy="1638137"/>
        </p:xfrm>
        <a:graphic>
          <a:graphicData uri="http://schemas.openxmlformats.org/drawingml/2006/chart">
            <c:chart xmlns:c="http://schemas.openxmlformats.org/drawingml/2006/chart" xmlns:r="http://schemas.openxmlformats.org/officeDocument/2006/relationships" r:id="rId12"/>
          </a:graphicData>
        </a:graphic>
      </p:graphicFrame>
      <p:sp>
        <p:nvSpPr>
          <p:cNvPr id="67" name="正方形/長方形 66"/>
          <p:cNvSpPr/>
          <p:nvPr/>
        </p:nvSpPr>
        <p:spPr>
          <a:xfrm>
            <a:off x="101868" y="581891"/>
            <a:ext cx="8940263" cy="54049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84</a:t>
            </a:r>
            <a:r>
              <a:rPr kumimoji="1" lang="ja-JP" altLang="en-US" sz="1200" dirty="0">
                <a:solidFill>
                  <a:prstClr val="black"/>
                </a:solidFill>
                <a:latin typeface="+mn-ea"/>
                <a:cs typeface="Meiryo UI" panose="020B0604030504040204" pitchFamily="50" charset="-128"/>
              </a:rPr>
              <a:t>％。まちのイメージに当てはまると回答した割合が極めて高い。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【n=477】</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【n=479】</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236220" y="1188484"/>
          <a:ext cx="3492329"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54682"/>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・通勤や通学、移動が便利</a:t>
            </a:r>
          </a:p>
        </p:txBody>
      </p:sp>
    </p:spTree>
    <p:extLst>
      <p:ext uri="{BB962C8B-B14F-4D97-AF65-F5344CB8AC3E}">
        <p14:creationId xmlns:p14="http://schemas.microsoft.com/office/powerpoint/2010/main" val="208394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【n=191】</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【n=191】</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【n=194】</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【n=194】</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【n=198】</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【n=338】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【n=217】</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【n=208】</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【n=205】</a:t>
            </a:r>
            <a:endParaRPr kumimoji="1" lang="ja-JP" altLang="en-US" sz="1000" b="1" dirty="0"/>
          </a:p>
        </p:txBody>
      </p:sp>
      <p:sp>
        <p:nvSpPr>
          <p:cNvPr id="44" name="テキスト ボックス 43"/>
          <p:cNvSpPr txBox="1"/>
          <p:nvPr/>
        </p:nvSpPr>
        <p:spPr>
          <a:xfrm>
            <a:off x="2107240" y="4825099"/>
            <a:ext cx="1942747"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32752"/>
            <a:ext cx="227792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67004" y="4840488"/>
            <a:ext cx="1838441"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605861" y="4864845"/>
            <a:ext cx="1651344"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53205" y="4840489"/>
            <a:ext cx="154658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44720" y="4864845"/>
            <a:ext cx="2131603"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65631" y="1219495"/>
          <a:ext cx="2340000" cy="15520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805734" y="1219494"/>
          <a:ext cx="2340000" cy="1557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57471" y="2720695"/>
          <a:ext cx="2088000" cy="16760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39394" y="2757914"/>
          <a:ext cx="2088000" cy="17216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36259" y="2776916"/>
          <a:ext cx="2114722" cy="17067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536211" y="2758756"/>
          <a:ext cx="2088000" cy="1710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09603" y="2693461"/>
          <a:ext cx="2245834" cy="17489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18143" y="5076489"/>
          <a:ext cx="2088000" cy="165451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08265" y="5076489"/>
          <a:ext cx="2088000" cy="165451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534673" y="5076489"/>
          <a:ext cx="2088000" cy="165451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861082" y="5076489"/>
          <a:ext cx="2088000" cy="1654511"/>
        </p:xfrm>
        <a:graphic>
          <a:graphicData uri="http://schemas.openxmlformats.org/drawingml/2006/chart">
            <c:chart xmlns:c="http://schemas.openxmlformats.org/drawingml/2006/chart" xmlns:r="http://schemas.openxmlformats.org/officeDocument/2006/relationships" r:id="rId12"/>
          </a:graphicData>
        </a:graphic>
      </p:graphicFrame>
      <p:sp>
        <p:nvSpPr>
          <p:cNvPr id="66" name="正方形/長方形 65"/>
          <p:cNvSpPr/>
          <p:nvPr/>
        </p:nvSpPr>
        <p:spPr>
          <a:xfrm>
            <a:off x="101868" y="594080"/>
            <a:ext cx="8940263" cy="54291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88</a:t>
            </a:r>
            <a:r>
              <a:rPr kumimoji="1" lang="ja-JP" altLang="en-US" sz="1200" dirty="0">
                <a:solidFill>
                  <a:prstClr val="black"/>
                </a:solidFill>
                <a:latin typeface="+mn-ea"/>
                <a:cs typeface="Meiryo UI" panose="020B0604030504040204" pitchFamily="50" charset="-128"/>
              </a:rPr>
              <a:t>％。まちのイメージに当てはまると回答した割合が極めて高い。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定住者・移住者、年代別、地域別ともに回答割合に大きな差はみられない。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【n=479】</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【n=489】</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251460" y="1200640"/>
          <a:ext cx="3525922"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565525"/>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n-ea"/>
                <a:cs typeface="Meiryo UI" pitchFamily="50" charset="-128"/>
              </a:rPr>
              <a:t>結果概要 </a:t>
            </a:r>
            <a:r>
              <a:rPr lang="en-US" altLang="ja-JP" sz="1400" kern="0" dirty="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質問４「以下は、「大阪のまち」のイメージにどの程度当てはまると思いますか。」</a:t>
            </a:r>
            <a:r>
              <a:rPr lang="en-US" altLang="ja-JP" sz="1400" kern="0" dirty="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 </a:t>
            </a:r>
            <a:endParaRPr lang="en-US" altLang="ja-JP" sz="1400" kern="0" dirty="0">
              <a:solidFill>
                <a:srgbClr val="000000"/>
              </a:solidFill>
              <a:latin typeface="+mn-ea"/>
              <a:cs typeface="Meiryo UI" pitchFamily="50" charset="-128"/>
            </a:endParaRPr>
          </a:p>
          <a:p>
            <a:pPr lvl="0">
              <a:defRPr/>
            </a:pPr>
            <a:r>
              <a:rPr lang="ja-JP" altLang="en-US" sz="1400" kern="0" dirty="0">
                <a:solidFill>
                  <a:srgbClr val="000000"/>
                </a:solidFill>
                <a:latin typeface="+mn-ea"/>
                <a:cs typeface="Meiryo UI" pitchFamily="50" charset="-128"/>
              </a:rPr>
              <a:t>　　　　　　　　・おいしいものが食べられる</a:t>
            </a:r>
          </a:p>
        </p:txBody>
      </p:sp>
    </p:spTree>
    <p:extLst>
      <p:ext uri="{BB962C8B-B14F-4D97-AF65-F5344CB8AC3E}">
        <p14:creationId xmlns:p14="http://schemas.microsoft.com/office/powerpoint/2010/main" val="420480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1233" y="767493"/>
            <a:ext cx="8897623" cy="490006"/>
          </a:xfrm>
          <a:prstGeom prst="rect">
            <a:avLst/>
          </a:prstGeom>
          <a:solidFill>
            <a:schemeClr val="accent1">
              <a:lumMod val="20000"/>
              <a:lumOff val="80000"/>
            </a:schemeClr>
          </a:solidFill>
          <a:ln w="28575" cmpd="dbl">
            <a:solidFill>
              <a:schemeClr val="tx1"/>
            </a:solidFill>
          </a:ln>
        </p:spPr>
        <p:txBody>
          <a:bodyPr wrap="square" rtlCol="0">
            <a:spAutoFit/>
          </a:bodyPr>
          <a:lstStyle/>
          <a:p>
            <a:pPr marL="167058" indent="-167058"/>
            <a:r>
              <a:rPr lang="ja-JP" altLang="en-US" sz="1292" dirty="0">
                <a:latin typeface="UD デジタル 教科書体 NK-R" panose="02020400000000000000" pitchFamily="18" charset="-128"/>
                <a:ea typeface="UD デジタル 教科書体 NK-R" panose="02020400000000000000" pitchFamily="18" charset="-128"/>
              </a:rPr>
              <a:t>➢大阪は、現在の日本社会の基礎となる、都市づくりや経済活動における新たなルールづくりを行うとともに、世界標準となる数多くの製品を生み出してきた。</a:t>
            </a:r>
          </a:p>
        </p:txBody>
      </p:sp>
      <p:sp>
        <p:nvSpPr>
          <p:cNvPr id="2" name="正方形/長方形 1"/>
          <p:cNvSpPr/>
          <p:nvPr/>
        </p:nvSpPr>
        <p:spPr>
          <a:xfrm>
            <a:off x="111233" y="1615088"/>
            <a:ext cx="6962616" cy="4837093"/>
          </a:xfrm>
          <a:prstGeom prst="rect">
            <a:avLst/>
          </a:prstGeom>
        </p:spPr>
        <p:txBody>
          <a:bodyPr wrap="square">
            <a:spAutoFit/>
          </a:bodyPr>
          <a:lstStyle/>
          <a:p>
            <a:pPr algn="just"/>
            <a:r>
              <a:rPr lang="ja-JP" altLang="en-US" sz="1292"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92" b="1" u="sng" kern="100" dirty="0">
                <a:latin typeface="Meiryo UI" panose="020B0604030504040204" pitchFamily="50" charset="-128"/>
                <a:ea typeface="Meiryo UI" panose="020B0604030504040204" pitchFamily="50" charset="-128"/>
                <a:cs typeface="Times New Roman" panose="02020603050405020304" pitchFamily="18" charset="0"/>
              </a:rPr>
              <a:t>世界に先駆けた先物取引市場の開設</a:t>
            </a:r>
            <a:endParaRPr lang="ja-JP" altLang="ja-JP" sz="1292" u="sng"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8" kern="100" dirty="0">
                <a:latin typeface="Meiryo UI" panose="020B0604030504040204" pitchFamily="50" charset="-128"/>
                <a:ea typeface="Meiryo UI" panose="020B0604030504040204" pitchFamily="50" charset="-128"/>
                <a:cs typeface="Times New Roman" panose="02020603050405020304" pitchFamily="18" charset="0"/>
              </a:rPr>
              <a:t>1730</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年に大阪堂島にて日本で最初の公許米相場会所が設置。</a:t>
            </a:r>
          </a:p>
          <a:p>
            <a:pPr marL="123095"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・堂島米相場会所では、淀屋米市とは違い、「帳合</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米</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取引」という現米の受け渡しのない帳簿上の差引き計算による</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marL="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「差金決済取引」だった。これは、現在の商品取引所法の｢現金決済取引」と同じである。</a:t>
            </a:r>
          </a:p>
          <a:p>
            <a:pPr indent="123095"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・江戸、京都、大津、下関の米市は、堂島米市場での相場で取引がなされ、堂島の相場が全国の米相場の基準と</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された。</a:t>
            </a:r>
          </a:p>
          <a:p>
            <a:pPr indent="123095"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8" kern="100" dirty="0">
                <a:latin typeface="Meiryo UI" panose="020B0604030504040204" pitchFamily="50" charset="-128"/>
                <a:ea typeface="Meiryo UI" panose="020B0604030504040204" pitchFamily="50" charset="-128"/>
                <a:cs typeface="Times New Roman" panose="02020603050405020304" pitchFamily="18" charset="0"/>
              </a:rPr>
              <a:t>1876</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年には「堂島米穀取引所」と改称され、</a:t>
            </a:r>
            <a:r>
              <a:rPr lang="en-US" altLang="ja-JP" sz="1108" kern="100" dirty="0">
                <a:latin typeface="Meiryo UI" panose="020B0604030504040204" pitchFamily="50" charset="-128"/>
                <a:ea typeface="Meiryo UI" panose="020B0604030504040204" pitchFamily="50" charset="-128"/>
                <a:cs typeface="Times New Roman" panose="02020603050405020304" pitchFamily="18" charset="0"/>
              </a:rPr>
              <a:t>1939</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年に廃止された。</a:t>
            </a:r>
            <a:r>
              <a:rPr lang="ja-JP" altLang="ja-JP" sz="1108" b="1" kern="100" dirty="0">
                <a:latin typeface="Meiryo UI" panose="020B0604030504040204" pitchFamily="50" charset="-128"/>
                <a:ea typeface="Meiryo UI" panose="020B0604030504040204" pitchFamily="50" charset="-128"/>
                <a:cs typeface="Times New Roman" panose="02020603050405020304" pitchFamily="18" charset="0"/>
              </a:rPr>
              <a:t>世界に先駆けた先物取引市場は大阪で発展</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a:t>
            </a:r>
          </a:p>
          <a:p>
            <a:pPr indent="123095"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8"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出典「</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大阪ブランド資源報告書</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a:t>
            </a: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92" b="1" u="sng" kern="100" dirty="0">
                <a:latin typeface="Meiryo UI" panose="020B0604030504040204" pitchFamily="50" charset="-128"/>
                <a:ea typeface="Meiryo UI" panose="020B0604030504040204" pitchFamily="50" charset="-128"/>
                <a:cs typeface="Times New Roman" panose="02020603050405020304" pitchFamily="18" charset="0"/>
              </a:rPr>
              <a:t>○民が支えてきた大阪（自治都市）</a:t>
            </a:r>
            <a:endParaRPr lang="ja-JP" altLang="ja-JP" sz="1292" u="sng"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現代社会において、ＮＰＯや社会的企業など新たな公共の担い手が増加。</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・また、ＣＳＲ（企業の社会的責任）への関心が進む一方、世界では、寄附や投資等を通じて</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公益活動が、社会的課題解決の第三の道として新たな時代の潮流となっている。</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8" b="1" kern="100" dirty="0">
                <a:latin typeface="Meiryo UI" panose="020B0604030504040204" pitchFamily="50" charset="-128"/>
                <a:ea typeface="Meiryo UI" panose="020B0604030504040204" pitchFamily="50" charset="-128"/>
                <a:cs typeface="Times New Roman" panose="02020603050405020304" pitchFamily="18" charset="0"/>
              </a:rPr>
              <a:t>大阪は古くから民が支えてきたまち</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である。</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・中世の堺では、環濠によって他からの侵害を防ぎ、町の自治が重んじられた。</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そして、</a:t>
            </a:r>
            <a:r>
              <a:rPr lang="ja-JP" altLang="en-US" sz="1108" b="1" kern="100" dirty="0">
                <a:latin typeface="Meiryo UI" panose="020B0604030504040204" pitchFamily="50" charset="-128"/>
                <a:ea typeface="Meiryo UI" panose="020B0604030504040204" pitchFamily="50" charset="-128"/>
                <a:cs typeface="Times New Roman" panose="02020603050405020304" pitchFamily="18" charset="0"/>
              </a:rPr>
              <a:t>町の運営は、会合衆や納屋衆など町衆が中心となって行われた。</a:t>
            </a: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・堺より規模は小さいものの、</a:t>
            </a:r>
            <a:r>
              <a:rPr lang="ja-JP" altLang="en-US" sz="1108" b="1" kern="100" dirty="0">
                <a:latin typeface="Meiryo UI" panose="020B0604030504040204" pitchFamily="50" charset="-128"/>
                <a:ea typeface="Meiryo UI" panose="020B0604030504040204" pitchFamily="50" charset="-128"/>
                <a:cs typeface="Times New Roman" panose="02020603050405020304" pitchFamily="18" charset="0"/>
              </a:rPr>
              <a:t>平野でも濠がめぐらされ、自治都市として繁栄</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をきわめた。</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・江戸時代、大阪は、「浪華の八百八橋」と呼ばれていた（実際に</a:t>
            </a:r>
            <a:r>
              <a:rPr lang="en-US" altLang="ja-JP" sz="1108" kern="100" dirty="0">
                <a:latin typeface="Meiryo UI" panose="020B0604030504040204" pitchFamily="50" charset="-128"/>
                <a:ea typeface="Meiryo UI" panose="020B0604030504040204" pitchFamily="50" charset="-128"/>
                <a:cs typeface="Times New Roman" panose="02020603050405020304" pitchFamily="18" charset="0"/>
              </a:rPr>
              <a:t>200</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ほどの橋）</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・江戸の橋は、約</a:t>
            </a:r>
            <a:r>
              <a:rPr lang="en-US" altLang="ja-JP" sz="1108" kern="100" dirty="0">
                <a:latin typeface="Meiryo UI" panose="020B0604030504040204" pitchFamily="50" charset="-128"/>
                <a:ea typeface="Meiryo UI" panose="020B0604030504040204" pitchFamily="50" charset="-128"/>
                <a:cs typeface="Times New Roman" panose="02020603050405020304" pitchFamily="18" charset="0"/>
              </a:rPr>
              <a:t>350</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ある橋の半分が公儀橋と呼ばれる幕府が架けた橋であった一方、大阪では、</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公儀橋は「天神橋」「高麗橋」などのわずかに</a:t>
            </a:r>
            <a:r>
              <a:rPr lang="en-US" altLang="ja-JP" sz="1108"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橋。残りの橋は、全て町人が生活や商売のために架けた</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「町橋」。町橋に対する幕府からの援助はなく、町人たちは自腹を切って橋を架けた。</a:t>
            </a: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8" b="1" kern="100" dirty="0">
                <a:latin typeface="Meiryo UI" panose="020B0604030504040204" pitchFamily="50" charset="-128"/>
                <a:ea typeface="Meiryo UI" panose="020B0604030504040204" pitchFamily="50" charset="-128"/>
                <a:cs typeface="Times New Roman" panose="02020603050405020304" pitchFamily="18" charset="0"/>
              </a:rPr>
              <a:t>　自腹を切ってでも橋を架けた町人たちのこの勢いが、「浪華の八百八橋」</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と呼ばれる所以。</a:t>
            </a:r>
          </a:p>
          <a:p>
            <a:pPr indent="123095"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10"/>
          <p:cNvSpPr txBox="1">
            <a:spLocks noChangeArrowheads="1"/>
          </p:cNvSpPr>
          <p:nvPr/>
        </p:nvSpPr>
        <p:spPr bwMode="auto">
          <a:xfrm>
            <a:off x="7174736" y="3760755"/>
            <a:ext cx="1958919" cy="220188"/>
          </a:xfrm>
          <a:prstGeom prst="rect">
            <a:avLst/>
          </a:prstGeom>
          <a:noFill/>
          <a:ln w="9525">
            <a:noFill/>
            <a:miter lim="800000"/>
            <a:headEnd/>
            <a:tailEnd/>
          </a:ln>
        </p:spPr>
        <p:txBody>
          <a:bodyPr wrap="square">
            <a:spAutoFit/>
          </a:bodyPr>
          <a:lstStyle/>
          <a:p>
            <a:r>
              <a:rPr lang="en-US" altLang="ja-JP" sz="831" dirty="0"/>
              <a:t>※</a:t>
            </a:r>
            <a:r>
              <a:rPr lang="ja-JP" altLang="en-US" sz="831" dirty="0"/>
              <a:t>出典：大阪市立図書館ＨＰ</a:t>
            </a:r>
          </a:p>
        </p:txBody>
      </p:sp>
      <p:sp>
        <p:nvSpPr>
          <p:cNvPr id="10" name="テキスト ボックス 10"/>
          <p:cNvSpPr txBox="1">
            <a:spLocks noChangeArrowheads="1"/>
          </p:cNvSpPr>
          <p:nvPr/>
        </p:nvSpPr>
        <p:spPr bwMode="auto">
          <a:xfrm>
            <a:off x="7276761" y="6193635"/>
            <a:ext cx="1176268" cy="220188"/>
          </a:xfrm>
          <a:prstGeom prst="rect">
            <a:avLst/>
          </a:prstGeom>
          <a:noFill/>
          <a:ln w="9525">
            <a:noFill/>
            <a:miter lim="800000"/>
            <a:headEnd/>
            <a:tailEnd/>
          </a:ln>
        </p:spPr>
        <p:txBody>
          <a:bodyPr wrap="square">
            <a:spAutoFit/>
          </a:bodyPr>
          <a:lstStyle/>
          <a:p>
            <a:r>
              <a:rPr lang="en-US" altLang="ja-JP" sz="831" dirty="0"/>
              <a:t>※</a:t>
            </a:r>
            <a:r>
              <a:rPr lang="ja-JP" altLang="en-US" sz="831" dirty="0"/>
              <a:t>出典：堺市ＨＰ</a:t>
            </a: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8103" y="4261621"/>
            <a:ext cx="2686929" cy="1962443"/>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4736" y="1376827"/>
            <a:ext cx="1779563" cy="2300068"/>
          </a:xfrm>
          <a:prstGeom prst="rect">
            <a:avLst/>
          </a:prstGeom>
        </p:spPr>
      </p:pic>
      <p:sp>
        <p:nvSpPr>
          <p:cNvPr id="12" name="正方形/長方形 11"/>
          <p:cNvSpPr/>
          <p:nvPr/>
        </p:nvSpPr>
        <p:spPr>
          <a:xfrm>
            <a:off x="3422423" y="9958"/>
            <a:ext cx="6132163" cy="261610"/>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2020.3</a:t>
            </a:r>
            <a:r>
              <a:rPr lang="ja-JP" altLang="en-US" sz="1100" dirty="0">
                <a:latin typeface="Meiryo UI" panose="020B0604030504040204" pitchFamily="50" charset="-128"/>
                <a:ea typeface="Meiryo UI" panose="020B0604030504040204" pitchFamily="50" charset="-128"/>
              </a:rPr>
              <a:t>大阪府・大阪市「万博のインパクトを活かした大阪の将来に向けたビジョン」資料編</a:t>
            </a:r>
            <a:endParaRPr lang="en-US" altLang="ja-JP" sz="1100" dirty="0">
              <a:latin typeface="Meiryo UI" panose="020B0604030504040204" pitchFamily="50" charset="-128"/>
              <a:ea typeface="Meiryo UI" panose="020B0604030504040204" pitchFamily="50" charset="-128"/>
            </a:endParaRPr>
          </a:p>
        </p:txBody>
      </p:sp>
      <p:sp>
        <p:nvSpPr>
          <p:cNvPr id="15" name="正方形/長方形 14"/>
          <p:cNvSpPr/>
          <p:nvPr/>
        </p:nvSpPr>
        <p:spPr>
          <a:xfrm>
            <a:off x="3011837" y="6505611"/>
            <a:ext cx="6132163" cy="261610"/>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2020.3</a:t>
            </a:r>
            <a:r>
              <a:rPr lang="ja-JP" altLang="en-US" sz="1100" dirty="0">
                <a:latin typeface="Meiryo UI" panose="020B0604030504040204" pitchFamily="50" charset="-128"/>
                <a:ea typeface="Meiryo UI" panose="020B0604030504040204" pitchFamily="50" charset="-128"/>
              </a:rPr>
              <a:t>大阪府・大阪市「万博のインパクトを活かした大阪の将来に向けたビジョン」資料編</a:t>
            </a:r>
            <a:endParaRPr lang="en-US" altLang="ja-JP" sz="1100" dirty="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0" y="0"/>
            <a:ext cx="9144000" cy="404664"/>
            <a:chOff x="-3515" y="-13192"/>
            <a:chExt cx="9144000" cy="404664"/>
          </a:xfrm>
        </p:grpSpPr>
        <p:sp>
          <p:nvSpPr>
            <p:cNvPr id="17" name="正方形/長方形 16"/>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６ー２</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smtClean="0">
                  <a:solidFill>
                    <a:srgbClr val="000000"/>
                  </a:solidFill>
                  <a:latin typeface="Meiryo UI"/>
                  <a:ea typeface="Meiryo UI" pitchFamily="50" charset="-128"/>
                  <a:cs typeface="Meiryo UI" pitchFamily="50" charset="-128"/>
                </a:rPr>
                <a:t>大阪</a:t>
              </a:r>
              <a:r>
                <a:rPr lang="ja-JP" altLang="en-US" kern="0" dirty="0">
                  <a:solidFill>
                    <a:srgbClr val="000000"/>
                  </a:solidFill>
                  <a:latin typeface="Meiryo UI"/>
                  <a:ea typeface="Meiryo UI" pitchFamily="50" charset="-128"/>
                  <a:cs typeface="Meiryo UI" pitchFamily="50" charset="-128"/>
                </a:rPr>
                <a:t>の</a:t>
              </a:r>
              <a:r>
                <a:rPr lang="ja-JP" altLang="en-US" kern="0" dirty="0" smtClean="0">
                  <a:solidFill>
                    <a:srgbClr val="000000"/>
                  </a:solidFill>
                  <a:latin typeface="Meiryo UI"/>
                  <a:ea typeface="Meiryo UI" pitchFamily="50" charset="-128"/>
                  <a:cs typeface="Meiryo UI" pitchFamily="50" charset="-128"/>
                </a:rPr>
                <a:t>先駆性</a:t>
              </a:r>
              <a:endParaRPr lang="ja-JP" altLang="en-US" kern="0" dirty="0">
                <a:solidFill>
                  <a:srgbClr val="000000"/>
                </a:solidFill>
                <a:latin typeface="Meiryo UI"/>
                <a:ea typeface="Meiryo UI" pitchFamily="50" charset="-128"/>
                <a:cs typeface="Meiryo UI" pitchFamily="50" charset="-128"/>
              </a:endParaRPr>
            </a:p>
          </p:txBody>
        </p:sp>
        <p:sp>
          <p:nvSpPr>
            <p:cNvPr id="19" name="正方形/長方形 18"/>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参考資料６</a:t>
              </a:r>
            </a:p>
          </p:txBody>
        </p:sp>
      </p:grpSp>
    </p:spTree>
    <p:extLst>
      <p:ext uri="{BB962C8B-B14F-4D97-AF65-F5344CB8AC3E}">
        <p14:creationId xmlns:p14="http://schemas.microsoft.com/office/powerpoint/2010/main" val="3248107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101868" y="123217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3991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【n=169】</a:t>
            </a:r>
            <a:endParaRPr kumimoji="1" lang="ja-JP" altLang="en-US" sz="1000" b="1" dirty="0"/>
          </a:p>
        </p:txBody>
      </p:sp>
      <p:sp>
        <p:nvSpPr>
          <p:cNvPr id="29" name="テキスト ボックス 28"/>
          <p:cNvSpPr txBox="1"/>
          <p:nvPr/>
        </p:nvSpPr>
        <p:spPr>
          <a:xfrm>
            <a:off x="1889507" y="263991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【n=168】</a:t>
            </a:r>
            <a:endParaRPr kumimoji="1" lang="ja-JP" altLang="en-US" sz="1000" b="1" dirty="0"/>
          </a:p>
        </p:txBody>
      </p:sp>
      <p:sp>
        <p:nvSpPr>
          <p:cNvPr id="30" name="テキスト ボックス 29"/>
          <p:cNvSpPr txBox="1"/>
          <p:nvPr/>
        </p:nvSpPr>
        <p:spPr>
          <a:xfrm>
            <a:off x="3750571" y="265183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【n=169】</a:t>
            </a:r>
            <a:endParaRPr kumimoji="1" lang="ja-JP" altLang="en-US" sz="1000" b="1" dirty="0"/>
          </a:p>
        </p:txBody>
      </p:sp>
      <p:sp>
        <p:nvSpPr>
          <p:cNvPr id="31" name="テキスト ボックス 30"/>
          <p:cNvSpPr txBox="1"/>
          <p:nvPr/>
        </p:nvSpPr>
        <p:spPr>
          <a:xfrm>
            <a:off x="5723237" y="265724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【n=162】</a:t>
            </a:r>
            <a:endParaRPr kumimoji="1" lang="ja-JP" altLang="en-US" sz="1000" b="1" dirty="0"/>
          </a:p>
        </p:txBody>
      </p:sp>
      <p:sp>
        <p:nvSpPr>
          <p:cNvPr id="32" name="テキスト ボックス 31"/>
          <p:cNvSpPr txBox="1"/>
          <p:nvPr/>
        </p:nvSpPr>
        <p:spPr>
          <a:xfrm>
            <a:off x="7689606" y="265724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【n=175】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【n=298】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【n=189】</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【n=180】</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【n=176】</a:t>
            </a:r>
            <a:endParaRPr kumimoji="1" lang="ja-JP" altLang="en-US" sz="1000" b="1" dirty="0"/>
          </a:p>
        </p:txBody>
      </p:sp>
      <p:graphicFrame>
        <p:nvGraphicFramePr>
          <p:cNvPr id="54" name="グラフ 53"/>
          <p:cNvGraphicFramePr>
            <a:graphicFrameLocks/>
          </p:cNvGraphicFramePr>
          <p:nvPr/>
        </p:nvGraphicFramePr>
        <p:xfrm>
          <a:off x="4069930" y="1289050"/>
          <a:ext cx="2340000" cy="15868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678846" y="1299373"/>
          <a:ext cx="2340000" cy="1568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57471" y="2842430"/>
          <a:ext cx="2088000" cy="16609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33703" y="2842430"/>
          <a:ext cx="2088000" cy="16609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5614157" y="2827062"/>
          <a:ext cx="2088000" cy="16609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3524877" y="2842430"/>
          <a:ext cx="2088000" cy="16609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368494" y="2827232"/>
          <a:ext cx="2088000" cy="16609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63813" y="5102687"/>
          <a:ext cx="2088000" cy="167149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305706" y="5102687"/>
          <a:ext cx="2088000" cy="167149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75225" y="5102687"/>
          <a:ext cx="2088000" cy="167149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7044743" y="5102687"/>
          <a:ext cx="2088000" cy="1671493"/>
        </p:xfrm>
        <a:graphic>
          <a:graphicData uri="http://schemas.openxmlformats.org/drawingml/2006/chart">
            <c:chart xmlns:c="http://schemas.openxmlformats.org/drawingml/2006/chart" xmlns:r="http://schemas.openxmlformats.org/officeDocument/2006/relationships" r:id="rId12"/>
          </a:graphicData>
        </a:graphic>
      </p:graphicFrame>
      <p:sp>
        <p:nvSpPr>
          <p:cNvPr id="65" name="テキスト ボックス 64"/>
          <p:cNvSpPr txBox="1"/>
          <p:nvPr/>
        </p:nvSpPr>
        <p:spPr>
          <a:xfrm>
            <a:off x="2127249" y="4831890"/>
            <a:ext cx="1725842"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66" name="テキスト ボックス 65"/>
          <p:cNvSpPr txBox="1"/>
          <p:nvPr/>
        </p:nvSpPr>
        <p:spPr>
          <a:xfrm>
            <a:off x="6935428" y="4826468"/>
            <a:ext cx="2282562"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67" name="テキスト ボックス 66"/>
          <p:cNvSpPr txBox="1"/>
          <p:nvPr/>
        </p:nvSpPr>
        <p:spPr>
          <a:xfrm>
            <a:off x="4533559" y="4844579"/>
            <a:ext cx="1839556"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68" name="大かっこ 67"/>
          <p:cNvSpPr/>
          <p:nvPr/>
        </p:nvSpPr>
        <p:spPr>
          <a:xfrm>
            <a:off x="4553625" y="4864845"/>
            <a:ext cx="1703580"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9" name="大かっこ 68"/>
          <p:cNvSpPr/>
          <p:nvPr/>
        </p:nvSpPr>
        <p:spPr>
          <a:xfrm>
            <a:off x="2137665" y="4840489"/>
            <a:ext cx="15621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0" name="大かっこ 69"/>
          <p:cNvSpPr/>
          <p:nvPr/>
        </p:nvSpPr>
        <p:spPr>
          <a:xfrm>
            <a:off x="6986056" y="4864845"/>
            <a:ext cx="2090267"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2" name="正方形/長方形 71"/>
          <p:cNvSpPr/>
          <p:nvPr/>
        </p:nvSpPr>
        <p:spPr>
          <a:xfrm>
            <a:off x="101868" y="529441"/>
            <a:ext cx="8940263" cy="64737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23</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移住者よりも定住者の方が、まちのイメージに当てはまると回答した割合が高い。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年代別にみると、「</a:t>
            </a:r>
            <a:r>
              <a:rPr kumimoji="1" lang="en-US" altLang="ja-JP" sz="1200" dirty="0">
                <a:solidFill>
                  <a:schemeClr val="tx1"/>
                </a:solidFill>
                <a:latin typeface="+mn-ea"/>
                <a:cs typeface="Meiryo UI" panose="020B0604030504040204" pitchFamily="50" charset="-128"/>
              </a:rPr>
              <a:t>60</a:t>
            </a:r>
            <a:r>
              <a:rPr kumimoji="1" lang="ja-JP" altLang="en-US" sz="1200" dirty="0">
                <a:solidFill>
                  <a:schemeClr val="tx1"/>
                </a:solidFill>
                <a:latin typeface="+mn-ea"/>
                <a:cs typeface="Meiryo UI" panose="020B0604030504040204" pitchFamily="50" charset="-128"/>
              </a:rPr>
              <a:t>歳以上」において、まちのイメージに当てはまると回答した割合が他世代より高い。</a:t>
            </a:r>
            <a:endParaRPr kumimoji="1" lang="en-US" altLang="ja-JP" sz="1200" dirty="0">
              <a:solidFill>
                <a:schemeClr val="tx1"/>
              </a:solidFill>
              <a:latin typeface="+mn-ea"/>
              <a:cs typeface="Meiryo UI" panose="020B0604030504040204" pitchFamily="50" charset="-128"/>
            </a:endParaRPr>
          </a:p>
        </p:txBody>
      </p:sp>
      <p:sp>
        <p:nvSpPr>
          <p:cNvPr id="34" name="テキスト ボックス 33"/>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【n=412】</a:t>
            </a:r>
            <a:endParaRPr kumimoji="1" lang="ja-JP" altLang="en-US" sz="1000" b="1" dirty="0"/>
          </a:p>
        </p:txBody>
      </p:sp>
      <p:sp>
        <p:nvSpPr>
          <p:cNvPr id="35" name="テキスト ボックス 34"/>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【n=431】</a:t>
            </a:r>
          </a:p>
        </p:txBody>
      </p:sp>
      <p:sp>
        <p:nvSpPr>
          <p:cNvPr id="37" name="テキスト ボックス 36"/>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152400" y="1196079"/>
          <a:ext cx="3547390" cy="1476092"/>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・環境意識が高い、脱炭素の取組みが進んでいる</a:t>
            </a:r>
          </a:p>
        </p:txBody>
      </p:sp>
    </p:spTree>
    <p:extLst>
      <p:ext uri="{BB962C8B-B14F-4D97-AF65-F5344CB8AC3E}">
        <p14:creationId xmlns:p14="http://schemas.microsoft.com/office/powerpoint/2010/main" val="2292646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p:txBody>
      </p:sp>
      <p:sp>
        <p:nvSpPr>
          <p:cNvPr id="2" name="正方形/長方形 1"/>
          <p:cNvSpPr/>
          <p:nvPr/>
        </p:nvSpPr>
        <p:spPr>
          <a:xfrm>
            <a:off x="6430445" y="1208333"/>
            <a:ext cx="1425088" cy="276999"/>
          </a:xfrm>
          <a:prstGeom prst="rect">
            <a:avLst/>
          </a:prstGeom>
        </p:spPr>
        <p:txBody>
          <a:bodyPr wrap="square">
            <a:spAutoFit/>
          </a:bodyPr>
          <a:lstStyle/>
          <a:p>
            <a:r>
              <a:rPr lang="en-US" altLang="ja-JP" sz="1200" dirty="0"/>
              <a:t>(</a:t>
            </a:r>
            <a:r>
              <a:rPr lang="ja-JP" altLang="en-US" sz="1200" dirty="0"/>
              <a:t>全体数</a:t>
            </a:r>
            <a:r>
              <a:rPr lang="en-US" altLang="ja-JP" sz="1200" dirty="0"/>
              <a:t>;n=1,000)</a:t>
            </a:r>
            <a:endParaRPr lang="ja-JP" altLang="en-US" sz="1200" dirty="0"/>
          </a:p>
        </p:txBody>
      </p:sp>
      <p:sp>
        <p:nvSpPr>
          <p:cNvPr id="13" name="正方形/長方形 12"/>
          <p:cNvSpPr/>
          <p:nvPr/>
        </p:nvSpPr>
        <p:spPr>
          <a:xfrm>
            <a:off x="53268" y="557151"/>
            <a:ext cx="8940263" cy="6080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者の割合を質問項目別に比較すると、「おいしいものが食べられる」、「にぎわっている」、「通勤や通学、移動が便利」、「エネルギッシュ」の順で割合が高い。</a:t>
            </a:r>
            <a:endParaRPr kumimoji="1" lang="en-US" altLang="ja-JP" sz="1200" dirty="0">
              <a:solidFill>
                <a:prstClr val="black"/>
              </a:solidFill>
              <a:latin typeface="+mn-ea"/>
              <a:cs typeface="Meiryo UI" panose="020B0604030504040204" pitchFamily="50" charset="-128"/>
            </a:endParaRPr>
          </a:p>
        </p:txBody>
      </p:sp>
      <p:graphicFrame>
        <p:nvGraphicFramePr>
          <p:cNvPr id="6" name="表 5">
            <a:extLst>
              <a:ext uri="{FF2B5EF4-FFF2-40B4-BE49-F238E27FC236}">
                <a16:creationId xmlns:a16="http://schemas.microsoft.com/office/drawing/2014/main" id="{197186B1-3DE0-641F-AE36-B86E0DD363B0}"/>
              </a:ext>
            </a:extLst>
          </p:cNvPr>
          <p:cNvGraphicFramePr>
            <a:graphicFrameLocks noGrp="1"/>
          </p:cNvGraphicFramePr>
          <p:nvPr/>
        </p:nvGraphicFramePr>
        <p:xfrm>
          <a:off x="1191494" y="1502082"/>
          <a:ext cx="6622474" cy="5213600"/>
        </p:xfrm>
        <a:graphic>
          <a:graphicData uri="http://schemas.openxmlformats.org/drawingml/2006/table">
            <a:tbl>
              <a:tblPr>
                <a:tableStyleId>{5C22544A-7EE6-4342-B048-85BDC9FD1C3A}</a:tableStyleId>
              </a:tblPr>
              <a:tblGrid>
                <a:gridCol w="354115">
                  <a:extLst>
                    <a:ext uri="{9D8B030D-6E8A-4147-A177-3AD203B41FA5}">
                      <a16:colId xmlns:a16="http://schemas.microsoft.com/office/drawing/2014/main" val="2127184626"/>
                    </a:ext>
                  </a:extLst>
                </a:gridCol>
                <a:gridCol w="3835899">
                  <a:extLst>
                    <a:ext uri="{9D8B030D-6E8A-4147-A177-3AD203B41FA5}">
                      <a16:colId xmlns:a16="http://schemas.microsoft.com/office/drawing/2014/main" val="1880076155"/>
                    </a:ext>
                  </a:extLst>
                </a:gridCol>
                <a:gridCol w="1155980">
                  <a:extLst>
                    <a:ext uri="{9D8B030D-6E8A-4147-A177-3AD203B41FA5}">
                      <a16:colId xmlns:a16="http://schemas.microsoft.com/office/drawing/2014/main" val="988283782"/>
                    </a:ext>
                  </a:extLst>
                </a:gridCol>
                <a:gridCol w="1276480">
                  <a:extLst>
                    <a:ext uri="{9D8B030D-6E8A-4147-A177-3AD203B41FA5}">
                      <a16:colId xmlns:a16="http://schemas.microsoft.com/office/drawing/2014/main" val="487931125"/>
                    </a:ext>
                  </a:extLst>
                </a:gridCol>
              </a:tblGrid>
              <a:tr h="325850">
                <a:tc>
                  <a:txBody>
                    <a:bodyPr/>
                    <a:lstStyle/>
                    <a:p>
                      <a:pPr algn="ctr" fontAlgn="ct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200" b="0" i="0" u="none" strike="noStrike" dirty="0">
                          <a:solidFill>
                            <a:srgbClr val="000000"/>
                          </a:solidFill>
                          <a:effectLst/>
                          <a:latin typeface="+mj-ea"/>
                          <a:ea typeface="+mj-ea"/>
                        </a:rPr>
                        <a:t>質問項目</a:t>
                      </a:r>
                    </a:p>
                  </a:txBody>
                  <a:tcPr marL="9525" marR="9525" marT="9525" marB="0" anchor="ctr"/>
                </a:tc>
                <a:tc>
                  <a:txBody>
                    <a:bodyPr/>
                    <a:lstStyle/>
                    <a:p>
                      <a:pPr algn="ctr" fontAlgn="ctr"/>
                      <a:r>
                        <a:rPr lang="ja-JP" altLang="en-US" sz="1200" b="0" i="0" u="none" strike="noStrike" dirty="0">
                          <a:solidFill>
                            <a:srgbClr val="000000"/>
                          </a:solidFill>
                          <a:effectLst/>
                          <a:latin typeface="+mj-ea"/>
                          <a:ea typeface="+mj-ea"/>
                        </a:rPr>
                        <a:t>回答数</a:t>
                      </a:r>
                      <a:endParaRPr lang="en-US" altLang="ja-JP" sz="1200" b="0" i="0" u="none" strike="noStrike" dirty="0">
                        <a:solidFill>
                          <a:srgbClr val="000000"/>
                        </a:solidFill>
                        <a:effectLst/>
                        <a:latin typeface="+mj-ea"/>
                        <a:ea typeface="+mj-ea"/>
                      </a:endParaRPr>
                    </a:p>
                  </a:txBody>
                  <a:tcPr marL="9525" marR="9525" marT="9525" marB="0" anchor="ctr"/>
                </a:tc>
                <a:tc>
                  <a:txBody>
                    <a:bodyPr/>
                    <a:lstStyle/>
                    <a:p>
                      <a:pPr algn="ctr" fontAlgn="ctr"/>
                      <a:r>
                        <a:rPr lang="ja-JP" altLang="en-US" sz="1200" b="0" i="0" u="none" strike="noStrike" dirty="0">
                          <a:solidFill>
                            <a:srgbClr val="000000"/>
                          </a:solidFill>
                          <a:effectLst/>
                          <a:latin typeface="+mj-ea"/>
                          <a:ea typeface="+mj-ea"/>
                        </a:rPr>
                        <a:t>回答割合</a:t>
                      </a:r>
                      <a:endParaRPr lang="en-US" altLang="ja-JP" sz="12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2627814917"/>
                  </a:ext>
                </a:extLst>
              </a:tr>
              <a:tr h="325850">
                <a:tc>
                  <a:txBody>
                    <a:bodyPr/>
                    <a:lstStyle/>
                    <a:p>
                      <a:pPr algn="ctr" fontAlgn="ctr"/>
                      <a:r>
                        <a:rPr lang="en-US" altLang="ja-JP" sz="1200" u="none" strike="noStrike" dirty="0">
                          <a:effectLst/>
                          <a:latin typeface="+mj-lt"/>
                        </a:rPr>
                        <a:t>1</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おいしいものが食べられる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878</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87.8%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2318403984"/>
                  </a:ext>
                </a:extLst>
              </a:tr>
              <a:tr h="325850">
                <a:tc>
                  <a:txBody>
                    <a:bodyPr/>
                    <a:lstStyle/>
                    <a:p>
                      <a:pPr algn="ctr" fontAlgn="ctr"/>
                      <a:r>
                        <a:rPr lang="en-US" altLang="ja-JP" sz="1200" u="none" strike="noStrike">
                          <a:effectLst/>
                          <a:latin typeface="+mj-lt"/>
                        </a:rPr>
                        <a:t>2</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にぎわっている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865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86.5%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395457721"/>
                  </a:ext>
                </a:extLst>
              </a:tr>
              <a:tr h="325850">
                <a:tc>
                  <a:txBody>
                    <a:bodyPr/>
                    <a:lstStyle/>
                    <a:p>
                      <a:pPr algn="ctr" fontAlgn="ctr"/>
                      <a:r>
                        <a:rPr lang="en-US" altLang="ja-JP" sz="1200" u="none" strike="noStrike">
                          <a:effectLst/>
                          <a:latin typeface="+mj-lt"/>
                        </a:rPr>
                        <a:t>3</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通勤や通学、移動が便利</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841</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84.1%</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530251073"/>
                  </a:ext>
                </a:extLst>
              </a:tr>
              <a:tr h="325850">
                <a:tc>
                  <a:txBody>
                    <a:bodyPr/>
                    <a:lstStyle/>
                    <a:p>
                      <a:pPr algn="ctr" fontAlgn="ctr"/>
                      <a:r>
                        <a:rPr lang="en-US" altLang="ja-JP" sz="1200" u="none" strike="noStrike" dirty="0">
                          <a:effectLst/>
                          <a:latin typeface="+mj-lt"/>
                        </a:rPr>
                        <a:t>4</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エネルギッシュ（活力にあふれている）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793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79.3%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186454190"/>
                  </a:ext>
                </a:extLst>
              </a:tr>
              <a:tr h="325850">
                <a:tc>
                  <a:txBody>
                    <a:bodyPr/>
                    <a:lstStyle/>
                    <a:p>
                      <a:pPr algn="ctr" fontAlgn="ctr"/>
                      <a:r>
                        <a:rPr lang="en-US" altLang="ja-JP" sz="1200" u="none" strike="noStrike">
                          <a:effectLst/>
                          <a:latin typeface="+mj-lt"/>
                        </a:rPr>
                        <a:t>5</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いろんな人と交流・交友が深められる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720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72.0%</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383097901"/>
                  </a:ext>
                </a:extLst>
              </a:tr>
              <a:tr h="325850">
                <a:tc>
                  <a:txBody>
                    <a:bodyPr/>
                    <a:lstStyle/>
                    <a:p>
                      <a:pPr algn="ctr" fontAlgn="ctr"/>
                      <a:r>
                        <a:rPr lang="en-US" altLang="ja-JP" sz="1200" u="none" strike="noStrike">
                          <a:effectLst/>
                          <a:latin typeface="+mj-lt"/>
                        </a:rPr>
                        <a:t>6</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国際的</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632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63.2%</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180059754"/>
                  </a:ext>
                </a:extLst>
              </a:tr>
              <a:tr h="325850">
                <a:tc>
                  <a:txBody>
                    <a:bodyPr/>
                    <a:lstStyle/>
                    <a:p>
                      <a:pPr algn="ctr" fontAlgn="ctr"/>
                      <a:r>
                        <a:rPr lang="en-US" altLang="ja-JP" sz="1200" u="none" strike="noStrike" dirty="0">
                          <a:effectLst/>
                          <a:latin typeface="+mj-lt"/>
                        </a:rPr>
                        <a:t>7</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カオス（混沌としている）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623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62.3%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894881927"/>
                  </a:ext>
                </a:extLst>
              </a:tr>
              <a:tr h="325850">
                <a:tc>
                  <a:txBody>
                    <a:bodyPr/>
                    <a:lstStyle/>
                    <a:p>
                      <a:pPr algn="ctr" fontAlgn="ctr"/>
                      <a:r>
                        <a:rPr lang="en-US" altLang="ja-JP" sz="1200" u="none" strike="noStrike">
                          <a:effectLst/>
                          <a:latin typeface="+mj-lt"/>
                        </a:rPr>
                        <a:t>8</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治安に不安がある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596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59.6%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20884451"/>
                  </a:ext>
                </a:extLst>
              </a:tr>
              <a:tr h="325850">
                <a:tc>
                  <a:txBody>
                    <a:bodyPr/>
                    <a:lstStyle/>
                    <a:p>
                      <a:pPr algn="ctr" fontAlgn="ctr"/>
                      <a:r>
                        <a:rPr lang="en-US" altLang="ja-JP" sz="1200" u="none" strike="noStrike" dirty="0">
                          <a:effectLst/>
                          <a:latin typeface="+mj-lt"/>
                        </a:rPr>
                        <a:t>9</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文化的、芸術・アートが楽しめる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588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58.8%</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4171536797"/>
                  </a:ext>
                </a:extLst>
              </a:tr>
              <a:tr h="325850">
                <a:tc>
                  <a:txBody>
                    <a:bodyPr/>
                    <a:lstStyle/>
                    <a:p>
                      <a:pPr algn="ctr" fontAlgn="ctr"/>
                      <a:r>
                        <a:rPr lang="en-US" altLang="ja-JP" sz="1200" u="none" strike="noStrike">
                          <a:effectLst/>
                          <a:latin typeface="+mj-lt"/>
                        </a:rPr>
                        <a:t>10</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成長している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551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55.1%</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2932643738"/>
                  </a:ext>
                </a:extLst>
              </a:tr>
              <a:tr h="325850">
                <a:tc>
                  <a:txBody>
                    <a:bodyPr/>
                    <a:lstStyle/>
                    <a:p>
                      <a:pPr algn="ctr" fontAlgn="ctr"/>
                      <a:r>
                        <a:rPr lang="en-US" altLang="ja-JP" sz="1200" u="none" strike="noStrike">
                          <a:effectLst/>
                          <a:latin typeface="+mj-lt"/>
                        </a:rPr>
                        <a:t>11</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伝統的、日本らしい</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524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52.4%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2212673933"/>
                  </a:ext>
                </a:extLst>
              </a:tr>
              <a:tr h="325850">
                <a:tc>
                  <a:txBody>
                    <a:bodyPr/>
                    <a:lstStyle/>
                    <a:p>
                      <a:pPr algn="ctr" fontAlgn="ctr"/>
                      <a:r>
                        <a:rPr lang="en-US" altLang="ja-JP" sz="1200" u="none" strike="noStrike" dirty="0">
                          <a:effectLst/>
                          <a:latin typeface="+mj-lt"/>
                        </a:rPr>
                        <a:t>12</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自然やみどりを楽しめる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362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36.2%</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473030194"/>
                  </a:ext>
                </a:extLst>
              </a:tr>
              <a:tr h="325850">
                <a:tc>
                  <a:txBody>
                    <a:bodyPr/>
                    <a:lstStyle/>
                    <a:p>
                      <a:pPr algn="ctr" fontAlgn="ctr"/>
                      <a:r>
                        <a:rPr lang="en-US" altLang="ja-JP" sz="1200" u="none" strike="noStrike" dirty="0">
                          <a:effectLst/>
                          <a:latin typeface="+mj-lt"/>
                        </a:rPr>
                        <a:t>13</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災害に強い</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356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35.6%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370974621"/>
                  </a:ext>
                </a:extLst>
              </a:tr>
              <a:tr h="325850">
                <a:tc>
                  <a:txBody>
                    <a:bodyPr/>
                    <a:lstStyle/>
                    <a:p>
                      <a:pPr algn="ctr" fontAlgn="ctr"/>
                      <a:r>
                        <a:rPr lang="en-US" altLang="ja-JP" sz="1200" u="none" strike="noStrike">
                          <a:effectLst/>
                          <a:latin typeface="+mj-lt"/>
                        </a:rPr>
                        <a:t>14</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清潔で整然としている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283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28.3%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2893625266"/>
                  </a:ext>
                </a:extLst>
              </a:tr>
              <a:tr h="325850">
                <a:tc>
                  <a:txBody>
                    <a:bodyPr/>
                    <a:lstStyle/>
                    <a:p>
                      <a:pPr algn="ctr" fontAlgn="ctr"/>
                      <a:r>
                        <a:rPr lang="en-US" altLang="ja-JP" sz="1200" u="none" strike="noStrike" dirty="0">
                          <a:effectLst/>
                          <a:latin typeface="+mj-lt"/>
                        </a:rPr>
                        <a:t>15</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環境意識が高い、脱炭素の取組みが進んでいる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236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23.6%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629247250"/>
                  </a:ext>
                </a:extLst>
              </a:tr>
            </a:tbl>
          </a:graphicData>
        </a:graphic>
      </p:graphicFrame>
    </p:spTree>
    <p:extLst>
      <p:ext uri="{BB962C8B-B14F-4D97-AF65-F5344CB8AC3E}">
        <p14:creationId xmlns:p14="http://schemas.microsoft.com/office/powerpoint/2010/main" val="1289133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【n=190】</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【n=188】</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【n=195】</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【n=192】</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【n=199】</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【n=332】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【n=218】</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【n=210】</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【n=204】</a:t>
            </a:r>
            <a:endParaRPr kumimoji="1" lang="ja-JP" altLang="en-US" sz="1000" b="1" dirty="0"/>
          </a:p>
        </p:txBody>
      </p:sp>
      <p:graphicFrame>
        <p:nvGraphicFramePr>
          <p:cNvPr id="54" name="グラフ 53"/>
          <p:cNvGraphicFramePr>
            <a:graphicFrameLocks/>
          </p:cNvGraphicFramePr>
          <p:nvPr/>
        </p:nvGraphicFramePr>
        <p:xfrm>
          <a:off x="4090748" y="1273373"/>
          <a:ext cx="2340000" cy="1593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838343" y="1270392"/>
          <a:ext cx="2340000" cy="1596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108890" y="2789099"/>
          <a:ext cx="2088000" cy="16855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661556" y="2789099"/>
          <a:ext cx="2088000" cy="16855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432002" y="2789099"/>
          <a:ext cx="2088000" cy="16802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484776" y="2796098"/>
          <a:ext cx="2088000" cy="16732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330627" y="2796277"/>
          <a:ext cx="2088000" cy="16732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08890" y="5057300"/>
          <a:ext cx="2088000" cy="171540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42094" y="5057300"/>
          <a:ext cx="2088000" cy="171540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593078" y="5057300"/>
          <a:ext cx="2088000" cy="171540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44061" y="5057300"/>
          <a:ext cx="2088000" cy="1715409"/>
        </p:xfrm>
        <a:graphic>
          <a:graphicData uri="http://schemas.openxmlformats.org/drawingml/2006/chart">
            <c:chart xmlns:c="http://schemas.openxmlformats.org/drawingml/2006/chart" xmlns:r="http://schemas.openxmlformats.org/officeDocument/2006/relationships" r:id="rId12"/>
          </a:graphicData>
        </a:graphic>
      </p:graphicFrame>
      <p:sp>
        <p:nvSpPr>
          <p:cNvPr id="65" name="テキスト ボックス 64"/>
          <p:cNvSpPr txBox="1"/>
          <p:nvPr/>
        </p:nvSpPr>
        <p:spPr>
          <a:xfrm>
            <a:off x="2100427" y="4831890"/>
            <a:ext cx="1752664"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66" name="テキスト ボックス 65"/>
          <p:cNvSpPr txBox="1"/>
          <p:nvPr/>
        </p:nvSpPr>
        <p:spPr>
          <a:xfrm>
            <a:off x="6944061" y="4826468"/>
            <a:ext cx="2273929"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67" name="テキスト ボックス 66"/>
          <p:cNvSpPr txBox="1"/>
          <p:nvPr/>
        </p:nvSpPr>
        <p:spPr>
          <a:xfrm>
            <a:off x="4538017" y="4844579"/>
            <a:ext cx="1835097"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68" name="大かっこ 67"/>
          <p:cNvSpPr/>
          <p:nvPr/>
        </p:nvSpPr>
        <p:spPr>
          <a:xfrm>
            <a:off x="4593077" y="4864845"/>
            <a:ext cx="1664127"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9" name="大かっこ 68"/>
          <p:cNvSpPr/>
          <p:nvPr/>
        </p:nvSpPr>
        <p:spPr>
          <a:xfrm>
            <a:off x="2126185" y="4840489"/>
            <a:ext cx="157360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0" name="大かっこ 69"/>
          <p:cNvSpPr/>
          <p:nvPr/>
        </p:nvSpPr>
        <p:spPr>
          <a:xfrm>
            <a:off x="6972894" y="4864845"/>
            <a:ext cx="2103429"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6" name="正方形/長方形 35"/>
          <p:cNvSpPr/>
          <p:nvPr/>
        </p:nvSpPr>
        <p:spPr>
          <a:xfrm>
            <a:off x="88013" y="568036"/>
            <a:ext cx="8940263" cy="54124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88</a:t>
            </a:r>
            <a:r>
              <a:rPr kumimoji="1" lang="ja-JP" altLang="en-US" sz="1200" dirty="0">
                <a:solidFill>
                  <a:prstClr val="black"/>
                </a:solidFill>
                <a:latin typeface="+mn-ea"/>
                <a:cs typeface="Meiryo UI" panose="020B0604030504040204" pitchFamily="50" charset="-128"/>
              </a:rPr>
              <a:t>％。人のイメージに当てはまると回答した割合が極めて高い。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7" name="テキスト ボックス 36"/>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【n=478】</a:t>
            </a:r>
            <a:endParaRPr kumimoji="1" lang="ja-JP" altLang="en-US" sz="1000" b="1" dirty="0"/>
          </a:p>
        </p:txBody>
      </p:sp>
      <p:sp>
        <p:nvSpPr>
          <p:cNvPr id="44" name="テキスト ボックス 4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【n=486】</a:t>
            </a:r>
          </a:p>
        </p:txBody>
      </p:sp>
      <p:sp>
        <p:nvSpPr>
          <p:cNvPr id="46" name="テキスト ボックス 4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228600" y="1218247"/>
          <a:ext cx="3530757"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・にぎやか</a:t>
            </a:r>
          </a:p>
        </p:txBody>
      </p:sp>
    </p:spTree>
    <p:extLst>
      <p:ext uri="{BB962C8B-B14F-4D97-AF65-F5344CB8AC3E}">
        <p14:creationId xmlns:p14="http://schemas.microsoft.com/office/powerpoint/2010/main" val="323682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106397" y="1217662"/>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【n=181】</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【n=182】</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【n=180】</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【n=319】</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【n=201】</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【n=196】</a:t>
            </a:r>
            <a:endParaRPr kumimoji="1" lang="ja-JP" altLang="en-US" sz="1000" b="1" dirty="0"/>
          </a:p>
        </p:txBody>
      </p:sp>
      <p:graphicFrame>
        <p:nvGraphicFramePr>
          <p:cNvPr id="54" name="グラフ 53"/>
          <p:cNvGraphicFramePr>
            <a:graphicFrameLocks/>
          </p:cNvGraphicFramePr>
          <p:nvPr/>
        </p:nvGraphicFramePr>
        <p:xfrm>
          <a:off x="4098485" y="1275058"/>
          <a:ext cx="2340000" cy="1547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904719" y="1275059"/>
          <a:ext cx="2340000" cy="1502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125077" y="2777804"/>
          <a:ext cx="2088000" cy="16890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690655" y="2777804"/>
          <a:ext cx="2088000" cy="16890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06387" y="2777804"/>
          <a:ext cx="2088000" cy="16890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517877" y="2785606"/>
          <a:ext cx="2088000" cy="16915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358273" y="2795913"/>
          <a:ext cx="2088000" cy="168905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72040" y="5098945"/>
          <a:ext cx="2088000" cy="16371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114499" y="5098945"/>
          <a:ext cx="2088000" cy="163713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512656" y="5098945"/>
          <a:ext cx="2088000" cy="163713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805003" y="5098945"/>
          <a:ext cx="2088000" cy="1637135"/>
        </p:xfrm>
        <a:graphic>
          <a:graphicData uri="http://schemas.openxmlformats.org/drawingml/2006/chart">
            <c:chart xmlns:c="http://schemas.openxmlformats.org/drawingml/2006/chart" xmlns:r="http://schemas.openxmlformats.org/officeDocument/2006/relationships" r:id="rId12"/>
          </a:graphicData>
        </a:graphic>
      </p:graphicFrame>
      <p:sp>
        <p:nvSpPr>
          <p:cNvPr id="65" name="テキスト ボックス 64"/>
          <p:cNvSpPr txBox="1"/>
          <p:nvPr/>
        </p:nvSpPr>
        <p:spPr>
          <a:xfrm>
            <a:off x="2104398" y="4831890"/>
            <a:ext cx="1748693"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66" name="テキスト ボックス 65"/>
          <p:cNvSpPr txBox="1"/>
          <p:nvPr/>
        </p:nvSpPr>
        <p:spPr>
          <a:xfrm>
            <a:off x="6931654" y="4826468"/>
            <a:ext cx="2286336"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67" name="テキスト ボックス 66"/>
          <p:cNvSpPr txBox="1"/>
          <p:nvPr/>
        </p:nvSpPr>
        <p:spPr>
          <a:xfrm>
            <a:off x="4512655" y="4844579"/>
            <a:ext cx="1860459"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68" name="大かっこ 67"/>
          <p:cNvSpPr/>
          <p:nvPr/>
        </p:nvSpPr>
        <p:spPr>
          <a:xfrm>
            <a:off x="4562883" y="4864845"/>
            <a:ext cx="1694322"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9" name="大かっこ 68"/>
          <p:cNvSpPr/>
          <p:nvPr/>
        </p:nvSpPr>
        <p:spPr>
          <a:xfrm>
            <a:off x="2119023" y="4840489"/>
            <a:ext cx="1580768"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0" name="大かっこ 69"/>
          <p:cNvSpPr/>
          <p:nvPr/>
        </p:nvSpPr>
        <p:spPr>
          <a:xfrm>
            <a:off x="6931654" y="4864845"/>
            <a:ext cx="214467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正方形/長方形 34"/>
          <p:cNvSpPr/>
          <p:nvPr/>
        </p:nvSpPr>
        <p:spPr>
          <a:xfrm>
            <a:off x="109972" y="449631"/>
            <a:ext cx="8940263" cy="73046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43</a:t>
            </a:r>
            <a:r>
              <a:rPr kumimoji="1" lang="ja-JP" altLang="en-US" sz="1200" dirty="0">
                <a:solidFill>
                  <a:prstClr val="black"/>
                </a:solidFill>
                <a:latin typeface="+mn-ea"/>
                <a:cs typeface="Meiryo UI" panose="020B0604030504040204" pitchFamily="50" charset="-128"/>
              </a:rPr>
              <a:t>％。</a:t>
            </a: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定住者よりも移住者の方が、人のイメージに当てはまると回答した割合が高い。</a:t>
            </a: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年代別にみると、年代が低いほど、人のイメージに当てはまると回答した割合が高い。</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地域別にみると、北部大阪地域では、他地域よりも人のイメージに当てはまると回答した割合が低い。</a:t>
            </a: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【n=450】</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【n=460】</a:t>
            </a:r>
          </a:p>
        </p:txBody>
      </p:sp>
      <p:sp>
        <p:nvSpPr>
          <p:cNvPr id="45" name="テキスト ボックス 44"/>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335280" y="1176568"/>
          <a:ext cx="3436607"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09"/>
            <a:ext cx="9144000" cy="450724"/>
          </a:xfrm>
          <a:prstGeom prst="rect">
            <a:avLst/>
          </a:prstGeom>
          <a:solidFill>
            <a:srgbClr val="FFC000"/>
          </a:solidFill>
          <a:ln w="25400" cap="flat" cmpd="sng" algn="ctr">
            <a:noFill/>
            <a:prstDash val="solid"/>
          </a:ln>
          <a:effectLst/>
        </p:spPr>
        <p:txBody>
          <a:bodyPr anchor="ctr"/>
          <a:lstStyle/>
          <a:p>
            <a:pPr lvl="0">
              <a:defRPr/>
            </a:pPr>
            <a:r>
              <a:rPr lang="ja-JP" altLang="en-US"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・怖い</a:t>
            </a:r>
          </a:p>
        </p:txBody>
      </p:sp>
    </p:spTree>
    <p:extLst>
      <p:ext uri="{BB962C8B-B14F-4D97-AF65-F5344CB8AC3E}">
        <p14:creationId xmlns:p14="http://schemas.microsoft.com/office/powerpoint/2010/main" val="2747790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【n=186】</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【n=186】</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【n=183】</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【n=192】</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【n=321】</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【n=212】</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【n=197】</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【n=199】</a:t>
            </a:r>
            <a:endParaRPr kumimoji="1" lang="ja-JP" altLang="en-US" sz="1000" b="1" dirty="0"/>
          </a:p>
        </p:txBody>
      </p:sp>
      <p:sp>
        <p:nvSpPr>
          <p:cNvPr id="44" name="テキスト ボックス 43"/>
          <p:cNvSpPr txBox="1"/>
          <p:nvPr/>
        </p:nvSpPr>
        <p:spPr>
          <a:xfrm>
            <a:off x="2129605" y="4831890"/>
            <a:ext cx="1723486"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28757" y="4826468"/>
            <a:ext cx="228923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40449" y="4844579"/>
            <a:ext cx="1832665"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58747" y="4864845"/>
            <a:ext cx="1698458" cy="19387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9447" y="4864845"/>
            <a:ext cx="211687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97408" y="1200640"/>
          <a:ext cx="2340000" cy="1624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728398" y="1200640"/>
          <a:ext cx="2340000" cy="1624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32748" y="2824972"/>
          <a:ext cx="2088000" cy="16496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16150" y="2824972"/>
          <a:ext cx="2088000" cy="1656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56015" y="2815633"/>
          <a:ext cx="2088000" cy="16496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547121" y="2824972"/>
          <a:ext cx="2088000" cy="16496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332855" y="2824972"/>
          <a:ext cx="2088000" cy="165650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57471" y="5058722"/>
          <a:ext cx="2088000" cy="168945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71272" y="5058722"/>
          <a:ext cx="2088000" cy="168945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00015" y="5058722"/>
          <a:ext cx="2088000" cy="168945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28757" y="5058722"/>
          <a:ext cx="2088000" cy="1689454"/>
        </p:xfrm>
        <a:graphic>
          <a:graphicData uri="http://schemas.openxmlformats.org/drawingml/2006/chart">
            <c:chart xmlns:c="http://schemas.openxmlformats.org/drawingml/2006/chart" xmlns:r="http://schemas.openxmlformats.org/officeDocument/2006/relationships" r:id="rId12"/>
          </a:graphicData>
        </a:graphic>
      </p:graphicFrame>
      <p:sp>
        <p:nvSpPr>
          <p:cNvPr id="35" name="正方形/長方形 34"/>
          <p:cNvSpPr/>
          <p:nvPr/>
        </p:nvSpPr>
        <p:spPr>
          <a:xfrm>
            <a:off x="101868" y="583396"/>
            <a:ext cx="8940263" cy="54133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68</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移住者よりも定住者の方が、人のイメージに当てはまると回答した割合が高い。</a:t>
            </a: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年代別にみると、年代が高いほど、人のイメージに当てはまると回答した割合が高い。</a:t>
            </a:r>
            <a:endParaRPr kumimoji="1" lang="en-US" altLang="ja-JP" sz="1200" dirty="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【n=466】</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【n=463】</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449580" y="1188484"/>
          <a:ext cx="3314404"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64407"/>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・優しい</a:t>
            </a:r>
          </a:p>
        </p:txBody>
      </p:sp>
    </p:spTree>
    <p:extLst>
      <p:ext uri="{BB962C8B-B14F-4D97-AF65-F5344CB8AC3E}">
        <p14:creationId xmlns:p14="http://schemas.microsoft.com/office/powerpoint/2010/main" val="476932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【n=187】</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【n=183】</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【n=188】</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【n=188】</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【n=191】</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【n=213】</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【n=202】</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【n=199】</a:t>
            </a:r>
            <a:endParaRPr kumimoji="1" lang="ja-JP" altLang="en-US" sz="1000" b="1" dirty="0"/>
          </a:p>
        </p:txBody>
      </p:sp>
      <p:sp>
        <p:nvSpPr>
          <p:cNvPr id="44" name="テキスト ボックス 43"/>
          <p:cNvSpPr txBox="1"/>
          <p:nvPr/>
        </p:nvSpPr>
        <p:spPr>
          <a:xfrm>
            <a:off x="2132196" y="4831890"/>
            <a:ext cx="1720895"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49914" y="4844579"/>
            <a:ext cx="1823200"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79157" y="4864845"/>
            <a:ext cx="1678048"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4875" y="4840489"/>
            <a:ext cx="155491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49166" y="4864845"/>
            <a:ext cx="2127157"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42382" y="1285042"/>
          <a:ext cx="2340000" cy="1558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812920" y="1285041"/>
          <a:ext cx="2340000" cy="1558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63866" y="2867088"/>
          <a:ext cx="2088000" cy="1622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17563" y="2867088"/>
          <a:ext cx="2088000" cy="1622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498992" y="2867088"/>
          <a:ext cx="2088000" cy="16205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628730" y="2867088"/>
          <a:ext cx="2088000" cy="16205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400959" y="2875752"/>
          <a:ext cx="2088000" cy="162052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83407" y="5081115"/>
          <a:ext cx="2088000" cy="167020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058823" y="5081115"/>
          <a:ext cx="2088000" cy="16702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04975" y="5081115"/>
          <a:ext cx="2088000" cy="167020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49167" y="5081115"/>
          <a:ext cx="2088000" cy="1670205"/>
        </p:xfrm>
        <a:graphic>
          <a:graphicData uri="http://schemas.openxmlformats.org/drawingml/2006/chart">
            <c:chart xmlns:c="http://schemas.openxmlformats.org/drawingml/2006/chart" xmlns:r="http://schemas.openxmlformats.org/officeDocument/2006/relationships" r:id="rId12"/>
          </a:graphicData>
        </a:graphic>
      </p:graphicFrame>
      <p:sp>
        <p:nvSpPr>
          <p:cNvPr id="35" name="正方形/長方形 34"/>
          <p:cNvSpPr/>
          <p:nvPr/>
        </p:nvSpPr>
        <p:spPr>
          <a:xfrm>
            <a:off x="101868" y="566135"/>
            <a:ext cx="8940263" cy="54141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77</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a:t>
            </a:r>
            <a:r>
              <a:rPr kumimoji="1" lang="en-US" altLang="ja-JP" sz="1200" dirty="0">
                <a:solidFill>
                  <a:prstClr val="black"/>
                </a:solidFill>
                <a:latin typeface="+mn-ea"/>
                <a:cs typeface="Meiryo UI" panose="020B0604030504040204" pitchFamily="50" charset="-128"/>
              </a:rPr>
              <a:t>60</a:t>
            </a:r>
            <a:r>
              <a:rPr kumimoji="1" lang="ja-JP" altLang="en-US" sz="1200" dirty="0">
                <a:solidFill>
                  <a:prstClr val="black"/>
                </a:solidFill>
                <a:latin typeface="+mn-ea"/>
                <a:cs typeface="Meiryo UI" panose="020B0604030504040204" pitchFamily="50" charset="-128"/>
              </a:rPr>
              <a:t>歳以上」において、人のイメージに当てはまると回答した割合が他世代より低い。</a:t>
            </a:r>
            <a:endParaRPr kumimoji="1" lang="en-US" altLang="ja-JP" sz="1200" dirty="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【n=466】</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【n=471】</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304800" y="1199466"/>
          <a:ext cx="3377649"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28855"/>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・派手</a:t>
            </a:r>
          </a:p>
        </p:txBody>
      </p:sp>
    </p:spTree>
    <p:extLst>
      <p:ext uri="{BB962C8B-B14F-4D97-AF65-F5344CB8AC3E}">
        <p14:creationId xmlns:p14="http://schemas.microsoft.com/office/powerpoint/2010/main" val="3281427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【n=186】</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【n=186】</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【n=193】</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【n=184】</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【n=199】</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【n=214】</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【n=202】</a:t>
            </a:r>
            <a:endParaRPr kumimoji="1" lang="ja-JP" altLang="en-US" sz="1000" b="1" dirty="0"/>
          </a:p>
        </p:txBody>
      </p:sp>
      <p:sp>
        <p:nvSpPr>
          <p:cNvPr id="44" name="テキスト ボックス 43"/>
          <p:cNvSpPr txBox="1"/>
          <p:nvPr/>
        </p:nvSpPr>
        <p:spPr>
          <a:xfrm>
            <a:off x="2128206" y="4831890"/>
            <a:ext cx="1724885"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35214" y="4844579"/>
            <a:ext cx="1837899"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63405" y="4864845"/>
            <a:ext cx="1693800"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3926" y="4864845"/>
            <a:ext cx="2102397"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127563" y="1225369"/>
          <a:ext cx="2340000" cy="15415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807758" y="1225369"/>
          <a:ext cx="2340000" cy="1541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48468" y="2930085"/>
          <a:ext cx="2088000" cy="1642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39394" y="2930085"/>
          <a:ext cx="2088000" cy="16420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36259" y="2930085"/>
          <a:ext cx="2088000" cy="16420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624259" y="2930085"/>
          <a:ext cx="2088000" cy="16420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98142" y="2930085"/>
          <a:ext cx="2088000" cy="164200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73271" y="5108889"/>
          <a:ext cx="2088000" cy="165767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301805" y="5108889"/>
          <a:ext cx="2088000" cy="165767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76881" y="5108889"/>
          <a:ext cx="2088000" cy="165767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7051958" y="5108889"/>
          <a:ext cx="2088000" cy="1657671"/>
        </p:xfrm>
        <a:graphic>
          <a:graphicData uri="http://schemas.openxmlformats.org/drawingml/2006/chart">
            <c:chart xmlns:c="http://schemas.openxmlformats.org/drawingml/2006/chart" xmlns:r="http://schemas.openxmlformats.org/officeDocument/2006/relationships" r:id="rId12"/>
          </a:graphicData>
        </a:graphic>
      </p:graphicFrame>
      <p:sp>
        <p:nvSpPr>
          <p:cNvPr id="35" name="正方形/長方形 34"/>
          <p:cNvSpPr/>
          <p:nvPr/>
        </p:nvSpPr>
        <p:spPr>
          <a:xfrm>
            <a:off x="101868" y="570327"/>
            <a:ext cx="8940263" cy="5405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83</a:t>
            </a:r>
            <a:r>
              <a:rPr kumimoji="1" lang="ja-JP" altLang="en-US" sz="1200" dirty="0">
                <a:solidFill>
                  <a:prstClr val="black"/>
                </a:solidFill>
                <a:latin typeface="+mn-ea"/>
                <a:cs typeface="Meiryo UI" panose="020B0604030504040204" pitchFamily="50" charset="-128"/>
              </a:rPr>
              <a:t>％。人のイメージに当てはまると回答した割合が極めて高い。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【n=470】</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【n=478】</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190500" y="1163649"/>
          <a:ext cx="3445331" cy="1406453"/>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53337"/>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・フレンドリー（接しやすい）</a:t>
            </a:r>
          </a:p>
        </p:txBody>
      </p:sp>
    </p:spTree>
    <p:extLst>
      <p:ext uri="{BB962C8B-B14F-4D97-AF65-F5344CB8AC3E}">
        <p14:creationId xmlns:p14="http://schemas.microsoft.com/office/powerpoint/2010/main" val="107323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【n=176】</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【n=181】</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【n=175】</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【n=191】</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【n=193】</a:t>
            </a:r>
            <a:endParaRPr kumimoji="1" lang="ja-JP" altLang="en-US" sz="1000" b="1" dirty="0"/>
          </a:p>
        </p:txBody>
      </p:sp>
      <p:sp>
        <p:nvSpPr>
          <p:cNvPr id="44" name="テキスト ボックス 43"/>
          <p:cNvSpPr txBox="1"/>
          <p:nvPr/>
        </p:nvSpPr>
        <p:spPr>
          <a:xfrm>
            <a:off x="2117233" y="4831890"/>
            <a:ext cx="1735858"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17323" y="4844579"/>
            <a:ext cx="1855791"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75739" y="4864845"/>
            <a:ext cx="1681465"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5428" y="4864845"/>
            <a:ext cx="214089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100242" y="1241994"/>
          <a:ext cx="2340000" cy="1527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863183" y="1241994"/>
          <a:ext cx="2340000" cy="1527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42599" y="2773800"/>
          <a:ext cx="2088000" cy="1671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38578" y="2773800"/>
          <a:ext cx="2088000" cy="16712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19754" y="2773800"/>
          <a:ext cx="2088000" cy="16712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511725" y="2773800"/>
          <a:ext cx="2088000" cy="16712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87824" y="2773800"/>
          <a:ext cx="2088000" cy="167122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84244" y="5095174"/>
          <a:ext cx="2088000" cy="16326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273278" y="5095174"/>
          <a:ext cx="2088000" cy="163266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630800" y="5095174"/>
          <a:ext cx="2088000" cy="163266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88323" y="5095174"/>
          <a:ext cx="2088000" cy="1632665"/>
        </p:xfrm>
        <a:graphic>
          <a:graphicData uri="http://schemas.openxmlformats.org/drawingml/2006/chart">
            <c:chart xmlns:c="http://schemas.openxmlformats.org/drawingml/2006/chart" xmlns:r="http://schemas.openxmlformats.org/officeDocument/2006/relationships" r:id="rId12"/>
          </a:graphicData>
        </a:graphic>
      </p:graphicFrame>
      <p:sp>
        <p:nvSpPr>
          <p:cNvPr id="35" name="正方形/長方形 34"/>
          <p:cNvSpPr/>
          <p:nvPr/>
        </p:nvSpPr>
        <p:spPr>
          <a:xfrm>
            <a:off x="101868" y="609844"/>
            <a:ext cx="8940263" cy="51329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64</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移住者よりも定住者の方が、人のイメージに当てはまると回答した割合が高い。</a:t>
            </a:r>
            <a:endParaRPr kumimoji="1" lang="en-US" altLang="ja-JP" sz="1200" dirty="0">
              <a:solidFill>
                <a:schemeClr val="tx1"/>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年代別にみると、年代が高いほど、人のイメージに当てはまると回答した割合が高い。</a:t>
            </a:r>
            <a:endParaRPr kumimoji="1" lang="en-US" altLang="ja-JP" sz="1200" dirty="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【n=449】</a:t>
            </a:r>
            <a:endParaRPr kumimoji="1" lang="ja-JP" altLang="en-US" sz="1000" b="1" dirty="0"/>
          </a:p>
        </p:txBody>
      </p:sp>
      <p:sp>
        <p:nvSpPr>
          <p:cNvPr id="37" name="テキスト ボックス 36"/>
          <p:cNvSpPr txBox="1"/>
          <p:nvPr/>
        </p:nvSpPr>
        <p:spPr>
          <a:xfrm>
            <a:off x="6259142" y="1149874"/>
            <a:ext cx="3116682" cy="430887"/>
          </a:xfrm>
          <a:prstGeom prst="rect">
            <a:avLst/>
          </a:prstGeom>
          <a:noFill/>
        </p:spPr>
        <p:txBody>
          <a:bodyPr wrap="square" rtlCol="0">
            <a:spAutoFit/>
          </a:bodyPr>
          <a:lstStyle/>
          <a:p>
            <a:r>
              <a:rPr kumimoji="1" lang="ja-JP" altLang="en-US" sz="1050" b="1" dirty="0"/>
              <a:t>■</a:t>
            </a:r>
            <a:r>
              <a:rPr kumimoji="1" lang="en-US" altLang="ja-JP" sz="1050" b="1" dirty="0"/>
              <a:t>18</a:t>
            </a:r>
            <a:r>
              <a:rPr kumimoji="1" lang="ja-JP" altLang="en-US" sz="1050" b="1" dirty="0"/>
              <a:t>歳以降で大阪に移住してきた方（移住者）</a:t>
            </a:r>
            <a:endParaRPr kumimoji="1" lang="en-US" altLang="ja-JP" sz="1050" b="1" dirty="0"/>
          </a:p>
          <a:p>
            <a:r>
              <a:rPr kumimoji="1" lang="ja-JP" altLang="en-US" sz="1050" b="1" dirty="0"/>
              <a:t>　 </a:t>
            </a:r>
            <a:r>
              <a:rPr kumimoji="1" lang="en-US" altLang="ja-JP" sz="1050" b="1" dirty="0"/>
              <a:t>【n=456】</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ja-JP" altLang="en-US" sz="1000" b="1" dirty="0"/>
              <a:t>　</a:t>
            </a:r>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228600" y="1176568"/>
          <a:ext cx="3529415"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・本音で話せる</a:t>
            </a:r>
          </a:p>
        </p:txBody>
      </p:sp>
    </p:spTree>
    <p:extLst>
      <p:ext uri="{BB962C8B-B14F-4D97-AF65-F5344CB8AC3E}">
        <p14:creationId xmlns:p14="http://schemas.microsoft.com/office/powerpoint/2010/main" val="351219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【n=180】</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【n=175】</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【n=177】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【n=175】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【n=199】</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【n=192】</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【n=191】</a:t>
            </a:r>
            <a:endParaRPr kumimoji="1" lang="ja-JP" altLang="en-US" sz="1000" b="1" dirty="0"/>
          </a:p>
        </p:txBody>
      </p:sp>
      <p:sp>
        <p:nvSpPr>
          <p:cNvPr id="44" name="テキスト ボックス 43"/>
          <p:cNvSpPr txBox="1"/>
          <p:nvPr/>
        </p:nvSpPr>
        <p:spPr>
          <a:xfrm>
            <a:off x="2084659" y="4831890"/>
            <a:ext cx="1842358"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3532" y="4826468"/>
            <a:ext cx="2344750"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10408" y="4848367"/>
            <a:ext cx="1874817"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39704" y="4864845"/>
            <a:ext cx="1717500"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4801" y="4840489"/>
            <a:ext cx="1564989" cy="24598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3532" y="4864845"/>
            <a:ext cx="214279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4" name="テキスト ボックス 53"/>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【n=187】</a:t>
            </a:r>
            <a:endParaRPr kumimoji="1" lang="ja-JP" altLang="en-US" sz="1000" b="1" dirty="0"/>
          </a:p>
        </p:txBody>
      </p:sp>
      <p:graphicFrame>
        <p:nvGraphicFramePr>
          <p:cNvPr id="55" name="グラフ 54"/>
          <p:cNvGraphicFramePr>
            <a:graphicFrameLocks/>
          </p:cNvGraphicFramePr>
          <p:nvPr/>
        </p:nvGraphicFramePr>
        <p:xfrm>
          <a:off x="3984029" y="1229257"/>
          <a:ext cx="2308445" cy="16032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6" name="グラフ 55"/>
          <p:cNvGraphicFramePr>
            <a:graphicFrameLocks/>
          </p:cNvGraphicFramePr>
          <p:nvPr/>
        </p:nvGraphicFramePr>
        <p:xfrm>
          <a:off x="6624000" y="1184311"/>
          <a:ext cx="2334311" cy="1665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グラフ 58"/>
          <p:cNvGraphicFramePr>
            <a:graphicFrameLocks/>
          </p:cNvGraphicFramePr>
          <p:nvPr/>
        </p:nvGraphicFramePr>
        <p:xfrm>
          <a:off x="-2524" y="2849972"/>
          <a:ext cx="2088000" cy="1688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0" name="グラフ 59"/>
          <p:cNvGraphicFramePr>
            <a:graphicFrameLocks/>
          </p:cNvGraphicFramePr>
          <p:nvPr/>
        </p:nvGraphicFramePr>
        <p:xfrm>
          <a:off x="1746327" y="2849972"/>
          <a:ext cx="2088000" cy="16881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1" name="グラフ 60"/>
          <p:cNvGraphicFramePr>
            <a:graphicFrameLocks/>
          </p:cNvGraphicFramePr>
          <p:nvPr/>
        </p:nvGraphicFramePr>
        <p:xfrm>
          <a:off x="3495178" y="2849972"/>
          <a:ext cx="2088000" cy="16881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2" name="グラフ 61"/>
          <p:cNvGraphicFramePr>
            <a:graphicFrameLocks/>
          </p:cNvGraphicFramePr>
          <p:nvPr/>
        </p:nvGraphicFramePr>
        <p:xfrm>
          <a:off x="5502447" y="2834625"/>
          <a:ext cx="2088000" cy="16881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3" name="グラフ 62"/>
          <p:cNvGraphicFramePr>
            <a:graphicFrameLocks/>
          </p:cNvGraphicFramePr>
          <p:nvPr/>
        </p:nvGraphicFramePr>
        <p:xfrm>
          <a:off x="7379243" y="2832485"/>
          <a:ext cx="2088000" cy="167280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4" name="グラフ 63"/>
          <p:cNvGraphicFramePr>
            <a:graphicFrameLocks/>
          </p:cNvGraphicFramePr>
          <p:nvPr/>
        </p:nvGraphicFramePr>
        <p:xfrm>
          <a:off x="-57471" y="5142854"/>
          <a:ext cx="2088000" cy="16317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5" name="グラフ 64"/>
          <p:cNvGraphicFramePr>
            <a:graphicFrameLocks/>
          </p:cNvGraphicFramePr>
          <p:nvPr/>
        </p:nvGraphicFramePr>
        <p:xfrm>
          <a:off x="2103062" y="5142854"/>
          <a:ext cx="2088000" cy="163173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6" name="グラフ 65"/>
          <p:cNvGraphicFramePr>
            <a:graphicFrameLocks/>
          </p:cNvGraphicFramePr>
          <p:nvPr/>
        </p:nvGraphicFramePr>
        <p:xfrm>
          <a:off x="4593726" y="5142854"/>
          <a:ext cx="2088000" cy="163173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7" name="グラフ 66"/>
          <p:cNvGraphicFramePr>
            <a:graphicFrameLocks/>
          </p:cNvGraphicFramePr>
          <p:nvPr/>
        </p:nvGraphicFramePr>
        <p:xfrm>
          <a:off x="7109530" y="5142854"/>
          <a:ext cx="2088000" cy="1631732"/>
        </p:xfrm>
        <a:graphic>
          <a:graphicData uri="http://schemas.openxmlformats.org/drawingml/2006/chart">
            <c:chart xmlns:c="http://schemas.openxmlformats.org/drawingml/2006/chart" xmlns:r="http://schemas.openxmlformats.org/officeDocument/2006/relationships" r:id="rId12"/>
          </a:graphicData>
        </a:graphic>
      </p:graphicFrame>
      <p:sp>
        <p:nvSpPr>
          <p:cNvPr id="35" name="正方形/長方形 34"/>
          <p:cNvSpPr/>
          <p:nvPr/>
        </p:nvSpPr>
        <p:spPr>
          <a:xfrm>
            <a:off x="101868" y="583251"/>
            <a:ext cx="8940263" cy="55374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61</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a:t>
            </a:r>
            <a:r>
              <a:rPr kumimoji="1" lang="en-US" altLang="ja-JP" sz="1200" dirty="0">
                <a:solidFill>
                  <a:prstClr val="black"/>
                </a:solidFill>
                <a:latin typeface="+mn-ea"/>
                <a:cs typeface="Meiryo UI" panose="020B0604030504040204" pitchFamily="50" charset="-128"/>
              </a:rPr>
              <a:t>40</a:t>
            </a:r>
            <a:r>
              <a:rPr kumimoji="1" lang="ja-JP" altLang="en-US" sz="1200" dirty="0">
                <a:solidFill>
                  <a:prstClr val="black"/>
                </a:solidFill>
                <a:latin typeface="+mn-ea"/>
                <a:cs typeface="Meiryo UI" panose="020B0604030504040204" pitchFamily="50" charset="-128"/>
              </a:rPr>
              <a:t>歳以上</a:t>
            </a:r>
            <a:r>
              <a:rPr kumimoji="1" lang="en-US" altLang="ja-JP" sz="1200" dirty="0">
                <a:solidFill>
                  <a:prstClr val="black"/>
                </a:solidFill>
                <a:latin typeface="+mn-ea"/>
                <a:cs typeface="Meiryo UI" panose="020B0604030504040204" pitchFamily="50" charset="-128"/>
              </a:rPr>
              <a:t>50</a:t>
            </a:r>
            <a:r>
              <a:rPr kumimoji="1" lang="ja-JP" altLang="en-US" sz="1200" dirty="0">
                <a:solidFill>
                  <a:prstClr val="black"/>
                </a:solidFill>
                <a:latin typeface="+mn-ea"/>
                <a:cs typeface="Meiryo UI" panose="020B0604030504040204" pitchFamily="50" charset="-128"/>
              </a:rPr>
              <a:t>歳未満」において、人のイメージに当てはまると回答した割合が他世代より低い。</a:t>
            </a:r>
            <a:endParaRPr kumimoji="1" lang="en-US" altLang="ja-JP" sz="1200" dirty="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【n=448】</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【n=446】</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243840" y="1177312"/>
          <a:ext cx="3503941"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・意欲的、向上心がある</a:t>
            </a:r>
          </a:p>
        </p:txBody>
      </p:sp>
    </p:spTree>
    <p:extLst>
      <p:ext uri="{BB962C8B-B14F-4D97-AF65-F5344CB8AC3E}">
        <p14:creationId xmlns:p14="http://schemas.microsoft.com/office/powerpoint/2010/main" val="3538072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【n=188】</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【n=180】</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【n=193】</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【n=186】</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【n=324】</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【n=213】</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【n=203】</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【n=202】</a:t>
            </a:r>
            <a:endParaRPr kumimoji="1" lang="ja-JP" altLang="en-US" sz="1000" b="1" dirty="0"/>
          </a:p>
        </p:txBody>
      </p:sp>
      <p:sp>
        <p:nvSpPr>
          <p:cNvPr id="44" name="テキスト ボックス 43"/>
          <p:cNvSpPr txBox="1"/>
          <p:nvPr/>
        </p:nvSpPr>
        <p:spPr>
          <a:xfrm>
            <a:off x="2102993" y="4831891"/>
            <a:ext cx="1750098"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485052" y="4844579"/>
            <a:ext cx="1888062"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04835" y="4864845"/>
            <a:ext cx="1752370" cy="24404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5655" y="4840488"/>
            <a:ext cx="1564136" cy="2810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0933" y="4864845"/>
            <a:ext cx="212539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87233" y="1231979"/>
          <a:ext cx="2340000" cy="15529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747273" y="1231979"/>
          <a:ext cx="2340000" cy="1552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 name="グラフ 57"/>
          <p:cNvGraphicFramePr>
            <a:graphicFrameLocks/>
          </p:cNvGraphicFramePr>
          <p:nvPr/>
        </p:nvGraphicFramePr>
        <p:xfrm>
          <a:off x="-73685" y="2914758"/>
          <a:ext cx="2088000" cy="1616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グラフ 58"/>
          <p:cNvGraphicFramePr>
            <a:graphicFrameLocks/>
          </p:cNvGraphicFramePr>
          <p:nvPr/>
        </p:nvGraphicFramePr>
        <p:xfrm>
          <a:off x="1699064" y="2914757"/>
          <a:ext cx="2088000" cy="1615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0" name="グラフ 59"/>
          <p:cNvGraphicFramePr>
            <a:graphicFrameLocks/>
          </p:cNvGraphicFramePr>
          <p:nvPr/>
        </p:nvGraphicFramePr>
        <p:xfrm>
          <a:off x="3509119" y="2922888"/>
          <a:ext cx="2088000" cy="16123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グラフ 60"/>
          <p:cNvGraphicFramePr>
            <a:graphicFrameLocks/>
          </p:cNvGraphicFramePr>
          <p:nvPr/>
        </p:nvGraphicFramePr>
        <p:xfrm>
          <a:off x="7129231" y="2914757"/>
          <a:ext cx="2088000" cy="1615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2" name="グラフ 61"/>
          <p:cNvGraphicFramePr>
            <a:graphicFrameLocks/>
          </p:cNvGraphicFramePr>
          <p:nvPr/>
        </p:nvGraphicFramePr>
        <p:xfrm>
          <a:off x="5319176" y="2914757"/>
          <a:ext cx="2088000" cy="1615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3" name="グラフ 62"/>
          <p:cNvGraphicFramePr>
            <a:graphicFrameLocks/>
          </p:cNvGraphicFramePr>
          <p:nvPr/>
        </p:nvGraphicFramePr>
        <p:xfrm>
          <a:off x="-88070" y="5149952"/>
          <a:ext cx="2088000" cy="162422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グラフ 63"/>
          <p:cNvGraphicFramePr>
            <a:graphicFrameLocks/>
          </p:cNvGraphicFramePr>
          <p:nvPr/>
        </p:nvGraphicFramePr>
        <p:xfrm>
          <a:off x="2277322" y="5149952"/>
          <a:ext cx="2088000" cy="162422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5" name="グラフ 64"/>
          <p:cNvGraphicFramePr>
            <a:graphicFrameLocks/>
          </p:cNvGraphicFramePr>
          <p:nvPr/>
        </p:nvGraphicFramePr>
        <p:xfrm>
          <a:off x="4642714" y="5149952"/>
          <a:ext cx="2088000" cy="162422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6" name="グラフ 65"/>
          <p:cNvGraphicFramePr>
            <a:graphicFrameLocks/>
          </p:cNvGraphicFramePr>
          <p:nvPr/>
        </p:nvGraphicFramePr>
        <p:xfrm>
          <a:off x="7008106" y="5149952"/>
          <a:ext cx="2088000" cy="1624228"/>
        </p:xfrm>
        <a:graphic>
          <a:graphicData uri="http://schemas.openxmlformats.org/drawingml/2006/chart">
            <c:chart xmlns:c="http://schemas.openxmlformats.org/drawingml/2006/chart" xmlns:r="http://schemas.openxmlformats.org/officeDocument/2006/relationships" r:id="rId12"/>
          </a:graphicData>
        </a:graphic>
      </p:graphicFrame>
      <p:sp>
        <p:nvSpPr>
          <p:cNvPr id="35" name="正方形/長方形 34"/>
          <p:cNvSpPr/>
          <p:nvPr/>
        </p:nvSpPr>
        <p:spPr>
          <a:xfrm>
            <a:off x="101868" y="579253"/>
            <a:ext cx="8940263" cy="54388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82</a:t>
            </a:r>
            <a:r>
              <a:rPr kumimoji="1" lang="ja-JP" altLang="en-US" sz="1200" dirty="0">
                <a:solidFill>
                  <a:prstClr val="black"/>
                </a:solidFill>
                <a:latin typeface="+mn-ea"/>
                <a:cs typeface="Meiryo UI" panose="020B0604030504040204" pitchFamily="50" charset="-128"/>
              </a:rPr>
              <a:t>％。人のイメージに当てはまると回答した割合が極めて高い。</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6" name="テキスト ボックス 35"/>
          <p:cNvSpPr txBox="1"/>
          <p:nvPr/>
        </p:nvSpPr>
        <p:spPr>
          <a:xfrm>
            <a:off x="3618973" y="1149874"/>
            <a:ext cx="2981038" cy="430887"/>
          </a:xfrm>
          <a:prstGeom prst="rect">
            <a:avLst/>
          </a:prstGeom>
          <a:noFill/>
        </p:spPr>
        <p:txBody>
          <a:bodyPr wrap="square" rtlCol="0">
            <a:spAutoFit/>
          </a:bodyPr>
          <a:lstStyle/>
          <a:p>
            <a:r>
              <a:rPr kumimoji="1" lang="ja-JP" altLang="en-US" sz="1100" b="1" dirty="0"/>
              <a:t>■幼少期から大阪に住んでいる方（定住者）</a:t>
            </a:r>
            <a:endParaRPr kumimoji="1" lang="en-US" altLang="ja-JP" sz="1100" b="1" dirty="0"/>
          </a:p>
          <a:p>
            <a:r>
              <a:rPr kumimoji="1" lang="en-US" altLang="ja-JP" sz="1100" b="1" dirty="0"/>
              <a:t> </a:t>
            </a:r>
            <a:r>
              <a:rPr kumimoji="1" lang="ja-JP" altLang="en-US" sz="1100" b="1" dirty="0"/>
              <a:t>　</a:t>
            </a:r>
            <a:r>
              <a:rPr kumimoji="1" lang="en-US" altLang="ja-JP" sz="1100" b="1" dirty="0"/>
              <a:t>【n=473】</a:t>
            </a:r>
            <a:endParaRPr kumimoji="1" lang="ja-JP" altLang="en-US" sz="1100" b="1" dirty="0"/>
          </a:p>
        </p:txBody>
      </p:sp>
      <p:sp>
        <p:nvSpPr>
          <p:cNvPr id="37" name="テキスト ボックス 36"/>
          <p:cNvSpPr txBox="1"/>
          <p:nvPr/>
        </p:nvSpPr>
        <p:spPr>
          <a:xfrm>
            <a:off x="6259142" y="1149874"/>
            <a:ext cx="3116682" cy="430887"/>
          </a:xfrm>
          <a:prstGeom prst="rect">
            <a:avLst/>
          </a:prstGeom>
          <a:noFill/>
        </p:spPr>
        <p:txBody>
          <a:bodyPr wrap="square" rtlCol="0">
            <a:spAutoFit/>
          </a:bodyPr>
          <a:lstStyle/>
          <a:p>
            <a:r>
              <a:rPr kumimoji="1" lang="ja-JP" altLang="en-US" sz="1100" b="1" dirty="0"/>
              <a:t>■</a:t>
            </a:r>
            <a:r>
              <a:rPr kumimoji="1" lang="en-US" altLang="ja-JP" sz="1100" b="1" dirty="0"/>
              <a:t>18</a:t>
            </a:r>
            <a:r>
              <a:rPr kumimoji="1" lang="ja-JP" altLang="en-US" sz="1100" b="1" dirty="0"/>
              <a:t>歳以降で大阪に移住してきた方（移住者）</a:t>
            </a:r>
            <a:endParaRPr kumimoji="1" lang="en-US" altLang="ja-JP" sz="1100" b="1" dirty="0"/>
          </a:p>
          <a:p>
            <a:r>
              <a:rPr kumimoji="1" lang="ja-JP" altLang="en-US" sz="1100" b="1" dirty="0"/>
              <a:t>　 </a:t>
            </a:r>
            <a:r>
              <a:rPr kumimoji="1" lang="en-US" altLang="ja-JP" sz="1100" b="1" dirty="0"/>
              <a:t>【n=469】</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182881" y="1231979"/>
          <a:ext cx="3494060"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51201"/>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・おせっかい、世話好き</a:t>
            </a:r>
          </a:p>
        </p:txBody>
      </p:sp>
    </p:spTree>
    <p:extLst>
      <p:ext uri="{BB962C8B-B14F-4D97-AF65-F5344CB8AC3E}">
        <p14:creationId xmlns:p14="http://schemas.microsoft.com/office/powerpoint/2010/main" val="344887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1233" y="982640"/>
            <a:ext cx="8921535" cy="4992777"/>
          </a:xfrm>
          <a:prstGeom prst="rect">
            <a:avLst/>
          </a:prstGeom>
        </p:spPr>
        <p:txBody>
          <a:bodyPr wrap="square">
            <a:spAutoFit/>
          </a:bodyPr>
          <a:lstStyle/>
          <a:p>
            <a:pPr algn="just"/>
            <a:r>
              <a:rPr lang="ja-JP" altLang="en-US" sz="1292"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92" b="1" u="sng" kern="100" dirty="0">
                <a:latin typeface="Meiryo UI" panose="020B0604030504040204" pitchFamily="50" charset="-128"/>
                <a:ea typeface="Meiryo UI" panose="020B0604030504040204" pitchFamily="50" charset="-128"/>
                <a:cs typeface="Times New Roman" panose="02020603050405020304" pitchFamily="18" charset="0"/>
              </a:rPr>
              <a:t>世界の食文化を変えた、インスタントラーメンの開発</a:t>
            </a:r>
            <a:endParaRPr lang="ja-JP" altLang="ja-JP" sz="1292"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015"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・安藤百福（日清食品の創業者）は、</a:t>
            </a:r>
            <a:r>
              <a:rPr lang="ja-JP" altLang="ja-JP" sz="1108" b="1" kern="100" dirty="0">
                <a:latin typeface="Meiryo UI" panose="020B0604030504040204" pitchFamily="50" charset="-128"/>
                <a:ea typeface="Meiryo UI" panose="020B0604030504040204" pitchFamily="50" charset="-128"/>
                <a:cs typeface="Times New Roman" panose="02020603050405020304" pitchFamily="18" charset="0"/>
              </a:rPr>
              <a:t>「発明はひらめきから。ひらめきは</a:t>
            </a:r>
            <a:r>
              <a:rPr lang="ja-JP" altLang="en-US" sz="1108" b="1" kern="100" dirty="0">
                <a:latin typeface="Meiryo UI" panose="020B0604030504040204" pitchFamily="50" charset="-128"/>
                <a:ea typeface="Meiryo UI" panose="020B0604030504040204" pitchFamily="50" charset="-128"/>
                <a:cs typeface="Times New Roman" panose="02020603050405020304" pitchFamily="18" charset="0"/>
              </a:rPr>
              <a:t>執念</a:t>
            </a:r>
            <a:r>
              <a:rPr lang="ja-JP" altLang="ja-JP" sz="1108" b="1" kern="100" dirty="0">
                <a:latin typeface="Meiryo UI" panose="020B0604030504040204" pitchFamily="50" charset="-128"/>
                <a:ea typeface="Meiryo UI" panose="020B0604030504040204" pitchFamily="50" charset="-128"/>
                <a:cs typeface="Times New Roman" panose="02020603050405020304" pitchFamily="18" charset="0"/>
              </a:rPr>
              <a:t>から。執念なきものに発明はない。」</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という精神のもと、</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インスタントラーメンを開発。</a:t>
            </a:r>
          </a:p>
          <a:p>
            <a:pPr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　　・今や</a:t>
            </a:r>
            <a:r>
              <a:rPr lang="ja-JP" altLang="ja-JP" sz="1108" b="1" kern="100" dirty="0">
                <a:latin typeface="Meiryo UI" panose="020B0604030504040204" pitchFamily="50" charset="-128"/>
                <a:ea typeface="Meiryo UI" panose="020B0604030504040204" pitchFamily="50" charset="-128"/>
                <a:cs typeface="Times New Roman" panose="02020603050405020304" pitchFamily="18" charset="0"/>
              </a:rPr>
              <a:t>世界で</a:t>
            </a:r>
            <a:r>
              <a:rPr lang="en-US" altLang="ja-JP" sz="1108" b="1" kern="100" dirty="0">
                <a:latin typeface="Meiryo UI" panose="020B0604030504040204" pitchFamily="50" charset="-128"/>
                <a:ea typeface="Meiryo UI" panose="020B0604030504040204" pitchFamily="50" charset="-128"/>
                <a:cs typeface="Times New Roman" panose="02020603050405020304" pitchFamily="18" charset="0"/>
              </a:rPr>
              <a:t>1000</a:t>
            </a:r>
            <a:r>
              <a:rPr lang="ja-JP" altLang="ja-JP" sz="1108" b="1" kern="100" dirty="0">
                <a:latin typeface="Meiryo UI" panose="020B0604030504040204" pitchFamily="50" charset="-128"/>
                <a:ea typeface="Meiryo UI" panose="020B0604030504040204" pitchFamily="50" charset="-128"/>
                <a:cs typeface="Times New Roman" panose="02020603050405020304" pitchFamily="18" charset="0"/>
              </a:rPr>
              <a:t>億食以上</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、インスタントラーメンは食されている</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92"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92" b="1" u="sng" kern="100" dirty="0">
                <a:latin typeface="Meiryo UI" panose="020B0604030504040204" pitchFamily="50" charset="-128"/>
                <a:ea typeface="Meiryo UI" panose="020B0604030504040204" pitchFamily="50" charset="-128"/>
                <a:cs typeface="Times New Roman" panose="02020603050405020304" pitchFamily="18" charset="0"/>
              </a:rPr>
              <a:t>「やってみなはれ」の精神</a:t>
            </a:r>
            <a:endParaRPr lang="ja-JP" altLang="ja-JP" sz="1292" u="sng"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・鳥井信</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治</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郎（サントリー創業者）は、</a:t>
            </a:r>
            <a:r>
              <a:rPr lang="ja-JP" altLang="ja-JP" sz="1108" b="1" kern="100" dirty="0">
                <a:latin typeface="Meiryo UI" panose="020B0604030504040204" pitchFamily="50" charset="-128"/>
                <a:ea typeface="Meiryo UI" panose="020B0604030504040204" pitchFamily="50" charset="-128"/>
                <a:cs typeface="Times New Roman" panose="02020603050405020304" pitchFamily="18" charset="0"/>
              </a:rPr>
              <a:t>「やってみなはれ」の精神</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のもと、日本で初めてのウイスキー事業に着手。</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鳥井信</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治</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郎</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から発せられた、</a:t>
            </a:r>
            <a:r>
              <a:rPr lang="ja-JP" altLang="en-US" sz="1108" b="1" kern="100" dirty="0">
                <a:latin typeface="Meiryo UI" panose="020B0604030504040204" pitchFamily="50" charset="-128"/>
                <a:ea typeface="Meiryo UI" panose="020B0604030504040204" pitchFamily="50" charset="-128"/>
                <a:cs typeface="Times New Roman" panose="02020603050405020304" pitchFamily="18" charset="0"/>
              </a:rPr>
              <a:t>挑戦の心を端的に表した</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この言葉は、どの時代でも常に新たな価値の提供に取り組んできたサントリーの原点であり、</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indent="123095"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次の時代を切り拓く原動力となっている。</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15"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92"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92" b="1" u="sng" kern="100" dirty="0">
                <a:latin typeface="Meiryo UI" panose="020B0604030504040204" pitchFamily="50" charset="-128"/>
                <a:ea typeface="Meiryo UI" panose="020B0604030504040204" pitchFamily="50" charset="-128"/>
                <a:cs typeface="Times New Roman" panose="02020603050405020304" pitchFamily="18" charset="0"/>
              </a:rPr>
              <a:t>「利他の精神」、「水道哲学」</a:t>
            </a:r>
            <a:endParaRPr lang="ja-JP" altLang="ja-JP" sz="1292" u="sng" kern="100" dirty="0">
              <a:latin typeface="Meiryo UI" panose="020B0604030504040204" pitchFamily="50" charset="-128"/>
              <a:ea typeface="Meiryo UI" panose="020B0604030504040204" pitchFamily="50" charset="-128"/>
              <a:cs typeface="Times New Roman" panose="02020603050405020304" pitchFamily="18" charset="0"/>
            </a:endParaRPr>
          </a:p>
          <a:p>
            <a:pPr marL="123095"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・松下幸之助（パ</a:t>
            </a:r>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ナ</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ソニック創業者）は、「企業は存在することが社会にとって有益なのかどうかを世間大衆から問われています」「無理に売るな。客の好むものも売るな。客のためになるものを売れ。」といった考えや、「水道哲学」といった経営哲学をもとに、企業経営を行い世界企業へと成長。</a:t>
            </a:r>
          </a:p>
          <a:p>
            <a:pPr indent="246191" algn="just"/>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※「水道哲学」</a:t>
            </a:r>
          </a:p>
          <a:p>
            <a:pPr marL="334116" indent="-334116" algn="just"/>
            <a:r>
              <a:rPr lang="ja-JP" altLang="en-US" sz="1108"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8" kern="100" dirty="0">
                <a:latin typeface="Meiryo UI" panose="020B0604030504040204" pitchFamily="50" charset="-128"/>
                <a:ea typeface="Meiryo UI" panose="020B0604030504040204" pitchFamily="50" charset="-128"/>
                <a:cs typeface="Times New Roman" panose="02020603050405020304" pitchFamily="18" charset="0"/>
              </a:rPr>
              <a:t>「産業人の使命は貧乏の克服である。そのためには物資の生産に次ぐ生産をもって、富を増大しなければならない。水道の水は、通行人がこれを飲んでもとがめられない。それは量が多く、価格があまりにも安いからである。産業人の使命も、水道の水のごとく、物資を安価無尽蔵たらしめ、楽土を建設することである。」</a:t>
            </a:r>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marL="334116" indent="-334116" algn="just"/>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marL="334116" indent="-334116" algn="just"/>
            <a:endParaRPr lang="en-US" altLang="ja-JP" sz="1108" kern="100" dirty="0">
              <a:latin typeface="Meiryo UI" panose="020B0604030504040204" pitchFamily="50" charset="-128"/>
              <a:ea typeface="Meiryo UI" panose="020B0604030504040204" pitchFamily="50" charset="-128"/>
              <a:cs typeface="Times New Roman" panose="02020603050405020304" pitchFamily="18" charset="0"/>
            </a:endParaRPr>
          </a:p>
          <a:p>
            <a:pPr marL="334116" indent="-334116" algn="just"/>
            <a:r>
              <a:rPr lang="ja-JP" altLang="en-US" sz="1015"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015"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015" kern="100" dirty="0">
                <a:latin typeface="Meiryo UI" panose="020B0604030504040204" pitchFamily="50" charset="-128"/>
                <a:ea typeface="Meiryo UI" panose="020B0604030504040204" pitchFamily="50" charset="-128"/>
                <a:cs typeface="Times New Roman" panose="02020603050405020304" pitchFamily="18" charset="0"/>
              </a:rPr>
              <a:t>出典：各企業</a:t>
            </a:r>
            <a:r>
              <a:rPr lang="en-US" altLang="ja-JP" sz="1015" kern="100" dirty="0">
                <a:latin typeface="Meiryo UI" panose="020B0604030504040204" pitchFamily="50" charset="-128"/>
                <a:ea typeface="Meiryo UI" panose="020B0604030504040204" pitchFamily="50" charset="-128"/>
                <a:cs typeface="Times New Roman" panose="02020603050405020304" pitchFamily="18" charset="0"/>
              </a:rPr>
              <a:t>HP</a:t>
            </a:r>
            <a:r>
              <a:rPr lang="ja-JP" altLang="en-US" sz="1015" kern="100" dirty="0" err="1">
                <a:latin typeface="Meiryo UI" panose="020B0604030504040204" pitchFamily="50" charset="-128"/>
                <a:ea typeface="Meiryo UI" panose="020B0604030504040204" pitchFamily="50" charset="-128"/>
                <a:cs typeface="Times New Roman" panose="02020603050405020304" pitchFamily="18" charset="0"/>
              </a:rPr>
              <a:t>、</a:t>
            </a:r>
            <a:r>
              <a:rPr lang="ja-JP" altLang="en-US" sz="1015" kern="100" dirty="0">
                <a:latin typeface="Meiryo UI" panose="020B0604030504040204" pitchFamily="50" charset="-128"/>
                <a:ea typeface="Meiryo UI" panose="020B0604030504040204" pitchFamily="50" charset="-128"/>
                <a:cs typeface="Times New Roman" panose="02020603050405020304" pitchFamily="18" charset="0"/>
              </a:rPr>
              <a:t>「企業家名言集」（大阪企業家ミュージアム）、「大阪ブランド資源報告書」など）</a:t>
            </a:r>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marL="334116" indent="-334116"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marL="334116" indent="-334116" algn="just"/>
            <a:endParaRPr lang="en-US" altLang="ja-JP" sz="1015" kern="100" dirty="0">
              <a:latin typeface="Meiryo UI" panose="020B0604030504040204" pitchFamily="50" charset="-128"/>
              <a:ea typeface="Meiryo UI" panose="020B0604030504040204" pitchFamily="50" charset="-128"/>
              <a:cs typeface="Times New Roman" panose="02020603050405020304" pitchFamily="18" charset="0"/>
            </a:endParaRPr>
          </a:p>
          <a:p>
            <a:pPr marL="334116" indent="-334116" algn="just"/>
            <a:r>
              <a:rPr lang="ja-JP" altLang="en-US" sz="1015"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92"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92" b="1" kern="100" dirty="0">
                <a:latin typeface="Meiryo UI" panose="020B0604030504040204" pitchFamily="50" charset="-128"/>
                <a:ea typeface="Meiryo UI" panose="020B0604030504040204" pitchFamily="50" charset="-128"/>
                <a:cs typeface="Times New Roman" panose="02020603050405020304" pitchFamily="18" charset="0"/>
              </a:rPr>
              <a:t>これら以外にも数多くの「大阪発」のものが存在する</a:t>
            </a:r>
            <a:endParaRPr lang="ja-JP" altLang="ja-JP" sz="1292"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10"/>
          <p:cNvSpPr txBox="1">
            <a:spLocks noChangeArrowheads="1"/>
          </p:cNvSpPr>
          <p:nvPr/>
        </p:nvSpPr>
        <p:spPr bwMode="auto">
          <a:xfrm>
            <a:off x="7202027" y="2592989"/>
            <a:ext cx="1958919" cy="220188"/>
          </a:xfrm>
          <a:prstGeom prst="rect">
            <a:avLst/>
          </a:prstGeom>
          <a:noFill/>
          <a:ln w="9525">
            <a:noFill/>
            <a:miter lim="800000"/>
            <a:headEnd/>
            <a:tailEnd/>
          </a:ln>
        </p:spPr>
        <p:txBody>
          <a:bodyPr wrap="square">
            <a:spAutoFit/>
          </a:bodyPr>
          <a:lstStyle/>
          <a:p>
            <a:r>
              <a:rPr lang="en-US" altLang="ja-JP" sz="831" dirty="0"/>
              <a:t>※</a:t>
            </a:r>
            <a:r>
              <a:rPr lang="ja-JP" altLang="en-US" sz="831" dirty="0"/>
              <a:t>出典：日清食品グループＨＰ</a:t>
            </a: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4558" y="1383678"/>
            <a:ext cx="1631852" cy="1223889"/>
          </a:xfrm>
          <a:prstGeom prst="rect">
            <a:avLst/>
          </a:prstGeom>
        </p:spPr>
      </p:pic>
      <p:sp>
        <p:nvSpPr>
          <p:cNvPr id="11" name="正方形/長方形 10"/>
          <p:cNvSpPr/>
          <p:nvPr/>
        </p:nvSpPr>
        <p:spPr>
          <a:xfrm>
            <a:off x="2900605" y="6498414"/>
            <a:ext cx="6132163" cy="261610"/>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2020.3</a:t>
            </a:r>
            <a:r>
              <a:rPr lang="ja-JP" altLang="en-US" sz="1100" dirty="0">
                <a:latin typeface="Meiryo UI" panose="020B0604030504040204" pitchFamily="50" charset="-128"/>
                <a:ea typeface="Meiryo UI" panose="020B0604030504040204" pitchFamily="50" charset="-128"/>
              </a:rPr>
              <a:t>大阪府・大阪市「万博のインパクトを活かした大阪の将来に向けたビジョン」資料編</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9879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【n=178】</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【n=177】</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【n=177】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【n=178】</a:t>
            </a:r>
            <a:endParaRPr kumimoji="1" lang="ja-JP" altLang="en-US" sz="1000" b="1" dirty="0"/>
          </a:p>
        </p:txBody>
      </p:sp>
      <p:sp>
        <p:nvSpPr>
          <p:cNvPr id="32" name="テキスト ボックス 31"/>
          <p:cNvSpPr txBox="1"/>
          <p:nvPr/>
        </p:nvSpPr>
        <p:spPr>
          <a:xfrm>
            <a:off x="7592849" y="2637442"/>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【n=190】</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【n=311】</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【n=201】</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【n=194】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【n=194】</a:t>
            </a:r>
            <a:endParaRPr kumimoji="1" lang="ja-JP" altLang="en-US" sz="1000" b="1" dirty="0"/>
          </a:p>
        </p:txBody>
      </p:sp>
      <p:sp>
        <p:nvSpPr>
          <p:cNvPr id="44" name="テキスト ボックス 43"/>
          <p:cNvSpPr txBox="1"/>
          <p:nvPr/>
        </p:nvSpPr>
        <p:spPr>
          <a:xfrm>
            <a:off x="2078794" y="4831890"/>
            <a:ext cx="1774297"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8" y="4826468"/>
            <a:ext cx="2282562"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22669" y="4856067"/>
            <a:ext cx="1861912"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89281" y="4864845"/>
            <a:ext cx="1667923"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07825" y="4840489"/>
            <a:ext cx="1591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92610" y="4864845"/>
            <a:ext cx="2083713"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4093700" y="1267048"/>
          <a:ext cx="2340000" cy="15491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912692" y="1215085"/>
          <a:ext cx="2340000" cy="16011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30715" y="2816216"/>
          <a:ext cx="2088000" cy="16583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59717" y="2816216"/>
          <a:ext cx="2088000" cy="1658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5618757" y="2824994"/>
          <a:ext cx="2088000" cy="16531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7236387" y="2824994"/>
          <a:ext cx="2088000" cy="16531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3550149" y="2816216"/>
          <a:ext cx="2088000" cy="165314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66569" y="5047100"/>
          <a:ext cx="2088000" cy="17298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304553" y="5047100"/>
          <a:ext cx="2088000" cy="172986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522669" y="5003755"/>
          <a:ext cx="2088000" cy="172986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992610" y="5047100"/>
          <a:ext cx="2088000" cy="1686521"/>
        </p:xfrm>
        <a:graphic>
          <a:graphicData uri="http://schemas.openxmlformats.org/drawingml/2006/chart">
            <c:chart xmlns:c="http://schemas.openxmlformats.org/drawingml/2006/chart" xmlns:r="http://schemas.openxmlformats.org/officeDocument/2006/relationships" r:id="rId12"/>
          </a:graphicData>
        </a:graphic>
      </p:graphicFrame>
      <p:sp>
        <p:nvSpPr>
          <p:cNvPr id="35" name="正方形/長方形 34"/>
          <p:cNvSpPr/>
          <p:nvPr/>
        </p:nvSpPr>
        <p:spPr>
          <a:xfrm>
            <a:off x="101868" y="609384"/>
            <a:ext cx="8940263" cy="51375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a:solidFill>
                  <a:prstClr val="black"/>
                </a:solidFill>
                <a:latin typeface="+mn-ea"/>
                <a:cs typeface="Meiryo UI" panose="020B0604030504040204" pitchFamily="50" charset="-128"/>
              </a:rPr>
              <a:t>69</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移住者より定住者の方が、人のイメージに当てはまると回答した割合が高い。</a:t>
            </a:r>
            <a:endParaRPr kumimoji="1" lang="en-US" altLang="ja-JP" sz="1200" dirty="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30887"/>
          </a:xfrm>
          <a:prstGeom prst="rect">
            <a:avLst/>
          </a:prstGeom>
          <a:noFill/>
        </p:spPr>
        <p:txBody>
          <a:bodyPr wrap="square" rtlCol="0">
            <a:spAutoFit/>
          </a:bodyPr>
          <a:lstStyle/>
          <a:p>
            <a:r>
              <a:rPr kumimoji="1" lang="ja-JP" altLang="en-US" sz="1050" b="1" dirty="0"/>
              <a:t>■幼少期から大阪に住んでいる方（定住者）</a:t>
            </a:r>
            <a:endParaRPr kumimoji="1" lang="en-US" altLang="ja-JP" sz="1050" b="1" dirty="0"/>
          </a:p>
          <a:p>
            <a:r>
              <a:rPr kumimoji="1" lang="en-US" altLang="ja-JP" sz="1050" b="1" dirty="0"/>
              <a:t> </a:t>
            </a:r>
            <a:r>
              <a:rPr kumimoji="1" lang="ja-JP" altLang="en-US" sz="1050" b="1" dirty="0"/>
              <a:t>　</a:t>
            </a:r>
            <a:r>
              <a:rPr kumimoji="1" lang="en-US" altLang="ja-JP" sz="1050" b="1" dirty="0"/>
              <a:t>【n=446】</a:t>
            </a:r>
            <a:endParaRPr kumimoji="1" lang="ja-JP" altLang="en-US" sz="1050" b="1" dirty="0"/>
          </a:p>
        </p:txBody>
      </p:sp>
      <p:sp>
        <p:nvSpPr>
          <p:cNvPr id="37" name="テキスト ボックス 36"/>
          <p:cNvSpPr txBox="1"/>
          <p:nvPr/>
        </p:nvSpPr>
        <p:spPr>
          <a:xfrm>
            <a:off x="6259142" y="1149874"/>
            <a:ext cx="3116682" cy="430887"/>
          </a:xfrm>
          <a:prstGeom prst="rect">
            <a:avLst/>
          </a:prstGeom>
          <a:noFill/>
        </p:spPr>
        <p:txBody>
          <a:bodyPr wrap="square" rtlCol="0">
            <a:spAutoFit/>
          </a:bodyPr>
          <a:lstStyle/>
          <a:p>
            <a:r>
              <a:rPr kumimoji="1" lang="ja-JP" altLang="en-US" sz="1050" b="1" dirty="0"/>
              <a:t>■</a:t>
            </a:r>
            <a:r>
              <a:rPr kumimoji="1" lang="en-US" altLang="ja-JP" sz="1050" b="1" dirty="0"/>
              <a:t>18</a:t>
            </a:r>
            <a:r>
              <a:rPr kumimoji="1" lang="ja-JP" altLang="en-US" sz="1050" b="1" dirty="0"/>
              <a:t>歳以降で大阪に移住してきた方（移住者）</a:t>
            </a:r>
            <a:endParaRPr kumimoji="1" lang="en-US" altLang="ja-JP" sz="1050" b="1" dirty="0"/>
          </a:p>
          <a:p>
            <a:r>
              <a:rPr kumimoji="1" lang="ja-JP" altLang="en-US" sz="1050" b="1" dirty="0"/>
              <a:t>　 </a:t>
            </a:r>
            <a:r>
              <a:rPr kumimoji="1" lang="en-US" altLang="ja-JP" sz="1050" b="1" dirty="0"/>
              <a:t>【n=454】</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ja-JP" altLang="en-US" sz="1000" b="1" dirty="0"/>
              <a:t>　</a:t>
            </a:r>
            <a:r>
              <a:rPr kumimoji="1" lang="en-US" altLang="ja-JP" sz="1000" b="1" dirty="0"/>
              <a:t>【n=1,000】</a:t>
            </a:r>
            <a:endParaRPr kumimoji="1" lang="ja-JP" altLang="en-US" sz="1000" b="1" dirty="0"/>
          </a:p>
        </p:txBody>
      </p:sp>
      <p:graphicFrame>
        <p:nvGraphicFramePr>
          <p:cNvPr id="39" name="グラフ 38"/>
          <p:cNvGraphicFramePr>
            <a:graphicFrameLocks/>
          </p:cNvGraphicFramePr>
          <p:nvPr/>
        </p:nvGraphicFramePr>
        <p:xfrm>
          <a:off x="266700" y="1215086"/>
          <a:ext cx="347785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985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a:p>
            <a:pPr lvl="0">
              <a:defRPr/>
            </a:pPr>
            <a:r>
              <a:rPr lang="ja-JP" altLang="en-US" sz="1400" kern="0" dirty="0">
                <a:solidFill>
                  <a:srgbClr val="000000"/>
                </a:solidFill>
                <a:latin typeface="+mj-ea"/>
                <a:ea typeface="+mj-ea"/>
                <a:cs typeface="Meiryo UI" pitchFamily="50" charset="-128"/>
              </a:rPr>
              <a:t>　　　　　　　　・倹約家</a:t>
            </a:r>
          </a:p>
        </p:txBody>
      </p:sp>
    </p:spTree>
    <p:extLst>
      <p:ext uri="{BB962C8B-B14F-4D97-AF65-F5344CB8AC3E}">
        <p14:creationId xmlns:p14="http://schemas.microsoft.com/office/powerpoint/2010/main" val="3656397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a:solidFill>
                <a:srgbClr val="000000"/>
              </a:solidFill>
              <a:latin typeface="+mj-ea"/>
              <a:ea typeface="+mj-ea"/>
              <a:cs typeface="Meiryo UI" pitchFamily="50" charset="-128"/>
            </a:endParaRPr>
          </a:p>
        </p:txBody>
      </p:sp>
      <p:sp>
        <p:nvSpPr>
          <p:cNvPr id="2" name="正方形/長方形 1"/>
          <p:cNvSpPr/>
          <p:nvPr/>
        </p:nvSpPr>
        <p:spPr>
          <a:xfrm>
            <a:off x="6056367" y="1779491"/>
            <a:ext cx="1425088" cy="276999"/>
          </a:xfrm>
          <a:prstGeom prst="rect">
            <a:avLst/>
          </a:prstGeom>
        </p:spPr>
        <p:txBody>
          <a:bodyPr wrap="square">
            <a:spAutoFit/>
          </a:bodyPr>
          <a:lstStyle/>
          <a:p>
            <a:r>
              <a:rPr lang="en-US" altLang="ja-JP" sz="1200" dirty="0"/>
              <a:t>(</a:t>
            </a:r>
            <a:r>
              <a:rPr lang="ja-JP" altLang="en-US" sz="1200" dirty="0"/>
              <a:t>全体数</a:t>
            </a:r>
            <a:r>
              <a:rPr lang="en-US" altLang="ja-JP" sz="1200" dirty="0"/>
              <a:t>;n=1,000)</a:t>
            </a:r>
            <a:endParaRPr lang="ja-JP" altLang="en-US" sz="1200" dirty="0"/>
          </a:p>
        </p:txBody>
      </p:sp>
      <p:sp>
        <p:nvSpPr>
          <p:cNvPr id="13" name="正方形/長方形 12"/>
          <p:cNvSpPr/>
          <p:nvPr/>
        </p:nvSpPr>
        <p:spPr>
          <a:xfrm>
            <a:off x="53268" y="557151"/>
            <a:ext cx="8940263" cy="6080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「当てはまる」又は「どちらかというと当てはまる」と回答した者の割合を質問項目別に比較すると、「にぎやか」、「フレンドリー（接しやすい）」、「おせっかい、世話好き」の順で割合が高い。</a:t>
            </a:r>
            <a:endParaRPr kumimoji="1" lang="en-US" altLang="ja-JP" sz="1200" dirty="0">
              <a:solidFill>
                <a:prstClr val="black"/>
              </a:solidFill>
              <a:latin typeface="+mn-ea"/>
              <a:cs typeface="Meiryo UI" panose="020B0604030504040204" pitchFamily="50" charset="-128"/>
            </a:endParaRPr>
          </a:p>
        </p:txBody>
      </p:sp>
      <p:graphicFrame>
        <p:nvGraphicFramePr>
          <p:cNvPr id="7" name="表 6">
            <a:extLst>
              <a:ext uri="{FF2B5EF4-FFF2-40B4-BE49-F238E27FC236}">
                <a16:creationId xmlns:a16="http://schemas.microsoft.com/office/drawing/2014/main" id="{479D4D34-35A5-0D2E-C7AE-AEEF3D862CBE}"/>
              </a:ext>
            </a:extLst>
          </p:cNvPr>
          <p:cNvGraphicFramePr>
            <a:graphicFrameLocks noGrp="1"/>
          </p:cNvGraphicFramePr>
          <p:nvPr/>
        </p:nvGraphicFramePr>
        <p:xfrm>
          <a:off x="1464071" y="2056490"/>
          <a:ext cx="6017384" cy="4072710"/>
        </p:xfrm>
        <a:graphic>
          <a:graphicData uri="http://schemas.openxmlformats.org/drawingml/2006/table">
            <a:tbl>
              <a:tblPr>
                <a:tableStyleId>{5C22544A-7EE6-4342-B048-85BDC9FD1C3A}</a:tableStyleId>
              </a:tblPr>
              <a:tblGrid>
                <a:gridCol w="447754">
                  <a:extLst>
                    <a:ext uri="{9D8B030D-6E8A-4147-A177-3AD203B41FA5}">
                      <a16:colId xmlns:a16="http://schemas.microsoft.com/office/drawing/2014/main" val="2657385709"/>
                    </a:ext>
                  </a:extLst>
                </a:gridCol>
                <a:gridCol w="2560936">
                  <a:extLst>
                    <a:ext uri="{9D8B030D-6E8A-4147-A177-3AD203B41FA5}">
                      <a16:colId xmlns:a16="http://schemas.microsoft.com/office/drawing/2014/main" val="1491040211"/>
                    </a:ext>
                  </a:extLst>
                </a:gridCol>
                <a:gridCol w="1504347">
                  <a:extLst>
                    <a:ext uri="{9D8B030D-6E8A-4147-A177-3AD203B41FA5}">
                      <a16:colId xmlns:a16="http://schemas.microsoft.com/office/drawing/2014/main" val="379544815"/>
                    </a:ext>
                  </a:extLst>
                </a:gridCol>
                <a:gridCol w="1504347">
                  <a:extLst>
                    <a:ext uri="{9D8B030D-6E8A-4147-A177-3AD203B41FA5}">
                      <a16:colId xmlns:a16="http://schemas.microsoft.com/office/drawing/2014/main" val="4062723960"/>
                    </a:ext>
                  </a:extLst>
                </a:gridCol>
              </a:tblGrid>
              <a:tr h="407271">
                <a:tc>
                  <a:txBody>
                    <a:bodyPr/>
                    <a:lstStyle/>
                    <a:p>
                      <a:pPr algn="ctr" fontAlgn="ct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200" b="0" i="0" u="none" strike="noStrike" dirty="0">
                          <a:solidFill>
                            <a:srgbClr val="000000"/>
                          </a:solidFill>
                          <a:effectLst/>
                          <a:latin typeface="+mj-ea"/>
                          <a:ea typeface="+mj-ea"/>
                        </a:rPr>
                        <a:t>質問項目</a:t>
                      </a:r>
                    </a:p>
                  </a:txBody>
                  <a:tcPr marL="9525" marR="9525" marT="9525" marB="0" anchor="ctr"/>
                </a:tc>
                <a:tc>
                  <a:txBody>
                    <a:bodyPr/>
                    <a:lstStyle/>
                    <a:p>
                      <a:pPr algn="ctr" fontAlgn="ctr"/>
                      <a:r>
                        <a:rPr lang="ja-JP" altLang="en-US" sz="1200" b="0" i="0" u="none" strike="noStrike" dirty="0">
                          <a:solidFill>
                            <a:srgbClr val="000000"/>
                          </a:solidFill>
                          <a:effectLst/>
                          <a:latin typeface="+mj-ea"/>
                          <a:ea typeface="+mj-ea"/>
                        </a:rPr>
                        <a:t>回答数</a:t>
                      </a:r>
                      <a:endParaRPr lang="en-US" altLang="ja-JP" sz="1200" b="0" i="0" u="none" strike="noStrike" dirty="0">
                        <a:solidFill>
                          <a:srgbClr val="000000"/>
                        </a:solidFill>
                        <a:effectLst/>
                        <a:latin typeface="+mj-ea"/>
                        <a:ea typeface="+mj-ea"/>
                      </a:endParaRPr>
                    </a:p>
                  </a:txBody>
                  <a:tcPr marL="9525" marR="9525" marT="9525" marB="0" anchor="ctr"/>
                </a:tc>
                <a:tc>
                  <a:txBody>
                    <a:bodyPr/>
                    <a:lstStyle/>
                    <a:p>
                      <a:pPr algn="ctr" fontAlgn="ctr"/>
                      <a:r>
                        <a:rPr lang="ja-JP" altLang="en-US" sz="1200" b="0" i="0" u="none" strike="noStrike" dirty="0">
                          <a:solidFill>
                            <a:srgbClr val="000000"/>
                          </a:solidFill>
                          <a:effectLst/>
                          <a:latin typeface="+mj-ea"/>
                          <a:ea typeface="+mj-ea"/>
                        </a:rPr>
                        <a:t>回答割合</a:t>
                      </a:r>
                      <a:endParaRPr lang="en-US" altLang="ja-JP" sz="12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4267374829"/>
                  </a:ext>
                </a:extLst>
              </a:tr>
              <a:tr h="407271">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にぎやか</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885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88.5%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820870857"/>
                  </a:ext>
                </a:extLst>
              </a:tr>
              <a:tr h="407271">
                <a:tc>
                  <a:txBody>
                    <a:bodyPr/>
                    <a:lstStyle/>
                    <a:p>
                      <a:pPr algn="ctr" fontAlgn="ctr"/>
                      <a:r>
                        <a:rPr lang="en-US" altLang="ja-JP" sz="1200" u="none" strike="noStrike">
                          <a:effectLst/>
                        </a:rPr>
                        <a:t>2</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フレンドリー（接しやすい）</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832</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a:effectLst/>
                        </a:rPr>
                        <a:t>83.2%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10869879"/>
                  </a:ext>
                </a:extLst>
              </a:tr>
              <a:tr h="407271">
                <a:tc>
                  <a:txBody>
                    <a:bodyPr/>
                    <a:lstStyle/>
                    <a:p>
                      <a:pPr algn="ctr" fontAlgn="ctr"/>
                      <a:r>
                        <a:rPr lang="en-US" altLang="ja-JP" sz="1200" u="none" strike="noStrike" dirty="0">
                          <a:effectLst/>
                        </a:rPr>
                        <a:t>3</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おせっかい、世話好き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a:effectLst/>
                        </a:rPr>
                        <a:t>824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82.4%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602102327"/>
                  </a:ext>
                </a:extLst>
              </a:tr>
              <a:tr h="407271">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派手</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770</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77.0%</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700257220"/>
                  </a:ext>
                </a:extLst>
              </a:tr>
              <a:tr h="407271">
                <a:tc>
                  <a:txBody>
                    <a:bodyPr/>
                    <a:lstStyle/>
                    <a:p>
                      <a:pPr algn="ctr" fontAlgn="ctr"/>
                      <a:r>
                        <a:rPr lang="en-US" altLang="ja-JP" sz="1200" u="none" strike="noStrike">
                          <a:effectLst/>
                        </a:rPr>
                        <a:t>5</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優しい</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679</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67.9%</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724752303"/>
                  </a:ext>
                </a:extLst>
              </a:tr>
              <a:tr h="407271">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本音で話せる</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643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64.3%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571774561"/>
                  </a:ext>
                </a:extLst>
              </a:tr>
              <a:tr h="407271">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意欲的、向上心がある</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613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61.3%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279046739"/>
                  </a:ext>
                </a:extLst>
              </a:tr>
              <a:tr h="407271">
                <a:tc>
                  <a:txBody>
                    <a:bodyPr/>
                    <a:lstStyle/>
                    <a:p>
                      <a:pPr algn="ctr" fontAlgn="ctr"/>
                      <a:r>
                        <a:rPr lang="en-US" altLang="ja-JP" sz="1200" u="none" strike="noStrike" dirty="0">
                          <a:effectLst/>
                        </a:rPr>
                        <a:t>8</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倹約家</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573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57.3%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010010260"/>
                  </a:ext>
                </a:extLst>
              </a:tr>
              <a:tr h="407271">
                <a:tc>
                  <a:txBody>
                    <a:bodyPr/>
                    <a:lstStyle/>
                    <a:p>
                      <a:pPr algn="ctr" fontAlgn="ctr"/>
                      <a:r>
                        <a:rPr lang="en-US" altLang="ja-JP" sz="1200" u="none" strike="noStrike" dirty="0">
                          <a:effectLst/>
                        </a:rPr>
                        <a:t>9</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怖い</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426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42.6%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552464712"/>
                  </a:ext>
                </a:extLst>
              </a:tr>
            </a:tbl>
          </a:graphicData>
        </a:graphic>
      </p:graphicFrame>
    </p:spTree>
    <p:extLst>
      <p:ext uri="{BB962C8B-B14F-4D97-AF65-F5344CB8AC3E}">
        <p14:creationId xmlns:p14="http://schemas.microsoft.com/office/powerpoint/2010/main" val="3158278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nvGraphicFramePr>
        <p:xfrm>
          <a:off x="180753" y="1246207"/>
          <a:ext cx="8861378" cy="5241851"/>
        </p:xfrm>
        <a:graphic>
          <a:graphicData uri="http://schemas.openxmlformats.org/drawingml/2006/chart">
            <c:chart xmlns:c="http://schemas.openxmlformats.org/drawingml/2006/chart" xmlns:r="http://schemas.openxmlformats.org/officeDocument/2006/relationships" r:id="rId2"/>
          </a:graphicData>
        </a:graphic>
      </p:graphicFrame>
      <p:sp>
        <p:nvSpPr>
          <p:cNvPr id="41" name="正方形/長方形 40"/>
          <p:cNvSpPr/>
          <p:nvPr/>
        </p:nvSpPr>
        <p:spPr>
          <a:xfrm>
            <a:off x="101868" y="623262"/>
            <a:ext cx="8940263" cy="59100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全体をみると、「経済成長している都市であること」、「誰もがいつまでも健康でいられる都市であること」、「働く場所や時間が自由に選択できる都市であること」の順に大切と回答した</a:t>
            </a:r>
            <a:r>
              <a:rPr kumimoji="1" lang="ja-JP" altLang="en-US" sz="1200" dirty="0">
                <a:solidFill>
                  <a:prstClr val="black"/>
                </a:solidFill>
                <a:latin typeface="+mn-ea"/>
                <a:cs typeface="Meiryo UI" panose="020B0604030504040204" pitchFamily="50" charset="-128"/>
              </a:rPr>
              <a:t>割合が高い。</a:t>
            </a:r>
            <a:endParaRPr kumimoji="1" lang="en-US" altLang="ja-JP" sz="1200" dirty="0">
              <a:solidFill>
                <a:prstClr val="black"/>
              </a:solidFill>
              <a:latin typeface="+mn-ea"/>
              <a:cs typeface="Meiryo UI" panose="020B0604030504040204" pitchFamily="50" charset="-128"/>
            </a:endParaRPr>
          </a:p>
        </p:txBody>
      </p:sp>
      <p:sp>
        <p:nvSpPr>
          <p:cNvPr id="21" name="テキスト ボックス 20"/>
          <p:cNvSpPr txBox="1"/>
          <p:nvPr/>
        </p:nvSpPr>
        <p:spPr>
          <a:xfrm>
            <a:off x="101868" y="1234575"/>
            <a:ext cx="7044743" cy="261610"/>
          </a:xfrm>
          <a:prstGeom prst="rect">
            <a:avLst/>
          </a:prstGeom>
          <a:noFill/>
        </p:spPr>
        <p:txBody>
          <a:bodyPr wrap="square" rtlCol="0">
            <a:spAutoFit/>
          </a:bodyPr>
          <a:lstStyle/>
          <a:p>
            <a:r>
              <a:rPr kumimoji="1" lang="ja-JP" altLang="en-US" sz="1100" b="1" dirty="0"/>
              <a:t>■全体数</a:t>
            </a:r>
          </a:p>
        </p:txBody>
      </p:sp>
      <p:sp>
        <p:nvSpPr>
          <p:cNvPr id="18" name="テキスト ボックス 17"/>
          <p:cNvSpPr txBox="1"/>
          <p:nvPr/>
        </p:nvSpPr>
        <p:spPr>
          <a:xfrm>
            <a:off x="37684" y="6416346"/>
            <a:ext cx="9147516" cy="200055"/>
          </a:xfrm>
          <a:prstGeom prst="rect">
            <a:avLst/>
          </a:prstGeom>
          <a:noFill/>
        </p:spPr>
        <p:txBody>
          <a:bodyPr wrap="square" rtlCol="0">
            <a:spAutoFit/>
          </a:bodyPr>
          <a:lstStyle/>
          <a:p>
            <a:r>
              <a:rPr kumimoji="1" lang="en-US" altLang="ja-JP" sz="700" dirty="0"/>
              <a:t>※</a:t>
            </a:r>
            <a:r>
              <a:rPr kumimoji="1" lang="ja-JP" altLang="en-US" sz="700" dirty="0"/>
              <a:t>　「大切だと思う」、「どちらかというと大切だと思う」、「あまり大切と思わない」、「全く大切だと思わない」、「わからない」の５つの選択肢のうち、「わからない」は除いて集計。</a:t>
            </a:r>
            <a:endParaRPr kumimoji="1" lang="en-US" altLang="ja-JP" sz="700" dirty="0"/>
          </a:p>
        </p:txBody>
      </p:sp>
      <p:sp>
        <p:nvSpPr>
          <p:cNvPr id="4" name="テキスト ボックス 3"/>
          <p:cNvSpPr txBox="1"/>
          <p:nvPr/>
        </p:nvSpPr>
        <p:spPr>
          <a:xfrm>
            <a:off x="8208330" y="1474919"/>
            <a:ext cx="695573" cy="230832"/>
          </a:xfrm>
          <a:prstGeom prst="rect">
            <a:avLst/>
          </a:prstGeom>
          <a:noFill/>
        </p:spPr>
        <p:txBody>
          <a:bodyPr wrap="square" rtlCol="0">
            <a:spAutoFit/>
          </a:bodyPr>
          <a:lstStyle/>
          <a:p>
            <a:r>
              <a:rPr kumimoji="1" lang="en-US" altLang="ja-JP" sz="900" dirty="0"/>
              <a:t>(n=932)</a:t>
            </a:r>
            <a:endParaRPr kumimoji="1" lang="ja-JP" altLang="en-US" sz="900" dirty="0"/>
          </a:p>
        </p:txBody>
      </p:sp>
      <p:sp>
        <p:nvSpPr>
          <p:cNvPr id="19" name="テキスト ボックス 18"/>
          <p:cNvSpPr txBox="1"/>
          <p:nvPr/>
        </p:nvSpPr>
        <p:spPr>
          <a:xfrm>
            <a:off x="7180513" y="1925032"/>
            <a:ext cx="695573" cy="230832"/>
          </a:xfrm>
          <a:prstGeom prst="rect">
            <a:avLst/>
          </a:prstGeom>
          <a:noFill/>
        </p:spPr>
        <p:txBody>
          <a:bodyPr wrap="square" rtlCol="0">
            <a:spAutoFit/>
          </a:bodyPr>
          <a:lstStyle/>
          <a:p>
            <a:r>
              <a:rPr kumimoji="1" lang="en-US" altLang="ja-JP" sz="900" dirty="0"/>
              <a:t>(n=912)</a:t>
            </a:r>
            <a:endParaRPr kumimoji="1" lang="ja-JP" altLang="en-US" sz="900" dirty="0"/>
          </a:p>
        </p:txBody>
      </p:sp>
      <p:sp>
        <p:nvSpPr>
          <p:cNvPr id="27" name="テキスト ボックス 26"/>
          <p:cNvSpPr txBox="1"/>
          <p:nvPr/>
        </p:nvSpPr>
        <p:spPr>
          <a:xfrm>
            <a:off x="7790116" y="2364520"/>
            <a:ext cx="695573" cy="230832"/>
          </a:xfrm>
          <a:prstGeom prst="rect">
            <a:avLst/>
          </a:prstGeom>
          <a:noFill/>
        </p:spPr>
        <p:txBody>
          <a:bodyPr wrap="square" rtlCol="0">
            <a:spAutoFit/>
          </a:bodyPr>
          <a:lstStyle/>
          <a:p>
            <a:r>
              <a:rPr kumimoji="1" lang="en-US" altLang="ja-JP" sz="900" dirty="0"/>
              <a:t>(n=922)</a:t>
            </a:r>
            <a:endParaRPr kumimoji="1" lang="ja-JP" altLang="en-US" sz="900" dirty="0"/>
          </a:p>
        </p:txBody>
      </p:sp>
      <p:sp>
        <p:nvSpPr>
          <p:cNvPr id="28" name="テキスト ボックス 27"/>
          <p:cNvSpPr txBox="1"/>
          <p:nvPr/>
        </p:nvSpPr>
        <p:spPr>
          <a:xfrm>
            <a:off x="6974951" y="2804001"/>
            <a:ext cx="695573" cy="230832"/>
          </a:xfrm>
          <a:prstGeom prst="rect">
            <a:avLst/>
          </a:prstGeom>
          <a:noFill/>
        </p:spPr>
        <p:txBody>
          <a:bodyPr wrap="square" rtlCol="0">
            <a:spAutoFit/>
          </a:bodyPr>
          <a:lstStyle/>
          <a:p>
            <a:r>
              <a:rPr kumimoji="1" lang="en-US" altLang="ja-JP" sz="900" dirty="0"/>
              <a:t>(n=916)</a:t>
            </a:r>
            <a:endParaRPr kumimoji="1" lang="ja-JP" altLang="en-US" sz="900" dirty="0"/>
          </a:p>
        </p:txBody>
      </p:sp>
      <p:sp>
        <p:nvSpPr>
          <p:cNvPr id="29" name="テキスト ボックス 28"/>
          <p:cNvSpPr txBox="1"/>
          <p:nvPr/>
        </p:nvSpPr>
        <p:spPr>
          <a:xfrm>
            <a:off x="7531393" y="3243486"/>
            <a:ext cx="695573" cy="230832"/>
          </a:xfrm>
          <a:prstGeom prst="rect">
            <a:avLst/>
          </a:prstGeom>
          <a:noFill/>
        </p:spPr>
        <p:txBody>
          <a:bodyPr wrap="square" rtlCol="0">
            <a:spAutoFit/>
          </a:bodyPr>
          <a:lstStyle/>
          <a:p>
            <a:r>
              <a:rPr kumimoji="1" lang="en-US" altLang="ja-JP" sz="900" dirty="0"/>
              <a:t>(n=923)</a:t>
            </a:r>
            <a:endParaRPr kumimoji="1" lang="ja-JP" altLang="en-US" sz="900" dirty="0"/>
          </a:p>
        </p:txBody>
      </p:sp>
      <p:sp>
        <p:nvSpPr>
          <p:cNvPr id="30" name="テキスト ボックス 29"/>
          <p:cNvSpPr txBox="1"/>
          <p:nvPr/>
        </p:nvSpPr>
        <p:spPr>
          <a:xfrm>
            <a:off x="7885811" y="3672337"/>
            <a:ext cx="695573" cy="230832"/>
          </a:xfrm>
          <a:prstGeom prst="rect">
            <a:avLst/>
          </a:prstGeom>
          <a:noFill/>
        </p:spPr>
        <p:txBody>
          <a:bodyPr wrap="square" rtlCol="0">
            <a:spAutoFit/>
          </a:bodyPr>
          <a:lstStyle/>
          <a:p>
            <a:r>
              <a:rPr kumimoji="1" lang="en-US" altLang="ja-JP" sz="900" dirty="0"/>
              <a:t>(n=927)</a:t>
            </a:r>
            <a:endParaRPr kumimoji="1" lang="ja-JP" altLang="en-US" sz="900" dirty="0"/>
          </a:p>
        </p:txBody>
      </p:sp>
      <p:sp>
        <p:nvSpPr>
          <p:cNvPr id="31" name="テキスト ボックス 30"/>
          <p:cNvSpPr txBox="1"/>
          <p:nvPr/>
        </p:nvSpPr>
        <p:spPr>
          <a:xfrm>
            <a:off x="7272667" y="4122451"/>
            <a:ext cx="695573" cy="230832"/>
          </a:xfrm>
          <a:prstGeom prst="rect">
            <a:avLst/>
          </a:prstGeom>
          <a:noFill/>
        </p:spPr>
        <p:txBody>
          <a:bodyPr wrap="square" rtlCol="0">
            <a:spAutoFit/>
          </a:bodyPr>
          <a:lstStyle/>
          <a:p>
            <a:r>
              <a:rPr kumimoji="1" lang="en-US" altLang="ja-JP" sz="900" dirty="0"/>
              <a:t>(n=918)</a:t>
            </a:r>
            <a:endParaRPr kumimoji="1" lang="ja-JP" altLang="en-US" sz="900" dirty="0"/>
          </a:p>
        </p:txBody>
      </p:sp>
      <p:sp>
        <p:nvSpPr>
          <p:cNvPr id="32" name="テキスト ボックス 31"/>
          <p:cNvSpPr txBox="1"/>
          <p:nvPr/>
        </p:nvSpPr>
        <p:spPr>
          <a:xfrm>
            <a:off x="7010398" y="4561934"/>
            <a:ext cx="695573" cy="230832"/>
          </a:xfrm>
          <a:prstGeom prst="rect">
            <a:avLst/>
          </a:prstGeom>
          <a:noFill/>
        </p:spPr>
        <p:txBody>
          <a:bodyPr wrap="square" rtlCol="0">
            <a:spAutoFit/>
          </a:bodyPr>
          <a:lstStyle/>
          <a:p>
            <a:r>
              <a:rPr kumimoji="1" lang="en-US" altLang="ja-JP" sz="900" dirty="0"/>
              <a:t>(n=929)</a:t>
            </a:r>
            <a:endParaRPr kumimoji="1" lang="ja-JP" altLang="en-US" sz="900" dirty="0"/>
          </a:p>
        </p:txBody>
      </p:sp>
      <p:sp>
        <p:nvSpPr>
          <p:cNvPr id="33" name="テキスト ボックス 32"/>
          <p:cNvSpPr txBox="1"/>
          <p:nvPr/>
        </p:nvSpPr>
        <p:spPr>
          <a:xfrm>
            <a:off x="6705592" y="5001417"/>
            <a:ext cx="695573" cy="230832"/>
          </a:xfrm>
          <a:prstGeom prst="rect">
            <a:avLst/>
          </a:prstGeom>
          <a:noFill/>
        </p:spPr>
        <p:txBody>
          <a:bodyPr wrap="square" rtlCol="0">
            <a:spAutoFit/>
          </a:bodyPr>
          <a:lstStyle/>
          <a:p>
            <a:r>
              <a:rPr kumimoji="1" lang="en-US" altLang="ja-JP" sz="900" dirty="0"/>
              <a:t>(n=917)</a:t>
            </a:r>
            <a:endParaRPr kumimoji="1" lang="ja-JP" altLang="en-US" sz="900" dirty="0"/>
          </a:p>
        </p:txBody>
      </p:sp>
      <p:sp>
        <p:nvSpPr>
          <p:cNvPr id="34" name="テキスト ボックス 33"/>
          <p:cNvSpPr txBox="1"/>
          <p:nvPr/>
        </p:nvSpPr>
        <p:spPr>
          <a:xfrm>
            <a:off x="6049918" y="5440900"/>
            <a:ext cx="695573" cy="230832"/>
          </a:xfrm>
          <a:prstGeom prst="rect">
            <a:avLst/>
          </a:prstGeom>
          <a:noFill/>
        </p:spPr>
        <p:txBody>
          <a:bodyPr wrap="square" rtlCol="0">
            <a:spAutoFit/>
          </a:bodyPr>
          <a:lstStyle/>
          <a:p>
            <a:r>
              <a:rPr kumimoji="1" lang="en-US" altLang="ja-JP" sz="900" dirty="0"/>
              <a:t>(n=911)</a:t>
            </a:r>
            <a:endParaRPr kumimoji="1" lang="ja-JP" altLang="en-US" sz="900" dirty="0"/>
          </a:p>
        </p:txBody>
      </p:sp>
      <p:sp>
        <p:nvSpPr>
          <p:cNvPr id="35" name="テキスト ボックス 34"/>
          <p:cNvSpPr txBox="1"/>
          <p:nvPr/>
        </p:nvSpPr>
        <p:spPr>
          <a:xfrm>
            <a:off x="7914159" y="5880384"/>
            <a:ext cx="695573" cy="230832"/>
          </a:xfrm>
          <a:prstGeom prst="rect">
            <a:avLst/>
          </a:prstGeom>
          <a:noFill/>
        </p:spPr>
        <p:txBody>
          <a:bodyPr wrap="square" rtlCol="0">
            <a:spAutoFit/>
          </a:bodyPr>
          <a:lstStyle/>
          <a:p>
            <a:r>
              <a:rPr kumimoji="1" lang="en-US" altLang="ja-JP" sz="900" dirty="0"/>
              <a:t>(n=929)</a:t>
            </a:r>
            <a:endParaRPr kumimoji="1" lang="ja-JP" altLang="en-US" sz="900" dirty="0"/>
          </a:p>
        </p:txBody>
      </p:sp>
      <p:sp>
        <p:nvSpPr>
          <p:cNvPr id="36" name="正方形/長方形 35"/>
          <p:cNvSpPr/>
          <p:nvPr/>
        </p:nvSpPr>
        <p:spPr>
          <a:xfrm>
            <a:off x="2590597" y="1485913"/>
            <a:ext cx="6156000" cy="21125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7" name="正方形/長方形 36"/>
          <p:cNvSpPr/>
          <p:nvPr/>
        </p:nvSpPr>
        <p:spPr>
          <a:xfrm>
            <a:off x="1634116" y="3701244"/>
            <a:ext cx="6768000" cy="21125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1788116" y="5893995"/>
            <a:ext cx="6624000" cy="21125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2" name="正方形/長方形 21"/>
          <p:cNvSpPr/>
          <p:nvPr/>
        </p:nvSpPr>
        <p:spPr>
          <a:xfrm>
            <a:off x="-4996" y="-13010"/>
            <a:ext cx="9144000" cy="580232"/>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質問６「将来の大阪を考えるにあたって、以下のことがどのくらい大切だと思いますか。」</a:t>
            </a:r>
            <a:r>
              <a:rPr lang="en-US" altLang="ja-JP" sz="1400" kern="0" dirty="0">
                <a:solidFill>
                  <a:srgbClr val="000000"/>
                </a:solidFill>
                <a:latin typeface="+mj-ea"/>
                <a:ea typeface="+mj-ea"/>
                <a:cs typeface="Meiryo UI" pitchFamily="50" charset="-128"/>
              </a:rPr>
              <a:t>)</a:t>
            </a:r>
          </a:p>
          <a:p>
            <a:pPr lvl="0">
              <a:defRPr/>
            </a:pPr>
            <a:r>
              <a:rPr lang="ja-JP" altLang="en-US" sz="1400" kern="0" dirty="0">
                <a:solidFill>
                  <a:srgbClr val="000000"/>
                </a:solidFill>
                <a:latin typeface="+mj-ea"/>
                <a:ea typeface="+mj-ea"/>
                <a:cs typeface="Meiryo UI" pitchFamily="50" charset="-128"/>
              </a:rPr>
              <a:t>　　　　　　　　⇒ 「大切だと思う」又は「どちらかというと大切だと思う」と回答した者の割合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全体</a:t>
            </a:r>
            <a:r>
              <a:rPr lang="en-US" altLang="ja-JP" sz="1400" kern="0" dirty="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3410032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nvGraphicFramePr>
        <p:xfrm>
          <a:off x="101868" y="3959777"/>
          <a:ext cx="8856000" cy="284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p:cNvGraphicFramePr>
            <a:graphicFrameLocks/>
          </p:cNvGraphicFramePr>
          <p:nvPr/>
        </p:nvGraphicFramePr>
        <p:xfrm>
          <a:off x="86744" y="1241926"/>
          <a:ext cx="8856000" cy="2844000"/>
        </p:xfrm>
        <a:graphic>
          <a:graphicData uri="http://schemas.openxmlformats.org/drawingml/2006/chart">
            <c:chart xmlns:c="http://schemas.openxmlformats.org/drawingml/2006/chart" xmlns:r="http://schemas.openxmlformats.org/officeDocument/2006/relationships" r:id="rId3"/>
          </a:graphicData>
        </a:graphic>
      </p:graphicFrame>
      <p:sp>
        <p:nvSpPr>
          <p:cNvPr id="41" name="正方形/長方形 40"/>
          <p:cNvSpPr/>
          <p:nvPr/>
        </p:nvSpPr>
        <p:spPr>
          <a:xfrm>
            <a:off x="101868" y="516192"/>
            <a:ext cx="8940263" cy="70265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定住者は、「経済成長している都市であること」、「誰もがいつまでも健康でいられる都市であること」、「働く場所や時間が自由に選択できる都市であること」の順に大切と回答した割合が高い。</a:t>
            </a:r>
            <a:endParaRPr kumimoji="1" lang="en-US" altLang="ja-JP" sz="1200" dirty="0">
              <a:solidFill>
                <a:schemeClr val="tx1"/>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移住者は、「誰もがいつまでも健康でいられる都市であること」、「働く場所や時間が自由に選択できる都市であること」、「失敗しても、何度でも新たな事業に挑戦できる都市であること」の順に大切と回答した割合が高い。</a:t>
            </a:r>
          </a:p>
        </p:txBody>
      </p:sp>
      <p:sp>
        <p:nvSpPr>
          <p:cNvPr id="3" name="テキスト ボックス 2"/>
          <p:cNvSpPr txBox="1"/>
          <p:nvPr/>
        </p:nvSpPr>
        <p:spPr>
          <a:xfrm>
            <a:off x="0" y="1178449"/>
            <a:ext cx="7044743" cy="261610"/>
          </a:xfrm>
          <a:prstGeom prst="rect">
            <a:avLst/>
          </a:prstGeom>
          <a:noFill/>
        </p:spPr>
        <p:txBody>
          <a:bodyPr wrap="square" rtlCol="0">
            <a:spAutoFit/>
          </a:bodyPr>
          <a:lstStyle/>
          <a:p>
            <a:r>
              <a:rPr kumimoji="1" lang="ja-JP" altLang="en-US" sz="1100" b="1" dirty="0"/>
              <a:t>■幼少期から大阪に住んでいる方（定住者）</a:t>
            </a:r>
          </a:p>
        </p:txBody>
      </p:sp>
      <p:sp>
        <p:nvSpPr>
          <p:cNvPr id="13" name="テキスト ボックス 12"/>
          <p:cNvSpPr txBox="1"/>
          <p:nvPr/>
        </p:nvSpPr>
        <p:spPr>
          <a:xfrm>
            <a:off x="0" y="3934575"/>
            <a:ext cx="7044743" cy="261610"/>
          </a:xfrm>
          <a:prstGeom prst="rect">
            <a:avLst/>
          </a:prstGeom>
          <a:noFill/>
        </p:spPr>
        <p:txBody>
          <a:bodyPr wrap="square" rtlCol="0">
            <a:spAutoFit/>
          </a:bodyPr>
          <a:lstStyle/>
          <a:p>
            <a:r>
              <a:rPr kumimoji="1" lang="ja-JP" altLang="en-US" sz="1100" b="1" dirty="0"/>
              <a:t>■</a:t>
            </a:r>
            <a:r>
              <a:rPr kumimoji="1" lang="en-US" altLang="ja-JP" sz="1100" b="1" dirty="0"/>
              <a:t>18</a:t>
            </a:r>
            <a:r>
              <a:rPr kumimoji="1" lang="ja-JP" altLang="en-US" sz="1100" b="1" dirty="0"/>
              <a:t>歳以降で大阪に移住してきた方（移住者）</a:t>
            </a:r>
            <a:endParaRPr kumimoji="1" lang="en-US" altLang="ja-JP" sz="1100" b="1" dirty="0"/>
          </a:p>
        </p:txBody>
      </p:sp>
      <p:sp>
        <p:nvSpPr>
          <p:cNvPr id="4" name="正方形/長方形 3"/>
          <p:cNvSpPr/>
          <p:nvPr/>
        </p:nvSpPr>
        <p:spPr>
          <a:xfrm>
            <a:off x="2867943" y="1390271"/>
            <a:ext cx="5868000" cy="21125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5" name="正方形/長方形 14"/>
          <p:cNvSpPr/>
          <p:nvPr/>
        </p:nvSpPr>
        <p:spPr>
          <a:xfrm>
            <a:off x="2164546" y="2524301"/>
            <a:ext cx="6192000" cy="206163"/>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6" name="正方形/長方形 15"/>
          <p:cNvSpPr/>
          <p:nvPr/>
        </p:nvSpPr>
        <p:spPr>
          <a:xfrm>
            <a:off x="2252575" y="3646526"/>
            <a:ext cx="6228000" cy="200492"/>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7" name="正方形/長方形 16"/>
          <p:cNvSpPr/>
          <p:nvPr/>
        </p:nvSpPr>
        <p:spPr>
          <a:xfrm>
            <a:off x="2251360" y="6369844"/>
            <a:ext cx="6192000" cy="201997"/>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8" name="正方形/長方形 17"/>
          <p:cNvSpPr/>
          <p:nvPr/>
        </p:nvSpPr>
        <p:spPr>
          <a:xfrm>
            <a:off x="1751524" y="4546281"/>
            <a:ext cx="6552000" cy="232579"/>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9" name="正方形/長方形 18"/>
          <p:cNvSpPr/>
          <p:nvPr/>
        </p:nvSpPr>
        <p:spPr>
          <a:xfrm>
            <a:off x="2187461" y="5241292"/>
            <a:ext cx="6228000" cy="1991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 name="テキスト ボックス 4"/>
          <p:cNvSpPr txBox="1"/>
          <p:nvPr/>
        </p:nvSpPr>
        <p:spPr>
          <a:xfrm>
            <a:off x="8219559" y="1381723"/>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29" name="テキスト ボックス 28"/>
          <p:cNvSpPr txBox="1"/>
          <p:nvPr/>
        </p:nvSpPr>
        <p:spPr>
          <a:xfrm>
            <a:off x="7057230" y="1608821"/>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30" name="テキスト ボックス 29"/>
          <p:cNvSpPr txBox="1"/>
          <p:nvPr/>
        </p:nvSpPr>
        <p:spPr>
          <a:xfrm>
            <a:off x="7401014" y="1835650"/>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31" name="テキスト ボックス 30"/>
          <p:cNvSpPr txBox="1"/>
          <p:nvPr/>
        </p:nvSpPr>
        <p:spPr>
          <a:xfrm>
            <a:off x="6745342" y="2062478"/>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32" name="テキスト ボックス 31"/>
          <p:cNvSpPr txBox="1"/>
          <p:nvPr/>
        </p:nvSpPr>
        <p:spPr>
          <a:xfrm>
            <a:off x="6982805" y="2278675"/>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33" name="テキスト ボックス 32"/>
          <p:cNvSpPr txBox="1"/>
          <p:nvPr/>
        </p:nvSpPr>
        <p:spPr>
          <a:xfrm>
            <a:off x="7879482" y="2505502"/>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34" name="テキスト ボックス 33"/>
          <p:cNvSpPr txBox="1"/>
          <p:nvPr/>
        </p:nvSpPr>
        <p:spPr>
          <a:xfrm>
            <a:off x="7128117" y="2742962"/>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35" name="テキスト ボックス 34"/>
          <p:cNvSpPr txBox="1"/>
          <p:nvPr/>
        </p:nvSpPr>
        <p:spPr>
          <a:xfrm>
            <a:off x="6802047" y="2959158"/>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36" name="テキスト ボックス 35"/>
          <p:cNvSpPr txBox="1"/>
          <p:nvPr/>
        </p:nvSpPr>
        <p:spPr>
          <a:xfrm>
            <a:off x="6539774" y="3185987"/>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37" name="テキスト ボックス 36"/>
          <p:cNvSpPr txBox="1"/>
          <p:nvPr/>
        </p:nvSpPr>
        <p:spPr>
          <a:xfrm>
            <a:off x="5756503" y="3412815"/>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38" name="テキスト ボックス 37"/>
          <p:cNvSpPr txBox="1"/>
          <p:nvPr/>
        </p:nvSpPr>
        <p:spPr>
          <a:xfrm>
            <a:off x="7992879" y="3629012"/>
            <a:ext cx="574921" cy="215444"/>
          </a:xfrm>
          <a:prstGeom prst="rect">
            <a:avLst/>
          </a:prstGeom>
          <a:noFill/>
        </p:spPr>
        <p:txBody>
          <a:bodyPr wrap="square" rtlCol="0">
            <a:spAutoFit/>
          </a:bodyPr>
          <a:lstStyle/>
          <a:p>
            <a:r>
              <a:rPr kumimoji="1" lang="en-US" altLang="ja-JP" sz="800" dirty="0"/>
              <a:t>(n=490)</a:t>
            </a:r>
            <a:endParaRPr kumimoji="1" lang="ja-JP" altLang="en-US" sz="800" dirty="0"/>
          </a:p>
        </p:txBody>
      </p:sp>
      <p:sp>
        <p:nvSpPr>
          <p:cNvPr id="42" name="テキスト ボックス 41"/>
          <p:cNvSpPr txBox="1"/>
          <p:nvPr/>
        </p:nvSpPr>
        <p:spPr>
          <a:xfrm>
            <a:off x="86744" y="6684243"/>
            <a:ext cx="9147516" cy="200055"/>
          </a:xfrm>
          <a:prstGeom prst="rect">
            <a:avLst/>
          </a:prstGeom>
          <a:noFill/>
        </p:spPr>
        <p:txBody>
          <a:bodyPr wrap="square" rtlCol="0">
            <a:spAutoFit/>
          </a:bodyPr>
          <a:lstStyle/>
          <a:p>
            <a:r>
              <a:rPr kumimoji="1" lang="en-US" altLang="ja-JP" sz="700" dirty="0"/>
              <a:t>※</a:t>
            </a:r>
            <a:r>
              <a:rPr kumimoji="1" lang="ja-JP" altLang="en-US" sz="700" dirty="0"/>
              <a:t>　「大切だと思う」、「どちらかというと大切だと思う」、「あまり大切と思わない」、「全く大切だと思わない」、「わからない」の５つの選択肢のうち、「わからない」は除いて集計。</a:t>
            </a:r>
            <a:endParaRPr kumimoji="1" lang="en-US" altLang="ja-JP" sz="700" dirty="0"/>
          </a:p>
        </p:txBody>
      </p:sp>
      <p:sp>
        <p:nvSpPr>
          <p:cNvPr id="55" name="テキスト ボックス 54"/>
          <p:cNvSpPr txBox="1"/>
          <p:nvPr/>
        </p:nvSpPr>
        <p:spPr>
          <a:xfrm>
            <a:off x="7688474" y="4097221"/>
            <a:ext cx="574921" cy="215444"/>
          </a:xfrm>
          <a:prstGeom prst="rect">
            <a:avLst/>
          </a:prstGeom>
          <a:noFill/>
        </p:spPr>
        <p:txBody>
          <a:bodyPr wrap="square" rtlCol="0">
            <a:spAutoFit/>
          </a:bodyPr>
          <a:lstStyle/>
          <a:p>
            <a:r>
              <a:rPr kumimoji="1" lang="en-US" altLang="ja-JP" sz="800" dirty="0"/>
              <a:t>(n=463)</a:t>
            </a:r>
            <a:endParaRPr kumimoji="1" lang="ja-JP" altLang="en-US" sz="800" dirty="0"/>
          </a:p>
        </p:txBody>
      </p:sp>
      <p:sp>
        <p:nvSpPr>
          <p:cNvPr id="56" name="テキスト ボックス 55"/>
          <p:cNvSpPr txBox="1"/>
          <p:nvPr/>
        </p:nvSpPr>
        <p:spPr>
          <a:xfrm>
            <a:off x="6938151" y="4324139"/>
            <a:ext cx="574921" cy="215444"/>
          </a:xfrm>
          <a:prstGeom prst="rect">
            <a:avLst/>
          </a:prstGeom>
          <a:noFill/>
        </p:spPr>
        <p:txBody>
          <a:bodyPr wrap="square" rtlCol="0">
            <a:spAutoFit/>
          </a:bodyPr>
          <a:lstStyle/>
          <a:p>
            <a:r>
              <a:rPr kumimoji="1" lang="en-US" altLang="ja-JP" sz="800" dirty="0"/>
              <a:t>(n=451)</a:t>
            </a:r>
            <a:endParaRPr kumimoji="1" lang="ja-JP" altLang="en-US" sz="800" dirty="0"/>
          </a:p>
        </p:txBody>
      </p:sp>
      <p:sp>
        <p:nvSpPr>
          <p:cNvPr id="57" name="テキスト ボックス 56"/>
          <p:cNvSpPr txBox="1"/>
          <p:nvPr/>
        </p:nvSpPr>
        <p:spPr>
          <a:xfrm>
            <a:off x="7845461" y="4540334"/>
            <a:ext cx="574921" cy="215444"/>
          </a:xfrm>
          <a:prstGeom prst="rect">
            <a:avLst/>
          </a:prstGeom>
          <a:noFill/>
        </p:spPr>
        <p:txBody>
          <a:bodyPr wrap="square" rtlCol="0">
            <a:spAutoFit/>
          </a:bodyPr>
          <a:lstStyle/>
          <a:p>
            <a:r>
              <a:rPr kumimoji="1" lang="en-US" altLang="ja-JP" sz="800" dirty="0"/>
              <a:t>(n=458)</a:t>
            </a:r>
            <a:endParaRPr kumimoji="1" lang="ja-JP" altLang="en-US" sz="800" dirty="0"/>
          </a:p>
        </p:txBody>
      </p:sp>
      <p:sp>
        <p:nvSpPr>
          <p:cNvPr id="58" name="テキスト ボックス 57"/>
          <p:cNvSpPr txBox="1"/>
          <p:nvPr/>
        </p:nvSpPr>
        <p:spPr>
          <a:xfrm>
            <a:off x="7189784" y="4777796"/>
            <a:ext cx="574921" cy="215444"/>
          </a:xfrm>
          <a:prstGeom prst="rect">
            <a:avLst/>
          </a:prstGeom>
          <a:noFill/>
        </p:spPr>
        <p:txBody>
          <a:bodyPr wrap="square" rtlCol="0">
            <a:spAutoFit/>
          </a:bodyPr>
          <a:lstStyle/>
          <a:p>
            <a:r>
              <a:rPr kumimoji="1" lang="en-US" altLang="ja-JP" sz="800" dirty="0"/>
              <a:t>(n=455)</a:t>
            </a:r>
            <a:endParaRPr kumimoji="1" lang="ja-JP" altLang="en-US" sz="800" dirty="0"/>
          </a:p>
        </p:txBody>
      </p:sp>
      <p:sp>
        <p:nvSpPr>
          <p:cNvPr id="59" name="テキスト ボックス 58"/>
          <p:cNvSpPr txBox="1"/>
          <p:nvPr/>
        </p:nvSpPr>
        <p:spPr>
          <a:xfrm>
            <a:off x="7693061" y="5004625"/>
            <a:ext cx="574921" cy="215444"/>
          </a:xfrm>
          <a:prstGeom prst="rect">
            <a:avLst/>
          </a:prstGeom>
          <a:noFill/>
        </p:spPr>
        <p:txBody>
          <a:bodyPr wrap="square" rtlCol="0">
            <a:spAutoFit/>
          </a:bodyPr>
          <a:lstStyle/>
          <a:p>
            <a:r>
              <a:rPr kumimoji="1" lang="en-US" altLang="ja-JP" sz="800" dirty="0"/>
              <a:t>(n=459)</a:t>
            </a:r>
            <a:endParaRPr kumimoji="1" lang="ja-JP" altLang="en-US" sz="800" dirty="0"/>
          </a:p>
        </p:txBody>
      </p:sp>
      <p:sp>
        <p:nvSpPr>
          <p:cNvPr id="60" name="テキスト ボックス 59"/>
          <p:cNvSpPr txBox="1"/>
          <p:nvPr/>
        </p:nvSpPr>
        <p:spPr>
          <a:xfrm>
            <a:off x="7941155" y="5231455"/>
            <a:ext cx="574921" cy="215444"/>
          </a:xfrm>
          <a:prstGeom prst="rect">
            <a:avLst/>
          </a:prstGeom>
          <a:noFill/>
        </p:spPr>
        <p:txBody>
          <a:bodyPr wrap="square" rtlCol="0">
            <a:spAutoFit/>
          </a:bodyPr>
          <a:lstStyle/>
          <a:p>
            <a:r>
              <a:rPr kumimoji="1" lang="en-US" altLang="ja-JP" sz="800" dirty="0"/>
              <a:t>(n=458)</a:t>
            </a:r>
            <a:endParaRPr kumimoji="1" lang="ja-JP" altLang="en-US" sz="800" dirty="0"/>
          </a:p>
        </p:txBody>
      </p:sp>
      <p:sp>
        <p:nvSpPr>
          <p:cNvPr id="61" name="テキスト ボックス 60"/>
          <p:cNvSpPr txBox="1"/>
          <p:nvPr/>
        </p:nvSpPr>
        <p:spPr>
          <a:xfrm>
            <a:off x="7498132" y="5447651"/>
            <a:ext cx="574921" cy="215444"/>
          </a:xfrm>
          <a:prstGeom prst="rect">
            <a:avLst/>
          </a:prstGeom>
          <a:noFill/>
        </p:spPr>
        <p:txBody>
          <a:bodyPr wrap="square" rtlCol="0">
            <a:spAutoFit/>
          </a:bodyPr>
          <a:lstStyle/>
          <a:p>
            <a:r>
              <a:rPr kumimoji="1" lang="en-US" altLang="ja-JP" sz="800" dirty="0"/>
              <a:t>(n=457)</a:t>
            </a:r>
            <a:endParaRPr kumimoji="1" lang="ja-JP" altLang="en-US" sz="800" dirty="0"/>
          </a:p>
        </p:txBody>
      </p:sp>
      <p:sp>
        <p:nvSpPr>
          <p:cNvPr id="62" name="テキスト ボックス 61"/>
          <p:cNvSpPr txBox="1"/>
          <p:nvPr/>
        </p:nvSpPr>
        <p:spPr>
          <a:xfrm>
            <a:off x="6959407" y="5674479"/>
            <a:ext cx="574921" cy="215444"/>
          </a:xfrm>
          <a:prstGeom prst="rect">
            <a:avLst/>
          </a:prstGeom>
          <a:noFill/>
        </p:spPr>
        <p:txBody>
          <a:bodyPr wrap="square" rtlCol="0">
            <a:spAutoFit/>
          </a:bodyPr>
          <a:lstStyle/>
          <a:p>
            <a:r>
              <a:rPr kumimoji="1" lang="en-US" altLang="ja-JP" sz="800" dirty="0"/>
              <a:t>(n=460)</a:t>
            </a:r>
            <a:endParaRPr kumimoji="1" lang="ja-JP" altLang="en-US" sz="800" dirty="0"/>
          </a:p>
        </p:txBody>
      </p:sp>
      <p:sp>
        <p:nvSpPr>
          <p:cNvPr id="63" name="テキスト ボックス 62"/>
          <p:cNvSpPr txBox="1"/>
          <p:nvPr/>
        </p:nvSpPr>
        <p:spPr>
          <a:xfrm>
            <a:off x="6845989" y="5911941"/>
            <a:ext cx="574921" cy="215444"/>
          </a:xfrm>
          <a:prstGeom prst="rect">
            <a:avLst/>
          </a:prstGeom>
          <a:noFill/>
        </p:spPr>
        <p:txBody>
          <a:bodyPr wrap="square" rtlCol="0">
            <a:spAutoFit/>
          </a:bodyPr>
          <a:lstStyle/>
          <a:p>
            <a:r>
              <a:rPr kumimoji="1" lang="en-US" altLang="ja-JP" sz="800" dirty="0"/>
              <a:t>(n=454)</a:t>
            </a:r>
            <a:endParaRPr kumimoji="1" lang="ja-JP" altLang="en-US" sz="800" dirty="0"/>
          </a:p>
        </p:txBody>
      </p:sp>
      <p:sp>
        <p:nvSpPr>
          <p:cNvPr id="64" name="テキスト ボックス 63"/>
          <p:cNvSpPr txBox="1"/>
          <p:nvPr/>
        </p:nvSpPr>
        <p:spPr>
          <a:xfrm>
            <a:off x="6753842" y="6117506"/>
            <a:ext cx="574921" cy="215444"/>
          </a:xfrm>
          <a:prstGeom prst="rect">
            <a:avLst/>
          </a:prstGeom>
          <a:noFill/>
        </p:spPr>
        <p:txBody>
          <a:bodyPr wrap="square" rtlCol="0">
            <a:spAutoFit/>
          </a:bodyPr>
          <a:lstStyle/>
          <a:p>
            <a:r>
              <a:rPr kumimoji="1" lang="en-US" altLang="ja-JP" sz="800" dirty="0"/>
              <a:t>(n=455)</a:t>
            </a:r>
            <a:endParaRPr kumimoji="1" lang="ja-JP" altLang="en-US" sz="800" dirty="0"/>
          </a:p>
        </p:txBody>
      </p:sp>
      <p:sp>
        <p:nvSpPr>
          <p:cNvPr id="65" name="テキスト ボックス 64"/>
          <p:cNvSpPr txBox="1"/>
          <p:nvPr/>
        </p:nvSpPr>
        <p:spPr>
          <a:xfrm>
            <a:off x="7969494" y="6344336"/>
            <a:ext cx="574921" cy="215444"/>
          </a:xfrm>
          <a:prstGeom prst="rect">
            <a:avLst/>
          </a:prstGeom>
          <a:noFill/>
        </p:spPr>
        <p:txBody>
          <a:bodyPr wrap="square" rtlCol="0">
            <a:spAutoFit/>
          </a:bodyPr>
          <a:lstStyle/>
          <a:p>
            <a:r>
              <a:rPr kumimoji="1" lang="en-US" altLang="ja-JP" sz="800" dirty="0"/>
              <a:t>(n=460)</a:t>
            </a:r>
            <a:endParaRPr kumimoji="1" lang="ja-JP" altLang="en-US" sz="800" dirty="0"/>
          </a:p>
        </p:txBody>
      </p:sp>
      <p:sp>
        <p:nvSpPr>
          <p:cNvPr id="39" name="正方形/長方形 38"/>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a:defRPr/>
            </a:pPr>
            <a:r>
              <a:rPr lang="ja-JP" altLang="en-US"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質問６「将来の大阪を考えるにあたって、以下のことがどのくらい大切だと思いますか。」</a:t>
            </a:r>
            <a:r>
              <a:rPr lang="en-US" altLang="ja-JP" sz="1400" kern="0" dirty="0">
                <a:solidFill>
                  <a:srgbClr val="000000"/>
                </a:solidFill>
                <a:latin typeface="+mj-ea"/>
                <a:ea typeface="+mj-ea"/>
                <a:cs typeface="Meiryo UI" pitchFamily="50" charset="-128"/>
              </a:rPr>
              <a:t>)</a:t>
            </a:r>
          </a:p>
          <a:p>
            <a:pPr>
              <a:defRPr/>
            </a:pPr>
            <a:r>
              <a:rPr lang="ja-JP" altLang="en-US" sz="1400" kern="0" dirty="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　　　⇒ </a:t>
            </a:r>
            <a:r>
              <a:rPr lang="ja-JP" altLang="en-US" sz="1400" kern="0" dirty="0">
                <a:solidFill>
                  <a:srgbClr val="000000"/>
                </a:solidFill>
                <a:latin typeface="+mj-ea"/>
                <a:ea typeface="+mj-ea"/>
                <a:cs typeface="Meiryo UI" pitchFamily="50" charset="-128"/>
              </a:rPr>
              <a:t>「大切だと思う」又は「どちらかというと大切だと思う」と回答した者の割合</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定住者、移住者別</a:t>
            </a:r>
            <a:r>
              <a:rPr lang="en-US" altLang="ja-JP" sz="1200" kern="0" dirty="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317078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グラフ 52"/>
          <p:cNvGraphicFramePr>
            <a:graphicFrameLocks/>
          </p:cNvGraphicFramePr>
          <p:nvPr/>
        </p:nvGraphicFramePr>
        <p:xfrm>
          <a:off x="4471660" y="2929654"/>
          <a:ext cx="4608000" cy="21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0" name="グラフ 69"/>
          <p:cNvGraphicFramePr>
            <a:graphicFrameLocks/>
          </p:cNvGraphicFramePr>
          <p:nvPr/>
        </p:nvGraphicFramePr>
        <p:xfrm>
          <a:off x="4400536" y="780570"/>
          <a:ext cx="4608000" cy="21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2" name="グラフ 71"/>
          <p:cNvGraphicFramePr>
            <a:graphicFrameLocks/>
          </p:cNvGraphicFramePr>
          <p:nvPr/>
        </p:nvGraphicFramePr>
        <p:xfrm>
          <a:off x="38753" y="2785054"/>
          <a:ext cx="4608000" cy="21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グラフ 70"/>
          <p:cNvGraphicFramePr>
            <a:graphicFrameLocks/>
          </p:cNvGraphicFramePr>
          <p:nvPr/>
        </p:nvGraphicFramePr>
        <p:xfrm>
          <a:off x="45264" y="4777334"/>
          <a:ext cx="4608000" cy="212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グラフ 72"/>
          <p:cNvGraphicFramePr>
            <a:graphicFrameLocks/>
          </p:cNvGraphicFramePr>
          <p:nvPr/>
        </p:nvGraphicFramePr>
        <p:xfrm>
          <a:off x="45264" y="784923"/>
          <a:ext cx="4608000" cy="2124000"/>
        </p:xfrm>
        <a:graphic>
          <a:graphicData uri="http://schemas.openxmlformats.org/drawingml/2006/chart">
            <c:chart xmlns:c="http://schemas.openxmlformats.org/drawingml/2006/chart" xmlns:r="http://schemas.openxmlformats.org/officeDocument/2006/relationships" r:id="rId6"/>
          </a:graphicData>
        </a:graphic>
      </p:graphicFrame>
      <p:sp>
        <p:nvSpPr>
          <p:cNvPr id="41" name="正方形/長方形 40"/>
          <p:cNvSpPr/>
          <p:nvPr/>
        </p:nvSpPr>
        <p:spPr>
          <a:xfrm>
            <a:off x="29343" y="489902"/>
            <a:ext cx="9055514" cy="32871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世代別に、上位３つの項目をみると、</a:t>
            </a:r>
            <a:r>
              <a:rPr kumimoji="1" lang="ja-JP" altLang="en-US" sz="1200" dirty="0">
                <a:solidFill>
                  <a:prstClr val="black"/>
                </a:solidFill>
                <a:latin typeface="+mn-ea"/>
                <a:cs typeface="Meiryo UI" panose="020B0604030504040204" pitchFamily="50" charset="-128"/>
              </a:rPr>
              <a:t>「誰もがいつまでも健康でいられる都市であること」を大切と思う割合が高い。</a:t>
            </a:r>
          </a:p>
        </p:txBody>
      </p:sp>
      <p:sp>
        <p:nvSpPr>
          <p:cNvPr id="5" name="テキスト ボックス 4"/>
          <p:cNvSpPr txBox="1"/>
          <p:nvPr/>
        </p:nvSpPr>
        <p:spPr>
          <a:xfrm>
            <a:off x="-40338" y="753992"/>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p>
        </p:txBody>
      </p:sp>
      <p:sp>
        <p:nvSpPr>
          <p:cNvPr id="27" name="テキスト ボックス 26"/>
          <p:cNvSpPr txBox="1"/>
          <p:nvPr/>
        </p:nvSpPr>
        <p:spPr>
          <a:xfrm>
            <a:off x="0" y="2759814"/>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p>
        </p:txBody>
      </p:sp>
      <p:sp>
        <p:nvSpPr>
          <p:cNvPr id="28" name="テキスト ボックス 27"/>
          <p:cNvSpPr txBox="1"/>
          <p:nvPr/>
        </p:nvSpPr>
        <p:spPr>
          <a:xfrm>
            <a:off x="0" y="474214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p>
        </p:txBody>
      </p:sp>
      <p:sp>
        <p:nvSpPr>
          <p:cNvPr id="29" name="テキスト ボックス 28"/>
          <p:cNvSpPr txBox="1"/>
          <p:nvPr/>
        </p:nvSpPr>
        <p:spPr>
          <a:xfrm>
            <a:off x="4694316" y="761349"/>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p>
        </p:txBody>
      </p:sp>
      <p:sp>
        <p:nvSpPr>
          <p:cNvPr id="30" name="テキスト ボックス 29"/>
          <p:cNvSpPr txBox="1"/>
          <p:nvPr/>
        </p:nvSpPr>
        <p:spPr>
          <a:xfrm>
            <a:off x="4694316" y="2815891"/>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p>
        </p:txBody>
      </p:sp>
      <p:sp>
        <p:nvSpPr>
          <p:cNvPr id="31" name="正方形/長方形 30"/>
          <p:cNvSpPr/>
          <p:nvPr/>
        </p:nvSpPr>
        <p:spPr>
          <a:xfrm>
            <a:off x="1129871" y="942156"/>
            <a:ext cx="3564000" cy="125613"/>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2" name="正方形/長方形 31"/>
          <p:cNvSpPr/>
          <p:nvPr/>
        </p:nvSpPr>
        <p:spPr>
          <a:xfrm>
            <a:off x="636958" y="1734502"/>
            <a:ext cx="414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3" name="正方形/長方形 32"/>
          <p:cNvSpPr/>
          <p:nvPr/>
        </p:nvSpPr>
        <p:spPr>
          <a:xfrm>
            <a:off x="686712" y="2546011"/>
            <a:ext cx="3708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4" name="正方形/長方形 33"/>
          <p:cNvSpPr/>
          <p:nvPr/>
        </p:nvSpPr>
        <p:spPr>
          <a:xfrm>
            <a:off x="5466063" y="945888"/>
            <a:ext cx="3672000" cy="139259"/>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7" name="正方形/長方形 36"/>
          <p:cNvSpPr/>
          <p:nvPr/>
        </p:nvSpPr>
        <p:spPr>
          <a:xfrm>
            <a:off x="5061421" y="3877713"/>
            <a:ext cx="3888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4730937" y="3397733"/>
            <a:ext cx="4176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0" name="正方形/長方形 39"/>
          <p:cNvSpPr/>
          <p:nvPr/>
        </p:nvSpPr>
        <p:spPr>
          <a:xfrm>
            <a:off x="5122413" y="4694058"/>
            <a:ext cx="385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2" name="正方形/長方形 41"/>
          <p:cNvSpPr/>
          <p:nvPr/>
        </p:nvSpPr>
        <p:spPr>
          <a:xfrm>
            <a:off x="304903" y="3259421"/>
            <a:ext cx="4104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3" name="正方形/長方形 42"/>
          <p:cNvSpPr/>
          <p:nvPr/>
        </p:nvSpPr>
        <p:spPr>
          <a:xfrm>
            <a:off x="1128264" y="2934841"/>
            <a:ext cx="342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4" name="正方形/長方形 43"/>
          <p:cNvSpPr/>
          <p:nvPr/>
        </p:nvSpPr>
        <p:spPr>
          <a:xfrm>
            <a:off x="697262" y="4532208"/>
            <a:ext cx="378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5" name="正方形/長方形 44"/>
          <p:cNvSpPr/>
          <p:nvPr/>
        </p:nvSpPr>
        <p:spPr>
          <a:xfrm>
            <a:off x="697731" y="6532434"/>
            <a:ext cx="3528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6" name="正方形/長方形 45"/>
          <p:cNvSpPr/>
          <p:nvPr/>
        </p:nvSpPr>
        <p:spPr>
          <a:xfrm>
            <a:off x="645885" y="5723831"/>
            <a:ext cx="3564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7" name="正方形/長方形 46"/>
          <p:cNvSpPr/>
          <p:nvPr/>
        </p:nvSpPr>
        <p:spPr>
          <a:xfrm>
            <a:off x="1144036" y="4926208"/>
            <a:ext cx="3564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8" name="正方形/長方形 47"/>
          <p:cNvSpPr/>
          <p:nvPr/>
        </p:nvSpPr>
        <p:spPr>
          <a:xfrm>
            <a:off x="4672975" y="1243542"/>
            <a:ext cx="439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0" name="正方形/長方形 49"/>
          <p:cNvSpPr/>
          <p:nvPr/>
        </p:nvSpPr>
        <p:spPr>
          <a:xfrm>
            <a:off x="5047747" y="2539569"/>
            <a:ext cx="403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9" name="テキスト ボックス 38"/>
          <p:cNvSpPr txBox="1"/>
          <p:nvPr/>
        </p:nvSpPr>
        <p:spPr>
          <a:xfrm>
            <a:off x="4232664" y="905951"/>
            <a:ext cx="705634" cy="200055"/>
          </a:xfrm>
          <a:prstGeom prst="rect">
            <a:avLst/>
          </a:prstGeom>
          <a:noFill/>
        </p:spPr>
        <p:txBody>
          <a:bodyPr wrap="square" rtlCol="0">
            <a:spAutoFit/>
          </a:bodyPr>
          <a:lstStyle/>
          <a:p>
            <a:r>
              <a:rPr kumimoji="1" lang="en-US" altLang="ja-JP" sz="700" dirty="0"/>
              <a:t>(n=179)</a:t>
            </a:r>
            <a:endParaRPr kumimoji="1" lang="ja-JP" altLang="en-US" sz="700" dirty="0"/>
          </a:p>
        </p:txBody>
      </p:sp>
      <p:sp>
        <p:nvSpPr>
          <p:cNvPr id="51" name="テキスト ボックス 50"/>
          <p:cNvSpPr txBox="1"/>
          <p:nvPr/>
        </p:nvSpPr>
        <p:spPr>
          <a:xfrm>
            <a:off x="4341054" y="1707647"/>
            <a:ext cx="705634" cy="200055"/>
          </a:xfrm>
          <a:prstGeom prst="rect">
            <a:avLst/>
          </a:prstGeom>
          <a:noFill/>
        </p:spPr>
        <p:txBody>
          <a:bodyPr wrap="square" rtlCol="0">
            <a:spAutoFit/>
          </a:bodyPr>
          <a:lstStyle/>
          <a:p>
            <a:r>
              <a:rPr kumimoji="1" lang="en-US" altLang="ja-JP" sz="700" dirty="0"/>
              <a:t>(n=182)</a:t>
            </a:r>
            <a:endParaRPr kumimoji="1" lang="ja-JP" altLang="en-US" sz="700" dirty="0"/>
          </a:p>
        </p:txBody>
      </p:sp>
      <p:sp>
        <p:nvSpPr>
          <p:cNvPr id="74" name="テキスト ボックス 73"/>
          <p:cNvSpPr txBox="1"/>
          <p:nvPr/>
        </p:nvSpPr>
        <p:spPr>
          <a:xfrm>
            <a:off x="3761133" y="1066910"/>
            <a:ext cx="705634" cy="200055"/>
          </a:xfrm>
          <a:prstGeom prst="rect">
            <a:avLst/>
          </a:prstGeom>
          <a:noFill/>
        </p:spPr>
        <p:txBody>
          <a:bodyPr wrap="square" rtlCol="0">
            <a:spAutoFit/>
          </a:bodyPr>
          <a:lstStyle/>
          <a:p>
            <a:r>
              <a:rPr kumimoji="1" lang="en-US" altLang="ja-JP" sz="700" dirty="0"/>
              <a:t>(n=179)</a:t>
            </a:r>
            <a:endParaRPr kumimoji="1" lang="ja-JP" altLang="en-US" sz="700" dirty="0"/>
          </a:p>
        </p:txBody>
      </p:sp>
      <p:sp>
        <p:nvSpPr>
          <p:cNvPr id="75" name="テキスト ボックス 74"/>
          <p:cNvSpPr txBox="1"/>
          <p:nvPr/>
        </p:nvSpPr>
        <p:spPr>
          <a:xfrm>
            <a:off x="3850385" y="1228850"/>
            <a:ext cx="705634" cy="200055"/>
          </a:xfrm>
          <a:prstGeom prst="rect">
            <a:avLst/>
          </a:prstGeom>
          <a:noFill/>
        </p:spPr>
        <p:txBody>
          <a:bodyPr wrap="square" rtlCol="0">
            <a:spAutoFit/>
          </a:bodyPr>
          <a:lstStyle/>
          <a:p>
            <a:r>
              <a:rPr kumimoji="1" lang="en-US" altLang="ja-JP" sz="700" dirty="0"/>
              <a:t>(n=182)</a:t>
            </a:r>
            <a:endParaRPr kumimoji="1" lang="ja-JP" altLang="en-US" sz="700" dirty="0"/>
          </a:p>
        </p:txBody>
      </p:sp>
      <p:sp>
        <p:nvSpPr>
          <p:cNvPr id="76" name="テキスト ボックス 75"/>
          <p:cNvSpPr txBox="1"/>
          <p:nvPr/>
        </p:nvSpPr>
        <p:spPr>
          <a:xfrm>
            <a:off x="3526300" y="1389402"/>
            <a:ext cx="705634" cy="200055"/>
          </a:xfrm>
          <a:prstGeom prst="rect">
            <a:avLst/>
          </a:prstGeom>
          <a:noFill/>
        </p:spPr>
        <p:txBody>
          <a:bodyPr wrap="square" rtlCol="0">
            <a:spAutoFit/>
          </a:bodyPr>
          <a:lstStyle/>
          <a:p>
            <a:r>
              <a:rPr kumimoji="1" lang="en-US" altLang="ja-JP" sz="700" dirty="0"/>
              <a:t>(n=177)</a:t>
            </a:r>
            <a:endParaRPr kumimoji="1" lang="ja-JP" altLang="en-US" sz="700" dirty="0"/>
          </a:p>
        </p:txBody>
      </p:sp>
      <p:sp>
        <p:nvSpPr>
          <p:cNvPr id="77" name="テキスト ボックス 76"/>
          <p:cNvSpPr txBox="1"/>
          <p:nvPr/>
        </p:nvSpPr>
        <p:spPr>
          <a:xfrm>
            <a:off x="3730448" y="1542349"/>
            <a:ext cx="705634" cy="200055"/>
          </a:xfrm>
          <a:prstGeom prst="rect">
            <a:avLst/>
          </a:prstGeom>
          <a:noFill/>
        </p:spPr>
        <p:txBody>
          <a:bodyPr wrap="square" rtlCol="0">
            <a:spAutoFit/>
          </a:bodyPr>
          <a:lstStyle/>
          <a:p>
            <a:r>
              <a:rPr kumimoji="1" lang="en-US" altLang="ja-JP" sz="700" dirty="0"/>
              <a:t>(n=179)</a:t>
            </a:r>
            <a:endParaRPr kumimoji="1" lang="ja-JP" altLang="en-US" sz="700" dirty="0"/>
          </a:p>
        </p:txBody>
      </p:sp>
      <p:sp>
        <p:nvSpPr>
          <p:cNvPr id="78" name="テキスト ボックス 77"/>
          <p:cNvSpPr txBox="1"/>
          <p:nvPr/>
        </p:nvSpPr>
        <p:spPr>
          <a:xfrm>
            <a:off x="3501866" y="1866257"/>
            <a:ext cx="705634" cy="200055"/>
          </a:xfrm>
          <a:prstGeom prst="rect">
            <a:avLst/>
          </a:prstGeom>
          <a:noFill/>
        </p:spPr>
        <p:txBody>
          <a:bodyPr wrap="square" rtlCol="0">
            <a:spAutoFit/>
          </a:bodyPr>
          <a:lstStyle/>
          <a:p>
            <a:r>
              <a:rPr kumimoji="1" lang="en-US" altLang="ja-JP" sz="700" dirty="0"/>
              <a:t>(n=180)</a:t>
            </a:r>
            <a:endParaRPr kumimoji="1" lang="ja-JP" altLang="en-US" sz="700" dirty="0"/>
          </a:p>
        </p:txBody>
      </p:sp>
      <p:sp>
        <p:nvSpPr>
          <p:cNvPr id="79" name="テキスト ボックス 78"/>
          <p:cNvSpPr txBox="1"/>
          <p:nvPr/>
        </p:nvSpPr>
        <p:spPr>
          <a:xfrm>
            <a:off x="3666769" y="2036952"/>
            <a:ext cx="705634" cy="200055"/>
          </a:xfrm>
          <a:prstGeom prst="rect">
            <a:avLst/>
          </a:prstGeom>
          <a:noFill/>
        </p:spPr>
        <p:txBody>
          <a:bodyPr wrap="square" rtlCol="0">
            <a:spAutoFit/>
          </a:bodyPr>
          <a:lstStyle/>
          <a:p>
            <a:r>
              <a:rPr kumimoji="1" lang="en-US" altLang="ja-JP" sz="700" dirty="0"/>
              <a:t>(n=182)</a:t>
            </a:r>
            <a:endParaRPr kumimoji="1" lang="ja-JP" altLang="en-US" sz="700" dirty="0"/>
          </a:p>
        </p:txBody>
      </p:sp>
      <p:sp>
        <p:nvSpPr>
          <p:cNvPr id="80" name="テキスト ボックス 79"/>
          <p:cNvSpPr txBox="1"/>
          <p:nvPr/>
        </p:nvSpPr>
        <p:spPr>
          <a:xfrm>
            <a:off x="3544796" y="2196975"/>
            <a:ext cx="705634" cy="200055"/>
          </a:xfrm>
          <a:prstGeom prst="rect">
            <a:avLst/>
          </a:prstGeom>
          <a:noFill/>
        </p:spPr>
        <p:txBody>
          <a:bodyPr wrap="square" rtlCol="0">
            <a:spAutoFit/>
          </a:bodyPr>
          <a:lstStyle/>
          <a:p>
            <a:r>
              <a:rPr kumimoji="1" lang="en-US" altLang="ja-JP" sz="700" dirty="0"/>
              <a:t>(n=179)</a:t>
            </a:r>
            <a:endParaRPr kumimoji="1" lang="ja-JP" altLang="en-US" sz="700" dirty="0"/>
          </a:p>
        </p:txBody>
      </p:sp>
      <p:sp>
        <p:nvSpPr>
          <p:cNvPr id="81" name="テキスト ボックス 80"/>
          <p:cNvSpPr txBox="1"/>
          <p:nvPr/>
        </p:nvSpPr>
        <p:spPr>
          <a:xfrm>
            <a:off x="3351324" y="2366677"/>
            <a:ext cx="705634" cy="200055"/>
          </a:xfrm>
          <a:prstGeom prst="rect">
            <a:avLst/>
          </a:prstGeom>
          <a:noFill/>
        </p:spPr>
        <p:txBody>
          <a:bodyPr wrap="square" rtlCol="0">
            <a:spAutoFit/>
          </a:bodyPr>
          <a:lstStyle/>
          <a:p>
            <a:r>
              <a:rPr kumimoji="1" lang="en-US" altLang="ja-JP" sz="700" dirty="0"/>
              <a:t>(n=180)</a:t>
            </a:r>
            <a:endParaRPr kumimoji="1" lang="ja-JP" altLang="en-US" sz="700" dirty="0"/>
          </a:p>
        </p:txBody>
      </p:sp>
      <p:sp>
        <p:nvSpPr>
          <p:cNvPr id="82" name="テキスト ボックス 81"/>
          <p:cNvSpPr txBox="1"/>
          <p:nvPr/>
        </p:nvSpPr>
        <p:spPr>
          <a:xfrm>
            <a:off x="3983060" y="2510223"/>
            <a:ext cx="705634" cy="200055"/>
          </a:xfrm>
          <a:prstGeom prst="rect">
            <a:avLst/>
          </a:prstGeom>
          <a:noFill/>
        </p:spPr>
        <p:txBody>
          <a:bodyPr wrap="square" rtlCol="0">
            <a:spAutoFit/>
          </a:bodyPr>
          <a:lstStyle/>
          <a:p>
            <a:r>
              <a:rPr kumimoji="1" lang="en-US" altLang="ja-JP" sz="700" dirty="0"/>
              <a:t>(n=180)</a:t>
            </a:r>
            <a:endParaRPr kumimoji="1" lang="ja-JP" altLang="en-US" sz="700" dirty="0"/>
          </a:p>
        </p:txBody>
      </p:sp>
      <p:sp>
        <p:nvSpPr>
          <p:cNvPr id="83" name="テキスト ボックス 82"/>
          <p:cNvSpPr txBox="1"/>
          <p:nvPr/>
        </p:nvSpPr>
        <p:spPr>
          <a:xfrm>
            <a:off x="4106804" y="2903842"/>
            <a:ext cx="705634" cy="200055"/>
          </a:xfrm>
          <a:prstGeom prst="rect">
            <a:avLst/>
          </a:prstGeom>
          <a:noFill/>
        </p:spPr>
        <p:txBody>
          <a:bodyPr wrap="square" rtlCol="0">
            <a:spAutoFit/>
          </a:bodyPr>
          <a:lstStyle/>
          <a:p>
            <a:r>
              <a:rPr kumimoji="1" lang="en-US" altLang="ja-JP" sz="700" dirty="0"/>
              <a:t>(n=184)</a:t>
            </a:r>
            <a:endParaRPr kumimoji="1" lang="ja-JP" altLang="en-US" sz="700" dirty="0"/>
          </a:p>
        </p:txBody>
      </p:sp>
      <p:sp>
        <p:nvSpPr>
          <p:cNvPr id="84" name="テキスト ボックス 83"/>
          <p:cNvSpPr txBox="1"/>
          <p:nvPr/>
        </p:nvSpPr>
        <p:spPr>
          <a:xfrm>
            <a:off x="3884266" y="3705538"/>
            <a:ext cx="705634" cy="200055"/>
          </a:xfrm>
          <a:prstGeom prst="rect">
            <a:avLst/>
          </a:prstGeom>
          <a:noFill/>
        </p:spPr>
        <p:txBody>
          <a:bodyPr wrap="square" rtlCol="0">
            <a:spAutoFit/>
          </a:bodyPr>
          <a:lstStyle/>
          <a:p>
            <a:r>
              <a:rPr kumimoji="1" lang="en-US" altLang="ja-JP" sz="700" dirty="0"/>
              <a:t>(n=180)</a:t>
            </a:r>
            <a:endParaRPr kumimoji="1" lang="ja-JP" altLang="en-US" sz="700" dirty="0"/>
          </a:p>
        </p:txBody>
      </p:sp>
      <p:sp>
        <p:nvSpPr>
          <p:cNvPr id="85" name="テキスト ボックス 84"/>
          <p:cNvSpPr txBox="1"/>
          <p:nvPr/>
        </p:nvSpPr>
        <p:spPr>
          <a:xfrm>
            <a:off x="3583019" y="3064801"/>
            <a:ext cx="705634" cy="200055"/>
          </a:xfrm>
          <a:prstGeom prst="rect">
            <a:avLst/>
          </a:prstGeom>
          <a:noFill/>
        </p:spPr>
        <p:txBody>
          <a:bodyPr wrap="square" rtlCol="0">
            <a:spAutoFit/>
          </a:bodyPr>
          <a:lstStyle/>
          <a:p>
            <a:r>
              <a:rPr kumimoji="1" lang="en-US" altLang="ja-JP" sz="700" dirty="0"/>
              <a:t>(n=179)</a:t>
            </a:r>
            <a:endParaRPr kumimoji="1" lang="ja-JP" altLang="en-US" sz="700" dirty="0"/>
          </a:p>
        </p:txBody>
      </p:sp>
      <p:sp>
        <p:nvSpPr>
          <p:cNvPr id="86" name="テキスト ボックス 85"/>
          <p:cNvSpPr txBox="1"/>
          <p:nvPr/>
        </p:nvSpPr>
        <p:spPr>
          <a:xfrm>
            <a:off x="3977076" y="3226741"/>
            <a:ext cx="705634" cy="200055"/>
          </a:xfrm>
          <a:prstGeom prst="rect">
            <a:avLst/>
          </a:prstGeom>
          <a:noFill/>
        </p:spPr>
        <p:txBody>
          <a:bodyPr wrap="square" rtlCol="0">
            <a:spAutoFit/>
          </a:bodyPr>
          <a:lstStyle/>
          <a:p>
            <a:r>
              <a:rPr kumimoji="1" lang="en-US" altLang="ja-JP" sz="700" dirty="0"/>
              <a:t>(n=181)</a:t>
            </a:r>
            <a:endParaRPr kumimoji="1" lang="ja-JP" altLang="en-US" sz="700" dirty="0"/>
          </a:p>
        </p:txBody>
      </p:sp>
      <p:sp>
        <p:nvSpPr>
          <p:cNvPr id="87" name="テキスト ボックス 86"/>
          <p:cNvSpPr txBox="1"/>
          <p:nvPr/>
        </p:nvSpPr>
        <p:spPr>
          <a:xfrm>
            <a:off x="3600735" y="3387293"/>
            <a:ext cx="705634" cy="200055"/>
          </a:xfrm>
          <a:prstGeom prst="rect">
            <a:avLst/>
          </a:prstGeom>
          <a:noFill/>
        </p:spPr>
        <p:txBody>
          <a:bodyPr wrap="square" rtlCol="0">
            <a:spAutoFit/>
          </a:bodyPr>
          <a:lstStyle/>
          <a:p>
            <a:r>
              <a:rPr kumimoji="1" lang="en-US" altLang="ja-JP" sz="700" dirty="0"/>
              <a:t>(n=182)</a:t>
            </a:r>
            <a:endParaRPr kumimoji="1" lang="ja-JP" altLang="en-US" sz="700" dirty="0"/>
          </a:p>
        </p:txBody>
      </p:sp>
      <p:sp>
        <p:nvSpPr>
          <p:cNvPr id="88" name="テキスト ボックス 87"/>
          <p:cNvSpPr txBox="1"/>
          <p:nvPr/>
        </p:nvSpPr>
        <p:spPr>
          <a:xfrm>
            <a:off x="3717799" y="3540240"/>
            <a:ext cx="705634" cy="200055"/>
          </a:xfrm>
          <a:prstGeom prst="rect">
            <a:avLst/>
          </a:prstGeom>
          <a:noFill/>
        </p:spPr>
        <p:txBody>
          <a:bodyPr wrap="square" rtlCol="0">
            <a:spAutoFit/>
          </a:bodyPr>
          <a:lstStyle/>
          <a:p>
            <a:r>
              <a:rPr kumimoji="1" lang="en-US" altLang="ja-JP" sz="700" dirty="0"/>
              <a:t>(n=179)</a:t>
            </a:r>
            <a:endParaRPr kumimoji="1" lang="ja-JP" altLang="en-US" sz="700" dirty="0"/>
          </a:p>
        </p:txBody>
      </p:sp>
      <p:sp>
        <p:nvSpPr>
          <p:cNvPr id="89" name="テキスト ボックス 88"/>
          <p:cNvSpPr txBox="1"/>
          <p:nvPr/>
        </p:nvSpPr>
        <p:spPr>
          <a:xfrm>
            <a:off x="3428260" y="3864148"/>
            <a:ext cx="705634" cy="200055"/>
          </a:xfrm>
          <a:prstGeom prst="rect">
            <a:avLst/>
          </a:prstGeom>
          <a:noFill/>
        </p:spPr>
        <p:txBody>
          <a:bodyPr wrap="square" rtlCol="0">
            <a:spAutoFit/>
          </a:bodyPr>
          <a:lstStyle/>
          <a:p>
            <a:r>
              <a:rPr kumimoji="1" lang="en-US" altLang="ja-JP" sz="700" dirty="0"/>
              <a:t>(n=180)</a:t>
            </a:r>
            <a:endParaRPr kumimoji="1" lang="ja-JP" altLang="en-US" sz="700" dirty="0"/>
          </a:p>
        </p:txBody>
      </p:sp>
      <p:sp>
        <p:nvSpPr>
          <p:cNvPr id="90" name="テキスト ボックス 89"/>
          <p:cNvSpPr txBox="1"/>
          <p:nvPr/>
        </p:nvSpPr>
        <p:spPr>
          <a:xfrm>
            <a:off x="3323189" y="4034843"/>
            <a:ext cx="705634" cy="200055"/>
          </a:xfrm>
          <a:prstGeom prst="rect">
            <a:avLst/>
          </a:prstGeom>
          <a:noFill/>
        </p:spPr>
        <p:txBody>
          <a:bodyPr wrap="square" rtlCol="0">
            <a:spAutoFit/>
          </a:bodyPr>
          <a:lstStyle/>
          <a:p>
            <a:r>
              <a:rPr kumimoji="1" lang="en-US" altLang="ja-JP" sz="700" dirty="0"/>
              <a:t>(n=185)</a:t>
            </a:r>
            <a:endParaRPr kumimoji="1" lang="ja-JP" altLang="en-US" sz="700" dirty="0"/>
          </a:p>
        </p:txBody>
      </p:sp>
      <p:sp>
        <p:nvSpPr>
          <p:cNvPr id="91" name="テキスト ボックス 90"/>
          <p:cNvSpPr txBox="1"/>
          <p:nvPr/>
        </p:nvSpPr>
        <p:spPr>
          <a:xfrm>
            <a:off x="3018336" y="4194866"/>
            <a:ext cx="705634" cy="200055"/>
          </a:xfrm>
          <a:prstGeom prst="rect">
            <a:avLst/>
          </a:prstGeom>
          <a:noFill/>
        </p:spPr>
        <p:txBody>
          <a:bodyPr wrap="square" rtlCol="0">
            <a:spAutoFit/>
          </a:bodyPr>
          <a:lstStyle/>
          <a:p>
            <a:r>
              <a:rPr kumimoji="1" lang="en-US" altLang="ja-JP" sz="700" dirty="0"/>
              <a:t>(n=182)</a:t>
            </a:r>
            <a:endParaRPr kumimoji="1" lang="ja-JP" altLang="en-US" sz="700" dirty="0"/>
          </a:p>
        </p:txBody>
      </p:sp>
      <p:sp>
        <p:nvSpPr>
          <p:cNvPr id="92" name="テキスト ボックス 91"/>
          <p:cNvSpPr txBox="1"/>
          <p:nvPr/>
        </p:nvSpPr>
        <p:spPr>
          <a:xfrm>
            <a:off x="2441690" y="4364568"/>
            <a:ext cx="705634" cy="200055"/>
          </a:xfrm>
          <a:prstGeom prst="rect">
            <a:avLst/>
          </a:prstGeom>
          <a:noFill/>
        </p:spPr>
        <p:txBody>
          <a:bodyPr wrap="square" rtlCol="0">
            <a:spAutoFit/>
          </a:bodyPr>
          <a:lstStyle/>
          <a:p>
            <a:r>
              <a:rPr kumimoji="1" lang="en-US" altLang="ja-JP" sz="700" dirty="0"/>
              <a:t>(n=180)</a:t>
            </a:r>
            <a:endParaRPr kumimoji="1" lang="ja-JP" altLang="en-US" sz="700" dirty="0"/>
          </a:p>
        </p:txBody>
      </p:sp>
      <p:sp>
        <p:nvSpPr>
          <p:cNvPr id="93" name="テキスト ボックス 92"/>
          <p:cNvSpPr txBox="1"/>
          <p:nvPr/>
        </p:nvSpPr>
        <p:spPr>
          <a:xfrm>
            <a:off x="4040079" y="4508114"/>
            <a:ext cx="705634" cy="200055"/>
          </a:xfrm>
          <a:prstGeom prst="rect">
            <a:avLst/>
          </a:prstGeom>
          <a:noFill/>
        </p:spPr>
        <p:txBody>
          <a:bodyPr wrap="square" rtlCol="0">
            <a:spAutoFit/>
          </a:bodyPr>
          <a:lstStyle/>
          <a:p>
            <a:r>
              <a:rPr kumimoji="1" lang="en-US" altLang="ja-JP" sz="700" dirty="0"/>
              <a:t>(n=183)</a:t>
            </a:r>
            <a:endParaRPr kumimoji="1" lang="ja-JP" altLang="en-US" sz="700" dirty="0"/>
          </a:p>
        </p:txBody>
      </p:sp>
      <p:sp>
        <p:nvSpPr>
          <p:cNvPr id="94" name="テキスト ボックス 93"/>
          <p:cNvSpPr txBox="1"/>
          <p:nvPr/>
        </p:nvSpPr>
        <p:spPr>
          <a:xfrm>
            <a:off x="4279219" y="4893326"/>
            <a:ext cx="705634" cy="200055"/>
          </a:xfrm>
          <a:prstGeom prst="rect">
            <a:avLst/>
          </a:prstGeom>
          <a:noFill/>
        </p:spPr>
        <p:txBody>
          <a:bodyPr wrap="square" rtlCol="0">
            <a:spAutoFit/>
          </a:bodyPr>
          <a:lstStyle/>
          <a:p>
            <a:r>
              <a:rPr kumimoji="1" lang="en-US" altLang="ja-JP" sz="700" dirty="0"/>
              <a:t>(n=189)</a:t>
            </a:r>
            <a:endParaRPr kumimoji="1" lang="ja-JP" altLang="en-US" sz="700" dirty="0"/>
          </a:p>
        </p:txBody>
      </p:sp>
      <p:sp>
        <p:nvSpPr>
          <p:cNvPr id="95" name="テキスト ボックス 94"/>
          <p:cNvSpPr txBox="1"/>
          <p:nvPr/>
        </p:nvSpPr>
        <p:spPr>
          <a:xfrm>
            <a:off x="3786702" y="5703731"/>
            <a:ext cx="705634" cy="200055"/>
          </a:xfrm>
          <a:prstGeom prst="rect">
            <a:avLst/>
          </a:prstGeom>
          <a:noFill/>
        </p:spPr>
        <p:txBody>
          <a:bodyPr wrap="square" rtlCol="0">
            <a:spAutoFit/>
          </a:bodyPr>
          <a:lstStyle/>
          <a:p>
            <a:r>
              <a:rPr kumimoji="1" lang="en-US" altLang="ja-JP" sz="700" dirty="0"/>
              <a:t>(n=188)</a:t>
            </a:r>
            <a:endParaRPr kumimoji="1" lang="ja-JP" altLang="en-US" sz="700" dirty="0"/>
          </a:p>
        </p:txBody>
      </p:sp>
      <p:sp>
        <p:nvSpPr>
          <p:cNvPr id="96" name="テキスト ボックス 95"/>
          <p:cNvSpPr txBox="1"/>
          <p:nvPr/>
        </p:nvSpPr>
        <p:spPr>
          <a:xfrm>
            <a:off x="3529009" y="5054285"/>
            <a:ext cx="705634" cy="200055"/>
          </a:xfrm>
          <a:prstGeom prst="rect">
            <a:avLst/>
          </a:prstGeom>
          <a:noFill/>
        </p:spPr>
        <p:txBody>
          <a:bodyPr wrap="square" rtlCol="0">
            <a:spAutoFit/>
          </a:bodyPr>
          <a:lstStyle/>
          <a:p>
            <a:r>
              <a:rPr kumimoji="1" lang="en-US" altLang="ja-JP" sz="700" dirty="0"/>
              <a:t>(n=185)</a:t>
            </a:r>
            <a:endParaRPr kumimoji="1" lang="ja-JP" altLang="en-US" sz="700" dirty="0"/>
          </a:p>
        </p:txBody>
      </p:sp>
      <p:sp>
        <p:nvSpPr>
          <p:cNvPr id="97" name="テキスト ボックス 96"/>
          <p:cNvSpPr txBox="1"/>
          <p:nvPr/>
        </p:nvSpPr>
        <p:spPr>
          <a:xfrm>
            <a:off x="3722766" y="5216225"/>
            <a:ext cx="705634" cy="200055"/>
          </a:xfrm>
          <a:prstGeom prst="rect">
            <a:avLst/>
          </a:prstGeom>
          <a:noFill/>
        </p:spPr>
        <p:txBody>
          <a:bodyPr wrap="square" rtlCol="0">
            <a:spAutoFit/>
          </a:bodyPr>
          <a:lstStyle/>
          <a:p>
            <a:r>
              <a:rPr kumimoji="1" lang="en-US" altLang="ja-JP" sz="700" dirty="0"/>
              <a:t>(n=186)</a:t>
            </a:r>
            <a:endParaRPr kumimoji="1" lang="ja-JP" altLang="en-US" sz="700" dirty="0"/>
          </a:p>
        </p:txBody>
      </p:sp>
      <p:sp>
        <p:nvSpPr>
          <p:cNvPr id="98" name="テキスト ボックス 97"/>
          <p:cNvSpPr txBox="1"/>
          <p:nvPr/>
        </p:nvSpPr>
        <p:spPr>
          <a:xfrm>
            <a:off x="3006799" y="5376777"/>
            <a:ext cx="705634" cy="200055"/>
          </a:xfrm>
          <a:prstGeom prst="rect">
            <a:avLst/>
          </a:prstGeom>
          <a:noFill/>
        </p:spPr>
        <p:txBody>
          <a:bodyPr wrap="square" rtlCol="0">
            <a:spAutoFit/>
          </a:bodyPr>
          <a:lstStyle/>
          <a:p>
            <a:r>
              <a:rPr kumimoji="1" lang="en-US" altLang="ja-JP" sz="700" dirty="0"/>
              <a:t>(n=185)</a:t>
            </a:r>
            <a:endParaRPr kumimoji="1" lang="ja-JP" altLang="en-US" sz="700" dirty="0"/>
          </a:p>
        </p:txBody>
      </p:sp>
      <p:sp>
        <p:nvSpPr>
          <p:cNvPr id="99" name="テキスト ボックス 98"/>
          <p:cNvSpPr txBox="1"/>
          <p:nvPr/>
        </p:nvSpPr>
        <p:spPr>
          <a:xfrm>
            <a:off x="3733458" y="5547142"/>
            <a:ext cx="705634" cy="200055"/>
          </a:xfrm>
          <a:prstGeom prst="rect">
            <a:avLst/>
          </a:prstGeom>
          <a:noFill/>
        </p:spPr>
        <p:txBody>
          <a:bodyPr wrap="square" rtlCol="0">
            <a:spAutoFit/>
          </a:bodyPr>
          <a:lstStyle/>
          <a:p>
            <a:r>
              <a:rPr kumimoji="1" lang="en-US" altLang="ja-JP" sz="700" dirty="0"/>
              <a:t>(n=185)</a:t>
            </a:r>
            <a:endParaRPr kumimoji="1" lang="ja-JP" altLang="en-US" sz="700" dirty="0"/>
          </a:p>
        </p:txBody>
      </p:sp>
      <p:sp>
        <p:nvSpPr>
          <p:cNvPr id="100" name="テキスト ボックス 99"/>
          <p:cNvSpPr txBox="1"/>
          <p:nvPr/>
        </p:nvSpPr>
        <p:spPr>
          <a:xfrm>
            <a:off x="3722591" y="5871050"/>
            <a:ext cx="705634" cy="200055"/>
          </a:xfrm>
          <a:prstGeom prst="rect">
            <a:avLst/>
          </a:prstGeom>
          <a:noFill/>
        </p:spPr>
        <p:txBody>
          <a:bodyPr wrap="square" rtlCol="0">
            <a:spAutoFit/>
          </a:bodyPr>
          <a:lstStyle/>
          <a:p>
            <a:r>
              <a:rPr kumimoji="1" lang="en-US" altLang="ja-JP" sz="700" dirty="0"/>
              <a:t>(n=185)</a:t>
            </a:r>
            <a:endParaRPr kumimoji="1" lang="ja-JP" altLang="en-US" sz="700" dirty="0"/>
          </a:p>
        </p:txBody>
      </p:sp>
      <p:sp>
        <p:nvSpPr>
          <p:cNvPr id="101" name="テキスト ボックス 100"/>
          <p:cNvSpPr txBox="1"/>
          <p:nvPr/>
        </p:nvSpPr>
        <p:spPr>
          <a:xfrm>
            <a:off x="3338849" y="6024327"/>
            <a:ext cx="705634" cy="200055"/>
          </a:xfrm>
          <a:prstGeom prst="rect">
            <a:avLst/>
          </a:prstGeom>
          <a:noFill/>
        </p:spPr>
        <p:txBody>
          <a:bodyPr wrap="square" rtlCol="0">
            <a:spAutoFit/>
          </a:bodyPr>
          <a:lstStyle/>
          <a:p>
            <a:r>
              <a:rPr kumimoji="1" lang="en-US" altLang="ja-JP" sz="700" dirty="0"/>
              <a:t>(n=184)</a:t>
            </a:r>
            <a:endParaRPr kumimoji="1" lang="ja-JP" altLang="en-US" sz="700" dirty="0"/>
          </a:p>
        </p:txBody>
      </p:sp>
      <p:sp>
        <p:nvSpPr>
          <p:cNvPr id="102" name="テキスト ボックス 101"/>
          <p:cNvSpPr txBox="1"/>
          <p:nvPr/>
        </p:nvSpPr>
        <p:spPr>
          <a:xfrm>
            <a:off x="3347506" y="6193059"/>
            <a:ext cx="705634" cy="200055"/>
          </a:xfrm>
          <a:prstGeom prst="rect">
            <a:avLst/>
          </a:prstGeom>
          <a:noFill/>
        </p:spPr>
        <p:txBody>
          <a:bodyPr wrap="square" rtlCol="0">
            <a:spAutoFit/>
          </a:bodyPr>
          <a:lstStyle/>
          <a:p>
            <a:r>
              <a:rPr kumimoji="1" lang="en-US" altLang="ja-JP" sz="700" dirty="0"/>
              <a:t>(n=181)</a:t>
            </a:r>
            <a:endParaRPr kumimoji="1" lang="ja-JP" altLang="en-US" sz="700" dirty="0"/>
          </a:p>
        </p:txBody>
      </p:sp>
      <p:sp>
        <p:nvSpPr>
          <p:cNvPr id="103" name="テキスト ボックス 102"/>
          <p:cNvSpPr txBox="1"/>
          <p:nvPr/>
        </p:nvSpPr>
        <p:spPr>
          <a:xfrm>
            <a:off x="2814406" y="6354052"/>
            <a:ext cx="705634" cy="200055"/>
          </a:xfrm>
          <a:prstGeom prst="rect">
            <a:avLst/>
          </a:prstGeom>
          <a:noFill/>
        </p:spPr>
        <p:txBody>
          <a:bodyPr wrap="square" rtlCol="0">
            <a:spAutoFit/>
          </a:bodyPr>
          <a:lstStyle/>
          <a:p>
            <a:r>
              <a:rPr kumimoji="1" lang="en-US" altLang="ja-JP" sz="700" dirty="0"/>
              <a:t>(n=182)</a:t>
            </a:r>
            <a:endParaRPr kumimoji="1" lang="ja-JP" altLang="en-US" sz="700" dirty="0"/>
          </a:p>
        </p:txBody>
      </p:sp>
      <p:sp>
        <p:nvSpPr>
          <p:cNvPr id="104" name="テキスト ボックス 103"/>
          <p:cNvSpPr txBox="1"/>
          <p:nvPr/>
        </p:nvSpPr>
        <p:spPr>
          <a:xfrm>
            <a:off x="3785771" y="6506307"/>
            <a:ext cx="705634" cy="200055"/>
          </a:xfrm>
          <a:prstGeom prst="rect">
            <a:avLst/>
          </a:prstGeom>
          <a:noFill/>
        </p:spPr>
        <p:txBody>
          <a:bodyPr wrap="square" rtlCol="0">
            <a:spAutoFit/>
          </a:bodyPr>
          <a:lstStyle/>
          <a:p>
            <a:r>
              <a:rPr kumimoji="1" lang="en-US" altLang="ja-JP" sz="700" dirty="0"/>
              <a:t>(n=186)</a:t>
            </a:r>
            <a:endParaRPr kumimoji="1" lang="ja-JP" altLang="en-US" sz="700" dirty="0"/>
          </a:p>
        </p:txBody>
      </p:sp>
      <p:sp>
        <p:nvSpPr>
          <p:cNvPr id="105" name="テキスト ボックス 104"/>
          <p:cNvSpPr txBox="1"/>
          <p:nvPr/>
        </p:nvSpPr>
        <p:spPr>
          <a:xfrm>
            <a:off x="8745013" y="894034"/>
            <a:ext cx="705634" cy="200055"/>
          </a:xfrm>
          <a:prstGeom prst="rect">
            <a:avLst/>
          </a:prstGeom>
          <a:noFill/>
        </p:spPr>
        <p:txBody>
          <a:bodyPr wrap="square" rtlCol="0">
            <a:spAutoFit/>
          </a:bodyPr>
          <a:lstStyle/>
          <a:p>
            <a:r>
              <a:rPr kumimoji="1" lang="en-US" altLang="ja-JP" sz="700" dirty="0"/>
              <a:t>(n=185)</a:t>
            </a:r>
            <a:endParaRPr kumimoji="1" lang="ja-JP" altLang="en-US" sz="700" dirty="0"/>
          </a:p>
        </p:txBody>
      </p:sp>
      <p:sp>
        <p:nvSpPr>
          <p:cNvPr id="106" name="テキスト ボックス 105"/>
          <p:cNvSpPr txBox="1"/>
          <p:nvPr/>
        </p:nvSpPr>
        <p:spPr>
          <a:xfrm>
            <a:off x="8395143" y="1695403"/>
            <a:ext cx="705634" cy="200055"/>
          </a:xfrm>
          <a:prstGeom prst="rect">
            <a:avLst/>
          </a:prstGeom>
          <a:noFill/>
        </p:spPr>
        <p:txBody>
          <a:bodyPr wrap="square" rtlCol="0">
            <a:spAutoFit/>
          </a:bodyPr>
          <a:lstStyle/>
          <a:p>
            <a:r>
              <a:rPr kumimoji="1" lang="en-US" altLang="ja-JP" sz="700" dirty="0"/>
              <a:t>(n=183)</a:t>
            </a:r>
            <a:endParaRPr kumimoji="1" lang="ja-JP" altLang="en-US" sz="700" dirty="0"/>
          </a:p>
        </p:txBody>
      </p:sp>
      <p:sp>
        <p:nvSpPr>
          <p:cNvPr id="107" name="テキスト ボックス 106"/>
          <p:cNvSpPr txBox="1"/>
          <p:nvPr/>
        </p:nvSpPr>
        <p:spPr>
          <a:xfrm>
            <a:off x="8268066" y="1063375"/>
            <a:ext cx="705634" cy="200055"/>
          </a:xfrm>
          <a:prstGeom prst="rect">
            <a:avLst/>
          </a:prstGeom>
          <a:noFill/>
        </p:spPr>
        <p:txBody>
          <a:bodyPr wrap="square" rtlCol="0">
            <a:spAutoFit/>
          </a:bodyPr>
          <a:lstStyle/>
          <a:p>
            <a:r>
              <a:rPr kumimoji="1" lang="en-US" altLang="ja-JP" sz="700" dirty="0"/>
              <a:t>(n=176)</a:t>
            </a:r>
            <a:endParaRPr kumimoji="1" lang="ja-JP" altLang="en-US" sz="700" dirty="0"/>
          </a:p>
        </p:txBody>
      </p:sp>
      <p:sp>
        <p:nvSpPr>
          <p:cNvPr id="108" name="テキスト ボックス 107"/>
          <p:cNvSpPr txBox="1"/>
          <p:nvPr/>
        </p:nvSpPr>
        <p:spPr>
          <a:xfrm>
            <a:off x="8635993" y="1216606"/>
            <a:ext cx="705634" cy="200055"/>
          </a:xfrm>
          <a:prstGeom prst="rect">
            <a:avLst/>
          </a:prstGeom>
          <a:noFill/>
        </p:spPr>
        <p:txBody>
          <a:bodyPr wrap="square" rtlCol="0">
            <a:spAutoFit/>
          </a:bodyPr>
          <a:lstStyle/>
          <a:p>
            <a:r>
              <a:rPr kumimoji="1" lang="en-US" altLang="ja-JP" sz="700" dirty="0"/>
              <a:t>(n=180)</a:t>
            </a:r>
            <a:endParaRPr kumimoji="1" lang="ja-JP" altLang="en-US" sz="700" dirty="0"/>
          </a:p>
        </p:txBody>
      </p:sp>
      <p:sp>
        <p:nvSpPr>
          <p:cNvPr id="109" name="テキスト ボックス 108"/>
          <p:cNvSpPr txBox="1"/>
          <p:nvPr/>
        </p:nvSpPr>
        <p:spPr>
          <a:xfrm>
            <a:off x="8285784" y="1385867"/>
            <a:ext cx="705634" cy="200055"/>
          </a:xfrm>
          <a:prstGeom prst="rect">
            <a:avLst/>
          </a:prstGeom>
          <a:noFill/>
        </p:spPr>
        <p:txBody>
          <a:bodyPr wrap="square" rtlCol="0">
            <a:spAutoFit/>
          </a:bodyPr>
          <a:lstStyle/>
          <a:p>
            <a:r>
              <a:rPr kumimoji="1" lang="en-US" altLang="ja-JP" sz="700" dirty="0"/>
              <a:t>(n=181)</a:t>
            </a:r>
            <a:endParaRPr kumimoji="1" lang="ja-JP" altLang="en-US" sz="700" dirty="0"/>
          </a:p>
        </p:txBody>
      </p:sp>
      <p:sp>
        <p:nvSpPr>
          <p:cNvPr id="110" name="テキスト ボックス 109"/>
          <p:cNvSpPr txBox="1"/>
          <p:nvPr/>
        </p:nvSpPr>
        <p:spPr>
          <a:xfrm>
            <a:off x="8411556" y="1538814"/>
            <a:ext cx="705634" cy="200055"/>
          </a:xfrm>
          <a:prstGeom prst="rect">
            <a:avLst/>
          </a:prstGeom>
          <a:noFill/>
        </p:spPr>
        <p:txBody>
          <a:bodyPr wrap="square" rtlCol="0">
            <a:spAutoFit/>
          </a:bodyPr>
          <a:lstStyle/>
          <a:p>
            <a:r>
              <a:rPr kumimoji="1" lang="en-US" altLang="ja-JP" sz="700" dirty="0"/>
              <a:t>(n=185)</a:t>
            </a:r>
            <a:endParaRPr kumimoji="1" lang="ja-JP" altLang="en-US" sz="700" dirty="0"/>
          </a:p>
        </p:txBody>
      </p:sp>
      <p:sp>
        <p:nvSpPr>
          <p:cNvPr id="111" name="テキスト ボックス 110"/>
          <p:cNvSpPr txBox="1"/>
          <p:nvPr/>
        </p:nvSpPr>
        <p:spPr>
          <a:xfrm>
            <a:off x="8331022" y="1871431"/>
            <a:ext cx="705634" cy="200055"/>
          </a:xfrm>
          <a:prstGeom prst="rect">
            <a:avLst/>
          </a:prstGeom>
          <a:noFill/>
        </p:spPr>
        <p:txBody>
          <a:bodyPr wrap="square" rtlCol="0">
            <a:spAutoFit/>
          </a:bodyPr>
          <a:lstStyle/>
          <a:p>
            <a:r>
              <a:rPr kumimoji="1" lang="en-US" altLang="ja-JP" sz="700" dirty="0"/>
              <a:t>(n=179)</a:t>
            </a:r>
            <a:endParaRPr kumimoji="1" lang="ja-JP" altLang="en-US" sz="700" dirty="0"/>
          </a:p>
        </p:txBody>
      </p:sp>
      <p:sp>
        <p:nvSpPr>
          <p:cNvPr id="112" name="テキスト ボックス 111"/>
          <p:cNvSpPr txBox="1"/>
          <p:nvPr/>
        </p:nvSpPr>
        <p:spPr>
          <a:xfrm>
            <a:off x="8313040" y="2024708"/>
            <a:ext cx="705634" cy="200055"/>
          </a:xfrm>
          <a:prstGeom prst="rect">
            <a:avLst/>
          </a:prstGeom>
          <a:noFill/>
        </p:spPr>
        <p:txBody>
          <a:bodyPr wrap="square" rtlCol="0">
            <a:spAutoFit/>
          </a:bodyPr>
          <a:lstStyle/>
          <a:p>
            <a:r>
              <a:rPr kumimoji="1" lang="en-US" altLang="ja-JP" sz="700" dirty="0"/>
              <a:t>(n=184)</a:t>
            </a:r>
            <a:endParaRPr kumimoji="1" lang="ja-JP" altLang="en-US" sz="700" dirty="0"/>
          </a:p>
        </p:txBody>
      </p:sp>
      <p:sp>
        <p:nvSpPr>
          <p:cNvPr id="113" name="テキスト ボックス 112"/>
          <p:cNvSpPr txBox="1"/>
          <p:nvPr/>
        </p:nvSpPr>
        <p:spPr>
          <a:xfrm>
            <a:off x="7999478" y="2193440"/>
            <a:ext cx="705634" cy="200055"/>
          </a:xfrm>
          <a:prstGeom prst="rect">
            <a:avLst/>
          </a:prstGeom>
          <a:noFill/>
        </p:spPr>
        <p:txBody>
          <a:bodyPr wrap="square" rtlCol="0">
            <a:spAutoFit/>
          </a:bodyPr>
          <a:lstStyle/>
          <a:p>
            <a:r>
              <a:rPr kumimoji="1" lang="en-US" altLang="ja-JP" sz="700" dirty="0"/>
              <a:t>(n=182)</a:t>
            </a:r>
            <a:endParaRPr kumimoji="1" lang="ja-JP" altLang="en-US" sz="700" dirty="0"/>
          </a:p>
        </p:txBody>
      </p:sp>
      <p:sp>
        <p:nvSpPr>
          <p:cNvPr id="114" name="テキスト ボックス 113"/>
          <p:cNvSpPr txBox="1"/>
          <p:nvPr/>
        </p:nvSpPr>
        <p:spPr>
          <a:xfrm>
            <a:off x="7614413" y="2354433"/>
            <a:ext cx="705634" cy="200055"/>
          </a:xfrm>
          <a:prstGeom prst="rect">
            <a:avLst/>
          </a:prstGeom>
          <a:noFill/>
        </p:spPr>
        <p:txBody>
          <a:bodyPr wrap="square" rtlCol="0">
            <a:spAutoFit/>
          </a:bodyPr>
          <a:lstStyle/>
          <a:p>
            <a:r>
              <a:rPr kumimoji="1" lang="en-US" altLang="ja-JP" sz="700" dirty="0"/>
              <a:t>(n=182)</a:t>
            </a:r>
            <a:endParaRPr kumimoji="1" lang="ja-JP" altLang="en-US" sz="700" dirty="0"/>
          </a:p>
        </p:txBody>
      </p:sp>
      <p:sp>
        <p:nvSpPr>
          <p:cNvPr id="115" name="テキスト ボックス 114"/>
          <p:cNvSpPr txBox="1"/>
          <p:nvPr/>
        </p:nvSpPr>
        <p:spPr>
          <a:xfrm>
            <a:off x="8646750" y="2515396"/>
            <a:ext cx="705634" cy="200055"/>
          </a:xfrm>
          <a:prstGeom prst="rect">
            <a:avLst/>
          </a:prstGeom>
          <a:noFill/>
        </p:spPr>
        <p:txBody>
          <a:bodyPr wrap="square" rtlCol="0">
            <a:spAutoFit/>
          </a:bodyPr>
          <a:lstStyle/>
          <a:p>
            <a:r>
              <a:rPr kumimoji="1" lang="en-US" altLang="ja-JP" sz="700" dirty="0"/>
              <a:t>(n=183)</a:t>
            </a:r>
            <a:endParaRPr kumimoji="1" lang="ja-JP" altLang="en-US" sz="700" dirty="0"/>
          </a:p>
        </p:txBody>
      </p:sp>
      <p:sp>
        <p:nvSpPr>
          <p:cNvPr id="116" name="テキスト ボックス 115"/>
          <p:cNvSpPr txBox="1"/>
          <p:nvPr/>
        </p:nvSpPr>
        <p:spPr>
          <a:xfrm>
            <a:off x="8408724" y="3040925"/>
            <a:ext cx="705634" cy="200055"/>
          </a:xfrm>
          <a:prstGeom prst="rect">
            <a:avLst/>
          </a:prstGeom>
          <a:noFill/>
        </p:spPr>
        <p:txBody>
          <a:bodyPr wrap="square" rtlCol="0">
            <a:spAutoFit/>
          </a:bodyPr>
          <a:lstStyle/>
          <a:p>
            <a:r>
              <a:rPr kumimoji="1" lang="en-US" altLang="ja-JP" sz="700" dirty="0"/>
              <a:t>(n=195)</a:t>
            </a:r>
            <a:endParaRPr kumimoji="1" lang="ja-JP" altLang="en-US" sz="700" dirty="0"/>
          </a:p>
        </p:txBody>
      </p:sp>
      <p:sp>
        <p:nvSpPr>
          <p:cNvPr id="117" name="テキスト ボックス 116"/>
          <p:cNvSpPr txBox="1"/>
          <p:nvPr/>
        </p:nvSpPr>
        <p:spPr>
          <a:xfrm>
            <a:off x="8525708" y="3844019"/>
            <a:ext cx="705634" cy="200055"/>
          </a:xfrm>
          <a:prstGeom prst="rect">
            <a:avLst/>
          </a:prstGeom>
          <a:noFill/>
        </p:spPr>
        <p:txBody>
          <a:bodyPr wrap="square" rtlCol="0">
            <a:spAutoFit/>
          </a:bodyPr>
          <a:lstStyle/>
          <a:p>
            <a:r>
              <a:rPr kumimoji="1" lang="en-US" altLang="ja-JP" sz="700" dirty="0"/>
              <a:t>(n=194)</a:t>
            </a:r>
            <a:endParaRPr kumimoji="1" lang="ja-JP" altLang="en-US" sz="700" dirty="0"/>
          </a:p>
        </p:txBody>
      </p:sp>
      <p:sp>
        <p:nvSpPr>
          <p:cNvPr id="118" name="テキスト ボックス 117"/>
          <p:cNvSpPr txBox="1"/>
          <p:nvPr/>
        </p:nvSpPr>
        <p:spPr>
          <a:xfrm>
            <a:off x="8024163" y="3211991"/>
            <a:ext cx="705634" cy="200055"/>
          </a:xfrm>
          <a:prstGeom prst="rect">
            <a:avLst/>
          </a:prstGeom>
          <a:noFill/>
        </p:spPr>
        <p:txBody>
          <a:bodyPr wrap="square" rtlCol="0">
            <a:spAutoFit/>
          </a:bodyPr>
          <a:lstStyle/>
          <a:p>
            <a:r>
              <a:rPr kumimoji="1" lang="en-US" altLang="ja-JP" sz="700" dirty="0"/>
              <a:t>(n=193)</a:t>
            </a:r>
            <a:endParaRPr kumimoji="1" lang="ja-JP" altLang="en-US" sz="700" dirty="0"/>
          </a:p>
        </p:txBody>
      </p:sp>
      <p:sp>
        <p:nvSpPr>
          <p:cNvPr id="119" name="テキスト ボックス 118"/>
          <p:cNvSpPr txBox="1"/>
          <p:nvPr/>
        </p:nvSpPr>
        <p:spPr>
          <a:xfrm>
            <a:off x="8479175" y="3356513"/>
            <a:ext cx="705634" cy="200055"/>
          </a:xfrm>
          <a:prstGeom prst="rect">
            <a:avLst/>
          </a:prstGeom>
          <a:noFill/>
        </p:spPr>
        <p:txBody>
          <a:bodyPr wrap="square" rtlCol="0">
            <a:spAutoFit/>
          </a:bodyPr>
          <a:lstStyle/>
          <a:p>
            <a:r>
              <a:rPr kumimoji="1" lang="en-US" altLang="ja-JP" sz="700" dirty="0"/>
              <a:t>(n=193)</a:t>
            </a:r>
            <a:endParaRPr kumimoji="1" lang="ja-JP" altLang="en-US" sz="700" dirty="0"/>
          </a:p>
        </p:txBody>
      </p:sp>
      <p:sp>
        <p:nvSpPr>
          <p:cNvPr id="120" name="テキスト ボックス 119"/>
          <p:cNvSpPr txBox="1"/>
          <p:nvPr/>
        </p:nvSpPr>
        <p:spPr>
          <a:xfrm>
            <a:off x="8146381" y="3534483"/>
            <a:ext cx="705634" cy="200055"/>
          </a:xfrm>
          <a:prstGeom prst="rect">
            <a:avLst/>
          </a:prstGeom>
          <a:noFill/>
        </p:spPr>
        <p:txBody>
          <a:bodyPr wrap="square" rtlCol="0">
            <a:spAutoFit/>
          </a:bodyPr>
          <a:lstStyle/>
          <a:p>
            <a:r>
              <a:rPr kumimoji="1" lang="en-US" altLang="ja-JP" sz="700" dirty="0"/>
              <a:t>(n=191)</a:t>
            </a:r>
            <a:endParaRPr kumimoji="1" lang="ja-JP" altLang="en-US" sz="700" dirty="0"/>
          </a:p>
        </p:txBody>
      </p:sp>
      <p:sp>
        <p:nvSpPr>
          <p:cNvPr id="121" name="テキスト ボックス 120"/>
          <p:cNvSpPr txBox="1"/>
          <p:nvPr/>
        </p:nvSpPr>
        <p:spPr>
          <a:xfrm>
            <a:off x="8402783" y="3678721"/>
            <a:ext cx="705634" cy="200055"/>
          </a:xfrm>
          <a:prstGeom prst="rect">
            <a:avLst/>
          </a:prstGeom>
          <a:noFill/>
        </p:spPr>
        <p:txBody>
          <a:bodyPr wrap="square" rtlCol="0">
            <a:spAutoFit/>
          </a:bodyPr>
          <a:lstStyle/>
          <a:p>
            <a:r>
              <a:rPr kumimoji="1" lang="en-US" altLang="ja-JP" sz="700" dirty="0"/>
              <a:t>(n=195)</a:t>
            </a:r>
            <a:endParaRPr kumimoji="1" lang="ja-JP" altLang="en-US" sz="700" dirty="0"/>
          </a:p>
        </p:txBody>
      </p:sp>
      <p:sp>
        <p:nvSpPr>
          <p:cNvPr id="122" name="テキスト ボックス 121"/>
          <p:cNvSpPr txBox="1"/>
          <p:nvPr/>
        </p:nvSpPr>
        <p:spPr>
          <a:xfrm>
            <a:off x="8304830" y="4020047"/>
            <a:ext cx="705634" cy="200055"/>
          </a:xfrm>
          <a:prstGeom prst="rect">
            <a:avLst/>
          </a:prstGeom>
          <a:noFill/>
        </p:spPr>
        <p:txBody>
          <a:bodyPr wrap="square" rtlCol="0">
            <a:spAutoFit/>
          </a:bodyPr>
          <a:lstStyle/>
          <a:p>
            <a:r>
              <a:rPr kumimoji="1" lang="en-US" altLang="ja-JP" sz="700" dirty="0"/>
              <a:t>(n=194)</a:t>
            </a:r>
            <a:endParaRPr kumimoji="1" lang="ja-JP" altLang="en-US" sz="700" dirty="0"/>
          </a:p>
        </p:txBody>
      </p:sp>
      <p:sp>
        <p:nvSpPr>
          <p:cNvPr id="123" name="テキスト ボックス 122"/>
          <p:cNvSpPr txBox="1"/>
          <p:nvPr/>
        </p:nvSpPr>
        <p:spPr>
          <a:xfrm>
            <a:off x="8025592" y="4182033"/>
            <a:ext cx="705634" cy="200055"/>
          </a:xfrm>
          <a:prstGeom prst="rect">
            <a:avLst/>
          </a:prstGeom>
          <a:noFill/>
        </p:spPr>
        <p:txBody>
          <a:bodyPr wrap="square" rtlCol="0">
            <a:spAutoFit/>
          </a:bodyPr>
          <a:lstStyle/>
          <a:p>
            <a:r>
              <a:rPr kumimoji="1" lang="en-US" altLang="ja-JP" sz="700" dirty="0"/>
              <a:t>(n=194)</a:t>
            </a:r>
            <a:endParaRPr kumimoji="1" lang="ja-JP" altLang="en-US" sz="700" dirty="0"/>
          </a:p>
        </p:txBody>
      </p:sp>
      <p:sp>
        <p:nvSpPr>
          <p:cNvPr id="124" name="テキスト ボックス 123"/>
          <p:cNvSpPr txBox="1"/>
          <p:nvPr/>
        </p:nvSpPr>
        <p:spPr>
          <a:xfrm>
            <a:off x="7973287" y="4333347"/>
            <a:ext cx="705634" cy="200055"/>
          </a:xfrm>
          <a:prstGeom prst="rect">
            <a:avLst/>
          </a:prstGeom>
          <a:noFill/>
        </p:spPr>
        <p:txBody>
          <a:bodyPr wrap="square" rtlCol="0">
            <a:spAutoFit/>
          </a:bodyPr>
          <a:lstStyle/>
          <a:p>
            <a:r>
              <a:rPr kumimoji="1" lang="en-US" altLang="ja-JP" sz="700" dirty="0"/>
              <a:t>(n=193)</a:t>
            </a:r>
            <a:endParaRPr kumimoji="1" lang="ja-JP" altLang="en-US" sz="700" dirty="0"/>
          </a:p>
        </p:txBody>
      </p:sp>
      <p:sp>
        <p:nvSpPr>
          <p:cNvPr id="125" name="テキスト ボックス 124"/>
          <p:cNvSpPr txBox="1"/>
          <p:nvPr/>
        </p:nvSpPr>
        <p:spPr>
          <a:xfrm>
            <a:off x="7927866" y="4503049"/>
            <a:ext cx="705634" cy="200055"/>
          </a:xfrm>
          <a:prstGeom prst="rect">
            <a:avLst/>
          </a:prstGeom>
          <a:noFill/>
        </p:spPr>
        <p:txBody>
          <a:bodyPr wrap="square" rtlCol="0">
            <a:spAutoFit/>
          </a:bodyPr>
          <a:lstStyle/>
          <a:p>
            <a:r>
              <a:rPr kumimoji="1" lang="en-US" altLang="ja-JP" sz="700" dirty="0"/>
              <a:t>(n=187)</a:t>
            </a:r>
            <a:endParaRPr kumimoji="1" lang="ja-JP" altLang="en-US" sz="700" dirty="0"/>
          </a:p>
        </p:txBody>
      </p:sp>
      <p:sp>
        <p:nvSpPr>
          <p:cNvPr id="126" name="テキスト ボックス 125"/>
          <p:cNvSpPr txBox="1"/>
          <p:nvPr/>
        </p:nvSpPr>
        <p:spPr>
          <a:xfrm>
            <a:off x="8550896" y="4655304"/>
            <a:ext cx="705634" cy="200055"/>
          </a:xfrm>
          <a:prstGeom prst="rect">
            <a:avLst/>
          </a:prstGeom>
          <a:noFill/>
        </p:spPr>
        <p:txBody>
          <a:bodyPr wrap="square" rtlCol="0">
            <a:spAutoFit/>
          </a:bodyPr>
          <a:lstStyle/>
          <a:p>
            <a:r>
              <a:rPr kumimoji="1" lang="en-US" altLang="ja-JP" sz="700" dirty="0"/>
              <a:t>(n=197)</a:t>
            </a:r>
            <a:endParaRPr kumimoji="1" lang="ja-JP" altLang="en-US" sz="700" dirty="0"/>
          </a:p>
        </p:txBody>
      </p:sp>
      <p:sp>
        <p:nvSpPr>
          <p:cNvPr id="3" name="テキスト ボックス 2"/>
          <p:cNvSpPr txBox="1"/>
          <p:nvPr/>
        </p:nvSpPr>
        <p:spPr>
          <a:xfrm>
            <a:off x="4925372" y="5067870"/>
            <a:ext cx="4160098" cy="415498"/>
          </a:xfrm>
          <a:prstGeom prst="rect">
            <a:avLst/>
          </a:prstGeom>
          <a:noFill/>
        </p:spPr>
        <p:txBody>
          <a:bodyPr wrap="square" rtlCol="0">
            <a:spAutoFit/>
          </a:bodyPr>
          <a:lstStyle/>
          <a:p>
            <a:r>
              <a:rPr kumimoji="1" lang="en-US" altLang="ja-JP" sz="700" dirty="0"/>
              <a:t>※</a:t>
            </a:r>
            <a:r>
              <a:rPr kumimoji="1" lang="ja-JP" altLang="en-US" sz="700" dirty="0"/>
              <a:t>　「大切だと思う」、「どちらかというと大切だと思う」、「あまり大切と思わない」、</a:t>
            </a:r>
            <a:endParaRPr kumimoji="1" lang="en-US" altLang="ja-JP" sz="700" dirty="0"/>
          </a:p>
          <a:p>
            <a:r>
              <a:rPr kumimoji="1" lang="en-US" altLang="ja-JP" sz="700" dirty="0"/>
              <a:t>    </a:t>
            </a:r>
            <a:r>
              <a:rPr kumimoji="1" lang="ja-JP" altLang="en-US" sz="700" dirty="0"/>
              <a:t>「全く大切だと思わない」、「わからない」の５つの選択肢のうち、「わからない」は</a:t>
            </a:r>
            <a:endParaRPr kumimoji="1" lang="en-US" altLang="ja-JP" sz="700" dirty="0"/>
          </a:p>
          <a:p>
            <a:r>
              <a:rPr kumimoji="1" lang="en-US" altLang="ja-JP" sz="700" dirty="0"/>
              <a:t>    </a:t>
            </a:r>
            <a:r>
              <a:rPr kumimoji="1" lang="ja-JP" altLang="en-US" sz="700" dirty="0"/>
              <a:t>除いて集計。</a:t>
            </a:r>
            <a:endParaRPr kumimoji="1" lang="en-US" altLang="ja-JP" sz="700" dirty="0"/>
          </a:p>
        </p:txBody>
      </p:sp>
      <p:sp>
        <p:nvSpPr>
          <p:cNvPr id="127" name="正方形/長方形 126"/>
          <p:cNvSpPr/>
          <p:nvPr/>
        </p:nvSpPr>
        <p:spPr>
          <a:xfrm>
            <a:off x="-4996" y="-10495"/>
            <a:ext cx="9144000" cy="464870"/>
          </a:xfrm>
          <a:prstGeom prst="rect">
            <a:avLst/>
          </a:prstGeom>
          <a:solidFill>
            <a:srgbClr val="FFC000"/>
          </a:solidFill>
          <a:ln w="25400" cap="flat" cmpd="sng" algn="ctr">
            <a:noFill/>
            <a:prstDash val="solid"/>
          </a:ln>
          <a:effectLst/>
        </p:spPr>
        <p:txBody>
          <a:bodyPr anchor="ctr"/>
          <a:lstStyle/>
          <a:p>
            <a:pPr lvl="0">
              <a:defRPr/>
            </a:pPr>
            <a:r>
              <a:rPr lang="ja-JP" altLang="en-US"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質問６「将来の大阪を考えるにあたって、以下のことがどのくらい大切だと思いますか。」</a:t>
            </a:r>
            <a:r>
              <a:rPr lang="en-US" altLang="ja-JP" sz="1400" kern="0" dirty="0">
                <a:solidFill>
                  <a:srgbClr val="000000"/>
                </a:solidFill>
                <a:latin typeface="+mj-ea"/>
                <a:ea typeface="+mj-ea"/>
                <a:cs typeface="Meiryo UI" pitchFamily="50" charset="-128"/>
              </a:rPr>
              <a:t>)</a:t>
            </a:r>
          </a:p>
          <a:p>
            <a:pPr lvl="0">
              <a:defRPr/>
            </a:pPr>
            <a:r>
              <a:rPr lang="ja-JP" altLang="en-US" sz="1400" kern="0" dirty="0">
                <a:solidFill>
                  <a:srgbClr val="000000"/>
                </a:solidFill>
                <a:latin typeface="+mj-ea"/>
                <a:ea typeface="+mj-ea"/>
                <a:cs typeface="Meiryo UI" pitchFamily="50" charset="-128"/>
              </a:rPr>
              <a:t>　　　　　　　 　⇒ 「大切だと思う」又は「どちらかというと大切だと思う」と回答した者の割合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年代別</a:t>
            </a:r>
            <a:r>
              <a:rPr lang="en-US" altLang="ja-JP" sz="1200" kern="0" dirty="0">
                <a:solidFill>
                  <a:srgbClr val="000000"/>
                </a:solidFill>
                <a:latin typeface="+mj-ea"/>
                <a:ea typeface="+mj-ea"/>
                <a:cs typeface="Meiryo UI" pitchFamily="50" charset="-128"/>
              </a:rPr>
              <a:t>】</a:t>
            </a:r>
            <a:endParaRPr lang="en-US" altLang="ja-JP" sz="1600" kern="0" dirty="0">
              <a:solidFill>
                <a:srgbClr val="000000"/>
              </a:solidFill>
              <a:latin typeface="+mj-ea"/>
              <a:ea typeface="+mj-ea"/>
              <a:cs typeface="Meiryo UI" pitchFamily="50" charset="-128"/>
            </a:endParaRPr>
          </a:p>
        </p:txBody>
      </p:sp>
    </p:spTree>
    <p:extLst>
      <p:ext uri="{BB962C8B-B14F-4D97-AF65-F5344CB8AC3E}">
        <p14:creationId xmlns:p14="http://schemas.microsoft.com/office/powerpoint/2010/main" val="4100079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グラフ 48"/>
          <p:cNvGraphicFramePr>
            <a:graphicFrameLocks/>
          </p:cNvGraphicFramePr>
          <p:nvPr/>
        </p:nvGraphicFramePr>
        <p:xfrm>
          <a:off x="4572000" y="4074659"/>
          <a:ext cx="4464000" cy="273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グラフ 46"/>
          <p:cNvGraphicFramePr>
            <a:graphicFrameLocks/>
          </p:cNvGraphicFramePr>
          <p:nvPr/>
        </p:nvGraphicFramePr>
        <p:xfrm>
          <a:off x="0" y="4077048"/>
          <a:ext cx="4464000" cy="27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グラフ 45"/>
          <p:cNvGraphicFramePr>
            <a:graphicFrameLocks/>
          </p:cNvGraphicFramePr>
          <p:nvPr/>
        </p:nvGraphicFramePr>
        <p:xfrm>
          <a:off x="-3515" y="897904"/>
          <a:ext cx="4464000" cy="273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グラフ 47"/>
          <p:cNvGraphicFramePr>
            <a:graphicFrameLocks/>
          </p:cNvGraphicFramePr>
          <p:nvPr/>
        </p:nvGraphicFramePr>
        <p:xfrm>
          <a:off x="4508186" y="972308"/>
          <a:ext cx="4464000" cy="2736000"/>
        </p:xfrm>
        <a:graphic>
          <a:graphicData uri="http://schemas.openxmlformats.org/drawingml/2006/chart">
            <c:chart xmlns:c="http://schemas.openxmlformats.org/drawingml/2006/chart" xmlns:r="http://schemas.openxmlformats.org/officeDocument/2006/relationships" r:id="rId5"/>
          </a:graphicData>
        </a:graphic>
      </p:graphicFrame>
      <p:sp>
        <p:nvSpPr>
          <p:cNvPr id="41" name="正方形/長方形 40"/>
          <p:cNvSpPr/>
          <p:nvPr/>
        </p:nvSpPr>
        <p:spPr>
          <a:xfrm>
            <a:off x="76110" y="531540"/>
            <a:ext cx="8928000" cy="21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地域別に、上位３つの項目をみると、</a:t>
            </a:r>
            <a:r>
              <a:rPr kumimoji="1" lang="ja-JP" altLang="en-US" sz="1200" dirty="0">
                <a:solidFill>
                  <a:prstClr val="black"/>
                </a:solidFill>
                <a:latin typeface="+mn-ea"/>
                <a:cs typeface="Meiryo UI" panose="020B0604030504040204" pitchFamily="50" charset="-128"/>
              </a:rPr>
              <a:t>「経済成長している都市であること」を大切と思う割合が高い。</a:t>
            </a:r>
          </a:p>
        </p:txBody>
      </p:sp>
      <p:graphicFrame>
        <p:nvGraphicFramePr>
          <p:cNvPr id="53" name="グラフ 52"/>
          <p:cNvGraphicFramePr>
            <a:graphicFrameLocks/>
          </p:cNvGraphicFramePr>
          <p:nvPr/>
        </p:nvGraphicFramePr>
        <p:xfrm>
          <a:off x="4556860" y="964137"/>
          <a:ext cx="4680000" cy="2808000"/>
        </p:xfrm>
        <a:graphic>
          <a:graphicData uri="http://schemas.openxmlformats.org/drawingml/2006/chart">
            <c:chart xmlns:c="http://schemas.openxmlformats.org/drawingml/2006/chart" xmlns:r="http://schemas.openxmlformats.org/officeDocument/2006/relationships" r:id="rId6"/>
          </a:graphicData>
        </a:graphic>
      </p:graphicFrame>
      <p:sp>
        <p:nvSpPr>
          <p:cNvPr id="55" name="テキスト ボックス 54"/>
          <p:cNvSpPr txBox="1"/>
          <p:nvPr/>
        </p:nvSpPr>
        <p:spPr>
          <a:xfrm>
            <a:off x="0" y="721232"/>
            <a:ext cx="1969304" cy="246221"/>
          </a:xfrm>
          <a:prstGeom prst="rect">
            <a:avLst/>
          </a:prstGeom>
          <a:noFill/>
        </p:spPr>
        <p:txBody>
          <a:bodyPr wrap="square" rtlCol="0">
            <a:spAutoFit/>
          </a:bodyPr>
          <a:lstStyle/>
          <a:p>
            <a:r>
              <a:rPr kumimoji="1" lang="ja-JP" altLang="en-US" sz="1000" b="1" dirty="0"/>
              <a:t>■大阪市</a:t>
            </a:r>
          </a:p>
        </p:txBody>
      </p:sp>
      <p:sp>
        <p:nvSpPr>
          <p:cNvPr id="56" name="テキスト ボックス 55"/>
          <p:cNvSpPr txBox="1"/>
          <p:nvPr/>
        </p:nvSpPr>
        <p:spPr>
          <a:xfrm>
            <a:off x="4546241" y="3748351"/>
            <a:ext cx="1969304" cy="246221"/>
          </a:xfrm>
          <a:prstGeom prst="rect">
            <a:avLst/>
          </a:prstGeom>
          <a:noFill/>
        </p:spPr>
        <p:txBody>
          <a:bodyPr wrap="square" rtlCol="0">
            <a:spAutoFit/>
          </a:bodyPr>
          <a:lstStyle/>
          <a:p>
            <a:r>
              <a:rPr kumimoji="1" lang="ja-JP" altLang="en-US" sz="1000" b="1" dirty="0"/>
              <a:t>■南部大阪地域</a:t>
            </a:r>
          </a:p>
        </p:txBody>
      </p:sp>
      <p:sp>
        <p:nvSpPr>
          <p:cNvPr id="57" name="テキスト ボックス 56"/>
          <p:cNvSpPr txBox="1"/>
          <p:nvPr/>
        </p:nvSpPr>
        <p:spPr>
          <a:xfrm>
            <a:off x="4508186" y="713813"/>
            <a:ext cx="1969304" cy="246221"/>
          </a:xfrm>
          <a:prstGeom prst="rect">
            <a:avLst/>
          </a:prstGeom>
          <a:noFill/>
        </p:spPr>
        <p:txBody>
          <a:bodyPr wrap="square" rtlCol="0">
            <a:spAutoFit/>
          </a:bodyPr>
          <a:lstStyle/>
          <a:p>
            <a:r>
              <a:rPr kumimoji="1" lang="ja-JP" altLang="en-US" sz="1000" b="1" dirty="0"/>
              <a:t>■東部大阪地域</a:t>
            </a:r>
          </a:p>
        </p:txBody>
      </p:sp>
      <p:sp>
        <p:nvSpPr>
          <p:cNvPr id="58" name="テキスト ボックス 57"/>
          <p:cNvSpPr txBox="1"/>
          <p:nvPr/>
        </p:nvSpPr>
        <p:spPr>
          <a:xfrm>
            <a:off x="308" y="3748352"/>
            <a:ext cx="1969304" cy="246221"/>
          </a:xfrm>
          <a:prstGeom prst="rect">
            <a:avLst/>
          </a:prstGeom>
          <a:noFill/>
        </p:spPr>
        <p:txBody>
          <a:bodyPr wrap="square" rtlCol="0">
            <a:spAutoFit/>
          </a:bodyPr>
          <a:lstStyle/>
          <a:p>
            <a:r>
              <a:rPr kumimoji="1" lang="ja-JP" altLang="en-US" sz="1000" b="1" dirty="0"/>
              <a:t>■北部大阪地域</a:t>
            </a:r>
          </a:p>
        </p:txBody>
      </p:sp>
      <p:sp>
        <p:nvSpPr>
          <p:cNvPr id="59" name="正方形/長方形 58"/>
          <p:cNvSpPr/>
          <p:nvPr/>
        </p:nvSpPr>
        <p:spPr>
          <a:xfrm>
            <a:off x="1078907" y="1043027"/>
            <a:ext cx="3498145" cy="163677"/>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 name="テキスト ボックス 1"/>
          <p:cNvSpPr txBox="1"/>
          <p:nvPr/>
        </p:nvSpPr>
        <p:spPr>
          <a:xfrm>
            <a:off x="22905" y="3932350"/>
            <a:ext cx="3285276" cy="184666"/>
          </a:xfrm>
          <a:prstGeom prst="rect">
            <a:avLst/>
          </a:prstGeom>
          <a:noFill/>
        </p:spPr>
        <p:txBody>
          <a:bodyPr wrap="square" rtlCol="0">
            <a:spAutoFit/>
          </a:bodyPr>
          <a:lstStyle/>
          <a:p>
            <a:r>
              <a:rPr kumimoji="1" lang="zh-TW" altLang="en-US" sz="600"/>
              <a:t>豊中市、池田市、吹田市、高槻市、茨木市、箕面市、摂津市、島本町、豊能町、能勢町</a:t>
            </a:r>
            <a:endParaRPr kumimoji="1" lang="ja-JP" altLang="en-US" sz="600" dirty="0"/>
          </a:p>
        </p:txBody>
      </p:sp>
      <p:sp>
        <p:nvSpPr>
          <p:cNvPr id="73" name="テキスト ボックス 72"/>
          <p:cNvSpPr txBox="1"/>
          <p:nvPr/>
        </p:nvSpPr>
        <p:spPr>
          <a:xfrm>
            <a:off x="4585463" y="3928307"/>
            <a:ext cx="4327375" cy="276999"/>
          </a:xfrm>
          <a:prstGeom prst="rect">
            <a:avLst/>
          </a:prstGeom>
          <a:noFill/>
        </p:spPr>
        <p:txBody>
          <a:bodyPr wrap="square" rtlCol="0">
            <a:spAutoFit/>
          </a:bodyPr>
          <a:lstStyle/>
          <a:p>
            <a:r>
              <a:rPr kumimoji="1" lang="zh-TW" altLang="en-US" sz="600" dirty="0"/>
              <a:t>堺市、岸和田市、泉大津市、貝塚市、泉佐野市、富田林市、河内長野市、松原市、和泉市、羽野市、高石市、藤井寺市、</a:t>
            </a:r>
            <a:endParaRPr kumimoji="1" lang="en-US" altLang="zh-TW" sz="600" dirty="0"/>
          </a:p>
          <a:p>
            <a:r>
              <a:rPr kumimoji="1" lang="zh-TW" altLang="en-US" sz="600" dirty="0"/>
              <a:t>泉南市、大阪狭山市、阪南市、忠岡町、熊取町、田尻町、岬町、太子町、河南町、千早赤阪村</a:t>
            </a:r>
            <a:endParaRPr kumimoji="1" lang="ja-JP" altLang="en-US" sz="600" dirty="0"/>
          </a:p>
        </p:txBody>
      </p:sp>
      <p:sp>
        <p:nvSpPr>
          <p:cNvPr id="74" name="テキスト ボックス 73"/>
          <p:cNvSpPr txBox="1"/>
          <p:nvPr/>
        </p:nvSpPr>
        <p:spPr>
          <a:xfrm>
            <a:off x="4545932" y="886593"/>
            <a:ext cx="3492281" cy="184057"/>
          </a:xfrm>
          <a:prstGeom prst="rect">
            <a:avLst/>
          </a:prstGeom>
          <a:noFill/>
        </p:spPr>
        <p:txBody>
          <a:bodyPr wrap="square" rtlCol="0">
            <a:spAutoFit/>
          </a:bodyPr>
          <a:lstStyle/>
          <a:p>
            <a:r>
              <a:rPr kumimoji="1" lang="zh-TW" altLang="en-US" sz="600" dirty="0"/>
              <a:t>守口市、枚方市、八尾市、寝屋川市、大東市、柏原市、門真市、東大阪市、四條畷市、交野市</a:t>
            </a:r>
            <a:endParaRPr kumimoji="1" lang="ja-JP" altLang="en-US" sz="600" dirty="0"/>
          </a:p>
        </p:txBody>
      </p:sp>
      <p:sp>
        <p:nvSpPr>
          <p:cNvPr id="3" name="大かっこ 2"/>
          <p:cNvSpPr/>
          <p:nvPr/>
        </p:nvSpPr>
        <p:spPr>
          <a:xfrm>
            <a:off x="4572000" y="906861"/>
            <a:ext cx="3338623" cy="14113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5" name="大かっこ 74"/>
          <p:cNvSpPr/>
          <p:nvPr/>
        </p:nvSpPr>
        <p:spPr>
          <a:xfrm>
            <a:off x="22904" y="3940948"/>
            <a:ext cx="3184767" cy="17606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6" name="大かっこ 75"/>
          <p:cNvSpPr/>
          <p:nvPr/>
        </p:nvSpPr>
        <p:spPr>
          <a:xfrm>
            <a:off x="4607988" y="3966684"/>
            <a:ext cx="4304850" cy="21595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4150392" y="1014202"/>
            <a:ext cx="705634" cy="200055"/>
          </a:xfrm>
          <a:prstGeom prst="rect">
            <a:avLst/>
          </a:prstGeom>
          <a:noFill/>
        </p:spPr>
        <p:txBody>
          <a:bodyPr wrap="square" rtlCol="0">
            <a:spAutoFit/>
          </a:bodyPr>
          <a:lstStyle/>
          <a:p>
            <a:r>
              <a:rPr kumimoji="1" lang="en-US" altLang="ja-JP" sz="700" dirty="0"/>
              <a:t>(n=324)</a:t>
            </a:r>
            <a:endParaRPr kumimoji="1" lang="ja-JP" altLang="en-US" sz="700" dirty="0"/>
          </a:p>
        </p:txBody>
      </p:sp>
      <p:sp>
        <p:nvSpPr>
          <p:cNvPr id="50" name="テキスト ボックス 49"/>
          <p:cNvSpPr txBox="1"/>
          <p:nvPr/>
        </p:nvSpPr>
        <p:spPr>
          <a:xfrm>
            <a:off x="3313967" y="1241029"/>
            <a:ext cx="705634" cy="200055"/>
          </a:xfrm>
          <a:prstGeom prst="rect">
            <a:avLst/>
          </a:prstGeom>
          <a:noFill/>
        </p:spPr>
        <p:txBody>
          <a:bodyPr wrap="square" rtlCol="0">
            <a:spAutoFit/>
          </a:bodyPr>
          <a:lstStyle/>
          <a:p>
            <a:r>
              <a:rPr kumimoji="1" lang="en-US" altLang="ja-JP" sz="700" dirty="0"/>
              <a:t>(n=316)</a:t>
            </a:r>
            <a:endParaRPr kumimoji="1" lang="ja-JP" altLang="en-US" sz="700" dirty="0"/>
          </a:p>
        </p:txBody>
      </p:sp>
      <p:sp>
        <p:nvSpPr>
          <p:cNvPr id="60" name="テキスト ボックス 59"/>
          <p:cNvSpPr txBox="1"/>
          <p:nvPr/>
        </p:nvSpPr>
        <p:spPr>
          <a:xfrm>
            <a:off x="3657756" y="1457226"/>
            <a:ext cx="705634" cy="200055"/>
          </a:xfrm>
          <a:prstGeom prst="rect">
            <a:avLst/>
          </a:prstGeom>
          <a:noFill/>
        </p:spPr>
        <p:txBody>
          <a:bodyPr wrap="square" rtlCol="0">
            <a:spAutoFit/>
          </a:bodyPr>
          <a:lstStyle/>
          <a:p>
            <a:r>
              <a:rPr kumimoji="1" lang="en-US" altLang="ja-JP" sz="700" dirty="0"/>
              <a:t>(n=321)</a:t>
            </a:r>
            <a:endParaRPr kumimoji="1" lang="ja-JP" altLang="en-US" sz="700" dirty="0"/>
          </a:p>
        </p:txBody>
      </p:sp>
      <p:sp>
        <p:nvSpPr>
          <p:cNvPr id="61" name="テキスト ボックス 60"/>
          <p:cNvSpPr txBox="1"/>
          <p:nvPr/>
        </p:nvSpPr>
        <p:spPr>
          <a:xfrm>
            <a:off x="3455734" y="1691141"/>
            <a:ext cx="705634" cy="200055"/>
          </a:xfrm>
          <a:prstGeom prst="rect">
            <a:avLst/>
          </a:prstGeom>
          <a:noFill/>
        </p:spPr>
        <p:txBody>
          <a:bodyPr wrap="square" rtlCol="0">
            <a:spAutoFit/>
          </a:bodyPr>
          <a:lstStyle/>
          <a:p>
            <a:r>
              <a:rPr kumimoji="1" lang="en-US" altLang="ja-JP" sz="700" dirty="0"/>
              <a:t>(n=317)</a:t>
            </a:r>
            <a:endParaRPr kumimoji="1" lang="ja-JP" altLang="en-US" sz="700" dirty="0"/>
          </a:p>
        </p:txBody>
      </p:sp>
      <p:sp>
        <p:nvSpPr>
          <p:cNvPr id="77" name="テキスト ボックス 76"/>
          <p:cNvSpPr txBox="1"/>
          <p:nvPr/>
        </p:nvSpPr>
        <p:spPr>
          <a:xfrm>
            <a:off x="3820788" y="1896704"/>
            <a:ext cx="705634" cy="200055"/>
          </a:xfrm>
          <a:prstGeom prst="rect">
            <a:avLst/>
          </a:prstGeom>
          <a:noFill/>
        </p:spPr>
        <p:txBody>
          <a:bodyPr wrap="square" rtlCol="0">
            <a:spAutoFit/>
          </a:bodyPr>
          <a:lstStyle/>
          <a:p>
            <a:r>
              <a:rPr kumimoji="1" lang="en-US" altLang="ja-JP" sz="700" dirty="0"/>
              <a:t>(n=321)</a:t>
            </a:r>
            <a:endParaRPr kumimoji="1" lang="ja-JP" altLang="en-US" sz="700" dirty="0"/>
          </a:p>
        </p:txBody>
      </p:sp>
      <p:sp>
        <p:nvSpPr>
          <p:cNvPr id="78" name="テキスト ボックス 77"/>
          <p:cNvSpPr txBox="1"/>
          <p:nvPr/>
        </p:nvSpPr>
        <p:spPr>
          <a:xfrm>
            <a:off x="3973188" y="2134167"/>
            <a:ext cx="705634" cy="200055"/>
          </a:xfrm>
          <a:prstGeom prst="rect">
            <a:avLst/>
          </a:prstGeom>
          <a:noFill/>
        </p:spPr>
        <p:txBody>
          <a:bodyPr wrap="square" rtlCol="0">
            <a:spAutoFit/>
          </a:bodyPr>
          <a:lstStyle/>
          <a:p>
            <a:r>
              <a:rPr kumimoji="1" lang="en-US" altLang="ja-JP" sz="700" dirty="0"/>
              <a:t>(n=321)</a:t>
            </a:r>
            <a:endParaRPr kumimoji="1" lang="ja-JP" altLang="en-US" sz="700" dirty="0"/>
          </a:p>
        </p:txBody>
      </p:sp>
      <p:sp>
        <p:nvSpPr>
          <p:cNvPr id="79" name="テキスト ボックス 78"/>
          <p:cNvSpPr txBox="1"/>
          <p:nvPr/>
        </p:nvSpPr>
        <p:spPr>
          <a:xfrm>
            <a:off x="3540790" y="2360998"/>
            <a:ext cx="705634" cy="200055"/>
          </a:xfrm>
          <a:prstGeom prst="rect">
            <a:avLst/>
          </a:prstGeom>
          <a:noFill/>
        </p:spPr>
        <p:txBody>
          <a:bodyPr wrap="square" rtlCol="0">
            <a:spAutoFit/>
          </a:bodyPr>
          <a:lstStyle/>
          <a:p>
            <a:r>
              <a:rPr kumimoji="1" lang="en-US" altLang="ja-JP" sz="700" dirty="0"/>
              <a:t>(n=320)</a:t>
            </a:r>
            <a:endParaRPr kumimoji="1" lang="ja-JP" altLang="en-US" sz="700" dirty="0"/>
          </a:p>
        </p:txBody>
      </p:sp>
      <p:sp>
        <p:nvSpPr>
          <p:cNvPr id="80" name="テキスト ボックス 79"/>
          <p:cNvSpPr txBox="1"/>
          <p:nvPr/>
        </p:nvSpPr>
        <p:spPr>
          <a:xfrm>
            <a:off x="3427375" y="2566562"/>
            <a:ext cx="705634" cy="200055"/>
          </a:xfrm>
          <a:prstGeom prst="rect">
            <a:avLst/>
          </a:prstGeom>
          <a:noFill/>
        </p:spPr>
        <p:txBody>
          <a:bodyPr wrap="square" rtlCol="0">
            <a:spAutoFit/>
          </a:bodyPr>
          <a:lstStyle/>
          <a:p>
            <a:r>
              <a:rPr kumimoji="1" lang="en-US" altLang="ja-JP" sz="700" dirty="0"/>
              <a:t>(n=325)</a:t>
            </a:r>
            <a:endParaRPr kumimoji="1" lang="ja-JP" altLang="en-US" sz="700" dirty="0"/>
          </a:p>
        </p:txBody>
      </p:sp>
      <p:sp>
        <p:nvSpPr>
          <p:cNvPr id="81" name="テキスト ボックス 80"/>
          <p:cNvSpPr txBox="1"/>
          <p:nvPr/>
        </p:nvSpPr>
        <p:spPr>
          <a:xfrm>
            <a:off x="3197001" y="2793391"/>
            <a:ext cx="705634" cy="200055"/>
          </a:xfrm>
          <a:prstGeom prst="rect">
            <a:avLst/>
          </a:prstGeom>
          <a:noFill/>
        </p:spPr>
        <p:txBody>
          <a:bodyPr wrap="square" rtlCol="0">
            <a:spAutoFit/>
          </a:bodyPr>
          <a:lstStyle/>
          <a:p>
            <a:r>
              <a:rPr kumimoji="1" lang="en-US" altLang="ja-JP" sz="700" dirty="0"/>
              <a:t>(n=318)</a:t>
            </a:r>
            <a:endParaRPr kumimoji="1" lang="ja-JP" altLang="en-US" sz="700" dirty="0"/>
          </a:p>
        </p:txBody>
      </p:sp>
      <p:sp>
        <p:nvSpPr>
          <p:cNvPr id="82" name="テキスト ボックス 81"/>
          <p:cNvSpPr txBox="1"/>
          <p:nvPr/>
        </p:nvSpPr>
        <p:spPr>
          <a:xfrm>
            <a:off x="2764607" y="3020219"/>
            <a:ext cx="705634" cy="200055"/>
          </a:xfrm>
          <a:prstGeom prst="rect">
            <a:avLst/>
          </a:prstGeom>
          <a:noFill/>
        </p:spPr>
        <p:txBody>
          <a:bodyPr wrap="square" rtlCol="0">
            <a:spAutoFit/>
          </a:bodyPr>
          <a:lstStyle/>
          <a:p>
            <a:r>
              <a:rPr kumimoji="1" lang="en-US" altLang="ja-JP" sz="700" dirty="0"/>
              <a:t>(n=321)</a:t>
            </a:r>
            <a:endParaRPr kumimoji="1" lang="ja-JP" altLang="en-US" sz="700" dirty="0"/>
          </a:p>
        </p:txBody>
      </p:sp>
      <p:sp>
        <p:nvSpPr>
          <p:cNvPr id="83" name="テキスト ボックス 82"/>
          <p:cNvSpPr txBox="1"/>
          <p:nvPr/>
        </p:nvSpPr>
        <p:spPr>
          <a:xfrm>
            <a:off x="3959003" y="3225782"/>
            <a:ext cx="705634" cy="200055"/>
          </a:xfrm>
          <a:prstGeom prst="rect">
            <a:avLst/>
          </a:prstGeom>
          <a:noFill/>
        </p:spPr>
        <p:txBody>
          <a:bodyPr wrap="square" rtlCol="0">
            <a:spAutoFit/>
          </a:bodyPr>
          <a:lstStyle/>
          <a:p>
            <a:r>
              <a:rPr kumimoji="1" lang="en-US" altLang="ja-JP" sz="700" dirty="0"/>
              <a:t>(n=319)</a:t>
            </a:r>
            <a:endParaRPr kumimoji="1" lang="ja-JP" altLang="en-US" sz="700" dirty="0"/>
          </a:p>
        </p:txBody>
      </p:sp>
      <p:sp>
        <p:nvSpPr>
          <p:cNvPr id="84" name="テキスト ボックス 83"/>
          <p:cNvSpPr txBox="1"/>
          <p:nvPr/>
        </p:nvSpPr>
        <p:spPr>
          <a:xfrm>
            <a:off x="4334685" y="4207526"/>
            <a:ext cx="705634" cy="200055"/>
          </a:xfrm>
          <a:prstGeom prst="rect">
            <a:avLst/>
          </a:prstGeom>
          <a:noFill/>
        </p:spPr>
        <p:txBody>
          <a:bodyPr wrap="square" rtlCol="0">
            <a:spAutoFit/>
          </a:bodyPr>
          <a:lstStyle/>
          <a:p>
            <a:r>
              <a:rPr kumimoji="1" lang="en-US" altLang="ja-JP" sz="700" dirty="0"/>
              <a:t>(n=192)</a:t>
            </a:r>
            <a:endParaRPr kumimoji="1" lang="ja-JP" altLang="en-US" sz="700" dirty="0"/>
          </a:p>
        </p:txBody>
      </p:sp>
      <p:sp>
        <p:nvSpPr>
          <p:cNvPr id="85" name="テキスト ボックス 84"/>
          <p:cNvSpPr txBox="1"/>
          <p:nvPr/>
        </p:nvSpPr>
        <p:spPr>
          <a:xfrm>
            <a:off x="4210637" y="4434355"/>
            <a:ext cx="705634" cy="200055"/>
          </a:xfrm>
          <a:prstGeom prst="rect">
            <a:avLst/>
          </a:prstGeom>
          <a:noFill/>
        </p:spPr>
        <p:txBody>
          <a:bodyPr wrap="square" rtlCol="0">
            <a:spAutoFit/>
          </a:bodyPr>
          <a:lstStyle/>
          <a:p>
            <a:r>
              <a:rPr kumimoji="1" lang="en-US" altLang="ja-JP" sz="700" dirty="0"/>
              <a:t>(n=192)</a:t>
            </a:r>
            <a:endParaRPr kumimoji="1" lang="ja-JP" altLang="en-US" sz="700" dirty="0"/>
          </a:p>
        </p:txBody>
      </p:sp>
      <p:sp>
        <p:nvSpPr>
          <p:cNvPr id="86" name="テキスト ボックス 85"/>
          <p:cNvSpPr txBox="1"/>
          <p:nvPr/>
        </p:nvSpPr>
        <p:spPr>
          <a:xfrm>
            <a:off x="4341772" y="4661181"/>
            <a:ext cx="705634" cy="200055"/>
          </a:xfrm>
          <a:prstGeom prst="rect">
            <a:avLst/>
          </a:prstGeom>
          <a:noFill/>
        </p:spPr>
        <p:txBody>
          <a:bodyPr wrap="square" rtlCol="0">
            <a:spAutoFit/>
          </a:bodyPr>
          <a:lstStyle/>
          <a:p>
            <a:r>
              <a:rPr kumimoji="1" lang="en-US" altLang="ja-JP" sz="700" dirty="0"/>
              <a:t>(n=193)</a:t>
            </a:r>
            <a:endParaRPr kumimoji="1" lang="ja-JP" altLang="en-US" sz="700" dirty="0"/>
          </a:p>
        </p:txBody>
      </p:sp>
      <p:sp>
        <p:nvSpPr>
          <p:cNvPr id="87" name="テキスト ボックス 86"/>
          <p:cNvSpPr txBox="1"/>
          <p:nvPr/>
        </p:nvSpPr>
        <p:spPr>
          <a:xfrm>
            <a:off x="3664828" y="4877376"/>
            <a:ext cx="705634" cy="200055"/>
          </a:xfrm>
          <a:prstGeom prst="rect">
            <a:avLst/>
          </a:prstGeom>
          <a:noFill/>
        </p:spPr>
        <p:txBody>
          <a:bodyPr wrap="square" rtlCol="0">
            <a:spAutoFit/>
          </a:bodyPr>
          <a:lstStyle/>
          <a:p>
            <a:r>
              <a:rPr kumimoji="1" lang="en-US" altLang="ja-JP" sz="700" dirty="0"/>
              <a:t>(n=191)</a:t>
            </a:r>
            <a:endParaRPr kumimoji="1" lang="ja-JP" altLang="en-US" sz="700" dirty="0"/>
          </a:p>
        </p:txBody>
      </p:sp>
      <p:sp>
        <p:nvSpPr>
          <p:cNvPr id="88" name="テキスト ボックス 87"/>
          <p:cNvSpPr txBox="1"/>
          <p:nvPr/>
        </p:nvSpPr>
        <p:spPr>
          <a:xfrm>
            <a:off x="3923553" y="5104204"/>
            <a:ext cx="705634" cy="200055"/>
          </a:xfrm>
          <a:prstGeom prst="rect">
            <a:avLst/>
          </a:prstGeom>
          <a:noFill/>
        </p:spPr>
        <p:txBody>
          <a:bodyPr wrap="square" rtlCol="0">
            <a:spAutoFit/>
          </a:bodyPr>
          <a:lstStyle/>
          <a:p>
            <a:r>
              <a:rPr kumimoji="1" lang="en-US" altLang="ja-JP" sz="700" dirty="0"/>
              <a:t>(n=194)</a:t>
            </a:r>
            <a:endParaRPr kumimoji="1" lang="ja-JP" altLang="en-US" sz="700" dirty="0"/>
          </a:p>
        </p:txBody>
      </p:sp>
      <p:sp>
        <p:nvSpPr>
          <p:cNvPr id="89" name="テキスト ボックス 88"/>
          <p:cNvSpPr txBox="1"/>
          <p:nvPr/>
        </p:nvSpPr>
        <p:spPr>
          <a:xfrm>
            <a:off x="4341765" y="5320400"/>
            <a:ext cx="705634" cy="200055"/>
          </a:xfrm>
          <a:prstGeom prst="rect">
            <a:avLst/>
          </a:prstGeom>
          <a:noFill/>
        </p:spPr>
        <p:txBody>
          <a:bodyPr wrap="square" rtlCol="0">
            <a:spAutoFit/>
          </a:bodyPr>
          <a:lstStyle/>
          <a:p>
            <a:r>
              <a:rPr kumimoji="1" lang="en-US" altLang="ja-JP" sz="700" dirty="0"/>
              <a:t>(n=194)</a:t>
            </a:r>
            <a:endParaRPr kumimoji="1" lang="ja-JP" altLang="en-US" sz="700" dirty="0"/>
          </a:p>
        </p:txBody>
      </p:sp>
      <p:sp>
        <p:nvSpPr>
          <p:cNvPr id="90" name="テキスト ボックス 89"/>
          <p:cNvSpPr txBox="1"/>
          <p:nvPr/>
        </p:nvSpPr>
        <p:spPr>
          <a:xfrm>
            <a:off x="3973169" y="5536595"/>
            <a:ext cx="705634" cy="200055"/>
          </a:xfrm>
          <a:prstGeom prst="rect">
            <a:avLst/>
          </a:prstGeom>
          <a:noFill/>
        </p:spPr>
        <p:txBody>
          <a:bodyPr wrap="square" rtlCol="0">
            <a:spAutoFit/>
          </a:bodyPr>
          <a:lstStyle/>
          <a:p>
            <a:r>
              <a:rPr kumimoji="1" lang="en-US" altLang="ja-JP" sz="700" dirty="0"/>
              <a:t>(n=191)</a:t>
            </a:r>
            <a:endParaRPr kumimoji="1" lang="ja-JP" altLang="en-US" sz="700" dirty="0"/>
          </a:p>
        </p:txBody>
      </p:sp>
      <p:sp>
        <p:nvSpPr>
          <p:cNvPr id="91" name="テキスト ボックス 90"/>
          <p:cNvSpPr txBox="1"/>
          <p:nvPr/>
        </p:nvSpPr>
        <p:spPr>
          <a:xfrm>
            <a:off x="3381287" y="5774054"/>
            <a:ext cx="705634" cy="200055"/>
          </a:xfrm>
          <a:prstGeom prst="rect">
            <a:avLst/>
          </a:prstGeom>
          <a:noFill/>
        </p:spPr>
        <p:txBody>
          <a:bodyPr wrap="square" rtlCol="0">
            <a:spAutoFit/>
          </a:bodyPr>
          <a:lstStyle/>
          <a:p>
            <a:r>
              <a:rPr kumimoji="1" lang="en-US" altLang="ja-JP" sz="700" dirty="0"/>
              <a:t>(n=193)</a:t>
            </a:r>
            <a:endParaRPr kumimoji="1" lang="ja-JP" altLang="en-US" sz="700" dirty="0"/>
          </a:p>
        </p:txBody>
      </p:sp>
      <p:sp>
        <p:nvSpPr>
          <p:cNvPr id="92" name="テキスト ボックス 91"/>
          <p:cNvSpPr txBox="1"/>
          <p:nvPr/>
        </p:nvSpPr>
        <p:spPr>
          <a:xfrm>
            <a:off x="3593754" y="5983725"/>
            <a:ext cx="705634" cy="200055"/>
          </a:xfrm>
          <a:prstGeom prst="rect">
            <a:avLst/>
          </a:prstGeom>
          <a:noFill/>
        </p:spPr>
        <p:txBody>
          <a:bodyPr wrap="square" rtlCol="0">
            <a:spAutoFit/>
          </a:bodyPr>
          <a:lstStyle/>
          <a:p>
            <a:r>
              <a:rPr kumimoji="1" lang="en-US" altLang="ja-JP" sz="700" dirty="0"/>
              <a:t>(n=193)</a:t>
            </a:r>
            <a:endParaRPr kumimoji="1" lang="ja-JP" altLang="en-US" sz="700" dirty="0"/>
          </a:p>
        </p:txBody>
      </p:sp>
      <p:sp>
        <p:nvSpPr>
          <p:cNvPr id="93" name="テキスト ボックス 92"/>
          <p:cNvSpPr txBox="1"/>
          <p:nvPr/>
        </p:nvSpPr>
        <p:spPr>
          <a:xfrm>
            <a:off x="3058766" y="6195816"/>
            <a:ext cx="705634" cy="200055"/>
          </a:xfrm>
          <a:prstGeom prst="rect">
            <a:avLst/>
          </a:prstGeom>
          <a:noFill/>
        </p:spPr>
        <p:txBody>
          <a:bodyPr wrap="square" rtlCol="0">
            <a:spAutoFit/>
          </a:bodyPr>
          <a:lstStyle/>
          <a:p>
            <a:r>
              <a:rPr kumimoji="1" lang="en-US" altLang="ja-JP" sz="700" dirty="0"/>
              <a:t>(n=192)</a:t>
            </a:r>
            <a:endParaRPr kumimoji="1" lang="ja-JP" altLang="en-US" sz="700" dirty="0"/>
          </a:p>
        </p:txBody>
      </p:sp>
      <p:sp>
        <p:nvSpPr>
          <p:cNvPr id="94" name="テキスト ボックス 93"/>
          <p:cNvSpPr txBox="1"/>
          <p:nvPr/>
        </p:nvSpPr>
        <p:spPr>
          <a:xfrm>
            <a:off x="4306036" y="6408376"/>
            <a:ext cx="705634" cy="200055"/>
          </a:xfrm>
          <a:prstGeom prst="rect">
            <a:avLst/>
          </a:prstGeom>
          <a:noFill/>
        </p:spPr>
        <p:txBody>
          <a:bodyPr wrap="square" rtlCol="0">
            <a:spAutoFit/>
          </a:bodyPr>
          <a:lstStyle/>
          <a:p>
            <a:r>
              <a:rPr kumimoji="1" lang="en-US" altLang="ja-JP" sz="700" dirty="0"/>
              <a:t>(n=195)</a:t>
            </a:r>
            <a:endParaRPr kumimoji="1" lang="ja-JP" altLang="en-US" sz="700" dirty="0"/>
          </a:p>
        </p:txBody>
      </p:sp>
      <p:sp>
        <p:nvSpPr>
          <p:cNvPr id="95" name="テキスト ボックス 94"/>
          <p:cNvSpPr txBox="1"/>
          <p:nvPr/>
        </p:nvSpPr>
        <p:spPr>
          <a:xfrm>
            <a:off x="8669487" y="1110462"/>
            <a:ext cx="705634" cy="200055"/>
          </a:xfrm>
          <a:prstGeom prst="rect">
            <a:avLst/>
          </a:prstGeom>
          <a:noFill/>
        </p:spPr>
        <p:txBody>
          <a:bodyPr wrap="square" rtlCol="0">
            <a:spAutoFit/>
          </a:bodyPr>
          <a:lstStyle/>
          <a:p>
            <a:r>
              <a:rPr kumimoji="1" lang="en-US" altLang="ja-JP" sz="700" dirty="0"/>
              <a:t>(n=200)</a:t>
            </a:r>
            <a:endParaRPr kumimoji="1" lang="ja-JP" altLang="en-US" sz="700" dirty="0"/>
          </a:p>
        </p:txBody>
      </p:sp>
      <p:sp>
        <p:nvSpPr>
          <p:cNvPr id="96" name="テキスト ボックス 95"/>
          <p:cNvSpPr txBox="1"/>
          <p:nvPr/>
        </p:nvSpPr>
        <p:spPr>
          <a:xfrm>
            <a:off x="8232341" y="1335052"/>
            <a:ext cx="705634" cy="200055"/>
          </a:xfrm>
          <a:prstGeom prst="rect">
            <a:avLst/>
          </a:prstGeom>
          <a:noFill/>
        </p:spPr>
        <p:txBody>
          <a:bodyPr wrap="square" rtlCol="0">
            <a:spAutoFit/>
          </a:bodyPr>
          <a:lstStyle/>
          <a:p>
            <a:r>
              <a:rPr kumimoji="1" lang="en-US" altLang="ja-JP" sz="700" dirty="0"/>
              <a:t>(n=195)</a:t>
            </a:r>
            <a:endParaRPr kumimoji="1" lang="ja-JP" altLang="en-US" sz="700" dirty="0"/>
          </a:p>
        </p:txBody>
      </p:sp>
      <p:sp>
        <p:nvSpPr>
          <p:cNvPr id="97" name="テキスト ボックス 96"/>
          <p:cNvSpPr txBox="1"/>
          <p:nvPr/>
        </p:nvSpPr>
        <p:spPr>
          <a:xfrm>
            <a:off x="8396773" y="1559644"/>
            <a:ext cx="705634" cy="200055"/>
          </a:xfrm>
          <a:prstGeom prst="rect">
            <a:avLst/>
          </a:prstGeom>
          <a:noFill/>
        </p:spPr>
        <p:txBody>
          <a:bodyPr wrap="square" rtlCol="0">
            <a:spAutoFit/>
          </a:bodyPr>
          <a:lstStyle/>
          <a:p>
            <a:r>
              <a:rPr kumimoji="1" lang="en-US" altLang="ja-JP" sz="700" dirty="0"/>
              <a:t>(n=197)</a:t>
            </a:r>
            <a:endParaRPr kumimoji="1" lang="ja-JP" altLang="en-US" sz="700" dirty="0"/>
          </a:p>
        </p:txBody>
      </p:sp>
      <p:sp>
        <p:nvSpPr>
          <p:cNvPr id="98" name="テキスト ボックス 97"/>
          <p:cNvSpPr txBox="1"/>
          <p:nvPr/>
        </p:nvSpPr>
        <p:spPr>
          <a:xfrm>
            <a:off x="8176191" y="1772200"/>
            <a:ext cx="705634" cy="200055"/>
          </a:xfrm>
          <a:prstGeom prst="rect">
            <a:avLst/>
          </a:prstGeom>
          <a:noFill/>
        </p:spPr>
        <p:txBody>
          <a:bodyPr wrap="square" rtlCol="0">
            <a:spAutoFit/>
          </a:bodyPr>
          <a:lstStyle/>
          <a:p>
            <a:r>
              <a:rPr kumimoji="1" lang="en-US" altLang="ja-JP" sz="700" dirty="0"/>
              <a:t>(n=195)</a:t>
            </a:r>
            <a:endParaRPr kumimoji="1" lang="ja-JP" altLang="en-US" sz="700" dirty="0"/>
          </a:p>
        </p:txBody>
      </p:sp>
      <p:sp>
        <p:nvSpPr>
          <p:cNvPr id="99" name="テキスト ボックス 98"/>
          <p:cNvSpPr txBox="1"/>
          <p:nvPr/>
        </p:nvSpPr>
        <p:spPr>
          <a:xfrm>
            <a:off x="8304528" y="1996788"/>
            <a:ext cx="705634" cy="200055"/>
          </a:xfrm>
          <a:prstGeom prst="rect">
            <a:avLst/>
          </a:prstGeom>
          <a:noFill/>
        </p:spPr>
        <p:txBody>
          <a:bodyPr wrap="square" rtlCol="0">
            <a:spAutoFit/>
          </a:bodyPr>
          <a:lstStyle/>
          <a:p>
            <a:r>
              <a:rPr kumimoji="1" lang="en-US" altLang="ja-JP" sz="700" dirty="0"/>
              <a:t>(n=195)</a:t>
            </a:r>
            <a:endParaRPr kumimoji="1" lang="ja-JP" altLang="en-US" sz="700" dirty="0"/>
          </a:p>
        </p:txBody>
      </p:sp>
      <p:sp>
        <p:nvSpPr>
          <p:cNvPr id="100" name="テキスト ボックス 99"/>
          <p:cNvSpPr txBox="1"/>
          <p:nvPr/>
        </p:nvSpPr>
        <p:spPr>
          <a:xfrm>
            <a:off x="8505053" y="2221378"/>
            <a:ext cx="705634" cy="200055"/>
          </a:xfrm>
          <a:prstGeom prst="rect">
            <a:avLst/>
          </a:prstGeom>
          <a:noFill/>
        </p:spPr>
        <p:txBody>
          <a:bodyPr wrap="square" rtlCol="0">
            <a:spAutoFit/>
          </a:bodyPr>
          <a:lstStyle/>
          <a:p>
            <a:r>
              <a:rPr kumimoji="1" lang="en-US" altLang="ja-JP" sz="700" dirty="0"/>
              <a:t>(n=199)</a:t>
            </a:r>
            <a:endParaRPr kumimoji="1" lang="ja-JP" altLang="en-US" sz="700" dirty="0"/>
          </a:p>
        </p:txBody>
      </p:sp>
      <p:sp>
        <p:nvSpPr>
          <p:cNvPr id="101" name="テキスト ボックス 100"/>
          <p:cNvSpPr txBox="1"/>
          <p:nvPr/>
        </p:nvSpPr>
        <p:spPr>
          <a:xfrm>
            <a:off x="7971655" y="2421904"/>
            <a:ext cx="705634" cy="200055"/>
          </a:xfrm>
          <a:prstGeom prst="rect">
            <a:avLst/>
          </a:prstGeom>
          <a:noFill/>
        </p:spPr>
        <p:txBody>
          <a:bodyPr wrap="square" rtlCol="0">
            <a:spAutoFit/>
          </a:bodyPr>
          <a:lstStyle/>
          <a:p>
            <a:r>
              <a:rPr kumimoji="1" lang="en-US" altLang="ja-JP" sz="700" dirty="0"/>
              <a:t>(n=197)</a:t>
            </a:r>
            <a:endParaRPr kumimoji="1" lang="ja-JP" altLang="en-US" sz="700" dirty="0"/>
          </a:p>
        </p:txBody>
      </p:sp>
      <p:sp>
        <p:nvSpPr>
          <p:cNvPr id="102" name="テキスト ボックス 101"/>
          <p:cNvSpPr txBox="1"/>
          <p:nvPr/>
        </p:nvSpPr>
        <p:spPr>
          <a:xfrm>
            <a:off x="8148119" y="2634464"/>
            <a:ext cx="705634" cy="200055"/>
          </a:xfrm>
          <a:prstGeom prst="rect">
            <a:avLst/>
          </a:prstGeom>
          <a:noFill/>
        </p:spPr>
        <p:txBody>
          <a:bodyPr wrap="square" rtlCol="0">
            <a:spAutoFit/>
          </a:bodyPr>
          <a:lstStyle/>
          <a:p>
            <a:r>
              <a:rPr kumimoji="1" lang="en-US" altLang="ja-JP" sz="700" dirty="0"/>
              <a:t>(n=198)</a:t>
            </a:r>
            <a:endParaRPr kumimoji="1" lang="ja-JP" altLang="en-US" sz="700" dirty="0"/>
          </a:p>
        </p:txBody>
      </p:sp>
      <p:sp>
        <p:nvSpPr>
          <p:cNvPr id="103" name="テキスト ボックス 102"/>
          <p:cNvSpPr txBox="1"/>
          <p:nvPr/>
        </p:nvSpPr>
        <p:spPr>
          <a:xfrm>
            <a:off x="7867381" y="2883118"/>
            <a:ext cx="705634" cy="200055"/>
          </a:xfrm>
          <a:prstGeom prst="rect">
            <a:avLst/>
          </a:prstGeom>
          <a:noFill/>
        </p:spPr>
        <p:txBody>
          <a:bodyPr wrap="square" rtlCol="0">
            <a:spAutoFit/>
          </a:bodyPr>
          <a:lstStyle/>
          <a:p>
            <a:r>
              <a:rPr kumimoji="1" lang="en-US" altLang="ja-JP" sz="700" dirty="0"/>
              <a:t>(n=194)</a:t>
            </a:r>
            <a:endParaRPr kumimoji="1" lang="ja-JP" altLang="en-US" sz="700" dirty="0"/>
          </a:p>
        </p:txBody>
      </p:sp>
      <p:sp>
        <p:nvSpPr>
          <p:cNvPr id="104" name="テキスト ボックス 103"/>
          <p:cNvSpPr txBox="1"/>
          <p:nvPr/>
        </p:nvSpPr>
        <p:spPr>
          <a:xfrm>
            <a:off x="7803210" y="3095677"/>
            <a:ext cx="705634" cy="200055"/>
          </a:xfrm>
          <a:prstGeom prst="rect">
            <a:avLst/>
          </a:prstGeom>
          <a:noFill/>
        </p:spPr>
        <p:txBody>
          <a:bodyPr wrap="square" rtlCol="0">
            <a:spAutoFit/>
          </a:bodyPr>
          <a:lstStyle/>
          <a:p>
            <a:r>
              <a:rPr kumimoji="1" lang="en-US" altLang="ja-JP" sz="700" dirty="0"/>
              <a:t>(n=192)</a:t>
            </a:r>
            <a:endParaRPr kumimoji="1" lang="ja-JP" altLang="en-US" sz="700" dirty="0"/>
          </a:p>
        </p:txBody>
      </p:sp>
      <p:sp>
        <p:nvSpPr>
          <p:cNvPr id="105" name="テキスト ボックス 104"/>
          <p:cNvSpPr txBox="1"/>
          <p:nvPr/>
        </p:nvSpPr>
        <p:spPr>
          <a:xfrm>
            <a:off x="8581254" y="3296203"/>
            <a:ext cx="705634" cy="200055"/>
          </a:xfrm>
          <a:prstGeom prst="rect">
            <a:avLst/>
          </a:prstGeom>
          <a:noFill/>
        </p:spPr>
        <p:txBody>
          <a:bodyPr wrap="square" rtlCol="0">
            <a:spAutoFit/>
          </a:bodyPr>
          <a:lstStyle/>
          <a:p>
            <a:r>
              <a:rPr kumimoji="1" lang="en-US" altLang="ja-JP" sz="700" dirty="0"/>
              <a:t>(n=200)</a:t>
            </a:r>
            <a:endParaRPr kumimoji="1" lang="ja-JP" altLang="en-US" sz="700" dirty="0"/>
          </a:p>
        </p:txBody>
      </p:sp>
      <p:sp>
        <p:nvSpPr>
          <p:cNvPr id="106" name="テキスト ボックス 105"/>
          <p:cNvSpPr txBox="1"/>
          <p:nvPr/>
        </p:nvSpPr>
        <p:spPr>
          <a:xfrm>
            <a:off x="8673494" y="4230653"/>
            <a:ext cx="705634" cy="200055"/>
          </a:xfrm>
          <a:prstGeom prst="rect">
            <a:avLst/>
          </a:prstGeom>
          <a:noFill/>
        </p:spPr>
        <p:txBody>
          <a:bodyPr wrap="square" rtlCol="0">
            <a:spAutoFit/>
          </a:bodyPr>
          <a:lstStyle/>
          <a:p>
            <a:r>
              <a:rPr kumimoji="1" lang="en-US" altLang="ja-JP" sz="700" dirty="0"/>
              <a:t>(n=216)</a:t>
            </a:r>
            <a:endParaRPr kumimoji="1" lang="ja-JP" altLang="en-US" sz="700" dirty="0"/>
          </a:p>
        </p:txBody>
      </p:sp>
      <p:sp>
        <p:nvSpPr>
          <p:cNvPr id="107" name="テキスト ボックス 106"/>
          <p:cNvSpPr txBox="1"/>
          <p:nvPr/>
        </p:nvSpPr>
        <p:spPr>
          <a:xfrm>
            <a:off x="8236344" y="4443210"/>
            <a:ext cx="705634" cy="200055"/>
          </a:xfrm>
          <a:prstGeom prst="rect">
            <a:avLst/>
          </a:prstGeom>
          <a:noFill/>
        </p:spPr>
        <p:txBody>
          <a:bodyPr wrap="square" rtlCol="0">
            <a:spAutoFit/>
          </a:bodyPr>
          <a:lstStyle/>
          <a:p>
            <a:r>
              <a:rPr kumimoji="1" lang="en-US" altLang="ja-JP" sz="700" dirty="0"/>
              <a:t>(n=209)</a:t>
            </a:r>
            <a:endParaRPr kumimoji="1" lang="ja-JP" altLang="en-US" sz="700" dirty="0"/>
          </a:p>
        </p:txBody>
      </p:sp>
      <p:sp>
        <p:nvSpPr>
          <p:cNvPr id="108" name="テキスト ボックス 107"/>
          <p:cNvSpPr txBox="1"/>
          <p:nvPr/>
        </p:nvSpPr>
        <p:spPr>
          <a:xfrm>
            <a:off x="8749694" y="4652445"/>
            <a:ext cx="705634" cy="200055"/>
          </a:xfrm>
          <a:prstGeom prst="rect">
            <a:avLst/>
          </a:prstGeom>
          <a:noFill/>
        </p:spPr>
        <p:txBody>
          <a:bodyPr wrap="square" rtlCol="0">
            <a:spAutoFit/>
          </a:bodyPr>
          <a:lstStyle/>
          <a:p>
            <a:r>
              <a:rPr kumimoji="1" lang="en-US" altLang="ja-JP" sz="700" dirty="0"/>
              <a:t>(n=211)</a:t>
            </a:r>
            <a:endParaRPr kumimoji="1" lang="ja-JP" altLang="en-US" sz="700" dirty="0"/>
          </a:p>
        </p:txBody>
      </p:sp>
      <p:sp>
        <p:nvSpPr>
          <p:cNvPr id="109" name="テキスト ボックス 108"/>
          <p:cNvSpPr txBox="1"/>
          <p:nvPr/>
        </p:nvSpPr>
        <p:spPr>
          <a:xfrm>
            <a:off x="7987695" y="4880357"/>
            <a:ext cx="705634" cy="200055"/>
          </a:xfrm>
          <a:prstGeom prst="rect">
            <a:avLst/>
          </a:prstGeom>
          <a:noFill/>
        </p:spPr>
        <p:txBody>
          <a:bodyPr wrap="square" rtlCol="0">
            <a:spAutoFit/>
          </a:bodyPr>
          <a:lstStyle/>
          <a:p>
            <a:r>
              <a:rPr kumimoji="1" lang="en-US" altLang="ja-JP" sz="700" dirty="0"/>
              <a:t>(n=213)</a:t>
            </a:r>
            <a:endParaRPr kumimoji="1" lang="ja-JP" altLang="en-US" sz="700" dirty="0"/>
          </a:p>
        </p:txBody>
      </p:sp>
      <p:sp>
        <p:nvSpPr>
          <p:cNvPr id="110" name="テキスト ボックス 109"/>
          <p:cNvSpPr txBox="1"/>
          <p:nvPr/>
        </p:nvSpPr>
        <p:spPr>
          <a:xfrm>
            <a:off x="8348641" y="5108959"/>
            <a:ext cx="705634" cy="200055"/>
          </a:xfrm>
          <a:prstGeom prst="rect">
            <a:avLst/>
          </a:prstGeom>
          <a:noFill/>
        </p:spPr>
        <p:txBody>
          <a:bodyPr wrap="square" rtlCol="0">
            <a:spAutoFit/>
          </a:bodyPr>
          <a:lstStyle/>
          <a:p>
            <a:r>
              <a:rPr kumimoji="1" lang="en-US" altLang="ja-JP" sz="700" dirty="0"/>
              <a:t>(n=213)</a:t>
            </a:r>
            <a:endParaRPr kumimoji="1" lang="ja-JP" altLang="en-US" sz="700" dirty="0"/>
          </a:p>
        </p:txBody>
      </p:sp>
      <p:sp>
        <p:nvSpPr>
          <p:cNvPr id="111" name="テキスト ボックス 110"/>
          <p:cNvSpPr txBox="1"/>
          <p:nvPr/>
        </p:nvSpPr>
        <p:spPr>
          <a:xfrm>
            <a:off x="8416818" y="5309484"/>
            <a:ext cx="705634" cy="200055"/>
          </a:xfrm>
          <a:prstGeom prst="rect">
            <a:avLst/>
          </a:prstGeom>
          <a:noFill/>
        </p:spPr>
        <p:txBody>
          <a:bodyPr wrap="square" rtlCol="0">
            <a:spAutoFit/>
          </a:bodyPr>
          <a:lstStyle/>
          <a:p>
            <a:r>
              <a:rPr kumimoji="1" lang="en-US" altLang="ja-JP" sz="700" dirty="0"/>
              <a:t>(n=213)</a:t>
            </a:r>
            <a:endParaRPr kumimoji="1" lang="ja-JP" altLang="en-US" sz="700" dirty="0"/>
          </a:p>
        </p:txBody>
      </p:sp>
      <p:sp>
        <p:nvSpPr>
          <p:cNvPr id="112" name="テキスト ボックス 111"/>
          <p:cNvSpPr txBox="1"/>
          <p:nvPr/>
        </p:nvSpPr>
        <p:spPr>
          <a:xfrm>
            <a:off x="8448900" y="5522042"/>
            <a:ext cx="705634" cy="200055"/>
          </a:xfrm>
          <a:prstGeom prst="rect">
            <a:avLst/>
          </a:prstGeom>
          <a:noFill/>
        </p:spPr>
        <p:txBody>
          <a:bodyPr wrap="square" rtlCol="0">
            <a:spAutoFit/>
          </a:bodyPr>
          <a:lstStyle/>
          <a:p>
            <a:r>
              <a:rPr kumimoji="1" lang="en-US" altLang="ja-JP" sz="700" dirty="0"/>
              <a:t>(n=210)</a:t>
            </a:r>
            <a:endParaRPr kumimoji="1" lang="ja-JP" altLang="en-US" sz="700" dirty="0"/>
          </a:p>
        </p:txBody>
      </p:sp>
      <p:sp>
        <p:nvSpPr>
          <p:cNvPr id="113" name="テキスト ボックス 112"/>
          <p:cNvSpPr txBox="1"/>
          <p:nvPr/>
        </p:nvSpPr>
        <p:spPr>
          <a:xfrm>
            <a:off x="8324572" y="5758664"/>
            <a:ext cx="705634" cy="200055"/>
          </a:xfrm>
          <a:prstGeom prst="rect">
            <a:avLst/>
          </a:prstGeom>
          <a:noFill/>
        </p:spPr>
        <p:txBody>
          <a:bodyPr wrap="square" rtlCol="0">
            <a:spAutoFit/>
          </a:bodyPr>
          <a:lstStyle/>
          <a:p>
            <a:r>
              <a:rPr kumimoji="1" lang="en-US" altLang="ja-JP" sz="700" dirty="0"/>
              <a:t>(n=213)</a:t>
            </a:r>
            <a:endParaRPr kumimoji="1" lang="ja-JP" altLang="en-US" sz="700" dirty="0"/>
          </a:p>
        </p:txBody>
      </p:sp>
      <p:sp>
        <p:nvSpPr>
          <p:cNvPr id="114" name="テキスト ボックス 113"/>
          <p:cNvSpPr txBox="1"/>
          <p:nvPr/>
        </p:nvSpPr>
        <p:spPr>
          <a:xfrm>
            <a:off x="8103991" y="5971223"/>
            <a:ext cx="705634" cy="200055"/>
          </a:xfrm>
          <a:prstGeom prst="rect">
            <a:avLst/>
          </a:prstGeom>
          <a:noFill/>
        </p:spPr>
        <p:txBody>
          <a:bodyPr wrap="square" rtlCol="0">
            <a:spAutoFit/>
          </a:bodyPr>
          <a:lstStyle/>
          <a:p>
            <a:r>
              <a:rPr kumimoji="1" lang="en-US" altLang="ja-JP" sz="700" dirty="0"/>
              <a:t>(n=212)</a:t>
            </a:r>
            <a:endParaRPr kumimoji="1" lang="ja-JP" altLang="en-US" sz="700" dirty="0"/>
          </a:p>
        </p:txBody>
      </p:sp>
      <p:sp>
        <p:nvSpPr>
          <p:cNvPr id="115" name="テキスト ボックス 114"/>
          <p:cNvSpPr txBox="1"/>
          <p:nvPr/>
        </p:nvSpPr>
        <p:spPr>
          <a:xfrm>
            <a:off x="7763097" y="6183780"/>
            <a:ext cx="705634" cy="200055"/>
          </a:xfrm>
          <a:prstGeom prst="rect">
            <a:avLst/>
          </a:prstGeom>
          <a:noFill/>
        </p:spPr>
        <p:txBody>
          <a:bodyPr wrap="square" rtlCol="0">
            <a:spAutoFit/>
          </a:bodyPr>
          <a:lstStyle/>
          <a:p>
            <a:r>
              <a:rPr kumimoji="1" lang="en-US" altLang="ja-JP" sz="700" dirty="0"/>
              <a:t>(n=206)</a:t>
            </a:r>
            <a:endParaRPr kumimoji="1" lang="ja-JP" altLang="en-US" sz="700" dirty="0"/>
          </a:p>
        </p:txBody>
      </p:sp>
      <p:sp>
        <p:nvSpPr>
          <p:cNvPr id="116" name="テキスト ボックス 115"/>
          <p:cNvSpPr txBox="1"/>
          <p:nvPr/>
        </p:nvSpPr>
        <p:spPr>
          <a:xfrm>
            <a:off x="8432858" y="6420402"/>
            <a:ext cx="705634" cy="200055"/>
          </a:xfrm>
          <a:prstGeom prst="rect">
            <a:avLst/>
          </a:prstGeom>
          <a:noFill/>
        </p:spPr>
        <p:txBody>
          <a:bodyPr wrap="square" rtlCol="0">
            <a:spAutoFit/>
          </a:bodyPr>
          <a:lstStyle/>
          <a:p>
            <a:r>
              <a:rPr kumimoji="1" lang="en-US" altLang="ja-JP" sz="700" dirty="0"/>
              <a:t>(n=215)</a:t>
            </a:r>
            <a:endParaRPr kumimoji="1" lang="ja-JP" altLang="en-US" sz="700" dirty="0"/>
          </a:p>
        </p:txBody>
      </p:sp>
      <p:sp>
        <p:nvSpPr>
          <p:cNvPr id="117" name="正方形/長方形 116"/>
          <p:cNvSpPr/>
          <p:nvPr/>
        </p:nvSpPr>
        <p:spPr>
          <a:xfrm>
            <a:off x="566757" y="2144142"/>
            <a:ext cx="385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18" name="正方形/長方形 117"/>
          <p:cNvSpPr/>
          <p:nvPr/>
        </p:nvSpPr>
        <p:spPr>
          <a:xfrm>
            <a:off x="625570" y="3247047"/>
            <a:ext cx="3744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19" name="正方形/長方形 118"/>
          <p:cNvSpPr/>
          <p:nvPr/>
        </p:nvSpPr>
        <p:spPr>
          <a:xfrm>
            <a:off x="5599407" y="1147600"/>
            <a:ext cx="349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0" name="正方形/長方形 119"/>
          <p:cNvSpPr/>
          <p:nvPr/>
        </p:nvSpPr>
        <p:spPr>
          <a:xfrm>
            <a:off x="5062440" y="2241225"/>
            <a:ext cx="385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1" name="正方形/長方形 120"/>
          <p:cNvSpPr/>
          <p:nvPr/>
        </p:nvSpPr>
        <p:spPr>
          <a:xfrm>
            <a:off x="5167887" y="3324455"/>
            <a:ext cx="385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2" name="正方形/長方形 121"/>
          <p:cNvSpPr/>
          <p:nvPr/>
        </p:nvSpPr>
        <p:spPr>
          <a:xfrm>
            <a:off x="1078907" y="4243683"/>
            <a:ext cx="367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3" name="正方形/長方形 122"/>
          <p:cNvSpPr/>
          <p:nvPr/>
        </p:nvSpPr>
        <p:spPr>
          <a:xfrm>
            <a:off x="262931" y="4684956"/>
            <a:ext cx="450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4" name="正方形/長方形 123"/>
          <p:cNvSpPr/>
          <p:nvPr/>
        </p:nvSpPr>
        <p:spPr>
          <a:xfrm>
            <a:off x="568345" y="5341009"/>
            <a:ext cx="4176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5" name="正方形/長方形 124"/>
          <p:cNvSpPr/>
          <p:nvPr/>
        </p:nvSpPr>
        <p:spPr>
          <a:xfrm>
            <a:off x="5601704" y="4247778"/>
            <a:ext cx="349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6" name="正方形/長方形 125"/>
          <p:cNvSpPr/>
          <p:nvPr/>
        </p:nvSpPr>
        <p:spPr>
          <a:xfrm>
            <a:off x="4818207" y="4686037"/>
            <a:ext cx="432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7" name="正方形/長方形 126"/>
          <p:cNvSpPr/>
          <p:nvPr/>
        </p:nvSpPr>
        <p:spPr>
          <a:xfrm>
            <a:off x="5284115" y="5552531"/>
            <a:ext cx="360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8" name="テキスト ボックス 127"/>
          <p:cNvSpPr txBox="1"/>
          <p:nvPr/>
        </p:nvSpPr>
        <p:spPr>
          <a:xfrm>
            <a:off x="35198" y="6697307"/>
            <a:ext cx="9147516" cy="200055"/>
          </a:xfrm>
          <a:prstGeom prst="rect">
            <a:avLst/>
          </a:prstGeom>
          <a:noFill/>
        </p:spPr>
        <p:txBody>
          <a:bodyPr wrap="square" rtlCol="0">
            <a:spAutoFit/>
          </a:bodyPr>
          <a:lstStyle/>
          <a:p>
            <a:r>
              <a:rPr kumimoji="1" lang="en-US" altLang="ja-JP" sz="700" dirty="0"/>
              <a:t>※</a:t>
            </a:r>
            <a:r>
              <a:rPr kumimoji="1" lang="ja-JP" altLang="en-US" sz="700" dirty="0"/>
              <a:t>　「大切だと思う」、「どちらかというと大切だと思う」、「あまり大切と思わない」、「全く大切だと思わない」、「わからない」の５つの選択肢のうち、「わからない」は除いて集計。</a:t>
            </a:r>
            <a:endParaRPr kumimoji="1" lang="en-US" altLang="ja-JP" sz="700" dirty="0"/>
          </a:p>
        </p:txBody>
      </p:sp>
      <p:sp>
        <p:nvSpPr>
          <p:cNvPr id="129" name="正方形/長方形 128"/>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質問６「将来の大阪を考えるにあたって、以下のことがどのくらい大切だと思いますか。」</a:t>
            </a:r>
            <a:r>
              <a:rPr lang="en-US" altLang="ja-JP" sz="1400" kern="0" dirty="0">
                <a:solidFill>
                  <a:srgbClr val="000000"/>
                </a:solidFill>
                <a:latin typeface="+mj-ea"/>
                <a:ea typeface="+mj-ea"/>
                <a:cs typeface="Meiryo UI" pitchFamily="50" charset="-128"/>
              </a:rPr>
              <a:t>)</a:t>
            </a:r>
          </a:p>
          <a:p>
            <a:pPr lvl="0">
              <a:defRPr/>
            </a:pPr>
            <a:r>
              <a:rPr lang="ja-JP" altLang="en-US" sz="1400" kern="0" dirty="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 「大切だと思う」又は「どちらかというと大切だと思う」と回答した者の割合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地域別</a:t>
            </a:r>
            <a:r>
              <a:rPr lang="en-US" altLang="ja-JP" sz="1200" kern="0" dirty="0">
                <a:solidFill>
                  <a:srgbClr val="000000"/>
                </a:solidFill>
                <a:latin typeface="+mj-ea"/>
                <a:ea typeface="+mj-ea"/>
                <a:cs typeface="Meiryo UI" pitchFamily="50" charset="-128"/>
              </a:rPr>
              <a:t>】</a:t>
            </a:r>
            <a:endParaRPr lang="en-US" altLang="ja-JP" sz="1600" kern="0" dirty="0">
              <a:solidFill>
                <a:srgbClr val="000000"/>
              </a:solidFill>
              <a:latin typeface="+mj-ea"/>
              <a:ea typeface="+mj-ea"/>
              <a:cs typeface="Meiryo UI" pitchFamily="50" charset="-128"/>
            </a:endParaRPr>
          </a:p>
        </p:txBody>
      </p:sp>
    </p:spTree>
    <p:extLst>
      <p:ext uri="{BB962C8B-B14F-4D97-AF65-F5344CB8AC3E}">
        <p14:creationId xmlns:p14="http://schemas.microsoft.com/office/powerpoint/2010/main" val="4267679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149874"/>
            <a:ext cx="7044743" cy="261610"/>
          </a:xfrm>
          <a:prstGeom prst="rect">
            <a:avLst/>
          </a:prstGeom>
          <a:noFill/>
        </p:spPr>
        <p:txBody>
          <a:bodyPr wrap="square" rtlCol="0">
            <a:spAutoFit/>
          </a:bodyPr>
          <a:lstStyle/>
          <a:p>
            <a:r>
              <a:rPr kumimoji="1" lang="ja-JP" altLang="en-US" sz="1100" b="1" dirty="0"/>
              <a:t>■全体</a:t>
            </a:r>
            <a:r>
              <a:rPr kumimoji="1" lang="en-US" altLang="ja-JP" sz="1100" b="1" dirty="0"/>
              <a:t>【n=1,000】</a:t>
            </a:r>
            <a:endParaRPr kumimoji="1" lang="ja-JP" altLang="en-US" sz="1100" b="1" dirty="0"/>
          </a:p>
        </p:txBody>
      </p:sp>
      <p:graphicFrame>
        <p:nvGraphicFramePr>
          <p:cNvPr id="20" name="グラフ 19"/>
          <p:cNvGraphicFramePr>
            <a:graphicFrameLocks/>
          </p:cNvGraphicFramePr>
          <p:nvPr/>
        </p:nvGraphicFramePr>
        <p:xfrm>
          <a:off x="309092" y="1411484"/>
          <a:ext cx="8525813" cy="5149236"/>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1983345" y="1583399"/>
            <a:ext cx="6336000" cy="252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4" name="正方形/長方形 23"/>
          <p:cNvSpPr/>
          <p:nvPr/>
        </p:nvSpPr>
        <p:spPr>
          <a:xfrm>
            <a:off x="1298618" y="1902603"/>
            <a:ext cx="6120000" cy="252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5" name="正方形/長方形 24"/>
          <p:cNvSpPr/>
          <p:nvPr/>
        </p:nvSpPr>
        <p:spPr>
          <a:xfrm>
            <a:off x="309092" y="3453179"/>
            <a:ext cx="6984000" cy="252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7" name="正方形/長方形 26"/>
          <p:cNvSpPr/>
          <p:nvPr/>
        </p:nvSpPr>
        <p:spPr>
          <a:xfrm>
            <a:off x="101868" y="672343"/>
            <a:ext cx="9037136" cy="47753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全体をみると、</a:t>
            </a:r>
            <a:r>
              <a:rPr kumimoji="1" lang="ja-JP" altLang="en-US" sz="1200" dirty="0">
                <a:solidFill>
                  <a:prstClr val="black"/>
                </a:solidFill>
                <a:latin typeface="+mn-ea"/>
                <a:cs typeface="Meiryo UI" panose="020B0604030504040204" pitchFamily="50" charset="-128"/>
              </a:rPr>
              <a:t>「</a:t>
            </a:r>
            <a:r>
              <a:rPr kumimoji="1" lang="en-US" altLang="ja-JP" sz="1200" dirty="0">
                <a:solidFill>
                  <a:prstClr val="black"/>
                </a:solidFill>
                <a:latin typeface="+mn-ea"/>
                <a:cs typeface="Meiryo UI" panose="020B0604030504040204" pitchFamily="50" charset="-128"/>
              </a:rPr>
              <a:t>2025</a:t>
            </a:r>
            <a:r>
              <a:rPr kumimoji="1" lang="ja-JP" altLang="en-US" sz="1200" dirty="0">
                <a:solidFill>
                  <a:prstClr val="black"/>
                </a:solidFill>
                <a:latin typeface="+mn-ea"/>
                <a:cs typeface="Meiryo UI" panose="020B0604030504040204" pitchFamily="50" charset="-128"/>
              </a:rPr>
              <a:t>年大阪・関西万博の開催」、「統合型リゾート（</a:t>
            </a:r>
            <a:r>
              <a:rPr kumimoji="1" lang="en-US" altLang="ja-JP" sz="1200" dirty="0">
                <a:solidFill>
                  <a:prstClr val="black"/>
                </a:solidFill>
                <a:latin typeface="+mn-ea"/>
                <a:cs typeface="Meiryo UI" panose="020B0604030504040204" pitchFamily="50" charset="-128"/>
              </a:rPr>
              <a:t>IR</a:t>
            </a:r>
            <a:r>
              <a:rPr kumimoji="1" lang="ja-JP" altLang="en-US" sz="1200" dirty="0">
                <a:solidFill>
                  <a:prstClr val="black"/>
                </a:solidFill>
                <a:latin typeface="+mn-ea"/>
                <a:cs typeface="Meiryo UI" panose="020B0604030504040204" pitchFamily="50" charset="-128"/>
              </a:rPr>
              <a:t>）の設置に向けた取組み」、「大阪公立大学の開学」の順に認知度が高い。</a:t>
            </a:r>
          </a:p>
        </p:txBody>
      </p:sp>
      <p:sp>
        <p:nvSpPr>
          <p:cNvPr id="10" name="テキスト ボックス 9"/>
          <p:cNvSpPr txBox="1"/>
          <p:nvPr/>
        </p:nvSpPr>
        <p:spPr>
          <a:xfrm>
            <a:off x="8319345" y="1583399"/>
            <a:ext cx="705634" cy="230832"/>
          </a:xfrm>
          <a:prstGeom prst="rect">
            <a:avLst/>
          </a:prstGeom>
          <a:noFill/>
        </p:spPr>
        <p:txBody>
          <a:bodyPr wrap="square" rtlCol="0">
            <a:spAutoFit/>
          </a:bodyPr>
          <a:lstStyle/>
          <a:p>
            <a:r>
              <a:rPr kumimoji="1" lang="en-US" altLang="ja-JP" sz="900" dirty="0"/>
              <a:t>(88.1%)</a:t>
            </a:r>
            <a:endParaRPr kumimoji="1" lang="ja-JP" altLang="en-US" sz="900" dirty="0"/>
          </a:p>
        </p:txBody>
      </p:sp>
      <p:sp>
        <p:nvSpPr>
          <p:cNvPr id="11" name="テキスト ボックス 10"/>
          <p:cNvSpPr txBox="1"/>
          <p:nvPr/>
        </p:nvSpPr>
        <p:spPr>
          <a:xfrm>
            <a:off x="7442472" y="1902786"/>
            <a:ext cx="705634" cy="230832"/>
          </a:xfrm>
          <a:prstGeom prst="rect">
            <a:avLst/>
          </a:prstGeom>
          <a:noFill/>
        </p:spPr>
        <p:txBody>
          <a:bodyPr wrap="square" rtlCol="0">
            <a:spAutoFit/>
          </a:bodyPr>
          <a:lstStyle/>
          <a:p>
            <a:r>
              <a:rPr kumimoji="1" lang="en-US" altLang="ja-JP" sz="900" dirty="0"/>
              <a:t>(67.4%)</a:t>
            </a:r>
            <a:endParaRPr kumimoji="1" lang="ja-JP" altLang="en-US" sz="900" dirty="0"/>
          </a:p>
        </p:txBody>
      </p:sp>
      <p:sp>
        <p:nvSpPr>
          <p:cNvPr id="12" name="テキスト ボックス 11"/>
          <p:cNvSpPr txBox="1"/>
          <p:nvPr/>
        </p:nvSpPr>
        <p:spPr>
          <a:xfrm>
            <a:off x="7264516" y="3453179"/>
            <a:ext cx="705634" cy="230832"/>
          </a:xfrm>
          <a:prstGeom prst="rect">
            <a:avLst/>
          </a:prstGeom>
          <a:noFill/>
        </p:spPr>
        <p:txBody>
          <a:bodyPr wrap="square" rtlCol="0">
            <a:spAutoFit/>
          </a:bodyPr>
          <a:lstStyle/>
          <a:p>
            <a:r>
              <a:rPr kumimoji="1" lang="en-US" altLang="ja-JP" sz="900" dirty="0"/>
              <a:t>(66.2%)</a:t>
            </a:r>
            <a:endParaRPr kumimoji="1" lang="ja-JP" altLang="en-US" sz="900" dirty="0"/>
          </a:p>
        </p:txBody>
      </p:sp>
      <p:sp>
        <p:nvSpPr>
          <p:cNvPr id="14" name="正方形/長方形 13"/>
          <p:cNvSpPr/>
          <p:nvPr/>
        </p:nvSpPr>
        <p:spPr>
          <a:xfrm>
            <a:off x="-4996" y="-13011"/>
            <a:ext cx="9144000" cy="664185"/>
          </a:xfrm>
          <a:prstGeom prst="rect">
            <a:avLst/>
          </a:prstGeom>
          <a:solidFill>
            <a:srgbClr val="FFC000"/>
          </a:solidFill>
          <a:ln w="25400" cap="flat" cmpd="sng" algn="ctr">
            <a:noFill/>
            <a:prstDash val="solid"/>
          </a:ln>
          <a:effectLst/>
        </p:spPr>
        <p:txBody>
          <a:bodyPr anchor="ctr"/>
          <a:lstStyle/>
          <a:p>
            <a:pPr lvl="0">
              <a:defRPr/>
            </a:pPr>
            <a:r>
              <a:rPr lang="ja-JP" altLang="en-US" kern="0" dirty="0">
                <a:solidFill>
                  <a:srgbClr val="000000"/>
                </a:solidFill>
                <a:latin typeface="+mj-ea"/>
                <a:ea typeface="+mj-ea"/>
                <a:cs typeface="Meiryo UI" pitchFamily="50" charset="-128"/>
              </a:rPr>
              <a:t>結果概要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質問７「大阪が都市の発展や魅力づくりのために現在実施している以下の取組みについて、ご存じですか。」</a:t>
            </a:r>
            <a:r>
              <a:rPr lang="en-US" altLang="ja-JP" sz="1200" kern="0" dirty="0">
                <a:solidFill>
                  <a:srgbClr val="000000"/>
                </a:solidFill>
                <a:latin typeface="+mj-ea"/>
                <a:ea typeface="+mj-ea"/>
                <a:cs typeface="Meiryo UI" pitchFamily="50" charset="-128"/>
              </a:rPr>
              <a:t>)</a:t>
            </a:r>
          </a:p>
          <a:p>
            <a:pPr lvl="0">
              <a:defRPr/>
            </a:pPr>
            <a:r>
              <a:rPr lang="ja-JP" altLang="en-US" sz="1200" kern="0" dirty="0">
                <a:solidFill>
                  <a:srgbClr val="000000"/>
                </a:solidFill>
                <a:latin typeface="+mj-ea"/>
                <a:ea typeface="+mj-ea"/>
                <a:cs typeface="Meiryo UI" pitchFamily="50" charset="-128"/>
              </a:rPr>
              <a:t>　　　　　　　</a:t>
            </a:r>
            <a:r>
              <a:rPr lang="ja-JP" altLang="en-US" sz="1200" kern="0" dirty="0" smtClean="0">
                <a:solidFill>
                  <a:srgbClr val="000000"/>
                </a:solidFill>
                <a:latin typeface="+mj-ea"/>
                <a:ea typeface="+mj-ea"/>
                <a:cs typeface="Meiryo UI" pitchFamily="50" charset="-128"/>
              </a:rPr>
              <a:t>　　　⇒ </a:t>
            </a:r>
            <a:r>
              <a:rPr lang="ja-JP" altLang="en-US" sz="1200" kern="0" dirty="0">
                <a:solidFill>
                  <a:srgbClr val="000000"/>
                </a:solidFill>
                <a:latin typeface="+mj-ea"/>
                <a:ea typeface="+mj-ea"/>
                <a:cs typeface="Meiryo UI" pitchFamily="50" charset="-128"/>
              </a:rPr>
              <a:t>「知っている」又は「聞いたことがある」と回答した者の割合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全体</a:t>
            </a:r>
            <a:r>
              <a:rPr lang="en-US" altLang="ja-JP" sz="1200" kern="0" dirty="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2887147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149874"/>
            <a:ext cx="7044743" cy="261610"/>
          </a:xfrm>
          <a:prstGeom prst="rect">
            <a:avLst/>
          </a:prstGeom>
          <a:noFill/>
        </p:spPr>
        <p:txBody>
          <a:bodyPr wrap="square" rtlCol="0">
            <a:spAutoFit/>
          </a:bodyPr>
          <a:lstStyle/>
          <a:p>
            <a:r>
              <a:rPr kumimoji="1" lang="ja-JP" altLang="en-US" sz="1100" b="1" dirty="0"/>
              <a:t>■幼少期から大阪に住んでいる方（定住者）</a:t>
            </a:r>
            <a:r>
              <a:rPr kumimoji="1" lang="en-US" altLang="ja-JP" sz="1100" b="1" dirty="0"/>
              <a:t>【n=500】</a:t>
            </a:r>
            <a:endParaRPr kumimoji="1" lang="ja-JP" altLang="en-US" sz="1100" b="1" dirty="0"/>
          </a:p>
        </p:txBody>
      </p:sp>
      <p:sp>
        <p:nvSpPr>
          <p:cNvPr id="13" name="テキスト ボックス 12"/>
          <p:cNvSpPr txBox="1"/>
          <p:nvPr/>
        </p:nvSpPr>
        <p:spPr>
          <a:xfrm>
            <a:off x="0" y="4072800"/>
            <a:ext cx="7044743" cy="261610"/>
          </a:xfrm>
          <a:prstGeom prst="rect">
            <a:avLst/>
          </a:prstGeom>
          <a:noFill/>
        </p:spPr>
        <p:txBody>
          <a:bodyPr wrap="square" rtlCol="0">
            <a:spAutoFit/>
          </a:bodyPr>
          <a:lstStyle/>
          <a:p>
            <a:r>
              <a:rPr kumimoji="1" lang="ja-JP" altLang="en-US" sz="1100" b="1" dirty="0"/>
              <a:t>■</a:t>
            </a:r>
            <a:r>
              <a:rPr kumimoji="1" lang="en-US" altLang="ja-JP" sz="1100" b="1" dirty="0"/>
              <a:t>18</a:t>
            </a:r>
            <a:r>
              <a:rPr kumimoji="1" lang="ja-JP" altLang="en-US" sz="1100" b="1" dirty="0"/>
              <a:t>歳以降で大阪に移住してきた方（移住者）</a:t>
            </a:r>
            <a:r>
              <a:rPr kumimoji="1" lang="en-US" altLang="ja-JP" sz="1100" b="1" dirty="0"/>
              <a:t>【n=500】</a:t>
            </a:r>
          </a:p>
        </p:txBody>
      </p:sp>
      <p:sp>
        <p:nvSpPr>
          <p:cNvPr id="4" name="正方形/長方形 3"/>
          <p:cNvSpPr/>
          <p:nvPr/>
        </p:nvSpPr>
        <p:spPr>
          <a:xfrm>
            <a:off x="1196801" y="1411908"/>
            <a:ext cx="7308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graphicFrame>
        <p:nvGraphicFramePr>
          <p:cNvPr id="20" name="グラフ 19"/>
          <p:cNvGraphicFramePr>
            <a:graphicFrameLocks/>
          </p:cNvGraphicFramePr>
          <p:nvPr/>
        </p:nvGraphicFramePr>
        <p:xfrm>
          <a:off x="101868" y="1273175"/>
          <a:ext cx="8928000" cy="280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nvGraphicFramePr>
        <p:xfrm>
          <a:off x="101868" y="4147470"/>
          <a:ext cx="8928000" cy="2808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p:cNvSpPr/>
          <p:nvPr/>
        </p:nvSpPr>
        <p:spPr>
          <a:xfrm>
            <a:off x="751747" y="1589921"/>
            <a:ext cx="6372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4" name="正方形/長方形 23"/>
          <p:cNvSpPr/>
          <p:nvPr/>
        </p:nvSpPr>
        <p:spPr>
          <a:xfrm>
            <a:off x="1196801" y="4286129"/>
            <a:ext cx="7308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5" name="正方形/長方形 24"/>
          <p:cNvSpPr/>
          <p:nvPr/>
        </p:nvSpPr>
        <p:spPr>
          <a:xfrm>
            <a:off x="803543" y="4463276"/>
            <a:ext cx="6372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6" name="正方形/長方形 25"/>
          <p:cNvSpPr/>
          <p:nvPr/>
        </p:nvSpPr>
        <p:spPr>
          <a:xfrm>
            <a:off x="101868" y="5267621"/>
            <a:ext cx="6912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7" name="正方形/長方形 26"/>
          <p:cNvSpPr/>
          <p:nvPr/>
        </p:nvSpPr>
        <p:spPr>
          <a:xfrm>
            <a:off x="101868" y="2386310"/>
            <a:ext cx="7020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8" name="正方形/長方形 17"/>
          <p:cNvSpPr/>
          <p:nvPr/>
        </p:nvSpPr>
        <p:spPr>
          <a:xfrm>
            <a:off x="101868" y="559379"/>
            <a:ext cx="8940263" cy="540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j-ea"/>
                <a:ea typeface="+mj-ea"/>
                <a:cs typeface="Meiryo UI" panose="020B0604030504040204" pitchFamily="50" charset="-128"/>
              </a:rPr>
              <a:t>定住者・移住者ともに「</a:t>
            </a:r>
            <a:r>
              <a:rPr kumimoji="1" lang="en-US" altLang="ja-JP" sz="1200" dirty="0">
                <a:solidFill>
                  <a:prstClr val="black"/>
                </a:solidFill>
                <a:latin typeface="+mj-ea"/>
                <a:ea typeface="+mj-ea"/>
                <a:cs typeface="Meiryo UI" panose="020B0604030504040204" pitchFamily="50" charset="-128"/>
              </a:rPr>
              <a:t>2025</a:t>
            </a:r>
            <a:r>
              <a:rPr kumimoji="1" lang="ja-JP" altLang="en-US" sz="1200" dirty="0">
                <a:solidFill>
                  <a:prstClr val="black"/>
                </a:solidFill>
                <a:latin typeface="+mj-ea"/>
                <a:ea typeface="+mj-ea"/>
                <a:cs typeface="Meiryo UI" panose="020B0604030504040204" pitchFamily="50" charset="-128"/>
              </a:rPr>
              <a:t>年大阪・関西万博の開催」、「統合型リゾート（</a:t>
            </a:r>
            <a:r>
              <a:rPr kumimoji="1" lang="en-US" altLang="ja-JP" sz="1200" dirty="0">
                <a:solidFill>
                  <a:prstClr val="black"/>
                </a:solidFill>
                <a:latin typeface="+mj-ea"/>
                <a:ea typeface="+mj-ea"/>
                <a:cs typeface="Meiryo UI" panose="020B0604030504040204" pitchFamily="50" charset="-128"/>
              </a:rPr>
              <a:t>IR</a:t>
            </a:r>
            <a:r>
              <a:rPr kumimoji="1" lang="ja-JP" altLang="en-US" sz="1200" dirty="0">
                <a:solidFill>
                  <a:prstClr val="black"/>
                </a:solidFill>
                <a:latin typeface="+mj-ea"/>
                <a:ea typeface="+mj-ea"/>
                <a:cs typeface="Meiryo UI" panose="020B0604030504040204" pitchFamily="50" charset="-128"/>
              </a:rPr>
              <a:t>）の設置に向けた取組み」、「大阪公立大学の開学」の認知度が高い。</a:t>
            </a:r>
          </a:p>
        </p:txBody>
      </p:sp>
      <p:sp>
        <p:nvSpPr>
          <p:cNvPr id="17" name="テキスト ボックス 16"/>
          <p:cNvSpPr txBox="1"/>
          <p:nvPr/>
        </p:nvSpPr>
        <p:spPr>
          <a:xfrm>
            <a:off x="8472709" y="1374477"/>
            <a:ext cx="705634" cy="215444"/>
          </a:xfrm>
          <a:prstGeom prst="rect">
            <a:avLst/>
          </a:prstGeom>
          <a:noFill/>
        </p:spPr>
        <p:txBody>
          <a:bodyPr wrap="square" rtlCol="0">
            <a:spAutoFit/>
          </a:bodyPr>
          <a:lstStyle/>
          <a:p>
            <a:r>
              <a:rPr kumimoji="1" lang="en-US" altLang="ja-JP" sz="800" dirty="0"/>
              <a:t>(88.6%)</a:t>
            </a:r>
            <a:endParaRPr kumimoji="1" lang="ja-JP" altLang="en-US" sz="800" dirty="0"/>
          </a:p>
        </p:txBody>
      </p:sp>
      <p:sp>
        <p:nvSpPr>
          <p:cNvPr id="19" name="テキスト ボックス 18"/>
          <p:cNvSpPr txBox="1"/>
          <p:nvPr/>
        </p:nvSpPr>
        <p:spPr>
          <a:xfrm>
            <a:off x="7092594" y="1537255"/>
            <a:ext cx="705634" cy="215444"/>
          </a:xfrm>
          <a:prstGeom prst="rect">
            <a:avLst/>
          </a:prstGeom>
          <a:noFill/>
        </p:spPr>
        <p:txBody>
          <a:bodyPr wrap="square" rtlCol="0">
            <a:spAutoFit/>
          </a:bodyPr>
          <a:lstStyle/>
          <a:p>
            <a:r>
              <a:rPr kumimoji="1" lang="en-US" altLang="ja-JP" sz="800" dirty="0"/>
              <a:t>(67.2%)</a:t>
            </a:r>
            <a:endParaRPr kumimoji="1" lang="ja-JP" altLang="en-US" sz="800" dirty="0"/>
          </a:p>
        </p:txBody>
      </p:sp>
      <p:sp>
        <p:nvSpPr>
          <p:cNvPr id="28" name="テキスト ボックス 27"/>
          <p:cNvSpPr txBox="1"/>
          <p:nvPr/>
        </p:nvSpPr>
        <p:spPr>
          <a:xfrm>
            <a:off x="7089847" y="2361496"/>
            <a:ext cx="705634" cy="215444"/>
          </a:xfrm>
          <a:prstGeom prst="rect">
            <a:avLst/>
          </a:prstGeom>
          <a:noFill/>
        </p:spPr>
        <p:txBody>
          <a:bodyPr wrap="square" rtlCol="0">
            <a:spAutoFit/>
          </a:bodyPr>
          <a:lstStyle/>
          <a:p>
            <a:r>
              <a:rPr kumimoji="1" lang="en-US" altLang="ja-JP" sz="800" dirty="0"/>
              <a:t>(67.2%)</a:t>
            </a:r>
            <a:endParaRPr kumimoji="1" lang="ja-JP" altLang="en-US" sz="800" dirty="0"/>
          </a:p>
        </p:txBody>
      </p:sp>
      <p:sp>
        <p:nvSpPr>
          <p:cNvPr id="29" name="テキスト ボックス 28"/>
          <p:cNvSpPr txBox="1"/>
          <p:nvPr/>
        </p:nvSpPr>
        <p:spPr>
          <a:xfrm>
            <a:off x="6942292" y="2815189"/>
            <a:ext cx="705634" cy="215444"/>
          </a:xfrm>
          <a:prstGeom prst="rect">
            <a:avLst/>
          </a:prstGeom>
          <a:noFill/>
        </p:spPr>
        <p:txBody>
          <a:bodyPr wrap="square" rtlCol="0">
            <a:spAutoFit/>
          </a:bodyPr>
          <a:lstStyle/>
          <a:p>
            <a:r>
              <a:rPr kumimoji="1" lang="en-US" altLang="ja-JP" sz="800" dirty="0"/>
              <a:t>(64.8%)</a:t>
            </a:r>
            <a:endParaRPr kumimoji="1" lang="ja-JP" altLang="en-US" sz="800" dirty="0"/>
          </a:p>
        </p:txBody>
      </p:sp>
      <p:sp>
        <p:nvSpPr>
          <p:cNvPr id="30" name="テキスト ボックス 29"/>
          <p:cNvSpPr txBox="1"/>
          <p:nvPr/>
        </p:nvSpPr>
        <p:spPr>
          <a:xfrm>
            <a:off x="8464189" y="4250407"/>
            <a:ext cx="705634" cy="215444"/>
          </a:xfrm>
          <a:prstGeom prst="rect">
            <a:avLst/>
          </a:prstGeom>
          <a:noFill/>
        </p:spPr>
        <p:txBody>
          <a:bodyPr wrap="square" rtlCol="0">
            <a:spAutoFit/>
          </a:bodyPr>
          <a:lstStyle/>
          <a:p>
            <a:r>
              <a:rPr kumimoji="1" lang="en-US" altLang="ja-JP" sz="800" dirty="0"/>
              <a:t>(87.6%)</a:t>
            </a:r>
            <a:endParaRPr kumimoji="1" lang="ja-JP" altLang="en-US" sz="800" dirty="0"/>
          </a:p>
        </p:txBody>
      </p:sp>
      <p:sp>
        <p:nvSpPr>
          <p:cNvPr id="31" name="テキスト ボックス 30"/>
          <p:cNvSpPr txBox="1"/>
          <p:nvPr/>
        </p:nvSpPr>
        <p:spPr>
          <a:xfrm>
            <a:off x="7152466" y="4430129"/>
            <a:ext cx="705634" cy="215444"/>
          </a:xfrm>
          <a:prstGeom prst="rect">
            <a:avLst/>
          </a:prstGeom>
          <a:noFill/>
        </p:spPr>
        <p:txBody>
          <a:bodyPr wrap="square" rtlCol="0">
            <a:spAutoFit/>
          </a:bodyPr>
          <a:lstStyle/>
          <a:p>
            <a:r>
              <a:rPr kumimoji="1" lang="en-US" altLang="ja-JP" sz="800" dirty="0"/>
              <a:t>(67.6%)</a:t>
            </a:r>
            <a:endParaRPr kumimoji="1" lang="ja-JP" altLang="en-US" sz="800" dirty="0"/>
          </a:p>
        </p:txBody>
      </p:sp>
      <p:sp>
        <p:nvSpPr>
          <p:cNvPr id="32" name="テキスト ボックス 31"/>
          <p:cNvSpPr txBox="1"/>
          <p:nvPr/>
        </p:nvSpPr>
        <p:spPr>
          <a:xfrm>
            <a:off x="7004386" y="5219256"/>
            <a:ext cx="705634" cy="215444"/>
          </a:xfrm>
          <a:prstGeom prst="rect">
            <a:avLst/>
          </a:prstGeom>
          <a:noFill/>
        </p:spPr>
        <p:txBody>
          <a:bodyPr wrap="square" rtlCol="0">
            <a:spAutoFit/>
          </a:bodyPr>
          <a:lstStyle/>
          <a:p>
            <a:r>
              <a:rPr kumimoji="1" lang="en-US" altLang="ja-JP" sz="800" dirty="0"/>
              <a:t>(65.2%)</a:t>
            </a:r>
            <a:endParaRPr kumimoji="1" lang="ja-JP" altLang="en-US" sz="800" dirty="0"/>
          </a:p>
        </p:txBody>
      </p:sp>
      <p:sp>
        <p:nvSpPr>
          <p:cNvPr id="34" name="正方形/長方形 33"/>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質問７「大阪が都市の発展や魅力づくりのために現在実施している以下の取組みについて、ご存じですか。」</a:t>
            </a:r>
            <a:r>
              <a:rPr lang="en-US" altLang="ja-JP" sz="1200" kern="0" dirty="0">
                <a:solidFill>
                  <a:srgbClr val="000000"/>
                </a:solidFill>
                <a:latin typeface="+mj-ea"/>
                <a:ea typeface="+mj-ea"/>
                <a:cs typeface="Meiryo UI" pitchFamily="50" charset="-128"/>
              </a:rPr>
              <a:t>)</a:t>
            </a:r>
          </a:p>
          <a:p>
            <a:pPr lvl="0">
              <a:defRPr/>
            </a:pPr>
            <a:r>
              <a:rPr lang="ja-JP" altLang="en-US" sz="1200" kern="0" dirty="0">
                <a:solidFill>
                  <a:srgbClr val="000000"/>
                </a:solidFill>
                <a:latin typeface="+mj-ea"/>
                <a:ea typeface="+mj-ea"/>
                <a:cs typeface="Meiryo UI" pitchFamily="50" charset="-128"/>
              </a:rPr>
              <a:t>　　　　　　　</a:t>
            </a:r>
            <a:r>
              <a:rPr lang="ja-JP" altLang="en-US" sz="1200" kern="0" dirty="0" smtClean="0">
                <a:solidFill>
                  <a:srgbClr val="000000"/>
                </a:solidFill>
                <a:latin typeface="+mj-ea"/>
                <a:ea typeface="+mj-ea"/>
                <a:cs typeface="Meiryo UI" pitchFamily="50" charset="-128"/>
              </a:rPr>
              <a:t>　　</a:t>
            </a:r>
            <a:r>
              <a:rPr lang="ja-JP" altLang="en-US" sz="1200" kern="0" dirty="0">
                <a:solidFill>
                  <a:srgbClr val="000000"/>
                </a:solidFill>
                <a:latin typeface="+mj-ea"/>
                <a:ea typeface="+mj-ea"/>
                <a:cs typeface="Meiryo UI" pitchFamily="50" charset="-128"/>
              </a:rPr>
              <a:t>　　⇒ 「知っている」又は「聞いたことがある」と回答した者の割合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定住者、移住者別</a:t>
            </a:r>
            <a:r>
              <a:rPr lang="en-US" altLang="ja-JP" sz="1200" kern="0" dirty="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2365709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p:cNvGraphicFramePr>
          <p:nvPr/>
        </p:nvGraphicFramePr>
        <p:xfrm>
          <a:off x="226241" y="2751496"/>
          <a:ext cx="4320000" cy="208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1517" y="865666"/>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【n=200】</a:t>
            </a:r>
            <a:endParaRPr kumimoji="1" lang="ja-JP" altLang="en-US" sz="1000" b="1" dirty="0"/>
          </a:p>
        </p:txBody>
      </p:sp>
      <p:sp>
        <p:nvSpPr>
          <p:cNvPr id="27" name="テキスト ボックス 26"/>
          <p:cNvSpPr txBox="1"/>
          <p:nvPr/>
        </p:nvSpPr>
        <p:spPr>
          <a:xfrm>
            <a:off x="-26865" y="2893146"/>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【n=200】</a:t>
            </a:r>
            <a:endParaRPr kumimoji="1" lang="ja-JP" altLang="en-US" sz="1000" b="1" dirty="0"/>
          </a:p>
        </p:txBody>
      </p:sp>
      <p:sp>
        <p:nvSpPr>
          <p:cNvPr id="28" name="テキスト ボックス 27"/>
          <p:cNvSpPr txBox="1"/>
          <p:nvPr/>
        </p:nvSpPr>
        <p:spPr>
          <a:xfrm>
            <a:off x="0" y="4782245"/>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【n=200】</a:t>
            </a:r>
            <a:endParaRPr kumimoji="1" lang="ja-JP" altLang="en-US" sz="1000" b="1" dirty="0"/>
          </a:p>
        </p:txBody>
      </p:sp>
      <p:sp>
        <p:nvSpPr>
          <p:cNvPr id="29" name="テキスト ボックス 28"/>
          <p:cNvSpPr txBox="1"/>
          <p:nvPr/>
        </p:nvSpPr>
        <p:spPr>
          <a:xfrm>
            <a:off x="4498343" y="873989"/>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【n=200】</a:t>
            </a:r>
            <a:endParaRPr kumimoji="1" lang="ja-JP" altLang="en-US" sz="1000" b="1" dirty="0"/>
          </a:p>
        </p:txBody>
      </p:sp>
      <p:sp>
        <p:nvSpPr>
          <p:cNvPr id="30" name="テキスト ボックス 29"/>
          <p:cNvSpPr txBox="1"/>
          <p:nvPr/>
        </p:nvSpPr>
        <p:spPr>
          <a:xfrm>
            <a:off x="4498343" y="286787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【n=200】</a:t>
            </a:r>
            <a:endParaRPr kumimoji="1" lang="ja-JP" altLang="en-US" sz="1000" b="1" dirty="0"/>
          </a:p>
        </p:txBody>
      </p:sp>
      <p:graphicFrame>
        <p:nvGraphicFramePr>
          <p:cNvPr id="51" name="グラフ 50"/>
          <p:cNvGraphicFramePr>
            <a:graphicFrameLocks/>
          </p:cNvGraphicFramePr>
          <p:nvPr/>
        </p:nvGraphicFramePr>
        <p:xfrm>
          <a:off x="-2969" y="964215"/>
          <a:ext cx="4680000" cy="20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グラフ 51"/>
          <p:cNvGraphicFramePr>
            <a:graphicFrameLocks/>
          </p:cNvGraphicFramePr>
          <p:nvPr/>
        </p:nvGraphicFramePr>
        <p:xfrm>
          <a:off x="2149" y="2951038"/>
          <a:ext cx="4680000" cy="208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グラフ 52"/>
          <p:cNvGraphicFramePr>
            <a:graphicFrameLocks/>
          </p:cNvGraphicFramePr>
          <p:nvPr/>
        </p:nvGraphicFramePr>
        <p:xfrm>
          <a:off x="-26865" y="4863808"/>
          <a:ext cx="4680000" cy="208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4" name="グラフ 53"/>
          <p:cNvGraphicFramePr>
            <a:graphicFrameLocks/>
          </p:cNvGraphicFramePr>
          <p:nvPr/>
        </p:nvGraphicFramePr>
        <p:xfrm>
          <a:off x="4546241" y="954502"/>
          <a:ext cx="4680000" cy="208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グラフ 54"/>
          <p:cNvGraphicFramePr>
            <a:graphicFrameLocks/>
          </p:cNvGraphicFramePr>
          <p:nvPr/>
        </p:nvGraphicFramePr>
        <p:xfrm>
          <a:off x="4464000" y="2927818"/>
          <a:ext cx="4680000" cy="2088000"/>
        </p:xfrm>
        <a:graphic>
          <a:graphicData uri="http://schemas.openxmlformats.org/drawingml/2006/chart">
            <c:chart xmlns:c="http://schemas.openxmlformats.org/drawingml/2006/chart" xmlns:r="http://schemas.openxmlformats.org/officeDocument/2006/relationships" r:id="rId7"/>
          </a:graphicData>
        </a:graphic>
      </p:graphicFrame>
      <p:sp>
        <p:nvSpPr>
          <p:cNvPr id="56" name="正方形/長方形 55"/>
          <p:cNvSpPr/>
          <p:nvPr/>
        </p:nvSpPr>
        <p:spPr>
          <a:xfrm>
            <a:off x="972680" y="1092091"/>
            <a:ext cx="342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7" name="正方形/長方形 56"/>
          <p:cNvSpPr/>
          <p:nvPr/>
        </p:nvSpPr>
        <p:spPr>
          <a:xfrm>
            <a:off x="70205" y="1786344"/>
            <a:ext cx="342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8" name="正方形/長方形 57"/>
          <p:cNvSpPr/>
          <p:nvPr/>
        </p:nvSpPr>
        <p:spPr>
          <a:xfrm>
            <a:off x="4495333" y="3777950"/>
            <a:ext cx="453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9" name="正方形/長方形 58"/>
          <p:cNvSpPr/>
          <p:nvPr/>
        </p:nvSpPr>
        <p:spPr>
          <a:xfrm>
            <a:off x="5600700" y="4112187"/>
            <a:ext cx="3233251" cy="12253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0" name="正方形/長方形 59"/>
          <p:cNvSpPr/>
          <p:nvPr/>
        </p:nvSpPr>
        <p:spPr>
          <a:xfrm>
            <a:off x="987362" y="3079441"/>
            <a:ext cx="342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1" name="正方形/長方形 60"/>
          <p:cNvSpPr/>
          <p:nvPr/>
        </p:nvSpPr>
        <p:spPr>
          <a:xfrm>
            <a:off x="462743" y="3208696"/>
            <a:ext cx="3543498" cy="102369"/>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2" name="正方形/長方形 61"/>
          <p:cNvSpPr/>
          <p:nvPr/>
        </p:nvSpPr>
        <p:spPr>
          <a:xfrm>
            <a:off x="26546" y="3787620"/>
            <a:ext cx="378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3" name="正方形/長方形 62"/>
          <p:cNvSpPr/>
          <p:nvPr/>
        </p:nvSpPr>
        <p:spPr>
          <a:xfrm>
            <a:off x="1252538" y="6035156"/>
            <a:ext cx="2899126" cy="11799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4" name="正方形/長方形 63"/>
          <p:cNvSpPr/>
          <p:nvPr/>
        </p:nvSpPr>
        <p:spPr>
          <a:xfrm>
            <a:off x="462743" y="5120007"/>
            <a:ext cx="3723498" cy="11551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5" name="正方形/長方形 64"/>
          <p:cNvSpPr/>
          <p:nvPr/>
        </p:nvSpPr>
        <p:spPr>
          <a:xfrm>
            <a:off x="898343" y="5001790"/>
            <a:ext cx="360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6" name="正方形/長方形 65"/>
          <p:cNvSpPr/>
          <p:nvPr/>
        </p:nvSpPr>
        <p:spPr>
          <a:xfrm>
            <a:off x="5340847" y="3093243"/>
            <a:ext cx="378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7" name="正方形/長方形 66"/>
          <p:cNvSpPr/>
          <p:nvPr/>
        </p:nvSpPr>
        <p:spPr>
          <a:xfrm>
            <a:off x="5492561" y="1092890"/>
            <a:ext cx="363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8" name="正方形/長方形 67"/>
          <p:cNvSpPr/>
          <p:nvPr/>
        </p:nvSpPr>
        <p:spPr>
          <a:xfrm>
            <a:off x="4584529" y="1786344"/>
            <a:ext cx="417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9" name="正方形/長方形 68"/>
          <p:cNvSpPr/>
          <p:nvPr/>
        </p:nvSpPr>
        <p:spPr>
          <a:xfrm>
            <a:off x="5022951" y="1217878"/>
            <a:ext cx="3683896" cy="99391"/>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70" name="正方形/長方形 69"/>
          <p:cNvSpPr/>
          <p:nvPr/>
        </p:nvSpPr>
        <p:spPr>
          <a:xfrm>
            <a:off x="1307302" y="2131737"/>
            <a:ext cx="219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71" name="正方形/長方形 70"/>
          <p:cNvSpPr/>
          <p:nvPr/>
        </p:nvSpPr>
        <p:spPr>
          <a:xfrm>
            <a:off x="462743" y="1217877"/>
            <a:ext cx="3075498" cy="12019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72" name="正方形/長方形 71"/>
          <p:cNvSpPr/>
          <p:nvPr/>
        </p:nvSpPr>
        <p:spPr>
          <a:xfrm>
            <a:off x="4906241" y="3223917"/>
            <a:ext cx="3933454" cy="11641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5" name="正方形/長方形 34"/>
          <p:cNvSpPr/>
          <p:nvPr/>
        </p:nvSpPr>
        <p:spPr>
          <a:xfrm>
            <a:off x="56768" y="534854"/>
            <a:ext cx="8940263" cy="360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全世代において「</a:t>
            </a:r>
            <a:r>
              <a:rPr kumimoji="1" lang="en-US" altLang="ja-JP" sz="1200" dirty="0">
                <a:solidFill>
                  <a:prstClr val="black"/>
                </a:solidFill>
                <a:latin typeface="+mn-ea"/>
                <a:cs typeface="Meiryo UI" panose="020B0604030504040204" pitchFamily="50" charset="-128"/>
              </a:rPr>
              <a:t>2025</a:t>
            </a:r>
            <a:r>
              <a:rPr kumimoji="1" lang="ja-JP" altLang="en-US" sz="1200" dirty="0">
                <a:solidFill>
                  <a:prstClr val="black"/>
                </a:solidFill>
                <a:latin typeface="+mn-ea"/>
                <a:cs typeface="Meiryo UI" panose="020B0604030504040204" pitchFamily="50" charset="-128"/>
              </a:rPr>
              <a:t>年大阪・関西万博の開催」、「統合型リゾート（</a:t>
            </a:r>
            <a:r>
              <a:rPr kumimoji="1" lang="en-US" altLang="ja-JP" sz="1200" dirty="0">
                <a:solidFill>
                  <a:prstClr val="black"/>
                </a:solidFill>
                <a:latin typeface="+mn-ea"/>
                <a:cs typeface="Meiryo UI" panose="020B0604030504040204" pitchFamily="50" charset="-128"/>
              </a:rPr>
              <a:t>IR</a:t>
            </a:r>
            <a:r>
              <a:rPr kumimoji="1" lang="ja-JP" altLang="en-US" sz="1200" dirty="0">
                <a:solidFill>
                  <a:prstClr val="black"/>
                </a:solidFill>
                <a:latin typeface="+mn-ea"/>
                <a:cs typeface="Meiryo UI" panose="020B0604030504040204" pitchFamily="50" charset="-128"/>
              </a:rPr>
              <a:t>）の設置に向けた取組み」の認知度が高く、次いで「大阪公立大学の開学」、「うめきた２期地区の開発」の認知度が高い。</a:t>
            </a:r>
          </a:p>
        </p:txBody>
      </p:sp>
      <p:sp>
        <p:nvSpPr>
          <p:cNvPr id="33" name="テキスト ボックス 32"/>
          <p:cNvSpPr txBox="1"/>
          <p:nvPr/>
        </p:nvSpPr>
        <p:spPr>
          <a:xfrm>
            <a:off x="4318061" y="1035502"/>
            <a:ext cx="705634" cy="215444"/>
          </a:xfrm>
          <a:prstGeom prst="rect">
            <a:avLst/>
          </a:prstGeom>
          <a:noFill/>
        </p:spPr>
        <p:txBody>
          <a:bodyPr wrap="square" rtlCol="0">
            <a:spAutoFit/>
          </a:bodyPr>
          <a:lstStyle/>
          <a:p>
            <a:r>
              <a:rPr kumimoji="1" lang="en-US" altLang="ja-JP" sz="800" dirty="0"/>
              <a:t>(81.5%)</a:t>
            </a:r>
            <a:endParaRPr kumimoji="1" lang="ja-JP" altLang="en-US" sz="800" dirty="0"/>
          </a:p>
        </p:txBody>
      </p:sp>
      <p:sp>
        <p:nvSpPr>
          <p:cNvPr id="34" name="テキスト ボックス 33"/>
          <p:cNvSpPr txBox="1"/>
          <p:nvPr/>
        </p:nvSpPr>
        <p:spPr>
          <a:xfrm>
            <a:off x="3490205" y="1167250"/>
            <a:ext cx="705634" cy="215444"/>
          </a:xfrm>
          <a:prstGeom prst="rect">
            <a:avLst/>
          </a:prstGeom>
          <a:noFill/>
        </p:spPr>
        <p:txBody>
          <a:bodyPr wrap="square" rtlCol="0">
            <a:spAutoFit/>
          </a:bodyPr>
          <a:lstStyle/>
          <a:p>
            <a:r>
              <a:rPr kumimoji="1" lang="en-US" altLang="ja-JP" sz="800" dirty="0"/>
              <a:t>(48.5%)</a:t>
            </a:r>
            <a:endParaRPr kumimoji="1" lang="ja-JP" altLang="en-US" sz="800" dirty="0"/>
          </a:p>
        </p:txBody>
      </p:sp>
      <p:sp>
        <p:nvSpPr>
          <p:cNvPr id="37" name="テキスト ボックス 36"/>
          <p:cNvSpPr txBox="1"/>
          <p:nvPr/>
        </p:nvSpPr>
        <p:spPr>
          <a:xfrm>
            <a:off x="3615572" y="1754591"/>
            <a:ext cx="705634" cy="215444"/>
          </a:xfrm>
          <a:prstGeom prst="rect">
            <a:avLst/>
          </a:prstGeom>
          <a:noFill/>
        </p:spPr>
        <p:txBody>
          <a:bodyPr wrap="square" rtlCol="0">
            <a:spAutoFit/>
          </a:bodyPr>
          <a:lstStyle/>
          <a:p>
            <a:r>
              <a:rPr kumimoji="1" lang="en-US" altLang="ja-JP" sz="800" dirty="0"/>
              <a:t>(46.5%)</a:t>
            </a:r>
            <a:endParaRPr kumimoji="1" lang="ja-JP" altLang="en-US" sz="800" dirty="0"/>
          </a:p>
        </p:txBody>
      </p:sp>
      <p:sp>
        <p:nvSpPr>
          <p:cNvPr id="38" name="テキスト ボックス 37"/>
          <p:cNvSpPr txBox="1"/>
          <p:nvPr/>
        </p:nvSpPr>
        <p:spPr>
          <a:xfrm>
            <a:off x="3615572" y="2068316"/>
            <a:ext cx="705634" cy="215444"/>
          </a:xfrm>
          <a:prstGeom prst="rect">
            <a:avLst/>
          </a:prstGeom>
          <a:noFill/>
        </p:spPr>
        <p:txBody>
          <a:bodyPr wrap="square" rtlCol="0">
            <a:spAutoFit/>
          </a:bodyPr>
          <a:lstStyle/>
          <a:p>
            <a:r>
              <a:rPr kumimoji="1" lang="en-US" altLang="ja-JP" sz="800" dirty="0"/>
              <a:t>(48.5%)</a:t>
            </a:r>
            <a:endParaRPr kumimoji="1" lang="ja-JP" altLang="en-US" sz="800" dirty="0"/>
          </a:p>
        </p:txBody>
      </p:sp>
      <p:sp>
        <p:nvSpPr>
          <p:cNvPr id="39" name="テキスト ボックス 38"/>
          <p:cNvSpPr txBox="1"/>
          <p:nvPr/>
        </p:nvSpPr>
        <p:spPr>
          <a:xfrm>
            <a:off x="4347787" y="3033639"/>
            <a:ext cx="705634" cy="215444"/>
          </a:xfrm>
          <a:prstGeom prst="rect">
            <a:avLst/>
          </a:prstGeom>
          <a:noFill/>
        </p:spPr>
        <p:txBody>
          <a:bodyPr wrap="square" rtlCol="0">
            <a:spAutoFit/>
          </a:bodyPr>
          <a:lstStyle/>
          <a:p>
            <a:r>
              <a:rPr kumimoji="1" lang="en-US" altLang="ja-JP" sz="800" dirty="0"/>
              <a:t>(85.0%)</a:t>
            </a:r>
            <a:endParaRPr kumimoji="1" lang="ja-JP" altLang="en-US" sz="800" dirty="0"/>
          </a:p>
        </p:txBody>
      </p:sp>
      <p:sp>
        <p:nvSpPr>
          <p:cNvPr id="40" name="テキスト ボックス 39"/>
          <p:cNvSpPr txBox="1"/>
          <p:nvPr/>
        </p:nvSpPr>
        <p:spPr>
          <a:xfrm>
            <a:off x="3647954" y="3295638"/>
            <a:ext cx="705634" cy="215444"/>
          </a:xfrm>
          <a:prstGeom prst="rect">
            <a:avLst/>
          </a:prstGeom>
          <a:noFill/>
        </p:spPr>
        <p:txBody>
          <a:bodyPr wrap="square" rtlCol="0">
            <a:spAutoFit/>
          </a:bodyPr>
          <a:lstStyle/>
          <a:p>
            <a:r>
              <a:rPr kumimoji="1" lang="en-US" altLang="ja-JP" sz="800" dirty="0"/>
              <a:t>(66.0%)</a:t>
            </a:r>
            <a:endParaRPr kumimoji="1" lang="ja-JP" altLang="en-US" sz="800" dirty="0"/>
          </a:p>
        </p:txBody>
      </p:sp>
      <p:sp>
        <p:nvSpPr>
          <p:cNvPr id="41" name="テキスト ボックス 40"/>
          <p:cNvSpPr txBox="1"/>
          <p:nvPr/>
        </p:nvSpPr>
        <p:spPr>
          <a:xfrm>
            <a:off x="3750335" y="3729890"/>
            <a:ext cx="705634" cy="215444"/>
          </a:xfrm>
          <a:prstGeom prst="rect">
            <a:avLst/>
          </a:prstGeom>
          <a:noFill/>
        </p:spPr>
        <p:txBody>
          <a:bodyPr wrap="square" rtlCol="0">
            <a:spAutoFit/>
          </a:bodyPr>
          <a:lstStyle/>
          <a:p>
            <a:r>
              <a:rPr kumimoji="1" lang="en-US" altLang="ja-JP" sz="800" dirty="0"/>
              <a:t>(57.5%)</a:t>
            </a:r>
            <a:endParaRPr kumimoji="1" lang="ja-JP" altLang="en-US" sz="800" dirty="0"/>
          </a:p>
        </p:txBody>
      </p:sp>
      <p:sp>
        <p:nvSpPr>
          <p:cNvPr id="42" name="テキスト ボックス 41"/>
          <p:cNvSpPr txBox="1"/>
          <p:nvPr/>
        </p:nvSpPr>
        <p:spPr>
          <a:xfrm>
            <a:off x="4464000" y="4955628"/>
            <a:ext cx="705634" cy="215444"/>
          </a:xfrm>
          <a:prstGeom prst="rect">
            <a:avLst/>
          </a:prstGeom>
          <a:noFill/>
        </p:spPr>
        <p:txBody>
          <a:bodyPr wrap="square" rtlCol="0">
            <a:spAutoFit/>
          </a:bodyPr>
          <a:lstStyle/>
          <a:p>
            <a:r>
              <a:rPr kumimoji="1" lang="en-US" altLang="ja-JP" sz="800" dirty="0"/>
              <a:t>(89.5%)</a:t>
            </a:r>
            <a:endParaRPr kumimoji="1" lang="ja-JP" altLang="en-US" sz="800" dirty="0"/>
          </a:p>
        </p:txBody>
      </p:sp>
      <p:sp>
        <p:nvSpPr>
          <p:cNvPr id="43" name="テキスト ボックス 42"/>
          <p:cNvSpPr txBox="1"/>
          <p:nvPr/>
        </p:nvSpPr>
        <p:spPr>
          <a:xfrm>
            <a:off x="4155346" y="5081120"/>
            <a:ext cx="705634" cy="215444"/>
          </a:xfrm>
          <a:prstGeom prst="rect">
            <a:avLst/>
          </a:prstGeom>
          <a:noFill/>
        </p:spPr>
        <p:txBody>
          <a:bodyPr wrap="square" rtlCol="0">
            <a:spAutoFit/>
          </a:bodyPr>
          <a:lstStyle/>
          <a:p>
            <a:r>
              <a:rPr kumimoji="1" lang="en-US" altLang="ja-JP" sz="800" dirty="0"/>
              <a:t>(70.5%)</a:t>
            </a:r>
            <a:endParaRPr kumimoji="1" lang="ja-JP" altLang="en-US" sz="800" dirty="0"/>
          </a:p>
        </p:txBody>
      </p:sp>
      <p:sp>
        <p:nvSpPr>
          <p:cNvPr id="44" name="テキスト ボックス 43"/>
          <p:cNvSpPr txBox="1"/>
          <p:nvPr/>
        </p:nvSpPr>
        <p:spPr>
          <a:xfrm>
            <a:off x="4101937" y="5982186"/>
            <a:ext cx="705634" cy="215444"/>
          </a:xfrm>
          <a:prstGeom prst="rect">
            <a:avLst/>
          </a:prstGeom>
          <a:noFill/>
        </p:spPr>
        <p:txBody>
          <a:bodyPr wrap="square" rtlCol="0">
            <a:spAutoFit/>
          </a:bodyPr>
          <a:lstStyle/>
          <a:p>
            <a:r>
              <a:rPr kumimoji="1" lang="en-US" altLang="ja-JP" sz="800" dirty="0"/>
              <a:t>(71.5%)</a:t>
            </a:r>
            <a:endParaRPr kumimoji="1" lang="ja-JP" altLang="en-US" sz="800" dirty="0"/>
          </a:p>
        </p:txBody>
      </p:sp>
      <p:sp>
        <p:nvSpPr>
          <p:cNvPr id="45" name="テキスト ボックス 44"/>
          <p:cNvSpPr txBox="1"/>
          <p:nvPr/>
        </p:nvSpPr>
        <p:spPr>
          <a:xfrm>
            <a:off x="8651090" y="932656"/>
            <a:ext cx="705634" cy="215444"/>
          </a:xfrm>
          <a:prstGeom prst="rect">
            <a:avLst/>
          </a:prstGeom>
          <a:noFill/>
        </p:spPr>
        <p:txBody>
          <a:bodyPr wrap="square" rtlCol="0">
            <a:spAutoFit/>
          </a:bodyPr>
          <a:lstStyle/>
          <a:p>
            <a:r>
              <a:rPr kumimoji="1" lang="en-US" altLang="ja-JP" sz="800" dirty="0"/>
              <a:t>(90.5%)</a:t>
            </a:r>
            <a:endParaRPr kumimoji="1" lang="ja-JP" altLang="en-US" sz="800" dirty="0"/>
          </a:p>
        </p:txBody>
      </p:sp>
      <p:sp>
        <p:nvSpPr>
          <p:cNvPr id="46" name="テキスト ボックス 45"/>
          <p:cNvSpPr txBox="1"/>
          <p:nvPr/>
        </p:nvSpPr>
        <p:spPr>
          <a:xfrm>
            <a:off x="8266721" y="1288012"/>
            <a:ext cx="705634" cy="215444"/>
          </a:xfrm>
          <a:prstGeom prst="rect">
            <a:avLst/>
          </a:prstGeom>
          <a:noFill/>
        </p:spPr>
        <p:txBody>
          <a:bodyPr wrap="square" rtlCol="0">
            <a:spAutoFit/>
          </a:bodyPr>
          <a:lstStyle/>
          <a:p>
            <a:r>
              <a:rPr kumimoji="1" lang="en-US" altLang="ja-JP" sz="800" dirty="0"/>
              <a:t>(70.0%)</a:t>
            </a:r>
            <a:endParaRPr kumimoji="1" lang="ja-JP" altLang="en-US" sz="800" dirty="0"/>
          </a:p>
        </p:txBody>
      </p:sp>
      <p:sp>
        <p:nvSpPr>
          <p:cNvPr id="47" name="テキスト ボックス 46"/>
          <p:cNvSpPr txBox="1"/>
          <p:nvPr/>
        </p:nvSpPr>
        <p:spPr>
          <a:xfrm>
            <a:off x="8400646" y="1864147"/>
            <a:ext cx="705634" cy="215444"/>
          </a:xfrm>
          <a:prstGeom prst="rect">
            <a:avLst/>
          </a:prstGeom>
          <a:noFill/>
        </p:spPr>
        <p:txBody>
          <a:bodyPr wrap="square" rtlCol="0">
            <a:spAutoFit/>
          </a:bodyPr>
          <a:lstStyle/>
          <a:p>
            <a:r>
              <a:rPr kumimoji="1" lang="en-US" altLang="ja-JP" sz="800" dirty="0"/>
              <a:t>(74.5%)</a:t>
            </a:r>
            <a:endParaRPr kumimoji="1" lang="ja-JP" altLang="en-US" sz="800" dirty="0"/>
          </a:p>
        </p:txBody>
      </p:sp>
      <p:sp>
        <p:nvSpPr>
          <p:cNvPr id="48" name="テキスト ボックス 47"/>
          <p:cNvSpPr txBox="1"/>
          <p:nvPr/>
        </p:nvSpPr>
        <p:spPr>
          <a:xfrm>
            <a:off x="8653105" y="2930903"/>
            <a:ext cx="705634" cy="215444"/>
          </a:xfrm>
          <a:prstGeom prst="rect">
            <a:avLst/>
          </a:prstGeom>
          <a:noFill/>
        </p:spPr>
        <p:txBody>
          <a:bodyPr wrap="square" rtlCol="0">
            <a:spAutoFit/>
          </a:bodyPr>
          <a:lstStyle/>
          <a:p>
            <a:r>
              <a:rPr kumimoji="1" lang="en-US" altLang="ja-JP" sz="800" dirty="0"/>
              <a:t>(95.0%)</a:t>
            </a:r>
            <a:endParaRPr kumimoji="1" lang="ja-JP" altLang="en-US" sz="800" dirty="0"/>
          </a:p>
        </p:txBody>
      </p:sp>
      <p:sp>
        <p:nvSpPr>
          <p:cNvPr id="49" name="テキスト ボックス 48"/>
          <p:cNvSpPr txBox="1"/>
          <p:nvPr/>
        </p:nvSpPr>
        <p:spPr>
          <a:xfrm>
            <a:off x="8444650" y="3311065"/>
            <a:ext cx="705634" cy="215444"/>
          </a:xfrm>
          <a:prstGeom prst="rect">
            <a:avLst/>
          </a:prstGeom>
          <a:noFill/>
        </p:spPr>
        <p:txBody>
          <a:bodyPr wrap="square" rtlCol="0">
            <a:spAutoFit/>
          </a:bodyPr>
          <a:lstStyle/>
          <a:p>
            <a:r>
              <a:rPr kumimoji="1" lang="en-US" altLang="ja-JP" sz="800" dirty="0"/>
              <a:t>(82.0%)</a:t>
            </a:r>
            <a:endParaRPr kumimoji="1" lang="ja-JP" altLang="en-US" sz="800" dirty="0"/>
          </a:p>
        </p:txBody>
      </p:sp>
      <p:sp>
        <p:nvSpPr>
          <p:cNvPr id="50" name="テキスト ボックス 49"/>
          <p:cNvSpPr txBox="1"/>
          <p:nvPr/>
        </p:nvSpPr>
        <p:spPr>
          <a:xfrm>
            <a:off x="8619538" y="3854572"/>
            <a:ext cx="705634" cy="215444"/>
          </a:xfrm>
          <a:prstGeom prst="rect">
            <a:avLst/>
          </a:prstGeom>
          <a:noFill/>
        </p:spPr>
        <p:txBody>
          <a:bodyPr wrap="square" rtlCol="0">
            <a:spAutoFit/>
          </a:bodyPr>
          <a:lstStyle/>
          <a:p>
            <a:r>
              <a:rPr kumimoji="1" lang="en-US" altLang="ja-JP" sz="800" dirty="0"/>
              <a:t>(89.5%)</a:t>
            </a:r>
            <a:endParaRPr kumimoji="1" lang="ja-JP" altLang="en-US" sz="800" dirty="0"/>
          </a:p>
        </p:txBody>
      </p:sp>
      <p:sp>
        <p:nvSpPr>
          <p:cNvPr id="73" name="テキスト ボックス 72"/>
          <p:cNvSpPr txBox="1"/>
          <p:nvPr/>
        </p:nvSpPr>
        <p:spPr>
          <a:xfrm>
            <a:off x="8486878" y="4185809"/>
            <a:ext cx="705634" cy="215444"/>
          </a:xfrm>
          <a:prstGeom prst="rect">
            <a:avLst/>
          </a:prstGeom>
          <a:noFill/>
        </p:spPr>
        <p:txBody>
          <a:bodyPr wrap="square" rtlCol="0">
            <a:spAutoFit/>
          </a:bodyPr>
          <a:lstStyle/>
          <a:p>
            <a:r>
              <a:rPr kumimoji="1" lang="en-US" altLang="ja-JP" sz="800" dirty="0"/>
              <a:t>(82.0%)</a:t>
            </a:r>
            <a:endParaRPr kumimoji="1" lang="ja-JP" altLang="en-US" sz="800" dirty="0"/>
          </a:p>
        </p:txBody>
      </p:sp>
      <p:sp>
        <p:nvSpPr>
          <p:cNvPr id="75" name="正方形/長方形 74"/>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質問７「大阪が都市の発展や魅力づくりのために現在実施している以下の取組みについて、ご存じですか。」</a:t>
            </a:r>
            <a:r>
              <a:rPr lang="en-US" altLang="ja-JP" sz="1200" kern="0" dirty="0">
                <a:solidFill>
                  <a:srgbClr val="000000"/>
                </a:solidFill>
                <a:latin typeface="+mj-ea"/>
                <a:ea typeface="+mj-ea"/>
                <a:cs typeface="Meiryo UI" pitchFamily="50" charset="-128"/>
              </a:rPr>
              <a:t>)</a:t>
            </a:r>
          </a:p>
          <a:p>
            <a:pPr lvl="0">
              <a:defRPr/>
            </a:pPr>
            <a:r>
              <a:rPr lang="ja-JP" altLang="en-US" sz="1200" kern="0" dirty="0">
                <a:solidFill>
                  <a:srgbClr val="000000"/>
                </a:solidFill>
                <a:latin typeface="+mj-ea"/>
                <a:ea typeface="+mj-ea"/>
                <a:cs typeface="Meiryo UI" pitchFamily="50" charset="-128"/>
              </a:rPr>
              <a:t>　　　　　　　</a:t>
            </a:r>
            <a:r>
              <a:rPr lang="ja-JP" altLang="en-US" sz="1200" kern="0" dirty="0" smtClean="0">
                <a:solidFill>
                  <a:srgbClr val="000000"/>
                </a:solidFill>
                <a:latin typeface="+mj-ea"/>
                <a:ea typeface="+mj-ea"/>
                <a:cs typeface="Meiryo UI" pitchFamily="50" charset="-128"/>
              </a:rPr>
              <a:t>　　</a:t>
            </a:r>
            <a:r>
              <a:rPr lang="ja-JP" altLang="en-US" sz="1200" kern="0" dirty="0">
                <a:solidFill>
                  <a:srgbClr val="000000"/>
                </a:solidFill>
                <a:latin typeface="+mj-ea"/>
                <a:ea typeface="+mj-ea"/>
                <a:cs typeface="Meiryo UI" pitchFamily="50" charset="-128"/>
              </a:rPr>
              <a:t>　　⇒ 「知っている」又は「聞いたことがある」と回答した者の割合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年代別</a:t>
            </a:r>
            <a:r>
              <a:rPr lang="en-US" altLang="ja-JP" sz="1200" kern="0" dirty="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4147400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グラフ 51"/>
          <p:cNvGraphicFramePr>
            <a:graphicFrameLocks/>
          </p:cNvGraphicFramePr>
          <p:nvPr/>
        </p:nvGraphicFramePr>
        <p:xfrm>
          <a:off x="0" y="4066579"/>
          <a:ext cx="4680000" cy="2808000"/>
        </p:xfrm>
        <a:graphic>
          <a:graphicData uri="http://schemas.openxmlformats.org/drawingml/2006/chart">
            <c:chart xmlns:c="http://schemas.openxmlformats.org/drawingml/2006/chart" xmlns:r="http://schemas.openxmlformats.org/officeDocument/2006/relationships" r:id="rId2"/>
          </a:graphicData>
        </a:graphic>
      </p:graphicFrame>
      <p:sp>
        <p:nvSpPr>
          <p:cNvPr id="55" name="テキスト ボックス 54"/>
          <p:cNvSpPr txBox="1"/>
          <p:nvPr/>
        </p:nvSpPr>
        <p:spPr>
          <a:xfrm>
            <a:off x="0" y="966669"/>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【n=347】</a:t>
            </a:r>
            <a:endParaRPr kumimoji="1" lang="ja-JP" altLang="en-US" sz="1000" b="1" dirty="0"/>
          </a:p>
        </p:txBody>
      </p:sp>
      <p:sp>
        <p:nvSpPr>
          <p:cNvPr id="56" name="テキスト ボックス 55"/>
          <p:cNvSpPr txBox="1"/>
          <p:nvPr/>
        </p:nvSpPr>
        <p:spPr>
          <a:xfrm>
            <a:off x="4546241" y="3748351"/>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【n=228】</a:t>
            </a:r>
            <a:endParaRPr kumimoji="1" lang="ja-JP" altLang="en-US" sz="1000" b="1" dirty="0"/>
          </a:p>
        </p:txBody>
      </p:sp>
      <p:sp>
        <p:nvSpPr>
          <p:cNvPr id="57" name="テキスト ボックス 56"/>
          <p:cNvSpPr txBox="1"/>
          <p:nvPr/>
        </p:nvSpPr>
        <p:spPr>
          <a:xfrm>
            <a:off x="4515293" y="969574"/>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【n=215】</a:t>
            </a:r>
            <a:endParaRPr kumimoji="1" lang="ja-JP" altLang="en-US" sz="1000" b="1" dirty="0"/>
          </a:p>
        </p:txBody>
      </p:sp>
      <p:sp>
        <p:nvSpPr>
          <p:cNvPr id="58" name="テキスト ボックス 57"/>
          <p:cNvSpPr txBox="1"/>
          <p:nvPr/>
        </p:nvSpPr>
        <p:spPr>
          <a:xfrm>
            <a:off x="308" y="3748352"/>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【n=210】</a:t>
            </a:r>
            <a:endParaRPr kumimoji="1" lang="ja-JP" altLang="en-US" sz="1000" b="1" dirty="0"/>
          </a:p>
        </p:txBody>
      </p:sp>
      <p:sp>
        <p:nvSpPr>
          <p:cNvPr id="2" name="テキスト ボックス 1"/>
          <p:cNvSpPr txBox="1"/>
          <p:nvPr/>
        </p:nvSpPr>
        <p:spPr>
          <a:xfrm>
            <a:off x="22905" y="3932350"/>
            <a:ext cx="3285276" cy="184666"/>
          </a:xfrm>
          <a:prstGeom prst="rect">
            <a:avLst/>
          </a:prstGeom>
          <a:noFill/>
        </p:spPr>
        <p:txBody>
          <a:bodyPr wrap="square" rtlCol="0">
            <a:spAutoFit/>
          </a:bodyPr>
          <a:lstStyle/>
          <a:p>
            <a:r>
              <a:rPr kumimoji="1" lang="zh-TW" altLang="en-US" sz="600"/>
              <a:t>豊中市、池田市、吹田市、高槻市、茨木市、箕面市、摂津市、島本町、豊能町、能勢町</a:t>
            </a:r>
            <a:endParaRPr kumimoji="1" lang="ja-JP" altLang="en-US" sz="600" dirty="0"/>
          </a:p>
        </p:txBody>
      </p:sp>
      <p:sp>
        <p:nvSpPr>
          <p:cNvPr id="73" name="テキスト ボックス 72"/>
          <p:cNvSpPr txBox="1"/>
          <p:nvPr/>
        </p:nvSpPr>
        <p:spPr>
          <a:xfrm>
            <a:off x="4585463" y="3928307"/>
            <a:ext cx="4706388" cy="276999"/>
          </a:xfrm>
          <a:prstGeom prst="rect">
            <a:avLst/>
          </a:prstGeom>
          <a:noFill/>
        </p:spPr>
        <p:txBody>
          <a:bodyPr wrap="square" rtlCol="0">
            <a:spAutoFit/>
          </a:bodyPr>
          <a:lstStyle/>
          <a:p>
            <a:r>
              <a:rPr kumimoji="1" lang="zh-TW" altLang="en-US" sz="600" dirty="0"/>
              <a:t>堺市、岸和田市、泉大津市、貝塚市、泉佐野市、富田林市、河内長野市、松原市、和泉市、羽野市、高石市、藤井寺市、</a:t>
            </a:r>
            <a:endParaRPr kumimoji="1" lang="en-US" altLang="zh-TW" sz="600" dirty="0"/>
          </a:p>
          <a:p>
            <a:r>
              <a:rPr kumimoji="1" lang="zh-TW" altLang="en-US" sz="600" dirty="0"/>
              <a:t>泉南市、大阪狭山市、阪南市、忠岡町、熊取町、田尻町、岬町、太子町、河南町、千早赤阪村</a:t>
            </a:r>
            <a:endParaRPr kumimoji="1" lang="ja-JP" altLang="en-US" sz="600" dirty="0"/>
          </a:p>
        </p:txBody>
      </p:sp>
      <p:sp>
        <p:nvSpPr>
          <p:cNvPr id="74" name="テキスト ボックス 73"/>
          <p:cNvSpPr txBox="1"/>
          <p:nvPr/>
        </p:nvSpPr>
        <p:spPr>
          <a:xfrm>
            <a:off x="4545932" y="1118415"/>
            <a:ext cx="3662653" cy="184666"/>
          </a:xfrm>
          <a:prstGeom prst="rect">
            <a:avLst/>
          </a:prstGeom>
          <a:noFill/>
        </p:spPr>
        <p:txBody>
          <a:bodyPr wrap="square" rtlCol="0">
            <a:spAutoFit/>
          </a:bodyPr>
          <a:lstStyle/>
          <a:p>
            <a:r>
              <a:rPr kumimoji="1" lang="zh-TW" altLang="en-US" sz="600" dirty="0"/>
              <a:t>守口市、枚方市、八尾市、寝屋川市、大東市、柏原市、門真市、東大阪市、四條畷市、交野市</a:t>
            </a:r>
            <a:endParaRPr kumimoji="1" lang="ja-JP" altLang="en-US" sz="600" dirty="0"/>
          </a:p>
        </p:txBody>
      </p:sp>
      <p:sp>
        <p:nvSpPr>
          <p:cNvPr id="3" name="大かっこ 2"/>
          <p:cNvSpPr/>
          <p:nvPr/>
        </p:nvSpPr>
        <p:spPr>
          <a:xfrm>
            <a:off x="4572000" y="1138683"/>
            <a:ext cx="3425780" cy="13287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5" name="大かっこ 74"/>
          <p:cNvSpPr/>
          <p:nvPr/>
        </p:nvSpPr>
        <p:spPr>
          <a:xfrm>
            <a:off x="22904" y="3940948"/>
            <a:ext cx="3223989" cy="19309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6" name="大かっこ 75"/>
          <p:cNvSpPr/>
          <p:nvPr/>
        </p:nvSpPr>
        <p:spPr>
          <a:xfrm>
            <a:off x="4607988" y="3966685"/>
            <a:ext cx="4282772" cy="17863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31" name="グラフ 30"/>
          <p:cNvGraphicFramePr>
            <a:graphicFrameLocks/>
          </p:cNvGraphicFramePr>
          <p:nvPr/>
        </p:nvGraphicFramePr>
        <p:xfrm>
          <a:off x="24650" y="1055575"/>
          <a:ext cx="4572000" cy="284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グラフ 31"/>
          <p:cNvGraphicFramePr>
            <a:graphicFrameLocks/>
          </p:cNvGraphicFramePr>
          <p:nvPr/>
        </p:nvGraphicFramePr>
        <p:xfrm>
          <a:off x="54000" y="4084949"/>
          <a:ext cx="4572000" cy="284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グラフ 32"/>
          <p:cNvGraphicFramePr>
            <a:graphicFrameLocks/>
          </p:cNvGraphicFramePr>
          <p:nvPr/>
        </p:nvGraphicFramePr>
        <p:xfrm>
          <a:off x="4444373" y="1097587"/>
          <a:ext cx="4572000" cy="284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グラフ 33"/>
          <p:cNvGraphicFramePr>
            <a:graphicFrameLocks/>
          </p:cNvGraphicFramePr>
          <p:nvPr/>
        </p:nvGraphicFramePr>
        <p:xfrm>
          <a:off x="4444373" y="4067923"/>
          <a:ext cx="4572000" cy="2844000"/>
        </p:xfrm>
        <a:graphic>
          <a:graphicData uri="http://schemas.openxmlformats.org/drawingml/2006/chart">
            <c:chart xmlns:c="http://schemas.openxmlformats.org/drawingml/2006/chart" xmlns:r="http://schemas.openxmlformats.org/officeDocument/2006/relationships" r:id="rId6"/>
          </a:graphicData>
        </a:graphic>
      </p:graphicFrame>
      <p:sp>
        <p:nvSpPr>
          <p:cNvPr id="37" name="正方形/長方形 36"/>
          <p:cNvSpPr/>
          <p:nvPr/>
        </p:nvSpPr>
        <p:spPr>
          <a:xfrm>
            <a:off x="934373" y="1221873"/>
            <a:ext cx="3492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504825" y="1395424"/>
            <a:ext cx="3473175" cy="10318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0" name="正方形/長方形 39"/>
          <p:cNvSpPr/>
          <p:nvPr/>
        </p:nvSpPr>
        <p:spPr>
          <a:xfrm>
            <a:off x="1316446" y="2708909"/>
            <a:ext cx="270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2" name="正方形/長方形 41"/>
          <p:cNvSpPr/>
          <p:nvPr/>
        </p:nvSpPr>
        <p:spPr>
          <a:xfrm>
            <a:off x="5378745" y="1247388"/>
            <a:ext cx="327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3" name="正方形/長方形 42"/>
          <p:cNvSpPr/>
          <p:nvPr/>
        </p:nvSpPr>
        <p:spPr>
          <a:xfrm>
            <a:off x="4910747" y="1420938"/>
            <a:ext cx="3331625" cy="114177"/>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4" name="正方形/長方形 43"/>
          <p:cNvSpPr/>
          <p:nvPr/>
        </p:nvSpPr>
        <p:spPr>
          <a:xfrm>
            <a:off x="1024526" y="4246209"/>
            <a:ext cx="3492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5" name="正方形/長方形 44"/>
          <p:cNvSpPr/>
          <p:nvPr/>
        </p:nvSpPr>
        <p:spPr>
          <a:xfrm>
            <a:off x="531737" y="4419760"/>
            <a:ext cx="3536416" cy="101453"/>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6" name="正方形/長方形 45"/>
          <p:cNvSpPr/>
          <p:nvPr/>
        </p:nvSpPr>
        <p:spPr>
          <a:xfrm>
            <a:off x="5310153" y="4224657"/>
            <a:ext cx="3384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7" name="正方形/長方形 46"/>
          <p:cNvSpPr/>
          <p:nvPr/>
        </p:nvSpPr>
        <p:spPr>
          <a:xfrm>
            <a:off x="4969780" y="4398208"/>
            <a:ext cx="3384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8" name="正方形/長方形 47"/>
          <p:cNvSpPr/>
          <p:nvPr/>
        </p:nvSpPr>
        <p:spPr>
          <a:xfrm>
            <a:off x="4647584" y="2090447"/>
            <a:ext cx="360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9" name="正方形/長方形 48"/>
          <p:cNvSpPr/>
          <p:nvPr/>
        </p:nvSpPr>
        <p:spPr>
          <a:xfrm>
            <a:off x="76110" y="5236425"/>
            <a:ext cx="4032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0" name="正方形/長方形 49"/>
          <p:cNvSpPr/>
          <p:nvPr/>
        </p:nvSpPr>
        <p:spPr>
          <a:xfrm>
            <a:off x="4484330" y="5234689"/>
            <a:ext cx="3924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b="1" dirty="0"/>
          </a:p>
        </p:txBody>
      </p:sp>
      <p:sp>
        <p:nvSpPr>
          <p:cNvPr id="36" name="正方形/長方形 35"/>
          <p:cNvSpPr/>
          <p:nvPr/>
        </p:nvSpPr>
        <p:spPr>
          <a:xfrm>
            <a:off x="56768" y="493078"/>
            <a:ext cx="8940263" cy="52800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全地域において「</a:t>
            </a:r>
            <a:r>
              <a:rPr kumimoji="1" lang="en-US" altLang="ja-JP" sz="1200" dirty="0">
                <a:solidFill>
                  <a:prstClr val="black"/>
                </a:solidFill>
                <a:latin typeface="+mn-ea"/>
                <a:cs typeface="Meiryo UI" panose="020B0604030504040204" pitchFamily="50" charset="-128"/>
              </a:rPr>
              <a:t>2025</a:t>
            </a:r>
            <a:r>
              <a:rPr kumimoji="1" lang="ja-JP" altLang="en-US" sz="1200" dirty="0">
                <a:solidFill>
                  <a:prstClr val="black"/>
                </a:solidFill>
                <a:latin typeface="+mn-ea"/>
                <a:cs typeface="Meiryo UI" panose="020B0604030504040204" pitchFamily="50" charset="-128"/>
              </a:rPr>
              <a:t>年大阪・関西万博の開催」、「統合型リゾート（</a:t>
            </a:r>
            <a:r>
              <a:rPr kumimoji="1" lang="en-US" altLang="ja-JP" sz="1200" dirty="0">
                <a:solidFill>
                  <a:prstClr val="black"/>
                </a:solidFill>
                <a:latin typeface="+mn-ea"/>
                <a:cs typeface="Meiryo UI" panose="020B0604030504040204" pitchFamily="50" charset="-128"/>
              </a:rPr>
              <a:t>IR</a:t>
            </a:r>
            <a:r>
              <a:rPr kumimoji="1" lang="ja-JP" altLang="en-US" sz="1200" dirty="0">
                <a:solidFill>
                  <a:prstClr val="black"/>
                </a:solidFill>
                <a:latin typeface="+mn-ea"/>
                <a:cs typeface="Meiryo UI" panose="020B0604030504040204" pitchFamily="50" charset="-128"/>
              </a:rPr>
              <a:t>）の設置に向けた取組み」の認知度が高い。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spc="-90" dirty="0">
                <a:solidFill>
                  <a:prstClr val="black"/>
                </a:solidFill>
                <a:latin typeface="+mn-ea"/>
                <a:cs typeface="Meiryo UI" panose="020B0604030504040204" pitchFamily="50" charset="-128"/>
              </a:rPr>
              <a:t>「大阪市」において「うめきた２期地区の開発」、「東部大阪地域」において「大阪モノレールの延伸」の認知度が高く、地域的な特徴も一部見られる。</a:t>
            </a:r>
          </a:p>
        </p:txBody>
      </p:sp>
      <p:sp>
        <p:nvSpPr>
          <p:cNvPr id="35" name="テキスト ボックス 34"/>
          <p:cNvSpPr txBox="1"/>
          <p:nvPr/>
        </p:nvSpPr>
        <p:spPr>
          <a:xfrm>
            <a:off x="4023791" y="1297526"/>
            <a:ext cx="705634" cy="215444"/>
          </a:xfrm>
          <a:prstGeom prst="rect">
            <a:avLst/>
          </a:prstGeom>
          <a:noFill/>
        </p:spPr>
        <p:txBody>
          <a:bodyPr wrap="square" rtlCol="0">
            <a:spAutoFit/>
          </a:bodyPr>
          <a:lstStyle/>
          <a:p>
            <a:r>
              <a:rPr kumimoji="1" lang="en-US" altLang="ja-JP" sz="800" dirty="0"/>
              <a:t>(89.0%)</a:t>
            </a:r>
            <a:endParaRPr kumimoji="1" lang="ja-JP" altLang="en-US" sz="800" dirty="0"/>
          </a:p>
        </p:txBody>
      </p:sp>
      <p:sp>
        <p:nvSpPr>
          <p:cNvPr id="39" name="テキスト ボックス 38"/>
          <p:cNvSpPr txBox="1"/>
          <p:nvPr/>
        </p:nvSpPr>
        <p:spPr>
          <a:xfrm>
            <a:off x="3557417" y="1477254"/>
            <a:ext cx="705634" cy="215444"/>
          </a:xfrm>
          <a:prstGeom prst="rect">
            <a:avLst/>
          </a:prstGeom>
          <a:noFill/>
        </p:spPr>
        <p:txBody>
          <a:bodyPr wrap="square" rtlCol="0">
            <a:spAutoFit/>
          </a:bodyPr>
          <a:lstStyle/>
          <a:p>
            <a:r>
              <a:rPr kumimoji="1" lang="en-US" altLang="ja-JP" sz="800" dirty="0"/>
              <a:t>(68.0%)</a:t>
            </a:r>
            <a:endParaRPr kumimoji="1" lang="ja-JP" altLang="en-US" sz="800" dirty="0"/>
          </a:p>
        </p:txBody>
      </p:sp>
      <p:sp>
        <p:nvSpPr>
          <p:cNvPr id="41" name="テキスト ボックス 40"/>
          <p:cNvSpPr txBox="1"/>
          <p:nvPr/>
        </p:nvSpPr>
        <p:spPr>
          <a:xfrm>
            <a:off x="3970514" y="2650790"/>
            <a:ext cx="705634" cy="215444"/>
          </a:xfrm>
          <a:prstGeom prst="rect">
            <a:avLst/>
          </a:prstGeom>
          <a:noFill/>
        </p:spPr>
        <p:txBody>
          <a:bodyPr wrap="square" rtlCol="0">
            <a:spAutoFit/>
          </a:bodyPr>
          <a:lstStyle/>
          <a:p>
            <a:r>
              <a:rPr kumimoji="1" lang="en-US" altLang="ja-JP" sz="800" dirty="0"/>
              <a:t>(71.2%)</a:t>
            </a:r>
            <a:endParaRPr kumimoji="1" lang="ja-JP" altLang="en-US" sz="800" dirty="0"/>
          </a:p>
        </p:txBody>
      </p:sp>
      <p:sp>
        <p:nvSpPr>
          <p:cNvPr id="53" name="テキスト ボックス 52"/>
          <p:cNvSpPr txBox="1"/>
          <p:nvPr/>
        </p:nvSpPr>
        <p:spPr>
          <a:xfrm>
            <a:off x="4162476" y="4358608"/>
            <a:ext cx="705634" cy="215444"/>
          </a:xfrm>
          <a:prstGeom prst="rect">
            <a:avLst/>
          </a:prstGeom>
          <a:noFill/>
        </p:spPr>
        <p:txBody>
          <a:bodyPr wrap="square" rtlCol="0">
            <a:spAutoFit/>
          </a:bodyPr>
          <a:lstStyle/>
          <a:p>
            <a:r>
              <a:rPr kumimoji="1" lang="en-US" altLang="ja-JP" sz="800" dirty="0"/>
              <a:t>(86.7%)</a:t>
            </a:r>
            <a:endParaRPr kumimoji="1" lang="ja-JP" altLang="en-US" sz="800" dirty="0"/>
          </a:p>
        </p:txBody>
      </p:sp>
      <p:sp>
        <p:nvSpPr>
          <p:cNvPr id="54" name="テキスト ボックス 53"/>
          <p:cNvSpPr txBox="1"/>
          <p:nvPr/>
        </p:nvSpPr>
        <p:spPr>
          <a:xfrm>
            <a:off x="3631363" y="4509358"/>
            <a:ext cx="705634" cy="215444"/>
          </a:xfrm>
          <a:prstGeom prst="rect">
            <a:avLst/>
          </a:prstGeom>
          <a:noFill/>
        </p:spPr>
        <p:txBody>
          <a:bodyPr wrap="square" rtlCol="0">
            <a:spAutoFit/>
          </a:bodyPr>
          <a:lstStyle/>
          <a:p>
            <a:r>
              <a:rPr kumimoji="1" lang="en-US" altLang="ja-JP" sz="800" dirty="0"/>
              <a:t>(62.4%)</a:t>
            </a:r>
            <a:endParaRPr kumimoji="1" lang="ja-JP" altLang="en-US" sz="800" dirty="0"/>
          </a:p>
        </p:txBody>
      </p:sp>
      <p:sp>
        <p:nvSpPr>
          <p:cNvPr id="59" name="テキスト ボックス 58"/>
          <p:cNvSpPr txBox="1"/>
          <p:nvPr/>
        </p:nvSpPr>
        <p:spPr>
          <a:xfrm>
            <a:off x="3685051" y="5325774"/>
            <a:ext cx="705634" cy="215444"/>
          </a:xfrm>
          <a:prstGeom prst="rect">
            <a:avLst/>
          </a:prstGeom>
          <a:noFill/>
        </p:spPr>
        <p:txBody>
          <a:bodyPr wrap="square" rtlCol="0">
            <a:spAutoFit/>
          </a:bodyPr>
          <a:lstStyle/>
          <a:p>
            <a:r>
              <a:rPr kumimoji="1" lang="en-US" altLang="ja-JP" sz="800" dirty="0"/>
              <a:t>(65.2%)</a:t>
            </a:r>
            <a:endParaRPr kumimoji="1" lang="ja-JP" altLang="en-US" sz="800" dirty="0"/>
          </a:p>
        </p:txBody>
      </p:sp>
      <p:sp>
        <p:nvSpPr>
          <p:cNvPr id="60" name="テキスト ボックス 59"/>
          <p:cNvSpPr txBox="1"/>
          <p:nvPr/>
        </p:nvSpPr>
        <p:spPr>
          <a:xfrm>
            <a:off x="8595138" y="1189804"/>
            <a:ext cx="705634" cy="215444"/>
          </a:xfrm>
          <a:prstGeom prst="rect">
            <a:avLst/>
          </a:prstGeom>
          <a:noFill/>
        </p:spPr>
        <p:txBody>
          <a:bodyPr wrap="square" rtlCol="0">
            <a:spAutoFit/>
          </a:bodyPr>
          <a:lstStyle/>
          <a:p>
            <a:r>
              <a:rPr kumimoji="1" lang="en-US" altLang="ja-JP" sz="800" dirty="0"/>
              <a:t>(90.2%)</a:t>
            </a:r>
            <a:endParaRPr kumimoji="1" lang="ja-JP" altLang="en-US" sz="800" dirty="0"/>
          </a:p>
        </p:txBody>
      </p:sp>
      <p:sp>
        <p:nvSpPr>
          <p:cNvPr id="61" name="テキスト ボックス 60"/>
          <p:cNvSpPr txBox="1"/>
          <p:nvPr/>
        </p:nvSpPr>
        <p:spPr>
          <a:xfrm>
            <a:off x="8198502" y="1369532"/>
            <a:ext cx="705634" cy="215444"/>
          </a:xfrm>
          <a:prstGeom prst="rect">
            <a:avLst/>
          </a:prstGeom>
          <a:noFill/>
        </p:spPr>
        <p:txBody>
          <a:bodyPr wrap="square" rtlCol="0">
            <a:spAutoFit/>
          </a:bodyPr>
          <a:lstStyle/>
          <a:p>
            <a:r>
              <a:rPr kumimoji="1" lang="en-US" altLang="ja-JP" sz="800" dirty="0"/>
              <a:t>(67.9%)</a:t>
            </a:r>
            <a:endParaRPr kumimoji="1" lang="ja-JP" altLang="en-US" sz="800" dirty="0"/>
          </a:p>
        </p:txBody>
      </p:sp>
      <p:sp>
        <p:nvSpPr>
          <p:cNvPr id="62" name="テキスト ボックス 61"/>
          <p:cNvSpPr txBox="1"/>
          <p:nvPr/>
        </p:nvSpPr>
        <p:spPr>
          <a:xfrm>
            <a:off x="8185126" y="2023233"/>
            <a:ext cx="705634" cy="215444"/>
          </a:xfrm>
          <a:prstGeom prst="rect">
            <a:avLst/>
          </a:prstGeom>
          <a:noFill/>
        </p:spPr>
        <p:txBody>
          <a:bodyPr wrap="square" rtlCol="0">
            <a:spAutoFit/>
          </a:bodyPr>
          <a:lstStyle/>
          <a:p>
            <a:r>
              <a:rPr kumimoji="1" lang="en-US" altLang="ja-JP" sz="800" dirty="0"/>
              <a:t>(65.6%)</a:t>
            </a:r>
            <a:endParaRPr kumimoji="1" lang="ja-JP" altLang="en-US" sz="800" dirty="0"/>
          </a:p>
        </p:txBody>
      </p:sp>
      <p:sp>
        <p:nvSpPr>
          <p:cNvPr id="63" name="テキスト ボックス 62"/>
          <p:cNvSpPr txBox="1"/>
          <p:nvPr/>
        </p:nvSpPr>
        <p:spPr>
          <a:xfrm>
            <a:off x="8625002" y="4182764"/>
            <a:ext cx="705634" cy="215444"/>
          </a:xfrm>
          <a:prstGeom prst="rect">
            <a:avLst/>
          </a:prstGeom>
          <a:noFill/>
        </p:spPr>
        <p:txBody>
          <a:bodyPr wrap="square" rtlCol="0">
            <a:spAutoFit/>
          </a:bodyPr>
          <a:lstStyle/>
          <a:p>
            <a:r>
              <a:rPr kumimoji="1" lang="en-US" altLang="ja-JP" sz="800" dirty="0"/>
              <a:t>(86.0%)</a:t>
            </a:r>
            <a:endParaRPr kumimoji="1" lang="ja-JP" altLang="en-US" sz="800" dirty="0"/>
          </a:p>
        </p:txBody>
      </p:sp>
      <p:sp>
        <p:nvSpPr>
          <p:cNvPr id="64" name="テキスト ボックス 63"/>
          <p:cNvSpPr txBox="1"/>
          <p:nvPr/>
        </p:nvSpPr>
        <p:spPr>
          <a:xfrm>
            <a:off x="8310739" y="4358608"/>
            <a:ext cx="705634" cy="215444"/>
          </a:xfrm>
          <a:prstGeom prst="rect">
            <a:avLst/>
          </a:prstGeom>
          <a:noFill/>
        </p:spPr>
        <p:txBody>
          <a:bodyPr wrap="square" rtlCol="0">
            <a:spAutoFit/>
          </a:bodyPr>
          <a:lstStyle/>
          <a:p>
            <a:r>
              <a:rPr kumimoji="1" lang="en-US" altLang="ja-JP" sz="800" dirty="0"/>
              <a:t>(70.6%)</a:t>
            </a:r>
            <a:endParaRPr kumimoji="1" lang="ja-JP" altLang="en-US" sz="800" dirty="0"/>
          </a:p>
        </p:txBody>
      </p:sp>
      <p:sp>
        <p:nvSpPr>
          <p:cNvPr id="65" name="テキスト ボックス 64"/>
          <p:cNvSpPr txBox="1"/>
          <p:nvPr/>
        </p:nvSpPr>
        <p:spPr>
          <a:xfrm>
            <a:off x="8341031" y="5192636"/>
            <a:ext cx="705634" cy="215444"/>
          </a:xfrm>
          <a:prstGeom prst="rect">
            <a:avLst/>
          </a:prstGeom>
          <a:noFill/>
        </p:spPr>
        <p:txBody>
          <a:bodyPr wrap="square" rtlCol="0">
            <a:spAutoFit/>
          </a:bodyPr>
          <a:lstStyle/>
          <a:p>
            <a:r>
              <a:rPr kumimoji="1" lang="en-US" altLang="ja-JP" sz="800" dirty="0"/>
              <a:t>(72.4%)</a:t>
            </a:r>
            <a:endParaRPr kumimoji="1" lang="ja-JP" altLang="en-US" sz="800" dirty="0"/>
          </a:p>
        </p:txBody>
      </p:sp>
      <p:sp>
        <p:nvSpPr>
          <p:cNvPr id="51" name="正方形/長方形 50"/>
          <p:cNvSpPr/>
          <p:nvPr/>
        </p:nvSpPr>
        <p:spPr>
          <a:xfrm>
            <a:off x="-4996" y="-13010"/>
            <a:ext cx="9144000" cy="482125"/>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質問７「大阪が都市の発展や魅力づくりのために現在実施している以下の取組みについて、ご存じですか。」</a:t>
            </a:r>
            <a:r>
              <a:rPr lang="en-US" altLang="ja-JP" sz="1200" kern="0" dirty="0">
                <a:solidFill>
                  <a:srgbClr val="000000"/>
                </a:solidFill>
                <a:latin typeface="+mj-ea"/>
                <a:ea typeface="+mj-ea"/>
                <a:cs typeface="Meiryo UI" pitchFamily="50" charset="-128"/>
              </a:rPr>
              <a:t>)</a:t>
            </a:r>
          </a:p>
          <a:p>
            <a:pPr lvl="0">
              <a:defRPr/>
            </a:pPr>
            <a:r>
              <a:rPr lang="ja-JP" altLang="en-US" sz="1200" kern="0" dirty="0">
                <a:solidFill>
                  <a:srgbClr val="000000"/>
                </a:solidFill>
                <a:latin typeface="+mj-ea"/>
                <a:ea typeface="+mj-ea"/>
                <a:cs typeface="Meiryo UI" pitchFamily="50" charset="-128"/>
              </a:rPr>
              <a:t>　　　　　　　　</a:t>
            </a:r>
            <a:r>
              <a:rPr lang="ja-JP" altLang="en-US" sz="1200" kern="0" dirty="0" smtClean="0">
                <a:solidFill>
                  <a:srgbClr val="000000"/>
                </a:solidFill>
                <a:latin typeface="+mj-ea"/>
                <a:ea typeface="+mj-ea"/>
                <a:cs typeface="Meiryo UI" pitchFamily="50" charset="-128"/>
              </a:rPr>
              <a:t>　　</a:t>
            </a:r>
            <a:r>
              <a:rPr lang="ja-JP" altLang="en-US" sz="1200" kern="0" dirty="0">
                <a:solidFill>
                  <a:srgbClr val="000000"/>
                </a:solidFill>
                <a:latin typeface="+mj-ea"/>
                <a:ea typeface="+mj-ea"/>
                <a:cs typeface="Meiryo UI" pitchFamily="50" charset="-128"/>
              </a:rPr>
              <a:t>　⇒ 「知っている」又は「聞いたことがある」と回答した者の割合　</a:t>
            </a:r>
            <a:r>
              <a:rPr lang="en-US" altLang="ja-JP" sz="1200" kern="0" dirty="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地域別</a:t>
            </a:r>
            <a:r>
              <a:rPr lang="en-US" altLang="ja-JP" sz="1200" kern="0" dirty="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195674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48" y="388071"/>
            <a:ext cx="7772400" cy="512473"/>
          </a:xfrm>
        </p:spPr>
        <p:txBody>
          <a:bodyPr>
            <a:normAutofit/>
          </a:bodyPr>
          <a:lstStyle/>
          <a:p>
            <a:r>
              <a:rPr kumimoji="1" lang="ja-JP" altLang="en-US" sz="2400" b="1" dirty="0"/>
              <a:t>府民アンケート調査について</a:t>
            </a:r>
          </a:p>
        </p:txBody>
      </p:sp>
      <p:sp>
        <p:nvSpPr>
          <p:cNvPr id="5" name="タイトル 1"/>
          <p:cNvSpPr txBox="1">
            <a:spLocks/>
          </p:cNvSpPr>
          <p:nvPr/>
        </p:nvSpPr>
        <p:spPr>
          <a:xfrm>
            <a:off x="605919" y="1706527"/>
            <a:ext cx="8046461" cy="4932000"/>
          </a:xfrm>
          <a:prstGeom prst="rect">
            <a:avLst/>
          </a:prstGeom>
          <a:ln w="3175">
            <a:solidFill>
              <a:schemeClr val="tx1"/>
            </a:solidFill>
          </a:ln>
        </p:spPr>
        <p:txBody>
          <a:bodyPr vert="horz" lIns="144000" tIns="72000" rIns="91440" bIns="7200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200" b="1" dirty="0"/>
              <a:t>■ 実施概要</a:t>
            </a:r>
            <a:endParaRPr lang="en-US" altLang="ja-JP" sz="1200" b="1" dirty="0"/>
          </a:p>
          <a:p>
            <a:pPr algn="l">
              <a:lnSpc>
                <a:spcPct val="100000"/>
              </a:lnSpc>
              <a:spcBef>
                <a:spcPts val="300"/>
              </a:spcBef>
            </a:pPr>
            <a:r>
              <a:rPr lang="ja-JP" altLang="en-US" sz="1200" b="1" dirty="0"/>
              <a:t>（１）調査方法</a:t>
            </a:r>
            <a:endParaRPr lang="en-US" altLang="ja-JP" sz="1200" b="1" dirty="0"/>
          </a:p>
          <a:p>
            <a:pPr algn="l">
              <a:lnSpc>
                <a:spcPct val="100000"/>
              </a:lnSpc>
            </a:pPr>
            <a:r>
              <a:rPr lang="ja-JP" altLang="en-US" sz="1200" b="1" dirty="0"/>
              <a:t>　　　</a:t>
            </a:r>
            <a:r>
              <a:rPr lang="ja-JP" altLang="en-US" sz="1200" dirty="0"/>
              <a:t>インターネットアンケート（民間会社を通じて実施）</a:t>
            </a:r>
            <a:endParaRPr lang="en-US" altLang="ja-JP" sz="1200" dirty="0"/>
          </a:p>
          <a:p>
            <a:pPr algn="l">
              <a:lnSpc>
                <a:spcPct val="100000"/>
              </a:lnSpc>
              <a:spcBef>
                <a:spcPts val="600"/>
              </a:spcBef>
            </a:pPr>
            <a:r>
              <a:rPr lang="ja-JP" altLang="en-US" sz="1200" b="1" dirty="0"/>
              <a:t>（２）対象</a:t>
            </a:r>
            <a:endParaRPr lang="en-US" altLang="ja-JP" sz="1200" b="1" dirty="0"/>
          </a:p>
          <a:p>
            <a:pPr algn="l">
              <a:lnSpc>
                <a:spcPct val="100000"/>
              </a:lnSpc>
            </a:pPr>
            <a:r>
              <a:rPr lang="ja-JP" altLang="en-US" sz="1200" b="1" dirty="0"/>
              <a:t>　　　</a:t>
            </a:r>
            <a:r>
              <a:rPr lang="ja-JP" altLang="en-US" sz="1200" dirty="0"/>
              <a:t>① 大阪府民</a:t>
            </a:r>
            <a:r>
              <a:rPr lang="en-US" altLang="ja-JP" sz="1200" dirty="0"/>
              <a:t>1,000</a:t>
            </a:r>
            <a:r>
              <a:rPr lang="ja-JP" altLang="en-US" sz="1200" dirty="0"/>
              <a:t>人（</a:t>
            </a:r>
            <a:r>
              <a:rPr lang="en-US" altLang="ja-JP" sz="1200" dirty="0"/>
              <a:t>18</a:t>
            </a:r>
            <a:r>
              <a:rPr lang="ja-JP" altLang="en-US" sz="1200" dirty="0"/>
              <a:t>歳から</a:t>
            </a:r>
            <a:r>
              <a:rPr lang="en-US" altLang="ja-JP" sz="1200" dirty="0"/>
              <a:t>90</a:t>
            </a:r>
            <a:r>
              <a:rPr lang="ja-JP" altLang="en-US" sz="1200" dirty="0"/>
              <a:t>歳）</a:t>
            </a:r>
            <a:endParaRPr lang="en-US" altLang="ja-JP" sz="1200" dirty="0"/>
          </a:p>
          <a:p>
            <a:pPr algn="l">
              <a:lnSpc>
                <a:spcPct val="100000"/>
              </a:lnSpc>
              <a:spcBef>
                <a:spcPts val="300"/>
              </a:spcBef>
            </a:pPr>
            <a:r>
              <a:rPr lang="ja-JP" altLang="en-US" sz="1200" dirty="0"/>
              <a:t>　　　② 回答グループ（以下の区分それぞれ均衡になるよう調査）</a:t>
            </a:r>
            <a:endParaRPr lang="en-US" altLang="ja-JP" sz="1200" dirty="0"/>
          </a:p>
          <a:p>
            <a:pPr algn="l">
              <a:lnSpc>
                <a:spcPct val="100000"/>
              </a:lnSpc>
            </a:pPr>
            <a:r>
              <a:rPr lang="ja-JP" altLang="en-US" sz="1200" dirty="0"/>
              <a:t>　　　　・ 幼少期から大阪に住んでいる方、</a:t>
            </a:r>
            <a:r>
              <a:rPr lang="en-US" altLang="ja-JP" sz="1200" dirty="0"/>
              <a:t>18</a:t>
            </a:r>
            <a:r>
              <a:rPr lang="ja-JP" altLang="en-US" sz="1200" dirty="0"/>
              <a:t>歳以降で大阪に移住してきた方</a:t>
            </a:r>
            <a:endParaRPr lang="en-US" altLang="ja-JP" sz="1200" dirty="0"/>
          </a:p>
          <a:p>
            <a:pPr algn="l">
              <a:lnSpc>
                <a:spcPct val="100000"/>
              </a:lnSpc>
            </a:pPr>
            <a:r>
              <a:rPr lang="ja-JP" altLang="en-US" sz="1200" dirty="0"/>
              <a:t>　　　　・ </a:t>
            </a:r>
            <a:r>
              <a:rPr lang="en-US" altLang="ja-JP" sz="1200" dirty="0"/>
              <a:t>18</a:t>
            </a:r>
            <a:r>
              <a:rPr lang="ja-JP" altLang="en-US" sz="1200" dirty="0"/>
              <a:t>歳以上</a:t>
            </a:r>
            <a:r>
              <a:rPr lang="en-US" altLang="ja-JP" sz="1200" dirty="0"/>
              <a:t>30</a:t>
            </a:r>
            <a:r>
              <a:rPr lang="ja-JP" altLang="en-US" sz="1200" dirty="0"/>
              <a:t>歳未満、</a:t>
            </a:r>
            <a:r>
              <a:rPr lang="en-US" altLang="ja-JP" sz="1200" dirty="0"/>
              <a:t>30</a:t>
            </a:r>
            <a:r>
              <a:rPr lang="ja-JP" altLang="en-US" sz="1200" dirty="0"/>
              <a:t>歳以上</a:t>
            </a:r>
            <a:r>
              <a:rPr lang="en-US" altLang="ja-JP" sz="1200" dirty="0"/>
              <a:t>40</a:t>
            </a:r>
            <a:r>
              <a:rPr lang="ja-JP" altLang="en-US" sz="1200" dirty="0"/>
              <a:t>歳未満、</a:t>
            </a:r>
            <a:r>
              <a:rPr lang="en-US" altLang="ja-JP" sz="1200" dirty="0"/>
              <a:t>40</a:t>
            </a:r>
            <a:r>
              <a:rPr lang="ja-JP" altLang="en-US" sz="1200" dirty="0"/>
              <a:t>歳以上</a:t>
            </a:r>
            <a:r>
              <a:rPr lang="en-US" altLang="ja-JP" sz="1200" dirty="0"/>
              <a:t>50</a:t>
            </a:r>
            <a:r>
              <a:rPr lang="ja-JP" altLang="en-US" sz="1200" dirty="0"/>
              <a:t>歳未満、</a:t>
            </a:r>
            <a:r>
              <a:rPr lang="en-US" altLang="ja-JP" sz="1200" dirty="0"/>
              <a:t>60</a:t>
            </a:r>
            <a:r>
              <a:rPr lang="ja-JP" altLang="en-US" sz="1200" dirty="0"/>
              <a:t>歳以上</a:t>
            </a:r>
            <a:endParaRPr lang="en-US" altLang="ja-JP" sz="1200" dirty="0"/>
          </a:p>
          <a:p>
            <a:pPr algn="l">
              <a:lnSpc>
                <a:spcPct val="100000"/>
              </a:lnSpc>
            </a:pPr>
            <a:r>
              <a:rPr lang="ja-JP" altLang="en-US" sz="1200" dirty="0"/>
              <a:t>　　　　・ 大阪市、北部地域</a:t>
            </a:r>
            <a:r>
              <a:rPr lang="ja-JP" altLang="en-US" sz="1050" dirty="0"/>
              <a:t>（</a:t>
            </a:r>
            <a:r>
              <a:rPr lang="zh-TW" altLang="en-US" sz="1050" dirty="0"/>
              <a:t>豊中市、池田市、吹田市、高槻市、茨木市、箕面市、摂津市、島本町、豊能町、能勢町</a:t>
            </a:r>
            <a:r>
              <a:rPr lang="ja-JP" altLang="en-US" sz="1050" dirty="0"/>
              <a:t>）、</a:t>
            </a:r>
            <a:endParaRPr lang="en-US" altLang="ja-JP" sz="1050" dirty="0"/>
          </a:p>
          <a:p>
            <a:pPr algn="l">
              <a:lnSpc>
                <a:spcPct val="100000"/>
              </a:lnSpc>
            </a:pPr>
            <a:r>
              <a:rPr lang="ja-JP" altLang="en-US" sz="1200" dirty="0"/>
              <a:t>　　　　　 東部地域</a:t>
            </a:r>
            <a:r>
              <a:rPr lang="ja-JP" altLang="en-US" sz="1050" dirty="0"/>
              <a:t>（</a:t>
            </a:r>
            <a:r>
              <a:rPr lang="zh-TW" altLang="en-US" sz="1050" dirty="0"/>
              <a:t>守口市、枚方市、八尾市、寝屋川市、大東市、柏原市、門真市、東大阪市、四條畷市、交野市</a:t>
            </a:r>
            <a:r>
              <a:rPr lang="ja-JP" altLang="en-US" sz="1050" dirty="0"/>
              <a:t>）、</a:t>
            </a:r>
            <a:endParaRPr lang="en-US" altLang="ja-JP" sz="1050" dirty="0"/>
          </a:p>
          <a:p>
            <a:pPr algn="l">
              <a:lnSpc>
                <a:spcPct val="100000"/>
              </a:lnSpc>
            </a:pPr>
            <a:r>
              <a:rPr lang="en-US" altLang="ja-JP" sz="1200" dirty="0"/>
              <a:t>           </a:t>
            </a:r>
            <a:r>
              <a:rPr lang="ja-JP" altLang="en-US" sz="1200" dirty="0"/>
              <a:t>南部地域（</a:t>
            </a:r>
            <a:r>
              <a:rPr lang="zh-TW" altLang="en-US" sz="1050" dirty="0"/>
              <a:t>堺市、岸和田市、泉大津市、貝塚市、泉佐野市、富田林市、河内長野市、松原市、和泉市、羽野市、</a:t>
            </a:r>
            <a:endParaRPr lang="en-US" altLang="zh-TW" sz="1050" dirty="0"/>
          </a:p>
          <a:p>
            <a:pPr algn="l">
              <a:lnSpc>
                <a:spcPct val="100000"/>
              </a:lnSpc>
            </a:pPr>
            <a:r>
              <a:rPr lang="en-US" altLang="zh-TW" sz="1050" dirty="0"/>
              <a:t>            </a:t>
            </a:r>
            <a:r>
              <a:rPr lang="ja-JP" altLang="en-US" sz="1050" dirty="0"/>
              <a:t> </a:t>
            </a:r>
            <a:r>
              <a:rPr lang="zh-TW" altLang="en-US" sz="1050" dirty="0"/>
              <a:t>高石市、藤井寺市、泉南市、大阪狭山市、阪南市、忠岡町、熊取町、田尻町、岬町、太子町、河南町、千早赤阪村</a:t>
            </a:r>
            <a:r>
              <a:rPr lang="ja-JP" altLang="en-US" sz="1050" dirty="0"/>
              <a:t>）　</a:t>
            </a:r>
            <a:endParaRPr lang="en-US" altLang="ja-JP" sz="1050" dirty="0"/>
          </a:p>
          <a:p>
            <a:pPr algn="l">
              <a:lnSpc>
                <a:spcPct val="100000"/>
              </a:lnSpc>
              <a:spcBef>
                <a:spcPts val="600"/>
              </a:spcBef>
            </a:pPr>
            <a:r>
              <a:rPr lang="ja-JP" altLang="en-US" sz="1200" b="1" dirty="0"/>
              <a:t>（３）実施期間</a:t>
            </a:r>
            <a:endParaRPr lang="en-US" altLang="ja-JP" sz="1200" b="1" dirty="0"/>
          </a:p>
          <a:p>
            <a:pPr algn="l">
              <a:lnSpc>
                <a:spcPct val="100000"/>
              </a:lnSpc>
            </a:pPr>
            <a:r>
              <a:rPr lang="ja-JP" altLang="en-US" sz="1200" b="1" dirty="0"/>
              <a:t>　　　</a:t>
            </a:r>
            <a:r>
              <a:rPr lang="en-US" altLang="ja-JP" sz="1200" dirty="0"/>
              <a:t>2022</a:t>
            </a:r>
            <a:r>
              <a:rPr lang="ja-JP" altLang="en-US" sz="1200" dirty="0"/>
              <a:t>年７月４日</a:t>
            </a:r>
            <a:r>
              <a:rPr lang="en-US" altLang="ja-JP" sz="1200" dirty="0"/>
              <a:t>(</a:t>
            </a:r>
            <a:r>
              <a:rPr lang="ja-JP" altLang="en-US" sz="1200" dirty="0"/>
              <a:t>月</a:t>
            </a:r>
            <a:r>
              <a:rPr lang="en-US" altLang="ja-JP" sz="1200" dirty="0"/>
              <a:t>)</a:t>
            </a:r>
            <a:r>
              <a:rPr lang="ja-JP" altLang="en-US" sz="1200" dirty="0"/>
              <a:t>～</a:t>
            </a:r>
            <a:r>
              <a:rPr lang="en-US" altLang="ja-JP" sz="1200" dirty="0"/>
              <a:t>11</a:t>
            </a:r>
            <a:r>
              <a:rPr lang="ja-JP" altLang="en-US" sz="1200" dirty="0"/>
              <a:t>日</a:t>
            </a:r>
            <a:r>
              <a:rPr lang="en-US" altLang="ja-JP" sz="1200" dirty="0"/>
              <a:t>(</a:t>
            </a:r>
            <a:r>
              <a:rPr lang="ja-JP" altLang="en-US" sz="1200" dirty="0"/>
              <a:t>月</a:t>
            </a:r>
            <a:r>
              <a:rPr lang="en-US" altLang="ja-JP" sz="1200" dirty="0"/>
              <a:t>)</a:t>
            </a:r>
            <a:r>
              <a:rPr lang="ja-JP" altLang="en-US" sz="1200" dirty="0"/>
              <a:t>の８日間</a:t>
            </a:r>
            <a:endParaRPr lang="en-US" altLang="ja-JP" sz="1200" dirty="0"/>
          </a:p>
          <a:p>
            <a:pPr algn="l">
              <a:lnSpc>
                <a:spcPct val="100000"/>
              </a:lnSpc>
              <a:spcBef>
                <a:spcPts val="600"/>
              </a:spcBef>
            </a:pPr>
            <a:r>
              <a:rPr lang="ja-JP" altLang="en-US" sz="1200" b="1" dirty="0"/>
              <a:t>（４）調査事項</a:t>
            </a:r>
            <a:endParaRPr lang="en-US" altLang="ja-JP" sz="1200" b="1" dirty="0"/>
          </a:p>
          <a:p>
            <a:pPr algn="l">
              <a:lnSpc>
                <a:spcPct val="100000"/>
              </a:lnSpc>
            </a:pPr>
            <a:r>
              <a:rPr lang="ja-JP" altLang="en-US" sz="1200" b="1" dirty="0"/>
              <a:t>　　　</a:t>
            </a:r>
            <a:r>
              <a:rPr lang="ja-JP" altLang="en-US" sz="1200" dirty="0"/>
              <a:t>① 大阪に愛着を感じるか</a:t>
            </a:r>
            <a:endParaRPr lang="en-US" altLang="ja-JP" sz="1200" dirty="0"/>
          </a:p>
          <a:p>
            <a:pPr algn="l">
              <a:lnSpc>
                <a:spcPct val="100000"/>
              </a:lnSpc>
              <a:spcBef>
                <a:spcPts val="300"/>
              </a:spcBef>
            </a:pPr>
            <a:r>
              <a:rPr lang="ja-JP" altLang="en-US" sz="1200" dirty="0"/>
              <a:t>　　　② 大阪に誇りを感じるか</a:t>
            </a:r>
            <a:endParaRPr lang="en-US" altLang="ja-JP" sz="1200" dirty="0"/>
          </a:p>
          <a:p>
            <a:pPr algn="l">
              <a:lnSpc>
                <a:spcPct val="100000"/>
              </a:lnSpc>
              <a:spcBef>
                <a:spcPts val="300"/>
              </a:spcBef>
            </a:pPr>
            <a:r>
              <a:rPr lang="ja-JP" altLang="en-US" sz="1200" dirty="0"/>
              <a:t>　　　③ 友人・知人に薦められること</a:t>
            </a:r>
            <a:endParaRPr lang="en-US" altLang="ja-JP" sz="1200" dirty="0"/>
          </a:p>
          <a:p>
            <a:pPr algn="l">
              <a:lnSpc>
                <a:spcPct val="100000"/>
              </a:lnSpc>
              <a:spcBef>
                <a:spcPts val="300"/>
              </a:spcBef>
            </a:pPr>
            <a:r>
              <a:rPr lang="en-US" altLang="ja-JP" sz="1200" dirty="0"/>
              <a:t>      </a:t>
            </a:r>
            <a:r>
              <a:rPr lang="ja-JP" altLang="en-US" sz="1200" dirty="0"/>
              <a:t>④ 大阪のまちのイメージ</a:t>
            </a:r>
            <a:endParaRPr lang="en-US" altLang="ja-JP" sz="1200" dirty="0"/>
          </a:p>
          <a:p>
            <a:pPr algn="l">
              <a:lnSpc>
                <a:spcPct val="100000"/>
              </a:lnSpc>
              <a:spcBef>
                <a:spcPts val="300"/>
              </a:spcBef>
            </a:pPr>
            <a:r>
              <a:rPr lang="ja-JP" altLang="en-US" sz="1200" dirty="0"/>
              <a:t>　　　⑤ 大阪の人のイメージ</a:t>
            </a:r>
            <a:endParaRPr lang="en-US" altLang="ja-JP" sz="1200" dirty="0"/>
          </a:p>
          <a:p>
            <a:pPr algn="l">
              <a:lnSpc>
                <a:spcPct val="100000"/>
              </a:lnSpc>
              <a:spcBef>
                <a:spcPts val="300"/>
              </a:spcBef>
            </a:pPr>
            <a:r>
              <a:rPr lang="ja-JP" altLang="en-US" sz="1200" dirty="0"/>
              <a:t>　　　⑥ 将来の大阪を考えるにあたって大切だと思うこと</a:t>
            </a:r>
            <a:endParaRPr lang="en-US" altLang="ja-JP" sz="1200" dirty="0"/>
          </a:p>
          <a:p>
            <a:pPr algn="l">
              <a:lnSpc>
                <a:spcPct val="100000"/>
              </a:lnSpc>
              <a:spcBef>
                <a:spcPts val="300"/>
              </a:spcBef>
            </a:pPr>
            <a:r>
              <a:rPr lang="ja-JP" altLang="en-US" sz="1200" dirty="0"/>
              <a:t>　　　⑦ 大阪が都市の発展や魅力づくりのために実施している取組みを知っているかどうか</a:t>
            </a:r>
            <a:endParaRPr lang="en-US" altLang="ja-JP" sz="1200" dirty="0"/>
          </a:p>
          <a:p>
            <a:pPr algn="l">
              <a:lnSpc>
                <a:spcPct val="100000"/>
              </a:lnSpc>
              <a:spcBef>
                <a:spcPts val="300"/>
              </a:spcBef>
            </a:pPr>
            <a:r>
              <a:rPr lang="ja-JP" altLang="en-US" sz="1200" dirty="0"/>
              <a:t>　　　⑧ 大阪が副首都となることをめざしていることを知っているかどうか</a:t>
            </a:r>
            <a:endParaRPr lang="en-US" altLang="ja-JP" sz="1200" dirty="0"/>
          </a:p>
          <a:p>
            <a:pPr algn="l">
              <a:lnSpc>
                <a:spcPct val="100000"/>
              </a:lnSpc>
            </a:pPr>
            <a:endParaRPr lang="en-US" altLang="ja-JP" sz="1200" b="1" dirty="0"/>
          </a:p>
          <a:p>
            <a:pPr algn="l">
              <a:lnSpc>
                <a:spcPct val="100000"/>
              </a:lnSpc>
            </a:pPr>
            <a:endParaRPr lang="ja-JP" altLang="en-US" sz="1200" b="1" dirty="0"/>
          </a:p>
        </p:txBody>
      </p:sp>
      <p:sp>
        <p:nvSpPr>
          <p:cNvPr id="6" name="タイトル 1"/>
          <p:cNvSpPr txBox="1">
            <a:spLocks/>
          </p:cNvSpPr>
          <p:nvPr/>
        </p:nvSpPr>
        <p:spPr>
          <a:xfrm>
            <a:off x="605918" y="900544"/>
            <a:ext cx="8046461" cy="73248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00" dirty="0"/>
              <a:t>「副首都ビジョン」のバージョンアップに向けた意見交換会の議論に資するための資料として、大阪への愛着や誇り、まち・人のイメージ、将来の大阪を考えるにあたり大切だと思うことなどについて、府民を対象としたアンケート調査</a:t>
            </a:r>
            <a:r>
              <a:rPr lang="ja-JP" altLang="en-US" sz="1400"/>
              <a:t>を実施。</a:t>
            </a:r>
            <a:endParaRPr lang="ja-JP" altLang="en-US" sz="1400" dirty="0"/>
          </a:p>
        </p:txBody>
      </p:sp>
      <p:sp>
        <p:nvSpPr>
          <p:cNvPr id="7" name="正方形/長方形 6"/>
          <p:cNvSpPr/>
          <p:nvPr/>
        </p:nvSpPr>
        <p:spPr>
          <a:xfrm>
            <a:off x="0" y="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６ー３</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kumimoji="0" lang="ja-JP" altLang="en-US"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大阪の府民アンケート調査について</a:t>
            </a:r>
            <a:endParaRPr lang="ja-JP" altLang="en-US" kern="0" dirty="0">
              <a:solidFill>
                <a:srgbClr val="000000"/>
              </a:solidFill>
              <a:latin typeface="Meiryo UI"/>
              <a:ea typeface="Meiryo UI" pitchFamily="50" charset="-128"/>
              <a:cs typeface="Meiryo UI" pitchFamily="50" charset="-128"/>
            </a:endParaRPr>
          </a:p>
        </p:txBody>
      </p:sp>
    </p:spTree>
    <p:extLst>
      <p:ext uri="{BB962C8B-B14F-4D97-AF65-F5344CB8AC3E}">
        <p14:creationId xmlns:p14="http://schemas.microsoft.com/office/powerpoint/2010/main" val="2410976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graphicFrame>
        <p:nvGraphicFramePr>
          <p:cNvPr id="17" name="グラフ 16"/>
          <p:cNvGraphicFramePr>
            <a:graphicFrameLocks/>
          </p:cNvGraphicFramePr>
          <p:nvPr/>
        </p:nvGraphicFramePr>
        <p:xfrm>
          <a:off x="4167724" y="1250982"/>
          <a:ext cx="2160000"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nvGraphicFramePr>
        <p:xfrm>
          <a:off x="6863948" y="1250982"/>
          <a:ext cx="2160000" cy="1620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【n=200】</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【n=200】</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【n=200】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【n=200】</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【n=200】</a:t>
            </a:r>
            <a:endParaRPr kumimoji="1" lang="ja-JP" altLang="en-US" sz="1000" b="1" dirty="0"/>
          </a:p>
        </p:txBody>
      </p:sp>
      <p:graphicFrame>
        <p:nvGraphicFramePr>
          <p:cNvPr id="33" name="グラフ 32"/>
          <p:cNvGraphicFramePr>
            <a:graphicFrameLocks/>
          </p:cNvGraphicFramePr>
          <p:nvPr/>
        </p:nvGraphicFramePr>
        <p:xfrm>
          <a:off x="-93189" y="2877238"/>
          <a:ext cx="2088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グラフ 33"/>
          <p:cNvGraphicFramePr>
            <a:graphicFrameLocks/>
          </p:cNvGraphicFramePr>
          <p:nvPr/>
        </p:nvGraphicFramePr>
        <p:xfrm>
          <a:off x="1776039" y="2878644"/>
          <a:ext cx="2088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グラフ 34"/>
          <p:cNvGraphicFramePr>
            <a:graphicFrameLocks/>
          </p:cNvGraphicFramePr>
          <p:nvPr/>
        </p:nvGraphicFramePr>
        <p:xfrm>
          <a:off x="3635237" y="2879004"/>
          <a:ext cx="2088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グラフ 35"/>
          <p:cNvGraphicFramePr>
            <a:graphicFrameLocks/>
          </p:cNvGraphicFramePr>
          <p:nvPr/>
        </p:nvGraphicFramePr>
        <p:xfrm>
          <a:off x="5504465" y="2877240"/>
          <a:ext cx="2088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グラフ 36"/>
          <p:cNvGraphicFramePr>
            <a:graphicFrameLocks/>
          </p:cNvGraphicFramePr>
          <p:nvPr/>
        </p:nvGraphicFramePr>
        <p:xfrm>
          <a:off x="7236387" y="2867088"/>
          <a:ext cx="2088000" cy="1800000"/>
        </p:xfrm>
        <a:graphic>
          <a:graphicData uri="http://schemas.openxmlformats.org/drawingml/2006/chart">
            <c:chart xmlns:c="http://schemas.openxmlformats.org/drawingml/2006/chart" xmlns:r="http://schemas.openxmlformats.org/officeDocument/2006/relationships" r:id="rId8"/>
          </a:graphicData>
        </a:graphic>
      </p:graphicFrame>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【n=347】</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【n=228】</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【n=215】</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【n=210】</a:t>
            </a:r>
            <a:endParaRPr kumimoji="1" lang="ja-JP" altLang="en-US" sz="1000" b="1" dirty="0"/>
          </a:p>
        </p:txBody>
      </p:sp>
      <p:sp>
        <p:nvSpPr>
          <p:cNvPr id="44" name="テキスト ボックス 43"/>
          <p:cNvSpPr txBox="1"/>
          <p:nvPr/>
        </p:nvSpPr>
        <p:spPr>
          <a:xfrm>
            <a:off x="2184688" y="4832645"/>
            <a:ext cx="1796169"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882999" y="4826468"/>
            <a:ext cx="2334991"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618312" y="4844580"/>
            <a:ext cx="1889412"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644379" y="4864845"/>
            <a:ext cx="1721520" cy="20392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647764" cy="25476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872642" y="4864845"/>
            <a:ext cx="220368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0" name="グラフ 49"/>
          <p:cNvGraphicFramePr>
            <a:graphicFrameLocks/>
          </p:cNvGraphicFramePr>
          <p:nvPr/>
        </p:nvGraphicFramePr>
        <p:xfrm>
          <a:off x="-56918" y="5137960"/>
          <a:ext cx="2088000" cy="18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1" name="グラフ 50"/>
          <p:cNvGraphicFramePr>
            <a:graphicFrameLocks/>
          </p:cNvGraphicFramePr>
          <p:nvPr/>
        </p:nvGraphicFramePr>
        <p:xfrm>
          <a:off x="2014895" y="5137960"/>
          <a:ext cx="2088000" cy="180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2" name="グラフ 51"/>
          <p:cNvGraphicFramePr>
            <a:graphicFrameLocks/>
          </p:cNvGraphicFramePr>
          <p:nvPr/>
        </p:nvGraphicFramePr>
        <p:xfrm>
          <a:off x="4396496" y="5095251"/>
          <a:ext cx="2088000" cy="180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3" name="グラフ 52"/>
          <p:cNvGraphicFramePr>
            <a:graphicFrameLocks/>
          </p:cNvGraphicFramePr>
          <p:nvPr/>
        </p:nvGraphicFramePr>
        <p:xfrm>
          <a:off x="7031403" y="5121578"/>
          <a:ext cx="2088000" cy="1800000"/>
        </p:xfrm>
        <a:graphic>
          <a:graphicData uri="http://schemas.openxmlformats.org/drawingml/2006/chart">
            <c:chart xmlns:c="http://schemas.openxmlformats.org/drawingml/2006/chart" xmlns:r="http://schemas.openxmlformats.org/officeDocument/2006/relationships" r:id="rId12"/>
          </a:graphicData>
        </a:graphic>
      </p:graphicFrame>
      <p:sp>
        <p:nvSpPr>
          <p:cNvPr id="54" name="正方形/長方形 53"/>
          <p:cNvSpPr/>
          <p:nvPr/>
        </p:nvSpPr>
        <p:spPr>
          <a:xfrm>
            <a:off x="101868" y="546500"/>
            <a:ext cx="8940263" cy="50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「知っている」又は「聞いたことがある」と回答した全体割合は約</a:t>
            </a:r>
            <a:r>
              <a:rPr kumimoji="1" lang="en-US" altLang="ja-JP" sz="1200" dirty="0">
                <a:solidFill>
                  <a:prstClr val="black"/>
                </a:solidFill>
                <a:latin typeface="+mn-ea"/>
                <a:cs typeface="Meiryo UI" panose="020B0604030504040204" pitchFamily="50" charset="-128"/>
              </a:rPr>
              <a:t>55%</a:t>
            </a:r>
            <a:r>
              <a:rPr kumimoji="1" lang="ja-JP" altLang="en-US" sz="1200" dirty="0">
                <a:solidFill>
                  <a:prstClr val="black"/>
                </a:solidFill>
                <a:latin typeface="+mn-ea"/>
                <a:cs typeface="Meiryo UI" panose="020B0604030504040204" pitchFamily="50" charset="-128"/>
              </a:rPr>
              <a:t>となっている。</a:t>
            </a:r>
            <a:endParaRPr kumimoji="1" lang="en-US" altLang="ja-JP" sz="1200" dirty="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世代別にみると、「</a:t>
            </a:r>
            <a:r>
              <a:rPr kumimoji="1" lang="en-US" altLang="ja-JP" sz="1200" dirty="0">
                <a:solidFill>
                  <a:prstClr val="black"/>
                </a:solidFill>
                <a:latin typeface="+mn-ea"/>
                <a:cs typeface="Meiryo UI" panose="020B0604030504040204" pitchFamily="50" charset="-128"/>
              </a:rPr>
              <a:t>60</a:t>
            </a:r>
            <a:r>
              <a:rPr kumimoji="1" lang="ja-JP" altLang="en-US" sz="1200" dirty="0">
                <a:solidFill>
                  <a:prstClr val="black"/>
                </a:solidFill>
                <a:latin typeface="+mn-ea"/>
                <a:cs typeface="Meiryo UI" panose="020B0604030504040204" pitchFamily="50" charset="-128"/>
              </a:rPr>
              <a:t>歳以上」において「知っている」又は「聞いたことがある」と回答した割合が他世代より高い。</a:t>
            </a:r>
            <a:endParaRPr kumimoji="1" lang="en-US" altLang="ja-JP" sz="1200" dirty="0">
              <a:solidFill>
                <a:prstClr val="black"/>
              </a:solidFill>
              <a:latin typeface="+mn-ea"/>
              <a:cs typeface="Meiryo UI" panose="020B0604030504040204" pitchFamily="50" charset="-128"/>
            </a:endParaRPr>
          </a:p>
        </p:txBody>
      </p:sp>
      <p:sp>
        <p:nvSpPr>
          <p:cNvPr id="55" name="テキスト ボックス 54"/>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【n=500】</a:t>
            </a:r>
            <a:endParaRPr kumimoji="1" lang="ja-JP" altLang="en-US" sz="1000" b="1" dirty="0"/>
          </a:p>
        </p:txBody>
      </p:sp>
      <p:sp>
        <p:nvSpPr>
          <p:cNvPr id="56" name="テキスト ボックス 55"/>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【n=500】</a:t>
            </a:r>
          </a:p>
        </p:txBody>
      </p:sp>
      <p:sp>
        <p:nvSpPr>
          <p:cNvPr id="58" name="テキスト ボックス 57"/>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59" name="グラフ 58"/>
          <p:cNvGraphicFramePr>
            <a:graphicFrameLocks/>
          </p:cNvGraphicFramePr>
          <p:nvPr/>
        </p:nvGraphicFramePr>
        <p:xfrm>
          <a:off x="66618" y="1178774"/>
          <a:ext cx="365654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質問８「あなたは、大阪が「副首都」となることをめざしていることを、ご存じですか。」</a:t>
            </a:r>
            <a:r>
              <a:rPr lang="en-US" altLang="ja-JP" sz="1400" kern="0" dirty="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3828507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4596" y="597661"/>
            <a:ext cx="7772400" cy="512473"/>
          </a:xfrm>
        </p:spPr>
        <p:txBody>
          <a:bodyPr>
            <a:normAutofit/>
          </a:bodyPr>
          <a:lstStyle/>
          <a:p>
            <a:r>
              <a:rPr kumimoji="1" lang="ja-JP" altLang="en-US" sz="2400" b="1" dirty="0"/>
              <a:t>大学生との意見交換について</a:t>
            </a:r>
          </a:p>
        </p:txBody>
      </p:sp>
      <p:sp>
        <p:nvSpPr>
          <p:cNvPr id="5" name="タイトル 1"/>
          <p:cNvSpPr txBox="1">
            <a:spLocks/>
          </p:cNvSpPr>
          <p:nvPr/>
        </p:nvSpPr>
        <p:spPr>
          <a:xfrm>
            <a:off x="764596" y="2884163"/>
            <a:ext cx="8046461" cy="1369182"/>
          </a:xfrm>
          <a:prstGeom prst="rect">
            <a:avLst/>
          </a:prstGeom>
          <a:ln w="3175">
            <a:solidFill>
              <a:schemeClr val="tx1"/>
            </a:solidFill>
          </a:ln>
        </p:spPr>
        <p:txBody>
          <a:bodyPr vert="horz" lIns="144000" tIns="72000" rIns="91440" bIns="7200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200" b="1" dirty="0"/>
              <a:t>■ 実施概要</a:t>
            </a:r>
            <a:endParaRPr lang="en-US" altLang="ja-JP" sz="1200" b="1" dirty="0"/>
          </a:p>
          <a:p>
            <a:pPr algn="l">
              <a:lnSpc>
                <a:spcPct val="100000"/>
              </a:lnSpc>
              <a:spcBef>
                <a:spcPts val="300"/>
              </a:spcBef>
            </a:pPr>
            <a:r>
              <a:rPr lang="ja-JP" altLang="en-US" sz="1200" b="1" dirty="0"/>
              <a:t>（１）実施日</a:t>
            </a:r>
            <a:endParaRPr lang="en-US" altLang="ja-JP" sz="1200" b="1" dirty="0"/>
          </a:p>
          <a:p>
            <a:pPr algn="l">
              <a:lnSpc>
                <a:spcPct val="100000"/>
              </a:lnSpc>
              <a:spcBef>
                <a:spcPts val="300"/>
              </a:spcBef>
            </a:pPr>
            <a:r>
              <a:rPr lang="ja-JP" altLang="en-US" sz="1200" b="1" dirty="0"/>
              <a:t>　　　</a:t>
            </a:r>
            <a:r>
              <a:rPr lang="en-US" altLang="ja-JP" sz="1200" dirty="0"/>
              <a:t>2022</a:t>
            </a:r>
            <a:r>
              <a:rPr lang="ja-JP" altLang="en-US" sz="1200" dirty="0"/>
              <a:t>年</a:t>
            </a:r>
            <a:r>
              <a:rPr lang="en-US" altLang="ja-JP" sz="1200" dirty="0"/>
              <a:t>3</a:t>
            </a:r>
            <a:r>
              <a:rPr lang="ja-JP" altLang="en-US" sz="1200" dirty="0"/>
              <a:t>月</a:t>
            </a:r>
            <a:r>
              <a:rPr lang="en-US" altLang="ja-JP" sz="1200" dirty="0"/>
              <a:t>17</a:t>
            </a:r>
            <a:r>
              <a:rPr lang="ja-JP" altLang="en-US" sz="1200" dirty="0"/>
              <a:t>日（木）（第４回「副首都ビジョン」のバージョンアップに向けた意見交換会）</a:t>
            </a:r>
            <a:endParaRPr lang="en-US" altLang="ja-JP" sz="1200" dirty="0"/>
          </a:p>
          <a:p>
            <a:pPr algn="l">
              <a:lnSpc>
                <a:spcPct val="100000"/>
              </a:lnSpc>
              <a:spcBef>
                <a:spcPts val="600"/>
              </a:spcBef>
            </a:pPr>
            <a:r>
              <a:rPr lang="ja-JP" altLang="en-US" sz="1200" b="1" dirty="0"/>
              <a:t>（２）参画いただいた大学生</a:t>
            </a:r>
            <a:endParaRPr lang="en-US" altLang="ja-JP" sz="1200" b="1" dirty="0"/>
          </a:p>
          <a:p>
            <a:pPr algn="l">
              <a:lnSpc>
                <a:spcPct val="100000"/>
              </a:lnSpc>
            </a:pPr>
            <a:r>
              <a:rPr lang="ja-JP" altLang="en-US" sz="1200" dirty="0"/>
              <a:t>　　　追手門学院大学、大阪経済大学、慶應義塾大学の大学生５名</a:t>
            </a:r>
            <a:endParaRPr lang="ja-JP" altLang="en-US" sz="1200" b="1" dirty="0"/>
          </a:p>
        </p:txBody>
      </p:sp>
      <p:sp>
        <p:nvSpPr>
          <p:cNvPr id="6" name="タイトル 1"/>
          <p:cNvSpPr txBox="1">
            <a:spLocks/>
          </p:cNvSpPr>
          <p:nvPr/>
        </p:nvSpPr>
        <p:spPr>
          <a:xfrm>
            <a:off x="638389" y="1569896"/>
            <a:ext cx="8024814" cy="100221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00" dirty="0"/>
              <a:t>「副首都ビジョン」のバージョンアップに向けた意見交換会において、有識者メンバーから「若者の意見も聞くべきではないか」との提案があったことを踏まえ、第４回意見交換会で、副首都推進局が実施している「</a:t>
            </a:r>
            <a:r>
              <a:rPr lang="en-US" altLang="ja-JP" sz="1400" dirty="0"/>
              <a:t>『</a:t>
            </a:r>
            <a:r>
              <a:rPr lang="ja-JP" altLang="en-US" sz="1400" dirty="0"/>
              <a:t>副首都・大阪</a:t>
            </a:r>
            <a:r>
              <a:rPr lang="en-US" altLang="ja-JP" sz="1400" dirty="0"/>
              <a:t>』</a:t>
            </a:r>
            <a:r>
              <a:rPr lang="ja-JP" altLang="en-US" sz="1400" dirty="0"/>
              <a:t>大学連携プロジェクト」のリサーチ・プレゼンテーション事業に参画いただいている大学生と有識者メンバーとの意見交換を実施。</a:t>
            </a:r>
            <a:endParaRPr lang="en-US" altLang="ja-JP" sz="1400" dirty="0"/>
          </a:p>
        </p:txBody>
      </p:sp>
      <p:sp>
        <p:nvSpPr>
          <p:cNvPr id="3" name="正方形/長方形 2">
            <a:extLst>
              <a:ext uri="{FF2B5EF4-FFF2-40B4-BE49-F238E27FC236}">
                <a16:creationId xmlns:a16="http://schemas.microsoft.com/office/drawing/2014/main" id="{705D3A1B-0833-3B03-4CAC-AD505A8D4E02}"/>
              </a:ext>
            </a:extLst>
          </p:cNvPr>
          <p:cNvSpPr/>
          <p:nvPr/>
        </p:nvSpPr>
        <p:spPr>
          <a:xfrm>
            <a:off x="0" y="-18504"/>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a:ea typeface="Meiryo UI" pitchFamily="50" charset="-128"/>
                <a:cs typeface="Meiryo UI" pitchFamily="50" charset="-128"/>
              </a:rPr>
              <a:t>６－</a:t>
            </a:r>
            <a:r>
              <a:rPr kumimoji="0" lang="ja-JP" altLang="en-US"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４</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大学生との意見交換について</a:t>
            </a:r>
            <a:endParaRPr lang="ja-JP" altLang="en-US" kern="0" dirty="0">
              <a:solidFill>
                <a:srgbClr val="000000"/>
              </a:solidFill>
              <a:latin typeface="Meiryo UI"/>
              <a:ea typeface="Meiryo UI" pitchFamily="50" charset="-128"/>
              <a:cs typeface="Meiryo UI" pitchFamily="50" charset="-128"/>
            </a:endParaRPr>
          </a:p>
        </p:txBody>
      </p:sp>
      <p:sp>
        <p:nvSpPr>
          <p:cNvPr id="4" name="正方形/長方形 3">
            <a:extLst>
              <a:ext uri="{FF2B5EF4-FFF2-40B4-BE49-F238E27FC236}">
                <a16:creationId xmlns:a16="http://schemas.microsoft.com/office/drawing/2014/main" id="{9C5BEE01-04B7-7671-F341-F5FA8DE7A68D}"/>
              </a:ext>
            </a:extLst>
          </p:cNvPr>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a:t>
            </a:r>
          </a:p>
        </p:txBody>
      </p:sp>
    </p:spTree>
    <p:extLst>
      <p:ext uri="{BB962C8B-B14F-4D97-AF65-F5344CB8AC3E}">
        <p14:creationId xmlns:p14="http://schemas.microsoft.com/office/powerpoint/2010/main" val="1809232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グラフ 52"/>
          <p:cNvGraphicFramePr>
            <a:graphicFrameLocks/>
          </p:cNvGraphicFramePr>
          <p:nvPr/>
        </p:nvGraphicFramePr>
        <p:xfrm>
          <a:off x="7085507" y="4795246"/>
          <a:ext cx="2088000"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65" name="タイトル 1"/>
          <p:cNvSpPr txBox="1">
            <a:spLocks/>
          </p:cNvSpPr>
          <p:nvPr/>
        </p:nvSpPr>
        <p:spPr>
          <a:xfrm>
            <a:off x="50589" y="653972"/>
            <a:ext cx="8024814" cy="100221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b="1" dirty="0"/>
              <a:t>■ 大阪の強み、イメージ</a:t>
            </a:r>
            <a:endParaRPr lang="en-US" altLang="ja-JP" sz="1600" b="1" dirty="0"/>
          </a:p>
        </p:txBody>
      </p:sp>
      <p:sp>
        <p:nvSpPr>
          <p:cNvPr id="66" name="タイトル 1"/>
          <p:cNvSpPr txBox="1">
            <a:spLocks/>
          </p:cNvSpPr>
          <p:nvPr/>
        </p:nvSpPr>
        <p:spPr>
          <a:xfrm>
            <a:off x="282832" y="1004963"/>
            <a:ext cx="8415823" cy="2853891"/>
          </a:xfrm>
          <a:prstGeom prst="rect">
            <a:avLst/>
          </a:prstGeom>
          <a:ln w="3175">
            <a:solidFill>
              <a:schemeClr val="tx1"/>
            </a:solidFill>
          </a:ln>
        </p:spPr>
        <p:txBody>
          <a:bodyPr vert="horz" lIns="180000" tIns="72000" rIns="180000" bIns="7200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79388" indent="-179388" algn="l">
              <a:lnSpc>
                <a:spcPct val="100000"/>
              </a:lnSpc>
            </a:pPr>
            <a:r>
              <a:rPr lang="ja-JP" altLang="en-US" sz="1400" dirty="0"/>
              <a:t>〇 大阪は、</a:t>
            </a:r>
            <a:r>
              <a:rPr lang="ja-JP" altLang="en-US" sz="1400" b="1" u="sng" dirty="0"/>
              <a:t>交通面の便利さ</a:t>
            </a:r>
            <a:r>
              <a:rPr lang="ja-JP" altLang="en-US" sz="1400" dirty="0"/>
              <a:t>が特に目立っていると感じる。</a:t>
            </a:r>
            <a:endParaRPr lang="en-US" altLang="ja-JP" sz="1400" dirty="0"/>
          </a:p>
          <a:p>
            <a:pPr marL="179388" indent="-179388" algn="l">
              <a:lnSpc>
                <a:spcPct val="100000"/>
              </a:lnSpc>
              <a:spcBef>
                <a:spcPts val="600"/>
              </a:spcBef>
            </a:pPr>
            <a:r>
              <a:rPr lang="ja-JP" altLang="en-US" sz="1400" dirty="0"/>
              <a:t>〇 地理的に日本の中心にあり、</a:t>
            </a:r>
            <a:r>
              <a:rPr lang="ja-JP" altLang="en-US" sz="1400" b="1" u="sng" dirty="0"/>
              <a:t>どこにでも行きやすい</a:t>
            </a:r>
            <a:r>
              <a:rPr lang="ja-JP" altLang="en-US" sz="1400" dirty="0"/>
              <a:t>ということは、大阪に就職するうえでの利点だと考えている。</a:t>
            </a:r>
            <a:endParaRPr lang="en-US" altLang="ja-JP" sz="1400" dirty="0"/>
          </a:p>
          <a:p>
            <a:pPr marL="179388" indent="-179388" algn="l">
              <a:lnSpc>
                <a:spcPct val="100000"/>
              </a:lnSpc>
              <a:spcBef>
                <a:spcPts val="600"/>
              </a:spcBef>
            </a:pPr>
            <a:r>
              <a:rPr lang="ja-JP" altLang="en-US" sz="1400" dirty="0"/>
              <a:t>〇 京都や神戸といった観光名所が周辺地域に多く、</a:t>
            </a:r>
            <a:r>
              <a:rPr lang="ja-JP" altLang="en-US" sz="1400" b="1" u="sng" dirty="0"/>
              <a:t>アクセスしやすい</a:t>
            </a:r>
            <a:r>
              <a:rPr lang="ja-JP" altLang="en-US" sz="1400" dirty="0"/>
              <a:t>ところが強みだと感じる。</a:t>
            </a:r>
            <a:endParaRPr lang="en-US" altLang="ja-JP" sz="1400" dirty="0"/>
          </a:p>
          <a:p>
            <a:pPr marL="179388" indent="-179388" algn="l">
              <a:lnSpc>
                <a:spcPct val="100000"/>
              </a:lnSpc>
              <a:spcBef>
                <a:spcPts val="600"/>
              </a:spcBef>
            </a:pPr>
            <a:r>
              <a:rPr lang="ja-JP" altLang="en-US" sz="1400" dirty="0"/>
              <a:t>〇 周辺山系など、</a:t>
            </a:r>
            <a:r>
              <a:rPr lang="ja-JP" altLang="en-US" sz="1400" b="1" u="sng" dirty="0"/>
              <a:t>思ったより自然が豊か</a:t>
            </a:r>
            <a:r>
              <a:rPr lang="ja-JP" altLang="en-US" sz="1400" dirty="0"/>
              <a:t>であることと、</a:t>
            </a:r>
            <a:r>
              <a:rPr lang="ja-JP" altLang="en-US" sz="1400" b="1" u="sng" dirty="0"/>
              <a:t>街並みがきれい</a:t>
            </a:r>
            <a:r>
              <a:rPr lang="ja-JP" altLang="en-US" sz="1400" dirty="0"/>
              <a:t>といった都会の面、両方あることが強みと思う。</a:t>
            </a:r>
            <a:endParaRPr lang="en-US" altLang="ja-JP" sz="1400" dirty="0"/>
          </a:p>
          <a:p>
            <a:pPr marL="179388" indent="-179388" algn="l">
              <a:lnSpc>
                <a:spcPct val="100000"/>
              </a:lnSpc>
              <a:spcBef>
                <a:spcPts val="600"/>
              </a:spcBef>
            </a:pPr>
            <a:r>
              <a:rPr lang="ja-JP" altLang="en-US" sz="1400" dirty="0"/>
              <a:t>〇 大阪の人は、</a:t>
            </a:r>
            <a:r>
              <a:rPr lang="ja-JP" altLang="en-US" sz="1400" b="1" u="sng" dirty="0"/>
              <a:t>明るい性格</a:t>
            </a:r>
            <a:r>
              <a:rPr lang="ja-JP" altLang="en-US" sz="1400" dirty="0"/>
              <a:t>で、楽しいものや正しいことに、</a:t>
            </a:r>
            <a:r>
              <a:rPr lang="ja-JP" altLang="en-US" sz="1400" b="1" u="sng" dirty="0"/>
              <a:t>はっきりと意思表示</a:t>
            </a:r>
            <a:r>
              <a:rPr lang="ja-JP" altLang="en-US" sz="1400" dirty="0"/>
              <a:t>をしてくれて、積極的に参加してくれる人たちが多い印象がある。</a:t>
            </a:r>
            <a:endParaRPr lang="en-US" altLang="ja-JP" sz="1400" dirty="0"/>
          </a:p>
          <a:p>
            <a:pPr marL="179388" indent="-179388" algn="l">
              <a:lnSpc>
                <a:spcPct val="100000"/>
              </a:lnSpc>
              <a:spcBef>
                <a:spcPts val="600"/>
              </a:spcBef>
            </a:pPr>
            <a:r>
              <a:rPr lang="ja-JP" altLang="en-US" sz="1400" dirty="0"/>
              <a:t>〇 大阪の魅力は、他の地域ではあまり発展していると思えない、</a:t>
            </a:r>
            <a:r>
              <a:rPr lang="ja-JP" altLang="en-US" sz="1400" b="1" u="sng" dirty="0"/>
              <a:t>笑いの文化が盛ん</a:t>
            </a:r>
            <a:r>
              <a:rPr lang="ja-JP" altLang="en-US" sz="1400" dirty="0"/>
              <a:t>であること。</a:t>
            </a:r>
            <a:endParaRPr lang="en-US" altLang="ja-JP" sz="1400" dirty="0"/>
          </a:p>
          <a:p>
            <a:pPr algn="r">
              <a:lnSpc>
                <a:spcPct val="100000"/>
              </a:lnSpc>
            </a:pPr>
            <a:r>
              <a:rPr lang="ja-JP" altLang="en-US" sz="1400" dirty="0"/>
              <a:t>など</a:t>
            </a:r>
          </a:p>
        </p:txBody>
      </p:sp>
      <p:sp>
        <p:nvSpPr>
          <p:cNvPr id="67" name="タイトル 1"/>
          <p:cNvSpPr txBox="1">
            <a:spLocks/>
          </p:cNvSpPr>
          <p:nvPr/>
        </p:nvSpPr>
        <p:spPr>
          <a:xfrm>
            <a:off x="104693" y="3984028"/>
            <a:ext cx="8024814" cy="34035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b="1" dirty="0"/>
              <a:t>■ 大阪の経済について</a:t>
            </a:r>
            <a:endParaRPr lang="en-US" altLang="ja-JP" sz="1600" b="1" dirty="0"/>
          </a:p>
        </p:txBody>
      </p:sp>
      <p:sp>
        <p:nvSpPr>
          <p:cNvPr id="68" name="タイトル 1"/>
          <p:cNvSpPr txBox="1">
            <a:spLocks/>
          </p:cNvSpPr>
          <p:nvPr/>
        </p:nvSpPr>
        <p:spPr>
          <a:xfrm>
            <a:off x="326396" y="4367887"/>
            <a:ext cx="8394741" cy="2102186"/>
          </a:xfrm>
          <a:prstGeom prst="rect">
            <a:avLst/>
          </a:prstGeom>
          <a:ln w="3175">
            <a:solidFill>
              <a:schemeClr val="tx1"/>
            </a:solidFill>
          </a:ln>
        </p:spPr>
        <p:txBody>
          <a:bodyPr vert="horz" lIns="180000" tIns="72000" rIns="180000" bIns="7200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79388" indent="-179388" algn="l">
              <a:lnSpc>
                <a:spcPct val="100000"/>
              </a:lnSpc>
              <a:spcBef>
                <a:spcPts val="600"/>
              </a:spcBef>
            </a:pPr>
            <a:r>
              <a:rPr lang="ja-JP" altLang="en-US" sz="1400" dirty="0"/>
              <a:t>〇 </a:t>
            </a:r>
            <a:r>
              <a:rPr lang="ja-JP" altLang="en-US" sz="1400" b="1" u="sng" dirty="0"/>
              <a:t>最近の大阪経済は</a:t>
            </a:r>
            <a:r>
              <a:rPr lang="ja-JP" altLang="en-US" sz="1400" b="1" u="sng"/>
              <a:t>、上り調子</a:t>
            </a:r>
            <a:r>
              <a:rPr lang="ja-JP" altLang="en-US" sz="1400" dirty="0"/>
              <a:t>と思っている。</a:t>
            </a:r>
            <a:endParaRPr lang="en-US" altLang="ja-JP" sz="1400" dirty="0"/>
          </a:p>
          <a:p>
            <a:pPr marL="179388" indent="-179388" algn="l">
              <a:lnSpc>
                <a:spcPct val="100000"/>
              </a:lnSpc>
              <a:spcBef>
                <a:spcPts val="600"/>
              </a:spcBef>
            </a:pPr>
            <a:r>
              <a:rPr lang="ja-JP" altLang="en-US" sz="1400" dirty="0"/>
              <a:t>〇 新しく、</a:t>
            </a:r>
            <a:r>
              <a:rPr lang="ja-JP" altLang="en-US" sz="1400" b="1" u="sng" dirty="0"/>
              <a:t>前に前に取り組んでいくという姿勢</a:t>
            </a:r>
            <a:r>
              <a:rPr lang="ja-JP" altLang="en-US" sz="1400" dirty="0"/>
              <a:t>が、ここ数年の大阪には見受けられる。</a:t>
            </a:r>
            <a:endParaRPr lang="en-US" altLang="ja-JP" sz="1400" dirty="0"/>
          </a:p>
          <a:p>
            <a:pPr marL="179388" indent="-179388" algn="l">
              <a:lnSpc>
                <a:spcPct val="100000"/>
              </a:lnSpc>
              <a:spcBef>
                <a:spcPts val="600"/>
              </a:spcBef>
            </a:pPr>
            <a:r>
              <a:rPr lang="ja-JP" altLang="en-US" sz="1400" dirty="0"/>
              <a:t>〇 大阪・関西万博やＩＲの誘致などを通し、</a:t>
            </a:r>
            <a:r>
              <a:rPr lang="ja-JP" altLang="en-US" sz="1400" b="1" u="sng" dirty="0"/>
              <a:t>大阪を盛り上げていこうとする姿勢</a:t>
            </a:r>
            <a:r>
              <a:rPr lang="ja-JP" altLang="en-US" sz="1400" dirty="0"/>
              <a:t>を感じる。</a:t>
            </a:r>
            <a:endParaRPr lang="en-US" altLang="ja-JP" sz="1400" dirty="0"/>
          </a:p>
          <a:p>
            <a:pPr marL="179388" indent="-179388" algn="l">
              <a:lnSpc>
                <a:spcPct val="100000"/>
              </a:lnSpc>
              <a:spcBef>
                <a:spcPts val="600"/>
              </a:spcBef>
            </a:pPr>
            <a:r>
              <a:rPr lang="ja-JP" altLang="en-US" sz="1400" dirty="0"/>
              <a:t>〇 経済が後退まではしていないが、</a:t>
            </a:r>
            <a:r>
              <a:rPr lang="ja-JP" altLang="en-US" sz="1400" b="1" u="sng" dirty="0"/>
              <a:t>コロナ禍で資金繰りが悪化した中小企業など、負の側面</a:t>
            </a:r>
            <a:r>
              <a:rPr lang="ja-JP" altLang="en-US" sz="1400" dirty="0"/>
              <a:t>があるのではないかという印象。</a:t>
            </a:r>
            <a:endParaRPr lang="en-US" altLang="ja-JP" sz="1400" dirty="0"/>
          </a:p>
          <a:p>
            <a:pPr marL="179388" indent="-179388" algn="l">
              <a:lnSpc>
                <a:spcPct val="100000"/>
              </a:lnSpc>
              <a:spcBef>
                <a:spcPts val="600"/>
              </a:spcBef>
            </a:pPr>
            <a:r>
              <a:rPr lang="ja-JP" altLang="en-US" sz="1400" dirty="0"/>
              <a:t>〇 </a:t>
            </a:r>
            <a:r>
              <a:rPr lang="ja-JP" altLang="en-US" sz="1400" b="1" u="sng" dirty="0"/>
              <a:t>中小企業の後継者不足</a:t>
            </a:r>
            <a:r>
              <a:rPr lang="ja-JP" altLang="en-US" sz="1400" dirty="0"/>
              <a:t>を考えると、今後経済が下がってしまう可能性が考えられるのではないか。</a:t>
            </a:r>
            <a:endParaRPr lang="en-US" altLang="ja-JP" sz="1400" dirty="0"/>
          </a:p>
          <a:p>
            <a:pPr marL="179388" indent="-179388" algn="r">
              <a:lnSpc>
                <a:spcPct val="100000"/>
              </a:lnSpc>
              <a:spcBef>
                <a:spcPts val="600"/>
              </a:spcBef>
            </a:pPr>
            <a:r>
              <a:rPr lang="ja-JP" altLang="en-US" sz="1400" dirty="0"/>
              <a:t>など </a:t>
            </a:r>
            <a:endParaRPr lang="en-US" altLang="ja-JP" sz="1400" dirty="0"/>
          </a:p>
        </p:txBody>
      </p:sp>
      <p:sp>
        <p:nvSpPr>
          <p:cNvPr id="9" name="タイトル 1"/>
          <p:cNvSpPr txBox="1">
            <a:spLocks/>
          </p:cNvSpPr>
          <p:nvPr/>
        </p:nvSpPr>
        <p:spPr>
          <a:xfrm>
            <a:off x="104693" y="78912"/>
            <a:ext cx="5244318" cy="51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smtClean="0"/>
              <a:t>意見交換会での大学生の主な意見</a:t>
            </a:r>
            <a:endParaRPr lang="ja-JP" altLang="en-US" sz="1800" b="1" dirty="0"/>
          </a:p>
        </p:txBody>
      </p:sp>
    </p:spTree>
    <p:extLst>
      <p:ext uri="{BB962C8B-B14F-4D97-AF65-F5344CB8AC3E}">
        <p14:creationId xmlns:p14="http://schemas.microsoft.com/office/powerpoint/2010/main" val="1220998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887715069"/>
              </p:ext>
            </p:extLst>
          </p:nvPr>
        </p:nvGraphicFramePr>
        <p:xfrm>
          <a:off x="178935" y="656495"/>
          <a:ext cx="8779100" cy="6106990"/>
        </p:xfrm>
        <a:graphic>
          <a:graphicData uri="http://schemas.openxmlformats.org/drawingml/2006/table">
            <a:tbl>
              <a:tblPr firstRow="1" bandRow="1">
                <a:tableStyleId>{5C22544A-7EE6-4342-B048-85BDC9FD1C3A}</a:tableStyleId>
              </a:tblPr>
              <a:tblGrid>
                <a:gridCol w="1608301">
                  <a:extLst>
                    <a:ext uri="{9D8B030D-6E8A-4147-A177-3AD203B41FA5}">
                      <a16:colId xmlns:a16="http://schemas.microsoft.com/office/drawing/2014/main" val="523779460"/>
                    </a:ext>
                  </a:extLst>
                </a:gridCol>
                <a:gridCol w="7170799">
                  <a:extLst>
                    <a:ext uri="{9D8B030D-6E8A-4147-A177-3AD203B41FA5}">
                      <a16:colId xmlns:a16="http://schemas.microsoft.com/office/drawing/2014/main" val="3588364642"/>
                    </a:ext>
                  </a:extLst>
                </a:gridCol>
              </a:tblGrid>
              <a:tr h="432000">
                <a:tc>
                  <a:txBody>
                    <a:bodyPr/>
                    <a:lstStyle/>
                    <a:p>
                      <a:pPr algn="ctr"/>
                      <a:endParaRPr kumimoji="1" lang="ja-JP" altLang="en-US" sz="14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意見・問題意識</a:t>
                      </a:r>
                    </a:p>
                  </a:txBody>
                  <a:tcPr anchor="ctr"/>
                </a:tc>
                <a:extLst>
                  <a:ext uri="{0D108BD9-81ED-4DB2-BD59-A6C34878D82A}">
                    <a16:rowId xmlns:a16="http://schemas.microsoft.com/office/drawing/2014/main" val="3890108440"/>
                  </a:ext>
                </a:extLst>
              </a:tr>
              <a:tr h="1751687">
                <a:tc>
                  <a:txBody>
                    <a:bodyPr/>
                    <a:lstStyle/>
                    <a:p>
                      <a:r>
                        <a:rPr kumimoji="1" lang="ja-JP" altLang="en-US" sz="1400" b="1" dirty="0">
                          <a:latin typeface="BIZ UDゴシック" panose="020B0400000000000000" pitchFamily="49" charset="-128"/>
                          <a:ea typeface="BIZ UDゴシック" panose="020B0400000000000000" pitchFamily="49" charset="-128"/>
                        </a:rPr>
                        <a:t>日本経済の低迷</a:t>
                      </a:r>
                    </a:p>
                  </a:txBody>
                  <a:tcPr anchor="ctr"/>
                </a:tc>
                <a:tc>
                  <a:txBody>
                    <a:bodyPr/>
                    <a:lstStyle/>
                    <a:p>
                      <a:pPr marL="285750" indent="-285750">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日本型雇用慣行（終身雇用や年功序列）</a:t>
                      </a:r>
                      <a:r>
                        <a:rPr kumimoji="1" lang="ja-JP" altLang="en-US" sz="1200" b="0" u="none" dirty="0">
                          <a:latin typeface="BIZ UDゴシック" panose="020B0400000000000000" pitchFamily="49" charset="-128"/>
                          <a:ea typeface="BIZ UDゴシック" panose="020B0400000000000000" pitchFamily="49" charset="-128"/>
                        </a:rPr>
                        <a:t>が一番大きな要因</a:t>
                      </a:r>
                      <a:r>
                        <a:rPr kumimoji="1" lang="ja-JP" altLang="en-US" sz="1200" dirty="0">
                          <a:latin typeface="BIZ UDゴシック" panose="020B0400000000000000" pitchFamily="49" charset="-128"/>
                          <a:ea typeface="BIZ UDゴシック" panose="020B0400000000000000" pitchFamily="49" charset="-128"/>
                        </a:rPr>
                        <a:t>ではないか。ひとつの会社に長く定着するシステムは、人に慣れを生じさせ、職場の固定化や緊張感の不足につながり、結果的に職場の多様性や労働生産性に影響すると考える。</a:t>
                      </a:r>
                      <a:endParaRPr kumimoji="1" lang="en-US" altLang="ja-JP" sz="1200" dirty="0">
                        <a:latin typeface="BIZ UDゴシック" panose="020B0400000000000000" pitchFamily="49" charset="-128"/>
                        <a:ea typeface="BIZ UDゴシック" panose="020B0400000000000000" pitchFamily="49" charset="-128"/>
                      </a:endParaRPr>
                    </a:p>
                    <a:p>
                      <a:pPr marL="285750" indent="-285750">
                        <a:spcBef>
                          <a:spcPts val="600"/>
                        </a:spcBef>
                        <a:buFont typeface="BIZ UDゴシック" panose="020B0400000000000000" pitchFamily="49" charset="-128"/>
                        <a:buChar char="○"/>
                      </a:pPr>
                      <a:r>
                        <a:rPr kumimoji="1" lang="ja-JP" altLang="en-US" sz="1200" b="0" dirty="0">
                          <a:latin typeface="BIZ UDゴシック" panose="020B0400000000000000" pitchFamily="49" charset="-128"/>
                          <a:ea typeface="BIZ UDゴシック" panose="020B0400000000000000" pitchFamily="49" charset="-128"/>
                        </a:rPr>
                        <a:t>政府の過度な支援にも要因</a:t>
                      </a:r>
                      <a:r>
                        <a:rPr kumimoji="1" lang="ja-JP" altLang="en-US" sz="1200" dirty="0">
                          <a:latin typeface="BIZ UDゴシック" panose="020B0400000000000000" pitchFamily="49" charset="-128"/>
                          <a:ea typeface="BIZ UDゴシック" panose="020B0400000000000000" pitchFamily="49" charset="-128"/>
                        </a:rPr>
                        <a:t>があるのではないか。</a:t>
                      </a:r>
                      <a:r>
                        <a:rPr kumimoji="1" lang="en-US" altLang="ja-JP" sz="1200" dirty="0">
                          <a:latin typeface="BIZ UDゴシック" panose="020B0400000000000000" pitchFamily="49" charset="-128"/>
                          <a:ea typeface="BIZ UDゴシック" panose="020B0400000000000000" pitchFamily="49" charset="-128"/>
                        </a:rPr>
                        <a:t>2021</a:t>
                      </a:r>
                      <a:r>
                        <a:rPr kumimoji="1" lang="ja-JP" altLang="en-US" sz="1200" dirty="0">
                          <a:latin typeface="BIZ UDゴシック" panose="020B0400000000000000" pitchFamily="49" charset="-128"/>
                          <a:ea typeface="BIZ UDゴシック" panose="020B0400000000000000" pitchFamily="49" charset="-128"/>
                        </a:rPr>
                        <a:t>年の企業倒産件数は前年よりも減少しており、</a:t>
                      </a:r>
                      <a:r>
                        <a:rPr kumimoji="1" lang="ja-JP" altLang="en-US" sz="1200" b="1" u="sng" dirty="0">
                          <a:latin typeface="BIZ UDゴシック" panose="020B0400000000000000" pitchFamily="49" charset="-128"/>
                          <a:ea typeface="BIZ UDゴシック" panose="020B0400000000000000" pitchFamily="49" charset="-128"/>
                        </a:rPr>
                        <a:t>市場から退出すべき企業が市場に残っている</a:t>
                      </a:r>
                      <a:r>
                        <a:rPr kumimoji="1" lang="ja-JP" altLang="en-US" sz="1200" dirty="0">
                          <a:latin typeface="BIZ UDゴシック" panose="020B0400000000000000" pitchFamily="49" charset="-128"/>
                          <a:ea typeface="BIZ UDゴシック" panose="020B0400000000000000" pitchFamily="49" charset="-128"/>
                        </a:rPr>
                        <a:t>と考える。</a:t>
                      </a:r>
                      <a:endParaRPr kumimoji="1" lang="en-US" altLang="ja-JP" sz="1200" dirty="0">
                        <a:latin typeface="BIZ UDゴシック" panose="020B0400000000000000" pitchFamily="49" charset="-128"/>
                        <a:ea typeface="BIZ UDゴシック" panose="020B0400000000000000" pitchFamily="49" charset="-128"/>
                      </a:endParaRPr>
                    </a:p>
                    <a:p>
                      <a:pPr marL="285750" indent="-285750">
                        <a:spcBef>
                          <a:spcPts val="600"/>
                        </a:spcBef>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職場の多様性の観点が欠如しているため、外部からの新参者に対して排他的な傾向にあり、</a:t>
                      </a:r>
                      <a:r>
                        <a:rPr kumimoji="1" lang="ja-JP" altLang="en-US" sz="1200" b="1" u="sng" dirty="0">
                          <a:latin typeface="BIZ UDゴシック" panose="020B0400000000000000" pitchFamily="49" charset="-128"/>
                          <a:ea typeface="BIZ UDゴシック" panose="020B0400000000000000" pitchFamily="49" charset="-128"/>
                        </a:rPr>
                        <a:t>労働市場の流動性が高まらない</a:t>
                      </a:r>
                      <a:r>
                        <a:rPr kumimoji="1" lang="ja-JP" altLang="en-US" sz="1200" dirty="0">
                          <a:latin typeface="BIZ UDゴシック" panose="020B0400000000000000" pitchFamily="49" charset="-128"/>
                          <a:ea typeface="BIZ UDゴシック" panose="020B0400000000000000" pitchFamily="49" charset="-128"/>
                        </a:rPr>
                        <a:t>ことが要因にあるのではないか。</a:t>
                      </a:r>
                      <a:endParaRPr kumimoji="1" lang="en-US" altLang="ja-JP" sz="12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511088842"/>
                  </a:ext>
                </a:extLst>
              </a:tr>
              <a:tr h="1046214">
                <a:tc>
                  <a:txBody>
                    <a:bodyPr/>
                    <a:lstStyle/>
                    <a:p>
                      <a:r>
                        <a:rPr kumimoji="1" lang="ja-JP" altLang="en-US" sz="1400" b="1" dirty="0">
                          <a:latin typeface="BIZ UDゴシック" panose="020B0400000000000000" pitchFamily="49" charset="-128"/>
                          <a:ea typeface="BIZ UDゴシック" panose="020B0400000000000000" pitchFamily="49" charset="-128"/>
                        </a:rPr>
                        <a:t>日本経済の将来に対する不安</a:t>
                      </a:r>
                    </a:p>
                  </a:txBody>
                  <a:tcPr anchor="ctr"/>
                </a:tc>
                <a:tc>
                  <a:txBody>
                    <a:bodyPr/>
                    <a:lstStyle/>
                    <a:p>
                      <a:pPr marL="285750" indent="-285750">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少子高齢化による社会保障の問題</a:t>
                      </a:r>
                      <a:r>
                        <a:rPr kumimoji="1" lang="ja-JP" altLang="en-US" sz="1200" dirty="0">
                          <a:latin typeface="BIZ UDゴシック" panose="020B0400000000000000" pitchFamily="49" charset="-128"/>
                          <a:ea typeface="BIZ UDゴシック" panose="020B0400000000000000" pitchFamily="49" charset="-128"/>
                        </a:rPr>
                        <a:t>はもとより、先行きの不透明さが不安。</a:t>
                      </a:r>
                      <a:endParaRPr kumimoji="1" lang="en-US" altLang="ja-JP" sz="1200" dirty="0">
                        <a:latin typeface="BIZ UDゴシック" panose="020B0400000000000000" pitchFamily="49" charset="-128"/>
                        <a:ea typeface="BIZ UDゴシック" panose="020B0400000000000000" pitchFamily="49" charset="-128"/>
                      </a:endParaRPr>
                    </a:p>
                    <a:p>
                      <a:pPr marL="285750" indent="-285750">
                        <a:spcBef>
                          <a:spcPts val="600"/>
                        </a:spcBef>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赤字体質から脱却できない財政収支</a:t>
                      </a:r>
                      <a:r>
                        <a:rPr kumimoji="1" lang="ja-JP" altLang="en-US" sz="1200" dirty="0">
                          <a:latin typeface="BIZ UDゴシック" panose="020B0400000000000000" pitchFamily="49" charset="-128"/>
                          <a:ea typeface="BIZ UDゴシック" panose="020B0400000000000000" pitchFamily="49" charset="-128"/>
                        </a:rPr>
                        <a:t>に不安を覚える。新型コロナウイルス感染症拡大の影響を受けて、さらに悪化した財政収支を今後どのように改善していくのか。</a:t>
                      </a:r>
                      <a:endParaRPr kumimoji="1" lang="en-US" altLang="ja-JP" sz="1200" dirty="0">
                        <a:latin typeface="BIZ UDゴシック" panose="020B0400000000000000" pitchFamily="49" charset="-128"/>
                        <a:ea typeface="BIZ UDゴシック" panose="020B0400000000000000" pitchFamily="49" charset="-128"/>
                      </a:endParaRPr>
                    </a:p>
                    <a:p>
                      <a:pPr marL="285750" indent="-285750">
                        <a:spcBef>
                          <a:spcPts val="600"/>
                        </a:spcBef>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日々変化していく社会についていける</a:t>
                      </a:r>
                      <a:r>
                        <a:rPr kumimoji="1" lang="ja-JP" altLang="en-US" sz="1200" b="1" u="sng" dirty="0">
                          <a:latin typeface="BIZ UDゴシック" panose="020B0400000000000000" pitchFamily="49" charset="-128"/>
                          <a:ea typeface="BIZ UDゴシック" panose="020B0400000000000000" pitchFamily="49" charset="-128"/>
                        </a:rPr>
                        <a:t>人材の育成</a:t>
                      </a:r>
                      <a:r>
                        <a:rPr kumimoji="1" lang="ja-JP" altLang="en-US" sz="1200" dirty="0">
                          <a:latin typeface="BIZ UDゴシック" panose="020B0400000000000000" pitchFamily="49" charset="-128"/>
                          <a:ea typeface="BIZ UDゴシック" panose="020B0400000000000000" pitchFamily="49" charset="-128"/>
                        </a:rPr>
                        <a:t>ができているのかが不安。</a:t>
                      </a:r>
                    </a:p>
                  </a:txBody>
                  <a:tcPr anchor="ctr"/>
                </a:tc>
                <a:extLst>
                  <a:ext uri="{0D108BD9-81ED-4DB2-BD59-A6C34878D82A}">
                    <a16:rowId xmlns:a16="http://schemas.microsoft.com/office/drawing/2014/main" val="839196845"/>
                  </a:ext>
                </a:extLst>
              </a:tr>
              <a:tr h="964479">
                <a:tc>
                  <a:txBody>
                    <a:bodyPr/>
                    <a:lstStyle/>
                    <a:p>
                      <a:r>
                        <a:rPr kumimoji="1" lang="ja-JP" altLang="en-US" sz="1400" b="1" dirty="0">
                          <a:latin typeface="BIZ UDゴシック" panose="020B0400000000000000" pitchFamily="49" charset="-128"/>
                          <a:ea typeface="BIZ UDゴシック" panose="020B0400000000000000" pitchFamily="49" charset="-128"/>
                        </a:rPr>
                        <a:t>労働市場の流動性</a:t>
                      </a:r>
                    </a:p>
                  </a:txBody>
                  <a:tcPr anchor="ctr"/>
                </a:tc>
                <a:tc>
                  <a:txBody>
                    <a:bodyPr/>
                    <a:lstStyle/>
                    <a:p>
                      <a:pPr marL="285750" indent="-285750">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現状は過度に</a:t>
                      </a:r>
                      <a:r>
                        <a:rPr kumimoji="1" lang="ja-JP" altLang="en-US" sz="1200" b="1" u="sng" dirty="0">
                          <a:latin typeface="BIZ UDゴシック" panose="020B0400000000000000" pitchFamily="49" charset="-128"/>
                          <a:ea typeface="BIZ UDゴシック" panose="020B0400000000000000" pitchFamily="49" charset="-128"/>
                        </a:rPr>
                        <a:t>流動性が低い</a:t>
                      </a:r>
                      <a:r>
                        <a:rPr kumimoji="1" lang="ja-JP" altLang="en-US" sz="1200" dirty="0">
                          <a:latin typeface="BIZ UDゴシック" panose="020B0400000000000000" pitchFamily="49" charset="-128"/>
                          <a:ea typeface="BIZ UDゴシック" panose="020B0400000000000000" pitchFamily="49" charset="-128"/>
                        </a:rPr>
                        <a:t>と感じる。</a:t>
                      </a:r>
                      <a:endParaRPr kumimoji="1" lang="en-US" altLang="ja-JP" sz="1200" dirty="0">
                        <a:latin typeface="BIZ UDゴシック" panose="020B0400000000000000" pitchFamily="49" charset="-128"/>
                        <a:ea typeface="BIZ UDゴシック" panose="020B0400000000000000" pitchFamily="49" charset="-128"/>
                      </a:endParaRPr>
                    </a:p>
                    <a:p>
                      <a:pPr marL="285750" indent="-285750">
                        <a:spcBef>
                          <a:spcPts val="600"/>
                        </a:spcBef>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中途採用がされにくい環境</a:t>
                      </a:r>
                      <a:r>
                        <a:rPr kumimoji="1" lang="ja-JP" altLang="en-US" sz="1200" dirty="0">
                          <a:latin typeface="BIZ UDゴシック" panose="020B0400000000000000" pitchFamily="49" charset="-128"/>
                          <a:ea typeface="BIZ UDゴシック" panose="020B0400000000000000" pitchFamily="49" charset="-128"/>
                        </a:rPr>
                        <a:t>を改善する必要があるのではないか。</a:t>
                      </a:r>
                      <a:r>
                        <a:rPr kumimoji="1" lang="en-US" altLang="ja-JP" sz="1200" dirty="0">
                          <a:latin typeface="BIZ UDゴシック" panose="020B0400000000000000" pitchFamily="49" charset="-128"/>
                          <a:ea typeface="BIZ UDゴシック" panose="020B0400000000000000" pitchFamily="49" charset="-128"/>
                        </a:rPr>
                        <a:t/>
                      </a:r>
                      <a:br>
                        <a:rPr kumimoji="1" lang="en-US" altLang="ja-JP" sz="1200" dirty="0">
                          <a:latin typeface="BIZ UDゴシック" panose="020B0400000000000000" pitchFamily="49" charset="-128"/>
                          <a:ea typeface="BIZ UDゴシック" panose="020B0400000000000000" pitchFamily="49" charset="-128"/>
                        </a:rPr>
                      </a:br>
                      <a:r>
                        <a:rPr kumimoji="1" lang="ja-JP" altLang="en-US" sz="1200" dirty="0">
                          <a:latin typeface="BIZ UDゴシック" panose="020B0400000000000000" pitchFamily="49" charset="-128"/>
                          <a:ea typeface="BIZ UDゴシック" panose="020B0400000000000000" pitchFamily="49" charset="-128"/>
                        </a:rPr>
                        <a:t>企業においてリスキリングやリカレント教育を進めるなど、社会人がスキルアップできる環境整備を進める必要があるのではないか。</a:t>
                      </a:r>
                    </a:p>
                  </a:txBody>
                  <a:tcPr anchor="ctr"/>
                </a:tc>
                <a:extLst>
                  <a:ext uri="{0D108BD9-81ED-4DB2-BD59-A6C34878D82A}">
                    <a16:rowId xmlns:a16="http://schemas.microsoft.com/office/drawing/2014/main" val="3227618651"/>
                  </a:ext>
                </a:extLst>
              </a:tr>
              <a:tr h="1912610">
                <a:tc>
                  <a:txBody>
                    <a:bodyPr/>
                    <a:lstStyle/>
                    <a:p>
                      <a:r>
                        <a:rPr kumimoji="1" lang="ja-JP" altLang="en-US" sz="1400" b="1" dirty="0">
                          <a:latin typeface="BIZ UDゴシック" panose="020B0400000000000000" pitchFamily="49" charset="-128"/>
                          <a:ea typeface="BIZ UDゴシック" panose="020B0400000000000000" pitchFamily="49" charset="-128"/>
                        </a:rPr>
                        <a:t>働き方・就職に</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対する価値観</a:t>
                      </a:r>
                    </a:p>
                  </a:txBody>
                  <a:tcPr anchor="ctr"/>
                </a:tc>
                <a:tc>
                  <a:txBody>
                    <a:bodyPr/>
                    <a:lstStyle/>
                    <a:p>
                      <a:pPr marL="285750" indent="-285750">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プライベートを圧迫することがない限りは、</a:t>
                      </a:r>
                      <a:r>
                        <a:rPr kumimoji="1" lang="ja-JP" altLang="en-US" sz="1200" b="1" u="sng" dirty="0">
                          <a:latin typeface="BIZ UDゴシック" panose="020B0400000000000000" pitchFamily="49" charset="-128"/>
                          <a:ea typeface="BIZ UDゴシック" panose="020B0400000000000000" pitchFamily="49" charset="-128"/>
                        </a:rPr>
                        <a:t>働き方に特別なこだわりはない</a:t>
                      </a:r>
                      <a:r>
                        <a:rPr kumimoji="1" lang="ja-JP" altLang="en-US" sz="1200" dirty="0">
                          <a:latin typeface="BIZ UDゴシック" panose="020B0400000000000000" pitchFamily="49" charset="-128"/>
                          <a:ea typeface="BIZ UDゴシック" panose="020B0400000000000000" pitchFamily="49" charset="-128"/>
                        </a:rPr>
                        <a:t>。公私の分別は、仕事の効率を向上させ、企業にとってもプラスになると考える。</a:t>
                      </a:r>
                      <a:endParaRPr kumimoji="1" lang="en-US" altLang="ja-JP" sz="1200" dirty="0">
                        <a:latin typeface="BIZ UDゴシック" panose="020B0400000000000000" pitchFamily="49" charset="-128"/>
                        <a:ea typeface="BIZ UDゴシック" panose="020B0400000000000000" pitchFamily="49" charset="-128"/>
                      </a:endParaRPr>
                    </a:p>
                    <a:p>
                      <a:pPr marL="285750" indent="-285750">
                        <a:spcBef>
                          <a:spcPts val="600"/>
                        </a:spcBef>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やりたいことのためには、転職も視野に入れる。</a:t>
                      </a:r>
                      <a:r>
                        <a:rPr kumimoji="1" lang="ja-JP" altLang="en-US" sz="1200" b="1" u="sng" dirty="0">
                          <a:latin typeface="BIZ UDゴシック" panose="020B0400000000000000" pitchFamily="49" charset="-128"/>
                          <a:ea typeface="BIZ UDゴシック" panose="020B0400000000000000" pitchFamily="49" charset="-128"/>
                        </a:rPr>
                        <a:t>転職は、スキルを身につけるための一つの手段</a:t>
                      </a:r>
                      <a:r>
                        <a:rPr kumimoji="1" lang="ja-JP" altLang="en-US" sz="1200" dirty="0">
                          <a:latin typeface="BIZ UDゴシック" panose="020B0400000000000000" pitchFamily="49" charset="-128"/>
                          <a:ea typeface="BIZ UDゴシック" panose="020B0400000000000000" pitchFamily="49" charset="-128"/>
                        </a:rPr>
                        <a:t>と考える。</a:t>
                      </a:r>
                      <a:endParaRPr kumimoji="1" lang="en-US" altLang="ja-JP" sz="1200" dirty="0">
                        <a:latin typeface="BIZ UDゴシック" panose="020B0400000000000000" pitchFamily="49" charset="-128"/>
                        <a:ea typeface="BIZ UDゴシック" panose="020B0400000000000000" pitchFamily="49" charset="-128"/>
                      </a:endParaRPr>
                    </a:p>
                    <a:p>
                      <a:pPr marL="285750" indent="-285750">
                        <a:spcBef>
                          <a:spcPts val="600"/>
                        </a:spcBef>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就職では、</a:t>
                      </a:r>
                      <a:r>
                        <a:rPr kumimoji="1" lang="ja-JP" altLang="en-US" sz="1200" b="1" u="sng" dirty="0">
                          <a:latin typeface="BIZ UDゴシック" panose="020B0400000000000000" pitchFamily="49" charset="-128"/>
                          <a:ea typeface="BIZ UDゴシック" panose="020B0400000000000000" pitchFamily="49" charset="-128"/>
                        </a:rPr>
                        <a:t>自分がやりたいこと、成し遂げたいことなどを重要</a:t>
                      </a:r>
                      <a:r>
                        <a:rPr kumimoji="1" lang="ja-JP" altLang="en-US" sz="1200" dirty="0">
                          <a:latin typeface="BIZ UDゴシック" panose="020B0400000000000000" pitchFamily="49" charset="-128"/>
                          <a:ea typeface="BIZ UDゴシック" panose="020B0400000000000000" pitchFamily="49" charset="-128"/>
                        </a:rPr>
                        <a:t>視している。</a:t>
                      </a:r>
                      <a:endParaRPr kumimoji="1" lang="en-US" altLang="ja-JP" sz="1200" dirty="0">
                        <a:latin typeface="BIZ UDゴシック" panose="020B0400000000000000" pitchFamily="49" charset="-128"/>
                        <a:ea typeface="BIZ UDゴシック" panose="020B0400000000000000" pitchFamily="49" charset="-128"/>
                      </a:endParaRPr>
                    </a:p>
                    <a:p>
                      <a:pPr marL="285750" indent="-285750">
                        <a:spcBef>
                          <a:spcPts val="600"/>
                        </a:spcBef>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起業やスタートアップなどへの就職も関心</a:t>
                      </a:r>
                      <a:r>
                        <a:rPr kumimoji="1" lang="ja-JP" altLang="en-US" sz="1200" dirty="0">
                          <a:latin typeface="BIZ UDゴシック" panose="020B0400000000000000" pitchFamily="49" charset="-128"/>
                          <a:ea typeface="BIZ UDゴシック" panose="020B0400000000000000" pitchFamily="49" charset="-128"/>
                        </a:rPr>
                        <a:t>はあるが、何をすればよいのか</a:t>
                      </a:r>
                      <a:r>
                        <a:rPr kumimoji="1" lang="ja-JP" altLang="en-US" sz="1200" dirty="0" err="1">
                          <a:latin typeface="BIZ UDゴシック" panose="020B0400000000000000" pitchFamily="49" charset="-128"/>
                          <a:ea typeface="BIZ UDゴシック" panose="020B0400000000000000" pitchFamily="49" charset="-128"/>
                        </a:rPr>
                        <a:t>や</a:t>
                      </a:r>
                      <a:r>
                        <a:rPr kumimoji="1" lang="ja-JP" altLang="en-US" sz="1200" dirty="0">
                          <a:latin typeface="BIZ UDゴシック" panose="020B0400000000000000" pitchFamily="49" charset="-128"/>
                          <a:ea typeface="BIZ UDゴシック" panose="020B0400000000000000" pitchFamily="49" charset="-128"/>
                        </a:rPr>
                        <a:t>、チャレンジをして失敗したときのことなどが不安。起業やスタートアップのことを知るための講座などがあればハードルは下がる。</a:t>
                      </a:r>
                      <a:endParaRPr kumimoji="1" lang="en-US" altLang="ja-JP" sz="12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869942606"/>
                  </a:ext>
                </a:extLst>
              </a:tr>
            </a:tbl>
          </a:graphicData>
        </a:graphic>
      </p:graphicFrame>
      <p:sp>
        <p:nvSpPr>
          <p:cNvPr id="9" name="正方形/長方形 8">
            <a:extLst>
              <a:ext uri="{FF2B5EF4-FFF2-40B4-BE49-F238E27FC236}">
                <a16:creationId xmlns:a16="http://schemas.microsoft.com/office/drawing/2014/main" id="{5A71FCED-C99B-0377-0ECB-C927BD98C0B2}"/>
              </a:ext>
            </a:extLst>
          </p:cNvPr>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参考資料</a:t>
            </a:r>
          </a:p>
        </p:txBody>
      </p:sp>
      <p:sp>
        <p:nvSpPr>
          <p:cNvPr id="6" name="タイトル 1"/>
          <p:cNvSpPr txBox="1">
            <a:spLocks/>
          </p:cNvSpPr>
          <p:nvPr/>
        </p:nvSpPr>
        <p:spPr>
          <a:xfrm>
            <a:off x="178935" y="106597"/>
            <a:ext cx="5244318" cy="51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smtClean="0"/>
              <a:t>意見交換会事前ヒアリングでの大学生の主な意見</a:t>
            </a:r>
            <a:endParaRPr lang="ja-JP" altLang="en-US" sz="1800" b="1" dirty="0"/>
          </a:p>
        </p:txBody>
      </p:sp>
    </p:spTree>
    <p:extLst>
      <p:ext uri="{BB962C8B-B14F-4D97-AF65-F5344CB8AC3E}">
        <p14:creationId xmlns:p14="http://schemas.microsoft.com/office/powerpoint/2010/main" val="166629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78935" y="757978"/>
          <a:ext cx="8779100" cy="5917459"/>
        </p:xfrm>
        <a:graphic>
          <a:graphicData uri="http://schemas.openxmlformats.org/drawingml/2006/table">
            <a:tbl>
              <a:tblPr firstRow="1" bandRow="1">
                <a:tableStyleId>{5C22544A-7EE6-4342-B048-85BDC9FD1C3A}</a:tableStyleId>
              </a:tblPr>
              <a:tblGrid>
                <a:gridCol w="1695721">
                  <a:extLst>
                    <a:ext uri="{9D8B030D-6E8A-4147-A177-3AD203B41FA5}">
                      <a16:colId xmlns:a16="http://schemas.microsoft.com/office/drawing/2014/main" val="523779460"/>
                    </a:ext>
                  </a:extLst>
                </a:gridCol>
                <a:gridCol w="7083379">
                  <a:extLst>
                    <a:ext uri="{9D8B030D-6E8A-4147-A177-3AD203B41FA5}">
                      <a16:colId xmlns:a16="http://schemas.microsoft.com/office/drawing/2014/main" val="3588364642"/>
                    </a:ext>
                  </a:extLst>
                </a:gridCol>
              </a:tblGrid>
              <a:tr h="432000">
                <a:tc>
                  <a:txBody>
                    <a:bodyPr/>
                    <a:lstStyle/>
                    <a:p>
                      <a:pPr algn="ctr"/>
                      <a:endParaRPr kumimoji="1" lang="ja-JP" altLang="en-US" sz="14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意見・問題意識</a:t>
                      </a:r>
                    </a:p>
                  </a:txBody>
                  <a:tcPr anchor="ctr"/>
                </a:tc>
                <a:extLst>
                  <a:ext uri="{0D108BD9-81ED-4DB2-BD59-A6C34878D82A}">
                    <a16:rowId xmlns:a16="http://schemas.microsoft.com/office/drawing/2014/main" val="3890108440"/>
                  </a:ext>
                </a:extLst>
              </a:tr>
              <a:tr h="1137499">
                <a:tc>
                  <a:txBody>
                    <a:bodyPr/>
                    <a:lstStyle/>
                    <a:p>
                      <a:r>
                        <a:rPr kumimoji="1" lang="ja-JP" altLang="en-US" sz="1400" b="1" dirty="0">
                          <a:latin typeface="BIZ UDゴシック" panose="020B0400000000000000" pitchFamily="49" charset="-128"/>
                          <a:ea typeface="BIZ UDゴシック" panose="020B0400000000000000" pitchFamily="49" charset="-128"/>
                        </a:rPr>
                        <a:t>職場の</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ダイバーシティ</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（多様性）</a:t>
                      </a:r>
                    </a:p>
                  </a:txBody>
                  <a:tcPr anchor="ctr"/>
                </a:tc>
                <a:tc>
                  <a:txBody>
                    <a:bodyPr/>
                    <a:lstStyle/>
                    <a:p>
                      <a:pPr marL="263525" indent="-263525">
                        <a:spcBef>
                          <a:spcPts val="600"/>
                        </a:spcBef>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女性でもチャレンジできる環境整備</a:t>
                      </a:r>
                      <a:r>
                        <a:rPr kumimoji="1" lang="ja-JP" altLang="en-US" sz="1200" dirty="0">
                          <a:latin typeface="BIZ UDゴシック" panose="020B0400000000000000" pitchFamily="49" charset="-128"/>
                          <a:ea typeface="BIZ UDゴシック" panose="020B0400000000000000" pitchFamily="49" charset="-128"/>
                        </a:rPr>
                        <a:t>をしてほしい。例えば、フレックスタイムを導入し、育児を行　いながらチャレンジできる環境や、男性の育児休暇取得率の向上と制度設計の見直し、平等に能力で扱われる企業形態を作るなど。</a:t>
                      </a:r>
                      <a:endParaRPr kumimoji="1" lang="en-US" altLang="ja-JP" sz="1200" dirty="0">
                        <a:latin typeface="BIZ UDゴシック" panose="020B0400000000000000" pitchFamily="49" charset="-128"/>
                        <a:ea typeface="BIZ UDゴシック" panose="020B0400000000000000" pitchFamily="49" charset="-128"/>
                      </a:endParaRPr>
                    </a:p>
                    <a:p>
                      <a:pPr marL="263525" indent="-263525">
                        <a:spcBef>
                          <a:spcPts val="600"/>
                        </a:spcBef>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職場から離れた女性が安心して職場に戻ってこられるような、</a:t>
                      </a:r>
                      <a:r>
                        <a:rPr kumimoji="1" lang="ja-JP" altLang="en-US" sz="1200" b="1" u="sng" dirty="0">
                          <a:latin typeface="BIZ UDゴシック" panose="020B0400000000000000" pitchFamily="49" charset="-128"/>
                          <a:ea typeface="BIZ UDゴシック" panose="020B0400000000000000" pitchFamily="49" charset="-128"/>
                        </a:rPr>
                        <a:t>育児に関する制度をより充実</a:t>
                      </a:r>
                      <a:r>
                        <a:rPr kumimoji="1" lang="en-US" altLang="ja-JP" sz="1200" dirty="0">
                          <a:latin typeface="BIZ UDゴシック" panose="020B0400000000000000" pitchFamily="49" charset="-128"/>
                          <a:ea typeface="BIZ UDゴシック" panose="020B0400000000000000" pitchFamily="49" charset="-128"/>
                        </a:rPr>
                        <a:t/>
                      </a:r>
                      <a:br>
                        <a:rPr kumimoji="1" lang="en-US" altLang="ja-JP" sz="1200" dirty="0">
                          <a:latin typeface="BIZ UDゴシック" panose="020B0400000000000000" pitchFamily="49" charset="-128"/>
                          <a:ea typeface="BIZ UDゴシック" panose="020B0400000000000000" pitchFamily="49" charset="-128"/>
                        </a:rPr>
                      </a:br>
                      <a:r>
                        <a:rPr kumimoji="1" lang="ja-JP" altLang="en-US" sz="1200" dirty="0">
                          <a:latin typeface="BIZ UDゴシック" panose="020B0400000000000000" pitchFamily="49" charset="-128"/>
                          <a:ea typeface="BIZ UDゴシック" panose="020B0400000000000000" pitchFamily="49" charset="-128"/>
                        </a:rPr>
                        <a:t>させてほしい。</a:t>
                      </a:r>
                      <a:endParaRPr kumimoji="1" lang="en-US" altLang="ja-JP" sz="12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839196845"/>
                  </a:ext>
                </a:extLst>
              </a:tr>
              <a:tr h="672887">
                <a:tc>
                  <a:txBody>
                    <a:bodyPr/>
                    <a:lstStyle/>
                    <a:p>
                      <a:r>
                        <a:rPr kumimoji="1" lang="ja-JP" altLang="en-US" sz="1400" b="1" dirty="0">
                          <a:latin typeface="BIZ UDゴシック" panose="020B0400000000000000" pitchFamily="49" charset="-128"/>
                          <a:ea typeface="BIZ UDゴシック" panose="020B0400000000000000" pitchFamily="49" charset="-128"/>
                        </a:rPr>
                        <a:t>環境</a:t>
                      </a:r>
                    </a:p>
                  </a:txBody>
                  <a:tcPr anchor="ctr"/>
                </a:tc>
                <a:tc>
                  <a:txBody>
                    <a:bodyPr/>
                    <a:lstStyle/>
                    <a:p>
                      <a:pPr marL="277813" indent="-277813">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地球規模で環境問題が日に日に深刻さを増していることもあり、経済成長にとって環境問題の解決は切っても切れない関係と考える。</a:t>
                      </a:r>
                      <a:r>
                        <a:rPr kumimoji="1" lang="en-US" altLang="ja-JP" sz="1200" b="1" u="sng" dirty="0">
                          <a:latin typeface="BIZ UDゴシック" panose="020B0400000000000000" pitchFamily="49" charset="-128"/>
                          <a:ea typeface="BIZ UDゴシック" panose="020B0400000000000000" pitchFamily="49" charset="-128"/>
                        </a:rPr>
                        <a:t>SDGs</a:t>
                      </a:r>
                      <a:r>
                        <a:rPr kumimoji="1" lang="ja-JP" altLang="en-US" sz="1200" b="1" u="sng" dirty="0">
                          <a:latin typeface="BIZ UDゴシック" panose="020B0400000000000000" pitchFamily="49" charset="-128"/>
                          <a:ea typeface="BIZ UDゴシック" panose="020B0400000000000000" pitchFamily="49" charset="-128"/>
                        </a:rPr>
                        <a:t>など、環境問題への取組みを示す企業に対しては、ポジティブな印象を感じる</a:t>
                      </a:r>
                      <a:r>
                        <a:rPr kumimoji="1" lang="ja-JP" altLang="en-US" sz="1200" dirty="0">
                          <a:latin typeface="BIZ UDゴシック" panose="020B0400000000000000" pitchFamily="49" charset="-128"/>
                          <a:ea typeface="BIZ UDゴシック" panose="020B0400000000000000" pitchFamily="49" charset="-128"/>
                        </a:rPr>
                        <a:t>ため、環境問題の解決は、経済成長にとっても重要ではないか。</a:t>
                      </a:r>
                    </a:p>
                  </a:txBody>
                  <a:tcPr anchor="ctr"/>
                </a:tc>
                <a:extLst>
                  <a:ext uri="{0D108BD9-81ED-4DB2-BD59-A6C34878D82A}">
                    <a16:rowId xmlns:a16="http://schemas.microsoft.com/office/drawing/2014/main" val="3227618651"/>
                  </a:ext>
                </a:extLst>
              </a:tr>
              <a:tr h="1217605">
                <a:tc>
                  <a:txBody>
                    <a:bodyPr/>
                    <a:lstStyle/>
                    <a:p>
                      <a:r>
                        <a:rPr kumimoji="1" lang="ja-JP" altLang="en-US" sz="1400" b="1" dirty="0">
                          <a:latin typeface="BIZ UDゴシック" panose="020B0400000000000000" pitchFamily="49" charset="-128"/>
                          <a:ea typeface="BIZ UDゴシック" panose="020B0400000000000000" pitchFamily="49" charset="-128"/>
                        </a:rPr>
                        <a:t>ＤＸ</a:t>
                      </a:r>
                    </a:p>
                  </a:txBody>
                  <a:tcPr anchor="ctr"/>
                </a:tc>
                <a:tc>
                  <a:txBody>
                    <a:bodyPr/>
                    <a:lstStyle/>
                    <a:p>
                      <a:pPr marL="277813" indent="-277813">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行政の</a:t>
                      </a:r>
                      <a:r>
                        <a:rPr kumimoji="1" lang="en-US" altLang="ja-JP" sz="1200" b="1" u="sng" dirty="0">
                          <a:latin typeface="BIZ UDゴシック" panose="020B0400000000000000" pitchFamily="49" charset="-128"/>
                          <a:ea typeface="BIZ UDゴシック" panose="020B0400000000000000" pitchFamily="49" charset="-128"/>
                        </a:rPr>
                        <a:t>DX</a:t>
                      </a:r>
                      <a:r>
                        <a:rPr kumimoji="1" lang="ja-JP" altLang="en-US" sz="1200" b="1" u="sng" dirty="0">
                          <a:latin typeface="BIZ UDゴシック" panose="020B0400000000000000" pitchFamily="49" charset="-128"/>
                          <a:ea typeface="BIZ UDゴシック" panose="020B0400000000000000" pitchFamily="49" charset="-128"/>
                        </a:rPr>
                        <a:t>から取り組むべき</a:t>
                      </a:r>
                      <a:r>
                        <a:rPr kumimoji="1" lang="ja-JP" altLang="en-US" sz="1200" dirty="0">
                          <a:latin typeface="BIZ UDゴシック" panose="020B0400000000000000" pitchFamily="49" charset="-128"/>
                          <a:ea typeface="BIZ UDゴシック" panose="020B0400000000000000" pitchFamily="49" charset="-128"/>
                        </a:rPr>
                        <a:t>ではないか。行政は、様々な業種と接点があるため、行政機関の</a:t>
                      </a:r>
                      <a:r>
                        <a:rPr kumimoji="1" lang="en-US" altLang="ja-JP" sz="1200" dirty="0">
                          <a:latin typeface="BIZ UDゴシック" panose="020B0400000000000000" pitchFamily="49" charset="-128"/>
                          <a:ea typeface="BIZ UDゴシック" panose="020B0400000000000000" pitchFamily="49" charset="-128"/>
                        </a:rPr>
                        <a:t>DX</a:t>
                      </a:r>
                      <a:r>
                        <a:rPr kumimoji="1" lang="ja-JP" altLang="en-US" sz="1200" dirty="0">
                          <a:latin typeface="BIZ UDゴシック" panose="020B0400000000000000" pitchFamily="49" charset="-128"/>
                          <a:ea typeface="BIZ UDゴシック" panose="020B0400000000000000" pitchFamily="49" charset="-128"/>
                        </a:rPr>
                        <a:t>を目の当たりにすれば、各分野で</a:t>
                      </a:r>
                      <a:r>
                        <a:rPr kumimoji="1" lang="en-US" altLang="ja-JP" sz="1200" dirty="0">
                          <a:latin typeface="BIZ UDゴシック" panose="020B0400000000000000" pitchFamily="49" charset="-128"/>
                          <a:ea typeface="BIZ UDゴシック" panose="020B0400000000000000" pitchFamily="49" charset="-128"/>
                        </a:rPr>
                        <a:t>DX</a:t>
                      </a:r>
                      <a:r>
                        <a:rPr kumimoji="1" lang="ja-JP" altLang="en-US" sz="1200" dirty="0">
                          <a:latin typeface="BIZ UDゴシック" panose="020B0400000000000000" pitchFamily="49" charset="-128"/>
                          <a:ea typeface="BIZ UDゴシック" panose="020B0400000000000000" pitchFamily="49" charset="-128"/>
                        </a:rPr>
                        <a:t>の意識が芽生えるのではないか。</a:t>
                      </a:r>
                      <a:endParaRPr kumimoji="1" lang="en-US" altLang="ja-JP" sz="1200" dirty="0">
                        <a:latin typeface="BIZ UDゴシック" panose="020B0400000000000000" pitchFamily="49" charset="-128"/>
                        <a:ea typeface="BIZ UDゴシック" panose="020B0400000000000000" pitchFamily="49" charset="-128"/>
                      </a:endParaRPr>
                    </a:p>
                    <a:p>
                      <a:pPr marL="277813" indent="-277813">
                        <a:spcBef>
                          <a:spcPts val="600"/>
                        </a:spcBef>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住民の利便性向上に重点を置く必要</a:t>
                      </a:r>
                      <a:r>
                        <a:rPr kumimoji="1" lang="ja-JP" altLang="en-US" sz="1200" dirty="0">
                          <a:latin typeface="BIZ UDゴシック" panose="020B0400000000000000" pitchFamily="49" charset="-128"/>
                          <a:ea typeface="BIZ UDゴシック" panose="020B0400000000000000" pitchFamily="49" charset="-128"/>
                        </a:rPr>
                        <a:t>があるのでないか。そうすることで、</a:t>
                      </a:r>
                      <a:r>
                        <a:rPr kumimoji="1" lang="en-US" altLang="ja-JP" sz="1200" dirty="0">
                          <a:latin typeface="BIZ UDゴシック" panose="020B0400000000000000" pitchFamily="49" charset="-128"/>
                          <a:ea typeface="BIZ UDゴシック" panose="020B0400000000000000" pitchFamily="49" charset="-128"/>
                        </a:rPr>
                        <a:t>DX</a:t>
                      </a:r>
                      <a:r>
                        <a:rPr kumimoji="1" lang="ja-JP" altLang="en-US" sz="1200" dirty="0">
                          <a:latin typeface="BIZ UDゴシック" panose="020B0400000000000000" pitchFamily="49" charset="-128"/>
                          <a:ea typeface="BIZ UDゴシック" panose="020B0400000000000000" pitchFamily="49" charset="-128"/>
                        </a:rPr>
                        <a:t>の活用によって得られる恩恵を住民の方々が実感でき、オプトイン型の</a:t>
                      </a:r>
                      <a:r>
                        <a:rPr kumimoji="1" lang="en-US" altLang="ja-JP" sz="1200" dirty="0">
                          <a:latin typeface="BIZ UDゴシック" panose="020B0400000000000000" pitchFamily="49" charset="-128"/>
                          <a:ea typeface="BIZ UDゴシック" panose="020B0400000000000000" pitchFamily="49" charset="-128"/>
                        </a:rPr>
                        <a:t>DX</a:t>
                      </a:r>
                      <a:r>
                        <a:rPr kumimoji="1" lang="ja-JP" altLang="en-US" sz="1200" dirty="0">
                          <a:latin typeface="BIZ UDゴシック" panose="020B0400000000000000" pitchFamily="49" charset="-128"/>
                          <a:ea typeface="BIZ UDゴシック" panose="020B0400000000000000" pitchFamily="49" charset="-128"/>
                        </a:rPr>
                        <a:t>を進めやすくする土壌が形成されるのでは。</a:t>
                      </a:r>
                      <a:endParaRPr kumimoji="1" lang="en-US" altLang="ja-JP" sz="1200" dirty="0">
                        <a:latin typeface="BIZ UDゴシック" panose="020B0400000000000000" pitchFamily="49" charset="-128"/>
                        <a:ea typeface="BIZ UDゴシック" panose="020B0400000000000000" pitchFamily="49" charset="-128"/>
                      </a:endParaRPr>
                    </a:p>
                    <a:p>
                      <a:pPr marL="277813" indent="-277813">
                        <a:spcBef>
                          <a:spcPts val="600"/>
                        </a:spcBef>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災害に強いまちづくりから</a:t>
                      </a:r>
                      <a:r>
                        <a:rPr kumimoji="1" lang="en-US" altLang="ja-JP" sz="1200" dirty="0">
                          <a:latin typeface="BIZ UDゴシック" panose="020B0400000000000000" pitchFamily="49" charset="-128"/>
                          <a:ea typeface="BIZ UDゴシック" panose="020B0400000000000000" pitchFamily="49" charset="-128"/>
                        </a:rPr>
                        <a:t>DX</a:t>
                      </a:r>
                      <a:r>
                        <a:rPr kumimoji="1" lang="ja-JP" altLang="en-US" sz="1200" dirty="0">
                          <a:latin typeface="BIZ UDゴシック" panose="020B0400000000000000" pitchFamily="49" charset="-128"/>
                          <a:ea typeface="BIZ UDゴシック" panose="020B0400000000000000" pitchFamily="49" charset="-128"/>
                        </a:rPr>
                        <a:t>を導入し、</a:t>
                      </a:r>
                      <a:r>
                        <a:rPr kumimoji="1" lang="ja-JP" altLang="en-US" sz="1200" b="1" u="sng" dirty="0">
                          <a:latin typeface="BIZ UDゴシック" panose="020B0400000000000000" pitchFamily="49" charset="-128"/>
                          <a:ea typeface="BIZ UDゴシック" panose="020B0400000000000000" pitchFamily="49" charset="-128"/>
                        </a:rPr>
                        <a:t>災害レジリエンス</a:t>
                      </a:r>
                      <a:r>
                        <a:rPr kumimoji="1" lang="ja-JP" altLang="en-US" sz="1200" dirty="0">
                          <a:latin typeface="BIZ UDゴシック" panose="020B0400000000000000" pitchFamily="49" charset="-128"/>
                          <a:ea typeface="BIZ UDゴシック" panose="020B0400000000000000" pitchFamily="49" charset="-128"/>
                        </a:rPr>
                        <a:t>を高めてほしい。</a:t>
                      </a:r>
                      <a:endParaRPr kumimoji="1" lang="en-US" altLang="ja-JP" sz="12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140342219"/>
                  </a:ext>
                </a:extLst>
              </a:tr>
              <a:tr h="1432116">
                <a:tc>
                  <a:txBody>
                    <a:bodyPr/>
                    <a:lstStyle/>
                    <a:p>
                      <a:r>
                        <a:rPr kumimoji="1" lang="ja-JP" altLang="en-US" sz="1400" b="1" dirty="0">
                          <a:latin typeface="BIZ UDゴシック" panose="020B0400000000000000" pitchFamily="49" charset="-128"/>
                          <a:ea typeface="BIZ UDゴシック" panose="020B0400000000000000" pitchFamily="49" charset="-128"/>
                        </a:rPr>
                        <a:t>今の大阪に</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あるもの</a:t>
                      </a:r>
                    </a:p>
                  </a:txBody>
                  <a:tcPr anchor="ctr"/>
                </a:tc>
                <a:tc>
                  <a:txBody>
                    <a:bodyPr/>
                    <a:lstStyle/>
                    <a:p>
                      <a:pPr marL="263525" indent="-263525">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活気がある</a:t>
                      </a:r>
                      <a:r>
                        <a:rPr kumimoji="1" lang="ja-JP" altLang="en-US" sz="1200" dirty="0">
                          <a:latin typeface="BIZ UDゴシック" panose="020B0400000000000000" pitchFamily="49" charset="-128"/>
                          <a:ea typeface="BIZ UDゴシック" panose="020B0400000000000000" pitchFamily="49" charset="-128"/>
                        </a:rPr>
                        <a:t>と感じる。</a:t>
                      </a:r>
                      <a:endParaRPr kumimoji="1" lang="en-US" altLang="ja-JP" sz="1200" dirty="0">
                        <a:latin typeface="BIZ UDゴシック" panose="020B0400000000000000" pitchFamily="49" charset="-128"/>
                        <a:ea typeface="BIZ UDゴシック" panose="020B0400000000000000" pitchFamily="49" charset="-128"/>
                      </a:endParaRPr>
                    </a:p>
                    <a:p>
                      <a:pPr marL="263525" indent="-263525">
                        <a:spcBef>
                          <a:spcPts val="600"/>
                        </a:spcBef>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魅力ある人々</a:t>
                      </a:r>
                      <a:r>
                        <a:rPr kumimoji="1" lang="ja-JP" altLang="en-US" sz="1200" dirty="0">
                          <a:latin typeface="BIZ UDゴシック" panose="020B0400000000000000" pitchFamily="49" charset="-128"/>
                          <a:ea typeface="BIZ UDゴシック" panose="020B0400000000000000" pitchFamily="49" charset="-128"/>
                        </a:rPr>
                        <a:t>（あっけからんとした豪放さや、ノリの良さ、明るい性格で、はっきりと楽しいものや正しいことには積極的に賛成を示し、参加してくれる、など）</a:t>
                      </a:r>
                      <a:endParaRPr kumimoji="1" lang="en-US" altLang="ja-JP" sz="1200" dirty="0">
                        <a:latin typeface="BIZ UDゴシック" panose="020B0400000000000000" pitchFamily="49" charset="-128"/>
                        <a:ea typeface="BIZ UDゴシック" panose="020B0400000000000000" pitchFamily="49" charset="-128"/>
                      </a:endParaRPr>
                    </a:p>
                    <a:p>
                      <a:pPr marL="263525" indent="-263525">
                        <a:spcBef>
                          <a:spcPts val="600"/>
                        </a:spcBef>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国内でも東京に次ぐ</a:t>
                      </a:r>
                      <a:r>
                        <a:rPr kumimoji="1" lang="en-US" altLang="ja-JP" sz="1200" dirty="0">
                          <a:latin typeface="BIZ UDゴシック" panose="020B0400000000000000" pitchFamily="49" charset="-128"/>
                          <a:ea typeface="BIZ UDゴシック" panose="020B0400000000000000" pitchFamily="49" charset="-128"/>
                        </a:rPr>
                        <a:t>2</a:t>
                      </a:r>
                      <a:r>
                        <a:rPr kumimoji="1" lang="ja-JP" altLang="en-US" sz="1200" dirty="0">
                          <a:latin typeface="BIZ UDゴシック" panose="020B0400000000000000" pitchFamily="49" charset="-128"/>
                          <a:ea typeface="BIZ UDゴシック" panose="020B0400000000000000" pitchFamily="49" charset="-128"/>
                        </a:rPr>
                        <a:t>番目の</a:t>
                      </a:r>
                      <a:r>
                        <a:rPr kumimoji="1" lang="ja-JP" altLang="en-US" sz="1200" b="1" u="sng" dirty="0">
                          <a:latin typeface="BIZ UDゴシック" panose="020B0400000000000000" pitchFamily="49" charset="-128"/>
                          <a:ea typeface="BIZ UDゴシック" panose="020B0400000000000000" pitchFamily="49" charset="-128"/>
                        </a:rPr>
                        <a:t>経済規模</a:t>
                      </a:r>
                      <a:r>
                        <a:rPr kumimoji="1" lang="ja-JP" altLang="en-US" sz="1200" dirty="0">
                          <a:latin typeface="BIZ UDゴシック" panose="020B0400000000000000" pitchFamily="49" charset="-128"/>
                          <a:ea typeface="BIZ UDゴシック" panose="020B0400000000000000" pitchFamily="49" charset="-128"/>
                        </a:rPr>
                        <a:t>を有し、多くの</a:t>
                      </a:r>
                      <a:r>
                        <a:rPr kumimoji="1" lang="ja-JP" altLang="en-US" sz="1200" b="1" u="sng" dirty="0">
                          <a:latin typeface="BIZ UDゴシック" panose="020B0400000000000000" pitchFamily="49" charset="-128"/>
                          <a:ea typeface="BIZ UDゴシック" panose="020B0400000000000000" pitchFamily="49" charset="-128"/>
                        </a:rPr>
                        <a:t>中小企業が存在感</a:t>
                      </a:r>
                      <a:r>
                        <a:rPr kumimoji="1" lang="ja-JP" altLang="en-US" sz="1200" dirty="0">
                          <a:latin typeface="BIZ UDゴシック" panose="020B0400000000000000" pitchFamily="49" charset="-128"/>
                          <a:ea typeface="BIZ UDゴシック" panose="020B0400000000000000" pitchFamily="49" charset="-128"/>
                        </a:rPr>
                        <a:t>を示しているように感じる。加えて、おいしい食べ物が多くあり、京都や神戸といった観光地にも比較的気軽に足を運ぶことができるなど、</a:t>
                      </a:r>
                      <a:r>
                        <a:rPr kumimoji="1" lang="ja-JP" altLang="en-US" sz="1200" b="1" u="sng" dirty="0">
                          <a:latin typeface="BIZ UDゴシック" panose="020B0400000000000000" pitchFamily="49" charset="-128"/>
                          <a:ea typeface="BIZ UDゴシック" panose="020B0400000000000000" pitchFamily="49" charset="-128"/>
                        </a:rPr>
                        <a:t>「職住遊」の環境が整っている</a:t>
                      </a:r>
                      <a:r>
                        <a:rPr kumimoji="1" lang="ja-JP" altLang="en-US" sz="1200" dirty="0">
                          <a:latin typeface="BIZ UDゴシック" panose="020B0400000000000000" pitchFamily="49" charset="-128"/>
                          <a:ea typeface="BIZ UDゴシック" panose="020B0400000000000000" pitchFamily="49" charset="-128"/>
                        </a:rPr>
                        <a:t>と感じる。</a:t>
                      </a:r>
                      <a:endParaRPr kumimoji="1" lang="en-US" altLang="ja-JP" sz="12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947631437"/>
                  </a:ext>
                </a:extLst>
              </a:tr>
              <a:tr h="1025352">
                <a:tc>
                  <a:txBody>
                    <a:bodyPr/>
                    <a:lstStyle/>
                    <a:p>
                      <a:r>
                        <a:rPr kumimoji="1" lang="ja-JP" altLang="en-US" sz="1400" b="1" dirty="0">
                          <a:latin typeface="BIZ UDゴシック" panose="020B0400000000000000" pitchFamily="49" charset="-128"/>
                          <a:ea typeface="BIZ UDゴシック" panose="020B0400000000000000" pitchFamily="49" charset="-128"/>
                        </a:rPr>
                        <a:t>今の大阪に</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ないもの</a:t>
                      </a:r>
                    </a:p>
                  </a:txBody>
                  <a:tcPr anchor="ctr"/>
                </a:tc>
                <a:tc>
                  <a:txBody>
                    <a:bodyPr/>
                    <a:lstStyle/>
                    <a:p>
                      <a:pPr marL="263525" indent="-263525">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人口が不足</a:t>
                      </a:r>
                      <a:r>
                        <a:rPr kumimoji="1" lang="ja-JP" altLang="en-US" sz="1200" dirty="0">
                          <a:latin typeface="BIZ UDゴシック" panose="020B0400000000000000" pitchFamily="49" charset="-128"/>
                          <a:ea typeface="BIZ UDゴシック" panose="020B0400000000000000" pitchFamily="49" charset="-128"/>
                        </a:rPr>
                        <a:t>していると考える。</a:t>
                      </a:r>
                      <a:endParaRPr kumimoji="1" lang="en-US" altLang="ja-JP" sz="1200" dirty="0">
                        <a:latin typeface="BIZ UDゴシック" panose="020B0400000000000000" pitchFamily="49" charset="-128"/>
                        <a:ea typeface="BIZ UDゴシック" panose="020B0400000000000000" pitchFamily="49" charset="-128"/>
                      </a:endParaRPr>
                    </a:p>
                    <a:p>
                      <a:pPr marL="263525" indent="-263525">
                        <a:spcBef>
                          <a:spcPts val="600"/>
                        </a:spcBef>
                        <a:buFont typeface="BIZ UDゴシック" panose="020B0400000000000000" pitchFamily="49" charset="-128"/>
                        <a:buChar char="○"/>
                      </a:pPr>
                      <a:r>
                        <a:rPr kumimoji="1" lang="ja-JP" altLang="en-US" sz="1200" b="1" u="sng" dirty="0">
                          <a:latin typeface="BIZ UDゴシック" panose="020B0400000000000000" pitchFamily="49" charset="-128"/>
                          <a:ea typeface="BIZ UDゴシック" panose="020B0400000000000000" pitchFamily="49" charset="-128"/>
                        </a:rPr>
                        <a:t>日本の主要機関が足りない</a:t>
                      </a:r>
                      <a:r>
                        <a:rPr kumimoji="1" lang="ja-JP" altLang="en-US" sz="1200" dirty="0">
                          <a:latin typeface="BIZ UDゴシック" panose="020B0400000000000000" pitchFamily="49" charset="-128"/>
                          <a:ea typeface="BIZ UDゴシック" panose="020B0400000000000000" pitchFamily="49" charset="-128"/>
                        </a:rPr>
                        <a:t>のではないか。</a:t>
                      </a:r>
                      <a:endParaRPr kumimoji="1" lang="en-US" altLang="ja-JP" sz="1200" dirty="0">
                        <a:latin typeface="BIZ UDゴシック" panose="020B0400000000000000" pitchFamily="49" charset="-128"/>
                        <a:ea typeface="BIZ UDゴシック" panose="020B0400000000000000" pitchFamily="49" charset="-128"/>
                      </a:endParaRPr>
                    </a:p>
                    <a:p>
                      <a:pPr marL="263525" indent="-263525">
                        <a:spcBef>
                          <a:spcPts val="600"/>
                        </a:spcBef>
                        <a:buFont typeface="BIZ UDゴシック" panose="020B0400000000000000" pitchFamily="49" charset="-128"/>
                        <a:buChar char="○"/>
                      </a:pPr>
                      <a:r>
                        <a:rPr kumimoji="1" lang="ja-JP" altLang="en-US" sz="1200" dirty="0">
                          <a:latin typeface="BIZ UDゴシック" panose="020B0400000000000000" pitchFamily="49" charset="-128"/>
                          <a:ea typeface="BIZ UDゴシック" panose="020B0400000000000000" pitchFamily="49" charset="-128"/>
                        </a:rPr>
                        <a:t>「副首都ビジョン」をはじめとした各種政策について、東京を追いかけている印象で、</a:t>
                      </a:r>
                      <a:r>
                        <a:rPr kumimoji="1" lang="ja-JP" altLang="en-US" sz="1200" b="1" u="sng" dirty="0">
                          <a:latin typeface="BIZ UDゴシック" panose="020B0400000000000000" pitchFamily="49" charset="-128"/>
                          <a:ea typeface="BIZ UDゴシック" panose="020B0400000000000000" pitchFamily="49" charset="-128"/>
                        </a:rPr>
                        <a:t>「大阪らしさ」が欠如</a:t>
                      </a:r>
                      <a:r>
                        <a:rPr kumimoji="1" lang="ja-JP" altLang="en-US" sz="1200" dirty="0">
                          <a:latin typeface="BIZ UDゴシック" panose="020B0400000000000000" pitchFamily="49" charset="-128"/>
                          <a:ea typeface="BIZ UDゴシック" panose="020B0400000000000000" pitchFamily="49" charset="-128"/>
                        </a:rPr>
                        <a:t>しているように感じる。</a:t>
                      </a:r>
                    </a:p>
                  </a:txBody>
                  <a:tcPr anchor="ctr"/>
                </a:tc>
                <a:extLst>
                  <a:ext uri="{0D108BD9-81ED-4DB2-BD59-A6C34878D82A}">
                    <a16:rowId xmlns:a16="http://schemas.microsoft.com/office/drawing/2014/main" val="3383154653"/>
                  </a:ext>
                </a:extLst>
              </a:tr>
            </a:tbl>
          </a:graphicData>
        </a:graphic>
      </p:graphicFrame>
    </p:spTree>
    <p:extLst>
      <p:ext uri="{BB962C8B-B14F-4D97-AF65-F5344CB8AC3E}">
        <p14:creationId xmlns:p14="http://schemas.microsoft.com/office/powerpoint/2010/main" val="826320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01868" y="558695"/>
            <a:ext cx="8940263" cy="53966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j-lt"/>
                <a:ea typeface="+mj-ea"/>
                <a:cs typeface="Meiryo UI" panose="020B0604030504040204" pitchFamily="50" charset="-128"/>
              </a:rPr>
              <a:t>「感じる」又は「どちらかというと感じる」と回答した割合は、全体で約</a:t>
            </a:r>
            <a:r>
              <a:rPr kumimoji="1" lang="en-US" altLang="ja-JP" sz="1200" dirty="0">
                <a:solidFill>
                  <a:prstClr val="black"/>
                </a:solidFill>
                <a:latin typeface="+mj-lt"/>
                <a:ea typeface="+mj-ea"/>
                <a:cs typeface="Meiryo UI" panose="020B0604030504040204" pitchFamily="50" charset="-128"/>
              </a:rPr>
              <a:t>80</a:t>
            </a:r>
            <a:r>
              <a:rPr kumimoji="1" lang="ja-JP" altLang="en-US" sz="1200" dirty="0">
                <a:solidFill>
                  <a:prstClr val="black"/>
                </a:solidFill>
                <a:latin typeface="+mj-lt"/>
                <a:ea typeface="+mj-ea"/>
                <a:cs typeface="Meiryo UI" panose="020B0604030504040204" pitchFamily="50" charset="-128"/>
              </a:rPr>
              <a:t>％。大阪に愛着を感じると回答した割合が極めて高い。</a:t>
            </a:r>
            <a:endParaRPr kumimoji="1" lang="en-US" altLang="ja-JP" sz="1200" dirty="0">
              <a:solidFill>
                <a:prstClr val="black"/>
              </a:solidFill>
              <a:latin typeface="+mj-lt"/>
              <a:ea typeface="+mj-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j-lt"/>
                <a:ea typeface="+mj-ea"/>
                <a:cs typeface="Meiryo UI" panose="020B0604030504040204" pitchFamily="50" charset="-128"/>
              </a:rPr>
              <a:t>移住者より定住者の方が、大阪に愛着を感じると回答した割合が高い。</a:t>
            </a:r>
            <a:endParaRPr kumimoji="1" lang="en-US" altLang="ja-JP" sz="1200" dirty="0">
              <a:solidFill>
                <a:prstClr val="black"/>
              </a:solidFill>
              <a:latin typeface="+mj-lt"/>
              <a:ea typeface="+mj-ea"/>
              <a:cs typeface="Meiryo UI" panose="020B0604030504040204" pitchFamily="50" charset="-128"/>
            </a:endParaRPr>
          </a:p>
        </p:txBody>
      </p:sp>
      <p:sp>
        <p:nvSpPr>
          <p:cNvPr id="3" name="テキスト ボックス 2"/>
          <p:cNvSpPr txBox="1"/>
          <p:nvPr/>
        </p:nvSpPr>
        <p:spPr>
          <a:xfrm>
            <a:off x="3618973" y="1149874"/>
            <a:ext cx="2981038" cy="430887"/>
          </a:xfrm>
          <a:prstGeom prst="rect">
            <a:avLst/>
          </a:prstGeom>
          <a:noFill/>
        </p:spPr>
        <p:txBody>
          <a:bodyPr wrap="square" rtlCol="0">
            <a:spAutoFit/>
          </a:bodyPr>
          <a:lstStyle/>
          <a:p>
            <a:r>
              <a:rPr kumimoji="1" lang="ja-JP" altLang="en-US" sz="1100" b="1" dirty="0"/>
              <a:t>■</a:t>
            </a:r>
            <a:r>
              <a:rPr kumimoji="1" lang="ja-JP" altLang="en-US" sz="1000" b="1" dirty="0"/>
              <a:t>幼少期から大阪に住んでいる方</a:t>
            </a:r>
            <a:endParaRPr kumimoji="1" lang="en-US" altLang="ja-JP" sz="1000" b="1" dirty="0"/>
          </a:p>
          <a:p>
            <a:r>
              <a:rPr kumimoji="1" lang="ja-JP" altLang="en-US" sz="1000" b="1" dirty="0"/>
              <a:t>　（定住者）</a:t>
            </a:r>
            <a:r>
              <a:rPr kumimoji="1" lang="en-US" altLang="ja-JP" sz="1000" b="1" dirty="0"/>
              <a:t>【n=487】</a:t>
            </a:r>
            <a:endParaRPr kumimoji="1" lang="ja-JP" altLang="en-US" sz="1000" b="1" dirty="0"/>
          </a:p>
        </p:txBody>
      </p:sp>
      <p:sp>
        <p:nvSpPr>
          <p:cNvPr id="13" name="テキスト ボックス 12"/>
          <p:cNvSpPr txBox="1"/>
          <p:nvPr/>
        </p:nvSpPr>
        <p:spPr>
          <a:xfrm>
            <a:off x="6259142" y="1149874"/>
            <a:ext cx="3116682" cy="430887"/>
          </a:xfrm>
          <a:prstGeom prst="rect">
            <a:avLst/>
          </a:prstGeom>
          <a:noFill/>
        </p:spPr>
        <p:txBody>
          <a:bodyPr wrap="square" rtlCol="0">
            <a:spAutoFit/>
          </a:bodyPr>
          <a:lstStyle/>
          <a:p>
            <a:r>
              <a:rPr kumimoji="1" lang="ja-JP" altLang="en-US" sz="1100" b="1" dirty="0"/>
              <a:t>■</a:t>
            </a:r>
            <a:r>
              <a:rPr kumimoji="1" lang="en-US" altLang="ja-JP" sz="1000" b="1" dirty="0"/>
              <a:t>18</a:t>
            </a:r>
            <a:r>
              <a:rPr kumimoji="1" lang="ja-JP" altLang="en-US" sz="1000" b="1" dirty="0"/>
              <a:t>歳以降で大阪に移住してきた方</a:t>
            </a:r>
            <a:endParaRPr kumimoji="1" lang="en-US" altLang="ja-JP" sz="1000" b="1" dirty="0"/>
          </a:p>
          <a:p>
            <a:r>
              <a:rPr kumimoji="1" lang="ja-JP" altLang="en-US" sz="1000" b="1" dirty="0"/>
              <a:t>　（移住者）</a:t>
            </a:r>
            <a:r>
              <a:rPr kumimoji="1" lang="en-US" altLang="ja-JP" sz="1000" b="1" dirty="0"/>
              <a:t>【n=488】</a:t>
            </a:r>
          </a:p>
        </p:txBody>
      </p:sp>
      <p:sp>
        <p:nvSpPr>
          <p:cNvPr id="19" name="テキスト ボックス 18"/>
          <p:cNvSpPr txBox="1"/>
          <p:nvPr/>
        </p:nvSpPr>
        <p:spPr>
          <a:xfrm>
            <a:off x="-4785" y="2762537"/>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【n=191】</a:t>
            </a:r>
            <a:endParaRPr kumimoji="1" lang="ja-JP" altLang="en-US" sz="1000" b="1" dirty="0"/>
          </a:p>
        </p:txBody>
      </p:sp>
      <p:sp>
        <p:nvSpPr>
          <p:cNvPr id="29" name="テキスト ボックス 28"/>
          <p:cNvSpPr txBox="1"/>
          <p:nvPr/>
        </p:nvSpPr>
        <p:spPr>
          <a:xfrm>
            <a:off x="1889507" y="2762536"/>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【n=192】</a:t>
            </a:r>
            <a:endParaRPr kumimoji="1" lang="ja-JP" altLang="en-US" sz="1000" b="1" dirty="0"/>
          </a:p>
        </p:txBody>
      </p:sp>
      <p:sp>
        <p:nvSpPr>
          <p:cNvPr id="30" name="テキスト ボックス 29"/>
          <p:cNvSpPr txBox="1"/>
          <p:nvPr/>
        </p:nvSpPr>
        <p:spPr>
          <a:xfrm>
            <a:off x="3750571" y="2774452"/>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【n=196】</a:t>
            </a:r>
            <a:endParaRPr kumimoji="1" lang="ja-JP" altLang="en-US" sz="1000" b="1" dirty="0"/>
          </a:p>
        </p:txBody>
      </p:sp>
      <p:sp>
        <p:nvSpPr>
          <p:cNvPr id="31" name="テキスト ボックス 30"/>
          <p:cNvSpPr txBox="1"/>
          <p:nvPr/>
        </p:nvSpPr>
        <p:spPr>
          <a:xfrm>
            <a:off x="5723237" y="2779864"/>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【n=197】</a:t>
            </a:r>
            <a:endParaRPr kumimoji="1" lang="ja-JP" altLang="en-US" sz="1000" b="1" dirty="0"/>
          </a:p>
        </p:txBody>
      </p:sp>
      <p:sp>
        <p:nvSpPr>
          <p:cNvPr id="32" name="テキスト ボックス 31"/>
          <p:cNvSpPr txBox="1"/>
          <p:nvPr/>
        </p:nvSpPr>
        <p:spPr>
          <a:xfrm>
            <a:off x="7689606" y="2779864"/>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【n=199】</a:t>
            </a:r>
            <a:endParaRPr kumimoji="1" lang="ja-JP" altLang="en-US" sz="1000" b="1" dirty="0"/>
          </a:p>
        </p:txBody>
      </p:sp>
      <p:graphicFrame>
        <p:nvGraphicFramePr>
          <p:cNvPr id="35" name="グラフ 34"/>
          <p:cNvGraphicFramePr>
            <a:graphicFrameLocks/>
          </p:cNvGraphicFramePr>
          <p:nvPr/>
        </p:nvGraphicFramePr>
        <p:xfrm>
          <a:off x="3635237" y="2879004"/>
          <a:ext cx="2088000"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37"/>
          <p:cNvSpPr txBox="1"/>
          <p:nvPr/>
        </p:nvSpPr>
        <p:spPr>
          <a:xfrm>
            <a:off x="1877" y="4627225"/>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【n=337】</a:t>
            </a:r>
            <a:endParaRPr kumimoji="1" lang="ja-JP" altLang="en-US" sz="1000" b="1" dirty="0"/>
          </a:p>
        </p:txBody>
      </p:sp>
      <p:sp>
        <p:nvSpPr>
          <p:cNvPr id="40" name="テキスト ボックス 39"/>
          <p:cNvSpPr txBox="1"/>
          <p:nvPr/>
        </p:nvSpPr>
        <p:spPr>
          <a:xfrm>
            <a:off x="7051958" y="4559819"/>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【n=223】</a:t>
            </a:r>
            <a:endParaRPr kumimoji="1" lang="ja-JP" altLang="en-US" sz="1000" b="1" dirty="0"/>
          </a:p>
        </p:txBody>
      </p:sp>
      <p:sp>
        <p:nvSpPr>
          <p:cNvPr id="42" name="テキスト ボックス 41"/>
          <p:cNvSpPr txBox="1"/>
          <p:nvPr/>
        </p:nvSpPr>
        <p:spPr>
          <a:xfrm>
            <a:off x="4504835" y="4566818"/>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【n=210】</a:t>
            </a:r>
            <a:endParaRPr kumimoji="1" lang="ja-JP" altLang="en-US" sz="1000" b="1" dirty="0"/>
          </a:p>
        </p:txBody>
      </p:sp>
      <p:sp>
        <p:nvSpPr>
          <p:cNvPr id="43" name="テキスト ボックス 42"/>
          <p:cNvSpPr txBox="1"/>
          <p:nvPr/>
        </p:nvSpPr>
        <p:spPr>
          <a:xfrm>
            <a:off x="2074243" y="4556838"/>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【n=205】</a:t>
            </a:r>
            <a:endParaRPr kumimoji="1" lang="ja-JP" altLang="en-US" sz="1000" b="1" dirty="0"/>
          </a:p>
        </p:txBody>
      </p:sp>
      <p:sp>
        <p:nvSpPr>
          <p:cNvPr id="44" name="テキスト ボックス 43"/>
          <p:cNvSpPr txBox="1"/>
          <p:nvPr/>
        </p:nvSpPr>
        <p:spPr>
          <a:xfrm>
            <a:off x="2201824" y="4741737"/>
            <a:ext cx="1725191"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804224" y="4736315"/>
            <a:ext cx="2413766"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432437" y="4754426"/>
            <a:ext cx="1940677"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432437" y="4774693"/>
            <a:ext cx="1824767" cy="2039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750335"/>
            <a:ext cx="1565027" cy="28069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845528" y="4774692"/>
            <a:ext cx="2230795"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3" name="グラフ 52"/>
          <p:cNvGraphicFramePr>
            <a:graphicFrameLocks/>
          </p:cNvGraphicFramePr>
          <p:nvPr/>
        </p:nvGraphicFramePr>
        <p:xfrm>
          <a:off x="7031403" y="5121578"/>
          <a:ext cx="2088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グラフ 53"/>
          <p:cNvGraphicFramePr>
            <a:graphicFrameLocks/>
          </p:cNvGraphicFramePr>
          <p:nvPr/>
        </p:nvGraphicFramePr>
        <p:xfrm>
          <a:off x="3552741" y="1308625"/>
          <a:ext cx="234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グラフ 54"/>
          <p:cNvGraphicFramePr>
            <a:graphicFrameLocks/>
          </p:cNvGraphicFramePr>
          <p:nvPr/>
        </p:nvGraphicFramePr>
        <p:xfrm>
          <a:off x="6392842" y="1299922"/>
          <a:ext cx="234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グラフ 55"/>
          <p:cNvGraphicFramePr>
            <a:graphicFrameLocks/>
          </p:cNvGraphicFramePr>
          <p:nvPr/>
        </p:nvGraphicFramePr>
        <p:xfrm>
          <a:off x="-115894" y="2849491"/>
          <a:ext cx="2088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グラフ 56"/>
          <p:cNvGraphicFramePr>
            <a:graphicFrameLocks/>
          </p:cNvGraphicFramePr>
          <p:nvPr/>
        </p:nvGraphicFramePr>
        <p:xfrm>
          <a:off x="1701935" y="2849491"/>
          <a:ext cx="2088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グラフ 57"/>
          <p:cNvGraphicFramePr>
            <a:graphicFrameLocks/>
          </p:cNvGraphicFramePr>
          <p:nvPr/>
        </p:nvGraphicFramePr>
        <p:xfrm>
          <a:off x="3513800" y="2849491"/>
          <a:ext cx="2088000" cy="18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9" name="グラフ 58"/>
          <p:cNvGraphicFramePr>
            <a:graphicFrameLocks/>
          </p:cNvGraphicFramePr>
          <p:nvPr/>
        </p:nvGraphicFramePr>
        <p:xfrm>
          <a:off x="5451679" y="2928625"/>
          <a:ext cx="1996871" cy="17208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グラフ 59"/>
          <p:cNvGraphicFramePr>
            <a:graphicFrameLocks/>
          </p:cNvGraphicFramePr>
          <p:nvPr/>
        </p:nvGraphicFramePr>
        <p:xfrm>
          <a:off x="7155421" y="2849491"/>
          <a:ext cx="2088000" cy="180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1" name="グラフ 60"/>
          <p:cNvGraphicFramePr>
            <a:graphicFrameLocks/>
          </p:cNvGraphicFramePr>
          <p:nvPr/>
        </p:nvGraphicFramePr>
        <p:xfrm>
          <a:off x="-234523" y="4940380"/>
          <a:ext cx="2088000" cy="180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グラフ 61"/>
          <p:cNvGraphicFramePr>
            <a:graphicFrameLocks/>
          </p:cNvGraphicFramePr>
          <p:nvPr/>
        </p:nvGraphicFramePr>
        <p:xfrm>
          <a:off x="4507614" y="4954268"/>
          <a:ext cx="2088000" cy="180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3" name="グラフ 62"/>
          <p:cNvGraphicFramePr>
            <a:graphicFrameLocks/>
          </p:cNvGraphicFramePr>
          <p:nvPr/>
        </p:nvGraphicFramePr>
        <p:xfrm>
          <a:off x="6900391" y="4954268"/>
          <a:ext cx="2088000" cy="180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4" name="グラフ 63"/>
          <p:cNvGraphicFramePr>
            <a:graphicFrameLocks/>
          </p:cNvGraphicFramePr>
          <p:nvPr/>
        </p:nvGraphicFramePr>
        <p:xfrm>
          <a:off x="2114837" y="4954268"/>
          <a:ext cx="2088000" cy="1800000"/>
        </p:xfrm>
        <a:graphic>
          <a:graphicData uri="http://schemas.openxmlformats.org/drawingml/2006/chart">
            <c:chart xmlns:c="http://schemas.openxmlformats.org/drawingml/2006/chart" xmlns:r="http://schemas.openxmlformats.org/officeDocument/2006/relationships" r:id="rId14"/>
          </a:graphicData>
        </a:graphic>
      </p:graphicFrame>
      <p:sp>
        <p:nvSpPr>
          <p:cNvPr id="4" name="正方形/長方形 3"/>
          <p:cNvSpPr/>
          <p:nvPr/>
        </p:nvSpPr>
        <p:spPr>
          <a:xfrm>
            <a:off x="101868" y="1184311"/>
            <a:ext cx="3587482" cy="1572934"/>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graphicFrame>
        <p:nvGraphicFramePr>
          <p:cNvPr id="36" name="グラフ 35"/>
          <p:cNvGraphicFramePr>
            <a:graphicFrameLocks/>
          </p:cNvGraphicFramePr>
          <p:nvPr/>
        </p:nvGraphicFramePr>
        <p:xfrm>
          <a:off x="442698" y="1224445"/>
          <a:ext cx="3246652" cy="1671515"/>
        </p:xfrm>
        <a:graphic>
          <a:graphicData uri="http://schemas.openxmlformats.org/drawingml/2006/chart">
            <c:chart xmlns:c="http://schemas.openxmlformats.org/drawingml/2006/chart" xmlns:r="http://schemas.openxmlformats.org/officeDocument/2006/relationships" r:id="rId15"/>
          </a:graphicData>
        </a:graphic>
      </p:graphicFrame>
      <p:sp>
        <p:nvSpPr>
          <p:cNvPr id="37" name="テキスト ボックス 36"/>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sp>
        <p:nvSpPr>
          <p:cNvPr id="52" name="テキスト ボックス 1"/>
          <p:cNvSpPr txBox="1"/>
          <p:nvPr/>
        </p:nvSpPr>
        <p:spPr>
          <a:xfrm>
            <a:off x="1742264" y="1189056"/>
            <a:ext cx="919120" cy="2962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凡例</a:t>
            </a:r>
            <a:r>
              <a:rPr lang="en-US" altLang="ja-JP" sz="1100" dirty="0"/>
              <a:t>】</a:t>
            </a:r>
            <a:endParaRPr lang="ja-JP" altLang="en-US" sz="1100" dirty="0"/>
          </a:p>
        </p:txBody>
      </p:sp>
      <p:sp>
        <p:nvSpPr>
          <p:cNvPr id="51" name="正方形/長方形 50"/>
          <p:cNvSpPr/>
          <p:nvPr/>
        </p:nvSpPr>
        <p:spPr>
          <a:xfrm>
            <a:off x="-3515" y="-13193"/>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質問１「あなたは、大阪に愛着を感じますか。」</a:t>
            </a:r>
            <a:r>
              <a:rPr lang="en-US" altLang="ja-JP" sz="1400" kern="0" dirty="0">
                <a:solidFill>
                  <a:srgbClr val="000000"/>
                </a:solidFill>
                <a:latin typeface="+mj-ea"/>
                <a:ea typeface="+mj-ea"/>
                <a:cs typeface="Meiryo UI" pitchFamily="50" charset="-128"/>
              </a:rPr>
              <a:t>)</a:t>
            </a:r>
            <a:endParaRPr lang="ja-JP" altLang="en-US" sz="1400" kern="0" dirty="0">
              <a:solidFill>
                <a:srgbClr val="000000"/>
              </a:solidFill>
              <a:latin typeface="+mj-ea"/>
              <a:ea typeface="+mj-ea"/>
              <a:cs typeface="Meiryo UI" pitchFamily="50" charset="-128"/>
            </a:endParaRPr>
          </a:p>
        </p:txBody>
      </p:sp>
      <p:sp>
        <p:nvSpPr>
          <p:cNvPr id="50" name="テキスト ボックス 49"/>
          <p:cNvSpPr txBox="1"/>
          <p:nvPr/>
        </p:nvSpPr>
        <p:spPr>
          <a:xfrm>
            <a:off x="-10230" y="6604510"/>
            <a:ext cx="8974455" cy="200055"/>
          </a:xfrm>
          <a:prstGeom prst="rect">
            <a:avLst/>
          </a:prstGeom>
          <a:noFill/>
        </p:spPr>
        <p:txBody>
          <a:bodyPr wrap="square" rtlCol="0">
            <a:spAutoFit/>
          </a:bodyPr>
          <a:lstStyle/>
          <a:p>
            <a:r>
              <a:rPr kumimoji="1" lang="en-US" altLang="ja-JP" sz="700" dirty="0"/>
              <a:t>※</a:t>
            </a:r>
            <a:r>
              <a:rPr kumimoji="1" lang="ja-JP" altLang="en-US" sz="700" dirty="0"/>
              <a:t>　全体数の円グラフ以外は、選択肢のうち、「感じる」、「どちらかというと感じる」、「あまり感じない」、「全く感じない」、「わからない」の５つの選択肢のうち、「わからない」は除いて集計。以下同様。</a:t>
            </a:r>
          </a:p>
        </p:txBody>
      </p:sp>
    </p:spTree>
    <p:extLst>
      <p:ext uri="{BB962C8B-B14F-4D97-AF65-F5344CB8AC3E}">
        <p14:creationId xmlns:p14="http://schemas.microsoft.com/office/powerpoint/2010/main" val="70904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785" y="2788295"/>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【n=189】</a:t>
            </a:r>
            <a:endParaRPr kumimoji="1" lang="ja-JP" altLang="en-US" sz="1000" b="1" dirty="0"/>
          </a:p>
        </p:txBody>
      </p:sp>
      <p:sp>
        <p:nvSpPr>
          <p:cNvPr id="29" name="テキスト ボックス 28"/>
          <p:cNvSpPr txBox="1"/>
          <p:nvPr/>
        </p:nvSpPr>
        <p:spPr>
          <a:xfrm>
            <a:off x="1889507" y="2788294"/>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【n=191】</a:t>
            </a:r>
            <a:endParaRPr kumimoji="1" lang="ja-JP" altLang="en-US" sz="1000" b="1" dirty="0"/>
          </a:p>
        </p:txBody>
      </p:sp>
      <p:sp>
        <p:nvSpPr>
          <p:cNvPr id="30" name="テキスト ボックス 29"/>
          <p:cNvSpPr txBox="1"/>
          <p:nvPr/>
        </p:nvSpPr>
        <p:spPr>
          <a:xfrm>
            <a:off x="3750571" y="2800210"/>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【n=185】</a:t>
            </a:r>
            <a:endParaRPr kumimoji="1" lang="ja-JP" altLang="en-US" sz="1000" b="1" dirty="0"/>
          </a:p>
        </p:txBody>
      </p:sp>
      <p:sp>
        <p:nvSpPr>
          <p:cNvPr id="31" name="テキスト ボックス 30"/>
          <p:cNvSpPr txBox="1"/>
          <p:nvPr/>
        </p:nvSpPr>
        <p:spPr>
          <a:xfrm>
            <a:off x="5723237" y="2805622"/>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【n=195】</a:t>
            </a:r>
            <a:endParaRPr kumimoji="1" lang="ja-JP" altLang="en-US" sz="1000" b="1" dirty="0"/>
          </a:p>
        </p:txBody>
      </p:sp>
      <p:sp>
        <p:nvSpPr>
          <p:cNvPr id="32" name="テキスト ボックス 31"/>
          <p:cNvSpPr txBox="1"/>
          <p:nvPr/>
        </p:nvSpPr>
        <p:spPr>
          <a:xfrm>
            <a:off x="7689606" y="2805622"/>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【n=197】</a:t>
            </a:r>
            <a:endParaRPr kumimoji="1" lang="ja-JP" altLang="en-US" sz="1000" b="1" dirty="0"/>
          </a:p>
        </p:txBody>
      </p:sp>
      <p:sp>
        <p:nvSpPr>
          <p:cNvPr id="38" name="テキスト ボックス 37"/>
          <p:cNvSpPr txBox="1"/>
          <p:nvPr/>
        </p:nvSpPr>
        <p:spPr>
          <a:xfrm>
            <a:off x="1877" y="458858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【n=331】</a:t>
            </a:r>
            <a:endParaRPr kumimoji="1" lang="ja-JP" altLang="en-US" sz="1000" b="1" dirty="0"/>
          </a:p>
        </p:txBody>
      </p:sp>
      <p:sp>
        <p:nvSpPr>
          <p:cNvPr id="40" name="テキスト ボックス 39"/>
          <p:cNvSpPr txBox="1"/>
          <p:nvPr/>
        </p:nvSpPr>
        <p:spPr>
          <a:xfrm>
            <a:off x="7051958" y="452118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【n=218】</a:t>
            </a:r>
            <a:endParaRPr kumimoji="1" lang="ja-JP" altLang="en-US" sz="1000" b="1" dirty="0"/>
          </a:p>
        </p:txBody>
      </p:sp>
      <p:sp>
        <p:nvSpPr>
          <p:cNvPr id="42" name="テキスト ボックス 41"/>
          <p:cNvSpPr txBox="1"/>
          <p:nvPr/>
        </p:nvSpPr>
        <p:spPr>
          <a:xfrm>
            <a:off x="4504835" y="452818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【n=206】</a:t>
            </a:r>
            <a:endParaRPr kumimoji="1" lang="ja-JP" altLang="en-US" sz="1000" b="1" dirty="0"/>
          </a:p>
        </p:txBody>
      </p:sp>
      <p:sp>
        <p:nvSpPr>
          <p:cNvPr id="43" name="テキスト ボックス 42"/>
          <p:cNvSpPr txBox="1"/>
          <p:nvPr/>
        </p:nvSpPr>
        <p:spPr>
          <a:xfrm>
            <a:off x="2074243" y="451820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【n=202】</a:t>
            </a:r>
            <a:endParaRPr kumimoji="1" lang="ja-JP" altLang="en-US" sz="1000" b="1" dirty="0"/>
          </a:p>
        </p:txBody>
      </p:sp>
      <p:sp>
        <p:nvSpPr>
          <p:cNvPr id="44" name="テキスト ボックス 43"/>
          <p:cNvSpPr txBox="1"/>
          <p:nvPr/>
        </p:nvSpPr>
        <p:spPr>
          <a:xfrm>
            <a:off x="2078802" y="4703100"/>
            <a:ext cx="1774289"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2916" y="4697678"/>
            <a:ext cx="242674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410921" y="4714755"/>
            <a:ext cx="2027792"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393477" y="4736055"/>
            <a:ext cx="1863728" cy="1924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090223" y="4711699"/>
            <a:ext cx="1609567" cy="25599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48035" y="4736055"/>
            <a:ext cx="2128288"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3711812" y="1303692"/>
          <a:ext cx="2340000"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nvGraphicFramePr>
        <p:xfrm>
          <a:off x="6329028" y="1292562"/>
          <a:ext cx="234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nvGraphicFramePr>
        <p:xfrm>
          <a:off x="-153553" y="2789814"/>
          <a:ext cx="2088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nvGraphicFramePr>
        <p:xfrm>
          <a:off x="1711341" y="2789814"/>
          <a:ext cx="2088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nvGraphicFramePr>
        <p:xfrm>
          <a:off x="3582688" y="2789814"/>
          <a:ext cx="2088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nvGraphicFramePr>
        <p:xfrm>
          <a:off x="5441129" y="2789814"/>
          <a:ext cx="2088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nvGraphicFramePr>
        <p:xfrm>
          <a:off x="7266245" y="2789814"/>
          <a:ext cx="2088000" cy="18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nvGraphicFramePr>
        <p:xfrm>
          <a:off x="-164459" y="4876994"/>
          <a:ext cx="2088000" cy="18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nvGraphicFramePr>
        <p:xfrm>
          <a:off x="2165264" y="4876994"/>
          <a:ext cx="2088000" cy="180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nvGraphicFramePr>
        <p:xfrm>
          <a:off x="4494987" y="4876994"/>
          <a:ext cx="2088000" cy="180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nvGraphicFramePr>
        <p:xfrm>
          <a:off x="6824709" y="4876994"/>
          <a:ext cx="2088000" cy="1800000"/>
        </p:xfrm>
        <a:graphic>
          <a:graphicData uri="http://schemas.openxmlformats.org/drawingml/2006/chart">
            <c:chart xmlns:c="http://schemas.openxmlformats.org/drawingml/2006/chart" xmlns:r="http://schemas.openxmlformats.org/officeDocument/2006/relationships" r:id="rId12"/>
          </a:graphicData>
        </a:graphic>
      </p:graphicFrame>
      <p:sp>
        <p:nvSpPr>
          <p:cNvPr id="65" name="正方形/長方形 64"/>
          <p:cNvSpPr/>
          <p:nvPr/>
        </p:nvSpPr>
        <p:spPr>
          <a:xfrm>
            <a:off x="101868" y="554752"/>
            <a:ext cx="8940263" cy="55648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「感じる」又は「どちらかというと感じる」と回答した割合は、全体で約</a:t>
            </a:r>
            <a:r>
              <a:rPr kumimoji="1" lang="en-US" altLang="ja-JP" sz="1200" dirty="0">
                <a:solidFill>
                  <a:prstClr val="black"/>
                </a:solidFill>
                <a:latin typeface="+mn-ea"/>
                <a:cs typeface="Meiryo UI" panose="020B0604030504040204" pitchFamily="50" charset="-128"/>
              </a:rPr>
              <a:t>60</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移住者より定住者の方が、大阪に誇りを感じると回答した割合が高い。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年代別にみると、年代が高いほど、大阪に誇りを</a:t>
            </a:r>
            <a:r>
              <a:rPr kumimoji="1" lang="ja-JP" altLang="en-US" sz="1200" dirty="0">
                <a:solidFill>
                  <a:prstClr val="black"/>
                </a:solidFill>
                <a:latin typeface="+mn-ea"/>
                <a:cs typeface="Meiryo UI" panose="020B0604030504040204" pitchFamily="50" charset="-128"/>
              </a:rPr>
              <a:t>感じると回答した割合が高い。</a:t>
            </a:r>
            <a:endParaRPr kumimoji="1" lang="en-US" altLang="ja-JP" sz="1200" dirty="0">
              <a:solidFill>
                <a:prstClr val="black"/>
              </a:solidFill>
              <a:latin typeface="+mn-ea"/>
              <a:cs typeface="Meiryo UI" panose="020B0604030504040204" pitchFamily="50" charset="-128"/>
            </a:endParaRP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a:t>
            </a:r>
            <a:endParaRPr kumimoji="1" lang="en-US" altLang="ja-JP" sz="1000" b="1" dirty="0"/>
          </a:p>
          <a:p>
            <a:r>
              <a:rPr kumimoji="1" lang="ja-JP" altLang="en-US" sz="1000" b="1" dirty="0"/>
              <a:t>　（定住者）</a:t>
            </a:r>
            <a:r>
              <a:rPr kumimoji="1" lang="en-US" altLang="ja-JP" sz="1000" b="1" dirty="0"/>
              <a:t>【n=478】</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a:t>
            </a:r>
            <a:endParaRPr kumimoji="1" lang="en-US" altLang="ja-JP" sz="1000" b="1" dirty="0"/>
          </a:p>
          <a:p>
            <a:r>
              <a:rPr kumimoji="1" lang="ja-JP" altLang="en-US" sz="1000" b="1" dirty="0"/>
              <a:t>　（移住者）</a:t>
            </a:r>
            <a:r>
              <a:rPr kumimoji="1" lang="en-US" altLang="ja-JP" sz="1000" b="1" dirty="0"/>
              <a:t>【n=479】</a:t>
            </a:r>
          </a:p>
        </p:txBody>
      </p:sp>
      <p:sp>
        <p:nvSpPr>
          <p:cNvPr id="35" name="正方形/長方形 34"/>
          <p:cNvSpPr/>
          <p:nvPr/>
        </p:nvSpPr>
        <p:spPr>
          <a:xfrm>
            <a:off x="101868" y="1184311"/>
            <a:ext cx="3542667"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37" name="グラフ 36"/>
          <p:cNvGraphicFramePr>
            <a:graphicFrameLocks/>
          </p:cNvGraphicFramePr>
          <p:nvPr/>
        </p:nvGraphicFramePr>
        <p:xfrm>
          <a:off x="764535" y="1193606"/>
          <a:ext cx="2880000"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52" name="正方形/長方形 51"/>
          <p:cNvSpPr/>
          <p:nvPr/>
        </p:nvSpPr>
        <p:spPr>
          <a:xfrm>
            <a:off x="-3515" y="-13193"/>
            <a:ext cx="9144000" cy="504000"/>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n-ea"/>
                <a:cs typeface="Meiryo UI" pitchFamily="50" charset="-128"/>
              </a:rPr>
              <a:t>結果概要 </a:t>
            </a:r>
            <a:r>
              <a:rPr lang="en-US" altLang="ja-JP" sz="1400" kern="0" dirty="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質問２「あなたは、大阪に誇りを感じますか。」</a:t>
            </a:r>
            <a:r>
              <a:rPr lang="en-US" altLang="ja-JP" sz="1400" kern="0" dirty="0">
                <a:solidFill>
                  <a:srgbClr val="000000"/>
                </a:solidFill>
                <a:latin typeface="+mn-ea"/>
                <a:cs typeface="Meiryo UI" pitchFamily="50" charset="-128"/>
              </a:rPr>
              <a:t>)</a:t>
            </a:r>
            <a:endParaRPr lang="ja-JP" altLang="en-US" sz="1400" kern="0" dirty="0">
              <a:solidFill>
                <a:srgbClr val="000000"/>
              </a:solidFill>
              <a:latin typeface="+mn-ea"/>
              <a:cs typeface="Meiryo UI" pitchFamily="50" charset="-128"/>
            </a:endParaRPr>
          </a:p>
        </p:txBody>
      </p:sp>
    </p:spTree>
    <p:extLst>
      <p:ext uri="{BB962C8B-B14F-4D97-AF65-F5344CB8AC3E}">
        <p14:creationId xmlns:p14="http://schemas.microsoft.com/office/powerpoint/2010/main" val="136538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【n=191】</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【n=186】</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【n=185】</a:t>
            </a:r>
            <a:endParaRPr kumimoji="1" lang="ja-JP" altLang="en-US" sz="1000" b="1" dirty="0"/>
          </a:p>
        </p:txBody>
      </p:sp>
      <p:sp>
        <p:nvSpPr>
          <p:cNvPr id="32" name="テキスト ボックス 31"/>
          <p:cNvSpPr txBox="1"/>
          <p:nvPr/>
        </p:nvSpPr>
        <p:spPr>
          <a:xfrm>
            <a:off x="7630506" y="2638194"/>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【n=196】</a:t>
            </a:r>
            <a:endParaRPr kumimoji="1" lang="ja-JP" altLang="en-US" sz="1000" b="1" dirty="0"/>
          </a:p>
        </p:txBody>
      </p:sp>
      <p:graphicFrame>
        <p:nvGraphicFramePr>
          <p:cNvPr id="33" name="グラフ 32"/>
          <p:cNvGraphicFramePr>
            <a:graphicFrameLocks/>
          </p:cNvGraphicFramePr>
          <p:nvPr/>
        </p:nvGraphicFramePr>
        <p:xfrm>
          <a:off x="-93189" y="2877238"/>
          <a:ext cx="2088000"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a:t>【n=217】</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【n=199】</a:t>
            </a:r>
            <a:endParaRPr kumimoji="1" lang="ja-JP" altLang="en-US" sz="1000" b="1" dirty="0"/>
          </a:p>
        </p:txBody>
      </p:sp>
      <p:sp>
        <p:nvSpPr>
          <p:cNvPr id="44" name="テキスト ボックス 43"/>
          <p:cNvSpPr txBox="1"/>
          <p:nvPr/>
        </p:nvSpPr>
        <p:spPr>
          <a:xfrm>
            <a:off x="2104582" y="4881906"/>
            <a:ext cx="1744560"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79362" y="4864845"/>
            <a:ext cx="1827789"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69199" y="4904071"/>
            <a:ext cx="1796700" cy="24668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2378" y="4893212"/>
            <a:ext cx="1627154"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4807" y="4864845"/>
            <a:ext cx="210151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nvGraphicFramePr>
        <p:xfrm>
          <a:off x="3997275" y="1266206"/>
          <a:ext cx="1862343" cy="14408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グラフ 54"/>
          <p:cNvGraphicFramePr>
            <a:graphicFrameLocks/>
          </p:cNvGraphicFramePr>
          <p:nvPr/>
        </p:nvGraphicFramePr>
        <p:xfrm>
          <a:off x="6999536" y="1253586"/>
          <a:ext cx="1792040" cy="1453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グラフ 55"/>
          <p:cNvGraphicFramePr>
            <a:graphicFrameLocks/>
          </p:cNvGraphicFramePr>
          <p:nvPr/>
        </p:nvGraphicFramePr>
        <p:xfrm>
          <a:off x="-83383" y="2856270"/>
          <a:ext cx="2088000" cy="15728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グラフ 56"/>
          <p:cNvGraphicFramePr>
            <a:graphicFrameLocks/>
          </p:cNvGraphicFramePr>
          <p:nvPr/>
        </p:nvGraphicFramePr>
        <p:xfrm>
          <a:off x="1742217" y="2856271"/>
          <a:ext cx="2088000" cy="15360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8" name="グラフ 57"/>
          <p:cNvGraphicFramePr>
            <a:graphicFrameLocks/>
          </p:cNvGraphicFramePr>
          <p:nvPr/>
        </p:nvGraphicFramePr>
        <p:xfrm>
          <a:off x="3567817" y="2856270"/>
          <a:ext cx="2088000" cy="15360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9" name="グラフ 58"/>
          <p:cNvGraphicFramePr>
            <a:graphicFrameLocks/>
          </p:cNvGraphicFramePr>
          <p:nvPr/>
        </p:nvGraphicFramePr>
        <p:xfrm>
          <a:off x="5393417" y="2856270"/>
          <a:ext cx="2088000" cy="157285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0" name="グラフ 59"/>
          <p:cNvGraphicFramePr>
            <a:graphicFrameLocks/>
          </p:cNvGraphicFramePr>
          <p:nvPr/>
        </p:nvGraphicFramePr>
        <p:xfrm>
          <a:off x="7219016" y="2856270"/>
          <a:ext cx="2088000" cy="157285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1" name="グラフ 60"/>
          <p:cNvGraphicFramePr>
            <a:graphicFrameLocks/>
          </p:cNvGraphicFramePr>
          <p:nvPr/>
        </p:nvGraphicFramePr>
        <p:xfrm>
          <a:off x="-145106" y="5112843"/>
          <a:ext cx="2111970" cy="16815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2" name="グラフ 61"/>
          <p:cNvGraphicFramePr>
            <a:graphicFrameLocks/>
          </p:cNvGraphicFramePr>
          <p:nvPr/>
        </p:nvGraphicFramePr>
        <p:xfrm>
          <a:off x="2224441" y="5112843"/>
          <a:ext cx="2059758" cy="168156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3" name="グラフ 62"/>
          <p:cNvGraphicFramePr>
            <a:graphicFrameLocks/>
          </p:cNvGraphicFramePr>
          <p:nvPr/>
        </p:nvGraphicFramePr>
        <p:xfrm>
          <a:off x="4593988" y="5112843"/>
          <a:ext cx="2088000" cy="168156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4" name="グラフ 63"/>
          <p:cNvGraphicFramePr>
            <a:graphicFrameLocks/>
          </p:cNvGraphicFramePr>
          <p:nvPr/>
        </p:nvGraphicFramePr>
        <p:xfrm>
          <a:off x="6963534" y="5112843"/>
          <a:ext cx="2035789" cy="1681562"/>
        </p:xfrm>
        <a:graphic>
          <a:graphicData uri="http://schemas.openxmlformats.org/drawingml/2006/chart">
            <c:chart xmlns:c="http://schemas.openxmlformats.org/drawingml/2006/chart" xmlns:r="http://schemas.openxmlformats.org/officeDocument/2006/relationships" r:id="rId13"/>
          </a:graphicData>
        </a:graphic>
      </p:graphicFrame>
      <p:sp>
        <p:nvSpPr>
          <p:cNvPr id="65" name="正方形/長方形 64"/>
          <p:cNvSpPr/>
          <p:nvPr/>
        </p:nvSpPr>
        <p:spPr>
          <a:xfrm>
            <a:off x="88013" y="538501"/>
            <a:ext cx="8940263" cy="54488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「薦められる」又は「どちらかというと薦められる」と回答した割合は、全体で約</a:t>
            </a:r>
            <a:r>
              <a:rPr kumimoji="1" lang="en-US" altLang="ja-JP" sz="1200" dirty="0">
                <a:solidFill>
                  <a:prstClr val="black"/>
                </a:solidFill>
                <a:latin typeface="+mn-ea"/>
                <a:cs typeface="Meiryo UI" panose="020B0604030504040204" pitchFamily="50" charset="-128"/>
              </a:rPr>
              <a:t>84</a:t>
            </a:r>
            <a:r>
              <a:rPr kumimoji="1" lang="ja-JP" altLang="en-US" sz="1200" dirty="0">
                <a:solidFill>
                  <a:prstClr val="black"/>
                </a:solidFill>
                <a:latin typeface="+mn-ea"/>
                <a:cs typeface="Meiryo UI" panose="020B0604030504040204" pitchFamily="50" charset="-128"/>
              </a:rPr>
              <a:t>％。友人・知人に薦められると回答した割合が極めて高い。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5" name="テキスト ボックス 34"/>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【n=468】</a:t>
            </a:r>
            <a:endParaRPr kumimoji="1" lang="ja-JP" altLang="en-US" sz="1000" b="1" dirty="0"/>
          </a:p>
        </p:txBody>
      </p:sp>
      <p:sp>
        <p:nvSpPr>
          <p:cNvPr id="36" name="テキスト ボックス 35"/>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【n=475】</a:t>
            </a:r>
          </a:p>
        </p:txBody>
      </p:sp>
      <p:sp>
        <p:nvSpPr>
          <p:cNvPr id="37" name="正方形/長方形 36"/>
          <p:cNvSpPr/>
          <p:nvPr/>
        </p:nvSpPr>
        <p:spPr>
          <a:xfrm>
            <a:off x="101868" y="1123528"/>
            <a:ext cx="3597922" cy="1500783"/>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41" name="テキスト ボックス 40"/>
          <p:cNvSpPr txBox="1"/>
          <p:nvPr/>
        </p:nvSpPr>
        <p:spPr>
          <a:xfrm>
            <a:off x="73109" y="1115292"/>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50" name="グラフ 49"/>
          <p:cNvGraphicFramePr>
            <a:graphicFrameLocks/>
          </p:cNvGraphicFramePr>
          <p:nvPr/>
        </p:nvGraphicFramePr>
        <p:xfrm>
          <a:off x="738525" y="1157208"/>
          <a:ext cx="2990024" cy="1549817"/>
        </p:xfrm>
        <a:graphic>
          <a:graphicData uri="http://schemas.openxmlformats.org/drawingml/2006/chart">
            <c:chart xmlns:c="http://schemas.openxmlformats.org/drawingml/2006/chart" xmlns:r="http://schemas.openxmlformats.org/officeDocument/2006/relationships" r:id="rId14"/>
          </a:graphicData>
        </a:graphic>
      </p:graphicFrame>
      <p:sp>
        <p:nvSpPr>
          <p:cNvPr id="51" name="正方形/長方形 50"/>
          <p:cNvSpPr/>
          <p:nvPr/>
        </p:nvSpPr>
        <p:spPr>
          <a:xfrm>
            <a:off x="-4996" y="-13010"/>
            <a:ext cx="9144000" cy="504000"/>
          </a:xfrm>
          <a:prstGeom prst="rect">
            <a:avLst/>
          </a:prstGeom>
          <a:solidFill>
            <a:schemeClr val="accent4"/>
          </a:solidFill>
          <a:ln w="25400" cap="flat" cmpd="sng" algn="ctr">
            <a:noFill/>
            <a:prstDash val="solid"/>
          </a:ln>
          <a:effectLst/>
        </p:spPr>
        <p:txBody>
          <a:bodyPr anchor="ctr"/>
          <a:lstStyle/>
          <a:p>
            <a:pPr lvl="0">
              <a:defRPr/>
            </a:pPr>
            <a:r>
              <a:rPr lang="ja-JP" altLang="en-US" sz="2000" kern="0" dirty="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質問３「あなたは、大阪で以下を行うことに対して、友人・知人に薦められますか。」</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100" kern="0" dirty="0">
              <a:solidFill>
                <a:srgbClr val="000000"/>
              </a:solidFill>
              <a:latin typeface="+mj-ea"/>
              <a:ea typeface="+mj-ea"/>
              <a:cs typeface="Meiryo UI" pitchFamily="50" charset="-128"/>
            </a:endParaRPr>
          </a:p>
          <a:p>
            <a:pPr lvl="0">
              <a:defRPr/>
            </a:pP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・買い物で訪れること　</a:t>
            </a:r>
          </a:p>
        </p:txBody>
      </p:sp>
    </p:spTree>
    <p:extLst>
      <p:ext uri="{BB962C8B-B14F-4D97-AF65-F5344CB8AC3E}">
        <p14:creationId xmlns:p14="http://schemas.microsoft.com/office/powerpoint/2010/main" val="349043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nvGraphicFramePr>
        <p:xfrm>
          <a:off x="88861" y="1117762"/>
          <a:ext cx="3240000" cy="1585908"/>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【n=185】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【n=187】</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【n=187】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【n=185】</a:t>
            </a:r>
            <a:endParaRPr kumimoji="1" lang="ja-JP" altLang="en-US" sz="1000" b="1" dirty="0"/>
          </a:p>
        </p:txBody>
      </p:sp>
      <p:sp>
        <p:nvSpPr>
          <p:cNvPr id="32" name="テキスト ボックス 31"/>
          <p:cNvSpPr txBox="1"/>
          <p:nvPr/>
        </p:nvSpPr>
        <p:spPr>
          <a:xfrm>
            <a:off x="7584301" y="263657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【n=194】</a:t>
            </a:r>
            <a:endParaRPr kumimoji="1" lang="ja-JP" altLang="en-US" sz="1000" b="1" dirty="0"/>
          </a:p>
        </p:txBody>
      </p:sp>
      <p:graphicFrame>
        <p:nvGraphicFramePr>
          <p:cNvPr id="35" name="グラフ 34"/>
          <p:cNvGraphicFramePr>
            <a:graphicFrameLocks/>
          </p:cNvGraphicFramePr>
          <p:nvPr/>
        </p:nvGraphicFramePr>
        <p:xfrm>
          <a:off x="3635237" y="2879004"/>
          <a:ext cx="2088000"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【n=322】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【n=215】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【n=205】</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【n=196】</a:t>
            </a:r>
            <a:endParaRPr kumimoji="1" lang="ja-JP" altLang="en-US" sz="1000" b="1" dirty="0"/>
          </a:p>
        </p:txBody>
      </p:sp>
      <p:sp>
        <p:nvSpPr>
          <p:cNvPr id="44" name="テキスト ボックス 43"/>
          <p:cNvSpPr txBox="1"/>
          <p:nvPr/>
        </p:nvSpPr>
        <p:spPr>
          <a:xfrm>
            <a:off x="2122758" y="4831890"/>
            <a:ext cx="1768433"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05399" y="4826468"/>
            <a:ext cx="2340010"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524297" y="4844579"/>
            <a:ext cx="1829767"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552873" y="4864845"/>
            <a:ext cx="1704332"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5426" y="4864845"/>
            <a:ext cx="2140897"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3" name="グラフ 52"/>
          <p:cNvGraphicFramePr>
            <a:graphicFrameLocks/>
          </p:cNvGraphicFramePr>
          <p:nvPr/>
        </p:nvGraphicFramePr>
        <p:xfrm>
          <a:off x="7031403" y="5121578"/>
          <a:ext cx="2088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 name="グラフ 53"/>
          <p:cNvGraphicFramePr>
            <a:graphicFrameLocks/>
          </p:cNvGraphicFramePr>
          <p:nvPr/>
        </p:nvGraphicFramePr>
        <p:xfrm>
          <a:off x="3800510" y="1148169"/>
          <a:ext cx="2347077" cy="16600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グラフ 54"/>
          <p:cNvGraphicFramePr>
            <a:graphicFrameLocks/>
          </p:cNvGraphicFramePr>
          <p:nvPr/>
        </p:nvGraphicFramePr>
        <p:xfrm>
          <a:off x="6648112" y="1206770"/>
          <a:ext cx="2373150" cy="15952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6" name="グラフ 55"/>
          <p:cNvGraphicFramePr>
            <a:graphicFrameLocks/>
          </p:cNvGraphicFramePr>
          <p:nvPr/>
        </p:nvGraphicFramePr>
        <p:xfrm>
          <a:off x="-160584" y="2813666"/>
          <a:ext cx="2094411" cy="16609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7" name="グラフ 56"/>
          <p:cNvGraphicFramePr>
            <a:graphicFrameLocks/>
          </p:cNvGraphicFramePr>
          <p:nvPr/>
        </p:nvGraphicFramePr>
        <p:xfrm>
          <a:off x="1656159" y="2813667"/>
          <a:ext cx="2138733" cy="16599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8" name="グラフ 57"/>
          <p:cNvGraphicFramePr>
            <a:graphicFrameLocks/>
          </p:cNvGraphicFramePr>
          <p:nvPr/>
        </p:nvGraphicFramePr>
        <p:xfrm>
          <a:off x="3472901" y="2813667"/>
          <a:ext cx="2138733" cy="165004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9" name="グラフ 58"/>
          <p:cNvGraphicFramePr>
            <a:graphicFrameLocks/>
          </p:cNvGraphicFramePr>
          <p:nvPr/>
        </p:nvGraphicFramePr>
        <p:xfrm>
          <a:off x="5393496" y="2812793"/>
          <a:ext cx="2135003" cy="163842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0" name="グラフ 59"/>
          <p:cNvGraphicFramePr>
            <a:graphicFrameLocks/>
          </p:cNvGraphicFramePr>
          <p:nvPr/>
        </p:nvGraphicFramePr>
        <p:xfrm>
          <a:off x="7210238" y="2801049"/>
          <a:ext cx="2071956" cy="165842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1" name="グラフ 60"/>
          <p:cNvGraphicFramePr>
            <a:graphicFrameLocks/>
          </p:cNvGraphicFramePr>
          <p:nvPr/>
        </p:nvGraphicFramePr>
        <p:xfrm>
          <a:off x="-160584" y="5108889"/>
          <a:ext cx="2144011" cy="163481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2" name="グラフ 61"/>
          <p:cNvGraphicFramePr>
            <a:graphicFrameLocks/>
          </p:cNvGraphicFramePr>
          <p:nvPr/>
        </p:nvGraphicFramePr>
        <p:xfrm>
          <a:off x="2062184" y="5136989"/>
          <a:ext cx="2227021" cy="160671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3" name="グラフ 62"/>
          <p:cNvGraphicFramePr>
            <a:graphicFrameLocks/>
          </p:cNvGraphicFramePr>
          <p:nvPr/>
        </p:nvGraphicFramePr>
        <p:xfrm>
          <a:off x="4504835" y="5136989"/>
          <a:ext cx="2126512" cy="160671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4" name="グラフ 63"/>
          <p:cNvGraphicFramePr>
            <a:graphicFrameLocks/>
          </p:cNvGraphicFramePr>
          <p:nvPr/>
        </p:nvGraphicFramePr>
        <p:xfrm>
          <a:off x="6876486" y="5136989"/>
          <a:ext cx="2084944" cy="1606710"/>
        </p:xfrm>
        <a:graphic>
          <a:graphicData uri="http://schemas.openxmlformats.org/drawingml/2006/chart">
            <c:chart xmlns:c="http://schemas.openxmlformats.org/drawingml/2006/chart" xmlns:r="http://schemas.openxmlformats.org/officeDocument/2006/relationships" r:id="rId15"/>
          </a:graphicData>
        </a:graphic>
      </p:graphicFrame>
      <p:sp>
        <p:nvSpPr>
          <p:cNvPr id="69" name="正方形/長方形 68"/>
          <p:cNvSpPr/>
          <p:nvPr/>
        </p:nvSpPr>
        <p:spPr>
          <a:xfrm>
            <a:off x="101868" y="552184"/>
            <a:ext cx="8940263" cy="5306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「薦められる」又は「どちらかというと薦められる」と回答した割合は、全体で約</a:t>
            </a:r>
            <a:r>
              <a:rPr kumimoji="1" lang="en-US" altLang="ja-JP" sz="1200" dirty="0">
                <a:solidFill>
                  <a:prstClr val="black"/>
                </a:solidFill>
                <a:latin typeface="+mn-ea"/>
                <a:cs typeface="Meiryo UI" panose="020B0604030504040204" pitchFamily="50" charset="-128"/>
              </a:rPr>
              <a:t>83</a:t>
            </a:r>
            <a:r>
              <a:rPr kumimoji="1" lang="ja-JP" altLang="en-US" sz="1200" dirty="0">
                <a:solidFill>
                  <a:prstClr val="black"/>
                </a:solidFill>
                <a:latin typeface="+mn-ea"/>
                <a:cs typeface="Meiryo UI" panose="020B0604030504040204" pitchFamily="50" charset="-128"/>
              </a:rPr>
              <a:t>％。友人・知人に薦められると回答した割合が極めて高い。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定住者と移住者、年代別、地域別ともに、回答割合に大きな差はみられない。</a:t>
            </a: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【n=467】</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【n=471】</a:t>
            </a:r>
          </a:p>
        </p:txBody>
      </p:sp>
      <p:sp>
        <p:nvSpPr>
          <p:cNvPr id="39" name="正方形/長方形 38"/>
          <p:cNvSpPr/>
          <p:nvPr/>
        </p:nvSpPr>
        <p:spPr>
          <a:xfrm>
            <a:off x="101868" y="1145861"/>
            <a:ext cx="3597922" cy="147845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41" name="テキスト ボックス 40"/>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a:t>【n=1,000】</a:t>
            </a:r>
            <a:endParaRPr kumimoji="1" lang="ja-JP" altLang="en-US" sz="1000" b="1" dirty="0"/>
          </a:p>
        </p:txBody>
      </p:sp>
      <p:graphicFrame>
        <p:nvGraphicFramePr>
          <p:cNvPr id="50" name="グラフ 49"/>
          <p:cNvGraphicFramePr>
            <a:graphicFrameLocks/>
          </p:cNvGraphicFramePr>
          <p:nvPr/>
        </p:nvGraphicFramePr>
        <p:xfrm>
          <a:off x="384098" y="1105156"/>
          <a:ext cx="3202404" cy="1667804"/>
        </p:xfrm>
        <a:graphic>
          <a:graphicData uri="http://schemas.openxmlformats.org/drawingml/2006/chart">
            <c:chart xmlns:c="http://schemas.openxmlformats.org/drawingml/2006/chart" xmlns:r="http://schemas.openxmlformats.org/officeDocument/2006/relationships" r:id="rId16"/>
          </a:graphicData>
        </a:graphic>
      </p:graphicFrame>
      <p:sp>
        <p:nvSpPr>
          <p:cNvPr id="51" name="正方形/長方形 50"/>
          <p:cNvSpPr/>
          <p:nvPr/>
        </p:nvSpPr>
        <p:spPr>
          <a:xfrm>
            <a:off x="-4996" y="-13010"/>
            <a:ext cx="9144000" cy="525628"/>
          </a:xfrm>
          <a:prstGeom prst="rect">
            <a:avLst/>
          </a:prstGeom>
          <a:solidFill>
            <a:srgbClr val="FFC000"/>
          </a:solidFill>
          <a:ln w="25400" cap="flat" cmpd="sng" algn="ctr">
            <a:noFill/>
            <a:prstDash val="solid"/>
          </a:ln>
          <a:effectLst/>
        </p:spPr>
        <p:txBody>
          <a:bodyPr anchor="ctr"/>
          <a:lstStyle/>
          <a:p>
            <a:pPr lvl="0">
              <a:defRPr/>
            </a:pPr>
            <a:r>
              <a:rPr lang="ja-JP" altLang="en-US" sz="2000" kern="0" dirty="0">
                <a:solidFill>
                  <a:srgbClr val="000000"/>
                </a:solidFill>
                <a:latin typeface="+mn-ea"/>
                <a:cs typeface="Meiryo UI" pitchFamily="50" charset="-128"/>
              </a:rPr>
              <a:t>結果概要 </a:t>
            </a:r>
            <a:r>
              <a:rPr lang="en-US" altLang="ja-JP" sz="1400" kern="0" dirty="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質問３「あなたは、大阪で以下を行うことに対して、友人・知人に薦められますか。」</a:t>
            </a:r>
            <a:r>
              <a:rPr lang="en-US" altLang="ja-JP" sz="1400" kern="0" dirty="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 </a:t>
            </a:r>
            <a:endParaRPr lang="en-US" altLang="ja-JP" sz="1400" kern="0" dirty="0">
              <a:solidFill>
                <a:srgbClr val="000000"/>
              </a:solidFill>
              <a:latin typeface="+mn-ea"/>
              <a:cs typeface="Meiryo UI" pitchFamily="50" charset="-128"/>
            </a:endParaRPr>
          </a:p>
          <a:p>
            <a:pPr lvl="0">
              <a:defRPr/>
            </a:pPr>
            <a:r>
              <a:rPr lang="ja-JP" altLang="en-US" sz="1100" kern="0" dirty="0">
                <a:solidFill>
                  <a:srgbClr val="000000"/>
                </a:solidFill>
                <a:latin typeface="+mn-ea"/>
                <a:cs typeface="Meiryo UI" pitchFamily="50" charset="-128"/>
              </a:rPr>
              <a:t>　　　　　　　　</a:t>
            </a:r>
            <a:r>
              <a:rPr lang="ja-JP" altLang="en-US" sz="1400" kern="0" dirty="0">
                <a:solidFill>
                  <a:srgbClr val="000000"/>
                </a:solidFill>
                <a:latin typeface="+mn-ea"/>
                <a:cs typeface="Meiryo UI" pitchFamily="50" charset="-128"/>
              </a:rPr>
              <a:t>・遊びで訪れること</a:t>
            </a:r>
          </a:p>
        </p:txBody>
      </p:sp>
    </p:spTree>
    <p:extLst>
      <p:ext uri="{BB962C8B-B14F-4D97-AF65-F5344CB8AC3E}">
        <p14:creationId xmlns:p14="http://schemas.microsoft.com/office/powerpoint/2010/main" val="33957901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17033</Words>
  <Application>Microsoft Office PowerPoint</Application>
  <PresentationFormat>画面に合わせる (4:3)</PresentationFormat>
  <Paragraphs>2001</Paragraphs>
  <Slides>54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54</vt:i4>
      </vt:variant>
    </vt:vector>
  </HeadingPairs>
  <TitlesOfParts>
    <vt:vector size="64" baseType="lpstr">
      <vt:lpstr>BIZ UDゴシック</vt:lpstr>
      <vt:lpstr>Meiryo UI</vt:lpstr>
      <vt:lpstr>ＭＳ Ｐゴシック</vt:lpstr>
      <vt:lpstr>UD デジタル 教科書体 NK-R</vt:lpstr>
      <vt:lpstr>游ゴシック</vt:lpstr>
      <vt:lpstr>Arial</vt:lpstr>
      <vt:lpstr>Calibri</vt:lpstr>
      <vt:lpstr>Times New Roman</vt:lpstr>
      <vt:lpstr>Wingdings</vt:lpstr>
      <vt:lpstr>Office テーマ</vt:lpstr>
      <vt:lpstr>第６章関係</vt:lpstr>
      <vt:lpstr>PowerPoint プレゼンテーション</vt:lpstr>
      <vt:lpstr>PowerPoint プレゼンテーション</vt:lpstr>
      <vt:lpstr>PowerPoint プレゼンテーション</vt:lpstr>
      <vt:lpstr>府民アンケート調査について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大学生との意見交換について</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2022-09-28T11:08:11Z</dcterms:modified>
</cp:coreProperties>
</file>