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67" r:id="rId2"/>
    <p:sldId id="326" r:id="rId3"/>
    <p:sldId id="409" r:id="rId4"/>
    <p:sldId id="311" r:id="rId5"/>
    <p:sldId id="386" r:id="rId6"/>
    <p:sldId id="315" r:id="rId7"/>
    <p:sldId id="387" r:id="rId8"/>
    <p:sldId id="408" r:id="rId9"/>
    <p:sldId id="382" r:id="rId10"/>
    <p:sldId id="379" r:id="rId11"/>
    <p:sldId id="389" r:id="rId12"/>
    <p:sldId id="385" r:id="rId13"/>
    <p:sldId id="413" r:id="rId14"/>
    <p:sldId id="411" r:id="rId15"/>
    <p:sldId id="320" r:id="rId16"/>
    <p:sldId id="333" r:id="rId17"/>
    <p:sldId id="325" r:id="rId18"/>
    <p:sldId id="412" r:id="rId19"/>
    <p:sldId id="410" r:id="rId20"/>
    <p:sldId id="275" r:id="rId21"/>
    <p:sldId id="269" r:id="rId22"/>
    <p:sldId id="404" r:id="rId23"/>
    <p:sldId id="400" r:id="rId24"/>
    <p:sldId id="402" r:id="rId25"/>
    <p:sldId id="301" r:id="rId26"/>
    <p:sldId id="383" r:id="rId27"/>
    <p:sldId id="390" r:id="rId28"/>
    <p:sldId id="328" r:id="rId29"/>
    <p:sldId id="384" r:id="rId30"/>
    <p:sldId id="414" r:id="rId31"/>
    <p:sldId id="416" r:id="rId32"/>
    <p:sldId id="265" r:id="rId33"/>
    <p:sldId id="391" r:id="rId34"/>
    <p:sldId id="261" r:id="rId3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米澤　育民" initials="米澤　育民"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6F3"/>
    <a:srgbClr val="0000CC"/>
    <a:srgbClr val="99FFCC"/>
    <a:srgbClr val="8492E2"/>
    <a:srgbClr val="CC0099"/>
    <a:srgbClr val="FFCC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68" autoAdjust="0"/>
    <p:restoredTop sz="94274" autoAdjust="0"/>
  </p:normalViewPr>
  <p:slideViewPr>
    <p:cSldViewPr snapToGrid="0">
      <p:cViewPr varScale="1">
        <p:scale>
          <a:sx n="70" d="100"/>
          <a:sy n="70" d="100"/>
        </p:scale>
        <p:origin x="972" y="66"/>
      </p:cViewPr>
      <p:guideLst/>
    </p:cSldViewPr>
  </p:slideViewPr>
  <p:notesTextViewPr>
    <p:cViewPr>
      <p:scale>
        <a:sx n="1" d="1"/>
        <a:sy n="1" d="1"/>
      </p:scale>
      <p:origin x="0" y="0"/>
    </p:cViewPr>
  </p:notesTextViewPr>
  <p:sorterViewPr>
    <p:cViewPr varScale="1">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18621" cy="494813"/>
          </a:xfrm>
          <a:prstGeom prst="rect">
            <a:avLst/>
          </a:prstGeom>
        </p:spPr>
        <p:txBody>
          <a:bodyPr vert="horz" lIns="90617" tIns="45307" rIns="90617" bIns="4530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4" y="3"/>
            <a:ext cx="2918621" cy="494813"/>
          </a:xfrm>
          <a:prstGeom prst="rect">
            <a:avLst/>
          </a:prstGeom>
        </p:spPr>
        <p:txBody>
          <a:bodyPr vert="horz" lIns="90617" tIns="45307" rIns="90617" bIns="45307" rtlCol="0"/>
          <a:lstStyle>
            <a:lvl1pPr algn="r">
              <a:defRPr sz="1200"/>
            </a:lvl1pPr>
          </a:lstStyle>
          <a:p>
            <a:fld id="{E79E73F6-E227-4238-8557-B579A0085B3E}" type="datetimeFigureOut">
              <a:rPr kumimoji="1" lang="ja-JP" altLang="en-US" smtClean="0"/>
              <a:t>2021/11/11</a:t>
            </a:fld>
            <a:endParaRPr kumimoji="1" lang="ja-JP" altLang="en-US"/>
          </a:p>
        </p:txBody>
      </p:sp>
      <p:sp>
        <p:nvSpPr>
          <p:cNvPr id="4" name="フッター プレースホルダー 3"/>
          <p:cNvSpPr>
            <a:spLocks noGrp="1"/>
          </p:cNvSpPr>
          <p:nvPr>
            <p:ph type="ftr" sz="quarter" idx="2"/>
          </p:nvPr>
        </p:nvSpPr>
        <p:spPr>
          <a:xfrm>
            <a:off x="3" y="9371503"/>
            <a:ext cx="2918621" cy="494813"/>
          </a:xfrm>
          <a:prstGeom prst="rect">
            <a:avLst/>
          </a:prstGeom>
        </p:spPr>
        <p:txBody>
          <a:bodyPr vert="horz" lIns="90617" tIns="45307" rIns="90617" bIns="4530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4" y="9371503"/>
            <a:ext cx="2918621" cy="494813"/>
          </a:xfrm>
          <a:prstGeom prst="rect">
            <a:avLst/>
          </a:prstGeom>
        </p:spPr>
        <p:txBody>
          <a:bodyPr vert="horz" lIns="90617" tIns="45307" rIns="90617" bIns="45307" rtlCol="0" anchor="b"/>
          <a:lstStyle>
            <a:lvl1pPr algn="r">
              <a:defRPr sz="1200"/>
            </a:lvl1pPr>
          </a:lstStyle>
          <a:p>
            <a:fld id="{711D5BD9-7CD7-4747-A4C9-CE1DFC7B80EB}" type="slidenum">
              <a:rPr kumimoji="1" lang="ja-JP" altLang="en-US" smtClean="0"/>
              <a:t>‹#›</a:t>
            </a:fld>
            <a:endParaRPr kumimoji="1" lang="ja-JP" altLang="en-US"/>
          </a:p>
        </p:txBody>
      </p:sp>
    </p:spTree>
    <p:extLst>
      <p:ext uri="{BB962C8B-B14F-4D97-AF65-F5344CB8AC3E}">
        <p14:creationId xmlns:p14="http://schemas.microsoft.com/office/powerpoint/2010/main" val="4065801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0"/>
            <a:ext cx="2919413" cy="495300"/>
          </a:xfrm>
          <a:prstGeom prst="rect">
            <a:avLst/>
          </a:prstGeom>
        </p:spPr>
        <p:txBody>
          <a:bodyPr vert="horz" lIns="91357" tIns="45681" rIns="91357" bIns="4568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4763" y="0"/>
            <a:ext cx="2919412" cy="495300"/>
          </a:xfrm>
          <a:prstGeom prst="rect">
            <a:avLst/>
          </a:prstGeom>
        </p:spPr>
        <p:txBody>
          <a:bodyPr vert="horz" lIns="91357" tIns="45681" rIns="91357" bIns="45681" rtlCol="0"/>
          <a:lstStyle>
            <a:lvl1pPr algn="r">
              <a:defRPr sz="1200"/>
            </a:lvl1pPr>
          </a:lstStyle>
          <a:p>
            <a:fld id="{B0338111-97D9-4D54-8D73-1CDBE5F242F3}" type="datetimeFigureOut">
              <a:rPr kumimoji="1" lang="ja-JP" altLang="en-US" smtClean="0"/>
              <a:t>2021/11/11</a:t>
            </a:fld>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357" tIns="45681" rIns="91357" bIns="45681" rtlCol="0" anchor="ctr"/>
          <a:lstStyle/>
          <a:p>
            <a:endParaRPr lang="ja-JP" altLang="en-US" dirty="0"/>
          </a:p>
        </p:txBody>
      </p:sp>
      <p:sp>
        <p:nvSpPr>
          <p:cNvPr id="5" name="ノート プレースホルダー 4"/>
          <p:cNvSpPr>
            <a:spLocks noGrp="1"/>
          </p:cNvSpPr>
          <p:nvPr>
            <p:ph type="body" sz="quarter" idx="3"/>
          </p:nvPr>
        </p:nvSpPr>
        <p:spPr>
          <a:xfrm>
            <a:off x="673111" y="4748214"/>
            <a:ext cx="5389563" cy="3884612"/>
          </a:xfrm>
          <a:prstGeom prst="rect">
            <a:avLst/>
          </a:prstGeom>
        </p:spPr>
        <p:txBody>
          <a:bodyPr vert="horz" lIns="91357" tIns="45681" rIns="91357" bIns="456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9371013"/>
            <a:ext cx="2919413" cy="495300"/>
          </a:xfrm>
          <a:prstGeom prst="rect">
            <a:avLst/>
          </a:prstGeom>
        </p:spPr>
        <p:txBody>
          <a:bodyPr vert="horz" lIns="91357" tIns="45681" rIns="91357" bIns="4568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357" tIns="45681" rIns="91357" bIns="45681" rtlCol="0" anchor="b"/>
          <a:lstStyle>
            <a:lvl1pPr algn="r">
              <a:defRPr sz="1200"/>
            </a:lvl1pPr>
          </a:lstStyle>
          <a:p>
            <a:fld id="{2581634D-05D3-4D41-9B38-B57F14B38952}" type="slidenum">
              <a:rPr kumimoji="1" lang="ja-JP" altLang="en-US" smtClean="0"/>
              <a:t>‹#›</a:t>
            </a:fld>
            <a:endParaRPr kumimoji="1" lang="ja-JP" altLang="en-US" dirty="0"/>
          </a:p>
        </p:txBody>
      </p:sp>
    </p:spTree>
    <p:extLst>
      <p:ext uri="{BB962C8B-B14F-4D97-AF65-F5344CB8AC3E}">
        <p14:creationId xmlns:p14="http://schemas.microsoft.com/office/powerpoint/2010/main" val="16479971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1</a:t>
            </a:fld>
            <a:endParaRPr kumimoji="1" lang="ja-JP" altLang="en-US" dirty="0"/>
          </a:p>
        </p:txBody>
      </p:sp>
    </p:spTree>
    <p:extLst>
      <p:ext uri="{BB962C8B-B14F-4D97-AF65-F5344CB8AC3E}">
        <p14:creationId xmlns:p14="http://schemas.microsoft.com/office/powerpoint/2010/main" val="1838542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26</a:t>
            </a:fld>
            <a:endParaRPr kumimoji="1" lang="ja-JP" altLang="en-US" dirty="0"/>
          </a:p>
        </p:txBody>
      </p:sp>
    </p:spTree>
    <p:extLst>
      <p:ext uri="{BB962C8B-B14F-4D97-AF65-F5344CB8AC3E}">
        <p14:creationId xmlns:p14="http://schemas.microsoft.com/office/powerpoint/2010/main" val="4128708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27</a:t>
            </a:fld>
            <a:endParaRPr kumimoji="1" lang="ja-JP" altLang="en-US" dirty="0"/>
          </a:p>
        </p:txBody>
      </p:sp>
    </p:spTree>
    <p:extLst>
      <p:ext uri="{BB962C8B-B14F-4D97-AF65-F5344CB8AC3E}">
        <p14:creationId xmlns:p14="http://schemas.microsoft.com/office/powerpoint/2010/main" val="43855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887413" y="738188"/>
            <a:ext cx="4889500" cy="3668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2021/11/11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29</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122131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0750" y="747713"/>
            <a:ext cx="4965700"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53303" indent="-3779222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1076" fontAlgn="base">
              <a:spcBef>
                <a:spcPct val="0"/>
              </a:spcBef>
              <a:spcAft>
                <a:spcPct val="0"/>
              </a:spcAft>
              <a:defRPr kumimoji="1" sz="2400">
                <a:solidFill>
                  <a:schemeClr val="tx1"/>
                </a:solidFill>
                <a:latin typeface="Arial" charset="0"/>
                <a:ea typeface="ＭＳ Ｐゴシック" pitchFamily="4" charset="-128"/>
              </a:defRPr>
            </a:lvl6pPr>
            <a:lvl7pPr marL="922152" fontAlgn="base">
              <a:spcBef>
                <a:spcPct val="0"/>
              </a:spcBef>
              <a:spcAft>
                <a:spcPct val="0"/>
              </a:spcAft>
              <a:defRPr kumimoji="1" sz="2400">
                <a:solidFill>
                  <a:schemeClr val="tx1"/>
                </a:solidFill>
                <a:latin typeface="Arial" charset="0"/>
                <a:ea typeface="ＭＳ Ｐゴシック" pitchFamily="4" charset="-128"/>
              </a:defRPr>
            </a:lvl7pPr>
            <a:lvl8pPr marL="1383227" fontAlgn="base">
              <a:spcBef>
                <a:spcPct val="0"/>
              </a:spcBef>
              <a:spcAft>
                <a:spcPct val="0"/>
              </a:spcAft>
              <a:defRPr kumimoji="1" sz="2400">
                <a:solidFill>
                  <a:schemeClr val="tx1"/>
                </a:solidFill>
                <a:latin typeface="Arial" charset="0"/>
                <a:ea typeface="ＭＳ Ｐゴシック" pitchFamily="4" charset="-128"/>
              </a:defRPr>
            </a:lvl8pPr>
            <a:lvl9pPr marL="184430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2021/11/11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53303" indent="-3779222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1076" fontAlgn="base">
              <a:spcBef>
                <a:spcPct val="0"/>
              </a:spcBef>
              <a:spcAft>
                <a:spcPct val="0"/>
              </a:spcAft>
              <a:defRPr kumimoji="1" sz="2400">
                <a:solidFill>
                  <a:schemeClr val="tx1"/>
                </a:solidFill>
                <a:latin typeface="Arial" charset="0"/>
                <a:ea typeface="ＭＳ Ｐゴシック" pitchFamily="4" charset="-128"/>
              </a:defRPr>
            </a:lvl6pPr>
            <a:lvl7pPr marL="922152" fontAlgn="base">
              <a:spcBef>
                <a:spcPct val="0"/>
              </a:spcBef>
              <a:spcAft>
                <a:spcPct val="0"/>
              </a:spcAft>
              <a:defRPr kumimoji="1" sz="2400">
                <a:solidFill>
                  <a:schemeClr val="tx1"/>
                </a:solidFill>
                <a:latin typeface="Arial" charset="0"/>
                <a:ea typeface="ＭＳ Ｐゴシック" pitchFamily="4" charset="-128"/>
              </a:defRPr>
            </a:lvl7pPr>
            <a:lvl8pPr marL="1383227" fontAlgn="base">
              <a:spcBef>
                <a:spcPct val="0"/>
              </a:spcBef>
              <a:spcAft>
                <a:spcPct val="0"/>
              </a:spcAft>
              <a:defRPr kumimoji="1" sz="2400">
                <a:solidFill>
                  <a:schemeClr val="tx1"/>
                </a:solidFill>
                <a:latin typeface="Arial" charset="0"/>
                <a:ea typeface="ＭＳ Ｐゴシック" pitchFamily="4" charset="-128"/>
              </a:defRPr>
            </a:lvl8pPr>
            <a:lvl9pPr marL="184430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30</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53303" indent="-3779222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1076" fontAlgn="base">
              <a:spcBef>
                <a:spcPct val="0"/>
              </a:spcBef>
              <a:spcAft>
                <a:spcPct val="0"/>
              </a:spcAft>
              <a:defRPr kumimoji="1" sz="2400">
                <a:solidFill>
                  <a:schemeClr val="tx1"/>
                </a:solidFill>
                <a:latin typeface="Arial" charset="0"/>
                <a:ea typeface="ＭＳ Ｐゴシック" pitchFamily="4" charset="-128"/>
              </a:defRPr>
            </a:lvl6pPr>
            <a:lvl7pPr marL="922152" fontAlgn="base">
              <a:spcBef>
                <a:spcPct val="0"/>
              </a:spcBef>
              <a:spcAft>
                <a:spcPct val="0"/>
              </a:spcAft>
              <a:defRPr kumimoji="1" sz="2400">
                <a:solidFill>
                  <a:schemeClr val="tx1"/>
                </a:solidFill>
                <a:latin typeface="Arial" charset="0"/>
                <a:ea typeface="ＭＳ Ｐゴシック" pitchFamily="4" charset="-128"/>
              </a:defRPr>
            </a:lvl7pPr>
            <a:lvl8pPr marL="1383227" fontAlgn="base">
              <a:spcBef>
                <a:spcPct val="0"/>
              </a:spcBef>
              <a:spcAft>
                <a:spcPct val="0"/>
              </a:spcAft>
              <a:defRPr kumimoji="1" sz="2400">
                <a:solidFill>
                  <a:schemeClr val="tx1"/>
                </a:solidFill>
                <a:latin typeface="Arial" charset="0"/>
                <a:ea typeface="ＭＳ Ｐゴシック" pitchFamily="4" charset="-128"/>
              </a:defRPr>
            </a:lvl8pPr>
            <a:lvl9pPr marL="184430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53303" indent="-3779222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1076" fontAlgn="base">
              <a:spcBef>
                <a:spcPct val="0"/>
              </a:spcBef>
              <a:spcAft>
                <a:spcPct val="0"/>
              </a:spcAft>
              <a:defRPr kumimoji="1" sz="2400">
                <a:solidFill>
                  <a:schemeClr val="tx1"/>
                </a:solidFill>
                <a:latin typeface="Arial" charset="0"/>
                <a:ea typeface="ＭＳ Ｐゴシック" pitchFamily="4" charset="-128"/>
              </a:defRPr>
            </a:lvl6pPr>
            <a:lvl7pPr marL="922152" fontAlgn="base">
              <a:spcBef>
                <a:spcPct val="0"/>
              </a:spcBef>
              <a:spcAft>
                <a:spcPct val="0"/>
              </a:spcAft>
              <a:defRPr kumimoji="1" sz="2400">
                <a:solidFill>
                  <a:schemeClr val="tx1"/>
                </a:solidFill>
                <a:latin typeface="Arial" charset="0"/>
                <a:ea typeface="ＭＳ Ｐゴシック" pitchFamily="4" charset="-128"/>
              </a:defRPr>
            </a:lvl7pPr>
            <a:lvl8pPr marL="1383227" fontAlgn="base">
              <a:spcBef>
                <a:spcPct val="0"/>
              </a:spcBef>
              <a:spcAft>
                <a:spcPct val="0"/>
              </a:spcAft>
              <a:defRPr kumimoji="1" sz="2400">
                <a:solidFill>
                  <a:schemeClr val="tx1"/>
                </a:solidFill>
                <a:latin typeface="Arial" charset="0"/>
                <a:ea typeface="ＭＳ Ｐゴシック" pitchFamily="4" charset="-128"/>
              </a:defRPr>
            </a:lvl8pPr>
            <a:lvl9pPr marL="184430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464827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0750" y="747713"/>
            <a:ext cx="4965700"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53303" indent="-3779222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1076" fontAlgn="base">
              <a:spcBef>
                <a:spcPct val="0"/>
              </a:spcBef>
              <a:spcAft>
                <a:spcPct val="0"/>
              </a:spcAft>
              <a:defRPr kumimoji="1" sz="2400">
                <a:solidFill>
                  <a:schemeClr val="tx1"/>
                </a:solidFill>
                <a:latin typeface="Arial" charset="0"/>
                <a:ea typeface="ＭＳ Ｐゴシック" pitchFamily="4" charset="-128"/>
              </a:defRPr>
            </a:lvl6pPr>
            <a:lvl7pPr marL="922152" fontAlgn="base">
              <a:spcBef>
                <a:spcPct val="0"/>
              </a:spcBef>
              <a:spcAft>
                <a:spcPct val="0"/>
              </a:spcAft>
              <a:defRPr kumimoji="1" sz="2400">
                <a:solidFill>
                  <a:schemeClr val="tx1"/>
                </a:solidFill>
                <a:latin typeface="Arial" charset="0"/>
                <a:ea typeface="ＭＳ Ｐゴシック" pitchFamily="4" charset="-128"/>
              </a:defRPr>
            </a:lvl7pPr>
            <a:lvl8pPr marL="1383227" fontAlgn="base">
              <a:spcBef>
                <a:spcPct val="0"/>
              </a:spcBef>
              <a:spcAft>
                <a:spcPct val="0"/>
              </a:spcAft>
              <a:defRPr kumimoji="1" sz="2400">
                <a:solidFill>
                  <a:schemeClr val="tx1"/>
                </a:solidFill>
                <a:latin typeface="Arial" charset="0"/>
                <a:ea typeface="ＭＳ Ｐゴシック" pitchFamily="4" charset="-128"/>
              </a:defRPr>
            </a:lvl8pPr>
            <a:lvl9pPr marL="184430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2021/11/11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53303" indent="-3779222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1076" fontAlgn="base">
              <a:spcBef>
                <a:spcPct val="0"/>
              </a:spcBef>
              <a:spcAft>
                <a:spcPct val="0"/>
              </a:spcAft>
              <a:defRPr kumimoji="1" sz="2400">
                <a:solidFill>
                  <a:schemeClr val="tx1"/>
                </a:solidFill>
                <a:latin typeface="Arial" charset="0"/>
                <a:ea typeface="ＭＳ Ｐゴシック" pitchFamily="4" charset="-128"/>
              </a:defRPr>
            </a:lvl6pPr>
            <a:lvl7pPr marL="922152" fontAlgn="base">
              <a:spcBef>
                <a:spcPct val="0"/>
              </a:spcBef>
              <a:spcAft>
                <a:spcPct val="0"/>
              </a:spcAft>
              <a:defRPr kumimoji="1" sz="2400">
                <a:solidFill>
                  <a:schemeClr val="tx1"/>
                </a:solidFill>
                <a:latin typeface="Arial" charset="0"/>
                <a:ea typeface="ＭＳ Ｐゴシック" pitchFamily="4" charset="-128"/>
              </a:defRPr>
            </a:lvl7pPr>
            <a:lvl8pPr marL="1383227" fontAlgn="base">
              <a:spcBef>
                <a:spcPct val="0"/>
              </a:spcBef>
              <a:spcAft>
                <a:spcPct val="0"/>
              </a:spcAft>
              <a:defRPr kumimoji="1" sz="2400">
                <a:solidFill>
                  <a:schemeClr val="tx1"/>
                </a:solidFill>
                <a:latin typeface="Arial" charset="0"/>
                <a:ea typeface="ＭＳ Ｐゴシック" pitchFamily="4" charset="-128"/>
              </a:defRPr>
            </a:lvl8pPr>
            <a:lvl9pPr marL="184430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31</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53303" indent="-3779222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1076" fontAlgn="base">
              <a:spcBef>
                <a:spcPct val="0"/>
              </a:spcBef>
              <a:spcAft>
                <a:spcPct val="0"/>
              </a:spcAft>
              <a:defRPr kumimoji="1" sz="2400">
                <a:solidFill>
                  <a:schemeClr val="tx1"/>
                </a:solidFill>
                <a:latin typeface="Arial" charset="0"/>
                <a:ea typeface="ＭＳ Ｐゴシック" pitchFamily="4" charset="-128"/>
              </a:defRPr>
            </a:lvl6pPr>
            <a:lvl7pPr marL="922152" fontAlgn="base">
              <a:spcBef>
                <a:spcPct val="0"/>
              </a:spcBef>
              <a:spcAft>
                <a:spcPct val="0"/>
              </a:spcAft>
              <a:defRPr kumimoji="1" sz="2400">
                <a:solidFill>
                  <a:schemeClr val="tx1"/>
                </a:solidFill>
                <a:latin typeface="Arial" charset="0"/>
                <a:ea typeface="ＭＳ Ｐゴシック" pitchFamily="4" charset="-128"/>
              </a:defRPr>
            </a:lvl7pPr>
            <a:lvl8pPr marL="1383227" fontAlgn="base">
              <a:spcBef>
                <a:spcPct val="0"/>
              </a:spcBef>
              <a:spcAft>
                <a:spcPct val="0"/>
              </a:spcAft>
              <a:defRPr kumimoji="1" sz="2400">
                <a:solidFill>
                  <a:schemeClr val="tx1"/>
                </a:solidFill>
                <a:latin typeface="Arial" charset="0"/>
                <a:ea typeface="ＭＳ Ｐゴシック" pitchFamily="4" charset="-128"/>
              </a:defRPr>
            </a:lvl8pPr>
            <a:lvl9pPr marL="184430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53303" indent="-3779222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1076" fontAlgn="base">
              <a:spcBef>
                <a:spcPct val="0"/>
              </a:spcBef>
              <a:spcAft>
                <a:spcPct val="0"/>
              </a:spcAft>
              <a:defRPr kumimoji="1" sz="2400">
                <a:solidFill>
                  <a:schemeClr val="tx1"/>
                </a:solidFill>
                <a:latin typeface="Arial" charset="0"/>
                <a:ea typeface="ＭＳ Ｐゴシック" pitchFamily="4" charset="-128"/>
              </a:defRPr>
            </a:lvl6pPr>
            <a:lvl7pPr marL="922152" fontAlgn="base">
              <a:spcBef>
                <a:spcPct val="0"/>
              </a:spcBef>
              <a:spcAft>
                <a:spcPct val="0"/>
              </a:spcAft>
              <a:defRPr kumimoji="1" sz="2400">
                <a:solidFill>
                  <a:schemeClr val="tx1"/>
                </a:solidFill>
                <a:latin typeface="Arial" charset="0"/>
                <a:ea typeface="ＭＳ Ｐゴシック" pitchFamily="4" charset="-128"/>
              </a:defRPr>
            </a:lvl7pPr>
            <a:lvl8pPr marL="1383227" fontAlgn="base">
              <a:spcBef>
                <a:spcPct val="0"/>
              </a:spcBef>
              <a:spcAft>
                <a:spcPct val="0"/>
              </a:spcAft>
              <a:defRPr kumimoji="1" sz="2400">
                <a:solidFill>
                  <a:schemeClr val="tx1"/>
                </a:solidFill>
                <a:latin typeface="Arial" charset="0"/>
                <a:ea typeface="ＭＳ Ｐゴシック" pitchFamily="4" charset="-128"/>
              </a:defRPr>
            </a:lvl8pPr>
            <a:lvl9pPr marL="184430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4315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2021/11/11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32</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B3218-0033-4CBD-8E23-F6B3EFC9F76E}" type="slidenum">
              <a:rPr kumimoji="1" lang="ja-JP" altLang="en-US" smtClean="0"/>
              <a:t>34</a:t>
            </a:fld>
            <a:endParaRPr kumimoji="1" lang="ja-JP" altLang="en-US"/>
          </a:p>
        </p:txBody>
      </p:sp>
    </p:spTree>
    <p:extLst>
      <p:ext uri="{BB962C8B-B14F-4D97-AF65-F5344CB8AC3E}">
        <p14:creationId xmlns:p14="http://schemas.microsoft.com/office/powerpoint/2010/main" val="366915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5</a:t>
            </a:fld>
            <a:endParaRPr kumimoji="1" lang="ja-JP" altLang="en-US" dirty="0"/>
          </a:p>
        </p:txBody>
      </p:sp>
    </p:spTree>
    <p:extLst>
      <p:ext uri="{BB962C8B-B14F-4D97-AF65-F5344CB8AC3E}">
        <p14:creationId xmlns:p14="http://schemas.microsoft.com/office/powerpoint/2010/main" val="22145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887413" y="738188"/>
            <a:ext cx="4889500" cy="3668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2021/11/11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6</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57966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2021/11/11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9</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82437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2021/11/11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10</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11896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887413" y="738188"/>
            <a:ext cx="4889500" cy="3668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2021/11/11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15</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339892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887413" y="738188"/>
            <a:ext cx="4889500" cy="3668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2021/11/11</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17</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587703" indent="-37134648">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3055" fontAlgn="base">
              <a:spcBef>
                <a:spcPct val="0"/>
              </a:spcBef>
              <a:spcAft>
                <a:spcPct val="0"/>
              </a:spcAft>
              <a:defRPr kumimoji="1" sz="2400">
                <a:solidFill>
                  <a:schemeClr val="tx1"/>
                </a:solidFill>
                <a:latin typeface="Arial" charset="0"/>
                <a:ea typeface="ＭＳ Ｐゴシック" pitchFamily="4" charset="-128"/>
              </a:defRPr>
            </a:lvl6pPr>
            <a:lvl7pPr marL="906107" fontAlgn="base">
              <a:spcBef>
                <a:spcPct val="0"/>
              </a:spcBef>
              <a:spcAft>
                <a:spcPct val="0"/>
              </a:spcAft>
              <a:defRPr kumimoji="1" sz="2400">
                <a:solidFill>
                  <a:schemeClr val="tx1"/>
                </a:solidFill>
                <a:latin typeface="Arial" charset="0"/>
                <a:ea typeface="ＭＳ Ｐゴシック" pitchFamily="4" charset="-128"/>
              </a:defRPr>
            </a:lvl7pPr>
            <a:lvl8pPr marL="1359161" fontAlgn="base">
              <a:spcBef>
                <a:spcPct val="0"/>
              </a:spcBef>
              <a:spcAft>
                <a:spcPct val="0"/>
              </a:spcAft>
              <a:defRPr kumimoji="1" sz="2400">
                <a:solidFill>
                  <a:schemeClr val="tx1"/>
                </a:solidFill>
                <a:latin typeface="Arial" charset="0"/>
                <a:ea typeface="ＭＳ Ｐゴシック" pitchFamily="4" charset="-128"/>
              </a:defRPr>
            </a:lvl8pPr>
            <a:lvl9pPr marL="181221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47731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16388"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fld id="{DC4838CE-1452-4BD2-B2E1-E635147265E6}" type="datetime1">
              <a:rPr lang="ja-JP" altLang="en-US" sz="1200"/>
              <a:pPr/>
              <a:t>2021/11/11</a:t>
            </a:fld>
            <a:endParaRPr lang="en-US" altLang="ja-JP" sz="1200" dirty="0"/>
          </a:p>
        </p:txBody>
      </p:sp>
      <p:sp>
        <p:nvSpPr>
          <p:cNvPr id="1638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fld id="{A0C2CBD5-D4EC-4119-A784-CB2ECE974A70}" type="slidenum">
              <a:rPr lang="en-US" altLang="ja-JP" sz="1200"/>
              <a:pPr/>
              <a:t>20</a:t>
            </a:fld>
            <a:endParaRPr lang="en-US" altLang="ja-JP" sz="1200" dirty="0"/>
          </a:p>
        </p:txBody>
      </p:sp>
      <p:sp>
        <p:nvSpPr>
          <p:cNvPr id="16390"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16391"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3370" indent="-37466272">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099" fontAlgn="base">
              <a:spcBef>
                <a:spcPct val="0"/>
              </a:spcBef>
              <a:spcAft>
                <a:spcPct val="0"/>
              </a:spcAft>
              <a:defRPr kumimoji="1" sz="2400">
                <a:solidFill>
                  <a:schemeClr val="tx1"/>
                </a:solidFill>
                <a:latin typeface="Arial" charset="0"/>
                <a:ea typeface="ＭＳ Ｐゴシック" pitchFamily="4" charset="-128"/>
              </a:defRPr>
            </a:lvl6pPr>
            <a:lvl7pPr marL="914199" fontAlgn="base">
              <a:spcBef>
                <a:spcPct val="0"/>
              </a:spcBef>
              <a:spcAft>
                <a:spcPct val="0"/>
              </a:spcAft>
              <a:defRPr kumimoji="1" sz="2400">
                <a:solidFill>
                  <a:schemeClr val="tx1"/>
                </a:solidFill>
                <a:latin typeface="Arial" charset="0"/>
                <a:ea typeface="ＭＳ Ｐゴシック" pitchFamily="4" charset="-128"/>
              </a:defRPr>
            </a:lvl7pPr>
            <a:lvl8pPr marL="1371297" fontAlgn="base">
              <a:spcBef>
                <a:spcPct val="0"/>
              </a:spcBef>
              <a:spcAft>
                <a:spcPct val="0"/>
              </a:spcAft>
              <a:defRPr kumimoji="1" sz="2400">
                <a:solidFill>
                  <a:schemeClr val="tx1"/>
                </a:solidFill>
                <a:latin typeface="Arial" charset="0"/>
                <a:ea typeface="ＭＳ Ｐゴシック" pitchFamily="4" charset="-128"/>
              </a:defRPr>
            </a:lvl8pPr>
            <a:lvl9pPr marL="1828396"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6078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25</a:t>
            </a:fld>
            <a:endParaRPr kumimoji="1" lang="ja-JP" altLang="en-US" dirty="0"/>
          </a:p>
        </p:txBody>
      </p:sp>
    </p:spTree>
    <p:extLst>
      <p:ext uri="{BB962C8B-B14F-4D97-AF65-F5344CB8AC3E}">
        <p14:creationId xmlns:p14="http://schemas.microsoft.com/office/powerpoint/2010/main" val="213099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2021/11/11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3015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2021/11/11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76888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2021/11/11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71773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2021/11/11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30445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2021/11/11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02935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B81C0B-2D4B-49BF-9C8D-68C0B5C13C7B}" type="datetimeFigureOut">
              <a:rPr kumimoji="1" lang="ja-JP" altLang="en-US" smtClean="0"/>
              <a:t>2021/11/11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79119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B81C0B-2D4B-49BF-9C8D-68C0B5C13C7B}" type="datetimeFigureOut">
              <a:rPr kumimoji="1" lang="ja-JP" altLang="en-US" smtClean="0"/>
              <a:t>2021/11/11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96902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B81C0B-2D4B-49BF-9C8D-68C0B5C13C7B}" type="datetimeFigureOut">
              <a:rPr kumimoji="1" lang="ja-JP" altLang="en-US" smtClean="0"/>
              <a:t>2021/11/11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90029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81C0B-2D4B-49BF-9C8D-68C0B5C13C7B}" type="datetimeFigureOut">
              <a:rPr kumimoji="1" lang="ja-JP" altLang="en-US" smtClean="0"/>
              <a:t>2021/11/11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221699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B81C0B-2D4B-49BF-9C8D-68C0B5C13C7B}" type="datetimeFigureOut">
              <a:rPr kumimoji="1" lang="ja-JP" altLang="en-US" smtClean="0"/>
              <a:t>2021/11/11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89868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B81C0B-2D4B-49BF-9C8D-68C0B5C13C7B}" type="datetimeFigureOut">
              <a:rPr kumimoji="1" lang="ja-JP" altLang="en-US" smtClean="0"/>
              <a:t>2021/11/11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81287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81C0B-2D4B-49BF-9C8D-68C0B5C13C7B}" type="datetimeFigureOut">
              <a:rPr kumimoji="1" lang="ja-JP" altLang="en-US" smtClean="0"/>
              <a:t>2021/11/11</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2403099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777760"/>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6"/>
          <p:cNvSpPr txBox="1"/>
          <p:nvPr/>
        </p:nvSpPr>
        <p:spPr>
          <a:xfrm>
            <a:off x="5728227" y="373325"/>
            <a:ext cx="341577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.15</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回副首都推進本部（大阪府市）会議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0" y="5203585"/>
            <a:ext cx="9144000" cy="13099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8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8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大阪府健康医療部／大阪市健康局</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0" y="2635088"/>
            <a:ext cx="9144000" cy="958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800"/>
              </a:spcBef>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大阪健康安全基盤研究所の取組みについて</a:t>
            </a:r>
          </a:p>
        </p:txBody>
      </p:sp>
    </p:spTree>
    <p:extLst>
      <p:ext uri="{BB962C8B-B14F-4D97-AF65-F5344CB8AC3E}">
        <p14:creationId xmlns:p14="http://schemas.microsoft.com/office/powerpoint/2010/main" val="111200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4433" y="964085"/>
            <a:ext cx="3833857" cy="5517014"/>
          </a:xfrm>
          <a:prstGeom prst="rect">
            <a:avLst/>
          </a:prstGeom>
        </p:spPr>
      </p:pic>
      <p:sp>
        <p:nvSpPr>
          <p:cNvPr id="2" name="円形吹き出し 1"/>
          <p:cNvSpPr/>
          <p:nvPr/>
        </p:nvSpPr>
        <p:spPr>
          <a:xfrm flipV="1">
            <a:off x="3645274" y="4128183"/>
            <a:ext cx="2727881" cy="885091"/>
          </a:xfrm>
          <a:prstGeom prst="wedgeEllipseCallout">
            <a:avLst>
              <a:gd name="adj1" fmla="val -22156"/>
              <a:gd name="adj2" fmla="val 64140"/>
            </a:avLst>
          </a:prstGeom>
          <a:solidFill>
            <a:schemeClr val="accent5">
              <a:lumMod val="20000"/>
              <a:lumOff val="80000"/>
            </a:schemeClr>
          </a:solid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pic>
        <p:nvPicPr>
          <p:cNvPr id="13" name="図 12"/>
          <p:cNvPicPr/>
          <p:nvPr/>
        </p:nvPicPr>
        <p:blipFill>
          <a:blip r:embed="rId4" cstate="print">
            <a:extLst>
              <a:ext uri="{28A0092B-C50C-407E-A947-70E740481C1C}">
                <a14:useLocalDpi xmlns:a14="http://schemas.microsoft.com/office/drawing/2010/main" val="0"/>
              </a:ext>
            </a:extLst>
          </a:blip>
          <a:stretch>
            <a:fillRect/>
          </a:stretch>
        </p:blipFill>
        <p:spPr>
          <a:xfrm>
            <a:off x="3906102" y="2781756"/>
            <a:ext cx="881192" cy="1130586"/>
          </a:xfrm>
          <a:prstGeom prst="rect">
            <a:avLst/>
          </a:prstGeom>
        </p:spPr>
      </p:pic>
      <p:sp>
        <p:nvSpPr>
          <p:cNvPr id="21" name="テキスト ボックス 17"/>
          <p:cNvSpPr txBox="1">
            <a:spLocks noChangeArrowheads="1"/>
          </p:cNvSpPr>
          <p:nvPr/>
        </p:nvSpPr>
        <p:spPr bwMode="auto">
          <a:xfrm>
            <a:off x="441284" y="1245406"/>
            <a:ext cx="57497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a:latin typeface="+mn-ea"/>
                <a:ea typeface="+mn-ea"/>
                <a:cs typeface="Meiryo UI" pitchFamily="50" charset="-128"/>
              </a:rPr>
              <a:t>○ </a:t>
            </a:r>
            <a:r>
              <a:rPr lang="en-US" altLang="ja-JP" sz="2000" b="1" dirty="0">
                <a:latin typeface="+mn-ea"/>
                <a:ea typeface="+mn-ea"/>
                <a:cs typeface="HG丸ｺﾞｼｯｸM-PRO"/>
              </a:rPr>
              <a:t>O-FEIT</a:t>
            </a:r>
            <a:r>
              <a:rPr lang="ja-JP" altLang="en-US" sz="2000" b="1" dirty="0">
                <a:latin typeface="+mn-ea"/>
                <a:ea typeface="+mn-ea"/>
                <a:cs typeface="HG丸ｺﾞｼｯｸM-PRO"/>
              </a:rPr>
              <a:t>活動　</a:t>
            </a:r>
            <a:r>
              <a:rPr lang="ja-JP" altLang="en-US" sz="2000" dirty="0">
                <a:latin typeface="+mn-ea"/>
                <a:ea typeface="+mn-ea"/>
                <a:cs typeface="HG丸ｺﾞｼｯｸM-PRO"/>
              </a:rPr>
              <a:t>②行政への助言</a:t>
            </a:r>
            <a:r>
              <a:rPr lang="ja-JP" altLang="en-US" sz="2000" dirty="0">
                <a:latin typeface="+mn-ea"/>
                <a:ea typeface="+mn-ea"/>
              </a:rPr>
              <a:t>　　　</a:t>
            </a:r>
            <a:r>
              <a:rPr lang="ja-JP" altLang="en-US" sz="2000" dirty="0">
                <a:latin typeface="+mn-ea"/>
                <a:ea typeface="+mn-ea"/>
                <a:cs typeface="HG丸ｺﾞｼｯｸM-PRO"/>
              </a:rPr>
              <a:t>　　　　</a:t>
            </a:r>
            <a:endParaRPr lang="en-US" altLang="ja-JP" sz="2000" dirty="0">
              <a:latin typeface="+mn-ea"/>
              <a:ea typeface="+mn-ea"/>
            </a:endParaRPr>
          </a:p>
        </p:txBody>
      </p:sp>
      <p:cxnSp>
        <p:nvCxnSpPr>
          <p:cNvPr id="94" name="直線矢印コネクタ 93"/>
          <p:cNvCxnSpPr/>
          <p:nvPr/>
        </p:nvCxnSpPr>
        <p:spPr>
          <a:xfrm flipV="1">
            <a:off x="4902563" y="2901312"/>
            <a:ext cx="1871216" cy="445738"/>
          </a:xfrm>
          <a:prstGeom prst="straightConnector1">
            <a:avLst/>
          </a:prstGeom>
          <a:ln w="6350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直線矢印コネクタ 105"/>
          <p:cNvCxnSpPr/>
          <p:nvPr/>
        </p:nvCxnSpPr>
        <p:spPr>
          <a:xfrm flipH="1" flipV="1">
            <a:off x="2547889" y="2385167"/>
            <a:ext cx="1098560" cy="516145"/>
          </a:xfrm>
          <a:prstGeom prst="straightConnector1">
            <a:avLst/>
          </a:prstGeom>
          <a:ln w="6350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132" name="正方形/長方形 131"/>
          <p:cNvSpPr/>
          <p:nvPr/>
        </p:nvSpPr>
        <p:spPr>
          <a:xfrm>
            <a:off x="1316855" y="3299110"/>
            <a:ext cx="2544420" cy="584775"/>
          </a:xfrm>
          <a:prstGeom prst="rect">
            <a:avLst/>
          </a:prstGeom>
        </p:spPr>
        <p:txBody>
          <a:bodyPr wrap="square">
            <a:spAutoFit/>
          </a:bodyPr>
          <a:lstStyle/>
          <a:p>
            <a:r>
              <a:rPr lang="ja-JP" altLang="en-US" sz="1600" dirty="0">
                <a:solidFill>
                  <a:srgbClr val="7030A0"/>
                </a:solidFill>
                <a:latin typeface="+mn-ea"/>
              </a:rPr>
              <a:t>健康危機事象収束に</a:t>
            </a:r>
            <a:endParaRPr lang="en-US" altLang="ja-JP" sz="1600" dirty="0">
              <a:solidFill>
                <a:srgbClr val="7030A0"/>
              </a:solidFill>
              <a:latin typeface="+mn-ea"/>
            </a:endParaRPr>
          </a:p>
          <a:p>
            <a:r>
              <a:rPr lang="ja-JP" altLang="en-US" sz="1600" dirty="0">
                <a:solidFill>
                  <a:srgbClr val="7030A0"/>
                </a:solidFill>
                <a:latin typeface="+mn-ea"/>
              </a:rPr>
              <a:t>向けた対策に関する助言</a:t>
            </a:r>
            <a:endParaRPr lang="en-US" altLang="ja-JP" sz="1600" dirty="0">
              <a:solidFill>
                <a:srgbClr val="7030A0"/>
              </a:solidFill>
              <a:latin typeface="+mn-ea"/>
            </a:endParaRPr>
          </a:p>
        </p:txBody>
      </p:sp>
      <p:sp>
        <p:nvSpPr>
          <p:cNvPr id="136" name="正方形/長方形 135"/>
          <p:cNvSpPr/>
          <p:nvPr/>
        </p:nvSpPr>
        <p:spPr>
          <a:xfrm>
            <a:off x="3951507" y="4235441"/>
            <a:ext cx="2421648" cy="646331"/>
          </a:xfrm>
          <a:prstGeom prst="rect">
            <a:avLst/>
          </a:prstGeom>
        </p:spPr>
        <p:txBody>
          <a:bodyPr wrap="square">
            <a:spAutoFit/>
          </a:bodyPr>
          <a:lstStyle/>
          <a:p>
            <a:r>
              <a:rPr lang="ja-JP" altLang="en-US" dirty="0">
                <a:solidFill>
                  <a:srgbClr val="002060"/>
                </a:solidFill>
                <a:latin typeface="+mn-ea"/>
                <a:cs typeface="HG丸ｺﾞｼｯｸM-PRO"/>
              </a:rPr>
              <a:t>積極的疫学調査から</a:t>
            </a:r>
            <a:endParaRPr lang="en-US" altLang="ja-JP" dirty="0">
              <a:solidFill>
                <a:srgbClr val="002060"/>
              </a:solidFill>
              <a:latin typeface="+mn-ea"/>
              <a:cs typeface="HG丸ｺﾞｼｯｸM-PRO"/>
            </a:endParaRPr>
          </a:p>
          <a:p>
            <a:r>
              <a:rPr lang="ja-JP" altLang="en-US" dirty="0">
                <a:solidFill>
                  <a:srgbClr val="002060"/>
                </a:solidFill>
                <a:latin typeface="+mn-ea"/>
              </a:rPr>
              <a:t>得られた情報</a:t>
            </a:r>
            <a:endParaRPr lang="en-US" altLang="ja-JP" dirty="0">
              <a:solidFill>
                <a:srgbClr val="002060"/>
              </a:solidFill>
              <a:latin typeface="+mn-ea"/>
            </a:endParaRPr>
          </a:p>
        </p:txBody>
      </p:sp>
      <p:cxnSp>
        <p:nvCxnSpPr>
          <p:cNvPr id="139" name="直線矢印コネクタ 138"/>
          <p:cNvCxnSpPr/>
          <p:nvPr/>
        </p:nvCxnSpPr>
        <p:spPr>
          <a:xfrm>
            <a:off x="4902563" y="3535566"/>
            <a:ext cx="1871216" cy="457732"/>
          </a:xfrm>
          <a:prstGeom prst="straightConnector1">
            <a:avLst/>
          </a:prstGeom>
          <a:ln w="6350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直線矢印コネクタ 140"/>
          <p:cNvCxnSpPr/>
          <p:nvPr/>
        </p:nvCxnSpPr>
        <p:spPr>
          <a:xfrm>
            <a:off x="4914850" y="3438399"/>
            <a:ext cx="1858929" cy="2633"/>
          </a:xfrm>
          <a:prstGeom prst="straightConnector1">
            <a:avLst/>
          </a:prstGeom>
          <a:ln w="6350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flipH="1">
            <a:off x="2564512" y="3993298"/>
            <a:ext cx="1194117" cy="732032"/>
          </a:xfrm>
          <a:prstGeom prst="straightConnector1">
            <a:avLst/>
          </a:prstGeom>
          <a:ln w="38100">
            <a:solidFill>
              <a:srgbClr val="7030A0"/>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22" name="正方形/長方形 21"/>
          <p:cNvSpPr/>
          <p:nvPr/>
        </p:nvSpPr>
        <p:spPr>
          <a:xfrm>
            <a:off x="1571817" y="2964961"/>
            <a:ext cx="1800493" cy="369332"/>
          </a:xfrm>
          <a:prstGeom prst="rect">
            <a:avLst/>
          </a:prstGeom>
        </p:spPr>
        <p:txBody>
          <a:bodyPr wrap="none">
            <a:spAutoFit/>
          </a:bodyPr>
          <a:lstStyle/>
          <a:p>
            <a:r>
              <a:rPr lang="ja-JP" altLang="en-US">
                <a:solidFill>
                  <a:srgbClr val="002060"/>
                </a:solidFill>
                <a:latin typeface="+mn-ea"/>
              </a:rPr>
              <a:t>（</a:t>
            </a:r>
            <a:r>
              <a:rPr lang="ja-JP" altLang="en-US" dirty="0">
                <a:solidFill>
                  <a:srgbClr val="002060"/>
                </a:solidFill>
                <a:latin typeface="+mn-ea"/>
              </a:rPr>
              <a:t>中間報告書）</a:t>
            </a:r>
            <a:endParaRPr lang="en-US" altLang="ja-JP" dirty="0">
              <a:solidFill>
                <a:srgbClr val="002060"/>
              </a:solidFill>
              <a:latin typeface="+mn-ea"/>
              <a:cs typeface="HG丸ｺﾞｼｯｸM-PRO"/>
            </a:endParaRPr>
          </a:p>
        </p:txBody>
      </p:sp>
      <p:sp>
        <p:nvSpPr>
          <p:cNvPr id="23" name="正方形/長方形 22"/>
          <p:cNvSpPr/>
          <p:nvPr/>
        </p:nvSpPr>
        <p:spPr>
          <a:xfrm>
            <a:off x="86367" y="6144867"/>
            <a:ext cx="4816195" cy="646331"/>
          </a:xfrm>
          <a:prstGeom prst="rect">
            <a:avLst/>
          </a:prstGeom>
        </p:spPr>
        <p:txBody>
          <a:bodyPr wrap="square">
            <a:spAutoFit/>
          </a:bodyPr>
          <a:lstStyle/>
          <a:p>
            <a:r>
              <a:rPr lang="ja-JP" altLang="en-US" dirty="0">
                <a:solidFill>
                  <a:srgbClr val="002060"/>
                </a:solidFill>
                <a:latin typeface="+mn-ea"/>
              </a:rPr>
              <a:t>＜大阪府新型コロナウイルス対策本部会議＞</a:t>
            </a:r>
            <a:endParaRPr lang="en-US" altLang="ja-JP" dirty="0">
              <a:solidFill>
                <a:srgbClr val="002060"/>
              </a:solidFill>
              <a:latin typeface="+mn-ea"/>
            </a:endParaRPr>
          </a:p>
          <a:p>
            <a:r>
              <a:rPr lang="ja-JP" altLang="en-US" dirty="0">
                <a:solidFill>
                  <a:srgbClr val="002060"/>
                </a:solidFill>
                <a:latin typeface="+mn-ea"/>
              </a:rPr>
              <a:t>＜専門家会議＞ </a:t>
            </a:r>
            <a:endParaRPr lang="en-US" altLang="ja-JP" dirty="0">
              <a:solidFill>
                <a:srgbClr val="002060"/>
              </a:solidFill>
              <a:latin typeface="+mn-ea"/>
              <a:cs typeface="HG丸ｺﾞｼｯｸM-PRO"/>
            </a:endParaRPr>
          </a:p>
        </p:txBody>
      </p:sp>
      <p:sp>
        <p:nvSpPr>
          <p:cNvPr id="11" name="正方形/長方形 10"/>
          <p:cNvSpPr/>
          <p:nvPr/>
        </p:nvSpPr>
        <p:spPr>
          <a:xfrm>
            <a:off x="5224434" y="1652647"/>
            <a:ext cx="1979672" cy="369332"/>
          </a:xfrm>
          <a:prstGeom prst="rect">
            <a:avLst/>
          </a:prstGeom>
        </p:spPr>
        <p:txBody>
          <a:bodyPr wrap="square">
            <a:spAutoFit/>
          </a:bodyPr>
          <a:lstStyle/>
          <a:p>
            <a:r>
              <a:rPr lang="ja-JP" altLang="en-US" dirty="0">
                <a:solidFill>
                  <a:srgbClr val="002060"/>
                </a:solidFill>
                <a:latin typeface="+mn-ea"/>
              </a:rPr>
              <a:t>＜府内保健所＞</a:t>
            </a:r>
            <a:endParaRPr lang="en-US" altLang="ja-JP" dirty="0">
              <a:solidFill>
                <a:srgbClr val="002060"/>
              </a:solidFill>
              <a:latin typeface="+mn-ea"/>
            </a:endParaRPr>
          </a:p>
        </p:txBody>
      </p:sp>
      <p:sp>
        <p:nvSpPr>
          <p:cNvPr id="5" name="正方形/長方形 4"/>
          <p:cNvSpPr/>
          <p:nvPr/>
        </p:nvSpPr>
        <p:spPr>
          <a:xfrm>
            <a:off x="5145433" y="2468619"/>
            <a:ext cx="1005403" cy="584775"/>
          </a:xfrm>
          <a:prstGeom prst="rect">
            <a:avLst/>
          </a:prstGeom>
        </p:spPr>
        <p:txBody>
          <a:bodyPr wrap="none">
            <a:spAutoFit/>
          </a:bodyPr>
          <a:lstStyle/>
          <a:p>
            <a:pPr algn="ctr"/>
            <a:r>
              <a:rPr lang="ja-JP" altLang="en-US" sz="1600" dirty="0">
                <a:solidFill>
                  <a:srgbClr val="7030A0"/>
                </a:solidFill>
                <a:latin typeface="+mn-ea"/>
                <a:cs typeface="HG丸ｺﾞｼｯｸM-PRO"/>
              </a:rPr>
              <a:t>発生状況</a:t>
            </a:r>
            <a:endParaRPr lang="en-US" altLang="ja-JP" sz="1600" dirty="0">
              <a:solidFill>
                <a:srgbClr val="7030A0"/>
              </a:solidFill>
              <a:latin typeface="+mn-ea"/>
              <a:cs typeface="HG丸ｺﾞｼｯｸM-PRO"/>
            </a:endParaRPr>
          </a:p>
          <a:p>
            <a:pPr algn="ctr"/>
            <a:r>
              <a:rPr lang="ja-JP" altLang="en-US" sz="1600" dirty="0">
                <a:solidFill>
                  <a:srgbClr val="7030A0"/>
                </a:solidFill>
                <a:latin typeface="+mn-ea"/>
                <a:cs typeface="HG丸ｺﾞｼｯｸM-PRO"/>
              </a:rPr>
              <a:t>（毎週）</a:t>
            </a:r>
            <a:endParaRPr lang="en-US" altLang="ja-JP" sz="1600" dirty="0">
              <a:solidFill>
                <a:srgbClr val="7030A0"/>
              </a:solidFill>
              <a:latin typeface="+mn-ea"/>
              <a:cs typeface="HG丸ｺﾞｼｯｸM-PRO"/>
            </a:endParaRPr>
          </a:p>
        </p:txBody>
      </p:sp>
      <p:pic>
        <p:nvPicPr>
          <p:cNvPr id="8" name="図 7">
            <a:extLst>
              <a:ext uri="{FF2B5EF4-FFF2-40B4-BE49-F238E27FC236}">
                <a16:creationId xmlns:a16="http://schemas.microsoft.com/office/drawing/2014/main" id="{6EEE7745-E409-D74E-990D-0E291AB92FE3}"/>
              </a:ext>
            </a:extLst>
          </p:cNvPr>
          <p:cNvPicPr>
            <a:picLocks noChangeAspect="1"/>
          </p:cNvPicPr>
          <p:nvPr/>
        </p:nvPicPr>
        <p:blipFill>
          <a:blip r:embed="rId5"/>
          <a:stretch>
            <a:fillRect/>
          </a:stretch>
        </p:blipFill>
        <p:spPr>
          <a:xfrm>
            <a:off x="607865" y="4132200"/>
            <a:ext cx="1981200" cy="1981200"/>
          </a:xfrm>
          <a:prstGeom prst="rect">
            <a:avLst/>
          </a:prstGeom>
        </p:spPr>
      </p:pic>
      <p:cxnSp>
        <p:nvCxnSpPr>
          <p:cNvPr id="27" name="直線コネクタ 26">
            <a:extLst>
              <a:ext uri="{FF2B5EF4-FFF2-40B4-BE49-F238E27FC236}">
                <a16:creationId xmlns:a16="http://schemas.microsoft.com/office/drawing/2014/main" id="{FAEA21A1-D349-1F4E-9076-DE1D0F1F7AD4}"/>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88AE0013-F31B-B747-B104-8B0FDE9F06D3}"/>
              </a:ext>
            </a:extLst>
          </p:cNvPr>
          <p:cNvSpPr txBox="1"/>
          <p:nvPr/>
        </p:nvSpPr>
        <p:spPr>
          <a:xfrm>
            <a:off x="2750091" y="5072699"/>
            <a:ext cx="3057247" cy="584775"/>
          </a:xfrm>
          <a:prstGeom prst="rect">
            <a:avLst/>
          </a:prstGeom>
          <a:noFill/>
        </p:spPr>
        <p:txBody>
          <a:bodyPr wrap="none" rtlCol="0">
            <a:spAutoFit/>
          </a:bodyPr>
          <a:lstStyle/>
          <a:p>
            <a:r>
              <a:rPr kumimoji="1" lang="ja-JP" altLang="en-US" sz="1600" dirty="0">
                <a:solidFill>
                  <a:srgbClr val="FF0000"/>
                </a:solidFill>
                <a:latin typeface="+mn-ea"/>
              </a:rPr>
              <a:t>クラスターの事例レポート等</a:t>
            </a:r>
            <a:endParaRPr kumimoji="1" lang="en-US" altLang="ja-JP" sz="1600" dirty="0">
              <a:solidFill>
                <a:srgbClr val="FF0000"/>
              </a:solidFill>
              <a:latin typeface="+mn-ea"/>
            </a:endParaRPr>
          </a:p>
          <a:p>
            <a:r>
              <a:rPr kumimoji="1" lang="ja-JP" altLang="en-US" sz="1600" dirty="0">
                <a:solidFill>
                  <a:srgbClr val="FF0000"/>
                </a:solidFill>
                <a:latin typeface="+mn-ea"/>
              </a:rPr>
              <a:t>（発生原因・感染経路・対策）</a:t>
            </a:r>
          </a:p>
        </p:txBody>
      </p:sp>
      <p:sp>
        <p:nvSpPr>
          <p:cNvPr id="28" name="正方形/長方形 27">
            <a:extLst>
              <a:ext uri="{FF2B5EF4-FFF2-40B4-BE49-F238E27FC236}">
                <a16:creationId xmlns:a16="http://schemas.microsoft.com/office/drawing/2014/main" id="{09A2667B-60EF-A649-8D15-94C239AFA95C}"/>
              </a:ext>
            </a:extLst>
          </p:cNvPr>
          <p:cNvSpPr/>
          <p:nvPr/>
        </p:nvSpPr>
        <p:spPr>
          <a:xfrm>
            <a:off x="8622834" y="0"/>
            <a:ext cx="536895"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9</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
        <p:nvSpPr>
          <p:cNvPr id="26" name="テキスト ボックス 25">
            <a:extLst>
              <a:ext uri="{FF2B5EF4-FFF2-40B4-BE49-F238E27FC236}">
                <a16:creationId xmlns:a16="http://schemas.microsoft.com/office/drawing/2014/main" id="{C5A572DB-5550-454A-825D-B82016066ADF}"/>
              </a:ext>
            </a:extLst>
          </p:cNvPr>
          <p:cNvSpPr txBox="1"/>
          <p:nvPr/>
        </p:nvSpPr>
        <p:spPr>
          <a:xfrm>
            <a:off x="109263" y="733042"/>
            <a:ext cx="8128804" cy="461665"/>
          </a:xfrm>
          <a:prstGeom prst="rect">
            <a:avLst/>
          </a:prstGeom>
          <a:noFill/>
        </p:spPr>
        <p:txBody>
          <a:bodyPr wrap="square">
            <a:spAutoFit/>
          </a:bodyPr>
          <a:lstStyle/>
          <a:p>
            <a:r>
              <a:rPr lang="en-US" altLang="ja-JP" sz="2400" dirty="0">
                <a:latin typeface="HGP創英角ｺﾞｼｯｸUB" panose="020B0900000000000000" pitchFamily="50" charset="-128"/>
                <a:ea typeface="HGP創英角ｺﾞｼｯｸUB" panose="020B0900000000000000" pitchFamily="50" charset="-128"/>
              </a:rPr>
              <a:t>(2)</a:t>
            </a:r>
            <a:r>
              <a:rPr lang="ja-JP" altLang="en-US" sz="2400">
                <a:latin typeface="HGPSoeiKakugothicUB" panose="020B0900000000000000" pitchFamily="34" charset="-128"/>
                <a:ea typeface="HGPSoeiKakugothicUB" panose="020B0900000000000000" pitchFamily="34" charset="-128"/>
              </a:rPr>
              <a:t>取組み事例～新型コロナウイルス感染症対応</a:t>
            </a:r>
          </a:p>
        </p:txBody>
      </p:sp>
      <p:sp>
        <p:nvSpPr>
          <p:cNvPr id="30" name="テキスト ボックス 17">
            <a:extLst>
              <a:ext uri="{FF2B5EF4-FFF2-40B4-BE49-F238E27FC236}">
                <a16:creationId xmlns:a16="http://schemas.microsoft.com/office/drawing/2014/main" id="{ACEC41EE-2340-D242-9941-529AF26FDCBC}"/>
              </a:ext>
            </a:extLst>
          </p:cNvPr>
          <p:cNvSpPr txBox="1">
            <a:spLocks noChangeArrowheads="1"/>
          </p:cNvSpPr>
          <p:nvPr/>
        </p:nvSpPr>
        <p:spPr bwMode="auto">
          <a:xfrm>
            <a:off x="259052" y="221168"/>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rPr>
              <a:t>２</a:t>
            </a:r>
            <a:r>
              <a:rPr lang="en-US" altLang="ja-JP" sz="2800" dirty="0">
                <a:latin typeface="+mn-ea"/>
                <a:ea typeface="+mn-ea"/>
              </a:rPr>
              <a:t>. </a:t>
            </a:r>
            <a:r>
              <a:rPr lang="ja-JP" altLang="ja-JP" sz="2800" dirty="0">
                <a:latin typeface="+mn-ea"/>
                <a:ea typeface="+mn-ea"/>
              </a:rPr>
              <a:t>これまでの</a:t>
            </a:r>
            <a:r>
              <a:rPr lang="ja-JP" altLang="en-US" sz="2800" dirty="0">
                <a:latin typeface="+mn-ea"/>
                <a:ea typeface="+mn-ea"/>
              </a:rPr>
              <a:t>取組み</a:t>
            </a:r>
            <a:endParaRPr lang="ja-JP" altLang="ja-JP" sz="2800" dirty="0">
              <a:latin typeface="+mn-ea"/>
              <a:ea typeface="+mn-ea"/>
            </a:endParaRPr>
          </a:p>
        </p:txBody>
      </p:sp>
      <p:pic>
        <p:nvPicPr>
          <p:cNvPr id="31" name="図 30">
            <a:extLst>
              <a:ext uri="{FF2B5EF4-FFF2-40B4-BE49-F238E27FC236}">
                <a16:creationId xmlns:a16="http://schemas.microsoft.com/office/drawing/2014/main" id="{C0657192-278C-7641-A44D-9C0C92CB6060}"/>
              </a:ext>
            </a:extLst>
          </p:cNvPr>
          <p:cNvPicPr>
            <a:picLocks noChangeAspect="1"/>
          </p:cNvPicPr>
          <p:nvPr/>
        </p:nvPicPr>
        <p:blipFill>
          <a:blip r:embed="rId6"/>
          <a:stretch>
            <a:fillRect/>
          </a:stretch>
        </p:blipFill>
        <p:spPr>
          <a:xfrm>
            <a:off x="800113" y="1563927"/>
            <a:ext cx="1567935" cy="1147013"/>
          </a:xfrm>
          <a:prstGeom prst="rect">
            <a:avLst/>
          </a:prstGeom>
        </p:spPr>
      </p:pic>
      <p:sp>
        <p:nvSpPr>
          <p:cNvPr id="32" name="正方形/長方形 31">
            <a:extLst>
              <a:ext uri="{FF2B5EF4-FFF2-40B4-BE49-F238E27FC236}">
                <a16:creationId xmlns:a16="http://schemas.microsoft.com/office/drawing/2014/main" id="{66DB93F1-5AB0-8D46-9322-86DAFA543505}"/>
              </a:ext>
            </a:extLst>
          </p:cNvPr>
          <p:cNvSpPr/>
          <p:nvPr/>
        </p:nvSpPr>
        <p:spPr>
          <a:xfrm>
            <a:off x="914666" y="2624788"/>
            <a:ext cx="1338828" cy="369332"/>
          </a:xfrm>
          <a:prstGeom prst="rect">
            <a:avLst/>
          </a:prstGeom>
        </p:spPr>
        <p:txBody>
          <a:bodyPr wrap="none">
            <a:spAutoFit/>
          </a:bodyPr>
          <a:lstStyle/>
          <a:p>
            <a:r>
              <a:rPr lang="ja-JP" altLang="en-US" dirty="0">
                <a:solidFill>
                  <a:srgbClr val="002060"/>
                </a:solidFill>
                <a:latin typeface="+mn-ea"/>
                <a:cs typeface="HG丸ｺﾞｼｯｸM-PRO"/>
              </a:rPr>
              <a:t>＜大阪府＞</a:t>
            </a:r>
            <a:endParaRPr lang="ja-JP" altLang="en-US" dirty="0">
              <a:solidFill>
                <a:srgbClr val="002060"/>
              </a:solidFill>
              <a:latin typeface="+mn-ea"/>
            </a:endParaRPr>
          </a:p>
        </p:txBody>
      </p:sp>
    </p:spTree>
    <p:extLst>
      <p:ext uri="{BB962C8B-B14F-4D97-AF65-F5344CB8AC3E}">
        <p14:creationId xmlns:p14="http://schemas.microsoft.com/office/powerpoint/2010/main" val="155685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7">
            <a:extLst>
              <a:ext uri="{FF2B5EF4-FFF2-40B4-BE49-F238E27FC236}">
                <a16:creationId xmlns:a16="http://schemas.microsoft.com/office/drawing/2014/main" id="{55A30F31-59B2-5244-B845-103E30438185}"/>
              </a:ext>
            </a:extLst>
          </p:cNvPr>
          <p:cNvSpPr txBox="1">
            <a:spLocks noChangeArrowheads="1"/>
          </p:cNvSpPr>
          <p:nvPr/>
        </p:nvSpPr>
        <p:spPr bwMode="auto">
          <a:xfrm>
            <a:off x="524397" y="1148226"/>
            <a:ext cx="7644013"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a:lnSpc>
                <a:spcPct val="150000"/>
              </a:lnSpc>
            </a:pPr>
            <a:r>
              <a:rPr lang="ja-JP" altLang="en-US" sz="2000" b="1" dirty="0">
                <a:latin typeface="+mn-ea"/>
                <a:ea typeface="+mn-ea"/>
                <a:cs typeface="Meiryo UI" pitchFamily="50" charset="-128"/>
              </a:rPr>
              <a:t>○</a:t>
            </a:r>
            <a:r>
              <a:rPr lang="ja-JP" altLang="en-US" sz="2000" b="1" dirty="0">
                <a:latin typeface="+mn-ea"/>
                <a:ea typeface="+mn-ea"/>
                <a:cs typeface="HG丸ｺﾞｼｯｸM-PRO"/>
              </a:rPr>
              <a:t>令和</a:t>
            </a:r>
            <a:r>
              <a:rPr lang="en-US" altLang="ja-JP" sz="2000" b="1" dirty="0">
                <a:latin typeface="+mn-ea"/>
                <a:ea typeface="+mn-ea"/>
                <a:cs typeface="HG丸ｺﾞｼｯｸM-PRO"/>
              </a:rPr>
              <a:t>2</a:t>
            </a:r>
            <a:r>
              <a:rPr lang="ja-JP" altLang="en-US" sz="2000" b="1" dirty="0">
                <a:latin typeface="+mn-ea"/>
                <a:ea typeface="+mn-ea"/>
                <a:cs typeface="HG丸ｺﾞｼｯｸM-PRO"/>
              </a:rPr>
              <a:t>年度行政検査急増への対応</a:t>
            </a:r>
            <a:endParaRPr lang="en-US" altLang="ja-JP" sz="2000" b="1" dirty="0">
              <a:latin typeface="+mn-ea"/>
              <a:ea typeface="+mn-ea"/>
              <a:cs typeface="HG丸ｺﾞｼｯｸM-PRO"/>
            </a:endParaRPr>
          </a:p>
          <a:p>
            <a:pPr lvl="1">
              <a:lnSpc>
                <a:spcPct val="150000"/>
              </a:lnSpc>
            </a:pPr>
            <a:r>
              <a:rPr lang="en-US" altLang="ja-JP" sz="2000" dirty="0">
                <a:latin typeface="+mn-ea"/>
                <a:ea typeface="+mn-ea"/>
                <a:cs typeface="HG丸ｺﾞｼｯｸM-PRO"/>
              </a:rPr>
              <a:t>※</a:t>
            </a:r>
            <a:r>
              <a:rPr lang="ja-JP" altLang="en-US" sz="2000" dirty="0">
                <a:latin typeface="+mn-ea"/>
                <a:ea typeface="+mn-ea"/>
                <a:cs typeface="HG丸ｺﾞｼｯｸM-PRO"/>
              </a:rPr>
              <a:t>ウイルス検査数：約</a:t>
            </a:r>
            <a:r>
              <a:rPr lang="en-US" altLang="ja-JP" sz="2000" dirty="0">
                <a:latin typeface="+mn-ea"/>
                <a:ea typeface="+mn-ea"/>
                <a:cs typeface="HG丸ｺﾞｼｯｸM-PRO"/>
              </a:rPr>
              <a:t>6</a:t>
            </a:r>
            <a:r>
              <a:rPr lang="ja-JP" altLang="en-US" sz="2000" dirty="0">
                <a:latin typeface="+mn-ea"/>
                <a:ea typeface="+mn-ea"/>
                <a:cs typeface="HG丸ｺﾞｼｯｸM-PRO"/>
              </a:rPr>
              <a:t>万件（平成</a:t>
            </a:r>
            <a:r>
              <a:rPr lang="en-US" altLang="ja-JP" sz="2000" dirty="0">
                <a:latin typeface="+mn-ea"/>
                <a:ea typeface="+mn-ea"/>
                <a:cs typeface="HG丸ｺﾞｼｯｸM-PRO"/>
              </a:rPr>
              <a:t>29〜30</a:t>
            </a:r>
            <a:r>
              <a:rPr lang="ja-JP" altLang="en-US" sz="2000" dirty="0">
                <a:latin typeface="+mn-ea"/>
                <a:ea typeface="+mn-ea"/>
                <a:cs typeface="HG丸ｺﾞｼｯｸM-PRO"/>
              </a:rPr>
              <a:t>年度の約</a:t>
            </a:r>
            <a:r>
              <a:rPr lang="en-US" altLang="ja-JP" sz="2000" dirty="0">
                <a:latin typeface="+mn-ea"/>
                <a:ea typeface="+mn-ea"/>
                <a:cs typeface="HG丸ｺﾞｼｯｸM-PRO"/>
              </a:rPr>
              <a:t>14</a:t>
            </a:r>
            <a:r>
              <a:rPr lang="ja-JP" altLang="en-US" sz="2000" dirty="0">
                <a:latin typeface="+mn-ea"/>
                <a:ea typeface="+mn-ea"/>
                <a:cs typeface="HG丸ｺﾞｼｯｸM-PRO"/>
              </a:rPr>
              <a:t>倍）</a:t>
            </a:r>
            <a:endParaRPr lang="en-US" altLang="ja-JP" sz="2000" dirty="0">
              <a:latin typeface="+mn-ea"/>
              <a:ea typeface="+mn-ea"/>
              <a:cs typeface="HG丸ｺﾞｼｯｸM-PRO"/>
            </a:endParaRPr>
          </a:p>
          <a:p>
            <a:pPr lvl="1"/>
            <a:endParaRPr lang="en-US" altLang="ja-JP" sz="2000" b="1" dirty="0">
              <a:latin typeface="+mn-ea"/>
              <a:ea typeface="+mn-ea"/>
              <a:cs typeface="HG丸ｺﾞｼｯｸM-PRO"/>
            </a:endParaRPr>
          </a:p>
          <a:p>
            <a:pPr lvl="1"/>
            <a:endParaRPr lang="en-US" altLang="ja-JP" sz="2000" b="1" dirty="0">
              <a:latin typeface="+mn-ea"/>
              <a:ea typeface="+mn-ea"/>
              <a:cs typeface="HG丸ｺﾞｼｯｸM-PRO"/>
            </a:endParaRPr>
          </a:p>
          <a:p>
            <a:pPr lvl="1"/>
            <a:endParaRPr lang="en-US" altLang="ja-JP" sz="2000" b="1" dirty="0">
              <a:latin typeface="+mn-ea"/>
              <a:ea typeface="+mn-ea"/>
              <a:cs typeface="HG丸ｺﾞｼｯｸM-PRO"/>
            </a:endParaRPr>
          </a:p>
          <a:p>
            <a:pPr lvl="1"/>
            <a:endParaRPr lang="en-US" altLang="ja-JP" sz="2000" b="1" dirty="0">
              <a:latin typeface="+mn-ea"/>
              <a:ea typeface="+mn-ea"/>
              <a:cs typeface="HG丸ｺﾞｼｯｸM-PRO"/>
            </a:endParaRPr>
          </a:p>
          <a:p>
            <a:pPr lvl="1"/>
            <a:endParaRPr lang="en-US" altLang="ja-JP" sz="2000" b="1" dirty="0">
              <a:latin typeface="+mn-ea"/>
              <a:ea typeface="+mn-ea"/>
              <a:cs typeface="HG丸ｺﾞｼｯｸM-PRO"/>
            </a:endParaRPr>
          </a:p>
          <a:p>
            <a:pPr lvl="1">
              <a:lnSpc>
                <a:spcPct val="150000"/>
              </a:lnSpc>
            </a:pPr>
            <a:endParaRPr lang="en-US" altLang="ja-JP" sz="2000" dirty="0">
              <a:latin typeface="+mn-ea"/>
              <a:ea typeface="+mn-ea"/>
              <a:cs typeface="HG丸ｺﾞｼｯｸM-PRO"/>
            </a:endParaRPr>
          </a:p>
          <a:p>
            <a:pPr lvl="1">
              <a:lnSpc>
                <a:spcPct val="150000"/>
              </a:lnSpc>
            </a:pPr>
            <a:endParaRPr lang="en-US" altLang="ja-JP" sz="2000" dirty="0">
              <a:latin typeface="+mn-ea"/>
              <a:ea typeface="+mn-ea"/>
              <a:cs typeface="HG丸ｺﾞｼｯｸM-PRO"/>
            </a:endParaRPr>
          </a:p>
          <a:p>
            <a:pPr lvl="1"/>
            <a:r>
              <a:rPr lang="ja-JP" altLang="en-US" sz="2000" dirty="0">
                <a:latin typeface="+mn-ea"/>
                <a:ea typeface="+mn-ea"/>
                <a:cs typeface="HG丸ｺﾞｼｯｸM-PRO"/>
              </a:rPr>
              <a:t>・各種検査機器を追加整備</a:t>
            </a:r>
            <a:endParaRPr lang="en-US" altLang="ja-JP" sz="2000" dirty="0">
              <a:latin typeface="+mn-ea"/>
              <a:ea typeface="+mn-ea"/>
              <a:cs typeface="HG丸ｺﾞｼｯｸM-PRO"/>
            </a:endParaRPr>
          </a:p>
          <a:p>
            <a:pPr lvl="1"/>
            <a:r>
              <a:rPr lang="ja-JP" altLang="en-US" sz="2000" dirty="0">
                <a:latin typeface="+mn-ea"/>
                <a:ea typeface="+mn-ea"/>
                <a:cs typeface="HG丸ｺﾞｼｯｸM-PRO"/>
              </a:rPr>
              <a:t>　（リアルタイム</a:t>
            </a:r>
            <a:r>
              <a:rPr lang="en-US" altLang="ja-JP" sz="2000" dirty="0">
                <a:latin typeface="+mn-ea"/>
                <a:ea typeface="+mn-ea"/>
                <a:cs typeface="HG丸ｺﾞｼｯｸM-PRO"/>
              </a:rPr>
              <a:t>PCR</a:t>
            </a:r>
            <a:r>
              <a:rPr lang="ja-JP" altLang="en-US" sz="2000" dirty="0" smtClean="0">
                <a:latin typeface="+mn-ea"/>
                <a:ea typeface="+mn-ea"/>
                <a:cs typeface="HG丸ｺﾞｼｯｸM-PRO"/>
              </a:rPr>
              <a:t>：</a:t>
            </a:r>
            <a:r>
              <a:rPr lang="en-US" altLang="ja-JP" sz="2000" dirty="0" smtClean="0">
                <a:latin typeface="+mn-ea"/>
                <a:ea typeface="+mn-ea"/>
                <a:cs typeface="HG丸ｺﾞｼｯｸM-PRO"/>
              </a:rPr>
              <a:t>5</a:t>
            </a:r>
            <a:r>
              <a:rPr lang="ja-JP" altLang="en-US" sz="2000" dirty="0">
                <a:latin typeface="+mn-ea"/>
                <a:ea typeface="+mn-ea"/>
                <a:cs typeface="HG丸ｺﾞｼｯｸM-PRO"/>
              </a:rPr>
              <a:t>台　核酸抽出装置</a:t>
            </a:r>
            <a:r>
              <a:rPr lang="ja-JP" altLang="en-US" sz="2000" dirty="0" smtClean="0">
                <a:latin typeface="+mn-ea"/>
                <a:ea typeface="+mn-ea"/>
                <a:cs typeface="HG丸ｺﾞｼｯｸM-PRO"/>
              </a:rPr>
              <a:t>：</a:t>
            </a:r>
            <a:r>
              <a:rPr lang="en-US" altLang="ja-JP" sz="2000" dirty="0" smtClean="0">
                <a:latin typeface="+mn-ea"/>
                <a:ea typeface="+mn-ea"/>
                <a:cs typeface="HG丸ｺﾞｼｯｸM-PRO"/>
              </a:rPr>
              <a:t>8</a:t>
            </a:r>
            <a:r>
              <a:rPr lang="ja-JP" altLang="en-US" sz="2000" dirty="0">
                <a:latin typeface="+mn-ea"/>
                <a:ea typeface="+mn-ea"/>
                <a:cs typeface="HG丸ｺﾞｼｯｸM-PRO"/>
              </a:rPr>
              <a:t>台）</a:t>
            </a:r>
            <a:endParaRPr lang="en-US" altLang="ja-JP" sz="2000" dirty="0">
              <a:latin typeface="+mn-ea"/>
              <a:ea typeface="+mn-ea"/>
              <a:cs typeface="HG丸ｺﾞｼｯｸM-PRO"/>
            </a:endParaRPr>
          </a:p>
          <a:p>
            <a:pPr lvl="1"/>
            <a:endParaRPr lang="en-US" altLang="ja-JP" sz="2000" dirty="0">
              <a:latin typeface="+mn-ea"/>
              <a:ea typeface="+mn-ea"/>
              <a:cs typeface="HG丸ｺﾞｼｯｸM-PRO"/>
            </a:endParaRPr>
          </a:p>
          <a:p>
            <a:pPr lvl="1"/>
            <a:r>
              <a:rPr lang="ja-JP" altLang="en-US" sz="2000" dirty="0">
                <a:latin typeface="+mn-ea"/>
                <a:ea typeface="+mn-ea"/>
                <a:cs typeface="HG丸ｺﾞｼｯｸM-PRO"/>
              </a:rPr>
              <a:t>・部・課を越えた応援体制を整備して検査を実施</a:t>
            </a:r>
            <a:endParaRPr lang="en-US" altLang="ja-JP" sz="2000" dirty="0">
              <a:latin typeface="+mn-ea"/>
              <a:ea typeface="+mn-ea"/>
              <a:cs typeface="HG丸ｺﾞｼｯｸM-PRO"/>
            </a:endParaRPr>
          </a:p>
          <a:p>
            <a:pPr lvl="2"/>
            <a:r>
              <a:rPr lang="ja-JP" altLang="en-US" sz="2000" dirty="0">
                <a:latin typeface="+mn-ea"/>
                <a:ea typeface="+mn-ea"/>
                <a:cs typeface="HG丸ｺﾞｼｯｸM-PRO"/>
              </a:rPr>
              <a:t>全所的な協力体制（検査、受付等）</a:t>
            </a:r>
          </a:p>
          <a:p>
            <a:pPr lvl="2"/>
            <a:r>
              <a:rPr lang="ja-JP" altLang="en-US" sz="2000" dirty="0">
                <a:latin typeface="+mn-ea"/>
                <a:ea typeface="+mn-ea"/>
                <a:cs typeface="HG丸ｺﾞｼｯｸM-PRO"/>
              </a:rPr>
              <a:t>非常勤職員の採用（令和</a:t>
            </a:r>
            <a:r>
              <a:rPr lang="en-US" altLang="ja-JP" sz="2000" dirty="0">
                <a:latin typeface="+mn-ea"/>
                <a:ea typeface="+mn-ea"/>
                <a:cs typeface="HG丸ｺﾞｼｯｸM-PRO"/>
              </a:rPr>
              <a:t>2</a:t>
            </a:r>
            <a:r>
              <a:rPr lang="ja-JP" altLang="en-US" sz="2000" dirty="0">
                <a:latin typeface="+mn-ea"/>
                <a:ea typeface="+mn-ea"/>
                <a:cs typeface="HG丸ｺﾞｼｯｸM-PRO"/>
              </a:rPr>
              <a:t>年</a:t>
            </a:r>
            <a:r>
              <a:rPr lang="en-US" altLang="ja-JP" sz="2000" dirty="0">
                <a:latin typeface="+mn-ea"/>
                <a:ea typeface="+mn-ea"/>
                <a:cs typeface="HG丸ｺﾞｼｯｸM-PRO"/>
              </a:rPr>
              <a:t>4</a:t>
            </a:r>
            <a:r>
              <a:rPr lang="ja-JP" altLang="en-US" sz="2000" dirty="0">
                <a:latin typeface="+mn-ea"/>
                <a:ea typeface="+mn-ea"/>
                <a:cs typeface="HG丸ｺﾞｼｯｸM-PRO"/>
              </a:rPr>
              <a:t>月以降</a:t>
            </a:r>
            <a:r>
              <a:rPr lang="ja-JP" altLang="en-US" sz="2000" dirty="0" smtClean="0">
                <a:latin typeface="+mn-ea"/>
                <a:ea typeface="+mn-ea"/>
                <a:cs typeface="HG丸ｺﾞｼｯｸM-PRO"/>
              </a:rPr>
              <a:t>：のべ</a:t>
            </a:r>
            <a:r>
              <a:rPr lang="en-US" altLang="ja-JP" sz="2000" dirty="0">
                <a:latin typeface="+mn-ea"/>
                <a:ea typeface="+mn-ea"/>
                <a:cs typeface="HG丸ｺﾞｼｯｸM-PRO"/>
              </a:rPr>
              <a:t>6</a:t>
            </a:r>
            <a:r>
              <a:rPr lang="ja-JP" altLang="en-US" sz="2000" dirty="0">
                <a:latin typeface="+mn-ea"/>
                <a:ea typeface="+mn-ea"/>
                <a:cs typeface="HG丸ｺﾞｼｯｸM-PRO"/>
              </a:rPr>
              <a:t>名）</a:t>
            </a:r>
          </a:p>
        </p:txBody>
      </p:sp>
      <p:sp>
        <p:nvSpPr>
          <p:cNvPr id="13" name="テキスト ボックス 12">
            <a:extLst>
              <a:ext uri="{FF2B5EF4-FFF2-40B4-BE49-F238E27FC236}">
                <a16:creationId xmlns:a16="http://schemas.microsoft.com/office/drawing/2014/main" id="{B7677044-F2C2-EE47-BC30-E53644FF0703}"/>
              </a:ext>
            </a:extLst>
          </p:cNvPr>
          <p:cNvSpPr txBox="1"/>
          <p:nvPr/>
        </p:nvSpPr>
        <p:spPr>
          <a:xfrm>
            <a:off x="6160214" y="2218121"/>
            <a:ext cx="587013" cy="253916"/>
          </a:xfrm>
          <a:prstGeom prst="rect">
            <a:avLst/>
          </a:prstGeom>
          <a:noFill/>
        </p:spPr>
        <p:txBody>
          <a:bodyPr wrap="square" rtlCol="0">
            <a:spAutoFit/>
          </a:bodyPr>
          <a:lstStyle/>
          <a:p>
            <a:r>
              <a:rPr kumimoji="1" lang="ja-JP" altLang="en-US" sz="1050" dirty="0">
                <a:latin typeface="+mn-ea"/>
              </a:rPr>
              <a:t>（万）</a:t>
            </a:r>
          </a:p>
        </p:txBody>
      </p:sp>
      <p:sp>
        <p:nvSpPr>
          <p:cNvPr id="14" name="テキスト ボックス 13">
            <a:extLst>
              <a:ext uri="{FF2B5EF4-FFF2-40B4-BE49-F238E27FC236}">
                <a16:creationId xmlns:a16="http://schemas.microsoft.com/office/drawing/2014/main" id="{9149D79D-0B8B-2F41-8E79-3BA2D0994339}"/>
              </a:ext>
            </a:extLst>
          </p:cNvPr>
          <p:cNvSpPr txBox="1"/>
          <p:nvPr/>
        </p:nvSpPr>
        <p:spPr>
          <a:xfrm>
            <a:off x="6747227" y="2218121"/>
            <a:ext cx="2073488" cy="307777"/>
          </a:xfrm>
          <a:prstGeom prst="rect">
            <a:avLst/>
          </a:prstGeom>
          <a:noFill/>
        </p:spPr>
        <p:txBody>
          <a:bodyPr wrap="square" rtlCol="0">
            <a:spAutoFit/>
          </a:bodyPr>
          <a:lstStyle/>
          <a:p>
            <a:r>
              <a:rPr kumimoji="1" lang="ja-JP" altLang="en-US" sz="1400" dirty="0">
                <a:latin typeface="+mn-ea"/>
              </a:rPr>
              <a:t>＜ウイルス検査件数＞</a:t>
            </a:r>
          </a:p>
        </p:txBody>
      </p:sp>
      <p:pic>
        <p:nvPicPr>
          <p:cNvPr id="15" name="図 14">
            <a:extLst>
              <a:ext uri="{FF2B5EF4-FFF2-40B4-BE49-F238E27FC236}">
                <a16:creationId xmlns:a16="http://schemas.microsoft.com/office/drawing/2014/main" id="{7DDD6264-014A-5149-8618-792D6A4226B6}"/>
              </a:ext>
            </a:extLst>
          </p:cNvPr>
          <p:cNvPicPr>
            <a:picLocks noChangeAspect="1"/>
          </p:cNvPicPr>
          <p:nvPr/>
        </p:nvPicPr>
        <p:blipFill>
          <a:blip r:embed="rId2"/>
          <a:stretch>
            <a:fillRect/>
          </a:stretch>
        </p:blipFill>
        <p:spPr>
          <a:xfrm>
            <a:off x="4250751" y="2618385"/>
            <a:ext cx="1798301" cy="1511504"/>
          </a:xfrm>
          <a:prstGeom prst="rect">
            <a:avLst/>
          </a:prstGeom>
        </p:spPr>
      </p:pic>
      <p:grpSp>
        <p:nvGrpSpPr>
          <p:cNvPr id="3" name="グループ化 2">
            <a:extLst>
              <a:ext uri="{FF2B5EF4-FFF2-40B4-BE49-F238E27FC236}">
                <a16:creationId xmlns:a16="http://schemas.microsoft.com/office/drawing/2014/main" id="{88C6479E-0713-A543-89BB-E33E24D0A7B0}"/>
              </a:ext>
            </a:extLst>
          </p:cNvPr>
          <p:cNvGrpSpPr/>
          <p:nvPr/>
        </p:nvGrpSpPr>
        <p:grpSpPr>
          <a:xfrm>
            <a:off x="716732" y="2618385"/>
            <a:ext cx="3230996" cy="1532320"/>
            <a:chOff x="754959" y="1815896"/>
            <a:chExt cx="3230996" cy="1532320"/>
          </a:xfrm>
        </p:grpSpPr>
        <p:grpSp>
          <p:nvGrpSpPr>
            <p:cNvPr id="16" name="グループ化 15">
              <a:extLst>
                <a:ext uri="{FF2B5EF4-FFF2-40B4-BE49-F238E27FC236}">
                  <a16:creationId xmlns:a16="http://schemas.microsoft.com/office/drawing/2014/main" id="{7BF00AAD-3D17-0342-AD82-27549A330C18}"/>
                </a:ext>
              </a:extLst>
            </p:cNvPr>
            <p:cNvGrpSpPr/>
            <p:nvPr/>
          </p:nvGrpSpPr>
          <p:grpSpPr>
            <a:xfrm>
              <a:off x="3240887" y="2024016"/>
              <a:ext cx="338056" cy="524006"/>
              <a:chOff x="922867" y="5248357"/>
              <a:chExt cx="499533" cy="736600"/>
            </a:xfrm>
            <a:solidFill>
              <a:srgbClr val="FFC000"/>
            </a:solidFill>
          </p:grpSpPr>
          <p:sp>
            <p:nvSpPr>
              <p:cNvPr id="17" name="円/楕円 87">
                <a:extLst>
                  <a:ext uri="{FF2B5EF4-FFF2-40B4-BE49-F238E27FC236}">
                    <a16:creationId xmlns:a16="http://schemas.microsoft.com/office/drawing/2014/main" id="{1AC5E7B0-793F-E94F-ADF3-B3B2060C3E3B}"/>
                  </a:ext>
                </a:extLst>
              </p:cNvPr>
              <p:cNvSpPr/>
              <p:nvPr/>
            </p:nvSpPr>
            <p:spPr>
              <a:xfrm>
                <a:off x="1003300" y="5248357"/>
                <a:ext cx="338667" cy="3386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18" name="片側の 2 つの角を丸めた四角形 17">
                <a:extLst>
                  <a:ext uri="{FF2B5EF4-FFF2-40B4-BE49-F238E27FC236}">
                    <a16:creationId xmlns:a16="http://schemas.microsoft.com/office/drawing/2014/main" id="{E03D9D0F-B1D7-EC48-92D0-3891E333C89E}"/>
                  </a:ext>
                </a:extLst>
              </p:cNvPr>
              <p:cNvSpPr/>
              <p:nvPr/>
            </p:nvSpPr>
            <p:spPr>
              <a:xfrm>
                <a:off x="922867" y="5589740"/>
                <a:ext cx="499533" cy="395217"/>
              </a:xfrm>
              <a:prstGeom prst="round2Same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grpSp>
          <p:nvGrpSpPr>
            <p:cNvPr id="19" name="グループ化 18">
              <a:extLst>
                <a:ext uri="{FF2B5EF4-FFF2-40B4-BE49-F238E27FC236}">
                  <a16:creationId xmlns:a16="http://schemas.microsoft.com/office/drawing/2014/main" id="{BB3CC7E0-7AF6-154A-9095-99F14540E733}"/>
                </a:ext>
              </a:extLst>
            </p:cNvPr>
            <p:cNvGrpSpPr/>
            <p:nvPr/>
          </p:nvGrpSpPr>
          <p:grpSpPr>
            <a:xfrm>
              <a:off x="3377362" y="2140046"/>
              <a:ext cx="338056" cy="524006"/>
              <a:chOff x="922867" y="5248357"/>
              <a:chExt cx="499533" cy="736600"/>
            </a:xfrm>
            <a:solidFill>
              <a:srgbClr val="FFC000"/>
            </a:solidFill>
          </p:grpSpPr>
          <p:sp>
            <p:nvSpPr>
              <p:cNvPr id="20" name="円/楕円 90">
                <a:extLst>
                  <a:ext uri="{FF2B5EF4-FFF2-40B4-BE49-F238E27FC236}">
                    <a16:creationId xmlns:a16="http://schemas.microsoft.com/office/drawing/2014/main" id="{B0035FB2-9C38-F646-B524-DE85552CFE80}"/>
                  </a:ext>
                </a:extLst>
              </p:cNvPr>
              <p:cNvSpPr/>
              <p:nvPr/>
            </p:nvSpPr>
            <p:spPr>
              <a:xfrm>
                <a:off x="1003300" y="5248357"/>
                <a:ext cx="338667" cy="3386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21" name="片側の 2 つの角を丸めた四角形 20">
                <a:extLst>
                  <a:ext uri="{FF2B5EF4-FFF2-40B4-BE49-F238E27FC236}">
                    <a16:creationId xmlns:a16="http://schemas.microsoft.com/office/drawing/2014/main" id="{C296C196-E802-1247-A105-9AD982BDDAC9}"/>
                  </a:ext>
                </a:extLst>
              </p:cNvPr>
              <p:cNvSpPr/>
              <p:nvPr/>
            </p:nvSpPr>
            <p:spPr>
              <a:xfrm>
                <a:off x="922867" y="5589740"/>
                <a:ext cx="499533" cy="395217"/>
              </a:xfrm>
              <a:prstGeom prst="round2Same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grpSp>
          <p:nvGrpSpPr>
            <p:cNvPr id="24" name="グループ化 23">
              <a:extLst>
                <a:ext uri="{FF2B5EF4-FFF2-40B4-BE49-F238E27FC236}">
                  <a16:creationId xmlns:a16="http://schemas.microsoft.com/office/drawing/2014/main" id="{4DEB4C72-48A6-3345-B6D4-740712019606}"/>
                </a:ext>
              </a:extLst>
            </p:cNvPr>
            <p:cNvGrpSpPr/>
            <p:nvPr/>
          </p:nvGrpSpPr>
          <p:grpSpPr>
            <a:xfrm>
              <a:off x="3513838" y="2292313"/>
              <a:ext cx="338056" cy="524006"/>
              <a:chOff x="922867" y="5248357"/>
              <a:chExt cx="499533" cy="736600"/>
            </a:xfrm>
            <a:solidFill>
              <a:srgbClr val="FFC000"/>
            </a:solidFill>
          </p:grpSpPr>
          <p:sp>
            <p:nvSpPr>
              <p:cNvPr id="25" name="円/楕円 93">
                <a:extLst>
                  <a:ext uri="{FF2B5EF4-FFF2-40B4-BE49-F238E27FC236}">
                    <a16:creationId xmlns:a16="http://schemas.microsoft.com/office/drawing/2014/main" id="{0DBFD09A-DA68-8743-91CE-76A89742C6B4}"/>
                  </a:ext>
                </a:extLst>
              </p:cNvPr>
              <p:cNvSpPr/>
              <p:nvPr/>
            </p:nvSpPr>
            <p:spPr>
              <a:xfrm>
                <a:off x="1003300" y="5248357"/>
                <a:ext cx="338667" cy="3386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26" name="片側の 2 つの角を丸めた四角形 25">
                <a:extLst>
                  <a:ext uri="{FF2B5EF4-FFF2-40B4-BE49-F238E27FC236}">
                    <a16:creationId xmlns:a16="http://schemas.microsoft.com/office/drawing/2014/main" id="{02848F23-6D6B-1A49-B0ED-A010B13BD0E7}"/>
                  </a:ext>
                </a:extLst>
              </p:cNvPr>
              <p:cNvSpPr/>
              <p:nvPr/>
            </p:nvSpPr>
            <p:spPr>
              <a:xfrm>
                <a:off x="922867" y="5589740"/>
                <a:ext cx="499533" cy="395217"/>
              </a:xfrm>
              <a:prstGeom prst="round2Same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sp>
          <p:nvSpPr>
            <p:cNvPr id="27" name="角丸四角形 26">
              <a:extLst>
                <a:ext uri="{FF2B5EF4-FFF2-40B4-BE49-F238E27FC236}">
                  <a16:creationId xmlns:a16="http://schemas.microsoft.com/office/drawing/2014/main" id="{8081F25E-9B13-684F-B5B3-244D82B42ECB}"/>
                </a:ext>
              </a:extLst>
            </p:cNvPr>
            <p:cNvSpPr/>
            <p:nvPr/>
          </p:nvSpPr>
          <p:spPr>
            <a:xfrm>
              <a:off x="755129" y="1904893"/>
              <a:ext cx="2077923" cy="1439786"/>
            </a:xfrm>
            <a:prstGeom prst="roundRect">
              <a:avLst>
                <a:gd name="adj" fmla="val 7150"/>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28" name="角丸四角形 27">
              <a:extLst>
                <a:ext uri="{FF2B5EF4-FFF2-40B4-BE49-F238E27FC236}">
                  <a16:creationId xmlns:a16="http://schemas.microsoft.com/office/drawing/2014/main" id="{7EC6EF36-DD05-B845-BFF9-A21E3999215E}"/>
                </a:ext>
              </a:extLst>
            </p:cNvPr>
            <p:cNvSpPr/>
            <p:nvPr/>
          </p:nvSpPr>
          <p:spPr>
            <a:xfrm>
              <a:off x="754959" y="1997250"/>
              <a:ext cx="1225611" cy="1350966"/>
            </a:xfrm>
            <a:prstGeom prst="roundRect">
              <a:avLst>
                <a:gd name="adj" fmla="val 71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29" name="テキスト ボックス 28">
              <a:extLst>
                <a:ext uri="{FF2B5EF4-FFF2-40B4-BE49-F238E27FC236}">
                  <a16:creationId xmlns:a16="http://schemas.microsoft.com/office/drawing/2014/main" id="{52CCBE89-BDAF-3440-BC31-1D3527CD8AEE}"/>
                </a:ext>
              </a:extLst>
            </p:cNvPr>
            <p:cNvSpPr txBox="1"/>
            <p:nvPr/>
          </p:nvSpPr>
          <p:spPr>
            <a:xfrm>
              <a:off x="821585" y="2951165"/>
              <a:ext cx="1062259" cy="253916"/>
            </a:xfrm>
            <a:prstGeom prst="rect">
              <a:avLst/>
            </a:prstGeom>
            <a:noFill/>
            <a:ln>
              <a:solidFill>
                <a:schemeClr val="tx1"/>
              </a:solidFill>
            </a:ln>
          </p:spPr>
          <p:txBody>
            <a:bodyPr wrap="square" rtlCol="0">
              <a:spAutoFit/>
            </a:bodyPr>
            <a:lstStyle/>
            <a:p>
              <a:pPr algn="ctr"/>
              <a:r>
                <a:rPr kumimoji="1" lang="ja-JP" altLang="en-US" sz="1050" dirty="0"/>
                <a:t>ウイルス担当</a:t>
              </a:r>
            </a:p>
          </p:txBody>
        </p:sp>
        <p:sp>
          <p:nvSpPr>
            <p:cNvPr id="30" name="テキスト ボックス 29">
              <a:extLst>
                <a:ext uri="{FF2B5EF4-FFF2-40B4-BE49-F238E27FC236}">
                  <a16:creationId xmlns:a16="http://schemas.microsoft.com/office/drawing/2014/main" id="{B6CF62E3-5963-E24E-8D1A-5FAD517569F9}"/>
                </a:ext>
              </a:extLst>
            </p:cNvPr>
            <p:cNvSpPr txBox="1"/>
            <p:nvPr/>
          </p:nvSpPr>
          <p:spPr>
            <a:xfrm>
              <a:off x="2015315" y="2951165"/>
              <a:ext cx="749831" cy="253916"/>
            </a:xfrm>
            <a:prstGeom prst="rect">
              <a:avLst/>
            </a:prstGeom>
            <a:noFill/>
            <a:ln>
              <a:solidFill>
                <a:schemeClr val="tx1"/>
              </a:solidFill>
            </a:ln>
          </p:spPr>
          <p:txBody>
            <a:bodyPr wrap="square" rtlCol="0">
              <a:spAutoFit/>
            </a:bodyPr>
            <a:lstStyle/>
            <a:p>
              <a:pPr algn="ctr"/>
              <a:r>
                <a:rPr kumimoji="1" lang="ja-JP" altLang="en-US" sz="1050" dirty="0"/>
                <a:t>細菌担当</a:t>
              </a:r>
            </a:p>
          </p:txBody>
        </p:sp>
        <p:sp>
          <p:nvSpPr>
            <p:cNvPr id="31" name="テキスト ボックス 30">
              <a:extLst>
                <a:ext uri="{FF2B5EF4-FFF2-40B4-BE49-F238E27FC236}">
                  <a16:creationId xmlns:a16="http://schemas.microsoft.com/office/drawing/2014/main" id="{3BDF4FC6-8C1F-154A-998D-4B98E1F756C0}"/>
                </a:ext>
              </a:extLst>
            </p:cNvPr>
            <p:cNvSpPr txBox="1"/>
            <p:nvPr/>
          </p:nvSpPr>
          <p:spPr>
            <a:xfrm>
              <a:off x="2924340" y="2951165"/>
              <a:ext cx="906044" cy="253916"/>
            </a:xfrm>
            <a:prstGeom prst="rect">
              <a:avLst/>
            </a:prstGeom>
            <a:noFill/>
            <a:ln>
              <a:solidFill>
                <a:schemeClr val="tx1"/>
              </a:solidFill>
            </a:ln>
          </p:spPr>
          <p:txBody>
            <a:bodyPr wrap="square" rtlCol="0">
              <a:spAutoFit/>
            </a:bodyPr>
            <a:lstStyle/>
            <a:p>
              <a:pPr algn="ctr"/>
              <a:r>
                <a:rPr kumimoji="1" lang="ja-JP" altLang="en-US" sz="1050" dirty="0"/>
                <a:t>理化学担当</a:t>
              </a:r>
            </a:p>
          </p:txBody>
        </p:sp>
        <p:grpSp>
          <p:nvGrpSpPr>
            <p:cNvPr id="32" name="グループ化 31">
              <a:extLst>
                <a:ext uri="{FF2B5EF4-FFF2-40B4-BE49-F238E27FC236}">
                  <a16:creationId xmlns:a16="http://schemas.microsoft.com/office/drawing/2014/main" id="{A8F31D3A-9D68-EF4E-8B94-8E113F8D568E}"/>
                </a:ext>
              </a:extLst>
            </p:cNvPr>
            <p:cNvGrpSpPr/>
            <p:nvPr/>
          </p:nvGrpSpPr>
          <p:grpSpPr>
            <a:xfrm>
              <a:off x="1069091" y="2079070"/>
              <a:ext cx="338056" cy="524006"/>
              <a:chOff x="922867" y="5248357"/>
              <a:chExt cx="499533" cy="736600"/>
            </a:xfrm>
            <a:solidFill>
              <a:schemeClr val="accent1">
                <a:lumMod val="40000"/>
                <a:lumOff val="60000"/>
              </a:schemeClr>
            </a:solidFill>
          </p:grpSpPr>
          <p:sp>
            <p:nvSpPr>
              <p:cNvPr id="33" name="円/楕円 1">
                <a:extLst>
                  <a:ext uri="{FF2B5EF4-FFF2-40B4-BE49-F238E27FC236}">
                    <a16:creationId xmlns:a16="http://schemas.microsoft.com/office/drawing/2014/main" id="{D70F0E70-BE49-F845-A50A-FE5CFEC22A6B}"/>
                  </a:ext>
                </a:extLst>
              </p:cNvPr>
              <p:cNvSpPr/>
              <p:nvPr/>
            </p:nvSpPr>
            <p:spPr>
              <a:xfrm>
                <a:off x="1003300" y="5248357"/>
                <a:ext cx="338667" cy="3386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34" name="片側の 2 つの角を丸めた四角形 33">
                <a:extLst>
                  <a:ext uri="{FF2B5EF4-FFF2-40B4-BE49-F238E27FC236}">
                    <a16:creationId xmlns:a16="http://schemas.microsoft.com/office/drawing/2014/main" id="{2BEB5436-C849-4A4C-A76E-2A18CF5E0C46}"/>
                  </a:ext>
                </a:extLst>
              </p:cNvPr>
              <p:cNvSpPr/>
              <p:nvPr/>
            </p:nvSpPr>
            <p:spPr>
              <a:xfrm>
                <a:off x="922867" y="5589740"/>
                <a:ext cx="499533" cy="395217"/>
              </a:xfrm>
              <a:prstGeom prst="round2Same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grpSp>
          <p:nvGrpSpPr>
            <p:cNvPr id="35" name="グループ化 34">
              <a:extLst>
                <a:ext uri="{FF2B5EF4-FFF2-40B4-BE49-F238E27FC236}">
                  <a16:creationId xmlns:a16="http://schemas.microsoft.com/office/drawing/2014/main" id="{55D4CA08-4135-644B-8192-88ED5E10AA8F}"/>
                </a:ext>
              </a:extLst>
            </p:cNvPr>
            <p:cNvGrpSpPr/>
            <p:nvPr/>
          </p:nvGrpSpPr>
          <p:grpSpPr>
            <a:xfrm>
              <a:off x="1205566" y="2195100"/>
              <a:ext cx="338056" cy="524006"/>
              <a:chOff x="922867" y="5248357"/>
              <a:chExt cx="499533" cy="736600"/>
            </a:xfrm>
            <a:solidFill>
              <a:schemeClr val="accent1">
                <a:lumMod val="40000"/>
                <a:lumOff val="60000"/>
              </a:schemeClr>
            </a:solidFill>
          </p:grpSpPr>
          <p:sp>
            <p:nvSpPr>
              <p:cNvPr id="36" name="円/楕円 61">
                <a:extLst>
                  <a:ext uri="{FF2B5EF4-FFF2-40B4-BE49-F238E27FC236}">
                    <a16:creationId xmlns:a16="http://schemas.microsoft.com/office/drawing/2014/main" id="{5FD9C7AC-8D8E-1E46-A172-0C2BC5092C67}"/>
                  </a:ext>
                </a:extLst>
              </p:cNvPr>
              <p:cNvSpPr/>
              <p:nvPr/>
            </p:nvSpPr>
            <p:spPr>
              <a:xfrm>
                <a:off x="1003300" y="5248357"/>
                <a:ext cx="338667" cy="3386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37" name="片側の 2 つの角を丸めた四角形 36">
                <a:extLst>
                  <a:ext uri="{FF2B5EF4-FFF2-40B4-BE49-F238E27FC236}">
                    <a16:creationId xmlns:a16="http://schemas.microsoft.com/office/drawing/2014/main" id="{38E71E5D-86C7-7943-978C-80A2676B8DF5}"/>
                  </a:ext>
                </a:extLst>
              </p:cNvPr>
              <p:cNvSpPr/>
              <p:nvPr/>
            </p:nvSpPr>
            <p:spPr>
              <a:xfrm>
                <a:off x="922867" y="5589740"/>
                <a:ext cx="499533" cy="395217"/>
              </a:xfrm>
              <a:prstGeom prst="round2Same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grpSp>
          <p:nvGrpSpPr>
            <p:cNvPr id="38" name="グループ化 37">
              <a:extLst>
                <a:ext uri="{FF2B5EF4-FFF2-40B4-BE49-F238E27FC236}">
                  <a16:creationId xmlns:a16="http://schemas.microsoft.com/office/drawing/2014/main" id="{2D6E795E-33EF-544E-A816-3828EC329A59}"/>
                </a:ext>
              </a:extLst>
            </p:cNvPr>
            <p:cNvGrpSpPr/>
            <p:nvPr/>
          </p:nvGrpSpPr>
          <p:grpSpPr>
            <a:xfrm>
              <a:off x="1325330" y="2311130"/>
              <a:ext cx="338056" cy="524006"/>
              <a:chOff x="922867" y="5248357"/>
              <a:chExt cx="499533" cy="736600"/>
            </a:xfrm>
            <a:solidFill>
              <a:schemeClr val="accent1">
                <a:lumMod val="40000"/>
                <a:lumOff val="60000"/>
              </a:schemeClr>
            </a:solidFill>
          </p:grpSpPr>
          <p:sp>
            <p:nvSpPr>
              <p:cNvPr id="39" name="円/楕円 64">
                <a:extLst>
                  <a:ext uri="{FF2B5EF4-FFF2-40B4-BE49-F238E27FC236}">
                    <a16:creationId xmlns:a16="http://schemas.microsoft.com/office/drawing/2014/main" id="{3B648306-EFA1-FC4E-B4EE-BCCEBAD4A8B5}"/>
                  </a:ext>
                </a:extLst>
              </p:cNvPr>
              <p:cNvSpPr/>
              <p:nvPr/>
            </p:nvSpPr>
            <p:spPr>
              <a:xfrm>
                <a:off x="1003300" y="5248357"/>
                <a:ext cx="338667" cy="3386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0" name="片側の 2 つの角を丸めた四角形 39">
                <a:extLst>
                  <a:ext uri="{FF2B5EF4-FFF2-40B4-BE49-F238E27FC236}">
                    <a16:creationId xmlns:a16="http://schemas.microsoft.com/office/drawing/2014/main" id="{C9EF828C-EC07-7F47-ADA7-BBF3BB2AA27B}"/>
                  </a:ext>
                </a:extLst>
              </p:cNvPr>
              <p:cNvSpPr/>
              <p:nvPr/>
            </p:nvSpPr>
            <p:spPr>
              <a:xfrm>
                <a:off x="922867" y="5589740"/>
                <a:ext cx="499533" cy="395217"/>
              </a:xfrm>
              <a:prstGeom prst="round2Same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grpSp>
          <p:nvGrpSpPr>
            <p:cNvPr id="41" name="グループ化 40">
              <a:extLst>
                <a:ext uri="{FF2B5EF4-FFF2-40B4-BE49-F238E27FC236}">
                  <a16:creationId xmlns:a16="http://schemas.microsoft.com/office/drawing/2014/main" id="{9BE1D986-4942-E14F-9D31-5154EDFDA59C}"/>
                </a:ext>
              </a:extLst>
            </p:cNvPr>
            <p:cNvGrpSpPr/>
            <p:nvPr/>
          </p:nvGrpSpPr>
          <p:grpSpPr>
            <a:xfrm>
              <a:off x="2108593" y="2024016"/>
              <a:ext cx="338056" cy="524006"/>
              <a:chOff x="922867" y="5248357"/>
              <a:chExt cx="499533" cy="736600"/>
            </a:xfrm>
            <a:solidFill>
              <a:schemeClr val="accent6">
                <a:lumMod val="60000"/>
                <a:lumOff val="40000"/>
              </a:schemeClr>
            </a:solidFill>
          </p:grpSpPr>
          <p:sp>
            <p:nvSpPr>
              <p:cNvPr id="42" name="円/楕円 67">
                <a:extLst>
                  <a:ext uri="{FF2B5EF4-FFF2-40B4-BE49-F238E27FC236}">
                    <a16:creationId xmlns:a16="http://schemas.microsoft.com/office/drawing/2014/main" id="{97A855C5-AAF7-D44B-B2B5-E38D4C12D56B}"/>
                  </a:ext>
                </a:extLst>
              </p:cNvPr>
              <p:cNvSpPr/>
              <p:nvPr/>
            </p:nvSpPr>
            <p:spPr>
              <a:xfrm>
                <a:off x="1003300" y="5248357"/>
                <a:ext cx="338667" cy="3386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3" name="片側の 2 つの角を丸めた四角形 42">
                <a:extLst>
                  <a:ext uri="{FF2B5EF4-FFF2-40B4-BE49-F238E27FC236}">
                    <a16:creationId xmlns:a16="http://schemas.microsoft.com/office/drawing/2014/main" id="{6EE02255-64E9-8C4A-B80A-E93A397B9FEA}"/>
                  </a:ext>
                </a:extLst>
              </p:cNvPr>
              <p:cNvSpPr/>
              <p:nvPr/>
            </p:nvSpPr>
            <p:spPr>
              <a:xfrm>
                <a:off x="922867" y="5589740"/>
                <a:ext cx="499533" cy="395217"/>
              </a:xfrm>
              <a:prstGeom prst="round2Same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grpSp>
          <p:nvGrpSpPr>
            <p:cNvPr id="44" name="グループ化 43">
              <a:extLst>
                <a:ext uri="{FF2B5EF4-FFF2-40B4-BE49-F238E27FC236}">
                  <a16:creationId xmlns:a16="http://schemas.microsoft.com/office/drawing/2014/main" id="{B964995C-9D8C-DF4B-86E3-B4A44A2DA6C3}"/>
                </a:ext>
              </a:extLst>
            </p:cNvPr>
            <p:cNvGrpSpPr/>
            <p:nvPr/>
          </p:nvGrpSpPr>
          <p:grpSpPr>
            <a:xfrm>
              <a:off x="2245069" y="2140046"/>
              <a:ext cx="338056" cy="524006"/>
              <a:chOff x="922867" y="5248357"/>
              <a:chExt cx="499533" cy="736600"/>
            </a:xfrm>
            <a:solidFill>
              <a:schemeClr val="accent6">
                <a:lumMod val="60000"/>
                <a:lumOff val="40000"/>
              </a:schemeClr>
            </a:solidFill>
          </p:grpSpPr>
          <p:sp>
            <p:nvSpPr>
              <p:cNvPr id="45" name="円/楕円 70">
                <a:extLst>
                  <a:ext uri="{FF2B5EF4-FFF2-40B4-BE49-F238E27FC236}">
                    <a16:creationId xmlns:a16="http://schemas.microsoft.com/office/drawing/2014/main" id="{5D0F5D64-F2FD-914B-B782-4EADDDA49591}"/>
                  </a:ext>
                </a:extLst>
              </p:cNvPr>
              <p:cNvSpPr/>
              <p:nvPr/>
            </p:nvSpPr>
            <p:spPr>
              <a:xfrm>
                <a:off x="1003300" y="5248357"/>
                <a:ext cx="338667" cy="3386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6" name="片側の 2 つの角を丸めた四角形 45">
                <a:extLst>
                  <a:ext uri="{FF2B5EF4-FFF2-40B4-BE49-F238E27FC236}">
                    <a16:creationId xmlns:a16="http://schemas.microsoft.com/office/drawing/2014/main" id="{13CD4F87-19DD-F040-BC7B-F7B2F02C2A57}"/>
                  </a:ext>
                </a:extLst>
              </p:cNvPr>
              <p:cNvSpPr/>
              <p:nvPr/>
            </p:nvSpPr>
            <p:spPr>
              <a:xfrm>
                <a:off x="922867" y="5589740"/>
                <a:ext cx="499533" cy="395217"/>
              </a:xfrm>
              <a:prstGeom prst="round2Same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grpSp>
          <p:nvGrpSpPr>
            <p:cNvPr id="47" name="グループ化 46">
              <a:extLst>
                <a:ext uri="{FF2B5EF4-FFF2-40B4-BE49-F238E27FC236}">
                  <a16:creationId xmlns:a16="http://schemas.microsoft.com/office/drawing/2014/main" id="{79847769-3CFF-D84B-87DF-E0D2C5C885CA}"/>
                </a:ext>
              </a:extLst>
            </p:cNvPr>
            <p:cNvGrpSpPr/>
            <p:nvPr/>
          </p:nvGrpSpPr>
          <p:grpSpPr>
            <a:xfrm>
              <a:off x="2381544" y="2292313"/>
              <a:ext cx="338056" cy="524006"/>
              <a:chOff x="922867" y="5248357"/>
              <a:chExt cx="499533" cy="736600"/>
            </a:xfrm>
            <a:solidFill>
              <a:schemeClr val="accent6">
                <a:lumMod val="60000"/>
                <a:lumOff val="40000"/>
              </a:schemeClr>
            </a:solidFill>
          </p:grpSpPr>
          <p:sp>
            <p:nvSpPr>
              <p:cNvPr id="48" name="円/楕円 73">
                <a:extLst>
                  <a:ext uri="{FF2B5EF4-FFF2-40B4-BE49-F238E27FC236}">
                    <a16:creationId xmlns:a16="http://schemas.microsoft.com/office/drawing/2014/main" id="{C47A7A22-8F9F-F749-B641-0D24EE8A94D8}"/>
                  </a:ext>
                </a:extLst>
              </p:cNvPr>
              <p:cNvSpPr/>
              <p:nvPr/>
            </p:nvSpPr>
            <p:spPr>
              <a:xfrm>
                <a:off x="1003300" y="5248357"/>
                <a:ext cx="338667" cy="3386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9" name="片側の 2 つの角を丸めた四角形 48">
                <a:extLst>
                  <a:ext uri="{FF2B5EF4-FFF2-40B4-BE49-F238E27FC236}">
                    <a16:creationId xmlns:a16="http://schemas.microsoft.com/office/drawing/2014/main" id="{9AB6E063-A764-A443-894D-2BBB4B484D6F}"/>
                  </a:ext>
                </a:extLst>
              </p:cNvPr>
              <p:cNvSpPr/>
              <p:nvPr/>
            </p:nvSpPr>
            <p:spPr>
              <a:xfrm>
                <a:off x="922867" y="5589740"/>
                <a:ext cx="499533" cy="395217"/>
              </a:xfrm>
              <a:prstGeom prst="round2Same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grpSp>
          <p:nvGrpSpPr>
            <p:cNvPr id="50" name="グループ化 49">
              <a:extLst>
                <a:ext uri="{FF2B5EF4-FFF2-40B4-BE49-F238E27FC236}">
                  <a16:creationId xmlns:a16="http://schemas.microsoft.com/office/drawing/2014/main" id="{AC2FF103-69C8-7740-B25E-6C17A8B315BB}"/>
                </a:ext>
              </a:extLst>
            </p:cNvPr>
            <p:cNvGrpSpPr/>
            <p:nvPr/>
          </p:nvGrpSpPr>
          <p:grpSpPr>
            <a:xfrm>
              <a:off x="2843992" y="2024016"/>
              <a:ext cx="338056" cy="524006"/>
              <a:chOff x="922867" y="5248357"/>
              <a:chExt cx="499533" cy="736600"/>
            </a:xfrm>
            <a:solidFill>
              <a:srgbClr val="FFC000"/>
            </a:solidFill>
          </p:grpSpPr>
          <p:sp>
            <p:nvSpPr>
              <p:cNvPr id="51" name="円/楕円 76">
                <a:extLst>
                  <a:ext uri="{FF2B5EF4-FFF2-40B4-BE49-F238E27FC236}">
                    <a16:creationId xmlns:a16="http://schemas.microsoft.com/office/drawing/2014/main" id="{4D3305C7-0474-3046-A870-FADEAEC55D1F}"/>
                  </a:ext>
                </a:extLst>
              </p:cNvPr>
              <p:cNvSpPr/>
              <p:nvPr/>
            </p:nvSpPr>
            <p:spPr>
              <a:xfrm>
                <a:off x="1003300" y="5248357"/>
                <a:ext cx="338667" cy="3386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2" name="片側の 2 つの角を丸めた四角形 51">
                <a:extLst>
                  <a:ext uri="{FF2B5EF4-FFF2-40B4-BE49-F238E27FC236}">
                    <a16:creationId xmlns:a16="http://schemas.microsoft.com/office/drawing/2014/main" id="{6A5EBA69-09AD-494E-BD47-72970FF13B0A}"/>
                  </a:ext>
                </a:extLst>
              </p:cNvPr>
              <p:cNvSpPr/>
              <p:nvPr/>
            </p:nvSpPr>
            <p:spPr>
              <a:xfrm>
                <a:off x="922867" y="5589740"/>
                <a:ext cx="499533" cy="395217"/>
              </a:xfrm>
              <a:prstGeom prst="round2Same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grpSp>
          <p:nvGrpSpPr>
            <p:cNvPr id="53" name="グループ化 52">
              <a:extLst>
                <a:ext uri="{FF2B5EF4-FFF2-40B4-BE49-F238E27FC236}">
                  <a16:creationId xmlns:a16="http://schemas.microsoft.com/office/drawing/2014/main" id="{3244E999-DF2E-1244-8630-2D62920C9977}"/>
                </a:ext>
              </a:extLst>
            </p:cNvPr>
            <p:cNvGrpSpPr/>
            <p:nvPr/>
          </p:nvGrpSpPr>
          <p:grpSpPr>
            <a:xfrm>
              <a:off x="2980467" y="2140046"/>
              <a:ext cx="338056" cy="524006"/>
              <a:chOff x="922867" y="5248357"/>
              <a:chExt cx="499533" cy="736600"/>
            </a:xfrm>
            <a:solidFill>
              <a:srgbClr val="FFC000"/>
            </a:solidFill>
          </p:grpSpPr>
          <p:sp>
            <p:nvSpPr>
              <p:cNvPr id="54" name="円/楕円 79">
                <a:extLst>
                  <a:ext uri="{FF2B5EF4-FFF2-40B4-BE49-F238E27FC236}">
                    <a16:creationId xmlns:a16="http://schemas.microsoft.com/office/drawing/2014/main" id="{8FB9656C-12B4-AB45-86D2-9D276E58C58D}"/>
                  </a:ext>
                </a:extLst>
              </p:cNvPr>
              <p:cNvSpPr/>
              <p:nvPr/>
            </p:nvSpPr>
            <p:spPr>
              <a:xfrm>
                <a:off x="1003300" y="5248357"/>
                <a:ext cx="338667" cy="3386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5" name="片側の 2 つの角を丸めた四角形 54">
                <a:extLst>
                  <a:ext uri="{FF2B5EF4-FFF2-40B4-BE49-F238E27FC236}">
                    <a16:creationId xmlns:a16="http://schemas.microsoft.com/office/drawing/2014/main" id="{0137C152-D1A1-2E4B-823D-7266BC7C285C}"/>
                  </a:ext>
                </a:extLst>
              </p:cNvPr>
              <p:cNvSpPr/>
              <p:nvPr/>
            </p:nvSpPr>
            <p:spPr>
              <a:xfrm>
                <a:off x="922867" y="5589740"/>
                <a:ext cx="499533" cy="395217"/>
              </a:xfrm>
              <a:prstGeom prst="round2Same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grpSp>
          <p:nvGrpSpPr>
            <p:cNvPr id="56" name="グループ化 55">
              <a:extLst>
                <a:ext uri="{FF2B5EF4-FFF2-40B4-BE49-F238E27FC236}">
                  <a16:creationId xmlns:a16="http://schemas.microsoft.com/office/drawing/2014/main" id="{43E060F7-2113-384A-AB6E-3B18EED636B7}"/>
                </a:ext>
              </a:extLst>
            </p:cNvPr>
            <p:cNvGrpSpPr/>
            <p:nvPr/>
          </p:nvGrpSpPr>
          <p:grpSpPr>
            <a:xfrm>
              <a:off x="3116943" y="2292313"/>
              <a:ext cx="338056" cy="524006"/>
              <a:chOff x="922867" y="5248357"/>
              <a:chExt cx="499533" cy="736600"/>
            </a:xfrm>
            <a:solidFill>
              <a:srgbClr val="FFC000"/>
            </a:solidFill>
          </p:grpSpPr>
          <p:sp>
            <p:nvSpPr>
              <p:cNvPr id="57" name="円/楕円 82">
                <a:extLst>
                  <a:ext uri="{FF2B5EF4-FFF2-40B4-BE49-F238E27FC236}">
                    <a16:creationId xmlns:a16="http://schemas.microsoft.com/office/drawing/2014/main" id="{805B00E3-23ED-1B46-BAB7-1E506F2521B1}"/>
                  </a:ext>
                </a:extLst>
              </p:cNvPr>
              <p:cNvSpPr/>
              <p:nvPr/>
            </p:nvSpPr>
            <p:spPr>
              <a:xfrm>
                <a:off x="1003300" y="5248357"/>
                <a:ext cx="338667" cy="33866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8" name="片側の 2 つの角を丸めた四角形 57">
                <a:extLst>
                  <a:ext uri="{FF2B5EF4-FFF2-40B4-BE49-F238E27FC236}">
                    <a16:creationId xmlns:a16="http://schemas.microsoft.com/office/drawing/2014/main" id="{739078BD-282D-2D4F-8460-74326BC9C79F}"/>
                  </a:ext>
                </a:extLst>
              </p:cNvPr>
              <p:cNvSpPr/>
              <p:nvPr/>
            </p:nvSpPr>
            <p:spPr>
              <a:xfrm>
                <a:off x="922867" y="5589740"/>
                <a:ext cx="499533" cy="395217"/>
              </a:xfrm>
              <a:prstGeom prst="round2Same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sp>
          <p:nvSpPr>
            <p:cNvPr id="59" name="角丸四角形 58">
              <a:extLst>
                <a:ext uri="{FF2B5EF4-FFF2-40B4-BE49-F238E27FC236}">
                  <a16:creationId xmlns:a16="http://schemas.microsoft.com/office/drawing/2014/main" id="{94392BEF-3BE0-8147-ABFF-939DD638BE37}"/>
                </a:ext>
              </a:extLst>
            </p:cNvPr>
            <p:cNvSpPr/>
            <p:nvPr/>
          </p:nvSpPr>
          <p:spPr>
            <a:xfrm>
              <a:off x="763908" y="1815896"/>
              <a:ext cx="3222047" cy="1511504"/>
            </a:xfrm>
            <a:prstGeom prst="roundRect">
              <a:avLst>
                <a:gd name="adj" fmla="val 71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grpSp>
      <p:sp>
        <p:nvSpPr>
          <p:cNvPr id="60" name="正方形/長方形 59">
            <a:extLst>
              <a:ext uri="{FF2B5EF4-FFF2-40B4-BE49-F238E27FC236}">
                <a16:creationId xmlns:a16="http://schemas.microsoft.com/office/drawing/2014/main" id="{5FAB1900-9A8A-174C-834F-8EF91C361E4E}"/>
              </a:ext>
            </a:extLst>
          </p:cNvPr>
          <p:cNvSpPr/>
          <p:nvPr/>
        </p:nvSpPr>
        <p:spPr>
          <a:xfrm>
            <a:off x="8585746" y="6407885"/>
            <a:ext cx="558254"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10</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
        <p:nvSpPr>
          <p:cNvPr id="61" name="テキスト ボックス 60">
            <a:extLst>
              <a:ext uri="{FF2B5EF4-FFF2-40B4-BE49-F238E27FC236}">
                <a16:creationId xmlns:a16="http://schemas.microsoft.com/office/drawing/2014/main" id="{0E69A242-8590-1042-AE99-93BEB8E09DFA}"/>
              </a:ext>
            </a:extLst>
          </p:cNvPr>
          <p:cNvSpPr txBox="1"/>
          <p:nvPr/>
        </p:nvSpPr>
        <p:spPr>
          <a:xfrm>
            <a:off x="109263" y="733042"/>
            <a:ext cx="8128804" cy="461665"/>
          </a:xfrm>
          <a:prstGeom prst="rect">
            <a:avLst/>
          </a:prstGeom>
          <a:noFill/>
        </p:spPr>
        <p:txBody>
          <a:bodyPr wrap="square">
            <a:spAutoFit/>
          </a:bodyPr>
          <a:lstStyle/>
          <a:p>
            <a:r>
              <a:rPr lang="en-US" altLang="ja-JP" sz="2400" dirty="0">
                <a:latin typeface="HGP創英角ｺﾞｼｯｸUB" panose="020B0900000000000000" pitchFamily="50" charset="-128"/>
                <a:ea typeface="HGP創英角ｺﾞｼｯｸUB" panose="020B0900000000000000" pitchFamily="50" charset="-128"/>
              </a:rPr>
              <a:t>(2)</a:t>
            </a:r>
            <a:r>
              <a:rPr lang="ja-JP" altLang="en-US" sz="2400">
                <a:latin typeface="HGPSoeiKakugothicUB" panose="020B0900000000000000" pitchFamily="34" charset="-128"/>
                <a:ea typeface="HGPSoeiKakugothicUB" panose="020B0900000000000000" pitchFamily="34" charset="-128"/>
              </a:rPr>
              <a:t>取組み事例～新型コロナウイルス感染症対応</a:t>
            </a:r>
          </a:p>
        </p:txBody>
      </p:sp>
      <p:sp>
        <p:nvSpPr>
          <p:cNvPr id="63" name="テキスト ボックス 17">
            <a:extLst>
              <a:ext uri="{FF2B5EF4-FFF2-40B4-BE49-F238E27FC236}">
                <a16:creationId xmlns:a16="http://schemas.microsoft.com/office/drawing/2014/main" id="{7005E0C9-7EED-534E-BABC-B7C394A08A2A}"/>
              </a:ext>
            </a:extLst>
          </p:cNvPr>
          <p:cNvSpPr txBox="1">
            <a:spLocks noChangeArrowheads="1"/>
          </p:cNvSpPr>
          <p:nvPr/>
        </p:nvSpPr>
        <p:spPr bwMode="auto">
          <a:xfrm>
            <a:off x="259052" y="221168"/>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rPr>
              <a:t>２</a:t>
            </a:r>
            <a:r>
              <a:rPr lang="en-US" altLang="ja-JP" sz="2800" dirty="0">
                <a:latin typeface="+mn-ea"/>
                <a:ea typeface="+mn-ea"/>
              </a:rPr>
              <a:t>. </a:t>
            </a:r>
            <a:r>
              <a:rPr lang="ja-JP" altLang="ja-JP" sz="2800" dirty="0">
                <a:latin typeface="+mn-ea"/>
                <a:ea typeface="+mn-ea"/>
              </a:rPr>
              <a:t>これまでの</a:t>
            </a:r>
            <a:r>
              <a:rPr lang="ja-JP" altLang="en-US" sz="2800" dirty="0">
                <a:latin typeface="+mn-ea"/>
                <a:ea typeface="+mn-ea"/>
              </a:rPr>
              <a:t>取組み</a:t>
            </a:r>
            <a:endParaRPr lang="ja-JP" altLang="ja-JP" sz="2800" dirty="0">
              <a:latin typeface="+mn-ea"/>
              <a:ea typeface="+mn-ea"/>
            </a:endParaRPr>
          </a:p>
        </p:txBody>
      </p:sp>
      <p:pic>
        <p:nvPicPr>
          <p:cNvPr id="2" name="図 1"/>
          <p:cNvPicPr>
            <a:picLocks noChangeAspect="1"/>
          </p:cNvPicPr>
          <p:nvPr/>
        </p:nvPicPr>
        <p:blipFill>
          <a:blip r:embed="rId3"/>
          <a:stretch>
            <a:fillRect/>
          </a:stretch>
        </p:blipFill>
        <p:spPr>
          <a:xfrm>
            <a:off x="6218311" y="2233040"/>
            <a:ext cx="2603218" cy="2200847"/>
          </a:xfrm>
          <a:prstGeom prst="rect">
            <a:avLst/>
          </a:prstGeom>
        </p:spPr>
      </p:pic>
    </p:spTree>
    <p:extLst>
      <p:ext uri="{BB962C8B-B14F-4D97-AF65-F5344CB8AC3E}">
        <p14:creationId xmlns:p14="http://schemas.microsoft.com/office/powerpoint/2010/main" val="110173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7">
            <a:extLst>
              <a:ext uri="{FF2B5EF4-FFF2-40B4-BE49-F238E27FC236}">
                <a16:creationId xmlns:a16="http://schemas.microsoft.com/office/drawing/2014/main" id="{55A30F31-59B2-5244-B845-103E30438185}"/>
              </a:ext>
            </a:extLst>
          </p:cNvPr>
          <p:cNvSpPr txBox="1">
            <a:spLocks noChangeArrowheads="1"/>
          </p:cNvSpPr>
          <p:nvPr/>
        </p:nvSpPr>
        <p:spPr bwMode="auto">
          <a:xfrm>
            <a:off x="557402" y="1148920"/>
            <a:ext cx="768066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a:lnSpc>
                <a:spcPct val="150000"/>
              </a:lnSpc>
            </a:pPr>
            <a:r>
              <a:rPr lang="ja-JP" altLang="en-US" sz="2000" b="1" dirty="0">
                <a:latin typeface="+mn-ea"/>
                <a:ea typeface="+mn-ea"/>
                <a:cs typeface="Meiryo UI" pitchFamily="50" charset="-128"/>
              </a:rPr>
              <a:t>○</a:t>
            </a:r>
            <a:r>
              <a:rPr lang="ja-JP" altLang="en-US" sz="2000" b="1" dirty="0">
                <a:latin typeface="+mn-ea"/>
                <a:ea typeface="+mn-ea"/>
                <a:cs typeface="HG丸ｺﾞｼｯｸM-PRO"/>
              </a:rPr>
              <a:t>森ノ宮・天王寺両センター間の相互補完体制の下で検査を実施</a:t>
            </a:r>
            <a:endParaRPr lang="en-US" altLang="ja-JP" sz="2000" b="1" dirty="0">
              <a:latin typeface="+mn-ea"/>
              <a:ea typeface="+mn-ea"/>
              <a:cs typeface="HG丸ｺﾞｼｯｸM-PRO"/>
            </a:endParaRPr>
          </a:p>
          <a:p>
            <a:pPr lvl="1">
              <a:lnSpc>
                <a:spcPct val="150000"/>
              </a:lnSpc>
            </a:pPr>
            <a:r>
              <a:rPr lang="ja-JP" altLang="en-US" sz="2000" dirty="0">
                <a:latin typeface="+mn-ea"/>
                <a:ea typeface="+mn-ea"/>
                <a:cs typeface="HG丸ｺﾞｼｯｸM-PRO"/>
              </a:rPr>
              <a:t>・</a:t>
            </a:r>
            <a:r>
              <a:rPr lang="ja-JP" altLang="ja-JP" sz="2000" dirty="0">
                <a:latin typeface="+mn-ea"/>
                <a:ea typeface="+mn-ea"/>
              </a:rPr>
              <a:t>変異株スクリーニング</a:t>
            </a:r>
            <a:endParaRPr lang="en-US" altLang="ja-JP" sz="2000" dirty="0">
              <a:latin typeface="+mn-ea"/>
              <a:ea typeface="+mn-ea"/>
            </a:endParaRPr>
          </a:p>
          <a:p>
            <a:pPr lvl="2">
              <a:lnSpc>
                <a:spcPct val="150000"/>
              </a:lnSpc>
            </a:pPr>
            <a:r>
              <a:rPr lang="ja-JP" altLang="en-US" sz="2000" dirty="0">
                <a:latin typeface="+mn-ea"/>
                <a:ea typeface="+mn-ea"/>
                <a:cs typeface="HG丸ｺﾞｼｯｸM-PRO"/>
              </a:rPr>
              <a:t>森ノ宮</a:t>
            </a:r>
            <a:r>
              <a:rPr lang="en" altLang="ja-JP" sz="2000" dirty="0">
                <a:latin typeface="+mn-ea"/>
                <a:ea typeface="+mn-ea"/>
                <a:cs typeface="HG丸ｺﾞｼｯｸM-PRO"/>
              </a:rPr>
              <a:t>C</a:t>
            </a:r>
            <a:r>
              <a:rPr lang="ja-JP" altLang="en-US" sz="2000" dirty="0" err="1">
                <a:latin typeface="+mn-ea"/>
                <a:ea typeface="+mn-ea"/>
                <a:cs typeface="HG丸ｺﾞｼｯｸM-PRO"/>
              </a:rPr>
              <a:t>にて</a:t>
            </a:r>
            <a:r>
              <a:rPr lang="ja-JP" altLang="ja-JP" sz="2000" dirty="0">
                <a:latin typeface="+mn-ea"/>
                <a:ea typeface="+mn-ea"/>
              </a:rPr>
              <a:t>一元的に対応</a:t>
            </a:r>
            <a:r>
              <a:rPr lang="ja-JP" altLang="en-US" sz="2000" dirty="0">
                <a:latin typeface="+mn-ea"/>
                <a:ea typeface="+mn-ea"/>
              </a:rPr>
              <a:t>（令和</a:t>
            </a:r>
            <a:r>
              <a:rPr lang="en-US" altLang="ja-JP" sz="2000" dirty="0">
                <a:latin typeface="+mn-ea"/>
                <a:ea typeface="+mn-ea"/>
              </a:rPr>
              <a:t>3</a:t>
            </a:r>
            <a:r>
              <a:rPr lang="ja-JP" altLang="en-US" sz="2000" dirty="0">
                <a:latin typeface="+mn-ea"/>
                <a:ea typeface="+mn-ea"/>
              </a:rPr>
              <a:t>年</a:t>
            </a:r>
            <a:r>
              <a:rPr lang="en-US" altLang="ja-JP" sz="2000" dirty="0">
                <a:latin typeface="+mn-ea"/>
                <a:ea typeface="+mn-ea"/>
              </a:rPr>
              <a:t>1</a:t>
            </a:r>
            <a:r>
              <a:rPr lang="ja-JP" altLang="en-US" sz="2000" dirty="0">
                <a:latin typeface="+mn-ea"/>
                <a:ea typeface="+mn-ea"/>
              </a:rPr>
              <a:t>月</a:t>
            </a:r>
            <a:r>
              <a:rPr lang="en-US" altLang="ja-JP" sz="2000" dirty="0">
                <a:latin typeface="+mn-ea"/>
                <a:ea typeface="+mn-ea"/>
              </a:rPr>
              <a:t>〜</a:t>
            </a:r>
            <a:r>
              <a:rPr lang="ja-JP" altLang="en-US" sz="2000" dirty="0">
                <a:latin typeface="+mn-ea"/>
                <a:ea typeface="+mn-ea"/>
              </a:rPr>
              <a:t>）</a:t>
            </a:r>
            <a:endParaRPr lang="en-US" altLang="ja-JP" sz="2000" dirty="0">
              <a:latin typeface="+mn-ea"/>
              <a:ea typeface="+mn-ea"/>
            </a:endParaRPr>
          </a:p>
          <a:p>
            <a:pPr lvl="2"/>
            <a:r>
              <a:rPr lang="ja-JP" altLang="en-US" sz="2000" dirty="0">
                <a:latin typeface="+mn-ea"/>
                <a:ea typeface="+mn-ea"/>
              </a:rPr>
              <a:t>全ての</a:t>
            </a:r>
            <a:r>
              <a:rPr lang="ja-JP" altLang="ja-JP" sz="2000" dirty="0">
                <a:latin typeface="+mn-ea"/>
                <a:ea typeface="+mn-ea"/>
              </a:rPr>
              <a:t>陽性検体について実施</a:t>
            </a:r>
            <a:endParaRPr lang="en-US" altLang="ja-JP" sz="2000" dirty="0">
              <a:latin typeface="+mn-ea"/>
              <a:ea typeface="+mn-ea"/>
            </a:endParaRPr>
          </a:p>
          <a:p>
            <a:pPr lvl="1">
              <a:lnSpc>
                <a:spcPct val="200000"/>
              </a:lnSpc>
            </a:pPr>
            <a:r>
              <a:rPr lang="ja-JP" altLang="en-US" sz="2000" dirty="0">
                <a:latin typeface="+mn-ea"/>
                <a:ea typeface="+mn-ea"/>
                <a:cs typeface="HG丸ｺﾞｼｯｸM-PRO"/>
              </a:rPr>
              <a:t>・</a:t>
            </a:r>
            <a:r>
              <a:rPr lang="ja-JP" altLang="ja-JP" sz="2000" dirty="0">
                <a:latin typeface="+mn-ea"/>
                <a:ea typeface="+mn-ea"/>
              </a:rPr>
              <a:t>ゲノム</a:t>
            </a:r>
            <a:r>
              <a:rPr lang="ja-JP" altLang="en-US" sz="2000" dirty="0">
                <a:latin typeface="+mn-ea"/>
                <a:ea typeface="+mn-ea"/>
              </a:rPr>
              <a:t>（遺伝子情報）</a:t>
            </a:r>
            <a:r>
              <a:rPr lang="ja-JP" altLang="en-US" sz="2000">
                <a:latin typeface="+mn-ea"/>
                <a:ea typeface="+mn-ea"/>
              </a:rPr>
              <a:t>の解析（詳細は</a:t>
            </a:r>
            <a:r>
              <a:rPr lang="en-US" altLang="ja-JP" sz="2000" dirty="0">
                <a:latin typeface="+mn-ea"/>
                <a:ea typeface="+mn-ea"/>
              </a:rPr>
              <a:t>P13</a:t>
            </a:r>
            <a:r>
              <a:rPr lang="ja-JP" altLang="en-US" sz="2000">
                <a:latin typeface="+mn-ea"/>
                <a:ea typeface="+mn-ea"/>
              </a:rPr>
              <a:t>）</a:t>
            </a:r>
            <a:endParaRPr lang="en-US" altLang="ja-JP" sz="2000" dirty="0">
              <a:latin typeface="+mn-ea"/>
              <a:ea typeface="+mn-ea"/>
            </a:endParaRPr>
          </a:p>
          <a:p>
            <a:pPr lvl="2">
              <a:lnSpc>
                <a:spcPct val="150000"/>
              </a:lnSpc>
            </a:pPr>
            <a:r>
              <a:rPr lang="ja-JP" altLang="ja-JP" sz="2000" dirty="0">
                <a:latin typeface="+mn-ea"/>
                <a:ea typeface="+mn-ea"/>
              </a:rPr>
              <a:t>全所</a:t>
            </a:r>
            <a:r>
              <a:rPr lang="ja-JP" altLang="en-US" sz="2000" dirty="0">
                <a:latin typeface="+mn-ea"/>
                <a:ea typeface="+mn-ea"/>
              </a:rPr>
              <a:t>体制で解析を</a:t>
            </a:r>
            <a:r>
              <a:rPr lang="ja-JP" altLang="ja-JP" sz="2000" dirty="0">
                <a:latin typeface="+mn-ea"/>
                <a:ea typeface="+mn-ea"/>
              </a:rPr>
              <a:t>実施</a:t>
            </a:r>
            <a:r>
              <a:rPr lang="ja-JP" altLang="en-US" sz="2000" dirty="0">
                <a:latin typeface="+mn-ea"/>
                <a:ea typeface="+mn-ea"/>
              </a:rPr>
              <a:t>（令和</a:t>
            </a:r>
            <a:r>
              <a:rPr lang="en-US" altLang="ja-JP" sz="2000" dirty="0">
                <a:latin typeface="+mn-ea"/>
                <a:ea typeface="+mn-ea"/>
              </a:rPr>
              <a:t>3</a:t>
            </a:r>
            <a:r>
              <a:rPr lang="ja-JP" altLang="en-US" sz="2000" dirty="0">
                <a:latin typeface="+mn-ea"/>
                <a:ea typeface="+mn-ea"/>
              </a:rPr>
              <a:t>年夏</a:t>
            </a:r>
            <a:r>
              <a:rPr lang="en-US" altLang="ja-JP" sz="2000" dirty="0">
                <a:latin typeface="+mn-ea"/>
                <a:ea typeface="+mn-ea"/>
              </a:rPr>
              <a:t>〜</a:t>
            </a:r>
            <a:r>
              <a:rPr lang="ja-JP" altLang="en-US" sz="2000" dirty="0">
                <a:latin typeface="+mn-ea"/>
                <a:ea typeface="+mn-ea"/>
              </a:rPr>
              <a:t>）</a:t>
            </a:r>
            <a:endParaRPr lang="en-US" altLang="ja-JP" sz="2000" dirty="0">
              <a:latin typeface="+mn-ea"/>
              <a:ea typeface="+mn-ea"/>
            </a:endParaRPr>
          </a:p>
          <a:p>
            <a:pPr lvl="2"/>
            <a:r>
              <a:rPr lang="ja-JP" altLang="ja-JP" sz="2000" dirty="0">
                <a:latin typeface="+mn-ea"/>
                <a:ea typeface="+mn-ea"/>
                <a:cs typeface="Times New Roman" panose="02020603050405020304" pitchFamily="18" charset="0"/>
              </a:rPr>
              <a:t>⇒　</a:t>
            </a:r>
            <a:r>
              <a:rPr lang="ja-JP" altLang="en-US" sz="2000" dirty="0">
                <a:latin typeface="+mn-ea"/>
                <a:ea typeface="+mn-ea"/>
                <a:cs typeface="Times New Roman" panose="02020603050405020304" pitchFamily="18" charset="0"/>
              </a:rPr>
              <a:t>他機関の解析結果と合わせ、府内全域の流行動態を</a:t>
            </a:r>
            <a:endParaRPr lang="en-US" altLang="ja-JP" sz="2000" dirty="0">
              <a:latin typeface="+mn-ea"/>
              <a:ea typeface="+mn-ea"/>
              <a:cs typeface="Times New Roman" panose="02020603050405020304" pitchFamily="18" charset="0"/>
            </a:endParaRPr>
          </a:p>
          <a:p>
            <a:pPr lvl="2"/>
            <a:r>
              <a:rPr lang="ja-JP" altLang="en-US" sz="2000" dirty="0">
                <a:latin typeface="+mn-ea"/>
                <a:ea typeface="+mn-ea"/>
                <a:cs typeface="Times New Roman" panose="02020603050405020304" pitchFamily="18" charset="0"/>
              </a:rPr>
              <a:t>　　</a:t>
            </a:r>
            <a:r>
              <a:rPr lang="ja-JP" altLang="ja-JP" sz="2000" dirty="0">
                <a:latin typeface="+mn-ea"/>
                <a:ea typeface="+mn-ea"/>
                <a:cs typeface="Times New Roman" panose="02020603050405020304" pitchFamily="18" charset="0"/>
              </a:rPr>
              <a:t>行政機関（大阪府・大阪市・中核市）に還元</a:t>
            </a:r>
            <a:r>
              <a:rPr lang="ja-JP" altLang="ja-JP" sz="2000" dirty="0">
                <a:latin typeface="+mn-ea"/>
                <a:ea typeface="+mn-ea"/>
              </a:rPr>
              <a:t> </a:t>
            </a:r>
            <a:endParaRPr lang="ja-JP" altLang="en-US" sz="2000" dirty="0">
              <a:latin typeface="+mn-ea"/>
              <a:ea typeface="+mn-ea"/>
            </a:endParaRPr>
          </a:p>
        </p:txBody>
      </p:sp>
      <p:pic>
        <p:nvPicPr>
          <p:cNvPr id="60" name="図 59">
            <a:extLst>
              <a:ext uri="{FF2B5EF4-FFF2-40B4-BE49-F238E27FC236}">
                <a16:creationId xmlns:a16="http://schemas.microsoft.com/office/drawing/2014/main" id="{6819227B-F601-A547-8CDD-FB568DCA4619}"/>
              </a:ext>
            </a:extLst>
          </p:cNvPr>
          <p:cNvPicPr>
            <a:picLocks noChangeAspect="1"/>
          </p:cNvPicPr>
          <p:nvPr/>
        </p:nvPicPr>
        <p:blipFill>
          <a:blip r:embed="rId2"/>
          <a:stretch>
            <a:fillRect/>
          </a:stretch>
        </p:blipFill>
        <p:spPr>
          <a:xfrm>
            <a:off x="6565355" y="1798350"/>
            <a:ext cx="1917700" cy="800100"/>
          </a:xfrm>
          <a:prstGeom prst="rect">
            <a:avLst/>
          </a:prstGeom>
        </p:spPr>
      </p:pic>
      <p:sp>
        <p:nvSpPr>
          <p:cNvPr id="7" name="正方形/長方形 6">
            <a:extLst>
              <a:ext uri="{FF2B5EF4-FFF2-40B4-BE49-F238E27FC236}">
                <a16:creationId xmlns:a16="http://schemas.microsoft.com/office/drawing/2014/main" id="{4F4FF6A8-9482-3E48-8C8E-A0199A150B4F}"/>
              </a:ext>
            </a:extLst>
          </p:cNvPr>
          <p:cNvSpPr/>
          <p:nvPr/>
        </p:nvSpPr>
        <p:spPr>
          <a:xfrm>
            <a:off x="8612915" y="13441"/>
            <a:ext cx="541476"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11</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pic>
        <p:nvPicPr>
          <p:cNvPr id="3" name="図 2">
            <a:extLst>
              <a:ext uri="{FF2B5EF4-FFF2-40B4-BE49-F238E27FC236}">
                <a16:creationId xmlns:a16="http://schemas.microsoft.com/office/drawing/2014/main" id="{FC87B6E2-5F3A-3F4F-BE31-080E429B3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400" y="4666067"/>
            <a:ext cx="2812288" cy="2067553"/>
          </a:xfrm>
          <a:prstGeom prst="rect">
            <a:avLst/>
          </a:prstGeom>
        </p:spPr>
      </p:pic>
      <p:sp>
        <p:nvSpPr>
          <p:cNvPr id="8" name="テキスト ボックス 7">
            <a:extLst>
              <a:ext uri="{FF2B5EF4-FFF2-40B4-BE49-F238E27FC236}">
                <a16:creationId xmlns:a16="http://schemas.microsoft.com/office/drawing/2014/main" id="{E27C1AB7-DE00-3F4E-9FFE-A23A07BA0E79}"/>
              </a:ext>
            </a:extLst>
          </p:cNvPr>
          <p:cNvSpPr txBox="1"/>
          <p:nvPr/>
        </p:nvSpPr>
        <p:spPr>
          <a:xfrm>
            <a:off x="109263" y="733042"/>
            <a:ext cx="8128804" cy="461665"/>
          </a:xfrm>
          <a:prstGeom prst="rect">
            <a:avLst/>
          </a:prstGeom>
          <a:noFill/>
        </p:spPr>
        <p:txBody>
          <a:bodyPr wrap="square">
            <a:spAutoFit/>
          </a:bodyPr>
          <a:lstStyle/>
          <a:p>
            <a:r>
              <a:rPr lang="en-US" altLang="ja-JP" sz="2400" dirty="0">
                <a:latin typeface="HGP創英角ｺﾞｼｯｸUB" panose="020B0900000000000000" pitchFamily="50" charset="-128"/>
                <a:ea typeface="HGP創英角ｺﾞｼｯｸUB" panose="020B0900000000000000" pitchFamily="50" charset="-128"/>
              </a:rPr>
              <a:t>(2)</a:t>
            </a:r>
            <a:r>
              <a:rPr lang="ja-JP" altLang="en-US" sz="2400">
                <a:latin typeface="HGPSoeiKakugothicUB" panose="020B0900000000000000" pitchFamily="34" charset="-128"/>
                <a:ea typeface="HGPSoeiKakugothicUB" panose="020B0900000000000000" pitchFamily="34" charset="-128"/>
              </a:rPr>
              <a:t>取組み事例～新型コロナウイルス感染症対応</a:t>
            </a:r>
          </a:p>
        </p:txBody>
      </p:sp>
      <p:sp>
        <p:nvSpPr>
          <p:cNvPr id="10" name="テキスト ボックス 17">
            <a:extLst>
              <a:ext uri="{FF2B5EF4-FFF2-40B4-BE49-F238E27FC236}">
                <a16:creationId xmlns:a16="http://schemas.microsoft.com/office/drawing/2014/main" id="{976E6994-5224-7E45-B208-7C8246273112}"/>
              </a:ext>
            </a:extLst>
          </p:cNvPr>
          <p:cNvSpPr txBox="1">
            <a:spLocks noChangeArrowheads="1"/>
          </p:cNvSpPr>
          <p:nvPr/>
        </p:nvSpPr>
        <p:spPr bwMode="auto">
          <a:xfrm>
            <a:off x="259052" y="221168"/>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rPr>
              <a:t>２</a:t>
            </a:r>
            <a:r>
              <a:rPr lang="en-US" altLang="ja-JP" sz="2800" dirty="0">
                <a:latin typeface="+mn-ea"/>
                <a:ea typeface="+mn-ea"/>
              </a:rPr>
              <a:t>. </a:t>
            </a:r>
            <a:r>
              <a:rPr lang="ja-JP" altLang="ja-JP" sz="2800" dirty="0">
                <a:latin typeface="+mn-ea"/>
                <a:ea typeface="+mn-ea"/>
              </a:rPr>
              <a:t>これまでの</a:t>
            </a:r>
            <a:r>
              <a:rPr lang="ja-JP" altLang="en-US" sz="2800" dirty="0">
                <a:latin typeface="+mn-ea"/>
                <a:ea typeface="+mn-ea"/>
              </a:rPr>
              <a:t>取組み</a:t>
            </a:r>
            <a:endParaRPr lang="ja-JP" altLang="ja-JP" sz="2800" dirty="0">
              <a:latin typeface="+mn-ea"/>
              <a:ea typeface="+mn-ea"/>
            </a:endParaRPr>
          </a:p>
        </p:txBody>
      </p:sp>
    </p:spTree>
    <p:extLst>
      <p:ext uri="{BB962C8B-B14F-4D97-AF65-F5344CB8AC3E}">
        <p14:creationId xmlns:p14="http://schemas.microsoft.com/office/powerpoint/2010/main" val="146024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8DCC9851-437E-684F-A122-B6BCDF83F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510244"/>
            <a:ext cx="7759700" cy="2768600"/>
          </a:xfrm>
          <a:prstGeom prst="rect">
            <a:avLst/>
          </a:prstGeom>
        </p:spPr>
      </p:pic>
      <p:pic>
        <p:nvPicPr>
          <p:cNvPr id="12" name="図 11">
            <a:extLst>
              <a:ext uri="{FF2B5EF4-FFF2-40B4-BE49-F238E27FC236}">
                <a16:creationId xmlns:a16="http://schemas.microsoft.com/office/drawing/2014/main" id="{16430102-481F-4913-9841-3833509A4192}"/>
              </a:ext>
            </a:extLst>
          </p:cNvPr>
          <p:cNvPicPr>
            <a:picLocks noChangeAspect="1"/>
          </p:cNvPicPr>
          <p:nvPr/>
        </p:nvPicPr>
        <p:blipFill>
          <a:blip r:embed="rId3"/>
          <a:stretch>
            <a:fillRect/>
          </a:stretch>
        </p:blipFill>
        <p:spPr>
          <a:xfrm>
            <a:off x="0" y="3454034"/>
            <a:ext cx="6032625" cy="3393352"/>
          </a:xfrm>
          <a:prstGeom prst="rect">
            <a:avLst/>
          </a:prstGeom>
        </p:spPr>
      </p:pic>
      <p:sp>
        <p:nvSpPr>
          <p:cNvPr id="14" name="テキスト ボックス 13">
            <a:extLst>
              <a:ext uri="{FF2B5EF4-FFF2-40B4-BE49-F238E27FC236}">
                <a16:creationId xmlns:a16="http://schemas.microsoft.com/office/drawing/2014/main" id="{48B168F8-ED36-43F4-A44E-F531020FEE99}"/>
              </a:ext>
            </a:extLst>
          </p:cNvPr>
          <p:cNvSpPr txBox="1"/>
          <p:nvPr/>
        </p:nvSpPr>
        <p:spPr>
          <a:xfrm>
            <a:off x="5725764" y="2909512"/>
            <a:ext cx="2031325" cy="369332"/>
          </a:xfrm>
          <a:prstGeom prst="rect">
            <a:avLst/>
          </a:prstGeom>
          <a:noFill/>
        </p:spPr>
        <p:txBody>
          <a:bodyPr wrap="none" rtlCol="0">
            <a:spAutoFit/>
          </a:bodyPr>
          <a:lstStyle/>
          <a:p>
            <a:r>
              <a:rPr kumimoji="1" lang="ja-JP" altLang="en-US" dirty="0"/>
              <a:t>国立感染症研究所</a:t>
            </a:r>
          </a:p>
        </p:txBody>
      </p:sp>
      <p:sp>
        <p:nvSpPr>
          <p:cNvPr id="15" name="テキスト ボックス 14">
            <a:extLst>
              <a:ext uri="{FF2B5EF4-FFF2-40B4-BE49-F238E27FC236}">
                <a16:creationId xmlns:a16="http://schemas.microsoft.com/office/drawing/2014/main" id="{5A1C9D89-CE3D-4A72-9AFC-A6551721C15B}"/>
              </a:ext>
            </a:extLst>
          </p:cNvPr>
          <p:cNvSpPr txBox="1"/>
          <p:nvPr/>
        </p:nvSpPr>
        <p:spPr>
          <a:xfrm flipH="1">
            <a:off x="6103108" y="3465609"/>
            <a:ext cx="2882776" cy="2800767"/>
          </a:xfrm>
          <a:prstGeom prst="rect">
            <a:avLst/>
          </a:prstGeom>
          <a:noFill/>
          <a:ln>
            <a:solidFill>
              <a:srgbClr val="FF0000"/>
            </a:solidFill>
          </a:ln>
        </p:spPr>
        <p:txBody>
          <a:bodyPr wrap="square" rtlCol="0">
            <a:spAutoFit/>
          </a:bodyPr>
          <a:lstStyle/>
          <a:p>
            <a:r>
              <a:rPr kumimoji="1" lang="ja-JP" altLang="en-US" sz="1600" dirty="0"/>
              <a:t>各流行の波を形成するウイルスの遺伝子型は主となるもの（</a:t>
            </a:r>
            <a:r>
              <a:rPr kumimoji="1" lang="en-US" altLang="ja-JP" sz="1600" dirty="0"/>
              <a:t>90%</a:t>
            </a:r>
            <a:r>
              <a:rPr kumimoji="1" lang="ja-JP" altLang="en-US" sz="1600" dirty="0"/>
              <a:t>＜）が入れ替わりながら流行して</a:t>
            </a:r>
            <a:r>
              <a:rPr kumimoji="1" lang="ja-JP" altLang="en-US" sz="1600"/>
              <a:t>きた。</a:t>
            </a:r>
            <a:endParaRPr kumimoji="1" lang="en-US" altLang="ja-JP" sz="1600" dirty="0"/>
          </a:p>
          <a:p>
            <a:r>
              <a:rPr kumimoji="1" lang="ja-JP" altLang="en-US" sz="1600"/>
              <a:t>その</a:t>
            </a:r>
            <a:r>
              <a:rPr kumimoji="1" lang="ja-JP" altLang="en-US" sz="1600" dirty="0"/>
              <a:t>ため、流行の波の動向を予想するためにも変異株の解析が重要となり、さらには、リバウンドの早期探知にも全ゲノム解析による新たな変異株のタイムリーな察知が求められる。</a:t>
            </a:r>
          </a:p>
        </p:txBody>
      </p:sp>
      <p:sp>
        <p:nvSpPr>
          <p:cNvPr id="18" name="正方形/長方形 17">
            <a:extLst>
              <a:ext uri="{FF2B5EF4-FFF2-40B4-BE49-F238E27FC236}">
                <a16:creationId xmlns:a16="http://schemas.microsoft.com/office/drawing/2014/main" id="{2FE07A95-7377-C945-8400-5C64163889F0}"/>
              </a:ext>
            </a:extLst>
          </p:cNvPr>
          <p:cNvSpPr/>
          <p:nvPr/>
        </p:nvSpPr>
        <p:spPr>
          <a:xfrm>
            <a:off x="8602524" y="6410498"/>
            <a:ext cx="541476"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12</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cxnSp>
        <p:nvCxnSpPr>
          <p:cNvPr id="19" name="直線コネクタ 18">
            <a:extLst>
              <a:ext uri="{FF2B5EF4-FFF2-40B4-BE49-F238E27FC236}">
                <a16:creationId xmlns:a16="http://schemas.microsoft.com/office/drawing/2014/main" id="{1C644AA3-655B-CE4B-8825-36660D7707BD}"/>
              </a:ext>
            </a:extLst>
          </p:cNvPr>
          <p:cNvCxnSpPr/>
          <p:nvPr/>
        </p:nvCxnSpPr>
        <p:spPr>
          <a:xfrm>
            <a:off x="194398" y="486255"/>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7">
            <a:extLst>
              <a:ext uri="{FF2B5EF4-FFF2-40B4-BE49-F238E27FC236}">
                <a16:creationId xmlns:a16="http://schemas.microsoft.com/office/drawing/2014/main" id="{AE7EFAEF-7871-F44D-AA54-48DE2F7E4A67}"/>
              </a:ext>
            </a:extLst>
          </p:cNvPr>
          <p:cNvSpPr txBox="1">
            <a:spLocks noChangeArrowheads="1"/>
          </p:cNvSpPr>
          <p:nvPr/>
        </p:nvSpPr>
        <p:spPr bwMode="auto">
          <a:xfrm>
            <a:off x="194398" y="9687"/>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rPr>
              <a:t>２</a:t>
            </a:r>
            <a:r>
              <a:rPr lang="en-US" altLang="ja-JP" sz="2800" dirty="0">
                <a:latin typeface="+mn-ea"/>
                <a:ea typeface="+mn-ea"/>
              </a:rPr>
              <a:t>. </a:t>
            </a:r>
            <a:r>
              <a:rPr lang="ja-JP" altLang="ja-JP" sz="2800" dirty="0">
                <a:latin typeface="+mn-ea"/>
                <a:ea typeface="+mn-ea"/>
              </a:rPr>
              <a:t>これまでの</a:t>
            </a:r>
            <a:r>
              <a:rPr lang="ja-JP" altLang="en-US" sz="2800" dirty="0">
                <a:latin typeface="+mn-ea"/>
                <a:ea typeface="+mn-ea"/>
              </a:rPr>
              <a:t>取組み</a:t>
            </a:r>
            <a:endParaRPr lang="ja-JP" altLang="ja-JP" sz="2800" dirty="0">
              <a:latin typeface="+mn-ea"/>
              <a:ea typeface="+mn-ea"/>
            </a:endParaRPr>
          </a:p>
        </p:txBody>
      </p:sp>
    </p:spTree>
    <p:extLst>
      <p:ext uri="{BB962C8B-B14F-4D97-AF65-F5344CB8AC3E}">
        <p14:creationId xmlns:p14="http://schemas.microsoft.com/office/powerpoint/2010/main" val="2481898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4AE9F775-A289-41E4-9EBA-E0633ACBA1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98070" y="3246686"/>
            <a:ext cx="7330562" cy="3546326"/>
          </a:xfrm>
          <a:prstGeom prst="rect">
            <a:avLst/>
          </a:prstGeom>
        </p:spPr>
      </p:pic>
      <p:sp>
        <p:nvSpPr>
          <p:cNvPr id="2" name="タイトル 1">
            <a:extLst>
              <a:ext uri="{FF2B5EF4-FFF2-40B4-BE49-F238E27FC236}">
                <a16:creationId xmlns:a16="http://schemas.microsoft.com/office/drawing/2014/main" id="{682F0D51-0E38-4487-9BD7-9AA095ECEAD3}"/>
              </a:ext>
            </a:extLst>
          </p:cNvPr>
          <p:cNvSpPr>
            <a:spLocks noGrp="1"/>
          </p:cNvSpPr>
          <p:nvPr>
            <p:ph type="title"/>
          </p:nvPr>
        </p:nvSpPr>
        <p:spPr>
          <a:xfrm>
            <a:off x="80917" y="561750"/>
            <a:ext cx="4487333" cy="421971"/>
          </a:xfrm>
          <a:noFill/>
        </p:spPr>
        <p:txBody>
          <a:bodyPr>
            <a:noAutofit/>
          </a:bodyPr>
          <a:lstStyle/>
          <a:p>
            <a:r>
              <a:rPr lang="ja-JP" altLang="en-US" sz="2000" b="1">
                <a:latin typeface="+mn-ea"/>
                <a:ea typeface="+mn-ea"/>
                <a:cs typeface="Meiryo UI" pitchFamily="50" charset="-128"/>
              </a:rPr>
              <a:t>○</a:t>
            </a:r>
            <a:r>
              <a:rPr lang="ja-JP" altLang="en-US" sz="2000">
                <a:latin typeface="+mn-ea"/>
                <a:ea typeface="+mn-ea"/>
              </a:rPr>
              <a:t>大安</a:t>
            </a:r>
            <a:r>
              <a:rPr lang="ja-JP" altLang="en-US" sz="2000" dirty="0">
                <a:latin typeface="+mn-ea"/>
                <a:ea typeface="+mn-ea"/>
              </a:rPr>
              <a:t>研のコロナゲノム解析体制</a:t>
            </a:r>
          </a:p>
        </p:txBody>
      </p:sp>
      <p:sp>
        <p:nvSpPr>
          <p:cNvPr id="4" name="四角形: 角を丸くする 3">
            <a:extLst>
              <a:ext uri="{FF2B5EF4-FFF2-40B4-BE49-F238E27FC236}">
                <a16:creationId xmlns:a16="http://schemas.microsoft.com/office/drawing/2014/main" id="{5E76BCB6-C9DF-4544-B3CF-C0AF1CD876AC}"/>
              </a:ext>
            </a:extLst>
          </p:cNvPr>
          <p:cNvSpPr/>
          <p:nvPr/>
        </p:nvSpPr>
        <p:spPr>
          <a:xfrm>
            <a:off x="2448374" y="1687424"/>
            <a:ext cx="1333144" cy="455063"/>
          </a:xfrm>
          <a:prstGeom prst="roundRect">
            <a:avLst/>
          </a:prstGeom>
          <a:solidFill>
            <a:schemeClr val="accent6">
              <a:lumMod val="20000"/>
              <a:lumOff val="80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350" dirty="0" err="1">
                <a:solidFill>
                  <a:schemeClr val="tx1"/>
                </a:solidFill>
              </a:rPr>
              <a:t>iSeq</a:t>
            </a:r>
            <a:endParaRPr kumimoji="1" lang="en-US" altLang="ja-JP" sz="1350" dirty="0">
              <a:solidFill>
                <a:schemeClr val="tx1"/>
              </a:solidFill>
            </a:endParaRPr>
          </a:p>
          <a:p>
            <a:pPr algn="ctr"/>
            <a:r>
              <a:rPr lang="en-US" altLang="ja-JP" sz="1350" dirty="0">
                <a:solidFill>
                  <a:schemeClr val="tx1"/>
                </a:solidFill>
              </a:rPr>
              <a:t>(</a:t>
            </a:r>
            <a:r>
              <a:rPr lang="en-US" altLang="ja-JP" sz="1350" dirty="0" err="1">
                <a:solidFill>
                  <a:schemeClr val="tx1"/>
                </a:solidFill>
              </a:rPr>
              <a:t>illumina</a:t>
            </a:r>
            <a:r>
              <a:rPr lang="en-US" altLang="ja-JP" sz="1350" dirty="0">
                <a:solidFill>
                  <a:schemeClr val="tx1"/>
                </a:solidFill>
              </a:rPr>
              <a:t>)</a:t>
            </a:r>
            <a:endParaRPr kumimoji="1" lang="ja-JP" altLang="en-US" sz="1350" dirty="0">
              <a:solidFill>
                <a:schemeClr val="tx1"/>
              </a:solidFill>
            </a:endParaRPr>
          </a:p>
        </p:txBody>
      </p:sp>
      <p:sp>
        <p:nvSpPr>
          <p:cNvPr id="5" name="四角形: 角を丸くする 4">
            <a:extLst>
              <a:ext uri="{FF2B5EF4-FFF2-40B4-BE49-F238E27FC236}">
                <a16:creationId xmlns:a16="http://schemas.microsoft.com/office/drawing/2014/main" id="{D50863DC-5800-4979-9D18-1A598FB5AF76}"/>
              </a:ext>
            </a:extLst>
          </p:cNvPr>
          <p:cNvSpPr/>
          <p:nvPr/>
        </p:nvSpPr>
        <p:spPr>
          <a:xfrm>
            <a:off x="2448374" y="2575121"/>
            <a:ext cx="1333144" cy="455063"/>
          </a:xfrm>
          <a:prstGeom prst="roundRect">
            <a:avLst/>
          </a:prstGeom>
          <a:solidFill>
            <a:schemeClr val="accent6">
              <a:lumMod val="20000"/>
              <a:lumOff val="80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350" dirty="0" err="1">
                <a:solidFill>
                  <a:schemeClr val="tx1"/>
                </a:solidFill>
              </a:rPr>
              <a:t>MinION</a:t>
            </a:r>
            <a:endParaRPr kumimoji="1" lang="en-US" altLang="ja-JP" sz="1350" dirty="0">
              <a:solidFill>
                <a:schemeClr val="tx1"/>
              </a:solidFill>
            </a:endParaRPr>
          </a:p>
          <a:p>
            <a:pPr algn="ctr"/>
            <a:r>
              <a:rPr lang="en-US" altLang="ja-JP" sz="1350" dirty="0">
                <a:solidFill>
                  <a:schemeClr val="tx1"/>
                </a:solidFill>
              </a:rPr>
              <a:t>(nanopore)</a:t>
            </a:r>
            <a:endParaRPr kumimoji="1" lang="ja-JP" altLang="en-US" sz="1350" dirty="0">
              <a:solidFill>
                <a:schemeClr val="tx1"/>
              </a:solidFill>
            </a:endParaRPr>
          </a:p>
        </p:txBody>
      </p:sp>
      <p:sp>
        <p:nvSpPr>
          <p:cNvPr id="6" name="四角形: 角を丸くする 5">
            <a:extLst>
              <a:ext uri="{FF2B5EF4-FFF2-40B4-BE49-F238E27FC236}">
                <a16:creationId xmlns:a16="http://schemas.microsoft.com/office/drawing/2014/main" id="{391085C3-5846-47C2-9B47-1AFF37B230DD}"/>
              </a:ext>
            </a:extLst>
          </p:cNvPr>
          <p:cNvSpPr/>
          <p:nvPr/>
        </p:nvSpPr>
        <p:spPr>
          <a:xfrm>
            <a:off x="0" y="1458290"/>
            <a:ext cx="3835598" cy="1865120"/>
          </a:xfrm>
          <a:prstGeom prst="roundRect">
            <a:avLst>
              <a:gd name="adj" fmla="val 5823"/>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350"/>
          </a:p>
        </p:txBody>
      </p:sp>
      <p:sp>
        <p:nvSpPr>
          <p:cNvPr id="7" name="四角形: 角を丸くする 6">
            <a:extLst>
              <a:ext uri="{FF2B5EF4-FFF2-40B4-BE49-F238E27FC236}">
                <a16:creationId xmlns:a16="http://schemas.microsoft.com/office/drawing/2014/main" id="{ECF703FA-65DC-411D-9480-DE0DB9172C31}"/>
              </a:ext>
            </a:extLst>
          </p:cNvPr>
          <p:cNvSpPr/>
          <p:nvPr/>
        </p:nvSpPr>
        <p:spPr>
          <a:xfrm>
            <a:off x="3877127" y="1458290"/>
            <a:ext cx="2793941" cy="1865120"/>
          </a:xfrm>
          <a:prstGeom prst="roundRect">
            <a:avLst>
              <a:gd name="adj" fmla="val 5823"/>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350"/>
          </a:p>
        </p:txBody>
      </p:sp>
      <p:sp>
        <p:nvSpPr>
          <p:cNvPr id="8" name="四角形: 角を丸くする 7">
            <a:extLst>
              <a:ext uri="{FF2B5EF4-FFF2-40B4-BE49-F238E27FC236}">
                <a16:creationId xmlns:a16="http://schemas.microsoft.com/office/drawing/2014/main" id="{5C6654B5-DFD7-4006-9B61-A4542D19DDB2}"/>
              </a:ext>
            </a:extLst>
          </p:cNvPr>
          <p:cNvSpPr/>
          <p:nvPr/>
        </p:nvSpPr>
        <p:spPr>
          <a:xfrm>
            <a:off x="6715926" y="1458290"/>
            <a:ext cx="2312705" cy="1865120"/>
          </a:xfrm>
          <a:prstGeom prst="roundRect">
            <a:avLst>
              <a:gd name="adj" fmla="val 4448"/>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350"/>
          </a:p>
        </p:txBody>
      </p:sp>
      <p:sp>
        <p:nvSpPr>
          <p:cNvPr id="9" name="四角形: 角を丸くする 8">
            <a:extLst>
              <a:ext uri="{FF2B5EF4-FFF2-40B4-BE49-F238E27FC236}">
                <a16:creationId xmlns:a16="http://schemas.microsoft.com/office/drawing/2014/main" id="{BA281EAD-2028-4A56-B24F-E17A1F9AFBF5}"/>
              </a:ext>
            </a:extLst>
          </p:cNvPr>
          <p:cNvSpPr/>
          <p:nvPr/>
        </p:nvSpPr>
        <p:spPr>
          <a:xfrm>
            <a:off x="1243415" y="1687424"/>
            <a:ext cx="846037" cy="1342760"/>
          </a:xfrm>
          <a:prstGeom prst="roundRect">
            <a:avLst>
              <a:gd name="adj" fmla="val 10246"/>
            </a:avLst>
          </a:prstGeom>
          <a:solidFill>
            <a:schemeClr val="accent6">
              <a:lumMod val="20000"/>
              <a:lumOff val="80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a:solidFill>
                  <a:schemeClr val="tx1"/>
                </a:solidFill>
              </a:rPr>
              <a:t>RT-PCR</a:t>
            </a:r>
          </a:p>
          <a:p>
            <a:pPr algn="ctr"/>
            <a:r>
              <a:rPr lang="en-US" altLang="ja-JP" sz="1200" dirty="0">
                <a:solidFill>
                  <a:schemeClr val="tx1"/>
                </a:solidFill>
              </a:rPr>
              <a:t>&amp;</a:t>
            </a:r>
          </a:p>
          <a:p>
            <a:pPr algn="ctr"/>
            <a:r>
              <a:rPr kumimoji="1" lang="en-US" altLang="ja-JP" sz="1200" dirty="0">
                <a:solidFill>
                  <a:schemeClr val="tx1"/>
                </a:solidFill>
              </a:rPr>
              <a:t>tiling PCR</a:t>
            </a:r>
            <a:endParaRPr kumimoji="1" lang="ja-JP" altLang="en-US" sz="1200" dirty="0">
              <a:solidFill>
                <a:schemeClr val="tx1"/>
              </a:solidFill>
            </a:endParaRPr>
          </a:p>
        </p:txBody>
      </p:sp>
      <p:sp>
        <p:nvSpPr>
          <p:cNvPr id="10" name="矢印: 右 9">
            <a:extLst>
              <a:ext uri="{FF2B5EF4-FFF2-40B4-BE49-F238E27FC236}">
                <a16:creationId xmlns:a16="http://schemas.microsoft.com/office/drawing/2014/main" id="{B0617C94-3C65-4B12-BD19-203FD5A2F0A8}"/>
              </a:ext>
            </a:extLst>
          </p:cNvPr>
          <p:cNvSpPr/>
          <p:nvPr/>
        </p:nvSpPr>
        <p:spPr>
          <a:xfrm>
            <a:off x="2120427" y="1817214"/>
            <a:ext cx="302309" cy="1922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350"/>
          </a:p>
        </p:txBody>
      </p:sp>
      <p:sp>
        <p:nvSpPr>
          <p:cNvPr id="11" name="矢印: 右 10">
            <a:extLst>
              <a:ext uri="{FF2B5EF4-FFF2-40B4-BE49-F238E27FC236}">
                <a16:creationId xmlns:a16="http://schemas.microsoft.com/office/drawing/2014/main" id="{679683D9-BE88-42BF-B6DA-ACAB7E6F4B5A}"/>
              </a:ext>
            </a:extLst>
          </p:cNvPr>
          <p:cNvSpPr/>
          <p:nvPr/>
        </p:nvSpPr>
        <p:spPr>
          <a:xfrm>
            <a:off x="2114551" y="2703305"/>
            <a:ext cx="302309" cy="1922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350"/>
          </a:p>
        </p:txBody>
      </p:sp>
      <p:sp>
        <p:nvSpPr>
          <p:cNvPr id="12" name="テキスト ボックス 11">
            <a:extLst>
              <a:ext uri="{FF2B5EF4-FFF2-40B4-BE49-F238E27FC236}">
                <a16:creationId xmlns:a16="http://schemas.microsoft.com/office/drawing/2014/main" id="{204611A0-EDFA-4D38-9440-B6FC7E51C8CA}"/>
              </a:ext>
            </a:extLst>
          </p:cNvPr>
          <p:cNvSpPr txBox="1"/>
          <p:nvPr/>
        </p:nvSpPr>
        <p:spPr>
          <a:xfrm>
            <a:off x="952330" y="1097854"/>
            <a:ext cx="2191997" cy="3000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350" b="1" dirty="0"/>
              <a:t>ゲノム解読チーム（</a:t>
            </a:r>
            <a:r>
              <a:rPr lang="en-US" altLang="ja-JP" sz="1350" b="1" dirty="0"/>
              <a:t>Wet</a:t>
            </a:r>
            <a:r>
              <a:rPr lang="ja-JP" altLang="en-US" sz="1350" b="1" dirty="0"/>
              <a:t>）</a:t>
            </a:r>
            <a:endParaRPr kumimoji="1" lang="ja-JP" altLang="en-US" sz="1350" b="1" dirty="0"/>
          </a:p>
        </p:txBody>
      </p:sp>
      <p:sp>
        <p:nvSpPr>
          <p:cNvPr id="13" name="テキスト ボックス 12">
            <a:extLst>
              <a:ext uri="{FF2B5EF4-FFF2-40B4-BE49-F238E27FC236}">
                <a16:creationId xmlns:a16="http://schemas.microsoft.com/office/drawing/2014/main" id="{ABD3C301-2269-4385-BF4A-19B6C89802D9}"/>
              </a:ext>
            </a:extLst>
          </p:cNvPr>
          <p:cNvSpPr txBox="1"/>
          <p:nvPr/>
        </p:nvSpPr>
        <p:spPr>
          <a:xfrm>
            <a:off x="4094380" y="1097854"/>
            <a:ext cx="2299969" cy="3000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350" b="1"/>
              <a:t>データ解析</a:t>
            </a:r>
            <a:r>
              <a:rPr lang="ja-JP" altLang="en-US" sz="1350" b="1" dirty="0"/>
              <a:t>チーム（</a:t>
            </a:r>
            <a:r>
              <a:rPr lang="en-US" altLang="ja-JP" sz="1350" b="1" dirty="0"/>
              <a:t>Dry</a:t>
            </a:r>
            <a:r>
              <a:rPr lang="ja-JP" altLang="en-US" sz="1350" b="1" dirty="0"/>
              <a:t>）</a:t>
            </a:r>
            <a:endParaRPr kumimoji="1" lang="ja-JP" altLang="en-US" sz="1350" b="1" dirty="0"/>
          </a:p>
        </p:txBody>
      </p:sp>
      <p:sp>
        <p:nvSpPr>
          <p:cNvPr id="14" name="テキスト ボックス 13">
            <a:extLst>
              <a:ext uri="{FF2B5EF4-FFF2-40B4-BE49-F238E27FC236}">
                <a16:creationId xmlns:a16="http://schemas.microsoft.com/office/drawing/2014/main" id="{100B01EC-EC13-479D-BA08-CB953919D9C8}"/>
              </a:ext>
            </a:extLst>
          </p:cNvPr>
          <p:cNvSpPr txBox="1"/>
          <p:nvPr/>
        </p:nvSpPr>
        <p:spPr>
          <a:xfrm>
            <a:off x="7121478" y="1097854"/>
            <a:ext cx="1558181" cy="3000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350" b="1" dirty="0"/>
              <a:t>疫学解析チーム</a:t>
            </a:r>
            <a:endParaRPr kumimoji="1" lang="ja-JP" altLang="en-US" sz="1350" b="1" dirty="0"/>
          </a:p>
        </p:txBody>
      </p:sp>
      <p:sp>
        <p:nvSpPr>
          <p:cNvPr id="15" name="四角形: 角を丸くする 14">
            <a:extLst>
              <a:ext uri="{FF2B5EF4-FFF2-40B4-BE49-F238E27FC236}">
                <a16:creationId xmlns:a16="http://schemas.microsoft.com/office/drawing/2014/main" id="{0452FECD-753C-4195-9ECA-A3063679718D}"/>
              </a:ext>
            </a:extLst>
          </p:cNvPr>
          <p:cNvSpPr/>
          <p:nvPr/>
        </p:nvSpPr>
        <p:spPr>
          <a:xfrm>
            <a:off x="4007184" y="1732290"/>
            <a:ext cx="2533828" cy="322071"/>
          </a:xfrm>
          <a:prstGeom prst="roundRect">
            <a:avLst>
              <a:gd name="adj" fmla="val 8819"/>
            </a:avLst>
          </a:prstGeom>
          <a:solidFill>
            <a:schemeClr val="accent6">
              <a:lumMod val="20000"/>
              <a:lumOff val="80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350" dirty="0">
                <a:solidFill>
                  <a:schemeClr val="tx1"/>
                </a:solidFill>
              </a:rPr>
              <a:t>ゲノムデータの質的チェック</a:t>
            </a:r>
          </a:p>
        </p:txBody>
      </p:sp>
      <p:sp>
        <p:nvSpPr>
          <p:cNvPr id="16" name="四角形: 角を丸くする 15">
            <a:extLst>
              <a:ext uri="{FF2B5EF4-FFF2-40B4-BE49-F238E27FC236}">
                <a16:creationId xmlns:a16="http://schemas.microsoft.com/office/drawing/2014/main" id="{0F8F4AF6-CA91-40B4-AE1D-105232BF5DD5}"/>
              </a:ext>
            </a:extLst>
          </p:cNvPr>
          <p:cNvSpPr/>
          <p:nvPr/>
        </p:nvSpPr>
        <p:spPr>
          <a:xfrm>
            <a:off x="4007184" y="2207782"/>
            <a:ext cx="2533828" cy="322071"/>
          </a:xfrm>
          <a:prstGeom prst="roundRect">
            <a:avLst>
              <a:gd name="adj" fmla="val 8819"/>
            </a:avLst>
          </a:prstGeom>
          <a:solidFill>
            <a:schemeClr val="accent6">
              <a:lumMod val="20000"/>
              <a:lumOff val="80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350" dirty="0">
                <a:solidFill>
                  <a:schemeClr val="tx1"/>
                </a:solidFill>
              </a:rPr>
              <a:t>解析データのデータベース化</a:t>
            </a:r>
          </a:p>
        </p:txBody>
      </p:sp>
      <p:sp>
        <p:nvSpPr>
          <p:cNvPr id="17" name="四角形: 角を丸くする 16">
            <a:extLst>
              <a:ext uri="{FF2B5EF4-FFF2-40B4-BE49-F238E27FC236}">
                <a16:creationId xmlns:a16="http://schemas.microsoft.com/office/drawing/2014/main" id="{8C5621B2-E306-4946-9C07-EBDA2FA2A8F0}"/>
              </a:ext>
            </a:extLst>
          </p:cNvPr>
          <p:cNvSpPr/>
          <p:nvPr/>
        </p:nvSpPr>
        <p:spPr>
          <a:xfrm>
            <a:off x="4007184" y="2680607"/>
            <a:ext cx="2533828" cy="322071"/>
          </a:xfrm>
          <a:prstGeom prst="roundRect">
            <a:avLst>
              <a:gd name="adj" fmla="val 8819"/>
            </a:avLst>
          </a:prstGeom>
          <a:solidFill>
            <a:schemeClr val="accent6">
              <a:lumMod val="20000"/>
              <a:lumOff val="80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350" dirty="0">
                <a:solidFill>
                  <a:schemeClr val="tx1"/>
                </a:solidFill>
              </a:rPr>
              <a:t>解析結果の共有</a:t>
            </a:r>
          </a:p>
        </p:txBody>
      </p:sp>
      <p:sp>
        <p:nvSpPr>
          <p:cNvPr id="18" name="四角形: 角を丸くする 17">
            <a:extLst>
              <a:ext uri="{FF2B5EF4-FFF2-40B4-BE49-F238E27FC236}">
                <a16:creationId xmlns:a16="http://schemas.microsoft.com/office/drawing/2014/main" id="{42963F0D-4C8B-4944-B701-49ABA8C1A0A4}"/>
              </a:ext>
            </a:extLst>
          </p:cNvPr>
          <p:cNvSpPr/>
          <p:nvPr/>
        </p:nvSpPr>
        <p:spPr>
          <a:xfrm>
            <a:off x="6890445" y="1752318"/>
            <a:ext cx="1963664" cy="558416"/>
          </a:xfrm>
          <a:prstGeom prst="roundRect">
            <a:avLst>
              <a:gd name="adj" fmla="val 8819"/>
            </a:avLst>
          </a:prstGeom>
          <a:solidFill>
            <a:schemeClr val="accent6">
              <a:lumMod val="20000"/>
              <a:lumOff val="80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350" dirty="0">
                <a:solidFill>
                  <a:schemeClr val="tx1"/>
                </a:solidFill>
              </a:rPr>
              <a:t>ゲノムデータ＋</a:t>
            </a:r>
            <a:endParaRPr kumimoji="1" lang="en-US" altLang="ja-JP" sz="1350" dirty="0">
              <a:solidFill>
                <a:schemeClr val="tx1"/>
              </a:solidFill>
            </a:endParaRPr>
          </a:p>
          <a:p>
            <a:pPr algn="ctr"/>
            <a:r>
              <a:rPr kumimoji="1" lang="ja-JP" altLang="en-US" sz="1350" dirty="0">
                <a:solidFill>
                  <a:schemeClr val="tx1"/>
                </a:solidFill>
              </a:rPr>
              <a:t>疫学データの</a:t>
            </a:r>
            <a:r>
              <a:rPr lang="ja-JP" altLang="en-US" sz="1350" dirty="0">
                <a:solidFill>
                  <a:schemeClr val="tx1"/>
                </a:solidFill>
              </a:rPr>
              <a:t>解析</a:t>
            </a:r>
            <a:endParaRPr kumimoji="1" lang="ja-JP" altLang="en-US" sz="1350" dirty="0">
              <a:solidFill>
                <a:schemeClr val="tx1"/>
              </a:solidFill>
            </a:endParaRPr>
          </a:p>
        </p:txBody>
      </p:sp>
      <p:sp>
        <p:nvSpPr>
          <p:cNvPr id="19" name="四角形: 角を丸くする 18">
            <a:extLst>
              <a:ext uri="{FF2B5EF4-FFF2-40B4-BE49-F238E27FC236}">
                <a16:creationId xmlns:a16="http://schemas.microsoft.com/office/drawing/2014/main" id="{CC187B56-F016-43E2-A549-7A512A11126B}"/>
              </a:ext>
            </a:extLst>
          </p:cNvPr>
          <p:cNvSpPr/>
          <p:nvPr/>
        </p:nvSpPr>
        <p:spPr>
          <a:xfrm>
            <a:off x="6890445" y="2446930"/>
            <a:ext cx="1963664" cy="558416"/>
          </a:xfrm>
          <a:prstGeom prst="roundRect">
            <a:avLst>
              <a:gd name="adj" fmla="val 8819"/>
            </a:avLst>
          </a:prstGeom>
          <a:solidFill>
            <a:schemeClr val="accent6">
              <a:lumMod val="20000"/>
              <a:lumOff val="80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350" dirty="0">
                <a:solidFill>
                  <a:schemeClr val="tx1"/>
                </a:solidFill>
              </a:rPr>
              <a:t>解析レポート作成</a:t>
            </a:r>
            <a:endParaRPr kumimoji="1" lang="en-US" altLang="ja-JP" sz="1350" dirty="0">
              <a:solidFill>
                <a:schemeClr val="tx1"/>
              </a:solidFill>
            </a:endParaRPr>
          </a:p>
          <a:p>
            <a:pPr algn="ctr"/>
            <a:r>
              <a:rPr lang="ja-JP" altLang="en-US" sz="1350" dirty="0">
                <a:solidFill>
                  <a:schemeClr val="tx1"/>
                </a:solidFill>
              </a:rPr>
              <a:t>行政への情報還元</a:t>
            </a:r>
            <a:endParaRPr kumimoji="1" lang="ja-JP" altLang="en-US" sz="1350" dirty="0">
              <a:solidFill>
                <a:schemeClr val="tx1"/>
              </a:solidFill>
            </a:endParaRPr>
          </a:p>
        </p:txBody>
      </p:sp>
      <p:sp>
        <p:nvSpPr>
          <p:cNvPr id="20" name="四角形: 角を丸くする 19">
            <a:extLst>
              <a:ext uri="{FF2B5EF4-FFF2-40B4-BE49-F238E27FC236}">
                <a16:creationId xmlns:a16="http://schemas.microsoft.com/office/drawing/2014/main" id="{257099B2-FA1B-4046-A748-85E42B18ABB2}"/>
              </a:ext>
            </a:extLst>
          </p:cNvPr>
          <p:cNvSpPr/>
          <p:nvPr/>
        </p:nvSpPr>
        <p:spPr>
          <a:xfrm>
            <a:off x="80917" y="1688223"/>
            <a:ext cx="1108417" cy="1342760"/>
          </a:xfrm>
          <a:prstGeom prst="roundRect">
            <a:avLst>
              <a:gd name="adj" fmla="val 10246"/>
            </a:avLst>
          </a:prstGeom>
          <a:solidFill>
            <a:schemeClr val="accent6">
              <a:lumMod val="20000"/>
              <a:lumOff val="80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200" dirty="0">
                <a:solidFill>
                  <a:schemeClr val="tx1"/>
                </a:solidFill>
              </a:rPr>
              <a:t>検体の選定</a:t>
            </a:r>
            <a:endParaRPr kumimoji="1" lang="en-US" altLang="ja-JP" sz="1200" dirty="0">
              <a:solidFill>
                <a:schemeClr val="tx1"/>
              </a:solidFill>
            </a:endParaRPr>
          </a:p>
          <a:p>
            <a:pPr algn="ctr"/>
            <a:r>
              <a:rPr lang="en-US" altLang="ja-JP" sz="1200" dirty="0">
                <a:solidFill>
                  <a:schemeClr val="tx1"/>
                </a:solidFill>
              </a:rPr>
              <a:t>(+RNA</a:t>
            </a:r>
            <a:r>
              <a:rPr lang="ja-JP" altLang="en-US" sz="1200" dirty="0">
                <a:solidFill>
                  <a:schemeClr val="tx1"/>
                </a:solidFill>
              </a:rPr>
              <a:t>抽出</a:t>
            </a:r>
            <a:r>
              <a:rPr lang="en-US" altLang="ja-JP" sz="1200" dirty="0">
                <a:solidFill>
                  <a:schemeClr val="tx1"/>
                </a:solidFill>
              </a:rPr>
              <a:t>)</a:t>
            </a:r>
            <a:endParaRPr kumimoji="1" lang="ja-JP" altLang="en-US" sz="1200" dirty="0">
              <a:solidFill>
                <a:schemeClr val="tx1"/>
              </a:solidFill>
            </a:endParaRPr>
          </a:p>
        </p:txBody>
      </p:sp>
      <p:sp>
        <p:nvSpPr>
          <p:cNvPr id="21" name="矢印: 右 20">
            <a:extLst>
              <a:ext uri="{FF2B5EF4-FFF2-40B4-BE49-F238E27FC236}">
                <a16:creationId xmlns:a16="http://schemas.microsoft.com/office/drawing/2014/main" id="{6C04AE9E-7642-42FD-8761-F94D9707BE89}"/>
              </a:ext>
            </a:extLst>
          </p:cNvPr>
          <p:cNvSpPr/>
          <p:nvPr/>
        </p:nvSpPr>
        <p:spPr>
          <a:xfrm>
            <a:off x="3424624" y="1112781"/>
            <a:ext cx="517563" cy="27022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1350"/>
          </a:p>
        </p:txBody>
      </p:sp>
      <p:sp>
        <p:nvSpPr>
          <p:cNvPr id="22" name="矢印: 右 21">
            <a:extLst>
              <a:ext uri="{FF2B5EF4-FFF2-40B4-BE49-F238E27FC236}">
                <a16:creationId xmlns:a16="http://schemas.microsoft.com/office/drawing/2014/main" id="{A443EDDD-B828-47C6-A027-FA14BAF9229A}"/>
              </a:ext>
            </a:extLst>
          </p:cNvPr>
          <p:cNvSpPr/>
          <p:nvPr/>
        </p:nvSpPr>
        <p:spPr>
          <a:xfrm>
            <a:off x="6499132" y="1112781"/>
            <a:ext cx="517563" cy="27022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1350"/>
          </a:p>
        </p:txBody>
      </p:sp>
      <p:sp>
        <p:nvSpPr>
          <p:cNvPr id="31" name="テキスト ボックス 30">
            <a:extLst>
              <a:ext uri="{FF2B5EF4-FFF2-40B4-BE49-F238E27FC236}">
                <a16:creationId xmlns:a16="http://schemas.microsoft.com/office/drawing/2014/main" id="{B75AB1FF-8D81-4DEB-A910-0AAA744045BC}"/>
              </a:ext>
            </a:extLst>
          </p:cNvPr>
          <p:cNvSpPr txBox="1"/>
          <p:nvPr/>
        </p:nvSpPr>
        <p:spPr>
          <a:xfrm>
            <a:off x="206590" y="3536901"/>
            <a:ext cx="1491479" cy="300082"/>
          </a:xfrm>
          <a:prstGeom prst="rect">
            <a:avLst/>
          </a:prstGeom>
          <a:noFill/>
        </p:spPr>
        <p:txBody>
          <a:bodyPr wrap="square" rtlCol="0">
            <a:spAutoFit/>
          </a:bodyPr>
          <a:lstStyle/>
          <a:p>
            <a:pPr algn="ctr"/>
            <a:r>
              <a:rPr lang="ja-JP" altLang="en-US" sz="1350" b="1" dirty="0"/>
              <a:t>所内解読</a:t>
            </a:r>
            <a:endParaRPr kumimoji="1" lang="ja-JP" altLang="en-US" sz="1350" b="1" dirty="0"/>
          </a:p>
        </p:txBody>
      </p:sp>
      <p:sp>
        <p:nvSpPr>
          <p:cNvPr id="3" name="正方形/長方形 2"/>
          <p:cNvSpPr/>
          <p:nvPr/>
        </p:nvSpPr>
        <p:spPr>
          <a:xfrm>
            <a:off x="2665406" y="3607442"/>
            <a:ext cx="5157915" cy="369332"/>
          </a:xfrm>
          <a:prstGeom prst="rect">
            <a:avLst/>
          </a:prstGeom>
          <a:solidFill>
            <a:schemeClr val="bg1"/>
          </a:solidFill>
        </p:spPr>
        <p:txBody>
          <a:bodyPr wrap="square">
            <a:spAutoFit/>
          </a:bodyPr>
          <a:lstStyle/>
          <a:p>
            <a:r>
              <a:rPr lang="ja-JP" altLang="en-US" b="1" dirty="0"/>
              <a:t>ゲノム配列からみたデルタ株の府内の流行動態</a:t>
            </a:r>
          </a:p>
        </p:txBody>
      </p:sp>
      <p:sp>
        <p:nvSpPr>
          <p:cNvPr id="35" name="テキスト ボックス 34">
            <a:extLst>
              <a:ext uri="{FF2B5EF4-FFF2-40B4-BE49-F238E27FC236}">
                <a16:creationId xmlns:a16="http://schemas.microsoft.com/office/drawing/2014/main" id="{2F021365-DB6A-CF4A-B91E-0E3C4A684860}"/>
              </a:ext>
            </a:extLst>
          </p:cNvPr>
          <p:cNvSpPr txBox="1"/>
          <p:nvPr/>
        </p:nvSpPr>
        <p:spPr>
          <a:xfrm>
            <a:off x="1917799" y="4392001"/>
            <a:ext cx="1619934" cy="5078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ja-JP" altLang="en-US" sz="1350" b="1"/>
              <a:t>全国の</a:t>
            </a:r>
            <a:endParaRPr kumimoji="1" lang="en-US" altLang="ja-JP" sz="1350" b="1" dirty="0"/>
          </a:p>
          <a:p>
            <a:r>
              <a:rPr kumimoji="1" lang="ja-JP" altLang="en-US" sz="1350" b="1"/>
              <a:t>デルタ</a:t>
            </a:r>
            <a:r>
              <a:rPr kumimoji="1" lang="ja-JP" altLang="en-US" sz="1350" b="1" dirty="0"/>
              <a:t>株</a:t>
            </a:r>
            <a:r>
              <a:rPr kumimoji="1" lang="ja-JP" altLang="en-US" sz="1350" b="1"/>
              <a:t>の系統樹</a:t>
            </a:r>
            <a:endParaRPr kumimoji="1" lang="en-US" altLang="ja-JP" sz="1350" b="1" dirty="0"/>
          </a:p>
        </p:txBody>
      </p:sp>
      <p:sp>
        <p:nvSpPr>
          <p:cNvPr id="36" name="テキスト ボックス 35">
            <a:extLst>
              <a:ext uri="{FF2B5EF4-FFF2-40B4-BE49-F238E27FC236}">
                <a16:creationId xmlns:a16="http://schemas.microsoft.com/office/drawing/2014/main" id="{A56D663A-2F89-014E-8983-E2C53BFA6625}"/>
              </a:ext>
            </a:extLst>
          </p:cNvPr>
          <p:cNvSpPr txBox="1"/>
          <p:nvPr/>
        </p:nvSpPr>
        <p:spPr>
          <a:xfrm>
            <a:off x="7201480" y="4392001"/>
            <a:ext cx="1767874" cy="5078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ja-JP" altLang="en-US" sz="1350" b="1"/>
              <a:t>大阪府</a:t>
            </a:r>
            <a:r>
              <a:rPr kumimoji="1" lang="ja-JP" altLang="en-US" sz="1350" b="1"/>
              <a:t>の</a:t>
            </a:r>
            <a:endParaRPr kumimoji="1" lang="en-US" altLang="ja-JP" sz="1350" b="1" dirty="0"/>
          </a:p>
          <a:p>
            <a:r>
              <a:rPr kumimoji="1" lang="ja-JP" altLang="en-US" sz="1350" b="1"/>
              <a:t>デルタ</a:t>
            </a:r>
            <a:r>
              <a:rPr kumimoji="1" lang="ja-JP" altLang="en-US" sz="1350" b="1" dirty="0"/>
              <a:t>株の系統樹</a:t>
            </a:r>
          </a:p>
        </p:txBody>
      </p:sp>
      <p:sp>
        <p:nvSpPr>
          <p:cNvPr id="37" name="正方形/長方形 36">
            <a:extLst>
              <a:ext uri="{FF2B5EF4-FFF2-40B4-BE49-F238E27FC236}">
                <a16:creationId xmlns:a16="http://schemas.microsoft.com/office/drawing/2014/main" id="{E51198C9-1716-F94C-BCFC-18550E2470E5}"/>
              </a:ext>
            </a:extLst>
          </p:cNvPr>
          <p:cNvSpPr/>
          <p:nvPr/>
        </p:nvSpPr>
        <p:spPr>
          <a:xfrm>
            <a:off x="8595452" y="0"/>
            <a:ext cx="541476"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13</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pic>
        <p:nvPicPr>
          <p:cNvPr id="25" name="図 24">
            <a:extLst>
              <a:ext uri="{FF2B5EF4-FFF2-40B4-BE49-F238E27FC236}">
                <a16:creationId xmlns:a16="http://schemas.microsoft.com/office/drawing/2014/main" id="{52678C3F-7111-E346-8CF1-D87689A8D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4104" y="4634543"/>
            <a:ext cx="2757622" cy="1348171"/>
          </a:xfrm>
          <a:prstGeom prst="rect">
            <a:avLst/>
          </a:prstGeom>
        </p:spPr>
      </p:pic>
      <p:cxnSp>
        <p:nvCxnSpPr>
          <p:cNvPr id="34" name="直線コネクタ 33">
            <a:extLst>
              <a:ext uri="{FF2B5EF4-FFF2-40B4-BE49-F238E27FC236}">
                <a16:creationId xmlns:a16="http://schemas.microsoft.com/office/drawing/2014/main" id="{D4388E13-2153-A745-B2D1-3646C79BA03C}"/>
              </a:ext>
            </a:extLst>
          </p:cNvPr>
          <p:cNvCxnSpPr/>
          <p:nvPr/>
        </p:nvCxnSpPr>
        <p:spPr>
          <a:xfrm>
            <a:off x="214150" y="511179"/>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17">
            <a:extLst>
              <a:ext uri="{FF2B5EF4-FFF2-40B4-BE49-F238E27FC236}">
                <a16:creationId xmlns:a16="http://schemas.microsoft.com/office/drawing/2014/main" id="{243CD596-7261-E641-BF21-8F1669DA3E5F}"/>
              </a:ext>
            </a:extLst>
          </p:cNvPr>
          <p:cNvSpPr txBox="1">
            <a:spLocks noChangeArrowheads="1"/>
          </p:cNvSpPr>
          <p:nvPr/>
        </p:nvSpPr>
        <p:spPr bwMode="auto">
          <a:xfrm>
            <a:off x="214150" y="34611"/>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rPr>
              <a:t>２</a:t>
            </a:r>
            <a:r>
              <a:rPr lang="en-US" altLang="ja-JP" sz="2800" dirty="0">
                <a:latin typeface="+mn-ea"/>
                <a:ea typeface="+mn-ea"/>
              </a:rPr>
              <a:t>. </a:t>
            </a:r>
            <a:r>
              <a:rPr lang="ja-JP" altLang="ja-JP" sz="2800" dirty="0">
                <a:latin typeface="+mn-ea"/>
                <a:ea typeface="+mn-ea"/>
              </a:rPr>
              <a:t>これまでの</a:t>
            </a:r>
            <a:r>
              <a:rPr lang="ja-JP" altLang="en-US" sz="2800" dirty="0">
                <a:latin typeface="+mn-ea"/>
                <a:ea typeface="+mn-ea"/>
              </a:rPr>
              <a:t>取組み</a:t>
            </a:r>
            <a:endParaRPr lang="ja-JP" altLang="ja-JP" sz="2800" dirty="0">
              <a:latin typeface="+mn-ea"/>
              <a:ea typeface="+mn-ea"/>
            </a:endParaRPr>
          </a:p>
        </p:txBody>
      </p:sp>
    </p:spTree>
    <p:extLst>
      <p:ext uri="{BB962C8B-B14F-4D97-AF65-F5344CB8AC3E}">
        <p14:creationId xmlns:p14="http://schemas.microsoft.com/office/powerpoint/2010/main" val="2840561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725FB96-00EA-394B-B5C9-3D6C8F0C66E4}"/>
              </a:ext>
            </a:extLst>
          </p:cNvPr>
          <p:cNvSpPr txBox="1"/>
          <p:nvPr/>
        </p:nvSpPr>
        <p:spPr>
          <a:xfrm>
            <a:off x="259052" y="794418"/>
            <a:ext cx="8755204" cy="4031873"/>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ja-JP" altLang="ja-JP" sz="2400" dirty="0">
                <a:latin typeface="HGP創英角ｺﾞｼｯｸUB" panose="020B0900000000000000" pitchFamily="50" charset="-128"/>
                <a:ea typeface="HGP創英角ｺﾞｼｯｸUB" panose="020B0900000000000000" pitchFamily="50" charset="-128"/>
              </a:rPr>
              <a:t>施設の一元化に向けた取組み</a:t>
            </a:r>
          </a:p>
          <a:p>
            <a:pPr lvl="1"/>
            <a:r>
              <a:rPr lang="ja-JP" altLang="en-US" sz="2000" b="1" dirty="0">
                <a:latin typeface="+mn-ea"/>
                <a:cs typeface="Meiryo UI" pitchFamily="50" charset="-128"/>
              </a:rPr>
              <a:t>○</a:t>
            </a:r>
            <a:r>
              <a:rPr lang="ja-JP" altLang="ja-JP" sz="2000" b="1" dirty="0">
                <a:latin typeface="+mn-ea"/>
              </a:rPr>
              <a:t>森ノ宮センターと天王寺センターの統合（</a:t>
            </a:r>
            <a:r>
              <a:rPr lang="ja-JP" altLang="en-US" sz="2000" b="1" dirty="0">
                <a:latin typeface="+mn-ea"/>
              </a:rPr>
              <a:t>令和</a:t>
            </a:r>
            <a:r>
              <a:rPr lang="en-US" altLang="ja-JP" sz="2000" b="1" dirty="0">
                <a:latin typeface="+mn-ea"/>
              </a:rPr>
              <a:t>4</a:t>
            </a:r>
            <a:r>
              <a:rPr lang="ja-JP" altLang="ja-JP" sz="2000" b="1" dirty="0">
                <a:latin typeface="+mn-ea"/>
              </a:rPr>
              <a:t>年度冬〜）</a:t>
            </a:r>
          </a:p>
          <a:p>
            <a:pPr lvl="2"/>
            <a:r>
              <a:rPr lang="ja-JP" altLang="en-US" dirty="0">
                <a:latin typeface="+mn-ea"/>
              </a:rPr>
              <a:t>森ノ宮センター北側の旧健康科学センタービルを改修（既存棟）すると</a:t>
            </a:r>
            <a:endParaRPr lang="en-US" altLang="ja-JP" dirty="0">
              <a:latin typeface="+mn-ea"/>
            </a:endParaRPr>
          </a:p>
          <a:p>
            <a:pPr lvl="2"/>
            <a:r>
              <a:rPr lang="ja-JP" altLang="en-US" dirty="0">
                <a:latin typeface="+mn-ea"/>
              </a:rPr>
              <a:t>ともに隣接地に新棟を建築（増築棟）し、一元化施設を整備</a:t>
            </a:r>
          </a:p>
          <a:p>
            <a:pPr lvl="2">
              <a:lnSpc>
                <a:spcPct val="150000"/>
              </a:lnSpc>
            </a:pPr>
            <a:r>
              <a:rPr lang="ja-JP" altLang="ja-JP" sz="2000" dirty="0">
                <a:latin typeface="+mn-ea"/>
              </a:rPr>
              <a:t>・施設整備</a:t>
            </a:r>
          </a:p>
          <a:p>
            <a:pPr lvl="3"/>
            <a:r>
              <a:rPr lang="ja-JP" altLang="ja-JP" sz="1600" dirty="0">
                <a:latin typeface="+mn-ea"/>
              </a:rPr>
              <a:t>延床面積：約</a:t>
            </a:r>
            <a:r>
              <a:rPr lang="en-US" altLang="ja-JP" sz="1600" dirty="0">
                <a:latin typeface="+mn-ea"/>
              </a:rPr>
              <a:t>20,000</a:t>
            </a:r>
            <a:r>
              <a:rPr lang="ja-JP" altLang="ja-JP" sz="1600" dirty="0">
                <a:latin typeface="+mn-ea"/>
              </a:rPr>
              <a:t>㎡</a:t>
            </a:r>
          </a:p>
          <a:p>
            <a:pPr lvl="3"/>
            <a:r>
              <a:rPr lang="ja-JP" altLang="ja-JP" sz="1600" dirty="0">
                <a:latin typeface="+mn-ea"/>
              </a:rPr>
              <a:t>構　造：既存棟：鉄骨鉄筋コンクリート（</a:t>
            </a:r>
            <a:r>
              <a:rPr lang="en-US" altLang="ja-JP" sz="1600" dirty="0">
                <a:latin typeface="+mn-ea"/>
              </a:rPr>
              <a:t>SRC</a:t>
            </a:r>
            <a:r>
              <a:rPr lang="ja-JP" altLang="ja-JP" sz="1600" dirty="0">
                <a:latin typeface="+mn-ea"/>
              </a:rPr>
              <a:t>）造</a:t>
            </a:r>
          </a:p>
          <a:p>
            <a:pPr lvl="3"/>
            <a:r>
              <a:rPr lang="ja-JP" altLang="en-US" sz="1600" dirty="0">
                <a:latin typeface="+mn-ea"/>
              </a:rPr>
              <a:t>　　　　</a:t>
            </a:r>
            <a:r>
              <a:rPr lang="ja-JP" altLang="ja-JP" sz="1600" dirty="0">
                <a:latin typeface="+mn-ea"/>
              </a:rPr>
              <a:t>増築棟：プレキャスト・プレストレストコンクリート（</a:t>
            </a:r>
            <a:r>
              <a:rPr lang="en-US" altLang="ja-JP" sz="1600" dirty="0" err="1">
                <a:latin typeface="+mn-ea"/>
              </a:rPr>
              <a:t>PCa</a:t>
            </a:r>
            <a:r>
              <a:rPr lang="ja-JP" altLang="ja-JP" sz="1600" dirty="0">
                <a:latin typeface="+mn-ea"/>
              </a:rPr>
              <a:t>・</a:t>
            </a:r>
            <a:r>
              <a:rPr lang="en-US" altLang="ja-JP" sz="1600" dirty="0">
                <a:latin typeface="+mn-ea"/>
              </a:rPr>
              <a:t>PC</a:t>
            </a:r>
            <a:r>
              <a:rPr lang="ja-JP" altLang="ja-JP" sz="1600" dirty="0">
                <a:latin typeface="+mn-ea"/>
              </a:rPr>
              <a:t>）造</a:t>
            </a:r>
          </a:p>
          <a:p>
            <a:pPr lvl="3"/>
            <a:r>
              <a:rPr lang="ja-JP" altLang="ja-JP" sz="1600" dirty="0">
                <a:latin typeface="+mn-ea"/>
              </a:rPr>
              <a:t>工事費：約</a:t>
            </a:r>
            <a:r>
              <a:rPr lang="en-US" altLang="ja-JP" sz="1600" dirty="0">
                <a:latin typeface="+mn-ea"/>
              </a:rPr>
              <a:t>120</a:t>
            </a:r>
            <a:r>
              <a:rPr lang="ja-JP" altLang="ja-JP" sz="1600" dirty="0">
                <a:latin typeface="+mn-ea"/>
              </a:rPr>
              <a:t>億円</a:t>
            </a:r>
            <a:r>
              <a:rPr lang="ja-JP" altLang="en-US" sz="1600" dirty="0">
                <a:latin typeface="+mn-ea"/>
              </a:rPr>
              <a:t>（概算）</a:t>
            </a:r>
            <a:endParaRPr lang="en-US" altLang="ja-JP" sz="2000" dirty="0">
              <a:latin typeface="+mn-ea"/>
            </a:endParaRPr>
          </a:p>
          <a:p>
            <a:pPr lvl="2">
              <a:lnSpc>
                <a:spcPct val="150000"/>
              </a:lnSpc>
            </a:pPr>
            <a:r>
              <a:rPr lang="ja-JP" altLang="en-US" sz="2000" dirty="0">
                <a:latin typeface="+mn-ea"/>
                <a:cs typeface="HG丸ｺﾞｼｯｸM-PRO"/>
              </a:rPr>
              <a:t>・検査業務の統一化</a:t>
            </a:r>
            <a:endParaRPr lang="en-US" altLang="ja-JP" sz="2000" dirty="0">
              <a:latin typeface="+mn-ea"/>
              <a:cs typeface="HG丸ｺﾞｼｯｸM-PRO"/>
            </a:endParaRPr>
          </a:p>
          <a:p>
            <a:pPr lvl="2"/>
            <a:r>
              <a:rPr lang="ja-JP" altLang="en-US" sz="2000" dirty="0">
                <a:latin typeface="+mn-ea"/>
                <a:cs typeface="HG丸ｺﾞｼｯｸM-PRO"/>
              </a:rPr>
              <a:t>・検査手数料の改定（統一化）</a:t>
            </a:r>
            <a:endParaRPr lang="en-US" altLang="ja-JP" sz="2000" dirty="0">
              <a:latin typeface="+mn-ea"/>
              <a:cs typeface="HG丸ｺﾞｼｯｸM-PRO"/>
            </a:endParaRPr>
          </a:p>
          <a:p>
            <a:pPr lvl="2"/>
            <a:r>
              <a:rPr lang="ja-JP" altLang="en-US" sz="2000" kern="100" dirty="0">
                <a:latin typeface="+mn-ea"/>
                <a:cs typeface="Times New Roman" panose="02020603050405020304" pitchFamily="18" charset="0"/>
              </a:rPr>
              <a:t>・</a:t>
            </a:r>
            <a:r>
              <a:rPr lang="ja-JP" altLang="ja-JP" sz="2000" kern="100" dirty="0">
                <a:latin typeface="+mn-ea"/>
                <a:cs typeface="Times New Roman" panose="02020603050405020304" pitchFamily="18" charset="0"/>
              </a:rPr>
              <a:t>法人予算の共通化</a:t>
            </a:r>
            <a:r>
              <a:rPr lang="ja-JP" altLang="en-US" sz="2000" kern="100" dirty="0">
                <a:latin typeface="+mn-ea"/>
                <a:cs typeface="Times New Roman" panose="02020603050405020304" pitchFamily="18" charset="0"/>
              </a:rPr>
              <a:t>（令和</a:t>
            </a:r>
            <a:r>
              <a:rPr lang="en-US" altLang="ja-JP" sz="2000" kern="100" dirty="0">
                <a:latin typeface="+mn-ea"/>
                <a:cs typeface="Times New Roman" panose="02020603050405020304" pitchFamily="18" charset="0"/>
              </a:rPr>
              <a:t>5</a:t>
            </a:r>
            <a:r>
              <a:rPr lang="ja-JP" altLang="en-US" sz="2000" kern="100" dirty="0">
                <a:latin typeface="+mn-ea"/>
                <a:cs typeface="Times New Roman" panose="02020603050405020304" pitchFamily="18" charset="0"/>
              </a:rPr>
              <a:t>年度より実施予定）</a:t>
            </a:r>
            <a:endParaRPr lang="en-US" altLang="ja-JP" sz="2000" kern="100" dirty="0">
              <a:latin typeface="+mn-ea"/>
              <a:cs typeface="Times New Roman" panose="02020603050405020304" pitchFamily="18" charset="0"/>
            </a:endParaRPr>
          </a:p>
        </p:txBody>
      </p:sp>
      <p:sp>
        <p:nvSpPr>
          <p:cNvPr id="20" name="テキスト ボックス 17"/>
          <p:cNvSpPr txBox="1">
            <a:spLocks noChangeArrowheads="1"/>
          </p:cNvSpPr>
          <p:nvPr/>
        </p:nvSpPr>
        <p:spPr bwMode="auto">
          <a:xfrm>
            <a:off x="273049" y="196850"/>
            <a:ext cx="7421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cs typeface="HG丸ｺﾞｼｯｸM-PRO"/>
              </a:rPr>
              <a:t>３</a:t>
            </a:r>
            <a:r>
              <a:rPr lang="en-US" altLang="ja-JP" sz="2800" dirty="0">
                <a:latin typeface="+mn-ea"/>
                <a:ea typeface="+mn-ea"/>
                <a:cs typeface="HG丸ｺﾞｼｯｸM-PRO"/>
              </a:rPr>
              <a:t>. </a:t>
            </a:r>
            <a:r>
              <a:rPr lang="ja-JP" altLang="en-US" sz="2800" dirty="0">
                <a:latin typeface="+mn-ea"/>
                <a:ea typeface="+mn-ea"/>
                <a:cs typeface="HG丸ｺﾞｼｯｸM-PRO"/>
              </a:rPr>
              <a:t>今後の取組み</a:t>
            </a:r>
          </a:p>
        </p:txBody>
      </p:sp>
      <p:pic>
        <p:nvPicPr>
          <p:cNvPr id="37" name="図 36"/>
          <p:cNvPicPr>
            <a:picLocks noChangeAspect="1"/>
          </p:cNvPicPr>
          <p:nvPr/>
        </p:nvPicPr>
        <p:blipFill>
          <a:blip r:embed="rId3"/>
          <a:stretch>
            <a:fillRect/>
          </a:stretch>
        </p:blipFill>
        <p:spPr>
          <a:xfrm>
            <a:off x="6791868" y="3471501"/>
            <a:ext cx="2068734" cy="1619677"/>
          </a:xfrm>
          <a:prstGeom prst="rect">
            <a:avLst/>
          </a:prstGeom>
        </p:spPr>
      </p:pic>
      <p:cxnSp>
        <p:nvCxnSpPr>
          <p:cNvPr id="40" name="直線コネクタ 39">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表 8">
            <a:extLst>
              <a:ext uri="{FF2B5EF4-FFF2-40B4-BE49-F238E27FC236}">
                <a16:creationId xmlns:a16="http://schemas.microsoft.com/office/drawing/2014/main" id="{B2D5776F-8257-AD44-94CA-DD1D7DD58FAB}"/>
              </a:ext>
            </a:extLst>
          </p:cNvPr>
          <p:cNvGraphicFramePr>
            <a:graphicFrameLocks noGrp="1"/>
          </p:cNvGraphicFramePr>
          <p:nvPr>
            <p:extLst>
              <p:ext uri="{D42A27DB-BD31-4B8C-83A1-F6EECF244321}">
                <p14:modId xmlns:p14="http://schemas.microsoft.com/office/powerpoint/2010/main" val="3349799874"/>
              </p:ext>
            </p:extLst>
          </p:nvPr>
        </p:nvGraphicFramePr>
        <p:xfrm>
          <a:off x="1006205" y="5278576"/>
          <a:ext cx="6968186" cy="1313936"/>
        </p:xfrm>
        <a:graphic>
          <a:graphicData uri="http://schemas.openxmlformats.org/drawingml/2006/table">
            <a:tbl>
              <a:tblPr firstRow="1" firstCol="1" bandRow="1">
                <a:tableStyleId>{69012ECD-51FC-41F1-AA8D-1B2483CD663E}</a:tableStyleId>
              </a:tblPr>
              <a:tblGrid>
                <a:gridCol w="278570">
                  <a:extLst>
                    <a:ext uri="{9D8B030D-6E8A-4147-A177-3AD203B41FA5}">
                      <a16:colId xmlns:a16="http://schemas.microsoft.com/office/drawing/2014/main" val="20024"/>
                    </a:ext>
                  </a:extLst>
                </a:gridCol>
                <a:gridCol w="278570">
                  <a:extLst>
                    <a:ext uri="{9D8B030D-6E8A-4147-A177-3AD203B41FA5}">
                      <a16:colId xmlns:a16="http://schemas.microsoft.com/office/drawing/2014/main" val="20000"/>
                    </a:ext>
                  </a:extLst>
                </a:gridCol>
                <a:gridCol w="278570">
                  <a:extLst>
                    <a:ext uri="{9D8B030D-6E8A-4147-A177-3AD203B41FA5}">
                      <a16:colId xmlns:a16="http://schemas.microsoft.com/office/drawing/2014/main" val="20001"/>
                    </a:ext>
                  </a:extLst>
                </a:gridCol>
                <a:gridCol w="278570">
                  <a:extLst>
                    <a:ext uri="{9D8B030D-6E8A-4147-A177-3AD203B41FA5}">
                      <a16:colId xmlns:a16="http://schemas.microsoft.com/office/drawing/2014/main" val="20002"/>
                    </a:ext>
                  </a:extLst>
                </a:gridCol>
                <a:gridCol w="279226">
                  <a:extLst>
                    <a:ext uri="{9D8B030D-6E8A-4147-A177-3AD203B41FA5}">
                      <a16:colId xmlns:a16="http://schemas.microsoft.com/office/drawing/2014/main" val="20003"/>
                    </a:ext>
                  </a:extLst>
                </a:gridCol>
                <a:gridCol w="278570">
                  <a:extLst>
                    <a:ext uri="{9D8B030D-6E8A-4147-A177-3AD203B41FA5}">
                      <a16:colId xmlns:a16="http://schemas.microsoft.com/office/drawing/2014/main" val="20004"/>
                    </a:ext>
                  </a:extLst>
                </a:gridCol>
                <a:gridCol w="278570">
                  <a:extLst>
                    <a:ext uri="{9D8B030D-6E8A-4147-A177-3AD203B41FA5}">
                      <a16:colId xmlns:a16="http://schemas.microsoft.com/office/drawing/2014/main" val="20005"/>
                    </a:ext>
                  </a:extLst>
                </a:gridCol>
                <a:gridCol w="278570">
                  <a:extLst>
                    <a:ext uri="{9D8B030D-6E8A-4147-A177-3AD203B41FA5}">
                      <a16:colId xmlns:a16="http://schemas.microsoft.com/office/drawing/2014/main" val="20006"/>
                    </a:ext>
                  </a:extLst>
                </a:gridCol>
                <a:gridCol w="279226">
                  <a:extLst>
                    <a:ext uri="{9D8B030D-6E8A-4147-A177-3AD203B41FA5}">
                      <a16:colId xmlns:a16="http://schemas.microsoft.com/office/drawing/2014/main" val="20007"/>
                    </a:ext>
                  </a:extLst>
                </a:gridCol>
                <a:gridCol w="278570">
                  <a:extLst>
                    <a:ext uri="{9D8B030D-6E8A-4147-A177-3AD203B41FA5}">
                      <a16:colId xmlns:a16="http://schemas.microsoft.com/office/drawing/2014/main" val="20008"/>
                    </a:ext>
                  </a:extLst>
                </a:gridCol>
                <a:gridCol w="278570">
                  <a:extLst>
                    <a:ext uri="{9D8B030D-6E8A-4147-A177-3AD203B41FA5}">
                      <a16:colId xmlns:a16="http://schemas.microsoft.com/office/drawing/2014/main" val="20009"/>
                    </a:ext>
                  </a:extLst>
                </a:gridCol>
                <a:gridCol w="278570">
                  <a:extLst>
                    <a:ext uri="{9D8B030D-6E8A-4147-A177-3AD203B41FA5}">
                      <a16:colId xmlns:a16="http://schemas.microsoft.com/office/drawing/2014/main" val="20010"/>
                    </a:ext>
                  </a:extLst>
                </a:gridCol>
                <a:gridCol w="279226">
                  <a:extLst>
                    <a:ext uri="{9D8B030D-6E8A-4147-A177-3AD203B41FA5}">
                      <a16:colId xmlns:a16="http://schemas.microsoft.com/office/drawing/2014/main" val="20011"/>
                    </a:ext>
                  </a:extLst>
                </a:gridCol>
                <a:gridCol w="278570">
                  <a:extLst>
                    <a:ext uri="{9D8B030D-6E8A-4147-A177-3AD203B41FA5}">
                      <a16:colId xmlns:a16="http://schemas.microsoft.com/office/drawing/2014/main" val="20012"/>
                    </a:ext>
                  </a:extLst>
                </a:gridCol>
                <a:gridCol w="278570">
                  <a:extLst>
                    <a:ext uri="{9D8B030D-6E8A-4147-A177-3AD203B41FA5}">
                      <a16:colId xmlns:a16="http://schemas.microsoft.com/office/drawing/2014/main" val="20013"/>
                    </a:ext>
                  </a:extLst>
                </a:gridCol>
                <a:gridCol w="278570">
                  <a:extLst>
                    <a:ext uri="{9D8B030D-6E8A-4147-A177-3AD203B41FA5}">
                      <a16:colId xmlns:a16="http://schemas.microsoft.com/office/drawing/2014/main" val="20014"/>
                    </a:ext>
                  </a:extLst>
                </a:gridCol>
                <a:gridCol w="279226">
                  <a:extLst>
                    <a:ext uri="{9D8B030D-6E8A-4147-A177-3AD203B41FA5}">
                      <a16:colId xmlns:a16="http://schemas.microsoft.com/office/drawing/2014/main" val="20015"/>
                    </a:ext>
                  </a:extLst>
                </a:gridCol>
                <a:gridCol w="278570">
                  <a:extLst>
                    <a:ext uri="{9D8B030D-6E8A-4147-A177-3AD203B41FA5}">
                      <a16:colId xmlns:a16="http://schemas.microsoft.com/office/drawing/2014/main" val="20016"/>
                    </a:ext>
                  </a:extLst>
                </a:gridCol>
                <a:gridCol w="278570">
                  <a:extLst>
                    <a:ext uri="{9D8B030D-6E8A-4147-A177-3AD203B41FA5}">
                      <a16:colId xmlns:a16="http://schemas.microsoft.com/office/drawing/2014/main" val="20017"/>
                    </a:ext>
                  </a:extLst>
                </a:gridCol>
                <a:gridCol w="278570">
                  <a:extLst>
                    <a:ext uri="{9D8B030D-6E8A-4147-A177-3AD203B41FA5}">
                      <a16:colId xmlns:a16="http://schemas.microsoft.com/office/drawing/2014/main" val="20018"/>
                    </a:ext>
                  </a:extLst>
                </a:gridCol>
                <a:gridCol w="279226">
                  <a:extLst>
                    <a:ext uri="{9D8B030D-6E8A-4147-A177-3AD203B41FA5}">
                      <a16:colId xmlns:a16="http://schemas.microsoft.com/office/drawing/2014/main" val="20019"/>
                    </a:ext>
                  </a:extLst>
                </a:gridCol>
                <a:gridCol w="278570">
                  <a:extLst>
                    <a:ext uri="{9D8B030D-6E8A-4147-A177-3AD203B41FA5}">
                      <a16:colId xmlns:a16="http://schemas.microsoft.com/office/drawing/2014/main" val="20020"/>
                    </a:ext>
                  </a:extLst>
                </a:gridCol>
                <a:gridCol w="278570">
                  <a:extLst>
                    <a:ext uri="{9D8B030D-6E8A-4147-A177-3AD203B41FA5}">
                      <a16:colId xmlns:a16="http://schemas.microsoft.com/office/drawing/2014/main" val="20021"/>
                    </a:ext>
                  </a:extLst>
                </a:gridCol>
                <a:gridCol w="278570">
                  <a:extLst>
                    <a:ext uri="{9D8B030D-6E8A-4147-A177-3AD203B41FA5}">
                      <a16:colId xmlns:a16="http://schemas.microsoft.com/office/drawing/2014/main" val="20022"/>
                    </a:ext>
                  </a:extLst>
                </a:gridCol>
                <a:gridCol w="279226">
                  <a:extLst>
                    <a:ext uri="{9D8B030D-6E8A-4147-A177-3AD203B41FA5}">
                      <a16:colId xmlns:a16="http://schemas.microsoft.com/office/drawing/2014/main" val="20023"/>
                    </a:ext>
                  </a:extLst>
                </a:gridCol>
              </a:tblGrid>
              <a:tr h="228922">
                <a:tc>
                  <a:txBody>
                    <a:bodyPr/>
                    <a:lstStyle/>
                    <a:p>
                      <a:pPr algn="ctr">
                        <a:lnSpc>
                          <a:spcPct val="1000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a:txBody>
                    <a:bodyPr/>
                    <a:lstStyle/>
                    <a:p>
                      <a:pPr algn="ctr">
                        <a:lnSpc>
                          <a:spcPct val="100000"/>
                        </a:lnSpc>
                        <a:spcAft>
                          <a:spcPts val="0"/>
                        </a:spcAft>
                      </a:pPr>
                      <a:r>
                        <a:rPr lang="en-US" sz="1000" kern="0" dirty="0">
                          <a:effectLst/>
                          <a:latin typeface="+mj-ea"/>
                          <a:ea typeface="+mj-ea"/>
                        </a:rPr>
                        <a:t>H29</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sz="1000" kern="0" dirty="0">
                          <a:effectLst/>
                          <a:latin typeface="+mj-ea"/>
                          <a:ea typeface="+mj-ea"/>
                        </a:rPr>
                        <a:t>H30</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sz="1000" kern="0" dirty="0">
                          <a:effectLst/>
                          <a:latin typeface="+mj-ea"/>
                          <a:ea typeface="+mj-ea"/>
                        </a:rPr>
                        <a:t>H31</a:t>
                      </a:r>
                      <a:r>
                        <a:rPr lang="en-US" altLang="ja-JP" sz="1000" kern="0" dirty="0">
                          <a:effectLst/>
                          <a:latin typeface="+mj-ea"/>
                          <a:ea typeface="+mj-ea"/>
                        </a:rPr>
                        <a:t>(R1)</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altLang="ja-JP" sz="1000" kern="0" dirty="0">
                          <a:effectLst/>
                          <a:latin typeface="+mj-ea"/>
                          <a:ea typeface="+mj-ea"/>
                        </a:rPr>
                        <a:t>R2</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altLang="ja-JP" sz="1000" kern="0" dirty="0">
                          <a:effectLst/>
                          <a:latin typeface="+mj-ea"/>
                          <a:ea typeface="+mj-ea"/>
                        </a:rPr>
                        <a:t>R</a:t>
                      </a:r>
                      <a:r>
                        <a:rPr lang="en-US" sz="1000" kern="0" dirty="0">
                          <a:effectLst/>
                          <a:latin typeface="+mj-ea"/>
                          <a:ea typeface="+mj-ea"/>
                        </a:rPr>
                        <a:t>3</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altLang="ja-JP" sz="1000" kern="0" dirty="0">
                          <a:effectLst/>
                          <a:latin typeface="+mj-ea"/>
                          <a:ea typeface="+mj-ea"/>
                        </a:rPr>
                        <a:t>R</a:t>
                      </a:r>
                      <a:r>
                        <a:rPr lang="en-US" sz="1000" kern="0" dirty="0">
                          <a:effectLst/>
                          <a:latin typeface="+mj-ea"/>
                          <a:ea typeface="+mj-ea"/>
                        </a:rPr>
                        <a:t>4</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085014">
                <a:tc>
                  <a:txBody>
                    <a:bodyPr/>
                    <a:lstStyle/>
                    <a:p>
                      <a:pPr algn="ctr">
                        <a:lnSpc>
                          <a:spcPct val="100000"/>
                        </a:lnSpc>
                        <a:spcAft>
                          <a:spcPts val="0"/>
                        </a:spcAft>
                      </a:pPr>
                      <a:r>
                        <a:rPr lang="ja-JP" altLang="en-US" sz="900" kern="100" dirty="0">
                          <a:solidFill>
                            <a:schemeClr val="bg1"/>
                          </a:solidFill>
                          <a:effectLst/>
                          <a:latin typeface="+mj-ea"/>
                          <a:ea typeface="+mj-ea"/>
                          <a:cs typeface="Times New Roman"/>
                        </a:rPr>
                        <a:t>一元化施設</a:t>
                      </a:r>
                      <a:endParaRPr lang="ja-JP" sz="900" kern="100" dirty="0">
                        <a:solidFill>
                          <a:schemeClr val="bg1"/>
                        </a:solidFill>
                        <a:effectLst/>
                        <a:latin typeface="+mj-ea"/>
                        <a:ea typeface="+mj-ea"/>
                        <a:cs typeface="Times New Roman"/>
                      </a:endParaRPr>
                    </a:p>
                  </a:txBody>
                  <a:tcPr marL="68580" marR="68580" marT="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正方形/長方形 9">
            <a:extLst>
              <a:ext uri="{FF2B5EF4-FFF2-40B4-BE49-F238E27FC236}">
                <a16:creationId xmlns:a16="http://schemas.microsoft.com/office/drawing/2014/main" id="{0D15248C-333B-C448-98BD-E9F9B2E6A7FA}"/>
              </a:ext>
            </a:extLst>
          </p:cNvPr>
          <p:cNvSpPr/>
          <p:nvPr/>
        </p:nvSpPr>
        <p:spPr>
          <a:xfrm>
            <a:off x="4972561" y="6610241"/>
            <a:ext cx="2985047" cy="246221"/>
          </a:xfrm>
          <a:prstGeom prst="rect">
            <a:avLst/>
          </a:prstGeom>
        </p:spPr>
        <p:txBody>
          <a:bodyPr wrap="square">
            <a:spAutoFit/>
          </a:bodyPr>
          <a:lstStyle/>
          <a:p>
            <a:pPr marL="180000" indent="-457200" defTabSz="1280160" fontAlgn="auto">
              <a:spcBef>
                <a:spcPts val="0"/>
              </a:spcBef>
              <a:spcAft>
                <a:spcPts val="0"/>
              </a:spcAft>
            </a:pPr>
            <a:r>
              <a:rPr lang="ja-JP" altLang="ja-JP" sz="1000" dirty="0">
                <a:solidFill>
                  <a:prstClr val="black"/>
                </a:solidFill>
                <a:latin typeface="+mn-ea"/>
              </a:rPr>
              <a:t>※</a:t>
            </a:r>
            <a:r>
              <a:rPr lang="ja-JP" altLang="en-US" sz="1000" dirty="0">
                <a:solidFill>
                  <a:prstClr val="black"/>
                </a:solidFill>
                <a:latin typeface="+mn-ea"/>
              </a:rPr>
              <a:t> 外構工事：</a:t>
            </a:r>
            <a:r>
              <a:rPr lang="en-US" altLang="ja-JP" sz="1000" dirty="0">
                <a:solidFill>
                  <a:prstClr val="black"/>
                </a:solidFill>
                <a:latin typeface="+mn-ea"/>
              </a:rPr>
              <a:t>R5</a:t>
            </a:r>
            <a:r>
              <a:rPr lang="ja-JP" altLang="en-US" sz="1000" dirty="0">
                <a:solidFill>
                  <a:prstClr val="black"/>
                </a:solidFill>
                <a:latin typeface="+mn-ea"/>
              </a:rPr>
              <a:t>年</a:t>
            </a:r>
            <a:r>
              <a:rPr lang="en-US" altLang="ja-JP" sz="1000" dirty="0">
                <a:solidFill>
                  <a:prstClr val="black"/>
                </a:solidFill>
                <a:latin typeface="+mn-ea"/>
              </a:rPr>
              <a:t>1</a:t>
            </a:r>
            <a:r>
              <a:rPr lang="ja-JP" altLang="en-US" sz="1000" dirty="0">
                <a:solidFill>
                  <a:prstClr val="black"/>
                </a:solidFill>
                <a:latin typeface="+mn-ea"/>
              </a:rPr>
              <a:t>月～</a:t>
            </a:r>
            <a:r>
              <a:rPr lang="en-US" altLang="ja-JP" sz="1000" dirty="0">
                <a:solidFill>
                  <a:prstClr val="black"/>
                </a:solidFill>
                <a:latin typeface="+mn-ea"/>
              </a:rPr>
              <a:t>2</a:t>
            </a:r>
            <a:r>
              <a:rPr lang="ja-JP" altLang="en-US" sz="1000" dirty="0">
                <a:solidFill>
                  <a:prstClr val="black"/>
                </a:solidFill>
                <a:latin typeface="+mn-ea"/>
              </a:rPr>
              <a:t>月を予定</a:t>
            </a:r>
            <a:endParaRPr lang="en-US" altLang="ja-JP" sz="1000" dirty="0">
              <a:solidFill>
                <a:prstClr val="black"/>
              </a:solidFill>
              <a:latin typeface="+mn-ea"/>
            </a:endParaRPr>
          </a:p>
        </p:txBody>
      </p:sp>
      <p:grpSp>
        <p:nvGrpSpPr>
          <p:cNvPr id="11" name="グループ化 10">
            <a:extLst>
              <a:ext uri="{FF2B5EF4-FFF2-40B4-BE49-F238E27FC236}">
                <a16:creationId xmlns:a16="http://schemas.microsoft.com/office/drawing/2014/main" id="{6A559385-DF09-2542-B364-1FA258D33278}"/>
              </a:ext>
            </a:extLst>
          </p:cNvPr>
          <p:cNvGrpSpPr/>
          <p:nvPr/>
        </p:nvGrpSpPr>
        <p:grpSpPr>
          <a:xfrm>
            <a:off x="1404408" y="5653371"/>
            <a:ext cx="6553200" cy="326018"/>
            <a:chOff x="659741" y="7752929"/>
            <a:chExt cx="5607394" cy="217794"/>
          </a:xfrm>
        </p:grpSpPr>
        <p:sp>
          <p:nvSpPr>
            <p:cNvPr id="12" name="テキスト ボックス 2">
              <a:extLst>
                <a:ext uri="{FF2B5EF4-FFF2-40B4-BE49-F238E27FC236}">
                  <a16:creationId xmlns:a16="http://schemas.microsoft.com/office/drawing/2014/main" id="{67CEBC71-3C79-6441-92E0-79D1CEC31102}"/>
                </a:ext>
              </a:extLst>
            </p:cNvPr>
            <p:cNvSpPr txBox="1"/>
            <p:nvPr/>
          </p:nvSpPr>
          <p:spPr>
            <a:xfrm>
              <a:off x="659741" y="7752930"/>
              <a:ext cx="836026" cy="212452"/>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mn-ea"/>
                  <a:cs typeface="Times New Roman"/>
                </a:rPr>
                <a:t>基本計画</a:t>
              </a:r>
              <a:endParaRPr kumimoji="0" lang="ja-JP" altLang="en-US" sz="900" b="0" i="0" u="none" strike="noStrike" kern="100" cap="none" spc="0" normalizeH="0" baseline="0" noProof="0" dirty="0">
                <a:ln>
                  <a:noFill/>
                </a:ln>
                <a:solidFill>
                  <a:prstClr val="black"/>
                </a:solidFill>
                <a:effectLst/>
                <a:uLnTx/>
                <a:uFillTx/>
                <a:latin typeface="+mn-ea"/>
                <a:cs typeface="Times New Roman"/>
              </a:endParaRPr>
            </a:p>
          </p:txBody>
        </p:sp>
        <p:sp>
          <p:nvSpPr>
            <p:cNvPr id="13" name="テキスト ボックス 4">
              <a:extLst>
                <a:ext uri="{FF2B5EF4-FFF2-40B4-BE49-F238E27FC236}">
                  <a16:creationId xmlns:a16="http://schemas.microsoft.com/office/drawing/2014/main" id="{C1B857F0-FEB8-C444-993C-1EE882F564E4}"/>
                </a:ext>
              </a:extLst>
            </p:cNvPr>
            <p:cNvSpPr txBox="1"/>
            <p:nvPr/>
          </p:nvSpPr>
          <p:spPr>
            <a:xfrm>
              <a:off x="1628089" y="7752930"/>
              <a:ext cx="835510" cy="21077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mn-ea"/>
                  <a:cs typeface="Times New Roman"/>
                </a:rPr>
                <a:t>基本設計</a:t>
              </a:r>
              <a:endParaRPr kumimoji="0" lang="ja-JP" altLang="en-US" sz="900" b="0" i="0" u="none" strike="noStrike" kern="100" cap="none" spc="0" normalizeH="0" baseline="0" noProof="0" dirty="0">
                <a:ln>
                  <a:noFill/>
                </a:ln>
                <a:solidFill>
                  <a:prstClr val="black"/>
                </a:solidFill>
                <a:effectLst/>
                <a:uLnTx/>
                <a:uFillTx/>
                <a:latin typeface="+mn-ea"/>
                <a:cs typeface="Times New Roman"/>
              </a:endParaRPr>
            </a:p>
          </p:txBody>
        </p:sp>
        <p:sp>
          <p:nvSpPr>
            <p:cNvPr id="14" name="テキスト ボックス 5">
              <a:extLst>
                <a:ext uri="{FF2B5EF4-FFF2-40B4-BE49-F238E27FC236}">
                  <a16:creationId xmlns:a16="http://schemas.microsoft.com/office/drawing/2014/main" id="{FF968154-CE76-B744-904B-4585E0192110}"/>
                </a:ext>
              </a:extLst>
            </p:cNvPr>
            <p:cNvSpPr txBox="1"/>
            <p:nvPr/>
          </p:nvSpPr>
          <p:spPr>
            <a:xfrm>
              <a:off x="2574515" y="7752930"/>
              <a:ext cx="845434" cy="21077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mn-ea"/>
                  <a:cs typeface="Times New Roman"/>
                </a:rPr>
                <a:t>実施設計</a:t>
              </a:r>
              <a:endParaRPr kumimoji="0" lang="ja-JP" altLang="en-US" sz="900" b="0" i="0" u="none" strike="noStrike" kern="100" cap="none" spc="0" normalizeH="0" baseline="0" noProof="0" dirty="0">
                <a:ln>
                  <a:noFill/>
                </a:ln>
                <a:solidFill>
                  <a:prstClr val="black"/>
                </a:solidFill>
                <a:effectLst/>
                <a:uLnTx/>
                <a:uFillTx/>
                <a:latin typeface="+mn-ea"/>
                <a:cs typeface="Times New Roman"/>
              </a:endParaRPr>
            </a:p>
          </p:txBody>
        </p:sp>
        <p:sp>
          <p:nvSpPr>
            <p:cNvPr id="15" name="テキスト ボックス 6">
              <a:extLst>
                <a:ext uri="{FF2B5EF4-FFF2-40B4-BE49-F238E27FC236}">
                  <a16:creationId xmlns:a16="http://schemas.microsoft.com/office/drawing/2014/main" id="{252CBEFD-50B5-0740-901F-C102640AA837}"/>
                </a:ext>
              </a:extLst>
            </p:cNvPr>
            <p:cNvSpPr txBox="1"/>
            <p:nvPr/>
          </p:nvSpPr>
          <p:spPr>
            <a:xfrm>
              <a:off x="4024536" y="7752929"/>
              <a:ext cx="1778278" cy="212452"/>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mn-ea"/>
                  <a:cs typeface="Times New Roman"/>
                </a:rPr>
                <a:t>建設工事</a:t>
              </a:r>
              <a:endParaRPr kumimoji="0" lang="ja-JP" altLang="en-US" sz="900" b="0" i="0" u="none" strike="noStrike" kern="100" cap="none" spc="0" normalizeH="0" baseline="0" noProof="0" dirty="0">
                <a:ln>
                  <a:noFill/>
                </a:ln>
                <a:solidFill>
                  <a:prstClr val="black"/>
                </a:solidFill>
                <a:effectLst/>
                <a:uLnTx/>
                <a:uFillTx/>
                <a:latin typeface="+mn-ea"/>
                <a:cs typeface="Times New Roman"/>
              </a:endParaRPr>
            </a:p>
          </p:txBody>
        </p:sp>
        <p:sp>
          <p:nvSpPr>
            <p:cNvPr id="16" name="テキスト ボックス 6">
              <a:extLst>
                <a:ext uri="{FF2B5EF4-FFF2-40B4-BE49-F238E27FC236}">
                  <a16:creationId xmlns:a16="http://schemas.microsoft.com/office/drawing/2014/main" id="{1245E4D8-0771-414E-944B-E094A86D8104}"/>
                </a:ext>
              </a:extLst>
            </p:cNvPr>
            <p:cNvSpPr txBox="1"/>
            <p:nvPr/>
          </p:nvSpPr>
          <p:spPr>
            <a:xfrm>
              <a:off x="6042311" y="7769780"/>
              <a:ext cx="224824" cy="200943"/>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en-US" altLang="ja-JP" sz="1000" b="1" i="0" u="none" strike="noStrike" kern="100" cap="none" spc="0" normalizeH="0" baseline="0" noProof="0" dirty="0">
                  <a:ln>
                    <a:noFill/>
                  </a:ln>
                  <a:solidFill>
                    <a:srgbClr val="FFFFFF"/>
                  </a:solidFill>
                  <a:effectLst/>
                  <a:uLnTx/>
                  <a:uFillTx/>
                  <a:latin typeface="+mn-ea"/>
                  <a:cs typeface="Times New Roman"/>
                </a:rPr>
                <a:t>※</a:t>
              </a:r>
              <a:endParaRPr kumimoji="0" lang="ja-JP" altLang="en-US" sz="1000" b="0" i="0" u="none" strike="noStrike" kern="100" cap="none" spc="0" normalizeH="0" baseline="0" noProof="0" dirty="0">
                <a:ln>
                  <a:noFill/>
                </a:ln>
                <a:solidFill>
                  <a:prstClr val="black"/>
                </a:solidFill>
                <a:effectLst/>
                <a:uLnTx/>
                <a:uFillTx/>
                <a:latin typeface="+mn-ea"/>
                <a:cs typeface="Times New Roman"/>
              </a:endParaRPr>
            </a:p>
          </p:txBody>
        </p:sp>
      </p:grpSp>
      <p:sp>
        <p:nvSpPr>
          <p:cNvPr id="17" name="テキスト ボックス 7">
            <a:extLst>
              <a:ext uri="{FF2B5EF4-FFF2-40B4-BE49-F238E27FC236}">
                <a16:creationId xmlns:a16="http://schemas.microsoft.com/office/drawing/2014/main" id="{63BF4C8B-0CC4-6549-B5F6-95F969660912}"/>
              </a:ext>
            </a:extLst>
          </p:cNvPr>
          <p:cNvSpPr txBox="1"/>
          <p:nvPr/>
        </p:nvSpPr>
        <p:spPr>
          <a:xfrm>
            <a:off x="2595560" y="6058143"/>
            <a:ext cx="916964" cy="457424"/>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defTabSz="1280160" fontAlgn="auto">
              <a:lnSpc>
                <a:spcPts val="1000"/>
              </a:lnSpc>
              <a:spcBef>
                <a:spcPts val="0"/>
              </a:spcBef>
              <a:spcAft>
                <a:spcPts val="0"/>
              </a:spcAft>
            </a:pPr>
            <a:r>
              <a:rPr lang="ja-JP" altLang="en-US" sz="900" kern="100" dirty="0">
                <a:solidFill>
                  <a:prstClr val="black"/>
                </a:solidFill>
                <a:latin typeface="+mn-ea"/>
                <a:cs typeface="Meiryo UI" panose="020B0604030504040204" pitchFamily="50" charset="-128"/>
              </a:rPr>
              <a:t>・工法設計</a:t>
            </a:r>
            <a:endParaRPr lang="en-US" altLang="ja-JP" sz="900" kern="100" dirty="0">
              <a:solidFill>
                <a:prstClr val="black"/>
              </a:solidFill>
              <a:latin typeface="+mn-ea"/>
              <a:cs typeface="Meiryo UI" panose="020B0604030504040204" pitchFamily="50" charset="-128"/>
            </a:endParaRPr>
          </a:p>
          <a:p>
            <a:pPr defTabSz="1280160" fontAlgn="auto">
              <a:lnSpc>
                <a:spcPts val="1000"/>
              </a:lnSpc>
              <a:spcBef>
                <a:spcPts val="0"/>
              </a:spcBef>
              <a:spcAft>
                <a:spcPts val="0"/>
              </a:spcAft>
            </a:pPr>
            <a:r>
              <a:rPr lang="ja-JP" altLang="en-US" sz="900" kern="100" dirty="0">
                <a:solidFill>
                  <a:prstClr val="black"/>
                </a:solidFill>
                <a:latin typeface="+mn-ea"/>
                <a:cs typeface="Meiryo UI" panose="020B0604030504040204" pitchFamily="50" charset="-128"/>
              </a:rPr>
              <a:t>・構造設計</a:t>
            </a:r>
            <a:endParaRPr lang="en-US" altLang="ja-JP" sz="900" kern="100" dirty="0">
              <a:solidFill>
                <a:prstClr val="black"/>
              </a:solidFill>
              <a:latin typeface="+mn-ea"/>
              <a:cs typeface="Meiryo UI" panose="020B0604030504040204" pitchFamily="50" charset="-128"/>
            </a:endParaRPr>
          </a:p>
          <a:p>
            <a:pPr defTabSz="1280160" fontAlgn="auto">
              <a:lnSpc>
                <a:spcPts val="1000"/>
              </a:lnSpc>
              <a:spcBef>
                <a:spcPts val="0"/>
              </a:spcBef>
              <a:spcAft>
                <a:spcPts val="0"/>
              </a:spcAft>
            </a:pPr>
            <a:r>
              <a:rPr lang="ja-JP" altLang="en-US" sz="900" kern="100" dirty="0">
                <a:solidFill>
                  <a:prstClr val="black"/>
                </a:solidFill>
                <a:latin typeface="+mn-ea"/>
                <a:cs typeface="Meiryo UI" panose="020B0604030504040204" pitchFamily="50" charset="-128"/>
              </a:rPr>
              <a:t>・設備設計　等</a:t>
            </a:r>
          </a:p>
        </p:txBody>
      </p:sp>
      <p:sp>
        <p:nvSpPr>
          <p:cNvPr id="18" name="テキスト ボックス 7">
            <a:extLst>
              <a:ext uri="{FF2B5EF4-FFF2-40B4-BE49-F238E27FC236}">
                <a16:creationId xmlns:a16="http://schemas.microsoft.com/office/drawing/2014/main" id="{33F33419-5212-0C4B-8059-0143300D078B}"/>
              </a:ext>
            </a:extLst>
          </p:cNvPr>
          <p:cNvSpPr txBox="1"/>
          <p:nvPr/>
        </p:nvSpPr>
        <p:spPr>
          <a:xfrm>
            <a:off x="3683091" y="6038271"/>
            <a:ext cx="1012777" cy="226591"/>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defTabSz="1280160" fontAlgn="auto">
              <a:lnSpc>
                <a:spcPts val="1200"/>
              </a:lnSpc>
              <a:spcBef>
                <a:spcPts val="0"/>
              </a:spcBef>
              <a:spcAft>
                <a:spcPts val="0"/>
              </a:spcAft>
            </a:pPr>
            <a:r>
              <a:rPr lang="ja-JP" altLang="en-US" sz="900" b="1" kern="100" dirty="0">
                <a:solidFill>
                  <a:prstClr val="black"/>
                </a:solidFill>
                <a:latin typeface="+mn-ea"/>
                <a:cs typeface="Times New Roman"/>
              </a:rPr>
              <a:t>・</a:t>
            </a:r>
            <a:r>
              <a:rPr lang="ja-JP" altLang="en-US" sz="900" kern="100" dirty="0">
                <a:solidFill>
                  <a:prstClr val="black"/>
                </a:solidFill>
                <a:latin typeface="+mn-ea"/>
                <a:cs typeface="Times New Roman"/>
              </a:rPr>
              <a:t>設計図作成　等</a:t>
            </a:r>
            <a:endParaRPr lang="en-US" altLang="ja-JP" sz="900" kern="100" dirty="0">
              <a:solidFill>
                <a:prstClr val="black"/>
              </a:solidFill>
              <a:latin typeface="+mn-ea"/>
              <a:cs typeface="Times New Roman"/>
            </a:endParaRPr>
          </a:p>
        </p:txBody>
      </p:sp>
      <p:sp>
        <p:nvSpPr>
          <p:cNvPr id="19" name="テキスト ボックス 7">
            <a:extLst>
              <a:ext uri="{FF2B5EF4-FFF2-40B4-BE49-F238E27FC236}">
                <a16:creationId xmlns:a16="http://schemas.microsoft.com/office/drawing/2014/main" id="{004E45A6-C8A9-974A-9B29-9645BAE8F017}"/>
              </a:ext>
            </a:extLst>
          </p:cNvPr>
          <p:cNvSpPr txBox="1"/>
          <p:nvPr/>
        </p:nvSpPr>
        <p:spPr>
          <a:xfrm>
            <a:off x="7306770" y="6058143"/>
            <a:ext cx="739613" cy="534368"/>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defTabSz="1280160" fontAlgn="auto">
              <a:lnSpc>
                <a:spcPts val="1200"/>
              </a:lnSpc>
              <a:spcBef>
                <a:spcPts val="0"/>
              </a:spcBef>
              <a:spcAft>
                <a:spcPts val="0"/>
              </a:spcAft>
            </a:pPr>
            <a:r>
              <a:rPr lang="en-US" altLang="ja-JP" sz="800" kern="100" dirty="0">
                <a:solidFill>
                  <a:prstClr val="black"/>
                </a:solidFill>
                <a:latin typeface="+mn-ea"/>
                <a:cs typeface="Times New Roman"/>
              </a:rPr>
              <a:t>【</a:t>
            </a:r>
            <a:r>
              <a:rPr lang="ja-JP" altLang="en-US" sz="900" kern="100" dirty="0">
                <a:solidFill>
                  <a:prstClr val="black"/>
                </a:solidFill>
                <a:latin typeface="+mn-ea"/>
                <a:cs typeface="Times New Roman"/>
              </a:rPr>
              <a:t>移転</a:t>
            </a:r>
            <a:r>
              <a:rPr lang="en-US" altLang="ja-JP" sz="800" kern="100" dirty="0">
                <a:solidFill>
                  <a:prstClr val="black"/>
                </a:solidFill>
                <a:latin typeface="+mn-ea"/>
                <a:cs typeface="Times New Roman"/>
              </a:rPr>
              <a:t>】</a:t>
            </a:r>
            <a:endParaRPr lang="ja-JP" altLang="en-US" sz="1050" kern="100" dirty="0">
              <a:solidFill>
                <a:prstClr val="black"/>
              </a:solidFill>
              <a:latin typeface="+mn-ea"/>
              <a:cs typeface="Times New Roman"/>
            </a:endParaRPr>
          </a:p>
          <a:p>
            <a:pPr defTabSz="1280160" fontAlgn="auto">
              <a:lnSpc>
                <a:spcPts val="1200"/>
              </a:lnSpc>
              <a:spcBef>
                <a:spcPts val="0"/>
              </a:spcBef>
              <a:spcAft>
                <a:spcPts val="0"/>
              </a:spcAft>
            </a:pPr>
            <a:r>
              <a:rPr lang="ja-JP" altLang="en-US" sz="800" kern="100" dirty="0">
                <a:solidFill>
                  <a:prstClr val="black"/>
                </a:solidFill>
                <a:latin typeface="+mn-ea"/>
                <a:cs typeface="Times New Roman"/>
              </a:rPr>
              <a:t>　　　 ▲</a:t>
            </a:r>
            <a:endParaRPr lang="en-US" altLang="ja-JP" sz="800" kern="100" dirty="0">
              <a:solidFill>
                <a:prstClr val="black"/>
              </a:solidFill>
              <a:latin typeface="+mn-ea"/>
              <a:cs typeface="Times New Roman"/>
            </a:endParaRPr>
          </a:p>
          <a:p>
            <a:pPr defTabSz="1280160" fontAlgn="auto">
              <a:lnSpc>
                <a:spcPts val="1200"/>
              </a:lnSpc>
              <a:spcBef>
                <a:spcPts val="0"/>
              </a:spcBef>
              <a:spcAft>
                <a:spcPts val="0"/>
              </a:spcAft>
            </a:pPr>
            <a:r>
              <a:rPr lang="ja-JP" altLang="en-US" sz="800" kern="100" dirty="0">
                <a:solidFill>
                  <a:prstClr val="black"/>
                </a:solidFill>
                <a:latin typeface="+mn-ea"/>
                <a:cs typeface="Times New Roman"/>
              </a:rPr>
              <a:t>　 </a:t>
            </a:r>
            <a:r>
              <a:rPr lang="ja-JP" altLang="en-US" sz="900" kern="100" dirty="0">
                <a:solidFill>
                  <a:prstClr val="black"/>
                </a:solidFill>
                <a:latin typeface="+mn-ea"/>
                <a:cs typeface="Times New Roman"/>
              </a:rPr>
              <a:t>供用開始</a:t>
            </a:r>
          </a:p>
        </p:txBody>
      </p:sp>
      <p:sp>
        <p:nvSpPr>
          <p:cNvPr id="21" name="テキスト ボックス 4">
            <a:extLst>
              <a:ext uri="{FF2B5EF4-FFF2-40B4-BE49-F238E27FC236}">
                <a16:creationId xmlns:a16="http://schemas.microsoft.com/office/drawing/2014/main" id="{F321E379-6E62-8348-BB2D-BB1057C391F4}"/>
              </a:ext>
            </a:extLst>
          </p:cNvPr>
          <p:cNvSpPr txBox="1">
            <a:spLocks noChangeArrowheads="1"/>
          </p:cNvSpPr>
          <p:nvPr/>
        </p:nvSpPr>
        <p:spPr bwMode="auto">
          <a:xfrm>
            <a:off x="718162" y="4833835"/>
            <a:ext cx="6251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b="1" u="sng" dirty="0">
                <a:latin typeface="+mn-ea"/>
                <a:ea typeface="+mn-ea"/>
                <a:cs typeface="Meiryo UI" panose="020B0604030504040204" pitchFamily="50" charset="-128"/>
              </a:rPr>
              <a:t>一元化施設の整備スケジュール（予定）</a:t>
            </a:r>
            <a:endParaRPr lang="ja-JP" altLang="ja-JP" sz="1600" b="1" u="sng" dirty="0">
              <a:latin typeface="+mn-ea"/>
              <a:ea typeface="+mn-ea"/>
              <a:cs typeface="Meiryo UI" panose="020B0604030504040204" pitchFamily="50" charset="-128"/>
            </a:endParaRPr>
          </a:p>
        </p:txBody>
      </p:sp>
      <p:sp>
        <p:nvSpPr>
          <p:cNvPr id="22" name="正方形/長方形 21">
            <a:extLst>
              <a:ext uri="{FF2B5EF4-FFF2-40B4-BE49-F238E27FC236}">
                <a16:creationId xmlns:a16="http://schemas.microsoft.com/office/drawing/2014/main" id="{DDDEA566-EE9D-B541-8DDF-07426F8A09E0}"/>
              </a:ext>
            </a:extLst>
          </p:cNvPr>
          <p:cNvSpPr/>
          <p:nvPr/>
        </p:nvSpPr>
        <p:spPr>
          <a:xfrm>
            <a:off x="8573470" y="6403049"/>
            <a:ext cx="558254"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14</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Tree>
    <p:extLst>
      <p:ext uri="{BB962C8B-B14F-4D97-AF65-F5344CB8AC3E}">
        <p14:creationId xmlns:p14="http://schemas.microsoft.com/office/powerpoint/2010/main" val="2326871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7048CF9-A265-6B43-AA83-88DD0B3AD22D}"/>
              </a:ext>
            </a:extLst>
          </p:cNvPr>
          <p:cNvSpPr txBox="1"/>
          <p:nvPr/>
        </p:nvSpPr>
        <p:spPr>
          <a:xfrm>
            <a:off x="486137" y="1076446"/>
            <a:ext cx="8340745" cy="5139869"/>
          </a:xfrm>
          <a:prstGeom prst="rect">
            <a:avLst/>
          </a:prstGeom>
          <a:noFill/>
        </p:spPr>
        <p:txBody>
          <a:bodyPr wrap="none" rtlCol="0">
            <a:spAutoFit/>
          </a:bodyPr>
          <a:lstStyle/>
          <a:p>
            <a:pPr marL="342900" indent="-342900">
              <a:lnSpc>
                <a:spcPct val="150000"/>
              </a:lnSpc>
              <a:buFont typeface="Wingdings" panose="05000000000000000000" pitchFamily="2" charset="2"/>
              <a:buChar char="n"/>
            </a:pPr>
            <a:r>
              <a:rPr lang="ja-JP" altLang="en-US" sz="2400" dirty="0">
                <a:latin typeface="HGP創英角ｺﾞｼｯｸUB" panose="020B0900000000000000" pitchFamily="50" charset="-128"/>
                <a:ea typeface="HGP創英角ｺﾞｼｯｸUB" panose="020B0900000000000000" pitchFamily="50" charset="-128"/>
              </a:rPr>
              <a:t>検査・研究体制の強化及び事務処理の効率化</a:t>
            </a:r>
          </a:p>
          <a:p>
            <a:pPr>
              <a:lnSpc>
                <a:spcPct val="150000"/>
              </a:lnSpc>
            </a:pPr>
            <a:r>
              <a:rPr lang="ja-JP" altLang="en-US" sz="2000" dirty="0">
                <a:latin typeface="+mn-ea"/>
                <a:cs typeface="HG丸ｺﾞｼｯｸM-PRO"/>
              </a:rPr>
              <a:t>　　・最新分析</a:t>
            </a:r>
            <a:r>
              <a:rPr lang="ja-JP" altLang="en-US" sz="2000" dirty="0">
                <a:latin typeface="+mn-ea"/>
              </a:rPr>
              <a:t>機器等の整備</a:t>
            </a:r>
            <a:endParaRPr lang="en-US" altLang="ja-JP" sz="2000" dirty="0">
              <a:latin typeface="+mn-ea"/>
              <a:cs typeface="HG丸ｺﾞｼｯｸM-PRO"/>
            </a:endParaRPr>
          </a:p>
          <a:p>
            <a:pPr>
              <a:lnSpc>
                <a:spcPct val="150000"/>
              </a:lnSpc>
            </a:pPr>
            <a:r>
              <a:rPr lang="ja-JP" altLang="en-US" sz="2000" dirty="0">
                <a:latin typeface="+mn-ea"/>
              </a:rPr>
              <a:t>　　</a:t>
            </a:r>
            <a:r>
              <a:rPr lang="ja-JP" altLang="en-US" sz="2000" dirty="0">
                <a:latin typeface="+mn-ea"/>
                <a:cs typeface="HG丸ｺﾞｼｯｸM-PRO"/>
              </a:rPr>
              <a:t>・</a:t>
            </a:r>
            <a:r>
              <a:rPr lang="en-US" altLang="ja-JP" sz="2000" dirty="0">
                <a:latin typeface="+mn-ea"/>
                <a:cs typeface="HG丸ｺﾞｼｯｸM-PRO"/>
              </a:rPr>
              <a:t>IT</a:t>
            </a:r>
            <a:r>
              <a:rPr lang="ja-JP" altLang="en-US" sz="2000" dirty="0">
                <a:latin typeface="+mn-ea"/>
                <a:cs typeface="HG丸ｺﾞｼｯｸM-PRO"/>
              </a:rPr>
              <a:t>化の推進</a:t>
            </a:r>
            <a:endParaRPr lang="en-US" altLang="ja-JP" sz="2000" dirty="0">
              <a:latin typeface="+mn-ea"/>
              <a:cs typeface="HG丸ｺﾞｼｯｸM-PRO"/>
            </a:endParaRPr>
          </a:p>
          <a:p>
            <a:pPr>
              <a:lnSpc>
                <a:spcPct val="150000"/>
              </a:lnSpc>
            </a:pPr>
            <a:r>
              <a:rPr lang="ja-JP" altLang="en-US" sz="2000" dirty="0">
                <a:latin typeface="+mn-ea"/>
                <a:cs typeface="HG丸ｺﾞｼｯｸM-PRO"/>
              </a:rPr>
              <a:t>　　　</a:t>
            </a:r>
            <a:r>
              <a:rPr lang="ja-JP" altLang="en-US" sz="1600" dirty="0">
                <a:latin typeface="+mn-ea"/>
                <a:cs typeface="HG丸ｺﾞｼｯｸM-PRO"/>
              </a:rPr>
              <a:t>グループウェア導入による情報の共有化、検査情報管理システムの導入　など</a:t>
            </a:r>
            <a:endParaRPr lang="en-US" altLang="ja-JP" sz="1600" dirty="0">
              <a:latin typeface="+mn-ea"/>
              <a:cs typeface="HG丸ｺﾞｼｯｸM-PRO"/>
            </a:endParaRPr>
          </a:p>
          <a:p>
            <a:endParaRPr lang="en-US" altLang="ja-JP" sz="2000" dirty="0">
              <a:latin typeface="+mn-ea"/>
            </a:endParaRPr>
          </a:p>
          <a:p>
            <a:pPr marL="342900" indent="-342900">
              <a:lnSpc>
                <a:spcPct val="150000"/>
              </a:lnSpc>
              <a:buFont typeface="Wingdings" panose="05000000000000000000" pitchFamily="2" charset="2"/>
              <a:buChar char="n"/>
            </a:pPr>
            <a:r>
              <a:rPr lang="ja-JP" altLang="ja-JP" sz="2400" dirty="0">
                <a:latin typeface="HGP創英角ｺﾞｼｯｸUB" panose="020B0900000000000000" pitchFamily="50" charset="-128"/>
                <a:ea typeface="HGP創英角ｺﾞｼｯｸUB" panose="020B0900000000000000" pitchFamily="50" charset="-128"/>
              </a:rPr>
              <a:t>疫学調査研究機能の強化</a:t>
            </a:r>
          </a:p>
          <a:p>
            <a:pPr lvl="1">
              <a:lnSpc>
                <a:spcPct val="150000"/>
              </a:lnSpc>
            </a:pPr>
            <a:r>
              <a:rPr lang="ja-JP" altLang="ja-JP" sz="2000" dirty="0">
                <a:latin typeface="+mn-ea"/>
              </a:rPr>
              <a:t>・生活習慣病などの感染症分野以外へも研究の裾野を広げ機能強化</a:t>
            </a:r>
            <a:endParaRPr lang="en-US" altLang="ja-JP" sz="2000" dirty="0">
              <a:latin typeface="+mn-ea"/>
            </a:endParaRPr>
          </a:p>
          <a:p>
            <a:pPr lvl="1"/>
            <a:endParaRPr lang="ja-JP" altLang="ja-JP" sz="2000" dirty="0">
              <a:latin typeface="+mn-ea"/>
            </a:endParaRPr>
          </a:p>
          <a:p>
            <a:pPr marL="342900" indent="-342900">
              <a:lnSpc>
                <a:spcPct val="150000"/>
              </a:lnSpc>
              <a:buFont typeface="Wingdings" panose="05000000000000000000" pitchFamily="2" charset="2"/>
              <a:buChar char="n"/>
            </a:pPr>
            <a:r>
              <a:rPr lang="ja-JP" altLang="ja-JP" sz="2400" dirty="0">
                <a:latin typeface="HGP創英角ｺﾞｼｯｸUB" panose="020B0900000000000000" pitchFamily="50" charset="-128"/>
                <a:ea typeface="HGP創英角ｺﾞｼｯｸUB" panose="020B0900000000000000" pitchFamily="50" charset="-128"/>
              </a:rPr>
              <a:t>人材育成</a:t>
            </a:r>
          </a:p>
          <a:p>
            <a:pPr lvl="1">
              <a:lnSpc>
                <a:spcPct val="150000"/>
              </a:lnSpc>
            </a:pPr>
            <a:r>
              <a:rPr lang="ja-JP" altLang="ja-JP" sz="2000" dirty="0">
                <a:latin typeface="+mn-ea"/>
              </a:rPr>
              <a:t>・検査業務の正確性向上と効率化を目指した研究推進</a:t>
            </a:r>
          </a:p>
          <a:p>
            <a:pPr lvl="1">
              <a:lnSpc>
                <a:spcPct val="150000"/>
              </a:lnSpc>
            </a:pPr>
            <a:r>
              <a:rPr lang="ja-JP" altLang="ja-JP" sz="2000" dirty="0">
                <a:latin typeface="+mn-ea"/>
              </a:rPr>
              <a:t>・検査業績の発表と外部競争的資金の獲得</a:t>
            </a:r>
          </a:p>
        </p:txBody>
      </p:sp>
      <p:sp>
        <p:nvSpPr>
          <p:cNvPr id="8" name="正方形/長方形 7">
            <a:extLst>
              <a:ext uri="{FF2B5EF4-FFF2-40B4-BE49-F238E27FC236}">
                <a16:creationId xmlns:a16="http://schemas.microsoft.com/office/drawing/2014/main" id="{6B49B9C0-BE7B-4945-B0D4-1CDFD6A736B9}"/>
              </a:ext>
            </a:extLst>
          </p:cNvPr>
          <p:cNvSpPr/>
          <p:nvPr/>
        </p:nvSpPr>
        <p:spPr>
          <a:xfrm>
            <a:off x="8602569" y="22064"/>
            <a:ext cx="536763"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15</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
        <p:nvSpPr>
          <p:cNvPr id="7" name="テキスト ボックス 17">
            <a:extLst>
              <a:ext uri="{FF2B5EF4-FFF2-40B4-BE49-F238E27FC236}">
                <a16:creationId xmlns:a16="http://schemas.microsoft.com/office/drawing/2014/main" id="{951E6BD5-E66B-2C43-A7A0-A71552EEEAD1}"/>
              </a:ext>
            </a:extLst>
          </p:cNvPr>
          <p:cNvSpPr txBox="1">
            <a:spLocks noChangeArrowheads="1"/>
          </p:cNvSpPr>
          <p:nvPr/>
        </p:nvSpPr>
        <p:spPr bwMode="auto">
          <a:xfrm>
            <a:off x="273049" y="196850"/>
            <a:ext cx="7421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cs typeface="HG丸ｺﾞｼｯｸM-PRO"/>
              </a:rPr>
              <a:t>３</a:t>
            </a:r>
            <a:r>
              <a:rPr lang="en-US" altLang="ja-JP" sz="2800" dirty="0">
                <a:latin typeface="+mn-ea"/>
                <a:ea typeface="+mn-ea"/>
                <a:cs typeface="HG丸ｺﾞｼｯｸM-PRO"/>
              </a:rPr>
              <a:t>. </a:t>
            </a:r>
            <a:r>
              <a:rPr lang="ja-JP" altLang="en-US" sz="2800" dirty="0">
                <a:latin typeface="+mn-ea"/>
                <a:ea typeface="+mn-ea"/>
                <a:cs typeface="HG丸ｺﾞｼｯｸM-PRO"/>
              </a:rPr>
              <a:t>今後の取組み</a:t>
            </a:r>
          </a:p>
        </p:txBody>
      </p:sp>
    </p:spTree>
    <p:extLst>
      <p:ext uri="{BB962C8B-B14F-4D97-AF65-F5344CB8AC3E}">
        <p14:creationId xmlns:p14="http://schemas.microsoft.com/office/powerpoint/2010/main" val="1129034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7"/>
          <p:cNvSpPr txBox="1">
            <a:spLocks noChangeArrowheads="1"/>
          </p:cNvSpPr>
          <p:nvPr/>
        </p:nvSpPr>
        <p:spPr bwMode="auto">
          <a:xfrm>
            <a:off x="259051" y="991344"/>
            <a:ext cx="862589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42900" indent="-342900">
              <a:buFont typeface="Wingdings" panose="05000000000000000000" pitchFamily="2" charset="2"/>
              <a:buChar char="n"/>
            </a:pPr>
            <a:r>
              <a:rPr lang="ja-JP" altLang="en-US" dirty="0">
                <a:latin typeface="HGP創英角ｺﾞｼｯｸUB" panose="020B0900000000000000" pitchFamily="50" charset="-128"/>
                <a:ea typeface="HGP創英角ｺﾞｼｯｸUB" panose="020B0900000000000000" pitchFamily="50" charset="-128"/>
                <a:cs typeface="HG丸ｺﾞｼｯｸM-PRO"/>
              </a:rPr>
              <a:t>アフターコロナに向けた取組み</a:t>
            </a:r>
            <a:r>
              <a:rPr lang="ja-JP" altLang="en-US" sz="2200" dirty="0">
                <a:latin typeface="HGP創英角ｺﾞｼｯｸUB" panose="020B0900000000000000" pitchFamily="50" charset="-128"/>
                <a:ea typeface="HGP創英角ｺﾞｼｯｸUB" panose="020B0900000000000000" pitchFamily="50" charset="-128"/>
                <a:cs typeface="HG丸ｺﾞｼｯｸM-PRO"/>
              </a:rPr>
              <a:t>　</a:t>
            </a:r>
            <a:r>
              <a:rPr lang="en-US" altLang="ja-JP" sz="2200" dirty="0">
                <a:latin typeface="HGP創英角ｺﾞｼｯｸUB" panose="020B0900000000000000" pitchFamily="50" charset="-128"/>
                <a:ea typeface="HGP創英角ｺﾞｼｯｸUB" panose="020B0900000000000000" pitchFamily="50" charset="-128"/>
                <a:cs typeface="HG丸ｺﾞｼｯｸM-PRO"/>
              </a:rPr>
              <a:t>〜</a:t>
            </a:r>
            <a:r>
              <a:rPr lang="ja-JP" altLang="en-US" sz="2200" dirty="0">
                <a:latin typeface="HGP創英角ｺﾞｼｯｸUB" panose="020B0900000000000000" pitchFamily="50" charset="-128"/>
                <a:ea typeface="HGP創英角ｺﾞｼｯｸUB" panose="020B0900000000000000" pitchFamily="50" charset="-128"/>
                <a:cs typeface="HG丸ｺﾞｼｯｸM-PRO"/>
              </a:rPr>
              <a:t>新興・再興感染症対策の強化</a:t>
            </a:r>
            <a:r>
              <a:rPr lang="en-US" altLang="ja-JP" sz="2200" dirty="0">
                <a:latin typeface="HGP創英角ｺﾞｼｯｸUB" panose="020B0900000000000000" pitchFamily="50" charset="-128"/>
                <a:ea typeface="HGP創英角ｺﾞｼｯｸUB" panose="020B0900000000000000" pitchFamily="50" charset="-128"/>
                <a:cs typeface="HG丸ｺﾞｼｯｸM-PRO"/>
              </a:rPr>
              <a:t>〜</a:t>
            </a:r>
            <a:endParaRPr lang="ja-JP" altLang="en-US" sz="2200" dirty="0">
              <a:latin typeface="HGP創英角ｺﾞｼｯｸUB" panose="020B0900000000000000" pitchFamily="50" charset="-128"/>
              <a:ea typeface="HGP創英角ｺﾞｼｯｸUB" panose="020B0900000000000000" pitchFamily="50" charset="-128"/>
              <a:cs typeface="HG丸ｺﾞｼｯｸM-PRO"/>
            </a:endParaRPr>
          </a:p>
          <a:p>
            <a:pPr algn="r"/>
            <a:r>
              <a:rPr lang="ja-JP" altLang="en-US" sz="2200" dirty="0">
                <a:latin typeface="HGP創英角ｺﾞｼｯｸUB" panose="020B0900000000000000" pitchFamily="50" charset="-128"/>
                <a:ea typeface="HGP創英角ｺﾞｼｯｸUB" panose="020B0900000000000000" pitchFamily="50" charset="-128"/>
                <a:cs typeface="HG丸ｺﾞｼｯｸM-PRO"/>
              </a:rPr>
              <a:t>＜コロナ対応による全所体制の経験を活かして＞</a:t>
            </a:r>
            <a:endParaRPr lang="en-US" altLang="ja-JP" sz="2200" dirty="0">
              <a:latin typeface="HGP創英角ｺﾞｼｯｸUB" panose="020B0900000000000000" pitchFamily="50" charset="-128"/>
              <a:ea typeface="HGP創英角ｺﾞｼｯｸUB" panose="020B0900000000000000" pitchFamily="50" charset="-128"/>
              <a:cs typeface="HG丸ｺﾞｼｯｸM-PRO"/>
            </a:endParaRPr>
          </a:p>
          <a:p>
            <a:pPr algn="r"/>
            <a:r>
              <a:rPr lang="ja-JP" altLang="en-US" sz="2000" dirty="0">
                <a:latin typeface="+mn-ea"/>
                <a:ea typeface="+mn-ea"/>
                <a:cs typeface="HG丸ｺﾞｼｯｸM-PRO"/>
              </a:rPr>
              <a:t>　</a:t>
            </a:r>
            <a:endParaRPr lang="en-US" altLang="ja-JP" sz="2000" dirty="0">
              <a:latin typeface="+mn-ea"/>
              <a:ea typeface="+mn-ea"/>
              <a:cs typeface="HG丸ｺﾞｼｯｸM-PRO"/>
            </a:endParaRPr>
          </a:p>
          <a:p>
            <a:pPr lvl="1">
              <a:lnSpc>
                <a:spcPct val="150000"/>
              </a:lnSpc>
            </a:pPr>
            <a:r>
              <a:rPr lang="ja-JP" altLang="en-US" sz="2200" u="sng" dirty="0">
                <a:latin typeface="+mn-ea"/>
                <a:ea typeface="+mn-ea"/>
                <a:cs typeface="HG丸ｺﾞｼｯｸM-PRO"/>
              </a:rPr>
              <a:t>・ </a:t>
            </a:r>
            <a:r>
              <a:rPr lang="en-US" altLang="ja-JP" sz="2200" b="1" u="sng" dirty="0">
                <a:latin typeface="+mn-ea"/>
                <a:ea typeface="+mn-ea"/>
              </a:rPr>
              <a:t>2025</a:t>
            </a:r>
            <a:r>
              <a:rPr lang="ja-JP" altLang="en-US" sz="2200" b="1" u="sng" dirty="0">
                <a:latin typeface="+mn-ea"/>
                <a:ea typeface="+mn-ea"/>
              </a:rPr>
              <a:t>年大阪・関西万博への対応</a:t>
            </a:r>
            <a:endParaRPr lang="en-US" altLang="ja-JP" sz="2200" b="1" u="sng" dirty="0">
              <a:latin typeface="+mn-ea"/>
              <a:ea typeface="+mn-ea"/>
            </a:endParaRPr>
          </a:p>
          <a:p>
            <a:pPr lvl="2">
              <a:lnSpc>
                <a:spcPct val="150000"/>
              </a:lnSpc>
            </a:pPr>
            <a:r>
              <a:rPr lang="ja-JP" altLang="en-US" sz="2000" dirty="0">
                <a:latin typeface="+mn-ea"/>
                <a:ea typeface="+mn-ea"/>
                <a:cs typeface="HG丸ｺﾞｼｯｸM-PRO"/>
              </a:rPr>
              <a:t>感染症・食中毒対策の準備と強化</a:t>
            </a:r>
            <a:endParaRPr lang="en-US" altLang="ja-JP" sz="2000" dirty="0">
              <a:latin typeface="+mn-ea"/>
              <a:ea typeface="+mn-ea"/>
              <a:cs typeface="HG丸ｺﾞｼｯｸM-PRO"/>
            </a:endParaRPr>
          </a:p>
          <a:p>
            <a:pPr lvl="2">
              <a:lnSpc>
                <a:spcPct val="150000"/>
              </a:lnSpc>
            </a:pPr>
            <a:r>
              <a:rPr lang="ja-JP" altLang="en-US" sz="2000" dirty="0">
                <a:latin typeface="+mn-ea"/>
                <a:ea typeface="+mn-ea"/>
                <a:cs typeface="HG丸ｺﾞｼｯｸM-PRO"/>
              </a:rPr>
              <a:t>健康危機に関する情報収集・解析・還元機能の充実</a:t>
            </a:r>
            <a:endParaRPr lang="en-US" altLang="ja-JP" sz="2000" dirty="0">
              <a:latin typeface="+mn-ea"/>
              <a:ea typeface="+mn-ea"/>
              <a:cs typeface="HG丸ｺﾞｼｯｸM-PRO"/>
            </a:endParaRPr>
          </a:p>
          <a:p>
            <a:pPr lvl="2">
              <a:lnSpc>
                <a:spcPct val="150000"/>
              </a:lnSpc>
            </a:pPr>
            <a:r>
              <a:rPr lang="ja-JP" altLang="en-US" sz="2000" dirty="0">
                <a:latin typeface="+mn-ea"/>
                <a:ea typeface="+mn-ea"/>
                <a:cs typeface="HG丸ｺﾞｼｯｸM-PRO"/>
              </a:rPr>
              <a:t>万博会場の感染制御</a:t>
            </a:r>
            <a:r>
              <a:rPr lang="en-US" altLang="ja-JP" sz="2000" dirty="0">
                <a:latin typeface="+mn-ea"/>
                <a:ea typeface="+mn-ea"/>
                <a:cs typeface="HG丸ｺﾞｼｯｸM-PRO"/>
              </a:rPr>
              <a:t>/</a:t>
            </a:r>
            <a:r>
              <a:rPr lang="ja-JP" altLang="en-US" sz="2000" dirty="0">
                <a:latin typeface="+mn-ea"/>
                <a:ea typeface="+mn-ea"/>
                <a:cs typeface="HG丸ｺﾞｼｯｸM-PRO"/>
              </a:rPr>
              <a:t>有事対応能力の向上</a:t>
            </a:r>
            <a:endParaRPr lang="en-US" altLang="ja-JP" sz="2000" dirty="0">
              <a:latin typeface="+mn-ea"/>
              <a:ea typeface="+mn-ea"/>
              <a:cs typeface="HG丸ｺﾞｼｯｸM-PRO"/>
            </a:endParaRPr>
          </a:p>
          <a:p>
            <a:pPr lvl="2">
              <a:lnSpc>
                <a:spcPct val="150000"/>
              </a:lnSpc>
            </a:pPr>
            <a:endParaRPr lang="en-US" altLang="ja-JP" sz="2000" dirty="0">
              <a:latin typeface="+mn-ea"/>
              <a:ea typeface="+mn-ea"/>
              <a:cs typeface="HG丸ｺﾞｼｯｸM-PRO"/>
            </a:endParaRPr>
          </a:p>
          <a:p>
            <a:pPr lvl="1">
              <a:lnSpc>
                <a:spcPct val="150000"/>
              </a:lnSpc>
            </a:pPr>
            <a:r>
              <a:rPr lang="ja-JP" altLang="en-US" sz="2200" b="1" u="sng" dirty="0">
                <a:latin typeface="+mn-ea"/>
                <a:ea typeface="+mn-ea"/>
                <a:cs typeface="HG丸ｺﾞｼｯｸM-PRO"/>
              </a:rPr>
              <a:t>・疫学調査チーム（</a:t>
            </a:r>
            <a:r>
              <a:rPr lang="en-US" altLang="ja-JP" sz="2200" b="1" u="sng" dirty="0">
                <a:latin typeface="+mn-ea"/>
                <a:ea typeface="+mn-ea"/>
                <a:cs typeface="HG丸ｺﾞｼｯｸM-PRO"/>
              </a:rPr>
              <a:t>O-FEIT</a:t>
            </a:r>
            <a:r>
              <a:rPr lang="ja-JP" altLang="en-US" sz="2200" b="1" u="sng" dirty="0">
                <a:latin typeface="+mn-ea"/>
                <a:ea typeface="+mn-ea"/>
                <a:cs typeface="HG丸ｺﾞｼｯｸM-PRO"/>
              </a:rPr>
              <a:t>）のさらなる充実</a:t>
            </a:r>
            <a:endParaRPr lang="en-US" altLang="ja-JP" sz="2200" b="1" u="sng" dirty="0">
              <a:latin typeface="+mn-ea"/>
              <a:ea typeface="+mn-ea"/>
              <a:cs typeface="HG丸ｺﾞｼｯｸM-PRO"/>
            </a:endParaRPr>
          </a:p>
          <a:p>
            <a:pPr lvl="2">
              <a:lnSpc>
                <a:spcPct val="150000"/>
              </a:lnSpc>
            </a:pPr>
            <a:r>
              <a:rPr lang="ja-JP" altLang="en-US" sz="2000" dirty="0">
                <a:latin typeface="+mn-ea"/>
                <a:ea typeface="+mn-ea"/>
              </a:rPr>
              <a:t>実地疫学専門家の養成</a:t>
            </a:r>
            <a:endParaRPr lang="en-US" altLang="ja-JP" sz="2000" dirty="0">
              <a:latin typeface="+mn-ea"/>
              <a:ea typeface="+mn-ea"/>
            </a:endParaRPr>
          </a:p>
          <a:p>
            <a:pPr lvl="2">
              <a:lnSpc>
                <a:spcPct val="150000"/>
              </a:lnSpc>
            </a:pPr>
            <a:r>
              <a:rPr lang="ja-JP" altLang="en-US" sz="2000" dirty="0">
                <a:latin typeface="+mn-ea"/>
                <a:ea typeface="+mn-ea"/>
              </a:rPr>
              <a:t>大阪府・大阪市、保健所との連携強化</a:t>
            </a:r>
            <a:endParaRPr lang="en-US" altLang="ja-JP" sz="2000" dirty="0">
              <a:latin typeface="+mn-ea"/>
              <a:ea typeface="+mn-ea"/>
            </a:endParaRPr>
          </a:p>
          <a:p>
            <a:pPr lvl="2">
              <a:lnSpc>
                <a:spcPct val="150000"/>
              </a:lnSpc>
            </a:pPr>
            <a:r>
              <a:rPr lang="ja-JP" altLang="en-US" sz="2000" dirty="0">
                <a:latin typeface="+mn-ea"/>
                <a:ea typeface="+mn-ea"/>
              </a:rPr>
              <a:t>国立感染症研究所との連携強化</a:t>
            </a:r>
            <a:endParaRPr lang="en-US" altLang="ja-JP" sz="2000" dirty="0">
              <a:latin typeface="+mn-ea"/>
              <a:ea typeface="+mn-ea"/>
            </a:endParaRPr>
          </a:p>
        </p:txBody>
      </p:sp>
      <p:cxnSp>
        <p:nvCxnSpPr>
          <p:cNvPr id="8" name="直線コネクタ 7">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0EEDAD9C-92BC-3041-84D2-A93B8E7DB964}"/>
              </a:ext>
            </a:extLst>
          </p:cNvPr>
          <p:cNvSpPr/>
          <p:nvPr/>
        </p:nvSpPr>
        <p:spPr>
          <a:xfrm>
            <a:off x="8589956" y="6400107"/>
            <a:ext cx="589982"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16</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
        <p:nvSpPr>
          <p:cNvPr id="9" name="テキスト ボックス 17">
            <a:extLst>
              <a:ext uri="{FF2B5EF4-FFF2-40B4-BE49-F238E27FC236}">
                <a16:creationId xmlns:a16="http://schemas.microsoft.com/office/drawing/2014/main" id="{E6E3BA4E-14C3-2B4C-B5AF-41E2E31D2526}"/>
              </a:ext>
            </a:extLst>
          </p:cNvPr>
          <p:cNvSpPr txBox="1">
            <a:spLocks noChangeArrowheads="1"/>
          </p:cNvSpPr>
          <p:nvPr/>
        </p:nvSpPr>
        <p:spPr bwMode="auto">
          <a:xfrm>
            <a:off x="273049" y="196850"/>
            <a:ext cx="7421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cs typeface="HG丸ｺﾞｼｯｸM-PRO"/>
              </a:rPr>
              <a:t>３</a:t>
            </a:r>
            <a:r>
              <a:rPr lang="en-US" altLang="ja-JP" sz="2800" dirty="0">
                <a:latin typeface="+mn-ea"/>
                <a:ea typeface="+mn-ea"/>
                <a:cs typeface="HG丸ｺﾞｼｯｸM-PRO"/>
              </a:rPr>
              <a:t>. </a:t>
            </a:r>
            <a:r>
              <a:rPr lang="ja-JP" altLang="en-US" sz="2800" dirty="0">
                <a:latin typeface="+mn-ea"/>
                <a:ea typeface="+mn-ea"/>
                <a:cs typeface="HG丸ｺﾞｼｯｸM-PRO"/>
              </a:rPr>
              <a:t>今後の取組み</a:t>
            </a:r>
          </a:p>
        </p:txBody>
      </p:sp>
    </p:spTree>
    <p:extLst>
      <p:ext uri="{BB962C8B-B14F-4D97-AF65-F5344CB8AC3E}">
        <p14:creationId xmlns:p14="http://schemas.microsoft.com/office/powerpoint/2010/main" val="339053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665E28E-0C64-4BBE-9F74-BC7FC945DEF8}"/>
              </a:ext>
            </a:extLst>
          </p:cNvPr>
          <p:cNvSpPr/>
          <p:nvPr/>
        </p:nvSpPr>
        <p:spPr>
          <a:xfrm>
            <a:off x="2602759" y="2630819"/>
            <a:ext cx="4121641"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Appendix</a:t>
            </a:r>
            <a:endParaRPr kumimoji="1" lang="ja-JP" altLang="en-US" sz="8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FED4676B-6A11-4E41-B29C-2DDA45EFF27A}"/>
              </a:ext>
            </a:extLst>
          </p:cNvPr>
          <p:cNvSpPr/>
          <p:nvPr/>
        </p:nvSpPr>
        <p:spPr>
          <a:xfrm>
            <a:off x="8602569" y="22064"/>
            <a:ext cx="536763"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17</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Tree>
    <p:extLst>
      <p:ext uri="{BB962C8B-B14F-4D97-AF65-F5344CB8AC3E}">
        <p14:creationId xmlns:p14="http://schemas.microsoft.com/office/powerpoint/2010/main" val="175681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2584988304"/>
              </p:ext>
            </p:extLst>
          </p:nvPr>
        </p:nvGraphicFramePr>
        <p:xfrm>
          <a:off x="379389" y="1492016"/>
          <a:ext cx="6042286" cy="4326893"/>
        </p:xfrm>
        <a:graphic>
          <a:graphicData uri="http://schemas.openxmlformats.org/drawingml/2006/table">
            <a:tbl>
              <a:tblPr firstRow="1" bandRow="1">
                <a:tableStyleId>{616DA210-FB5B-4158-B5E0-FEB733F419BA}</a:tableStyleId>
              </a:tblPr>
              <a:tblGrid>
                <a:gridCol w="940256">
                  <a:extLst>
                    <a:ext uri="{9D8B030D-6E8A-4147-A177-3AD203B41FA5}">
                      <a16:colId xmlns:a16="http://schemas.microsoft.com/office/drawing/2014/main" val="20000"/>
                    </a:ext>
                  </a:extLst>
                </a:gridCol>
                <a:gridCol w="2476178">
                  <a:extLst>
                    <a:ext uri="{9D8B030D-6E8A-4147-A177-3AD203B41FA5}">
                      <a16:colId xmlns:a16="http://schemas.microsoft.com/office/drawing/2014/main" val="20001"/>
                    </a:ext>
                  </a:extLst>
                </a:gridCol>
                <a:gridCol w="2625852">
                  <a:extLst>
                    <a:ext uri="{9D8B030D-6E8A-4147-A177-3AD203B41FA5}">
                      <a16:colId xmlns:a16="http://schemas.microsoft.com/office/drawing/2014/main" val="20002"/>
                    </a:ext>
                  </a:extLst>
                </a:gridCol>
              </a:tblGrid>
              <a:tr h="482850">
                <a:tc>
                  <a:txBody>
                    <a:bodyPr/>
                    <a:lstStyle/>
                    <a:p>
                      <a:pPr algn="ctr"/>
                      <a:endParaRPr kumimoji="1" lang="ja-JP" altLang="en-US" sz="1400" b="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sz="1400" b="0" dirty="0">
                          <a:latin typeface="+mn-ea"/>
                          <a:ea typeface="+mn-ea"/>
                        </a:rPr>
                        <a:t>森ノ宮センター（本部）</a:t>
                      </a:r>
                    </a:p>
                  </a:txBody>
                  <a:tcPr anchor="ctr"/>
                </a:tc>
                <a:tc>
                  <a:txBody>
                    <a:bodyPr/>
                    <a:lstStyle/>
                    <a:p>
                      <a:pPr algn="ctr"/>
                      <a:r>
                        <a:rPr kumimoji="1" lang="ja-JP" altLang="en-US" sz="1400" b="0" dirty="0">
                          <a:latin typeface="+mn-ea"/>
                          <a:ea typeface="+mn-ea"/>
                        </a:rPr>
                        <a:t>天王寺センター</a:t>
                      </a:r>
                    </a:p>
                  </a:txBody>
                  <a:tcPr anchor="ctr"/>
                </a:tc>
                <a:extLst>
                  <a:ext uri="{0D108BD9-81ED-4DB2-BD59-A6C34878D82A}">
                    <a16:rowId xmlns:a16="http://schemas.microsoft.com/office/drawing/2014/main" val="10000"/>
                  </a:ext>
                </a:extLst>
              </a:tr>
              <a:tr h="321767">
                <a:tc>
                  <a:txBody>
                    <a:bodyPr/>
                    <a:lstStyle/>
                    <a:p>
                      <a:pPr algn="ctr"/>
                      <a:r>
                        <a:rPr kumimoji="1" lang="ja-JP" altLang="en-US" sz="1400" b="0" dirty="0">
                          <a:latin typeface="+mn-ea"/>
                          <a:ea typeface="+mn-ea"/>
                        </a:rPr>
                        <a:t>前身</a:t>
                      </a:r>
                      <a:endParaRPr kumimoji="1" lang="ja-JP" altLang="en-US" sz="1400" b="0" dirty="0">
                        <a:latin typeface="+mn-ea"/>
                        <a:ea typeface="+mn-ea"/>
                        <a:cs typeface="メイリオ" panose="020B0604030504040204" pitchFamily="50" charset="-128"/>
                      </a:endParaRPr>
                    </a:p>
                  </a:txBody>
                  <a:tcPr marL="78191" marR="78191" marT="39095" marB="39095" anchor="ctr">
                    <a:solidFill>
                      <a:srgbClr val="99FFCC">
                        <a:alpha val="20000"/>
                      </a:srgbClr>
                    </a:solidFill>
                  </a:tcPr>
                </a:tc>
                <a:tc>
                  <a:txBody>
                    <a:bodyPr/>
                    <a:lstStyle/>
                    <a:p>
                      <a:pPr algn="ctr"/>
                      <a:r>
                        <a:rPr kumimoji="1" lang="ja-JP" altLang="en-US" sz="1400" b="0" dirty="0">
                          <a:latin typeface="+mn-ea"/>
                          <a:ea typeface="+mn-ea"/>
                        </a:rPr>
                        <a:t>大阪府立公衆衛生研究所</a:t>
                      </a:r>
                      <a:endParaRPr kumimoji="1" lang="ja-JP" altLang="en-US" sz="1400" b="0" dirty="0">
                        <a:latin typeface="+mn-ea"/>
                        <a:ea typeface="+mn-ea"/>
                        <a:cs typeface="メイリオ" panose="020B0604030504040204" pitchFamily="50" charset="-128"/>
                      </a:endParaRPr>
                    </a:p>
                  </a:txBody>
                  <a:tcPr marL="78191" marR="78191" marT="39095" marB="39095" anchor="ctr">
                    <a:solidFill>
                      <a:srgbClr val="99FFCC">
                        <a:alpha val="20000"/>
                      </a:srgbClr>
                    </a:solidFill>
                  </a:tcPr>
                </a:tc>
                <a:tc>
                  <a:txBody>
                    <a:bodyPr/>
                    <a:lstStyle/>
                    <a:p>
                      <a:pPr algn="ctr"/>
                      <a:r>
                        <a:rPr kumimoji="1" lang="ja-JP" altLang="en-US" sz="1400" b="0" dirty="0">
                          <a:latin typeface="+mn-ea"/>
                          <a:ea typeface="+mn-ea"/>
                        </a:rPr>
                        <a:t>大阪市立環境科学研究所</a:t>
                      </a:r>
                      <a:endParaRPr kumimoji="1" lang="ja-JP" altLang="en-US" sz="1400" b="0" dirty="0">
                        <a:latin typeface="+mn-ea"/>
                        <a:ea typeface="+mn-ea"/>
                        <a:cs typeface="メイリオ" panose="020B0604030504040204" pitchFamily="50" charset="-128"/>
                      </a:endParaRPr>
                    </a:p>
                  </a:txBody>
                  <a:tcPr marL="78191" marR="78191" marT="39095" marB="39095" anchor="ctr">
                    <a:solidFill>
                      <a:srgbClr val="99FFCC">
                        <a:alpha val="20000"/>
                      </a:srgbClr>
                    </a:solidFill>
                  </a:tcPr>
                </a:tc>
                <a:extLst>
                  <a:ext uri="{0D108BD9-81ED-4DB2-BD59-A6C34878D82A}">
                    <a16:rowId xmlns:a16="http://schemas.microsoft.com/office/drawing/2014/main" val="10001"/>
                  </a:ext>
                </a:extLst>
              </a:tr>
              <a:tr h="308344">
                <a:tc>
                  <a:txBody>
                    <a:bodyPr/>
                    <a:lstStyle/>
                    <a:p>
                      <a:pPr algn="ctr"/>
                      <a:r>
                        <a:rPr kumimoji="1" lang="ja-JP" altLang="en-US" sz="1400" b="0" dirty="0">
                          <a:latin typeface="+mn-ea"/>
                          <a:ea typeface="+mn-ea"/>
                          <a:cs typeface="メイリオ" panose="020B0604030504040204" pitchFamily="50" charset="-128"/>
                        </a:rPr>
                        <a:t>所在地</a:t>
                      </a:r>
                    </a:p>
                  </a:txBody>
                  <a:tcPr marL="78191" marR="78191" marT="39095" marB="390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大阪市東成区中道</a:t>
                      </a:r>
                      <a:r>
                        <a:rPr kumimoji="1" lang="en-US" altLang="ja-JP" sz="1400" b="0" dirty="0">
                          <a:latin typeface="+mn-ea"/>
                          <a:ea typeface="+mn-ea"/>
                        </a:rPr>
                        <a:t>1</a:t>
                      </a:r>
                      <a:r>
                        <a:rPr kumimoji="1" lang="ja-JP" altLang="en-US" sz="1400" b="0" dirty="0">
                          <a:latin typeface="+mn-ea"/>
                          <a:ea typeface="+mn-ea"/>
                        </a:rPr>
                        <a:t>－</a:t>
                      </a:r>
                      <a:r>
                        <a:rPr kumimoji="1" lang="en-US" altLang="ja-JP" sz="1400" b="0" dirty="0">
                          <a:latin typeface="+mn-ea"/>
                          <a:ea typeface="+mn-ea"/>
                        </a:rPr>
                        <a:t>3</a:t>
                      </a:r>
                      <a:r>
                        <a:rPr kumimoji="1" lang="ja-JP" altLang="en-US" sz="1400" b="0" dirty="0">
                          <a:latin typeface="+mn-ea"/>
                          <a:ea typeface="+mn-ea"/>
                        </a:rPr>
                        <a:t>－</a:t>
                      </a:r>
                      <a:r>
                        <a:rPr kumimoji="1" lang="en-US" altLang="ja-JP" sz="1400" b="0" dirty="0">
                          <a:latin typeface="+mn-ea"/>
                          <a:ea typeface="+mn-ea"/>
                        </a:rPr>
                        <a:t>69</a:t>
                      </a:r>
                      <a:endParaRPr kumimoji="1" lang="ja-JP" altLang="en-US" sz="1400" b="0" dirty="0">
                        <a:latin typeface="+mn-ea"/>
                        <a:ea typeface="+mn-ea"/>
                        <a:cs typeface="メイリオ" panose="020B0604030504040204" pitchFamily="50" charset="-128"/>
                      </a:endParaRPr>
                    </a:p>
                  </a:txBody>
                  <a:tcPr marL="78191" marR="78191" marT="39095" marB="390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dirty="0">
                          <a:latin typeface="+mn-ea"/>
                          <a:ea typeface="+mn-ea"/>
                        </a:rPr>
                        <a:t>大阪市天王寺区東上町</a:t>
                      </a:r>
                      <a:r>
                        <a:rPr kumimoji="1" lang="en-US" altLang="ja-JP" sz="1400" b="0" dirty="0">
                          <a:latin typeface="+mn-ea"/>
                          <a:ea typeface="+mn-ea"/>
                        </a:rPr>
                        <a:t>8</a:t>
                      </a:r>
                      <a:r>
                        <a:rPr kumimoji="1" lang="ja-JP" altLang="en-US" sz="1400" b="0" dirty="0">
                          <a:latin typeface="+mn-ea"/>
                          <a:ea typeface="+mn-ea"/>
                        </a:rPr>
                        <a:t>－</a:t>
                      </a:r>
                      <a:r>
                        <a:rPr kumimoji="1" lang="en-US" altLang="ja-JP" sz="1400" b="0" dirty="0">
                          <a:latin typeface="+mn-ea"/>
                          <a:ea typeface="+mn-ea"/>
                        </a:rPr>
                        <a:t>34</a:t>
                      </a:r>
                      <a:endParaRPr kumimoji="1" lang="ja-JP" altLang="en-US" sz="1400" b="0" dirty="0">
                        <a:latin typeface="+mn-ea"/>
                        <a:ea typeface="+mn-ea"/>
                        <a:cs typeface="メイリオ" panose="020B0604030504040204" pitchFamily="50" charset="-128"/>
                      </a:endParaRPr>
                    </a:p>
                  </a:txBody>
                  <a:tcPr marL="78191" marR="78191" marT="39095" marB="39095" anchor="ctr"/>
                </a:tc>
                <a:extLst>
                  <a:ext uri="{0D108BD9-81ED-4DB2-BD59-A6C34878D82A}">
                    <a16:rowId xmlns:a16="http://schemas.microsoft.com/office/drawing/2014/main" val="10002"/>
                  </a:ext>
                </a:extLst>
              </a:tr>
              <a:tr h="382772">
                <a:tc>
                  <a:txBody>
                    <a:bodyPr/>
                    <a:lstStyle/>
                    <a:p>
                      <a:pPr algn="ctr"/>
                      <a:r>
                        <a:rPr kumimoji="1" lang="ja-JP" altLang="en-US" sz="1400" b="0" dirty="0">
                          <a:latin typeface="+mn-ea"/>
                          <a:ea typeface="+mn-ea"/>
                          <a:cs typeface="メイリオ" panose="020B0604030504040204" pitchFamily="50" charset="-128"/>
                        </a:rPr>
                        <a:t>最寄駅</a:t>
                      </a:r>
                    </a:p>
                  </a:txBody>
                  <a:tcPr marL="78191" marR="78191" marT="39095" marB="39095" anchor="ctr">
                    <a:solidFill>
                      <a:srgbClr val="99FFCC">
                        <a:alpha val="20000"/>
                      </a:srgbClr>
                    </a:solidFill>
                  </a:tcPr>
                </a:tc>
                <a:tc>
                  <a:txBody>
                    <a:bodyPr/>
                    <a:lstStyle/>
                    <a:p>
                      <a:pPr algn="ctr"/>
                      <a:r>
                        <a:rPr kumimoji="1" lang="ja-JP" altLang="en-US" sz="1400" b="0" dirty="0">
                          <a:latin typeface="+mn-ea"/>
                          <a:ea typeface="+mn-ea"/>
                          <a:cs typeface="メイリオ" panose="020B0604030504040204" pitchFamily="50" charset="-128"/>
                        </a:rPr>
                        <a:t>森ノ宮</a:t>
                      </a:r>
                      <a:r>
                        <a:rPr kumimoji="1" lang="ja-JP" altLang="en-US" sz="1200" b="0" dirty="0">
                          <a:latin typeface="+mn-ea"/>
                          <a:ea typeface="+mn-ea"/>
                          <a:cs typeface="メイリオ" panose="020B0604030504040204" pitchFamily="50" charset="-128"/>
                        </a:rPr>
                        <a:t>（</a:t>
                      </a:r>
                      <a:r>
                        <a:rPr kumimoji="1" lang="en-US" altLang="ja-JP" sz="1200" b="0" dirty="0">
                          <a:latin typeface="+mn-ea"/>
                          <a:ea typeface="+mn-ea"/>
                          <a:cs typeface="メイリオ" panose="020B0604030504040204" pitchFamily="50" charset="-128"/>
                        </a:rPr>
                        <a:t>JR</a:t>
                      </a:r>
                      <a:r>
                        <a:rPr kumimoji="1" lang="ja-JP" altLang="en-US" sz="1200" b="0" dirty="0">
                          <a:latin typeface="+mn-ea"/>
                          <a:ea typeface="+mn-ea"/>
                          <a:cs typeface="メイリオ" panose="020B0604030504040204" pitchFamily="50" charset="-128"/>
                        </a:rPr>
                        <a:t>、</a:t>
                      </a:r>
                      <a:r>
                        <a:rPr kumimoji="1" lang="en-US" altLang="ja-JP" sz="1200" b="0" dirty="0">
                          <a:latin typeface="+mn-ea"/>
                          <a:ea typeface="+mn-ea"/>
                          <a:cs typeface="メイリオ" panose="020B0604030504040204" pitchFamily="50" charset="-128"/>
                        </a:rPr>
                        <a:t>Osaka Metro</a:t>
                      </a:r>
                      <a:r>
                        <a:rPr kumimoji="1" lang="ja-JP" altLang="en-US" sz="1200" b="0" dirty="0">
                          <a:latin typeface="+mn-ea"/>
                          <a:ea typeface="+mn-ea"/>
                          <a:cs typeface="メイリオ" panose="020B0604030504040204" pitchFamily="50" charset="-128"/>
                        </a:rPr>
                        <a:t>）</a:t>
                      </a:r>
                    </a:p>
                  </a:txBody>
                  <a:tcPr marL="78191" marR="78191" marT="39095" marB="39095" anchor="ctr">
                    <a:solidFill>
                      <a:srgbClr val="99FFCC">
                        <a:alpha val="20000"/>
                      </a:srgbClr>
                    </a:solidFill>
                  </a:tcPr>
                </a:tc>
                <a:tc>
                  <a:txBody>
                    <a:bodyPr/>
                    <a:lstStyle/>
                    <a:p>
                      <a:pPr algn="ctr"/>
                      <a:r>
                        <a:rPr kumimoji="1" lang="ja-JP" altLang="en-US" sz="1400" b="0" dirty="0">
                          <a:latin typeface="+mn-ea"/>
                          <a:ea typeface="+mn-ea"/>
                          <a:cs typeface="メイリオ" panose="020B0604030504040204" pitchFamily="50" charset="-128"/>
                        </a:rPr>
                        <a:t>鶴橋</a:t>
                      </a:r>
                      <a:r>
                        <a:rPr kumimoji="1" lang="ja-JP" altLang="en-US" sz="1200" b="0" dirty="0">
                          <a:latin typeface="+mn-ea"/>
                          <a:ea typeface="+mn-ea"/>
                          <a:cs typeface="メイリオ" panose="020B0604030504040204" pitchFamily="50" charset="-128"/>
                        </a:rPr>
                        <a:t>（</a:t>
                      </a:r>
                      <a:r>
                        <a:rPr kumimoji="1" lang="en-US" altLang="ja-JP" sz="1200" b="0" dirty="0">
                          <a:latin typeface="+mn-ea"/>
                          <a:ea typeface="+mn-ea"/>
                          <a:cs typeface="メイリオ" panose="020B0604030504040204" pitchFamily="50" charset="-128"/>
                        </a:rPr>
                        <a:t>JR</a:t>
                      </a:r>
                      <a:r>
                        <a:rPr kumimoji="1" lang="ja-JP" altLang="en-US" sz="1200" b="0" dirty="0">
                          <a:latin typeface="+mn-ea"/>
                          <a:ea typeface="+mn-ea"/>
                          <a:cs typeface="メイリオ" panose="020B0604030504040204" pitchFamily="50" charset="-128"/>
                        </a:rPr>
                        <a:t>、</a:t>
                      </a:r>
                      <a:r>
                        <a:rPr kumimoji="1" lang="en-US" altLang="ja-JP" sz="1200" b="0" dirty="0">
                          <a:latin typeface="+mn-ea"/>
                          <a:ea typeface="+mn-ea"/>
                          <a:cs typeface="メイリオ" panose="020B0604030504040204" pitchFamily="50" charset="-128"/>
                        </a:rPr>
                        <a:t>Osaka Metro</a:t>
                      </a:r>
                      <a:r>
                        <a:rPr kumimoji="1" lang="ja-JP" altLang="en-US" sz="1200" b="0" dirty="0">
                          <a:latin typeface="+mn-ea"/>
                          <a:ea typeface="+mn-ea"/>
                          <a:cs typeface="メイリオ" panose="020B0604030504040204" pitchFamily="50" charset="-128"/>
                        </a:rPr>
                        <a:t>、近鉄）</a:t>
                      </a:r>
                      <a:endParaRPr kumimoji="1" lang="en-US" altLang="ja-JP" sz="1200" b="0" dirty="0">
                        <a:latin typeface="+mn-ea"/>
                        <a:ea typeface="+mn-ea"/>
                        <a:cs typeface="メイリオ" panose="020B0604030504040204" pitchFamily="50" charset="-128"/>
                      </a:endParaRPr>
                    </a:p>
                  </a:txBody>
                  <a:tcPr marL="78191" marR="78191" marT="39095" marB="39095" anchor="ctr">
                    <a:solidFill>
                      <a:srgbClr val="99FFCC">
                        <a:alpha val="20000"/>
                      </a:srgbClr>
                    </a:solidFill>
                  </a:tcPr>
                </a:tc>
                <a:extLst>
                  <a:ext uri="{0D108BD9-81ED-4DB2-BD59-A6C34878D82A}">
                    <a16:rowId xmlns:a16="http://schemas.microsoft.com/office/drawing/2014/main" val="10003"/>
                  </a:ext>
                </a:extLst>
              </a:tr>
              <a:tr h="1297172">
                <a:tc>
                  <a:txBody>
                    <a:bodyPr/>
                    <a:lstStyle/>
                    <a:p>
                      <a:pPr algn="ctr"/>
                      <a:r>
                        <a:rPr kumimoji="1" lang="ja-JP" altLang="en-US" sz="1400" b="0" dirty="0">
                          <a:latin typeface="+mn-ea"/>
                          <a:ea typeface="+mn-ea"/>
                        </a:rPr>
                        <a:t>施設概要</a:t>
                      </a:r>
                      <a:endParaRPr kumimoji="1" lang="en-US" altLang="ja-JP" sz="1400" b="0" dirty="0">
                        <a:latin typeface="+mn-ea"/>
                        <a:ea typeface="+mn-ea"/>
                        <a:cs typeface="メイリオ" panose="020B0604030504040204" pitchFamily="50" charset="-128"/>
                      </a:endParaRPr>
                    </a:p>
                  </a:txBody>
                  <a:tcPr marL="78191" marR="78191" marT="39095" marB="39095" anchor="ctr"/>
                </a:tc>
                <a:tc>
                  <a:txBody>
                    <a:bodyPr/>
                    <a:lstStyle/>
                    <a:p>
                      <a:pPr algn="l"/>
                      <a:r>
                        <a:rPr kumimoji="1" lang="ja-JP" altLang="en-US" sz="1400" b="0" dirty="0">
                          <a:latin typeface="+mn-ea"/>
                          <a:ea typeface="+mn-ea"/>
                        </a:rPr>
                        <a:t>昭和</a:t>
                      </a:r>
                      <a:r>
                        <a:rPr kumimoji="1" lang="en-US" altLang="ja-JP" sz="1400" b="0" dirty="0">
                          <a:latin typeface="+mn-ea"/>
                          <a:ea typeface="+mn-ea"/>
                        </a:rPr>
                        <a:t>34</a:t>
                      </a:r>
                      <a:r>
                        <a:rPr kumimoji="1" lang="ja-JP" altLang="en-US" sz="1400" b="0" dirty="0">
                          <a:latin typeface="+mn-ea"/>
                          <a:ea typeface="+mn-ea"/>
                        </a:rPr>
                        <a:t>年竣工</a:t>
                      </a:r>
                      <a:r>
                        <a:rPr kumimoji="1" lang="en-US" altLang="ja-JP" sz="1400" b="0" dirty="0">
                          <a:latin typeface="+mn-ea"/>
                          <a:ea typeface="+mn-ea"/>
                        </a:rPr>
                        <a:t>【</a:t>
                      </a:r>
                      <a:r>
                        <a:rPr kumimoji="1" lang="ja-JP" altLang="en-US" sz="1400" b="0" dirty="0">
                          <a:latin typeface="+mn-ea"/>
                          <a:ea typeface="+mn-ea"/>
                        </a:rPr>
                        <a:t>築</a:t>
                      </a:r>
                      <a:r>
                        <a:rPr kumimoji="1" lang="en-US" altLang="ja-JP" sz="1400" b="0" dirty="0">
                          <a:latin typeface="+mn-ea"/>
                          <a:ea typeface="+mn-ea"/>
                        </a:rPr>
                        <a:t>62</a:t>
                      </a:r>
                      <a:r>
                        <a:rPr kumimoji="1" lang="ja-JP" altLang="en-US" sz="1400" b="0" dirty="0">
                          <a:latin typeface="+mn-ea"/>
                          <a:ea typeface="+mn-ea"/>
                        </a:rPr>
                        <a:t>年</a:t>
                      </a:r>
                      <a:r>
                        <a:rPr kumimoji="1" lang="en-US" altLang="ja-JP" sz="1400" b="0" dirty="0">
                          <a:latin typeface="+mn-ea"/>
                          <a:ea typeface="+mn-ea"/>
                        </a:rPr>
                        <a:t>】</a:t>
                      </a:r>
                    </a:p>
                    <a:p>
                      <a:pPr algn="l"/>
                      <a:r>
                        <a:rPr kumimoji="1" lang="ja-JP" altLang="en-US" sz="1400" b="0" dirty="0">
                          <a:latin typeface="+mn-ea"/>
                          <a:ea typeface="+mn-ea"/>
                        </a:rPr>
                        <a:t>本館</a:t>
                      </a:r>
                      <a:r>
                        <a:rPr kumimoji="1" lang="en-US" altLang="ja-JP" sz="1400" b="0" dirty="0">
                          <a:latin typeface="+mn-ea"/>
                          <a:ea typeface="+mn-ea"/>
                        </a:rPr>
                        <a:t>4</a:t>
                      </a:r>
                      <a:r>
                        <a:rPr kumimoji="1" lang="ja-JP" altLang="en-US" sz="1400" b="0" dirty="0">
                          <a:latin typeface="+mn-ea"/>
                          <a:ea typeface="+mn-ea"/>
                        </a:rPr>
                        <a:t>階　別館</a:t>
                      </a:r>
                      <a:r>
                        <a:rPr kumimoji="1" lang="en-US" altLang="ja-JP" sz="1400" b="0" dirty="0">
                          <a:latin typeface="+mn-ea"/>
                          <a:ea typeface="+mn-ea"/>
                        </a:rPr>
                        <a:t>6</a:t>
                      </a:r>
                      <a:r>
                        <a:rPr kumimoji="1" lang="ja-JP" altLang="en-US" sz="1400" b="0" dirty="0">
                          <a:latin typeface="+mn-ea"/>
                          <a:ea typeface="+mn-ea"/>
                        </a:rPr>
                        <a:t>階</a:t>
                      </a:r>
                      <a:endParaRPr kumimoji="1" lang="en-US" altLang="ja-JP" sz="1400" b="0" dirty="0">
                        <a:latin typeface="+mn-ea"/>
                        <a:ea typeface="+mn-ea"/>
                      </a:endParaRPr>
                    </a:p>
                    <a:p>
                      <a:pPr algn="l"/>
                      <a:r>
                        <a:rPr kumimoji="1" lang="ja-JP" altLang="en-US" sz="1400" b="0" dirty="0">
                          <a:latin typeface="+mn-ea"/>
                          <a:ea typeface="+mn-ea"/>
                        </a:rPr>
                        <a:t>　敷地面積：</a:t>
                      </a:r>
                      <a:r>
                        <a:rPr kumimoji="1" lang="en-US" altLang="ja-JP" sz="1400" b="0" dirty="0">
                          <a:latin typeface="+mn-ea"/>
                          <a:ea typeface="+mn-ea"/>
                        </a:rPr>
                        <a:t>5,791</a:t>
                      </a:r>
                      <a:r>
                        <a:rPr kumimoji="1" lang="ja-JP" altLang="en-US" sz="1400" b="0" dirty="0">
                          <a:latin typeface="+mn-ea"/>
                          <a:ea typeface="+mn-ea"/>
                        </a:rPr>
                        <a:t>㎡</a:t>
                      </a:r>
                      <a:endParaRPr kumimoji="1" lang="en-US" altLang="ja-JP" sz="1400" b="0" dirty="0">
                        <a:latin typeface="+mn-ea"/>
                        <a:ea typeface="+mn-ea"/>
                      </a:endParaRPr>
                    </a:p>
                    <a:p>
                      <a:pPr algn="l"/>
                      <a:r>
                        <a:rPr kumimoji="1" lang="ja-JP" altLang="en-US" sz="1400" b="0" dirty="0">
                          <a:latin typeface="+mn-ea"/>
                          <a:ea typeface="+mn-ea"/>
                        </a:rPr>
                        <a:t>　延床面積：</a:t>
                      </a:r>
                      <a:r>
                        <a:rPr kumimoji="1" lang="en-US" altLang="ja-JP" sz="1400" b="0" dirty="0">
                          <a:latin typeface="+mn-ea"/>
                          <a:ea typeface="+mn-ea"/>
                        </a:rPr>
                        <a:t>11,571</a:t>
                      </a:r>
                      <a:r>
                        <a:rPr kumimoji="1" lang="ja-JP" altLang="en-US" sz="1400" b="0" dirty="0">
                          <a:latin typeface="+mn-ea"/>
                          <a:ea typeface="+mn-ea"/>
                        </a:rPr>
                        <a:t>㎡</a:t>
                      </a:r>
                      <a:endParaRPr kumimoji="1" lang="en-US" altLang="ja-JP" sz="1400" b="0" dirty="0">
                        <a:latin typeface="+mn-ea"/>
                        <a:ea typeface="+mn-ea"/>
                      </a:endParaRPr>
                    </a:p>
                  </a:txBody>
                  <a:tcPr marL="78191" marR="78191" marT="39095" marB="39095" anchor="ctr"/>
                </a:tc>
                <a:tc>
                  <a:txBody>
                    <a:bodyPr/>
                    <a:lstStyle/>
                    <a:p>
                      <a:pPr algn="l"/>
                      <a:r>
                        <a:rPr kumimoji="1" lang="ja-JP" altLang="en-US" sz="1400" b="0" dirty="0">
                          <a:latin typeface="+mn-ea"/>
                          <a:ea typeface="+mn-ea"/>
                        </a:rPr>
                        <a:t>昭和</a:t>
                      </a:r>
                      <a:r>
                        <a:rPr kumimoji="1" lang="en-US" altLang="ja-JP" sz="1400" b="0" dirty="0">
                          <a:latin typeface="+mn-ea"/>
                          <a:ea typeface="+mn-ea"/>
                        </a:rPr>
                        <a:t>49</a:t>
                      </a:r>
                      <a:r>
                        <a:rPr kumimoji="1" lang="ja-JP" altLang="en-US" sz="1400" b="0" dirty="0">
                          <a:latin typeface="+mn-ea"/>
                          <a:ea typeface="+mn-ea"/>
                        </a:rPr>
                        <a:t>年竣工</a:t>
                      </a:r>
                      <a:r>
                        <a:rPr kumimoji="1" lang="en-US" altLang="ja-JP" sz="1400" b="0" dirty="0">
                          <a:latin typeface="+mn-ea"/>
                          <a:ea typeface="+mn-ea"/>
                        </a:rPr>
                        <a:t>【</a:t>
                      </a:r>
                      <a:r>
                        <a:rPr kumimoji="1" lang="ja-JP" altLang="en-US" sz="1400" b="0" dirty="0">
                          <a:latin typeface="+mn-ea"/>
                          <a:ea typeface="+mn-ea"/>
                        </a:rPr>
                        <a:t>築</a:t>
                      </a:r>
                      <a:r>
                        <a:rPr kumimoji="1" lang="en-US" altLang="ja-JP" sz="1400" b="0" dirty="0">
                          <a:latin typeface="+mn-ea"/>
                          <a:ea typeface="+mn-ea"/>
                        </a:rPr>
                        <a:t>47</a:t>
                      </a:r>
                      <a:r>
                        <a:rPr kumimoji="1" lang="ja-JP" altLang="en-US" sz="1400" b="0" dirty="0">
                          <a:latin typeface="+mn-ea"/>
                          <a:ea typeface="+mn-ea"/>
                        </a:rPr>
                        <a:t>年</a:t>
                      </a:r>
                      <a:r>
                        <a:rPr kumimoji="1" lang="en-US" altLang="ja-JP" sz="1400" b="0" dirty="0">
                          <a:latin typeface="+mn-ea"/>
                          <a:ea typeface="+mn-ea"/>
                        </a:rPr>
                        <a:t>】</a:t>
                      </a:r>
                    </a:p>
                    <a:p>
                      <a:pPr algn="l"/>
                      <a:r>
                        <a:rPr kumimoji="1" lang="ja-JP" altLang="en-US" sz="1400" b="0" dirty="0">
                          <a:latin typeface="+mn-ea"/>
                          <a:ea typeface="+mn-ea"/>
                        </a:rPr>
                        <a:t>本館</a:t>
                      </a:r>
                      <a:r>
                        <a:rPr kumimoji="1" lang="en-US" altLang="ja-JP" sz="1400" b="0" dirty="0">
                          <a:latin typeface="+mn-ea"/>
                          <a:ea typeface="+mn-ea"/>
                        </a:rPr>
                        <a:t>9</a:t>
                      </a:r>
                      <a:r>
                        <a:rPr kumimoji="1" lang="ja-JP" altLang="en-US" sz="1400" b="0" dirty="0">
                          <a:latin typeface="+mn-ea"/>
                          <a:ea typeface="+mn-ea"/>
                        </a:rPr>
                        <a:t>階　別館</a:t>
                      </a:r>
                      <a:r>
                        <a:rPr kumimoji="1" lang="en-US" altLang="ja-JP" sz="1400" b="0" dirty="0">
                          <a:latin typeface="+mn-ea"/>
                          <a:ea typeface="+mn-ea"/>
                        </a:rPr>
                        <a:t>3</a:t>
                      </a:r>
                      <a:r>
                        <a:rPr kumimoji="1" lang="ja-JP" altLang="en-US" sz="1400" b="0" dirty="0">
                          <a:latin typeface="+mn-ea"/>
                          <a:ea typeface="+mn-ea"/>
                        </a:rPr>
                        <a:t>階</a:t>
                      </a:r>
                      <a:endParaRPr kumimoji="1" lang="en-US" altLang="ja-JP" sz="1400" b="0" dirty="0">
                        <a:latin typeface="+mn-ea"/>
                        <a:ea typeface="+mn-ea"/>
                      </a:endParaRPr>
                    </a:p>
                    <a:p>
                      <a:pPr algn="l"/>
                      <a:r>
                        <a:rPr kumimoji="1" lang="ja-JP" altLang="en-US" sz="1400" b="0" dirty="0">
                          <a:latin typeface="+mn-ea"/>
                          <a:ea typeface="+mn-ea"/>
                        </a:rPr>
                        <a:t>　敷地面積：</a:t>
                      </a:r>
                      <a:r>
                        <a:rPr kumimoji="1" lang="en-US" altLang="ja-JP" sz="1400" b="0" dirty="0">
                          <a:latin typeface="+mn-ea"/>
                          <a:ea typeface="+mn-ea"/>
                        </a:rPr>
                        <a:t>5,477</a:t>
                      </a:r>
                      <a:r>
                        <a:rPr kumimoji="1" lang="ja-JP" altLang="en-US" sz="1400" b="0" dirty="0">
                          <a:latin typeface="+mn-ea"/>
                          <a:ea typeface="+mn-ea"/>
                        </a:rPr>
                        <a:t>㎡</a:t>
                      </a:r>
                      <a:endParaRPr kumimoji="1" lang="en-US" altLang="ja-JP" sz="1400" b="0" dirty="0">
                        <a:latin typeface="+mn-ea"/>
                        <a:ea typeface="+mn-ea"/>
                      </a:endParaRPr>
                    </a:p>
                    <a:p>
                      <a:pPr algn="l"/>
                      <a:r>
                        <a:rPr kumimoji="1" lang="ja-JP" altLang="en-US" sz="1400" b="0" dirty="0">
                          <a:latin typeface="+mn-ea"/>
                          <a:ea typeface="+mn-ea"/>
                        </a:rPr>
                        <a:t>　延床面積：</a:t>
                      </a:r>
                      <a:r>
                        <a:rPr kumimoji="1" lang="en-US" altLang="ja-JP" sz="1400" b="0" dirty="0">
                          <a:latin typeface="+mn-ea"/>
                          <a:ea typeface="+mn-ea"/>
                        </a:rPr>
                        <a:t>9,615</a:t>
                      </a:r>
                      <a:r>
                        <a:rPr kumimoji="1" lang="ja-JP" altLang="en-US" sz="1400" b="0" dirty="0">
                          <a:latin typeface="+mn-ea"/>
                          <a:ea typeface="+mn-ea"/>
                        </a:rPr>
                        <a:t>㎡</a:t>
                      </a:r>
                      <a:endParaRPr kumimoji="1" lang="en-US" altLang="ja-JP" sz="1400" b="0" dirty="0">
                        <a:latin typeface="+mn-ea"/>
                        <a:ea typeface="+mn-ea"/>
                      </a:endParaRPr>
                    </a:p>
                    <a:p>
                      <a:pPr algn="l"/>
                      <a:r>
                        <a:rPr kumimoji="1" lang="ja-JP" altLang="en-US" sz="1400" b="0" dirty="0">
                          <a:latin typeface="+mn-ea"/>
                          <a:ea typeface="+mn-ea"/>
                        </a:rPr>
                        <a:t>（大阪市立環境科学研究センターを含む）</a:t>
                      </a:r>
                      <a:endParaRPr kumimoji="1" lang="en-US" altLang="ja-JP" sz="1400" b="0" dirty="0">
                        <a:latin typeface="+mn-ea"/>
                        <a:ea typeface="+mn-ea"/>
                      </a:endParaRPr>
                    </a:p>
                  </a:txBody>
                  <a:tcPr marL="78191" marR="78191" marT="39095" marB="39095" anchor="ctr"/>
                </a:tc>
                <a:extLst>
                  <a:ext uri="{0D108BD9-81ED-4DB2-BD59-A6C34878D82A}">
                    <a16:rowId xmlns:a16="http://schemas.microsoft.com/office/drawing/2014/main" val="3847538942"/>
                  </a:ext>
                </a:extLst>
              </a:tr>
              <a:tr h="321594">
                <a:tc>
                  <a:txBody>
                    <a:bodyPr/>
                    <a:lstStyle/>
                    <a:p>
                      <a:pPr algn="ctr"/>
                      <a:r>
                        <a:rPr kumimoji="1" lang="ja-JP" altLang="en-US" sz="1400" b="0" dirty="0">
                          <a:latin typeface="+mn-ea"/>
                          <a:ea typeface="+mn-ea"/>
                          <a:cs typeface="メイリオ" panose="020B0604030504040204" pitchFamily="50" charset="-128"/>
                        </a:rPr>
                        <a:t>資本金</a:t>
                      </a:r>
                      <a:endParaRPr kumimoji="1" lang="en-US" altLang="ja-JP" sz="1400" b="0" dirty="0">
                        <a:latin typeface="+mn-ea"/>
                        <a:ea typeface="+mn-ea"/>
                        <a:cs typeface="メイリオ" panose="020B0604030504040204" pitchFamily="50" charset="-128"/>
                      </a:endParaRPr>
                    </a:p>
                  </a:txBody>
                  <a:tcPr marL="78191" marR="78191" marT="39095" marB="39095" anchor="ctr">
                    <a:solidFill>
                      <a:srgbClr val="99FFCC">
                        <a:alpha val="20000"/>
                      </a:srgbClr>
                    </a:solidFill>
                  </a:tcPr>
                </a:tc>
                <a:tc gridSpan="2">
                  <a:txBody>
                    <a:bodyPr/>
                    <a:lstStyle/>
                    <a:p>
                      <a:pPr algn="ctr"/>
                      <a:r>
                        <a:rPr kumimoji="1" lang="en-US" altLang="ja-JP" sz="1400" b="0" dirty="0">
                          <a:latin typeface="+mn-ea"/>
                          <a:ea typeface="+mn-ea"/>
                        </a:rPr>
                        <a:t>9,062,463</a:t>
                      </a:r>
                      <a:r>
                        <a:rPr kumimoji="1" lang="ja-JP" altLang="en-US" sz="1400" b="0" dirty="0">
                          <a:latin typeface="+mn-ea"/>
                          <a:ea typeface="+mn-ea"/>
                        </a:rPr>
                        <a:t>千円（</a:t>
                      </a:r>
                      <a:r>
                        <a:rPr lang="ja-JP" altLang="en-US" sz="1400" dirty="0">
                          <a:solidFill>
                            <a:srgbClr val="000000"/>
                          </a:solidFill>
                          <a:latin typeface="+mn-ea"/>
                          <a:ea typeface="+mn-ea"/>
                          <a:cs typeface="HGMaruGothicMPRO" charset="-128"/>
                        </a:rPr>
                        <a:t>令和</a:t>
                      </a:r>
                      <a:r>
                        <a:rPr lang="en-US" altLang="ja-JP" sz="1400" dirty="0">
                          <a:solidFill>
                            <a:srgbClr val="000000"/>
                          </a:solidFill>
                          <a:latin typeface="+mn-ea"/>
                          <a:ea typeface="+mn-ea"/>
                          <a:cs typeface="HGMaruGothicMPRO" charset="-128"/>
                        </a:rPr>
                        <a:t>3</a:t>
                      </a:r>
                      <a:r>
                        <a:rPr lang="ja-JP" altLang="en-US" sz="1400" dirty="0">
                          <a:solidFill>
                            <a:srgbClr val="000000"/>
                          </a:solidFill>
                          <a:latin typeface="+mn-ea"/>
                          <a:ea typeface="+mn-ea"/>
                          <a:cs typeface="HGMaruGothicMPRO" charset="-128"/>
                        </a:rPr>
                        <a:t>年</a:t>
                      </a:r>
                      <a:r>
                        <a:rPr lang="en-US" altLang="ja-JP" sz="1400" dirty="0">
                          <a:solidFill>
                            <a:srgbClr val="000000"/>
                          </a:solidFill>
                          <a:latin typeface="+mn-ea"/>
                          <a:ea typeface="+mn-ea"/>
                          <a:cs typeface="HGMaruGothicMPRO" charset="-128"/>
                        </a:rPr>
                        <a:t>3</a:t>
                      </a:r>
                      <a:r>
                        <a:rPr lang="ja-JP" altLang="en-US" sz="1400" dirty="0">
                          <a:solidFill>
                            <a:srgbClr val="000000"/>
                          </a:solidFill>
                          <a:latin typeface="+mn-ea"/>
                          <a:ea typeface="+mn-ea"/>
                          <a:cs typeface="HGMaruGothicMPRO" charset="-128"/>
                        </a:rPr>
                        <a:t>月</a:t>
                      </a:r>
                      <a:r>
                        <a:rPr lang="en-US" altLang="ja-JP" sz="1400" dirty="0">
                          <a:solidFill>
                            <a:srgbClr val="000000"/>
                          </a:solidFill>
                          <a:latin typeface="+mn-ea"/>
                          <a:ea typeface="+mn-ea"/>
                          <a:cs typeface="HGMaruGothicMPRO" charset="-128"/>
                        </a:rPr>
                        <a:t>31</a:t>
                      </a:r>
                      <a:r>
                        <a:rPr lang="ja-JP" altLang="en-US" sz="1400" dirty="0">
                          <a:solidFill>
                            <a:srgbClr val="000000"/>
                          </a:solidFill>
                          <a:latin typeface="+mn-ea"/>
                          <a:ea typeface="+mn-ea"/>
                          <a:cs typeface="HGMaruGothicMPRO" charset="-128"/>
                        </a:rPr>
                        <a:t>日現在）</a:t>
                      </a:r>
                      <a:endParaRPr kumimoji="1" lang="en-US" altLang="ja-JP" sz="1400" b="0" dirty="0">
                        <a:latin typeface="+mn-ea"/>
                        <a:ea typeface="+mn-ea"/>
                      </a:endParaRPr>
                    </a:p>
                  </a:txBody>
                  <a:tcPr marL="78191" marR="78191" marT="39095" marB="39095" anchor="ctr">
                    <a:solidFill>
                      <a:srgbClr val="99FFCC">
                        <a:alpha val="20000"/>
                      </a:srgbClr>
                    </a:solidFill>
                  </a:tcPr>
                </a:tc>
                <a:tc hMerge="1">
                  <a:txBody>
                    <a:bodyPr/>
                    <a:lstStyle/>
                    <a:p>
                      <a:pPr algn="ctr"/>
                      <a:endParaRPr kumimoji="1" lang="en-US" altLang="ja-JP" sz="1400" b="0" dirty="0">
                        <a:latin typeface="+mn-ea"/>
                        <a:ea typeface="+mn-ea"/>
                      </a:endParaRPr>
                    </a:p>
                  </a:txBody>
                  <a:tcPr marL="78191" marR="78191" marT="39095" marB="39095" anchor="ctr"/>
                </a:tc>
                <a:extLst>
                  <a:ext uri="{0D108BD9-81ED-4DB2-BD59-A6C34878D82A}">
                    <a16:rowId xmlns:a16="http://schemas.microsoft.com/office/drawing/2014/main" val="246907919"/>
                  </a:ext>
                </a:extLst>
              </a:tr>
              <a:tr h="321594">
                <a:tc>
                  <a:txBody>
                    <a:bodyPr/>
                    <a:lstStyle/>
                    <a:p>
                      <a:pPr algn="ctr"/>
                      <a:r>
                        <a:rPr kumimoji="1" lang="ja-JP" altLang="en-US" sz="1400" b="0">
                          <a:latin typeface="+mn-ea"/>
                          <a:ea typeface="+mn-ea"/>
                          <a:cs typeface="メイリオ" panose="020B0604030504040204" pitchFamily="50" charset="-128"/>
                        </a:rPr>
                        <a:t>運営費</a:t>
                      </a:r>
                      <a:endParaRPr kumimoji="1" lang="en-US" altLang="ja-JP" sz="1400" b="0" dirty="0">
                        <a:latin typeface="+mn-ea"/>
                        <a:ea typeface="+mn-ea"/>
                        <a:cs typeface="メイリオ" panose="020B0604030504040204" pitchFamily="50" charset="-128"/>
                      </a:endParaRPr>
                    </a:p>
                    <a:p>
                      <a:pPr algn="ctr"/>
                      <a:r>
                        <a:rPr kumimoji="1" lang="ja-JP" altLang="en-US" sz="1400" b="0">
                          <a:latin typeface="+mn-ea"/>
                          <a:ea typeface="+mn-ea"/>
                          <a:cs typeface="メイリオ" panose="020B0604030504040204" pitchFamily="50" charset="-128"/>
                        </a:rPr>
                        <a:t>交付金</a:t>
                      </a:r>
                      <a:endParaRPr kumimoji="1" lang="en-US" altLang="ja-JP" sz="1400" b="0" dirty="0">
                        <a:latin typeface="+mn-ea"/>
                        <a:ea typeface="+mn-ea"/>
                        <a:cs typeface="メイリオ" panose="020B0604030504040204" pitchFamily="50" charset="-128"/>
                      </a:endParaRPr>
                    </a:p>
                  </a:txBody>
                  <a:tcPr marL="78191" marR="78191" marT="39095" marB="39095" anchor="ctr"/>
                </a:tc>
                <a:tc gridSpan="2">
                  <a:txBody>
                    <a:bodyPr/>
                    <a:lstStyle/>
                    <a:p>
                      <a:pPr algn="ctr"/>
                      <a:r>
                        <a:rPr kumimoji="1" lang="en-US" altLang="ja-JP" sz="1400" b="0" dirty="0">
                          <a:latin typeface="+mn-ea"/>
                          <a:ea typeface="+mn-ea"/>
                        </a:rPr>
                        <a:t>2,140,897</a:t>
                      </a:r>
                      <a:r>
                        <a:rPr kumimoji="1" lang="ja-JP" altLang="en-US" sz="1400" b="0">
                          <a:latin typeface="+mn-ea"/>
                          <a:ea typeface="+mn-ea"/>
                        </a:rPr>
                        <a:t>千円（</a:t>
                      </a:r>
                      <a:r>
                        <a:rPr lang="ja-JP" altLang="en-US" sz="1400">
                          <a:solidFill>
                            <a:srgbClr val="000000"/>
                          </a:solidFill>
                          <a:latin typeface="+mn-ea"/>
                          <a:ea typeface="+mn-ea"/>
                          <a:cs typeface="HGMaruGothicMPRO" charset="-128"/>
                        </a:rPr>
                        <a:t>令和</a:t>
                      </a:r>
                      <a:r>
                        <a:rPr lang="en-US" altLang="ja-JP" sz="1400" dirty="0">
                          <a:solidFill>
                            <a:srgbClr val="000000"/>
                          </a:solidFill>
                          <a:latin typeface="+mn-ea"/>
                          <a:ea typeface="+mn-ea"/>
                          <a:cs typeface="HGMaruGothicMPRO" charset="-128"/>
                        </a:rPr>
                        <a:t>3</a:t>
                      </a:r>
                      <a:r>
                        <a:rPr lang="ja-JP" altLang="en-US" sz="1400">
                          <a:solidFill>
                            <a:srgbClr val="000000"/>
                          </a:solidFill>
                          <a:latin typeface="+mn-ea"/>
                          <a:ea typeface="+mn-ea"/>
                          <a:cs typeface="HGMaruGothicMPRO" charset="-128"/>
                        </a:rPr>
                        <a:t>年度予算）</a:t>
                      </a:r>
                      <a:endParaRPr kumimoji="1" lang="en-US" altLang="ja-JP" sz="1400" b="0" dirty="0">
                        <a:latin typeface="+mn-ea"/>
                        <a:ea typeface="+mn-ea"/>
                      </a:endParaRPr>
                    </a:p>
                  </a:txBody>
                  <a:tcPr marL="78191" marR="78191" marT="39095" marB="39095" anchor="ctr"/>
                </a:tc>
                <a:tc hMerge="1">
                  <a:txBody>
                    <a:bodyPr/>
                    <a:lstStyle/>
                    <a:p>
                      <a:pPr algn="ctr"/>
                      <a:endParaRPr kumimoji="1" lang="en-US" altLang="ja-JP" sz="1400" b="0" dirty="0">
                        <a:latin typeface="+mn-ea"/>
                        <a:ea typeface="+mn-ea"/>
                      </a:endParaRPr>
                    </a:p>
                  </a:txBody>
                  <a:tcPr marL="78191" marR="78191" marT="39095" marB="39095" anchor="ctr"/>
                </a:tc>
                <a:extLst>
                  <a:ext uri="{0D108BD9-81ED-4DB2-BD59-A6C34878D82A}">
                    <a16:rowId xmlns:a16="http://schemas.microsoft.com/office/drawing/2014/main" val="994031673"/>
                  </a:ext>
                </a:extLst>
              </a:tr>
              <a:tr h="321594">
                <a:tc>
                  <a:txBody>
                    <a:bodyPr/>
                    <a:lstStyle/>
                    <a:p>
                      <a:pPr algn="ctr"/>
                      <a:r>
                        <a:rPr kumimoji="1" lang="ja-JP" altLang="en-US" sz="1400" b="0" dirty="0">
                          <a:latin typeface="+mn-ea"/>
                          <a:ea typeface="+mn-ea"/>
                        </a:rPr>
                        <a:t>組織数</a:t>
                      </a:r>
                      <a:endParaRPr kumimoji="1" lang="en-US" altLang="ja-JP" sz="1400" b="0" dirty="0">
                        <a:latin typeface="+mn-ea"/>
                        <a:ea typeface="+mn-ea"/>
                        <a:cs typeface="メイリオ" panose="020B0604030504040204" pitchFamily="50" charset="-128"/>
                      </a:endParaRPr>
                    </a:p>
                  </a:txBody>
                  <a:tcPr marL="78191" marR="78191" marT="39095" marB="39095" anchor="ctr">
                    <a:solidFill>
                      <a:srgbClr val="99FFCC">
                        <a:alpha val="20000"/>
                      </a:srgbClr>
                    </a:solidFill>
                  </a:tcPr>
                </a:tc>
                <a:tc>
                  <a:txBody>
                    <a:bodyPr/>
                    <a:lstStyle/>
                    <a:p>
                      <a:pPr algn="ctr"/>
                      <a:r>
                        <a:rPr kumimoji="1" lang="en-US" altLang="ja-JP" sz="1400" b="0" dirty="0">
                          <a:latin typeface="+mn-ea"/>
                          <a:ea typeface="+mn-ea"/>
                        </a:rPr>
                        <a:t>10</a:t>
                      </a:r>
                      <a:r>
                        <a:rPr kumimoji="1" lang="ja-JP" altLang="en-US" sz="1400" b="0" dirty="0">
                          <a:latin typeface="+mn-ea"/>
                          <a:ea typeface="+mn-ea"/>
                        </a:rPr>
                        <a:t>課</a:t>
                      </a:r>
                      <a:r>
                        <a:rPr kumimoji="1" lang="en-US" altLang="ja-JP" sz="1400" b="0" dirty="0">
                          <a:latin typeface="+mn-ea"/>
                          <a:ea typeface="+mn-ea"/>
                        </a:rPr>
                        <a:t>1</a:t>
                      </a:r>
                      <a:r>
                        <a:rPr kumimoji="1" lang="ja-JP" altLang="en-US" sz="1400" b="0" dirty="0">
                          <a:latin typeface="+mn-ea"/>
                          <a:ea typeface="+mn-ea"/>
                        </a:rPr>
                        <a:t>室</a:t>
                      </a:r>
                      <a:endParaRPr kumimoji="1" lang="en-US" altLang="ja-JP" sz="1400" b="0" dirty="0">
                        <a:latin typeface="+mn-ea"/>
                        <a:ea typeface="+mn-ea"/>
                      </a:endParaRPr>
                    </a:p>
                  </a:txBody>
                  <a:tcPr marL="78191" marR="78191" marT="39095" marB="39095" anchor="ctr">
                    <a:solidFill>
                      <a:srgbClr val="99FFCC">
                        <a:alpha val="20000"/>
                      </a:srgbClr>
                    </a:solidFill>
                  </a:tcPr>
                </a:tc>
                <a:tc>
                  <a:txBody>
                    <a:bodyPr/>
                    <a:lstStyle/>
                    <a:p>
                      <a:pPr algn="ctr"/>
                      <a:r>
                        <a:rPr kumimoji="1" lang="en-US" altLang="ja-JP" sz="1400" b="0" dirty="0">
                          <a:latin typeface="+mn-ea"/>
                          <a:ea typeface="+mn-ea"/>
                        </a:rPr>
                        <a:t>3</a:t>
                      </a:r>
                      <a:r>
                        <a:rPr kumimoji="1" lang="ja-JP" altLang="en-US" sz="1400" b="0" dirty="0">
                          <a:latin typeface="+mn-ea"/>
                          <a:ea typeface="+mn-ea"/>
                        </a:rPr>
                        <a:t>課</a:t>
                      </a:r>
                      <a:endParaRPr kumimoji="1" lang="en-US" altLang="ja-JP" sz="1400" b="0" dirty="0">
                        <a:latin typeface="+mn-ea"/>
                        <a:ea typeface="+mn-ea"/>
                      </a:endParaRPr>
                    </a:p>
                  </a:txBody>
                  <a:tcPr marL="78191" marR="78191" marT="39095" marB="39095" anchor="ctr">
                    <a:solidFill>
                      <a:srgbClr val="99FFCC">
                        <a:alpha val="20000"/>
                      </a:srgbClr>
                    </a:solidFill>
                  </a:tcPr>
                </a:tc>
                <a:extLst>
                  <a:ext uri="{0D108BD9-81ED-4DB2-BD59-A6C34878D82A}">
                    <a16:rowId xmlns:a16="http://schemas.microsoft.com/office/drawing/2014/main" val="10004"/>
                  </a:ext>
                </a:extLst>
              </a:tr>
              <a:tr h="324712">
                <a:tc>
                  <a:txBody>
                    <a:bodyPr/>
                    <a:lstStyle/>
                    <a:p>
                      <a:pPr algn="ctr"/>
                      <a:r>
                        <a:rPr kumimoji="1" lang="ja-JP" altLang="en-US" sz="1400" b="0">
                          <a:latin typeface="+mn-ea"/>
                          <a:ea typeface="+mn-ea"/>
                        </a:rPr>
                        <a:t>職員数</a:t>
                      </a:r>
                      <a:endParaRPr kumimoji="1" lang="en-US" altLang="ja-JP" sz="1400" b="0" dirty="0">
                        <a:latin typeface="+mn-ea"/>
                        <a:ea typeface="+mn-ea"/>
                        <a:cs typeface="メイリオ" panose="020B0604030504040204" pitchFamily="50" charset="-128"/>
                      </a:endParaRPr>
                    </a:p>
                  </a:txBody>
                  <a:tcPr marL="78191" marR="78191" marT="39095" marB="39095" anchor="ctr"/>
                </a:tc>
                <a:tc>
                  <a:txBody>
                    <a:bodyPr/>
                    <a:lstStyle/>
                    <a:p>
                      <a:pPr algn="ctr"/>
                      <a:r>
                        <a:rPr kumimoji="1" lang="en-US" altLang="ja-JP" sz="1400" b="0" dirty="0">
                          <a:latin typeface="+mn-ea"/>
                          <a:ea typeface="+mn-ea"/>
                        </a:rPr>
                        <a:t>119</a:t>
                      </a:r>
                      <a:r>
                        <a:rPr kumimoji="1" lang="ja-JP" altLang="en-US" sz="1400" b="0">
                          <a:latin typeface="+mn-ea"/>
                          <a:ea typeface="+mn-ea"/>
                        </a:rPr>
                        <a:t>名</a:t>
                      </a:r>
                      <a:endParaRPr kumimoji="1" lang="en-US" altLang="ja-JP" sz="1400" b="0" dirty="0">
                        <a:latin typeface="+mn-ea"/>
                        <a:ea typeface="+mn-ea"/>
                      </a:endParaRPr>
                    </a:p>
                  </a:txBody>
                  <a:tcPr marL="78191" marR="78191" marT="39095" marB="39095" anchor="ctr"/>
                </a:tc>
                <a:tc>
                  <a:txBody>
                    <a:bodyPr/>
                    <a:lstStyle/>
                    <a:p>
                      <a:pPr algn="ctr"/>
                      <a:r>
                        <a:rPr kumimoji="1" lang="en-US" altLang="ja-JP" sz="1400" b="0" dirty="0">
                          <a:latin typeface="+mn-ea"/>
                          <a:ea typeface="+mn-ea"/>
                        </a:rPr>
                        <a:t>36</a:t>
                      </a:r>
                      <a:r>
                        <a:rPr kumimoji="1" lang="ja-JP" altLang="en-US" sz="1400" b="0" dirty="0">
                          <a:latin typeface="+mn-ea"/>
                          <a:ea typeface="+mn-ea"/>
                        </a:rPr>
                        <a:t>名</a:t>
                      </a:r>
                      <a:endParaRPr kumimoji="1" lang="en-US" altLang="ja-JP" sz="1400" b="0" dirty="0">
                        <a:latin typeface="+mn-ea"/>
                        <a:ea typeface="+mn-ea"/>
                      </a:endParaRPr>
                    </a:p>
                  </a:txBody>
                  <a:tcPr marL="78191" marR="78191" marT="39095" marB="39095" anchor="ctr"/>
                </a:tc>
                <a:extLst>
                  <a:ext uri="{0D108BD9-81ED-4DB2-BD59-A6C34878D82A}">
                    <a16:rowId xmlns:a16="http://schemas.microsoft.com/office/drawing/2014/main" val="784918823"/>
                  </a:ext>
                </a:extLst>
              </a:tr>
            </a:tbl>
          </a:graphicData>
        </a:graphic>
      </p:graphicFrame>
      <p:sp>
        <p:nvSpPr>
          <p:cNvPr id="21" name="タイトル 1"/>
          <p:cNvSpPr txBox="1">
            <a:spLocks/>
          </p:cNvSpPr>
          <p:nvPr/>
        </p:nvSpPr>
        <p:spPr bwMode="auto">
          <a:xfrm>
            <a:off x="379389" y="803581"/>
            <a:ext cx="2037671"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marL="342900" indent="-342900" algn="l">
              <a:spcBef>
                <a:spcPts val="1200"/>
              </a:spcBef>
              <a:spcAft>
                <a:spcPts val="0"/>
              </a:spcAft>
              <a:buFont typeface="Wingdings" pitchFamily="2" charset="2"/>
              <a:buChar char="n"/>
            </a:pPr>
            <a:r>
              <a:rPr lang="ja-JP" altLang="en-US" sz="2400" dirty="0">
                <a:latin typeface="HGP創英角ｺﾞｼｯｸUB" panose="020B0900000000000000" pitchFamily="50" charset="-128"/>
                <a:ea typeface="HGP創英角ｺﾞｼｯｸUB" panose="020B0900000000000000" pitchFamily="50" charset="-128"/>
                <a:cs typeface="HG丸ｺﾞｼｯｸM-PRO"/>
              </a:rPr>
              <a:t>施設概要</a:t>
            </a:r>
          </a:p>
        </p:txBody>
      </p:sp>
      <p:pic>
        <p:nvPicPr>
          <p:cNvPr id="6" name="図 5">
            <a:extLst>
              <a:ext uri="{FF2B5EF4-FFF2-40B4-BE49-F238E27FC236}">
                <a16:creationId xmlns:a16="http://schemas.microsoft.com/office/drawing/2014/main" id="{6858978B-171F-754A-8055-E0D4E5FA7E3A}"/>
              </a:ext>
            </a:extLst>
          </p:cNvPr>
          <p:cNvPicPr>
            <a:picLocks noChangeAspect="1"/>
          </p:cNvPicPr>
          <p:nvPr/>
        </p:nvPicPr>
        <p:blipFill>
          <a:blip r:embed="rId2"/>
          <a:stretch>
            <a:fillRect/>
          </a:stretch>
        </p:blipFill>
        <p:spPr>
          <a:xfrm>
            <a:off x="6421675" y="1492016"/>
            <a:ext cx="2422258" cy="4651332"/>
          </a:xfrm>
          <a:prstGeom prst="rect">
            <a:avLst/>
          </a:prstGeom>
        </p:spPr>
      </p:pic>
      <p:sp>
        <p:nvSpPr>
          <p:cNvPr id="8" name="正方形/長方形 7">
            <a:extLst>
              <a:ext uri="{FF2B5EF4-FFF2-40B4-BE49-F238E27FC236}">
                <a16:creationId xmlns:a16="http://schemas.microsoft.com/office/drawing/2014/main" id="{106020FE-2281-8648-A69C-8000B72AAA25}"/>
              </a:ext>
            </a:extLst>
          </p:cNvPr>
          <p:cNvSpPr/>
          <p:nvPr/>
        </p:nvSpPr>
        <p:spPr>
          <a:xfrm>
            <a:off x="8568000" y="6408000"/>
            <a:ext cx="57600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noProof="0" dirty="0">
                <a:solidFill>
                  <a:srgbClr val="002060"/>
                </a:solidFill>
                <a:latin typeface="+mn-ea"/>
              </a:rPr>
              <a:t>18</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cxnSp>
        <p:nvCxnSpPr>
          <p:cNvPr id="9" name="直線コネクタ 8">
            <a:extLst>
              <a:ext uri="{FF2B5EF4-FFF2-40B4-BE49-F238E27FC236}">
                <a16:creationId xmlns:a16="http://schemas.microsoft.com/office/drawing/2014/main" id="{E5A93699-1A0F-4042-8D7B-DE03BF30CDF5}"/>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D14ED1C-90C9-AC42-80C4-DBCA40467400}"/>
              </a:ext>
            </a:extLst>
          </p:cNvPr>
          <p:cNvSpPr txBox="1"/>
          <p:nvPr/>
        </p:nvSpPr>
        <p:spPr>
          <a:xfrm>
            <a:off x="3283620" y="5818909"/>
            <a:ext cx="3138055" cy="307777"/>
          </a:xfrm>
          <a:prstGeom prst="rect">
            <a:avLst/>
          </a:prstGeom>
          <a:noFill/>
        </p:spPr>
        <p:txBody>
          <a:bodyPr wrap="square">
            <a:spAutoFit/>
          </a:bodyPr>
          <a:lstStyle/>
          <a:p>
            <a:r>
              <a:rPr lang="ja-JP" altLang="en-US" sz="1400">
                <a:solidFill>
                  <a:srgbClr val="000000"/>
                </a:solidFill>
                <a:latin typeface="+mn-ea"/>
                <a:ea typeface="+mn-ea"/>
                <a:cs typeface="HGMaruGothicMPRO" charset="-128"/>
              </a:rPr>
              <a:t>（令和</a:t>
            </a:r>
            <a:r>
              <a:rPr lang="en-US" altLang="ja-JP" sz="1400" dirty="0">
                <a:solidFill>
                  <a:srgbClr val="000000"/>
                </a:solidFill>
                <a:latin typeface="+mn-ea"/>
                <a:ea typeface="+mn-ea"/>
                <a:cs typeface="HGMaruGothicMPRO" charset="-128"/>
              </a:rPr>
              <a:t>3</a:t>
            </a:r>
            <a:r>
              <a:rPr lang="ja-JP" altLang="en-US" sz="1400">
                <a:solidFill>
                  <a:srgbClr val="000000"/>
                </a:solidFill>
                <a:latin typeface="+mn-ea"/>
                <a:ea typeface="+mn-ea"/>
                <a:cs typeface="HGMaruGothicMPRO" charset="-128"/>
              </a:rPr>
              <a:t>年</a:t>
            </a:r>
            <a:r>
              <a:rPr lang="en-US" altLang="ja-JP" sz="1400" dirty="0">
                <a:solidFill>
                  <a:srgbClr val="000000"/>
                </a:solidFill>
                <a:latin typeface="+mn-ea"/>
                <a:ea typeface="+mn-ea"/>
                <a:cs typeface="HGMaruGothicMPRO" charset="-128"/>
              </a:rPr>
              <a:t>3</a:t>
            </a:r>
            <a:r>
              <a:rPr lang="ja-JP" altLang="en-US" sz="1400">
                <a:solidFill>
                  <a:srgbClr val="000000"/>
                </a:solidFill>
                <a:latin typeface="+mn-ea"/>
                <a:ea typeface="+mn-ea"/>
                <a:cs typeface="HGMaruGothicMPRO" charset="-128"/>
              </a:rPr>
              <a:t>月</a:t>
            </a:r>
            <a:r>
              <a:rPr lang="en-US" altLang="ja-JP" sz="1400" dirty="0">
                <a:solidFill>
                  <a:srgbClr val="000000"/>
                </a:solidFill>
                <a:latin typeface="+mn-ea"/>
                <a:ea typeface="+mn-ea"/>
                <a:cs typeface="HGMaruGothicMPRO" charset="-128"/>
              </a:rPr>
              <a:t>31</a:t>
            </a:r>
            <a:r>
              <a:rPr lang="ja-JP" altLang="en-US" sz="1400">
                <a:solidFill>
                  <a:srgbClr val="000000"/>
                </a:solidFill>
                <a:latin typeface="+mn-ea"/>
                <a:ea typeface="+mn-ea"/>
                <a:cs typeface="HGMaruGothicMPRO" charset="-128"/>
              </a:rPr>
              <a:t>日現在　監事除く）</a:t>
            </a:r>
            <a:endParaRPr lang="ja-JP" altLang="en-US" sz="1400" dirty="0">
              <a:solidFill>
                <a:srgbClr val="000000"/>
              </a:solidFill>
              <a:latin typeface="+mn-ea"/>
              <a:ea typeface="+mn-ea"/>
              <a:cs typeface="HGMaruGothicMPRO" charset="-128"/>
            </a:endParaRPr>
          </a:p>
        </p:txBody>
      </p:sp>
    </p:spTree>
    <p:extLst>
      <p:ext uri="{BB962C8B-B14F-4D97-AF65-F5344CB8AC3E}">
        <p14:creationId xmlns:p14="http://schemas.microsoft.com/office/powerpoint/2010/main" val="177456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8644034" y="-9526"/>
            <a:ext cx="47938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1</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cxnSp>
        <p:nvCxnSpPr>
          <p:cNvPr id="23" name="直線コネクタ 22">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68549A59-4C48-C343-B6D8-8A93524D6BDC}"/>
              </a:ext>
            </a:extLst>
          </p:cNvPr>
          <p:cNvSpPr txBox="1"/>
          <p:nvPr/>
        </p:nvSpPr>
        <p:spPr>
          <a:xfrm>
            <a:off x="1084161" y="1147606"/>
            <a:ext cx="7488000" cy="4616648"/>
          </a:xfrm>
          <a:prstGeom prst="rect">
            <a:avLst/>
          </a:prstGeom>
          <a:noFill/>
        </p:spPr>
        <p:txBody>
          <a:bodyPr wrap="square" rtlCol="0">
            <a:spAutoFit/>
          </a:bodyPr>
          <a:lstStyle/>
          <a:p>
            <a:pPr>
              <a:lnSpc>
                <a:spcPct val="150000"/>
              </a:lnSpc>
            </a:pPr>
            <a:r>
              <a:rPr lang="ja-JP" altLang="en-US" sz="2800" dirty="0">
                <a:latin typeface="+mn-ea"/>
              </a:rPr>
              <a:t>１．大阪健康安全基盤研究所の</a:t>
            </a:r>
            <a:r>
              <a:rPr lang="ja-JP" altLang="en-US" sz="2800" dirty="0" smtClean="0">
                <a:latin typeface="+mn-ea"/>
              </a:rPr>
              <a:t>概要　</a:t>
            </a:r>
            <a:r>
              <a:rPr lang="en-US" altLang="ja-JP" sz="2800" dirty="0" smtClean="0">
                <a:latin typeface="+mn-ea"/>
              </a:rPr>
              <a:t>‥‥</a:t>
            </a:r>
            <a:r>
              <a:rPr lang="ja-JP" altLang="en-US" sz="2800" dirty="0" smtClean="0">
                <a:latin typeface="+mn-ea"/>
              </a:rPr>
              <a:t>２</a:t>
            </a:r>
            <a:endParaRPr lang="ja-JP" altLang="en-US" sz="2800" dirty="0">
              <a:latin typeface="+mn-ea"/>
            </a:endParaRPr>
          </a:p>
          <a:p>
            <a:pPr>
              <a:lnSpc>
                <a:spcPct val="150000"/>
              </a:lnSpc>
            </a:pPr>
            <a:r>
              <a:rPr lang="ja-JP" altLang="en-US" sz="2800" dirty="0">
                <a:latin typeface="+mn-ea"/>
              </a:rPr>
              <a:t>２．</a:t>
            </a:r>
            <a:r>
              <a:rPr lang="ja-JP" altLang="ja-JP" sz="2800" dirty="0">
                <a:latin typeface="+mn-ea"/>
              </a:rPr>
              <a:t>これまでの</a:t>
            </a:r>
            <a:r>
              <a:rPr lang="ja-JP" altLang="en-US" sz="2800" dirty="0" smtClean="0">
                <a:latin typeface="+mn-ea"/>
              </a:rPr>
              <a:t>取組み　</a:t>
            </a:r>
            <a:r>
              <a:rPr lang="en-US" altLang="ja-JP" sz="2800" dirty="0" smtClean="0">
                <a:latin typeface="+mn-ea"/>
              </a:rPr>
              <a:t>‥‥‥‥‥‥‥‥</a:t>
            </a:r>
            <a:r>
              <a:rPr lang="ja-JP" altLang="en-US" sz="2800" dirty="0" smtClean="0">
                <a:latin typeface="+mn-ea"/>
              </a:rPr>
              <a:t>４</a:t>
            </a:r>
            <a:endParaRPr lang="ja-JP" altLang="ja-JP" sz="2800" dirty="0">
              <a:latin typeface="+mn-ea"/>
            </a:endParaRPr>
          </a:p>
          <a:p>
            <a:pPr lvl="1">
              <a:lnSpc>
                <a:spcPct val="150000"/>
              </a:lnSpc>
            </a:pPr>
            <a:r>
              <a:rPr lang="en-US" altLang="ja-JP" sz="2800" dirty="0">
                <a:latin typeface="+mn-ea"/>
              </a:rPr>
              <a:t>(1)</a:t>
            </a:r>
            <a:r>
              <a:rPr lang="ja-JP" altLang="ja-JP" sz="2800" dirty="0">
                <a:latin typeface="+mn-ea"/>
              </a:rPr>
              <a:t>第１期中期目標に基づく</a:t>
            </a:r>
            <a:r>
              <a:rPr lang="ja-JP" altLang="ja-JP" sz="2800" dirty="0" smtClean="0">
                <a:latin typeface="+mn-ea"/>
              </a:rPr>
              <a:t>取組み</a:t>
            </a:r>
            <a:endParaRPr lang="ja-JP" altLang="ja-JP" sz="2800" dirty="0">
              <a:latin typeface="+mn-ea"/>
            </a:endParaRPr>
          </a:p>
          <a:p>
            <a:pPr lvl="1">
              <a:lnSpc>
                <a:spcPct val="150000"/>
              </a:lnSpc>
            </a:pPr>
            <a:r>
              <a:rPr lang="en-US" altLang="ja-JP" sz="2800" dirty="0">
                <a:latin typeface="+mn-ea"/>
              </a:rPr>
              <a:t>(2)</a:t>
            </a:r>
            <a:r>
              <a:rPr lang="ja-JP" altLang="ja-JP" sz="2800" dirty="0">
                <a:latin typeface="+mn-ea"/>
              </a:rPr>
              <a:t>取組み</a:t>
            </a:r>
            <a:r>
              <a:rPr lang="ja-JP" altLang="en-US" sz="2800" dirty="0">
                <a:latin typeface="+mn-ea"/>
              </a:rPr>
              <a:t>事例</a:t>
            </a:r>
            <a:endParaRPr lang="ja-JP" altLang="ja-JP" sz="2800" dirty="0">
              <a:latin typeface="+mn-ea"/>
            </a:endParaRPr>
          </a:p>
          <a:p>
            <a:pPr>
              <a:lnSpc>
                <a:spcPct val="150000"/>
              </a:lnSpc>
            </a:pPr>
            <a:r>
              <a:rPr lang="ja-JP" altLang="en-US" sz="2800" dirty="0">
                <a:latin typeface="+mn-ea"/>
              </a:rPr>
              <a:t>３</a:t>
            </a:r>
            <a:r>
              <a:rPr lang="ja-JP" altLang="ja-JP" sz="2800" dirty="0">
                <a:latin typeface="+mn-ea"/>
              </a:rPr>
              <a:t>．今後の</a:t>
            </a:r>
            <a:r>
              <a:rPr lang="ja-JP" altLang="ja-JP" sz="2800" dirty="0" smtClean="0">
                <a:latin typeface="+mn-ea"/>
              </a:rPr>
              <a:t>取組み</a:t>
            </a:r>
            <a:r>
              <a:rPr lang="ja-JP" altLang="en-US" sz="2800" dirty="0" smtClean="0">
                <a:latin typeface="+mn-ea"/>
              </a:rPr>
              <a:t>  </a:t>
            </a:r>
            <a:r>
              <a:rPr lang="en-US" altLang="ja-JP" sz="2800" dirty="0" smtClean="0">
                <a:latin typeface="+mn-ea"/>
              </a:rPr>
              <a:t>‥‥‥‥‥‥‥‥‥‥14</a:t>
            </a:r>
            <a:endParaRPr lang="en-US" altLang="ja-JP" sz="2800" dirty="0">
              <a:latin typeface="+mn-ea"/>
            </a:endParaRPr>
          </a:p>
          <a:p>
            <a:pPr>
              <a:lnSpc>
                <a:spcPct val="150000"/>
              </a:lnSpc>
            </a:pPr>
            <a:endParaRPr lang="en-US" altLang="ja-JP" sz="2800" dirty="0" smtClean="0">
              <a:latin typeface="+mn-ea"/>
            </a:endParaRPr>
          </a:p>
          <a:p>
            <a:pPr>
              <a:lnSpc>
                <a:spcPct val="150000"/>
              </a:lnSpc>
            </a:pPr>
            <a:r>
              <a:rPr lang="en-US" altLang="ja-JP" sz="2800" dirty="0" smtClean="0">
                <a:latin typeface="+mn-ea"/>
              </a:rPr>
              <a:t>Appendix</a:t>
            </a:r>
            <a:r>
              <a:rPr lang="ja-JP" altLang="en-US" sz="2800" dirty="0" smtClean="0">
                <a:latin typeface="+mn-ea"/>
              </a:rPr>
              <a:t>　 </a:t>
            </a:r>
            <a:r>
              <a:rPr lang="en-US" altLang="ja-JP" sz="2800" dirty="0" smtClean="0">
                <a:latin typeface="+mn-ea"/>
              </a:rPr>
              <a:t>‥‥‥‥‥‥‥‥‥‥‥‥‥17</a:t>
            </a:r>
            <a:endParaRPr lang="en-US" altLang="ja-JP" sz="2800" dirty="0">
              <a:latin typeface="+mn-ea"/>
            </a:endParaRPr>
          </a:p>
        </p:txBody>
      </p:sp>
    </p:spTree>
    <p:extLst>
      <p:ext uri="{BB962C8B-B14F-4D97-AF65-F5344CB8AC3E}">
        <p14:creationId xmlns:p14="http://schemas.microsoft.com/office/powerpoint/2010/main" val="3385712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テキスト ボックス 17"/>
          <p:cNvSpPr txBox="1">
            <a:spLocks noChangeArrowheads="1"/>
          </p:cNvSpPr>
          <p:nvPr/>
        </p:nvSpPr>
        <p:spPr bwMode="auto">
          <a:xfrm>
            <a:off x="358707" y="825017"/>
            <a:ext cx="3947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42900" indent="-342900">
              <a:buFont typeface="Wingdings" panose="05000000000000000000" pitchFamily="2" charset="2"/>
              <a:buChar char="n"/>
            </a:pPr>
            <a:r>
              <a:rPr lang="ja-JP" altLang="en-US" dirty="0">
                <a:solidFill>
                  <a:srgbClr val="000000"/>
                </a:solidFill>
                <a:latin typeface="HGP創英角ｺﾞｼｯｸUB" panose="020B0900000000000000" pitchFamily="50" charset="-128"/>
                <a:ea typeface="HGP創英角ｺﾞｼｯｸUB" panose="020B0900000000000000" pitchFamily="50" charset="-128"/>
                <a:cs typeface="HG丸ｺﾞｼｯｸM-PRO"/>
              </a:rPr>
              <a:t>役員及び組織体制</a:t>
            </a:r>
          </a:p>
        </p:txBody>
      </p:sp>
      <p:sp>
        <p:nvSpPr>
          <p:cNvPr id="119" name="Text Box 186"/>
          <p:cNvSpPr txBox="1">
            <a:spLocks noChangeArrowheads="1"/>
          </p:cNvSpPr>
          <p:nvPr/>
        </p:nvSpPr>
        <p:spPr bwMode="auto">
          <a:xfrm>
            <a:off x="350538" y="6012120"/>
            <a:ext cx="31263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MaruGothicMPRO" charset="-128"/>
              </a:rPr>
              <a:t>役職員数　</a:t>
            </a:r>
            <a:r>
              <a:rPr lang="en-US" altLang="ja-JP" sz="1400" dirty="0">
                <a:solidFill>
                  <a:srgbClr val="000000"/>
                </a:solidFill>
                <a:latin typeface="+mn-ea"/>
                <a:ea typeface="+mn-ea"/>
                <a:cs typeface="HGMaruGothicMPRO" charset="-128"/>
              </a:rPr>
              <a:t>155</a:t>
            </a:r>
            <a:r>
              <a:rPr lang="ja-JP" altLang="en-US" sz="1400" dirty="0">
                <a:solidFill>
                  <a:srgbClr val="000000"/>
                </a:solidFill>
                <a:latin typeface="+mn-ea"/>
                <a:ea typeface="+mn-ea"/>
                <a:cs typeface="HGMaruGothicMPRO" charset="-128"/>
              </a:rPr>
              <a:t>人</a:t>
            </a:r>
            <a:endParaRPr lang="en-US" altLang="ja-JP" sz="1400" dirty="0">
              <a:solidFill>
                <a:srgbClr val="000000"/>
              </a:solidFill>
              <a:latin typeface="+mn-ea"/>
              <a:ea typeface="+mn-ea"/>
              <a:cs typeface="HGMaruGothicMPRO" charset="-128"/>
            </a:endParaRPr>
          </a:p>
          <a:p>
            <a:r>
              <a:rPr lang="ja-JP" altLang="en-US" sz="1400" dirty="0">
                <a:solidFill>
                  <a:srgbClr val="000000"/>
                </a:solidFill>
                <a:latin typeface="+mn-ea"/>
                <a:ea typeface="+mn-ea"/>
                <a:cs typeface="HGMaruGothicMPRO" charset="-128"/>
              </a:rPr>
              <a:t>（令和</a:t>
            </a:r>
            <a:r>
              <a:rPr lang="en-US" altLang="ja-JP" sz="1400" dirty="0">
                <a:solidFill>
                  <a:srgbClr val="000000"/>
                </a:solidFill>
                <a:latin typeface="+mn-ea"/>
                <a:ea typeface="+mn-ea"/>
                <a:cs typeface="HGMaruGothicMPRO" charset="-128"/>
              </a:rPr>
              <a:t>3</a:t>
            </a:r>
            <a:r>
              <a:rPr lang="ja-JP" altLang="en-US" sz="1400" dirty="0">
                <a:solidFill>
                  <a:srgbClr val="000000"/>
                </a:solidFill>
                <a:latin typeface="+mn-ea"/>
                <a:ea typeface="+mn-ea"/>
                <a:cs typeface="HGMaruGothicMPRO" charset="-128"/>
              </a:rPr>
              <a:t>年</a:t>
            </a:r>
            <a:r>
              <a:rPr lang="en-US" altLang="ja-JP" sz="1400" dirty="0">
                <a:solidFill>
                  <a:srgbClr val="000000"/>
                </a:solidFill>
                <a:latin typeface="+mn-ea"/>
                <a:ea typeface="+mn-ea"/>
                <a:cs typeface="HGMaruGothicMPRO" charset="-128"/>
              </a:rPr>
              <a:t>3</a:t>
            </a:r>
            <a:r>
              <a:rPr lang="ja-JP" altLang="en-US" sz="1400" dirty="0">
                <a:solidFill>
                  <a:srgbClr val="000000"/>
                </a:solidFill>
                <a:latin typeface="+mn-ea"/>
                <a:ea typeface="+mn-ea"/>
                <a:cs typeface="HGMaruGothicMPRO" charset="-128"/>
              </a:rPr>
              <a:t>月</a:t>
            </a:r>
            <a:r>
              <a:rPr lang="en-US" altLang="ja-JP" sz="1400" dirty="0">
                <a:solidFill>
                  <a:srgbClr val="000000"/>
                </a:solidFill>
                <a:latin typeface="+mn-ea"/>
                <a:ea typeface="+mn-ea"/>
                <a:cs typeface="HGMaruGothicMPRO" charset="-128"/>
              </a:rPr>
              <a:t>31</a:t>
            </a:r>
            <a:r>
              <a:rPr lang="ja-JP" altLang="en-US" sz="1400" dirty="0">
                <a:solidFill>
                  <a:srgbClr val="000000"/>
                </a:solidFill>
                <a:latin typeface="+mn-ea"/>
                <a:ea typeface="+mn-ea"/>
                <a:cs typeface="HGMaruGothicMPRO" charset="-128"/>
              </a:rPr>
              <a:t>日現在　監事除く）</a:t>
            </a:r>
          </a:p>
        </p:txBody>
      </p:sp>
      <p:grpSp>
        <p:nvGrpSpPr>
          <p:cNvPr id="4" name="図形グループ 3"/>
          <p:cNvGrpSpPr/>
          <p:nvPr/>
        </p:nvGrpSpPr>
        <p:grpSpPr>
          <a:xfrm>
            <a:off x="878646" y="873409"/>
            <a:ext cx="7474631" cy="5834080"/>
            <a:chOff x="1566899" y="283477"/>
            <a:chExt cx="7474631" cy="5834080"/>
          </a:xfrm>
        </p:grpSpPr>
        <p:sp>
          <p:nvSpPr>
            <p:cNvPr id="113" name="Line 33"/>
            <p:cNvSpPr>
              <a:spLocks noChangeShapeType="1"/>
            </p:cNvSpPr>
            <p:nvPr/>
          </p:nvSpPr>
          <p:spPr bwMode="auto">
            <a:xfrm>
              <a:off x="5820232" y="4741172"/>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116" name="Line 33"/>
            <p:cNvSpPr>
              <a:spLocks noChangeShapeType="1"/>
            </p:cNvSpPr>
            <p:nvPr/>
          </p:nvSpPr>
          <p:spPr bwMode="auto">
            <a:xfrm>
              <a:off x="5820232" y="5141560"/>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117" name="Line 33"/>
            <p:cNvSpPr>
              <a:spLocks noChangeShapeType="1"/>
            </p:cNvSpPr>
            <p:nvPr/>
          </p:nvSpPr>
          <p:spPr bwMode="auto">
            <a:xfrm>
              <a:off x="5820232" y="5552614"/>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118" name="Line 33"/>
            <p:cNvSpPr>
              <a:spLocks noChangeShapeType="1"/>
            </p:cNvSpPr>
            <p:nvPr/>
          </p:nvSpPr>
          <p:spPr bwMode="auto">
            <a:xfrm>
              <a:off x="5820232" y="596366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111" name="Line 33"/>
            <p:cNvSpPr>
              <a:spLocks noChangeShapeType="1"/>
            </p:cNvSpPr>
            <p:nvPr/>
          </p:nvSpPr>
          <p:spPr bwMode="auto">
            <a:xfrm>
              <a:off x="5851849" y="347178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112" name="Line 33"/>
            <p:cNvSpPr>
              <a:spLocks noChangeShapeType="1"/>
            </p:cNvSpPr>
            <p:nvPr/>
          </p:nvSpPr>
          <p:spPr bwMode="auto">
            <a:xfrm>
              <a:off x="5844216" y="4297410"/>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73" name="Line 17">
              <a:extLst>
                <a:ext uri="{FF2B5EF4-FFF2-40B4-BE49-F238E27FC236}">
                  <a16:creationId xmlns:a16="http://schemas.microsoft.com/office/drawing/2014/main" id="{EB4A9A14-7BE6-BA41-BB16-2C0509FA1E84}"/>
                </a:ext>
              </a:extLst>
            </p:cNvPr>
            <p:cNvSpPr>
              <a:spLocks noChangeShapeType="1"/>
            </p:cNvSpPr>
            <p:nvPr/>
          </p:nvSpPr>
          <p:spPr bwMode="auto">
            <a:xfrm flipH="1" flipV="1">
              <a:off x="1729211" y="2737060"/>
              <a:ext cx="40663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74" name="Line 17">
              <a:extLst>
                <a:ext uri="{FF2B5EF4-FFF2-40B4-BE49-F238E27FC236}">
                  <a16:creationId xmlns:a16="http://schemas.microsoft.com/office/drawing/2014/main" id="{EB4A9A14-7BE6-BA41-BB16-2C0509FA1E84}"/>
                </a:ext>
              </a:extLst>
            </p:cNvPr>
            <p:cNvSpPr>
              <a:spLocks noChangeShapeType="1"/>
            </p:cNvSpPr>
            <p:nvPr/>
          </p:nvSpPr>
          <p:spPr bwMode="auto">
            <a:xfrm flipH="1" flipV="1">
              <a:off x="4217079" y="1862467"/>
              <a:ext cx="159783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80" name="Line 18"/>
            <p:cNvSpPr>
              <a:spLocks noChangeShapeType="1"/>
            </p:cNvSpPr>
            <p:nvPr/>
          </p:nvSpPr>
          <p:spPr bwMode="auto">
            <a:xfrm>
              <a:off x="4220026" y="854408"/>
              <a:ext cx="0" cy="4501891"/>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grpSp>
          <p:nvGrpSpPr>
            <p:cNvPr id="20" name="グループ化 19"/>
            <p:cNvGrpSpPr/>
            <p:nvPr/>
          </p:nvGrpSpPr>
          <p:grpSpPr>
            <a:xfrm>
              <a:off x="4217079" y="4576618"/>
              <a:ext cx="3621874" cy="1540939"/>
              <a:chOff x="6231224" y="5007710"/>
              <a:chExt cx="2882135" cy="1540939"/>
            </a:xfrm>
          </p:grpSpPr>
          <p:sp>
            <p:nvSpPr>
              <p:cNvPr id="103" name="Rectangle 12"/>
              <p:cNvSpPr>
                <a:spLocks noChangeArrowheads="1"/>
              </p:cNvSpPr>
              <p:nvPr/>
            </p:nvSpPr>
            <p:spPr bwMode="auto">
              <a:xfrm>
                <a:off x="7658029" y="5007710"/>
                <a:ext cx="145533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食品化学１課　</a:t>
                </a:r>
                <a:r>
                  <a:rPr lang="en-US" altLang="ja-JP" sz="1400" dirty="0">
                    <a:solidFill>
                      <a:srgbClr val="000000"/>
                    </a:solidFill>
                    <a:latin typeface="+mn-ea"/>
                    <a:ea typeface="+mn-ea"/>
                    <a:cs typeface="HG丸ｺﾞｼｯｸM-PRO"/>
                  </a:rPr>
                  <a:t>19</a:t>
                </a:r>
                <a:r>
                  <a:rPr lang="ja-JP" altLang="en-US" sz="1400" dirty="0">
                    <a:solidFill>
                      <a:srgbClr val="000000"/>
                    </a:solidFill>
                    <a:latin typeface="+mn-ea"/>
                    <a:ea typeface="+mn-ea"/>
                    <a:cs typeface="HG丸ｺﾞｼｯｸM-PRO"/>
                  </a:rPr>
                  <a:t>名</a:t>
                </a:r>
              </a:p>
            </p:txBody>
          </p:sp>
          <p:sp>
            <p:nvSpPr>
              <p:cNvPr id="95" name="Line 32"/>
              <p:cNvSpPr>
                <a:spLocks noChangeShapeType="1"/>
              </p:cNvSpPr>
              <p:nvPr/>
            </p:nvSpPr>
            <p:spPr bwMode="auto">
              <a:xfrm>
                <a:off x="7513220" y="5172264"/>
                <a:ext cx="0" cy="1224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104" name="Rectangle 13"/>
              <p:cNvSpPr>
                <a:spLocks noChangeArrowheads="1"/>
              </p:cNvSpPr>
              <p:nvPr/>
            </p:nvSpPr>
            <p:spPr bwMode="auto">
              <a:xfrm>
                <a:off x="7642867" y="5829818"/>
                <a:ext cx="147049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医薬品課　</a:t>
                </a:r>
                <a:r>
                  <a:rPr lang="en-US" altLang="ja-JP" sz="1400" dirty="0">
                    <a:solidFill>
                      <a:srgbClr val="000000"/>
                    </a:solidFill>
                    <a:latin typeface="+mn-ea"/>
                    <a:ea typeface="+mn-ea"/>
                    <a:cs typeface="HG丸ｺﾞｼｯｸM-PRO"/>
                  </a:rPr>
                  <a:t>10</a:t>
                </a:r>
                <a:r>
                  <a:rPr lang="ja-JP" altLang="en-US" sz="1400" dirty="0">
                    <a:solidFill>
                      <a:srgbClr val="000000"/>
                    </a:solidFill>
                    <a:latin typeface="+mn-ea"/>
                    <a:ea typeface="+mn-ea"/>
                    <a:cs typeface="HG丸ｺﾞｼｯｸM-PRO"/>
                  </a:rPr>
                  <a:t>名</a:t>
                </a:r>
              </a:p>
            </p:txBody>
          </p:sp>
          <p:sp>
            <p:nvSpPr>
              <p:cNvPr id="105" name="Rectangle 14"/>
              <p:cNvSpPr>
                <a:spLocks noChangeArrowheads="1"/>
              </p:cNvSpPr>
              <p:nvPr/>
            </p:nvSpPr>
            <p:spPr bwMode="auto">
              <a:xfrm>
                <a:off x="7642868" y="6240872"/>
                <a:ext cx="1470489"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生活環境課　</a:t>
                </a:r>
                <a:r>
                  <a:rPr lang="en-US" altLang="ja-JP" sz="1400" dirty="0">
                    <a:solidFill>
                      <a:srgbClr val="000000"/>
                    </a:solidFill>
                    <a:latin typeface="+mn-ea"/>
                    <a:ea typeface="+mn-ea"/>
                    <a:cs typeface="HG丸ｺﾞｼｯｸM-PRO"/>
                  </a:rPr>
                  <a:t>14</a:t>
                </a:r>
                <a:r>
                  <a:rPr lang="ja-JP" altLang="en-US" sz="1400" dirty="0">
                    <a:solidFill>
                      <a:srgbClr val="000000"/>
                    </a:solidFill>
                    <a:latin typeface="+mn-ea"/>
                    <a:ea typeface="+mn-ea"/>
                    <a:cs typeface="HG丸ｺﾞｼｯｸM-PRO"/>
                  </a:rPr>
                  <a:t>名</a:t>
                </a:r>
              </a:p>
            </p:txBody>
          </p:sp>
          <p:grpSp>
            <p:nvGrpSpPr>
              <p:cNvPr id="13" name="グループ化 12"/>
              <p:cNvGrpSpPr/>
              <p:nvPr/>
            </p:nvGrpSpPr>
            <p:grpSpPr>
              <a:xfrm>
                <a:off x="6231224" y="5627781"/>
                <a:ext cx="1276436" cy="307777"/>
                <a:chOff x="6231224" y="4999233"/>
                <a:chExt cx="1276436" cy="307777"/>
              </a:xfrm>
            </p:grpSpPr>
            <p:sp>
              <p:nvSpPr>
                <p:cNvPr id="88" name="Line 25"/>
                <p:cNvSpPr>
                  <a:spLocks noChangeShapeType="1"/>
                </p:cNvSpPr>
                <p:nvPr/>
              </p:nvSpPr>
              <p:spPr bwMode="auto">
                <a:xfrm>
                  <a:off x="7320495" y="5153121"/>
                  <a:ext cx="1871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81" name="Line 20"/>
                <p:cNvSpPr>
                  <a:spLocks noChangeShapeType="1"/>
                </p:cNvSpPr>
                <p:nvPr/>
              </p:nvSpPr>
              <p:spPr bwMode="auto">
                <a:xfrm flipH="1">
                  <a:off x="6231224" y="5153121"/>
                  <a:ext cx="1384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85" name="Rectangle 7"/>
                <p:cNvSpPr>
                  <a:spLocks noChangeArrowheads="1"/>
                </p:cNvSpPr>
                <p:nvPr/>
              </p:nvSpPr>
              <p:spPr bwMode="auto">
                <a:xfrm>
                  <a:off x="6334671" y="4999233"/>
                  <a:ext cx="103374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衛生化学部</a:t>
                  </a:r>
                </a:p>
              </p:txBody>
            </p:sp>
          </p:grpSp>
          <p:sp>
            <p:nvSpPr>
              <p:cNvPr id="110" name="Rectangle 12"/>
              <p:cNvSpPr>
                <a:spLocks noChangeArrowheads="1"/>
              </p:cNvSpPr>
              <p:nvPr/>
            </p:nvSpPr>
            <p:spPr bwMode="auto">
              <a:xfrm>
                <a:off x="7650801" y="5418764"/>
                <a:ext cx="1462557"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食品化学２課　</a:t>
                </a:r>
                <a:r>
                  <a:rPr lang="en-US" altLang="ja-JP" sz="1400" dirty="0">
                    <a:solidFill>
                      <a:srgbClr val="000000"/>
                    </a:solidFill>
                    <a:latin typeface="+mn-ea"/>
                    <a:ea typeface="+mn-ea"/>
                    <a:cs typeface="HG丸ｺﾞｼｯｸM-PRO"/>
                  </a:rPr>
                  <a:t>18</a:t>
                </a:r>
                <a:r>
                  <a:rPr lang="ja-JP" altLang="en-US" sz="1400" dirty="0">
                    <a:solidFill>
                      <a:srgbClr val="000000"/>
                    </a:solidFill>
                    <a:latin typeface="+mn-ea"/>
                    <a:ea typeface="+mn-ea"/>
                    <a:cs typeface="HG丸ｺﾞｼｯｸM-PRO"/>
                  </a:rPr>
                  <a:t>名</a:t>
                </a:r>
              </a:p>
            </p:txBody>
          </p:sp>
        </p:grpSp>
        <p:sp>
          <p:nvSpPr>
            <p:cNvPr id="100" name="Rectangle 10"/>
            <p:cNvSpPr>
              <a:spLocks noChangeArrowheads="1"/>
            </p:cNvSpPr>
            <p:nvPr/>
          </p:nvSpPr>
          <p:spPr bwMode="auto">
            <a:xfrm>
              <a:off x="6012778" y="3289942"/>
              <a:ext cx="1826175"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細菌課　</a:t>
              </a:r>
              <a:r>
                <a:rPr lang="en-US" altLang="ja-JP" sz="1400" dirty="0">
                  <a:solidFill>
                    <a:srgbClr val="000000"/>
                  </a:solidFill>
                  <a:latin typeface="+mn-ea"/>
                  <a:ea typeface="+mn-ea"/>
                  <a:cs typeface="HG丸ｺﾞｼｯｸM-PRO"/>
                </a:rPr>
                <a:t>16</a:t>
              </a:r>
              <a:r>
                <a:rPr lang="ja-JP" altLang="en-US" sz="1400" dirty="0">
                  <a:solidFill>
                    <a:srgbClr val="000000"/>
                  </a:solidFill>
                  <a:latin typeface="+mn-ea"/>
                  <a:ea typeface="+mn-ea"/>
                  <a:cs typeface="HG丸ｺﾞｼｯｸM-PRO"/>
                </a:rPr>
                <a:t>名　</a:t>
              </a:r>
            </a:p>
          </p:txBody>
        </p:sp>
        <p:grpSp>
          <p:nvGrpSpPr>
            <p:cNvPr id="22" name="グループ化 21"/>
            <p:cNvGrpSpPr/>
            <p:nvPr/>
          </p:nvGrpSpPr>
          <p:grpSpPr>
            <a:xfrm>
              <a:off x="4210440" y="3471788"/>
              <a:ext cx="3628516" cy="952976"/>
              <a:chOff x="6225940" y="4062534"/>
              <a:chExt cx="2887420" cy="952976"/>
            </a:xfrm>
          </p:grpSpPr>
          <p:sp>
            <p:nvSpPr>
              <p:cNvPr id="87" name="Line 24"/>
              <p:cNvSpPr>
                <a:spLocks noChangeShapeType="1"/>
              </p:cNvSpPr>
              <p:nvPr/>
            </p:nvSpPr>
            <p:spPr bwMode="auto">
              <a:xfrm>
                <a:off x="6225940" y="4477794"/>
                <a:ext cx="1440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102" name="Rectangle 11"/>
              <p:cNvSpPr>
                <a:spLocks noChangeArrowheads="1"/>
              </p:cNvSpPr>
              <p:nvPr/>
            </p:nvSpPr>
            <p:spPr bwMode="auto">
              <a:xfrm>
                <a:off x="7660167" y="4294210"/>
                <a:ext cx="145319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ウイルス課　</a:t>
                </a:r>
                <a:r>
                  <a:rPr lang="en-US" altLang="ja-JP" sz="1400" dirty="0">
                    <a:solidFill>
                      <a:srgbClr val="000000"/>
                    </a:solidFill>
                    <a:latin typeface="+mn-ea"/>
                    <a:ea typeface="+mn-ea"/>
                    <a:cs typeface="HG丸ｺﾞｼｯｸM-PRO"/>
                  </a:rPr>
                  <a:t>18</a:t>
                </a:r>
                <a:r>
                  <a:rPr lang="ja-JP" altLang="en-US" sz="1400" dirty="0">
                    <a:solidFill>
                      <a:srgbClr val="000000"/>
                    </a:solidFill>
                    <a:latin typeface="+mn-ea"/>
                    <a:ea typeface="+mn-ea"/>
                    <a:cs typeface="HG丸ｺﾞｼｯｸM-PRO"/>
                  </a:rPr>
                  <a:t>名</a:t>
                </a:r>
              </a:p>
            </p:txBody>
          </p:sp>
          <p:sp>
            <p:nvSpPr>
              <p:cNvPr id="92" name="Line 29"/>
              <p:cNvSpPr>
                <a:spLocks noChangeShapeType="1"/>
              </p:cNvSpPr>
              <p:nvPr/>
            </p:nvSpPr>
            <p:spPr bwMode="auto">
              <a:xfrm>
                <a:off x="7533651" y="4062534"/>
                <a:ext cx="0" cy="828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84" name="Rectangle 6"/>
              <p:cNvSpPr>
                <a:spLocks noChangeArrowheads="1"/>
              </p:cNvSpPr>
              <p:nvPr/>
            </p:nvSpPr>
            <p:spPr bwMode="auto">
              <a:xfrm>
                <a:off x="6357592" y="4319173"/>
                <a:ext cx="101082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微生物部</a:t>
                </a:r>
              </a:p>
            </p:txBody>
          </p:sp>
          <p:sp>
            <p:nvSpPr>
              <p:cNvPr id="108" name="Rectangle 10"/>
              <p:cNvSpPr>
                <a:spLocks noChangeArrowheads="1"/>
              </p:cNvSpPr>
              <p:nvPr/>
            </p:nvSpPr>
            <p:spPr bwMode="auto">
              <a:xfrm>
                <a:off x="7660167" y="4707733"/>
                <a:ext cx="1453192"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微生物課　</a:t>
                </a:r>
                <a:r>
                  <a:rPr lang="en-US" altLang="ja-JP" sz="1400" dirty="0">
                    <a:solidFill>
                      <a:srgbClr val="000000"/>
                    </a:solidFill>
                    <a:latin typeface="+mn-ea"/>
                    <a:ea typeface="+mn-ea"/>
                    <a:cs typeface="HG丸ｺﾞｼｯｸM-PRO"/>
                  </a:rPr>
                  <a:t>15</a:t>
                </a:r>
                <a:r>
                  <a:rPr lang="ja-JP" altLang="en-US" sz="1400" dirty="0">
                    <a:solidFill>
                      <a:srgbClr val="000000"/>
                    </a:solidFill>
                    <a:latin typeface="+mn-ea"/>
                    <a:ea typeface="+mn-ea"/>
                    <a:cs typeface="HG丸ｺﾞｼｯｸM-PRO"/>
                  </a:rPr>
                  <a:t>名</a:t>
                </a:r>
              </a:p>
            </p:txBody>
          </p:sp>
        </p:grpSp>
        <p:grpSp>
          <p:nvGrpSpPr>
            <p:cNvPr id="27" name="グループ化 26"/>
            <p:cNvGrpSpPr/>
            <p:nvPr/>
          </p:nvGrpSpPr>
          <p:grpSpPr>
            <a:xfrm>
              <a:off x="4222457" y="283477"/>
              <a:ext cx="3635874" cy="1115269"/>
              <a:chOff x="5843626" y="743597"/>
              <a:chExt cx="2893276" cy="1115269"/>
            </a:xfrm>
          </p:grpSpPr>
          <p:sp>
            <p:nvSpPr>
              <p:cNvPr id="90" name="Line 27"/>
              <p:cNvSpPr>
                <a:spLocks noChangeShapeType="1"/>
              </p:cNvSpPr>
              <p:nvPr/>
            </p:nvSpPr>
            <p:spPr bwMode="auto">
              <a:xfrm>
                <a:off x="7141116" y="913830"/>
                <a:ext cx="144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99" name="Rectangle 8"/>
              <p:cNvSpPr>
                <a:spLocks noChangeArrowheads="1"/>
              </p:cNvSpPr>
              <p:nvPr/>
            </p:nvSpPr>
            <p:spPr bwMode="auto">
              <a:xfrm>
                <a:off x="7282041" y="743597"/>
                <a:ext cx="145486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総務課　</a:t>
                </a:r>
                <a:r>
                  <a:rPr lang="en-US" altLang="ja-JP" sz="1400" dirty="0">
                    <a:solidFill>
                      <a:srgbClr val="000000"/>
                    </a:solidFill>
                    <a:latin typeface="+mn-ea"/>
                    <a:ea typeface="+mn-ea"/>
                    <a:cs typeface="HG丸ｺﾞｼｯｸM-PRO"/>
                  </a:rPr>
                  <a:t>6</a:t>
                </a:r>
                <a:r>
                  <a:rPr lang="ja-JP" altLang="en-US" sz="1400" dirty="0">
                    <a:solidFill>
                      <a:srgbClr val="000000"/>
                    </a:solidFill>
                    <a:latin typeface="+mn-ea"/>
                    <a:ea typeface="+mn-ea"/>
                    <a:cs typeface="HG丸ｺﾞｼｯｸM-PRO"/>
                  </a:rPr>
                  <a:t>名</a:t>
                </a:r>
              </a:p>
            </p:txBody>
          </p:sp>
          <p:sp>
            <p:nvSpPr>
              <p:cNvPr id="101" name="Rectangle 9"/>
              <p:cNvSpPr>
                <a:spLocks noChangeArrowheads="1"/>
              </p:cNvSpPr>
              <p:nvPr/>
            </p:nvSpPr>
            <p:spPr bwMode="auto">
              <a:xfrm>
                <a:off x="7282042" y="1147343"/>
                <a:ext cx="145486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管理課　</a:t>
                </a:r>
                <a:r>
                  <a:rPr lang="en-US" altLang="ja-JP" sz="1400" dirty="0">
                    <a:solidFill>
                      <a:srgbClr val="000000"/>
                    </a:solidFill>
                    <a:latin typeface="+mn-ea"/>
                    <a:ea typeface="+mn-ea"/>
                    <a:cs typeface="HG丸ｺﾞｼｯｸM-PRO"/>
                  </a:rPr>
                  <a:t>16</a:t>
                </a:r>
                <a:r>
                  <a:rPr lang="ja-JP" altLang="en-US" sz="1400" dirty="0">
                    <a:solidFill>
                      <a:srgbClr val="000000"/>
                    </a:solidFill>
                    <a:latin typeface="+mn-ea"/>
                    <a:ea typeface="+mn-ea"/>
                    <a:cs typeface="HG丸ｺﾞｼｯｸM-PRO"/>
                  </a:rPr>
                  <a:t>名</a:t>
                </a:r>
              </a:p>
            </p:txBody>
          </p:sp>
          <p:sp>
            <p:nvSpPr>
              <p:cNvPr id="86" name="Line 23"/>
              <p:cNvSpPr>
                <a:spLocks noChangeShapeType="1"/>
              </p:cNvSpPr>
              <p:nvPr/>
            </p:nvSpPr>
            <p:spPr bwMode="auto">
              <a:xfrm>
                <a:off x="5843626" y="1314529"/>
                <a:ext cx="1440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89" name="Line 26"/>
              <p:cNvSpPr>
                <a:spLocks noChangeShapeType="1"/>
              </p:cNvSpPr>
              <p:nvPr/>
            </p:nvSpPr>
            <p:spPr bwMode="auto">
              <a:xfrm>
                <a:off x="7141773" y="913830"/>
                <a:ext cx="0" cy="806513"/>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91" name="Line 28"/>
              <p:cNvSpPr>
                <a:spLocks noChangeShapeType="1"/>
              </p:cNvSpPr>
              <p:nvPr/>
            </p:nvSpPr>
            <p:spPr bwMode="auto">
              <a:xfrm>
                <a:off x="7143559" y="1717372"/>
                <a:ext cx="144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124" name="Rectangle 5"/>
              <p:cNvSpPr>
                <a:spLocks noChangeArrowheads="1"/>
              </p:cNvSpPr>
              <p:nvPr/>
            </p:nvSpPr>
            <p:spPr bwMode="auto">
              <a:xfrm>
                <a:off x="7282041" y="1551089"/>
                <a:ext cx="1439443"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庶務課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ea typeface="+mn-ea"/>
                    <a:cs typeface="HG丸ｺﾞｼｯｸM-PRO"/>
                  </a:rPr>
                  <a:t>名</a:t>
                </a:r>
              </a:p>
            </p:txBody>
          </p:sp>
          <p:sp>
            <p:nvSpPr>
              <p:cNvPr id="83" name="Rectangle 5"/>
              <p:cNvSpPr>
                <a:spLocks noChangeArrowheads="1"/>
              </p:cNvSpPr>
              <p:nvPr/>
            </p:nvSpPr>
            <p:spPr bwMode="auto">
              <a:xfrm>
                <a:off x="5942508" y="1152320"/>
                <a:ext cx="1034027"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総務部</a:t>
                </a:r>
              </a:p>
            </p:txBody>
          </p:sp>
        </p:grpSp>
        <p:grpSp>
          <p:nvGrpSpPr>
            <p:cNvPr id="7" name="グループ化 6"/>
            <p:cNvGrpSpPr/>
            <p:nvPr/>
          </p:nvGrpSpPr>
          <p:grpSpPr>
            <a:xfrm>
              <a:off x="4344277" y="1492125"/>
              <a:ext cx="3503153" cy="734496"/>
              <a:chOff x="1248944" y="2170098"/>
              <a:chExt cx="2787662" cy="734496"/>
            </a:xfrm>
          </p:grpSpPr>
          <p:sp>
            <p:nvSpPr>
              <p:cNvPr id="120" name="Line 32"/>
              <p:cNvSpPr>
                <a:spLocks noChangeShapeType="1"/>
              </p:cNvSpPr>
              <p:nvPr/>
            </p:nvSpPr>
            <p:spPr bwMode="auto">
              <a:xfrm flipH="1">
                <a:off x="2419211" y="2309502"/>
                <a:ext cx="2928" cy="501578"/>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121" name="Line 33"/>
              <p:cNvSpPr>
                <a:spLocks noChangeShapeType="1"/>
              </p:cNvSpPr>
              <p:nvPr/>
            </p:nvSpPr>
            <p:spPr bwMode="auto">
              <a:xfrm>
                <a:off x="2421537" y="2311463"/>
                <a:ext cx="180000"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126" name="Rectangle 9"/>
              <p:cNvSpPr>
                <a:spLocks noChangeArrowheads="1"/>
              </p:cNvSpPr>
              <p:nvPr/>
            </p:nvSpPr>
            <p:spPr bwMode="auto">
              <a:xfrm>
                <a:off x="2595939" y="2170098"/>
                <a:ext cx="143392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研究企画課　</a:t>
                </a:r>
                <a:r>
                  <a:rPr lang="en-US" altLang="ja-JP" sz="1400" dirty="0">
                    <a:solidFill>
                      <a:srgbClr val="000000"/>
                    </a:solidFill>
                    <a:latin typeface="+mn-ea"/>
                    <a:ea typeface="+mn-ea"/>
                    <a:cs typeface="HG丸ｺﾞｼｯｸM-PRO"/>
                  </a:rPr>
                  <a:t>4</a:t>
                </a:r>
                <a:r>
                  <a:rPr lang="ja-JP" altLang="en-US" sz="1400" dirty="0">
                    <a:solidFill>
                      <a:srgbClr val="000000"/>
                    </a:solidFill>
                    <a:latin typeface="+mn-ea"/>
                    <a:ea typeface="+mn-ea"/>
                    <a:cs typeface="HG丸ｺﾞｼｯｸM-PRO"/>
                  </a:rPr>
                  <a:t>名</a:t>
                </a:r>
              </a:p>
            </p:txBody>
          </p:sp>
          <p:sp>
            <p:nvSpPr>
              <p:cNvPr id="129" name="Rectangle 5"/>
              <p:cNvSpPr>
                <a:spLocks noChangeArrowheads="1"/>
              </p:cNvSpPr>
              <p:nvPr/>
            </p:nvSpPr>
            <p:spPr bwMode="auto">
              <a:xfrm>
                <a:off x="1248944" y="2386552"/>
                <a:ext cx="102934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企画部</a:t>
                </a:r>
              </a:p>
            </p:txBody>
          </p:sp>
          <p:sp>
            <p:nvSpPr>
              <p:cNvPr id="130" name="Rectangle 9"/>
              <p:cNvSpPr>
                <a:spLocks noChangeArrowheads="1"/>
              </p:cNvSpPr>
              <p:nvPr/>
            </p:nvSpPr>
            <p:spPr bwMode="auto">
              <a:xfrm>
                <a:off x="2599095" y="2596817"/>
                <a:ext cx="143751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精度管理室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ea typeface="+mn-ea"/>
                    <a:cs typeface="HG丸ｺﾞｼｯｸM-PRO"/>
                  </a:rPr>
                  <a:t>名</a:t>
                </a:r>
              </a:p>
            </p:txBody>
          </p:sp>
        </p:grpSp>
        <p:sp>
          <p:nvSpPr>
            <p:cNvPr id="55" name="テキスト ボックス 54"/>
            <p:cNvSpPr txBox="1"/>
            <p:nvPr/>
          </p:nvSpPr>
          <p:spPr>
            <a:xfrm>
              <a:off x="7838957" y="4122292"/>
              <a:ext cx="1202573" cy="307777"/>
            </a:xfrm>
            <a:prstGeom prst="rect">
              <a:avLst/>
            </a:prstGeom>
            <a:noFill/>
          </p:spPr>
          <p:txBody>
            <a:bodyPr wrap="none" rtlCol="0">
              <a:spAutoFit/>
            </a:bodyPr>
            <a:lstStyle/>
            <a:p>
              <a:r>
                <a:rPr lang="ja-JP" altLang="en-US" sz="1400" dirty="0">
                  <a:latin typeface="+mn-ea"/>
                  <a:cs typeface="HGMaruGothicMPRO" charset="-128"/>
                </a:rPr>
                <a:t>（天王寺</a:t>
              </a:r>
              <a:r>
                <a:rPr lang="en-US" altLang="ja-JP" sz="1400" dirty="0">
                  <a:latin typeface="+mn-ea"/>
                  <a:cs typeface="HGMaruGothicMPRO" charset="-128"/>
                </a:rPr>
                <a:t>C</a:t>
              </a:r>
              <a:r>
                <a:rPr lang="ja-JP" altLang="en-US" sz="1400" dirty="0">
                  <a:latin typeface="+mn-ea"/>
                  <a:cs typeface="HGMaruGothicMPRO" charset="-128"/>
                </a:rPr>
                <a:t>）</a:t>
              </a:r>
            </a:p>
          </p:txBody>
        </p:sp>
        <p:sp>
          <p:nvSpPr>
            <p:cNvPr id="56" name="正方形/長方形 55"/>
            <p:cNvSpPr/>
            <p:nvPr/>
          </p:nvSpPr>
          <p:spPr>
            <a:xfrm>
              <a:off x="7838957" y="4988601"/>
              <a:ext cx="1202573" cy="307777"/>
            </a:xfrm>
            <a:prstGeom prst="rect">
              <a:avLst/>
            </a:prstGeom>
          </p:spPr>
          <p:txBody>
            <a:bodyPr wrap="none">
              <a:spAutoFit/>
            </a:bodyPr>
            <a:lstStyle/>
            <a:p>
              <a:r>
                <a:rPr lang="ja-JP" altLang="en-US" sz="1400" dirty="0">
                  <a:latin typeface="+mn-ea"/>
                  <a:cs typeface="HGMaruGothicMPRO" charset="-128"/>
                </a:rPr>
                <a:t>（天王寺</a:t>
              </a:r>
              <a:r>
                <a:rPr lang="en-US" altLang="ja-JP" sz="1400" dirty="0">
                  <a:latin typeface="+mn-ea"/>
                  <a:cs typeface="HGMaruGothicMPRO" charset="-128"/>
                </a:rPr>
                <a:t>C</a:t>
              </a:r>
              <a:r>
                <a:rPr lang="ja-JP" altLang="en-US" sz="1400" dirty="0">
                  <a:latin typeface="+mn-ea"/>
                  <a:cs typeface="HGMaruGothicMPRO" charset="-128"/>
                </a:rPr>
                <a:t>）</a:t>
              </a:r>
            </a:p>
          </p:txBody>
        </p:sp>
        <p:sp>
          <p:nvSpPr>
            <p:cNvPr id="57" name="正方形/長方形 56"/>
            <p:cNvSpPr/>
            <p:nvPr/>
          </p:nvSpPr>
          <p:spPr>
            <a:xfrm>
              <a:off x="7838957" y="1086627"/>
              <a:ext cx="1202573" cy="307777"/>
            </a:xfrm>
            <a:prstGeom prst="rect">
              <a:avLst/>
            </a:prstGeom>
          </p:spPr>
          <p:txBody>
            <a:bodyPr wrap="none">
              <a:spAutoFit/>
            </a:bodyPr>
            <a:lstStyle/>
            <a:p>
              <a:r>
                <a:rPr lang="ja-JP" altLang="en-US" sz="1400" dirty="0">
                  <a:latin typeface="+mn-ea"/>
                  <a:cs typeface="HGMaruGothicMPRO" charset="-128"/>
                </a:rPr>
                <a:t>（天王寺</a:t>
              </a:r>
              <a:r>
                <a:rPr lang="en-US" altLang="ja-JP" sz="1400" dirty="0">
                  <a:latin typeface="+mn-ea"/>
                  <a:cs typeface="HGMaruGothicMPRO" charset="-128"/>
                </a:rPr>
                <a:t>C</a:t>
              </a:r>
              <a:r>
                <a:rPr lang="ja-JP" altLang="en-US" sz="1400" dirty="0">
                  <a:latin typeface="+mn-ea"/>
                  <a:cs typeface="HGMaruGothicMPRO" charset="-128"/>
                </a:rPr>
                <a:t>）</a:t>
              </a:r>
            </a:p>
          </p:txBody>
        </p:sp>
        <p:sp>
          <p:nvSpPr>
            <p:cNvPr id="2" name="正方形/長方形 1"/>
            <p:cNvSpPr/>
            <p:nvPr/>
          </p:nvSpPr>
          <p:spPr>
            <a:xfrm>
              <a:off x="4446298" y="991457"/>
              <a:ext cx="947695" cy="307777"/>
            </a:xfrm>
            <a:prstGeom prst="rect">
              <a:avLst/>
            </a:prstGeom>
          </p:spPr>
          <p:txBody>
            <a:bodyPr wrap="none">
              <a:spAutoFit/>
            </a:bodyPr>
            <a:lstStyle/>
            <a:p>
              <a:r>
                <a:rPr lang="ja-JP" altLang="en-US" sz="1400" dirty="0">
                  <a:solidFill>
                    <a:srgbClr val="000000"/>
                  </a:solidFill>
                  <a:latin typeface="+mn-ea"/>
                  <a:cs typeface="HG丸ｺﾞｼｯｸM-PRO"/>
                </a:rPr>
                <a:t>（</a:t>
              </a:r>
              <a:r>
                <a:rPr lang="en-US" altLang="ja-JP" sz="1400" dirty="0">
                  <a:solidFill>
                    <a:srgbClr val="000000"/>
                  </a:solidFill>
                  <a:latin typeface="+mn-ea"/>
                  <a:cs typeface="HG丸ｺﾞｼｯｸM-PRO"/>
                </a:rPr>
                <a:t>25</a:t>
              </a:r>
              <a:r>
                <a:rPr lang="ja-JP" altLang="en-US" sz="1400" dirty="0">
                  <a:solidFill>
                    <a:srgbClr val="000000"/>
                  </a:solidFill>
                  <a:latin typeface="+mn-ea"/>
                  <a:cs typeface="HG丸ｺﾞｼｯｸM-PRO"/>
                </a:rPr>
                <a:t>名）</a:t>
              </a:r>
            </a:p>
          </p:txBody>
        </p:sp>
        <p:sp>
          <p:nvSpPr>
            <p:cNvPr id="59" name="正方形/長方形 58"/>
            <p:cNvSpPr/>
            <p:nvPr/>
          </p:nvSpPr>
          <p:spPr>
            <a:xfrm>
              <a:off x="4446298" y="2006973"/>
              <a:ext cx="835485" cy="307777"/>
            </a:xfrm>
            <a:prstGeom prst="rect">
              <a:avLst/>
            </a:prstGeom>
          </p:spPr>
          <p:txBody>
            <a:bodyPr wrap="none">
              <a:spAutoFit/>
            </a:bodyPr>
            <a:lstStyle/>
            <a:p>
              <a:r>
                <a:rPr lang="ja-JP" altLang="en-US" sz="1400" dirty="0">
                  <a:solidFill>
                    <a:srgbClr val="000000"/>
                  </a:solidFill>
                  <a:latin typeface="+mn-ea"/>
                  <a:cs typeface="HG丸ｺﾞｼｯｸM-PRO"/>
                </a:rPr>
                <a:t>（</a:t>
              </a:r>
              <a:r>
                <a:rPr lang="en-US" altLang="ja-JP" sz="1400" dirty="0">
                  <a:solidFill>
                    <a:srgbClr val="000000"/>
                  </a:solidFill>
                  <a:latin typeface="+mn-ea"/>
                  <a:cs typeface="HG丸ｺﾞｼｯｸM-PRO"/>
                </a:rPr>
                <a:t>7</a:t>
              </a:r>
              <a:r>
                <a:rPr lang="ja-JP" altLang="en-US" sz="1400" dirty="0">
                  <a:solidFill>
                    <a:srgbClr val="000000"/>
                  </a:solidFill>
                  <a:latin typeface="+mn-ea"/>
                  <a:cs typeface="HG丸ｺﾞｼｯｸM-PRO"/>
                </a:rPr>
                <a:t>名）</a:t>
              </a:r>
            </a:p>
          </p:txBody>
        </p:sp>
        <p:sp>
          <p:nvSpPr>
            <p:cNvPr id="60" name="正方形/長方形 59"/>
            <p:cNvSpPr/>
            <p:nvPr/>
          </p:nvSpPr>
          <p:spPr>
            <a:xfrm>
              <a:off x="4446298" y="4037278"/>
              <a:ext cx="947695" cy="307777"/>
            </a:xfrm>
            <a:prstGeom prst="rect">
              <a:avLst/>
            </a:prstGeom>
          </p:spPr>
          <p:txBody>
            <a:bodyPr wrap="none">
              <a:spAutoFit/>
            </a:bodyPr>
            <a:lstStyle/>
            <a:p>
              <a:r>
                <a:rPr lang="ja-JP" altLang="en-US" sz="1400" dirty="0">
                  <a:solidFill>
                    <a:srgbClr val="000000"/>
                  </a:solidFill>
                  <a:latin typeface="+mn-ea"/>
                  <a:cs typeface="HG丸ｺﾞｼｯｸM-PRO"/>
                </a:rPr>
                <a:t>（</a:t>
              </a:r>
              <a:r>
                <a:rPr lang="en-US" altLang="ja-JP" sz="1400" dirty="0">
                  <a:solidFill>
                    <a:srgbClr val="000000"/>
                  </a:solidFill>
                  <a:latin typeface="+mn-ea"/>
                  <a:cs typeface="HG丸ｺﾞｼｯｸM-PRO"/>
                </a:rPr>
                <a:t>49</a:t>
              </a:r>
              <a:r>
                <a:rPr lang="ja-JP" altLang="en-US" sz="1400" dirty="0">
                  <a:solidFill>
                    <a:srgbClr val="000000"/>
                  </a:solidFill>
                  <a:latin typeface="+mn-ea"/>
                  <a:cs typeface="HG丸ｺﾞｼｯｸM-PRO"/>
                </a:rPr>
                <a:t>名）</a:t>
              </a:r>
            </a:p>
          </p:txBody>
        </p:sp>
        <p:sp>
          <p:nvSpPr>
            <p:cNvPr id="61" name="正方形/長方形 60"/>
            <p:cNvSpPr/>
            <p:nvPr/>
          </p:nvSpPr>
          <p:spPr>
            <a:xfrm>
              <a:off x="4446298" y="5488843"/>
              <a:ext cx="947695" cy="307777"/>
            </a:xfrm>
            <a:prstGeom prst="rect">
              <a:avLst/>
            </a:prstGeom>
          </p:spPr>
          <p:txBody>
            <a:bodyPr wrap="none">
              <a:spAutoFit/>
            </a:bodyPr>
            <a:lstStyle/>
            <a:p>
              <a:r>
                <a:rPr lang="ja-JP" altLang="en-US" sz="1400" dirty="0">
                  <a:solidFill>
                    <a:srgbClr val="000000"/>
                  </a:solidFill>
                  <a:latin typeface="+mn-ea"/>
                  <a:cs typeface="HG丸ｺﾞｼｯｸM-PRO"/>
                </a:rPr>
                <a:t>（</a:t>
              </a:r>
              <a:r>
                <a:rPr lang="en-US" altLang="ja-JP" sz="1400" dirty="0">
                  <a:solidFill>
                    <a:srgbClr val="000000"/>
                  </a:solidFill>
                  <a:latin typeface="+mn-ea"/>
                  <a:cs typeface="HG丸ｺﾞｼｯｸM-PRO"/>
                </a:rPr>
                <a:t>61</a:t>
              </a:r>
              <a:r>
                <a:rPr lang="ja-JP" altLang="en-US" sz="1400" dirty="0">
                  <a:solidFill>
                    <a:srgbClr val="000000"/>
                  </a:solidFill>
                  <a:latin typeface="+mn-ea"/>
                  <a:cs typeface="HG丸ｺﾞｼｯｸM-PRO"/>
                </a:rPr>
                <a:t>名）</a:t>
              </a:r>
            </a:p>
          </p:txBody>
        </p:sp>
        <p:grpSp>
          <p:nvGrpSpPr>
            <p:cNvPr id="64" name="グループ化 63">
              <a:extLst>
                <a:ext uri="{FF2B5EF4-FFF2-40B4-BE49-F238E27FC236}">
                  <a16:creationId xmlns:a16="http://schemas.microsoft.com/office/drawing/2014/main" id="{088920FE-A71D-5C43-966E-474C60AE84F1}"/>
                </a:ext>
              </a:extLst>
            </p:cNvPr>
            <p:cNvGrpSpPr/>
            <p:nvPr/>
          </p:nvGrpSpPr>
          <p:grpSpPr>
            <a:xfrm>
              <a:off x="4330512" y="2344762"/>
              <a:ext cx="3600274" cy="745386"/>
              <a:chOff x="1252790" y="2166279"/>
              <a:chExt cx="2864947" cy="745386"/>
            </a:xfrm>
          </p:grpSpPr>
          <p:sp>
            <p:nvSpPr>
              <p:cNvPr id="67" name="Line 32">
                <a:extLst>
                  <a:ext uri="{FF2B5EF4-FFF2-40B4-BE49-F238E27FC236}">
                    <a16:creationId xmlns:a16="http://schemas.microsoft.com/office/drawing/2014/main" id="{4E0C3F5E-AA80-7E47-8E88-63D1A47E8B5A}"/>
                  </a:ext>
                </a:extLst>
              </p:cNvPr>
              <p:cNvSpPr>
                <a:spLocks noChangeShapeType="1"/>
              </p:cNvSpPr>
              <p:nvPr/>
            </p:nvSpPr>
            <p:spPr bwMode="auto">
              <a:xfrm flipH="1">
                <a:off x="2421537" y="2309502"/>
                <a:ext cx="603" cy="498153"/>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68" name="Line 33">
                <a:extLst>
                  <a:ext uri="{FF2B5EF4-FFF2-40B4-BE49-F238E27FC236}">
                    <a16:creationId xmlns:a16="http://schemas.microsoft.com/office/drawing/2014/main" id="{AA2FE71B-2A6F-6445-A5CF-36EECBC015CB}"/>
                  </a:ext>
                </a:extLst>
              </p:cNvPr>
              <p:cNvSpPr>
                <a:spLocks noChangeShapeType="1"/>
              </p:cNvSpPr>
              <p:nvPr/>
            </p:nvSpPr>
            <p:spPr bwMode="auto">
              <a:xfrm>
                <a:off x="2421537" y="2311463"/>
                <a:ext cx="180000"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70" name="Rectangle 9">
                <a:extLst>
                  <a:ext uri="{FF2B5EF4-FFF2-40B4-BE49-F238E27FC236}">
                    <a16:creationId xmlns:a16="http://schemas.microsoft.com/office/drawing/2014/main" id="{6FD0455D-61C6-7E40-8DEE-3715669B1D04}"/>
                  </a:ext>
                </a:extLst>
              </p:cNvPr>
              <p:cNvSpPr>
                <a:spLocks noChangeArrowheads="1"/>
              </p:cNvSpPr>
              <p:nvPr/>
            </p:nvSpPr>
            <p:spPr bwMode="auto">
              <a:xfrm>
                <a:off x="2599562" y="2603888"/>
                <a:ext cx="1518175"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疫学解析研究課　</a:t>
                </a:r>
                <a:r>
                  <a:rPr lang="en-US" altLang="ja-JP" sz="1400" dirty="0">
                    <a:solidFill>
                      <a:srgbClr val="000000"/>
                    </a:solidFill>
                    <a:latin typeface="+mn-ea"/>
                    <a:ea typeface="+mn-ea"/>
                    <a:cs typeface="HG丸ｺﾞｼｯｸM-PRO"/>
                  </a:rPr>
                  <a:t>2</a:t>
                </a:r>
                <a:r>
                  <a:rPr lang="ja-JP" altLang="en-US" sz="1400" dirty="0">
                    <a:solidFill>
                      <a:srgbClr val="000000"/>
                    </a:solidFill>
                    <a:latin typeface="+mn-ea"/>
                    <a:ea typeface="+mn-ea"/>
                    <a:cs typeface="HG丸ｺﾞｼｯｸM-PRO"/>
                  </a:rPr>
                  <a:t>名</a:t>
                </a:r>
              </a:p>
            </p:txBody>
          </p:sp>
          <p:sp>
            <p:nvSpPr>
              <p:cNvPr id="71" name="Rectangle 9">
                <a:extLst>
                  <a:ext uri="{FF2B5EF4-FFF2-40B4-BE49-F238E27FC236}">
                    <a16:creationId xmlns:a16="http://schemas.microsoft.com/office/drawing/2014/main" id="{782CD8BA-AC0A-8142-B5C3-29535675B7BD}"/>
                  </a:ext>
                </a:extLst>
              </p:cNvPr>
              <p:cNvSpPr>
                <a:spLocks noChangeArrowheads="1"/>
              </p:cNvSpPr>
              <p:nvPr/>
            </p:nvSpPr>
            <p:spPr bwMode="auto">
              <a:xfrm>
                <a:off x="2595688" y="2166279"/>
                <a:ext cx="1522049"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健康危機管理課　</a:t>
                </a:r>
                <a:r>
                  <a:rPr lang="en-US" altLang="ja-JP" sz="1400" dirty="0">
                    <a:solidFill>
                      <a:srgbClr val="000000"/>
                    </a:solidFill>
                    <a:latin typeface="+mn-ea"/>
                    <a:ea typeface="+mn-ea"/>
                    <a:cs typeface="HG丸ｺﾞｼｯｸM-PRO"/>
                  </a:rPr>
                  <a:t>8</a:t>
                </a:r>
                <a:r>
                  <a:rPr lang="ja-JP" altLang="en-US" sz="1400" dirty="0">
                    <a:solidFill>
                      <a:srgbClr val="000000"/>
                    </a:solidFill>
                    <a:latin typeface="+mn-ea"/>
                    <a:ea typeface="+mn-ea"/>
                    <a:cs typeface="HG丸ｺﾞｼｯｸM-PRO"/>
                  </a:rPr>
                  <a:t>名</a:t>
                </a:r>
              </a:p>
            </p:txBody>
          </p:sp>
          <p:sp>
            <p:nvSpPr>
              <p:cNvPr id="72" name="Rectangle 5">
                <a:extLst>
                  <a:ext uri="{FF2B5EF4-FFF2-40B4-BE49-F238E27FC236}">
                    <a16:creationId xmlns:a16="http://schemas.microsoft.com/office/drawing/2014/main" id="{5AE5C235-304F-644C-8EEA-B482B432A4B6}"/>
                  </a:ext>
                </a:extLst>
              </p:cNvPr>
              <p:cNvSpPr>
                <a:spLocks noChangeArrowheads="1"/>
              </p:cNvSpPr>
              <p:nvPr/>
            </p:nvSpPr>
            <p:spPr bwMode="auto">
              <a:xfrm>
                <a:off x="1252790" y="2404689"/>
                <a:ext cx="102934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公衆衛生部</a:t>
                </a:r>
              </a:p>
            </p:txBody>
          </p:sp>
        </p:grpSp>
        <p:sp>
          <p:nvSpPr>
            <p:cNvPr id="75" name="正方形/長方形 74">
              <a:extLst>
                <a:ext uri="{FF2B5EF4-FFF2-40B4-BE49-F238E27FC236}">
                  <a16:creationId xmlns:a16="http://schemas.microsoft.com/office/drawing/2014/main" id="{517501CD-C89C-4A41-B9D5-A2C37ACAB97A}"/>
                </a:ext>
              </a:extLst>
            </p:cNvPr>
            <p:cNvSpPr/>
            <p:nvPr/>
          </p:nvSpPr>
          <p:spPr>
            <a:xfrm>
              <a:off x="4446298" y="2914027"/>
              <a:ext cx="947695" cy="307777"/>
            </a:xfrm>
            <a:prstGeom prst="rect">
              <a:avLst/>
            </a:prstGeom>
          </p:spPr>
          <p:txBody>
            <a:bodyPr wrap="none">
              <a:spAutoFit/>
            </a:bodyPr>
            <a:lstStyle/>
            <a:p>
              <a:r>
                <a:rPr lang="ja-JP" altLang="en-US" sz="1400" dirty="0">
                  <a:solidFill>
                    <a:srgbClr val="000000"/>
                  </a:solidFill>
                  <a:latin typeface="+mn-ea"/>
                  <a:cs typeface="HG丸ｺﾞｼｯｸM-PRO"/>
                </a:rPr>
                <a:t>（</a:t>
              </a:r>
              <a:r>
                <a:rPr lang="en-US" altLang="ja-JP" sz="1400" dirty="0">
                  <a:solidFill>
                    <a:srgbClr val="000000"/>
                  </a:solidFill>
                  <a:latin typeface="+mn-ea"/>
                  <a:cs typeface="HG丸ｺﾞｼｯｸM-PRO"/>
                </a:rPr>
                <a:t>10</a:t>
              </a:r>
              <a:r>
                <a:rPr lang="ja-JP" altLang="en-US" sz="1400" dirty="0">
                  <a:solidFill>
                    <a:srgbClr val="000000"/>
                  </a:solidFill>
                  <a:latin typeface="+mn-ea"/>
                  <a:cs typeface="HG丸ｺﾞｼｯｸM-PRO"/>
                </a:rPr>
                <a:t>名）</a:t>
              </a:r>
            </a:p>
          </p:txBody>
        </p:sp>
        <p:sp>
          <p:nvSpPr>
            <p:cNvPr id="78" name="Line 33"/>
            <p:cNvSpPr>
              <a:spLocks noChangeShapeType="1"/>
            </p:cNvSpPr>
            <p:nvPr/>
          </p:nvSpPr>
          <p:spPr bwMode="auto">
            <a:xfrm>
              <a:off x="5817831" y="2133107"/>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109" name="Line 33"/>
            <p:cNvSpPr>
              <a:spLocks noChangeShapeType="1"/>
            </p:cNvSpPr>
            <p:nvPr/>
          </p:nvSpPr>
          <p:spPr bwMode="auto">
            <a:xfrm>
              <a:off x="5795578" y="298613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cs typeface="HG丸ｺﾞｼｯｸM-PRO"/>
              </a:endParaRPr>
            </a:p>
          </p:txBody>
        </p:sp>
        <p:sp>
          <p:nvSpPr>
            <p:cNvPr id="122" name="Rectangle 5">
              <a:extLst>
                <a:ext uri="{FF2B5EF4-FFF2-40B4-BE49-F238E27FC236}">
                  <a16:creationId xmlns:a16="http://schemas.microsoft.com/office/drawing/2014/main" id="{5AE5C235-304F-644C-8EEA-B482B432A4B6}"/>
                </a:ext>
              </a:extLst>
            </p:cNvPr>
            <p:cNvSpPr>
              <a:spLocks noChangeArrowheads="1"/>
            </p:cNvSpPr>
            <p:nvPr/>
          </p:nvSpPr>
          <p:spPr bwMode="auto">
            <a:xfrm>
              <a:off x="1566899" y="1667057"/>
              <a:ext cx="1800333" cy="2154436"/>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1400" dirty="0">
                  <a:solidFill>
                    <a:srgbClr val="000000"/>
                  </a:solidFill>
                  <a:latin typeface="+mn-ea"/>
                  <a:ea typeface="+mn-ea"/>
                  <a:cs typeface="HG丸ｺﾞｼｯｸM-PRO"/>
                </a:rPr>
                <a:t>【</a:t>
              </a:r>
              <a:r>
                <a:rPr lang="ja-JP" altLang="en-US" sz="1400" dirty="0">
                  <a:solidFill>
                    <a:srgbClr val="000000"/>
                  </a:solidFill>
                  <a:latin typeface="+mn-ea"/>
                  <a:ea typeface="+mn-ea"/>
                  <a:cs typeface="HG丸ｺﾞｼｯｸM-PRO"/>
                </a:rPr>
                <a:t>役員</a:t>
              </a:r>
              <a:r>
                <a:rPr lang="en-US" altLang="ja-JP" sz="1400" dirty="0">
                  <a:solidFill>
                    <a:srgbClr val="000000"/>
                  </a:solidFill>
                  <a:latin typeface="+mn-ea"/>
                  <a:ea typeface="+mn-ea"/>
                  <a:cs typeface="HG丸ｺﾞｼｯｸM-PRO"/>
                </a:rPr>
                <a:t>】</a:t>
              </a:r>
            </a:p>
            <a:p>
              <a:endParaRPr lang="en-US" altLang="ja-JP" sz="8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理事長</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副理事長</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監事</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2</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（非常勤）</a:t>
              </a:r>
              <a:endParaRPr lang="en-US" altLang="ja-JP" sz="1400" dirty="0">
                <a:solidFill>
                  <a:srgbClr val="000000"/>
                </a:solidFill>
                <a:latin typeface="+mn-ea"/>
                <a:ea typeface="+mn-ea"/>
                <a:cs typeface="HG丸ｺﾞｼｯｸM-PRO"/>
              </a:endParaRPr>
            </a:p>
          </p:txBody>
        </p:sp>
      </p:grpSp>
      <p:sp>
        <p:nvSpPr>
          <p:cNvPr id="6" name="角丸四角形 5"/>
          <p:cNvSpPr/>
          <p:nvPr/>
        </p:nvSpPr>
        <p:spPr>
          <a:xfrm>
            <a:off x="299737" y="6032865"/>
            <a:ext cx="3106937" cy="514331"/>
          </a:xfrm>
          <a:prstGeom prst="roundRect">
            <a:avLst/>
          </a:prstGeom>
          <a:no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69" name="正方形/長方形 68">
            <a:extLst>
              <a:ext uri="{FF2B5EF4-FFF2-40B4-BE49-F238E27FC236}">
                <a16:creationId xmlns:a16="http://schemas.microsoft.com/office/drawing/2014/main" id="{9281DFAE-707C-E242-9B1E-E4943EDFBD02}"/>
              </a:ext>
            </a:extLst>
          </p:cNvPr>
          <p:cNvSpPr/>
          <p:nvPr/>
        </p:nvSpPr>
        <p:spPr>
          <a:xfrm>
            <a:off x="8593282" y="11128"/>
            <a:ext cx="550718"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19</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cxnSp>
        <p:nvCxnSpPr>
          <p:cNvPr id="76" name="直線コネクタ 75">
            <a:extLst>
              <a:ext uri="{FF2B5EF4-FFF2-40B4-BE49-F238E27FC236}">
                <a16:creationId xmlns:a16="http://schemas.microsoft.com/office/drawing/2014/main" id="{6762DE88-B604-514E-B07E-680784ADC14D}"/>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0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315E2BA-9A3E-3541-8864-340D0BE1D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632" y="514364"/>
            <a:ext cx="3984213" cy="5661214"/>
          </a:xfrm>
          <a:prstGeom prst="rect">
            <a:avLst/>
          </a:prstGeom>
        </p:spPr>
      </p:pic>
      <p:sp>
        <p:nvSpPr>
          <p:cNvPr id="31" name="テキスト ボックス 30">
            <a:extLst>
              <a:ext uri="{FF2B5EF4-FFF2-40B4-BE49-F238E27FC236}">
                <a16:creationId xmlns:a16="http://schemas.microsoft.com/office/drawing/2014/main" id="{20400137-4379-A94D-9185-0962EB49901E}"/>
              </a:ext>
            </a:extLst>
          </p:cNvPr>
          <p:cNvSpPr txBox="1"/>
          <p:nvPr/>
        </p:nvSpPr>
        <p:spPr>
          <a:xfrm>
            <a:off x="675900" y="5992204"/>
            <a:ext cx="5890441" cy="738664"/>
          </a:xfrm>
          <a:prstGeom prst="rect">
            <a:avLst/>
          </a:prstGeom>
          <a:noFill/>
        </p:spPr>
        <p:txBody>
          <a:bodyPr wrap="square" rtlCol="0">
            <a:spAutoFit/>
          </a:bodyPr>
          <a:lstStyle/>
          <a:p>
            <a:r>
              <a:rPr kumimoji="1" lang="ja-JP" altLang="en-US" sz="1400" dirty="0">
                <a:latin typeface="+mn-ea"/>
              </a:rPr>
              <a:t>地方衛生研究所（大安研、堺市、東大阪市）</a:t>
            </a:r>
            <a:endParaRPr kumimoji="1" lang="en-US" altLang="ja-JP" sz="1400" dirty="0">
              <a:latin typeface="+mn-ea"/>
            </a:endParaRPr>
          </a:p>
          <a:p>
            <a:r>
              <a:rPr kumimoji="1" lang="ja-JP" altLang="en-US" sz="1400" dirty="0">
                <a:latin typeface="+mn-ea"/>
              </a:rPr>
              <a:t>保健所（府内</a:t>
            </a:r>
            <a:r>
              <a:rPr kumimoji="1" lang="en-US" altLang="ja-JP" sz="1400" dirty="0" smtClean="0">
                <a:latin typeface="+mn-ea"/>
              </a:rPr>
              <a:t>9</a:t>
            </a:r>
            <a:r>
              <a:rPr kumimoji="1" lang="ja-JP" altLang="en-US" sz="1400" dirty="0">
                <a:latin typeface="+mn-ea"/>
              </a:rPr>
              <a:t>ヶ</a:t>
            </a:r>
            <a:r>
              <a:rPr kumimoji="1" lang="ja-JP" altLang="en-US" sz="1400" dirty="0" smtClean="0">
                <a:latin typeface="+mn-ea"/>
              </a:rPr>
              <a:t>所、</a:t>
            </a:r>
            <a:r>
              <a:rPr kumimoji="1" lang="ja-JP" altLang="en-US" sz="1400" dirty="0">
                <a:latin typeface="+mn-ea"/>
              </a:rPr>
              <a:t>大阪市（</a:t>
            </a:r>
            <a:r>
              <a:rPr kumimoji="1" lang="en-US" altLang="ja-JP" sz="1400" dirty="0">
                <a:latin typeface="+mn-ea"/>
              </a:rPr>
              <a:t>1</a:t>
            </a:r>
            <a:r>
              <a:rPr kumimoji="1" lang="ja-JP" altLang="en-US" sz="1400" dirty="0">
                <a:latin typeface="+mn-ea"/>
              </a:rPr>
              <a:t>）、堺市（</a:t>
            </a:r>
            <a:r>
              <a:rPr kumimoji="1" lang="en-US" altLang="ja-JP" sz="1400" dirty="0">
                <a:latin typeface="+mn-ea"/>
              </a:rPr>
              <a:t>1</a:t>
            </a:r>
            <a:r>
              <a:rPr kumimoji="1" lang="ja-JP" altLang="en-US" sz="1400" dirty="0">
                <a:latin typeface="+mn-ea"/>
              </a:rPr>
              <a:t>）、中核市（</a:t>
            </a:r>
            <a:r>
              <a:rPr kumimoji="1" lang="en-US" altLang="ja-JP" sz="1400" dirty="0">
                <a:latin typeface="+mn-ea"/>
              </a:rPr>
              <a:t>7</a:t>
            </a:r>
            <a:r>
              <a:rPr kumimoji="1" lang="ja-JP" altLang="en-US" sz="1400" dirty="0">
                <a:latin typeface="+mn-ea"/>
              </a:rPr>
              <a:t>））</a:t>
            </a:r>
            <a:endParaRPr kumimoji="1" lang="en-US" altLang="ja-JP" sz="1400" dirty="0">
              <a:latin typeface="+mn-ea"/>
            </a:endParaRPr>
          </a:p>
          <a:p>
            <a:r>
              <a:rPr kumimoji="1" lang="ja-JP" altLang="en-US" sz="1400" dirty="0">
                <a:latin typeface="+mn-ea"/>
              </a:rPr>
              <a:t>　各自治体で保健センター等有り（例：大阪市</a:t>
            </a:r>
            <a:r>
              <a:rPr kumimoji="1" lang="en-US" altLang="ja-JP" sz="1400" dirty="0">
                <a:latin typeface="+mn-ea"/>
              </a:rPr>
              <a:t>24</a:t>
            </a:r>
            <a:r>
              <a:rPr kumimoji="1" lang="ja-JP" altLang="en-US" sz="1400" dirty="0">
                <a:latin typeface="+mn-ea"/>
              </a:rPr>
              <a:t>ヶ所）</a:t>
            </a:r>
          </a:p>
        </p:txBody>
      </p:sp>
      <p:sp>
        <p:nvSpPr>
          <p:cNvPr id="60" name="角丸四角形 59"/>
          <p:cNvSpPr/>
          <p:nvPr/>
        </p:nvSpPr>
        <p:spPr>
          <a:xfrm>
            <a:off x="467976" y="4389014"/>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 name="テキスト ボックス 4"/>
          <p:cNvSpPr txBox="1">
            <a:spLocks noChangeArrowheads="1"/>
          </p:cNvSpPr>
          <p:nvPr/>
        </p:nvSpPr>
        <p:spPr bwMode="auto">
          <a:xfrm>
            <a:off x="284534" y="810916"/>
            <a:ext cx="2993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42900" indent="-342900">
              <a:buFont typeface="Wingdings" pitchFamily="2" charset="2"/>
              <a:buChar char="n"/>
            </a:pPr>
            <a:r>
              <a:rPr lang="ja-JP" altLang="en-US" dirty="0">
                <a:latin typeface="HGP創英角ｺﾞｼｯｸUB" panose="020B0900000000000000" pitchFamily="50" charset="-128"/>
                <a:ea typeface="HGP創英角ｺﾞｼｯｸUB" panose="020B0900000000000000" pitchFamily="50" charset="-128"/>
                <a:cs typeface="HG丸ｺﾞｼｯｸM-PRO"/>
              </a:rPr>
              <a:t>保健所等との連携</a:t>
            </a:r>
          </a:p>
        </p:txBody>
      </p:sp>
      <p:sp>
        <p:nvSpPr>
          <p:cNvPr id="13" name="テキスト ボックス 12"/>
          <p:cNvSpPr txBox="1"/>
          <p:nvPr/>
        </p:nvSpPr>
        <p:spPr>
          <a:xfrm>
            <a:off x="1802989" y="5175989"/>
            <a:ext cx="954107" cy="400110"/>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000" dirty="0">
                <a:solidFill>
                  <a:schemeClr val="bg1"/>
                </a:solidFill>
              </a:rPr>
              <a:t>地衛研</a:t>
            </a:r>
          </a:p>
        </p:txBody>
      </p:sp>
      <p:sp>
        <p:nvSpPr>
          <p:cNvPr id="14" name="テキスト ボックス 13"/>
          <p:cNvSpPr txBox="1"/>
          <p:nvPr/>
        </p:nvSpPr>
        <p:spPr>
          <a:xfrm>
            <a:off x="1802989" y="3552684"/>
            <a:ext cx="954107" cy="400110"/>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000" dirty="0">
                <a:solidFill>
                  <a:schemeClr val="bg1"/>
                </a:solidFill>
              </a:rPr>
              <a:t>保健所</a:t>
            </a:r>
          </a:p>
        </p:txBody>
      </p:sp>
      <p:sp>
        <p:nvSpPr>
          <p:cNvPr id="16" name="テキスト ボックス 15"/>
          <p:cNvSpPr txBox="1"/>
          <p:nvPr/>
        </p:nvSpPr>
        <p:spPr>
          <a:xfrm>
            <a:off x="1297632" y="1641510"/>
            <a:ext cx="1980029" cy="400110"/>
          </a:xfrm>
          <a:prstGeom prst="rect">
            <a:avLst/>
          </a:prstGeom>
          <a:solidFill>
            <a:schemeClr val="accent1">
              <a:lumMod val="75000"/>
            </a:schemeClr>
          </a:solidFill>
          <a:ln w="12700">
            <a:solidFill>
              <a:schemeClr val="tx1"/>
            </a:solidFill>
          </a:ln>
        </p:spPr>
        <p:txBody>
          <a:bodyPr wrap="none" rtlCol="0">
            <a:spAutoFit/>
          </a:bodyPr>
          <a:lstStyle/>
          <a:p>
            <a:r>
              <a:rPr lang="ja-JP" altLang="en-US" sz="2000" dirty="0">
                <a:solidFill>
                  <a:schemeClr val="bg1"/>
                </a:solidFill>
              </a:rPr>
              <a:t>病院・</a:t>
            </a:r>
            <a:r>
              <a:rPr kumimoji="1" lang="ja-JP" altLang="en-US" sz="2000" dirty="0">
                <a:solidFill>
                  <a:schemeClr val="bg1"/>
                </a:solidFill>
              </a:rPr>
              <a:t>飲食店等</a:t>
            </a:r>
          </a:p>
        </p:txBody>
      </p:sp>
      <p:cxnSp>
        <p:nvCxnSpPr>
          <p:cNvPr id="19" name="直線矢印コネクタ 18"/>
          <p:cNvCxnSpPr/>
          <p:nvPr/>
        </p:nvCxnSpPr>
        <p:spPr>
          <a:xfrm flipH="1" flipV="1">
            <a:off x="2394478" y="2526563"/>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530909" y="2781736"/>
            <a:ext cx="1338828" cy="369332"/>
          </a:xfrm>
          <a:prstGeom prst="rect">
            <a:avLst/>
          </a:prstGeom>
          <a:noFill/>
          <a:ln w="12700">
            <a:noFill/>
          </a:ln>
        </p:spPr>
        <p:txBody>
          <a:bodyPr wrap="none" rtlCol="0">
            <a:spAutoFit/>
          </a:bodyPr>
          <a:lstStyle/>
          <a:p>
            <a:r>
              <a:rPr kumimoji="1" lang="ja-JP" altLang="en-US" dirty="0"/>
              <a:t>検体</a:t>
            </a:r>
            <a:r>
              <a:rPr lang="ja-JP" altLang="en-US" dirty="0"/>
              <a:t>・情報</a:t>
            </a:r>
            <a:endParaRPr kumimoji="1" lang="ja-JP" altLang="en-US" dirty="0"/>
          </a:p>
        </p:txBody>
      </p:sp>
      <p:sp>
        <p:nvSpPr>
          <p:cNvPr id="49" name="テキスト ボックス 48"/>
          <p:cNvSpPr txBox="1"/>
          <p:nvPr/>
        </p:nvSpPr>
        <p:spPr>
          <a:xfrm>
            <a:off x="588617" y="4392159"/>
            <a:ext cx="1107996" cy="369332"/>
          </a:xfrm>
          <a:prstGeom prst="rect">
            <a:avLst/>
          </a:prstGeom>
          <a:noFill/>
          <a:ln w="12700">
            <a:noFill/>
          </a:ln>
        </p:spPr>
        <p:txBody>
          <a:bodyPr wrap="none" rtlCol="0">
            <a:spAutoFit/>
          </a:bodyPr>
          <a:lstStyle/>
          <a:p>
            <a:r>
              <a:rPr kumimoji="1" lang="ja-JP" altLang="en-US" dirty="0"/>
              <a:t>検査依頼</a:t>
            </a:r>
          </a:p>
        </p:txBody>
      </p:sp>
      <p:sp>
        <p:nvSpPr>
          <p:cNvPr id="51" name="テキスト ボックス 50"/>
          <p:cNvSpPr txBox="1"/>
          <p:nvPr/>
        </p:nvSpPr>
        <p:spPr>
          <a:xfrm>
            <a:off x="2800128" y="4389014"/>
            <a:ext cx="2262158" cy="369332"/>
          </a:xfrm>
          <a:prstGeom prst="rect">
            <a:avLst/>
          </a:prstGeom>
          <a:noFill/>
          <a:ln w="12700">
            <a:noFill/>
          </a:ln>
        </p:spPr>
        <p:txBody>
          <a:bodyPr wrap="none" rtlCol="0">
            <a:spAutoFit/>
          </a:bodyPr>
          <a:lstStyle/>
          <a:p>
            <a:r>
              <a:rPr kumimoji="1" lang="ja-JP" altLang="en-US" dirty="0"/>
              <a:t>結果通知・情報提供</a:t>
            </a:r>
          </a:p>
        </p:txBody>
      </p:sp>
      <p:cxnSp>
        <p:nvCxnSpPr>
          <p:cNvPr id="52" name="直線矢印コネクタ 51"/>
          <p:cNvCxnSpPr/>
          <p:nvPr/>
        </p:nvCxnSpPr>
        <p:spPr>
          <a:xfrm>
            <a:off x="2191468" y="2545399"/>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テキスト ボックス 52"/>
          <p:cNvSpPr txBox="1"/>
          <p:nvPr/>
        </p:nvSpPr>
        <p:spPr>
          <a:xfrm>
            <a:off x="2834509" y="2776262"/>
            <a:ext cx="2492990" cy="369332"/>
          </a:xfrm>
          <a:prstGeom prst="rect">
            <a:avLst/>
          </a:prstGeom>
          <a:noFill/>
          <a:ln w="12700">
            <a:noFill/>
          </a:ln>
        </p:spPr>
        <p:txBody>
          <a:bodyPr wrap="none" rtlCol="0">
            <a:spAutoFit/>
          </a:bodyPr>
          <a:lstStyle/>
          <a:p>
            <a:r>
              <a:rPr lang="ja-JP" altLang="en-US" dirty="0"/>
              <a:t>指導・処分・情報提供</a:t>
            </a:r>
            <a:endParaRPr kumimoji="1" lang="ja-JP" altLang="en-US" dirty="0"/>
          </a:p>
        </p:txBody>
      </p:sp>
      <p:sp>
        <p:nvSpPr>
          <p:cNvPr id="63" name="角丸四角形 62"/>
          <p:cNvSpPr/>
          <p:nvPr/>
        </p:nvSpPr>
        <p:spPr>
          <a:xfrm>
            <a:off x="2834509" y="4381364"/>
            <a:ext cx="2171653"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4" name="角丸四角形 63"/>
          <p:cNvSpPr/>
          <p:nvPr/>
        </p:nvSpPr>
        <p:spPr>
          <a:xfrm>
            <a:off x="520549" y="2759266"/>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5" name="角丸四角形 64"/>
          <p:cNvSpPr/>
          <p:nvPr/>
        </p:nvSpPr>
        <p:spPr>
          <a:xfrm>
            <a:off x="2848558" y="2736123"/>
            <a:ext cx="2422567" cy="387939"/>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6" name="テキスト ボックス 65"/>
          <p:cNvSpPr txBox="1"/>
          <p:nvPr/>
        </p:nvSpPr>
        <p:spPr>
          <a:xfrm>
            <a:off x="980306" y="2145698"/>
            <a:ext cx="4108817" cy="369332"/>
          </a:xfrm>
          <a:prstGeom prst="rect">
            <a:avLst/>
          </a:prstGeom>
          <a:noFill/>
          <a:ln w="12700">
            <a:noFill/>
          </a:ln>
        </p:spPr>
        <p:txBody>
          <a:bodyPr wrap="none" rtlCol="0">
            <a:spAutoFit/>
          </a:bodyPr>
          <a:lstStyle/>
          <a:p>
            <a:r>
              <a:rPr kumimoji="1" lang="ja-JP" altLang="en-US" dirty="0"/>
              <a:t>感染症・食中毒に係る検査、収去検査</a:t>
            </a:r>
          </a:p>
        </p:txBody>
      </p:sp>
      <p:cxnSp>
        <p:nvCxnSpPr>
          <p:cNvPr id="24" name="直線矢印コネクタ 23"/>
          <p:cNvCxnSpPr/>
          <p:nvPr/>
        </p:nvCxnSpPr>
        <p:spPr>
          <a:xfrm flipH="1" flipV="1">
            <a:off x="2392999" y="4159014"/>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2189989" y="4177850"/>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3339758" y="3558388"/>
            <a:ext cx="1947969" cy="400110"/>
          </a:xfrm>
          <a:prstGeom prst="rect">
            <a:avLst/>
          </a:prstGeom>
          <a:noFill/>
        </p:spPr>
        <p:txBody>
          <a:bodyPr wrap="none" rtlCol="0">
            <a:spAutoFit/>
          </a:bodyPr>
          <a:lstStyle/>
          <a:p>
            <a:r>
              <a:rPr lang="en-US" altLang="ja-JP" sz="2000" dirty="0">
                <a:latin typeface="+mn-ea"/>
                <a:ea typeface="+mn-ea"/>
              </a:rPr>
              <a:t>[</a:t>
            </a:r>
            <a:r>
              <a:rPr lang="ja-JP" altLang="en-US" sz="2000" dirty="0">
                <a:latin typeface="+mn-ea"/>
                <a:ea typeface="+mn-ea"/>
              </a:rPr>
              <a:t>関係行政部局</a:t>
            </a:r>
            <a:r>
              <a:rPr lang="en-US" altLang="ja-JP" sz="2000" dirty="0">
                <a:latin typeface="+mn-ea"/>
                <a:ea typeface="+mn-ea"/>
              </a:rPr>
              <a:t>]</a:t>
            </a:r>
            <a:endParaRPr kumimoji="1" lang="ja-JP" altLang="en-US" sz="2000" dirty="0">
              <a:latin typeface="+mn-ea"/>
              <a:ea typeface="+mn-ea"/>
            </a:endParaRPr>
          </a:p>
        </p:txBody>
      </p:sp>
      <p:cxnSp>
        <p:nvCxnSpPr>
          <p:cNvPr id="28" name="直線矢印コネクタ 27"/>
          <p:cNvCxnSpPr/>
          <p:nvPr/>
        </p:nvCxnSpPr>
        <p:spPr>
          <a:xfrm flipV="1">
            <a:off x="2938309" y="3674890"/>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H="1" flipV="1">
            <a:off x="2938309" y="3873405"/>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2" name="図 31">
            <a:extLst>
              <a:ext uri="{FF2B5EF4-FFF2-40B4-BE49-F238E27FC236}">
                <a16:creationId xmlns:a16="http://schemas.microsoft.com/office/drawing/2014/main" id="{43F162F6-4CA5-4646-AE2D-EC9A0BFC4AE6}"/>
              </a:ext>
            </a:extLst>
          </p:cNvPr>
          <p:cNvPicPr>
            <a:picLocks noChangeAspect="1"/>
          </p:cNvPicPr>
          <p:nvPr/>
        </p:nvPicPr>
        <p:blipFill>
          <a:blip r:embed="rId3"/>
          <a:stretch>
            <a:fillRect/>
          </a:stretch>
        </p:blipFill>
        <p:spPr>
          <a:xfrm>
            <a:off x="488344" y="6260132"/>
            <a:ext cx="171868" cy="171868"/>
          </a:xfrm>
          <a:prstGeom prst="rect">
            <a:avLst/>
          </a:prstGeom>
        </p:spPr>
      </p:pic>
      <p:pic>
        <p:nvPicPr>
          <p:cNvPr id="33" name="図 32">
            <a:extLst>
              <a:ext uri="{FF2B5EF4-FFF2-40B4-BE49-F238E27FC236}">
                <a16:creationId xmlns:a16="http://schemas.microsoft.com/office/drawing/2014/main" id="{E6340CC1-50E7-3645-9E99-DA354922105C}"/>
              </a:ext>
            </a:extLst>
          </p:cNvPr>
          <p:cNvPicPr>
            <a:picLocks noChangeAspect="1"/>
          </p:cNvPicPr>
          <p:nvPr/>
        </p:nvPicPr>
        <p:blipFill>
          <a:blip r:embed="rId4"/>
          <a:stretch>
            <a:fillRect/>
          </a:stretch>
        </p:blipFill>
        <p:spPr>
          <a:xfrm>
            <a:off x="489074" y="6028202"/>
            <a:ext cx="171138" cy="171138"/>
          </a:xfrm>
          <a:prstGeom prst="rect">
            <a:avLst/>
          </a:prstGeom>
        </p:spPr>
      </p:pic>
      <p:sp>
        <p:nvSpPr>
          <p:cNvPr id="34" name="テキスト ボックス 33">
            <a:extLst>
              <a:ext uri="{FF2B5EF4-FFF2-40B4-BE49-F238E27FC236}">
                <a16:creationId xmlns:a16="http://schemas.microsoft.com/office/drawing/2014/main" id="{CF95F12C-3EF1-F840-B533-63BEA2D177F0}"/>
              </a:ext>
            </a:extLst>
          </p:cNvPr>
          <p:cNvSpPr txBox="1"/>
          <p:nvPr/>
        </p:nvSpPr>
        <p:spPr>
          <a:xfrm>
            <a:off x="8136554" y="3674890"/>
            <a:ext cx="979262" cy="276999"/>
          </a:xfrm>
          <a:prstGeom prst="rect">
            <a:avLst/>
          </a:prstGeom>
          <a:noFill/>
        </p:spPr>
        <p:txBody>
          <a:bodyPr wrap="square" rtlCol="0">
            <a:spAutoFit/>
          </a:bodyPr>
          <a:lstStyle/>
          <a:p>
            <a:r>
              <a:rPr kumimoji="1" lang="ja-JP" altLang="en-US" sz="1200" dirty="0">
                <a:latin typeface="+mn-ea"/>
                <a:ea typeface="+mn-ea"/>
              </a:rPr>
              <a:t>大阪府・市</a:t>
            </a:r>
            <a:endParaRPr kumimoji="1" lang="en-US" altLang="ja-JP" sz="1200" dirty="0">
              <a:latin typeface="+mn-ea"/>
              <a:ea typeface="+mn-ea"/>
            </a:endParaRPr>
          </a:p>
        </p:txBody>
      </p:sp>
      <p:sp>
        <p:nvSpPr>
          <p:cNvPr id="15" name="正方形/長方形 14">
            <a:extLst>
              <a:ext uri="{FF2B5EF4-FFF2-40B4-BE49-F238E27FC236}">
                <a16:creationId xmlns:a16="http://schemas.microsoft.com/office/drawing/2014/main" id="{6E99C546-DFAE-BC4A-A299-1AB625685433}"/>
              </a:ext>
            </a:extLst>
          </p:cNvPr>
          <p:cNvSpPr/>
          <p:nvPr/>
        </p:nvSpPr>
        <p:spPr>
          <a:xfrm>
            <a:off x="8136554" y="4181778"/>
            <a:ext cx="788213" cy="276999"/>
          </a:xfrm>
          <a:prstGeom prst="rect">
            <a:avLst/>
          </a:prstGeom>
        </p:spPr>
        <p:txBody>
          <a:bodyPr wrap="square">
            <a:spAutoFit/>
          </a:bodyPr>
          <a:lstStyle/>
          <a:p>
            <a:r>
              <a:rPr lang="ja-JP" altLang="en-US" sz="1200" dirty="0">
                <a:latin typeface="+mn-ea"/>
              </a:rPr>
              <a:t>中核市</a:t>
            </a:r>
            <a:endParaRPr lang="ja-JP" altLang="en-US" sz="1200" dirty="0"/>
          </a:p>
        </p:txBody>
      </p:sp>
      <p:sp>
        <p:nvSpPr>
          <p:cNvPr id="17" name="正方形/長方形 16">
            <a:extLst>
              <a:ext uri="{FF2B5EF4-FFF2-40B4-BE49-F238E27FC236}">
                <a16:creationId xmlns:a16="http://schemas.microsoft.com/office/drawing/2014/main" id="{D8A178C4-4A10-774B-8206-2F7F422DB0F2}"/>
              </a:ext>
            </a:extLst>
          </p:cNvPr>
          <p:cNvSpPr/>
          <p:nvPr/>
        </p:nvSpPr>
        <p:spPr>
          <a:xfrm>
            <a:off x="8136554" y="3928334"/>
            <a:ext cx="492443" cy="276999"/>
          </a:xfrm>
          <a:prstGeom prst="rect">
            <a:avLst/>
          </a:prstGeom>
        </p:spPr>
        <p:txBody>
          <a:bodyPr wrap="none">
            <a:spAutoFit/>
          </a:bodyPr>
          <a:lstStyle/>
          <a:p>
            <a:r>
              <a:rPr lang="ja-JP" altLang="en-US" sz="1200" dirty="0">
                <a:latin typeface="+mn-ea"/>
              </a:rPr>
              <a:t>堺市</a:t>
            </a:r>
            <a:endParaRPr lang="en-US" altLang="ja-JP" sz="1200" dirty="0">
              <a:latin typeface="+mn-ea"/>
            </a:endParaRPr>
          </a:p>
        </p:txBody>
      </p:sp>
      <p:sp>
        <p:nvSpPr>
          <p:cNvPr id="39" name="正方形/長方形 38">
            <a:extLst>
              <a:ext uri="{FF2B5EF4-FFF2-40B4-BE49-F238E27FC236}">
                <a16:creationId xmlns:a16="http://schemas.microsoft.com/office/drawing/2014/main" id="{B61CE2B9-674A-7C41-8289-9DF5CAE56C05}"/>
              </a:ext>
            </a:extLst>
          </p:cNvPr>
          <p:cNvSpPr/>
          <p:nvPr/>
        </p:nvSpPr>
        <p:spPr>
          <a:xfrm>
            <a:off x="7812927" y="3214687"/>
            <a:ext cx="1183176" cy="307777"/>
          </a:xfrm>
          <a:prstGeom prst="rect">
            <a:avLst/>
          </a:prstGeom>
        </p:spPr>
        <p:txBody>
          <a:bodyPr wrap="square">
            <a:spAutoFit/>
          </a:bodyPr>
          <a:lstStyle/>
          <a:p>
            <a:r>
              <a:rPr lang="ja-JP" altLang="en-US" sz="1400" dirty="0">
                <a:latin typeface="+mn-ea"/>
              </a:rPr>
              <a:t>保健所管轄</a:t>
            </a:r>
            <a:endParaRPr lang="ja-JP" altLang="en-US" sz="1400" dirty="0"/>
          </a:p>
        </p:txBody>
      </p:sp>
      <p:sp>
        <p:nvSpPr>
          <p:cNvPr id="38" name="正方形/長方形 37">
            <a:extLst>
              <a:ext uri="{FF2B5EF4-FFF2-40B4-BE49-F238E27FC236}">
                <a16:creationId xmlns:a16="http://schemas.microsoft.com/office/drawing/2014/main" id="{A13F374E-1036-B94D-8FE5-E08714880132}"/>
              </a:ext>
            </a:extLst>
          </p:cNvPr>
          <p:cNvSpPr/>
          <p:nvPr/>
        </p:nvSpPr>
        <p:spPr>
          <a:xfrm>
            <a:off x="8530223" y="6408000"/>
            <a:ext cx="61200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20</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cxnSp>
        <p:nvCxnSpPr>
          <p:cNvPr id="40" name="直線コネクタ 39">
            <a:extLst>
              <a:ext uri="{FF2B5EF4-FFF2-40B4-BE49-F238E27FC236}">
                <a16:creationId xmlns:a16="http://schemas.microsoft.com/office/drawing/2014/main" id="{C9CD1E3E-C41B-434B-99AC-7D12790657FE}"/>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a:extLst>
              <a:ext uri="{FF2B5EF4-FFF2-40B4-BE49-F238E27FC236}">
                <a16:creationId xmlns:a16="http://schemas.microsoft.com/office/drawing/2014/main" id="{9B915E49-661D-114D-B5C9-8E63947C1554}"/>
              </a:ext>
            </a:extLst>
          </p:cNvPr>
          <p:cNvSpPr/>
          <p:nvPr/>
        </p:nvSpPr>
        <p:spPr>
          <a:xfrm>
            <a:off x="461099" y="5846930"/>
            <a:ext cx="8221801" cy="686460"/>
          </a:xfrm>
          <a:prstGeom prst="round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9">
            <a:extLst>
              <a:ext uri="{FF2B5EF4-FFF2-40B4-BE49-F238E27FC236}">
                <a16:creationId xmlns:a16="http://schemas.microsoft.com/office/drawing/2014/main" id="{FB45616B-E7B0-FF4E-ACBB-7FD08E44635B}"/>
              </a:ext>
            </a:extLst>
          </p:cNvPr>
          <p:cNvSpPr txBox="1">
            <a:spLocks noChangeArrowheads="1"/>
          </p:cNvSpPr>
          <p:nvPr/>
        </p:nvSpPr>
        <p:spPr bwMode="auto">
          <a:xfrm>
            <a:off x="401652" y="879072"/>
            <a:ext cx="8340695"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342900" indent="-342900" eaLnBrk="1" fontAlgn="base" hangingPunct="1">
              <a:spcBef>
                <a:spcPct val="0"/>
              </a:spcBef>
              <a:spcAft>
                <a:spcPct val="0"/>
              </a:spcAft>
              <a:buFont typeface="Wingdings" pitchFamily="2" charset="2"/>
              <a:buChar char="n"/>
            </a:pPr>
            <a:r>
              <a:rPr lang="ja-JP" altLang="en-US" sz="2400" dirty="0">
                <a:latin typeface="HGP創英角ｺﾞｼｯｸUB" panose="020B0900000000000000" pitchFamily="50" charset="-128"/>
                <a:ea typeface="HGP創英角ｺﾞｼｯｸUB" panose="020B0900000000000000" pitchFamily="50" charset="-128"/>
                <a:cs typeface="HGPGothicE" charset="-128"/>
              </a:rPr>
              <a:t>試験検査と関係法規</a:t>
            </a:r>
            <a:endParaRPr lang="en-US" altLang="ja-JP" sz="2400" dirty="0">
              <a:latin typeface="HGP創英角ｺﾞｼｯｸUB" panose="020B0900000000000000" pitchFamily="50" charset="-128"/>
              <a:ea typeface="HGP創英角ｺﾞｼｯｸUB" panose="020B0900000000000000" pitchFamily="50" charset="-128"/>
              <a:cs typeface="HGPGothicE" charset="-128"/>
            </a:endParaRPr>
          </a:p>
          <a:p>
            <a:pPr eaLnBrk="1" fontAlgn="base" hangingPunct="1">
              <a:lnSpc>
                <a:spcPct val="150000"/>
              </a:lnSpc>
              <a:spcBef>
                <a:spcPct val="0"/>
              </a:spcBef>
              <a:spcAft>
                <a:spcPct val="0"/>
              </a:spcAft>
              <a:buNone/>
            </a:pPr>
            <a:r>
              <a:rPr lang="en-US" altLang="ja-JP" sz="2200" b="1" dirty="0">
                <a:latin typeface="+mn-ea"/>
                <a:ea typeface="+mn-ea"/>
                <a:cs typeface="HGPGothicE" charset="-128"/>
              </a:rPr>
              <a:t>①</a:t>
            </a:r>
            <a:r>
              <a:rPr lang="ja-JP" altLang="en-US" sz="2200" b="1" dirty="0">
                <a:latin typeface="+mn-ea"/>
                <a:ea typeface="+mn-ea"/>
                <a:cs typeface="HGPGothicE" charset="-128"/>
              </a:rPr>
              <a:t>人の健康に影響を与えた原因を調査（病原体等の種類を確認）</a:t>
            </a:r>
            <a:endParaRPr lang="en-US" altLang="ja-JP" sz="2200" b="1" dirty="0">
              <a:latin typeface="+mn-ea"/>
              <a:ea typeface="+mn-ea"/>
              <a:cs typeface="HGPGothicE" charset="-128"/>
            </a:endParaRPr>
          </a:p>
          <a:p>
            <a:pPr eaLnBrk="1" hangingPunct="1">
              <a:lnSpc>
                <a:spcPct val="150000"/>
              </a:lnSpc>
              <a:spcBef>
                <a:spcPct val="0"/>
              </a:spcBef>
              <a:buNone/>
            </a:pPr>
            <a:r>
              <a:rPr lang="en-US" altLang="ja-JP" sz="2000" dirty="0">
                <a:latin typeface="+mn-ea"/>
                <a:ea typeface="+mn-ea"/>
                <a:cs typeface="HGPGothicE" charset="-128"/>
              </a:rPr>
              <a:t>	</a:t>
            </a:r>
            <a:r>
              <a:rPr lang="ja-JP" altLang="en-US" sz="2000" dirty="0">
                <a:latin typeface="+mn-ea"/>
                <a:ea typeface="+mn-ea"/>
                <a:cs typeface="HGPGothicE" charset="-128"/>
              </a:rPr>
              <a:t>・感染症</a:t>
            </a:r>
            <a:r>
              <a:rPr lang="en-US" altLang="ja-JP" sz="2000" dirty="0">
                <a:latin typeface="+mn-ea"/>
                <a:ea typeface="+mn-ea"/>
                <a:cs typeface="HGPGothicE" charset="-128"/>
              </a:rPr>
              <a:t>					</a:t>
            </a:r>
            <a:r>
              <a:rPr lang="ja-JP" altLang="en-US" sz="2000" dirty="0">
                <a:latin typeface="+mn-ea"/>
                <a:ea typeface="+mn-ea"/>
                <a:cs typeface="HGPGothicE" charset="-128"/>
              </a:rPr>
              <a:t>（感染症法）</a:t>
            </a:r>
            <a:endParaRPr lang="en-US" altLang="ja-JP" sz="2000" dirty="0">
              <a:latin typeface="+mn-ea"/>
              <a:ea typeface="+mn-ea"/>
              <a:cs typeface="HGPGothicE" charset="-128"/>
            </a:endParaRPr>
          </a:p>
          <a:p>
            <a:pPr eaLnBrk="1" fontAlgn="base" hangingPunct="1">
              <a:spcBef>
                <a:spcPct val="0"/>
              </a:spcBef>
              <a:spcAft>
                <a:spcPct val="0"/>
              </a:spcAft>
              <a:buNone/>
            </a:pPr>
            <a:r>
              <a:rPr lang="en-US" altLang="ja-JP" sz="2000" dirty="0">
                <a:latin typeface="+mn-ea"/>
                <a:ea typeface="+mn-ea"/>
                <a:cs typeface="HGPGothicE" charset="-128"/>
              </a:rPr>
              <a:t>	</a:t>
            </a:r>
            <a:r>
              <a:rPr lang="ja-JP" altLang="en-US" sz="2000" dirty="0">
                <a:latin typeface="+mn-ea"/>
                <a:ea typeface="+mn-ea"/>
                <a:cs typeface="HGPGothicE" charset="-128"/>
              </a:rPr>
              <a:t>・食中毒</a:t>
            </a:r>
            <a:r>
              <a:rPr lang="en-US" altLang="ja-JP" sz="2000" dirty="0">
                <a:latin typeface="+mn-ea"/>
                <a:ea typeface="+mn-ea"/>
                <a:cs typeface="HGPGothicE" charset="-128"/>
              </a:rPr>
              <a:t>					</a:t>
            </a:r>
            <a:r>
              <a:rPr lang="ja-JP" altLang="en-US" sz="2000" dirty="0">
                <a:latin typeface="+mn-ea"/>
                <a:ea typeface="+mn-ea"/>
                <a:cs typeface="HGPGothicE" charset="-128"/>
              </a:rPr>
              <a:t>（食品衛生法）</a:t>
            </a:r>
            <a:endParaRPr lang="en-US" altLang="ja-JP" sz="2000" dirty="0">
              <a:latin typeface="+mn-ea"/>
              <a:ea typeface="+mn-ea"/>
              <a:cs typeface="HGPGothicE" charset="-128"/>
            </a:endParaRPr>
          </a:p>
          <a:p>
            <a:pPr eaLnBrk="1" fontAlgn="base" hangingPunct="1">
              <a:lnSpc>
                <a:spcPct val="150000"/>
              </a:lnSpc>
              <a:spcBef>
                <a:spcPct val="0"/>
              </a:spcBef>
              <a:spcAft>
                <a:spcPct val="0"/>
              </a:spcAft>
              <a:buNone/>
            </a:pPr>
            <a:r>
              <a:rPr lang="en-US" altLang="ja-JP" sz="2200" b="1" dirty="0">
                <a:latin typeface="+mn-ea"/>
                <a:ea typeface="+mn-ea"/>
                <a:cs typeface="HGPGothicE" charset="-128"/>
              </a:rPr>
              <a:t>②</a:t>
            </a:r>
            <a:r>
              <a:rPr lang="ja-JP" altLang="en-US" sz="2200" b="1" dirty="0">
                <a:latin typeface="+mn-ea"/>
                <a:ea typeface="+mn-ea"/>
                <a:cs typeface="HGPGothicE" charset="-128"/>
              </a:rPr>
              <a:t>各種基準等が順守されているかを調査</a:t>
            </a:r>
            <a:endParaRPr lang="en-US" altLang="ja-JP" sz="2200" b="1" dirty="0">
              <a:latin typeface="+mn-ea"/>
              <a:ea typeface="+mn-ea"/>
              <a:cs typeface="HGPGothicE" charset="-128"/>
            </a:endParaRPr>
          </a:p>
          <a:p>
            <a:pPr eaLnBrk="1" fontAlgn="base" hangingPunct="1">
              <a:lnSpc>
                <a:spcPct val="150000"/>
              </a:lnSpc>
              <a:spcBef>
                <a:spcPct val="0"/>
              </a:spcBef>
              <a:spcAft>
                <a:spcPct val="0"/>
              </a:spcAft>
              <a:buNone/>
            </a:pPr>
            <a:r>
              <a:rPr lang="en-US" altLang="ja-JP" sz="2000" dirty="0">
                <a:latin typeface="+mn-ea"/>
                <a:ea typeface="+mn-ea"/>
                <a:cs typeface="HGPGothicE" charset="-128"/>
              </a:rPr>
              <a:t>	</a:t>
            </a:r>
            <a:r>
              <a:rPr lang="ja-JP" altLang="en-US" sz="2000" dirty="0">
                <a:latin typeface="+mn-ea"/>
                <a:ea typeface="+mn-ea"/>
                <a:cs typeface="HGPGothicE" charset="-128"/>
              </a:rPr>
              <a:t>・</a:t>
            </a:r>
            <a:r>
              <a:rPr lang="ja-JP" altLang="en-US" sz="2000" dirty="0">
                <a:latin typeface="+mn-ea"/>
                <a:ea typeface="+mn-ea"/>
              </a:rPr>
              <a:t>食品、添加物等の規格基準</a:t>
            </a:r>
            <a:r>
              <a:rPr lang="en-US" altLang="ja-JP" sz="2000" dirty="0">
                <a:latin typeface="+mn-ea"/>
                <a:ea typeface="+mn-ea"/>
              </a:rPr>
              <a:t>	</a:t>
            </a:r>
            <a:r>
              <a:rPr lang="ja-JP" altLang="en-US" sz="2000" dirty="0">
                <a:latin typeface="+mn-ea"/>
                <a:ea typeface="+mn-ea"/>
              </a:rPr>
              <a:t>（食品衛生法、食品表示法）</a:t>
            </a:r>
            <a:endParaRPr lang="en-US" altLang="ja-JP" sz="2000" dirty="0">
              <a:latin typeface="+mn-ea"/>
              <a:ea typeface="+mn-ea"/>
              <a:cs typeface="HGPGothicE" charset="-128"/>
            </a:endParaRPr>
          </a:p>
          <a:p>
            <a:pPr eaLnBrk="1" hangingPunct="1">
              <a:spcBef>
                <a:spcPct val="0"/>
              </a:spcBef>
              <a:buNone/>
            </a:pPr>
            <a:r>
              <a:rPr lang="en-US" altLang="ja-JP" sz="2000" dirty="0">
                <a:latin typeface="+mn-ea"/>
                <a:ea typeface="+mn-ea"/>
                <a:cs typeface="HGPGothicE" charset="-128"/>
              </a:rPr>
              <a:t>	</a:t>
            </a:r>
            <a:r>
              <a:rPr lang="ja-JP" altLang="en-US" sz="2000" dirty="0">
                <a:latin typeface="+mn-ea"/>
                <a:ea typeface="+mn-ea"/>
                <a:cs typeface="HGPGothicE" charset="-128"/>
              </a:rPr>
              <a:t>・医薬品等の規格</a:t>
            </a:r>
            <a:r>
              <a:rPr lang="en-US" altLang="ja-JP" sz="2000" dirty="0">
                <a:latin typeface="+mn-ea"/>
                <a:ea typeface="+mn-ea"/>
                <a:cs typeface="HGPGothicE" charset="-128"/>
              </a:rPr>
              <a:t>				</a:t>
            </a:r>
            <a:r>
              <a:rPr lang="ja-JP" altLang="en-US" sz="2000" dirty="0">
                <a:latin typeface="+mn-ea"/>
                <a:ea typeface="+mn-ea"/>
                <a:cs typeface="HGPGothicE" charset="-128"/>
              </a:rPr>
              <a:t>（医薬品医療機器等法）</a:t>
            </a:r>
            <a:endParaRPr lang="en-US" altLang="ja-JP" sz="2000" dirty="0">
              <a:latin typeface="+mn-ea"/>
              <a:ea typeface="+mn-ea"/>
              <a:cs typeface="HGPGothicE" charset="-128"/>
            </a:endParaRPr>
          </a:p>
          <a:p>
            <a:pPr eaLnBrk="1" fontAlgn="base" hangingPunct="1">
              <a:spcBef>
                <a:spcPct val="0"/>
              </a:spcBef>
              <a:spcAft>
                <a:spcPct val="0"/>
              </a:spcAft>
              <a:buNone/>
            </a:pPr>
            <a:r>
              <a:rPr lang="en-US" altLang="ja-JP" sz="2000" dirty="0">
                <a:latin typeface="+mn-ea"/>
                <a:ea typeface="+mn-ea"/>
                <a:cs typeface="HGPGothicE" charset="-128"/>
              </a:rPr>
              <a:t>	</a:t>
            </a:r>
            <a:r>
              <a:rPr lang="ja-JP" altLang="en-US" sz="2000" dirty="0">
                <a:latin typeface="+mn-ea"/>
                <a:ea typeface="+mn-ea"/>
                <a:cs typeface="HGPGothicE" charset="-128"/>
              </a:rPr>
              <a:t>・水道水質基準</a:t>
            </a:r>
            <a:r>
              <a:rPr lang="en-US" altLang="ja-JP" sz="2000" dirty="0">
                <a:latin typeface="+mn-ea"/>
                <a:ea typeface="+mn-ea"/>
                <a:cs typeface="HGPGothicE" charset="-128"/>
              </a:rPr>
              <a:t>				</a:t>
            </a:r>
            <a:r>
              <a:rPr lang="ja-JP" altLang="en-US" sz="2000" dirty="0">
                <a:latin typeface="+mn-ea"/>
                <a:ea typeface="+mn-ea"/>
                <a:cs typeface="HGPGothicE" charset="-128"/>
              </a:rPr>
              <a:t>　</a:t>
            </a:r>
            <a:r>
              <a:rPr lang="en-US" altLang="ja-JP" sz="2000" dirty="0">
                <a:latin typeface="+mn-ea"/>
                <a:ea typeface="+mn-ea"/>
                <a:cs typeface="HGPGothicE" charset="-128"/>
              </a:rPr>
              <a:t>	</a:t>
            </a:r>
            <a:r>
              <a:rPr lang="ja-JP" altLang="en-US" sz="2000" dirty="0">
                <a:latin typeface="+mn-ea"/>
                <a:ea typeface="+mn-ea"/>
                <a:cs typeface="HGPGothicE" charset="-128"/>
              </a:rPr>
              <a:t>（水道法）</a:t>
            </a:r>
            <a:endParaRPr lang="en-US" altLang="ja-JP" sz="2000" dirty="0">
              <a:latin typeface="+mn-ea"/>
              <a:ea typeface="+mn-ea"/>
              <a:cs typeface="HGPGothicE" charset="-128"/>
            </a:endParaRPr>
          </a:p>
          <a:p>
            <a:pPr eaLnBrk="1" hangingPunct="1">
              <a:spcBef>
                <a:spcPct val="0"/>
              </a:spcBef>
              <a:buNone/>
            </a:pPr>
            <a:r>
              <a:rPr lang="en-US" altLang="ja-JP" sz="2000" dirty="0">
                <a:latin typeface="+mn-ea"/>
                <a:ea typeface="+mn-ea"/>
                <a:cs typeface="HGPGothicE" charset="-128"/>
              </a:rPr>
              <a:t>	</a:t>
            </a:r>
            <a:r>
              <a:rPr lang="ja-JP" altLang="en-US" sz="2000" dirty="0">
                <a:latin typeface="+mn-ea"/>
                <a:ea typeface="+mn-ea"/>
              </a:rPr>
              <a:t>・家庭用品の基準</a:t>
            </a:r>
            <a:r>
              <a:rPr lang="en-US" altLang="ja-JP" sz="2000" dirty="0">
                <a:latin typeface="+mn-ea"/>
                <a:ea typeface="+mn-ea"/>
              </a:rPr>
              <a:t>				</a:t>
            </a:r>
            <a:r>
              <a:rPr lang="ja-JP" altLang="en-US" sz="2000" dirty="0">
                <a:latin typeface="+mn-ea"/>
                <a:ea typeface="+mn-ea"/>
              </a:rPr>
              <a:t>（家庭用品規制法）</a:t>
            </a:r>
            <a:endParaRPr lang="en-US" altLang="ja-JP" sz="2000" dirty="0">
              <a:latin typeface="+mn-ea"/>
              <a:ea typeface="+mn-ea"/>
            </a:endParaRPr>
          </a:p>
          <a:p>
            <a:pPr eaLnBrk="1" hangingPunct="1">
              <a:lnSpc>
                <a:spcPct val="150000"/>
              </a:lnSpc>
              <a:spcBef>
                <a:spcPct val="0"/>
              </a:spcBef>
              <a:buNone/>
            </a:pPr>
            <a:r>
              <a:rPr lang="en-US" altLang="ja-JP" sz="2200" b="1" dirty="0">
                <a:latin typeface="+mn-ea"/>
                <a:ea typeface="+mn-ea"/>
                <a:cs typeface="HGPGothicE" charset="-128"/>
              </a:rPr>
              <a:t>③</a:t>
            </a:r>
            <a:r>
              <a:rPr lang="ja-JP" altLang="en-US" sz="2200" b="1" dirty="0">
                <a:latin typeface="+mn-ea"/>
                <a:ea typeface="+mn-ea"/>
                <a:cs typeface="HGPGothicE" charset="-128"/>
              </a:rPr>
              <a:t>その他の実態調査など</a:t>
            </a:r>
            <a:endParaRPr lang="en-US" altLang="ja-JP" sz="2200" b="1" dirty="0">
              <a:latin typeface="+mn-ea"/>
              <a:ea typeface="+mn-ea"/>
              <a:cs typeface="HGPGothicE" charset="-128"/>
            </a:endParaRPr>
          </a:p>
          <a:p>
            <a:pPr eaLnBrk="1" hangingPunct="1">
              <a:lnSpc>
                <a:spcPct val="150000"/>
              </a:lnSpc>
              <a:spcBef>
                <a:spcPct val="0"/>
              </a:spcBef>
              <a:buNone/>
            </a:pPr>
            <a:r>
              <a:rPr lang="en-US" altLang="ja-JP" sz="2000" dirty="0">
                <a:latin typeface="+mn-ea"/>
                <a:ea typeface="+mn-ea"/>
                <a:cs typeface="HGPGothicE" charset="-128"/>
              </a:rPr>
              <a:t>	</a:t>
            </a:r>
            <a:r>
              <a:rPr lang="ja-JP" altLang="en-US" sz="2000" dirty="0">
                <a:latin typeface="+mn-ea"/>
                <a:ea typeface="+mn-ea"/>
                <a:cs typeface="HGPGothicE" charset="-128"/>
              </a:rPr>
              <a:t>・感染症の流行予測</a:t>
            </a:r>
            <a:r>
              <a:rPr lang="en-US" altLang="ja-JP" sz="2000" dirty="0">
                <a:latin typeface="+mn-ea"/>
                <a:ea typeface="+mn-ea"/>
                <a:cs typeface="HGPGothicE" charset="-128"/>
              </a:rPr>
              <a:t>		</a:t>
            </a:r>
            <a:r>
              <a:rPr lang="ja-JP" altLang="en-US" sz="2000" dirty="0">
                <a:latin typeface="+mn-ea"/>
                <a:ea typeface="+mn-ea"/>
                <a:cs typeface="HGPGothicE" charset="-128"/>
              </a:rPr>
              <a:t>（予防接種法）</a:t>
            </a:r>
            <a:endParaRPr lang="en-US" altLang="ja-JP" sz="2000" dirty="0">
              <a:latin typeface="+mn-ea"/>
              <a:ea typeface="+mn-ea"/>
              <a:cs typeface="HGPGothicE" charset="-128"/>
            </a:endParaRPr>
          </a:p>
          <a:p>
            <a:pPr eaLnBrk="1" hangingPunct="1">
              <a:spcBef>
                <a:spcPct val="0"/>
              </a:spcBef>
              <a:buNone/>
            </a:pPr>
            <a:r>
              <a:rPr lang="en-US" altLang="ja-JP" sz="2000" dirty="0">
                <a:latin typeface="+mn-ea"/>
                <a:ea typeface="+mn-ea"/>
                <a:cs typeface="HGPGothicE" charset="-128"/>
              </a:rPr>
              <a:t>	</a:t>
            </a:r>
            <a:r>
              <a:rPr lang="ja-JP" altLang="en-US" sz="2000" dirty="0">
                <a:latin typeface="+mn-ea"/>
                <a:ea typeface="+mn-ea"/>
                <a:cs typeface="HGPGothicE" charset="-128"/>
              </a:rPr>
              <a:t>・環境放射能の調査</a:t>
            </a:r>
            <a:r>
              <a:rPr lang="en-US" altLang="ja-JP" sz="2000" dirty="0">
                <a:latin typeface="+mn-ea"/>
                <a:ea typeface="+mn-ea"/>
                <a:cs typeface="HGPGothicE" charset="-128"/>
              </a:rPr>
              <a:t>		</a:t>
            </a:r>
            <a:r>
              <a:rPr lang="ja-JP" altLang="en-US" sz="2000" dirty="0">
                <a:latin typeface="+mn-ea"/>
                <a:ea typeface="+mn-ea"/>
                <a:cs typeface="HGPGothicE" charset="-128"/>
              </a:rPr>
              <a:t>（原子力規制庁委託）</a:t>
            </a:r>
            <a:endParaRPr lang="en-US" altLang="ja-JP" sz="2000" dirty="0">
              <a:latin typeface="+mn-ea"/>
              <a:ea typeface="+mn-ea"/>
              <a:cs typeface="HGPGothicE" charset="-128"/>
            </a:endParaRPr>
          </a:p>
        </p:txBody>
      </p:sp>
      <p:sp>
        <p:nvSpPr>
          <p:cNvPr id="27" name="テキスト ボックス 9">
            <a:extLst>
              <a:ext uri="{FF2B5EF4-FFF2-40B4-BE49-F238E27FC236}">
                <a16:creationId xmlns:a16="http://schemas.microsoft.com/office/drawing/2014/main" id="{01437234-F740-2B4F-96E7-458B88A8DE13}"/>
              </a:ext>
            </a:extLst>
          </p:cNvPr>
          <p:cNvSpPr txBox="1">
            <a:spLocks noChangeArrowheads="1"/>
          </p:cNvSpPr>
          <p:nvPr/>
        </p:nvSpPr>
        <p:spPr bwMode="auto">
          <a:xfrm>
            <a:off x="1210667" y="5977626"/>
            <a:ext cx="6648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en-US" sz="2400" dirty="0">
                <a:latin typeface="+mn-ea"/>
                <a:ea typeface="+mn-ea"/>
              </a:rPr>
              <a:t>大阪府市等の依頼により多種多様な検査を実施</a:t>
            </a:r>
            <a:endParaRPr lang="en-US" altLang="ja-JP" sz="2400" dirty="0">
              <a:latin typeface="+mn-ea"/>
              <a:ea typeface="+mn-ea"/>
              <a:cs typeface="HGPGothicE" charset="-128"/>
            </a:endParaRPr>
          </a:p>
        </p:txBody>
      </p:sp>
      <p:sp>
        <p:nvSpPr>
          <p:cNvPr id="10" name="正方形/長方形 9">
            <a:extLst>
              <a:ext uri="{FF2B5EF4-FFF2-40B4-BE49-F238E27FC236}">
                <a16:creationId xmlns:a16="http://schemas.microsoft.com/office/drawing/2014/main" id="{97FF7032-EEF3-BA4B-B98B-E32BD74FA11E}"/>
              </a:ext>
            </a:extLst>
          </p:cNvPr>
          <p:cNvSpPr/>
          <p:nvPr/>
        </p:nvSpPr>
        <p:spPr>
          <a:xfrm>
            <a:off x="8595619" y="0"/>
            <a:ext cx="54000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21</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cxnSp>
        <p:nvCxnSpPr>
          <p:cNvPr id="11" name="直線コネクタ 10">
            <a:extLst>
              <a:ext uri="{FF2B5EF4-FFF2-40B4-BE49-F238E27FC236}">
                <a16:creationId xmlns:a16="http://schemas.microsoft.com/office/drawing/2014/main" id="{2AE53FD2-EEDE-9C41-92CB-72E0BB1B205B}"/>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1CFF6ED-F4E7-494B-AA83-08D8789E58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9439" y="1748914"/>
            <a:ext cx="1552678" cy="1360146"/>
          </a:xfrm>
          <a:prstGeom prst="rect">
            <a:avLst/>
          </a:prstGeom>
        </p:spPr>
      </p:pic>
    </p:spTree>
    <p:extLst>
      <p:ext uri="{BB962C8B-B14F-4D97-AF65-F5344CB8AC3E}">
        <p14:creationId xmlns:p14="http://schemas.microsoft.com/office/powerpoint/2010/main" val="1142707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5588F203-D74A-0349-8F48-D550FE7AAA5B}"/>
              </a:ext>
            </a:extLst>
          </p:cNvPr>
          <p:cNvSpPr/>
          <p:nvPr/>
        </p:nvSpPr>
        <p:spPr>
          <a:xfrm>
            <a:off x="461099" y="5461612"/>
            <a:ext cx="8221801" cy="686460"/>
          </a:xfrm>
          <a:prstGeom prst="round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9">
            <a:extLst>
              <a:ext uri="{FF2B5EF4-FFF2-40B4-BE49-F238E27FC236}">
                <a16:creationId xmlns:a16="http://schemas.microsoft.com/office/drawing/2014/main" id="{FB45616B-E7B0-FF4E-ACBB-7FD08E44635B}"/>
              </a:ext>
            </a:extLst>
          </p:cNvPr>
          <p:cNvSpPr txBox="1">
            <a:spLocks noChangeArrowheads="1"/>
          </p:cNvSpPr>
          <p:nvPr/>
        </p:nvSpPr>
        <p:spPr bwMode="auto">
          <a:xfrm>
            <a:off x="475020" y="947106"/>
            <a:ext cx="748883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342900" indent="-342900" eaLnBrk="1" hangingPunct="1">
              <a:spcBef>
                <a:spcPct val="0"/>
              </a:spcBef>
              <a:buFont typeface="Wingdings" pitchFamily="2" charset="2"/>
              <a:buChar char="n"/>
            </a:pPr>
            <a:r>
              <a:rPr lang="ja-JP" altLang="en-US" sz="2400" dirty="0">
                <a:latin typeface="HGP創英角ｺﾞｼｯｸUB" panose="020B0900000000000000" pitchFamily="50" charset="-128"/>
                <a:ea typeface="HGP創英角ｺﾞｼｯｸUB" panose="020B0900000000000000" pitchFamily="50" charset="-128"/>
                <a:cs typeface="HGPGothicE" charset="-128"/>
              </a:rPr>
              <a:t>調査研究</a:t>
            </a:r>
            <a:endParaRPr lang="en-US" altLang="ja-JP" sz="2400" dirty="0">
              <a:latin typeface="HGP創英角ｺﾞｼｯｸUB" panose="020B0900000000000000" pitchFamily="50" charset="-128"/>
              <a:ea typeface="HGP創英角ｺﾞｼｯｸUB" panose="020B0900000000000000" pitchFamily="50" charset="-128"/>
              <a:cs typeface="HGPGothicE" charset="-128"/>
            </a:endParaRPr>
          </a:p>
          <a:p>
            <a:pPr eaLnBrk="1" hangingPunct="1">
              <a:lnSpc>
                <a:spcPct val="200000"/>
              </a:lnSpc>
              <a:spcBef>
                <a:spcPct val="0"/>
              </a:spcBef>
              <a:buNone/>
            </a:pPr>
            <a:r>
              <a:rPr lang="en-US" altLang="ja-JP" sz="2200" b="1" dirty="0">
                <a:latin typeface="+mn-ea"/>
                <a:ea typeface="+mn-ea"/>
                <a:cs typeface="HGPGothicE" charset="-128"/>
              </a:rPr>
              <a:t>①</a:t>
            </a:r>
            <a:r>
              <a:rPr lang="ja-JP" altLang="en-US" sz="2200" b="1" dirty="0">
                <a:latin typeface="+mn-ea"/>
                <a:ea typeface="+mn-ea"/>
                <a:cs typeface="HGPGothicE" charset="-128"/>
              </a:rPr>
              <a:t>検査手法の開発・改良</a:t>
            </a:r>
            <a:endParaRPr lang="en-US" altLang="ja-JP" sz="2200" b="1" dirty="0">
              <a:latin typeface="+mn-ea"/>
              <a:ea typeface="+mn-ea"/>
              <a:cs typeface="HGPGothicE" charset="-128"/>
            </a:endParaRPr>
          </a:p>
          <a:p>
            <a:pPr eaLnBrk="1" fontAlgn="base" hangingPunct="1">
              <a:spcBef>
                <a:spcPct val="0"/>
              </a:spcBef>
              <a:spcAft>
                <a:spcPct val="0"/>
              </a:spcAft>
              <a:buNone/>
            </a:pPr>
            <a:r>
              <a:rPr lang="en-US" altLang="ja-JP" sz="2000" dirty="0">
                <a:latin typeface="+mn-ea"/>
                <a:ea typeface="+mn-ea"/>
                <a:cs typeface="HGPGothicE" charset="-128"/>
              </a:rPr>
              <a:t>	</a:t>
            </a:r>
            <a:r>
              <a:rPr lang="ja-JP" altLang="en-US" sz="2000" dirty="0">
                <a:latin typeface="+mn-ea"/>
                <a:ea typeface="+mn-ea"/>
                <a:cs typeface="HGPGothicE" charset="-128"/>
              </a:rPr>
              <a:t>・病原体の識別</a:t>
            </a:r>
            <a:endParaRPr lang="en-US" altLang="ja-JP" sz="2000" dirty="0">
              <a:latin typeface="+mn-ea"/>
              <a:ea typeface="+mn-ea"/>
              <a:cs typeface="HGPGothicE" charset="-128"/>
            </a:endParaRPr>
          </a:p>
          <a:p>
            <a:pPr eaLnBrk="1" fontAlgn="base" hangingPunct="1">
              <a:spcBef>
                <a:spcPct val="0"/>
              </a:spcBef>
              <a:spcAft>
                <a:spcPct val="0"/>
              </a:spcAft>
              <a:buNone/>
            </a:pPr>
            <a:r>
              <a:rPr lang="en-US" altLang="ja-JP" sz="2000" dirty="0">
                <a:latin typeface="+mn-ea"/>
                <a:ea typeface="+mn-ea"/>
                <a:cs typeface="HGPGothicE" charset="-128"/>
              </a:rPr>
              <a:t>	</a:t>
            </a:r>
            <a:r>
              <a:rPr lang="ja-JP" altLang="en-US" sz="2000" dirty="0">
                <a:latin typeface="+mn-ea"/>
                <a:ea typeface="+mn-ea"/>
                <a:cs typeface="HGPGothicE" charset="-128"/>
              </a:rPr>
              <a:t>・食中毒の原因究明</a:t>
            </a:r>
            <a:endParaRPr lang="en-US" altLang="ja-JP" sz="2000" dirty="0">
              <a:latin typeface="+mn-ea"/>
              <a:ea typeface="+mn-ea"/>
              <a:cs typeface="HGPGothicE" charset="-128"/>
            </a:endParaRPr>
          </a:p>
          <a:p>
            <a:pPr eaLnBrk="1" fontAlgn="base" hangingPunct="1">
              <a:spcBef>
                <a:spcPct val="0"/>
              </a:spcBef>
              <a:spcAft>
                <a:spcPct val="0"/>
              </a:spcAft>
              <a:buNone/>
            </a:pPr>
            <a:r>
              <a:rPr lang="en-US" altLang="ja-JP" sz="2000" dirty="0">
                <a:latin typeface="+mn-ea"/>
                <a:ea typeface="+mn-ea"/>
                <a:cs typeface="HGPGothicE" charset="-128"/>
              </a:rPr>
              <a:t>	</a:t>
            </a:r>
            <a:r>
              <a:rPr lang="ja-JP" altLang="en-US" sz="2000" dirty="0">
                <a:latin typeface="+mn-ea"/>
                <a:ea typeface="+mn-ea"/>
                <a:cs typeface="HGPGothicE" charset="-128"/>
              </a:rPr>
              <a:t>・</a:t>
            </a:r>
            <a:r>
              <a:rPr lang="ja-JP" altLang="en-US" sz="2000" dirty="0">
                <a:latin typeface="+mn-ea"/>
                <a:ea typeface="+mn-ea"/>
              </a:rPr>
              <a:t>規格基準対象物質の測定</a:t>
            </a:r>
            <a:endParaRPr lang="en-US" altLang="ja-JP" sz="2000" dirty="0">
              <a:latin typeface="+mn-ea"/>
              <a:ea typeface="+mn-ea"/>
            </a:endParaRPr>
          </a:p>
          <a:p>
            <a:pPr eaLnBrk="1" hangingPunct="1">
              <a:spcBef>
                <a:spcPct val="0"/>
              </a:spcBef>
              <a:buNone/>
            </a:pPr>
            <a:r>
              <a:rPr lang="en-US" altLang="ja-JP" sz="2000" dirty="0">
                <a:latin typeface="+mn-ea"/>
                <a:ea typeface="+mn-ea"/>
                <a:cs typeface="HGPGothicE" charset="-128"/>
              </a:rPr>
              <a:t>	</a:t>
            </a:r>
            <a:r>
              <a:rPr lang="ja-JP" altLang="en-US" sz="2000" dirty="0">
                <a:latin typeface="+mn-ea"/>
                <a:ea typeface="+mn-ea"/>
                <a:cs typeface="HGPGothicE" charset="-128"/>
              </a:rPr>
              <a:t>・危険ドラッグの識別</a:t>
            </a:r>
            <a:endParaRPr lang="en-US" altLang="ja-JP" sz="2000" dirty="0">
              <a:latin typeface="+mn-ea"/>
              <a:ea typeface="+mn-ea"/>
              <a:cs typeface="HGPGothicE" charset="-128"/>
            </a:endParaRPr>
          </a:p>
          <a:p>
            <a:pPr eaLnBrk="1" fontAlgn="base" hangingPunct="1">
              <a:spcBef>
                <a:spcPct val="0"/>
              </a:spcBef>
              <a:spcAft>
                <a:spcPct val="0"/>
              </a:spcAft>
              <a:buNone/>
            </a:pPr>
            <a:endParaRPr lang="en-US" altLang="ja-JP" sz="2200" dirty="0">
              <a:latin typeface="+mn-ea"/>
              <a:ea typeface="+mn-ea"/>
              <a:cs typeface="HGPGothicE" charset="-128"/>
            </a:endParaRPr>
          </a:p>
          <a:p>
            <a:pPr eaLnBrk="1" hangingPunct="1">
              <a:spcBef>
                <a:spcPct val="0"/>
              </a:spcBef>
              <a:buNone/>
            </a:pPr>
            <a:r>
              <a:rPr lang="en-US" altLang="ja-JP" sz="2200" b="1" dirty="0">
                <a:latin typeface="+mn-ea"/>
                <a:ea typeface="+mn-ea"/>
                <a:cs typeface="HGPGothicE" charset="-128"/>
              </a:rPr>
              <a:t>②</a:t>
            </a:r>
            <a:r>
              <a:rPr lang="ja-JP" altLang="en-US" sz="2200" b="1" dirty="0">
                <a:latin typeface="+mn-ea"/>
                <a:ea typeface="+mn-ea"/>
                <a:cs typeface="HGPGothicE" charset="-128"/>
              </a:rPr>
              <a:t>検査データ等の蓄積による研究</a:t>
            </a:r>
            <a:endParaRPr lang="en-US" altLang="ja-JP" sz="2200" b="1" dirty="0">
              <a:latin typeface="+mn-ea"/>
              <a:ea typeface="+mn-ea"/>
              <a:cs typeface="HGPGothicE" charset="-128"/>
            </a:endParaRPr>
          </a:p>
          <a:p>
            <a:pPr eaLnBrk="1" hangingPunct="1">
              <a:lnSpc>
                <a:spcPct val="150000"/>
              </a:lnSpc>
              <a:spcBef>
                <a:spcPct val="0"/>
              </a:spcBef>
              <a:buNone/>
            </a:pPr>
            <a:r>
              <a:rPr lang="en-US" altLang="ja-JP" sz="2000" dirty="0">
                <a:latin typeface="+mn-ea"/>
                <a:ea typeface="+mn-ea"/>
                <a:cs typeface="HGPGothicE" charset="-128"/>
              </a:rPr>
              <a:t>	</a:t>
            </a:r>
            <a:r>
              <a:rPr lang="ja-JP" altLang="en-US" sz="2000" dirty="0">
                <a:latin typeface="+mn-ea"/>
                <a:ea typeface="+mn-ea"/>
                <a:cs typeface="HGPGothicE" charset="-128"/>
              </a:rPr>
              <a:t>・病原体等の詳細調査</a:t>
            </a:r>
            <a:endParaRPr lang="en-US" altLang="ja-JP" sz="2000" dirty="0">
              <a:latin typeface="+mn-ea"/>
              <a:ea typeface="+mn-ea"/>
              <a:cs typeface="HGPGothicE" charset="-128"/>
            </a:endParaRPr>
          </a:p>
          <a:p>
            <a:pPr eaLnBrk="1" fontAlgn="base" hangingPunct="1">
              <a:spcBef>
                <a:spcPct val="0"/>
              </a:spcBef>
              <a:spcAft>
                <a:spcPct val="0"/>
              </a:spcAft>
              <a:buNone/>
            </a:pPr>
            <a:r>
              <a:rPr lang="en-US" altLang="ja-JP" sz="2000" dirty="0">
                <a:latin typeface="+mn-ea"/>
                <a:ea typeface="+mn-ea"/>
                <a:cs typeface="HGPGothicE" charset="-128"/>
              </a:rPr>
              <a:t>	</a:t>
            </a:r>
            <a:r>
              <a:rPr lang="ja-JP" altLang="en-US" sz="2000" dirty="0">
                <a:latin typeface="+mn-ea"/>
                <a:ea typeface="+mn-ea"/>
              </a:rPr>
              <a:t>・微生物や化学物質等による汚染実態調査</a:t>
            </a:r>
            <a:endParaRPr lang="en-US" altLang="ja-JP" sz="2000" dirty="0">
              <a:latin typeface="+mn-ea"/>
              <a:ea typeface="+mn-ea"/>
            </a:endParaRPr>
          </a:p>
        </p:txBody>
      </p:sp>
      <p:sp>
        <p:nvSpPr>
          <p:cNvPr id="11" name="テキスト ボックス 9">
            <a:extLst>
              <a:ext uri="{FF2B5EF4-FFF2-40B4-BE49-F238E27FC236}">
                <a16:creationId xmlns:a16="http://schemas.microsoft.com/office/drawing/2014/main" id="{E599A9E2-2D9B-EF44-97A5-AD515C6711D6}"/>
              </a:ext>
            </a:extLst>
          </p:cNvPr>
          <p:cNvSpPr txBox="1">
            <a:spLocks noChangeArrowheads="1"/>
          </p:cNvSpPr>
          <p:nvPr/>
        </p:nvSpPr>
        <p:spPr bwMode="auto">
          <a:xfrm>
            <a:off x="1247657" y="5597136"/>
            <a:ext cx="6648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en-US" sz="2400" dirty="0">
                <a:latin typeface="+mn-ea"/>
                <a:ea typeface="+mn-ea"/>
                <a:cs typeface="HGPGothicE" charset="-128"/>
              </a:rPr>
              <a:t>大安研で実施する検査に関連した研究を実施</a:t>
            </a:r>
            <a:endParaRPr lang="en-US" altLang="ja-JP" sz="2400" dirty="0">
              <a:latin typeface="+mn-ea"/>
              <a:ea typeface="+mn-ea"/>
              <a:cs typeface="HGPGothicE" charset="-128"/>
            </a:endParaRPr>
          </a:p>
        </p:txBody>
      </p:sp>
      <p:sp>
        <p:nvSpPr>
          <p:cNvPr id="12" name="正方形/長方形 11">
            <a:extLst>
              <a:ext uri="{FF2B5EF4-FFF2-40B4-BE49-F238E27FC236}">
                <a16:creationId xmlns:a16="http://schemas.microsoft.com/office/drawing/2014/main" id="{527EA6A0-7A9D-3E44-B6E4-FFE3454C8593}"/>
              </a:ext>
            </a:extLst>
          </p:cNvPr>
          <p:cNvSpPr/>
          <p:nvPr/>
        </p:nvSpPr>
        <p:spPr>
          <a:xfrm>
            <a:off x="8532000" y="6408000"/>
            <a:ext cx="61200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22</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cxnSp>
        <p:nvCxnSpPr>
          <p:cNvPr id="13" name="直線コネクタ 12">
            <a:extLst>
              <a:ext uri="{FF2B5EF4-FFF2-40B4-BE49-F238E27FC236}">
                <a16:creationId xmlns:a16="http://schemas.microsoft.com/office/drawing/2014/main" id="{AE31837A-1AF2-794E-9090-1536F6B8C7D5}"/>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9EF693A6-B8F0-0742-BF29-576BA4316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992" y="3087328"/>
            <a:ext cx="1904907" cy="2138259"/>
          </a:xfrm>
          <a:prstGeom prst="rect">
            <a:avLst/>
          </a:prstGeom>
        </p:spPr>
      </p:pic>
      <p:pic>
        <p:nvPicPr>
          <p:cNvPr id="5" name="図 4">
            <a:extLst>
              <a:ext uri="{FF2B5EF4-FFF2-40B4-BE49-F238E27FC236}">
                <a16:creationId xmlns:a16="http://schemas.microsoft.com/office/drawing/2014/main" id="{2A094A30-8901-6046-BC61-C45286FCF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380" y="902032"/>
            <a:ext cx="3019519" cy="2023077"/>
          </a:xfrm>
          <a:prstGeom prst="rect">
            <a:avLst/>
          </a:prstGeom>
        </p:spPr>
      </p:pic>
    </p:spTree>
    <p:extLst>
      <p:ext uri="{BB962C8B-B14F-4D97-AF65-F5344CB8AC3E}">
        <p14:creationId xmlns:p14="http://schemas.microsoft.com/office/powerpoint/2010/main" val="2502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a:extLst>
              <a:ext uri="{FF2B5EF4-FFF2-40B4-BE49-F238E27FC236}">
                <a16:creationId xmlns:a16="http://schemas.microsoft.com/office/drawing/2014/main" id="{DBB54A24-4EE5-7E4D-A4FC-1CB238629517}"/>
              </a:ext>
            </a:extLst>
          </p:cNvPr>
          <p:cNvSpPr/>
          <p:nvPr/>
        </p:nvSpPr>
        <p:spPr>
          <a:xfrm>
            <a:off x="461099" y="5461612"/>
            <a:ext cx="8221801" cy="686460"/>
          </a:xfrm>
          <a:prstGeom prst="round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9">
            <a:extLst>
              <a:ext uri="{FF2B5EF4-FFF2-40B4-BE49-F238E27FC236}">
                <a16:creationId xmlns:a16="http://schemas.microsoft.com/office/drawing/2014/main" id="{FB45616B-E7B0-FF4E-ACBB-7FD08E44635B}"/>
              </a:ext>
            </a:extLst>
          </p:cNvPr>
          <p:cNvSpPr txBox="1">
            <a:spLocks noChangeArrowheads="1"/>
          </p:cNvSpPr>
          <p:nvPr/>
        </p:nvSpPr>
        <p:spPr bwMode="auto">
          <a:xfrm>
            <a:off x="174661" y="921197"/>
            <a:ext cx="8762737"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342900" indent="-342900" eaLnBrk="1" fontAlgn="base" hangingPunct="1">
              <a:spcBef>
                <a:spcPct val="0"/>
              </a:spcBef>
              <a:spcAft>
                <a:spcPct val="0"/>
              </a:spcAft>
              <a:buFont typeface="Wingdings" pitchFamily="2" charset="2"/>
              <a:buChar char="n"/>
            </a:pPr>
            <a:r>
              <a:rPr lang="ja-JP" altLang="en-US" sz="2400" dirty="0">
                <a:latin typeface="HGP創英角ｺﾞｼｯｸUB" panose="020B0900000000000000" pitchFamily="50" charset="-128"/>
                <a:ea typeface="HGP創英角ｺﾞｼｯｸUB" panose="020B0900000000000000" pitchFamily="50" charset="-128"/>
                <a:cs typeface="HGPGothicE" charset="-128"/>
              </a:rPr>
              <a:t>研修指導</a:t>
            </a:r>
          </a:p>
          <a:p>
            <a:pPr lvl="1" eaLnBrk="1" fontAlgn="base" hangingPunct="1">
              <a:lnSpc>
                <a:spcPct val="150000"/>
              </a:lnSpc>
              <a:spcBef>
                <a:spcPct val="0"/>
              </a:spcBef>
              <a:spcAft>
                <a:spcPct val="0"/>
              </a:spcAft>
              <a:buNone/>
            </a:pPr>
            <a:r>
              <a:rPr lang="ja-JP" altLang="en-US" sz="2000" dirty="0">
                <a:latin typeface="+mn-ea"/>
                <a:ea typeface="+mn-ea"/>
                <a:cs typeface="HGPGothicE" charset="-128"/>
              </a:rPr>
              <a:t>・府内自治体職員への技術研修</a:t>
            </a:r>
          </a:p>
          <a:p>
            <a:pPr lvl="1" eaLnBrk="1" fontAlgn="base" hangingPunct="1">
              <a:spcBef>
                <a:spcPct val="0"/>
              </a:spcBef>
              <a:spcAft>
                <a:spcPct val="0"/>
              </a:spcAft>
              <a:buNone/>
            </a:pPr>
            <a:r>
              <a:rPr lang="ja-JP" altLang="en-US" sz="2000" dirty="0">
                <a:latin typeface="+mn-ea"/>
                <a:ea typeface="+mn-ea"/>
                <a:cs typeface="HGPGothicE" charset="-128"/>
              </a:rPr>
              <a:t>・国内外の公衆衛生関係者への研修</a:t>
            </a:r>
            <a:endParaRPr lang="en-US" altLang="ja-JP" sz="2000" dirty="0">
              <a:latin typeface="+mn-ea"/>
              <a:ea typeface="+mn-ea"/>
              <a:cs typeface="HGPGothicE" charset="-128"/>
            </a:endParaRPr>
          </a:p>
          <a:p>
            <a:pPr eaLnBrk="1" fontAlgn="base" hangingPunct="1">
              <a:spcBef>
                <a:spcPct val="0"/>
              </a:spcBef>
              <a:spcAft>
                <a:spcPct val="0"/>
              </a:spcAft>
              <a:buNone/>
            </a:pPr>
            <a:endParaRPr lang="en-US" altLang="ja-JP" sz="2000" dirty="0">
              <a:latin typeface="+mn-ea"/>
              <a:ea typeface="+mn-ea"/>
              <a:cs typeface="HGPGothicE" charset="-128"/>
            </a:endParaRPr>
          </a:p>
          <a:p>
            <a:pPr marL="342900" indent="-342900" eaLnBrk="1" fontAlgn="base" hangingPunct="1">
              <a:spcBef>
                <a:spcPct val="0"/>
              </a:spcBef>
              <a:spcAft>
                <a:spcPct val="0"/>
              </a:spcAft>
              <a:buFont typeface="Wingdings" pitchFamily="2" charset="2"/>
              <a:buChar char="n"/>
            </a:pPr>
            <a:r>
              <a:rPr lang="ja-JP" altLang="en-US" sz="2400" dirty="0">
                <a:latin typeface="HGP創英角ｺﾞｼｯｸUB" panose="020B0900000000000000" pitchFamily="50" charset="-128"/>
                <a:ea typeface="HGP創英角ｺﾞｼｯｸUB" panose="020B0900000000000000" pitchFamily="50" charset="-128"/>
                <a:cs typeface="HGPGothicE" charset="-128"/>
              </a:rPr>
              <a:t>情報発信</a:t>
            </a:r>
            <a:endParaRPr lang="en-US" altLang="ja-JP" sz="2400" dirty="0">
              <a:latin typeface="HGP創英角ｺﾞｼｯｸUB" panose="020B0900000000000000" pitchFamily="50" charset="-128"/>
              <a:ea typeface="HGP創英角ｺﾞｼｯｸUB" panose="020B0900000000000000" pitchFamily="50" charset="-128"/>
              <a:cs typeface="HGPGothicE" charset="-128"/>
            </a:endParaRPr>
          </a:p>
          <a:p>
            <a:pPr lvl="1" eaLnBrk="1" hangingPunct="1">
              <a:lnSpc>
                <a:spcPct val="150000"/>
              </a:lnSpc>
              <a:spcBef>
                <a:spcPct val="0"/>
              </a:spcBef>
              <a:buNone/>
            </a:pPr>
            <a:r>
              <a:rPr lang="ja-JP" altLang="en-US" sz="2000" dirty="0">
                <a:latin typeface="+mn-ea"/>
                <a:ea typeface="+mn-ea"/>
                <a:cs typeface="HGPGothicE" charset="-128"/>
              </a:rPr>
              <a:t>・府内の感染症情報を発信</a:t>
            </a:r>
            <a:endParaRPr lang="en-US" altLang="ja-JP" sz="2000" dirty="0">
              <a:latin typeface="+mn-ea"/>
              <a:ea typeface="+mn-ea"/>
              <a:cs typeface="HGPGothicE" charset="-128"/>
            </a:endParaRPr>
          </a:p>
          <a:p>
            <a:pPr lvl="1" eaLnBrk="1" hangingPunct="1">
              <a:spcBef>
                <a:spcPct val="0"/>
              </a:spcBef>
              <a:buNone/>
            </a:pPr>
            <a:r>
              <a:rPr lang="ja-JP" altLang="en-US" sz="2000" dirty="0">
                <a:latin typeface="+mn-ea"/>
                <a:ea typeface="+mn-ea"/>
                <a:cs typeface="HGPGothicE" charset="-128"/>
              </a:rPr>
              <a:t>・感染症や食品等に関連するトピックスを発信</a:t>
            </a:r>
            <a:endParaRPr lang="en-US" altLang="ja-JP" sz="2000" dirty="0">
              <a:latin typeface="+mn-ea"/>
              <a:ea typeface="+mn-ea"/>
              <a:cs typeface="HGPGothicE" charset="-128"/>
            </a:endParaRPr>
          </a:p>
          <a:p>
            <a:pPr lvl="1" eaLnBrk="1" hangingPunct="1">
              <a:spcBef>
                <a:spcPct val="0"/>
              </a:spcBef>
              <a:buNone/>
            </a:pPr>
            <a:r>
              <a:rPr lang="ja-JP" altLang="en-US" sz="2000" dirty="0">
                <a:latin typeface="+mn-ea"/>
                <a:ea typeface="+mn-ea"/>
                <a:cs typeface="HGPGothicE" charset="-128"/>
              </a:rPr>
              <a:t>・新聞社やテレビ局担当者向けの情報提供を定期的に実施</a:t>
            </a:r>
            <a:endParaRPr lang="en-US" altLang="ja-JP" sz="2000" dirty="0">
              <a:latin typeface="+mn-ea"/>
              <a:ea typeface="+mn-ea"/>
              <a:cs typeface="HGPGothicE" charset="-128"/>
            </a:endParaRPr>
          </a:p>
          <a:p>
            <a:pPr lvl="1" eaLnBrk="1" hangingPunct="1">
              <a:spcBef>
                <a:spcPct val="0"/>
              </a:spcBef>
              <a:buNone/>
            </a:pPr>
            <a:r>
              <a:rPr lang="ja-JP" altLang="en-US" sz="2000" dirty="0">
                <a:latin typeface="+mn-ea"/>
                <a:ea typeface="+mn-ea"/>
                <a:cs typeface="HGPGothicE" charset="-128"/>
              </a:rPr>
              <a:t>・メールマガジン「大安研メルマガ」の発信</a:t>
            </a:r>
            <a:endParaRPr lang="en-US" altLang="ja-JP" sz="2000" dirty="0">
              <a:latin typeface="+mn-ea"/>
              <a:ea typeface="+mn-ea"/>
              <a:cs typeface="HGPGothicE" charset="-128"/>
            </a:endParaRPr>
          </a:p>
          <a:p>
            <a:pPr lvl="1" eaLnBrk="1" hangingPunct="1">
              <a:spcBef>
                <a:spcPct val="0"/>
              </a:spcBef>
              <a:buNone/>
            </a:pPr>
            <a:r>
              <a:rPr lang="ja-JP" altLang="en-US" sz="2000" dirty="0">
                <a:latin typeface="+mn-ea"/>
                <a:ea typeface="+mn-ea"/>
                <a:cs typeface="HGPGothicE" charset="-128"/>
              </a:rPr>
              <a:t>・大安研ニュースの発行</a:t>
            </a:r>
            <a:endParaRPr lang="en-US" altLang="ja-JP" sz="2000" dirty="0">
              <a:latin typeface="+mn-ea"/>
              <a:ea typeface="+mn-ea"/>
              <a:cs typeface="HGPGothicE" charset="-128"/>
            </a:endParaRPr>
          </a:p>
          <a:p>
            <a:pPr lvl="1" eaLnBrk="1" hangingPunct="1">
              <a:spcBef>
                <a:spcPct val="0"/>
              </a:spcBef>
              <a:buNone/>
            </a:pPr>
            <a:r>
              <a:rPr lang="ja-JP" altLang="en-US" sz="2000" dirty="0">
                <a:latin typeface="+mn-ea"/>
                <a:ea typeface="+mn-ea"/>
                <a:cs typeface="HGPGothicE" charset="-128"/>
              </a:rPr>
              <a:t>・体験型イベントの開催</a:t>
            </a:r>
            <a:endParaRPr lang="en-US" altLang="ja-JP" sz="2000" dirty="0">
              <a:latin typeface="+mn-ea"/>
              <a:ea typeface="+mn-ea"/>
              <a:cs typeface="HGPGothicE" charset="-128"/>
            </a:endParaRPr>
          </a:p>
        </p:txBody>
      </p:sp>
      <p:sp>
        <p:nvSpPr>
          <p:cNvPr id="14" name="正方形/長方形 13">
            <a:extLst>
              <a:ext uri="{FF2B5EF4-FFF2-40B4-BE49-F238E27FC236}">
                <a16:creationId xmlns:a16="http://schemas.microsoft.com/office/drawing/2014/main" id="{C5C0CCDE-E025-A844-909B-3E2B699860C5}"/>
              </a:ext>
            </a:extLst>
          </p:cNvPr>
          <p:cNvSpPr/>
          <p:nvPr/>
        </p:nvSpPr>
        <p:spPr>
          <a:xfrm>
            <a:off x="8568000" y="0"/>
            <a:ext cx="57600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noProof="0" dirty="0">
                <a:solidFill>
                  <a:srgbClr val="002060"/>
                </a:solidFill>
                <a:latin typeface="+mn-ea"/>
              </a:rPr>
              <a:t>23</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cxnSp>
        <p:nvCxnSpPr>
          <p:cNvPr id="15" name="直線コネクタ 14">
            <a:extLst>
              <a:ext uri="{FF2B5EF4-FFF2-40B4-BE49-F238E27FC236}">
                <a16:creationId xmlns:a16="http://schemas.microsoft.com/office/drawing/2014/main" id="{1459A436-45B3-6B48-8574-DB7B3E33AB1F}"/>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9">
            <a:extLst>
              <a:ext uri="{FF2B5EF4-FFF2-40B4-BE49-F238E27FC236}">
                <a16:creationId xmlns:a16="http://schemas.microsoft.com/office/drawing/2014/main" id="{EDD3490E-1536-9D48-8980-AC5D13C6F435}"/>
              </a:ext>
            </a:extLst>
          </p:cNvPr>
          <p:cNvSpPr txBox="1">
            <a:spLocks noChangeArrowheads="1"/>
          </p:cNvSpPr>
          <p:nvPr/>
        </p:nvSpPr>
        <p:spPr bwMode="auto">
          <a:xfrm>
            <a:off x="461099" y="5574009"/>
            <a:ext cx="8205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buNone/>
            </a:pPr>
            <a:r>
              <a:rPr lang="ja-JP" altLang="en-US" sz="2400" dirty="0">
                <a:latin typeface="+mn-ea"/>
                <a:ea typeface="+mn-ea"/>
                <a:cs typeface="HGPGothicE" charset="-128"/>
              </a:rPr>
              <a:t>これまでの検査や研究で得られた技術、知識の還元・発信</a:t>
            </a:r>
            <a:endParaRPr lang="en-US" altLang="ja-JP" sz="2400" dirty="0">
              <a:latin typeface="+mn-ea"/>
              <a:ea typeface="+mn-ea"/>
              <a:cs typeface="HGPGothicE" charset="-128"/>
            </a:endParaRPr>
          </a:p>
        </p:txBody>
      </p:sp>
      <p:pic>
        <p:nvPicPr>
          <p:cNvPr id="11" name="Picture 2">
            <a:extLst>
              <a:ext uri="{FF2B5EF4-FFF2-40B4-BE49-F238E27FC236}">
                <a16:creationId xmlns:a16="http://schemas.microsoft.com/office/drawing/2014/main" id="{0B2CA7E3-FBE8-4640-AB34-5FE5D87FEA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031" y="3907614"/>
            <a:ext cx="2362477" cy="133638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5E834A5A-A149-3E4A-AECF-7320FC6DA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030" y="1329390"/>
            <a:ext cx="2362478" cy="1327713"/>
          </a:xfrm>
          <a:prstGeom prst="rect">
            <a:avLst/>
          </a:prstGeom>
        </p:spPr>
      </p:pic>
    </p:spTree>
    <p:extLst>
      <p:ext uri="{BB962C8B-B14F-4D97-AF65-F5344CB8AC3E}">
        <p14:creationId xmlns:p14="http://schemas.microsoft.com/office/powerpoint/2010/main" val="1978446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8532000" y="6408000"/>
            <a:ext cx="61200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24</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
        <p:nvSpPr>
          <p:cNvPr id="6" name="正方形/長方形 5">
            <a:extLst>
              <a:ext uri="{FF2B5EF4-FFF2-40B4-BE49-F238E27FC236}">
                <a16:creationId xmlns:a16="http://schemas.microsoft.com/office/drawing/2014/main" id="{8ED433C1-A159-4380-86D9-449D6A5D5208}"/>
              </a:ext>
            </a:extLst>
          </p:cNvPr>
          <p:cNvSpPr/>
          <p:nvPr/>
        </p:nvSpPr>
        <p:spPr>
          <a:xfrm>
            <a:off x="366629" y="1106427"/>
            <a:ext cx="8410741" cy="4093428"/>
          </a:xfrm>
          <a:prstGeom prst="rect">
            <a:avLst/>
          </a:prstGeom>
          <a:ln>
            <a:noFill/>
          </a:ln>
        </p:spPr>
        <p:txBody>
          <a:bodyPr wrap="square">
            <a:spAutoFit/>
          </a:bodyPr>
          <a:lstStyle/>
          <a:p>
            <a:r>
              <a:rPr lang="en-US" altLang="ja-JP" sz="2000" b="1" dirty="0">
                <a:latin typeface="Meiryo UI" panose="020B0604030504040204" pitchFamily="50" charset="-128"/>
                <a:ea typeface="Meiryo UI" panose="020B0604030504040204" pitchFamily="50" charset="-128"/>
              </a:rPr>
              <a:t>①</a:t>
            </a:r>
            <a:r>
              <a:rPr lang="ja-JP" altLang="en-US" sz="2000" b="1" dirty="0">
                <a:latin typeface="Meiryo UI" panose="020B0604030504040204" pitchFamily="50" charset="-128"/>
                <a:ea typeface="Meiryo UI" panose="020B0604030504040204" pitchFamily="50" charset="-128"/>
              </a:rPr>
              <a:t>健康危機事象への対応力強化</a:t>
            </a:r>
            <a:endParaRPr lang="en-US" altLang="ja-JP" sz="2000" b="1" dirty="0">
              <a:latin typeface="Meiryo UI" panose="020B0604030504040204" pitchFamily="50" charset="-128"/>
              <a:ea typeface="Meiryo UI" panose="020B0604030504040204" pitchFamily="50" charset="-128"/>
            </a:endParaRPr>
          </a:p>
          <a:p>
            <a:pPr lvl="1"/>
            <a:r>
              <a:rPr lang="ja-JP" altLang="en-US" sz="2000" dirty="0">
                <a:latin typeface="Meiryo UI" panose="020B0604030504040204" pitchFamily="50" charset="-128"/>
                <a:ea typeface="Meiryo UI" panose="020B0604030504040204" pitchFamily="50" charset="-128"/>
              </a:rPr>
              <a:t>　グローバル化等により新興・再興感染症の出現・拡大をはじめとする「国境を超えた感染症対策」が、特に都市部において求められるなか、大阪の公衆衛生のレベルを高めていくことが喫緊の課題であった。</a:t>
            </a:r>
          </a:p>
          <a:p>
            <a:endParaRPr lang="en-US" altLang="ja-JP" sz="2000" dirty="0">
              <a:latin typeface="Meiryo UI" panose="020B0604030504040204" pitchFamily="50" charset="-128"/>
              <a:ea typeface="Meiryo UI" panose="020B0604030504040204" pitchFamily="50" charset="-128"/>
            </a:endParaRPr>
          </a:p>
          <a:p>
            <a:r>
              <a:rPr lang="en-US" altLang="ja-JP" sz="2000" b="1" dirty="0">
                <a:latin typeface="Meiryo UI" panose="020B0604030504040204" pitchFamily="50" charset="-128"/>
                <a:ea typeface="Meiryo UI" panose="020B0604030504040204" pitchFamily="50" charset="-128"/>
              </a:rPr>
              <a:t>②</a:t>
            </a:r>
            <a:r>
              <a:rPr lang="ja-JP" altLang="en-US" sz="2000" b="1" dirty="0">
                <a:latin typeface="Meiryo UI" panose="020B0604030504040204" pitchFamily="50" charset="-128"/>
                <a:ea typeface="Meiryo UI" panose="020B0604030504040204" pitchFamily="50" charset="-128"/>
              </a:rPr>
              <a:t>２つの地方衛生研究所の存在</a:t>
            </a:r>
            <a:endParaRPr lang="en-US" altLang="ja-JP" sz="2000" b="1" dirty="0">
              <a:latin typeface="Meiryo UI" panose="020B0604030504040204" pitchFamily="50" charset="-128"/>
              <a:ea typeface="Meiryo UI" panose="020B0604030504040204" pitchFamily="50" charset="-128"/>
            </a:endParaRPr>
          </a:p>
          <a:p>
            <a:pPr lvl="1"/>
            <a:r>
              <a:rPr lang="ja-JP" altLang="en-US" sz="2000" dirty="0">
                <a:latin typeface="Meiryo UI" panose="020B0604030504040204" pitchFamily="50" charset="-128"/>
                <a:ea typeface="Meiryo UI" panose="020B0604030504040204" pitchFamily="50" charset="-128"/>
              </a:rPr>
              <a:t>　西日本の中核である大阪には、規模・機能面で拮抗した２つの地方衛生研究所が存在した。</a:t>
            </a:r>
          </a:p>
          <a:p>
            <a:endParaRPr lang="en-US" altLang="ja-JP" sz="2000" b="1" dirty="0">
              <a:latin typeface="Meiryo UI" panose="020B0604030504040204" pitchFamily="50" charset="-128"/>
              <a:ea typeface="Meiryo UI" panose="020B0604030504040204" pitchFamily="50" charset="-128"/>
            </a:endParaRPr>
          </a:p>
          <a:p>
            <a:r>
              <a:rPr lang="en-US" altLang="ja-JP" sz="2000" b="1" dirty="0">
                <a:latin typeface="Meiryo UI" panose="020B0604030504040204" pitchFamily="50" charset="-128"/>
                <a:ea typeface="Meiryo UI" panose="020B0604030504040204" pitchFamily="50" charset="-128"/>
              </a:rPr>
              <a:t>③</a:t>
            </a:r>
            <a:r>
              <a:rPr lang="ja-JP" altLang="en-US" sz="2000" b="1" dirty="0">
                <a:latin typeface="Meiryo UI" panose="020B0604030504040204" pitchFamily="50" charset="-128"/>
                <a:ea typeface="Meiryo UI" panose="020B0604030504040204" pitchFamily="50" charset="-128"/>
              </a:rPr>
              <a:t>諸問題への柔軟な対応・効率的な運営の必要性</a:t>
            </a:r>
            <a:endParaRPr lang="en-US" altLang="ja-JP" sz="2000" b="1" dirty="0">
              <a:latin typeface="Meiryo UI" panose="020B0604030504040204" pitchFamily="50" charset="-128"/>
              <a:ea typeface="Meiryo UI" panose="020B0604030504040204" pitchFamily="50" charset="-128"/>
            </a:endParaRPr>
          </a:p>
          <a:p>
            <a:pPr lvl="1"/>
            <a:r>
              <a:rPr lang="ja-JP" altLang="en-US" sz="2000" dirty="0">
                <a:latin typeface="Meiryo UI" panose="020B0604030504040204" pitchFamily="50" charset="-128"/>
                <a:ea typeface="Meiryo UI" panose="020B0604030504040204" pitchFamily="50" charset="-128"/>
              </a:rPr>
              <a:t>　府民の健康増進、衛生向上に向け、公衆衛生を巡る諸問題に柔軟に対応し、将来にわたり効率的な運営を行うため、自律的で戦略的な地方衛生研究所に相応しい運営方法の確立が不可欠。</a:t>
            </a:r>
          </a:p>
        </p:txBody>
      </p:sp>
      <p:sp>
        <p:nvSpPr>
          <p:cNvPr id="11" name="正方形/長方形 10">
            <a:extLst>
              <a:ext uri="{FF2B5EF4-FFF2-40B4-BE49-F238E27FC236}">
                <a16:creationId xmlns:a16="http://schemas.microsoft.com/office/drawing/2014/main" id="{48E644E6-7B76-4102-BFF0-C4A2936E2319}"/>
              </a:ext>
            </a:extLst>
          </p:cNvPr>
          <p:cNvSpPr/>
          <p:nvPr/>
        </p:nvSpPr>
        <p:spPr>
          <a:xfrm>
            <a:off x="259053" y="664291"/>
            <a:ext cx="3432350" cy="461665"/>
          </a:xfrm>
          <a:prstGeom prst="rect">
            <a:avLst/>
          </a:prstGeom>
        </p:spPr>
        <p:txBody>
          <a:bodyPr wrap="none">
            <a:spAutoFit/>
          </a:bodyPr>
          <a:lstStyle/>
          <a:p>
            <a:pPr marL="342900" indent="-342900">
              <a:buFont typeface="Wingdings" pitchFamily="2" charset="2"/>
              <a:buChar char="n"/>
            </a:pPr>
            <a:r>
              <a:rPr lang="ja-JP" altLang="en-US" sz="2400" dirty="0">
                <a:latin typeface="HGP創英角ｺﾞｼｯｸUB" panose="020B0900000000000000" pitchFamily="50" charset="-128"/>
                <a:ea typeface="HGP創英角ｺﾞｼｯｸUB" panose="020B0900000000000000" pitchFamily="50" charset="-128"/>
              </a:rPr>
              <a:t>統合・地独法化の背景</a:t>
            </a:r>
            <a:endParaRPr lang="en-US" altLang="ja-JP" sz="2400" dirty="0">
              <a:latin typeface="HGP創英角ｺﾞｼｯｸUB" panose="020B0900000000000000" pitchFamily="50" charset="-128"/>
              <a:ea typeface="HGP創英角ｺﾞｼｯｸUB" panose="020B0900000000000000" pitchFamily="50" charset="-128"/>
            </a:endParaRPr>
          </a:p>
        </p:txBody>
      </p:sp>
      <p:graphicFrame>
        <p:nvGraphicFramePr>
          <p:cNvPr id="17" name="表 16">
            <a:extLst>
              <a:ext uri="{FF2B5EF4-FFF2-40B4-BE49-F238E27FC236}">
                <a16:creationId xmlns:a16="http://schemas.microsoft.com/office/drawing/2014/main" id="{103C369E-BFA0-48B1-99A0-B10307306942}"/>
              </a:ext>
            </a:extLst>
          </p:cNvPr>
          <p:cNvGraphicFramePr>
            <a:graphicFrameLocks noGrp="1"/>
          </p:cNvGraphicFramePr>
          <p:nvPr>
            <p:extLst>
              <p:ext uri="{D42A27DB-BD31-4B8C-83A1-F6EECF244321}">
                <p14:modId xmlns:p14="http://schemas.microsoft.com/office/powerpoint/2010/main" val="835726330"/>
              </p:ext>
            </p:extLst>
          </p:nvPr>
        </p:nvGraphicFramePr>
        <p:xfrm>
          <a:off x="1433389" y="5200191"/>
          <a:ext cx="6277219" cy="1554480"/>
        </p:xfrm>
        <a:graphic>
          <a:graphicData uri="http://schemas.openxmlformats.org/drawingml/2006/table">
            <a:tbl>
              <a:tblPr firstRow="1" bandRow="1">
                <a:tableStyleId>{5940675A-B579-460E-94D1-54222C63F5DA}</a:tableStyleId>
              </a:tblPr>
              <a:tblGrid>
                <a:gridCol w="1937109">
                  <a:extLst>
                    <a:ext uri="{9D8B030D-6E8A-4147-A177-3AD203B41FA5}">
                      <a16:colId xmlns:a16="http://schemas.microsoft.com/office/drawing/2014/main" val="20000"/>
                    </a:ext>
                  </a:extLst>
                </a:gridCol>
                <a:gridCol w="4340110">
                  <a:extLst>
                    <a:ext uri="{9D8B030D-6E8A-4147-A177-3AD203B41FA5}">
                      <a16:colId xmlns:a16="http://schemas.microsoft.com/office/drawing/2014/main" val="20001"/>
                    </a:ext>
                  </a:extLst>
                </a:gridCol>
              </a:tblGrid>
              <a:tr h="220075">
                <a:tc>
                  <a:txBody>
                    <a:bodyPr/>
                    <a:lstStyle/>
                    <a:p>
                      <a:r>
                        <a:rPr kumimoji="1" lang="ja-JP" altLang="en-US" sz="1100">
                          <a:solidFill>
                            <a:schemeClr val="tx1"/>
                          </a:solidFill>
                          <a:latin typeface="Meiryo UI" panose="020B0604030504040204" pitchFamily="50" charset="-128"/>
                          <a:ea typeface="Meiryo UI" panose="020B0604030504040204" pitchFamily="50" charset="-128"/>
                        </a:rPr>
                        <a:t>国際的な感染症の事例</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bg2"/>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主な危機管理事例</a:t>
                      </a:r>
                    </a:p>
                  </a:txBody>
                  <a:tcPr/>
                </a:tc>
                <a:extLst>
                  <a:ext uri="{0D108BD9-81ED-4DB2-BD59-A6C34878D82A}">
                    <a16:rowId xmlns:a16="http://schemas.microsoft.com/office/drawing/2014/main" val="10000"/>
                  </a:ext>
                </a:extLst>
              </a:tr>
              <a:tr h="259080">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SARS</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H15</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月、来日した台湾人医師が、</a:t>
                      </a:r>
                      <a:r>
                        <a:rPr kumimoji="1" lang="en-US" altLang="ja-JP" sz="1050" dirty="0">
                          <a:solidFill>
                            <a:schemeClr val="tx1"/>
                          </a:solidFill>
                          <a:latin typeface="Meiryo UI" panose="020B0604030504040204" pitchFamily="50" charset="-128"/>
                          <a:ea typeface="Meiryo UI" panose="020B0604030504040204" pitchFamily="50" charset="-128"/>
                        </a:rPr>
                        <a:t>SARS</a:t>
                      </a:r>
                      <a:r>
                        <a:rPr kumimoji="1" lang="ja-JP" altLang="en-US" sz="1050" dirty="0">
                          <a:solidFill>
                            <a:schemeClr val="tx1"/>
                          </a:solidFill>
                          <a:latin typeface="Meiryo UI" panose="020B0604030504040204" pitchFamily="50" charset="-128"/>
                          <a:ea typeface="Meiryo UI" panose="020B0604030504040204" pitchFamily="50" charset="-128"/>
                        </a:rPr>
                        <a:t>陽性と診断される</a:t>
                      </a:r>
                    </a:p>
                  </a:txBody>
                  <a:tcPr/>
                </a:tc>
                <a:extLst>
                  <a:ext uri="{0D108BD9-81ED-4DB2-BD59-A6C34878D82A}">
                    <a16:rowId xmlns:a16="http://schemas.microsoft.com/office/drawing/2014/main" val="10001"/>
                  </a:ext>
                </a:extLst>
              </a:tr>
              <a:tr h="259080">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新型インフルエンザ</a:t>
                      </a:r>
                    </a:p>
                  </a:txBody>
                  <a:tcPr/>
                </a:tc>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H21</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月、国内発生の第１例目が神戸で報告される</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70130819"/>
                  </a:ext>
                </a:extLst>
              </a:tr>
              <a:tr h="259080">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MERS</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H24</a:t>
                      </a:r>
                      <a:r>
                        <a:rPr kumimoji="1" lang="ja-JP" altLang="en-US" sz="1050" dirty="0">
                          <a:solidFill>
                            <a:schemeClr val="tx1"/>
                          </a:solidFill>
                          <a:latin typeface="Meiryo UI" panose="020B0604030504040204" pitchFamily="50" charset="-128"/>
                          <a:ea typeface="Meiryo UI" panose="020B0604030504040204" pitchFamily="50" charset="-128"/>
                        </a:rPr>
                        <a:t>年以降、中東以外にアメリカや韓国でも患者発生</a:t>
                      </a:r>
                    </a:p>
                  </a:txBody>
                  <a:tcPr/>
                </a:tc>
                <a:extLst>
                  <a:ext uri="{0D108BD9-81ED-4DB2-BD59-A6C34878D82A}">
                    <a16:rowId xmlns:a16="http://schemas.microsoft.com/office/drawing/2014/main" val="75018003"/>
                  </a:ext>
                </a:extLst>
              </a:tr>
              <a:tr h="259080">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エボラ出血熱</a:t>
                      </a:r>
                    </a:p>
                  </a:txBody>
                  <a:tcPr/>
                </a:tc>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H26</a:t>
                      </a:r>
                      <a:r>
                        <a:rPr kumimoji="1" lang="ja-JP" altLang="en-US" sz="1050" dirty="0">
                          <a:solidFill>
                            <a:schemeClr val="tx1"/>
                          </a:solidFill>
                          <a:latin typeface="Meiryo UI" panose="020B0604030504040204" pitchFamily="50" charset="-128"/>
                          <a:ea typeface="Meiryo UI" panose="020B0604030504040204" pitchFamily="50" charset="-128"/>
                        </a:rPr>
                        <a:t>年、西アフリカを中心に患者発生</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37676041"/>
                  </a:ext>
                </a:extLst>
              </a:tr>
              <a:tr h="259080">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鳥インフルエンザ</a:t>
                      </a:r>
                    </a:p>
                  </a:txBody>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（国内）</a:t>
                      </a:r>
                      <a:r>
                        <a:rPr kumimoji="1" lang="en-US" altLang="ja-JP" sz="1050" dirty="0">
                          <a:solidFill>
                            <a:schemeClr val="tx1"/>
                          </a:solidFill>
                          <a:latin typeface="Meiryo UI" panose="020B0604030504040204" pitchFamily="50" charset="-128"/>
                          <a:ea typeface="Meiryo UI" panose="020B0604030504040204" pitchFamily="50" charset="-128"/>
                        </a:rPr>
                        <a:t>H26</a:t>
                      </a:r>
                      <a:r>
                        <a:rPr kumimoji="1" lang="ja-JP" altLang="en-US" sz="1050" dirty="0">
                          <a:solidFill>
                            <a:schemeClr val="tx1"/>
                          </a:solidFill>
                          <a:latin typeface="Meiryo UI" panose="020B0604030504040204" pitchFamily="50" charset="-128"/>
                          <a:ea typeface="Meiryo UI" panose="020B0604030504040204" pitchFamily="50" charset="-128"/>
                        </a:rPr>
                        <a:t>年度　５件　　</a:t>
                      </a:r>
                      <a:r>
                        <a:rPr kumimoji="1" lang="en-US" altLang="ja-JP" sz="1050" dirty="0">
                          <a:solidFill>
                            <a:schemeClr val="tx1"/>
                          </a:solidFill>
                          <a:latin typeface="Meiryo UI" panose="020B0604030504040204" pitchFamily="50" charset="-128"/>
                          <a:ea typeface="Meiryo UI" panose="020B0604030504040204" pitchFamily="50" charset="-128"/>
                        </a:rPr>
                        <a:t>H28</a:t>
                      </a:r>
                      <a:r>
                        <a:rPr kumimoji="1" lang="ja-JP" altLang="en-US" sz="1050" dirty="0">
                          <a:solidFill>
                            <a:schemeClr val="tx1"/>
                          </a:solidFill>
                          <a:latin typeface="Meiryo UI" panose="020B0604030504040204" pitchFamily="50" charset="-128"/>
                          <a:ea typeface="Meiryo UI" panose="020B0604030504040204" pitchFamily="50" charset="-128"/>
                        </a:rPr>
                        <a:t>年度　</a:t>
                      </a:r>
                      <a:r>
                        <a:rPr kumimoji="1" lang="en-US" altLang="ja-JP" sz="1050" dirty="0">
                          <a:solidFill>
                            <a:schemeClr val="tx1"/>
                          </a:solidFill>
                          <a:latin typeface="Meiryo UI" panose="020B0604030504040204" pitchFamily="50" charset="-128"/>
                          <a:ea typeface="Meiryo UI" panose="020B0604030504040204" pitchFamily="50" charset="-128"/>
                        </a:rPr>
                        <a:t>12</a:t>
                      </a:r>
                      <a:r>
                        <a:rPr kumimoji="1" lang="ja-JP" altLang="en-US" sz="1050" dirty="0">
                          <a:solidFill>
                            <a:schemeClr val="tx1"/>
                          </a:solidFill>
                          <a:latin typeface="Meiryo UI" panose="020B0604030504040204" pitchFamily="50" charset="-128"/>
                          <a:ea typeface="Meiryo UI" panose="020B0604030504040204" pitchFamily="50" charset="-128"/>
                        </a:rPr>
                        <a:t>件　　</a:t>
                      </a:r>
                      <a:r>
                        <a:rPr kumimoji="1" lang="en-US" altLang="ja-JP" sz="1050" dirty="0">
                          <a:solidFill>
                            <a:schemeClr val="tx1"/>
                          </a:solidFill>
                          <a:latin typeface="Meiryo UI" panose="020B0604030504040204" pitchFamily="50" charset="-128"/>
                          <a:ea typeface="Meiryo UI" panose="020B0604030504040204" pitchFamily="50" charset="-128"/>
                        </a:rPr>
                        <a:t>H29</a:t>
                      </a:r>
                      <a:r>
                        <a:rPr kumimoji="1" lang="ja-JP" altLang="en-US" sz="1050" dirty="0">
                          <a:solidFill>
                            <a:schemeClr val="tx1"/>
                          </a:solidFill>
                          <a:latin typeface="Meiryo UI" panose="020B0604030504040204" pitchFamily="50" charset="-128"/>
                          <a:ea typeface="Meiryo UI" panose="020B0604030504040204" pitchFamily="50" charset="-128"/>
                        </a:rPr>
                        <a:t>年度　１件</a:t>
                      </a:r>
                    </a:p>
                  </a:txBody>
                  <a:tcPr/>
                </a:tc>
                <a:extLst>
                  <a:ext uri="{0D108BD9-81ED-4DB2-BD59-A6C34878D82A}">
                    <a16:rowId xmlns:a16="http://schemas.microsoft.com/office/drawing/2014/main" val="10002"/>
                  </a:ext>
                </a:extLst>
              </a:tr>
            </a:tbl>
          </a:graphicData>
        </a:graphic>
      </p:graphicFrame>
      <p:cxnSp>
        <p:nvCxnSpPr>
          <p:cNvPr id="20" name="直線コネクタ 19">
            <a:extLst>
              <a:ext uri="{FF2B5EF4-FFF2-40B4-BE49-F238E27FC236}">
                <a16:creationId xmlns:a16="http://schemas.microsoft.com/office/drawing/2014/main" id="{6C9CC06A-675D-9C4B-8AC8-8518B01C6750}"/>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68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rot="10800000" flipV="1">
            <a:off x="8585293" y="-25496"/>
            <a:ext cx="558707" cy="611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25</a:t>
            </a:r>
            <a:endParaRPr kumimoji="1" lang="ja-JP" altLang="en-US" sz="2000" b="1" i="0" u="none" strike="noStrike" kern="1200" cap="none" spc="0" normalizeH="0" baseline="0" noProof="0" dirty="0">
              <a:ln>
                <a:noFill/>
              </a:ln>
              <a:solidFill>
                <a:srgbClr val="002060"/>
              </a:solidFill>
              <a:effectLst/>
              <a:uLnTx/>
              <a:uFillTx/>
              <a:latin typeface="+mn-ea"/>
            </a:endParaRPr>
          </a:p>
        </p:txBody>
      </p:sp>
      <p:sp>
        <p:nvSpPr>
          <p:cNvPr id="8" name="正方形/長方形 7">
            <a:extLst>
              <a:ext uri="{FF2B5EF4-FFF2-40B4-BE49-F238E27FC236}">
                <a16:creationId xmlns:a16="http://schemas.microsoft.com/office/drawing/2014/main" id="{45F2A90B-2B6A-4466-B396-0912F3920557}"/>
              </a:ext>
            </a:extLst>
          </p:cNvPr>
          <p:cNvSpPr/>
          <p:nvPr/>
        </p:nvSpPr>
        <p:spPr>
          <a:xfrm>
            <a:off x="290340" y="761009"/>
            <a:ext cx="3959480" cy="461665"/>
          </a:xfrm>
          <a:prstGeom prst="rect">
            <a:avLst/>
          </a:prstGeom>
        </p:spPr>
        <p:txBody>
          <a:bodyPr wrap="square">
            <a:spAutoFit/>
          </a:bodyPr>
          <a:lstStyle/>
          <a:p>
            <a:pPr marL="342900" indent="-342900">
              <a:buFont typeface="Wingdings" pitchFamily="2" charset="2"/>
              <a:buChar char="n"/>
            </a:pPr>
            <a:r>
              <a:rPr lang="ja-JP" altLang="en-US" sz="2400" dirty="0">
                <a:latin typeface="HGP創英角ｺﾞｼｯｸUB" panose="020B0900000000000000" pitchFamily="50" charset="-128"/>
                <a:ea typeface="HGP創英角ｺﾞｼｯｸUB" panose="020B0900000000000000" pitchFamily="50" charset="-128"/>
              </a:rPr>
              <a:t>統合</a:t>
            </a:r>
            <a:r>
              <a:rPr lang="ja-JP" altLang="en-US" sz="2400" dirty="0" smtClean="0">
                <a:latin typeface="HGP創英角ｺﾞｼｯｸUB" panose="020B0900000000000000" pitchFamily="50" charset="-128"/>
                <a:ea typeface="HGP創英角ｺﾞｼｯｸUB" panose="020B0900000000000000" pitchFamily="50" charset="-128"/>
              </a:rPr>
              <a:t>・地独法化</a:t>
            </a:r>
            <a:r>
              <a:rPr lang="ja-JP" altLang="en-US" sz="2400" dirty="0">
                <a:latin typeface="HGP創英角ｺﾞｼｯｸUB" panose="020B0900000000000000" pitchFamily="50" charset="-128"/>
                <a:ea typeface="HGP創英角ｺﾞｼｯｸUB" panose="020B0900000000000000" pitchFamily="50" charset="-128"/>
              </a:rPr>
              <a:t>のプロセス</a:t>
            </a:r>
            <a:endParaRPr lang="en-US" altLang="ja-JP" sz="2400" dirty="0">
              <a:latin typeface="HGP創英角ｺﾞｼｯｸUB" panose="020B0900000000000000" pitchFamily="50" charset="-128"/>
              <a:ea typeface="HGP創英角ｺﾞｼｯｸUB" panose="020B0900000000000000" pitchFamily="50" charset="-128"/>
            </a:endParaRPr>
          </a:p>
        </p:txBody>
      </p:sp>
      <p:graphicFrame>
        <p:nvGraphicFramePr>
          <p:cNvPr id="9" name="表 8">
            <a:extLst>
              <a:ext uri="{FF2B5EF4-FFF2-40B4-BE49-F238E27FC236}">
                <a16:creationId xmlns:a16="http://schemas.microsoft.com/office/drawing/2014/main" id="{52F439E0-B4A4-4F8D-8EF7-36C12FC3A0B1}"/>
              </a:ext>
            </a:extLst>
          </p:cNvPr>
          <p:cNvGraphicFramePr>
            <a:graphicFrameLocks noGrp="1"/>
          </p:cNvGraphicFramePr>
          <p:nvPr>
            <p:extLst>
              <p:ext uri="{D42A27DB-BD31-4B8C-83A1-F6EECF244321}">
                <p14:modId xmlns:p14="http://schemas.microsoft.com/office/powerpoint/2010/main" val="924640883"/>
              </p:ext>
            </p:extLst>
          </p:nvPr>
        </p:nvGraphicFramePr>
        <p:xfrm>
          <a:off x="472883" y="1241819"/>
          <a:ext cx="8412063" cy="3856800"/>
        </p:xfrm>
        <a:graphic>
          <a:graphicData uri="http://schemas.openxmlformats.org/drawingml/2006/table">
            <a:tbl>
              <a:tblPr firstRow="1" bandRow="1">
                <a:tableStyleId>{5940675A-B579-460E-94D1-54222C63F5DA}</a:tableStyleId>
              </a:tblPr>
              <a:tblGrid>
                <a:gridCol w="1425774">
                  <a:extLst>
                    <a:ext uri="{9D8B030D-6E8A-4147-A177-3AD203B41FA5}">
                      <a16:colId xmlns:a16="http://schemas.microsoft.com/office/drawing/2014/main" val="20000"/>
                    </a:ext>
                  </a:extLst>
                </a:gridCol>
                <a:gridCol w="1173727">
                  <a:extLst>
                    <a:ext uri="{9D8B030D-6E8A-4147-A177-3AD203B41FA5}">
                      <a16:colId xmlns:a16="http://schemas.microsoft.com/office/drawing/2014/main" val="20001"/>
                    </a:ext>
                  </a:extLst>
                </a:gridCol>
                <a:gridCol w="5812562">
                  <a:extLst>
                    <a:ext uri="{9D8B030D-6E8A-4147-A177-3AD203B41FA5}">
                      <a16:colId xmlns:a16="http://schemas.microsoft.com/office/drawing/2014/main" val="20002"/>
                    </a:ext>
                  </a:extLst>
                </a:gridCol>
              </a:tblGrid>
              <a:tr h="235084">
                <a:tc>
                  <a:txBody>
                    <a:bodyPr/>
                    <a:lstStyle/>
                    <a:p>
                      <a:pPr algn="ctr"/>
                      <a:r>
                        <a:rPr kumimoji="1" lang="ja-JP" altLang="en-US" sz="2000" dirty="0">
                          <a:latin typeface="Meiryo UI" panose="020B0604030504040204" pitchFamily="50" charset="-128"/>
                          <a:ea typeface="Meiryo UI" panose="020B0604030504040204" pitchFamily="50" charset="-128"/>
                        </a:rPr>
                        <a:t>ステージ</a:t>
                      </a:r>
                    </a:p>
                  </a:txBody>
                  <a:tcPr marL="36000" marR="36000" marT="36000" marB="36000"/>
                </a:tc>
                <a:tc gridSpan="2">
                  <a:txBody>
                    <a:bodyPr/>
                    <a:lstStyle/>
                    <a:p>
                      <a:pPr algn="ctr"/>
                      <a:r>
                        <a:rPr kumimoji="1" lang="ja-JP" altLang="en-US" sz="2000" dirty="0">
                          <a:latin typeface="Meiryo UI" panose="020B0604030504040204" pitchFamily="50" charset="-128"/>
                          <a:ea typeface="Meiryo UI" panose="020B0604030504040204" pitchFamily="50" charset="-128"/>
                        </a:rPr>
                        <a:t>経過</a:t>
                      </a:r>
                    </a:p>
                  </a:txBody>
                  <a:tcPr marL="36000" marR="36000" marT="36000" marB="36000"/>
                </a:tc>
                <a:tc hMerge="1">
                  <a:txBody>
                    <a:bodyPr/>
                    <a:lstStyle/>
                    <a:p>
                      <a:endParaRPr kumimoji="1" lang="ja-JP" altLang="en-US"/>
                    </a:p>
                  </a:txBody>
                  <a:tcPr/>
                </a:tc>
                <a:extLst>
                  <a:ext uri="{0D108BD9-81ED-4DB2-BD59-A6C34878D82A}">
                    <a16:rowId xmlns:a16="http://schemas.microsoft.com/office/drawing/2014/main" val="10000"/>
                  </a:ext>
                </a:extLst>
              </a:tr>
              <a:tr h="0">
                <a:tc rowSpan="4">
                  <a:txBody>
                    <a:bodyPr/>
                    <a:lstStyle/>
                    <a:p>
                      <a:pPr algn="ctr"/>
                      <a:r>
                        <a:rPr kumimoji="1" lang="ja-JP" altLang="en-US" sz="2000" dirty="0">
                          <a:latin typeface="Meiryo UI" panose="020B0604030504040204" pitchFamily="50" charset="-128"/>
                          <a:ea typeface="Meiryo UI" panose="020B0604030504040204" pitchFamily="50" charset="-128"/>
                        </a:rPr>
                        <a:t>府市統合</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本部会議</a:t>
                      </a:r>
                    </a:p>
                  </a:txBody>
                  <a:tcPr marL="36000" marR="36000" marT="36000" marB="36000" anchor="ctr"/>
                </a:tc>
                <a:tc>
                  <a:txBody>
                    <a:bodyPr/>
                    <a:lstStyle/>
                    <a:p>
                      <a:r>
                        <a:rPr kumimoji="1" lang="en-US" altLang="ja-JP" sz="2000" b="1" dirty="0">
                          <a:latin typeface="Meiryo UI" panose="020B0604030504040204" pitchFamily="50" charset="-128"/>
                          <a:ea typeface="Meiryo UI" panose="020B0604030504040204" pitchFamily="50" charset="-128"/>
                        </a:rPr>
                        <a:t>H23.12</a:t>
                      </a:r>
                      <a:endParaRPr kumimoji="1" lang="en-US" altLang="ja-JP" sz="2000" dirty="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2000" b="0" dirty="0">
                          <a:latin typeface="Meiryo UI" panose="020B0604030504040204" pitchFamily="50" charset="-128"/>
                          <a:ea typeface="Meiryo UI" panose="020B0604030504040204" pitchFamily="50" charset="-128"/>
                        </a:rPr>
                        <a:t>・類似・重複している行政サービス（</a:t>
                      </a:r>
                      <a:r>
                        <a:rPr kumimoji="1" lang="en-US" altLang="ja-JP" sz="2000" b="0" dirty="0">
                          <a:latin typeface="Meiryo UI" panose="020B0604030504040204" pitchFamily="50" charset="-128"/>
                          <a:ea typeface="Meiryo UI" panose="020B0604030504040204" pitchFamily="50" charset="-128"/>
                        </a:rPr>
                        <a:t>B</a:t>
                      </a:r>
                      <a:r>
                        <a:rPr kumimoji="1" lang="ja-JP" altLang="en-US" sz="2000" b="0" dirty="0">
                          <a:latin typeface="Meiryo UI" panose="020B0604030504040204" pitchFamily="50" charset="-128"/>
                          <a:ea typeface="Meiryo UI" panose="020B0604030504040204" pitchFamily="50" charset="-128"/>
                        </a:rPr>
                        <a:t>項目）</a:t>
                      </a:r>
                      <a:r>
                        <a:rPr kumimoji="1" lang="ja-JP" altLang="en-US" sz="2000" dirty="0">
                          <a:latin typeface="Meiryo UI" panose="020B0604030504040204" pitchFamily="50" charset="-128"/>
                          <a:ea typeface="Meiryo UI" panose="020B0604030504040204" pitchFamily="50" charset="-128"/>
                        </a:rPr>
                        <a:t>として選定</a:t>
                      </a:r>
                      <a:endParaRPr kumimoji="1" lang="en-US" altLang="ja-JP" sz="20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vMerge="1">
                  <a:txBody>
                    <a:bodyPr/>
                    <a:lstStyle/>
                    <a:p>
                      <a:endParaRPr kumimoji="1" lang="ja-JP" altLang="en-US"/>
                    </a:p>
                  </a:txBody>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2000" b="1" dirty="0">
                          <a:latin typeface="Meiryo UI" panose="020B0604030504040204" pitchFamily="50" charset="-128"/>
                          <a:ea typeface="Meiryo UI" panose="020B0604030504040204" pitchFamily="50" charset="-128"/>
                        </a:rPr>
                        <a:t>H24.6</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b="0">
                          <a:latin typeface="Meiryo UI" panose="020B0604030504040204" pitchFamily="50" charset="-128"/>
                          <a:ea typeface="Meiryo UI" panose="020B0604030504040204" pitchFamily="50" charset="-128"/>
                        </a:rPr>
                        <a:t>・</a:t>
                      </a:r>
                      <a:r>
                        <a:rPr kumimoji="1" lang="ja-JP" altLang="en-US" sz="2000">
                          <a:latin typeface="Meiryo UI" panose="020B0604030504040204" pitchFamily="50" charset="-128"/>
                          <a:ea typeface="Meiryo UI" panose="020B0604030504040204" pitchFamily="50" charset="-128"/>
                        </a:rPr>
                        <a:t>統合</a:t>
                      </a:r>
                      <a:r>
                        <a:rPr kumimoji="1" lang="ja-JP" altLang="en-US" sz="2000" dirty="0">
                          <a:latin typeface="Meiryo UI" panose="020B0604030504040204" pitchFamily="50" charset="-128"/>
                          <a:ea typeface="Meiryo UI" panose="020B0604030504040204" pitchFamily="50" charset="-128"/>
                        </a:rPr>
                        <a:t>・地独法化を基本として検討を進めることを確認</a:t>
                      </a:r>
                      <a:endParaRPr kumimoji="1" lang="en-US" altLang="ja-JP" sz="20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0188">
                <a:tc vMerge="1">
                  <a:txBody>
                    <a:bodyPr/>
                    <a:lstStyle/>
                    <a:p>
                      <a:endParaRPr kumimoji="1" lang="ja-JP" altLang="en-US"/>
                    </a:p>
                  </a:txBody>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2000" b="1" dirty="0">
                          <a:latin typeface="Meiryo UI" panose="020B0604030504040204" pitchFamily="50" charset="-128"/>
                          <a:ea typeface="Meiryo UI" panose="020B0604030504040204" pitchFamily="50" charset="-128"/>
                        </a:rPr>
                        <a:t>H24.9</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44000" indent="-144000"/>
                      <a:r>
                        <a:rPr kumimoji="1" lang="ja-JP" altLang="en-US" sz="2000" dirty="0">
                          <a:latin typeface="Meiryo UI" panose="020B0604030504040204" pitchFamily="50" charset="-128"/>
                          <a:ea typeface="Meiryo UI" panose="020B0604030504040204" pitchFamily="50" charset="-128"/>
                        </a:rPr>
                        <a:t>・平成</a:t>
                      </a:r>
                      <a:r>
                        <a:rPr kumimoji="1" lang="en-US" altLang="ja-JP" sz="2000" dirty="0">
                          <a:latin typeface="Meiryo UI" panose="020B0604030504040204" pitchFamily="50" charset="-128"/>
                          <a:ea typeface="Meiryo UI" panose="020B0604030504040204" pitchFamily="50" charset="-128"/>
                        </a:rPr>
                        <a:t>26</a:t>
                      </a:r>
                      <a:r>
                        <a:rPr kumimoji="1" lang="ja-JP" altLang="en-US" sz="2000" dirty="0">
                          <a:latin typeface="Meiryo UI" panose="020B0604030504040204" pitchFamily="50" charset="-128"/>
                          <a:ea typeface="Meiryo UI" panose="020B0604030504040204" pitchFamily="50" charset="-128"/>
                        </a:rPr>
                        <a:t>年４月に統合・地独法化をめざすこと</a:t>
                      </a:r>
                      <a:endParaRPr kumimoji="1" lang="en-US" altLang="ja-JP" sz="2000" dirty="0">
                        <a:latin typeface="Meiryo UI" panose="020B0604030504040204" pitchFamily="50" charset="-128"/>
                        <a:ea typeface="Meiryo UI" panose="020B0604030504040204" pitchFamily="50" charset="-128"/>
                      </a:endParaRPr>
                    </a:p>
                    <a:p>
                      <a:pPr marL="144000" indent="-144000"/>
                      <a:r>
                        <a:rPr kumimoji="1" lang="ja-JP" altLang="en-US" sz="2000" dirty="0">
                          <a:latin typeface="Meiryo UI" panose="020B0604030504040204" pitchFamily="50" charset="-128"/>
                          <a:ea typeface="Meiryo UI" panose="020B0604030504040204" pitchFamily="50" charset="-128"/>
                        </a:rPr>
                        <a:t>・施設の建て替えを含めた理想的な将来像を検討することなどを確認</a:t>
                      </a:r>
                      <a:endParaRPr kumimoji="1" lang="en-US" altLang="ja-JP" sz="20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224276">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2000" b="1" dirty="0">
                          <a:latin typeface="Meiryo UI" panose="020B0604030504040204" pitchFamily="50" charset="-128"/>
                          <a:ea typeface="Meiryo UI" panose="020B0604030504040204" pitchFamily="50" charset="-128"/>
                        </a:rPr>
                        <a:t>H26.4</a:t>
                      </a:r>
                    </a:p>
                  </a:txBody>
                  <a:tcPr marL="36000" marR="36000" marT="36000" marB="36000" anchor="ctr">
                    <a:lnR w="12700" cap="flat" cmpd="sng" algn="ctr">
                      <a:solidFill>
                        <a:schemeClr val="tx1"/>
                      </a:solidFill>
                      <a:prstDash val="solid"/>
                      <a:round/>
                      <a:headEnd type="none" w="med" len="med"/>
                      <a:tailEnd type="none" w="med" len="med"/>
                    </a:lnR>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2000" b="0">
                          <a:latin typeface="Meiryo UI" panose="020B0604030504040204" pitchFamily="50" charset="-128"/>
                          <a:ea typeface="Meiryo UI" panose="020B0604030504040204" pitchFamily="50" charset="-128"/>
                        </a:rPr>
                        <a:t>・</a:t>
                      </a:r>
                      <a:r>
                        <a:rPr kumimoji="1" lang="ja-JP" altLang="en-US" sz="2000">
                          <a:latin typeface="Meiryo UI" panose="020B0604030504040204" pitchFamily="50" charset="-128"/>
                          <a:ea typeface="Meiryo UI" panose="020B0604030504040204" pitchFamily="50" charset="-128"/>
                        </a:rPr>
                        <a:t>施設</a:t>
                      </a:r>
                      <a:r>
                        <a:rPr kumimoji="1" lang="ja-JP" altLang="en-US" sz="2000" dirty="0">
                          <a:latin typeface="Meiryo UI" panose="020B0604030504040204" pitchFamily="50" charset="-128"/>
                          <a:ea typeface="Meiryo UI" panose="020B0604030504040204" pitchFamily="50" charset="-128"/>
                        </a:rPr>
                        <a:t>のあり方を含めた将来像の方向性を確認</a:t>
                      </a:r>
                      <a:endParaRPr kumimoji="1" lang="en-US" altLang="ja-JP" sz="20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630554">
                <a:tc rowSpan="2">
                  <a:txBody>
                    <a:bodyPr/>
                    <a:lstStyle/>
                    <a:p>
                      <a:pPr algn="ctr"/>
                      <a:r>
                        <a:rPr kumimoji="1" lang="ja-JP" altLang="en-US" sz="2000" dirty="0">
                          <a:latin typeface="Meiryo UI" panose="020B0604030504040204" pitchFamily="50" charset="-128"/>
                          <a:ea typeface="Meiryo UI" panose="020B0604030504040204" pitchFamily="50" charset="-128"/>
                        </a:rPr>
                        <a:t>副首都</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推進</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本部会議</a:t>
                      </a:r>
                    </a:p>
                  </a:txBody>
                  <a:tcPr marL="36000" marR="36000" marT="36000" marB="36000" anchor="ctr"/>
                </a:tc>
                <a:tc>
                  <a:txBody>
                    <a:bodyPr/>
                    <a:lstStyle/>
                    <a:p>
                      <a:r>
                        <a:rPr kumimoji="1" lang="en-US" altLang="ja-JP" sz="2000" b="1" dirty="0">
                          <a:latin typeface="Meiryo UI" panose="020B0604030504040204" pitchFamily="50" charset="-128"/>
                          <a:ea typeface="Meiryo UI" panose="020B0604030504040204" pitchFamily="50" charset="-128"/>
                        </a:rPr>
                        <a:t>H28.4</a:t>
                      </a:r>
                    </a:p>
                  </a:txBody>
                  <a:tcPr marL="36000" marR="36000" marT="36000" marB="36000" anchor="ctr">
                    <a:lnR w="12700" cap="flat" cmpd="sng" algn="ctr">
                      <a:solidFill>
                        <a:schemeClr val="tx1"/>
                      </a:solidFill>
                      <a:prstDash val="solid"/>
                      <a:round/>
                      <a:headEnd type="none" w="med" len="med"/>
                      <a:tailEnd type="none" w="med" len="med"/>
                    </a:lnR>
                  </a:tcPr>
                </a:tc>
                <a:tc>
                  <a:txBody>
                    <a:bodyPr/>
                    <a:lstStyle/>
                    <a:p>
                      <a:r>
                        <a:rPr kumimoji="1" lang="ja-JP" altLang="en-US" sz="2000" b="0" dirty="0">
                          <a:latin typeface="Meiryo UI" panose="020B0604030504040204" pitchFamily="50" charset="-128"/>
                          <a:ea typeface="Meiryo UI" panose="020B0604030504040204" pitchFamily="50" charset="-128"/>
                        </a:rPr>
                        <a:t>・平成</a:t>
                      </a:r>
                      <a:r>
                        <a:rPr kumimoji="1" lang="en-US" altLang="ja-JP" sz="2000" b="0" dirty="0">
                          <a:latin typeface="Meiryo UI" panose="020B0604030504040204" pitchFamily="50" charset="-128"/>
                          <a:ea typeface="Meiryo UI" panose="020B0604030504040204" pitchFamily="50" charset="-128"/>
                        </a:rPr>
                        <a:t>29</a:t>
                      </a:r>
                      <a:r>
                        <a:rPr kumimoji="1" lang="ja-JP" altLang="en-US" sz="2000" dirty="0">
                          <a:latin typeface="Meiryo UI" panose="020B0604030504040204" pitchFamily="50" charset="-128"/>
                          <a:ea typeface="Meiryo UI" panose="020B0604030504040204" pitchFamily="50" charset="-128"/>
                        </a:rPr>
                        <a:t>年４月の統合・地独法人化をめざすこと</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・施設の一元化を含めたあり方検討の方向性を確認</a:t>
                      </a:r>
                      <a:endParaRPr kumimoji="1" lang="en-US" altLang="ja-JP" sz="20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630554">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ja-JP" sz="2000" b="1" dirty="0">
                          <a:latin typeface="Meiryo UI" panose="020B0604030504040204" pitchFamily="50" charset="-128"/>
                          <a:ea typeface="Meiryo UI" panose="020B0604030504040204" pitchFamily="50" charset="-128"/>
                        </a:rPr>
                        <a:t>H28.8</a:t>
                      </a:r>
                      <a:endParaRPr kumimoji="1" lang="ja-JP" altLang="en-US" sz="2000" dirty="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c>
                  <a:txBody>
                    <a:bodyPr/>
                    <a:lstStyle/>
                    <a:p>
                      <a:r>
                        <a:rPr kumimoji="1" lang="ja-JP" altLang="en-US" sz="2000" dirty="0">
                          <a:latin typeface="Meiryo UI" panose="020B0604030504040204" pitchFamily="50" charset="-128"/>
                          <a:ea typeface="Meiryo UI" panose="020B0604030504040204" pitchFamily="50" charset="-128"/>
                        </a:rPr>
                        <a:t>・新たな研究所における機能強化の内容</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・新研究所の施設を一元化施設とする方針を確認</a:t>
                      </a:r>
                    </a:p>
                  </a:txBody>
                  <a:tcPr marL="36000" marR="36000" marT="36000" marB="3600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0" name="二等辺三角形 9">
            <a:extLst>
              <a:ext uri="{FF2B5EF4-FFF2-40B4-BE49-F238E27FC236}">
                <a16:creationId xmlns:a16="http://schemas.microsoft.com/office/drawing/2014/main" id="{8165ADE7-B35D-4D85-8104-3E2EC2755E20}"/>
              </a:ext>
            </a:extLst>
          </p:cNvPr>
          <p:cNvSpPr/>
          <p:nvPr/>
        </p:nvSpPr>
        <p:spPr>
          <a:xfrm rot="10800000">
            <a:off x="2554241" y="5402826"/>
            <a:ext cx="4035516" cy="42671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正方形/長方形 14">
            <a:extLst>
              <a:ext uri="{FF2B5EF4-FFF2-40B4-BE49-F238E27FC236}">
                <a16:creationId xmlns:a16="http://schemas.microsoft.com/office/drawing/2014/main" id="{298450F6-ADB0-4295-9AB5-458EB4EE8322}"/>
              </a:ext>
            </a:extLst>
          </p:cNvPr>
          <p:cNvSpPr/>
          <p:nvPr/>
        </p:nvSpPr>
        <p:spPr>
          <a:xfrm>
            <a:off x="1799829" y="6353986"/>
            <a:ext cx="5747086" cy="400110"/>
          </a:xfrm>
          <a:prstGeom prst="rect">
            <a:avLst/>
          </a:prstGeom>
        </p:spPr>
        <p:txBody>
          <a:bodyPr wrap="none">
            <a:spAutoFit/>
          </a:bodyPr>
          <a:lstStyle/>
          <a:p>
            <a:r>
              <a:rPr lang="ja-JP" altLang="en-US" sz="2000" b="1" u="sng">
                <a:latin typeface="Meiryo UI" panose="020B0604030504040204" pitchFamily="50" charset="-128"/>
                <a:ea typeface="Meiryo UI" panose="020B0604030504040204" pitchFamily="50" charset="-128"/>
              </a:rPr>
              <a:t>平成</a:t>
            </a:r>
            <a:r>
              <a:rPr lang="en-US" altLang="ja-JP" sz="2000" b="1" u="sng" dirty="0">
                <a:latin typeface="Meiryo UI" panose="020B0604030504040204" pitchFamily="50" charset="-128"/>
                <a:ea typeface="Meiryo UI" panose="020B0604030504040204" pitchFamily="50" charset="-128"/>
              </a:rPr>
              <a:t>29</a:t>
            </a:r>
            <a:r>
              <a:rPr lang="ja-JP" altLang="en-US" sz="2000" b="1" u="sng" dirty="0">
                <a:latin typeface="Meiryo UI" panose="020B0604030504040204" pitchFamily="50" charset="-128"/>
                <a:ea typeface="Meiryo UI" panose="020B0604030504040204" pitchFamily="50" charset="-128"/>
              </a:rPr>
              <a:t>年</a:t>
            </a:r>
            <a:r>
              <a:rPr lang="en-US" altLang="ja-JP" sz="2000" b="1" u="sng" dirty="0">
                <a:latin typeface="Meiryo UI" panose="020B0604030504040204" pitchFamily="50" charset="-128"/>
                <a:ea typeface="Meiryo UI" panose="020B0604030504040204" pitchFamily="50" charset="-128"/>
              </a:rPr>
              <a:t>4</a:t>
            </a:r>
            <a:r>
              <a:rPr lang="ja-JP" altLang="en-US" sz="2000" b="1" u="sng" dirty="0">
                <a:latin typeface="Meiryo UI" panose="020B0604030504040204" pitchFamily="50" charset="-128"/>
                <a:ea typeface="Meiryo UI" panose="020B0604030504040204" pitchFamily="50" charset="-128"/>
              </a:rPr>
              <a:t>月１日　</a:t>
            </a:r>
            <a:r>
              <a:rPr lang="zh-TW" altLang="en-US" sz="2000" b="1" u="sng" dirty="0">
                <a:latin typeface="Meiryo UI" panose="020B0604030504040204" pitchFamily="50" charset="-128"/>
                <a:ea typeface="Meiryo UI" panose="020B0604030504040204" pitchFamily="50" charset="-128"/>
              </a:rPr>
              <a:t>大阪健康安全基盤研究所</a:t>
            </a:r>
            <a:r>
              <a:rPr lang="ja-JP" altLang="en-US" sz="2000" b="1" u="sng" dirty="0">
                <a:latin typeface="Meiryo UI" panose="020B0604030504040204" pitchFamily="50" charset="-128"/>
                <a:ea typeface="Meiryo UI" panose="020B0604030504040204" pitchFamily="50" charset="-128"/>
              </a:rPr>
              <a:t>設立</a:t>
            </a:r>
            <a:endParaRPr lang="en-US" altLang="ja-JP" sz="2000" b="1" u="sng"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FDF93DA3-3685-451F-BCEE-8AE39F1204C3}"/>
              </a:ext>
            </a:extLst>
          </p:cNvPr>
          <p:cNvSpPr/>
          <p:nvPr/>
        </p:nvSpPr>
        <p:spPr>
          <a:xfrm>
            <a:off x="2085092" y="5940651"/>
            <a:ext cx="5136342"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府・市の両議会において関連議案の議決を経て</a:t>
            </a:r>
            <a:endParaRPr lang="en-US" altLang="ja-JP"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D72475CE-E3A1-A344-A86D-EC888EA11148}"/>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235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334B9477-8A2E-4C70-B76D-216E3F655D41}"/>
              </a:ext>
            </a:extLst>
          </p:cNvPr>
          <p:cNvCxnSpPr/>
          <p:nvPr/>
        </p:nvCxnSpPr>
        <p:spPr>
          <a:xfrm>
            <a:off x="259052" y="626113"/>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39976A6B-298E-40AD-A82F-70BE28668098}"/>
              </a:ext>
            </a:extLst>
          </p:cNvPr>
          <p:cNvSpPr/>
          <p:nvPr/>
        </p:nvSpPr>
        <p:spPr>
          <a:xfrm>
            <a:off x="259051" y="1632658"/>
            <a:ext cx="4176000" cy="3064942"/>
          </a:xfrm>
          <a:prstGeom prst="rect">
            <a:avLst/>
          </a:prstGeom>
        </p:spPr>
        <p:txBody>
          <a:bodyPr wrap="square">
            <a:spAutoFit/>
          </a:bodyPr>
          <a:lstStyle/>
          <a:p>
            <a:pPr>
              <a:lnSpc>
                <a:spcPts val="3500"/>
              </a:lnSpc>
            </a:pPr>
            <a:r>
              <a:rPr lang="ja-JP" altLang="en-US" sz="2400" b="1" dirty="0">
                <a:latin typeface="Meiryo UI" pitchFamily="50" charset="-128"/>
                <a:ea typeface="Meiryo UI" pitchFamily="50" charset="-128"/>
                <a:cs typeface="Meiryo UI" pitchFamily="50" charset="-128"/>
              </a:rPr>
              <a:t>＜統合による期待効果＞</a:t>
            </a:r>
            <a:endParaRPr lang="en-US" altLang="ja-JP" sz="2400" b="1" dirty="0">
              <a:latin typeface="Meiryo UI" pitchFamily="50" charset="-128"/>
              <a:ea typeface="Meiryo UI" pitchFamily="50" charset="-128"/>
              <a:cs typeface="Meiryo UI" pitchFamily="50" charset="-128"/>
            </a:endParaRPr>
          </a:p>
          <a:p>
            <a:r>
              <a:rPr lang="ja-JP" altLang="en-US" sz="2400" dirty="0">
                <a:latin typeface="Meiryo UI" pitchFamily="50" charset="-128"/>
                <a:ea typeface="Meiryo UI" pitchFamily="50" charset="-128"/>
                <a:cs typeface="Meiryo UI" pitchFamily="50" charset="-128"/>
              </a:rPr>
              <a:t>①　両研究所それぞれの強みを</a:t>
            </a:r>
            <a:endParaRPr lang="en-US" altLang="ja-JP" sz="2400" dirty="0">
              <a:latin typeface="Meiryo UI" pitchFamily="50" charset="-128"/>
              <a:ea typeface="Meiryo UI" pitchFamily="50" charset="-128"/>
              <a:cs typeface="Meiryo UI" pitchFamily="50" charset="-128"/>
            </a:endParaRPr>
          </a:p>
          <a:p>
            <a:r>
              <a:rPr lang="en-US" altLang="ja-JP" sz="2400" dirty="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活かした検査・研究機能の</a:t>
            </a:r>
            <a:endParaRPr lang="en-US" altLang="ja-JP" sz="2400" dirty="0">
              <a:latin typeface="Meiryo UI" pitchFamily="50" charset="-128"/>
              <a:ea typeface="Meiryo UI" pitchFamily="50" charset="-128"/>
              <a:cs typeface="Meiryo UI" pitchFamily="50" charset="-128"/>
            </a:endParaRPr>
          </a:p>
          <a:p>
            <a:r>
              <a:rPr lang="en-US" altLang="ja-JP" sz="2400" dirty="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発揮</a:t>
            </a:r>
            <a:endParaRPr lang="en-US" altLang="ja-JP" sz="2400" dirty="0">
              <a:latin typeface="Meiryo UI" pitchFamily="50" charset="-128"/>
              <a:ea typeface="Meiryo UI" pitchFamily="50" charset="-128"/>
              <a:cs typeface="Meiryo UI" pitchFamily="50" charset="-128"/>
            </a:endParaRPr>
          </a:p>
          <a:p>
            <a:pPr lvl="1"/>
            <a:r>
              <a:rPr lang="ja-JP" altLang="en-US" sz="2200" dirty="0">
                <a:latin typeface="Meiryo UI" pitchFamily="50" charset="-128"/>
                <a:ea typeface="Meiryo UI" pitchFamily="50" charset="-128"/>
                <a:cs typeface="Meiryo UI" pitchFamily="50" charset="-128"/>
              </a:rPr>
              <a:t> 　</a:t>
            </a:r>
            <a:endParaRPr lang="en-US" altLang="ja-JP" sz="2200" dirty="0">
              <a:latin typeface="Meiryo UI" pitchFamily="50" charset="-128"/>
              <a:ea typeface="Meiryo UI" pitchFamily="50" charset="-128"/>
              <a:cs typeface="Meiryo UI" pitchFamily="50" charset="-128"/>
            </a:endParaRPr>
          </a:p>
          <a:p>
            <a:r>
              <a:rPr lang="ja-JP" altLang="en-US" sz="2400" dirty="0">
                <a:latin typeface="Meiryo UI" pitchFamily="50" charset="-128"/>
                <a:ea typeface="Meiryo UI" pitchFamily="50" charset="-128"/>
                <a:cs typeface="Meiryo UI" pitchFamily="50" charset="-128"/>
              </a:rPr>
              <a:t>②　健康危機事象発生時の広 </a:t>
            </a:r>
            <a:endParaRPr lang="en-US" altLang="ja-JP" sz="2400" dirty="0">
              <a:latin typeface="Meiryo UI" pitchFamily="50" charset="-128"/>
              <a:ea typeface="Meiryo UI" pitchFamily="50" charset="-128"/>
              <a:cs typeface="Meiryo UI" pitchFamily="50" charset="-128"/>
            </a:endParaRPr>
          </a:p>
          <a:p>
            <a:r>
              <a:rPr lang="en-US" altLang="ja-JP" sz="2400" dirty="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域的・統一的な対応</a:t>
            </a:r>
            <a:endParaRPr lang="en-US" altLang="ja-JP" sz="2400" dirty="0">
              <a:latin typeface="Meiryo UI" pitchFamily="50" charset="-128"/>
              <a:ea typeface="Meiryo UI" pitchFamily="50" charset="-128"/>
              <a:cs typeface="Meiryo UI" pitchFamily="50" charset="-128"/>
            </a:endParaRPr>
          </a:p>
          <a:p>
            <a:pPr lvl="1"/>
            <a:r>
              <a:rPr lang="ja-JP" altLang="en-US" sz="2200" dirty="0">
                <a:latin typeface="Meiryo UI" pitchFamily="50" charset="-128"/>
                <a:ea typeface="Meiryo UI" pitchFamily="50" charset="-128"/>
                <a:cs typeface="Meiryo UI" pitchFamily="50" charset="-128"/>
              </a:rPr>
              <a:t>　</a:t>
            </a:r>
            <a:endParaRPr lang="en-US" altLang="ja-JP" sz="2000" dirty="0">
              <a:latin typeface="Meiryo UI" pitchFamily="50" charset="-128"/>
              <a:ea typeface="Meiryo UI" pitchFamily="50" charset="-128"/>
              <a:cs typeface="Meiryo UI" pitchFamily="50" charset="-128"/>
            </a:endParaRPr>
          </a:p>
        </p:txBody>
      </p:sp>
      <p:sp>
        <p:nvSpPr>
          <p:cNvPr id="22" name="正方形/長方形 21">
            <a:extLst>
              <a:ext uri="{FF2B5EF4-FFF2-40B4-BE49-F238E27FC236}">
                <a16:creationId xmlns:a16="http://schemas.microsoft.com/office/drawing/2014/main" id="{E0C6C0F7-E879-433E-A525-8A3B86E3F270}"/>
              </a:ext>
            </a:extLst>
          </p:cNvPr>
          <p:cNvSpPr/>
          <p:nvPr/>
        </p:nvSpPr>
        <p:spPr>
          <a:xfrm>
            <a:off x="4655796" y="1632658"/>
            <a:ext cx="4176000" cy="2726387"/>
          </a:xfrm>
          <a:prstGeom prst="rect">
            <a:avLst/>
          </a:prstGeom>
        </p:spPr>
        <p:txBody>
          <a:bodyPr wrap="square">
            <a:spAutoFit/>
          </a:bodyPr>
          <a:lstStyle/>
          <a:p>
            <a:pPr>
              <a:lnSpc>
                <a:spcPts val="3500"/>
              </a:lnSpc>
            </a:pPr>
            <a:r>
              <a:rPr lang="ja-JP" altLang="en-US" sz="2400" b="1" dirty="0">
                <a:latin typeface="Meiryo UI" pitchFamily="50" charset="-128"/>
                <a:ea typeface="Meiryo UI" pitchFamily="50" charset="-128"/>
                <a:cs typeface="Meiryo UI" pitchFamily="50" charset="-128"/>
              </a:rPr>
              <a:t>＜地独法化による期待効果＞</a:t>
            </a:r>
            <a:endParaRPr lang="en-US" altLang="ja-JP" sz="2400" b="1" dirty="0">
              <a:latin typeface="Meiryo UI" pitchFamily="50" charset="-128"/>
              <a:ea typeface="Meiryo UI" pitchFamily="50" charset="-128"/>
              <a:cs typeface="Meiryo UI" pitchFamily="50" charset="-128"/>
            </a:endParaRPr>
          </a:p>
          <a:p>
            <a:r>
              <a:rPr lang="ja-JP" altLang="en-US" sz="2400" dirty="0">
                <a:latin typeface="Meiryo UI" pitchFamily="50" charset="-128"/>
                <a:ea typeface="Meiryo UI" pitchFamily="50" charset="-128"/>
                <a:cs typeface="Meiryo UI" pitchFamily="50" charset="-128"/>
              </a:rPr>
              <a:t>①　自律的な運営により長期的</a:t>
            </a:r>
            <a:endParaRPr lang="en-US" altLang="ja-JP" sz="2400" dirty="0">
              <a:latin typeface="Meiryo UI" pitchFamily="50" charset="-128"/>
              <a:ea typeface="Meiryo UI" pitchFamily="50" charset="-128"/>
              <a:cs typeface="Meiryo UI" pitchFamily="50" charset="-128"/>
            </a:endParaRPr>
          </a:p>
          <a:p>
            <a:r>
              <a:rPr lang="en-US" altLang="ja-JP" sz="2400" dirty="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かつ戦略的な取組みが可能</a:t>
            </a:r>
            <a:endParaRPr lang="en-US" altLang="ja-JP" sz="2400" dirty="0">
              <a:latin typeface="Meiryo UI" pitchFamily="50" charset="-128"/>
              <a:ea typeface="Meiryo UI" pitchFamily="50" charset="-128"/>
              <a:cs typeface="Meiryo UI" pitchFamily="50" charset="-128"/>
            </a:endParaRPr>
          </a:p>
          <a:p>
            <a:pPr lvl="1"/>
            <a:endParaRPr lang="en-US" altLang="ja-JP" sz="2200" dirty="0">
              <a:latin typeface="Meiryo UI" pitchFamily="50" charset="-128"/>
              <a:ea typeface="Meiryo UI" pitchFamily="50" charset="-128"/>
              <a:cs typeface="Meiryo UI" pitchFamily="50" charset="-128"/>
            </a:endParaRPr>
          </a:p>
          <a:p>
            <a:r>
              <a:rPr lang="ja-JP" altLang="en-US" sz="2400" dirty="0">
                <a:latin typeface="Meiryo UI" pitchFamily="50" charset="-128"/>
                <a:ea typeface="Meiryo UI" pitchFamily="50" charset="-128"/>
                <a:cs typeface="Meiryo UI" pitchFamily="50" charset="-128"/>
              </a:rPr>
              <a:t>②　公衆衛生に関する諸問題へ</a:t>
            </a:r>
            <a:endParaRPr lang="en-US" altLang="ja-JP" sz="2400" dirty="0">
              <a:latin typeface="Meiryo UI" pitchFamily="50" charset="-128"/>
              <a:ea typeface="Meiryo UI" pitchFamily="50" charset="-128"/>
              <a:cs typeface="Meiryo UI" pitchFamily="50" charset="-128"/>
            </a:endParaRPr>
          </a:p>
          <a:p>
            <a:r>
              <a:rPr lang="en-US" altLang="ja-JP" sz="2400" dirty="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の柔軟で迅速な対応が可能</a:t>
            </a:r>
            <a:endParaRPr lang="en-US" altLang="ja-JP" sz="2400" dirty="0">
              <a:latin typeface="Meiryo UI" pitchFamily="50" charset="-128"/>
              <a:ea typeface="Meiryo UI" pitchFamily="50" charset="-128"/>
              <a:cs typeface="Meiryo UI" pitchFamily="50" charset="-128"/>
            </a:endParaRPr>
          </a:p>
        </p:txBody>
      </p:sp>
      <p:sp>
        <p:nvSpPr>
          <p:cNvPr id="10" name="テキスト ボックス 17"/>
          <p:cNvSpPr txBox="1">
            <a:spLocks noChangeArrowheads="1"/>
          </p:cNvSpPr>
          <p:nvPr/>
        </p:nvSpPr>
        <p:spPr bwMode="auto">
          <a:xfrm>
            <a:off x="259052" y="918500"/>
            <a:ext cx="6262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457200" indent="-457200">
              <a:buFont typeface="Wingdings" pitchFamily="2" charset="2"/>
              <a:buChar char="n"/>
            </a:pPr>
            <a:r>
              <a:rPr lang="ja-JP" altLang="en-US"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統合</a:t>
            </a:r>
            <a:r>
              <a:rPr lang="ja-JP" altLang="en-US"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・地独法化</a:t>
            </a:r>
            <a:r>
              <a:rPr lang="ja-JP" altLang="en-US"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により期待された効果</a:t>
            </a:r>
            <a:endParaRPr lang="en-US" altLang="ja-JP"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289DDA6F-D634-7A42-BF27-924401FAD00D}"/>
              </a:ext>
            </a:extLst>
          </p:cNvPr>
          <p:cNvSpPr/>
          <p:nvPr/>
        </p:nvSpPr>
        <p:spPr>
          <a:xfrm>
            <a:off x="8585616" y="6408653"/>
            <a:ext cx="541582"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26</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Tree>
    <p:extLst>
      <p:ext uri="{BB962C8B-B14F-4D97-AF65-F5344CB8AC3E}">
        <p14:creationId xmlns:p14="http://schemas.microsoft.com/office/powerpoint/2010/main" val="2127544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表 11">
            <a:extLst>
              <a:ext uri="{FF2B5EF4-FFF2-40B4-BE49-F238E27FC236}">
                <a16:creationId xmlns:a16="http://schemas.microsoft.com/office/drawing/2014/main" id="{95713E77-7656-EB44-A4B7-FFD6A59974C6}"/>
              </a:ext>
            </a:extLst>
          </p:cNvPr>
          <p:cNvGraphicFramePr>
            <a:graphicFrameLocks noGrp="1"/>
          </p:cNvGraphicFramePr>
          <p:nvPr/>
        </p:nvGraphicFramePr>
        <p:xfrm>
          <a:off x="912984" y="5078649"/>
          <a:ext cx="3775393" cy="1118624"/>
        </p:xfrm>
        <a:graphic>
          <a:graphicData uri="http://schemas.openxmlformats.org/drawingml/2006/table">
            <a:tbl>
              <a:tblPr firstRow="1" bandRow="1">
                <a:tableStyleId>{5C22544A-7EE6-4342-B048-85BDC9FD1C3A}</a:tableStyleId>
              </a:tblPr>
              <a:tblGrid>
                <a:gridCol w="1754296">
                  <a:extLst>
                    <a:ext uri="{9D8B030D-6E8A-4147-A177-3AD203B41FA5}">
                      <a16:colId xmlns:a16="http://schemas.microsoft.com/office/drawing/2014/main" val="20000"/>
                    </a:ext>
                  </a:extLst>
                </a:gridCol>
                <a:gridCol w="648473">
                  <a:extLst>
                    <a:ext uri="{9D8B030D-6E8A-4147-A177-3AD203B41FA5}">
                      <a16:colId xmlns:a16="http://schemas.microsoft.com/office/drawing/2014/main" val="20001"/>
                    </a:ext>
                  </a:extLst>
                </a:gridCol>
                <a:gridCol w="714472">
                  <a:extLst>
                    <a:ext uri="{9D8B030D-6E8A-4147-A177-3AD203B41FA5}">
                      <a16:colId xmlns:a16="http://schemas.microsoft.com/office/drawing/2014/main" val="20002"/>
                    </a:ext>
                  </a:extLst>
                </a:gridCol>
                <a:gridCol w="658152">
                  <a:extLst>
                    <a:ext uri="{9D8B030D-6E8A-4147-A177-3AD203B41FA5}">
                      <a16:colId xmlns:a16="http://schemas.microsoft.com/office/drawing/2014/main" val="20003"/>
                    </a:ext>
                  </a:extLst>
                </a:gridCol>
              </a:tblGrid>
              <a:tr h="235875">
                <a:tc>
                  <a:txBody>
                    <a:bodyPr/>
                    <a:lstStyle/>
                    <a:p>
                      <a:pPr algn="ctr"/>
                      <a:endParaRPr kumimoji="1" lang="ja-JP" altLang="en-US" sz="1200" b="0" dirty="0">
                        <a:latin typeface="+mn-ea"/>
                        <a:ea typeface="+mn-ea"/>
                      </a:endParaRPr>
                    </a:p>
                  </a:txBody>
                  <a:tcPr anchor="ctr"/>
                </a:tc>
                <a:tc>
                  <a:txBody>
                    <a:bodyPr/>
                    <a:lstStyle/>
                    <a:p>
                      <a:pPr algn="ctr"/>
                      <a:r>
                        <a:rPr kumimoji="1" lang="en-US" altLang="ja-JP" sz="1200" b="0" dirty="0">
                          <a:latin typeface="+mn-ea"/>
                          <a:ea typeface="+mn-ea"/>
                        </a:rPr>
                        <a:t>H30</a:t>
                      </a:r>
                      <a:endParaRPr kumimoji="1" lang="ja-JP" altLang="en-US" sz="1200" b="0" dirty="0">
                        <a:latin typeface="+mn-ea"/>
                        <a:ea typeface="+mn-ea"/>
                      </a:endParaRPr>
                    </a:p>
                  </a:txBody>
                  <a:tcPr anchor="ctr"/>
                </a:tc>
                <a:tc>
                  <a:txBody>
                    <a:bodyPr/>
                    <a:lstStyle/>
                    <a:p>
                      <a:pPr algn="ctr"/>
                      <a:r>
                        <a:rPr kumimoji="1" lang="en-US" altLang="ja-JP" sz="1200" b="0" dirty="0">
                          <a:latin typeface="+mn-ea"/>
                          <a:ea typeface="+mn-ea"/>
                        </a:rPr>
                        <a:t>R1</a:t>
                      </a:r>
                      <a:endParaRPr kumimoji="1" lang="ja-JP" altLang="en-US" sz="1200" b="0" dirty="0">
                        <a:latin typeface="+mn-ea"/>
                        <a:ea typeface="+mn-ea"/>
                      </a:endParaRPr>
                    </a:p>
                  </a:txBody>
                  <a:tcPr anchor="ctr"/>
                </a:tc>
                <a:tc>
                  <a:txBody>
                    <a:bodyPr/>
                    <a:lstStyle/>
                    <a:p>
                      <a:pPr algn="ctr"/>
                      <a:r>
                        <a:rPr kumimoji="1" lang="en-US" altLang="ja-JP" sz="1200" b="0" dirty="0">
                          <a:latin typeface="+mn-ea"/>
                          <a:ea typeface="+mn-ea"/>
                        </a:rPr>
                        <a:t>R2</a:t>
                      </a:r>
                      <a:endParaRPr kumimoji="1" lang="ja-JP" altLang="en-US" sz="1200" b="0" dirty="0">
                        <a:latin typeface="+mn-ea"/>
                        <a:ea typeface="+mn-ea"/>
                      </a:endParaRPr>
                    </a:p>
                  </a:txBody>
                  <a:tcPr anchor="ctr"/>
                </a:tc>
                <a:extLst>
                  <a:ext uri="{0D108BD9-81ED-4DB2-BD59-A6C34878D82A}">
                    <a16:rowId xmlns:a16="http://schemas.microsoft.com/office/drawing/2014/main" val="10000"/>
                  </a:ext>
                </a:extLst>
              </a:tr>
              <a:tr h="2358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新規採択数</a:t>
                      </a:r>
                    </a:p>
                  </a:txBody>
                  <a:tcPr anchor="ctr"/>
                </a:tc>
                <a:tc>
                  <a:txBody>
                    <a:bodyPr/>
                    <a:lstStyle/>
                    <a:p>
                      <a:pPr algn="ctr"/>
                      <a:r>
                        <a:rPr kumimoji="1" lang="en-US" altLang="ja-JP" sz="1200" b="0" dirty="0">
                          <a:latin typeface="+mn-ea"/>
                          <a:ea typeface="+mn-ea"/>
                        </a:rPr>
                        <a:t>23</a:t>
                      </a:r>
                      <a:endParaRPr kumimoji="1" lang="ja-JP" altLang="en-US" sz="1200" b="0" dirty="0">
                        <a:latin typeface="+mn-ea"/>
                        <a:ea typeface="+mn-ea"/>
                      </a:endParaRPr>
                    </a:p>
                  </a:txBody>
                  <a:tcPr anchor="ctr"/>
                </a:tc>
                <a:tc>
                  <a:txBody>
                    <a:bodyPr/>
                    <a:lstStyle/>
                    <a:p>
                      <a:pPr algn="ctr"/>
                      <a:r>
                        <a:rPr kumimoji="1" lang="en-US" altLang="ja-JP" sz="1200" b="0" dirty="0">
                          <a:latin typeface="+mn-ea"/>
                          <a:ea typeface="+mn-ea"/>
                        </a:rPr>
                        <a:t>10</a:t>
                      </a:r>
                      <a:endParaRPr kumimoji="1" lang="ja-JP" altLang="en-US" sz="1200" b="0" dirty="0">
                        <a:latin typeface="+mn-ea"/>
                        <a:ea typeface="+mn-ea"/>
                      </a:endParaRPr>
                    </a:p>
                  </a:txBody>
                  <a:tcPr anchor="ctr"/>
                </a:tc>
                <a:tc>
                  <a:txBody>
                    <a:bodyPr/>
                    <a:lstStyle/>
                    <a:p>
                      <a:pPr algn="ctr"/>
                      <a:r>
                        <a:rPr kumimoji="1" lang="en-US" altLang="ja-JP" sz="1200" b="0" dirty="0">
                          <a:latin typeface="+mn-ea"/>
                          <a:ea typeface="+mn-ea"/>
                        </a:rPr>
                        <a:t>16</a:t>
                      </a:r>
                      <a:endParaRPr kumimoji="1" lang="ja-JP" altLang="en-US" sz="1200" b="0" dirty="0">
                        <a:latin typeface="+mn-ea"/>
                        <a:ea typeface="+mn-ea"/>
                      </a:endParaRPr>
                    </a:p>
                  </a:txBody>
                  <a:tcPr anchor="ctr"/>
                </a:tc>
                <a:extLst>
                  <a:ext uri="{0D108BD9-81ED-4DB2-BD59-A6C34878D82A}">
                    <a16:rowId xmlns:a16="http://schemas.microsoft.com/office/drawing/2014/main" val="10001"/>
                  </a:ext>
                </a:extLst>
              </a:tr>
              <a:tr h="2358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dirty="0">
                          <a:solidFill>
                            <a:srgbClr val="C00000"/>
                          </a:solidFill>
                          <a:latin typeface="+mn-ea"/>
                          <a:ea typeface="+mn-ea"/>
                        </a:rPr>
                        <a:t>大安研採択率（</a:t>
                      </a:r>
                      <a:r>
                        <a:rPr kumimoji="1" lang="en-US" altLang="ja-JP" sz="1200" b="0" dirty="0">
                          <a:solidFill>
                            <a:srgbClr val="C00000"/>
                          </a:solidFill>
                          <a:latin typeface="+mn-ea"/>
                          <a:ea typeface="+mn-ea"/>
                        </a:rPr>
                        <a:t>%</a:t>
                      </a:r>
                      <a:r>
                        <a:rPr kumimoji="1" lang="ja-JP" altLang="en-US" sz="1200" b="0" dirty="0">
                          <a:solidFill>
                            <a:srgbClr val="C00000"/>
                          </a:solidFill>
                          <a:latin typeface="+mn-ea"/>
                          <a:ea typeface="+mn-ea"/>
                        </a:rPr>
                        <a:t>）</a:t>
                      </a:r>
                    </a:p>
                  </a:txBody>
                  <a:tcPr anchor="ctr"/>
                </a:tc>
                <a:tc>
                  <a:txBody>
                    <a:bodyPr/>
                    <a:lstStyle/>
                    <a:p>
                      <a:pPr algn="ctr"/>
                      <a:r>
                        <a:rPr kumimoji="1" lang="en-US" altLang="ja-JP" sz="1200" b="0" dirty="0">
                          <a:solidFill>
                            <a:srgbClr val="C00000"/>
                          </a:solidFill>
                          <a:latin typeface="+mn-ea"/>
                          <a:ea typeface="+mn-ea"/>
                        </a:rPr>
                        <a:t>40.4</a:t>
                      </a:r>
                      <a:r>
                        <a:rPr kumimoji="1" lang="ja-JP" altLang="en-US" sz="1200" b="0" dirty="0">
                          <a:solidFill>
                            <a:srgbClr val="C00000"/>
                          </a:solidFill>
                          <a:latin typeface="+mn-ea"/>
                          <a:ea typeface="+mn-ea"/>
                        </a:rPr>
                        <a:t>*</a:t>
                      </a:r>
                    </a:p>
                  </a:txBody>
                  <a:tcPr anchor="ctr"/>
                </a:tc>
                <a:tc>
                  <a:txBody>
                    <a:bodyPr/>
                    <a:lstStyle/>
                    <a:p>
                      <a:pPr algn="ctr"/>
                      <a:r>
                        <a:rPr kumimoji="1" lang="en-US" altLang="ja-JP" sz="1200" b="0" dirty="0">
                          <a:solidFill>
                            <a:srgbClr val="C00000"/>
                          </a:solidFill>
                          <a:latin typeface="+mn-ea"/>
                          <a:ea typeface="+mn-ea"/>
                        </a:rPr>
                        <a:t>25.6</a:t>
                      </a:r>
                      <a:endParaRPr kumimoji="1" lang="ja-JP" altLang="en-US" sz="1200" b="0" dirty="0">
                        <a:solidFill>
                          <a:srgbClr val="C00000"/>
                        </a:solidFill>
                        <a:latin typeface="+mn-ea"/>
                        <a:ea typeface="+mn-ea"/>
                      </a:endParaRPr>
                    </a:p>
                  </a:txBody>
                  <a:tcPr anchor="ctr"/>
                </a:tc>
                <a:tc>
                  <a:txBody>
                    <a:bodyPr/>
                    <a:lstStyle/>
                    <a:p>
                      <a:pPr algn="ctr"/>
                      <a:r>
                        <a:rPr kumimoji="1" lang="en-US" altLang="ja-JP" sz="1200" b="0" dirty="0">
                          <a:solidFill>
                            <a:srgbClr val="C00000"/>
                          </a:solidFill>
                          <a:latin typeface="+mn-ea"/>
                          <a:ea typeface="+mn-ea"/>
                        </a:rPr>
                        <a:t>37.2</a:t>
                      </a:r>
                      <a:endParaRPr kumimoji="1" lang="ja-JP" altLang="en-US" sz="1200" b="0" dirty="0">
                        <a:solidFill>
                          <a:srgbClr val="C00000"/>
                        </a:solidFill>
                        <a:latin typeface="+mn-ea"/>
                        <a:ea typeface="+mn-ea"/>
                      </a:endParaRPr>
                    </a:p>
                  </a:txBody>
                  <a:tcPr anchor="ctr"/>
                </a:tc>
                <a:extLst>
                  <a:ext uri="{0D108BD9-81ED-4DB2-BD59-A6C34878D82A}">
                    <a16:rowId xmlns:a16="http://schemas.microsoft.com/office/drawing/2014/main" val="10002"/>
                  </a:ext>
                </a:extLst>
              </a:tr>
              <a:tr h="29566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1" dirty="0">
                          <a:solidFill>
                            <a:schemeClr val="tx1"/>
                          </a:solidFill>
                          <a:latin typeface="+mn-ea"/>
                          <a:ea typeface="+mn-ea"/>
                        </a:rPr>
                        <a:t>全体平均採択率（</a:t>
                      </a:r>
                      <a:r>
                        <a:rPr kumimoji="1" lang="en-US" altLang="ja-JP" sz="1200" b="0" i="1" dirty="0">
                          <a:solidFill>
                            <a:schemeClr val="tx1"/>
                          </a:solidFill>
                          <a:latin typeface="+mn-ea"/>
                          <a:ea typeface="+mn-ea"/>
                        </a:rPr>
                        <a:t>%</a:t>
                      </a:r>
                      <a:r>
                        <a:rPr kumimoji="1" lang="ja-JP" altLang="en-US" sz="1200" b="0" i="1" dirty="0">
                          <a:solidFill>
                            <a:schemeClr val="tx1"/>
                          </a:solidFill>
                          <a:latin typeface="+mn-ea"/>
                          <a:ea typeface="+mn-ea"/>
                        </a:rPr>
                        <a:t>）</a:t>
                      </a:r>
                    </a:p>
                  </a:txBody>
                  <a:tcPr anchor="ctr"/>
                </a:tc>
                <a:tc>
                  <a:txBody>
                    <a:bodyPr/>
                    <a:lstStyle/>
                    <a:p>
                      <a:pPr algn="ctr"/>
                      <a:r>
                        <a:rPr kumimoji="1" lang="en-US" altLang="ja-JP" sz="1200" b="0" i="1" dirty="0">
                          <a:solidFill>
                            <a:schemeClr val="tx1"/>
                          </a:solidFill>
                          <a:latin typeface="+mn-ea"/>
                          <a:ea typeface="+mn-ea"/>
                        </a:rPr>
                        <a:t>24.9</a:t>
                      </a:r>
                      <a:endParaRPr kumimoji="1" lang="ja-JP" altLang="en-US" sz="1200" b="0" i="1" dirty="0">
                        <a:solidFill>
                          <a:schemeClr val="tx1"/>
                        </a:solidFill>
                        <a:latin typeface="+mn-ea"/>
                        <a:ea typeface="+mn-ea"/>
                      </a:endParaRPr>
                    </a:p>
                  </a:txBody>
                  <a:tcPr anchor="ctr"/>
                </a:tc>
                <a:tc>
                  <a:txBody>
                    <a:bodyPr/>
                    <a:lstStyle/>
                    <a:p>
                      <a:pPr algn="ctr"/>
                      <a:r>
                        <a:rPr kumimoji="1" lang="en-US" altLang="ja-JP" sz="1200" b="0" i="1" dirty="0">
                          <a:solidFill>
                            <a:schemeClr val="tx1"/>
                          </a:solidFill>
                          <a:latin typeface="+mn-ea"/>
                          <a:ea typeface="+mn-ea"/>
                        </a:rPr>
                        <a:t>28.4</a:t>
                      </a:r>
                      <a:endParaRPr kumimoji="1" lang="ja-JP" altLang="en-US" sz="1200" b="0" i="1" dirty="0">
                        <a:solidFill>
                          <a:schemeClr val="tx1"/>
                        </a:solidFill>
                        <a:latin typeface="+mn-ea"/>
                        <a:ea typeface="+mn-ea"/>
                      </a:endParaRPr>
                    </a:p>
                  </a:txBody>
                  <a:tcPr anchor="ctr"/>
                </a:tc>
                <a:tc>
                  <a:txBody>
                    <a:bodyPr/>
                    <a:lstStyle/>
                    <a:p>
                      <a:pPr algn="ctr"/>
                      <a:r>
                        <a:rPr kumimoji="1" lang="en-US" altLang="ja-JP" sz="1200" b="0" i="1" dirty="0">
                          <a:solidFill>
                            <a:schemeClr val="tx1"/>
                          </a:solidFill>
                          <a:latin typeface="+mn-ea"/>
                          <a:ea typeface="+mn-ea"/>
                        </a:rPr>
                        <a:t>27.4</a:t>
                      </a:r>
                      <a:endParaRPr kumimoji="1" lang="ja-JP" altLang="en-US" sz="1200" b="0" i="1" dirty="0">
                        <a:solidFill>
                          <a:schemeClr val="tx1"/>
                        </a:solidFill>
                        <a:latin typeface="+mn-ea"/>
                        <a:ea typeface="+mn-ea"/>
                      </a:endParaRPr>
                    </a:p>
                  </a:txBody>
                  <a:tcPr anchor="ctr"/>
                </a:tc>
                <a:extLst>
                  <a:ext uri="{0D108BD9-81ED-4DB2-BD59-A6C34878D82A}">
                    <a16:rowId xmlns:a16="http://schemas.microsoft.com/office/drawing/2014/main" val="10003"/>
                  </a:ext>
                </a:extLst>
              </a:tr>
            </a:tbl>
          </a:graphicData>
        </a:graphic>
      </p:graphicFrame>
      <p:sp>
        <p:nvSpPr>
          <p:cNvPr id="13" name="正方形/長方形 12">
            <a:extLst>
              <a:ext uri="{FF2B5EF4-FFF2-40B4-BE49-F238E27FC236}">
                <a16:creationId xmlns:a16="http://schemas.microsoft.com/office/drawing/2014/main" id="{9F8FA47F-0DC5-B74B-A5D0-FDBB0CA05700}"/>
              </a:ext>
            </a:extLst>
          </p:cNvPr>
          <p:cNvSpPr/>
          <p:nvPr/>
        </p:nvSpPr>
        <p:spPr>
          <a:xfrm>
            <a:off x="912983" y="5630748"/>
            <a:ext cx="3775393" cy="544344"/>
          </a:xfrm>
          <a:prstGeom prst="rect">
            <a:avLst/>
          </a:prstGeom>
          <a:noFill/>
          <a:ln w="19050">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4D73A3DC-35AE-074D-A671-1B4C633D75B8}"/>
              </a:ext>
            </a:extLst>
          </p:cNvPr>
          <p:cNvSpPr/>
          <p:nvPr/>
        </p:nvSpPr>
        <p:spPr>
          <a:xfrm>
            <a:off x="1389825" y="6200751"/>
            <a:ext cx="3320140" cy="307777"/>
          </a:xfrm>
          <a:prstGeom prst="rect">
            <a:avLst/>
          </a:prstGeom>
        </p:spPr>
        <p:txBody>
          <a:bodyPr wrap="none">
            <a:spAutoFit/>
          </a:bodyPr>
          <a:lstStyle/>
          <a:p>
            <a:r>
              <a:rPr lang="ja-JP" altLang="en-US" sz="1400" dirty="0">
                <a:latin typeface="+mn-ea"/>
                <a:ea typeface="+mn-ea"/>
              </a:rPr>
              <a:t>*新規採択率　</a:t>
            </a:r>
            <a:r>
              <a:rPr lang="ja-JP" altLang="en-US" sz="1400" dirty="0">
                <a:solidFill>
                  <a:srgbClr val="C00000"/>
                </a:solidFill>
                <a:latin typeface="+mn-ea"/>
                <a:ea typeface="+mn-ea"/>
              </a:rPr>
              <a:t>全国</a:t>
            </a:r>
            <a:r>
              <a:rPr lang="en-US" altLang="ja-JP" sz="1400" dirty="0">
                <a:solidFill>
                  <a:srgbClr val="C00000"/>
                </a:solidFill>
                <a:latin typeface="+mn-ea"/>
                <a:ea typeface="+mn-ea"/>
              </a:rPr>
              <a:t>304</a:t>
            </a:r>
            <a:r>
              <a:rPr lang="ja-JP" altLang="en-US" sz="1400" dirty="0">
                <a:solidFill>
                  <a:srgbClr val="C00000"/>
                </a:solidFill>
                <a:latin typeface="+mn-ea"/>
                <a:ea typeface="+mn-ea"/>
              </a:rPr>
              <a:t>研究機関中 </a:t>
            </a:r>
            <a:r>
              <a:rPr lang="en-US" altLang="ja-JP" sz="1400" dirty="0">
                <a:solidFill>
                  <a:srgbClr val="C00000"/>
                </a:solidFill>
                <a:latin typeface="+mn-ea"/>
                <a:ea typeface="+mn-ea"/>
              </a:rPr>
              <a:t>7</a:t>
            </a:r>
            <a:r>
              <a:rPr lang="ja-JP" altLang="en-US" sz="1400" dirty="0">
                <a:solidFill>
                  <a:srgbClr val="C00000"/>
                </a:solidFill>
                <a:latin typeface="+mn-ea"/>
                <a:ea typeface="+mn-ea"/>
              </a:rPr>
              <a:t>位</a:t>
            </a:r>
            <a:endParaRPr lang="en-US" altLang="ja-JP" sz="1400" dirty="0">
              <a:solidFill>
                <a:srgbClr val="C00000"/>
              </a:solidFill>
              <a:latin typeface="+mn-ea"/>
              <a:ea typeface="+mn-ea"/>
            </a:endParaRPr>
          </a:p>
        </p:txBody>
      </p:sp>
      <p:sp>
        <p:nvSpPr>
          <p:cNvPr id="18" name="テキスト ボックス 17">
            <a:extLst>
              <a:ext uri="{FF2B5EF4-FFF2-40B4-BE49-F238E27FC236}">
                <a16:creationId xmlns:a16="http://schemas.microsoft.com/office/drawing/2014/main" id="{4C854C09-6867-BF4B-9035-FC5F366A8800}"/>
              </a:ext>
            </a:extLst>
          </p:cNvPr>
          <p:cNvSpPr txBox="1"/>
          <p:nvPr/>
        </p:nvSpPr>
        <p:spPr>
          <a:xfrm>
            <a:off x="255165" y="1626349"/>
            <a:ext cx="1127632" cy="253916"/>
          </a:xfrm>
          <a:prstGeom prst="rect">
            <a:avLst/>
          </a:prstGeom>
          <a:noFill/>
        </p:spPr>
        <p:txBody>
          <a:bodyPr wrap="square" rtlCol="0">
            <a:spAutoFit/>
          </a:bodyPr>
          <a:lstStyle/>
          <a:p>
            <a:r>
              <a:rPr kumimoji="1" lang="ja-JP" altLang="en-US" sz="1050" dirty="0">
                <a:solidFill>
                  <a:srgbClr val="0070C0"/>
                </a:solidFill>
                <a:latin typeface="+mn-ea"/>
                <a:ea typeface="+mn-ea"/>
              </a:rPr>
              <a:t>（配分金額）</a:t>
            </a:r>
          </a:p>
        </p:txBody>
      </p:sp>
      <p:sp>
        <p:nvSpPr>
          <p:cNvPr id="19" name="テキスト ボックス 18">
            <a:extLst>
              <a:ext uri="{FF2B5EF4-FFF2-40B4-BE49-F238E27FC236}">
                <a16:creationId xmlns:a16="http://schemas.microsoft.com/office/drawing/2014/main" id="{495B03FE-2849-CD46-A8E3-1D9D782EA35D}"/>
              </a:ext>
            </a:extLst>
          </p:cNvPr>
          <p:cNvSpPr txBox="1"/>
          <p:nvPr/>
        </p:nvSpPr>
        <p:spPr>
          <a:xfrm>
            <a:off x="8099127" y="1634177"/>
            <a:ext cx="1000862" cy="253916"/>
          </a:xfrm>
          <a:prstGeom prst="rect">
            <a:avLst/>
          </a:prstGeom>
          <a:noFill/>
        </p:spPr>
        <p:txBody>
          <a:bodyPr wrap="square" rtlCol="0">
            <a:spAutoFit/>
          </a:bodyPr>
          <a:lstStyle/>
          <a:p>
            <a:r>
              <a:rPr kumimoji="1" lang="ja-JP" altLang="en-US" sz="1050" dirty="0">
                <a:solidFill>
                  <a:srgbClr val="C00000"/>
                </a:solidFill>
                <a:latin typeface="+mn-ea"/>
                <a:ea typeface="+mn-ea"/>
              </a:rPr>
              <a:t>（採択件数）</a:t>
            </a:r>
          </a:p>
        </p:txBody>
      </p:sp>
      <p:sp>
        <p:nvSpPr>
          <p:cNvPr id="24" name="テキスト ボックス 23">
            <a:extLst>
              <a:ext uri="{FF2B5EF4-FFF2-40B4-BE49-F238E27FC236}">
                <a16:creationId xmlns:a16="http://schemas.microsoft.com/office/drawing/2014/main" id="{CA5D22CA-4E0E-954C-8D0A-F736780709FF}"/>
              </a:ext>
            </a:extLst>
          </p:cNvPr>
          <p:cNvSpPr txBox="1"/>
          <p:nvPr/>
        </p:nvSpPr>
        <p:spPr>
          <a:xfrm>
            <a:off x="8305213" y="1902199"/>
            <a:ext cx="588689" cy="253916"/>
          </a:xfrm>
          <a:prstGeom prst="rect">
            <a:avLst/>
          </a:prstGeom>
          <a:noFill/>
        </p:spPr>
        <p:txBody>
          <a:bodyPr wrap="square" rtlCol="0">
            <a:spAutoFit/>
          </a:bodyPr>
          <a:lstStyle/>
          <a:p>
            <a:r>
              <a:rPr kumimoji="1" lang="ja-JP" altLang="en-US" sz="1050" dirty="0">
                <a:latin typeface="+mn-ea"/>
                <a:ea typeface="+mn-ea"/>
              </a:rPr>
              <a:t>（件）</a:t>
            </a:r>
          </a:p>
        </p:txBody>
      </p:sp>
      <p:sp>
        <p:nvSpPr>
          <p:cNvPr id="25" name="テキスト ボックス 24">
            <a:extLst>
              <a:ext uri="{FF2B5EF4-FFF2-40B4-BE49-F238E27FC236}">
                <a16:creationId xmlns:a16="http://schemas.microsoft.com/office/drawing/2014/main" id="{2C4056FD-461D-9A47-9323-E5A7940CC323}"/>
              </a:ext>
            </a:extLst>
          </p:cNvPr>
          <p:cNvSpPr txBox="1"/>
          <p:nvPr/>
        </p:nvSpPr>
        <p:spPr>
          <a:xfrm>
            <a:off x="356438" y="1888093"/>
            <a:ext cx="864799" cy="253916"/>
          </a:xfrm>
          <a:prstGeom prst="rect">
            <a:avLst/>
          </a:prstGeom>
          <a:noFill/>
        </p:spPr>
        <p:txBody>
          <a:bodyPr wrap="square" rtlCol="0">
            <a:spAutoFit/>
          </a:bodyPr>
          <a:lstStyle/>
          <a:p>
            <a:r>
              <a:rPr kumimoji="1" lang="ja-JP" altLang="en-US" sz="1050" dirty="0">
                <a:latin typeface="+mn-ea"/>
                <a:ea typeface="+mn-ea"/>
              </a:rPr>
              <a:t>（</a:t>
            </a:r>
            <a:r>
              <a:rPr kumimoji="1" lang="ja-JP" altLang="en-US" sz="1050" dirty="0">
                <a:latin typeface="+mn-ea"/>
              </a:rPr>
              <a:t>百万円）</a:t>
            </a:r>
            <a:endParaRPr kumimoji="1" lang="ja-JP" altLang="en-US" sz="1050" dirty="0">
              <a:latin typeface="+mn-ea"/>
              <a:ea typeface="+mn-ea"/>
            </a:endParaRPr>
          </a:p>
        </p:txBody>
      </p:sp>
      <p:sp>
        <p:nvSpPr>
          <p:cNvPr id="26" name="正方形/長方形 25">
            <a:extLst>
              <a:ext uri="{FF2B5EF4-FFF2-40B4-BE49-F238E27FC236}">
                <a16:creationId xmlns:a16="http://schemas.microsoft.com/office/drawing/2014/main" id="{D99313B1-9DBD-0B44-A977-412C8524EEF7}"/>
              </a:ext>
            </a:extLst>
          </p:cNvPr>
          <p:cNvSpPr/>
          <p:nvPr/>
        </p:nvSpPr>
        <p:spPr>
          <a:xfrm>
            <a:off x="594731" y="4618537"/>
            <a:ext cx="1826141" cy="338554"/>
          </a:xfrm>
          <a:prstGeom prst="rect">
            <a:avLst/>
          </a:prstGeom>
        </p:spPr>
        <p:txBody>
          <a:bodyPr wrap="none">
            <a:spAutoFit/>
          </a:bodyPr>
          <a:lstStyle/>
          <a:p>
            <a:r>
              <a:rPr lang="ja-JP" altLang="en-US" sz="1600" dirty="0">
                <a:latin typeface="+mn-ea"/>
                <a:cs typeface="HG丸ｺﾞｼｯｸM-PRO"/>
              </a:rPr>
              <a:t>＜新規採択状況＞</a:t>
            </a:r>
            <a:endParaRPr lang="ja-JP" altLang="en-US" sz="1600" dirty="0"/>
          </a:p>
        </p:txBody>
      </p:sp>
      <p:sp>
        <p:nvSpPr>
          <p:cNvPr id="27" name="正方形/長方形 26">
            <a:extLst>
              <a:ext uri="{FF2B5EF4-FFF2-40B4-BE49-F238E27FC236}">
                <a16:creationId xmlns:a16="http://schemas.microsoft.com/office/drawing/2014/main" id="{D720D07E-1162-434F-87FD-6C0701D6A122}"/>
              </a:ext>
            </a:extLst>
          </p:cNvPr>
          <p:cNvSpPr/>
          <p:nvPr/>
        </p:nvSpPr>
        <p:spPr>
          <a:xfrm>
            <a:off x="569460" y="1267875"/>
            <a:ext cx="3324949" cy="338554"/>
          </a:xfrm>
          <a:prstGeom prst="rect">
            <a:avLst/>
          </a:prstGeom>
        </p:spPr>
        <p:txBody>
          <a:bodyPr wrap="none">
            <a:spAutoFit/>
          </a:bodyPr>
          <a:lstStyle/>
          <a:p>
            <a:r>
              <a:rPr lang="ja-JP" altLang="en-US" sz="1600" dirty="0">
                <a:latin typeface="+mn-ea"/>
                <a:cs typeface="HG丸ｺﾞｼｯｸM-PRO"/>
              </a:rPr>
              <a:t>＜配分金額及び採択件数（</a:t>
            </a:r>
            <a:r>
              <a:rPr lang="en-US" altLang="ja-JP" sz="1600" dirty="0">
                <a:latin typeface="+mn-ea"/>
                <a:cs typeface="HG丸ｺﾞｼｯｸM-PRO"/>
              </a:rPr>
              <a:t>R2</a:t>
            </a:r>
            <a:r>
              <a:rPr lang="ja-JP" altLang="en-US" sz="1600" dirty="0">
                <a:latin typeface="+mn-ea"/>
                <a:cs typeface="HG丸ｺﾞｼｯｸM-PRO"/>
              </a:rPr>
              <a:t>）＞</a:t>
            </a:r>
            <a:endParaRPr lang="ja-JP" altLang="en-US" sz="1600" dirty="0"/>
          </a:p>
        </p:txBody>
      </p:sp>
      <p:sp>
        <p:nvSpPr>
          <p:cNvPr id="30" name="正方形/長方形 29">
            <a:extLst>
              <a:ext uri="{FF2B5EF4-FFF2-40B4-BE49-F238E27FC236}">
                <a16:creationId xmlns:a16="http://schemas.microsoft.com/office/drawing/2014/main" id="{6E437F61-629C-514B-8A79-7213C88AED77}"/>
              </a:ext>
            </a:extLst>
          </p:cNvPr>
          <p:cNvSpPr/>
          <p:nvPr/>
        </p:nvSpPr>
        <p:spPr>
          <a:xfrm>
            <a:off x="5422991" y="4615060"/>
            <a:ext cx="2606804" cy="338554"/>
          </a:xfrm>
          <a:prstGeom prst="rect">
            <a:avLst/>
          </a:prstGeom>
        </p:spPr>
        <p:txBody>
          <a:bodyPr wrap="none">
            <a:spAutoFit/>
          </a:bodyPr>
          <a:lstStyle/>
          <a:p>
            <a:r>
              <a:rPr lang="ja-JP" altLang="en-US" sz="1600" dirty="0">
                <a:latin typeface="+mn-ea"/>
                <a:cs typeface="HG丸ｺﾞｼｯｸM-PRO"/>
              </a:rPr>
              <a:t>＜新規</a:t>
            </a:r>
            <a:r>
              <a:rPr lang="en-US" altLang="ja-JP" sz="1600" dirty="0">
                <a:latin typeface="+mn-ea"/>
                <a:cs typeface="HG丸ｺﾞｼｯｸM-PRO"/>
              </a:rPr>
              <a:t>+</a:t>
            </a:r>
            <a:r>
              <a:rPr lang="ja-JP" altLang="en-US" sz="1600" dirty="0">
                <a:latin typeface="+mn-ea"/>
                <a:cs typeface="HG丸ｺﾞｼｯｸM-PRO"/>
              </a:rPr>
              <a:t>継続件数の推移＞</a:t>
            </a:r>
            <a:endParaRPr lang="ja-JP" altLang="en-US" sz="1600" dirty="0"/>
          </a:p>
        </p:txBody>
      </p:sp>
      <p:sp>
        <p:nvSpPr>
          <p:cNvPr id="31" name="テキスト ボックス 30">
            <a:extLst>
              <a:ext uri="{FF2B5EF4-FFF2-40B4-BE49-F238E27FC236}">
                <a16:creationId xmlns:a16="http://schemas.microsoft.com/office/drawing/2014/main" id="{18194979-53F5-6E44-A311-35BFB881E281}"/>
              </a:ext>
            </a:extLst>
          </p:cNvPr>
          <p:cNvSpPr txBox="1"/>
          <p:nvPr/>
        </p:nvSpPr>
        <p:spPr>
          <a:xfrm>
            <a:off x="5639327" y="4951691"/>
            <a:ext cx="662829" cy="253916"/>
          </a:xfrm>
          <a:prstGeom prst="rect">
            <a:avLst/>
          </a:prstGeom>
          <a:noFill/>
        </p:spPr>
        <p:txBody>
          <a:bodyPr wrap="square" rtlCol="0">
            <a:spAutoFit/>
          </a:bodyPr>
          <a:lstStyle/>
          <a:p>
            <a:r>
              <a:rPr kumimoji="1" lang="ja-JP" altLang="en-US" sz="1050" dirty="0">
                <a:latin typeface="+mn-ea"/>
                <a:ea typeface="+mn-ea"/>
              </a:rPr>
              <a:t>（件）</a:t>
            </a:r>
          </a:p>
        </p:txBody>
      </p:sp>
      <p:sp>
        <p:nvSpPr>
          <p:cNvPr id="33" name="テキスト ボックス 32">
            <a:extLst>
              <a:ext uri="{FF2B5EF4-FFF2-40B4-BE49-F238E27FC236}">
                <a16:creationId xmlns:a16="http://schemas.microsoft.com/office/drawing/2014/main" id="{12840596-9213-F54B-A1DD-A5468116ADAE}"/>
              </a:ext>
            </a:extLst>
          </p:cNvPr>
          <p:cNvSpPr txBox="1"/>
          <p:nvPr/>
        </p:nvSpPr>
        <p:spPr>
          <a:xfrm>
            <a:off x="508269" y="814327"/>
            <a:ext cx="8591719" cy="461665"/>
          </a:xfrm>
          <a:prstGeom prst="rect">
            <a:avLst/>
          </a:prstGeom>
          <a:noFill/>
        </p:spPr>
        <p:txBody>
          <a:bodyPr wrap="square">
            <a:spAutoFit/>
          </a:bodyPr>
          <a:lstStyle/>
          <a:p>
            <a:pPr marL="342900" indent="-342900">
              <a:buFont typeface="Wingdings" pitchFamily="2" charset="2"/>
              <a:buChar char="n"/>
            </a:pPr>
            <a:r>
              <a:rPr lang="ja-JP" altLang="en-US" sz="2400" dirty="0">
                <a:latin typeface="HGPSoeiKakugothicUB" panose="020B0900000000000000" pitchFamily="34" charset="-128"/>
                <a:ea typeface="HGPSoeiKakugothicUB" panose="020B0900000000000000" pitchFamily="34" charset="-128"/>
                <a:cs typeface="HG丸ｺﾞｼｯｸM-PRO"/>
              </a:rPr>
              <a:t>文部科学省</a:t>
            </a:r>
            <a:r>
              <a:rPr lang="en-US" altLang="ja-JP" sz="2400" dirty="0">
                <a:latin typeface="HGPSoeiKakugothicUB" panose="020B0900000000000000" pitchFamily="34" charset="-128"/>
                <a:ea typeface="HGPSoeiKakugothicUB" panose="020B0900000000000000" pitchFamily="34" charset="-128"/>
                <a:cs typeface="HG丸ｺﾞｼｯｸM-PRO"/>
              </a:rPr>
              <a:t> </a:t>
            </a:r>
            <a:r>
              <a:rPr lang="ja-JP" altLang="en-US" sz="2400" dirty="0">
                <a:latin typeface="HGPSoeiKakugothicUB" panose="020B0900000000000000" pitchFamily="34" charset="-128"/>
                <a:ea typeface="HGPSoeiKakugothicUB" panose="020B0900000000000000" pitchFamily="34" charset="-128"/>
                <a:cs typeface="HG丸ｺﾞｼｯｸM-PRO"/>
              </a:rPr>
              <a:t>科研費への取組状況</a:t>
            </a:r>
            <a:r>
              <a:rPr lang="ja-JP" altLang="en-US" sz="1600" dirty="0">
                <a:latin typeface="+mn-ea"/>
                <a:cs typeface="HG丸ｺﾞｼｯｸM-PRO"/>
              </a:rPr>
              <a:t>（日本学術振興会　科研費データより）　</a:t>
            </a:r>
            <a:endParaRPr lang="ja-JP" altLang="en-US" sz="1600" dirty="0"/>
          </a:p>
        </p:txBody>
      </p:sp>
      <p:sp>
        <p:nvSpPr>
          <p:cNvPr id="21" name="正方形/長方形 20">
            <a:extLst>
              <a:ext uri="{FF2B5EF4-FFF2-40B4-BE49-F238E27FC236}">
                <a16:creationId xmlns:a16="http://schemas.microsoft.com/office/drawing/2014/main" id="{D0969DE1-6DE7-6944-8F1D-D93E686643D3}"/>
              </a:ext>
            </a:extLst>
          </p:cNvPr>
          <p:cNvSpPr/>
          <p:nvPr/>
        </p:nvSpPr>
        <p:spPr>
          <a:xfrm>
            <a:off x="8604306" y="14494"/>
            <a:ext cx="541476"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2</a:t>
            </a:r>
            <a:r>
              <a:rPr kumimoji="1" lang="en-US" altLang="ja-JP" sz="2000" b="1" i="0" u="none" strike="noStrike" kern="1200" cap="none" spc="0" normalizeH="0" baseline="0" noProof="0" dirty="0">
                <a:ln>
                  <a:noFill/>
                </a:ln>
                <a:solidFill>
                  <a:srgbClr val="002060"/>
                </a:solidFill>
                <a:effectLst/>
                <a:uLnTx/>
                <a:uFillTx/>
                <a:latin typeface="+mn-ea"/>
                <a:cs typeface="+mn-cs"/>
              </a:rPr>
              <a:t>7</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pic>
        <p:nvPicPr>
          <p:cNvPr id="2" name="図 1"/>
          <p:cNvPicPr>
            <a:picLocks noChangeAspect="1"/>
          </p:cNvPicPr>
          <p:nvPr/>
        </p:nvPicPr>
        <p:blipFill>
          <a:blip r:embed="rId2"/>
          <a:stretch>
            <a:fillRect/>
          </a:stretch>
        </p:blipFill>
        <p:spPr>
          <a:xfrm>
            <a:off x="1136389" y="1655666"/>
            <a:ext cx="7047587" cy="2792210"/>
          </a:xfrm>
          <a:prstGeom prst="rect">
            <a:avLst/>
          </a:prstGeom>
        </p:spPr>
      </p:pic>
      <p:pic>
        <p:nvPicPr>
          <p:cNvPr id="3" name="図 2"/>
          <p:cNvPicPr>
            <a:picLocks noChangeAspect="1"/>
          </p:cNvPicPr>
          <p:nvPr/>
        </p:nvPicPr>
        <p:blipFill>
          <a:blip r:embed="rId3"/>
          <a:stretch>
            <a:fillRect/>
          </a:stretch>
        </p:blipFill>
        <p:spPr>
          <a:xfrm>
            <a:off x="5758608" y="5106730"/>
            <a:ext cx="2200847" cy="1633870"/>
          </a:xfrm>
          <a:prstGeom prst="rect">
            <a:avLst/>
          </a:prstGeom>
        </p:spPr>
      </p:pic>
    </p:spTree>
    <p:extLst>
      <p:ext uri="{BB962C8B-B14F-4D97-AF65-F5344CB8AC3E}">
        <p14:creationId xmlns:p14="http://schemas.microsoft.com/office/powerpoint/2010/main" val="2509431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9ACC1EC0-C61E-8347-A20D-664B31C07A53}"/>
              </a:ext>
            </a:extLst>
          </p:cNvPr>
          <p:cNvSpPr txBox="1"/>
          <p:nvPr/>
        </p:nvSpPr>
        <p:spPr>
          <a:xfrm>
            <a:off x="490467" y="3199471"/>
            <a:ext cx="8292371" cy="1272143"/>
          </a:xfrm>
          <a:prstGeom prst="rect">
            <a:avLst/>
          </a:prstGeom>
          <a:noFill/>
        </p:spPr>
        <p:txBody>
          <a:bodyPr wrap="square" rtlCol="0">
            <a:spAutoFit/>
          </a:bodyPr>
          <a:lstStyle/>
          <a:p>
            <a:pPr marL="342900" indent="-342900">
              <a:lnSpc>
                <a:spcPts val="3500"/>
              </a:lnSpc>
              <a:buFont typeface="Wingdings" pitchFamily="2" charset="2"/>
              <a:buChar char="n"/>
            </a:pPr>
            <a:r>
              <a:rPr lang="ja-JP" altLang="en-US" sz="2400" dirty="0">
                <a:latin typeface="HGPSoeiKakugothicUB" panose="020B0900000000000000" pitchFamily="34" charset="-128"/>
                <a:ea typeface="HGPSoeiKakugothicUB" panose="020B0900000000000000" pitchFamily="34" charset="-128"/>
                <a:cs typeface="Meiryo UI" pitchFamily="50" charset="-128"/>
              </a:rPr>
              <a:t>技術研修等の実施</a:t>
            </a:r>
            <a:endParaRPr lang="en-US" altLang="ja-JP" sz="2400" dirty="0">
              <a:latin typeface="HGPSoeiKakugothicUB" panose="020B0900000000000000" pitchFamily="34" charset="-128"/>
              <a:ea typeface="HGPSoeiKakugothicUB" panose="020B0900000000000000" pitchFamily="34" charset="-128"/>
              <a:cs typeface="Meiryo UI" pitchFamily="50" charset="-128"/>
            </a:endParaRPr>
          </a:p>
          <a:p>
            <a:pPr lvl="1"/>
            <a:r>
              <a:rPr lang="ja-JP" altLang="en-US" sz="2000" dirty="0">
                <a:latin typeface="+mn-ea"/>
                <a:cs typeface="Meiryo UI" pitchFamily="50" charset="-128"/>
              </a:rPr>
              <a:t>　（細菌、衛生動物、食品添加物、家庭用品、危険ドラッグ等）</a:t>
            </a:r>
            <a:endParaRPr lang="en-US" altLang="ja-JP" sz="2000" dirty="0">
              <a:latin typeface="+mn-ea"/>
              <a:cs typeface="Meiryo UI" pitchFamily="50" charset="-128"/>
            </a:endParaRPr>
          </a:p>
          <a:p>
            <a:pPr>
              <a:lnSpc>
                <a:spcPct val="150000"/>
              </a:lnSpc>
            </a:pPr>
            <a:r>
              <a:rPr lang="ja-JP" altLang="en-US" sz="2000" dirty="0">
                <a:latin typeface="+mn-ea"/>
                <a:cs typeface="Meiryo UI" pitchFamily="50" charset="-128"/>
              </a:rPr>
              <a:t> 　</a:t>
            </a:r>
            <a:r>
              <a:rPr lang="ja-JP" altLang="en-US" sz="1600" dirty="0">
                <a:latin typeface="+mn-ea"/>
              </a:rPr>
              <a:t>＜府内関係職員を対象とした技術研修回数＞　＜国内外関係者の研修・見学者数＞</a:t>
            </a:r>
            <a:endParaRPr lang="ja-JP" altLang="ja-JP" sz="1600" dirty="0">
              <a:latin typeface="+mn-ea"/>
            </a:endParaRPr>
          </a:p>
        </p:txBody>
      </p:sp>
      <p:sp>
        <p:nvSpPr>
          <p:cNvPr id="17" name="テキスト ボックス 16"/>
          <p:cNvSpPr txBox="1"/>
          <p:nvPr/>
        </p:nvSpPr>
        <p:spPr>
          <a:xfrm>
            <a:off x="3677334" y="5107039"/>
            <a:ext cx="646331" cy="276999"/>
          </a:xfrm>
          <a:prstGeom prst="rect">
            <a:avLst/>
          </a:prstGeom>
          <a:noFill/>
        </p:spPr>
        <p:txBody>
          <a:bodyPr wrap="none" rtlCol="0">
            <a:spAutoFit/>
          </a:bodyPr>
          <a:lstStyle/>
          <a:p>
            <a:r>
              <a:rPr kumimoji="1" lang="ja-JP" altLang="en-US" sz="1200" b="1">
                <a:solidFill>
                  <a:srgbClr val="FF0000"/>
                </a:solidFill>
              </a:rPr>
              <a:t>累積数</a:t>
            </a:r>
            <a:endParaRPr kumimoji="1" lang="ja-JP" altLang="en-US" sz="1200" b="1" dirty="0">
              <a:solidFill>
                <a:srgbClr val="FF0000"/>
              </a:solidFill>
            </a:endParaRPr>
          </a:p>
        </p:txBody>
      </p:sp>
      <p:sp>
        <p:nvSpPr>
          <p:cNvPr id="18" name="テキスト ボックス 17"/>
          <p:cNvSpPr txBox="1"/>
          <p:nvPr/>
        </p:nvSpPr>
        <p:spPr>
          <a:xfrm>
            <a:off x="7242194" y="4752351"/>
            <a:ext cx="646331" cy="276999"/>
          </a:xfrm>
          <a:prstGeom prst="rect">
            <a:avLst/>
          </a:prstGeom>
          <a:noFill/>
        </p:spPr>
        <p:txBody>
          <a:bodyPr wrap="none" rtlCol="0">
            <a:spAutoFit/>
          </a:bodyPr>
          <a:lstStyle/>
          <a:p>
            <a:r>
              <a:rPr kumimoji="1" lang="ja-JP" altLang="en-US" sz="1200" b="1" dirty="0">
                <a:solidFill>
                  <a:srgbClr val="FF0000"/>
                </a:solidFill>
              </a:rPr>
              <a:t>累積数</a:t>
            </a:r>
          </a:p>
        </p:txBody>
      </p:sp>
      <p:sp>
        <p:nvSpPr>
          <p:cNvPr id="14" name="正方形/長方形 13">
            <a:extLst>
              <a:ext uri="{FF2B5EF4-FFF2-40B4-BE49-F238E27FC236}">
                <a16:creationId xmlns:a16="http://schemas.microsoft.com/office/drawing/2014/main" id="{9CE6CC20-2DC6-2A43-9229-1AFB937A5770}"/>
              </a:ext>
            </a:extLst>
          </p:cNvPr>
          <p:cNvSpPr/>
          <p:nvPr/>
        </p:nvSpPr>
        <p:spPr>
          <a:xfrm>
            <a:off x="3954596" y="5478821"/>
            <a:ext cx="270942" cy="2511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AA87685-D0F4-FE4A-B3B3-5773365DC695}"/>
              </a:ext>
            </a:extLst>
          </p:cNvPr>
          <p:cNvSpPr/>
          <p:nvPr/>
        </p:nvSpPr>
        <p:spPr>
          <a:xfrm>
            <a:off x="8053279" y="5023874"/>
            <a:ext cx="374852" cy="2511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6F30E2B6-450C-C64B-960D-536A78DBB6E3}"/>
              </a:ext>
            </a:extLst>
          </p:cNvPr>
          <p:cNvSpPr/>
          <p:nvPr/>
        </p:nvSpPr>
        <p:spPr>
          <a:xfrm>
            <a:off x="734120" y="1180497"/>
            <a:ext cx="2236510" cy="338554"/>
          </a:xfrm>
          <a:prstGeom prst="rect">
            <a:avLst/>
          </a:prstGeom>
        </p:spPr>
        <p:txBody>
          <a:bodyPr wrap="none">
            <a:spAutoFit/>
          </a:bodyPr>
          <a:lstStyle/>
          <a:p>
            <a:r>
              <a:rPr lang="ja-JP" altLang="en-US" sz="1600" dirty="0">
                <a:latin typeface="+mn-ea"/>
                <a:cs typeface="HG丸ｺﾞｼｯｸM-PRO"/>
              </a:rPr>
              <a:t>＜受託研究件数内訳＞</a:t>
            </a:r>
            <a:endParaRPr lang="ja-JP" altLang="en-US" sz="1600" dirty="0"/>
          </a:p>
        </p:txBody>
      </p:sp>
      <p:sp>
        <p:nvSpPr>
          <p:cNvPr id="32" name="正方形/長方形 31">
            <a:extLst>
              <a:ext uri="{FF2B5EF4-FFF2-40B4-BE49-F238E27FC236}">
                <a16:creationId xmlns:a16="http://schemas.microsoft.com/office/drawing/2014/main" id="{E5CB9C0D-9D0D-5B45-B177-2E327BF8A59C}"/>
              </a:ext>
            </a:extLst>
          </p:cNvPr>
          <p:cNvSpPr/>
          <p:nvPr/>
        </p:nvSpPr>
        <p:spPr>
          <a:xfrm>
            <a:off x="4671842" y="1169537"/>
            <a:ext cx="2236510" cy="338554"/>
          </a:xfrm>
          <a:prstGeom prst="rect">
            <a:avLst/>
          </a:prstGeom>
        </p:spPr>
        <p:txBody>
          <a:bodyPr wrap="none">
            <a:spAutoFit/>
          </a:bodyPr>
          <a:lstStyle/>
          <a:p>
            <a:r>
              <a:rPr lang="ja-JP" altLang="en-US" sz="1600" dirty="0">
                <a:latin typeface="+mn-ea"/>
                <a:cs typeface="HG丸ｺﾞｼｯｸM-PRO"/>
              </a:rPr>
              <a:t>＜共同研究件数内訳＞</a:t>
            </a:r>
            <a:endParaRPr lang="ja-JP" altLang="en-US" sz="1600" dirty="0"/>
          </a:p>
        </p:txBody>
      </p:sp>
      <p:sp>
        <p:nvSpPr>
          <p:cNvPr id="33" name="テキスト ボックス 32">
            <a:extLst>
              <a:ext uri="{FF2B5EF4-FFF2-40B4-BE49-F238E27FC236}">
                <a16:creationId xmlns:a16="http://schemas.microsoft.com/office/drawing/2014/main" id="{6CFD5B7F-8634-364E-A157-B678B3E65B18}"/>
              </a:ext>
            </a:extLst>
          </p:cNvPr>
          <p:cNvSpPr txBox="1"/>
          <p:nvPr/>
        </p:nvSpPr>
        <p:spPr>
          <a:xfrm>
            <a:off x="502780" y="723946"/>
            <a:ext cx="7378430" cy="461665"/>
          </a:xfrm>
          <a:prstGeom prst="rect">
            <a:avLst/>
          </a:prstGeom>
          <a:noFill/>
        </p:spPr>
        <p:txBody>
          <a:bodyPr wrap="square">
            <a:spAutoFit/>
          </a:bodyPr>
          <a:lstStyle/>
          <a:p>
            <a:pPr marL="342900" indent="-342900">
              <a:buFont typeface="Wingdings" pitchFamily="2" charset="2"/>
              <a:buChar char="n"/>
            </a:pPr>
            <a:r>
              <a:rPr lang="ja-JP" altLang="en-US" sz="2400" dirty="0">
                <a:latin typeface="HGPSoeiKakugothicUB" panose="020B0900000000000000" pitchFamily="34" charset="-128"/>
                <a:ea typeface="HGPSoeiKakugothicUB" panose="020B0900000000000000" pitchFamily="34" charset="-128"/>
                <a:cs typeface="HG丸ｺﾞｼｯｸM-PRO"/>
              </a:rPr>
              <a:t>受託・共同研究への取組状況</a:t>
            </a:r>
            <a:endParaRPr lang="ja-JP" altLang="en-US" sz="2400" dirty="0">
              <a:latin typeface="HGPSoeiKakugothicUB" panose="020B0900000000000000" pitchFamily="34" charset="-128"/>
              <a:ea typeface="HGPSoeiKakugothicUB" panose="020B0900000000000000" pitchFamily="34" charset="-128"/>
            </a:endParaRPr>
          </a:p>
        </p:txBody>
      </p:sp>
      <p:sp>
        <p:nvSpPr>
          <p:cNvPr id="34" name="テキスト ボックス 33">
            <a:extLst>
              <a:ext uri="{FF2B5EF4-FFF2-40B4-BE49-F238E27FC236}">
                <a16:creationId xmlns:a16="http://schemas.microsoft.com/office/drawing/2014/main" id="{3243D2D5-04EC-F046-ABAE-023F8C270F58}"/>
              </a:ext>
            </a:extLst>
          </p:cNvPr>
          <p:cNvSpPr txBox="1"/>
          <p:nvPr/>
        </p:nvSpPr>
        <p:spPr>
          <a:xfrm>
            <a:off x="4179231" y="5488684"/>
            <a:ext cx="800219" cy="276999"/>
          </a:xfrm>
          <a:prstGeom prst="rect">
            <a:avLst/>
          </a:prstGeom>
          <a:noFill/>
        </p:spPr>
        <p:txBody>
          <a:bodyPr wrap="none" rtlCol="0">
            <a:spAutoFit/>
          </a:bodyPr>
          <a:lstStyle/>
          <a:p>
            <a:r>
              <a:rPr kumimoji="1" lang="ja-JP" altLang="en-US" sz="1200">
                <a:solidFill>
                  <a:srgbClr val="FF0000"/>
                </a:solidFill>
              </a:rPr>
              <a:t>数値目標</a:t>
            </a:r>
            <a:endParaRPr kumimoji="1" lang="ja-JP" altLang="en-US" sz="1200" dirty="0">
              <a:solidFill>
                <a:srgbClr val="FF0000"/>
              </a:solidFill>
            </a:endParaRPr>
          </a:p>
        </p:txBody>
      </p:sp>
      <p:sp>
        <p:nvSpPr>
          <p:cNvPr id="35" name="テキスト ボックス 34">
            <a:extLst>
              <a:ext uri="{FF2B5EF4-FFF2-40B4-BE49-F238E27FC236}">
                <a16:creationId xmlns:a16="http://schemas.microsoft.com/office/drawing/2014/main" id="{C1F48EF2-6BD2-304C-8556-DBBF0EF71B4E}"/>
              </a:ext>
            </a:extLst>
          </p:cNvPr>
          <p:cNvSpPr txBox="1"/>
          <p:nvPr/>
        </p:nvSpPr>
        <p:spPr>
          <a:xfrm>
            <a:off x="8382728" y="5031907"/>
            <a:ext cx="800219" cy="276999"/>
          </a:xfrm>
          <a:prstGeom prst="rect">
            <a:avLst/>
          </a:prstGeom>
          <a:noFill/>
        </p:spPr>
        <p:txBody>
          <a:bodyPr wrap="none" rtlCol="0">
            <a:spAutoFit/>
          </a:bodyPr>
          <a:lstStyle/>
          <a:p>
            <a:r>
              <a:rPr kumimoji="1" lang="ja-JP" altLang="en-US" sz="1200">
                <a:solidFill>
                  <a:srgbClr val="FF0000"/>
                </a:solidFill>
              </a:rPr>
              <a:t>数値目標</a:t>
            </a:r>
            <a:endParaRPr kumimoji="1" lang="ja-JP" altLang="en-US" sz="1200" dirty="0">
              <a:solidFill>
                <a:srgbClr val="FF0000"/>
              </a:solidFill>
            </a:endParaRPr>
          </a:p>
        </p:txBody>
      </p:sp>
      <p:sp>
        <p:nvSpPr>
          <p:cNvPr id="36" name="正方形/長方形 35">
            <a:extLst>
              <a:ext uri="{FF2B5EF4-FFF2-40B4-BE49-F238E27FC236}">
                <a16:creationId xmlns:a16="http://schemas.microsoft.com/office/drawing/2014/main" id="{164BDE75-B1FF-474C-87D5-1926CB733B03}"/>
              </a:ext>
            </a:extLst>
          </p:cNvPr>
          <p:cNvSpPr/>
          <p:nvPr/>
        </p:nvSpPr>
        <p:spPr>
          <a:xfrm>
            <a:off x="8607105" y="6390706"/>
            <a:ext cx="53910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28</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pic>
        <p:nvPicPr>
          <p:cNvPr id="5" name="図 4"/>
          <p:cNvPicPr>
            <a:picLocks noChangeAspect="1"/>
          </p:cNvPicPr>
          <p:nvPr/>
        </p:nvPicPr>
        <p:blipFill>
          <a:blip r:embed="rId3"/>
          <a:stretch>
            <a:fillRect/>
          </a:stretch>
        </p:blipFill>
        <p:spPr>
          <a:xfrm>
            <a:off x="1142353" y="1521595"/>
            <a:ext cx="3798137" cy="1713124"/>
          </a:xfrm>
          <a:prstGeom prst="rect">
            <a:avLst/>
          </a:prstGeom>
        </p:spPr>
      </p:pic>
      <p:pic>
        <p:nvPicPr>
          <p:cNvPr id="6" name="図 5"/>
          <p:cNvPicPr>
            <a:picLocks noChangeAspect="1"/>
          </p:cNvPicPr>
          <p:nvPr/>
        </p:nvPicPr>
        <p:blipFill>
          <a:blip r:embed="rId4"/>
          <a:stretch>
            <a:fillRect/>
          </a:stretch>
        </p:blipFill>
        <p:spPr>
          <a:xfrm>
            <a:off x="5106766" y="1510068"/>
            <a:ext cx="3676207" cy="1700931"/>
          </a:xfrm>
          <a:prstGeom prst="rect">
            <a:avLst/>
          </a:prstGeom>
        </p:spPr>
      </p:pic>
      <p:pic>
        <p:nvPicPr>
          <p:cNvPr id="7" name="図 6"/>
          <p:cNvPicPr>
            <a:picLocks noChangeAspect="1"/>
          </p:cNvPicPr>
          <p:nvPr/>
        </p:nvPicPr>
        <p:blipFill>
          <a:blip r:embed="rId5"/>
          <a:stretch>
            <a:fillRect/>
          </a:stretch>
        </p:blipFill>
        <p:spPr>
          <a:xfrm>
            <a:off x="1200505" y="4793295"/>
            <a:ext cx="3145809" cy="1816765"/>
          </a:xfrm>
          <a:prstGeom prst="rect">
            <a:avLst/>
          </a:prstGeom>
        </p:spPr>
      </p:pic>
      <p:pic>
        <p:nvPicPr>
          <p:cNvPr id="8" name="図 7"/>
          <p:cNvPicPr>
            <a:picLocks noChangeAspect="1"/>
          </p:cNvPicPr>
          <p:nvPr/>
        </p:nvPicPr>
        <p:blipFill>
          <a:blip r:embed="rId6"/>
          <a:stretch>
            <a:fillRect/>
          </a:stretch>
        </p:blipFill>
        <p:spPr>
          <a:xfrm>
            <a:off x="5288505" y="4681963"/>
            <a:ext cx="3188484" cy="2066723"/>
          </a:xfrm>
          <a:prstGeom prst="rect">
            <a:avLst/>
          </a:prstGeom>
        </p:spPr>
      </p:pic>
    </p:spTree>
    <p:extLst>
      <p:ext uri="{BB962C8B-B14F-4D97-AF65-F5344CB8AC3E}">
        <p14:creationId xmlns:p14="http://schemas.microsoft.com/office/powerpoint/2010/main" val="419087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2608828" y="5567325"/>
            <a:ext cx="4035709" cy="44267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ja-JP" altLang="en-US" sz="2000" b="1" dirty="0">
                <a:solidFill>
                  <a:schemeClr val="tx1"/>
                </a:solidFill>
                <a:latin typeface="+mn-ea"/>
                <a:cs typeface="HGMaruGothicMPRO" charset="-128"/>
              </a:rPr>
              <a:t>平成</a:t>
            </a:r>
            <a:r>
              <a:rPr lang="en-US" altLang="ja-JP" sz="2000" b="1" dirty="0">
                <a:solidFill>
                  <a:schemeClr val="tx1"/>
                </a:solidFill>
                <a:latin typeface="+mn-ea"/>
                <a:cs typeface="HGMaruGothicMPRO" charset="-128"/>
              </a:rPr>
              <a:t>29</a:t>
            </a:r>
            <a:r>
              <a:rPr lang="ja-JP" altLang="en-US" sz="2000" b="1" dirty="0">
                <a:solidFill>
                  <a:schemeClr val="tx1"/>
                </a:solidFill>
                <a:latin typeface="+mn-ea"/>
                <a:cs typeface="HGMaruGothicMPRO" charset="-128"/>
              </a:rPr>
              <a:t>年</a:t>
            </a:r>
            <a:r>
              <a:rPr lang="en-US" altLang="ja-JP" sz="2000" b="1" dirty="0">
                <a:solidFill>
                  <a:schemeClr val="tx1"/>
                </a:solidFill>
                <a:latin typeface="+mn-ea"/>
                <a:cs typeface="HGMaruGothicMPRO" charset="-128"/>
              </a:rPr>
              <a:t>4</a:t>
            </a:r>
            <a:r>
              <a:rPr lang="ja-JP" altLang="en-US" sz="2000" b="1" dirty="0">
                <a:solidFill>
                  <a:schemeClr val="tx1"/>
                </a:solidFill>
                <a:latin typeface="+mn-ea"/>
                <a:cs typeface="HGMaruGothicMPRO" charset="-128"/>
              </a:rPr>
              <a:t>月　</a:t>
            </a:r>
            <a:r>
              <a:rPr lang="ja-JP" altLang="en-US" sz="2000" b="1">
                <a:solidFill>
                  <a:schemeClr val="tx1"/>
                </a:solidFill>
                <a:latin typeface="+mn-ea"/>
                <a:cs typeface="HGMaruGothicMPRO" charset="-128"/>
              </a:rPr>
              <a:t>統合・地独法化</a:t>
            </a:r>
            <a:endParaRPr lang="ja-JP" altLang="en-US" sz="2000" b="1" dirty="0">
              <a:solidFill>
                <a:schemeClr val="tx1"/>
              </a:solidFill>
              <a:latin typeface="+mn-ea"/>
              <a:cs typeface="HGMaruGothicMPRO" charset="-128"/>
            </a:endParaRPr>
          </a:p>
        </p:txBody>
      </p:sp>
      <p:pic>
        <p:nvPicPr>
          <p:cNvPr id="19" name="図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823" y="3587944"/>
            <a:ext cx="2290937" cy="167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p:cNvPicPr>
            <a:picLocks noChangeAspect="1"/>
          </p:cNvPicPr>
          <p:nvPr/>
        </p:nvPicPr>
        <p:blipFill>
          <a:blip r:embed="rId3"/>
          <a:stretch>
            <a:fillRect/>
          </a:stretch>
        </p:blipFill>
        <p:spPr>
          <a:xfrm>
            <a:off x="6211318" y="3628778"/>
            <a:ext cx="1769332" cy="1671036"/>
          </a:xfrm>
          <a:prstGeom prst="rect">
            <a:avLst/>
          </a:prstGeom>
        </p:spPr>
      </p:pic>
      <p:sp>
        <p:nvSpPr>
          <p:cNvPr id="2" name="右矢印 1"/>
          <p:cNvSpPr/>
          <p:nvPr/>
        </p:nvSpPr>
        <p:spPr>
          <a:xfrm rot="1223102">
            <a:off x="3359836" y="4507289"/>
            <a:ext cx="632599" cy="5642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5" name="下矢印 4"/>
          <p:cNvSpPr/>
          <p:nvPr/>
        </p:nvSpPr>
        <p:spPr>
          <a:xfrm rot="3659355">
            <a:off x="5242185" y="4483841"/>
            <a:ext cx="554505" cy="6111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pic>
        <p:nvPicPr>
          <p:cNvPr id="31" name="図 30"/>
          <p:cNvPicPr/>
          <p:nvPr/>
        </p:nvPicPr>
        <p:blipFill>
          <a:blip r:embed="rId4" cstate="print">
            <a:extLst>
              <a:ext uri="{28A0092B-C50C-407E-A947-70E740481C1C}">
                <a14:useLocalDpi xmlns:a14="http://schemas.microsoft.com/office/drawing/2010/main" val="0"/>
              </a:ext>
            </a:extLst>
          </a:blip>
          <a:stretch>
            <a:fillRect/>
          </a:stretch>
        </p:blipFill>
        <p:spPr>
          <a:xfrm>
            <a:off x="4122859" y="4359046"/>
            <a:ext cx="881192" cy="1130586"/>
          </a:xfrm>
          <a:prstGeom prst="rect">
            <a:avLst/>
          </a:prstGeom>
        </p:spPr>
      </p:pic>
      <p:sp>
        <p:nvSpPr>
          <p:cNvPr id="15" name="テキスト ボックス 17"/>
          <p:cNvSpPr txBox="1">
            <a:spLocks noChangeArrowheads="1"/>
          </p:cNvSpPr>
          <p:nvPr/>
        </p:nvSpPr>
        <p:spPr bwMode="auto">
          <a:xfrm>
            <a:off x="259052" y="142787"/>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rPr>
              <a:t>１．大阪健康安全基盤研究所の概要</a:t>
            </a:r>
          </a:p>
        </p:txBody>
      </p:sp>
      <p:sp>
        <p:nvSpPr>
          <p:cNvPr id="22" name="正方形/長方形 21"/>
          <p:cNvSpPr/>
          <p:nvPr/>
        </p:nvSpPr>
        <p:spPr>
          <a:xfrm>
            <a:off x="8793018" y="6384054"/>
            <a:ext cx="331619"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2</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cxnSp>
        <p:nvCxnSpPr>
          <p:cNvPr id="23" name="直線コネクタ 22">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角丸四角形 15">
            <a:extLst>
              <a:ext uri="{FF2B5EF4-FFF2-40B4-BE49-F238E27FC236}">
                <a16:creationId xmlns:a16="http://schemas.microsoft.com/office/drawing/2014/main" id="{B4D69A57-1BDA-FB4A-AAAA-65FEDAE98B4B}"/>
              </a:ext>
            </a:extLst>
          </p:cNvPr>
          <p:cNvSpPr/>
          <p:nvPr/>
        </p:nvSpPr>
        <p:spPr>
          <a:xfrm>
            <a:off x="212606" y="1855699"/>
            <a:ext cx="4414077" cy="1665736"/>
          </a:xfrm>
          <a:prstGeom prst="roundRect">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17" name="角丸四角形 16">
            <a:extLst>
              <a:ext uri="{FF2B5EF4-FFF2-40B4-BE49-F238E27FC236}">
                <a16:creationId xmlns:a16="http://schemas.microsoft.com/office/drawing/2014/main" id="{F82F0747-77C1-7648-BA5C-878B9B8F3F53}"/>
              </a:ext>
            </a:extLst>
          </p:cNvPr>
          <p:cNvSpPr/>
          <p:nvPr/>
        </p:nvSpPr>
        <p:spPr>
          <a:xfrm>
            <a:off x="4710560" y="1868776"/>
            <a:ext cx="4414077" cy="1665736"/>
          </a:xfrm>
          <a:prstGeom prst="roundRect">
            <a:avLst/>
          </a:prstGeom>
          <a:solidFill>
            <a:schemeClr val="accent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24" name="テキスト ボックス 23">
            <a:extLst>
              <a:ext uri="{FF2B5EF4-FFF2-40B4-BE49-F238E27FC236}">
                <a16:creationId xmlns:a16="http://schemas.microsoft.com/office/drawing/2014/main" id="{12380E2C-34EC-CF44-A73F-53BAA6093E3B}"/>
              </a:ext>
            </a:extLst>
          </p:cNvPr>
          <p:cNvSpPr txBox="1"/>
          <p:nvPr/>
        </p:nvSpPr>
        <p:spPr>
          <a:xfrm>
            <a:off x="4726042" y="2005354"/>
            <a:ext cx="4649030" cy="1477328"/>
          </a:xfrm>
          <a:prstGeom prst="rect">
            <a:avLst/>
          </a:prstGeom>
          <a:noFill/>
        </p:spPr>
        <p:txBody>
          <a:bodyPr wrap="none" rtlCol="0">
            <a:spAutoFit/>
          </a:bodyPr>
          <a:lstStyle/>
          <a:p>
            <a:r>
              <a:rPr lang="ja-JP" altLang="en-US" dirty="0">
                <a:latin typeface="+mn-ea"/>
              </a:rPr>
              <a:t>旧大阪市立環境科学研究所</a:t>
            </a:r>
            <a:endParaRPr lang="en-US" altLang="ja-JP" dirty="0">
              <a:latin typeface="+mn-ea"/>
            </a:endParaRPr>
          </a:p>
          <a:p>
            <a:endParaRPr lang="ja-JP" altLang="en-US" dirty="0">
              <a:latin typeface="+mn-ea"/>
            </a:endParaRPr>
          </a:p>
          <a:p>
            <a:r>
              <a:rPr lang="ja-JP" altLang="en-US" dirty="0">
                <a:latin typeface="+mn-ea"/>
              </a:rPr>
              <a:t>明治</a:t>
            </a:r>
            <a:r>
              <a:rPr lang="en-US" altLang="ja-JP" dirty="0">
                <a:latin typeface="+mn-ea"/>
              </a:rPr>
              <a:t>39</a:t>
            </a:r>
            <a:r>
              <a:rPr lang="ja-JP" altLang="en-US" dirty="0">
                <a:latin typeface="+mn-ea"/>
              </a:rPr>
              <a:t>年 市立大阪衛生試験所創設</a:t>
            </a:r>
          </a:p>
          <a:p>
            <a:r>
              <a:rPr lang="ja-JP" altLang="en-US" dirty="0">
                <a:latin typeface="+mn-ea"/>
              </a:rPr>
              <a:t>大正</a:t>
            </a:r>
            <a:r>
              <a:rPr lang="en-US" altLang="ja-JP" dirty="0">
                <a:latin typeface="+mn-ea"/>
              </a:rPr>
              <a:t>10</a:t>
            </a:r>
            <a:r>
              <a:rPr lang="ja-JP" altLang="en-US" dirty="0">
                <a:latin typeface="+mn-ea"/>
              </a:rPr>
              <a:t>年 大阪市立衛生試験所と改称</a:t>
            </a:r>
          </a:p>
          <a:p>
            <a:r>
              <a:rPr lang="ja-JP" altLang="en-US" dirty="0">
                <a:latin typeface="+mn-ea"/>
              </a:rPr>
              <a:t>昭和</a:t>
            </a:r>
            <a:r>
              <a:rPr lang="en-US" altLang="ja-JP" dirty="0">
                <a:latin typeface="+mn-ea"/>
              </a:rPr>
              <a:t>49</a:t>
            </a:r>
            <a:r>
              <a:rPr lang="ja-JP" altLang="en-US" dirty="0">
                <a:latin typeface="+mn-ea"/>
              </a:rPr>
              <a:t>年 大阪市立環境科学研究所と改称</a:t>
            </a:r>
          </a:p>
        </p:txBody>
      </p:sp>
      <p:sp>
        <p:nvSpPr>
          <p:cNvPr id="26" name="テキスト ボックス 25">
            <a:extLst>
              <a:ext uri="{FF2B5EF4-FFF2-40B4-BE49-F238E27FC236}">
                <a16:creationId xmlns:a16="http://schemas.microsoft.com/office/drawing/2014/main" id="{E507EDE5-0B01-FA48-B4F4-E5517BE03AF6}"/>
              </a:ext>
            </a:extLst>
          </p:cNvPr>
          <p:cNvSpPr txBox="1"/>
          <p:nvPr/>
        </p:nvSpPr>
        <p:spPr>
          <a:xfrm>
            <a:off x="1868259" y="1488843"/>
            <a:ext cx="954107" cy="400110"/>
          </a:xfrm>
          <a:prstGeom prst="rect">
            <a:avLst/>
          </a:prstGeom>
          <a:solidFill>
            <a:schemeClr val="bg1"/>
          </a:solidFill>
          <a:ln w="19050">
            <a:solidFill>
              <a:schemeClr val="tx1"/>
            </a:solidFill>
          </a:ln>
        </p:spPr>
        <p:txBody>
          <a:bodyPr wrap="none" rtlCol="0">
            <a:spAutoFit/>
          </a:bodyPr>
          <a:lstStyle/>
          <a:p>
            <a:r>
              <a:rPr lang="ja-JP" altLang="en-US" sz="2000" dirty="0">
                <a:latin typeface="+mn-ea"/>
              </a:rPr>
              <a:t>大阪府</a:t>
            </a:r>
          </a:p>
        </p:txBody>
      </p:sp>
      <p:sp>
        <p:nvSpPr>
          <p:cNvPr id="32" name="テキスト ボックス 31">
            <a:extLst>
              <a:ext uri="{FF2B5EF4-FFF2-40B4-BE49-F238E27FC236}">
                <a16:creationId xmlns:a16="http://schemas.microsoft.com/office/drawing/2014/main" id="{B31990B2-A529-D942-BEBE-7EC3EE814CC9}"/>
              </a:ext>
            </a:extLst>
          </p:cNvPr>
          <p:cNvSpPr txBox="1"/>
          <p:nvPr/>
        </p:nvSpPr>
        <p:spPr>
          <a:xfrm>
            <a:off x="6211318" y="1488843"/>
            <a:ext cx="954107" cy="400110"/>
          </a:xfrm>
          <a:prstGeom prst="rect">
            <a:avLst/>
          </a:prstGeom>
          <a:solidFill>
            <a:schemeClr val="bg1"/>
          </a:solidFill>
          <a:ln w="19050">
            <a:solidFill>
              <a:schemeClr val="tx1"/>
            </a:solidFill>
          </a:ln>
        </p:spPr>
        <p:txBody>
          <a:bodyPr wrap="none" rtlCol="0">
            <a:spAutoFit/>
          </a:bodyPr>
          <a:lstStyle/>
          <a:p>
            <a:r>
              <a:rPr lang="ja-JP" altLang="en-US" sz="2000" dirty="0">
                <a:latin typeface="+mn-ea"/>
              </a:rPr>
              <a:t>大阪市</a:t>
            </a:r>
          </a:p>
        </p:txBody>
      </p:sp>
      <p:sp>
        <p:nvSpPr>
          <p:cNvPr id="25" name="テキスト ボックス 24">
            <a:extLst>
              <a:ext uri="{FF2B5EF4-FFF2-40B4-BE49-F238E27FC236}">
                <a16:creationId xmlns:a16="http://schemas.microsoft.com/office/drawing/2014/main" id="{597FE2E6-E065-754F-A40B-98F93E05FD5F}"/>
              </a:ext>
            </a:extLst>
          </p:cNvPr>
          <p:cNvSpPr txBox="1"/>
          <p:nvPr/>
        </p:nvSpPr>
        <p:spPr>
          <a:xfrm>
            <a:off x="259052" y="830727"/>
            <a:ext cx="5309558" cy="461665"/>
          </a:xfrm>
          <a:prstGeom prst="rect">
            <a:avLst/>
          </a:prstGeom>
          <a:noFill/>
        </p:spPr>
        <p:txBody>
          <a:bodyPr wrap="square">
            <a:spAutoFit/>
          </a:bodyPr>
          <a:lstStyle/>
          <a:p>
            <a:pPr marL="342900" indent="-342900">
              <a:buFont typeface="Wingdings" panose="05000000000000000000" pitchFamily="2" charset="2"/>
              <a:buChar char="n"/>
            </a:pPr>
            <a:r>
              <a:rPr lang="ja-JP" altLang="en-US" sz="2400" dirty="0">
                <a:latin typeface="HGP創英角ｺﾞｼｯｸUB" panose="020B0900000000000000" pitchFamily="50" charset="-128"/>
                <a:ea typeface="HGP創英角ｺﾞｼｯｸUB" panose="020B0900000000000000" pitchFamily="50" charset="-128"/>
                <a:cs typeface="HG丸ｺﾞｼｯｸM-PRO"/>
              </a:rPr>
              <a:t>大阪健康安全基盤研究所の創設</a:t>
            </a:r>
          </a:p>
        </p:txBody>
      </p:sp>
      <p:sp>
        <p:nvSpPr>
          <p:cNvPr id="3" name="正方形/長方形 2"/>
          <p:cNvSpPr/>
          <p:nvPr/>
        </p:nvSpPr>
        <p:spPr>
          <a:xfrm>
            <a:off x="966418" y="6098184"/>
            <a:ext cx="7340471" cy="369332"/>
          </a:xfrm>
          <a:prstGeom prst="rect">
            <a:avLst/>
          </a:prstGeom>
        </p:spPr>
        <p:txBody>
          <a:bodyPr wrap="none">
            <a:spAutoFit/>
          </a:bodyPr>
          <a:lstStyle/>
          <a:p>
            <a:r>
              <a:rPr kumimoji="1" lang="ja-JP" altLang="en-US">
                <a:latin typeface="+mn-ea"/>
              </a:rPr>
              <a:t>大阪府立公衆衛生研究所と大阪市立環境科学研究所の衛生部門を</a:t>
            </a:r>
            <a:r>
              <a:rPr kumimoji="1" lang="ja-JP" altLang="en-US" dirty="0">
                <a:latin typeface="+mn-ea"/>
              </a:rPr>
              <a:t>統合</a:t>
            </a:r>
          </a:p>
        </p:txBody>
      </p:sp>
      <p:sp>
        <p:nvSpPr>
          <p:cNvPr id="27" name="テキスト ボックス 26">
            <a:extLst>
              <a:ext uri="{FF2B5EF4-FFF2-40B4-BE49-F238E27FC236}">
                <a16:creationId xmlns:a16="http://schemas.microsoft.com/office/drawing/2014/main" id="{BD0BFA81-05C9-804E-9693-5C225D99330C}"/>
              </a:ext>
            </a:extLst>
          </p:cNvPr>
          <p:cNvSpPr txBox="1"/>
          <p:nvPr/>
        </p:nvSpPr>
        <p:spPr>
          <a:xfrm>
            <a:off x="210791" y="1978499"/>
            <a:ext cx="4686300" cy="1477328"/>
          </a:xfrm>
          <a:prstGeom prst="rect">
            <a:avLst/>
          </a:prstGeom>
          <a:noFill/>
        </p:spPr>
        <p:txBody>
          <a:bodyPr wrap="square">
            <a:spAutoFit/>
          </a:bodyPr>
          <a:lstStyle/>
          <a:p>
            <a:r>
              <a:rPr lang="ja-JP" altLang="en-US">
                <a:latin typeface="+mn-ea"/>
              </a:rPr>
              <a:t>旧大阪府立公衆衛生研究所</a:t>
            </a:r>
            <a:endParaRPr lang="en-US" altLang="ja-JP" dirty="0">
              <a:latin typeface="+mn-ea"/>
            </a:endParaRPr>
          </a:p>
          <a:p>
            <a:endParaRPr lang="ja-JP" altLang="en-US">
              <a:latin typeface="+mn-ea"/>
            </a:endParaRPr>
          </a:p>
          <a:p>
            <a:r>
              <a:rPr lang="ja-JP" altLang="en-US">
                <a:latin typeface="+mn-ea"/>
              </a:rPr>
              <a:t>明治</a:t>
            </a:r>
            <a:r>
              <a:rPr lang="en-US" altLang="ja-JP" dirty="0">
                <a:latin typeface="+mn-ea"/>
              </a:rPr>
              <a:t>13</a:t>
            </a:r>
            <a:r>
              <a:rPr lang="ja-JP" altLang="en-US">
                <a:latin typeface="+mn-ea"/>
              </a:rPr>
              <a:t>年 警察部衛生課に検査室を設置</a:t>
            </a:r>
          </a:p>
          <a:p>
            <a:r>
              <a:rPr lang="ja-JP" altLang="en-US">
                <a:latin typeface="+mn-ea"/>
              </a:rPr>
              <a:t>昭和</a:t>
            </a:r>
            <a:r>
              <a:rPr lang="en-US" altLang="ja-JP" dirty="0">
                <a:latin typeface="+mn-ea"/>
              </a:rPr>
              <a:t>24</a:t>
            </a:r>
            <a:r>
              <a:rPr lang="ja-JP" altLang="en-US">
                <a:latin typeface="+mn-ea"/>
              </a:rPr>
              <a:t>年 大阪府立衛生研究所を設置</a:t>
            </a:r>
          </a:p>
          <a:p>
            <a:r>
              <a:rPr lang="ja-JP" altLang="en-US">
                <a:latin typeface="+mn-ea"/>
              </a:rPr>
              <a:t>昭和</a:t>
            </a:r>
            <a:r>
              <a:rPr lang="en-US" altLang="ja-JP" dirty="0">
                <a:latin typeface="+mn-ea"/>
              </a:rPr>
              <a:t>35</a:t>
            </a:r>
            <a:r>
              <a:rPr lang="ja-JP" altLang="en-US">
                <a:latin typeface="+mn-ea"/>
              </a:rPr>
              <a:t>年 大阪府立公衆衛生研究所を設置</a:t>
            </a:r>
            <a:endParaRPr lang="ja-JP" altLang="en-US" dirty="0">
              <a:latin typeface="+mn-ea"/>
            </a:endParaRPr>
          </a:p>
        </p:txBody>
      </p:sp>
    </p:spTree>
    <p:extLst>
      <p:ext uri="{BB962C8B-B14F-4D97-AF65-F5344CB8AC3E}">
        <p14:creationId xmlns:p14="http://schemas.microsoft.com/office/powerpoint/2010/main" val="1253098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259052" y="852417"/>
            <a:ext cx="6737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42900" indent="-342900">
              <a:buFont typeface="Wingdings" pitchFamily="2" charset="2"/>
              <a:buChar char="n"/>
            </a:pPr>
            <a:r>
              <a:rPr lang="ja-JP" altLang="en-US" dirty="0">
                <a:latin typeface="HG創英角ｺﾞｼｯｸUB" panose="020B0909000000000000" pitchFamily="49" charset="-128"/>
                <a:ea typeface="HG創英角ｺﾞｼｯｸUB" panose="020B0909000000000000" pitchFamily="49" charset="-128"/>
                <a:cs typeface="HG丸ｺﾞｼｯｸM-PRO"/>
              </a:rPr>
              <a:t>広域連携 及び 特に拡充すべき機能</a:t>
            </a:r>
            <a:endParaRPr lang="en-US" altLang="ja-JP" dirty="0">
              <a:latin typeface="HG創英角ｺﾞｼｯｸUB" panose="020B0909000000000000" pitchFamily="49" charset="-128"/>
              <a:ea typeface="HG創英角ｺﾞｼｯｸUB" panose="020B0909000000000000" pitchFamily="49" charset="-128"/>
              <a:cs typeface="HG丸ｺﾞｼｯｸM-PRO"/>
            </a:endParaRPr>
          </a:p>
        </p:txBody>
      </p:sp>
      <p:graphicFrame>
        <p:nvGraphicFramePr>
          <p:cNvPr id="2" name="表 2">
            <a:extLst>
              <a:ext uri="{FF2B5EF4-FFF2-40B4-BE49-F238E27FC236}">
                <a16:creationId xmlns:a16="http://schemas.microsoft.com/office/drawing/2014/main" id="{BE7B2506-2327-442B-A91B-CA192E9E37E6}"/>
              </a:ext>
            </a:extLst>
          </p:cNvPr>
          <p:cNvGraphicFramePr>
            <a:graphicFrameLocks noGrp="1"/>
          </p:cNvGraphicFramePr>
          <p:nvPr>
            <p:extLst>
              <p:ext uri="{D42A27DB-BD31-4B8C-83A1-F6EECF244321}">
                <p14:modId xmlns:p14="http://schemas.microsoft.com/office/powerpoint/2010/main" val="3977102914"/>
              </p:ext>
            </p:extLst>
          </p:nvPr>
        </p:nvGraphicFramePr>
        <p:xfrm>
          <a:off x="437639" y="1363196"/>
          <a:ext cx="8268720" cy="4937226"/>
        </p:xfrm>
        <a:graphic>
          <a:graphicData uri="http://schemas.openxmlformats.org/drawingml/2006/table">
            <a:tbl>
              <a:tblPr bandRow="1">
                <a:tableStyleId>{5C22544A-7EE6-4342-B048-85BDC9FD1C3A}</a:tableStyleId>
              </a:tblPr>
              <a:tblGrid>
                <a:gridCol w="2784532">
                  <a:extLst>
                    <a:ext uri="{9D8B030D-6E8A-4147-A177-3AD203B41FA5}">
                      <a16:colId xmlns:a16="http://schemas.microsoft.com/office/drawing/2014/main" val="1636650767"/>
                    </a:ext>
                  </a:extLst>
                </a:gridCol>
                <a:gridCol w="5484188">
                  <a:extLst>
                    <a:ext uri="{9D8B030D-6E8A-4147-A177-3AD203B41FA5}">
                      <a16:colId xmlns:a16="http://schemas.microsoft.com/office/drawing/2014/main" val="2251448391"/>
                    </a:ext>
                  </a:extLst>
                </a:gridCol>
              </a:tblGrid>
              <a:tr h="2957076">
                <a:tc>
                  <a:txBody>
                    <a:bodyPr/>
                    <a:lstStyle/>
                    <a:p>
                      <a:r>
                        <a:rPr kumimoji="1" lang="ja-JP" altLang="en-US" dirty="0">
                          <a:latin typeface="+mn-ea"/>
                          <a:ea typeface="+mn-ea"/>
                        </a:rPr>
                        <a:t>○中核市の依頼検査実施</a:t>
                      </a:r>
                    </a:p>
                  </a:txBody>
                  <a:tcPr anchor="ctr"/>
                </a:tc>
                <a:tc>
                  <a:txBody>
                    <a:bodyPr/>
                    <a:lstStyle/>
                    <a:p>
                      <a:endParaRPr kumimoji="1" lang="en-US" altLang="ja-JP" dirty="0">
                        <a:latin typeface="+mn-ea"/>
                        <a:ea typeface="+mn-ea"/>
                      </a:endParaRPr>
                    </a:p>
                    <a:p>
                      <a:endParaRPr kumimoji="1" lang="en-US" altLang="ja-JP" dirty="0">
                        <a:latin typeface="+mn-ea"/>
                        <a:ea typeface="+mn-ea"/>
                      </a:endParaRPr>
                    </a:p>
                    <a:p>
                      <a:endParaRPr kumimoji="1" lang="en-US" altLang="ja-JP" dirty="0">
                        <a:latin typeface="+mn-ea"/>
                        <a:ea typeface="+mn-ea"/>
                      </a:endParaRPr>
                    </a:p>
                    <a:p>
                      <a:endParaRPr kumimoji="1" lang="en-US" altLang="ja-JP" dirty="0">
                        <a:latin typeface="+mn-ea"/>
                        <a:ea typeface="+mn-ea"/>
                      </a:endParaRPr>
                    </a:p>
                    <a:p>
                      <a:endParaRPr kumimoji="1" lang="ja-JP" altLang="en-US" dirty="0">
                        <a:latin typeface="+mn-ea"/>
                        <a:ea typeface="+mn-ea"/>
                      </a:endParaRPr>
                    </a:p>
                  </a:txBody>
                  <a:tcPr anchor="ctr"/>
                </a:tc>
                <a:extLst>
                  <a:ext uri="{0D108BD9-81ED-4DB2-BD59-A6C34878D82A}">
                    <a16:rowId xmlns:a16="http://schemas.microsoft.com/office/drawing/2014/main" val="893951599"/>
                  </a:ext>
                </a:extLst>
              </a:tr>
              <a:tr h="990075">
                <a:tc>
                  <a:txBody>
                    <a:bodyPr/>
                    <a:lstStyle/>
                    <a:p>
                      <a:r>
                        <a:rPr kumimoji="1" lang="ja-JP" altLang="en-US" dirty="0">
                          <a:latin typeface="+mn-ea"/>
                          <a:ea typeface="+mn-ea"/>
                        </a:rPr>
                        <a:t>○健康危機管理情報の</a:t>
                      </a:r>
                      <a:endParaRPr kumimoji="1" lang="en-US" altLang="ja-JP" dirty="0">
                        <a:latin typeface="+mn-ea"/>
                        <a:ea typeface="+mn-ea"/>
                      </a:endParaRPr>
                    </a:p>
                    <a:p>
                      <a:r>
                        <a:rPr kumimoji="1" lang="ja-JP" altLang="en-US" dirty="0">
                          <a:latin typeface="+mn-ea"/>
                          <a:ea typeface="+mn-ea"/>
                        </a:rPr>
                        <a:t>　一元管理</a:t>
                      </a:r>
                    </a:p>
                  </a:txBody>
                  <a:tcPr anchor="ctr"/>
                </a:tc>
                <a:tc>
                  <a:txBody>
                    <a:bodyPr/>
                    <a:lstStyle/>
                    <a:p>
                      <a:r>
                        <a:rPr kumimoji="1" lang="ja-JP" altLang="en-US" dirty="0">
                          <a:latin typeface="+mn-ea"/>
                          <a:ea typeface="+mn-ea"/>
                        </a:rPr>
                        <a:t>⇨健康危機管理課を設置（平成</a:t>
                      </a:r>
                      <a:r>
                        <a:rPr kumimoji="1" lang="en-US" altLang="ja-JP" dirty="0">
                          <a:latin typeface="+mn-ea"/>
                          <a:ea typeface="+mn-ea"/>
                        </a:rPr>
                        <a:t>29</a:t>
                      </a:r>
                      <a:r>
                        <a:rPr kumimoji="1" lang="ja-JP" altLang="en-US" dirty="0">
                          <a:latin typeface="+mn-ea"/>
                          <a:ea typeface="+mn-ea"/>
                        </a:rPr>
                        <a:t>年</a:t>
                      </a:r>
                      <a:r>
                        <a:rPr kumimoji="1" lang="en-US" altLang="ja-JP" dirty="0">
                          <a:latin typeface="+mn-ea"/>
                          <a:ea typeface="+mn-ea"/>
                        </a:rPr>
                        <a:t>4</a:t>
                      </a:r>
                      <a:r>
                        <a:rPr kumimoji="1" lang="ja-JP" altLang="en-US" dirty="0">
                          <a:latin typeface="+mn-ea"/>
                          <a:ea typeface="+mn-ea"/>
                        </a:rPr>
                        <a:t>月：</a:t>
                      </a:r>
                      <a:r>
                        <a:rPr kumimoji="1" lang="en-US" altLang="ja-JP" dirty="0">
                          <a:latin typeface="+mn-ea"/>
                          <a:ea typeface="+mn-ea"/>
                        </a:rPr>
                        <a:t>8</a:t>
                      </a:r>
                      <a:r>
                        <a:rPr kumimoji="1" lang="ja-JP" altLang="en-US" dirty="0">
                          <a:latin typeface="+mn-ea"/>
                          <a:ea typeface="+mn-ea"/>
                        </a:rPr>
                        <a:t>名）</a:t>
                      </a:r>
                    </a:p>
                    <a:p>
                      <a:r>
                        <a:rPr kumimoji="1" lang="ja-JP" altLang="en-US" dirty="0">
                          <a:latin typeface="+mn-ea"/>
                          <a:ea typeface="+mn-ea"/>
                        </a:rPr>
                        <a:t>　健康危機管理に関わる情報収集と情報提供</a:t>
                      </a:r>
                    </a:p>
                    <a:p>
                      <a:r>
                        <a:rPr kumimoji="1" lang="ja-JP" altLang="en-US" dirty="0">
                          <a:latin typeface="+mn-ea"/>
                          <a:ea typeface="+mn-ea"/>
                        </a:rPr>
                        <a:t>　（関係機関との連絡と報道対応の一元化）</a:t>
                      </a:r>
                    </a:p>
                  </a:txBody>
                  <a:tcPr anchor="ctr"/>
                </a:tc>
                <a:extLst>
                  <a:ext uri="{0D108BD9-81ED-4DB2-BD59-A6C34878D82A}">
                    <a16:rowId xmlns:a16="http://schemas.microsoft.com/office/drawing/2014/main" val="2125393333"/>
                  </a:ext>
                </a:extLst>
              </a:tr>
              <a:tr h="990075">
                <a:tc>
                  <a:txBody>
                    <a:bodyPr/>
                    <a:lstStyle/>
                    <a:p>
                      <a:r>
                        <a:rPr kumimoji="1" lang="ja-JP" altLang="en-US" dirty="0">
                          <a:latin typeface="+mn-ea"/>
                          <a:ea typeface="+mn-ea"/>
                        </a:rPr>
                        <a:t>○疫学調査機能の強化</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⇨疫学調査チームを設置（令和</a:t>
                      </a:r>
                      <a:r>
                        <a:rPr kumimoji="1" lang="en-US" altLang="ja-JP" dirty="0">
                          <a:latin typeface="+mn-ea"/>
                          <a:ea typeface="+mn-ea"/>
                        </a:rPr>
                        <a:t>2</a:t>
                      </a:r>
                      <a:r>
                        <a:rPr kumimoji="1" lang="ja-JP" altLang="en-US" dirty="0">
                          <a:latin typeface="+mn-ea"/>
                          <a:ea typeface="+mn-ea"/>
                        </a:rPr>
                        <a:t>年</a:t>
                      </a:r>
                      <a:r>
                        <a:rPr kumimoji="1" lang="en-US" altLang="ja-JP" dirty="0">
                          <a:latin typeface="+mn-ea"/>
                          <a:ea typeface="+mn-ea"/>
                        </a:rPr>
                        <a:t>4</a:t>
                      </a:r>
                      <a:r>
                        <a:rPr kumimoji="1" lang="ja-JP" altLang="en-US" dirty="0">
                          <a:latin typeface="+mn-ea"/>
                          <a:ea typeface="+mn-ea"/>
                        </a:rPr>
                        <a:t>月：</a:t>
                      </a:r>
                      <a:r>
                        <a:rPr kumimoji="1" lang="en-US" altLang="ja-JP" dirty="0">
                          <a:latin typeface="+mn-ea"/>
                          <a:ea typeface="+mn-ea"/>
                        </a:rPr>
                        <a:t>4</a:t>
                      </a:r>
                      <a:r>
                        <a:rPr kumimoji="1" lang="ja-JP" altLang="en-US" dirty="0">
                          <a:latin typeface="+mn-ea"/>
                          <a:ea typeface="+mn-ea"/>
                        </a:rPr>
                        <a:t>名）</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　保健所の積極的疫学調査を支援（詳細は</a:t>
                      </a:r>
                      <a:r>
                        <a:rPr kumimoji="1" lang="en-US" altLang="ja-JP" dirty="0">
                          <a:latin typeface="+mn-ea"/>
                          <a:ea typeface="+mn-ea"/>
                        </a:rPr>
                        <a:t>P8</a:t>
                      </a:r>
                      <a:r>
                        <a:rPr kumimoji="1" lang="ja-JP" altLang="en-US" dirty="0">
                          <a:latin typeface="+mn-ea"/>
                          <a:ea typeface="+mn-ea"/>
                        </a:rPr>
                        <a:t>）</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⇨疫学解析研究課を設置（平成</a:t>
                      </a:r>
                      <a:r>
                        <a:rPr kumimoji="1" lang="en-US" altLang="ja-JP" dirty="0">
                          <a:latin typeface="+mn-ea"/>
                          <a:ea typeface="+mn-ea"/>
                        </a:rPr>
                        <a:t>29</a:t>
                      </a:r>
                      <a:r>
                        <a:rPr kumimoji="1" lang="ja-JP" altLang="en-US" dirty="0">
                          <a:latin typeface="+mn-ea"/>
                          <a:ea typeface="+mn-ea"/>
                        </a:rPr>
                        <a:t>年</a:t>
                      </a:r>
                      <a:r>
                        <a:rPr kumimoji="1" lang="en-US" altLang="ja-JP" dirty="0">
                          <a:latin typeface="+mn-ea"/>
                          <a:ea typeface="+mn-ea"/>
                        </a:rPr>
                        <a:t>4</a:t>
                      </a:r>
                      <a:r>
                        <a:rPr kumimoji="1" lang="ja-JP" altLang="en-US" dirty="0">
                          <a:latin typeface="+mn-ea"/>
                          <a:ea typeface="+mn-ea"/>
                        </a:rPr>
                        <a:t>月：</a:t>
                      </a:r>
                      <a:r>
                        <a:rPr kumimoji="1" lang="en-US" altLang="ja-JP" dirty="0">
                          <a:latin typeface="+mn-ea"/>
                          <a:ea typeface="+mn-ea"/>
                        </a:rPr>
                        <a:t>2</a:t>
                      </a:r>
                      <a:r>
                        <a:rPr kumimoji="1" lang="ja-JP" altLang="en-US" dirty="0">
                          <a:latin typeface="+mn-ea"/>
                          <a:ea typeface="+mn-ea"/>
                        </a:rPr>
                        <a:t>名）</a:t>
                      </a:r>
                    </a:p>
                  </a:txBody>
                  <a:tcPr anchor="ctr"/>
                </a:tc>
                <a:extLst>
                  <a:ext uri="{0D108BD9-81ED-4DB2-BD59-A6C34878D82A}">
                    <a16:rowId xmlns:a16="http://schemas.microsoft.com/office/drawing/2014/main" val="3043774013"/>
                  </a:ext>
                </a:extLst>
              </a:tr>
            </a:tbl>
          </a:graphicData>
        </a:graphic>
      </p:graphicFrame>
      <p:cxnSp>
        <p:nvCxnSpPr>
          <p:cNvPr id="11" name="直線コネクタ 10">
            <a:extLst>
              <a:ext uri="{FF2B5EF4-FFF2-40B4-BE49-F238E27FC236}">
                <a16:creationId xmlns:a16="http://schemas.microsoft.com/office/drawing/2014/main" id="{BBABFB60-FEB4-204B-9396-37C2E0FC1D4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E5EA733-7DA0-DC4E-ABC5-37C0581B51D7}"/>
              </a:ext>
            </a:extLst>
          </p:cNvPr>
          <p:cNvSpPr txBox="1"/>
          <p:nvPr/>
        </p:nvSpPr>
        <p:spPr>
          <a:xfrm>
            <a:off x="3982200" y="3249097"/>
            <a:ext cx="425116" cy="246221"/>
          </a:xfrm>
          <a:prstGeom prst="rect">
            <a:avLst/>
          </a:prstGeom>
          <a:noFill/>
        </p:spPr>
        <p:txBody>
          <a:bodyPr wrap="none" rtlCol="0">
            <a:spAutoFit/>
          </a:bodyPr>
          <a:lstStyle/>
          <a:p>
            <a:r>
              <a:rPr kumimoji="1" lang="en-US" altLang="ja-JP" sz="1000">
                <a:latin typeface="+mn-ea"/>
              </a:rPr>
              <a:t>542</a:t>
            </a:r>
            <a:endParaRPr kumimoji="1" lang="ja-JP" altLang="en-US" sz="1000" dirty="0">
              <a:latin typeface="+mn-ea"/>
            </a:endParaRPr>
          </a:p>
        </p:txBody>
      </p:sp>
      <p:sp>
        <p:nvSpPr>
          <p:cNvPr id="10" name="テキスト ボックス 9">
            <a:extLst>
              <a:ext uri="{FF2B5EF4-FFF2-40B4-BE49-F238E27FC236}">
                <a16:creationId xmlns:a16="http://schemas.microsoft.com/office/drawing/2014/main" id="{BE5EA733-7DA0-DC4E-ABC5-37C0581B51D7}"/>
              </a:ext>
            </a:extLst>
          </p:cNvPr>
          <p:cNvSpPr txBox="1"/>
          <p:nvPr/>
        </p:nvSpPr>
        <p:spPr>
          <a:xfrm>
            <a:off x="4465191" y="3139236"/>
            <a:ext cx="550151" cy="246221"/>
          </a:xfrm>
          <a:prstGeom prst="rect">
            <a:avLst/>
          </a:prstGeom>
          <a:noFill/>
        </p:spPr>
        <p:txBody>
          <a:bodyPr wrap="none" rtlCol="0">
            <a:spAutoFit/>
          </a:bodyPr>
          <a:lstStyle/>
          <a:p>
            <a:r>
              <a:rPr kumimoji="1" lang="en-US" altLang="ja-JP" sz="1000" dirty="0">
                <a:latin typeface="+mn-ea"/>
              </a:rPr>
              <a:t>1,262</a:t>
            </a:r>
            <a:endParaRPr kumimoji="1" lang="ja-JP" altLang="en-US" sz="1000" dirty="0">
              <a:latin typeface="+mn-ea"/>
            </a:endParaRPr>
          </a:p>
        </p:txBody>
      </p:sp>
      <p:sp>
        <p:nvSpPr>
          <p:cNvPr id="13" name="テキスト ボックス 12">
            <a:extLst>
              <a:ext uri="{FF2B5EF4-FFF2-40B4-BE49-F238E27FC236}">
                <a16:creationId xmlns:a16="http://schemas.microsoft.com/office/drawing/2014/main" id="{BE5EA733-7DA0-DC4E-ABC5-37C0581B51D7}"/>
              </a:ext>
            </a:extLst>
          </p:cNvPr>
          <p:cNvSpPr txBox="1"/>
          <p:nvPr/>
        </p:nvSpPr>
        <p:spPr>
          <a:xfrm>
            <a:off x="5055309" y="3005550"/>
            <a:ext cx="550151" cy="246221"/>
          </a:xfrm>
          <a:prstGeom prst="rect">
            <a:avLst/>
          </a:prstGeom>
          <a:noFill/>
        </p:spPr>
        <p:txBody>
          <a:bodyPr wrap="none" rtlCol="0">
            <a:spAutoFit/>
          </a:bodyPr>
          <a:lstStyle/>
          <a:p>
            <a:r>
              <a:rPr kumimoji="1" lang="en-US" altLang="ja-JP" sz="1000" dirty="0">
                <a:latin typeface="+mn-ea"/>
              </a:rPr>
              <a:t>2,837</a:t>
            </a:r>
            <a:endParaRPr kumimoji="1" lang="ja-JP" altLang="en-US" sz="1000" dirty="0">
              <a:latin typeface="+mn-ea"/>
            </a:endParaRPr>
          </a:p>
        </p:txBody>
      </p:sp>
      <p:sp>
        <p:nvSpPr>
          <p:cNvPr id="14" name="テキスト ボックス 13">
            <a:extLst>
              <a:ext uri="{FF2B5EF4-FFF2-40B4-BE49-F238E27FC236}">
                <a16:creationId xmlns:a16="http://schemas.microsoft.com/office/drawing/2014/main" id="{BE5EA733-7DA0-DC4E-ABC5-37C0581B51D7}"/>
              </a:ext>
            </a:extLst>
          </p:cNvPr>
          <p:cNvSpPr txBox="1"/>
          <p:nvPr/>
        </p:nvSpPr>
        <p:spPr>
          <a:xfrm>
            <a:off x="5565496" y="2012760"/>
            <a:ext cx="630301" cy="246221"/>
          </a:xfrm>
          <a:prstGeom prst="rect">
            <a:avLst/>
          </a:prstGeom>
          <a:noFill/>
        </p:spPr>
        <p:txBody>
          <a:bodyPr wrap="none" rtlCol="0">
            <a:spAutoFit/>
          </a:bodyPr>
          <a:lstStyle/>
          <a:p>
            <a:r>
              <a:rPr kumimoji="1" lang="en-US" altLang="ja-JP" sz="1000" dirty="0">
                <a:latin typeface="+mn-ea"/>
              </a:rPr>
              <a:t>11,799</a:t>
            </a:r>
            <a:endParaRPr kumimoji="1" lang="ja-JP" altLang="en-US" sz="1000" dirty="0">
              <a:latin typeface="+mn-ea"/>
            </a:endParaRPr>
          </a:p>
        </p:txBody>
      </p:sp>
      <p:sp>
        <p:nvSpPr>
          <p:cNvPr id="15" name="正方形/長方形 14">
            <a:extLst>
              <a:ext uri="{FF2B5EF4-FFF2-40B4-BE49-F238E27FC236}">
                <a16:creationId xmlns:a16="http://schemas.microsoft.com/office/drawing/2014/main" id="{70ECA9FE-50B6-EE46-8C99-F1DE5BE415AA}"/>
              </a:ext>
            </a:extLst>
          </p:cNvPr>
          <p:cNvSpPr/>
          <p:nvPr/>
        </p:nvSpPr>
        <p:spPr>
          <a:xfrm>
            <a:off x="3147933" y="1634519"/>
            <a:ext cx="3784324" cy="338554"/>
          </a:xfrm>
          <a:prstGeom prst="rect">
            <a:avLst/>
          </a:prstGeom>
        </p:spPr>
        <p:txBody>
          <a:bodyPr wrap="square">
            <a:spAutoFit/>
          </a:bodyPr>
          <a:lstStyle/>
          <a:p>
            <a:r>
              <a:rPr lang="ja-JP" altLang="en-US" sz="1600" dirty="0">
                <a:latin typeface="+mn-ea"/>
              </a:rPr>
              <a:t>＜府内中核市からの依頼検査件数＞</a:t>
            </a:r>
            <a:endParaRPr lang="ja-JP" altLang="ja-JP" sz="1600" dirty="0">
              <a:latin typeface="+mn-ea"/>
            </a:endParaRPr>
          </a:p>
        </p:txBody>
      </p:sp>
      <p:sp>
        <p:nvSpPr>
          <p:cNvPr id="16" name="正方形/長方形 15">
            <a:extLst>
              <a:ext uri="{FF2B5EF4-FFF2-40B4-BE49-F238E27FC236}">
                <a16:creationId xmlns:a16="http://schemas.microsoft.com/office/drawing/2014/main" id="{3F134959-143F-7C43-9EEF-A11313EAC559}"/>
              </a:ext>
            </a:extLst>
          </p:cNvPr>
          <p:cNvSpPr/>
          <p:nvPr/>
        </p:nvSpPr>
        <p:spPr>
          <a:xfrm>
            <a:off x="8604900" y="-10599"/>
            <a:ext cx="53910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29</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pic>
        <p:nvPicPr>
          <p:cNvPr id="3" name="図 2"/>
          <p:cNvPicPr>
            <a:picLocks noChangeAspect="1"/>
          </p:cNvPicPr>
          <p:nvPr/>
        </p:nvPicPr>
        <p:blipFill>
          <a:blip r:embed="rId3"/>
          <a:stretch>
            <a:fillRect/>
          </a:stretch>
        </p:blipFill>
        <p:spPr>
          <a:xfrm>
            <a:off x="3538612" y="2058072"/>
            <a:ext cx="2780017" cy="1889924"/>
          </a:xfrm>
          <a:prstGeom prst="rect">
            <a:avLst/>
          </a:prstGeom>
        </p:spPr>
      </p:pic>
    </p:spTree>
    <p:extLst>
      <p:ext uri="{BB962C8B-B14F-4D97-AF65-F5344CB8AC3E}">
        <p14:creationId xmlns:p14="http://schemas.microsoft.com/office/powerpoint/2010/main" val="2283622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259052" y="764851"/>
            <a:ext cx="6737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42900" indent="-342900">
              <a:buFont typeface="Wingdings" pitchFamily="2" charset="2"/>
              <a:buChar char="n"/>
            </a:pPr>
            <a:r>
              <a:rPr lang="ja-JP" altLang="en-US" dirty="0">
                <a:latin typeface="HGPSoeiKakugothicUB" panose="020B0900000000000000" pitchFamily="34" charset="-128"/>
                <a:ea typeface="HGPSoeiKakugothicUB" panose="020B0900000000000000" pitchFamily="34" charset="-128"/>
                <a:cs typeface="HG丸ｺﾞｼｯｸM-PRO"/>
              </a:rPr>
              <a:t>業務運営の改善</a:t>
            </a:r>
          </a:p>
        </p:txBody>
      </p:sp>
      <p:cxnSp>
        <p:nvCxnSpPr>
          <p:cNvPr id="11" name="直線コネクタ 10">
            <a:extLst>
              <a:ext uri="{FF2B5EF4-FFF2-40B4-BE49-F238E27FC236}">
                <a16:creationId xmlns:a16="http://schemas.microsoft.com/office/drawing/2014/main" id="{BBABFB60-FEB4-204B-9396-37C2E0FC1D4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921727DD-A5B7-D244-9312-20DD8113AB35}"/>
              </a:ext>
            </a:extLst>
          </p:cNvPr>
          <p:cNvSpPr/>
          <p:nvPr/>
        </p:nvSpPr>
        <p:spPr>
          <a:xfrm>
            <a:off x="8594135" y="6385781"/>
            <a:ext cx="549865"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30</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graphicFrame>
        <p:nvGraphicFramePr>
          <p:cNvPr id="7" name="表 2">
            <a:extLst>
              <a:ext uri="{FF2B5EF4-FFF2-40B4-BE49-F238E27FC236}">
                <a16:creationId xmlns:a16="http://schemas.microsoft.com/office/drawing/2014/main" id="{BE7B2506-2327-442B-A91B-CA192E9E37E6}"/>
              </a:ext>
            </a:extLst>
          </p:cNvPr>
          <p:cNvGraphicFramePr>
            <a:graphicFrameLocks noGrp="1"/>
          </p:cNvGraphicFramePr>
          <p:nvPr>
            <p:extLst>
              <p:ext uri="{D42A27DB-BD31-4B8C-83A1-F6EECF244321}">
                <p14:modId xmlns:p14="http://schemas.microsoft.com/office/powerpoint/2010/main" val="1045740319"/>
              </p:ext>
            </p:extLst>
          </p:nvPr>
        </p:nvGraphicFramePr>
        <p:xfrm>
          <a:off x="437639" y="1293630"/>
          <a:ext cx="8156496" cy="5414907"/>
        </p:xfrm>
        <a:graphic>
          <a:graphicData uri="http://schemas.openxmlformats.org/drawingml/2006/table">
            <a:tbl>
              <a:tblPr bandRow="1">
                <a:tableStyleId>{5C22544A-7EE6-4342-B048-85BDC9FD1C3A}</a:tableStyleId>
              </a:tblPr>
              <a:tblGrid>
                <a:gridCol w="8156496">
                  <a:extLst>
                    <a:ext uri="{9D8B030D-6E8A-4147-A177-3AD203B41FA5}">
                      <a16:colId xmlns:a16="http://schemas.microsoft.com/office/drawing/2014/main" val="1636650767"/>
                    </a:ext>
                  </a:extLst>
                </a:gridCol>
              </a:tblGrid>
              <a:tr h="97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latin typeface="+mn-ea"/>
                          <a:cs typeface="Times New Roman" panose="02020603050405020304" pitchFamily="18" charset="0"/>
                        </a:rPr>
                        <a:t>○法人本部</a:t>
                      </a:r>
                      <a:r>
                        <a:rPr lang="ja-JP" altLang="en-US" sz="1800" kern="100" dirty="0" smtClean="0">
                          <a:latin typeface="+mn-ea"/>
                          <a:cs typeface="Times New Roman" panose="02020603050405020304" pitchFamily="18" charset="0"/>
                        </a:rPr>
                        <a:t>機能（検査</a:t>
                      </a:r>
                      <a:r>
                        <a:rPr lang="ja-JP" altLang="en-US" sz="1800" kern="100" dirty="0">
                          <a:latin typeface="+mn-ea"/>
                          <a:cs typeface="Times New Roman" panose="02020603050405020304" pitchFamily="18" charset="0"/>
                        </a:rPr>
                        <a:t>部門以外）の一元化</a:t>
                      </a:r>
                      <a:endParaRPr lang="en-US" altLang="ja-JP" sz="1800" kern="100" dirty="0">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latin typeface="+mn-ea"/>
                          <a:cs typeface="Times New Roman" panose="02020603050405020304" pitchFamily="18" charset="0"/>
                        </a:rPr>
                        <a:t>　・総務部（総務課・管理課）企画部（平成</a:t>
                      </a:r>
                      <a:r>
                        <a:rPr lang="en-US" altLang="ja-JP" sz="1800" kern="100" dirty="0">
                          <a:latin typeface="+mn-ea"/>
                          <a:cs typeface="Times New Roman" panose="02020603050405020304" pitchFamily="18" charset="0"/>
                        </a:rPr>
                        <a:t>29</a:t>
                      </a:r>
                      <a:r>
                        <a:rPr lang="ja-JP" altLang="en-US" sz="1800" kern="100" dirty="0">
                          <a:latin typeface="+mn-ea"/>
                          <a:cs typeface="Times New Roman" panose="02020603050405020304" pitchFamily="18" charset="0"/>
                        </a:rPr>
                        <a:t>年</a:t>
                      </a:r>
                      <a:r>
                        <a:rPr lang="en-US" altLang="ja-JP" sz="1800" kern="100" dirty="0">
                          <a:latin typeface="+mn-ea"/>
                          <a:cs typeface="Times New Roman" panose="02020603050405020304" pitchFamily="18" charset="0"/>
                        </a:rPr>
                        <a:t>4</a:t>
                      </a:r>
                      <a:r>
                        <a:rPr lang="ja-JP" altLang="en-US" sz="1800" kern="100" dirty="0">
                          <a:latin typeface="+mn-ea"/>
                          <a:cs typeface="Times New Roman" panose="02020603050405020304" pitchFamily="18" charset="0"/>
                        </a:rPr>
                        <a:t>月）</a:t>
                      </a:r>
                      <a:endParaRPr lang="en-US" altLang="ja-JP" sz="1800" kern="100" dirty="0">
                        <a:latin typeface="+mn-ea"/>
                        <a:cs typeface="Times New Roman" panose="02020603050405020304" pitchFamily="18" charset="0"/>
                      </a:endParaRPr>
                    </a:p>
                  </a:txBody>
                  <a:tcPr anchor="ctr"/>
                </a:tc>
                <a:extLst>
                  <a:ext uri="{0D108BD9-81ED-4DB2-BD59-A6C34878D82A}">
                    <a16:rowId xmlns:a16="http://schemas.microsoft.com/office/drawing/2014/main" val="893951599"/>
                  </a:ext>
                </a:extLst>
              </a:tr>
              <a:tr h="61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latin typeface="+mn-ea"/>
                          <a:cs typeface="Times New Roman" panose="02020603050405020304" pitchFamily="18" charset="0"/>
                        </a:rPr>
                        <a:t>○研究員のセンター間での人事異動</a:t>
                      </a:r>
                      <a:endParaRPr lang="en-US" altLang="ja-JP" sz="1800" kern="100" dirty="0">
                        <a:latin typeface="+mn-ea"/>
                        <a:cs typeface="Times New Roman" panose="02020603050405020304" pitchFamily="18" charset="0"/>
                      </a:endParaRPr>
                    </a:p>
                  </a:txBody>
                  <a:tcPr anchor="ctr"/>
                </a:tc>
                <a:extLst>
                  <a:ext uri="{0D108BD9-81ED-4DB2-BD59-A6C34878D82A}">
                    <a16:rowId xmlns:a16="http://schemas.microsoft.com/office/drawing/2014/main" val="2125393333"/>
                  </a:ext>
                </a:extLst>
              </a:tr>
              <a:tr h="979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latin typeface="+mn-ea"/>
                          <a:cs typeface="Times New Roman" panose="02020603050405020304" pitchFamily="18" charset="0"/>
                        </a:rPr>
                        <a:t>○職員の労働条件の一元化</a:t>
                      </a:r>
                      <a:endParaRPr lang="en-US" altLang="ja-JP" sz="1800" kern="100" dirty="0">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latin typeface="+mn-ea"/>
                          <a:cs typeface="Times New Roman" panose="02020603050405020304" pitchFamily="18" charset="0"/>
                        </a:rPr>
                        <a:t>　・大阪府に準じた給与・勤務条件制度に統一</a:t>
                      </a:r>
                      <a:endParaRPr lang="en-US" altLang="ja-JP" sz="1800" kern="100" dirty="0">
                        <a:latin typeface="+mn-ea"/>
                        <a:cs typeface="Times New Roman" panose="02020603050405020304" pitchFamily="18" charset="0"/>
                      </a:endParaRPr>
                    </a:p>
                  </a:txBody>
                  <a:tcPr anchor="ctr"/>
                </a:tc>
                <a:extLst>
                  <a:ext uri="{0D108BD9-81ED-4DB2-BD59-A6C34878D82A}">
                    <a16:rowId xmlns:a16="http://schemas.microsoft.com/office/drawing/2014/main" val="3043774013"/>
                  </a:ext>
                </a:extLst>
              </a:tr>
              <a:tr h="61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latin typeface="+mn-ea"/>
                          <a:cs typeface="Times New Roman" panose="02020603050405020304" pitchFamily="18" charset="0"/>
                        </a:rPr>
                        <a:t>○システム（財務会計・人事給与）の</a:t>
                      </a:r>
                      <a:r>
                        <a:rPr lang="ja-JP" altLang="en-US" sz="1800" kern="100" dirty="0" smtClean="0">
                          <a:latin typeface="+mn-ea"/>
                          <a:cs typeface="Times New Roman" panose="02020603050405020304" pitchFamily="18" charset="0"/>
                        </a:rPr>
                        <a:t>一元化</a:t>
                      </a:r>
                      <a:endParaRPr lang="en-US" altLang="ja-JP" sz="1800" kern="100" dirty="0">
                        <a:latin typeface="+mn-ea"/>
                        <a:cs typeface="Times New Roman" panose="02020603050405020304" pitchFamily="18" charset="0"/>
                      </a:endParaRPr>
                    </a:p>
                  </a:txBody>
                  <a:tcPr anchor="ctr"/>
                </a:tc>
                <a:extLst>
                  <a:ext uri="{0D108BD9-81ED-4DB2-BD59-A6C34878D82A}">
                    <a16:rowId xmlns:a16="http://schemas.microsoft.com/office/drawing/2014/main" val="2369371600"/>
                  </a:ext>
                </a:extLst>
              </a:tr>
              <a:tr h="979200">
                <a:tc>
                  <a:txBody>
                    <a:bodyPr/>
                    <a:lstStyle/>
                    <a:p>
                      <a:r>
                        <a:rPr lang="ja-JP" altLang="en-US" sz="1800" kern="100" dirty="0">
                          <a:latin typeface="+mn-ea"/>
                          <a:cs typeface="Times New Roman" panose="02020603050405020304" pitchFamily="18" charset="0"/>
                        </a:rPr>
                        <a:t>○</a:t>
                      </a:r>
                      <a:r>
                        <a:rPr kumimoji="1" lang="ja-JP" altLang="en-US" dirty="0">
                          <a:latin typeface="+mn-ea"/>
                          <a:ea typeface="+mn-ea"/>
                        </a:rPr>
                        <a:t>人材育成の強化　</a:t>
                      </a:r>
                      <a:endParaRPr kumimoji="1" lang="en-US" altLang="ja-JP"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n-ea"/>
                          <a:ea typeface="+mn-ea"/>
                        </a:rPr>
                        <a:t>   </a:t>
                      </a:r>
                      <a:r>
                        <a:rPr lang="ja-JP" altLang="en-US" sz="1800" kern="100" dirty="0" smtClean="0">
                          <a:latin typeface="+mn-ea"/>
                          <a:cs typeface="Times New Roman" panose="02020603050405020304" pitchFamily="18" charset="0"/>
                        </a:rPr>
                        <a:t>・大学院修学支援制度の導入</a:t>
                      </a:r>
                      <a:endParaRPr lang="en-US" altLang="ja-JP" sz="1800" kern="100" dirty="0" smtClean="0">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smtClean="0">
                          <a:latin typeface="+mn-ea"/>
                          <a:cs typeface="Times New Roman" panose="02020603050405020304" pitchFamily="18" charset="0"/>
                        </a:rPr>
                        <a:t>　・海外派遣研修制度の導入</a:t>
                      </a:r>
                      <a:endParaRPr lang="en-US" altLang="ja-JP" sz="1800" kern="100" dirty="0" smtClean="0">
                        <a:latin typeface="+mn-ea"/>
                        <a:cs typeface="Times New Roman" panose="02020603050405020304" pitchFamily="18" charset="0"/>
                      </a:endParaRPr>
                    </a:p>
                  </a:txBody>
                  <a:tcPr anchor="ctr"/>
                </a:tc>
                <a:extLst>
                  <a:ext uri="{0D108BD9-81ED-4DB2-BD59-A6C34878D82A}">
                    <a16:rowId xmlns:a16="http://schemas.microsoft.com/office/drawing/2014/main" val="4218572862"/>
                  </a:ext>
                </a:extLst>
              </a:tr>
              <a:tr h="619200">
                <a:tc>
                  <a:txBody>
                    <a:bodyPr/>
                    <a:lstStyle/>
                    <a:p>
                      <a:r>
                        <a:rPr lang="ja-JP" altLang="en-US" sz="1800" kern="100" dirty="0">
                          <a:latin typeface="+mn-ea"/>
                          <a:cs typeface="Times New Roman" panose="02020603050405020304" pitchFamily="18" charset="0"/>
                        </a:rPr>
                        <a:t>○</a:t>
                      </a:r>
                      <a:r>
                        <a:rPr kumimoji="1" lang="ja-JP" altLang="en-US" dirty="0">
                          <a:latin typeface="+mn-ea"/>
                          <a:ea typeface="+mn-ea"/>
                        </a:rPr>
                        <a:t>一元化施設整備に着手（詳細</a:t>
                      </a:r>
                      <a:r>
                        <a:rPr kumimoji="1" lang="ja-JP" altLang="en-US">
                          <a:latin typeface="+mn-ea"/>
                          <a:ea typeface="+mn-ea"/>
                        </a:rPr>
                        <a:t>は</a:t>
                      </a:r>
                      <a:r>
                        <a:rPr kumimoji="1" lang="en-US" altLang="ja-JP" dirty="0">
                          <a:latin typeface="+mn-ea"/>
                          <a:ea typeface="+mn-ea"/>
                        </a:rPr>
                        <a:t>P14</a:t>
                      </a:r>
                      <a:r>
                        <a:rPr kumimoji="1" lang="ja-JP" altLang="en-US">
                          <a:latin typeface="+mn-ea"/>
                          <a:ea typeface="+mn-ea"/>
                        </a:rPr>
                        <a:t>）　</a:t>
                      </a:r>
                      <a:endParaRPr kumimoji="1" lang="ja-JP" altLang="en-US" dirty="0">
                        <a:latin typeface="+mn-ea"/>
                        <a:ea typeface="+mn-ea"/>
                      </a:endParaRPr>
                    </a:p>
                  </a:txBody>
                  <a:tcPr anchor="ctr"/>
                </a:tc>
                <a:extLst>
                  <a:ext uri="{0D108BD9-81ED-4DB2-BD59-A6C34878D82A}">
                    <a16:rowId xmlns:a16="http://schemas.microsoft.com/office/drawing/2014/main" val="812214562"/>
                  </a:ext>
                </a:extLst>
              </a:tr>
              <a:tr h="619200">
                <a:tc>
                  <a:txBody>
                    <a:bodyPr/>
                    <a:lstStyle/>
                    <a:p>
                      <a:r>
                        <a:rPr lang="ja-JP" altLang="en-US" sz="1800" kern="100" dirty="0">
                          <a:latin typeface="+mn-ea"/>
                          <a:cs typeface="Times New Roman" panose="02020603050405020304" pitchFamily="18" charset="0"/>
                        </a:rPr>
                        <a:t>○</a:t>
                      </a:r>
                      <a:r>
                        <a:rPr kumimoji="1" lang="ja-JP" altLang="en-US" dirty="0">
                          <a:latin typeface="+mn-ea"/>
                          <a:ea typeface="+mn-ea"/>
                        </a:rPr>
                        <a:t>施設一元化の円滑な移行に向けた検討体制の</a:t>
                      </a:r>
                      <a:r>
                        <a:rPr kumimoji="1" lang="ja-JP" altLang="en-US" dirty="0" smtClean="0">
                          <a:latin typeface="+mn-ea"/>
                          <a:ea typeface="+mn-ea"/>
                        </a:rPr>
                        <a:t>整備</a:t>
                      </a:r>
                      <a:r>
                        <a:rPr kumimoji="1" lang="ja-JP" altLang="en-US" dirty="0">
                          <a:latin typeface="+mn-ea"/>
                          <a:ea typeface="+mn-ea"/>
                        </a:rPr>
                        <a:t>（</a:t>
                      </a:r>
                      <a:r>
                        <a:rPr kumimoji="1" lang="ja-JP" altLang="en-US" dirty="0" smtClean="0">
                          <a:latin typeface="+mn-ea"/>
                          <a:ea typeface="+mn-ea"/>
                        </a:rPr>
                        <a:t>詳細</a:t>
                      </a:r>
                      <a:r>
                        <a:rPr kumimoji="1" lang="ja-JP" altLang="en-US" dirty="0">
                          <a:latin typeface="+mn-ea"/>
                          <a:ea typeface="+mn-ea"/>
                        </a:rPr>
                        <a:t>は</a:t>
                      </a:r>
                      <a:r>
                        <a:rPr kumimoji="1" lang="en-US" altLang="ja-JP" dirty="0" smtClean="0">
                          <a:latin typeface="+mn-ea"/>
                          <a:ea typeface="+mn-ea"/>
                        </a:rPr>
                        <a:t>P33</a:t>
                      </a:r>
                      <a:r>
                        <a:rPr kumimoji="1" lang="ja-JP" altLang="en-US" dirty="0">
                          <a:latin typeface="+mn-ea"/>
                          <a:ea typeface="+mn-ea"/>
                        </a:rPr>
                        <a:t>）</a:t>
                      </a:r>
                    </a:p>
                  </a:txBody>
                  <a:tcPr anchor="ctr"/>
                </a:tc>
                <a:extLst>
                  <a:ext uri="{0D108BD9-81ED-4DB2-BD59-A6C34878D82A}">
                    <a16:rowId xmlns:a16="http://schemas.microsoft.com/office/drawing/2014/main" val="3138793127"/>
                  </a:ext>
                </a:extLst>
              </a:tr>
            </a:tbl>
          </a:graphicData>
        </a:graphic>
      </p:graphicFrame>
    </p:spTree>
    <p:extLst>
      <p:ext uri="{BB962C8B-B14F-4D97-AF65-F5344CB8AC3E}">
        <p14:creationId xmlns:p14="http://schemas.microsoft.com/office/powerpoint/2010/main" val="191767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239493" y="893520"/>
            <a:ext cx="76668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42900" indent="-342900">
              <a:buFont typeface="Wingdings" pitchFamily="2" charset="2"/>
              <a:buChar char="n"/>
            </a:pPr>
            <a:r>
              <a:rPr lang="en-US" altLang="ja-JP" dirty="0">
                <a:latin typeface="HG創英角ｺﾞｼｯｸUB" panose="020B0909000000000000" pitchFamily="49" charset="-128"/>
                <a:ea typeface="HG創英角ｺﾞｼｯｸUB" panose="020B0909000000000000" pitchFamily="49" charset="-128"/>
                <a:cs typeface="HG丸ｺﾞｼｯｸM-PRO"/>
              </a:rPr>
              <a:t>G20</a:t>
            </a:r>
            <a:r>
              <a:rPr lang="ja-JP" altLang="en-US" dirty="0">
                <a:latin typeface="HG創英角ｺﾞｼｯｸUB" panose="020B0909000000000000" pitchFamily="49" charset="-128"/>
                <a:ea typeface="HG創英角ｺﾞｼｯｸUB" panose="020B0909000000000000" pitchFamily="49" charset="-128"/>
                <a:cs typeface="HG丸ｺﾞｼｯｸM-PRO"/>
              </a:rPr>
              <a:t>大阪サミット感染症情報解析センターの設置</a:t>
            </a:r>
            <a:endParaRPr lang="en-US" altLang="ja-JP" dirty="0">
              <a:latin typeface="HG創英角ｺﾞｼｯｸUB" panose="020B0909000000000000" pitchFamily="49" charset="-128"/>
              <a:ea typeface="HG創英角ｺﾞｼｯｸUB" panose="020B0909000000000000" pitchFamily="49" charset="-128"/>
              <a:cs typeface="HG丸ｺﾞｼｯｸM-PRO"/>
            </a:endParaRPr>
          </a:p>
        </p:txBody>
      </p:sp>
      <p:graphicFrame>
        <p:nvGraphicFramePr>
          <p:cNvPr id="2" name="表 2">
            <a:extLst>
              <a:ext uri="{FF2B5EF4-FFF2-40B4-BE49-F238E27FC236}">
                <a16:creationId xmlns:a16="http://schemas.microsoft.com/office/drawing/2014/main" id="{BE7B2506-2327-442B-A91B-CA192E9E37E6}"/>
              </a:ext>
            </a:extLst>
          </p:cNvPr>
          <p:cNvGraphicFramePr>
            <a:graphicFrameLocks noGrp="1"/>
          </p:cNvGraphicFramePr>
          <p:nvPr>
            <p:extLst>
              <p:ext uri="{D42A27DB-BD31-4B8C-83A1-F6EECF244321}">
                <p14:modId xmlns:p14="http://schemas.microsoft.com/office/powerpoint/2010/main" val="3845002094"/>
              </p:ext>
            </p:extLst>
          </p:nvPr>
        </p:nvGraphicFramePr>
        <p:xfrm>
          <a:off x="418080" y="1637745"/>
          <a:ext cx="8268720" cy="3865070"/>
        </p:xfrm>
        <a:graphic>
          <a:graphicData uri="http://schemas.openxmlformats.org/drawingml/2006/table">
            <a:tbl>
              <a:tblPr bandRow="1">
                <a:tableStyleId>{5C22544A-7EE6-4342-B048-85BDC9FD1C3A}</a:tableStyleId>
              </a:tblPr>
              <a:tblGrid>
                <a:gridCol w="1987673">
                  <a:extLst>
                    <a:ext uri="{9D8B030D-6E8A-4147-A177-3AD203B41FA5}">
                      <a16:colId xmlns:a16="http://schemas.microsoft.com/office/drawing/2014/main" val="1636650767"/>
                    </a:ext>
                  </a:extLst>
                </a:gridCol>
                <a:gridCol w="6281047">
                  <a:extLst>
                    <a:ext uri="{9D8B030D-6E8A-4147-A177-3AD203B41FA5}">
                      <a16:colId xmlns:a16="http://schemas.microsoft.com/office/drawing/2014/main" val="2251448391"/>
                    </a:ext>
                  </a:extLst>
                </a:gridCol>
              </a:tblGrid>
              <a:tr h="474131">
                <a:tc>
                  <a:txBody>
                    <a:bodyPr/>
                    <a:lstStyle/>
                    <a:p>
                      <a:r>
                        <a:rPr kumimoji="1" lang="ja-JP" altLang="en-US" dirty="0">
                          <a:latin typeface="+mn-ea"/>
                          <a:ea typeface="+mn-ea"/>
                        </a:rPr>
                        <a:t>目的</a:t>
                      </a:r>
                    </a:p>
                  </a:txBody>
                  <a:tcPr anchor="ctr"/>
                </a:tc>
                <a:tc>
                  <a:txBody>
                    <a:bodyPr/>
                    <a:lstStyle/>
                    <a:p>
                      <a:r>
                        <a:rPr kumimoji="1" lang="en-US" altLang="ja-JP" dirty="0">
                          <a:latin typeface="+mn-ea"/>
                          <a:ea typeface="+mn-ea"/>
                        </a:rPr>
                        <a:t>G20</a:t>
                      </a:r>
                      <a:r>
                        <a:rPr kumimoji="1" lang="ja-JP" altLang="en-US" dirty="0">
                          <a:latin typeface="+mn-ea"/>
                          <a:ea typeface="+mn-ea"/>
                        </a:rPr>
                        <a:t>大阪サミットにおける感染症強化サーベイランス</a:t>
                      </a:r>
                    </a:p>
                  </a:txBody>
                  <a:tcPr anchor="ctr"/>
                </a:tc>
                <a:extLst>
                  <a:ext uri="{0D108BD9-81ED-4DB2-BD59-A6C34878D82A}">
                    <a16:rowId xmlns:a16="http://schemas.microsoft.com/office/drawing/2014/main" val="893951599"/>
                  </a:ext>
                </a:extLst>
              </a:tr>
              <a:tr h="426728">
                <a:tc>
                  <a:txBody>
                    <a:bodyPr/>
                    <a:lstStyle/>
                    <a:p>
                      <a:r>
                        <a:rPr kumimoji="1" lang="ja-JP" altLang="en-US" dirty="0">
                          <a:latin typeface="+mn-ea"/>
                          <a:ea typeface="+mn-ea"/>
                        </a:rPr>
                        <a:t>設置場所</a:t>
                      </a:r>
                    </a:p>
                  </a:txBody>
                  <a:tcPr anchor="ctr"/>
                </a:tc>
                <a:tc>
                  <a:txBody>
                    <a:bodyPr/>
                    <a:lstStyle/>
                    <a:p>
                      <a:r>
                        <a:rPr kumimoji="1" lang="ja-JP" altLang="en-US" dirty="0">
                          <a:latin typeface="+mn-ea"/>
                          <a:ea typeface="+mn-ea"/>
                        </a:rPr>
                        <a:t>大阪健康安全基盤研究所</a:t>
                      </a:r>
                    </a:p>
                  </a:txBody>
                  <a:tcPr anchor="ctr"/>
                </a:tc>
                <a:extLst>
                  <a:ext uri="{0D108BD9-81ED-4DB2-BD59-A6C34878D82A}">
                    <a16:rowId xmlns:a16="http://schemas.microsoft.com/office/drawing/2014/main" val="2125393333"/>
                  </a:ext>
                </a:extLst>
              </a:tr>
              <a:tr h="883395">
                <a:tc>
                  <a:txBody>
                    <a:bodyPr/>
                    <a:lstStyle/>
                    <a:p>
                      <a:r>
                        <a:rPr kumimoji="1" lang="ja-JP" altLang="en-US" dirty="0">
                          <a:latin typeface="+mn-ea"/>
                          <a:ea typeface="+mn-ea"/>
                        </a:rPr>
                        <a:t>構成員</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国立感染症研究所</a:t>
                      </a:r>
                      <a:endParaRPr kumimoji="1" lang="en-US" altLang="ja-JP" dirty="0">
                        <a:latin typeface="+mn-ea"/>
                        <a:ea typeface="+mn-ea"/>
                      </a:endParaRPr>
                    </a:p>
                    <a:p>
                      <a:r>
                        <a:rPr kumimoji="1" lang="ja-JP" altLang="en-US" dirty="0">
                          <a:latin typeface="+mn-ea"/>
                          <a:ea typeface="+mn-ea"/>
                        </a:rPr>
                        <a:t>大阪府医療対策課、大阪市感染症対策課</a:t>
                      </a:r>
                      <a:endParaRPr kumimoji="1" lang="en-US" altLang="ja-JP" dirty="0">
                        <a:latin typeface="+mn-ea"/>
                        <a:ea typeface="+mn-ea"/>
                      </a:endParaRPr>
                    </a:p>
                    <a:p>
                      <a:r>
                        <a:rPr kumimoji="1" lang="ja-JP" altLang="en-US" dirty="0">
                          <a:latin typeface="+mn-ea"/>
                          <a:ea typeface="+mn-ea"/>
                        </a:rPr>
                        <a:t>大阪健康安全基盤研究所</a:t>
                      </a:r>
                      <a:endParaRPr kumimoji="1" lang="en-US" altLang="ja-JP" dirty="0">
                        <a:latin typeface="+mn-ea"/>
                        <a:ea typeface="+mn-ea"/>
                      </a:endParaRPr>
                    </a:p>
                  </a:txBody>
                  <a:tcPr anchor="ctr"/>
                </a:tc>
                <a:extLst>
                  <a:ext uri="{0D108BD9-81ED-4DB2-BD59-A6C34878D82A}">
                    <a16:rowId xmlns:a16="http://schemas.microsoft.com/office/drawing/2014/main" val="3043774013"/>
                  </a:ext>
                </a:extLst>
              </a:tr>
              <a:tr h="618376">
                <a:tc>
                  <a:txBody>
                    <a:bodyPr/>
                    <a:lstStyle/>
                    <a:p>
                      <a:r>
                        <a:rPr kumimoji="1" lang="ja-JP" altLang="en-US" dirty="0">
                          <a:latin typeface="+mn-ea"/>
                          <a:ea typeface="+mn-ea"/>
                        </a:rPr>
                        <a:t>活動</a:t>
                      </a:r>
                    </a:p>
                  </a:txBody>
                  <a:tcPr anchor="ctr"/>
                </a:tc>
                <a:tc>
                  <a:txBody>
                    <a:bodyPr/>
                    <a:lstStyle/>
                    <a:p>
                      <a:r>
                        <a:rPr kumimoji="1" lang="ja-JP" altLang="en-US" dirty="0">
                          <a:latin typeface="+mn-ea"/>
                          <a:ea typeface="+mn-ea"/>
                        </a:rPr>
                        <a:t>サーベイランスで得た情報を解析：日報（</a:t>
                      </a:r>
                      <a:r>
                        <a:rPr kumimoji="1" lang="en-US" altLang="ja-JP" dirty="0">
                          <a:latin typeface="+mn-ea"/>
                          <a:ea typeface="+mn-ea"/>
                        </a:rPr>
                        <a:t>2</a:t>
                      </a:r>
                      <a:r>
                        <a:rPr kumimoji="1" lang="ja-JP" altLang="en-US" dirty="0">
                          <a:latin typeface="+mn-ea"/>
                          <a:ea typeface="+mn-ea"/>
                        </a:rPr>
                        <a:t>報</a:t>
                      </a:r>
                      <a:r>
                        <a:rPr kumimoji="1" lang="en-US" altLang="ja-JP" dirty="0">
                          <a:latin typeface="+mn-ea"/>
                          <a:ea typeface="+mn-ea"/>
                        </a:rPr>
                        <a:t>/</a:t>
                      </a:r>
                      <a:r>
                        <a:rPr kumimoji="1" lang="ja-JP" altLang="en-US" dirty="0">
                          <a:latin typeface="+mn-ea"/>
                          <a:ea typeface="+mn-ea"/>
                        </a:rPr>
                        <a:t>日）作成</a:t>
                      </a:r>
                      <a:endParaRPr kumimoji="1" lang="en-US" altLang="ja-JP" dirty="0">
                        <a:latin typeface="+mn-ea"/>
                        <a:ea typeface="+mn-ea"/>
                      </a:endParaRPr>
                    </a:p>
                    <a:p>
                      <a:r>
                        <a:rPr kumimoji="1" lang="ja-JP" altLang="en-US" dirty="0">
                          <a:latin typeface="+mn-ea"/>
                          <a:ea typeface="+mn-ea"/>
                        </a:rPr>
                        <a:t>関係者で共有し、警戒態勢を強化</a:t>
                      </a:r>
                      <a:endParaRPr kumimoji="1" lang="en-US" altLang="ja-JP" dirty="0">
                        <a:latin typeface="+mn-ea"/>
                        <a:ea typeface="+mn-ea"/>
                      </a:endParaRPr>
                    </a:p>
                  </a:txBody>
                  <a:tcPr anchor="ctr"/>
                </a:tc>
                <a:extLst>
                  <a:ext uri="{0D108BD9-81ED-4DB2-BD59-A6C34878D82A}">
                    <a16:rowId xmlns:a16="http://schemas.microsoft.com/office/drawing/2014/main" val="2369371600"/>
                  </a:ext>
                </a:extLst>
              </a:tr>
              <a:tr h="618376">
                <a:tc>
                  <a:txBody>
                    <a:bodyPr/>
                    <a:lstStyle/>
                    <a:p>
                      <a:r>
                        <a:rPr kumimoji="1" lang="ja-JP" altLang="en-US" dirty="0">
                          <a:latin typeface="+mn-ea"/>
                          <a:ea typeface="+mn-ea"/>
                        </a:rPr>
                        <a:t>サーベイランス</a:t>
                      </a:r>
                      <a:endParaRPr kumimoji="1" lang="en-US" altLang="ja-JP" dirty="0">
                        <a:latin typeface="+mn-ea"/>
                        <a:ea typeface="+mn-ea"/>
                      </a:endParaRPr>
                    </a:p>
                    <a:p>
                      <a:r>
                        <a:rPr kumimoji="1" lang="ja-JP" altLang="en-US" dirty="0">
                          <a:latin typeface="+mn-ea"/>
                          <a:ea typeface="+mn-ea"/>
                        </a:rPr>
                        <a:t>実施時期</a:t>
                      </a:r>
                    </a:p>
                  </a:txBody>
                  <a:tcPr anchor="ctr"/>
                </a:tc>
                <a:tc>
                  <a:txBody>
                    <a:bodyPr/>
                    <a:lstStyle/>
                    <a:p>
                      <a:r>
                        <a:rPr kumimoji="1" lang="en-US" altLang="ja-JP" dirty="0">
                          <a:latin typeface="+mn-ea"/>
                          <a:ea typeface="+mn-ea"/>
                        </a:rPr>
                        <a:t>6/10</a:t>
                      </a:r>
                      <a:r>
                        <a:rPr kumimoji="1" lang="ja-JP" altLang="en-US" dirty="0">
                          <a:latin typeface="+mn-ea"/>
                          <a:ea typeface="+mn-ea"/>
                        </a:rPr>
                        <a:t>（月）</a:t>
                      </a:r>
                      <a:r>
                        <a:rPr kumimoji="1" lang="en-US" altLang="ja-JP" dirty="0">
                          <a:latin typeface="+mn-ea"/>
                          <a:ea typeface="+mn-ea"/>
                        </a:rPr>
                        <a:t>- 6/30</a:t>
                      </a:r>
                      <a:r>
                        <a:rPr kumimoji="1" lang="ja-JP" altLang="en-US" dirty="0">
                          <a:latin typeface="+mn-ea"/>
                          <a:ea typeface="+mn-ea"/>
                        </a:rPr>
                        <a:t>（日）　　</a:t>
                      </a:r>
                      <a:endParaRPr kumimoji="1" lang="en-US" altLang="ja-JP" dirty="0">
                        <a:latin typeface="+mn-ea"/>
                        <a:ea typeface="+mn-ea"/>
                      </a:endParaRPr>
                    </a:p>
                    <a:p>
                      <a:r>
                        <a:rPr kumimoji="1" lang="ja-JP" altLang="en-US" dirty="0">
                          <a:latin typeface="+mn-ea"/>
                          <a:ea typeface="+mn-ea"/>
                        </a:rPr>
                        <a:t>　　</a:t>
                      </a:r>
                      <a:r>
                        <a:rPr kumimoji="1" lang="en-US" altLang="ja-JP" dirty="0">
                          <a:latin typeface="+mn-ea"/>
                          <a:ea typeface="+mn-ea"/>
                        </a:rPr>
                        <a:t>※6/27</a:t>
                      </a:r>
                      <a:r>
                        <a:rPr kumimoji="1" lang="ja-JP" altLang="en-US" dirty="0">
                          <a:latin typeface="+mn-ea"/>
                          <a:ea typeface="+mn-ea"/>
                        </a:rPr>
                        <a:t>（木）</a:t>
                      </a:r>
                      <a:r>
                        <a:rPr kumimoji="1" lang="en-US" altLang="ja-JP" dirty="0">
                          <a:latin typeface="+mn-ea"/>
                          <a:ea typeface="+mn-ea"/>
                        </a:rPr>
                        <a:t>-6/30</a:t>
                      </a:r>
                      <a:r>
                        <a:rPr kumimoji="1" lang="ja-JP" altLang="en-US" dirty="0">
                          <a:latin typeface="+mn-ea"/>
                          <a:ea typeface="+mn-ea"/>
                        </a:rPr>
                        <a:t>（日）：夜間オンコール体制あり</a:t>
                      </a:r>
                      <a:endParaRPr kumimoji="1" lang="en-US" altLang="ja-JP" dirty="0">
                        <a:latin typeface="+mn-ea"/>
                        <a:ea typeface="+mn-ea"/>
                      </a:endParaRPr>
                    </a:p>
                  </a:txBody>
                  <a:tcPr anchor="ctr"/>
                </a:tc>
                <a:extLst>
                  <a:ext uri="{0D108BD9-81ED-4DB2-BD59-A6C34878D82A}">
                    <a16:rowId xmlns:a16="http://schemas.microsoft.com/office/drawing/2014/main" val="4218572862"/>
                  </a:ext>
                </a:extLst>
              </a:tr>
              <a:tr h="769651">
                <a:tc>
                  <a:txBody>
                    <a:bodyPr/>
                    <a:lstStyle/>
                    <a:p>
                      <a:r>
                        <a:rPr kumimoji="1" lang="ja-JP" altLang="en-US" dirty="0">
                          <a:latin typeface="+mn-ea"/>
                          <a:ea typeface="+mn-ea"/>
                        </a:rPr>
                        <a:t>備考</a:t>
                      </a:r>
                    </a:p>
                  </a:txBody>
                  <a:tcPr anchor="ctr"/>
                </a:tc>
                <a:tc>
                  <a:txBody>
                    <a:bodyPr/>
                    <a:lstStyle/>
                    <a:p>
                      <a:r>
                        <a:rPr kumimoji="1" lang="ja-JP" altLang="en-US" dirty="0">
                          <a:latin typeface="+mn-ea"/>
                          <a:ea typeface="+mn-ea"/>
                        </a:rPr>
                        <a:t>一部のサーベイランスはサミット後も継続実施</a:t>
                      </a:r>
                      <a:endParaRPr kumimoji="1" lang="en-US" altLang="ja-JP" dirty="0">
                        <a:latin typeface="+mn-ea"/>
                        <a:ea typeface="+mn-ea"/>
                      </a:endParaRPr>
                    </a:p>
                    <a:p>
                      <a:r>
                        <a:rPr kumimoji="1" lang="en-US" altLang="ja-JP" dirty="0">
                          <a:latin typeface="+mn-ea"/>
                          <a:ea typeface="+mn-ea"/>
                        </a:rPr>
                        <a:t>7/1</a:t>
                      </a:r>
                      <a:r>
                        <a:rPr kumimoji="1" lang="ja-JP" altLang="en-US" dirty="0">
                          <a:latin typeface="+mn-ea"/>
                          <a:ea typeface="+mn-ea"/>
                        </a:rPr>
                        <a:t>（月）</a:t>
                      </a:r>
                      <a:r>
                        <a:rPr kumimoji="1" lang="en-US" altLang="ja-JP" dirty="0">
                          <a:latin typeface="+mn-ea"/>
                          <a:ea typeface="+mn-ea"/>
                        </a:rPr>
                        <a:t>- 7/16</a:t>
                      </a:r>
                      <a:r>
                        <a:rPr kumimoji="1" lang="ja-JP" altLang="en-US" dirty="0">
                          <a:latin typeface="+mn-ea"/>
                          <a:ea typeface="+mn-ea"/>
                        </a:rPr>
                        <a:t>（火）　　</a:t>
                      </a:r>
                    </a:p>
                  </a:txBody>
                  <a:tcPr anchor="ctr"/>
                </a:tc>
                <a:extLst>
                  <a:ext uri="{0D108BD9-81ED-4DB2-BD59-A6C34878D82A}">
                    <a16:rowId xmlns:a16="http://schemas.microsoft.com/office/drawing/2014/main" val="812214562"/>
                  </a:ext>
                </a:extLst>
              </a:tr>
            </a:tbl>
          </a:graphicData>
        </a:graphic>
      </p:graphicFrame>
      <p:cxnSp>
        <p:nvCxnSpPr>
          <p:cNvPr id="11" name="直線コネクタ 10">
            <a:extLst>
              <a:ext uri="{FF2B5EF4-FFF2-40B4-BE49-F238E27FC236}">
                <a16:creationId xmlns:a16="http://schemas.microsoft.com/office/drawing/2014/main" id="{BBABFB60-FEB4-204B-9396-37C2E0FC1D4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733E76CC-E5A0-C84E-80E3-20B9BDA1144F}"/>
              </a:ext>
            </a:extLst>
          </p:cNvPr>
          <p:cNvSpPr/>
          <p:nvPr/>
        </p:nvSpPr>
        <p:spPr>
          <a:xfrm>
            <a:off x="8613392" y="13441"/>
            <a:ext cx="530608"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31</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7">
            <a:extLst>
              <a:ext uri="{FF2B5EF4-FFF2-40B4-BE49-F238E27FC236}">
                <a16:creationId xmlns:a16="http://schemas.microsoft.com/office/drawing/2014/main" id="{55A30F31-59B2-5244-B845-103E30438185}"/>
              </a:ext>
            </a:extLst>
          </p:cNvPr>
          <p:cNvSpPr txBox="1">
            <a:spLocks noChangeArrowheads="1"/>
          </p:cNvSpPr>
          <p:nvPr/>
        </p:nvSpPr>
        <p:spPr bwMode="auto">
          <a:xfrm>
            <a:off x="109263" y="1174305"/>
            <a:ext cx="9032114" cy="396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lvl="1">
              <a:lnSpc>
                <a:spcPct val="150000"/>
              </a:lnSpc>
            </a:pPr>
            <a:r>
              <a:rPr lang="ja-JP" altLang="en-US" sz="2000" b="1" dirty="0">
                <a:latin typeface="+mn-ea"/>
                <a:ea typeface="+mn-ea"/>
                <a:cs typeface="HG丸ｺﾞｼｯｸM-PRO"/>
              </a:rPr>
              <a:t>○迅速な検査体制の構築</a:t>
            </a:r>
            <a:endParaRPr lang="en-US" altLang="ja-JP" sz="2000" b="1" dirty="0">
              <a:latin typeface="+mn-ea"/>
              <a:ea typeface="+mn-ea"/>
              <a:cs typeface="HG丸ｺﾞｼｯｸM-PRO"/>
            </a:endParaRPr>
          </a:p>
          <a:p>
            <a:pPr lvl="2">
              <a:lnSpc>
                <a:spcPct val="150000"/>
              </a:lnSpc>
            </a:pPr>
            <a:r>
              <a:rPr lang="ja-JP" altLang="en-US" sz="2000" dirty="0">
                <a:latin typeface="+mn-ea"/>
                <a:ea typeface="+mn-ea"/>
                <a:cs typeface="HG丸ｺﾞｼｯｸM-PRO"/>
              </a:rPr>
              <a:t>・国立感染症研究所と連携して迅速に検査体制を整備し、</a:t>
            </a:r>
            <a:endParaRPr lang="en-US" altLang="ja-JP" sz="2000" dirty="0">
              <a:latin typeface="+mn-ea"/>
              <a:ea typeface="+mn-ea"/>
              <a:cs typeface="HG丸ｺﾞｼｯｸM-PRO"/>
            </a:endParaRPr>
          </a:p>
          <a:p>
            <a:pPr lvl="2"/>
            <a:r>
              <a:rPr lang="ja-JP" altLang="en-US" sz="2000" dirty="0">
                <a:latin typeface="+mn-ea"/>
                <a:ea typeface="+mn-ea"/>
                <a:cs typeface="HG丸ｺﾞｼｯｸM-PRO"/>
              </a:rPr>
              <a:t>　検査を開始（令和</a:t>
            </a:r>
            <a:r>
              <a:rPr lang="en-US" altLang="ja-JP" sz="2000" dirty="0">
                <a:latin typeface="+mn-ea"/>
                <a:ea typeface="+mn-ea"/>
                <a:cs typeface="HG丸ｺﾞｼｯｸM-PRO"/>
              </a:rPr>
              <a:t>2</a:t>
            </a:r>
            <a:r>
              <a:rPr lang="ja-JP" altLang="en-US" sz="2000" dirty="0">
                <a:latin typeface="+mn-ea"/>
                <a:ea typeface="+mn-ea"/>
                <a:cs typeface="HG丸ｺﾞｼｯｸM-PRO"/>
              </a:rPr>
              <a:t>年</a:t>
            </a:r>
            <a:r>
              <a:rPr lang="en-US" altLang="ja-JP" sz="2000" dirty="0">
                <a:latin typeface="+mn-ea"/>
                <a:ea typeface="+mn-ea"/>
                <a:cs typeface="HG丸ｺﾞｼｯｸM-PRO"/>
              </a:rPr>
              <a:t>1</a:t>
            </a:r>
            <a:r>
              <a:rPr lang="ja-JP" altLang="en-US" sz="2000" dirty="0">
                <a:latin typeface="+mn-ea"/>
                <a:ea typeface="+mn-ea"/>
                <a:cs typeface="HG丸ｺﾞｼｯｸM-PRO"/>
              </a:rPr>
              <a:t>月</a:t>
            </a:r>
            <a:r>
              <a:rPr lang="en-US" altLang="ja-JP" sz="2000" dirty="0">
                <a:latin typeface="+mn-ea"/>
                <a:ea typeface="+mn-ea"/>
                <a:cs typeface="HG丸ｺﾞｼｯｸM-PRO"/>
              </a:rPr>
              <a:t>31</a:t>
            </a:r>
            <a:r>
              <a:rPr lang="ja-JP" altLang="en-US" sz="2000" dirty="0">
                <a:latin typeface="+mn-ea"/>
                <a:ea typeface="+mn-ea"/>
                <a:cs typeface="HG丸ｺﾞｼｯｸM-PRO"/>
              </a:rPr>
              <a:t>日～）</a:t>
            </a:r>
            <a:endParaRPr lang="en-US" altLang="ja-JP" sz="2000" dirty="0">
              <a:latin typeface="+mn-ea"/>
              <a:ea typeface="+mn-ea"/>
              <a:cs typeface="HG丸ｺﾞｼｯｸM-PRO"/>
            </a:endParaRPr>
          </a:p>
          <a:p>
            <a:pPr lvl="2">
              <a:lnSpc>
                <a:spcPct val="150000"/>
              </a:lnSpc>
            </a:pPr>
            <a:r>
              <a:rPr lang="ja-JP" altLang="en-US" sz="2000" dirty="0">
                <a:latin typeface="+mn-ea"/>
                <a:ea typeface="+mn-ea"/>
                <a:cs typeface="HG丸ｺﾞｼｯｸM-PRO"/>
              </a:rPr>
              <a:t>・他自治体等への検査等協力（関空検疫所、和歌山県）</a:t>
            </a:r>
            <a:endParaRPr lang="en-US" altLang="ja-JP" sz="2000" dirty="0">
              <a:latin typeface="+mn-ea"/>
              <a:ea typeface="+mn-ea"/>
              <a:cs typeface="HG丸ｺﾞｼｯｸM-PRO"/>
            </a:endParaRPr>
          </a:p>
          <a:p>
            <a:pPr lvl="3"/>
            <a:r>
              <a:rPr lang="ja-JP" altLang="en-US" sz="1800" dirty="0">
                <a:latin typeface="+mn-ea"/>
                <a:ea typeface="+mn-ea"/>
                <a:cs typeface="HG丸ｺﾞｼｯｸM-PRO"/>
              </a:rPr>
              <a:t>検査：関空検疫所</a:t>
            </a:r>
            <a:r>
              <a:rPr lang="en-US" altLang="ja-JP" sz="1800" dirty="0">
                <a:latin typeface="+mn-ea"/>
                <a:ea typeface="+mn-ea"/>
                <a:cs typeface="HG丸ｺﾞｼｯｸM-PRO"/>
              </a:rPr>
              <a:t>3</a:t>
            </a:r>
            <a:r>
              <a:rPr lang="ja-JP" altLang="en-US" sz="1800" dirty="0">
                <a:latin typeface="+mn-ea"/>
                <a:ea typeface="+mn-ea"/>
                <a:cs typeface="HG丸ｺﾞｼｯｸM-PRO"/>
              </a:rPr>
              <a:t>検体、和歌山県</a:t>
            </a:r>
            <a:r>
              <a:rPr lang="en-US" altLang="ja-JP" sz="1800" dirty="0">
                <a:latin typeface="+mn-ea"/>
                <a:ea typeface="+mn-ea"/>
                <a:cs typeface="HG丸ｺﾞｼｯｸM-PRO"/>
              </a:rPr>
              <a:t>150</a:t>
            </a:r>
            <a:r>
              <a:rPr lang="ja-JP" altLang="en-US" sz="1800" dirty="0">
                <a:latin typeface="+mn-ea"/>
                <a:ea typeface="+mn-ea"/>
                <a:cs typeface="HG丸ｺﾞｼｯｸM-PRO"/>
              </a:rPr>
              <a:t>検体</a:t>
            </a:r>
            <a:endParaRPr lang="en-US" altLang="ja-JP" sz="1800" dirty="0">
              <a:latin typeface="+mn-ea"/>
              <a:ea typeface="+mn-ea"/>
              <a:cs typeface="HG丸ｺﾞｼｯｸM-PRO"/>
            </a:endParaRPr>
          </a:p>
          <a:p>
            <a:pPr lvl="3"/>
            <a:r>
              <a:rPr lang="ja-JP" altLang="en-US" sz="1800" dirty="0">
                <a:latin typeface="+mn-ea"/>
                <a:ea typeface="+mn-ea"/>
                <a:cs typeface="HG丸ｺﾞｼｯｸM-PRO"/>
              </a:rPr>
              <a:t>試薬分与：和歌山県</a:t>
            </a:r>
            <a:r>
              <a:rPr lang="en-US" altLang="ja-JP" sz="1800" dirty="0">
                <a:latin typeface="+mn-ea"/>
                <a:ea typeface="+mn-ea"/>
                <a:cs typeface="HG丸ｺﾞｼｯｸM-PRO"/>
              </a:rPr>
              <a:t>100</a:t>
            </a:r>
            <a:r>
              <a:rPr lang="ja-JP" altLang="en-US" sz="1800" dirty="0">
                <a:latin typeface="+mn-ea"/>
                <a:ea typeface="+mn-ea"/>
                <a:cs typeface="HG丸ｺﾞｼｯｸM-PRO"/>
              </a:rPr>
              <a:t>検体分</a:t>
            </a:r>
            <a:endParaRPr lang="en-US" altLang="ja-JP" sz="1800" dirty="0">
              <a:latin typeface="+mn-ea"/>
              <a:ea typeface="+mn-ea"/>
              <a:cs typeface="HG丸ｺﾞｼｯｸM-PRO"/>
            </a:endParaRPr>
          </a:p>
          <a:p>
            <a:pPr lvl="2">
              <a:lnSpc>
                <a:spcPct val="150000"/>
              </a:lnSpc>
            </a:pPr>
            <a:r>
              <a:rPr lang="ja-JP" altLang="en-US" sz="2000" dirty="0">
                <a:latin typeface="+mn-ea"/>
                <a:ea typeface="+mn-ea"/>
                <a:cs typeface="HG丸ｺﾞｼｯｸM-PRO"/>
              </a:rPr>
              <a:t>・他自治体などへの検査技術研修</a:t>
            </a:r>
            <a:endParaRPr lang="en-US" altLang="ja-JP" sz="2000" dirty="0">
              <a:latin typeface="+mn-ea"/>
              <a:ea typeface="+mn-ea"/>
              <a:cs typeface="HG丸ｺﾞｼｯｸM-PRO"/>
            </a:endParaRPr>
          </a:p>
          <a:p>
            <a:pPr lvl="3"/>
            <a:r>
              <a:rPr lang="en-US" altLang="ja-JP" sz="1800" dirty="0">
                <a:latin typeface="+mn-ea"/>
                <a:ea typeface="+mn-ea"/>
                <a:cs typeface="HG丸ｺﾞｼｯｸM-PRO"/>
              </a:rPr>
              <a:t>4</a:t>
            </a:r>
            <a:r>
              <a:rPr lang="ja-JP" altLang="en-US" sz="1800" dirty="0">
                <a:latin typeface="+mn-ea"/>
                <a:ea typeface="+mn-ea"/>
                <a:cs typeface="HG丸ｺﾞｼｯｸM-PRO"/>
              </a:rPr>
              <a:t>保健所、他</a:t>
            </a:r>
            <a:r>
              <a:rPr lang="en-US" altLang="ja-JP" sz="1800" dirty="0">
                <a:latin typeface="+mn-ea"/>
                <a:ea typeface="+mn-ea"/>
                <a:cs typeface="HG丸ｺﾞｼｯｸM-PRO"/>
              </a:rPr>
              <a:t>1</a:t>
            </a:r>
            <a:r>
              <a:rPr lang="ja-JP" altLang="en-US" sz="1800" dirty="0">
                <a:latin typeface="+mn-ea"/>
                <a:ea typeface="+mn-ea"/>
                <a:cs typeface="HG丸ｺﾞｼｯｸM-PRO"/>
              </a:rPr>
              <a:t>民間検査会社</a:t>
            </a:r>
            <a:endParaRPr lang="en-US" altLang="ja-JP" sz="1800" dirty="0">
              <a:latin typeface="+mn-ea"/>
              <a:ea typeface="+mn-ea"/>
              <a:cs typeface="HG丸ｺﾞｼｯｸM-PRO"/>
            </a:endParaRPr>
          </a:p>
          <a:p>
            <a:pPr lvl="2">
              <a:lnSpc>
                <a:spcPct val="150000"/>
              </a:lnSpc>
            </a:pPr>
            <a:r>
              <a:rPr lang="ja-JP" altLang="en-US" sz="2000" dirty="0">
                <a:latin typeface="+mn-ea"/>
                <a:ea typeface="+mn-ea"/>
                <a:cs typeface="HG丸ｺﾞｼｯｸM-PRO"/>
              </a:rPr>
              <a:t>・ドライブスルー検査等への対応</a:t>
            </a:r>
            <a:endParaRPr lang="en-US" altLang="ja-JP" sz="2000" dirty="0">
              <a:latin typeface="+mn-ea"/>
              <a:ea typeface="+mn-ea"/>
              <a:cs typeface="HG丸ｺﾞｼｯｸM-PRO"/>
            </a:endParaRPr>
          </a:p>
          <a:p>
            <a:pPr lvl="2">
              <a:lnSpc>
                <a:spcPct val="150000"/>
              </a:lnSpc>
            </a:pPr>
            <a:r>
              <a:rPr lang="ja-JP" altLang="en-US" sz="2000" dirty="0">
                <a:latin typeface="+mn-ea"/>
                <a:ea typeface="+mn-ea"/>
                <a:cs typeface="HG丸ｺﾞｼｯｸM-PRO"/>
              </a:rPr>
              <a:t>・</a:t>
            </a:r>
            <a:r>
              <a:rPr lang="en-US" altLang="ja-JP" sz="2000" dirty="0">
                <a:latin typeface="+mn-ea"/>
                <a:ea typeface="+mn-ea"/>
                <a:cs typeface="HG丸ｺﾞｼｯｸM-PRO"/>
              </a:rPr>
              <a:t>COVID-19</a:t>
            </a:r>
            <a:r>
              <a:rPr lang="ja-JP" altLang="en-US" sz="2000" dirty="0">
                <a:latin typeface="+mn-ea"/>
                <a:ea typeface="+mn-ea"/>
                <a:cs typeface="HG丸ｺﾞｼｯｸM-PRO"/>
              </a:rPr>
              <a:t>実験室診断マニュアル作成への協力</a:t>
            </a:r>
            <a:endParaRPr lang="en-US" altLang="ja-JP" sz="2000" dirty="0">
              <a:latin typeface="+mn-ea"/>
              <a:ea typeface="+mn-ea"/>
              <a:cs typeface="HG丸ｺﾞｼｯｸM-PRO"/>
            </a:endParaRPr>
          </a:p>
        </p:txBody>
      </p:sp>
      <p:pic>
        <p:nvPicPr>
          <p:cNvPr id="2" name="図 1">
            <a:extLst>
              <a:ext uri="{FF2B5EF4-FFF2-40B4-BE49-F238E27FC236}">
                <a16:creationId xmlns:a16="http://schemas.microsoft.com/office/drawing/2014/main" id="{3B69A35D-2864-1741-8FF9-3C9CF3635384}"/>
              </a:ext>
            </a:extLst>
          </p:cNvPr>
          <p:cNvPicPr>
            <a:picLocks noChangeAspect="1"/>
          </p:cNvPicPr>
          <p:nvPr/>
        </p:nvPicPr>
        <p:blipFill>
          <a:blip r:embed="rId2"/>
          <a:stretch>
            <a:fillRect/>
          </a:stretch>
        </p:blipFill>
        <p:spPr>
          <a:xfrm>
            <a:off x="2480732" y="5152188"/>
            <a:ext cx="4758267" cy="1637001"/>
          </a:xfrm>
          <a:prstGeom prst="rect">
            <a:avLst/>
          </a:prstGeom>
          <a:ln>
            <a:solidFill>
              <a:schemeClr val="tx1"/>
            </a:solidFill>
          </a:ln>
        </p:spPr>
      </p:pic>
      <p:sp>
        <p:nvSpPr>
          <p:cNvPr id="7" name="テキスト ボックス 6">
            <a:extLst>
              <a:ext uri="{FF2B5EF4-FFF2-40B4-BE49-F238E27FC236}">
                <a16:creationId xmlns:a16="http://schemas.microsoft.com/office/drawing/2014/main" id="{C14AF141-B35F-5F40-BE6F-E4F4C826A32D}"/>
              </a:ext>
            </a:extLst>
          </p:cNvPr>
          <p:cNvSpPr txBox="1"/>
          <p:nvPr/>
        </p:nvSpPr>
        <p:spPr>
          <a:xfrm>
            <a:off x="409518" y="733042"/>
            <a:ext cx="8128804" cy="461665"/>
          </a:xfrm>
          <a:prstGeom prst="rect">
            <a:avLst/>
          </a:prstGeom>
          <a:noFill/>
        </p:spPr>
        <p:txBody>
          <a:bodyPr wrap="square">
            <a:spAutoFit/>
          </a:bodyPr>
          <a:lstStyle/>
          <a:p>
            <a:pPr marL="342900" indent="-342900">
              <a:buFont typeface="Wingdings" panose="05000000000000000000" pitchFamily="2" charset="2"/>
              <a:buChar char="n"/>
            </a:pPr>
            <a:r>
              <a:rPr lang="ja-JP" altLang="en-US" sz="2400" dirty="0">
                <a:latin typeface="HGPSoeiKakugothicUB" panose="020B0900000000000000" pitchFamily="34" charset="-128"/>
                <a:ea typeface="HGPSoeiKakugothicUB" panose="020B0900000000000000" pitchFamily="34" charset="-128"/>
              </a:rPr>
              <a:t>取組み事例～新型コロナウイルス感染症対応</a:t>
            </a:r>
          </a:p>
        </p:txBody>
      </p:sp>
      <p:sp>
        <p:nvSpPr>
          <p:cNvPr id="8" name="正方形/長方形 7">
            <a:extLst>
              <a:ext uri="{FF2B5EF4-FFF2-40B4-BE49-F238E27FC236}">
                <a16:creationId xmlns:a16="http://schemas.microsoft.com/office/drawing/2014/main" id="{63C432B6-E029-E748-B3FE-9F1F43A3D7C2}"/>
              </a:ext>
            </a:extLst>
          </p:cNvPr>
          <p:cNvSpPr/>
          <p:nvPr/>
        </p:nvSpPr>
        <p:spPr>
          <a:xfrm>
            <a:off x="8594135" y="6385781"/>
            <a:ext cx="549865"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32</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Tree>
    <p:extLst>
      <p:ext uri="{BB962C8B-B14F-4D97-AF65-F5344CB8AC3E}">
        <p14:creationId xmlns:p14="http://schemas.microsoft.com/office/powerpoint/2010/main" val="3762445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DA356B1-FE9B-1B4D-A84E-FFAE812702B1}"/>
              </a:ext>
            </a:extLst>
          </p:cNvPr>
          <p:cNvSpPr/>
          <p:nvPr/>
        </p:nvSpPr>
        <p:spPr>
          <a:xfrm>
            <a:off x="8554018" y="22064"/>
            <a:ext cx="589982"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33</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cxnSp>
        <p:nvCxnSpPr>
          <p:cNvPr id="4" name="直線コネクタ 3">
            <a:extLst>
              <a:ext uri="{FF2B5EF4-FFF2-40B4-BE49-F238E27FC236}">
                <a16:creationId xmlns:a16="http://schemas.microsoft.com/office/drawing/2014/main" id="{019FC56D-2C8B-F04A-B686-5847D3E47DF2}"/>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E7048CF9-A265-6B43-AA83-88DD0B3AD22D}"/>
              </a:ext>
            </a:extLst>
          </p:cNvPr>
          <p:cNvSpPr txBox="1"/>
          <p:nvPr/>
        </p:nvSpPr>
        <p:spPr>
          <a:xfrm>
            <a:off x="259052" y="669600"/>
            <a:ext cx="6521337" cy="600164"/>
          </a:xfrm>
          <a:prstGeom prst="rect">
            <a:avLst/>
          </a:prstGeom>
          <a:noFill/>
          <a:effectLst/>
        </p:spPr>
        <p:txBody>
          <a:bodyPr wrap="none" rtlCol="0">
            <a:spAutoFit/>
          </a:bodyPr>
          <a:lstStyle/>
          <a:p>
            <a:pPr marL="342900" indent="-342900">
              <a:lnSpc>
                <a:spcPct val="150000"/>
              </a:lnSpc>
              <a:buFont typeface="Wingdings" panose="05000000000000000000" pitchFamily="2" charset="2"/>
              <a:buChar char="n"/>
            </a:pPr>
            <a:r>
              <a:rPr lang="ja-JP" altLang="en-US" sz="2400" dirty="0">
                <a:latin typeface="HGP創英角ｺﾞｼｯｸUB" panose="020B0900000000000000" pitchFamily="50" charset="-128"/>
                <a:ea typeface="HGP創英角ｺﾞｼｯｸUB" panose="020B0900000000000000" pitchFamily="50" charset="-128"/>
              </a:rPr>
              <a:t>一元化施設への円滑な移行に向けた検討体制</a:t>
            </a:r>
            <a:endParaRPr lang="ja-JP" altLang="ja-JP" sz="2400" dirty="0">
              <a:latin typeface="+mn-ea"/>
            </a:endParaRPr>
          </a:p>
        </p:txBody>
      </p:sp>
      <p:pic>
        <p:nvPicPr>
          <p:cNvPr id="2" name="図 1"/>
          <p:cNvPicPr>
            <a:picLocks noChangeAspect="1"/>
          </p:cNvPicPr>
          <p:nvPr/>
        </p:nvPicPr>
        <p:blipFill rotWithShape="1">
          <a:blip r:embed="rId3"/>
          <a:srcRect t="6762"/>
          <a:stretch/>
        </p:blipFill>
        <p:spPr>
          <a:xfrm>
            <a:off x="922784" y="1201003"/>
            <a:ext cx="7189248" cy="5451892"/>
          </a:xfrm>
          <a:prstGeom prst="rect">
            <a:avLst/>
          </a:prstGeom>
        </p:spPr>
      </p:pic>
    </p:spTree>
    <p:extLst>
      <p:ext uri="{BB962C8B-B14F-4D97-AF65-F5344CB8AC3E}">
        <p14:creationId xmlns:p14="http://schemas.microsoft.com/office/powerpoint/2010/main" val="421193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4"/>
          <p:cNvSpPr txBox="1">
            <a:spLocks noChangeArrowheads="1"/>
          </p:cNvSpPr>
          <p:nvPr/>
        </p:nvSpPr>
        <p:spPr bwMode="auto">
          <a:xfrm>
            <a:off x="145091" y="5122593"/>
            <a:ext cx="3741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800" dirty="0">
                <a:latin typeface="+mn-ea"/>
                <a:ea typeface="+mn-ea"/>
                <a:cs typeface="HG丸ｺﾞｼｯｸM-PRO"/>
              </a:rPr>
              <a:t>地方衛生研究所設置要綱</a:t>
            </a:r>
          </a:p>
          <a:p>
            <a:r>
              <a:rPr lang="ja-JP" altLang="en-US" sz="1800" dirty="0">
                <a:latin typeface="+mn-ea"/>
                <a:ea typeface="+mn-ea"/>
                <a:cs typeface="HG丸ｺﾞｼｯｸM-PRO"/>
              </a:rPr>
              <a:t> </a:t>
            </a:r>
            <a:r>
              <a:rPr lang="en-US" altLang="ja-JP" sz="1800" dirty="0">
                <a:latin typeface="+mn-ea"/>
                <a:ea typeface="+mn-ea"/>
                <a:cs typeface="HG丸ｺﾞｼｯｸM-PRO"/>
              </a:rPr>
              <a:t>(</a:t>
            </a:r>
            <a:r>
              <a:rPr lang="ja-JP" altLang="en-US" sz="1800" dirty="0">
                <a:latin typeface="+mn-ea"/>
                <a:ea typeface="+mn-ea"/>
                <a:cs typeface="HG丸ｺﾞｼｯｸM-PRO"/>
              </a:rPr>
              <a:t>昭和</a:t>
            </a:r>
            <a:r>
              <a:rPr lang="en-US" altLang="ja-JP" sz="1800" dirty="0">
                <a:latin typeface="+mn-ea"/>
                <a:ea typeface="+mn-ea"/>
                <a:cs typeface="HG丸ｺﾞｼｯｸM-PRO"/>
              </a:rPr>
              <a:t>51</a:t>
            </a:r>
            <a:r>
              <a:rPr lang="ja-JP" altLang="en-US" sz="1800" dirty="0">
                <a:latin typeface="+mn-ea"/>
                <a:ea typeface="+mn-ea"/>
                <a:cs typeface="HG丸ｺﾞｼｯｸM-PRO"/>
              </a:rPr>
              <a:t>年</a:t>
            </a:r>
            <a:r>
              <a:rPr lang="en-US" altLang="ja-JP" sz="1800" dirty="0">
                <a:latin typeface="+mn-ea"/>
                <a:ea typeface="+mn-ea"/>
                <a:cs typeface="HG丸ｺﾞｼｯｸM-PRO"/>
              </a:rPr>
              <a:t>9</a:t>
            </a:r>
            <a:r>
              <a:rPr lang="ja-JP" altLang="en-US" sz="1800" dirty="0">
                <a:latin typeface="+mn-ea"/>
                <a:ea typeface="+mn-ea"/>
                <a:cs typeface="HG丸ｺﾞｼｯｸM-PRO"/>
              </a:rPr>
              <a:t>月 厚生事務次官通知</a:t>
            </a:r>
            <a:r>
              <a:rPr lang="en-US" altLang="ja-JP" sz="1800" dirty="0">
                <a:latin typeface="+mn-ea"/>
                <a:ea typeface="+mn-ea"/>
                <a:cs typeface="HG丸ｺﾞｼｯｸM-PRO"/>
              </a:rPr>
              <a:t>)</a:t>
            </a:r>
          </a:p>
        </p:txBody>
      </p:sp>
      <p:sp>
        <p:nvSpPr>
          <p:cNvPr id="33" name="テキスト ボックス 4"/>
          <p:cNvSpPr txBox="1">
            <a:spLocks noChangeArrowheads="1"/>
          </p:cNvSpPr>
          <p:nvPr/>
        </p:nvSpPr>
        <p:spPr bwMode="auto">
          <a:xfrm>
            <a:off x="145090" y="779965"/>
            <a:ext cx="4999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42900" indent="-342900">
              <a:buFont typeface="Wingdings" panose="05000000000000000000" pitchFamily="2" charset="2"/>
              <a:buChar char="n"/>
            </a:pPr>
            <a:r>
              <a:rPr lang="ja-JP" altLang="en-US" dirty="0">
                <a:latin typeface="HGP創英角ｺﾞｼｯｸUB" panose="020B0900000000000000" pitchFamily="50" charset="-128"/>
                <a:ea typeface="HGP創英角ｺﾞｼｯｸUB" panose="020B0900000000000000" pitchFamily="50" charset="-128"/>
                <a:cs typeface="HG丸ｺﾞｼｯｸM-PRO"/>
              </a:rPr>
              <a:t>地方衛生研究所とは</a:t>
            </a:r>
          </a:p>
        </p:txBody>
      </p:sp>
      <p:sp>
        <p:nvSpPr>
          <p:cNvPr id="34" name="テキスト ボックス 33"/>
          <p:cNvSpPr txBox="1"/>
          <p:nvPr/>
        </p:nvSpPr>
        <p:spPr>
          <a:xfrm>
            <a:off x="145090" y="1234556"/>
            <a:ext cx="6657643" cy="3862596"/>
          </a:xfrm>
          <a:prstGeom prst="rect">
            <a:avLst/>
          </a:prstGeom>
          <a:noFill/>
        </p:spPr>
        <p:txBody>
          <a:bodyPr wrap="square" rtlCol="0">
            <a:spAutoFit/>
          </a:bodyPr>
          <a:lstStyle/>
          <a:p>
            <a:pPr>
              <a:spcAft>
                <a:spcPts val="600"/>
              </a:spcAft>
            </a:pPr>
            <a:r>
              <a:rPr lang="en-US" altLang="ja-JP" sz="2000" b="1" dirty="0">
                <a:latin typeface="+mn-ea"/>
                <a:cs typeface="HG丸ｺﾞｼｯｸM-PRO"/>
              </a:rPr>
              <a:t>&lt;</a:t>
            </a:r>
            <a:r>
              <a:rPr lang="ja-JP" altLang="en-US" sz="2000" b="1" dirty="0">
                <a:latin typeface="+mn-ea"/>
                <a:cs typeface="HG丸ｺﾞｼｯｸM-PRO"/>
              </a:rPr>
              <a:t>設置の目的</a:t>
            </a:r>
            <a:r>
              <a:rPr lang="en-US" altLang="ja-JP" sz="2000" b="1" dirty="0">
                <a:latin typeface="+mn-ea"/>
                <a:cs typeface="HG丸ｺﾞｼｯｸM-PRO"/>
              </a:rPr>
              <a:t>&gt;</a:t>
            </a:r>
          </a:p>
          <a:p>
            <a:pPr marL="360000">
              <a:spcAft>
                <a:spcPts val="600"/>
              </a:spcAft>
            </a:pPr>
            <a:r>
              <a:rPr lang="ja-JP" altLang="en-US" sz="2000" dirty="0">
                <a:latin typeface="+mn-ea"/>
                <a:cs typeface="HG丸ｺﾞｼｯｸM-PRO"/>
              </a:rPr>
              <a:t>地方衛生研究所は、地域保健対策を効果的に推進し、</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公衆衛生の向上及び増進を図るため、都道府県又は</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指定都市における科学的かつ技術的中核として、</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関係行政部局、保健所等と緊密な連携の下に、</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・調査研究</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・試験検査</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・研修指導</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・公衆衛生情報等の収集、解析、提供</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を行うことを目的とする。</a:t>
            </a:r>
            <a:endParaRPr lang="en-US" altLang="ja-JP" sz="2000" dirty="0">
              <a:latin typeface="+mn-ea"/>
              <a:cs typeface="HG丸ｺﾞｼｯｸM-PRO"/>
            </a:endParaRPr>
          </a:p>
        </p:txBody>
      </p:sp>
      <p:sp>
        <p:nvSpPr>
          <p:cNvPr id="35" name="テキスト ボックス 34"/>
          <p:cNvSpPr txBox="1"/>
          <p:nvPr/>
        </p:nvSpPr>
        <p:spPr>
          <a:xfrm>
            <a:off x="145091" y="5773203"/>
            <a:ext cx="2483372" cy="923330"/>
          </a:xfrm>
          <a:prstGeom prst="rect">
            <a:avLst/>
          </a:prstGeom>
          <a:noFill/>
        </p:spPr>
        <p:txBody>
          <a:bodyPr wrap="none" rtlCol="0">
            <a:spAutoFit/>
          </a:bodyPr>
          <a:lstStyle/>
          <a:p>
            <a:r>
              <a:rPr kumimoji="1" lang="ja-JP" altLang="en-US" dirty="0">
                <a:latin typeface="+mn-ea"/>
              </a:rPr>
              <a:t>各都道府県、政令市、</a:t>
            </a:r>
            <a:endParaRPr kumimoji="1" lang="en-US" altLang="ja-JP" dirty="0">
              <a:latin typeface="+mn-ea"/>
            </a:endParaRPr>
          </a:p>
          <a:p>
            <a:r>
              <a:rPr kumimoji="1" lang="ja-JP" altLang="en-US" dirty="0">
                <a:latin typeface="+mn-ea"/>
              </a:rPr>
              <a:t>一部特別区及び中核市</a:t>
            </a:r>
            <a:endParaRPr kumimoji="1" lang="en-US" altLang="ja-JP" dirty="0">
              <a:latin typeface="+mn-ea"/>
            </a:endParaRPr>
          </a:p>
          <a:p>
            <a:r>
              <a:rPr kumimoji="1" lang="ja-JP" altLang="en-US" dirty="0">
                <a:latin typeface="+mn-ea"/>
              </a:rPr>
              <a:t>全国に</a:t>
            </a:r>
            <a:r>
              <a:rPr kumimoji="1" lang="en-US" altLang="ja-JP" dirty="0">
                <a:latin typeface="+mn-ea"/>
              </a:rPr>
              <a:t>84</a:t>
            </a:r>
            <a:r>
              <a:rPr kumimoji="1" lang="ja-JP" altLang="en-US" dirty="0">
                <a:latin typeface="+mn-ea"/>
              </a:rPr>
              <a:t>機関</a:t>
            </a:r>
          </a:p>
        </p:txBody>
      </p:sp>
      <p:sp>
        <p:nvSpPr>
          <p:cNvPr id="36" name="テキスト ボックス 35"/>
          <p:cNvSpPr txBox="1"/>
          <p:nvPr/>
        </p:nvSpPr>
        <p:spPr>
          <a:xfrm>
            <a:off x="7858247" y="5834574"/>
            <a:ext cx="1210588" cy="584775"/>
          </a:xfrm>
          <a:prstGeom prst="rect">
            <a:avLst/>
          </a:prstGeom>
          <a:noFill/>
        </p:spPr>
        <p:txBody>
          <a:bodyPr wrap="none" rtlCol="0">
            <a:spAutoFit/>
          </a:bodyPr>
          <a:lstStyle/>
          <a:p>
            <a:r>
              <a:rPr kumimoji="1" lang="ja-JP" altLang="en-US" sz="1600" dirty="0">
                <a:latin typeface="+mn-ea"/>
                <a:cs typeface="HG丸ｺﾞｼｯｸM-PRO"/>
              </a:rPr>
              <a:t>都道府県別</a:t>
            </a:r>
            <a:endParaRPr kumimoji="1" lang="en-US" altLang="ja-JP" sz="1600" dirty="0">
              <a:latin typeface="+mn-ea"/>
              <a:cs typeface="HG丸ｺﾞｼｯｸM-PRO"/>
            </a:endParaRPr>
          </a:p>
          <a:p>
            <a:r>
              <a:rPr kumimoji="1" lang="ja-JP" altLang="en-US" sz="1600" dirty="0">
                <a:latin typeface="+mn-ea"/>
                <a:cs typeface="HG丸ｺﾞｼｯｸM-PRO"/>
              </a:rPr>
              <a:t>機関数</a:t>
            </a:r>
          </a:p>
        </p:txBody>
      </p:sp>
      <p:cxnSp>
        <p:nvCxnSpPr>
          <p:cNvPr id="13" name="直線コネクタ 12">
            <a:extLst>
              <a:ext uri="{FF2B5EF4-FFF2-40B4-BE49-F238E27FC236}">
                <a16:creationId xmlns:a16="http://schemas.microsoft.com/office/drawing/2014/main" id="{DCBAFB1B-6DCA-0A42-9DA7-D27BF610710A}"/>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7">
            <a:extLst>
              <a:ext uri="{FF2B5EF4-FFF2-40B4-BE49-F238E27FC236}">
                <a16:creationId xmlns:a16="http://schemas.microsoft.com/office/drawing/2014/main" id="{DCFB2A31-7C92-064F-A74F-4B8A7100C735}"/>
              </a:ext>
            </a:extLst>
          </p:cNvPr>
          <p:cNvSpPr txBox="1">
            <a:spLocks noChangeArrowheads="1"/>
          </p:cNvSpPr>
          <p:nvPr/>
        </p:nvSpPr>
        <p:spPr bwMode="auto">
          <a:xfrm>
            <a:off x="259052" y="142787"/>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rPr>
              <a:t>１．大阪健康安全基盤研究所の概要</a:t>
            </a:r>
          </a:p>
        </p:txBody>
      </p:sp>
      <p:pic>
        <p:nvPicPr>
          <p:cNvPr id="11" name="図 10">
            <a:extLst>
              <a:ext uri="{FF2B5EF4-FFF2-40B4-BE49-F238E27FC236}">
                <a16:creationId xmlns:a16="http://schemas.microsoft.com/office/drawing/2014/main" id="{9E883CAE-528C-8841-BA98-69B04996CFDB}"/>
              </a:ext>
            </a:extLst>
          </p:cNvPr>
          <p:cNvPicPr>
            <a:picLocks noChangeAspect="1"/>
          </p:cNvPicPr>
          <p:nvPr/>
        </p:nvPicPr>
        <p:blipFill>
          <a:blip r:embed="rId2"/>
          <a:stretch>
            <a:fillRect/>
          </a:stretch>
        </p:blipFill>
        <p:spPr>
          <a:xfrm>
            <a:off x="3745403" y="622286"/>
            <a:ext cx="5291693" cy="6254956"/>
          </a:xfrm>
          <a:prstGeom prst="rect">
            <a:avLst/>
          </a:prstGeom>
        </p:spPr>
      </p:pic>
      <p:sp>
        <p:nvSpPr>
          <p:cNvPr id="9" name="正方形/長方形 8"/>
          <p:cNvSpPr/>
          <p:nvPr/>
        </p:nvSpPr>
        <p:spPr>
          <a:xfrm>
            <a:off x="8635135" y="0"/>
            <a:ext cx="47938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noProof="0" dirty="0">
                <a:solidFill>
                  <a:srgbClr val="002060"/>
                </a:solidFill>
                <a:latin typeface="+mn-ea"/>
              </a:rPr>
              <a:t>３</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Tree>
    <p:extLst>
      <p:ext uri="{BB962C8B-B14F-4D97-AF65-F5344CB8AC3E}">
        <p14:creationId xmlns:p14="http://schemas.microsoft.com/office/powerpoint/2010/main" val="362877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68549A59-4C48-C343-B6D8-8A93524D6BDC}"/>
              </a:ext>
            </a:extLst>
          </p:cNvPr>
          <p:cNvSpPr txBox="1"/>
          <p:nvPr/>
        </p:nvSpPr>
        <p:spPr>
          <a:xfrm>
            <a:off x="58056" y="701440"/>
            <a:ext cx="9069141" cy="3939540"/>
          </a:xfrm>
          <a:prstGeom prst="rect">
            <a:avLst/>
          </a:prstGeom>
          <a:noFill/>
        </p:spPr>
        <p:txBody>
          <a:bodyPr wrap="square" rtlCol="0">
            <a:spAutoFit/>
          </a:bodyPr>
          <a:lstStyle/>
          <a:p>
            <a:r>
              <a:rPr lang="en-US" altLang="ja-JP" sz="2400" dirty="0">
                <a:latin typeface="HGP創英角ｺﾞｼｯｸUB" panose="020B0900000000000000" pitchFamily="50" charset="-128"/>
                <a:ea typeface="HGP創英角ｺﾞｼｯｸUB" panose="020B0900000000000000" pitchFamily="50" charset="-128"/>
              </a:rPr>
              <a:t>(1)</a:t>
            </a:r>
            <a:r>
              <a:rPr lang="ja-JP" altLang="ja-JP" sz="2400" dirty="0">
                <a:latin typeface="HGP創英角ｺﾞｼｯｸUB" panose="020B0900000000000000" pitchFamily="50" charset="-128"/>
                <a:ea typeface="HGP創英角ｺﾞｼｯｸUB" panose="020B0900000000000000" pitchFamily="50" charset="-128"/>
              </a:rPr>
              <a:t>第１期中期目標に基づく取組み</a:t>
            </a:r>
          </a:p>
          <a:p>
            <a:pPr lvl="1">
              <a:lnSpc>
                <a:spcPct val="150000"/>
              </a:lnSpc>
            </a:pPr>
            <a:r>
              <a:rPr lang="en-US" altLang="ja-JP" sz="2200" b="1" dirty="0">
                <a:latin typeface="+mn-ea"/>
              </a:rPr>
              <a:t>①</a:t>
            </a:r>
            <a:r>
              <a:rPr lang="ja-JP" altLang="ja-JP" sz="2200" b="1" dirty="0">
                <a:latin typeface="+mn-ea"/>
              </a:rPr>
              <a:t>試験検査機能の充実</a:t>
            </a:r>
          </a:p>
          <a:p>
            <a:pPr lvl="2">
              <a:lnSpc>
                <a:spcPct val="150000"/>
              </a:lnSpc>
            </a:pPr>
            <a:r>
              <a:rPr lang="ja-JP" altLang="en-US" sz="2000" u="sng" dirty="0">
                <a:latin typeface="+mn-ea"/>
                <a:cs typeface="Meiryo UI" pitchFamily="50" charset="-128"/>
              </a:rPr>
              <a:t>○検査対応</a:t>
            </a:r>
            <a:endParaRPr lang="en-US" altLang="ja-JP" sz="2000" u="sng" dirty="0">
              <a:latin typeface="+mn-ea"/>
              <a:cs typeface="Meiryo UI" pitchFamily="50" charset="-128"/>
            </a:endParaRPr>
          </a:p>
          <a:p>
            <a:pPr lvl="3"/>
            <a:r>
              <a:rPr lang="ja-JP" altLang="ja-JP" sz="2000" dirty="0">
                <a:latin typeface="+mn-ea"/>
              </a:rPr>
              <a:t>検査機器や全所的な協力体制の整備に</a:t>
            </a:r>
            <a:r>
              <a:rPr lang="ja-JP" altLang="ja-JP" sz="2000">
                <a:latin typeface="+mn-ea"/>
              </a:rPr>
              <a:t>より、</a:t>
            </a:r>
            <a:endParaRPr lang="en-US" altLang="ja-JP" sz="2000" dirty="0">
              <a:latin typeface="+mn-ea"/>
            </a:endParaRPr>
          </a:p>
          <a:p>
            <a:pPr lvl="3"/>
            <a:r>
              <a:rPr lang="ja-JP" altLang="ja-JP" sz="2000">
                <a:latin typeface="+mn-ea"/>
              </a:rPr>
              <a:t>大量</a:t>
            </a:r>
            <a:r>
              <a:rPr lang="ja-JP" altLang="ja-JP" sz="2000" dirty="0">
                <a:latin typeface="+mn-ea"/>
              </a:rPr>
              <a:t>の新型コロナウイルス検査に対応</a:t>
            </a:r>
            <a:r>
              <a:rPr lang="ja-JP" altLang="en-US" sz="2000" kern="100" dirty="0">
                <a:latin typeface="+mn-ea"/>
                <a:cs typeface="Times New Roman" panose="02020603050405020304" pitchFamily="18" charset="0"/>
              </a:rPr>
              <a:t>（詳細</a:t>
            </a:r>
            <a:r>
              <a:rPr lang="ja-JP" altLang="en-US" sz="2000" kern="100">
                <a:latin typeface="+mn-ea"/>
                <a:cs typeface="Times New Roman" panose="02020603050405020304" pitchFamily="18" charset="0"/>
              </a:rPr>
              <a:t>は</a:t>
            </a:r>
            <a:r>
              <a:rPr lang="en" altLang="ja-JP" sz="2000" kern="100" dirty="0">
                <a:latin typeface="+mn-ea"/>
                <a:cs typeface="Times New Roman" panose="02020603050405020304" pitchFamily="18" charset="0"/>
              </a:rPr>
              <a:t>P</a:t>
            </a:r>
            <a:r>
              <a:rPr lang="en-US" altLang="ja-JP" sz="2000" kern="100" dirty="0">
                <a:latin typeface="+mn-ea"/>
                <a:cs typeface="Times New Roman" panose="02020603050405020304" pitchFamily="18" charset="0"/>
              </a:rPr>
              <a:t>10</a:t>
            </a:r>
            <a:r>
              <a:rPr lang="ja-JP" altLang="en" sz="2000" kern="100">
                <a:latin typeface="+mn-ea"/>
                <a:cs typeface="Times New Roman" panose="02020603050405020304" pitchFamily="18" charset="0"/>
              </a:rPr>
              <a:t>）</a:t>
            </a:r>
            <a:endParaRPr lang="en-US" altLang="ja-JP" sz="2000" kern="100" dirty="0">
              <a:latin typeface="+mn-ea"/>
              <a:cs typeface="Times New Roman" panose="02020603050405020304" pitchFamily="18" charset="0"/>
            </a:endParaRPr>
          </a:p>
          <a:p>
            <a:pPr lvl="2">
              <a:lnSpc>
                <a:spcPct val="150000"/>
              </a:lnSpc>
            </a:pPr>
            <a:r>
              <a:rPr lang="ja-JP" altLang="en-US" sz="2000" u="sng" dirty="0">
                <a:latin typeface="+mn-ea"/>
                <a:cs typeface="Meiryo UI" pitchFamily="50" charset="-128"/>
              </a:rPr>
              <a:t>○信頼性確保の体制整備</a:t>
            </a:r>
          </a:p>
          <a:p>
            <a:pPr lvl="3"/>
            <a:r>
              <a:rPr lang="ja-JP" altLang="en-US" sz="2000" dirty="0">
                <a:latin typeface="+mn-ea"/>
                <a:cs typeface="Meiryo UI" pitchFamily="50" charset="-128"/>
              </a:rPr>
              <a:t>⇨精度管理室を設置（平成</a:t>
            </a:r>
            <a:r>
              <a:rPr lang="en-US" altLang="ja-JP" sz="2000" dirty="0">
                <a:latin typeface="+mn-ea"/>
                <a:cs typeface="Meiryo UI" pitchFamily="50" charset="-128"/>
              </a:rPr>
              <a:t>29</a:t>
            </a:r>
            <a:r>
              <a:rPr lang="ja-JP" altLang="en-US" sz="2000" dirty="0">
                <a:latin typeface="+mn-ea"/>
                <a:cs typeface="Meiryo UI" pitchFamily="50" charset="-128"/>
              </a:rPr>
              <a:t>年</a:t>
            </a:r>
            <a:r>
              <a:rPr lang="en-US" altLang="ja-JP" sz="2000" dirty="0">
                <a:latin typeface="+mn-ea"/>
                <a:cs typeface="Meiryo UI" pitchFamily="50" charset="-128"/>
              </a:rPr>
              <a:t>4</a:t>
            </a:r>
            <a:r>
              <a:rPr lang="ja-JP" altLang="en-US" sz="2000" dirty="0">
                <a:latin typeface="+mn-ea"/>
                <a:cs typeface="Meiryo UI" pitchFamily="50" charset="-128"/>
              </a:rPr>
              <a:t>月：</a:t>
            </a:r>
            <a:r>
              <a:rPr lang="en-US" altLang="ja-JP" sz="2000" dirty="0">
                <a:latin typeface="+mn-ea"/>
                <a:cs typeface="Meiryo UI" pitchFamily="50" charset="-128"/>
              </a:rPr>
              <a:t>3</a:t>
            </a:r>
            <a:r>
              <a:rPr lang="ja-JP" altLang="en-US" sz="2000">
                <a:latin typeface="+mn-ea"/>
                <a:cs typeface="Meiryo UI" pitchFamily="50" charset="-128"/>
              </a:rPr>
              <a:t>名）</a:t>
            </a:r>
            <a:endParaRPr lang="en-US" altLang="ja-JP" sz="2000" dirty="0">
              <a:latin typeface="+mn-ea"/>
              <a:cs typeface="Meiryo UI" pitchFamily="50" charset="-128"/>
            </a:endParaRPr>
          </a:p>
          <a:p>
            <a:pPr lvl="3"/>
            <a:r>
              <a:rPr lang="ja-JP" altLang="en-US" sz="2000" dirty="0">
                <a:latin typeface="+mn-ea"/>
                <a:cs typeface="Meiryo UI" pitchFamily="50" charset="-128"/>
              </a:rPr>
              <a:t>　</a:t>
            </a:r>
            <a:r>
              <a:rPr lang="ja-JP" altLang="en-US">
                <a:latin typeface="+mn-ea"/>
                <a:cs typeface="Meiryo UI" pitchFamily="50" charset="-128"/>
              </a:rPr>
              <a:t>検査</a:t>
            </a:r>
            <a:r>
              <a:rPr lang="ja-JP" altLang="en-US" dirty="0">
                <a:latin typeface="+mn-ea"/>
                <a:cs typeface="Meiryo UI" pitchFamily="50" charset="-128"/>
              </a:rPr>
              <a:t>部門から独立した組織により試験検査の信頼性確保業務</a:t>
            </a:r>
            <a:r>
              <a:rPr lang="ja-JP" altLang="en-US">
                <a:latin typeface="+mn-ea"/>
                <a:cs typeface="Meiryo UI" pitchFamily="50" charset="-128"/>
              </a:rPr>
              <a:t>にあたる</a:t>
            </a:r>
            <a:endParaRPr lang="en-US" altLang="ja-JP" sz="2000" dirty="0">
              <a:latin typeface="+mn-ea"/>
            </a:endParaRPr>
          </a:p>
          <a:p>
            <a:pPr lvl="1">
              <a:lnSpc>
                <a:spcPct val="150000"/>
              </a:lnSpc>
            </a:pPr>
            <a:r>
              <a:rPr lang="en-US" altLang="ja-JP" sz="2200" b="1" dirty="0">
                <a:latin typeface="+mn-ea"/>
              </a:rPr>
              <a:t>②</a:t>
            </a:r>
            <a:r>
              <a:rPr lang="ja-JP" altLang="ja-JP" sz="2200" b="1" dirty="0">
                <a:latin typeface="+mn-ea"/>
              </a:rPr>
              <a:t>調査研究機能の充実</a:t>
            </a:r>
            <a:r>
              <a:rPr lang="ja-JP" altLang="ja-JP" sz="2000" dirty="0">
                <a:latin typeface="+mn-ea"/>
              </a:rPr>
              <a:t>〈優秀な人材のリクルート、人材育成</a:t>
            </a:r>
            <a:r>
              <a:rPr lang="ja-JP" altLang="en-US" sz="2000" dirty="0">
                <a:latin typeface="+mn-ea"/>
              </a:rPr>
              <a:t>も視野に</a:t>
            </a:r>
            <a:r>
              <a:rPr lang="ja-JP" altLang="ja-JP" sz="2000" dirty="0">
                <a:latin typeface="+mn-ea"/>
              </a:rPr>
              <a:t>〉</a:t>
            </a:r>
          </a:p>
          <a:p>
            <a:pPr lvl="2"/>
            <a:r>
              <a:rPr lang="ja-JP" altLang="ja-JP" sz="2000" dirty="0">
                <a:latin typeface="+mn-ea"/>
              </a:rPr>
              <a:t>外部研究資金を積極的に獲得</a:t>
            </a:r>
          </a:p>
        </p:txBody>
      </p:sp>
      <p:sp>
        <p:nvSpPr>
          <p:cNvPr id="10" name="テキスト ボックス 17">
            <a:extLst>
              <a:ext uri="{FF2B5EF4-FFF2-40B4-BE49-F238E27FC236}">
                <a16:creationId xmlns:a16="http://schemas.microsoft.com/office/drawing/2014/main" id="{C25B03DA-87D1-AC47-AD51-15637CA89700}"/>
              </a:ext>
            </a:extLst>
          </p:cNvPr>
          <p:cNvSpPr txBox="1">
            <a:spLocks noChangeArrowheads="1"/>
          </p:cNvSpPr>
          <p:nvPr/>
        </p:nvSpPr>
        <p:spPr bwMode="auto">
          <a:xfrm>
            <a:off x="259052" y="221168"/>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rPr>
              <a:t>２</a:t>
            </a:r>
            <a:r>
              <a:rPr lang="en-US" altLang="ja-JP" sz="2800" dirty="0">
                <a:latin typeface="+mn-ea"/>
                <a:ea typeface="+mn-ea"/>
              </a:rPr>
              <a:t>. </a:t>
            </a:r>
            <a:r>
              <a:rPr lang="ja-JP" altLang="ja-JP" sz="2800" dirty="0">
                <a:latin typeface="+mn-ea"/>
                <a:ea typeface="+mn-ea"/>
              </a:rPr>
              <a:t>これまでの</a:t>
            </a:r>
            <a:r>
              <a:rPr lang="ja-JP" altLang="en-US" sz="2800" dirty="0">
                <a:latin typeface="+mn-ea"/>
                <a:ea typeface="+mn-ea"/>
              </a:rPr>
              <a:t>取組み</a:t>
            </a:r>
            <a:endParaRPr lang="ja-JP" altLang="ja-JP" sz="2800" dirty="0">
              <a:latin typeface="+mn-ea"/>
              <a:ea typeface="+mn-ea"/>
            </a:endParaRPr>
          </a:p>
        </p:txBody>
      </p:sp>
      <p:sp>
        <p:nvSpPr>
          <p:cNvPr id="29" name="正方形/長方形 28">
            <a:extLst>
              <a:ext uri="{FF2B5EF4-FFF2-40B4-BE49-F238E27FC236}">
                <a16:creationId xmlns:a16="http://schemas.microsoft.com/office/drawing/2014/main" id="{5B3BCBBF-9369-B642-95EB-558DFE285A6A}"/>
              </a:ext>
            </a:extLst>
          </p:cNvPr>
          <p:cNvSpPr/>
          <p:nvPr/>
        </p:nvSpPr>
        <p:spPr>
          <a:xfrm>
            <a:off x="348301" y="4697659"/>
            <a:ext cx="4288353" cy="338554"/>
          </a:xfrm>
          <a:prstGeom prst="rect">
            <a:avLst/>
          </a:prstGeom>
        </p:spPr>
        <p:txBody>
          <a:bodyPr wrap="none">
            <a:spAutoFit/>
          </a:bodyPr>
          <a:lstStyle/>
          <a:p>
            <a:r>
              <a:rPr lang="ja-JP" altLang="en-US" sz="1600" dirty="0">
                <a:latin typeface="+mn-ea"/>
                <a:cs typeface="HG丸ｺﾞｼｯｸM-PRO"/>
              </a:rPr>
              <a:t>＜競争的外部研究資金への応募・採択件数＞</a:t>
            </a:r>
            <a:endParaRPr lang="ja-JP" altLang="en-US" sz="1600" dirty="0"/>
          </a:p>
        </p:txBody>
      </p:sp>
      <p:sp>
        <p:nvSpPr>
          <p:cNvPr id="19" name="テキスト ボックス 18"/>
          <p:cNvSpPr txBox="1"/>
          <p:nvPr/>
        </p:nvSpPr>
        <p:spPr>
          <a:xfrm>
            <a:off x="749968" y="6086675"/>
            <a:ext cx="646331" cy="276999"/>
          </a:xfrm>
          <a:prstGeom prst="rect">
            <a:avLst/>
          </a:prstGeom>
          <a:noFill/>
        </p:spPr>
        <p:txBody>
          <a:bodyPr wrap="none" rtlCol="0">
            <a:spAutoFit/>
          </a:bodyPr>
          <a:lstStyle/>
          <a:p>
            <a:r>
              <a:rPr kumimoji="1" lang="ja-JP" altLang="en-US" sz="1200" b="1" dirty="0">
                <a:solidFill>
                  <a:srgbClr val="FF0000"/>
                </a:solidFill>
              </a:rPr>
              <a:t>採択数</a:t>
            </a:r>
          </a:p>
        </p:txBody>
      </p:sp>
      <p:sp>
        <p:nvSpPr>
          <p:cNvPr id="20" name="テキスト ボックス 19"/>
          <p:cNvSpPr txBox="1"/>
          <p:nvPr/>
        </p:nvSpPr>
        <p:spPr>
          <a:xfrm>
            <a:off x="2608473" y="5033228"/>
            <a:ext cx="954107" cy="276999"/>
          </a:xfrm>
          <a:prstGeom prst="rect">
            <a:avLst/>
          </a:prstGeom>
          <a:noFill/>
        </p:spPr>
        <p:txBody>
          <a:bodyPr wrap="none" rtlCol="0">
            <a:spAutoFit/>
          </a:bodyPr>
          <a:lstStyle/>
          <a:p>
            <a:r>
              <a:rPr kumimoji="1" lang="ja-JP" altLang="en-US" sz="1200" b="1" dirty="0">
                <a:solidFill>
                  <a:srgbClr val="0070C0"/>
                </a:solidFill>
              </a:rPr>
              <a:t>累積応募数</a:t>
            </a:r>
          </a:p>
        </p:txBody>
      </p:sp>
      <p:sp>
        <p:nvSpPr>
          <p:cNvPr id="21" name="テキスト ボックス 20"/>
          <p:cNvSpPr txBox="1"/>
          <p:nvPr/>
        </p:nvSpPr>
        <p:spPr>
          <a:xfrm>
            <a:off x="7220061" y="4981393"/>
            <a:ext cx="646331" cy="276999"/>
          </a:xfrm>
          <a:prstGeom prst="rect">
            <a:avLst/>
          </a:prstGeom>
          <a:noFill/>
        </p:spPr>
        <p:txBody>
          <a:bodyPr wrap="none" rtlCol="0">
            <a:spAutoFit/>
          </a:bodyPr>
          <a:lstStyle/>
          <a:p>
            <a:r>
              <a:rPr kumimoji="1" lang="ja-JP" altLang="en-US" sz="1200" b="1" dirty="0">
                <a:solidFill>
                  <a:srgbClr val="FF0000"/>
                </a:solidFill>
              </a:rPr>
              <a:t>累積数</a:t>
            </a:r>
          </a:p>
        </p:txBody>
      </p:sp>
      <p:sp>
        <p:nvSpPr>
          <p:cNvPr id="28" name="正方形/長方形 27">
            <a:extLst>
              <a:ext uri="{FF2B5EF4-FFF2-40B4-BE49-F238E27FC236}">
                <a16:creationId xmlns:a16="http://schemas.microsoft.com/office/drawing/2014/main" id="{892E0A0A-0B30-D843-B843-6E896E3E7450}"/>
              </a:ext>
            </a:extLst>
          </p:cNvPr>
          <p:cNvSpPr/>
          <p:nvPr/>
        </p:nvSpPr>
        <p:spPr>
          <a:xfrm>
            <a:off x="4920470" y="4697659"/>
            <a:ext cx="3672800" cy="338554"/>
          </a:xfrm>
          <a:prstGeom prst="rect">
            <a:avLst/>
          </a:prstGeom>
        </p:spPr>
        <p:txBody>
          <a:bodyPr wrap="none">
            <a:spAutoFit/>
          </a:bodyPr>
          <a:lstStyle/>
          <a:p>
            <a:r>
              <a:rPr lang="ja-JP" altLang="en-US" sz="1600" dirty="0">
                <a:latin typeface="+mn-ea"/>
                <a:cs typeface="HG丸ｺﾞｼｯｸM-PRO"/>
              </a:rPr>
              <a:t>＜論文、著書等による成果発表件数＞</a:t>
            </a:r>
            <a:endParaRPr lang="ja-JP" altLang="en-US" sz="1600" dirty="0"/>
          </a:p>
        </p:txBody>
      </p:sp>
      <p:sp>
        <p:nvSpPr>
          <p:cNvPr id="4" name="正方形/長方形 3">
            <a:extLst>
              <a:ext uri="{FF2B5EF4-FFF2-40B4-BE49-F238E27FC236}">
                <a16:creationId xmlns:a16="http://schemas.microsoft.com/office/drawing/2014/main" id="{1B2A7AB5-FA7A-364D-A7D6-0CB1B69316D2}"/>
              </a:ext>
            </a:extLst>
          </p:cNvPr>
          <p:cNvSpPr/>
          <p:nvPr/>
        </p:nvSpPr>
        <p:spPr>
          <a:xfrm>
            <a:off x="3562580" y="5505461"/>
            <a:ext cx="270942" cy="2511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E9A3E28-6215-364C-BC87-E428F825F76A}"/>
              </a:ext>
            </a:extLst>
          </p:cNvPr>
          <p:cNvSpPr/>
          <p:nvPr/>
        </p:nvSpPr>
        <p:spPr>
          <a:xfrm>
            <a:off x="7866392" y="5465373"/>
            <a:ext cx="270942" cy="2511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DDDA012-E17D-D440-9053-9970746BC53C}"/>
              </a:ext>
            </a:extLst>
          </p:cNvPr>
          <p:cNvSpPr/>
          <p:nvPr/>
        </p:nvSpPr>
        <p:spPr>
          <a:xfrm>
            <a:off x="8604900" y="6400812"/>
            <a:ext cx="53910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2060"/>
                </a:solidFill>
                <a:effectLst/>
                <a:uLnTx/>
                <a:uFillTx/>
                <a:latin typeface="+mn-ea"/>
                <a:cs typeface="+mn-cs"/>
              </a:rPr>
              <a:t>４</a:t>
            </a:r>
          </a:p>
        </p:txBody>
      </p:sp>
      <p:sp>
        <p:nvSpPr>
          <p:cNvPr id="18" name="テキスト ボックス 17">
            <a:extLst>
              <a:ext uri="{FF2B5EF4-FFF2-40B4-BE49-F238E27FC236}">
                <a16:creationId xmlns:a16="http://schemas.microsoft.com/office/drawing/2014/main" id="{5DBD3F5B-0182-D44E-89E2-7933E0D258B6}"/>
              </a:ext>
            </a:extLst>
          </p:cNvPr>
          <p:cNvSpPr txBox="1"/>
          <p:nvPr/>
        </p:nvSpPr>
        <p:spPr>
          <a:xfrm>
            <a:off x="3833522" y="5518545"/>
            <a:ext cx="800219" cy="276999"/>
          </a:xfrm>
          <a:prstGeom prst="rect">
            <a:avLst/>
          </a:prstGeom>
          <a:noFill/>
        </p:spPr>
        <p:txBody>
          <a:bodyPr wrap="none" rtlCol="0">
            <a:spAutoFit/>
          </a:bodyPr>
          <a:lstStyle/>
          <a:p>
            <a:r>
              <a:rPr kumimoji="1" lang="ja-JP" altLang="en-US" sz="1200">
                <a:solidFill>
                  <a:srgbClr val="FF0000"/>
                </a:solidFill>
              </a:rPr>
              <a:t>数値目標</a:t>
            </a:r>
            <a:endParaRPr kumimoji="1" lang="ja-JP" altLang="en-US" sz="1200" dirty="0">
              <a:solidFill>
                <a:srgbClr val="FF0000"/>
              </a:solidFill>
            </a:endParaRPr>
          </a:p>
        </p:txBody>
      </p:sp>
      <p:sp>
        <p:nvSpPr>
          <p:cNvPr id="22" name="テキスト ボックス 21">
            <a:extLst>
              <a:ext uri="{FF2B5EF4-FFF2-40B4-BE49-F238E27FC236}">
                <a16:creationId xmlns:a16="http://schemas.microsoft.com/office/drawing/2014/main" id="{45B1855E-3278-414A-B45A-4A959954BAD3}"/>
              </a:ext>
            </a:extLst>
          </p:cNvPr>
          <p:cNvSpPr txBox="1"/>
          <p:nvPr/>
        </p:nvSpPr>
        <p:spPr>
          <a:xfrm>
            <a:off x="8137334" y="5439477"/>
            <a:ext cx="800219" cy="276999"/>
          </a:xfrm>
          <a:prstGeom prst="rect">
            <a:avLst/>
          </a:prstGeom>
          <a:noFill/>
        </p:spPr>
        <p:txBody>
          <a:bodyPr wrap="none" rtlCol="0">
            <a:spAutoFit/>
          </a:bodyPr>
          <a:lstStyle/>
          <a:p>
            <a:r>
              <a:rPr kumimoji="1" lang="ja-JP" altLang="en-US" sz="1200">
                <a:solidFill>
                  <a:srgbClr val="FF0000"/>
                </a:solidFill>
              </a:rPr>
              <a:t>数値目標</a:t>
            </a:r>
            <a:endParaRPr kumimoji="1" lang="ja-JP" altLang="en-US" sz="1200" dirty="0">
              <a:solidFill>
                <a:srgbClr val="FF0000"/>
              </a:solidFill>
            </a:endParaRPr>
          </a:p>
        </p:txBody>
      </p:sp>
      <p:pic>
        <p:nvPicPr>
          <p:cNvPr id="6" name="図 5"/>
          <p:cNvPicPr>
            <a:picLocks noChangeAspect="1"/>
          </p:cNvPicPr>
          <p:nvPr/>
        </p:nvPicPr>
        <p:blipFill>
          <a:blip r:embed="rId3"/>
          <a:stretch>
            <a:fillRect/>
          </a:stretch>
        </p:blipFill>
        <p:spPr>
          <a:xfrm>
            <a:off x="913514" y="5033228"/>
            <a:ext cx="3023878" cy="1755800"/>
          </a:xfrm>
          <a:prstGeom prst="rect">
            <a:avLst/>
          </a:prstGeom>
        </p:spPr>
      </p:pic>
      <p:pic>
        <p:nvPicPr>
          <p:cNvPr id="7" name="図 6"/>
          <p:cNvPicPr>
            <a:picLocks noChangeAspect="1"/>
          </p:cNvPicPr>
          <p:nvPr/>
        </p:nvPicPr>
        <p:blipFill>
          <a:blip r:embed="rId4"/>
          <a:stretch>
            <a:fillRect/>
          </a:stretch>
        </p:blipFill>
        <p:spPr>
          <a:xfrm>
            <a:off x="5033924" y="5043125"/>
            <a:ext cx="3158002" cy="1755800"/>
          </a:xfrm>
          <a:prstGeom prst="rect">
            <a:avLst/>
          </a:prstGeom>
        </p:spPr>
      </p:pic>
      <p:sp>
        <p:nvSpPr>
          <p:cNvPr id="5" name="テキスト ボックス 4"/>
          <p:cNvSpPr txBox="1"/>
          <p:nvPr/>
        </p:nvSpPr>
        <p:spPr>
          <a:xfrm>
            <a:off x="749967" y="5366962"/>
            <a:ext cx="646331" cy="276999"/>
          </a:xfrm>
          <a:prstGeom prst="rect">
            <a:avLst/>
          </a:prstGeom>
          <a:noFill/>
        </p:spPr>
        <p:txBody>
          <a:bodyPr wrap="none" rtlCol="0">
            <a:spAutoFit/>
          </a:bodyPr>
          <a:lstStyle/>
          <a:p>
            <a:r>
              <a:rPr kumimoji="1" lang="ja-JP" altLang="en-US" sz="1200" b="1" dirty="0">
                <a:solidFill>
                  <a:schemeClr val="accent2"/>
                </a:solidFill>
              </a:rPr>
              <a:t>応募数</a:t>
            </a:r>
          </a:p>
        </p:txBody>
      </p:sp>
    </p:spTree>
    <p:extLst>
      <p:ext uri="{BB962C8B-B14F-4D97-AF65-F5344CB8AC3E}">
        <p14:creationId xmlns:p14="http://schemas.microsoft.com/office/powerpoint/2010/main" val="2795055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9ACC1EC0-C61E-8347-A20D-664B31C07A53}"/>
              </a:ext>
            </a:extLst>
          </p:cNvPr>
          <p:cNvSpPr txBox="1"/>
          <p:nvPr/>
        </p:nvSpPr>
        <p:spPr>
          <a:xfrm>
            <a:off x="0" y="743709"/>
            <a:ext cx="8292371" cy="2154436"/>
          </a:xfrm>
          <a:prstGeom prst="rect">
            <a:avLst/>
          </a:prstGeom>
          <a:noFill/>
        </p:spPr>
        <p:txBody>
          <a:bodyPr wrap="square" rtlCol="0">
            <a:spAutoFit/>
          </a:bodyPr>
          <a:lstStyle/>
          <a:p>
            <a:r>
              <a:rPr lang="en-US" altLang="ja-JP" sz="2200" b="1" kern="100" dirty="0">
                <a:latin typeface="+mn-ea"/>
                <a:cs typeface="Times New Roman" panose="02020603050405020304" pitchFamily="18" charset="0"/>
              </a:rPr>
              <a:t>③</a:t>
            </a:r>
            <a:r>
              <a:rPr lang="ja-JP" altLang="en-US" sz="2200" b="1" kern="100">
                <a:latin typeface="+mn-ea"/>
                <a:cs typeface="Times New Roman" panose="02020603050405020304" pitchFamily="18" charset="0"/>
              </a:rPr>
              <a:t>情報発信</a:t>
            </a:r>
            <a:endParaRPr lang="ja-JP" altLang="ja-JP" sz="2200" b="1" kern="100">
              <a:latin typeface="+mn-ea"/>
              <a:cs typeface="Times New Roman" panose="02020603050405020304" pitchFamily="18" charset="0"/>
            </a:endParaRPr>
          </a:p>
          <a:p>
            <a:pPr lvl="1"/>
            <a:r>
              <a:rPr lang="ja-JP" altLang="en-US" sz="2000" b="1" u="sng">
                <a:latin typeface="+mn-ea"/>
                <a:cs typeface="Meiryo UI" pitchFamily="50" charset="-128"/>
              </a:rPr>
              <a:t>○</a:t>
            </a:r>
            <a:r>
              <a:rPr lang="ja-JP" altLang="en-US" sz="2000" u="sng" dirty="0">
                <a:latin typeface="+mn-ea"/>
              </a:rPr>
              <a:t>最新情報の発信</a:t>
            </a:r>
            <a:endParaRPr lang="en-US" altLang="ja-JP" sz="2000" u="sng" dirty="0">
              <a:latin typeface="+mn-ea"/>
              <a:cs typeface="HG丸ｺﾞｼｯｸM-PRO"/>
            </a:endParaRPr>
          </a:p>
          <a:p>
            <a:pPr lvl="1"/>
            <a:r>
              <a:rPr lang="ja-JP" altLang="en-US" sz="2000" dirty="0">
                <a:latin typeface="+mn-ea"/>
                <a:cs typeface="HG丸ｺﾞｼｯｸM-PRO"/>
              </a:rPr>
              <a:t>　・新型コロナウイルス感染症等に関する最新情報を適時発信</a:t>
            </a:r>
            <a:endParaRPr lang="en-US" altLang="ja-JP" sz="2000" dirty="0">
              <a:latin typeface="+mn-ea"/>
              <a:cs typeface="HG丸ｺﾞｼｯｸM-PRO"/>
            </a:endParaRPr>
          </a:p>
          <a:p>
            <a:pPr marL="1260000" lvl="3"/>
            <a:r>
              <a:rPr lang="ja-JP" altLang="en-US" sz="1600" dirty="0">
                <a:latin typeface="+mn-ea"/>
              </a:rPr>
              <a:t>ホームページアクセス数の大幅な増加（過去最高アクセス数）</a:t>
            </a:r>
            <a:endParaRPr lang="en-US" altLang="ja-JP" sz="1600" dirty="0">
              <a:latin typeface="+mn-ea"/>
            </a:endParaRPr>
          </a:p>
          <a:p>
            <a:pPr lvl="3">
              <a:lnSpc>
                <a:spcPct val="150000"/>
              </a:lnSpc>
            </a:pPr>
            <a:r>
              <a:rPr kumimoji="1" lang="ja-JP" altLang="en-US" sz="1600" dirty="0">
                <a:latin typeface="+mn-ea"/>
              </a:rPr>
              <a:t>アクセスの多いテーマ例</a:t>
            </a:r>
            <a:endParaRPr kumimoji="1" lang="en-US" altLang="ja-JP" sz="1600" dirty="0">
              <a:latin typeface="+mn-ea"/>
            </a:endParaRPr>
          </a:p>
          <a:p>
            <a:pPr lvl="3"/>
            <a:r>
              <a:rPr kumimoji="1" lang="ja-JP" altLang="en-US" sz="1600" dirty="0">
                <a:latin typeface="+mn-ea"/>
              </a:rPr>
              <a:t>・新型コロナ</a:t>
            </a:r>
            <a:r>
              <a:rPr kumimoji="1" lang="en-US" altLang="ja-JP" sz="1600" dirty="0">
                <a:latin typeface="+mn-ea"/>
              </a:rPr>
              <a:t>		</a:t>
            </a:r>
            <a:r>
              <a:rPr kumimoji="1" lang="ja-JP" altLang="en-US" sz="1600" dirty="0">
                <a:latin typeface="+mn-ea"/>
              </a:rPr>
              <a:t>・インフルエンザ</a:t>
            </a:r>
            <a:endParaRPr kumimoji="1" lang="en-US" altLang="ja-JP" sz="1600" dirty="0">
              <a:latin typeface="+mn-ea"/>
            </a:endParaRPr>
          </a:p>
          <a:p>
            <a:pPr lvl="3"/>
            <a:r>
              <a:rPr kumimoji="1" lang="ja-JP" altLang="en-US" sz="1600" dirty="0">
                <a:latin typeface="+mn-ea"/>
              </a:rPr>
              <a:t>・人工甘味料</a:t>
            </a:r>
            <a:r>
              <a:rPr kumimoji="1" lang="en-US" altLang="ja-JP" sz="1600" dirty="0">
                <a:latin typeface="+mn-ea"/>
              </a:rPr>
              <a:t>		</a:t>
            </a:r>
            <a:r>
              <a:rPr kumimoji="1" lang="ja-JP" altLang="en-US" sz="1600" dirty="0">
                <a:latin typeface="+mn-ea"/>
              </a:rPr>
              <a:t>・</a:t>
            </a:r>
            <a:r>
              <a:rPr kumimoji="1" lang="en-US" altLang="ja-JP" sz="1600" dirty="0">
                <a:latin typeface="+mn-ea"/>
              </a:rPr>
              <a:t>HIV/</a:t>
            </a:r>
            <a:r>
              <a:rPr kumimoji="1" lang="ja-JP" altLang="en-US" sz="1600" dirty="0">
                <a:latin typeface="+mn-ea"/>
              </a:rPr>
              <a:t>エイズ</a:t>
            </a:r>
          </a:p>
        </p:txBody>
      </p:sp>
      <p:cxnSp>
        <p:nvCxnSpPr>
          <p:cNvPr id="13" name="直線コネクタ 12">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17">
            <a:extLst>
              <a:ext uri="{FF2B5EF4-FFF2-40B4-BE49-F238E27FC236}">
                <a16:creationId xmlns:a16="http://schemas.microsoft.com/office/drawing/2014/main" id="{099464ED-3F64-8646-9BA0-F9973D778CC9}"/>
              </a:ext>
            </a:extLst>
          </p:cNvPr>
          <p:cNvSpPr txBox="1">
            <a:spLocks noChangeArrowheads="1"/>
          </p:cNvSpPr>
          <p:nvPr/>
        </p:nvSpPr>
        <p:spPr bwMode="auto">
          <a:xfrm>
            <a:off x="259052" y="221168"/>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rPr>
              <a:t>２</a:t>
            </a:r>
            <a:r>
              <a:rPr lang="en-US" altLang="ja-JP" sz="2800" dirty="0">
                <a:latin typeface="+mn-ea"/>
                <a:ea typeface="+mn-ea"/>
              </a:rPr>
              <a:t>. </a:t>
            </a:r>
            <a:r>
              <a:rPr lang="ja-JP" altLang="ja-JP" sz="2800" dirty="0">
                <a:latin typeface="+mn-ea"/>
                <a:ea typeface="+mn-ea"/>
              </a:rPr>
              <a:t>これまでの</a:t>
            </a:r>
            <a:r>
              <a:rPr lang="ja-JP" altLang="en-US" sz="2800" dirty="0">
                <a:latin typeface="+mn-ea"/>
                <a:ea typeface="+mn-ea"/>
              </a:rPr>
              <a:t>取組み</a:t>
            </a:r>
            <a:endParaRPr lang="ja-JP" altLang="ja-JP" sz="2800" dirty="0">
              <a:latin typeface="+mn-ea"/>
              <a:ea typeface="+mn-ea"/>
            </a:endParaRPr>
          </a:p>
        </p:txBody>
      </p:sp>
      <p:sp>
        <p:nvSpPr>
          <p:cNvPr id="12" name="テキスト ボックス 11">
            <a:extLst>
              <a:ext uri="{FF2B5EF4-FFF2-40B4-BE49-F238E27FC236}">
                <a16:creationId xmlns:a16="http://schemas.microsoft.com/office/drawing/2014/main" id="{CBB7E892-B846-784C-8708-DF203DEC9EB2}"/>
              </a:ext>
            </a:extLst>
          </p:cNvPr>
          <p:cNvSpPr txBox="1"/>
          <p:nvPr/>
        </p:nvSpPr>
        <p:spPr>
          <a:xfrm>
            <a:off x="5959515" y="2144483"/>
            <a:ext cx="646331" cy="276999"/>
          </a:xfrm>
          <a:prstGeom prst="rect">
            <a:avLst/>
          </a:prstGeom>
          <a:noFill/>
        </p:spPr>
        <p:txBody>
          <a:bodyPr wrap="none" rtlCol="0">
            <a:spAutoFit/>
          </a:bodyPr>
          <a:lstStyle/>
          <a:p>
            <a:r>
              <a:rPr kumimoji="1" lang="ja-JP" altLang="en-US" sz="1200" dirty="0">
                <a:latin typeface="+mn-ea"/>
              </a:rPr>
              <a:t>（万）</a:t>
            </a:r>
          </a:p>
        </p:txBody>
      </p:sp>
      <p:sp>
        <p:nvSpPr>
          <p:cNvPr id="15" name="テキスト ボックス 14">
            <a:extLst>
              <a:ext uri="{FF2B5EF4-FFF2-40B4-BE49-F238E27FC236}">
                <a16:creationId xmlns:a16="http://schemas.microsoft.com/office/drawing/2014/main" id="{ADAAEFC2-48A9-2345-984B-F1A52E94DAE2}"/>
              </a:ext>
            </a:extLst>
          </p:cNvPr>
          <p:cNvSpPr txBox="1"/>
          <p:nvPr/>
        </p:nvSpPr>
        <p:spPr>
          <a:xfrm>
            <a:off x="444674" y="2957397"/>
            <a:ext cx="8385678" cy="1200329"/>
          </a:xfrm>
          <a:prstGeom prst="rect">
            <a:avLst/>
          </a:prstGeom>
          <a:noFill/>
        </p:spPr>
        <p:txBody>
          <a:bodyPr wrap="square">
            <a:spAutoFit/>
          </a:bodyPr>
          <a:lstStyle/>
          <a:p>
            <a:r>
              <a:rPr lang="ja-JP" altLang="en-US" sz="2000" b="1" u="sng" dirty="0">
                <a:latin typeface="+mn-ea"/>
                <a:cs typeface="Meiryo UI" pitchFamily="50" charset="-128"/>
              </a:rPr>
              <a:t>○</a:t>
            </a:r>
            <a:r>
              <a:rPr lang="ja-JP" altLang="en-US" sz="2000" u="sng" dirty="0">
                <a:latin typeface="+mn-ea"/>
              </a:rPr>
              <a:t>広報活動の強化</a:t>
            </a:r>
            <a:endParaRPr lang="en-US" altLang="ja-JP" sz="2000" u="sng" dirty="0">
              <a:latin typeface="+mn-ea"/>
            </a:endParaRPr>
          </a:p>
          <a:p>
            <a:pPr>
              <a:lnSpc>
                <a:spcPct val="150000"/>
              </a:lnSpc>
            </a:pPr>
            <a:r>
              <a:rPr lang="ja-JP" altLang="en-US" sz="2000" dirty="0">
                <a:latin typeface="+mn-ea"/>
                <a:cs typeface="HG丸ｺﾞｼｯｸM-PRO"/>
              </a:rPr>
              <a:t>　・テレビ、新聞での情報発信強化のため、</a:t>
            </a:r>
            <a:endParaRPr lang="en-US" altLang="ja-JP" sz="2000" dirty="0">
              <a:latin typeface="+mn-ea"/>
              <a:cs typeface="HG丸ｺﾞｼｯｸM-PRO"/>
            </a:endParaRPr>
          </a:p>
          <a:p>
            <a:r>
              <a:rPr lang="ja-JP" altLang="en-US" sz="2000" dirty="0">
                <a:latin typeface="+mn-ea"/>
                <a:cs typeface="HG丸ｺﾞｼｯｸM-PRO"/>
              </a:rPr>
              <a:t>　　報道機関連絡会を開催し、感染症の解説等を実施（平成</a:t>
            </a:r>
            <a:r>
              <a:rPr lang="en-US" altLang="ja-JP" sz="2000" dirty="0">
                <a:latin typeface="+mn-ea"/>
                <a:cs typeface="HG丸ｺﾞｼｯｸM-PRO"/>
              </a:rPr>
              <a:t>30</a:t>
            </a:r>
            <a:r>
              <a:rPr lang="ja-JP" altLang="en-US" sz="2000" dirty="0">
                <a:latin typeface="+mn-ea"/>
                <a:cs typeface="HG丸ｺﾞｼｯｸM-PRO"/>
              </a:rPr>
              <a:t>年度</a:t>
            </a:r>
            <a:r>
              <a:rPr lang="en-US" altLang="ja-JP" sz="2000" dirty="0">
                <a:latin typeface="+mn-ea"/>
                <a:cs typeface="HG丸ｺﾞｼｯｸM-PRO"/>
              </a:rPr>
              <a:t>~)</a:t>
            </a:r>
          </a:p>
        </p:txBody>
      </p:sp>
      <p:sp>
        <p:nvSpPr>
          <p:cNvPr id="18" name="テキスト ボックス 17">
            <a:extLst>
              <a:ext uri="{FF2B5EF4-FFF2-40B4-BE49-F238E27FC236}">
                <a16:creationId xmlns:a16="http://schemas.microsoft.com/office/drawing/2014/main" id="{519F8ED4-6198-D647-BBC1-91E903A04686}"/>
              </a:ext>
            </a:extLst>
          </p:cNvPr>
          <p:cNvSpPr txBox="1"/>
          <p:nvPr/>
        </p:nvSpPr>
        <p:spPr>
          <a:xfrm>
            <a:off x="5362386" y="1916172"/>
            <a:ext cx="3467966" cy="338554"/>
          </a:xfrm>
          <a:prstGeom prst="rect">
            <a:avLst/>
          </a:prstGeom>
          <a:noFill/>
        </p:spPr>
        <p:txBody>
          <a:bodyPr wrap="square">
            <a:spAutoFit/>
          </a:bodyPr>
          <a:lstStyle/>
          <a:p>
            <a:pPr indent="-111600"/>
            <a:r>
              <a:rPr kumimoji="1" lang="ja-JP" altLang="en-US" sz="1600" dirty="0">
                <a:latin typeface="+mn-ea"/>
              </a:rPr>
              <a:t>＜大安研ホームページアクセス数＞</a:t>
            </a:r>
          </a:p>
        </p:txBody>
      </p:sp>
      <p:sp>
        <p:nvSpPr>
          <p:cNvPr id="19" name="テキスト ボックス 18">
            <a:extLst>
              <a:ext uri="{FF2B5EF4-FFF2-40B4-BE49-F238E27FC236}">
                <a16:creationId xmlns:a16="http://schemas.microsoft.com/office/drawing/2014/main" id="{7616E6DC-C43E-C242-906B-249FF75761DB}"/>
              </a:ext>
            </a:extLst>
          </p:cNvPr>
          <p:cNvSpPr txBox="1"/>
          <p:nvPr/>
        </p:nvSpPr>
        <p:spPr>
          <a:xfrm>
            <a:off x="5362386" y="4145043"/>
            <a:ext cx="2092200" cy="338554"/>
          </a:xfrm>
          <a:prstGeom prst="rect">
            <a:avLst/>
          </a:prstGeom>
          <a:noFill/>
        </p:spPr>
        <p:txBody>
          <a:bodyPr wrap="square">
            <a:spAutoFit/>
          </a:bodyPr>
          <a:lstStyle/>
          <a:p>
            <a:r>
              <a:rPr lang="ja-JP" altLang="en-US" sz="1600" dirty="0">
                <a:latin typeface="+mn-ea"/>
                <a:cs typeface="HG丸ｺﾞｼｯｸM-PRO"/>
              </a:rPr>
              <a:t>＜報道された件数＞</a:t>
            </a:r>
            <a:endParaRPr lang="en-US" altLang="ja-JP" sz="1600" dirty="0">
              <a:latin typeface="+mn-ea"/>
              <a:cs typeface="HG丸ｺﾞｼｯｸM-PRO"/>
            </a:endParaRPr>
          </a:p>
        </p:txBody>
      </p:sp>
      <p:graphicFrame>
        <p:nvGraphicFramePr>
          <p:cNvPr id="20" name="表 19">
            <a:extLst>
              <a:ext uri="{FF2B5EF4-FFF2-40B4-BE49-F238E27FC236}">
                <a16:creationId xmlns:a16="http://schemas.microsoft.com/office/drawing/2014/main" id="{CB5BD3C8-C526-7A48-89B2-0568FADEC5FA}"/>
              </a:ext>
            </a:extLst>
          </p:cNvPr>
          <p:cNvGraphicFramePr>
            <a:graphicFrameLocks noGrp="1"/>
          </p:cNvGraphicFramePr>
          <p:nvPr>
            <p:extLst>
              <p:ext uri="{D42A27DB-BD31-4B8C-83A1-F6EECF244321}">
                <p14:modId xmlns:p14="http://schemas.microsoft.com/office/powerpoint/2010/main" val="1581011876"/>
              </p:ext>
            </p:extLst>
          </p:nvPr>
        </p:nvGraphicFramePr>
        <p:xfrm>
          <a:off x="1630471" y="4456426"/>
          <a:ext cx="1922175" cy="626942"/>
        </p:xfrm>
        <a:graphic>
          <a:graphicData uri="http://schemas.openxmlformats.org/drawingml/2006/table">
            <a:tbl>
              <a:tblPr bandRow="1">
                <a:tableStyleId>{5C22544A-7EE6-4342-B048-85BDC9FD1C3A}</a:tableStyleId>
              </a:tblPr>
              <a:tblGrid>
                <a:gridCol w="640725">
                  <a:extLst>
                    <a:ext uri="{9D8B030D-6E8A-4147-A177-3AD203B41FA5}">
                      <a16:colId xmlns:a16="http://schemas.microsoft.com/office/drawing/2014/main" val="20001"/>
                    </a:ext>
                  </a:extLst>
                </a:gridCol>
                <a:gridCol w="640725">
                  <a:extLst>
                    <a:ext uri="{9D8B030D-6E8A-4147-A177-3AD203B41FA5}">
                      <a16:colId xmlns:a16="http://schemas.microsoft.com/office/drawing/2014/main" val="20004"/>
                    </a:ext>
                  </a:extLst>
                </a:gridCol>
                <a:gridCol w="640725">
                  <a:extLst>
                    <a:ext uri="{9D8B030D-6E8A-4147-A177-3AD203B41FA5}">
                      <a16:colId xmlns:a16="http://schemas.microsoft.com/office/drawing/2014/main" val="20005"/>
                    </a:ext>
                  </a:extLst>
                </a:gridCol>
              </a:tblGrid>
              <a:tr h="313357">
                <a:tc>
                  <a:txBody>
                    <a:bodyPr/>
                    <a:lstStyle/>
                    <a:p>
                      <a:pPr algn="ctr"/>
                      <a:r>
                        <a:rPr kumimoji="1" lang="en-US" altLang="ja-JP" sz="1200" b="0" dirty="0">
                          <a:latin typeface="+mn-ea"/>
                          <a:ea typeface="+mn-ea"/>
                        </a:rPr>
                        <a:t>H30</a:t>
                      </a:r>
                    </a:p>
                  </a:txBody>
                  <a:tcPr anchor="ctr"/>
                </a:tc>
                <a:tc>
                  <a:txBody>
                    <a:bodyPr/>
                    <a:lstStyle/>
                    <a:p>
                      <a:pPr algn="ctr"/>
                      <a:r>
                        <a:rPr kumimoji="1" lang="en-US" altLang="ja-JP" sz="1200" b="0" dirty="0">
                          <a:latin typeface="+mn-ea"/>
                          <a:ea typeface="+mn-ea"/>
                        </a:rPr>
                        <a:t>R1</a:t>
                      </a:r>
                    </a:p>
                  </a:txBody>
                  <a:tcPr anchor="ctr"/>
                </a:tc>
                <a:tc>
                  <a:txBody>
                    <a:bodyPr/>
                    <a:lstStyle/>
                    <a:p>
                      <a:pPr algn="ctr"/>
                      <a:r>
                        <a:rPr kumimoji="1" lang="en-US" altLang="ja-JP" sz="1200" b="0" dirty="0">
                          <a:latin typeface="+mn-ea"/>
                          <a:ea typeface="+mn-ea"/>
                        </a:rPr>
                        <a:t>R2</a:t>
                      </a:r>
                    </a:p>
                  </a:txBody>
                  <a:tcPr anchor="ctr"/>
                </a:tc>
                <a:extLst>
                  <a:ext uri="{0D108BD9-81ED-4DB2-BD59-A6C34878D82A}">
                    <a16:rowId xmlns:a16="http://schemas.microsoft.com/office/drawing/2014/main" val="10000"/>
                  </a:ext>
                </a:extLst>
              </a:tr>
              <a:tr h="313585">
                <a:tc>
                  <a:txBody>
                    <a:bodyPr/>
                    <a:lstStyle/>
                    <a:p>
                      <a:pPr algn="ctr"/>
                      <a:r>
                        <a:rPr kumimoji="1" lang="en-US" altLang="ja-JP" sz="1200" b="0" dirty="0">
                          <a:latin typeface="+mn-ea"/>
                          <a:ea typeface="+mn-ea"/>
                        </a:rPr>
                        <a:t>6</a:t>
                      </a:r>
                      <a:endParaRPr kumimoji="1" lang="ja-JP" altLang="en-US" sz="1200" b="0" dirty="0">
                        <a:latin typeface="+mn-ea"/>
                        <a:ea typeface="+mn-ea"/>
                      </a:endParaRPr>
                    </a:p>
                  </a:txBody>
                  <a:tcPr anchor="ctr"/>
                </a:tc>
                <a:tc>
                  <a:txBody>
                    <a:bodyPr/>
                    <a:lstStyle/>
                    <a:p>
                      <a:pPr algn="ctr"/>
                      <a:r>
                        <a:rPr kumimoji="1" lang="en-US" altLang="ja-JP" sz="1200" b="0" dirty="0">
                          <a:latin typeface="+mn-ea"/>
                          <a:ea typeface="+mn-ea"/>
                        </a:rPr>
                        <a:t>10</a:t>
                      </a:r>
                      <a:endParaRPr kumimoji="1" lang="ja-JP" altLang="en-US" sz="1200" b="0" dirty="0">
                        <a:latin typeface="+mn-ea"/>
                        <a:ea typeface="+mn-ea"/>
                      </a:endParaRPr>
                    </a:p>
                  </a:txBody>
                  <a:tcPr anchor="ctr"/>
                </a:tc>
                <a:tc>
                  <a:txBody>
                    <a:bodyPr/>
                    <a:lstStyle/>
                    <a:p>
                      <a:pPr algn="ctr"/>
                      <a:r>
                        <a:rPr kumimoji="1" lang="en-US" altLang="ja-JP" sz="1200" b="0" dirty="0">
                          <a:latin typeface="+mn-ea"/>
                          <a:ea typeface="+mn-ea"/>
                        </a:rPr>
                        <a:t>8</a:t>
                      </a:r>
                      <a:endParaRPr kumimoji="1" lang="ja-JP" altLang="en-US" sz="1200" b="0" dirty="0">
                        <a:latin typeface="+mn-ea"/>
                        <a:ea typeface="+mn-ea"/>
                      </a:endParaRPr>
                    </a:p>
                  </a:txBody>
                  <a:tcPr anchor="ctr"/>
                </a:tc>
                <a:extLst>
                  <a:ext uri="{0D108BD9-81ED-4DB2-BD59-A6C34878D82A}">
                    <a16:rowId xmlns:a16="http://schemas.microsoft.com/office/drawing/2014/main" val="10001"/>
                  </a:ext>
                </a:extLst>
              </a:tr>
            </a:tbl>
          </a:graphicData>
        </a:graphic>
      </p:graphicFrame>
      <p:sp>
        <p:nvSpPr>
          <p:cNvPr id="21" name="テキスト ボックス 20">
            <a:extLst>
              <a:ext uri="{FF2B5EF4-FFF2-40B4-BE49-F238E27FC236}">
                <a16:creationId xmlns:a16="http://schemas.microsoft.com/office/drawing/2014/main" id="{AD33A7F3-5ADE-7F41-A1B8-87CBC2BADBA5}"/>
              </a:ext>
            </a:extLst>
          </p:cNvPr>
          <p:cNvSpPr txBox="1"/>
          <p:nvPr/>
        </p:nvSpPr>
        <p:spPr>
          <a:xfrm>
            <a:off x="1545458" y="4145043"/>
            <a:ext cx="2092200" cy="338554"/>
          </a:xfrm>
          <a:prstGeom prst="rect">
            <a:avLst/>
          </a:prstGeom>
          <a:noFill/>
        </p:spPr>
        <p:txBody>
          <a:bodyPr wrap="square">
            <a:spAutoFit/>
          </a:bodyPr>
          <a:lstStyle/>
          <a:p>
            <a:r>
              <a:rPr lang="ja-JP" altLang="en-US" sz="1600">
                <a:latin typeface="+mn-ea"/>
                <a:cs typeface="HG丸ｺﾞｼｯｸM-PRO"/>
              </a:rPr>
              <a:t>＜連絡会開催数＞</a:t>
            </a:r>
            <a:endParaRPr lang="en-US" altLang="ja-JP" sz="1600" dirty="0">
              <a:latin typeface="+mn-ea"/>
              <a:cs typeface="HG丸ｺﾞｼｯｸM-PRO"/>
            </a:endParaRPr>
          </a:p>
        </p:txBody>
      </p:sp>
      <p:sp>
        <p:nvSpPr>
          <p:cNvPr id="22" name="テキスト ボックス 21">
            <a:extLst>
              <a:ext uri="{FF2B5EF4-FFF2-40B4-BE49-F238E27FC236}">
                <a16:creationId xmlns:a16="http://schemas.microsoft.com/office/drawing/2014/main" id="{3F484F74-133B-7D41-B307-8C384DBEA214}"/>
              </a:ext>
            </a:extLst>
          </p:cNvPr>
          <p:cNvSpPr txBox="1"/>
          <p:nvPr/>
        </p:nvSpPr>
        <p:spPr>
          <a:xfrm>
            <a:off x="444611" y="5181711"/>
            <a:ext cx="8384086" cy="1223412"/>
          </a:xfrm>
          <a:prstGeom prst="rect">
            <a:avLst/>
          </a:prstGeom>
          <a:noFill/>
        </p:spPr>
        <p:txBody>
          <a:bodyPr wrap="square">
            <a:spAutoFit/>
          </a:bodyPr>
          <a:lstStyle/>
          <a:p>
            <a:pPr>
              <a:lnSpc>
                <a:spcPct val="150000"/>
              </a:lnSpc>
            </a:pPr>
            <a:r>
              <a:rPr lang="ja-JP" altLang="en-US" sz="2000">
                <a:latin typeface="+mn-ea"/>
              </a:rPr>
              <a:t>　・広報メディアのマルチ化</a:t>
            </a:r>
            <a:endParaRPr lang="en-US" altLang="ja-JP" sz="2000" dirty="0">
              <a:latin typeface="+mn-ea"/>
            </a:endParaRPr>
          </a:p>
          <a:p>
            <a:pPr lvl="1"/>
            <a:r>
              <a:rPr lang="en-US" altLang="ja-JP" sz="1600" dirty="0">
                <a:latin typeface="+mn-ea"/>
              </a:rPr>
              <a:t>YouTube</a:t>
            </a:r>
            <a:r>
              <a:rPr lang="ja-JP" altLang="en-US" sz="1600">
                <a:latin typeface="+mn-ea"/>
              </a:rPr>
              <a:t>「大安研ちゃんねる」の開設（令和</a:t>
            </a:r>
            <a:r>
              <a:rPr lang="en-US" altLang="ja-JP" sz="1600" dirty="0">
                <a:latin typeface="+mn-ea"/>
              </a:rPr>
              <a:t>3</a:t>
            </a:r>
            <a:r>
              <a:rPr lang="ja-JP" altLang="en-US" sz="1600">
                <a:latin typeface="+mn-ea"/>
              </a:rPr>
              <a:t>年</a:t>
            </a:r>
            <a:r>
              <a:rPr lang="en-US" altLang="ja-JP" sz="1600" dirty="0">
                <a:latin typeface="+mn-ea"/>
              </a:rPr>
              <a:t>9</a:t>
            </a:r>
            <a:r>
              <a:rPr lang="ja-JP" altLang="en-US" sz="1600">
                <a:latin typeface="+mn-ea"/>
              </a:rPr>
              <a:t>月</a:t>
            </a:r>
            <a:r>
              <a:rPr lang="en-US" altLang="ja-JP" sz="1600" dirty="0">
                <a:latin typeface="+mn-ea"/>
              </a:rPr>
              <a:t>~</a:t>
            </a:r>
            <a:r>
              <a:rPr lang="ja-JP" altLang="en-US" sz="1600">
                <a:latin typeface="+mn-ea"/>
              </a:rPr>
              <a:t>）／動画による情報発信</a:t>
            </a:r>
            <a:endParaRPr lang="en-US" altLang="ja-JP" sz="1600" dirty="0">
              <a:latin typeface="+mn-ea"/>
            </a:endParaRPr>
          </a:p>
          <a:p>
            <a:pPr>
              <a:lnSpc>
                <a:spcPct val="150000"/>
              </a:lnSpc>
            </a:pPr>
            <a:r>
              <a:rPr lang="ja-JP" altLang="en-US" sz="2000">
                <a:latin typeface="+mn-ea"/>
              </a:rPr>
              <a:t>　・大安研ホームページの充実　など</a:t>
            </a:r>
            <a:endParaRPr lang="en-US" altLang="ja-JP" sz="2000" dirty="0">
              <a:latin typeface="+mn-ea"/>
            </a:endParaRPr>
          </a:p>
        </p:txBody>
      </p:sp>
      <p:pic>
        <p:nvPicPr>
          <p:cNvPr id="24" name="図 23">
            <a:extLst>
              <a:ext uri="{FF2B5EF4-FFF2-40B4-BE49-F238E27FC236}">
                <a16:creationId xmlns:a16="http://schemas.microsoft.com/office/drawing/2014/main" id="{73B132FE-C719-7C42-AB0B-547E76A6991F}"/>
              </a:ext>
            </a:extLst>
          </p:cNvPr>
          <p:cNvPicPr>
            <a:picLocks noChangeAspect="1"/>
          </p:cNvPicPr>
          <p:nvPr/>
        </p:nvPicPr>
        <p:blipFill>
          <a:blip r:embed="rId3"/>
          <a:stretch>
            <a:fillRect/>
          </a:stretch>
        </p:blipFill>
        <p:spPr>
          <a:xfrm>
            <a:off x="5010932" y="6029106"/>
            <a:ext cx="3479190" cy="694242"/>
          </a:xfrm>
          <a:prstGeom prst="rect">
            <a:avLst/>
          </a:prstGeom>
        </p:spPr>
      </p:pic>
      <p:sp>
        <p:nvSpPr>
          <p:cNvPr id="17" name="正方形/長方形 16">
            <a:extLst>
              <a:ext uri="{FF2B5EF4-FFF2-40B4-BE49-F238E27FC236}">
                <a16:creationId xmlns:a16="http://schemas.microsoft.com/office/drawing/2014/main" id="{CB57CB5B-8B4F-294B-B79D-A5CCDD2A9F47}"/>
              </a:ext>
            </a:extLst>
          </p:cNvPr>
          <p:cNvSpPr/>
          <p:nvPr/>
        </p:nvSpPr>
        <p:spPr>
          <a:xfrm>
            <a:off x="8610014" y="0"/>
            <a:ext cx="549865"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002060"/>
                </a:solidFill>
                <a:latin typeface="+mn-ea"/>
              </a:rPr>
              <a:t>5</a:t>
            </a:r>
          </a:p>
        </p:txBody>
      </p:sp>
      <p:pic>
        <p:nvPicPr>
          <p:cNvPr id="3" name="図 2"/>
          <p:cNvPicPr>
            <a:picLocks noChangeAspect="1"/>
          </p:cNvPicPr>
          <p:nvPr/>
        </p:nvPicPr>
        <p:blipFill>
          <a:blip r:embed="rId4"/>
          <a:stretch>
            <a:fillRect/>
          </a:stretch>
        </p:blipFill>
        <p:spPr>
          <a:xfrm>
            <a:off x="6074308" y="2346530"/>
            <a:ext cx="2749534" cy="1347333"/>
          </a:xfrm>
          <a:prstGeom prst="rect">
            <a:avLst/>
          </a:prstGeom>
        </p:spPr>
      </p:pic>
      <p:pic>
        <p:nvPicPr>
          <p:cNvPr id="4" name="図 3"/>
          <p:cNvPicPr>
            <a:picLocks noChangeAspect="1"/>
          </p:cNvPicPr>
          <p:nvPr/>
        </p:nvPicPr>
        <p:blipFill>
          <a:blip r:embed="rId5"/>
          <a:stretch>
            <a:fillRect/>
          </a:stretch>
        </p:blipFill>
        <p:spPr>
          <a:xfrm>
            <a:off x="5865827" y="4398081"/>
            <a:ext cx="2987299" cy="1347333"/>
          </a:xfrm>
          <a:prstGeom prst="rect">
            <a:avLst/>
          </a:prstGeom>
        </p:spPr>
      </p:pic>
    </p:spTree>
    <p:extLst>
      <p:ext uri="{BB962C8B-B14F-4D97-AF65-F5344CB8AC3E}">
        <p14:creationId xmlns:p14="http://schemas.microsoft.com/office/powerpoint/2010/main" val="3234431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7"/>
          <p:cNvSpPr txBox="1">
            <a:spLocks noChangeArrowheads="1"/>
          </p:cNvSpPr>
          <p:nvPr/>
        </p:nvSpPr>
        <p:spPr bwMode="auto">
          <a:xfrm>
            <a:off x="12619" y="819872"/>
            <a:ext cx="911876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200" b="1" kern="100" dirty="0">
                <a:latin typeface="+mn-ea"/>
                <a:ea typeface="+mn-ea"/>
                <a:cs typeface="Times New Roman" panose="02020603050405020304" pitchFamily="18" charset="0"/>
              </a:rPr>
              <a:t>④</a:t>
            </a:r>
            <a:r>
              <a:rPr lang="ja-JP" altLang="ja-JP" sz="2200" b="1" kern="100">
                <a:latin typeface="+mn-ea"/>
                <a:ea typeface="+mn-ea"/>
                <a:cs typeface="Times New Roman" panose="02020603050405020304" pitchFamily="18" charset="0"/>
              </a:rPr>
              <a:t>機能</a:t>
            </a:r>
            <a:r>
              <a:rPr lang="ja-JP" altLang="ja-JP" sz="2200" b="1" kern="100" dirty="0">
                <a:latin typeface="+mn-ea"/>
                <a:ea typeface="+mn-ea"/>
                <a:cs typeface="Times New Roman" panose="02020603050405020304" pitchFamily="18" charset="0"/>
              </a:rPr>
              <a:t>強化の取組み</a:t>
            </a:r>
          </a:p>
          <a:p>
            <a:pPr lvl="1">
              <a:lnSpc>
                <a:spcPct val="150000"/>
              </a:lnSpc>
            </a:pPr>
            <a:r>
              <a:rPr lang="ja-JP" altLang="en-US" sz="2000" b="1" dirty="0">
                <a:latin typeface="+mn-ea"/>
                <a:ea typeface="+mn-ea"/>
                <a:cs typeface="Meiryo UI" pitchFamily="50" charset="-128"/>
              </a:rPr>
              <a:t>○</a:t>
            </a:r>
            <a:r>
              <a:rPr lang="ja-JP" altLang="en-US" sz="2000" b="1" dirty="0">
                <a:latin typeface="+mn-ea"/>
                <a:ea typeface="+mn-ea"/>
                <a:cs typeface="HG丸ｺﾞｼｯｸM-PRO"/>
              </a:rPr>
              <a:t>疫学調査チーム（</a:t>
            </a:r>
            <a:r>
              <a:rPr lang="en-US" altLang="ja-JP" sz="2000" b="1" dirty="0">
                <a:latin typeface="+mn-ea"/>
                <a:ea typeface="+mn-ea"/>
                <a:cs typeface="HG丸ｺﾞｼｯｸM-PRO"/>
              </a:rPr>
              <a:t>O-FEIT</a:t>
            </a:r>
            <a:r>
              <a:rPr lang="ja-JP" altLang="en-US" sz="2000" b="1" dirty="0">
                <a:latin typeface="+mn-ea"/>
                <a:ea typeface="+mn-ea"/>
                <a:cs typeface="HG丸ｺﾞｼｯｸM-PRO"/>
              </a:rPr>
              <a:t>）の設置</a:t>
            </a:r>
            <a:endParaRPr lang="en-US" altLang="ja-JP" sz="2000" b="1" dirty="0">
              <a:latin typeface="+mn-ea"/>
              <a:ea typeface="+mn-ea"/>
              <a:cs typeface="HG丸ｺﾞｼｯｸM-PRO"/>
            </a:endParaRPr>
          </a:p>
          <a:p>
            <a:pPr lvl="2"/>
            <a:r>
              <a:rPr lang="en-US" altLang="ja-JP" sz="1600" dirty="0">
                <a:latin typeface="+mn-ea"/>
                <a:ea typeface="+mn-ea"/>
                <a:cs typeface="HG丸ｺﾞｼｯｸM-PRO"/>
              </a:rPr>
              <a:t>※O-FEIT: </a:t>
            </a:r>
            <a:r>
              <a:rPr lang="en-US" altLang="ja-JP" sz="1600" u="sng" dirty="0">
                <a:latin typeface="+mn-ea"/>
                <a:ea typeface="+mn-ea"/>
                <a:cs typeface="HG丸ｺﾞｼｯｸM-PRO"/>
              </a:rPr>
              <a:t>O</a:t>
            </a:r>
            <a:r>
              <a:rPr lang="en-US" altLang="ja-JP" sz="1600" dirty="0">
                <a:latin typeface="+mn-ea"/>
                <a:ea typeface="+mn-ea"/>
                <a:cs typeface="HG丸ｺﾞｼｯｸM-PRO"/>
              </a:rPr>
              <a:t>saka-</a:t>
            </a:r>
            <a:r>
              <a:rPr lang="en-US" altLang="ja-JP" sz="1600" u="sng" dirty="0">
                <a:latin typeface="+mn-ea"/>
                <a:ea typeface="+mn-ea"/>
                <a:cs typeface="HG丸ｺﾞｼｯｸM-PRO"/>
              </a:rPr>
              <a:t>F</a:t>
            </a:r>
            <a:r>
              <a:rPr lang="en-US" altLang="ja-JP" sz="1600" dirty="0">
                <a:latin typeface="+mn-ea"/>
                <a:ea typeface="+mn-ea"/>
                <a:cs typeface="HG丸ｺﾞｼｯｸM-PRO"/>
              </a:rPr>
              <a:t>ield </a:t>
            </a:r>
            <a:r>
              <a:rPr lang="en-US" altLang="ja-JP" sz="1600" u="sng" dirty="0">
                <a:latin typeface="+mn-ea"/>
                <a:ea typeface="+mn-ea"/>
                <a:cs typeface="HG丸ｺﾞｼｯｸM-PRO"/>
              </a:rPr>
              <a:t>E</a:t>
            </a:r>
            <a:r>
              <a:rPr lang="en-US" altLang="ja-JP" sz="1600" dirty="0">
                <a:latin typeface="+mn-ea"/>
                <a:ea typeface="+mn-ea"/>
                <a:cs typeface="HG丸ｺﾞｼｯｸM-PRO"/>
              </a:rPr>
              <a:t>pidemiologic </a:t>
            </a:r>
            <a:r>
              <a:rPr lang="en-US" altLang="ja-JP" sz="1600" u="sng" dirty="0">
                <a:latin typeface="+mn-ea"/>
                <a:ea typeface="+mn-ea"/>
                <a:cs typeface="HG丸ｺﾞｼｯｸM-PRO"/>
              </a:rPr>
              <a:t>I</a:t>
            </a:r>
            <a:r>
              <a:rPr lang="en-US" altLang="ja-JP" sz="1600" dirty="0">
                <a:latin typeface="+mn-ea"/>
                <a:ea typeface="+mn-ea"/>
                <a:cs typeface="HG丸ｺﾞｼｯｸM-PRO"/>
              </a:rPr>
              <a:t>nvestigation </a:t>
            </a:r>
            <a:r>
              <a:rPr lang="en-US" altLang="ja-JP" sz="1600" u="sng" dirty="0">
                <a:latin typeface="+mn-ea"/>
                <a:ea typeface="+mn-ea"/>
                <a:cs typeface="HG丸ｺﾞｼｯｸM-PRO"/>
              </a:rPr>
              <a:t>T</a:t>
            </a:r>
            <a:r>
              <a:rPr lang="en-US" altLang="ja-JP" sz="1600" dirty="0">
                <a:latin typeface="+mn-ea"/>
                <a:ea typeface="+mn-ea"/>
                <a:cs typeface="HG丸ｺﾞｼｯｸM-PRO"/>
              </a:rPr>
              <a:t>eam</a:t>
            </a:r>
          </a:p>
          <a:p>
            <a:pPr lvl="1"/>
            <a:r>
              <a:rPr lang="ja-JP" altLang="en-US" sz="2000" dirty="0">
                <a:latin typeface="+mn-ea"/>
                <a:ea typeface="+mn-ea"/>
                <a:cs typeface="HG丸ｺﾞｼｯｸM-PRO"/>
              </a:rPr>
              <a:t>・実地疫学研修（国立感染症研究所）に研究員を派遣（</a:t>
            </a:r>
            <a:r>
              <a:rPr lang="en-US" altLang="ja-JP" sz="2000" dirty="0">
                <a:latin typeface="+mn-ea"/>
                <a:ea typeface="+mn-ea"/>
                <a:cs typeface="HG丸ｺﾞｼｯｸM-PRO"/>
              </a:rPr>
              <a:t>2</a:t>
            </a:r>
            <a:r>
              <a:rPr lang="ja-JP" altLang="en-US" sz="2000" dirty="0">
                <a:latin typeface="+mn-ea"/>
                <a:ea typeface="+mn-ea"/>
                <a:cs typeface="HG丸ｺﾞｼｯｸM-PRO"/>
              </a:rPr>
              <a:t>年間）</a:t>
            </a:r>
            <a:endParaRPr lang="en-US" altLang="ja-JP" sz="2000" dirty="0">
              <a:latin typeface="+mn-ea"/>
              <a:ea typeface="+mn-ea"/>
              <a:cs typeface="HG丸ｺﾞｼｯｸM-PRO"/>
            </a:endParaRPr>
          </a:p>
          <a:p>
            <a:pPr lvl="1"/>
            <a:endParaRPr lang="en-US" altLang="ja-JP" sz="2000" dirty="0">
              <a:latin typeface="+mn-ea"/>
              <a:ea typeface="+mn-ea"/>
              <a:cs typeface="HG丸ｺﾞｼｯｸM-PRO"/>
            </a:endParaRPr>
          </a:p>
          <a:p>
            <a:pPr lvl="1"/>
            <a:r>
              <a:rPr lang="ja-JP" altLang="en-US" sz="2000" dirty="0">
                <a:latin typeface="+mn-ea"/>
                <a:ea typeface="+mn-ea"/>
                <a:cs typeface="HG丸ｺﾞｼｯｸM-PRO"/>
              </a:rPr>
              <a:t>・調査実績：研修過程において、実地疫学専門家チームの一員として活動</a:t>
            </a:r>
            <a:endParaRPr lang="en-US" altLang="ja-JP" sz="2000" dirty="0">
              <a:latin typeface="+mn-ea"/>
              <a:ea typeface="+mn-ea"/>
              <a:cs typeface="HG丸ｺﾞｼｯｸM-PRO"/>
            </a:endParaRPr>
          </a:p>
          <a:p>
            <a:pPr lvl="2"/>
            <a:r>
              <a:rPr lang="ja-JP" altLang="en-US" sz="1800" dirty="0">
                <a:latin typeface="+mn-ea"/>
                <a:ea typeface="+mn-ea"/>
                <a:cs typeface="HG丸ｺﾞｼｯｸM-PRO"/>
              </a:rPr>
              <a:t>①麻しん（大阪集団発生事案等）</a:t>
            </a:r>
            <a:endParaRPr lang="en-US" altLang="ja-JP" sz="1800" dirty="0">
              <a:latin typeface="+mn-ea"/>
              <a:ea typeface="+mn-ea"/>
              <a:cs typeface="HG丸ｺﾞｼｯｸM-PRO"/>
            </a:endParaRPr>
          </a:p>
          <a:p>
            <a:pPr lvl="2"/>
            <a:r>
              <a:rPr lang="ja-JP" altLang="en-US" sz="1800" dirty="0">
                <a:latin typeface="+mn-ea"/>
                <a:ea typeface="+mn-ea"/>
                <a:cs typeface="HG丸ｺﾞｼｯｸM-PRO"/>
              </a:rPr>
              <a:t>②新型コロナウイルス感染症</a:t>
            </a:r>
            <a:endParaRPr lang="en-US" altLang="ja-JP" sz="1800" dirty="0">
              <a:latin typeface="+mn-ea"/>
              <a:ea typeface="+mn-ea"/>
              <a:cs typeface="HG丸ｺﾞｼｯｸM-PRO"/>
            </a:endParaRPr>
          </a:p>
          <a:p>
            <a:pPr lvl="2"/>
            <a:r>
              <a:rPr lang="ja-JP" altLang="en-US" sz="1800" dirty="0">
                <a:latin typeface="+mn-ea"/>
                <a:ea typeface="+mn-ea"/>
                <a:cs typeface="HG丸ｺﾞｼｯｸM-PRO"/>
              </a:rPr>
              <a:t>（外航クルーズ船・大阪集団発生事案等）</a:t>
            </a:r>
            <a:endParaRPr lang="en-US" altLang="ja-JP" sz="1800" dirty="0">
              <a:latin typeface="+mn-ea"/>
              <a:ea typeface="+mn-ea"/>
              <a:cs typeface="HG丸ｺﾞｼｯｸM-PRO"/>
            </a:endParaRPr>
          </a:p>
          <a:p>
            <a:pPr lvl="1"/>
            <a:endParaRPr lang="en-US" altLang="ja-JP" sz="2000" dirty="0">
              <a:latin typeface="+mn-ea"/>
              <a:ea typeface="+mn-ea"/>
              <a:cs typeface="HG丸ｺﾞｼｯｸM-PRO"/>
            </a:endParaRPr>
          </a:p>
          <a:p>
            <a:pPr lvl="1"/>
            <a:r>
              <a:rPr lang="ja-JP" altLang="en-US" sz="2000" dirty="0">
                <a:latin typeface="+mn-ea"/>
                <a:ea typeface="+mn-ea"/>
                <a:cs typeface="HG丸ｺﾞｼｯｸM-PRO"/>
              </a:rPr>
              <a:t>・対応例：府内で発生する健康危機管理事例に先乗りして調査を実施</a:t>
            </a:r>
            <a:endParaRPr lang="en-US" altLang="ja-JP" sz="2000" dirty="0">
              <a:latin typeface="+mn-ea"/>
              <a:ea typeface="+mn-ea"/>
              <a:cs typeface="HG丸ｺﾞｼｯｸM-PRO"/>
            </a:endParaRPr>
          </a:p>
          <a:p>
            <a:pPr lvl="2"/>
            <a:r>
              <a:rPr lang="ja-JP" altLang="en-US" sz="1800" dirty="0">
                <a:latin typeface="+mn-ea"/>
                <a:ea typeface="+mn-ea"/>
                <a:cs typeface="HG丸ｺﾞｼｯｸM-PRO"/>
              </a:rPr>
              <a:t>①薬剤耐性菌アウトブレイク</a:t>
            </a:r>
            <a:endParaRPr lang="en-US" altLang="ja-JP" sz="1800" dirty="0">
              <a:latin typeface="+mn-ea"/>
              <a:ea typeface="+mn-ea"/>
              <a:cs typeface="HG丸ｺﾞｼｯｸM-PRO"/>
            </a:endParaRPr>
          </a:p>
          <a:p>
            <a:pPr lvl="2"/>
            <a:r>
              <a:rPr lang="ja-JP" altLang="en-US" sz="1800" dirty="0">
                <a:latin typeface="+mn-ea"/>
                <a:ea typeface="+mn-ea"/>
                <a:cs typeface="HG丸ｺﾞｼｯｸM-PRO"/>
              </a:rPr>
              <a:t>②新興・再興感染症危機事例（新型コロナ・麻しん）</a:t>
            </a:r>
            <a:endParaRPr lang="en-US" altLang="ja-JP" sz="1800" dirty="0">
              <a:latin typeface="+mn-ea"/>
              <a:ea typeface="+mn-ea"/>
              <a:cs typeface="HG丸ｺﾞｼｯｸM-PRO"/>
            </a:endParaRPr>
          </a:p>
          <a:p>
            <a:pPr lvl="2"/>
            <a:r>
              <a:rPr lang="ja-JP" altLang="en-US" sz="1800" dirty="0">
                <a:latin typeface="+mn-ea"/>
                <a:ea typeface="+mn-ea"/>
                <a:cs typeface="HG丸ｺﾞｼｯｸM-PRO"/>
              </a:rPr>
              <a:t>③</a:t>
            </a:r>
            <a:r>
              <a:rPr lang="ja-JP" altLang="en-US" sz="1800" dirty="0">
                <a:latin typeface="+mn-ea"/>
                <a:ea typeface="+mn-ea"/>
              </a:rPr>
              <a:t>国際的大規模イベントによる感染症サーベイランスの強化</a:t>
            </a:r>
            <a:endParaRPr lang="en-US" altLang="ja-JP" sz="1800" dirty="0">
              <a:latin typeface="+mn-ea"/>
              <a:ea typeface="+mn-ea"/>
            </a:endParaRPr>
          </a:p>
          <a:p>
            <a:pPr lvl="3"/>
            <a:r>
              <a:rPr lang="ja-JP" altLang="en-US" sz="1800" dirty="0">
                <a:latin typeface="+mn-ea"/>
                <a:ea typeface="+mn-ea"/>
                <a:cs typeface="HG丸ｺﾞｼｯｸM-PRO"/>
              </a:rPr>
              <a:t>行政・保健所・医療機関等と協力して強化サーベイランスの実施</a:t>
            </a:r>
            <a:endParaRPr lang="en-US" altLang="ja-JP" sz="1800" dirty="0">
              <a:latin typeface="+mn-ea"/>
              <a:ea typeface="+mn-ea"/>
              <a:cs typeface="HG丸ｺﾞｼｯｸM-PRO"/>
            </a:endParaRPr>
          </a:p>
          <a:p>
            <a:pPr lvl="3"/>
            <a:r>
              <a:rPr lang="ja-JP" altLang="en-US" sz="1800" dirty="0">
                <a:latin typeface="+mn-ea"/>
                <a:ea typeface="+mn-ea"/>
                <a:cs typeface="HG丸ｺﾞｼｯｸM-PRO"/>
              </a:rPr>
              <a:t>・</a:t>
            </a:r>
            <a:r>
              <a:rPr lang="en-US" altLang="ja-JP" sz="1800" dirty="0">
                <a:latin typeface="+mn-ea"/>
                <a:ea typeface="+mn-ea"/>
                <a:cs typeface="HG丸ｺﾞｼｯｸM-PRO"/>
              </a:rPr>
              <a:t>G20</a:t>
            </a:r>
            <a:r>
              <a:rPr lang="ja-JP" altLang="en-US" sz="1800" dirty="0">
                <a:latin typeface="+mn-ea"/>
                <a:ea typeface="+mn-ea"/>
                <a:cs typeface="HG丸ｺﾞｼｯｸM-PRO"/>
              </a:rPr>
              <a:t>大阪サミット（令和元年</a:t>
            </a:r>
            <a:r>
              <a:rPr lang="en-US" altLang="ja-JP" sz="1800" dirty="0">
                <a:latin typeface="+mn-ea"/>
                <a:ea typeface="+mn-ea"/>
                <a:cs typeface="HG丸ｺﾞｼｯｸM-PRO"/>
              </a:rPr>
              <a:t>6〜7</a:t>
            </a:r>
            <a:r>
              <a:rPr lang="ja-JP" altLang="en-US" sz="1800" dirty="0">
                <a:latin typeface="+mn-ea"/>
                <a:ea typeface="+mn-ea"/>
                <a:cs typeface="HG丸ｺﾞｼｯｸM-PRO"/>
              </a:rPr>
              <a:t>月）</a:t>
            </a:r>
            <a:endParaRPr lang="en-US" altLang="ja-JP" sz="1800" dirty="0">
              <a:latin typeface="+mn-ea"/>
              <a:ea typeface="+mn-ea"/>
              <a:cs typeface="HG丸ｺﾞｼｯｸM-PRO"/>
            </a:endParaRPr>
          </a:p>
          <a:p>
            <a:pPr lvl="3"/>
            <a:r>
              <a:rPr lang="ja-JP" altLang="en-US" sz="1800" dirty="0">
                <a:latin typeface="+mn-ea"/>
                <a:ea typeface="+mn-ea"/>
                <a:cs typeface="HG丸ｺﾞｼｯｸM-PRO"/>
              </a:rPr>
              <a:t>・東京オリンピック・パラリンピック（令和</a:t>
            </a:r>
            <a:r>
              <a:rPr lang="en-US" altLang="ja-JP" sz="1800" dirty="0">
                <a:latin typeface="+mn-ea"/>
                <a:ea typeface="+mn-ea"/>
                <a:cs typeface="HG丸ｺﾞｼｯｸM-PRO"/>
              </a:rPr>
              <a:t>3</a:t>
            </a:r>
            <a:r>
              <a:rPr lang="ja-JP" altLang="en-US" sz="1800" dirty="0">
                <a:latin typeface="+mn-ea"/>
                <a:ea typeface="+mn-ea"/>
                <a:cs typeface="HG丸ｺﾞｼｯｸM-PRO"/>
              </a:rPr>
              <a:t>年</a:t>
            </a:r>
            <a:r>
              <a:rPr lang="en-US" altLang="ja-JP" sz="1800" dirty="0">
                <a:latin typeface="+mn-ea"/>
                <a:ea typeface="+mn-ea"/>
                <a:cs typeface="HG丸ｺﾞｼｯｸM-PRO"/>
              </a:rPr>
              <a:t>7〜9</a:t>
            </a:r>
            <a:r>
              <a:rPr lang="ja-JP" altLang="en-US" sz="1800" dirty="0">
                <a:latin typeface="+mn-ea"/>
                <a:ea typeface="+mn-ea"/>
                <a:cs typeface="HG丸ｺﾞｼｯｸM-PRO"/>
              </a:rPr>
              <a:t>月）</a:t>
            </a:r>
            <a:endParaRPr lang="en-US" altLang="ja-JP" sz="1800" dirty="0">
              <a:latin typeface="+mn-ea"/>
              <a:ea typeface="+mn-ea"/>
              <a:cs typeface="HG丸ｺﾞｼｯｸM-PRO"/>
            </a:endParaRPr>
          </a:p>
          <a:p>
            <a:pPr lvl="3"/>
            <a:r>
              <a:rPr lang="ja-JP" altLang="en-US" sz="1800" dirty="0">
                <a:latin typeface="+mn-ea"/>
                <a:ea typeface="+mn-ea"/>
                <a:cs typeface="HG丸ｺﾞｼｯｸM-PRO"/>
              </a:rPr>
              <a:t>・</a:t>
            </a:r>
            <a:r>
              <a:rPr lang="en-US" altLang="ja-JP" sz="1800" dirty="0">
                <a:latin typeface="+mn-ea"/>
                <a:ea typeface="+mn-ea"/>
                <a:cs typeface="HG丸ｺﾞｼｯｸM-PRO"/>
              </a:rPr>
              <a:t>EXPO2025</a:t>
            </a:r>
            <a:r>
              <a:rPr lang="ja-JP" altLang="en-US" sz="1800" dirty="0">
                <a:latin typeface="+mn-ea"/>
                <a:ea typeface="+mn-ea"/>
                <a:cs typeface="HG丸ｺﾞｼｯｸM-PRO"/>
              </a:rPr>
              <a:t>に向けての準備</a:t>
            </a:r>
            <a:endParaRPr lang="en-US" altLang="ja-JP" sz="1800" dirty="0">
              <a:latin typeface="+mn-ea"/>
              <a:ea typeface="+mn-ea"/>
            </a:endParaRPr>
          </a:p>
        </p:txBody>
      </p:sp>
      <p:pic>
        <p:nvPicPr>
          <p:cNvPr id="9" name="図 8">
            <a:extLst>
              <a:ext uri="{FF2B5EF4-FFF2-40B4-BE49-F238E27FC236}">
                <a16:creationId xmlns:a16="http://schemas.microsoft.com/office/drawing/2014/main" id="{5DBF955D-9945-44EE-A698-09D62D9486C6}"/>
              </a:ext>
            </a:extLst>
          </p:cNvPr>
          <p:cNvPicPr>
            <a:picLocks noChangeAspect="1"/>
          </p:cNvPicPr>
          <p:nvPr/>
        </p:nvPicPr>
        <p:blipFill>
          <a:blip r:embed="rId2"/>
          <a:stretch>
            <a:fillRect/>
          </a:stretch>
        </p:blipFill>
        <p:spPr>
          <a:xfrm>
            <a:off x="6710875" y="2892332"/>
            <a:ext cx="1262044" cy="785623"/>
          </a:xfrm>
          <a:prstGeom prst="rect">
            <a:avLst/>
          </a:prstGeom>
        </p:spPr>
      </p:pic>
      <p:cxnSp>
        <p:nvCxnSpPr>
          <p:cNvPr id="16" name="直線コネクタ 15">
            <a:extLst>
              <a:ext uri="{FF2B5EF4-FFF2-40B4-BE49-F238E27FC236}">
                <a16:creationId xmlns:a16="http://schemas.microsoft.com/office/drawing/2014/main" id="{98EFC92B-9DF3-4D15-8882-1B0CCB3F0DE3}"/>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7" y="5307847"/>
            <a:ext cx="1328985" cy="1328985"/>
          </a:xfrm>
          <a:prstGeom prst="rect">
            <a:avLst/>
          </a:prstGeom>
        </p:spPr>
      </p:pic>
      <p:sp>
        <p:nvSpPr>
          <p:cNvPr id="11" name="正方形/長方形 10">
            <a:extLst>
              <a:ext uri="{FF2B5EF4-FFF2-40B4-BE49-F238E27FC236}">
                <a16:creationId xmlns:a16="http://schemas.microsoft.com/office/drawing/2014/main" id="{8D34E7C5-6AD8-704F-BFAC-9F63431852F1}"/>
              </a:ext>
            </a:extLst>
          </p:cNvPr>
          <p:cNvSpPr/>
          <p:nvPr/>
        </p:nvSpPr>
        <p:spPr>
          <a:xfrm>
            <a:off x="8586592" y="6408000"/>
            <a:ext cx="549865"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6</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
        <p:nvSpPr>
          <p:cNvPr id="13" name="テキスト ボックス 17">
            <a:extLst>
              <a:ext uri="{FF2B5EF4-FFF2-40B4-BE49-F238E27FC236}">
                <a16:creationId xmlns:a16="http://schemas.microsoft.com/office/drawing/2014/main" id="{9866431A-0412-5048-B68D-7988E124F08D}"/>
              </a:ext>
            </a:extLst>
          </p:cNvPr>
          <p:cNvSpPr txBox="1">
            <a:spLocks noChangeArrowheads="1"/>
          </p:cNvSpPr>
          <p:nvPr/>
        </p:nvSpPr>
        <p:spPr bwMode="auto">
          <a:xfrm>
            <a:off x="259052" y="221168"/>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rPr>
              <a:t>２</a:t>
            </a:r>
            <a:r>
              <a:rPr lang="en-US" altLang="ja-JP" sz="2800" dirty="0">
                <a:latin typeface="+mn-ea"/>
                <a:ea typeface="+mn-ea"/>
              </a:rPr>
              <a:t>. </a:t>
            </a:r>
            <a:r>
              <a:rPr lang="ja-JP" altLang="ja-JP" sz="2800" dirty="0">
                <a:latin typeface="+mn-ea"/>
                <a:ea typeface="+mn-ea"/>
              </a:rPr>
              <a:t>これまでの</a:t>
            </a:r>
            <a:r>
              <a:rPr lang="ja-JP" altLang="en-US" sz="2800" dirty="0">
                <a:latin typeface="+mn-ea"/>
                <a:ea typeface="+mn-ea"/>
              </a:rPr>
              <a:t>取組み</a:t>
            </a:r>
            <a:endParaRPr lang="ja-JP" altLang="ja-JP" sz="2800" dirty="0">
              <a:latin typeface="+mn-ea"/>
              <a:ea typeface="+mn-ea"/>
            </a:endParaRPr>
          </a:p>
        </p:txBody>
      </p:sp>
    </p:spTree>
    <p:extLst>
      <p:ext uri="{BB962C8B-B14F-4D97-AF65-F5344CB8AC3E}">
        <p14:creationId xmlns:p14="http://schemas.microsoft.com/office/powerpoint/2010/main" val="49586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D0C407C5-1454-6C45-AB39-FB7202A33CE2}"/>
              </a:ext>
            </a:extLst>
          </p:cNvPr>
          <p:cNvSpPr/>
          <p:nvPr/>
        </p:nvSpPr>
        <p:spPr>
          <a:xfrm>
            <a:off x="7684053" y="3324606"/>
            <a:ext cx="1330203" cy="846177"/>
          </a:xfrm>
          <a:prstGeom prst="roundRect">
            <a:avLst/>
          </a:prstGeom>
          <a:solidFill>
            <a:srgbClr val="F9B6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4A8B0538-32CC-9A48-92A7-C181569A1150}"/>
              </a:ext>
            </a:extLst>
          </p:cNvPr>
          <p:cNvSpPr txBox="1"/>
          <p:nvPr/>
        </p:nvSpPr>
        <p:spPr>
          <a:xfrm>
            <a:off x="7791710" y="3435949"/>
            <a:ext cx="1114887" cy="646331"/>
          </a:xfrm>
          <a:prstGeom prst="rect">
            <a:avLst/>
          </a:prstGeom>
          <a:noFill/>
        </p:spPr>
        <p:txBody>
          <a:bodyPr wrap="square">
            <a:spAutoFit/>
          </a:bodyPr>
          <a:lstStyle/>
          <a:p>
            <a:r>
              <a:rPr kumimoji="1" lang="ja-JP" altLang="en-US">
                <a:latin typeface="+mn-ea"/>
              </a:rPr>
              <a:t>サミット</a:t>
            </a:r>
            <a:endParaRPr kumimoji="1" lang="en-US" altLang="ja-JP" dirty="0">
              <a:latin typeface="+mn-ea"/>
            </a:endParaRPr>
          </a:p>
          <a:p>
            <a:r>
              <a:rPr kumimoji="1" lang="ja-JP" altLang="en-US">
                <a:latin typeface="+mn-ea"/>
              </a:rPr>
              <a:t>推進本部</a:t>
            </a:r>
            <a:endParaRPr kumimoji="1" lang="en-US" altLang="ja-JP" dirty="0">
              <a:latin typeface="+mn-ea"/>
              <a:ea typeface="+mn-ea"/>
            </a:endParaRPr>
          </a:p>
        </p:txBody>
      </p:sp>
      <p:sp>
        <p:nvSpPr>
          <p:cNvPr id="75" name="テキスト ボックス 74">
            <a:extLst>
              <a:ext uri="{FF2B5EF4-FFF2-40B4-BE49-F238E27FC236}">
                <a16:creationId xmlns:a16="http://schemas.microsoft.com/office/drawing/2014/main" id="{C60C462F-79CF-499E-88F4-B85E565451F3}"/>
              </a:ext>
            </a:extLst>
          </p:cNvPr>
          <p:cNvSpPr txBox="1"/>
          <p:nvPr/>
        </p:nvSpPr>
        <p:spPr>
          <a:xfrm>
            <a:off x="3941290" y="1596549"/>
            <a:ext cx="608323" cy="338554"/>
          </a:xfrm>
          <a:prstGeom prst="rect">
            <a:avLst/>
          </a:prstGeom>
          <a:noFill/>
          <a:ln w="12700">
            <a:solidFill>
              <a:schemeClr val="tx1"/>
            </a:solidFill>
          </a:ln>
        </p:spPr>
        <p:txBody>
          <a:bodyPr wrap="square" rtlCol="0">
            <a:spAutoFit/>
          </a:bodyPr>
          <a:lstStyle/>
          <a:p>
            <a:r>
              <a:rPr kumimoji="1" lang="ja-JP" altLang="en-US" sz="1600" b="1" dirty="0">
                <a:latin typeface="+mn-ea"/>
              </a:rPr>
              <a:t>強化</a:t>
            </a:r>
          </a:p>
        </p:txBody>
      </p:sp>
      <p:sp>
        <p:nvSpPr>
          <p:cNvPr id="76" name="テキスト ボックス 75">
            <a:extLst>
              <a:ext uri="{FF2B5EF4-FFF2-40B4-BE49-F238E27FC236}">
                <a16:creationId xmlns:a16="http://schemas.microsoft.com/office/drawing/2014/main" id="{C60C462F-79CF-499E-88F4-B85E565451F3}"/>
              </a:ext>
            </a:extLst>
          </p:cNvPr>
          <p:cNvSpPr txBox="1"/>
          <p:nvPr/>
        </p:nvSpPr>
        <p:spPr>
          <a:xfrm>
            <a:off x="8025022" y="4479278"/>
            <a:ext cx="608323" cy="338554"/>
          </a:xfrm>
          <a:prstGeom prst="rect">
            <a:avLst/>
          </a:prstGeom>
          <a:noFill/>
          <a:ln w="12700">
            <a:solidFill>
              <a:schemeClr val="tx1"/>
            </a:solidFill>
          </a:ln>
        </p:spPr>
        <p:txBody>
          <a:bodyPr wrap="square" rtlCol="0">
            <a:spAutoFit/>
          </a:bodyPr>
          <a:lstStyle/>
          <a:p>
            <a:r>
              <a:rPr kumimoji="1" lang="ja-JP" altLang="en-US" sz="1600" b="1" dirty="0">
                <a:latin typeface="+mn-ea"/>
              </a:rPr>
              <a:t>強化</a:t>
            </a:r>
          </a:p>
        </p:txBody>
      </p:sp>
      <p:sp>
        <p:nvSpPr>
          <p:cNvPr id="77" name="テキスト ボックス 76">
            <a:extLst>
              <a:ext uri="{FF2B5EF4-FFF2-40B4-BE49-F238E27FC236}">
                <a16:creationId xmlns:a16="http://schemas.microsoft.com/office/drawing/2014/main" id="{C60C462F-79CF-499E-88F4-B85E565451F3}"/>
              </a:ext>
            </a:extLst>
          </p:cNvPr>
          <p:cNvSpPr txBox="1"/>
          <p:nvPr/>
        </p:nvSpPr>
        <p:spPr>
          <a:xfrm>
            <a:off x="6018769" y="4529023"/>
            <a:ext cx="608323" cy="338554"/>
          </a:xfrm>
          <a:prstGeom prst="rect">
            <a:avLst/>
          </a:prstGeom>
          <a:noFill/>
          <a:ln w="12700">
            <a:solidFill>
              <a:schemeClr val="tx1"/>
            </a:solidFill>
          </a:ln>
        </p:spPr>
        <p:txBody>
          <a:bodyPr wrap="square" rtlCol="0">
            <a:spAutoFit/>
          </a:bodyPr>
          <a:lstStyle/>
          <a:p>
            <a:r>
              <a:rPr kumimoji="1" lang="ja-JP" altLang="en-US" sz="1600" b="1" dirty="0">
                <a:latin typeface="+mn-ea"/>
              </a:rPr>
              <a:t>強化</a:t>
            </a:r>
          </a:p>
        </p:txBody>
      </p:sp>
      <p:sp>
        <p:nvSpPr>
          <p:cNvPr id="78" name="テキスト ボックス 77">
            <a:extLst>
              <a:ext uri="{FF2B5EF4-FFF2-40B4-BE49-F238E27FC236}">
                <a16:creationId xmlns:a16="http://schemas.microsoft.com/office/drawing/2014/main" id="{C60C462F-79CF-499E-88F4-B85E565451F3}"/>
              </a:ext>
            </a:extLst>
          </p:cNvPr>
          <p:cNvSpPr txBox="1"/>
          <p:nvPr/>
        </p:nvSpPr>
        <p:spPr>
          <a:xfrm>
            <a:off x="4020259" y="4529023"/>
            <a:ext cx="608323" cy="338554"/>
          </a:xfrm>
          <a:prstGeom prst="rect">
            <a:avLst/>
          </a:prstGeom>
          <a:noFill/>
          <a:ln w="12700">
            <a:solidFill>
              <a:schemeClr val="tx1"/>
            </a:solidFill>
          </a:ln>
        </p:spPr>
        <p:txBody>
          <a:bodyPr wrap="square" rtlCol="0">
            <a:spAutoFit/>
          </a:bodyPr>
          <a:lstStyle/>
          <a:p>
            <a:r>
              <a:rPr kumimoji="1" lang="ja-JP" altLang="en-US" sz="1600" b="1" dirty="0">
                <a:latin typeface="+mn-ea"/>
              </a:rPr>
              <a:t>強化</a:t>
            </a:r>
          </a:p>
        </p:txBody>
      </p:sp>
      <p:sp>
        <p:nvSpPr>
          <p:cNvPr id="79" name="テキスト ボックス 78">
            <a:extLst>
              <a:ext uri="{FF2B5EF4-FFF2-40B4-BE49-F238E27FC236}">
                <a16:creationId xmlns:a16="http://schemas.microsoft.com/office/drawing/2014/main" id="{C60C462F-79CF-499E-88F4-B85E565451F3}"/>
              </a:ext>
            </a:extLst>
          </p:cNvPr>
          <p:cNvSpPr txBox="1"/>
          <p:nvPr/>
        </p:nvSpPr>
        <p:spPr>
          <a:xfrm>
            <a:off x="2021749" y="4549850"/>
            <a:ext cx="608323" cy="338554"/>
          </a:xfrm>
          <a:prstGeom prst="rect">
            <a:avLst/>
          </a:prstGeom>
          <a:noFill/>
          <a:ln w="12700">
            <a:solidFill>
              <a:schemeClr val="tx1"/>
            </a:solidFill>
          </a:ln>
        </p:spPr>
        <p:txBody>
          <a:bodyPr wrap="square" rtlCol="0">
            <a:spAutoFit/>
          </a:bodyPr>
          <a:lstStyle/>
          <a:p>
            <a:r>
              <a:rPr kumimoji="1" lang="ja-JP" altLang="en-US" sz="1600" b="1" dirty="0">
                <a:latin typeface="+mn-ea"/>
              </a:rPr>
              <a:t>強化</a:t>
            </a:r>
          </a:p>
        </p:txBody>
      </p:sp>
      <p:sp>
        <p:nvSpPr>
          <p:cNvPr id="80" name="テキスト ボックス 79">
            <a:extLst>
              <a:ext uri="{FF2B5EF4-FFF2-40B4-BE49-F238E27FC236}">
                <a16:creationId xmlns:a16="http://schemas.microsoft.com/office/drawing/2014/main" id="{C60C462F-79CF-499E-88F4-B85E565451F3}"/>
              </a:ext>
            </a:extLst>
          </p:cNvPr>
          <p:cNvSpPr txBox="1"/>
          <p:nvPr/>
        </p:nvSpPr>
        <p:spPr>
          <a:xfrm>
            <a:off x="7992856" y="1590990"/>
            <a:ext cx="608323" cy="338554"/>
          </a:xfrm>
          <a:prstGeom prst="rect">
            <a:avLst/>
          </a:prstGeom>
          <a:noFill/>
          <a:ln w="12700">
            <a:solidFill>
              <a:schemeClr val="tx1"/>
            </a:solidFill>
          </a:ln>
        </p:spPr>
        <p:txBody>
          <a:bodyPr wrap="square" rtlCol="0">
            <a:spAutoFit/>
          </a:bodyPr>
          <a:lstStyle/>
          <a:p>
            <a:r>
              <a:rPr kumimoji="1" lang="ja-JP" altLang="en-US" sz="1600" b="1" dirty="0">
                <a:latin typeface="+mn-ea"/>
              </a:rPr>
              <a:t>強化</a:t>
            </a:r>
          </a:p>
        </p:txBody>
      </p:sp>
      <p:sp>
        <p:nvSpPr>
          <p:cNvPr id="81" name="テキスト ボックス 80">
            <a:extLst>
              <a:ext uri="{FF2B5EF4-FFF2-40B4-BE49-F238E27FC236}">
                <a16:creationId xmlns:a16="http://schemas.microsoft.com/office/drawing/2014/main" id="{C60C462F-79CF-499E-88F4-B85E565451F3}"/>
              </a:ext>
            </a:extLst>
          </p:cNvPr>
          <p:cNvSpPr txBox="1"/>
          <p:nvPr/>
        </p:nvSpPr>
        <p:spPr>
          <a:xfrm>
            <a:off x="5976882" y="1596549"/>
            <a:ext cx="608323" cy="338554"/>
          </a:xfrm>
          <a:prstGeom prst="rect">
            <a:avLst/>
          </a:prstGeom>
          <a:noFill/>
          <a:ln w="12700">
            <a:solidFill>
              <a:schemeClr val="tx1"/>
            </a:solidFill>
          </a:ln>
        </p:spPr>
        <p:txBody>
          <a:bodyPr wrap="square" rtlCol="0">
            <a:spAutoFit/>
          </a:bodyPr>
          <a:lstStyle/>
          <a:p>
            <a:r>
              <a:rPr kumimoji="1" lang="ja-JP" altLang="en-US" sz="1600" b="1" dirty="0">
                <a:latin typeface="+mn-ea"/>
              </a:rPr>
              <a:t>強化</a:t>
            </a:r>
          </a:p>
        </p:txBody>
      </p:sp>
      <p:sp>
        <p:nvSpPr>
          <p:cNvPr id="73" name="楕円 72"/>
          <p:cNvSpPr/>
          <p:nvPr/>
        </p:nvSpPr>
        <p:spPr>
          <a:xfrm>
            <a:off x="1698455" y="3384522"/>
            <a:ext cx="5650685" cy="78827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角丸四角形 64"/>
          <p:cNvSpPr/>
          <p:nvPr/>
        </p:nvSpPr>
        <p:spPr>
          <a:xfrm>
            <a:off x="691106" y="4780689"/>
            <a:ext cx="1946818" cy="734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角丸四角形 65"/>
          <p:cNvSpPr/>
          <p:nvPr/>
        </p:nvSpPr>
        <p:spPr>
          <a:xfrm>
            <a:off x="4686508" y="4763456"/>
            <a:ext cx="1946818" cy="734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角丸四角形 66"/>
          <p:cNvSpPr/>
          <p:nvPr/>
        </p:nvSpPr>
        <p:spPr>
          <a:xfrm>
            <a:off x="2686963" y="4772148"/>
            <a:ext cx="1946818" cy="734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角丸四角形 67"/>
          <p:cNvSpPr/>
          <p:nvPr/>
        </p:nvSpPr>
        <p:spPr>
          <a:xfrm>
            <a:off x="652816" y="1850213"/>
            <a:ext cx="1946818" cy="9054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角丸四角形 68"/>
          <p:cNvSpPr/>
          <p:nvPr/>
        </p:nvSpPr>
        <p:spPr>
          <a:xfrm>
            <a:off x="6654361" y="1824519"/>
            <a:ext cx="1946818" cy="90541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角丸四角形 69"/>
          <p:cNvSpPr/>
          <p:nvPr/>
        </p:nvSpPr>
        <p:spPr>
          <a:xfrm>
            <a:off x="4638014" y="1833266"/>
            <a:ext cx="1946818" cy="90541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角丸四角形 70"/>
          <p:cNvSpPr/>
          <p:nvPr/>
        </p:nvSpPr>
        <p:spPr>
          <a:xfrm>
            <a:off x="2637260" y="1850213"/>
            <a:ext cx="1946818" cy="90541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角丸四角形 71"/>
          <p:cNvSpPr/>
          <p:nvPr/>
        </p:nvSpPr>
        <p:spPr>
          <a:xfrm>
            <a:off x="6690217" y="4754381"/>
            <a:ext cx="1946818" cy="734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7"/>
          <p:cNvSpPr txBox="1">
            <a:spLocks noChangeArrowheads="1"/>
          </p:cNvSpPr>
          <p:nvPr/>
        </p:nvSpPr>
        <p:spPr bwMode="auto">
          <a:xfrm>
            <a:off x="343648" y="1199298"/>
            <a:ext cx="83602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a:latin typeface="+mn-ea"/>
                <a:ea typeface="+mn-ea"/>
                <a:cs typeface="Meiryo UI" pitchFamily="50" charset="-128"/>
              </a:rPr>
              <a:t>○</a:t>
            </a:r>
            <a:r>
              <a:rPr lang="en-US" altLang="ja-JP" sz="2000" b="1" dirty="0">
                <a:latin typeface="+mn-ea"/>
                <a:ea typeface="+mn-ea"/>
                <a:cs typeface="HG丸ｺﾞｼｯｸM-PRO"/>
              </a:rPr>
              <a:t>G20</a:t>
            </a:r>
            <a:r>
              <a:rPr lang="ja-JP" altLang="en-US" sz="2000" b="1" dirty="0">
                <a:latin typeface="+mn-ea"/>
                <a:ea typeface="+mn-ea"/>
                <a:cs typeface="HG丸ｺﾞｼｯｸM-PRO"/>
              </a:rPr>
              <a:t>大阪サミットにおける感染症強化サーベイランス</a:t>
            </a:r>
            <a:r>
              <a:rPr lang="ja-JP" altLang="en-US" sz="2000" b="1">
                <a:latin typeface="+mn-ea"/>
                <a:ea typeface="+mn-ea"/>
                <a:cs typeface="HG丸ｺﾞｼｯｸM-PRO"/>
              </a:rPr>
              <a:t>の実施</a:t>
            </a:r>
            <a:endParaRPr lang="en-US" altLang="ja-JP" sz="2000" b="1" dirty="0">
              <a:latin typeface="+mn-ea"/>
              <a:ea typeface="+mn-ea"/>
              <a:cs typeface="HG丸ｺﾞｼｯｸM-PRO"/>
            </a:endParaRPr>
          </a:p>
        </p:txBody>
      </p:sp>
      <p:sp>
        <p:nvSpPr>
          <p:cNvPr id="5" name="正方形/長方形 4">
            <a:extLst>
              <a:ext uri="{FF2B5EF4-FFF2-40B4-BE49-F238E27FC236}">
                <a16:creationId xmlns:a16="http://schemas.microsoft.com/office/drawing/2014/main" id="{E18E7B0C-EA10-4AAD-9025-787680658CB5}"/>
              </a:ext>
            </a:extLst>
          </p:cNvPr>
          <p:cNvSpPr/>
          <p:nvPr/>
        </p:nvSpPr>
        <p:spPr>
          <a:xfrm>
            <a:off x="2342606" y="3601290"/>
            <a:ext cx="4711178" cy="369332"/>
          </a:xfrm>
          <a:prstGeom prst="rect">
            <a:avLst/>
          </a:prstGeom>
        </p:spPr>
        <p:txBody>
          <a:bodyPr wrap="square">
            <a:spAutoFit/>
          </a:bodyPr>
          <a:lstStyle/>
          <a:p>
            <a:r>
              <a:rPr lang="en-US" altLang="ja-JP" dirty="0">
                <a:latin typeface="+mn-ea"/>
                <a:cs typeface="HG丸ｺﾞｼｯｸM-PRO"/>
              </a:rPr>
              <a:t>G20</a:t>
            </a:r>
            <a:r>
              <a:rPr lang="ja-JP" altLang="en-US" dirty="0">
                <a:latin typeface="+mn-ea"/>
                <a:cs typeface="HG丸ｺﾞｼｯｸM-PRO"/>
              </a:rPr>
              <a:t>大阪サミット感染症情報解析センター</a:t>
            </a:r>
            <a:endParaRPr lang="en-US" altLang="ja-JP" dirty="0">
              <a:latin typeface="+mn-ea"/>
              <a:cs typeface="HG丸ｺﾞｼｯｸM-PRO"/>
            </a:endParaRPr>
          </a:p>
        </p:txBody>
      </p:sp>
      <p:sp>
        <p:nvSpPr>
          <p:cNvPr id="18" name="正方形/長方形 17">
            <a:extLst>
              <a:ext uri="{FF2B5EF4-FFF2-40B4-BE49-F238E27FC236}">
                <a16:creationId xmlns:a16="http://schemas.microsoft.com/office/drawing/2014/main" id="{85ECFDF6-C419-4765-900D-301F24B0EDFB}"/>
              </a:ext>
            </a:extLst>
          </p:cNvPr>
          <p:cNvSpPr/>
          <p:nvPr/>
        </p:nvSpPr>
        <p:spPr>
          <a:xfrm>
            <a:off x="4658313" y="2029283"/>
            <a:ext cx="1800493" cy="646331"/>
          </a:xfrm>
          <a:prstGeom prst="rect">
            <a:avLst/>
          </a:prstGeom>
        </p:spPr>
        <p:txBody>
          <a:bodyPr wrap="none">
            <a:spAutoFit/>
          </a:bodyPr>
          <a:lstStyle/>
          <a:p>
            <a:pPr algn="ctr"/>
            <a:r>
              <a:rPr lang="ja-JP" altLang="en-US" dirty="0">
                <a:latin typeface="+mn-ea"/>
                <a:cs typeface="HG丸ｺﾞｼｯｸM-PRO"/>
              </a:rPr>
              <a:t>医療機関</a:t>
            </a:r>
            <a:endParaRPr lang="en-US" altLang="ja-JP" dirty="0">
              <a:latin typeface="+mn-ea"/>
              <a:cs typeface="HG丸ｺﾞｼｯｸM-PRO"/>
            </a:endParaRPr>
          </a:p>
          <a:p>
            <a:pPr algn="ctr"/>
            <a:r>
              <a:rPr lang="ja-JP" altLang="en-US" dirty="0">
                <a:latin typeface="+mn-ea"/>
              </a:rPr>
              <a:t>サーベイランス</a:t>
            </a:r>
          </a:p>
        </p:txBody>
      </p:sp>
      <p:sp>
        <p:nvSpPr>
          <p:cNvPr id="16" name="正方形/長方形 15">
            <a:extLst>
              <a:ext uri="{FF2B5EF4-FFF2-40B4-BE49-F238E27FC236}">
                <a16:creationId xmlns:a16="http://schemas.microsoft.com/office/drawing/2014/main" id="{3D0D9546-CAB1-45C2-9D03-EF976DC6EABD}"/>
              </a:ext>
            </a:extLst>
          </p:cNvPr>
          <p:cNvSpPr/>
          <p:nvPr/>
        </p:nvSpPr>
        <p:spPr>
          <a:xfrm>
            <a:off x="2711494" y="1890783"/>
            <a:ext cx="1800493" cy="923330"/>
          </a:xfrm>
          <a:prstGeom prst="rect">
            <a:avLst/>
          </a:prstGeom>
        </p:spPr>
        <p:txBody>
          <a:bodyPr wrap="none">
            <a:spAutoFit/>
          </a:bodyPr>
          <a:lstStyle/>
          <a:p>
            <a:pPr algn="ctr"/>
            <a:r>
              <a:rPr lang="ja-JP" altLang="en-US" dirty="0">
                <a:latin typeface="+mn-ea"/>
                <a:cs typeface="HG丸ｺﾞｼｯｸM-PRO"/>
              </a:rPr>
              <a:t>早期対応が</a:t>
            </a:r>
            <a:endParaRPr lang="en-US" altLang="ja-JP" dirty="0">
              <a:latin typeface="+mn-ea"/>
              <a:cs typeface="HG丸ｺﾞｼｯｸM-PRO"/>
            </a:endParaRPr>
          </a:p>
          <a:p>
            <a:pPr algn="ctr"/>
            <a:r>
              <a:rPr lang="ja-JP" altLang="en-US" dirty="0">
                <a:latin typeface="+mn-ea"/>
              </a:rPr>
              <a:t>必要な疾患の</a:t>
            </a:r>
            <a:endParaRPr lang="en-US" altLang="ja-JP" dirty="0">
              <a:latin typeface="+mn-ea"/>
            </a:endParaRPr>
          </a:p>
          <a:p>
            <a:pPr algn="ctr"/>
            <a:r>
              <a:rPr lang="ja-JP" altLang="en-US" dirty="0">
                <a:latin typeface="+mn-ea"/>
              </a:rPr>
              <a:t>サーベイランス</a:t>
            </a:r>
          </a:p>
        </p:txBody>
      </p:sp>
      <p:sp>
        <p:nvSpPr>
          <p:cNvPr id="14" name="正方形/長方形 13">
            <a:extLst>
              <a:ext uri="{FF2B5EF4-FFF2-40B4-BE49-F238E27FC236}">
                <a16:creationId xmlns:a16="http://schemas.microsoft.com/office/drawing/2014/main" id="{E4205391-94AC-46A9-9008-965DDF77CF2F}"/>
              </a:ext>
            </a:extLst>
          </p:cNvPr>
          <p:cNvSpPr/>
          <p:nvPr/>
        </p:nvSpPr>
        <p:spPr>
          <a:xfrm>
            <a:off x="733145" y="1890783"/>
            <a:ext cx="1800494" cy="923330"/>
          </a:xfrm>
          <a:prstGeom prst="rect">
            <a:avLst/>
          </a:prstGeom>
          <a:effectLst/>
        </p:spPr>
        <p:txBody>
          <a:bodyPr wrap="none">
            <a:spAutoFit/>
          </a:bodyPr>
          <a:lstStyle/>
          <a:p>
            <a:pPr algn="ctr"/>
            <a:r>
              <a:rPr lang="ja-JP" altLang="en-US" dirty="0">
                <a:latin typeface="+mn-ea"/>
                <a:cs typeface="HG丸ｺﾞｼｯｸM-PRO"/>
              </a:rPr>
              <a:t>感染症</a:t>
            </a:r>
            <a:endParaRPr lang="en-US" altLang="ja-JP" dirty="0">
              <a:latin typeface="+mn-ea"/>
              <a:cs typeface="HG丸ｺﾞｼｯｸM-PRO"/>
            </a:endParaRPr>
          </a:p>
          <a:p>
            <a:pPr algn="ctr"/>
            <a:r>
              <a:rPr lang="ja-JP" altLang="en-US" dirty="0">
                <a:latin typeface="+mn-ea"/>
              </a:rPr>
              <a:t>発生動向調査</a:t>
            </a:r>
            <a:endParaRPr lang="en-US" altLang="ja-JP" dirty="0">
              <a:latin typeface="+mn-ea"/>
            </a:endParaRPr>
          </a:p>
          <a:p>
            <a:pPr algn="ctr"/>
            <a:r>
              <a:rPr lang="ja-JP" altLang="en-US" dirty="0">
                <a:latin typeface="+mn-ea"/>
              </a:rPr>
              <a:t>（全数・定点）</a:t>
            </a:r>
          </a:p>
        </p:txBody>
      </p:sp>
      <p:sp>
        <p:nvSpPr>
          <p:cNvPr id="12" name="正方形/長方形 11">
            <a:extLst>
              <a:ext uri="{FF2B5EF4-FFF2-40B4-BE49-F238E27FC236}">
                <a16:creationId xmlns:a16="http://schemas.microsoft.com/office/drawing/2014/main" id="{CE29DC0A-4EE2-4B17-9398-05A29785CCA7}"/>
              </a:ext>
            </a:extLst>
          </p:cNvPr>
          <p:cNvSpPr/>
          <p:nvPr/>
        </p:nvSpPr>
        <p:spPr>
          <a:xfrm>
            <a:off x="6731254" y="2029283"/>
            <a:ext cx="1800493" cy="646331"/>
          </a:xfrm>
          <a:prstGeom prst="rect">
            <a:avLst/>
          </a:prstGeom>
        </p:spPr>
        <p:txBody>
          <a:bodyPr wrap="none">
            <a:spAutoFit/>
          </a:bodyPr>
          <a:lstStyle/>
          <a:p>
            <a:pPr algn="ctr"/>
            <a:r>
              <a:rPr lang="ja-JP" altLang="en-US" dirty="0">
                <a:latin typeface="+mn-ea"/>
                <a:cs typeface="HG丸ｺﾞｼｯｸM-PRO"/>
              </a:rPr>
              <a:t>救急搬送</a:t>
            </a:r>
            <a:endParaRPr lang="en-US" altLang="ja-JP" dirty="0">
              <a:latin typeface="+mn-ea"/>
              <a:cs typeface="HG丸ｺﾞｼｯｸM-PRO"/>
            </a:endParaRPr>
          </a:p>
          <a:p>
            <a:pPr algn="ctr"/>
            <a:r>
              <a:rPr lang="ja-JP" altLang="en-US" dirty="0">
                <a:latin typeface="+mn-ea"/>
              </a:rPr>
              <a:t>サーベイランス</a:t>
            </a:r>
          </a:p>
        </p:txBody>
      </p:sp>
      <p:sp>
        <p:nvSpPr>
          <p:cNvPr id="31" name="正方形/長方形 30">
            <a:extLst>
              <a:ext uri="{FF2B5EF4-FFF2-40B4-BE49-F238E27FC236}">
                <a16:creationId xmlns:a16="http://schemas.microsoft.com/office/drawing/2014/main" id="{895BCA05-5EF7-4556-96FF-A1CD475436A4}"/>
              </a:ext>
            </a:extLst>
          </p:cNvPr>
          <p:cNvSpPr/>
          <p:nvPr/>
        </p:nvSpPr>
        <p:spPr>
          <a:xfrm>
            <a:off x="4773930" y="4817643"/>
            <a:ext cx="1800493" cy="646331"/>
          </a:xfrm>
          <a:prstGeom prst="rect">
            <a:avLst/>
          </a:prstGeom>
        </p:spPr>
        <p:txBody>
          <a:bodyPr wrap="none">
            <a:spAutoFit/>
          </a:bodyPr>
          <a:lstStyle/>
          <a:p>
            <a:pPr algn="ctr"/>
            <a:r>
              <a:rPr lang="ja-JP" altLang="en-US" dirty="0">
                <a:latin typeface="+mn-ea"/>
                <a:cs typeface="HG丸ｺﾞｼｯｸM-PRO"/>
              </a:rPr>
              <a:t>薬局</a:t>
            </a:r>
            <a:endParaRPr lang="en-US" altLang="ja-JP" dirty="0">
              <a:latin typeface="+mn-ea"/>
              <a:cs typeface="HG丸ｺﾞｼｯｸM-PRO"/>
            </a:endParaRPr>
          </a:p>
          <a:p>
            <a:pPr algn="ctr"/>
            <a:r>
              <a:rPr lang="ja-JP" altLang="en-US" dirty="0">
                <a:latin typeface="+mn-ea"/>
              </a:rPr>
              <a:t>サーベイランス</a:t>
            </a:r>
          </a:p>
        </p:txBody>
      </p:sp>
      <p:sp>
        <p:nvSpPr>
          <p:cNvPr id="29" name="正方形/長方形 28">
            <a:extLst>
              <a:ext uri="{FF2B5EF4-FFF2-40B4-BE49-F238E27FC236}">
                <a16:creationId xmlns:a16="http://schemas.microsoft.com/office/drawing/2014/main" id="{843F78F7-0FA0-43FF-ADA1-24A8DB24DE8A}"/>
              </a:ext>
            </a:extLst>
          </p:cNvPr>
          <p:cNvSpPr/>
          <p:nvPr/>
        </p:nvSpPr>
        <p:spPr>
          <a:xfrm>
            <a:off x="2711499" y="4817643"/>
            <a:ext cx="1800493" cy="646331"/>
          </a:xfrm>
          <a:prstGeom prst="rect">
            <a:avLst/>
          </a:prstGeom>
        </p:spPr>
        <p:txBody>
          <a:bodyPr wrap="none">
            <a:spAutoFit/>
          </a:bodyPr>
          <a:lstStyle/>
          <a:p>
            <a:pPr algn="ctr"/>
            <a:r>
              <a:rPr lang="ja-JP" altLang="en-US" dirty="0">
                <a:latin typeface="+mn-ea"/>
                <a:cs typeface="HG丸ｺﾞｼｯｸM-PRO"/>
              </a:rPr>
              <a:t>学校</a:t>
            </a:r>
            <a:endParaRPr lang="en-US" altLang="ja-JP" dirty="0">
              <a:latin typeface="+mn-ea"/>
              <a:cs typeface="HG丸ｺﾞｼｯｸM-PRO"/>
            </a:endParaRPr>
          </a:p>
          <a:p>
            <a:pPr algn="ctr"/>
            <a:r>
              <a:rPr lang="ja-JP" altLang="en-US" dirty="0">
                <a:latin typeface="+mn-ea"/>
              </a:rPr>
              <a:t>サーベイランス</a:t>
            </a:r>
          </a:p>
        </p:txBody>
      </p:sp>
      <p:sp>
        <p:nvSpPr>
          <p:cNvPr id="27" name="正方形/長方形 26">
            <a:extLst>
              <a:ext uri="{FF2B5EF4-FFF2-40B4-BE49-F238E27FC236}">
                <a16:creationId xmlns:a16="http://schemas.microsoft.com/office/drawing/2014/main" id="{1510470F-C967-418E-89DE-5601DCE308DE}"/>
              </a:ext>
            </a:extLst>
          </p:cNvPr>
          <p:cNvSpPr/>
          <p:nvPr/>
        </p:nvSpPr>
        <p:spPr>
          <a:xfrm>
            <a:off x="764679" y="4817643"/>
            <a:ext cx="1800494" cy="646331"/>
          </a:xfrm>
          <a:prstGeom prst="rect">
            <a:avLst/>
          </a:prstGeom>
          <a:effectLst/>
        </p:spPr>
        <p:txBody>
          <a:bodyPr wrap="none">
            <a:spAutoFit/>
          </a:bodyPr>
          <a:lstStyle/>
          <a:p>
            <a:pPr algn="ctr"/>
            <a:r>
              <a:rPr lang="ja-JP" altLang="en-US" dirty="0">
                <a:latin typeface="+mn-ea"/>
                <a:cs typeface="HG丸ｺﾞｼｯｸM-PRO"/>
              </a:rPr>
              <a:t>警察官</a:t>
            </a:r>
            <a:endParaRPr lang="en-US" altLang="ja-JP" dirty="0">
              <a:latin typeface="+mn-ea"/>
              <a:cs typeface="HG丸ｺﾞｼｯｸM-PRO"/>
            </a:endParaRPr>
          </a:p>
          <a:p>
            <a:pPr algn="ctr"/>
            <a:r>
              <a:rPr lang="ja-JP" altLang="en-US" dirty="0">
                <a:latin typeface="+mn-ea"/>
              </a:rPr>
              <a:t>サーベイランス</a:t>
            </a:r>
          </a:p>
        </p:txBody>
      </p:sp>
      <p:sp>
        <p:nvSpPr>
          <p:cNvPr id="25" name="正方形/長方形 24">
            <a:extLst>
              <a:ext uri="{FF2B5EF4-FFF2-40B4-BE49-F238E27FC236}">
                <a16:creationId xmlns:a16="http://schemas.microsoft.com/office/drawing/2014/main" id="{FF301F4B-950D-47AB-916E-F04A3D162F49}"/>
              </a:ext>
            </a:extLst>
          </p:cNvPr>
          <p:cNvSpPr/>
          <p:nvPr/>
        </p:nvSpPr>
        <p:spPr>
          <a:xfrm>
            <a:off x="6783807" y="4817643"/>
            <a:ext cx="1800493" cy="646331"/>
          </a:xfrm>
          <a:prstGeom prst="rect">
            <a:avLst/>
          </a:prstGeom>
        </p:spPr>
        <p:txBody>
          <a:bodyPr wrap="none">
            <a:spAutoFit/>
          </a:bodyPr>
          <a:lstStyle/>
          <a:p>
            <a:pPr algn="ctr"/>
            <a:r>
              <a:rPr lang="ja-JP" altLang="en-US" dirty="0">
                <a:latin typeface="+mn-ea"/>
                <a:cs typeface="HG丸ｺﾞｼｯｸM-PRO"/>
              </a:rPr>
              <a:t>メディア</a:t>
            </a:r>
            <a:endParaRPr lang="en-US" altLang="ja-JP" dirty="0">
              <a:latin typeface="+mn-ea"/>
              <a:cs typeface="HG丸ｺﾞｼｯｸM-PRO"/>
            </a:endParaRPr>
          </a:p>
          <a:p>
            <a:pPr algn="ctr"/>
            <a:r>
              <a:rPr lang="ja-JP" altLang="en-US" dirty="0">
                <a:latin typeface="+mn-ea"/>
              </a:rPr>
              <a:t>サーベイランス</a:t>
            </a:r>
          </a:p>
        </p:txBody>
      </p:sp>
      <p:cxnSp>
        <p:nvCxnSpPr>
          <p:cNvPr id="32" name="直線矢印コネクタ 31">
            <a:extLst>
              <a:ext uri="{FF2B5EF4-FFF2-40B4-BE49-F238E27FC236}">
                <a16:creationId xmlns:a16="http://schemas.microsoft.com/office/drawing/2014/main" id="{9ACCF740-93ED-404B-85B9-09D776420ADA}"/>
              </a:ext>
            </a:extLst>
          </p:cNvPr>
          <p:cNvCxnSpPr/>
          <p:nvPr/>
        </p:nvCxnSpPr>
        <p:spPr>
          <a:xfrm>
            <a:off x="1763640" y="2865308"/>
            <a:ext cx="947854" cy="5167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3" name="直線矢印コネクタ 32">
            <a:extLst>
              <a:ext uri="{FF2B5EF4-FFF2-40B4-BE49-F238E27FC236}">
                <a16:creationId xmlns:a16="http://schemas.microsoft.com/office/drawing/2014/main" id="{50D58380-7E50-4FDA-BA61-F15BB6800B80}"/>
              </a:ext>
            </a:extLst>
          </p:cNvPr>
          <p:cNvCxnSpPr>
            <a:cxnSpLocks/>
          </p:cNvCxnSpPr>
          <p:nvPr/>
        </p:nvCxnSpPr>
        <p:spPr>
          <a:xfrm flipH="1">
            <a:off x="6470629" y="2851588"/>
            <a:ext cx="947854" cy="5167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4" name="直線矢印コネクタ 33">
            <a:extLst>
              <a:ext uri="{FF2B5EF4-FFF2-40B4-BE49-F238E27FC236}">
                <a16:creationId xmlns:a16="http://schemas.microsoft.com/office/drawing/2014/main" id="{C2C658AE-1220-46EE-830F-5288D11E670A}"/>
              </a:ext>
            </a:extLst>
          </p:cNvPr>
          <p:cNvCxnSpPr>
            <a:cxnSpLocks/>
          </p:cNvCxnSpPr>
          <p:nvPr/>
        </p:nvCxnSpPr>
        <p:spPr>
          <a:xfrm flipV="1">
            <a:off x="1739109" y="4170783"/>
            <a:ext cx="947854" cy="5167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B9E1B56D-4C46-4F71-8285-E52AE71A64B4}"/>
              </a:ext>
            </a:extLst>
          </p:cNvPr>
          <p:cNvCxnSpPr>
            <a:cxnSpLocks/>
          </p:cNvCxnSpPr>
          <p:nvPr/>
        </p:nvCxnSpPr>
        <p:spPr>
          <a:xfrm flipH="1" flipV="1">
            <a:off x="6503601" y="4174758"/>
            <a:ext cx="947854" cy="5167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6" name="直線矢印コネクタ 35">
            <a:extLst>
              <a:ext uri="{FF2B5EF4-FFF2-40B4-BE49-F238E27FC236}">
                <a16:creationId xmlns:a16="http://schemas.microsoft.com/office/drawing/2014/main" id="{7EA84D2B-EEE5-4FA2-AE98-E05938BB33C3}"/>
              </a:ext>
            </a:extLst>
          </p:cNvPr>
          <p:cNvCxnSpPr>
            <a:cxnSpLocks/>
          </p:cNvCxnSpPr>
          <p:nvPr/>
        </p:nvCxnSpPr>
        <p:spPr>
          <a:xfrm>
            <a:off x="3660372" y="2939070"/>
            <a:ext cx="320610" cy="462059"/>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DF934BFC-AFC2-4EAE-8D56-6DADCDD4DE46}"/>
              </a:ext>
            </a:extLst>
          </p:cNvPr>
          <p:cNvCxnSpPr>
            <a:cxnSpLocks/>
          </p:cNvCxnSpPr>
          <p:nvPr/>
        </p:nvCxnSpPr>
        <p:spPr>
          <a:xfrm flipH="1">
            <a:off x="5124197" y="2935012"/>
            <a:ext cx="320610" cy="462059"/>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8" name="直線矢印コネクタ 37">
            <a:extLst>
              <a:ext uri="{FF2B5EF4-FFF2-40B4-BE49-F238E27FC236}">
                <a16:creationId xmlns:a16="http://schemas.microsoft.com/office/drawing/2014/main" id="{F827DDFA-586E-4866-9AB1-36E4D2D54B59}"/>
              </a:ext>
            </a:extLst>
          </p:cNvPr>
          <p:cNvCxnSpPr>
            <a:cxnSpLocks/>
          </p:cNvCxnSpPr>
          <p:nvPr/>
        </p:nvCxnSpPr>
        <p:spPr>
          <a:xfrm flipV="1">
            <a:off x="3660372" y="4159782"/>
            <a:ext cx="320610" cy="462059"/>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9" name="直線矢印コネクタ 38">
            <a:extLst>
              <a:ext uri="{FF2B5EF4-FFF2-40B4-BE49-F238E27FC236}">
                <a16:creationId xmlns:a16="http://schemas.microsoft.com/office/drawing/2014/main" id="{81D1FCD9-5C49-433C-9491-A1D4B866E1C8}"/>
              </a:ext>
            </a:extLst>
          </p:cNvPr>
          <p:cNvCxnSpPr>
            <a:cxnSpLocks/>
          </p:cNvCxnSpPr>
          <p:nvPr/>
        </p:nvCxnSpPr>
        <p:spPr>
          <a:xfrm flipH="1" flipV="1">
            <a:off x="5124197" y="4155724"/>
            <a:ext cx="320610" cy="462059"/>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43" name="正方形/長方形 42">
            <a:extLst>
              <a:ext uri="{FF2B5EF4-FFF2-40B4-BE49-F238E27FC236}">
                <a16:creationId xmlns:a16="http://schemas.microsoft.com/office/drawing/2014/main" id="{57B8D0C4-16C7-4D14-93FA-F303E78DD48D}"/>
              </a:ext>
            </a:extLst>
          </p:cNvPr>
          <p:cNvSpPr/>
          <p:nvPr/>
        </p:nvSpPr>
        <p:spPr>
          <a:xfrm>
            <a:off x="1130776" y="5771231"/>
            <a:ext cx="7055073" cy="369332"/>
          </a:xfrm>
          <a:prstGeom prst="rect">
            <a:avLst/>
          </a:prstGeom>
        </p:spPr>
        <p:txBody>
          <a:bodyPr wrap="square">
            <a:spAutoFit/>
          </a:bodyPr>
          <a:lstStyle/>
          <a:p>
            <a:r>
              <a:rPr lang="ja-JP" altLang="en-US" dirty="0">
                <a:latin typeface="+mn-ea"/>
              </a:rPr>
              <a:t>＜大阪の基幹感染症情報センターとして感染症予防対策に貢献＞</a:t>
            </a:r>
          </a:p>
        </p:txBody>
      </p:sp>
      <p:cxnSp>
        <p:nvCxnSpPr>
          <p:cNvPr id="62" name="直線コネクタ 61">
            <a:extLst>
              <a:ext uri="{FF2B5EF4-FFF2-40B4-BE49-F238E27FC236}">
                <a16:creationId xmlns:a16="http://schemas.microsoft.com/office/drawing/2014/main" id="{0868AE52-0985-C048-8962-03F118135D01}"/>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正方形/長方形 73">
            <a:extLst>
              <a:ext uri="{FF2B5EF4-FFF2-40B4-BE49-F238E27FC236}">
                <a16:creationId xmlns:a16="http://schemas.microsoft.com/office/drawing/2014/main" id="{CFB3C3D9-9EBF-D04E-BABA-819C78DA7C66}"/>
              </a:ext>
            </a:extLst>
          </p:cNvPr>
          <p:cNvSpPr/>
          <p:nvPr/>
        </p:nvSpPr>
        <p:spPr>
          <a:xfrm>
            <a:off x="8578841" y="0"/>
            <a:ext cx="549865"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7</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
        <p:nvSpPr>
          <p:cNvPr id="42" name="テキスト ボックス 41">
            <a:extLst>
              <a:ext uri="{FF2B5EF4-FFF2-40B4-BE49-F238E27FC236}">
                <a16:creationId xmlns:a16="http://schemas.microsoft.com/office/drawing/2014/main" id="{63C2C141-A42D-6F4F-A8AF-F453EE5C92F5}"/>
              </a:ext>
            </a:extLst>
          </p:cNvPr>
          <p:cNvSpPr txBox="1"/>
          <p:nvPr/>
        </p:nvSpPr>
        <p:spPr>
          <a:xfrm>
            <a:off x="109263" y="733042"/>
            <a:ext cx="4588932" cy="461665"/>
          </a:xfrm>
          <a:prstGeom prst="rect">
            <a:avLst/>
          </a:prstGeom>
          <a:noFill/>
        </p:spPr>
        <p:txBody>
          <a:bodyPr wrap="square">
            <a:spAutoFit/>
          </a:bodyPr>
          <a:lstStyle/>
          <a:p>
            <a:r>
              <a:rPr lang="en-US" altLang="ja-JP" sz="2400" dirty="0">
                <a:latin typeface="HGP創英角ｺﾞｼｯｸUB" panose="020B0900000000000000" pitchFamily="50" charset="-128"/>
                <a:ea typeface="HGP創英角ｺﾞｼｯｸUB" panose="020B0900000000000000" pitchFamily="50" charset="-128"/>
              </a:rPr>
              <a:t>(2)</a:t>
            </a:r>
            <a:r>
              <a:rPr lang="ja-JP" altLang="en-US" sz="2400">
                <a:latin typeface="HGPSoeiKakugothicUB" panose="020B0900000000000000" pitchFamily="34" charset="-128"/>
                <a:ea typeface="HGPSoeiKakugothicUB" panose="020B0900000000000000" pitchFamily="34" charset="-128"/>
              </a:rPr>
              <a:t>取組み事例～</a:t>
            </a:r>
            <a:r>
              <a:rPr lang="en-US" altLang="ja-JP" sz="2400" dirty="0">
                <a:latin typeface="HGPSoeiKakugothicUB" panose="020B0900000000000000" pitchFamily="34" charset="-128"/>
                <a:ea typeface="HGPSoeiKakugothicUB" panose="020B0900000000000000" pitchFamily="34" charset="-128"/>
              </a:rPr>
              <a:t>G20</a:t>
            </a:r>
            <a:r>
              <a:rPr lang="ja-JP" altLang="en-US" sz="2400">
                <a:latin typeface="HGPSoeiKakugothicUB" panose="020B0900000000000000" pitchFamily="34" charset="-128"/>
                <a:ea typeface="HGPSoeiKakugothicUB" panose="020B0900000000000000" pitchFamily="34" charset="-128"/>
              </a:rPr>
              <a:t>対応</a:t>
            </a:r>
            <a:r>
              <a:rPr lang="en-US" altLang="ja-JP" sz="2400" dirty="0">
                <a:latin typeface="HGPSoeiKakugothicUB" panose="020B0900000000000000" pitchFamily="34" charset="-128"/>
                <a:ea typeface="HGPSoeiKakugothicUB" panose="020B0900000000000000" pitchFamily="34" charset="-128"/>
              </a:rPr>
              <a:t> </a:t>
            </a:r>
            <a:endParaRPr lang="ja-JP" altLang="en-US" sz="2400">
              <a:latin typeface="HGPSoeiKakugothicUB" panose="020B0900000000000000" pitchFamily="34" charset="-128"/>
              <a:ea typeface="HGPSoeiKakugothicUB" panose="020B0900000000000000" pitchFamily="34" charset="-128"/>
            </a:endParaRPr>
          </a:p>
        </p:txBody>
      </p:sp>
      <p:sp>
        <p:nvSpPr>
          <p:cNvPr id="44" name="テキスト ボックス 17">
            <a:extLst>
              <a:ext uri="{FF2B5EF4-FFF2-40B4-BE49-F238E27FC236}">
                <a16:creationId xmlns:a16="http://schemas.microsoft.com/office/drawing/2014/main" id="{45CF55D7-B0D9-E24F-91AE-4C4417AD27E2}"/>
              </a:ext>
            </a:extLst>
          </p:cNvPr>
          <p:cNvSpPr txBox="1">
            <a:spLocks noChangeArrowheads="1"/>
          </p:cNvSpPr>
          <p:nvPr/>
        </p:nvSpPr>
        <p:spPr bwMode="auto">
          <a:xfrm>
            <a:off x="259052" y="221168"/>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rPr>
              <a:t>２</a:t>
            </a:r>
            <a:r>
              <a:rPr lang="en-US" altLang="ja-JP" sz="2800" dirty="0">
                <a:latin typeface="+mn-ea"/>
                <a:ea typeface="+mn-ea"/>
              </a:rPr>
              <a:t>. </a:t>
            </a:r>
            <a:r>
              <a:rPr lang="ja-JP" altLang="ja-JP" sz="2800" dirty="0">
                <a:latin typeface="+mn-ea"/>
                <a:ea typeface="+mn-ea"/>
              </a:rPr>
              <a:t>これまでの</a:t>
            </a:r>
            <a:r>
              <a:rPr lang="ja-JP" altLang="en-US" sz="2800" dirty="0">
                <a:latin typeface="+mn-ea"/>
                <a:ea typeface="+mn-ea"/>
              </a:rPr>
              <a:t>取組み</a:t>
            </a:r>
            <a:endParaRPr lang="ja-JP" altLang="ja-JP" sz="2800" dirty="0">
              <a:latin typeface="+mn-ea"/>
              <a:ea typeface="+mn-ea"/>
            </a:endParaRPr>
          </a:p>
        </p:txBody>
      </p:sp>
      <p:grpSp>
        <p:nvGrpSpPr>
          <p:cNvPr id="7" name="グループ化 6">
            <a:extLst>
              <a:ext uri="{FF2B5EF4-FFF2-40B4-BE49-F238E27FC236}">
                <a16:creationId xmlns:a16="http://schemas.microsoft.com/office/drawing/2014/main" id="{2D16C90A-4F21-5145-8FFA-50F94BE077E6}"/>
              </a:ext>
            </a:extLst>
          </p:cNvPr>
          <p:cNvGrpSpPr/>
          <p:nvPr/>
        </p:nvGrpSpPr>
        <p:grpSpPr>
          <a:xfrm>
            <a:off x="196331" y="3225637"/>
            <a:ext cx="2291956" cy="1066956"/>
            <a:chOff x="123593" y="3215263"/>
            <a:chExt cx="2291956" cy="1066956"/>
          </a:xfrm>
        </p:grpSpPr>
        <p:sp>
          <p:nvSpPr>
            <p:cNvPr id="6" name="角丸四角形 5">
              <a:extLst>
                <a:ext uri="{FF2B5EF4-FFF2-40B4-BE49-F238E27FC236}">
                  <a16:creationId xmlns:a16="http://schemas.microsoft.com/office/drawing/2014/main" id="{19DE4B1E-BAEF-2F44-AE69-28682AABF46E}"/>
                </a:ext>
              </a:extLst>
            </p:cNvPr>
            <p:cNvSpPr/>
            <p:nvPr/>
          </p:nvSpPr>
          <p:spPr>
            <a:xfrm>
              <a:off x="123593" y="3215263"/>
              <a:ext cx="2183713" cy="106695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3FE79098-168A-2D47-8CC3-6EBD55DD1544}"/>
                </a:ext>
              </a:extLst>
            </p:cNvPr>
            <p:cNvSpPr txBox="1"/>
            <p:nvPr/>
          </p:nvSpPr>
          <p:spPr>
            <a:xfrm>
              <a:off x="194249" y="3314232"/>
              <a:ext cx="2221300" cy="954107"/>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400">
                  <a:latin typeface="+mn-ea"/>
                  <a:ea typeface="+mn-ea"/>
                </a:rPr>
                <a:t>国立感染症研究所</a:t>
              </a:r>
              <a:endParaRPr kumimoji="1" lang="en-US" altLang="ja-JP" sz="1400" dirty="0">
                <a:latin typeface="+mn-ea"/>
                <a:ea typeface="+mn-ea"/>
              </a:endParaRPr>
            </a:p>
            <a:p>
              <a:r>
                <a:rPr kumimoji="1" lang="ja-JP" altLang="en-US" sz="1400">
                  <a:latin typeface="+mn-ea"/>
                  <a:ea typeface="+mn-ea"/>
                </a:rPr>
                <a:t>大阪府医療対策課</a:t>
              </a:r>
              <a:endParaRPr kumimoji="1" lang="en-US" altLang="ja-JP" sz="1400" dirty="0">
                <a:latin typeface="+mn-ea"/>
                <a:ea typeface="+mn-ea"/>
              </a:endParaRPr>
            </a:p>
            <a:p>
              <a:r>
                <a:rPr kumimoji="1" lang="ja-JP" altLang="en-US" sz="1400">
                  <a:latin typeface="+mn-ea"/>
                  <a:ea typeface="+mn-ea"/>
                </a:rPr>
                <a:t>大阪市感染症対策課</a:t>
              </a:r>
              <a:endParaRPr kumimoji="1" lang="en-US" altLang="ja-JP" sz="1400" dirty="0">
                <a:latin typeface="+mn-ea"/>
                <a:ea typeface="+mn-ea"/>
              </a:endParaRPr>
            </a:p>
            <a:p>
              <a:r>
                <a:rPr kumimoji="1" lang="ja-JP" altLang="en-US" sz="1400" u="sng">
                  <a:latin typeface="+mn-ea"/>
                  <a:ea typeface="+mn-ea"/>
                </a:rPr>
                <a:t>大阪健康安全基盤研究所</a:t>
              </a:r>
              <a:endParaRPr kumimoji="1" lang="en-US" altLang="ja-JP" sz="1400" u="sng" dirty="0">
                <a:latin typeface="+mn-ea"/>
                <a:ea typeface="+mn-ea"/>
              </a:endParaRPr>
            </a:p>
          </p:txBody>
        </p:sp>
      </p:grpSp>
      <p:sp>
        <p:nvSpPr>
          <p:cNvPr id="8" name="右矢印 7">
            <a:extLst>
              <a:ext uri="{FF2B5EF4-FFF2-40B4-BE49-F238E27FC236}">
                <a16:creationId xmlns:a16="http://schemas.microsoft.com/office/drawing/2014/main" id="{036EBD8F-552F-804A-A378-7726F9E4598A}"/>
              </a:ext>
            </a:extLst>
          </p:cNvPr>
          <p:cNvSpPr/>
          <p:nvPr/>
        </p:nvSpPr>
        <p:spPr>
          <a:xfrm>
            <a:off x="7023783" y="3561340"/>
            <a:ext cx="75302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459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a:extLst>
              <a:ext uri="{FF2B5EF4-FFF2-40B4-BE49-F238E27FC236}">
                <a16:creationId xmlns:a16="http://schemas.microsoft.com/office/drawing/2014/main" id="{AB4BAE67-F63A-7748-A644-4D3125AA0888}"/>
              </a:ext>
            </a:extLst>
          </p:cNvPr>
          <p:cNvSpPr/>
          <p:nvPr/>
        </p:nvSpPr>
        <p:spPr>
          <a:xfrm>
            <a:off x="507716" y="4050556"/>
            <a:ext cx="7478081" cy="2423387"/>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a:extLst>
              <a:ext uri="{FF2B5EF4-FFF2-40B4-BE49-F238E27FC236}">
                <a16:creationId xmlns:a16="http://schemas.microsoft.com/office/drawing/2014/main" id="{2EA3070F-3CF6-1846-8AB0-81E73FE0C295}"/>
              </a:ext>
            </a:extLst>
          </p:cNvPr>
          <p:cNvSpPr/>
          <p:nvPr/>
        </p:nvSpPr>
        <p:spPr>
          <a:xfrm>
            <a:off x="685799" y="5006363"/>
            <a:ext cx="6949551" cy="1326035"/>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00113" y="4301073"/>
            <a:ext cx="6332206" cy="2031325"/>
          </a:xfrm>
          <a:prstGeom prst="rect">
            <a:avLst/>
          </a:prstGeom>
          <a:ln>
            <a:noFill/>
          </a:ln>
        </p:spPr>
        <p:txBody>
          <a:bodyPr wrap="square">
            <a:spAutoFit/>
          </a:bodyPr>
          <a:lstStyle/>
          <a:p>
            <a:r>
              <a:rPr lang="ja-JP" altLang="en-US" dirty="0">
                <a:solidFill>
                  <a:srgbClr val="002060"/>
                </a:solidFill>
                <a:latin typeface="+mn-ea"/>
                <a:cs typeface="HG丸ｺﾞｼｯｸM-PRO"/>
              </a:rPr>
              <a:t>①情報</a:t>
            </a:r>
            <a:r>
              <a:rPr lang="ja-JP" altLang="en-US">
                <a:solidFill>
                  <a:srgbClr val="002060"/>
                </a:solidFill>
                <a:latin typeface="+mn-ea"/>
                <a:cs typeface="HG丸ｺﾞｼｯｸM-PRO"/>
              </a:rPr>
              <a:t>収集（保健所、自治体保健センター等）</a:t>
            </a:r>
            <a:endParaRPr lang="en-US" altLang="ja-JP" dirty="0">
              <a:solidFill>
                <a:srgbClr val="002060"/>
              </a:solidFill>
              <a:latin typeface="+mn-ea"/>
              <a:cs typeface="HG丸ｺﾞｼｯｸM-PRO"/>
            </a:endParaRPr>
          </a:p>
          <a:p>
            <a:r>
              <a:rPr lang="ja-JP" altLang="en-US" dirty="0">
                <a:solidFill>
                  <a:srgbClr val="002060"/>
                </a:solidFill>
                <a:latin typeface="+mn-ea"/>
                <a:cs typeface="HG丸ｺﾞｼｯｸM-PRO"/>
              </a:rPr>
              <a:t>　　</a:t>
            </a:r>
            <a:r>
              <a:rPr lang="ja-JP" altLang="en-US" dirty="0">
                <a:latin typeface="+mn-ea"/>
                <a:cs typeface="HG丸ｺﾞｼｯｸM-PRO"/>
              </a:rPr>
              <a:t>氏名、年齢、性別、住所、職業、基礎疾患</a:t>
            </a:r>
            <a:r>
              <a:rPr lang="ja-JP" altLang="en-US">
                <a:latin typeface="+mn-ea"/>
                <a:cs typeface="HG丸ｺﾞｼｯｸM-PRO"/>
              </a:rPr>
              <a:t>、行動歴</a:t>
            </a:r>
            <a:r>
              <a:rPr lang="en-US" altLang="ja-JP" dirty="0">
                <a:latin typeface="+mn-ea"/>
                <a:cs typeface="HG丸ｺﾞｼｯｸM-PRO"/>
              </a:rPr>
              <a:t> </a:t>
            </a:r>
            <a:r>
              <a:rPr lang="ja-JP" altLang="en-US" dirty="0">
                <a:latin typeface="+mn-ea"/>
                <a:cs typeface="HG丸ｺﾞｼｯｸM-PRO"/>
              </a:rPr>
              <a:t>等</a:t>
            </a:r>
            <a:endParaRPr lang="en-US" altLang="ja-JP" dirty="0">
              <a:latin typeface="+mn-ea"/>
              <a:cs typeface="HG丸ｺﾞｼｯｸM-PRO"/>
            </a:endParaRPr>
          </a:p>
          <a:p>
            <a:pPr>
              <a:lnSpc>
                <a:spcPct val="200000"/>
              </a:lnSpc>
            </a:pPr>
            <a:r>
              <a:rPr lang="ja-JP" altLang="en-US" dirty="0">
                <a:solidFill>
                  <a:srgbClr val="002060"/>
                </a:solidFill>
                <a:latin typeface="+mn-ea"/>
                <a:cs typeface="HG丸ｺﾞｼｯｸM-PRO"/>
              </a:rPr>
              <a:t>②データ整理と</a:t>
            </a:r>
            <a:r>
              <a:rPr lang="ja-JP" altLang="en-US">
                <a:solidFill>
                  <a:srgbClr val="002060"/>
                </a:solidFill>
                <a:latin typeface="+mn-ea"/>
                <a:cs typeface="HG丸ｺﾞｼｯｸM-PRO"/>
              </a:rPr>
              <a:t>解析（保健所 </a:t>
            </a:r>
            <a:r>
              <a:rPr lang="en-US" altLang="ja-JP" dirty="0">
                <a:solidFill>
                  <a:srgbClr val="002060"/>
                </a:solidFill>
                <a:latin typeface="+mn-ea"/>
                <a:cs typeface="HG丸ｺﾞｼｯｸM-PRO"/>
              </a:rPr>
              <a:t>+</a:t>
            </a:r>
            <a:r>
              <a:rPr lang="ja-JP" altLang="en-US" dirty="0">
                <a:solidFill>
                  <a:srgbClr val="002060"/>
                </a:solidFill>
                <a:latin typeface="+mn-ea"/>
                <a:cs typeface="HG丸ｺﾞｼｯｸM-PRO"/>
              </a:rPr>
              <a:t> </a:t>
            </a:r>
            <a:r>
              <a:rPr lang="en-US" altLang="ja-JP" b="1" u="sng" dirty="0">
                <a:solidFill>
                  <a:srgbClr val="7030A0"/>
                </a:solidFill>
                <a:latin typeface="+mn-ea"/>
                <a:cs typeface="HG丸ｺﾞｼｯｸM-PRO"/>
              </a:rPr>
              <a:t>O-FEIT</a:t>
            </a:r>
            <a:r>
              <a:rPr lang="ja-JP" altLang="en-US" dirty="0">
                <a:solidFill>
                  <a:srgbClr val="002060"/>
                </a:solidFill>
                <a:latin typeface="+mn-ea"/>
                <a:cs typeface="HG丸ｺﾞｼｯｸM-PRO"/>
              </a:rPr>
              <a:t>）</a:t>
            </a:r>
            <a:endParaRPr lang="en-US" altLang="ja-JP" dirty="0">
              <a:solidFill>
                <a:srgbClr val="002060"/>
              </a:solidFill>
              <a:latin typeface="+mn-ea"/>
              <a:cs typeface="HG丸ｺﾞｼｯｸM-PRO"/>
            </a:endParaRPr>
          </a:p>
          <a:p>
            <a:pPr>
              <a:lnSpc>
                <a:spcPct val="200000"/>
              </a:lnSpc>
            </a:pPr>
            <a:r>
              <a:rPr lang="ja-JP" altLang="en-US" dirty="0">
                <a:solidFill>
                  <a:srgbClr val="002060"/>
                </a:solidFill>
                <a:latin typeface="+mn-ea"/>
                <a:cs typeface="HG丸ｺﾞｼｯｸM-PRO"/>
              </a:rPr>
              <a:t>③リスク</a:t>
            </a:r>
            <a:r>
              <a:rPr lang="ja-JP" altLang="en-US">
                <a:solidFill>
                  <a:srgbClr val="002060"/>
                </a:solidFill>
                <a:latin typeface="+mn-ea"/>
                <a:cs typeface="HG丸ｺﾞｼｯｸM-PRO"/>
              </a:rPr>
              <a:t>評価（保健所 </a:t>
            </a:r>
            <a:r>
              <a:rPr lang="en-US" altLang="ja-JP" dirty="0">
                <a:solidFill>
                  <a:srgbClr val="002060"/>
                </a:solidFill>
                <a:latin typeface="+mn-ea"/>
                <a:cs typeface="HG丸ｺﾞｼｯｸM-PRO"/>
              </a:rPr>
              <a:t>+</a:t>
            </a:r>
            <a:r>
              <a:rPr lang="ja-JP" altLang="en-US" dirty="0">
                <a:solidFill>
                  <a:srgbClr val="002060"/>
                </a:solidFill>
                <a:latin typeface="+mn-ea"/>
                <a:cs typeface="HG丸ｺﾞｼｯｸM-PRO"/>
              </a:rPr>
              <a:t> </a:t>
            </a:r>
            <a:r>
              <a:rPr lang="en-US" altLang="ja-JP" b="1" u="sng" dirty="0">
                <a:solidFill>
                  <a:srgbClr val="7030A0"/>
                </a:solidFill>
                <a:latin typeface="+mn-ea"/>
                <a:cs typeface="HG丸ｺﾞｼｯｸM-PRO"/>
              </a:rPr>
              <a:t>O-FEIT</a:t>
            </a:r>
            <a:r>
              <a:rPr lang="ja-JP" altLang="en-US" dirty="0">
                <a:solidFill>
                  <a:srgbClr val="002060"/>
                </a:solidFill>
                <a:latin typeface="+mn-ea"/>
                <a:cs typeface="HG丸ｺﾞｼｯｸM-PRO"/>
              </a:rPr>
              <a:t>）</a:t>
            </a:r>
            <a:endParaRPr lang="en-US" altLang="ja-JP" dirty="0">
              <a:solidFill>
                <a:srgbClr val="002060"/>
              </a:solidFill>
              <a:latin typeface="+mn-ea"/>
              <a:cs typeface="HG丸ｺﾞｼｯｸM-PRO"/>
            </a:endParaRPr>
          </a:p>
          <a:p>
            <a:r>
              <a:rPr lang="ja-JP" altLang="en-US" dirty="0">
                <a:latin typeface="+mn-ea"/>
                <a:cs typeface="HG丸ｺﾞｼｯｸM-PRO"/>
              </a:rPr>
              <a:t>　　感染症事象に対し、抑制・予防を目的とする活動</a:t>
            </a:r>
            <a:endParaRPr lang="en-US" altLang="ja-JP" dirty="0">
              <a:latin typeface="+mn-ea"/>
              <a:cs typeface="HG丸ｺﾞｼｯｸM-PRO"/>
            </a:endParaRPr>
          </a:p>
        </p:txBody>
      </p:sp>
      <p:sp>
        <p:nvSpPr>
          <p:cNvPr id="6" name="正方形/長方形 5">
            <a:extLst>
              <a:ext uri="{FF2B5EF4-FFF2-40B4-BE49-F238E27FC236}">
                <a16:creationId xmlns:a16="http://schemas.microsoft.com/office/drawing/2014/main" id="{1F8B042F-6725-0842-88F1-CEC4015286DE}"/>
              </a:ext>
            </a:extLst>
          </p:cNvPr>
          <p:cNvSpPr/>
          <p:nvPr/>
        </p:nvSpPr>
        <p:spPr>
          <a:xfrm>
            <a:off x="6387232" y="1981450"/>
            <a:ext cx="1248119" cy="87908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C9B9C7DE-7ECA-7F40-A796-AF7382EFFB67}"/>
              </a:ext>
            </a:extLst>
          </p:cNvPr>
          <p:cNvSpPr/>
          <p:nvPr/>
        </p:nvSpPr>
        <p:spPr>
          <a:xfrm>
            <a:off x="6165496" y="3064732"/>
            <a:ext cx="1691591" cy="5232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p:nvPr/>
        </p:nvPicPr>
        <p:blipFill>
          <a:blip r:embed="rId3" cstate="print">
            <a:extLst>
              <a:ext uri="{28A0092B-C50C-407E-A947-70E740481C1C}">
                <a14:useLocalDpi xmlns:a14="http://schemas.microsoft.com/office/drawing/2010/main" val="0"/>
              </a:ext>
            </a:extLst>
          </a:blip>
          <a:stretch>
            <a:fillRect/>
          </a:stretch>
        </p:blipFill>
        <p:spPr>
          <a:xfrm>
            <a:off x="3826176" y="1826757"/>
            <a:ext cx="881192" cy="1130586"/>
          </a:xfrm>
          <a:prstGeom prst="rect">
            <a:avLst/>
          </a:prstGeom>
        </p:spPr>
      </p:pic>
      <p:sp>
        <p:nvSpPr>
          <p:cNvPr id="21" name="テキスト ボックス 17"/>
          <p:cNvSpPr txBox="1">
            <a:spLocks noChangeArrowheads="1"/>
          </p:cNvSpPr>
          <p:nvPr/>
        </p:nvSpPr>
        <p:spPr bwMode="auto">
          <a:xfrm>
            <a:off x="422560" y="1246741"/>
            <a:ext cx="58680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a:latin typeface="+mn-ea"/>
                <a:ea typeface="+mn-ea"/>
                <a:cs typeface="Meiryo UI" pitchFamily="50" charset="-128"/>
              </a:rPr>
              <a:t>○ </a:t>
            </a:r>
            <a:r>
              <a:rPr lang="en-US" altLang="ja-JP" sz="2000" b="1" dirty="0">
                <a:latin typeface="+mn-ea"/>
                <a:ea typeface="+mn-ea"/>
                <a:cs typeface="HG丸ｺﾞｼｯｸM-PRO"/>
              </a:rPr>
              <a:t>O-FEIT</a:t>
            </a:r>
            <a:r>
              <a:rPr lang="ja-JP" altLang="en-US" sz="2000" b="1" dirty="0">
                <a:latin typeface="+mn-ea"/>
                <a:ea typeface="+mn-ea"/>
                <a:cs typeface="HG丸ｺﾞｼｯｸM-PRO"/>
              </a:rPr>
              <a:t>活動　</a:t>
            </a:r>
            <a:r>
              <a:rPr lang="ja-JP" altLang="en-US" sz="2000" dirty="0">
                <a:latin typeface="+mn-ea"/>
                <a:ea typeface="+mn-ea"/>
                <a:cs typeface="HG丸ｺﾞｼｯｸM-PRO"/>
              </a:rPr>
              <a:t>①保健所支援</a:t>
            </a:r>
            <a:r>
              <a:rPr lang="ja-JP" altLang="en-US" sz="2000" dirty="0">
                <a:latin typeface="+mn-ea"/>
                <a:ea typeface="+mn-ea"/>
              </a:rPr>
              <a:t>　　　</a:t>
            </a:r>
            <a:r>
              <a:rPr lang="ja-JP" altLang="en-US" sz="2000" dirty="0">
                <a:latin typeface="+mn-ea"/>
                <a:ea typeface="+mn-ea"/>
                <a:cs typeface="HG丸ｺﾞｼｯｸM-PRO"/>
              </a:rPr>
              <a:t>　　　　</a:t>
            </a:r>
            <a:endParaRPr lang="en-US" altLang="ja-JP" sz="2000" dirty="0">
              <a:latin typeface="+mn-ea"/>
              <a:ea typeface="+mn-ea"/>
            </a:endParaRPr>
          </a:p>
        </p:txBody>
      </p:sp>
      <p:sp>
        <p:nvSpPr>
          <p:cNvPr id="24" name="正方形/長方形 23"/>
          <p:cNvSpPr/>
          <p:nvPr/>
        </p:nvSpPr>
        <p:spPr>
          <a:xfrm>
            <a:off x="2568379" y="2051660"/>
            <a:ext cx="1107996" cy="369332"/>
          </a:xfrm>
          <a:prstGeom prst="rect">
            <a:avLst/>
          </a:prstGeom>
        </p:spPr>
        <p:txBody>
          <a:bodyPr wrap="none">
            <a:spAutoFit/>
          </a:bodyPr>
          <a:lstStyle/>
          <a:p>
            <a:r>
              <a:rPr lang="ja-JP" altLang="en-US" dirty="0">
                <a:solidFill>
                  <a:srgbClr val="002060"/>
                </a:solidFill>
                <a:latin typeface="+mn-ea"/>
                <a:cs typeface="HG丸ｺﾞｼｯｸM-PRO"/>
              </a:rPr>
              <a:t>派遣要請</a:t>
            </a:r>
            <a:endParaRPr lang="ja-JP" altLang="en-US" dirty="0">
              <a:solidFill>
                <a:srgbClr val="002060"/>
              </a:solidFill>
              <a:latin typeface="+mn-ea"/>
            </a:endParaRPr>
          </a:p>
        </p:txBody>
      </p:sp>
      <p:sp>
        <p:nvSpPr>
          <p:cNvPr id="23" name="正方形/長方形 22"/>
          <p:cNvSpPr/>
          <p:nvPr/>
        </p:nvSpPr>
        <p:spPr>
          <a:xfrm>
            <a:off x="550755" y="3900963"/>
            <a:ext cx="1980029" cy="400110"/>
          </a:xfrm>
          <a:prstGeom prst="rect">
            <a:avLst/>
          </a:prstGeom>
          <a:solidFill>
            <a:schemeClr val="bg1"/>
          </a:solidFill>
        </p:spPr>
        <p:txBody>
          <a:bodyPr wrap="none">
            <a:spAutoFit/>
          </a:bodyPr>
          <a:lstStyle/>
          <a:p>
            <a:r>
              <a:rPr lang="ja-JP" altLang="en-US" sz="2000" b="1" dirty="0">
                <a:solidFill>
                  <a:srgbClr val="C00000"/>
                </a:solidFill>
                <a:latin typeface="+mn-ea"/>
                <a:cs typeface="HG丸ｺﾞｼｯｸM-PRO"/>
              </a:rPr>
              <a:t>積極的疫学調査</a:t>
            </a:r>
            <a:endParaRPr lang="ja-JP" altLang="en-US" sz="2000" b="1" dirty="0">
              <a:solidFill>
                <a:srgbClr val="C00000"/>
              </a:solidFill>
              <a:latin typeface="+mn-ea"/>
            </a:endParaRPr>
          </a:p>
        </p:txBody>
      </p:sp>
      <p:cxnSp>
        <p:nvCxnSpPr>
          <p:cNvPr id="94" name="直線矢印コネクタ 93"/>
          <p:cNvCxnSpPr/>
          <p:nvPr/>
        </p:nvCxnSpPr>
        <p:spPr>
          <a:xfrm>
            <a:off x="4962569" y="2552436"/>
            <a:ext cx="802609" cy="0"/>
          </a:xfrm>
          <a:prstGeom prst="straightConnector1">
            <a:avLst/>
          </a:prstGeom>
          <a:ln w="635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直線矢印コネクタ 105"/>
          <p:cNvCxnSpPr/>
          <p:nvPr/>
        </p:nvCxnSpPr>
        <p:spPr>
          <a:xfrm>
            <a:off x="2782064" y="2552435"/>
            <a:ext cx="802609" cy="0"/>
          </a:xfrm>
          <a:prstGeom prst="straightConnector1">
            <a:avLst/>
          </a:prstGeom>
          <a:ln w="635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9" name="正方形/長方形 128"/>
          <p:cNvSpPr/>
          <p:nvPr/>
        </p:nvSpPr>
        <p:spPr>
          <a:xfrm>
            <a:off x="4737406" y="2051660"/>
            <a:ext cx="1338828" cy="369332"/>
          </a:xfrm>
          <a:prstGeom prst="rect">
            <a:avLst/>
          </a:prstGeom>
        </p:spPr>
        <p:txBody>
          <a:bodyPr wrap="none">
            <a:spAutoFit/>
          </a:bodyPr>
          <a:lstStyle/>
          <a:p>
            <a:r>
              <a:rPr lang="ja-JP" altLang="en-US" dirty="0">
                <a:solidFill>
                  <a:srgbClr val="002060"/>
                </a:solidFill>
                <a:latin typeface="+mn-ea"/>
                <a:cs typeface="HG丸ｺﾞｼｯｸM-PRO"/>
              </a:rPr>
              <a:t>保健所支援</a:t>
            </a:r>
            <a:endParaRPr lang="ja-JP" altLang="en-US" dirty="0">
              <a:solidFill>
                <a:srgbClr val="002060"/>
              </a:solidFill>
              <a:latin typeface="+mn-ea"/>
            </a:endParaRPr>
          </a:p>
        </p:txBody>
      </p:sp>
      <p:pic>
        <p:nvPicPr>
          <p:cNvPr id="7" name="図 6">
            <a:extLst>
              <a:ext uri="{FF2B5EF4-FFF2-40B4-BE49-F238E27FC236}">
                <a16:creationId xmlns:a16="http://schemas.microsoft.com/office/drawing/2014/main" id="{9E10F38E-804A-8A49-87AC-22960B032B45}"/>
              </a:ext>
            </a:extLst>
          </p:cNvPr>
          <p:cNvPicPr>
            <a:picLocks noChangeAspect="1"/>
          </p:cNvPicPr>
          <p:nvPr/>
        </p:nvPicPr>
        <p:blipFill>
          <a:blip r:embed="rId4"/>
          <a:stretch>
            <a:fillRect/>
          </a:stretch>
        </p:blipFill>
        <p:spPr>
          <a:xfrm>
            <a:off x="800113" y="1563927"/>
            <a:ext cx="1567935" cy="1147013"/>
          </a:xfrm>
          <a:prstGeom prst="rect">
            <a:avLst/>
          </a:prstGeom>
        </p:spPr>
      </p:pic>
      <p:pic>
        <p:nvPicPr>
          <p:cNvPr id="9" name="図 8">
            <a:extLst>
              <a:ext uri="{FF2B5EF4-FFF2-40B4-BE49-F238E27FC236}">
                <a16:creationId xmlns:a16="http://schemas.microsoft.com/office/drawing/2014/main" id="{A369F27F-047A-4E4B-9057-0BE8C8788016}"/>
              </a:ext>
            </a:extLst>
          </p:cNvPr>
          <p:cNvPicPr>
            <a:picLocks noChangeAspect="1"/>
          </p:cNvPicPr>
          <p:nvPr/>
        </p:nvPicPr>
        <p:blipFill>
          <a:blip r:embed="rId5"/>
          <a:stretch>
            <a:fillRect/>
          </a:stretch>
        </p:blipFill>
        <p:spPr>
          <a:xfrm>
            <a:off x="7046201" y="4159528"/>
            <a:ext cx="685800" cy="850900"/>
          </a:xfrm>
          <a:prstGeom prst="rect">
            <a:avLst/>
          </a:prstGeom>
        </p:spPr>
      </p:pic>
      <p:pic>
        <p:nvPicPr>
          <p:cNvPr id="11" name="図 10">
            <a:extLst>
              <a:ext uri="{FF2B5EF4-FFF2-40B4-BE49-F238E27FC236}">
                <a16:creationId xmlns:a16="http://schemas.microsoft.com/office/drawing/2014/main" id="{8F0EA507-8C41-7A41-B955-4ED939AD0E70}"/>
              </a:ext>
            </a:extLst>
          </p:cNvPr>
          <p:cNvPicPr>
            <a:picLocks noChangeAspect="1"/>
          </p:cNvPicPr>
          <p:nvPr/>
        </p:nvPicPr>
        <p:blipFill>
          <a:blip r:embed="rId6"/>
          <a:stretch>
            <a:fillRect/>
          </a:stretch>
        </p:blipFill>
        <p:spPr>
          <a:xfrm>
            <a:off x="6550901" y="5169664"/>
            <a:ext cx="990600" cy="990600"/>
          </a:xfrm>
          <a:prstGeom prst="rect">
            <a:avLst/>
          </a:prstGeom>
        </p:spPr>
      </p:pic>
      <p:cxnSp>
        <p:nvCxnSpPr>
          <p:cNvPr id="28" name="直線コネクタ 27">
            <a:extLst>
              <a:ext uri="{FF2B5EF4-FFF2-40B4-BE49-F238E27FC236}">
                <a16:creationId xmlns:a16="http://schemas.microsoft.com/office/drawing/2014/main" id="{4F4A0C14-CE17-ED4B-8335-119F19979A12}"/>
              </a:ext>
            </a:extLst>
          </p:cNvPr>
          <p:cNvCxnSpPr/>
          <p:nvPr/>
        </p:nvCxnSpPr>
        <p:spPr>
          <a:xfrm>
            <a:off x="259052" y="6977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A97CF76E-DD8B-EE41-AA1A-FBD8AE940320}"/>
              </a:ext>
            </a:extLst>
          </p:cNvPr>
          <p:cNvSpPr/>
          <p:nvPr/>
        </p:nvSpPr>
        <p:spPr>
          <a:xfrm>
            <a:off x="914666" y="2624788"/>
            <a:ext cx="1338828" cy="369332"/>
          </a:xfrm>
          <a:prstGeom prst="rect">
            <a:avLst/>
          </a:prstGeom>
        </p:spPr>
        <p:txBody>
          <a:bodyPr wrap="none">
            <a:spAutoFit/>
          </a:bodyPr>
          <a:lstStyle/>
          <a:p>
            <a:r>
              <a:rPr lang="ja-JP" altLang="en-US" dirty="0">
                <a:solidFill>
                  <a:srgbClr val="002060"/>
                </a:solidFill>
                <a:latin typeface="+mn-ea"/>
                <a:cs typeface="HG丸ｺﾞｼｯｸM-PRO"/>
              </a:rPr>
              <a:t>＜大阪府＞</a:t>
            </a:r>
            <a:endParaRPr lang="ja-JP" altLang="en-US" dirty="0">
              <a:solidFill>
                <a:srgbClr val="002060"/>
              </a:solidFill>
              <a:latin typeface="+mn-ea"/>
            </a:endParaRPr>
          </a:p>
        </p:txBody>
      </p:sp>
      <p:sp>
        <p:nvSpPr>
          <p:cNvPr id="29" name="正方形/長方形 28">
            <a:extLst>
              <a:ext uri="{FF2B5EF4-FFF2-40B4-BE49-F238E27FC236}">
                <a16:creationId xmlns:a16="http://schemas.microsoft.com/office/drawing/2014/main" id="{764A9900-D34B-CC41-893A-E2DFEF565FC7}"/>
              </a:ext>
            </a:extLst>
          </p:cNvPr>
          <p:cNvSpPr/>
          <p:nvPr/>
        </p:nvSpPr>
        <p:spPr>
          <a:xfrm>
            <a:off x="8568300" y="6408000"/>
            <a:ext cx="549865"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mn-ea"/>
                <a:cs typeface="+mn-cs"/>
              </a:rPr>
              <a:t>8</a:t>
            </a:r>
            <a:endParaRPr kumimoji="1" lang="ja-JP" altLang="en-US" sz="2000" b="1" i="0" u="none" strike="noStrike" kern="1200" cap="none" spc="0" normalizeH="0" baseline="0" noProof="0" dirty="0">
              <a:ln>
                <a:noFill/>
              </a:ln>
              <a:solidFill>
                <a:srgbClr val="002060"/>
              </a:solidFill>
              <a:effectLst/>
              <a:uLnTx/>
              <a:uFillTx/>
              <a:latin typeface="+mn-ea"/>
              <a:cs typeface="+mn-cs"/>
            </a:endParaRPr>
          </a:p>
        </p:txBody>
      </p:sp>
      <p:sp>
        <p:nvSpPr>
          <p:cNvPr id="30" name="正方形/長方形 29">
            <a:extLst>
              <a:ext uri="{FF2B5EF4-FFF2-40B4-BE49-F238E27FC236}">
                <a16:creationId xmlns:a16="http://schemas.microsoft.com/office/drawing/2014/main" id="{35394AB9-CEAB-D245-BCA6-6B7EAFE21365}"/>
              </a:ext>
            </a:extLst>
          </p:cNvPr>
          <p:cNvSpPr/>
          <p:nvPr/>
        </p:nvSpPr>
        <p:spPr>
          <a:xfrm>
            <a:off x="6290581" y="3147838"/>
            <a:ext cx="1441420" cy="307777"/>
          </a:xfrm>
          <a:prstGeom prst="rect">
            <a:avLst/>
          </a:prstGeom>
          <a:solidFill>
            <a:schemeClr val="accent4">
              <a:lumMod val="20000"/>
              <a:lumOff val="80000"/>
            </a:schemeClr>
          </a:solidFill>
          <a:ln>
            <a:solidFill>
              <a:srgbClr val="7030A0"/>
            </a:solidFill>
          </a:ln>
        </p:spPr>
        <p:txBody>
          <a:bodyPr wrap="none">
            <a:spAutoFit/>
          </a:bodyPr>
          <a:lstStyle/>
          <a:p>
            <a:r>
              <a:rPr lang="ja-JP" altLang="en-US" sz="1400">
                <a:solidFill>
                  <a:srgbClr val="002060"/>
                </a:solidFill>
                <a:latin typeface="+mn-ea"/>
                <a:cs typeface="HG丸ｺﾞｼｯｸM-PRO"/>
              </a:rPr>
              <a:t>保健センター等</a:t>
            </a:r>
            <a:endParaRPr lang="ja-JP" altLang="en-US" sz="1400" dirty="0">
              <a:solidFill>
                <a:srgbClr val="002060"/>
              </a:solidFill>
              <a:latin typeface="+mn-ea"/>
            </a:endParaRPr>
          </a:p>
        </p:txBody>
      </p:sp>
      <p:sp>
        <p:nvSpPr>
          <p:cNvPr id="31" name="正方形/長方形 30">
            <a:extLst>
              <a:ext uri="{FF2B5EF4-FFF2-40B4-BE49-F238E27FC236}">
                <a16:creationId xmlns:a16="http://schemas.microsoft.com/office/drawing/2014/main" id="{B7AD23ED-4D5F-3A42-A0D2-FC6413893573}"/>
              </a:ext>
            </a:extLst>
          </p:cNvPr>
          <p:cNvSpPr/>
          <p:nvPr/>
        </p:nvSpPr>
        <p:spPr>
          <a:xfrm>
            <a:off x="6572710" y="2253461"/>
            <a:ext cx="877163" cy="369332"/>
          </a:xfrm>
          <a:prstGeom prst="rect">
            <a:avLst/>
          </a:prstGeom>
          <a:solidFill>
            <a:schemeClr val="accent4">
              <a:lumMod val="20000"/>
              <a:lumOff val="80000"/>
            </a:schemeClr>
          </a:solidFill>
          <a:ln>
            <a:solidFill>
              <a:srgbClr val="7030A0"/>
            </a:solidFill>
          </a:ln>
        </p:spPr>
        <p:txBody>
          <a:bodyPr wrap="none">
            <a:spAutoFit/>
          </a:bodyPr>
          <a:lstStyle/>
          <a:p>
            <a:r>
              <a:rPr lang="ja-JP" altLang="en-US">
                <a:solidFill>
                  <a:srgbClr val="002060"/>
                </a:solidFill>
                <a:latin typeface="+mn-ea"/>
                <a:cs typeface="HG丸ｺﾞｼｯｸM-PRO"/>
              </a:rPr>
              <a:t>保健所</a:t>
            </a:r>
            <a:endParaRPr lang="ja-JP" altLang="en-US" dirty="0">
              <a:solidFill>
                <a:srgbClr val="002060"/>
              </a:solidFill>
              <a:latin typeface="+mn-ea"/>
            </a:endParaRPr>
          </a:p>
        </p:txBody>
      </p:sp>
      <p:cxnSp>
        <p:nvCxnSpPr>
          <p:cNvPr id="15" name="直線コネクタ 14">
            <a:extLst>
              <a:ext uri="{FF2B5EF4-FFF2-40B4-BE49-F238E27FC236}">
                <a16:creationId xmlns:a16="http://schemas.microsoft.com/office/drawing/2014/main" id="{16D039B3-6E16-D343-A75F-D917EAB23B16}"/>
              </a:ext>
            </a:extLst>
          </p:cNvPr>
          <p:cNvCxnSpPr>
            <a:cxnSpLocks/>
            <a:stCxn id="6" idx="2"/>
            <a:endCxn id="32" idx="0"/>
          </p:cNvCxnSpPr>
          <p:nvPr/>
        </p:nvCxnSpPr>
        <p:spPr>
          <a:xfrm>
            <a:off x="7011292" y="2860533"/>
            <a:ext cx="0" cy="204199"/>
          </a:xfrm>
          <a:prstGeom prst="line">
            <a:avLst/>
          </a:prstGeom>
          <a:ln w="63500" cmpd="sng">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20E3B90F-164A-4A43-97BB-E7035DEAE869}"/>
              </a:ext>
            </a:extLst>
          </p:cNvPr>
          <p:cNvSpPr txBox="1"/>
          <p:nvPr/>
        </p:nvSpPr>
        <p:spPr>
          <a:xfrm>
            <a:off x="109263" y="733042"/>
            <a:ext cx="8128804" cy="461665"/>
          </a:xfrm>
          <a:prstGeom prst="rect">
            <a:avLst/>
          </a:prstGeom>
          <a:noFill/>
        </p:spPr>
        <p:txBody>
          <a:bodyPr wrap="square">
            <a:spAutoFit/>
          </a:bodyPr>
          <a:lstStyle/>
          <a:p>
            <a:r>
              <a:rPr lang="en-US" altLang="ja-JP" sz="2400" dirty="0">
                <a:latin typeface="HGP創英角ｺﾞｼｯｸUB" panose="020B0900000000000000" pitchFamily="50" charset="-128"/>
                <a:ea typeface="HGP創英角ｺﾞｼｯｸUB" panose="020B0900000000000000" pitchFamily="50" charset="-128"/>
              </a:rPr>
              <a:t>(2)</a:t>
            </a:r>
            <a:r>
              <a:rPr lang="ja-JP" altLang="en-US" sz="2400">
                <a:latin typeface="HGPSoeiKakugothicUB" panose="020B0900000000000000" pitchFamily="34" charset="-128"/>
                <a:ea typeface="HGPSoeiKakugothicUB" panose="020B0900000000000000" pitchFamily="34" charset="-128"/>
              </a:rPr>
              <a:t>取組み事例～新型コロナウイルス感染症対応</a:t>
            </a:r>
          </a:p>
        </p:txBody>
      </p:sp>
      <p:sp>
        <p:nvSpPr>
          <p:cNvPr id="33" name="テキスト ボックス 17">
            <a:extLst>
              <a:ext uri="{FF2B5EF4-FFF2-40B4-BE49-F238E27FC236}">
                <a16:creationId xmlns:a16="http://schemas.microsoft.com/office/drawing/2014/main" id="{4EDA26B6-BDE2-6A41-9CC1-5DDD12B94391}"/>
              </a:ext>
            </a:extLst>
          </p:cNvPr>
          <p:cNvSpPr txBox="1">
            <a:spLocks noChangeArrowheads="1"/>
          </p:cNvSpPr>
          <p:nvPr/>
        </p:nvSpPr>
        <p:spPr bwMode="auto">
          <a:xfrm>
            <a:off x="259052" y="221168"/>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rPr>
              <a:t>２</a:t>
            </a:r>
            <a:r>
              <a:rPr lang="en-US" altLang="ja-JP" sz="2800" dirty="0">
                <a:latin typeface="+mn-ea"/>
                <a:ea typeface="+mn-ea"/>
              </a:rPr>
              <a:t>. </a:t>
            </a:r>
            <a:r>
              <a:rPr lang="ja-JP" altLang="ja-JP" sz="2800" dirty="0">
                <a:latin typeface="+mn-ea"/>
                <a:ea typeface="+mn-ea"/>
              </a:rPr>
              <a:t>これまでの</a:t>
            </a:r>
            <a:r>
              <a:rPr lang="ja-JP" altLang="en-US" sz="2800" dirty="0">
                <a:latin typeface="+mn-ea"/>
                <a:ea typeface="+mn-ea"/>
              </a:rPr>
              <a:t>取組み</a:t>
            </a:r>
            <a:endParaRPr lang="ja-JP" altLang="ja-JP" sz="2800" dirty="0">
              <a:latin typeface="+mn-ea"/>
              <a:ea typeface="+mn-ea"/>
            </a:endParaRPr>
          </a:p>
        </p:txBody>
      </p:sp>
    </p:spTree>
    <p:extLst>
      <p:ext uri="{BB962C8B-B14F-4D97-AF65-F5344CB8AC3E}">
        <p14:creationId xmlns:p14="http://schemas.microsoft.com/office/powerpoint/2010/main" val="9810231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
          <a:prstDash val="sysDot"/>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3985</Words>
  <PresentationFormat>画面に合わせる (4:3)</PresentationFormat>
  <Paragraphs>677</Paragraphs>
  <Slides>34</Slides>
  <Notes>16</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34</vt:i4>
      </vt:variant>
    </vt:vector>
  </HeadingPairs>
  <TitlesOfParts>
    <vt:vector size="51" baseType="lpstr">
      <vt:lpstr>HGPGothicE</vt:lpstr>
      <vt:lpstr>HGP創英角ｺﾞｼｯｸUB</vt:lpstr>
      <vt:lpstr>HGP創英角ｺﾞｼｯｸUB</vt:lpstr>
      <vt:lpstr>HG丸ｺﾞｼｯｸM-PRO</vt:lpstr>
      <vt:lpstr>HG丸ｺﾞｼｯｸM-PRO</vt:lpstr>
      <vt:lpstr>HG創英角ｺﾞｼｯｸUB</vt:lpstr>
      <vt:lpstr>Meiryo UI</vt:lpstr>
      <vt:lpstr>ＭＳ Ｐゴシック</vt:lpstr>
      <vt:lpstr>ＭＳ 明朝</vt:lpstr>
      <vt:lpstr>メイリオ</vt:lpstr>
      <vt:lpstr>游ゴシック</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○大安研のコロナゲノム解析体制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cp:keywords/>
  <dc:description/>
  <cp:lastPrinted>2021-11-11T03:02:35Z</cp:lastPrinted>
  <dcterms:modified xsi:type="dcterms:W3CDTF">2021-11-11T08:09:20Z</dcterms:modified>
  <cp:category/>
</cp:coreProperties>
</file>