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5"></Relationship><Relationship Target="docProps/core.xml" Type="http://schemas.openxmlformats.org/package/2006/relationships/metadata/core-properties" Id="rId6"></Relationship><Relationship Target="docProps/custom.xml" Type="http://schemas.openxmlformats.org/officeDocument/2006/relationships/custom-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3"/>
  </p:notesMasterIdLst>
  <p:handoutMasterIdLst>
    <p:handoutMasterId r:id="rId14"/>
  </p:handoutMasterIdLst>
  <p:sldIdLst>
    <p:sldId id="499" r:id="rId5"/>
    <p:sldId id="799" r:id="rId6"/>
    <p:sldId id="800" r:id="rId7"/>
    <p:sldId id="805" r:id="rId8"/>
    <p:sldId id="802" r:id="rId9"/>
    <p:sldId id="803" r:id="rId10"/>
    <p:sldId id="804" r:id="rId11"/>
    <p:sldId id="791"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南　威史" initials="南　威史" lastIdx="0" clrIdx="0"/>
  <p:cmAuthor id="2" name="岩間　真樹" initials="岩間　真樹" lastIdx="1" clrIdx="1">
    <p:extLst>
      <p:ext uri="{19B8F6BF-5375-455C-9EA6-DF929625EA0E}">
        <p15:presenceInfo xmlns:p15="http://schemas.microsoft.com/office/powerpoint/2012/main" userId="岩間　真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FFFF99"/>
    <a:srgbClr val="0066CC"/>
    <a:srgbClr val="99FF99"/>
    <a:srgbClr val="CC0000"/>
    <a:srgbClr val="FAC090"/>
    <a:srgbClr val="00B050"/>
    <a:srgbClr val="CC0066"/>
    <a:srgbClr val="FCF8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4" autoAdjust="0"/>
    <p:restoredTop sz="94720" autoAdjust="0"/>
  </p:normalViewPr>
  <p:slideViewPr>
    <p:cSldViewPr>
      <p:cViewPr varScale="1">
        <p:scale>
          <a:sx n="65" d="100"/>
          <a:sy n="65" d="100"/>
        </p:scale>
        <p:origin x="1644" y="48"/>
      </p:cViewPr>
      <p:guideLst>
        <p:guide orient="horz" pos="2160"/>
        <p:guide pos="2880"/>
      </p:guideLst>
    </p:cSldViewPr>
  </p:slideViewPr>
  <p:notesTextViewPr>
    <p:cViewPr>
      <p:scale>
        <a:sx n="75" d="100"/>
        <a:sy n="75" d="100"/>
      </p:scale>
      <p:origin x="0" y="0"/>
    </p:cViewPr>
  </p:notesTextViewPr>
  <p:notesViewPr>
    <p:cSldViewPr>
      <p:cViewPr varScale="1">
        <p:scale>
          <a:sx n="50" d="100"/>
          <a:sy n="50" d="100"/>
        </p:scale>
        <p:origin x="2898" y="36"/>
      </p:cViewPr>
      <p:guideLst/>
    </p:cSldViewPr>
  </p:notesViewPr>
  <p:gridSpacing cx="72008" cy="72008"/>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notesMasters/notesMaster1.xml" Type="http://schemas.openxmlformats.org/officeDocument/2006/relationships/notesMaster" Id="rId13"></Relationship><Relationship Target="theme/theme1.xml" Type="http://schemas.openxmlformats.org/officeDocument/2006/relationships/theme" Id="rId18"></Relationship><Relationship Target="../customXml/item3.xml" Type="http://schemas.openxmlformats.org/officeDocument/2006/relationships/customXml" Id="rId3"></Relationship><Relationship Target="slides/slide3.xml" Type="http://schemas.openxmlformats.org/officeDocument/2006/relationships/slide" Id="rId7"></Relationship><Relationship Target="slides/slide8.xml" Type="http://schemas.openxmlformats.org/officeDocument/2006/relationships/slide" Id="rId12"></Relationship><Relationship Target="viewProps.xml" Type="http://schemas.openxmlformats.org/officeDocument/2006/relationships/viewProps" Id="rId17"></Relationship><Relationship Target="../customXml/item2.xml" Type="http://schemas.openxmlformats.org/officeDocument/2006/relationships/customXml" Id="rId2"></Relationship><Relationship Target="presProps.xml" Type="http://schemas.openxmlformats.org/officeDocument/2006/relationships/presProps" Id="rId16"></Relationship><Relationship Target="../customXml/item1.xml" Type="http://schemas.openxmlformats.org/officeDocument/2006/relationships/customXml"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slides/slide1.xml" Type="http://schemas.openxmlformats.org/officeDocument/2006/relationships/slide" Id="rId5"></Relationship><Relationship Target="commentAuthors.xml" Type="http://schemas.openxmlformats.org/officeDocument/2006/relationships/commentAuthors" Id="rId15"></Relationship><Relationship Target="slides/slide6.xml" Type="http://schemas.openxmlformats.org/officeDocument/2006/relationships/slide" Id="rId10"></Relationship><Relationship Target="tableStyles.xml" Type="http://schemas.openxmlformats.org/officeDocument/2006/relationships/tableStyles" Id="rId19"></Relationship><Relationship Target="slideMasters/slideMaster1.xml" Type="http://schemas.openxmlformats.org/officeDocument/2006/relationships/slideMaster" Id="rId4"></Relationship><Relationship Target="slides/slide5.xml" Type="http://schemas.openxmlformats.org/officeDocument/2006/relationships/slide" Id="rId9"></Relationship><Relationship Target="handoutMasters/handoutMaster1.xml" Type="http://schemas.openxmlformats.org/officeDocument/2006/relationships/handoutMaster" Id="rId14"></Relationship></Relationship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6" rIns="91433" bIns="45716" rtlCol="0"/>
          <a:lstStyle>
            <a:lvl1pPr algn="r">
              <a:defRPr sz="1200"/>
            </a:lvl1pPr>
          </a:lstStyle>
          <a:p>
            <a:fld id="{E3436091-8393-46E8-A15D-FFF996676B4A}" type="datetimeFigureOut">
              <a:rPr kumimoji="1" lang="ja-JP" altLang="en-US" smtClean="0"/>
              <a:t>2021/8/27</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3" tIns="45716" rIns="91433" bIns="45716" rtlCol="0" anchor="b"/>
          <a:lstStyle>
            <a:lvl1pPr algn="r">
              <a:defRPr sz="1200"/>
            </a:lvl1pPr>
          </a:lstStyle>
          <a:p>
            <a:fld id="{FB28E09D-85AA-4590-BC74-C41F35A2AA0E}" type="slidenum">
              <a:rPr kumimoji="1" lang="ja-JP" altLang="en-US" smtClean="0"/>
              <a:t>‹#›</a:t>
            </a:fld>
            <a:endParaRPr kumimoji="1" lang="ja-JP" altLang="en-US"/>
          </a:p>
        </p:txBody>
      </p:sp>
    </p:spTree>
    <p:extLst>
      <p:ext uri="{BB962C8B-B14F-4D97-AF65-F5344CB8AC3E}">
        <p14:creationId xmlns:p14="http://schemas.microsoft.com/office/powerpoint/2010/main" val="1691587420"/>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4"/>
            <a:ext cx="2949787" cy="496967"/>
          </a:xfrm>
          <a:prstGeom prst="rect">
            <a:avLst/>
          </a:prstGeom>
        </p:spPr>
        <p:txBody>
          <a:bodyPr vert="horz" lIns="91378" tIns="45687" rIns="91378" bIns="4568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8" y="4"/>
            <a:ext cx="2949787" cy="496967"/>
          </a:xfrm>
          <a:prstGeom prst="rect">
            <a:avLst/>
          </a:prstGeom>
        </p:spPr>
        <p:txBody>
          <a:bodyPr vert="horz" lIns="91378" tIns="45687" rIns="91378" bIns="45687" rtlCol="0"/>
          <a:lstStyle>
            <a:lvl1pPr algn="r">
              <a:defRPr sz="1200"/>
            </a:lvl1pPr>
          </a:lstStyle>
          <a:p>
            <a:fld id="{3D16FDEC-560D-45FF-95E3-45F1DE396D79}" type="datetimeFigureOut">
              <a:rPr kumimoji="1" lang="ja-JP" altLang="en-US" smtClean="0"/>
              <a:t>2021/8/27</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78" tIns="45687" rIns="91378" bIns="45687" rtlCol="0" anchor="ctr"/>
          <a:lstStyle/>
          <a:p>
            <a:endParaRPr lang="ja-JP" altLang="en-US" dirty="0"/>
          </a:p>
        </p:txBody>
      </p:sp>
      <p:sp>
        <p:nvSpPr>
          <p:cNvPr id="5" name="ノート プレースホルダー 4"/>
          <p:cNvSpPr>
            <a:spLocks noGrp="1"/>
          </p:cNvSpPr>
          <p:nvPr>
            <p:ph type="body" sz="quarter" idx="3"/>
          </p:nvPr>
        </p:nvSpPr>
        <p:spPr>
          <a:xfrm>
            <a:off x="680721" y="4721195"/>
            <a:ext cx="5445760" cy="4472702"/>
          </a:xfrm>
          <a:prstGeom prst="rect">
            <a:avLst/>
          </a:prstGeom>
        </p:spPr>
        <p:txBody>
          <a:bodyPr vert="horz" lIns="91378" tIns="45687" rIns="91378" bIns="456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9440650"/>
            <a:ext cx="2949787" cy="496967"/>
          </a:xfrm>
          <a:prstGeom prst="rect">
            <a:avLst/>
          </a:prstGeom>
        </p:spPr>
        <p:txBody>
          <a:bodyPr vert="horz" lIns="91378" tIns="45687" rIns="91378" bIns="4568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8" y="9440650"/>
            <a:ext cx="2949787" cy="496967"/>
          </a:xfrm>
          <a:prstGeom prst="rect">
            <a:avLst/>
          </a:prstGeom>
        </p:spPr>
        <p:txBody>
          <a:bodyPr vert="horz" lIns="91378" tIns="45687" rIns="91378" bIns="45687"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0</a:t>
            </a:fld>
            <a:endParaRPr kumimoji="1" lang="ja-JP" altLang="en-US" dirty="0"/>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8309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dirty="0"/>
          </a:p>
        </p:txBody>
      </p:sp>
    </p:spTree>
    <p:extLst>
      <p:ext uri="{BB962C8B-B14F-4D97-AF65-F5344CB8AC3E}">
        <p14:creationId xmlns:p14="http://schemas.microsoft.com/office/powerpoint/2010/main" val="67759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2</a:t>
            </a:fld>
            <a:endParaRPr kumimoji="1" lang="ja-JP" altLang="en-US" dirty="0"/>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99561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331" rtl="0" eaLnBrk="1" fontAlgn="auto" latinLnBrk="0" hangingPunct="1">
              <a:lnSpc>
                <a:spcPct val="100000"/>
              </a:lnSpc>
              <a:spcBef>
                <a:spcPts val="0"/>
              </a:spcBef>
              <a:spcAft>
                <a:spcPts val="0"/>
              </a:spcAft>
              <a:buClrTx/>
              <a:buSzTx/>
              <a:buFontTx/>
              <a:buNone/>
              <a:tabLst/>
              <a:defRPr/>
            </a:pPr>
            <a:fld id="{A0C3B56F-56AB-411F-8724-511B22958D15}"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31"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2773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4</a:t>
            </a:fld>
            <a:endParaRPr kumimoji="1" lang="ja-JP" altLang="en-US" dirty="0"/>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14476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5</a:t>
            </a:fld>
            <a:endParaRPr kumimoji="1" lang="ja-JP" altLang="en-US" dirty="0"/>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04692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7DFC286C-5495-4B3F-9CAF-8B4C2DB5627F}"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796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7</a:t>
            </a:fld>
            <a:endParaRPr kumimoji="1" lang="ja-JP" altLang="en-US" dirty="0"/>
          </a:p>
        </p:txBody>
      </p:sp>
    </p:spTree>
    <p:extLst>
      <p:ext uri="{BB962C8B-B14F-4D97-AF65-F5344CB8AC3E}">
        <p14:creationId xmlns:p14="http://schemas.microsoft.com/office/powerpoint/2010/main" val="2233787964"/>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64DC8073-52E5-4132-859A-17DA66619490}" type="datetime1">
              <a:rPr kumimoji="1" lang="ja-JP" altLang="en-US" smtClean="0"/>
              <a:t>2021/8/27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F7CF65D-EB2F-4AD3-9E05-56D94FE85896}" type="datetime1">
              <a:rPr kumimoji="1" lang="ja-JP" altLang="en-US" smtClean="0"/>
              <a:t>2021/8/27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045C853-93DA-4880-BF4B-38D5E5C31D83}" type="datetime1">
              <a:rPr kumimoji="1" lang="ja-JP" altLang="en-US" smtClean="0"/>
              <a:t>2021/8/27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BC8741A-30E4-4289-8FEE-3473B95105E0}" type="datetime1">
              <a:rPr kumimoji="1" lang="ja-JP" altLang="en-US" smtClean="0"/>
              <a:t>2021/8/27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BF2A3BD-0046-43C2-8548-19601B6205DD}" type="datetime1">
              <a:rPr kumimoji="1" lang="ja-JP" altLang="en-US" smtClean="0"/>
              <a:t>2021/8/27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E22094C-33FA-4952-93E9-5470F6EE04E7}" type="datetime1">
              <a:rPr kumimoji="1" lang="ja-JP" altLang="en-US" smtClean="0"/>
              <a:t>2021/8/27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278B1CE-E194-4E83-B3D9-1C08DF29AF98}" type="datetime1">
              <a:rPr kumimoji="1" lang="ja-JP" altLang="en-US" smtClean="0"/>
              <a:t>2021/8/27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4B0D533-1E95-43E2-8382-30D548A12DE6}" type="datetime1">
              <a:rPr kumimoji="1" lang="ja-JP" altLang="en-US" smtClean="0"/>
              <a:t>2021/8/27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BAEF6F-0A17-4DAF-B3C5-90D5BC7CB738}" type="datetime1">
              <a:rPr kumimoji="1" lang="ja-JP" altLang="en-US" smtClean="0"/>
              <a:t>2021/8/27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121AB4B-0958-4C34-AEE9-FC1029FE34E6}" type="datetime1">
              <a:rPr kumimoji="1" lang="ja-JP" altLang="en-US" smtClean="0"/>
              <a:t>2021/8/27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F956328-0887-4317-A9D5-F00D8EAB23D7}" type="datetime1">
              <a:rPr kumimoji="1" lang="ja-JP" altLang="en-US" smtClean="0"/>
              <a:t>2021/8/27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EFB0E-3A59-45A3-8652-5ECC52C9953A}" type="datetime1">
              <a:rPr kumimoji="1" lang="ja-JP" altLang="en-US" smtClean="0"/>
              <a:t>2021/8/27</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2.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3.xml.rels><?xml version="1.0" encoding="UTF-8" ?><Relationships xmlns="http://schemas.openxmlformats.org/package/2006/relationships"><Relationship Target="../media/image1.emf" Type="http://schemas.openxmlformats.org/officeDocument/2006/relationships/image" Id="rId3"></Relationship><Relationship Target="../notesSlides/notesSlide3.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4.xml.rels><?xml version="1.0" encoding="UTF-8" ?><Relationships xmlns="http://schemas.openxmlformats.org/package/2006/relationships"><Relationship Target="../media/image7.emf" Type="http://schemas.openxmlformats.org/officeDocument/2006/relationships/image" Id="rId8"></Relationship><Relationship Target="../media/image2.png" Type="http://schemas.openxmlformats.org/officeDocument/2006/relationships/image" Id="rId3"></Relationship><Relationship Target="../media/image6.png" Type="http://schemas.openxmlformats.org/officeDocument/2006/relationships/image" Id="rId7"></Relationship><Relationship Target="../notesSlides/notesSlide4.xml" Type="http://schemas.openxmlformats.org/officeDocument/2006/relationships/notesSlide" Id="rId2"></Relationship><Relationship Target="../slideLayouts/slideLayout7.xml" Type="http://schemas.openxmlformats.org/officeDocument/2006/relationships/slideLayout" Id="rId1"></Relationship><Relationship Target="../media/image5.png" Type="http://schemas.openxmlformats.org/officeDocument/2006/relationships/image" Id="rId6"></Relationship><Relationship Target="../media/image4.emf" Type="http://schemas.openxmlformats.org/officeDocument/2006/relationships/image" Id="rId5"></Relationship><Relationship Target="../media/image3.emf" Type="http://schemas.openxmlformats.org/officeDocument/2006/relationships/image" Id="rId4"></Relationship><Relationship Target="../media/image8.emf" Type="http://schemas.openxmlformats.org/officeDocument/2006/relationships/image" Id="rId9"></Relationship></Relationships>
</file>

<file path=ppt/slides/_rels/slide5.xml.rels><?xml version="1.0" encoding="UTF-8" ?><Relationships xmlns="http://schemas.openxmlformats.org/package/2006/relationships"><Relationship Target="../media/image9.png" Type="http://schemas.openxmlformats.org/officeDocument/2006/relationships/image" Id="rId3"></Relationship><Relationship Target="../notesSlides/notesSlide5.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6.xml.rels><?xml version="1.0" encoding="UTF-8" ?><Relationships xmlns="http://schemas.openxmlformats.org/package/2006/relationships"><Relationship Target="../media/image15.jpeg" Type="http://schemas.openxmlformats.org/officeDocument/2006/relationships/image" Id="rId8"></Relationship><Relationship Target="../media/image10.png" Type="http://schemas.openxmlformats.org/officeDocument/2006/relationships/image" Id="rId3"></Relationship><Relationship Target="../media/image14.jpeg" Type="http://schemas.openxmlformats.org/officeDocument/2006/relationships/image" Id="rId7"></Relationship><Relationship Target="../notesSlides/notesSlide6.xml" Type="http://schemas.openxmlformats.org/officeDocument/2006/relationships/notesSlide" Id="rId2"></Relationship><Relationship Target="../slideLayouts/slideLayout7.xml" Type="http://schemas.openxmlformats.org/officeDocument/2006/relationships/slideLayout" Id="rId1"></Relationship><Relationship Target="../media/image13.jpeg" Type="http://schemas.openxmlformats.org/officeDocument/2006/relationships/image" Id="rId6"></Relationship><Relationship Target="../media/image12.jpeg" Type="http://schemas.openxmlformats.org/officeDocument/2006/relationships/image" Id="rId5"></Relationship><Relationship Target="../media/image17.jpeg" Type="http://schemas.openxmlformats.org/officeDocument/2006/relationships/image" Id="rId10"></Relationship><Relationship Target="../media/image11.jpeg" Type="http://schemas.openxmlformats.org/officeDocument/2006/relationships/image" Id="rId4"></Relationship><Relationship Target="../media/image16.jpeg" Type="http://schemas.openxmlformats.org/officeDocument/2006/relationships/image" Id="rId9"></Relationship></Relationships>
</file>

<file path=ppt/slides/_rels/slide7.xml.rels><?xml version="1.0" encoding="UTF-8" ?><Relationships xmlns="http://schemas.openxmlformats.org/package/2006/relationships"><Relationship Target="../notesSlides/notesSlide7.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8.xml.rels><?xml version="1.0" encoding="UTF-8" ?><Relationships xmlns="http://schemas.openxmlformats.org/package/2006/relationships"><Relationship Target="../notesSlides/notesSlide8.xml" Type="http://schemas.openxmlformats.org/officeDocument/2006/relationships/notesSlide" Id="rId2"></Relationship><Relationship Target="../slideLayouts/slideLayout7.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39552" y="3619465"/>
            <a:ext cx="8100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0" y="2492896"/>
            <a:ext cx="9144000" cy="10939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sz="32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新しいまちづくりのグランドデザイン</a:t>
            </a:r>
            <a:r>
              <a:rPr lang="en-US" altLang="ja-JP" sz="32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2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32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の検討について（</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32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進め方</a:t>
            </a:r>
            <a:r>
              <a:rPr lang="ja-JP" altLang="en-US" sz="32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3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256766" y="9451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資料３</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6"/>
          <p:cNvSpPr txBox="1"/>
          <p:nvPr/>
        </p:nvSpPr>
        <p:spPr>
          <a:xfrm>
            <a:off x="5728227" y="369125"/>
            <a:ext cx="341577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０</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本部（大阪府市）会議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サブタイトル 4"/>
          <p:cNvSpPr txBox="1">
            <a:spLocks/>
          </p:cNvSpPr>
          <p:nvPr/>
        </p:nvSpPr>
        <p:spPr>
          <a:xfrm>
            <a:off x="299262" y="5276800"/>
            <a:ext cx="8580579"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endParaRPr lang="en-US" altLang="ja-JP" sz="2400" b="1" smtClean="0">
              <a:solidFill>
                <a:schemeClr val="tx2">
                  <a:lumMod val="50000"/>
                </a:schemeClr>
              </a:solidFill>
              <a:latin typeface="Meiryo UI" panose="020B0604030504040204" pitchFamily="50" charset="-128"/>
              <a:ea typeface="Meiryo UI" panose="020B0604030504040204" pitchFamily="50" charset="-128"/>
            </a:endParaRPr>
          </a:p>
          <a:p>
            <a:endParaRPr lang="en-US" altLang="ja-JP" sz="2400" b="1" smtClean="0">
              <a:solidFill>
                <a:schemeClr val="tx2">
                  <a:lumMod val="50000"/>
                </a:schemeClr>
              </a:solidFill>
              <a:latin typeface="Meiryo UI" panose="020B0604030504040204" pitchFamily="50" charset="-128"/>
              <a:ea typeface="Meiryo UI" panose="020B0604030504040204" pitchFamily="50" charset="-128"/>
            </a:endParaRPr>
          </a:p>
          <a:p>
            <a:r>
              <a:rPr lang="ja-JP" altLang="en-US" sz="2400" b="1" smtClean="0">
                <a:solidFill>
                  <a:schemeClr val="tx1"/>
                </a:solidFill>
                <a:latin typeface="Meiryo UI" panose="020B0604030504040204" pitchFamily="50" charset="-128"/>
                <a:ea typeface="Meiryo UI" panose="020B0604030504040204" pitchFamily="50" charset="-128"/>
              </a:rPr>
              <a:t>大阪府住宅まちづくり部／大阪市都市計画局</a:t>
            </a:r>
            <a:endParaRPr lang="ja-JP" altLang="en-US" sz="2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634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1428749" y="1623286"/>
            <a:ext cx="7553325" cy="4320000"/>
          </a:xfrm>
          <a:prstGeom prst="roundRect">
            <a:avLst>
              <a:gd name="adj" fmla="val 2188"/>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800"/>
              </a:lnSpc>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86308" y="611799"/>
            <a:ext cx="8875228" cy="700423"/>
          </a:xfrm>
          <a:prstGeom prst="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58843" y="464975"/>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1285" y="-33031"/>
            <a:ext cx="8625733" cy="577110"/>
          </a:xfrm>
          <a:prstGeom prst="rect">
            <a:avLst/>
          </a:prstGeom>
          <a:noFill/>
          <a:ln w="19050" cap="flat" cmpd="sng" algn="ctr">
            <a:noFill/>
            <a:prstDash val="sysDot"/>
          </a:ln>
          <a:effectLst/>
        </p:spPr>
        <p:txBody>
          <a:bodyPr rtlCol="0" anchor="ctr"/>
          <a:lstStyle/>
          <a:p>
            <a:pPr defTabSz="844083">
              <a:defRPr/>
            </a:pPr>
            <a:r>
              <a:rPr lang="ja-JP" altLang="en-US" sz="2000" b="1" dirty="0">
                <a:solidFill>
                  <a:srgbClr val="002060"/>
                </a:solidFill>
                <a:latin typeface="Meiryo UI" panose="020B0604030504040204" pitchFamily="50" charset="-128"/>
                <a:ea typeface="Meiryo UI" panose="020B0604030504040204" pitchFamily="50" charset="-128"/>
              </a:rPr>
              <a:t> １ 新しいまちづくりのグランドデザインの</a:t>
            </a:r>
            <a:r>
              <a:rPr lang="ja-JP" altLang="en-US" sz="2000" b="1" dirty="0" smtClean="0">
                <a:solidFill>
                  <a:srgbClr val="002060"/>
                </a:solidFill>
                <a:latin typeface="Meiryo UI" panose="020B0604030504040204" pitchFamily="50" charset="-128"/>
                <a:ea typeface="Meiryo UI" panose="020B0604030504040204" pitchFamily="50" charset="-128"/>
              </a:rPr>
              <a:t>検討の背景</a:t>
            </a:r>
            <a:endParaRPr kumimoji="0" lang="ja-JP" altLang="en-US" sz="1200" b="1" kern="0" dirty="0">
              <a:solidFill>
                <a:srgbClr val="002060"/>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39495" y="6021360"/>
            <a:ext cx="8856000" cy="648000"/>
          </a:xfrm>
          <a:prstGeom prst="rect">
            <a:avLst/>
          </a:prstGeom>
          <a:solidFill>
            <a:schemeClr val="bg1"/>
          </a:solidFill>
          <a:ln w="38100" cmpd="sng">
            <a:solidFill>
              <a:schemeClr val="tx1"/>
            </a:solidFill>
          </a:ln>
        </p:spPr>
        <p:txBody>
          <a:bodyPr vert="horz" wrap="square" rtlCol="0" anchor="ctr" anchorCtr="0">
            <a:noAutofit/>
          </a:bodyPr>
          <a:lstStyle/>
          <a:p>
            <a:pPr marL="174625" indent="-174625" algn="ctr">
              <a:spcAft>
                <a:spcPts val="600"/>
              </a:spcAft>
            </a:pPr>
            <a:r>
              <a:rPr lang="ja-JP" altLang="en-US" sz="2200" b="1" dirty="0">
                <a:latin typeface="Meiryo UI" panose="020B0604030504040204" pitchFamily="50" charset="-128"/>
                <a:ea typeface="Meiryo UI" panose="020B0604030504040204" pitchFamily="50" charset="-128"/>
              </a:rPr>
              <a:t>新しいまちづくりの</a:t>
            </a:r>
            <a:r>
              <a:rPr lang="ja-JP" altLang="en-US" sz="2200" b="1" dirty="0" smtClean="0">
                <a:latin typeface="Meiryo UI" panose="020B0604030504040204" pitchFamily="50" charset="-128"/>
                <a:ea typeface="Meiryo UI" panose="020B0604030504040204" pitchFamily="50" charset="-128"/>
              </a:rPr>
              <a:t>グランドデザインの検討に着手</a:t>
            </a:r>
            <a:endParaRPr lang="ja-JP" altLang="en-US" sz="22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885A1CAE-36B7-4F38-8985-4D741AC0337C}"/>
              </a:ext>
            </a:extLst>
          </p:cNvPr>
          <p:cNvSpPr txBox="1"/>
          <p:nvPr/>
        </p:nvSpPr>
        <p:spPr>
          <a:xfrm>
            <a:off x="266110" y="694328"/>
            <a:ext cx="4104456" cy="530814"/>
          </a:xfrm>
          <a:prstGeom prst="roundRect">
            <a:avLst>
              <a:gd name="adj" fmla="val 12338"/>
            </a:avLst>
          </a:prstGeom>
          <a:solidFill>
            <a:schemeClr val="accent1">
              <a:lumMod val="40000"/>
              <a:lumOff val="60000"/>
            </a:schemeClr>
          </a:solidFill>
          <a:ln>
            <a:solidFill>
              <a:schemeClr val="tx1">
                <a:lumMod val="95000"/>
                <a:lumOff val="5000"/>
              </a:schemeClr>
            </a:solidFill>
          </a:ln>
        </p:spPr>
        <p:txBody>
          <a:bodyPr wrap="square" lIns="0" tIns="36000" rIns="0" bIns="0"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グランドデザイン・</a:t>
            </a:r>
            <a:r>
              <a:rPr kumimoji="1" lang="ja-JP" altLang="en-US" sz="1600" b="1" dirty="0" smtClean="0">
                <a:latin typeface="Meiryo UI" panose="020B0604030504040204" pitchFamily="50" charset="-128"/>
                <a:ea typeface="Meiryo UI" panose="020B0604030504040204" pitchFamily="50" charset="-128"/>
              </a:rPr>
              <a:t>大阪</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2012</a:t>
            </a:r>
            <a:r>
              <a:rPr kumimoji="1" lang="ja-JP" altLang="en-US" sz="1100" dirty="0" smtClean="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rPr>
              <a:t>24</a:t>
            </a:r>
            <a:r>
              <a:rPr lang="ja-JP" altLang="en-US" sz="1100" dirty="0" smtClean="0">
                <a:latin typeface="Meiryo UI" panose="020B0604030504040204" pitchFamily="50" charset="-128"/>
                <a:ea typeface="Meiryo UI" panose="020B0604030504040204" pitchFamily="50" charset="-128"/>
              </a:rPr>
              <a:t>年）</a:t>
            </a:r>
            <a:r>
              <a:rPr kumimoji="1" lang="ja-JP" altLang="en-US" sz="1100" dirty="0" smtClean="0">
                <a:latin typeface="Meiryo UI" panose="020B0604030504040204" pitchFamily="50" charset="-128"/>
                <a:ea typeface="Meiryo UI" panose="020B0604030504040204" pitchFamily="50" charset="-128"/>
              </a:rPr>
              <a:t>策定</a:t>
            </a:r>
            <a:r>
              <a:rPr kumimoji="1" lang="ja-JP" altLang="en-US" sz="11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 name="右矢印 1"/>
          <p:cNvSpPr/>
          <p:nvPr/>
        </p:nvSpPr>
        <p:spPr>
          <a:xfrm rot="5400000">
            <a:off x="-1764709" y="3294871"/>
            <a:ext cx="4471225" cy="792087"/>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3" name="下矢印 2"/>
          <p:cNvSpPr/>
          <p:nvPr/>
        </p:nvSpPr>
        <p:spPr>
          <a:xfrm rot="5400000">
            <a:off x="-311408" y="2586623"/>
            <a:ext cx="2738241" cy="584467"/>
          </a:xfrm>
          <a:prstGeom prst="downArrow">
            <a:avLst>
              <a:gd name="adj1" fmla="val 33743"/>
              <a:gd name="adj2" fmla="val 5669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42" name="テキスト ボックス 41">
            <a:extLst>
              <a:ext uri="{FF2B5EF4-FFF2-40B4-BE49-F238E27FC236}">
                <a16:creationId xmlns:a16="http://schemas.microsoft.com/office/drawing/2014/main" id="{885A1CAE-36B7-4F38-8985-4D741AC0337C}"/>
              </a:ext>
            </a:extLst>
          </p:cNvPr>
          <p:cNvSpPr txBox="1"/>
          <p:nvPr/>
        </p:nvSpPr>
        <p:spPr>
          <a:xfrm>
            <a:off x="835580" y="2764598"/>
            <a:ext cx="599435" cy="277856"/>
          </a:xfrm>
          <a:prstGeom prst="rect">
            <a:avLst/>
          </a:prstGeom>
          <a:noFill/>
          <a:ln>
            <a:noFill/>
          </a:ln>
        </p:spPr>
        <p:txBody>
          <a:bodyPr wrap="square" lIns="0" tIns="0" rIns="0" bIns="0" rtlCol="0" anchor="t" anchorCtr="0">
            <a:noAutofit/>
          </a:bodyPr>
          <a:lstStyle/>
          <a:p>
            <a:r>
              <a:rPr kumimoji="1" lang="ja-JP" altLang="en-US" sz="1400" dirty="0">
                <a:latin typeface="Meiryo UI" panose="020B0604030504040204" pitchFamily="50" charset="-128"/>
                <a:ea typeface="Meiryo UI" panose="020B0604030504040204" pitchFamily="50" charset="-128"/>
              </a:rPr>
              <a:t>踏まえ</a:t>
            </a:r>
            <a:endParaRPr kumimoji="1" lang="en-US" altLang="ja-JP" sz="14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885A1CAE-36B7-4F38-8985-4D741AC0337C}"/>
              </a:ext>
            </a:extLst>
          </p:cNvPr>
          <p:cNvSpPr txBox="1"/>
          <p:nvPr/>
        </p:nvSpPr>
        <p:spPr>
          <a:xfrm>
            <a:off x="50387" y="4383710"/>
            <a:ext cx="848869" cy="534917"/>
          </a:xfrm>
          <a:prstGeom prst="rect">
            <a:avLst/>
          </a:prstGeom>
          <a:noFill/>
          <a:ln>
            <a:noFill/>
          </a:ln>
        </p:spPr>
        <p:txBody>
          <a:bodyPr wrap="square" lIns="0" tIns="0" rIns="0" bIns="0" rtlCol="0" anchor="t" anchorCtr="0">
            <a:noAutofit/>
          </a:bodyPr>
          <a:lstStyle/>
          <a:p>
            <a:pPr algn="ctr"/>
            <a:r>
              <a:rPr kumimoji="1" lang="ja-JP" altLang="en-US" sz="1400" dirty="0">
                <a:latin typeface="Meiryo UI" panose="020B0604030504040204" pitchFamily="50" charset="-128"/>
                <a:ea typeface="Meiryo UI" panose="020B0604030504040204" pitchFamily="50" charset="-128"/>
              </a:rPr>
              <a:t>考え方を</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整理・統合</a:t>
            </a:r>
            <a:endParaRPr kumimoji="1" lang="en-US" altLang="ja-JP" sz="1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885A1CAE-36B7-4F38-8985-4D741AC0337C}"/>
              </a:ext>
            </a:extLst>
          </p:cNvPr>
          <p:cNvSpPr txBox="1"/>
          <p:nvPr/>
        </p:nvSpPr>
        <p:spPr>
          <a:xfrm>
            <a:off x="4716016" y="694328"/>
            <a:ext cx="4104456" cy="530814"/>
          </a:xfrm>
          <a:prstGeom prst="roundRect">
            <a:avLst>
              <a:gd name="adj" fmla="val 12338"/>
            </a:avLst>
          </a:prstGeom>
          <a:solidFill>
            <a:schemeClr val="accent1">
              <a:lumMod val="40000"/>
              <a:lumOff val="60000"/>
            </a:schemeClr>
          </a:solidFill>
          <a:ln>
            <a:solidFill>
              <a:schemeClr val="tx1">
                <a:lumMod val="95000"/>
                <a:lumOff val="5000"/>
              </a:schemeClr>
            </a:solidFill>
          </a:ln>
        </p:spPr>
        <p:txBody>
          <a:bodyPr wrap="square" lIns="0" tIns="36000" rIns="0" bIns="0" rtlCol="0" anchor="ctr" anchorCtr="0">
            <a:noAutofit/>
          </a:bodyPr>
          <a:lstStyle/>
          <a:p>
            <a:pPr algn="ctr"/>
            <a:r>
              <a:rPr lang="ja-JP" altLang="en-US" sz="1600" b="1" dirty="0">
                <a:latin typeface="Meiryo UI" panose="020B0604030504040204" pitchFamily="50" charset="-128"/>
                <a:ea typeface="Meiryo UI" panose="020B0604030504040204" pitchFamily="50" charset="-128"/>
              </a:rPr>
              <a:t>グランドデザイン・大阪</a:t>
            </a:r>
            <a:r>
              <a:rPr lang="ja-JP" altLang="en-US" sz="1600" b="1" dirty="0" smtClean="0">
                <a:latin typeface="Meiryo UI" panose="020B0604030504040204" pitchFamily="50" charset="-128"/>
                <a:ea typeface="Meiryo UI" panose="020B0604030504040204" pitchFamily="50" charset="-128"/>
              </a:rPr>
              <a:t>都市圏</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rPr>
              <a:t>年（平成</a:t>
            </a:r>
            <a:r>
              <a:rPr lang="en-US" altLang="ja-JP" sz="1100" dirty="0" smtClean="0">
                <a:latin typeface="Meiryo UI" panose="020B0604030504040204" pitchFamily="50" charset="-128"/>
                <a:ea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rPr>
              <a:t>年</a:t>
            </a:r>
            <a:r>
              <a:rPr lang="ja-JP" altLang="en-US" sz="1100" dirty="0">
                <a:latin typeface="Meiryo UI" panose="020B0604030504040204" pitchFamily="50" charset="-128"/>
                <a:ea typeface="Meiryo UI" panose="020B0604030504040204" pitchFamily="50" charset="-128"/>
              </a:rPr>
              <a:t>）策定）</a:t>
            </a:r>
            <a:endParaRPr lang="en-US" altLang="ja-JP" sz="1600" dirty="0">
              <a:latin typeface="Meiryo UI" panose="020B0604030504040204" pitchFamily="50" charset="-128"/>
              <a:ea typeface="Meiryo UI" panose="020B0604030504040204" pitchFamily="50" charset="-128"/>
            </a:endParaRPr>
          </a:p>
        </p:txBody>
      </p:sp>
      <p:sp>
        <p:nvSpPr>
          <p:cNvPr id="36" name="角丸四角形 35"/>
          <p:cNvSpPr/>
          <p:nvPr/>
        </p:nvSpPr>
        <p:spPr>
          <a:xfrm>
            <a:off x="1685034" y="2282706"/>
            <a:ext cx="2685532" cy="468000"/>
          </a:xfrm>
          <a:prstGeom prst="roundRect">
            <a:avLst>
              <a:gd name="adj" fmla="val 20696"/>
            </a:avLst>
          </a:prstGeom>
          <a:solidFill>
            <a:schemeClr val="bg1"/>
          </a:solidFill>
          <a:ln w="158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800"/>
              </a:lnSpc>
            </a:pPr>
            <a:r>
              <a:rPr lang="ja-JP" altLang="en-US" sz="1400" dirty="0">
                <a:solidFill>
                  <a:schemeClr val="tx1"/>
                </a:solidFill>
                <a:latin typeface="Meiryo UI" panose="020B0604030504040204" pitchFamily="50" charset="-128"/>
                <a:ea typeface="Meiryo UI" panose="020B0604030504040204" pitchFamily="50" charset="-128"/>
              </a:rPr>
              <a:t>大阪の再生・成長に向けた新戦略</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4531655" y="2282706"/>
            <a:ext cx="2124000" cy="468000"/>
          </a:xfrm>
          <a:prstGeom prst="roundRect">
            <a:avLst>
              <a:gd name="adj" fmla="val 20696"/>
            </a:avLst>
          </a:prstGeom>
          <a:solidFill>
            <a:schemeClr val="bg1"/>
          </a:solidFill>
          <a:ln w="158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800"/>
              </a:lnSpc>
            </a:pPr>
            <a:r>
              <a:rPr lang="ja-JP" altLang="en-US" sz="1400" dirty="0">
                <a:solidFill>
                  <a:schemeClr val="tx1"/>
                </a:solidFill>
                <a:latin typeface="Meiryo UI" panose="020B0604030504040204" pitchFamily="50" charset="-128"/>
                <a:ea typeface="Meiryo UI" panose="020B0604030504040204" pitchFamily="50" charset="-128"/>
              </a:rPr>
              <a:t>万博のインパクトを活かした</a:t>
            </a:r>
            <a:endParaRPr lang="en-US" altLang="ja-JP" sz="1400" dirty="0">
              <a:solidFill>
                <a:schemeClr val="tx1"/>
              </a:solidFill>
              <a:latin typeface="Meiryo UI" panose="020B0604030504040204" pitchFamily="50" charset="-128"/>
              <a:ea typeface="Meiryo UI" panose="020B0604030504040204" pitchFamily="50" charset="-128"/>
            </a:endParaRPr>
          </a:p>
          <a:p>
            <a:pPr algn="ctr">
              <a:lnSpc>
                <a:spcPts val="1800"/>
              </a:lnSpc>
            </a:pPr>
            <a:r>
              <a:rPr lang="ja-JP" altLang="en-US" sz="1400" dirty="0">
                <a:solidFill>
                  <a:schemeClr val="tx1"/>
                </a:solidFill>
                <a:latin typeface="Meiryo UI" panose="020B0604030504040204" pitchFamily="50" charset="-128"/>
                <a:ea typeface="Meiryo UI" panose="020B0604030504040204" pitchFamily="50" charset="-128"/>
              </a:rPr>
              <a:t>大阪の将来に向けたビジョン</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8" name="角丸四角形 37"/>
          <p:cNvSpPr/>
          <p:nvPr/>
        </p:nvSpPr>
        <p:spPr>
          <a:xfrm>
            <a:off x="6816745" y="2282706"/>
            <a:ext cx="1332000" cy="468000"/>
          </a:xfrm>
          <a:prstGeom prst="roundRect">
            <a:avLst>
              <a:gd name="adj" fmla="val 20696"/>
            </a:avLst>
          </a:prstGeom>
          <a:solidFill>
            <a:schemeClr val="bg1"/>
          </a:solidFill>
          <a:ln w="158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800"/>
              </a:lnSpc>
            </a:pPr>
            <a:r>
              <a:rPr lang="ja-JP" altLang="en-US" sz="1400" dirty="0">
                <a:solidFill>
                  <a:schemeClr val="tx1"/>
                </a:solidFill>
                <a:latin typeface="Meiryo UI" panose="020B0604030504040204" pitchFamily="50" charset="-128"/>
                <a:ea typeface="Meiryo UI" panose="020B0604030504040204" pitchFamily="50" charset="-128"/>
              </a:rPr>
              <a:t>副首都ビジョン</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8148745" y="2498706"/>
            <a:ext cx="576000" cy="252000"/>
          </a:xfrm>
          <a:prstGeom prst="rect">
            <a:avLst/>
          </a:prstGeom>
          <a:no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800"/>
              </a:lnSpc>
            </a:pPr>
            <a:r>
              <a:rPr lang="ja-JP" altLang="en-US" sz="1400" dirty="0">
                <a:solidFill>
                  <a:schemeClr val="tx1"/>
                </a:solidFill>
                <a:latin typeface="Meiryo UI" panose="020B0604030504040204" pitchFamily="50" charset="-128"/>
                <a:ea typeface="Meiryo UI" panose="020B0604030504040204" pitchFamily="50" charset="-128"/>
              </a:rPr>
              <a:t>など</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C763DED0-B082-4B0F-ABCF-56012EC94087}"/>
              </a:ext>
            </a:extLst>
          </p:cNvPr>
          <p:cNvSpPr txBox="1"/>
          <p:nvPr/>
        </p:nvSpPr>
        <p:spPr>
          <a:xfrm>
            <a:off x="1521916" y="1440493"/>
            <a:ext cx="3571519" cy="338975"/>
          </a:xfrm>
          <a:prstGeom prst="rect">
            <a:avLst/>
          </a:prstGeom>
          <a:solidFill>
            <a:schemeClr val="accent1">
              <a:lumMod val="75000"/>
            </a:schemeClr>
          </a:solidFill>
          <a:ln>
            <a:noFill/>
          </a:ln>
        </p:spPr>
        <p:txBody>
          <a:bodyPr wrap="square" lIns="0" tIns="0" rIns="0" bIns="0" rtlCol="0" anchor="ctr" anchorCtr="0">
            <a:noAutofit/>
          </a:bodyPr>
          <a:lstStyle/>
          <a:p>
            <a:pPr algn="ctr">
              <a:lnSpc>
                <a:spcPts val="1500"/>
              </a:lnSpc>
            </a:pPr>
            <a:r>
              <a:rPr kumimoji="1" lang="ja-JP" altLang="en-US" sz="1600" dirty="0">
                <a:solidFill>
                  <a:schemeClr val="bg1"/>
                </a:solidFill>
                <a:latin typeface="Meiryo UI" panose="020B0604030504040204" pitchFamily="50" charset="-128"/>
                <a:ea typeface="Meiryo UI" panose="020B0604030504040204" pitchFamily="50" charset="-128"/>
              </a:rPr>
              <a:t>グランドデザインを取り巻く環境の変化</a:t>
            </a:r>
          </a:p>
        </p:txBody>
      </p:sp>
      <p:sp>
        <p:nvSpPr>
          <p:cNvPr id="44" name="テキスト ボックス 43">
            <a:extLst>
              <a:ext uri="{FF2B5EF4-FFF2-40B4-BE49-F238E27FC236}">
                <a16:creationId xmlns:a16="http://schemas.microsoft.com/office/drawing/2014/main" id="{799E9BC2-F90C-4A70-BFF1-73AD07B1E22C}"/>
              </a:ext>
            </a:extLst>
          </p:cNvPr>
          <p:cNvSpPr txBox="1"/>
          <p:nvPr/>
        </p:nvSpPr>
        <p:spPr>
          <a:xfrm>
            <a:off x="1496676" y="1897540"/>
            <a:ext cx="7323795" cy="290311"/>
          </a:xfrm>
          <a:prstGeom prst="rect">
            <a:avLst/>
          </a:prstGeom>
          <a:solidFill>
            <a:schemeClr val="accent1">
              <a:lumMod val="60000"/>
              <a:lumOff val="40000"/>
            </a:schemeClr>
          </a:solidFill>
          <a:ln>
            <a:noFill/>
          </a:ln>
        </p:spPr>
        <p:txBody>
          <a:bodyPr wrap="square" lIns="0" tIns="0" rIns="0" bIns="0" rtlCol="0" anchor="ctr" anchorCtr="0">
            <a:noAutofit/>
          </a:bodyPr>
          <a:lstStyle/>
          <a:p>
            <a:pPr>
              <a:lnSpc>
                <a:spcPts val="1500"/>
              </a:lnSpc>
            </a:pPr>
            <a:r>
              <a:rPr kumimoji="1" lang="ja-JP" altLang="en-US" sz="1600" dirty="0" smtClean="0">
                <a:latin typeface="Meiryo UI" panose="020B0604030504040204" pitchFamily="50" charset="-128"/>
                <a:ea typeface="Meiryo UI" panose="020B0604030504040204" pitchFamily="50" charset="-128"/>
              </a:rPr>
              <a:t>　大阪府域</a:t>
            </a:r>
            <a:r>
              <a:rPr kumimoji="1" lang="ja-JP" altLang="en-US" sz="1600" dirty="0">
                <a:latin typeface="Meiryo UI" panose="020B0604030504040204" pitchFamily="50" charset="-128"/>
                <a:ea typeface="Meiryo UI" panose="020B0604030504040204" pitchFamily="50" charset="-128"/>
              </a:rPr>
              <a:t>全体の</a:t>
            </a:r>
            <a:r>
              <a:rPr kumimoji="1" lang="ja-JP" altLang="en-US" sz="1600" dirty="0" smtClean="0">
                <a:latin typeface="Meiryo UI" panose="020B0604030504040204" pitchFamily="50" charset="-128"/>
                <a:ea typeface="Meiryo UI" panose="020B0604030504040204" pitchFamily="50" charset="-128"/>
              </a:rPr>
              <a:t>大きな方</a:t>
            </a:r>
            <a:r>
              <a:rPr kumimoji="1" lang="ja-JP" altLang="en-US" sz="1600" dirty="0">
                <a:latin typeface="Meiryo UI" panose="020B0604030504040204" pitchFamily="50" charset="-128"/>
                <a:ea typeface="Meiryo UI" panose="020B0604030504040204" pitchFamily="50" charset="-128"/>
              </a:rPr>
              <a:t>向性を示す新たな構想等</a:t>
            </a:r>
          </a:p>
        </p:txBody>
      </p:sp>
      <p:sp>
        <p:nvSpPr>
          <p:cNvPr id="45" name="テキスト ボックス 44">
            <a:extLst>
              <a:ext uri="{FF2B5EF4-FFF2-40B4-BE49-F238E27FC236}">
                <a16:creationId xmlns:a16="http://schemas.microsoft.com/office/drawing/2014/main" id="{799E9BC2-F90C-4A70-BFF1-73AD07B1E22C}"/>
              </a:ext>
            </a:extLst>
          </p:cNvPr>
          <p:cNvSpPr txBox="1"/>
          <p:nvPr/>
        </p:nvSpPr>
        <p:spPr>
          <a:xfrm>
            <a:off x="1496676" y="2938304"/>
            <a:ext cx="7323795" cy="290311"/>
          </a:xfrm>
          <a:prstGeom prst="rect">
            <a:avLst/>
          </a:prstGeom>
          <a:solidFill>
            <a:schemeClr val="accent1">
              <a:lumMod val="60000"/>
              <a:lumOff val="40000"/>
            </a:schemeClr>
          </a:solidFill>
          <a:ln>
            <a:noFill/>
          </a:ln>
        </p:spPr>
        <p:txBody>
          <a:bodyPr wrap="square" lIns="0" tIns="0" rIns="0" bIns="0" rtlCol="0" anchor="ctr" anchorCtr="0">
            <a:noAutofit/>
          </a:bodyPr>
          <a:lstStyle/>
          <a:p>
            <a:pPr>
              <a:lnSpc>
                <a:spcPts val="1500"/>
              </a:lnSpc>
            </a:pPr>
            <a:r>
              <a:rPr lang="ja-JP" altLang="en-US" sz="1600" dirty="0" smtClean="0">
                <a:latin typeface="Meiryo UI" panose="020B0604030504040204" pitchFamily="50" charset="-128"/>
                <a:ea typeface="Meiryo UI" panose="020B0604030504040204" pitchFamily="50" charset="-128"/>
              </a:rPr>
              <a:t>　社会</a:t>
            </a:r>
            <a:r>
              <a:rPr lang="ja-JP" altLang="en-US" sz="1600" dirty="0">
                <a:latin typeface="Meiryo UI" panose="020B0604030504040204" pitchFamily="50" charset="-128"/>
                <a:ea typeface="Meiryo UI" panose="020B0604030504040204" pitchFamily="50" charset="-128"/>
              </a:rPr>
              <a:t>情勢の変化や新たな潮流</a:t>
            </a:r>
          </a:p>
        </p:txBody>
      </p:sp>
      <p:sp>
        <p:nvSpPr>
          <p:cNvPr id="35" name="テキスト ボックス 34">
            <a:extLst>
              <a:ext uri="{FF2B5EF4-FFF2-40B4-BE49-F238E27FC236}">
                <a16:creationId xmlns:a16="http://schemas.microsoft.com/office/drawing/2014/main" id="{0693B839-BAA8-4513-8740-E76777C77636}"/>
              </a:ext>
            </a:extLst>
          </p:cNvPr>
          <p:cNvSpPr txBox="1"/>
          <p:nvPr/>
        </p:nvSpPr>
        <p:spPr>
          <a:xfrm>
            <a:off x="1710173" y="3307759"/>
            <a:ext cx="1938051" cy="432000"/>
          </a:xfrm>
          <a:prstGeom prst="rect">
            <a:avLst/>
          </a:prstGeom>
          <a:solidFill>
            <a:schemeClr val="bg1"/>
          </a:solidFill>
          <a:ln>
            <a:solidFill>
              <a:schemeClr val="tx1">
                <a:lumMod val="75000"/>
                <a:lumOff val="25000"/>
              </a:schemeClr>
            </a:solidFill>
          </a:ln>
        </p:spPr>
        <p:txBody>
          <a:bodyPr wrap="square" lIns="0" tIns="0" rIns="0" bIns="0" rtlCol="0" anchor="ctr" anchorCtr="0">
            <a:noAutofit/>
          </a:bodyPr>
          <a:lstStyle/>
          <a:p>
            <a:pPr algn="ctr"/>
            <a:r>
              <a:rPr kumimoji="1" lang="ja-JP" altLang="en-US" sz="1400" dirty="0">
                <a:latin typeface="Meiryo UI" panose="020B0604030504040204" pitchFamily="50" charset="-128"/>
                <a:ea typeface="Meiryo UI" panose="020B0604030504040204" pitchFamily="50" charset="-128"/>
              </a:rPr>
              <a:t>国際拠点の形成</a:t>
            </a:r>
          </a:p>
        </p:txBody>
      </p:sp>
      <p:sp>
        <p:nvSpPr>
          <p:cNvPr id="41" name="テキスト ボックス 40">
            <a:extLst>
              <a:ext uri="{FF2B5EF4-FFF2-40B4-BE49-F238E27FC236}">
                <a16:creationId xmlns:a16="http://schemas.microsoft.com/office/drawing/2014/main" id="{D3DFB90A-D726-41B6-AE01-5CB0C5523A87}"/>
              </a:ext>
            </a:extLst>
          </p:cNvPr>
          <p:cNvSpPr txBox="1"/>
          <p:nvPr/>
        </p:nvSpPr>
        <p:spPr>
          <a:xfrm>
            <a:off x="3746868" y="3307759"/>
            <a:ext cx="3685544" cy="432000"/>
          </a:xfrm>
          <a:prstGeom prst="rect">
            <a:avLst/>
          </a:prstGeom>
          <a:noFill/>
          <a:ln>
            <a:noFill/>
          </a:ln>
        </p:spPr>
        <p:txBody>
          <a:bodyPr wrap="square" lIns="0" tIns="0" rIns="0" bIns="0" rtlCol="0" anchor="t" anchorCtr="0">
            <a:noAutofit/>
          </a:bodyPr>
          <a:lstStyle/>
          <a:p>
            <a:r>
              <a:rPr kumimoji="1" lang="ja-JP" altLang="en-US" sz="1400" dirty="0" smtClean="0">
                <a:latin typeface="Meiryo UI" panose="020B0604030504040204" pitchFamily="50" charset="-128"/>
                <a:ea typeface="Meiryo UI" panose="020B0604030504040204" pitchFamily="50" charset="-128"/>
              </a:rPr>
              <a:t>・大阪</a:t>
            </a:r>
            <a:r>
              <a:rPr kumimoji="1" lang="ja-JP" altLang="en-US" sz="1400" dirty="0">
                <a:latin typeface="Meiryo UI" panose="020B0604030504040204" pitchFamily="50" charset="-128"/>
                <a:ea typeface="Meiryo UI" panose="020B0604030504040204" pitchFamily="50" charset="-128"/>
              </a:rPr>
              <a:t>・関西</a:t>
            </a:r>
            <a:r>
              <a:rPr kumimoji="1" lang="ja-JP" altLang="en-US" sz="1400" dirty="0" smtClean="0">
                <a:latin typeface="Meiryo UI" panose="020B0604030504040204" pitchFamily="50" charset="-128"/>
                <a:ea typeface="Meiryo UI" panose="020B0604030504040204" pitchFamily="50" charset="-128"/>
              </a:rPr>
              <a:t>万博の開催決定</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IR</a:t>
            </a:r>
            <a:r>
              <a:rPr kumimoji="1" lang="ja-JP" altLang="en-US" sz="1400" dirty="0" smtClean="0">
                <a:latin typeface="Meiryo UI" panose="020B0604030504040204" pitchFamily="50" charset="-128"/>
                <a:ea typeface="Meiryo UI" panose="020B0604030504040204" pitchFamily="50" charset="-128"/>
              </a:rPr>
              <a:t>誘致や国際</a:t>
            </a:r>
            <a:r>
              <a:rPr kumimoji="1" lang="ja-JP" altLang="en-US" sz="1400" dirty="0">
                <a:latin typeface="Meiryo UI" panose="020B0604030504040204" pitchFamily="50" charset="-128"/>
                <a:ea typeface="Meiryo UI" panose="020B0604030504040204" pitchFamily="50" charset="-128"/>
              </a:rPr>
              <a:t>金融</a:t>
            </a:r>
            <a:r>
              <a:rPr kumimoji="1" lang="ja-JP" altLang="en-US" sz="1400" dirty="0" smtClean="0">
                <a:latin typeface="Meiryo UI" panose="020B0604030504040204" pitchFamily="50" charset="-128"/>
                <a:ea typeface="Meiryo UI" panose="020B0604030504040204" pitchFamily="50" charset="-128"/>
              </a:rPr>
              <a:t>都市実現に向けた取組み</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232857E8-5233-4C4E-95A4-0DC67CF47DD1}"/>
              </a:ext>
            </a:extLst>
          </p:cNvPr>
          <p:cNvSpPr txBox="1"/>
          <p:nvPr/>
        </p:nvSpPr>
        <p:spPr>
          <a:xfrm>
            <a:off x="1695826" y="4870434"/>
            <a:ext cx="1952398" cy="432000"/>
          </a:xfrm>
          <a:prstGeom prst="rect">
            <a:avLst/>
          </a:prstGeom>
          <a:solidFill>
            <a:schemeClr val="bg1"/>
          </a:solidFill>
          <a:ln>
            <a:solidFill>
              <a:schemeClr val="tx1">
                <a:lumMod val="75000"/>
                <a:lumOff val="25000"/>
              </a:schemeClr>
            </a:solidFill>
          </a:ln>
        </p:spPr>
        <p:txBody>
          <a:bodyPr wrap="square" lIns="0" tIns="0" rIns="0" bIns="0" rtlCol="0" anchor="ctr" anchorCtr="0">
            <a:noAutofit/>
          </a:bodyPr>
          <a:lstStyle/>
          <a:p>
            <a:pPr algn="ctr"/>
            <a:r>
              <a:rPr kumimoji="1" lang="ja-JP" altLang="en-US" sz="1400" dirty="0">
                <a:latin typeface="Meiryo UI" panose="020B0604030504040204" pitchFamily="50" charset="-128"/>
                <a:ea typeface="Meiryo UI" panose="020B0604030504040204" pitchFamily="50" charset="-128"/>
              </a:rPr>
              <a:t>持続可能な社会</a:t>
            </a:r>
          </a:p>
        </p:txBody>
      </p:sp>
      <p:sp>
        <p:nvSpPr>
          <p:cNvPr id="47" name="テキスト ボックス 46">
            <a:extLst>
              <a:ext uri="{FF2B5EF4-FFF2-40B4-BE49-F238E27FC236}">
                <a16:creationId xmlns:a16="http://schemas.microsoft.com/office/drawing/2014/main" id="{0FBAAE43-FC8F-42EE-8FA1-433CE05FCF30}"/>
              </a:ext>
            </a:extLst>
          </p:cNvPr>
          <p:cNvSpPr txBox="1"/>
          <p:nvPr/>
        </p:nvSpPr>
        <p:spPr>
          <a:xfrm>
            <a:off x="3746868" y="4870434"/>
            <a:ext cx="3790660" cy="432000"/>
          </a:xfrm>
          <a:prstGeom prst="rect">
            <a:avLst/>
          </a:prstGeom>
          <a:noFill/>
          <a:ln>
            <a:noFill/>
          </a:ln>
        </p:spPr>
        <p:txBody>
          <a:bodyPr wrap="square" lIns="0" tIns="0" rIns="0" bIns="0" rtlCol="0" anchor="t" anchorCtr="0">
            <a:no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達成への意識の高まり</a:t>
            </a:r>
          </a:p>
          <a:p>
            <a:r>
              <a:rPr lang="ja-JP" altLang="en-US" sz="1400" dirty="0" smtClean="0">
                <a:latin typeface="Meiryo UI" panose="020B0604030504040204" pitchFamily="50" charset="-128"/>
                <a:ea typeface="Meiryo UI" panose="020B0604030504040204" pitchFamily="50" charset="-128"/>
              </a:rPr>
              <a:t>・ｶｰﾎﾞﾝﾆｭｰﾄﾗﾙ、ｸﾞﾘｰﾝ</a:t>
            </a:r>
            <a:r>
              <a:rPr lang="en-US" altLang="ja-JP" sz="1400" dirty="0" smtClean="0">
                <a:latin typeface="Meiryo UI" panose="020B0604030504040204" pitchFamily="50" charset="-128"/>
                <a:ea typeface="Meiryo UI" panose="020B0604030504040204" pitchFamily="50" charset="-128"/>
              </a:rPr>
              <a:t>&amp;</a:t>
            </a:r>
            <a:r>
              <a:rPr lang="ja-JP" altLang="en-US" sz="1400" dirty="0" smtClean="0">
                <a:latin typeface="Meiryo UI" panose="020B0604030504040204" pitchFamily="50" charset="-128"/>
                <a:ea typeface="Meiryo UI" panose="020B0604030504040204" pitchFamily="50" charset="-128"/>
              </a:rPr>
              <a:t>ﾌﾞﾙｰﾘｶﾊﾞﾘｰの</a:t>
            </a:r>
            <a:r>
              <a:rPr lang="ja-JP" altLang="en-US" sz="1400" dirty="0">
                <a:latin typeface="Meiryo UI" panose="020B0604030504040204" pitchFamily="50" charset="-128"/>
                <a:ea typeface="Meiryo UI" panose="020B0604030504040204" pitchFamily="50" charset="-128"/>
              </a:rPr>
              <a:t>提唱</a:t>
            </a:r>
          </a:p>
        </p:txBody>
      </p:sp>
      <p:sp>
        <p:nvSpPr>
          <p:cNvPr id="48" name="テキスト ボックス 47">
            <a:extLst>
              <a:ext uri="{FF2B5EF4-FFF2-40B4-BE49-F238E27FC236}">
                <a16:creationId xmlns:a16="http://schemas.microsoft.com/office/drawing/2014/main" id="{2B8CE199-F089-4FA4-BFF1-76148386E093}"/>
              </a:ext>
            </a:extLst>
          </p:cNvPr>
          <p:cNvSpPr txBox="1"/>
          <p:nvPr/>
        </p:nvSpPr>
        <p:spPr>
          <a:xfrm>
            <a:off x="1696664" y="4360439"/>
            <a:ext cx="1951560" cy="432000"/>
          </a:xfrm>
          <a:prstGeom prst="rect">
            <a:avLst/>
          </a:prstGeom>
          <a:solidFill>
            <a:schemeClr val="bg1"/>
          </a:solidFill>
          <a:ln>
            <a:solidFill>
              <a:schemeClr val="tx1">
                <a:lumMod val="75000"/>
                <a:lumOff val="25000"/>
              </a:schemeClr>
            </a:solidFill>
          </a:ln>
        </p:spPr>
        <p:txBody>
          <a:bodyPr wrap="square" lIns="0" tIns="0" rIns="0" bIns="0" rtlCol="0" anchor="ctr" anchorCtr="0">
            <a:noAutofit/>
          </a:bodyPr>
          <a:lstStyle/>
          <a:p>
            <a:pPr algn="ctr"/>
            <a:r>
              <a:rPr kumimoji="1" lang="ja-JP" altLang="en-US" sz="1400" dirty="0">
                <a:latin typeface="Meiryo UI" panose="020B0604030504040204" pitchFamily="50" charset="-128"/>
                <a:ea typeface="Meiryo UI" panose="020B0604030504040204" pitchFamily="50" charset="-128"/>
              </a:rPr>
              <a:t>暮らし・安全安心</a:t>
            </a:r>
          </a:p>
        </p:txBody>
      </p:sp>
      <p:sp>
        <p:nvSpPr>
          <p:cNvPr id="49" name="テキスト ボックス 48">
            <a:extLst>
              <a:ext uri="{FF2B5EF4-FFF2-40B4-BE49-F238E27FC236}">
                <a16:creationId xmlns:a16="http://schemas.microsoft.com/office/drawing/2014/main" id="{A7FE7A56-EFB9-4B11-88CA-3EB61A997C78}"/>
              </a:ext>
            </a:extLst>
          </p:cNvPr>
          <p:cNvSpPr txBox="1"/>
          <p:nvPr/>
        </p:nvSpPr>
        <p:spPr>
          <a:xfrm>
            <a:off x="1704008" y="5412810"/>
            <a:ext cx="1944216" cy="432000"/>
          </a:xfrm>
          <a:prstGeom prst="rect">
            <a:avLst/>
          </a:prstGeom>
          <a:solidFill>
            <a:schemeClr val="bg1"/>
          </a:solidFill>
          <a:ln>
            <a:solidFill>
              <a:schemeClr val="tx1">
                <a:lumMod val="75000"/>
                <a:lumOff val="25000"/>
              </a:schemeClr>
            </a:solidFill>
          </a:ln>
        </p:spPr>
        <p:txBody>
          <a:bodyPr wrap="square" lIns="0" tIns="0" rIns="0" bIns="0" rtlCol="0" anchor="ctr" anchorCtr="0">
            <a:noAutofit/>
          </a:bodyPr>
          <a:lstStyle/>
          <a:p>
            <a:pPr algn="ctr"/>
            <a:r>
              <a:rPr kumimoji="1" lang="ja-JP" altLang="en-US" sz="1400" dirty="0">
                <a:latin typeface="Meiryo UI" panose="020B0604030504040204" pitchFamily="50" charset="-128"/>
                <a:ea typeface="Meiryo UI" panose="020B0604030504040204" pitchFamily="50" charset="-128"/>
              </a:rPr>
              <a:t>観光・インバウンド</a:t>
            </a:r>
          </a:p>
        </p:txBody>
      </p:sp>
      <p:sp>
        <p:nvSpPr>
          <p:cNvPr id="50" name="テキスト ボックス 49">
            <a:extLst>
              <a:ext uri="{FF2B5EF4-FFF2-40B4-BE49-F238E27FC236}">
                <a16:creationId xmlns:a16="http://schemas.microsoft.com/office/drawing/2014/main" id="{53FFD98A-A542-4C36-A2DD-A7539DFFF0B2}"/>
              </a:ext>
            </a:extLst>
          </p:cNvPr>
          <p:cNvSpPr txBox="1"/>
          <p:nvPr/>
        </p:nvSpPr>
        <p:spPr>
          <a:xfrm>
            <a:off x="3746868" y="5412810"/>
            <a:ext cx="3470528" cy="432000"/>
          </a:xfrm>
          <a:prstGeom prst="rect">
            <a:avLst/>
          </a:prstGeom>
          <a:noFill/>
          <a:ln>
            <a:noFill/>
          </a:ln>
        </p:spPr>
        <p:txBody>
          <a:bodyPr wrap="square" lIns="0" tIns="0" rIns="0" bIns="0" rtlCol="0" anchor="t" anchorCtr="0">
            <a:no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インバウンドの急増、</a:t>
            </a:r>
            <a:r>
              <a:rPr lang="ja-JP" altLang="en-US" sz="1400" dirty="0" smtClean="0">
                <a:latin typeface="Meiryo UI" panose="020B0604030504040204" pitchFamily="50" charset="-128"/>
                <a:ea typeface="Meiryo UI" panose="020B0604030504040204" pitchFamily="50" charset="-128"/>
              </a:rPr>
              <a:t>新型</a:t>
            </a:r>
            <a:r>
              <a:rPr lang="ja-JP" altLang="en-US" sz="1400" dirty="0">
                <a:latin typeface="Meiryo UI" panose="020B0604030504040204" pitchFamily="50" charset="-128"/>
                <a:ea typeface="Meiryo UI" panose="020B0604030504040204" pitchFamily="50" charset="-128"/>
              </a:rPr>
              <a:t>コロナに</a:t>
            </a:r>
            <a:r>
              <a:rPr lang="ja-JP" altLang="en-US" sz="1400" dirty="0" smtClean="0">
                <a:latin typeface="Meiryo UI" panose="020B0604030504040204" pitchFamily="50" charset="-128"/>
                <a:ea typeface="Meiryo UI" panose="020B0604030504040204" pitchFamily="50" charset="-128"/>
              </a:rPr>
              <a:t>よる</a:t>
            </a:r>
            <a:r>
              <a:rPr lang="ja-JP" altLang="en-US" sz="1400" dirty="0">
                <a:latin typeface="Meiryo UI" panose="020B0604030504040204" pitchFamily="50" charset="-128"/>
                <a:ea typeface="Meiryo UI" panose="020B0604030504040204" pitchFamily="50" charset="-128"/>
              </a:rPr>
              <a:t>影響</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・百舌鳥・古市</a:t>
            </a:r>
            <a:r>
              <a:rPr kumimoji="1" lang="ja-JP" altLang="en-US" sz="1400" dirty="0" smtClean="0">
                <a:latin typeface="Meiryo UI" panose="020B0604030504040204" pitchFamily="50" charset="-128"/>
                <a:ea typeface="Meiryo UI" panose="020B0604030504040204" pitchFamily="50" charset="-128"/>
              </a:rPr>
              <a:t>古墳群の世界遺産登録</a:t>
            </a:r>
            <a:endParaRPr kumimoji="1" lang="en-US" altLang="ja-JP" sz="14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EF0671B1-3792-49CA-8443-765ACEA014F7}"/>
              </a:ext>
            </a:extLst>
          </p:cNvPr>
          <p:cNvSpPr txBox="1"/>
          <p:nvPr/>
        </p:nvSpPr>
        <p:spPr>
          <a:xfrm>
            <a:off x="1704008" y="3837682"/>
            <a:ext cx="1944216" cy="432000"/>
          </a:xfrm>
          <a:prstGeom prst="rect">
            <a:avLst/>
          </a:prstGeom>
          <a:solidFill>
            <a:schemeClr val="bg1"/>
          </a:solidFill>
          <a:ln>
            <a:solidFill>
              <a:schemeClr val="tx1">
                <a:lumMod val="75000"/>
                <a:lumOff val="25000"/>
              </a:schemeClr>
            </a:solidFill>
          </a:ln>
        </p:spPr>
        <p:txBody>
          <a:bodyPr wrap="square" lIns="0" tIns="0" rIns="0" bIns="0" rtlCol="0" anchor="ctr" anchorCtr="0">
            <a:noAutofit/>
          </a:bodyPr>
          <a:lstStyle/>
          <a:p>
            <a:pPr algn="ctr"/>
            <a:r>
              <a:rPr kumimoji="1" lang="ja-JP" altLang="en-US" sz="1400" dirty="0">
                <a:latin typeface="Meiryo UI" panose="020B0604030504040204" pitchFamily="50" charset="-128"/>
                <a:ea typeface="Meiryo UI" panose="020B0604030504040204" pitchFamily="50" charset="-128"/>
              </a:rPr>
              <a:t>テクノロジーの進展</a:t>
            </a:r>
          </a:p>
        </p:txBody>
      </p:sp>
      <p:sp>
        <p:nvSpPr>
          <p:cNvPr id="52" name="テキスト ボックス 51">
            <a:extLst>
              <a:ext uri="{FF2B5EF4-FFF2-40B4-BE49-F238E27FC236}">
                <a16:creationId xmlns:a16="http://schemas.microsoft.com/office/drawing/2014/main" id="{12EB244C-5A77-48F5-9425-7E7A4EB3DBF2}"/>
              </a:ext>
            </a:extLst>
          </p:cNvPr>
          <p:cNvSpPr txBox="1"/>
          <p:nvPr/>
        </p:nvSpPr>
        <p:spPr>
          <a:xfrm>
            <a:off x="3746868" y="3837682"/>
            <a:ext cx="3754585" cy="432000"/>
          </a:xfrm>
          <a:prstGeom prst="rect">
            <a:avLst/>
          </a:prstGeom>
          <a:noFill/>
          <a:ln>
            <a:noFill/>
          </a:ln>
        </p:spPr>
        <p:txBody>
          <a:bodyPr wrap="square" lIns="0" tIns="0" rIns="0" bIns="0" rtlCol="0" anchor="t" anchorCtr="0">
            <a:no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err="1">
                <a:latin typeface="Meiryo UI" panose="020B0604030504040204" pitchFamily="50" charset="-128"/>
                <a:ea typeface="Meiryo UI" panose="020B0604030504040204" pitchFamily="50" charset="-128"/>
              </a:rPr>
              <a:t>MaaS</a:t>
            </a:r>
            <a:r>
              <a:rPr kumimoji="1" lang="ja-JP" altLang="en-US" sz="1400" dirty="0">
                <a:latin typeface="Meiryo UI" panose="020B0604030504040204" pitchFamily="50" charset="-128"/>
                <a:ea typeface="Meiryo UI" panose="020B0604030504040204" pitchFamily="50" charset="-128"/>
              </a:rPr>
              <a:t>、モビリティ</a:t>
            </a:r>
            <a:r>
              <a:rPr kumimoji="1" lang="ja-JP" altLang="en-US" sz="1400" dirty="0" smtClean="0">
                <a:latin typeface="Meiryo UI" panose="020B0604030504040204" pitchFamily="50" charset="-128"/>
                <a:ea typeface="Meiryo UI" panose="020B0604030504040204" pitchFamily="50" charset="-128"/>
              </a:rPr>
              <a:t>革命</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自動運転・空飛ぶクルマ</a:t>
            </a:r>
            <a:r>
              <a:rPr kumimoji="1" lang="en-US" altLang="ja-JP" sz="14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・ｽﾏｰﾄ、ｽｰﾊﾟｰｼﾃｨ</a:t>
            </a:r>
            <a:r>
              <a:rPr kumimoji="1" lang="ja-JP" altLang="en-US" sz="1400" dirty="0" smtClean="0">
                <a:latin typeface="Meiryo UI" panose="020B0604030504040204" pitchFamily="50" charset="-128"/>
                <a:ea typeface="Meiryo UI" panose="020B0604030504040204" pitchFamily="50" charset="-128"/>
              </a:rPr>
              <a:t>等</a:t>
            </a:r>
            <a:r>
              <a:rPr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都市</a:t>
            </a:r>
            <a:r>
              <a:rPr kumimoji="1" lang="ja-JP" altLang="en-US" sz="1400" dirty="0">
                <a:latin typeface="Meiryo UI" panose="020B0604030504040204" pitchFamily="50" charset="-128"/>
                <a:ea typeface="Meiryo UI" panose="020B0604030504040204" pitchFamily="50" charset="-128"/>
              </a:rPr>
              <a:t>の</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の実証・実装</a:t>
            </a:r>
            <a:endParaRPr kumimoji="1" lang="en-US" altLang="ja-JP" sz="1400"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B32CFD3F-D448-49D6-9A6D-13EE5019DAA4}"/>
              </a:ext>
            </a:extLst>
          </p:cNvPr>
          <p:cNvSpPr txBox="1"/>
          <p:nvPr/>
        </p:nvSpPr>
        <p:spPr>
          <a:xfrm>
            <a:off x="3726444" y="4360439"/>
            <a:ext cx="3481339" cy="432000"/>
          </a:xfrm>
          <a:prstGeom prst="rect">
            <a:avLst/>
          </a:prstGeom>
          <a:noFill/>
          <a:ln>
            <a:noFill/>
          </a:ln>
        </p:spPr>
        <p:txBody>
          <a:bodyPr wrap="square" lIns="0" tIns="0" rIns="0" bIns="0" rtlCol="0" anchor="t" anchorCtr="0">
            <a:noAutofit/>
          </a:bodyPr>
          <a:lstStyle/>
          <a:p>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新型</a:t>
            </a:r>
            <a:r>
              <a:rPr kumimoji="1" lang="ja-JP" altLang="en-US" sz="1400" dirty="0" smtClean="0">
                <a:latin typeface="Meiryo UI" panose="020B0604030504040204" pitchFamily="50" charset="-128"/>
                <a:ea typeface="Meiryo UI" panose="020B0604030504040204" pitchFamily="50" charset="-128"/>
              </a:rPr>
              <a:t>コロナを契機とした新しい生活様式の普及</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・激甚化・頻発化・切迫する自然</a:t>
            </a:r>
            <a:r>
              <a:rPr lang="ja-JP" altLang="en-US" sz="1400" dirty="0" smtClean="0">
                <a:latin typeface="Meiryo UI" panose="020B0604030504040204" pitchFamily="50" charset="-128"/>
                <a:ea typeface="Meiryo UI" panose="020B0604030504040204" pitchFamily="50" charset="-128"/>
              </a:rPr>
              <a:t>災害</a:t>
            </a:r>
            <a:endParaRPr lang="en-US" altLang="ja-JP" sz="1400" dirty="0">
              <a:latin typeface="Meiryo UI" panose="020B0604030504040204" pitchFamily="50" charset="-128"/>
              <a:ea typeface="Meiryo UI" panose="020B0604030504040204" pitchFamily="50" charset="-128"/>
            </a:endParaRPr>
          </a:p>
        </p:txBody>
      </p:sp>
      <p:sp>
        <p:nvSpPr>
          <p:cNvPr id="34" name="正方形/長方形 33"/>
          <p:cNvSpPr/>
          <p:nvPr/>
        </p:nvSpPr>
        <p:spPr>
          <a:xfrm>
            <a:off x="8644034" y="-9526"/>
            <a:ext cx="47938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872367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1285" y="-33031"/>
            <a:ext cx="8625733" cy="577110"/>
          </a:xfrm>
          <a:prstGeom prst="rect">
            <a:avLst/>
          </a:prstGeom>
          <a:noFill/>
          <a:ln w="19050" cap="flat" cmpd="sng" algn="ctr">
            <a:noFill/>
            <a:prstDash val="sysDot"/>
          </a:ln>
          <a:effectLst/>
        </p:spPr>
        <p:txBody>
          <a:bodyPr rtlCol="0" anchor="ctr"/>
          <a:lstStyle/>
          <a:p>
            <a:pPr defTabSz="844083">
              <a:defRPr/>
            </a:pPr>
            <a:r>
              <a:rPr lang="ja-JP" altLang="en-US" sz="2000" b="1" dirty="0">
                <a:solidFill>
                  <a:srgbClr val="002060"/>
                </a:solidFill>
                <a:latin typeface="Meiryo UI" panose="020B0604030504040204" pitchFamily="50" charset="-128"/>
                <a:ea typeface="Meiryo UI" panose="020B0604030504040204" pitchFamily="50" charset="-128"/>
              </a:rPr>
              <a:t> ２ 「グランドデザイン・大阪」について　</a:t>
            </a:r>
            <a:endParaRPr kumimoji="0" lang="ja-JP" altLang="en-US" sz="1200" b="1" kern="0" dirty="0">
              <a:solidFill>
                <a:srgbClr val="002060"/>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5123700" y="1918573"/>
            <a:ext cx="4020300"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大阪らしいポテンシャルとストックを持つ</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象徴的な６エリアのポテンシャルと今後の取組み</a:t>
            </a:r>
            <a:r>
              <a:rPr lang="ja-JP" altLang="en-US" dirty="0">
                <a:latin typeface="Meiryo UI" panose="020B0604030504040204" pitchFamily="50" charset="-128"/>
                <a:ea typeface="Meiryo UI" panose="020B0604030504040204" pitchFamily="50" charset="-128"/>
              </a:rPr>
              <a:t>を提示</a:t>
            </a:r>
            <a:endParaRPr kumimoji="1" lang="ja-JP" altLang="en-US"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85A1CAE-36B7-4F38-8985-4D741AC0337C}"/>
              </a:ext>
            </a:extLst>
          </p:cNvPr>
          <p:cNvSpPr txBox="1"/>
          <p:nvPr/>
        </p:nvSpPr>
        <p:spPr>
          <a:xfrm>
            <a:off x="251520" y="620688"/>
            <a:ext cx="8568952" cy="720080"/>
          </a:xfrm>
          <a:prstGeom prst="roundRect">
            <a:avLst/>
          </a:prstGeom>
          <a:noFill/>
          <a:ln>
            <a:solidFill>
              <a:schemeClr val="tx1">
                <a:lumMod val="95000"/>
                <a:lumOff val="5000"/>
              </a:schemeClr>
            </a:solidFill>
          </a:ln>
        </p:spPr>
        <p:txBody>
          <a:bodyPr wrap="square" lIns="72000" tIns="0" rIns="72000" bIns="0" rtlCol="0" anchor="ctr" anchorCtr="0">
            <a:noAutofit/>
          </a:bodyPr>
          <a:lstStyle/>
          <a:p>
            <a:r>
              <a:rPr kumimoji="1" lang="en-US" altLang="ja-JP" dirty="0">
                <a:latin typeface="Meiryo UI" panose="020B0604030504040204" pitchFamily="50" charset="-128"/>
                <a:ea typeface="Meiryo UI" panose="020B0604030504040204" pitchFamily="50" charset="-128"/>
              </a:rPr>
              <a:t> 2050</a:t>
            </a:r>
            <a:r>
              <a:rPr kumimoji="1" lang="ja-JP" altLang="en-US" dirty="0">
                <a:latin typeface="Meiryo UI" panose="020B0604030504040204" pitchFamily="50" charset="-128"/>
                <a:ea typeface="Meiryo UI" panose="020B0604030504040204" pitchFamily="50" charset="-128"/>
              </a:rPr>
              <a:t>年を目標に、変化し、躍動する大阪の今後の方向性を、広く世界に発信するとともに、大都市・大阪の都市空間の姿を分かりやすく示すもの（</a:t>
            </a:r>
            <a:r>
              <a:rPr kumimoji="1" lang="en-US" altLang="ja-JP" dirty="0">
                <a:latin typeface="Meiryo UI" panose="020B0604030504040204" pitchFamily="50" charset="-128"/>
                <a:ea typeface="Meiryo UI" panose="020B0604030504040204" pitchFamily="50" charset="-128"/>
              </a:rPr>
              <a:t>2012</a:t>
            </a:r>
            <a:r>
              <a:rPr kumimoji="1" lang="ja-JP" altLang="en-US" dirty="0" smtClean="0">
                <a:latin typeface="Meiryo UI" panose="020B0604030504040204" pitchFamily="50" charset="-128"/>
                <a:ea typeface="Meiryo UI" panose="020B0604030504040204" pitchFamily="50" charset="-128"/>
              </a:rPr>
              <a:t>年（平成</a:t>
            </a:r>
            <a:r>
              <a:rPr kumimoji="1" lang="en-US" altLang="ja-JP" dirty="0" smtClean="0">
                <a:latin typeface="Meiryo UI" panose="020B0604030504040204" pitchFamily="50" charset="-128"/>
                <a:ea typeface="Meiryo UI" panose="020B0604030504040204" pitchFamily="50" charset="-128"/>
              </a:rPr>
              <a:t>24</a:t>
            </a:r>
            <a:r>
              <a:rPr kumimoji="1" lang="ja-JP" altLang="en-US" dirty="0" smtClean="0">
                <a:latin typeface="Meiryo UI" panose="020B0604030504040204" pitchFamily="50" charset="-128"/>
                <a:ea typeface="Meiryo UI" panose="020B0604030504040204" pitchFamily="50" charset="-128"/>
              </a:rPr>
              <a:t>年）策定）</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885A1CAE-36B7-4F38-8985-4D741AC0337C}"/>
              </a:ext>
            </a:extLst>
          </p:cNvPr>
          <p:cNvSpPr txBox="1"/>
          <p:nvPr/>
        </p:nvSpPr>
        <p:spPr>
          <a:xfrm>
            <a:off x="179512" y="1700808"/>
            <a:ext cx="1656000" cy="216000"/>
          </a:xfrm>
          <a:prstGeom prst="rect">
            <a:avLst/>
          </a:prstGeom>
          <a:noFill/>
          <a:ln>
            <a:noFill/>
          </a:ln>
        </p:spPr>
        <p:txBody>
          <a:bodyPr wrap="square" lIns="0" tIns="0" rIns="0" bIns="0" rtlCol="0" anchor="ctr" anchorCtr="0">
            <a:no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将来像</a:t>
            </a:r>
            <a:r>
              <a:rPr kumimoji="1" lang="en-US" altLang="ja-JP" dirty="0">
                <a:latin typeface="Meiryo UI" panose="020B0604030504040204" pitchFamily="50" charset="-128"/>
                <a:ea typeface="Meiryo UI" panose="020B0604030504040204" pitchFamily="50" charset="-128"/>
              </a:rPr>
              <a:t>】</a:t>
            </a:r>
          </a:p>
        </p:txBody>
      </p:sp>
      <p:sp>
        <p:nvSpPr>
          <p:cNvPr id="13" name="テキスト ボックス 12">
            <a:extLst>
              <a:ext uri="{FF2B5EF4-FFF2-40B4-BE49-F238E27FC236}">
                <a16:creationId xmlns:a16="http://schemas.microsoft.com/office/drawing/2014/main" id="{885A1CAE-36B7-4F38-8985-4D741AC0337C}"/>
              </a:ext>
            </a:extLst>
          </p:cNvPr>
          <p:cNvSpPr txBox="1"/>
          <p:nvPr/>
        </p:nvSpPr>
        <p:spPr>
          <a:xfrm>
            <a:off x="323528" y="1988840"/>
            <a:ext cx="4623949" cy="576064"/>
          </a:xfrm>
          <a:prstGeom prst="rect">
            <a:avLst/>
          </a:prstGeom>
          <a:solidFill>
            <a:schemeClr val="accent1">
              <a:lumMod val="40000"/>
              <a:lumOff val="60000"/>
            </a:schemeClr>
          </a:solidFill>
          <a:ln>
            <a:noFill/>
          </a:ln>
        </p:spPr>
        <p:txBody>
          <a:bodyPr wrap="square" lIns="0" tIns="0" rIns="0" bIns="0" rtlCol="0" anchor="ctr" anchorCtr="0">
            <a:noAutofit/>
          </a:bodyPr>
          <a:lstStyle/>
          <a:p>
            <a:pPr algn="ctr"/>
            <a:r>
              <a:rPr kumimoji="1" lang="ja-JP" altLang="en-US" b="1" dirty="0">
                <a:latin typeface="Meiryo UI" panose="020B0604030504040204" pitchFamily="50" charset="-128"/>
                <a:ea typeface="Meiryo UI" panose="020B0604030504040204" pitchFamily="50" charset="-128"/>
              </a:rPr>
              <a:t>多様な価値を創造する大都市・大阪の実現</a:t>
            </a:r>
            <a:endParaRPr kumimoji="1"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～圧倒的な魅力を備えた都市空間の創造～</a:t>
            </a:r>
            <a:endParaRPr lang="en-US" altLang="ja-JP"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85A1CAE-36B7-4F38-8985-4D741AC0337C}"/>
              </a:ext>
            </a:extLst>
          </p:cNvPr>
          <p:cNvSpPr txBox="1"/>
          <p:nvPr/>
        </p:nvSpPr>
        <p:spPr>
          <a:xfrm>
            <a:off x="306084" y="2636912"/>
            <a:ext cx="4860032" cy="2016000"/>
          </a:xfrm>
          <a:prstGeom prst="rect">
            <a:avLst/>
          </a:prstGeom>
          <a:noFill/>
          <a:ln>
            <a:noFill/>
          </a:ln>
        </p:spPr>
        <p:txBody>
          <a:bodyPr wrap="square" lIns="0" tIns="0" rIns="0" bIns="0" rtlCol="0" anchor="t" anchorCtr="0">
            <a:noAutofit/>
          </a:bodyPr>
          <a:lstStyle/>
          <a:p>
            <a:pPr marL="85725"/>
            <a:r>
              <a:rPr kumimoji="1" lang="ja-JP" altLang="en-US" b="1" dirty="0">
                <a:latin typeface="Meiryo UI" panose="020B0604030504040204" pitchFamily="50" charset="-128"/>
                <a:ea typeface="Meiryo UI" panose="020B0604030504040204" pitchFamily="50" charset="-128"/>
              </a:rPr>
              <a:t>➢ 強い大都市・大阪　～国際競争に打ち勝つ～</a:t>
            </a:r>
            <a:endParaRPr kumimoji="1" lang="en-US" altLang="ja-JP" b="1" dirty="0">
              <a:latin typeface="Meiryo UI" panose="020B0604030504040204" pitchFamily="50" charset="-128"/>
              <a:ea typeface="Meiryo UI" panose="020B0604030504040204" pitchFamily="50" charset="-128"/>
            </a:endParaRPr>
          </a:p>
          <a:p>
            <a:pPr marL="85725"/>
            <a:r>
              <a:rPr lang="ja-JP" altLang="en-US" b="1" dirty="0">
                <a:latin typeface="Meiryo UI" panose="020B0604030504040204" pitchFamily="50" charset="-128"/>
                <a:ea typeface="Meiryo UI" panose="020B0604030504040204" pitchFamily="50" charset="-128"/>
              </a:rPr>
              <a:t>➢ 便利で快適な大都市・大阪</a:t>
            </a:r>
            <a:endParaRPr lang="en-US" altLang="ja-JP" b="1" dirty="0">
              <a:latin typeface="Meiryo UI" panose="020B0604030504040204" pitchFamily="50" charset="-128"/>
              <a:ea typeface="Meiryo UI" panose="020B0604030504040204" pitchFamily="50" charset="-128"/>
            </a:endParaRPr>
          </a:p>
          <a:p>
            <a:pPr marL="85725"/>
            <a:r>
              <a:rPr kumimoji="1" lang="ja-JP" altLang="en-US" b="1" dirty="0">
                <a:latin typeface="Meiryo UI" panose="020B0604030504040204" pitchFamily="50" charset="-128"/>
                <a:ea typeface="Meiryo UI" panose="020B0604030504040204" pitchFamily="50" charset="-128"/>
              </a:rPr>
              <a:t>➢ 多様な人材が集積する大都市・大阪</a:t>
            </a:r>
            <a:endParaRPr kumimoji="1" lang="en-US" altLang="ja-JP" b="1" dirty="0">
              <a:latin typeface="Meiryo UI" panose="020B0604030504040204" pitchFamily="50" charset="-128"/>
              <a:ea typeface="Meiryo UI" panose="020B0604030504040204" pitchFamily="50" charset="-128"/>
            </a:endParaRPr>
          </a:p>
          <a:p>
            <a:pPr marL="85725"/>
            <a:r>
              <a:rPr kumimoji="1" lang="ja-JP" altLang="en-US" b="1" dirty="0">
                <a:latin typeface="Meiryo UI" panose="020B0604030504040204" pitchFamily="50" charset="-128"/>
                <a:ea typeface="Meiryo UI" panose="020B0604030504040204" pitchFamily="50" charset="-128"/>
              </a:rPr>
              <a:t>➢ 都市魅力あふれる大都市・大阪</a:t>
            </a:r>
            <a:endParaRPr kumimoji="1" lang="en-US" altLang="ja-JP" b="1" dirty="0">
              <a:latin typeface="Meiryo UI" panose="020B0604030504040204" pitchFamily="50" charset="-128"/>
              <a:ea typeface="Meiryo UI" panose="020B0604030504040204" pitchFamily="50" charset="-128"/>
            </a:endParaRPr>
          </a:p>
          <a:p>
            <a:pPr marL="85725"/>
            <a:r>
              <a:rPr kumimoji="1" lang="ja-JP" altLang="en-US" b="1" dirty="0">
                <a:latin typeface="Meiryo UI" panose="020B0604030504040204" pitchFamily="50" charset="-128"/>
                <a:ea typeface="Meiryo UI" panose="020B0604030504040204" pitchFamily="50" charset="-128"/>
              </a:rPr>
              <a:t>➢ 安全・安心な大都市・大阪</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85A1CAE-36B7-4F38-8985-4D741AC0337C}"/>
              </a:ext>
            </a:extLst>
          </p:cNvPr>
          <p:cNvSpPr txBox="1"/>
          <p:nvPr/>
        </p:nvSpPr>
        <p:spPr>
          <a:xfrm>
            <a:off x="179512" y="4293096"/>
            <a:ext cx="3454514" cy="415243"/>
          </a:xfrm>
          <a:prstGeom prst="rect">
            <a:avLst/>
          </a:prstGeom>
          <a:noFill/>
          <a:ln>
            <a:noFill/>
          </a:ln>
        </p:spPr>
        <p:txBody>
          <a:bodyPr wrap="square" lIns="0" tIns="0" rIns="0" bIns="0" rtlCol="0" anchor="t" anchorCtr="0">
            <a:no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取組みの視点・考え方</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5A1CAE-36B7-4F38-8985-4D741AC0337C}"/>
              </a:ext>
            </a:extLst>
          </p:cNvPr>
          <p:cNvSpPr txBox="1"/>
          <p:nvPr/>
        </p:nvSpPr>
        <p:spPr>
          <a:xfrm>
            <a:off x="358214" y="4605060"/>
            <a:ext cx="4608512" cy="1992291"/>
          </a:xfrm>
          <a:prstGeom prst="rect">
            <a:avLst/>
          </a:prstGeom>
          <a:solidFill>
            <a:schemeClr val="accent1">
              <a:lumMod val="40000"/>
              <a:lumOff val="60000"/>
            </a:schemeClr>
          </a:solidFill>
          <a:ln>
            <a:noFill/>
          </a:ln>
        </p:spPr>
        <p:txBody>
          <a:bodyPr wrap="square" lIns="36000" tIns="36000" rIns="0" bIns="0" rtlCol="0" anchor="ctr" anchorCtr="0">
            <a:noAutofit/>
          </a:bodyPr>
          <a:lstStyle/>
          <a:p>
            <a:r>
              <a:rPr kumimoji="1" lang="ja-JP" altLang="en-US" b="1" dirty="0">
                <a:latin typeface="Meiryo UI" panose="020B0604030504040204" pitchFamily="50" charset="-128"/>
                <a:ea typeface="Meiryo UI" panose="020B0604030504040204" pitchFamily="50" charset="-128"/>
              </a:rPr>
              <a:t>➢ 仕組みのグレート・リセット　　　　　</a:t>
            </a:r>
            <a:endParaRPr kumimoji="1" lang="en-US" altLang="ja-JP" b="1" dirty="0">
              <a:latin typeface="Meiryo UI" panose="020B0604030504040204" pitchFamily="50" charset="-128"/>
              <a:ea typeface="Meiryo UI" panose="020B0604030504040204" pitchFamily="50" charset="-128"/>
            </a:endParaRPr>
          </a:p>
          <a:p>
            <a:pPr marL="182563" indent="-182563"/>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民間主導／府市バラバラからの脱却／</a:t>
            </a:r>
            <a:endParaRPr kumimoji="1" lang="en-US" altLang="ja-JP" dirty="0">
              <a:latin typeface="Meiryo UI" panose="020B0604030504040204" pitchFamily="50" charset="-128"/>
              <a:ea typeface="Meiryo UI" panose="020B0604030504040204" pitchFamily="50" charset="-128"/>
            </a:endParaRPr>
          </a:p>
          <a:p>
            <a:pPr marL="182563" indent="-182563"/>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段階的に実行</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ハードのグレート・リセット</a:t>
            </a:r>
            <a:endParaRPr kumimoji="1" lang="en-US" altLang="ja-JP" b="1" dirty="0">
              <a:latin typeface="Meiryo UI" panose="020B0604030504040204" pitchFamily="50" charset="-128"/>
              <a:ea typeface="Meiryo UI" panose="020B0604030504040204" pitchFamily="50" charset="-128"/>
            </a:endParaRPr>
          </a:p>
          <a:p>
            <a:pPr marL="182563" indent="-182563"/>
            <a:r>
              <a:rPr kumimoji="1" lang="ja-JP" altLang="en-US" dirty="0">
                <a:latin typeface="Meiryo UI" panose="020B0604030504040204" pitchFamily="50" charset="-128"/>
                <a:ea typeface="Meiryo UI" panose="020B0604030504040204" pitchFamily="50" charset="-128"/>
              </a:rPr>
              <a:t>　　みどりを圧倒的に増やす／</a:t>
            </a:r>
            <a:endParaRPr kumimoji="1" lang="en-US" altLang="ja-JP" dirty="0">
              <a:latin typeface="Meiryo UI" panose="020B0604030504040204" pitchFamily="50" charset="-128"/>
              <a:ea typeface="Meiryo UI" panose="020B0604030504040204" pitchFamily="50" charset="-128"/>
            </a:endParaRPr>
          </a:p>
          <a:p>
            <a:pPr marL="182563" indent="-182563"/>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水を綺麗によみがえらせる／</a:t>
            </a:r>
            <a:endParaRPr kumimoji="1" lang="en-US" altLang="ja-JP" dirty="0">
              <a:latin typeface="Meiryo UI" panose="020B0604030504040204" pitchFamily="50" charset="-128"/>
              <a:ea typeface="Meiryo UI" panose="020B0604030504040204" pitchFamily="50" charset="-128"/>
            </a:endParaRPr>
          </a:p>
          <a:p>
            <a:pPr marL="182563" indent="-182563"/>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街並みを美しく生まれ変わらせる</a:t>
            </a:r>
          </a:p>
        </p:txBody>
      </p:sp>
      <p:sp>
        <p:nvSpPr>
          <p:cNvPr id="33" name="テキスト ボックス 32">
            <a:extLst>
              <a:ext uri="{FF2B5EF4-FFF2-40B4-BE49-F238E27FC236}">
                <a16:creationId xmlns:a16="http://schemas.microsoft.com/office/drawing/2014/main" id="{885A1CAE-36B7-4F38-8985-4D741AC0337C}"/>
              </a:ext>
            </a:extLst>
          </p:cNvPr>
          <p:cNvSpPr txBox="1"/>
          <p:nvPr/>
        </p:nvSpPr>
        <p:spPr>
          <a:xfrm>
            <a:off x="5077926" y="1628800"/>
            <a:ext cx="3454514" cy="360040"/>
          </a:xfrm>
          <a:prstGeom prst="rect">
            <a:avLst/>
          </a:prstGeom>
          <a:noFill/>
          <a:ln>
            <a:noFill/>
          </a:ln>
        </p:spPr>
        <p:txBody>
          <a:bodyPr wrap="square" lIns="0" tIns="0" rIns="0" bIns="0" rtlCol="0" anchor="t" anchorCtr="0">
            <a:no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取組み内容</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75" r="4784"/>
          <a:stretch/>
        </p:blipFill>
        <p:spPr>
          <a:xfrm>
            <a:off x="4966726" y="2933700"/>
            <a:ext cx="4114531" cy="3673275"/>
          </a:xfrm>
          <a:prstGeom prst="rect">
            <a:avLst/>
          </a:prstGeom>
        </p:spPr>
      </p:pic>
      <p:sp>
        <p:nvSpPr>
          <p:cNvPr id="14" name="正方形/長方形 13"/>
          <p:cNvSpPr/>
          <p:nvPr/>
        </p:nvSpPr>
        <p:spPr>
          <a:xfrm>
            <a:off x="8610864" y="6449362"/>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２</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762514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9293" y="4713233"/>
            <a:ext cx="2796003" cy="1573217"/>
          </a:xfrm>
          <a:prstGeom prst="rect">
            <a:avLst/>
          </a:prstGeom>
        </p:spPr>
      </p:pic>
      <p:pic>
        <p:nvPicPr>
          <p:cNvPr id="43" name="図 42">
            <a:extLst>
              <a:ext uri="{FF2B5EF4-FFF2-40B4-BE49-F238E27FC236}">
                <a16:creationId xmlns:a16="http://schemas.microsoft.com/office/drawing/2014/main" id="{BE7D432B-2909-4A5A-87B7-48607DAED8B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99312" y="2752949"/>
            <a:ext cx="2765894" cy="1515390"/>
          </a:xfrm>
          <a:prstGeom prst="rect">
            <a:avLst/>
          </a:prstGeom>
          <a:noFill/>
          <a:ln>
            <a:noFill/>
          </a:ln>
        </p:spPr>
      </p:pic>
      <p:grpSp>
        <p:nvGrpSpPr>
          <p:cNvPr id="8" name="グループ化 7"/>
          <p:cNvGrpSpPr/>
          <p:nvPr/>
        </p:nvGrpSpPr>
        <p:grpSpPr>
          <a:xfrm>
            <a:off x="4355977" y="519939"/>
            <a:ext cx="4248472" cy="1761003"/>
            <a:chOff x="4355976" y="561504"/>
            <a:chExt cx="4516757" cy="1872208"/>
          </a:xfrm>
        </p:grpSpPr>
        <p:pic>
          <p:nvPicPr>
            <p:cNvPr id="9" name="図 8"/>
            <p:cNvPicPr>
              <a:picLocks noChangeAspect="1"/>
            </p:cNvPicPr>
            <p:nvPr/>
          </p:nvPicPr>
          <p:blipFill rotWithShape="1">
            <a:blip r:embed="rId5" cstate="email">
              <a:extLst>
                <a:ext uri="{28A0092B-C50C-407E-A947-70E740481C1C}">
                  <a14:useLocalDpi xmlns:a14="http://schemas.microsoft.com/office/drawing/2010/main"/>
                </a:ext>
              </a:extLst>
            </a:blip>
            <a:srcRect l="12239" t="3520" r="2356" b="56126"/>
            <a:stretch/>
          </p:blipFill>
          <p:spPr bwMode="auto">
            <a:xfrm>
              <a:off x="4355976" y="561504"/>
              <a:ext cx="4516757" cy="1872208"/>
            </a:xfrm>
            <a:prstGeom prst="rect">
              <a:avLst/>
            </a:prstGeom>
            <a:noFill/>
            <a:ln w="19050"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39" name="テキスト ボックス 38"/>
            <p:cNvSpPr txBox="1"/>
            <p:nvPr/>
          </p:nvSpPr>
          <p:spPr>
            <a:xfrm>
              <a:off x="4390082" y="632434"/>
              <a:ext cx="1538525" cy="307777"/>
            </a:xfrm>
            <a:prstGeom prst="rect">
              <a:avLst/>
            </a:prstGeom>
            <a:solidFill>
              <a:schemeClr val="accent1"/>
            </a:solid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新大阪駅周辺</a:t>
              </a:r>
            </a:p>
          </p:txBody>
        </p:sp>
      </p:grpSp>
      <p:pic>
        <p:nvPicPr>
          <p:cNvPr id="38" name="図 37"/>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285149" y="718722"/>
            <a:ext cx="3710788" cy="1547223"/>
          </a:xfrm>
          <a:prstGeom prst="rect">
            <a:avLst/>
          </a:prstGeom>
        </p:spPr>
      </p:pic>
      <p:pic>
        <p:nvPicPr>
          <p:cNvPr id="7" name="図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0041" y="4742122"/>
            <a:ext cx="2469855" cy="1561290"/>
          </a:xfrm>
          <a:prstGeom prst="rect">
            <a:avLst/>
          </a:prstGeom>
        </p:spPr>
      </p:pic>
      <p:pic>
        <p:nvPicPr>
          <p:cNvPr id="3" name="図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2208" y="2758820"/>
            <a:ext cx="2757624" cy="1469092"/>
          </a:xfrm>
          <a:prstGeom prst="rect">
            <a:avLst/>
          </a:prstGeom>
        </p:spPr>
      </p:pic>
      <p:cxnSp>
        <p:nvCxnSpPr>
          <p:cNvPr id="27" name="直線コネクタ 26"/>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1285" y="-33031"/>
            <a:ext cx="9345813" cy="577110"/>
          </a:xfrm>
          <a:prstGeom prst="rect">
            <a:avLst/>
          </a:prstGeom>
          <a:noFill/>
          <a:ln w="19050" cap="flat" cmpd="sng" algn="ctr">
            <a:noFill/>
            <a:prstDash val="sysDot"/>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  ２  「グランドデザイン・大阪」の主な取組み　</a:t>
            </a:r>
            <a:endParaRPr kumimoji="0" lang="ja-JP" altLang="en-US" sz="1200" b="1" i="0" u="none" strike="noStrike" kern="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endParaRPr>
          </a:p>
        </p:txBody>
      </p:sp>
      <p:pic>
        <p:nvPicPr>
          <p:cNvPr id="10"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t="333" b="1547"/>
          <a:stretch>
            <a:fillRect/>
          </a:stretch>
        </p:blipFill>
        <p:spPr bwMode="auto">
          <a:xfrm>
            <a:off x="6516216" y="2811371"/>
            <a:ext cx="2484784" cy="32859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角丸四角形 1"/>
          <p:cNvSpPr/>
          <p:nvPr/>
        </p:nvSpPr>
        <p:spPr>
          <a:xfrm>
            <a:off x="179512" y="520970"/>
            <a:ext cx="2068724" cy="30422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新大阪・大阪エリア</a:t>
            </a:r>
          </a:p>
        </p:txBody>
      </p:sp>
      <p:sp>
        <p:nvSpPr>
          <p:cNvPr id="22" name="角丸四角形 21"/>
          <p:cNvSpPr/>
          <p:nvPr/>
        </p:nvSpPr>
        <p:spPr>
          <a:xfrm>
            <a:off x="179512" y="4632772"/>
            <a:ext cx="2808312" cy="26683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なんば・天王寺・あべのエリア</a:t>
            </a:r>
          </a:p>
        </p:txBody>
      </p:sp>
      <p:sp>
        <p:nvSpPr>
          <p:cNvPr id="23" name="角丸四角形 22"/>
          <p:cNvSpPr/>
          <p:nvPr/>
        </p:nvSpPr>
        <p:spPr>
          <a:xfrm>
            <a:off x="6391570" y="2482202"/>
            <a:ext cx="2448272" cy="26682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大阪城・周辺エリア</a:t>
            </a:r>
          </a:p>
        </p:txBody>
      </p:sp>
      <p:sp>
        <p:nvSpPr>
          <p:cNvPr id="24" name="角丸四角形 23"/>
          <p:cNvSpPr/>
          <p:nvPr/>
        </p:nvSpPr>
        <p:spPr>
          <a:xfrm>
            <a:off x="212962" y="2479303"/>
            <a:ext cx="2035274" cy="24529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夢洲・咲洲エリア</a:t>
            </a:r>
          </a:p>
        </p:txBody>
      </p:sp>
      <p:sp>
        <p:nvSpPr>
          <p:cNvPr id="25" name="角丸四角形 24"/>
          <p:cNvSpPr/>
          <p:nvPr/>
        </p:nvSpPr>
        <p:spPr>
          <a:xfrm>
            <a:off x="3238501" y="4632772"/>
            <a:ext cx="2041188" cy="26683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御堂筋・周辺エリア</a:t>
            </a:r>
          </a:p>
        </p:txBody>
      </p:sp>
      <p:sp>
        <p:nvSpPr>
          <p:cNvPr id="17" name="テキスト ボックス 16">
            <a:extLst>
              <a:ext uri="{FF2B5EF4-FFF2-40B4-BE49-F238E27FC236}">
                <a16:creationId xmlns:a16="http://schemas.microsoft.com/office/drawing/2014/main" id="{885A1CAE-36B7-4F38-8985-4D741AC0337C}"/>
              </a:ext>
            </a:extLst>
          </p:cNvPr>
          <p:cNvSpPr txBox="1"/>
          <p:nvPr/>
        </p:nvSpPr>
        <p:spPr>
          <a:xfrm>
            <a:off x="1777409" y="2058539"/>
            <a:ext cx="2297564" cy="144016"/>
          </a:xfrm>
          <a:prstGeom prst="rect">
            <a:avLst/>
          </a:prstGeom>
          <a:solidFill>
            <a:schemeClr val="bg1">
              <a:alpha val="50000"/>
            </a:schemeClr>
          </a:solidFill>
          <a:ln>
            <a:noFill/>
          </a:ln>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うめきた２期地区全景イメージ</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885A1CAE-36B7-4F38-8985-4D741AC0337C}"/>
              </a:ext>
            </a:extLst>
          </p:cNvPr>
          <p:cNvSpPr txBox="1"/>
          <p:nvPr/>
        </p:nvSpPr>
        <p:spPr>
          <a:xfrm>
            <a:off x="7067557" y="1999332"/>
            <a:ext cx="1536892" cy="227587"/>
          </a:xfrm>
          <a:prstGeom prst="rect">
            <a:avLst/>
          </a:prstGeom>
          <a:solidFill>
            <a:schemeClr val="bg1">
              <a:alpha val="50000"/>
            </a:schemeClr>
          </a:solidFill>
          <a:ln>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概ねの検討対象地域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885A1CAE-36B7-4F38-8985-4D741AC0337C}"/>
              </a:ext>
            </a:extLst>
          </p:cNvPr>
          <p:cNvSpPr txBox="1"/>
          <p:nvPr/>
        </p:nvSpPr>
        <p:spPr>
          <a:xfrm>
            <a:off x="3838065" y="6087521"/>
            <a:ext cx="2016224" cy="216024"/>
          </a:xfrm>
          <a:prstGeom prst="rect">
            <a:avLst/>
          </a:prstGeom>
          <a:solidFill>
            <a:schemeClr val="bg1">
              <a:alpha val="50000"/>
            </a:schemeClr>
          </a:solidFill>
          <a:ln>
            <a:noFill/>
          </a:ln>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側道歩行者空間化イメージ</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885A1CAE-36B7-4F38-8985-4D741AC0337C}"/>
              </a:ext>
            </a:extLst>
          </p:cNvPr>
          <p:cNvSpPr txBox="1"/>
          <p:nvPr/>
        </p:nvSpPr>
        <p:spPr>
          <a:xfrm>
            <a:off x="7506063" y="5524856"/>
            <a:ext cx="1440160" cy="548680"/>
          </a:xfrm>
          <a:prstGeom prst="rect">
            <a:avLst/>
          </a:prstGeom>
          <a:solidFill>
            <a:schemeClr val="bg1">
              <a:alpha val="50000"/>
            </a:schemeClr>
          </a:solidFill>
          <a:ln>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大阪城東部地区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ゾーニングイメージ</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885A1CAE-36B7-4F38-8985-4D741AC0337C}"/>
              </a:ext>
            </a:extLst>
          </p:cNvPr>
          <p:cNvSpPr txBox="1"/>
          <p:nvPr/>
        </p:nvSpPr>
        <p:spPr>
          <a:xfrm>
            <a:off x="194767" y="6079714"/>
            <a:ext cx="2611947" cy="223698"/>
          </a:xfrm>
          <a:prstGeom prst="rect">
            <a:avLst/>
          </a:prstGeom>
          <a:solidFill>
            <a:schemeClr val="bg1">
              <a:alpha val="50000"/>
            </a:schemeClr>
          </a:solidFill>
          <a:ln>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なんば駅周辺道路空間イメージ</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19">
            <a:extLst>
              <a:ext uri="{FF2B5EF4-FFF2-40B4-BE49-F238E27FC236}">
                <a16:creationId xmlns:a16="http://schemas.microsoft.com/office/drawing/2014/main" id="{885A1CAE-36B7-4F38-8985-4D741AC0337C}"/>
              </a:ext>
            </a:extLst>
          </p:cNvPr>
          <p:cNvSpPr txBox="1"/>
          <p:nvPr/>
        </p:nvSpPr>
        <p:spPr>
          <a:xfrm>
            <a:off x="3751521" y="4006216"/>
            <a:ext cx="1800200" cy="246845"/>
          </a:xfrm>
          <a:prstGeom prst="rect">
            <a:avLst/>
          </a:prstGeom>
          <a:solidFill>
            <a:schemeClr val="bg1">
              <a:alpha val="50000"/>
            </a:schemeClr>
          </a:solidFill>
          <a:ln>
            <a:noFill/>
          </a:ln>
        </p:spPr>
        <p:txBody>
          <a:bodyPr wrap="square" lIns="0" tIns="0" rIns="0" bIns="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未来医療国際拠点</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イメージ</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角丸四角形 25"/>
          <p:cNvSpPr/>
          <p:nvPr/>
        </p:nvSpPr>
        <p:spPr>
          <a:xfrm>
            <a:off x="3238501" y="2450522"/>
            <a:ext cx="2041188" cy="27408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中之島・周辺エリア</a:t>
            </a:r>
          </a:p>
        </p:txBody>
      </p:sp>
      <p:sp>
        <p:nvSpPr>
          <p:cNvPr id="36" name="テキスト ボックス 33">
            <a:extLst>
              <a:ext uri="{FF2B5EF4-FFF2-40B4-BE49-F238E27FC236}">
                <a16:creationId xmlns:a16="http://schemas.microsoft.com/office/drawing/2014/main" id="{885A1CAE-36B7-4F38-8985-4D741AC0337C}"/>
              </a:ext>
            </a:extLst>
          </p:cNvPr>
          <p:cNvSpPr txBox="1"/>
          <p:nvPr/>
        </p:nvSpPr>
        <p:spPr>
          <a:xfrm>
            <a:off x="-508" y="6406728"/>
            <a:ext cx="9145016" cy="476672"/>
          </a:xfrm>
          <a:prstGeom prst="rect">
            <a:avLst/>
          </a:prstGeom>
          <a:solidFill>
            <a:schemeClr val="bg1">
              <a:alpha val="50000"/>
            </a:schemeClr>
          </a:solidFill>
          <a:ln>
            <a:noFill/>
          </a:ln>
        </p:spPr>
        <p:txBody>
          <a:bodyPr wrap="square" lIns="0" tIns="0" rIns="0" bIns="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これまで、</a:t>
            </a:r>
            <a:r>
              <a:rPr kumimoji="1" lang="ja-JP"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」をはじめとした都市開発にあたり、都市再生特別地区</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活用</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今後も引き続き、</a:t>
            </a:r>
            <a:r>
              <a:rPr kumimoji="1" lang="ja-JP"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都市</a:t>
            </a:r>
            <a:r>
              <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再生特別地区などの</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制度を活用することで民間活力を呼び込み、緊急かつ重点的に市街地の整備を促進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885A1CAE-36B7-4F38-8985-4D741AC0337C}"/>
              </a:ext>
            </a:extLst>
          </p:cNvPr>
          <p:cNvSpPr txBox="1"/>
          <p:nvPr/>
        </p:nvSpPr>
        <p:spPr>
          <a:xfrm>
            <a:off x="316064" y="4338682"/>
            <a:ext cx="2525011" cy="344897"/>
          </a:xfrm>
          <a:prstGeom prst="rect">
            <a:avLst/>
          </a:prstGeom>
          <a:noFill/>
          <a:ln>
            <a:noFill/>
          </a:ln>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提供</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a:t>
            </a:r>
            <a:r>
              <a:rPr kumimoji="1" lang="en-US" altLang="zh-CN"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a:t>
            </a:r>
            <a:r>
              <a:rPr kumimoji="1" lang="zh-C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公社</a:t>
            </a:r>
            <a:r>
              <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zh-C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年日本国際博覧会協会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352392" y="869805"/>
            <a:ext cx="864096" cy="315484"/>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うめきた</a:t>
            </a:r>
          </a:p>
        </p:txBody>
      </p:sp>
      <p:sp>
        <p:nvSpPr>
          <p:cNvPr id="41" name="テキスト ボックス 40">
            <a:extLst>
              <a:ext uri="{FF2B5EF4-FFF2-40B4-BE49-F238E27FC236}">
                <a16:creationId xmlns:a16="http://schemas.microsoft.com/office/drawing/2014/main" id="{885A1CAE-36B7-4F38-8985-4D741AC0337C}"/>
              </a:ext>
            </a:extLst>
          </p:cNvPr>
          <p:cNvSpPr txBox="1"/>
          <p:nvPr/>
        </p:nvSpPr>
        <p:spPr>
          <a:xfrm>
            <a:off x="320795" y="4221245"/>
            <a:ext cx="2520280" cy="216024"/>
          </a:xfrm>
          <a:prstGeom prst="rect">
            <a:avLst/>
          </a:prstGeom>
          <a:noFill/>
          <a:ln>
            <a:noFill/>
          </a:ln>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年大阪・関西万博会場パース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A08FA733-D416-422A-9B6E-679F1B73D3B1}"/>
              </a:ext>
            </a:extLst>
          </p:cNvPr>
          <p:cNvSpPr txBox="1"/>
          <p:nvPr/>
        </p:nvSpPr>
        <p:spPr>
          <a:xfrm>
            <a:off x="3315235" y="4281358"/>
            <a:ext cx="2796643" cy="315484"/>
          </a:xfrm>
          <a:prstGeom prst="rect">
            <a:avLst/>
          </a:prstGeom>
          <a:noFill/>
          <a:ln>
            <a:noFill/>
          </a:ln>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提供：中之島</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丁目用地における未来医療国際</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拠点整備・運営事業開発事業者</a:t>
            </a:r>
          </a:p>
        </p:txBody>
      </p:sp>
      <p:sp>
        <p:nvSpPr>
          <p:cNvPr id="11" name="正方形/長方形 10"/>
          <p:cNvSpPr/>
          <p:nvPr/>
        </p:nvSpPr>
        <p:spPr>
          <a:xfrm>
            <a:off x="4317313" y="2240117"/>
            <a:ext cx="4243945"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zh-TW"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a:t>
            </a:r>
            <a:r>
              <a:rPr kumimoji="1" lang="zh-TW"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大阪駅周辺地域都市再生緊急整備</a:t>
            </a:r>
            <a:r>
              <a:rPr kumimoji="1" lang="zh-TW"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地域</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まちづくり</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方針の</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骨格」より</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232378" y="2236773"/>
            <a:ext cx="2272189"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提供：うめきた</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期地区開発事業者</a:t>
            </a:r>
          </a:p>
        </p:txBody>
      </p:sp>
      <p:sp>
        <p:nvSpPr>
          <p:cNvPr id="49" name="テキスト ボックス 19">
            <a:extLst>
              <a:ext uri="{FF2B5EF4-FFF2-40B4-BE49-F238E27FC236}">
                <a16:creationId xmlns:a16="http://schemas.microsoft.com/office/drawing/2014/main" id="{885A1CAE-36B7-4F38-8985-4D741AC0337C}"/>
              </a:ext>
            </a:extLst>
          </p:cNvPr>
          <p:cNvSpPr txBox="1"/>
          <p:nvPr/>
        </p:nvSpPr>
        <p:spPr>
          <a:xfrm>
            <a:off x="316011" y="6267244"/>
            <a:ext cx="3109369" cy="270216"/>
          </a:xfrm>
          <a:prstGeom prst="rect">
            <a:avLst/>
          </a:prstGeom>
          <a:noFill/>
          <a:ln>
            <a:noFill/>
          </a:ln>
        </p:spPr>
        <p:txBody>
          <a:bodyPr wrap="square" lIns="0" tIns="0" rIns="0" bIns="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出典：「なんば駅周辺道路空間の再編に係る基本計画」より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19">
            <a:extLst>
              <a:ext uri="{FF2B5EF4-FFF2-40B4-BE49-F238E27FC236}">
                <a16:creationId xmlns:a16="http://schemas.microsoft.com/office/drawing/2014/main" id="{885A1CAE-36B7-4F38-8985-4D741AC0337C}"/>
              </a:ext>
            </a:extLst>
          </p:cNvPr>
          <p:cNvSpPr txBox="1"/>
          <p:nvPr/>
        </p:nvSpPr>
        <p:spPr>
          <a:xfrm>
            <a:off x="6616996" y="6155969"/>
            <a:ext cx="2460003" cy="91169"/>
          </a:xfrm>
          <a:prstGeom prst="rect">
            <a:avLst/>
          </a:prstGeom>
          <a:noFill/>
          <a:ln>
            <a:noFill/>
          </a:ln>
        </p:spPr>
        <p:txBody>
          <a:bodyPr wrap="square" lIns="0" tIns="0" rIns="0" bIns="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：「大阪城東部</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地区の</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まちづくりの</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方向性」より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テキスト ボックス 19">
            <a:extLst>
              <a:ext uri="{FF2B5EF4-FFF2-40B4-BE49-F238E27FC236}">
                <a16:creationId xmlns:a16="http://schemas.microsoft.com/office/drawing/2014/main" id="{885A1CAE-36B7-4F38-8985-4D741AC0337C}"/>
              </a:ext>
            </a:extLst>
          </p:cNvPr>
          <p:cNvSpPr txBox="1"/>
          <p:nvPr/>
        </p:nvSpPr>
        <p:spPr>
          <a:xfrm>
            <a:off x="3329916" y="6267244"/>
            <a:ext cx="3109369" cy="270216"/>
          </a:xfrm>
          <a:prstGeom prst="rect">
            <a:avLst/>
          </a:prstGeom>
          <a:noFill/>
          <a:ln>
            <a:noFill/>
          </a:ln>
        </p:spPr>
        <p:txBody>
          <a:bodyPr wrap="square" lIns="0" tIns="0" rIns="0" bIns="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「御堂筋将来ビジョン」</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8611020" y="-9278"/>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３</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5918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1285" y="-33031"/>
            <a:ext cx="8625733" cy="577110"/>
          </a:xfrm>
          <a:prstGeom prst="rect">
            <a:avLst/>
          </a:prstGeom>
          <a:noFill/>
          <a:ln w="19050" cap="flat" cmpd="sng" algn="ctr">
            <a:noFill/>
            <a:prstDash val="sysDot"/>
          </a:ln>
          <a:effectLst/>
        </p:spPr>
        <p:txBody>
          <a:bodyPr rtlCol="0" anchor="ctr"/>
          <a:lstStyle/>
          <a:p>
            <a:pPr defTabSz="844083">
              <a:defRPr/>
            </a:pPr>
            <a:r>
              <a:rPr lang="ja-JP" altLang="en-US" sz="2000" b="1" dirty="0">
                <a:solidFill>
                  <a:srgbClr val="002060"/>
                </a:solidFill>
                <a:latin typeface="Meiryo UI" panose="020B0604030504040204" pitchFamily="50" charset="-128"/>
                <a:ea typeface="Meiryo UI" panose="020B0604030504040204" pitchFamily="50" charset="-128"/>
              </a:rPr>
              <a:t> ３ 「グランドデザイン・大阪都市圏」について　</a:t>
            </a:r>
            <a:endParaRPr kumimoji="0" lang="ja-JP" altLang="en-US" sz="1200" b="1" kern="0" dirty="0">
              <a:solidFill>
                <a:srgbClr val="002060"/>
              </a:solidFill>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3282" y="2974537"/>
            <a:ext cx="3657189" cy="3416511"/>
          </a:xfrm>
          <a:prstGeom prst="rect">
            <a:avLst/>
          </a:prstGeom>
          <a:noFill/>
        </p:spPr>
      </p:pic>
      <p:sp>
        <p:nvSpPr>
          <p:cNvPr id="11" name="テキスト ボックス 10">
            <a:extLst>
              <a:ext uri="{FF2B5EF4-FFF2-40B4-BE49-F238E27FC236}">
                <a16:creationId xmlns:a16="http://schemas.microsoft.com/office/drawing/2014/main" id="{885A1CAE-36B7-4F38-8985-4D741AC0337C}"/>
              </a:ext>
            </a:extLst>
          </p:cNvPr>
          <p:cNvSpPr txBox="1"/>
          <p:nvPr/>
        </p:nvSpPr>
        <p:spPr>
          <a:xfrm>
            <a:off x="251520" y="1844824"/>
            <a:ext cx="1656000" cy="216000"/>
          </a:xfrm>
          <a:prstGeom prst="rect">
            <a:avLst/>
          </a:prstGeom>
          <a:noFill/>
          <a:ln>
            <a:noFill/>
          </a:ln>
        </p:spPr>
        <p:txBody>
          <a:bodyPr wrap="square" lIns="0" tIns="0" rIns="0" bIns="0" rtlCol="0" anchor="ctr" anchorCtr="0">
            <a:noAutofit/>
          </a:bodyPr>
          <a:lstStyle/>
          <a:p>
            <a:pPr>
              <a:lnSpc>
                <a:spcPts val="1500"/>
              </a:lnSpc>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基本目標</a:t>
            </a:r>
            <a:r>
              <a:rPr kumimoji="1" lang="en-US" altLang="ja-JP" dirty="0">
                <a:latin typeface="Meiryo UI" panose="020B0604030504040204" pitchFamily="50" charset="-128"/>
                <a:ea typeface="Meiryo UI" panose="020B0604030504040204" pitchFamily="50" charset="-128"/>
              </a:rPr>
              <a:t>】</a:t>
            </a:r>
          </a:p>
        </p:txBody>
      </p:sp>
      <p:sp>
        <p:nvSpPr>
          <p:cNvPr id="13" name="テキスト ボックス 12">
            <a:extLst>
              <a:ext uri="{FF2B5EF4-FFF2-40B4-BE49-F238E27FC236}">
                <a16:creationId xmlns:a16="http://schemas.microsoft.com/office/drawing/2014/main" id="{885A1CAE-36B7-4F38-8985-4D741AC0337C}"/>
              </a:ext>
            </a:extLst>
          </p:cNvPr>
          <p:cNvSpPr txBox="1"/>
          <p:nvPr/>
        </p:nvSpPr>
        <p:spPr>
          <a:xfrm>
            <a:off x="323528" y="2132856"/>
            <a:ext cx="4536504" cy="578768"/>
          </a:xfrm>
          <a:prstGeom prst="rect">
            <a:avLst/>
          </a:prstGeom>
          <a:solidFill>
            <a:schemeClr val="accent1">
              <a:lumMod val="40000"/>
              <a:lumOff val="60000"/>
            </a:schemeClr>
          </a:solidFill>
          <a:ln>
            <a:noFill/>
          </a:ln>
        </p:spPr>
        <p:txBody>
          <a:bodyPr wrap="square" lIns="0" tIns="0" rIns="0" bIns="0" rtlCol="0" anchor="ctr" anchorCtr="0">
            <a:noAutofit/>
          </a:bodyPr>
          <a:lstStyle/>
          <a:p>
            <a:pPr algn="ctr"/>
            <a:r>
              <a:rPr kumimoji="1" lang="ja-JP" altLang="en-US" b="1" dirty="0">
                <a:latin typeface="Meiryo UI" panose="020B0604030504040204" pitchFamily="50" charset="-128"/>
                <a:ea typeface="Meiryo UI" panose="020B0604030504040204" pitchFamily="50" charset="-128"/>
              </a:rPr>
              <a:t>東西二極の一極を担う大阪都市圏の実現</a:t>
            </a:r>
            <a:endParaRPr kumimoji="1"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～圧倒的な魅力を備えた都市空間の創造～</a:t>
            </a:r>
            <a:endParaRPr lang="en-US" altLang="ja-JP"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85A1CAE-36B7-4F38-8985-4D741AC0337C}"/>
              </a:ext>
            </a:extLst>
          </p:cNvPr>
          <p:cNvSpPr txBox="1"/>
          <p:nvPr/>
        </p:nvSpPr>
        <p:spPr>
          <a:xfrm>
            <a:off x="251520" y="3032029"/>
            <a:ext cx="4828406" cy="1696111"/>
          </a:xfrm>
          <a:prstGeom prst="rect">
            <a:avLst/>
          </a:prstGeom>
          <a:noFill/>
          <a:ln>
            <a:noFill/>
          </a:ln>
        </p:spPr>
        <p:txBody>
          <a:bodyPr wrap="square" lIns="0" tIns="0" rIns="0" bIns="0" rtlCol="0" anchor="t" anchorCtr="0">
            <a:no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目標</a:t>
            </a:r>
            <a:r>
              <a:rPr kumimoji="1" lang="en-US" altLang="ja-JP" dirty="0">
                <a:latin typeface="Meiryo UI" panose="020B0604030504040204" pitchFamily="50" charset="-128"/>
                <a:ea typeface="Meiryo UI" panose="020B0604030504040204" pitchFamily="50" charset="-128"/>
              </a:rPr>
              <a:t>】</a:t>
            </a:r>
          </a:p>
          <a:p>
            <a:pPr marL="85725"/>
            <a:r>
              <a:rPr kumimoji="1" lang="ja-JP" altLang="en-US" b="1" dirty="0">
                <a:latin typeface="Meiryo UI" panose="020B0604030504040204" pitchFamily="50" charset="-128"/>
                <a:ea typeface="Meiryo UI" panose="020B0604030504040204" pitchFamily="50" charset="-128"/>
              </a:rPr>
              <a:t>➢ 都市間競争に打ち勝つ</a:t>
            </a:r>
            <a:endParaRPr kumimoji="1" lang="en-US" altLang="ja-JP" b="1" dirty="0">
              <a:latin typeface="Meiryo UI" panose="020B0604030504040204" pitchFamily="50" charset="-128"/>
              <a:ea typeface="Meiryo UI" panose="020B0604030504040204" pitchFamily="50" charset="-128"/>
            </a:endParaRPr>
          </a:p>
          <a:p>
            <a:pPr marL="85725"/>
            <a:r>
              <a:rPr kumimoji="1" lang="ja-JP" altLang="en-US" b="1" dirty="0">
                <a:latin typeface="Meiryo UI" panose="020B0604030504040204" pitchFamily="50" charset="-128"/>
                <a:ea typeface="Meiryo UI" panose="020B0604030504040204" pitchFamily="50" charset="-128"/>
              </a:rPr>
              <a:t>➢ 多様な人材が集積する</a:t>
            </a:r>
            <a:endParaRPr kumimoji="1" lang="en-US" altLang="ja-JP" b="1" dirty="0">
              <a:latin typeface="Meiryo UI" panose="020B0604030504040204" pitchFamily="50" charset="-128"/>
              <a:ea typeface="Meiryo UI" panose="020B0604030504040204" pitchFamily="50" charset="-128"/>
            </a:endParaRPr>
          </a:p>
          <a:p>
            <a:pPr marL="85725"/>
            <a:r>
              <a:rPr kumimoji="1" lang="ja-JP" altLang="en-US" b="1" dirty="0">
                <a:latin typeface="Meiryo UI" panose="020B0604030504040204" pitchFamily="50" charset="-128"/>
                <a:ea typeface="Meiryo UI" panose="020B0604030504040204" pitchFamily="50" charset="-128"/>
              </a:rPr>
              <a:t>➢ 都市魅力あふれる</a:t>
            </a:r>
            <a:endParaRPr kumimoji="1" lang="en-US" altLang="ja-JP" b="1" dirty="0">
              <a:latin typeface="Meiryo UI" panose="020B0604030504040204" pitchFamily="50" charset="-128"/>
              <a:ea typeface="Meiryo UI" panose="020B0604030504040204" pitchFamily="50" charset="-128"/>
            </a:endParaRPr>
          </a:p>
          <a:p>
            <a:pPr marL="85725"/>
            <a:r>
              <a:rPr kumimoji="1" lang="ja-JP" altLang="en-US" b="1" dirty="0">
                <a:latin typeface="Meiryo UI" panose="020B0604030504040204" pitchFamily="50" charset="-128"/>
                <a:ea typeface="Meiryo UI" panose="020B0604030504040204" pitchFamily="50" charset="-128"/>
              </a:rPr>
              <a:t>➢ 便利で快適</a:t>
            </a:r>
            <a:endParaRPr kumimoji="1" lang="en-US" altLang="ja-JP" b="1" dirty="0">
              <a:latin typeface="Meiryo UI" panose="020B0604030504040204" pitchFamily="50" charset="-128"/>
              <a:ea typeface="Meiryo UI" panose="020B0604030504040204" pitchFamily="50" charset="-128"/>
            </a:endParaRPr>
          </a:p>
          <a:p>
            <a:pPr marL="85725"/>
            <a:r>
              <a:rPr kumimoji="1" lang="ja-JP" altLang="en-US" b="1" dirty="0">
                <a:latin typeface="Meiryo UI" panose="020B0604030504040204" pitchFamily="50" charset="-128"/>
                <a:ea typeface="Meiryo UI" panose="020B0604030504040204" pitchFamily="50" charset="-128"/>
              </a:rPr>
              <a:t>➢ 安全・安心</a:t>
            </a: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85A1CAE-36B7-4F38-8985-4D741AC0337C}"/>
              </a:ext>
            </a:extLst>
          </p:cNvPr>
          <p:cNvSpPr txBox="1"/>
          <p:nvPr/>
        </p:nvSpPr>
        <p:spPr>
          <a:xfrm>
            <a:off x="251520" y="5098977"/>
            <a:ext cx="3454514" cy="373530"/>
          </a:xfrm>
          <a:prstGeom prst="rect">
            <a:avLst/>
          </a:prstGeom>
          <a:noFill/>
          <a:ln>
            <a:noFill/>
          </a:ln>
        </p:spPr>
        <p:txBody>
          <a:bodyPr wrap="square" lIns="0" tIns="0" rIns="0" bIns="0" rtlCol="0" anchor="t" anchorCtr="0">
            <a:noAutofit/>
          </a:bodyPr>
          <a:lstStyle/>
          <a:p>
            <a:r>
              <a:rPr kumimoji="1"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基本的な</a:t>
            </a:r>
            <a:r>
              <a:rPr kumimoji="1" lang="ja-JP" altLang="en-US" dirty="0">
                <a:latin typeface="Meiryo UI" panose="020B0604030504040204" pitchFamily="50" charset="-128"/>
                <a:ea typeface="Meiryo UI" panose="020B0604030504040204" pitchFamily="50" charset="-128"/>
              </a:rPr>
              <a:t>考え方</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885A1CAE-36B7-4F38-8985-4D741AC0337C}"/>
              </a:ext>
            </a:extLst>
          </p:cNvPr>
          <p:cNvSpPr txBox="1"/>
          <p:nvPr/>
        </p:nvSpPr>
        <p:spPr>
          <a:xfrm>
            <a:off x="5264619" y="1773761"/>
            <a:ext cx="3454514" cy="309501"/>
          </a:xfrm>
          <a:prstGeom prst="rect">
            <a:avLst/>
          </a:prstGeom>
          <a:noFill/>
          <a:ln>
            <a:noFill/>
          </a:ln>
        </p:spPr>
        <p:txBody>
          <a:bodyPr wrap="square" lIns="0" tIns="0" rIns="0" bIns="0" rtlCol="0" anchor="t" anchorCtr="0">
            <a:no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取組み内容</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885A1CAE-36B7-4F38-8985-4D741AC0337C}"/>
              </a:ext>
            </a:extLst>
          </p:cNvPr>
          <p:cNvSpPr txBox="1"/>
          <p:nvPr/>
        </p:nvSpPr>
        <p:spPr>
          <a:xfrm>
            <a:off x="5446237" y="2132856"/>
            <a:ext cx="3672409" cy="792088"/>
          </a:xfrm>
          <a:prstGeom prst="rect">
            <a:avLst/>
          </a:prstGeom>
          <a:solidFill>
            <a:schemeClr val="bg1"/>
          </a:solidFill>
          <a:ln>
            <a:noFill/>
          </a:ln>
        </p:spPr>
        <p:txBody>
          <a:bodyPr wrap="square" lIns="0" tIns="0" rIns="0" bIns="0" rtlCol="0" anchor="ctr" anchorCtr="0">
            <a:noAutofit/>
          </a:bodyPr>
          <a:lstStyle/>
          <a:p>
            <a:r>
              <a:rPr kumimoji="1" lang="ja-JP" altLang="en-US" spc="-50" dirty="0">
                <a:latin typeface="Meiryo UI" panose="020B0604030504040204" pitchFamily="50" charset="-128"/>
                <a:ea typeface="Meiryo UI" panose="020B0604030504040204" pitchFamily="50" charset="-128"/>
              </a:rPr>
              <a:t>広域連携型都市構造への転換</a:t>
            </a:r>
            <a:r>
              <a:rPr lang="ja-JP" altLang="en-US" spc="-50" dirty="0">
                <a:latin typeface="Meiryo UI" panose="020B0604030504040204" pitchFamily="50" charset="-128"/>
                <a:ea typeface="Meiryo UI" panose="020B0604030504040204" pitchFamily="50" charset="-128"/>
              </a:rPr>
              <a:t>、</a:t>
            </a:r>
            <a:endParaRPr kumimoji="1" lang="en-US" altLang="ja-JP" spc="-5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産業、自然</a:t>
            </a:r>
            <a:r>
              <a:rPr kumimoji="1" lang="ja-JP" altLang="en-US">
                <a:latin typeface="Meiryo UI" panose="020B0604030504040204" pitchFamily="50" charset="-128"/>
                <a:ea typeface="Meiryo UI" panose="020B0604030504040204" pitchFamily="50" charset="-128"/>
              </a:rPr>
              <a:t>環境などの</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地域資源を活かした取組み</a:t>
            </a:r>
            <a:r>
              <a:rPr lang="ja-JP" altLang="en-US" dirty="0">
                <a:latin typeface="Meiryo UI" panose="020B0604030504040204" pitchFamily="50" charset="-128"/>
                <a:ea typeface="Meiryo UI" panose="020B0604030504040204" pitchFamily="50" charset="-128"/>
              </a:rPr>
              <a:t>を提示</a:t>
            </a:r>
            <a:endParaRPr kumimoji="1" lang="en-US" altLang="ja-JP"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85A1CAE-36B7-4F38-8985-4D741AC0337C}"/>
              </a:ext>
            </a:extLst>
          </p:cNvPr>
          <p:cNvSpPr txBox="1"/>
          <p:nvPr/>
        </p:nvSpPr>
        <p:spPr>
          <a:xfrm>
            <a:off x="107504" y="650786"/>
            <a:ext cx="8928992" cy="972000"/>
          </a:xfrm>
          <a:prstGeom prst="roundRect">
            <a:avLst/>
          </a:prstGeom>
          <a:noFill/>
          <a:ln>
            <a:solidFill>
              <a:schemeClr val="tx1">
                <a:lumMod val="95000"/>
                <a:lumOff val="5000"/>
              </a:schemeClr>
            </a:solidFill>
          </a:ln>
        </p:spPr>
        <p:txBody>
          <a:bodyPr wrap="square" lIns="72000" tIns="0" rIns="72000" bIns="0" rtlCol="0" anchor="ctr" anchorCtr="0">
            <a:noAutofit/>
          </a:bodyPr>
          <a:lstStyle/>
          <a:p>
            <a:pPr algn="just"/>
            <a:r>
              <a:rPr kumimoji="1" lang="ja-JP" altLang="en-US" dirty="0">
                <a:latin typeface="Meiryo UI" panose="020B0604030504040204" pitchFamily="50" charset="-128"/>
                <a:ea typeface="Meiryo UI" panose="020B0604030504040204" pitchFamily="50" charset="-128"/>
              </a:rPr>
              <a:t>　関西全体を視野に、概ね関西大環状道路の範囲内を大阪都市圏として、</a:t>
            </a:r>
            <a:r>
              <a:rPr kumimoji="1" lang="en-US" altLang="ja-JP" dirty="0">
                <a:latin typeface="Meiryo UI" panose="020B0604030504040204" pitchFamily="50" charset="-128"/>
                <a:ea typeface="Meiryo UI" panose="020B0604030504040204" pitchFamily="50" charset="-128"/>
              </a:rPr>
              <a:t>2050</a:t>
            </a:r>
            <a:r>
              <a:rPr kumimoji="1" lang="ja-JP" altLang="en-US" dirty="0">
                <a:latin typeface="Meiryo UI" panose="020B0604030504040204" pitchFamily="50" charset="-128"/>
                <a:ea typeface="Meiryo UI" panose="020B0604030504040204" pitchFamily="50" charset="-128"/>
              </a:rPr>
              <a:t>年を目標に「広域連携型都市構造」への転換を行い、民間主導により、人・、モノ・情報・投資を呼び込める府域全体の都市空間創造に向けた大きな方向性を示すもの（</a:t>
            </a:r>
            <a:r>
              <a:rPr kumimoji="1" lang="en-US" altLang="ja-JP" dirty="0">
                <a:latin typeface="Meiryo UI" panose="020B0604030504040204" pitchFamily="50" charset="-128"/>
                <a:ea typeface="Meiryo UI" panose="020B0604030504040204" pitchFamily="50" charset="-128"/>
              </a:rPr>
              <a:t>2016</a:t>
            </a:r>
            <a:r>
              <a:rPr lang="ja-JP" altLang="en-US" dirty="0">
                <a:latin typeface="Meiryo UI" panose="020B0604030504040204" pitchFamily="50" charset="-128"/>
                <a:ea typeface="Meiryo UI" panose="020B0604030504040204" pitchFamily="50" charset="-128"/>
              </a:rPr>
              <a:t>年（平成</a:t>
            </a:r>
            <a:r>
              <a:rPr lang="en-US" altLang="ja-JP" dirty="0" smtClean="0">
                <a:latin typeface="Meiryo UI" panose="020B0604030504040204" pitchFamily="50" charset="-128"/>
                <a:ea typeface="Meiryo UI" panose="020B0604030504040204" pitchFamily="50" charset="-128"/>
              </a:rPr>
              <a:t>28</a:t>
            </a:r>
            <a:r>
              <a:rPr lang="ja-JP" altLang="en-US" dirty="0" smtClean="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rPr>
              <a:t>）策定</a:t>
            </a:r>
            <a:r>
              <a:rPr kumimoji="1" lang="ja-JP" altLang="en-US" dirty="0">
                <a:latin typeface="Meiryo UI" panose="020B0604030504040204" pitchFamily="50" charset="-128"/>
                <a:ea typeface="Meiryo UI" panose="020B0604030504040204" pitchFamily="50" charset="-128"/>
              </a:rPr>
              <a:t>）</a:t>
            </a:r>
          </a:p>
        </p:txBody>
      </p:sp>
      <p:grpSp>
        <p:nvGrpSpPr>
          <p:cNvPr id="21" name="グループ化 20"/>
          <p:cNvGrpSpPr/>
          <p:nvPr/>
        </p:nvGrpSpPr>
        <p:grpSpPr>
          <a:xfrm>
            <a:off x="2195736" y="5123193"/>
            <a:ext cx="847519" cy="1386015"/>
            <a:chOff x="4139509" y="4460599"/>
            <a:chExt cx="515701" cy="681448"/>
          </a:xfrm>
        </p:grpSpPr>
        <p:sp>
          <p:nvSpPr>
            <p:cNvPr id="22" name="円/楕円 146"/>
            <p:cNvSpPr>
              <a:spLocks noChangeAspect="1"/>
            </p:cNvSpPr>
            <p:nvPr/>
          </p:nvSpPr>
          <p:spPr>
            <a:xfrm>
              <a:off x="4148151" y="4561781"/>
              <a:ext cx="490908" cy="507330"/>
            </a:xfrm>
            <a:prstGeom prst="ellipse">
              <a:avLst/>
            </a:prstGeom>
            <a:solidFill>
              <a:schemeClr val="bg1"/>
            </a:solidFill>
            <a:ln>
              <a:noFill/>
            </a:ln>
          </p:spPr>
          <p:txBody>
            <a:bodyPr wrap="none" lIns="0" tIns="0" rIns="0" bIns="0" anchor="ctr">
              <a:no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好循環</a:t>
              </a:r>
            </a:p>
          </p:txBody>
        </p:sp>
        <p:sp>
          <p:nvSpPr>
            <p:cNvPr id="24" name="図形 23"/>
            <p:cNvSpPr/>
            <p:nvPr/>
          </p:nvSpPr>
          <p:spPr>
            <a:xfrm rot="12691202" flipH="1" flipV="1">
              <a:off x="4192487" y="4460599"/>
              <a:ext cx="462723" cy="414405"/>
            </a:xfrm>
            <a:prstGeom prst="swooshArrow">
              <a:avLst>
                <a:gd name="adj1" fmla="val 23491"/>
                <a:gd name="adj2" fmla="val 31862"/>
              </a:avLst>
            </a:prstGeom>
            <a:solidFill>
              <a:schemeClr val="accent6"/>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5" name="図形 24"/>
            <p:cNvSpPr/>
            <p:nvPr/>
          </p:nvSpPr>
          <p:spPr>
            <a:xfrm rot="2226916" flipH="1" flipV="1">
              <a:off x="4139509" y="4761820"/>
              <a:ext cx="439501" cy="380227"/>
            </a:xfrm>
            <a:prstGeom prst="swooshArrow">
              <a:avLst>
                <a:gd name="adj1" fmla="val 23491"/>
                <a:gd name="adj2" fmla="val 31862"/>
              </a:avLst>
            </a:prstGeom>
            <a:solidFill>
              <a:schemeClr val="accent6"/>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sp>
        <p:nvSpPr>
          <p:cNvPr id="19" name="テキスト ボックス 18">
            <a:extLst>
              <a:ext uri="{FF2B5EF4-FFF2-40B4-BE49-F238E27FC236}">
                <a16:creationId xmlns:a16="http://schemas.microsoft.com/office/drawing/2014/main" id="{885A1CAE-36B7-4F38-8985-4D741AC0337C}"/>
              </a:ext>
            </a:extLst>
          </p:cNvPr>
          <p:cNvSpPr txBox="1"/>
          <p:nvPr/>
        </p:nvSpPr>
        <p:spPr>
          <a:xfrm>
            <a:off x="260768" y="5645113"/>
            <a:ext cx="1975498" cy="360040"/>
          </a:xfrm>
          <a:prstGeom prst="roundRect">
            <a:avLst/>
          </a:prstGeom>
          <a:solidFill>
            <a:schemeClr val="bg1"/>
          </a:solidFill>
          <a:ln>
            <a:solidFill>
              <a:schemeClr val="bg1">
                <a:lumMod val="50000"/>
              </a:schemeClr>
            </a:solidFill>
          </a:ln>
        </p:spPr>
        <p:txBody>
          <a:bodyPr wrap="square" lIns="0" tIns="0" rIns="0" bIns="0" rtlCol="0" anchor="ctr" anchorCtr="0">
            <a:noAutofit/>
          </a:bodyPr>
          <a:lstStyle/>
          <a:p>
            <a:pPr algn="ctr"/>
            <a:r>
              <a:rPr kumimoji="1" lang="ja-JP" altLang="en-US" dirty="0">
                <a:latin typeface="Meiryo UI" panose="020B0604030504040204" pitchFamily="50" charset="-128"/>
                <a:ea typeface="Meiryo UI" panose="020B0604030504040204" pitchFamily="50" charset="-128"/>
              </a:rPr>
              <a:t>多様な人材の集積</a:t>
            </a:r>
            <a:endParaRPr kumimoji="1" lang="en-US" altLang="ja-JP"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85A1CAE-36B7-4F38-8985-4D741AC0337C}"/>
              </a:ext>
            </a:extLst>
          </p:cNvPr>
          <p:cNvSpPr txBox="1"/>
          <p:nvPr/>
        </p:nvSpPr>
        <p:spPr>
          <a:xfrm>
            <a:off x="2987824" y="5645112"/>
            <a:ext cx="2078019" cy="347704"/>
          </a:xfrm>
          <a:prstGeom prst="roundRect">
            <a:avLst/>
          </a:prstGeom>
          <a:solidFill>
            <a:schemeClr val="bg1"/>
          </a:solidFill>
          <a:ln>
            <a:solidFill>
              <a:schemeClr val="bg1">
                <a:lumMod val="50000"/>
              </a:schemeClr>
            </a:solidFill>
          </a:ln>
        </p:spPr>
        <p:txBody>
          <a:bodyPr wrap="square" lIns="0" tIns="0" rIns="0" bIns="0" rtlCol="0" anchor="ctr" anchorCtr="0">
            <a:noAutofit/>
          </a:bodyPr>
          <a:lstStyle/>
          <a:p>
            <a:pPr algn="ctr"/>
            <a:r>
              <a:rPr kumimoji="1" lang="ja-JP" altLang="en-US" dirty="0">
                <a:latin typeface="Meiryo UI" panose="020B0604030504040204" pitchFamily="50" charset="-128"/>
                <a:ea typeface="Meiryo UI" panose="020B0604030504040204" pitchFamily="50" charset="-128"/>
              </a:rPr>
              <a:t>地域価値の創造</a:t>
            </a:r>
            <a:endParaRPr kumimoji="1" lang="en-US" altLang="ja-JP" dirty="0">
              <a:latin typeface="Meiryo UI" panose="020B0604030504040204" pitchFamily="50" charset="-128"/>
              <a:ea typeface="Meiryo UI" panose="020B0604030504040204" pitchFamily="50" charset="-128"/>
            </a:endParaRPr>
          </a:p>
        </p:txBody>
      </p:sp>
      <p:sp>
        <p:nvSpPr>
          <p:cNvPr id="30" name="正方形/長方形 29"/>
          <p:cNvSpPr/>
          <p:nvPr/>
        </p:nvSpPr>
        <p:spPr>
          <a:xfrm>
            <a:off x="8651628" y="6389170"/>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４</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07084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752" y="495249"/>
            <a:ext cx="4183702" cy="5239402"/>
          </a:xfrm>
          <a:prstGeom prst="rect">
            <a:avLst/>
          </a:prstGeom>
        </p:spPr>
      </p:pic>
      <p:cxnSp>
        <p:nvCxnSpPr>
          <p:cNvPr id="27" name="直線コネクタ 26"/>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8899" y="-73343"/>
            <a:ext cx="9777861" cy="577110"/>
          </a:xfrm>
          <a:prstGeom prst="rect">
            <a:avLst/>
          </a:prstGeom>
          <a:noFill/>
          <a:ln w="19050" cap="flat" cmpd="sng" algn="ctr">
            <a:noFill/>
            <a:prstDash val="sysDot"/>
          </a:ln>
          <a:effectLst/>
        </p:spPr>
        <p:txBody>
          <a:bodyPr rtlCol="0" anchor="ctr"/>
          <a:lstStyle/>
          <a:p>
            <a:pPr defTabSz="844083">
              <a:defRPr/>
            </a:pPr>
            <a:r>
              <a:rPr lang="ja-JP" altLang="en-US" sz="2000" b="1" dirty="0">
                <a:solidFill>
                  <a:srgbClr val="002060"/>
                </a:solidFill>
                <a:latin typeface="Meiryo UI" panose="020B0604030504040204" pitchFamily="50" charset="-128"/>
                <a:ea typeface="Meiryo UI" panose="020B0604030504040204" pitchFamily="50" charset="-128"/>
              </a:rPr>
              <a:t> ３ 「グランドデザイン・大阪都市圏」の主な取組み</a:t>
            </a:r>
            <a:r>
              <a:rPr lang="ja-JP" altLang="en-US" sz="1200" b="1" dirty="0">
                <a:solidFill>
                  <a:srgbClr val="FF0000"/>
                </a:solidFill>
                <a:latin typeface="Meiryo UI" panose="020B0604030504040204" pitchFamily="50" charset="-128"/>
                <a:ea typeface="Meiryo UI" panose="020B0604030504040204" pitchFamily="50" charset="-128"/>
              </a:rPr>
              <a:t>　</a:t>
            </a:r>
            <a:endParaRPr kumimoji="0" lang="ja-JP" altLang="en-US" sz="1200" b="1" kern="0" dirty="0">
              <a:solidFill>
                <a:srgbClr val="FF0000"/>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472782" y="6668318"/>
            <a:ext cx="1180050" cy="184666"/>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830796" rtl="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堺旧港</a:t>
            </a:r>
          </a:p>
        </p:txBody>
      </p:sp>
      <p:sp>
        <p:nvSpPr>
          <p:cNvPr id="31" name="正方形/長方形 30"/>
          <p:cNvSpPr/>
          <p:nvPr/>
        </p:nvSpPr>
        <p:spPr>
          <a:xfrm>
            <a:off x="6895326" y="6233048"/>
            <a:ext cx="2175231" cy="553998"/>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830796" rtl="0" eaLnBrk="1" fontAlgn="base" latinLnBrk="0" hangingPunct="1">
              <a:lnSpc>
                <a:spcPct val="100000"/>
              </a:lnSpc>
              <a:spcBef>
                <a:spcPct val="0"/>
              </a:spcBef>
              <a:spcAft>
                <a:spcPct val="0"/>
              </a:spcAft>
              <a:buClrTx/>
              <a:buSzTx/>
              <a:buFontTx/>
              <a:buNone/>
              <a:tabLst/>
              <a:defRPr/>
            </a:pP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泉北</a:t>
            </a:r>
            <a:r>
              <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NT</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（泉ヶ丘駅周辺</a:t>
            </a:r>
            <a:r>
              <a:rPr kumimoji="0" lang="ja-JP" altLang="en-US" sz="12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2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30796" rtl="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近畿大学医学部・病院</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イメージ</a:t>
            </a:r>
            <a:endPar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30796" rtl="0" eaLnBrk="1" fontAlgn="base" latinLnBrk="0" hangingPunct="1">
              <a:lnSpc>
                <a:spcPct val="100000"/>
              </a:lnSpc>
              <a:spcBef>
                <a:spcPct val="0"/>
              </a:spcBef>
              <a:spcAft>
                <a:spcPct val="0"/>
              </a:spcAft>
              <a:buClrTx/>
              <a:buSzTx/>
              <a:buFontTx/>
              <a:buNone/>
              <a:tabLst/>
              <a:defRPr/>
            </a:pP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（近畿大学ＨＰより）</a:t>
            </a: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827908" y="6596504"/>
            <a:ext cx="2593560" cy="256480"/>
          </a:xfrm>
          <a:prstGeom prst="rect">
            <a:avLst/>
          </a:prstGeom>
          <a:noFill/>
          <a:ln w="25400" cap="flat" cmpd="sng" algn="ctr">
            <a:noFill/>
            <a:prstDash val="solid"/>
          </a:ln>
          <a:effectLst/>
        </p:spPr>
        <p:txBody>
          <a:bodyPr wrap="square" lIns="0" tIns="0" rIns="0" bIns="0" rtlCol="0" anchor="ctr">
            <a:spAutoFit/>
          </a:bodyPr>
          <a:lstStyle/>
          <a:p>
            <a:pPr lvl="0" algn="ctr" defTabSz="830796" fontAlgn="base">
              <a:lnSpc>
                <a:spcPts val="1000"/>
              </a:lnSpc>
              <a:spcBef>
                <a:spcPct val="0"/>
              </a:spcBef>
              <a:spcAft>
                <a:spcPct val="0"/>
              </a:spcAft>
              <a:defRPr/>
            </a:pPr>
            <a:r>
              <a:rPr lang="ja-JP" altLang="ja-JP" sz="1200" dirty="0">
                <a:latin typeface="+mj-ea"/>
                <a:ea typeface="+mj-ea"/>
              </a:rPr>
              <a:t>りんくうタウン</a:t>
            </a:r>
            <a:endParaRPr lang="en-US" altLang="ja-JP" sz="1200" dirty="0">
              <a:latin typeface="+mj-ea"/>
              <a:ea typeface="+mj-ea"/>
            </a:endParaRPr>
          </a:p>
          <a:p>
            <a:pPr lvl="0" algn="ctr" defTabSz="830796" fontAlgn="base">
              <a:lnSpc>
                <a:spcPts val="1000"/>
              </a:lnSpc>
              <a:spcBef>
                <a:spcPct val="0"/>
              </a:spcBef>
              <a:spcAft>
                <a:spcPct val="0"/>
              </a:spcAft>
              <a:defRPr/>
            </a:pPr>
            <a:r>
              <a:rPr lang="ja-JP" altLang="ja-JP" sz="1200" dirty="0">
                <a:latin typeface="+mj-ea"/>
                <a:ea typeface="+mj-ea"/>
              </a:rPr>
              <a:t>（</a:t>
            </a:r>
            <a:r>
              <a:rPr lang="ja-JP" altLang="ja-JP" sz="1100" dirty="0">
                <a:latin typeface="+mj-ea"/>
                <a:ea typeface="+mj-ea"/>
              </a:rPr>
              <a:t>ＳＥＮＮＡＮ　ＬＯＮＧ　ＰＡＲＫ</a:t>
            </a:r>
            <a:r>
              <a:rPr lang="en-US" altLang="ja-JP" sz="1100" dirty="0">
                <a:latin typeface="+mj-ea"/>
                <a:ea typeface="+mj-ea"/>
              </a:rPr>
              <a:t> </a:t>
            </a:r>
            <a:r>
              <a:rPr lang="ja-JP" altLang="en-US" sz="1100" dirty="0">
                <a:latin typeface="+mj-ea"/>
                <a:ea typeface="+mj-ea"/>
              </a:rPr>
              <a:t>ＨＰより</a:t>
            </a:r>
            <a:r>
              <a:rPr lang="ja-JP" altLang="ja-JP" sz="1200" dirty="0">
                <a:latin typeface="+mj-ea"/>
                <a:ea typeface="+mj-ea"/>
              </a:rPr>
              <a:t>）</a:t>
            </a:r>
            <a:endParaRPr kumimoji="0" lang="ja-JP" altLang="en-US" sz="1200" b="0" i="0" u="none" strike="noStrike" kern="0" cap="none" spc="0" normalizeH="0" baseline="0" noProof="0" dirty="0">
              <a:ln>
                <a:noFill/>
              </a:ln>
              <a:effectLst/>
              <a:uLnTx/>
              <a:uFillTx/>
              <a:latin typeface="+mj-ea"/>
              <a:ea typeface="+mj-ea"/>
              <a:cs typeface="Meiryo UI" panose="020B0604030504040204" pitchFamily="50" charset="-128"/>
            </a:endParaRPr>
          </a:p>
        </p:txBody>
      </p:sp>
      <p:sp>
        <p:nvSpPr>
          <p:cNvPr id="34" name="正方形/長方形 33"/>
          <p:cNvSpPr/>
          <p:nvPr/>
        </p:nvSpPr>
        <p:spPr>
          <a:xfrm>
            <a:off x="6581949" y="4172736"/>
            <a:ext cx="2670571" cy="553998"/>
          </a:xfrm>
          <a:prstGeom prst="rect">
            <a:avLst/>
          </a:prstGeom>
          <a:noFill/>
          <a:ln w="25400" cap="flat" cmpd="sng" algn="ctr">
            <a:noFill/>
            <a:prstDash val="solid"/>
          </a:ln>
          <a:effectLst/>
        </p:spPr>
        <p:txBody>
          <a:bodyPr wrap="square" lIns="0" tIns="0" rIns="0" bIns="0" rtlCol="0" anchor="ctr">
            <a:spAutoFit/>
          </a:bodyPr>
          <a:lstStyle/>
          <a:p>
            <a:pPr lvl="0" algn="ctr" defTabSz="830796" fontAlgn="base">
              <a:spcBef>
                <a:spcPct val="0"/>
              </a:spcBef>
              <a:spcAft>
                <a:spcPct val="0"/>
              </a:spcAft>
              <a:defRPr/>
            </a:pPr>
            <a:r>
              <a:rPr kumimoji="0" lang="zh-TW" altLang="en-US" sz="1200" kern="0" dirty="0">
                <a:latin typeface="Meiryo UI" panose="020B0604030504040204" pitchFamily="50" charset="-128"/>
                <a:ea typeface="Meiryo UI" panose="020B0604030504040204" pitchFamily="50" charset="-128"/>
                <a:cs typeface="Meiryo UI" panose="020B0604030504040204" pitchFamily="50" charset="-128"/>
              </a:rPr>
              <a:t>北大阪急行</a:t>
            </a: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延伸</a:t>
            </a:r>
            <a:endParaRPr kumimoji="0" lang="en-US" altLang="zh-TW" sz="1200" kern="0" dirty="0">
              <a:latin typeface="Meiryo UI" panose="020B0604030504040204" pitchFamily="50" charset="-128"/>
              <a:ea typeface="Meiryo UI" panose="020B0604030504040204" pitchFamily="50" charset="-128"/>
              <a:cs typeface="Meiryo UI" panose="020B0604030504040204" pitchFamily="50" charset="-128"/>
            </a:endParaRPr>
          </a:p>
          <a:p>
            <a:pPr lvl="0" algn="ctr" defTabSz="830796" fontAlgn="base">
              <a:spcBef>
                <a:spcPct val="0"/>
              </a:spcBef>
              <a:spcAft>
                <a:spcPct val="0"/>
              </a:spcAft>
              <a:defRPr/>
            </a:pP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（箕面船場阪大前駅</a:t>
            </a:r>
            <a:r>
              <a:rPr kumimoji="0" lang="zh-TW" altLang="en-US" sz="1200" kern="0" dirty="0">
                <a:latin typeface="Meiryo UI" panose="020B0604030504040204" pitchFamily="50" charset="-128"/>
                <a:ea typeface="Meiryo UI" panose="020B0604030504040204" pitchFamily="50" charset="-128"/>
                <a:cs typeface="Meiryo UI" panose="020B0604030504040204" pitchFamily="50" charset="-128"/>
              </a:rPr>
              <a:t>周辺</a:t>
            </a: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200" kern="0"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zh-TW" sz="1200" kern="0" dirty="0">
              <a:latin typeface="Meiryo UI" panose="020B0604030504040204" pitchFamily="50" charset="-128"/>
              <a:ea typeface="Meiryo UI" panose="020B0604030504040204" pitchFamily="50" charset="-128"/>
              <a:cs typeface="Meiryo UI" panose="020B0604030504040204" pitchFamily="50" charset="-128"/>
            </a:endParaRPr>
          </a:p>
          <a:p>
            <a:pPr lvl="0" algn="ctr" defTabSz="830796" fontAlgn="base">
              <a:spcBef>
                <a:spcPct val="0"/>
              </a:spcBef>
              <a:spcAft>
                <a:spcPct val="0"/>
              </a:spcAft>
              <a:defRPr/>
            </a:pP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複合施設イメージ</a:t>
            </a:r>
          </a:p>
        </p:txBody>
      </p:sp>
      <p:sp>
        <p:nvSpPr>
          <p:cNvPr id="43" name="正方形/長方形 42"/>
          <p:cNvSpPr/>
          <p:nvPr/>
        </p:nvSpPr>
        <p:spPr>
          <a:xfrm>
            <a:off x="6605398" y="2049438"/>
            <a:ext cx="2448272" cy="184666"/>
          </a:xfrm>
          <a:prstGeom prst="rect">
            <a:avLst/>
          </a:prstGeom>
          <a:noFill/>
          <a:ln w="25400" cap="flat" cmpd="sng" algn="ctr">
            <a:noFill/>
            <a:prstDash val="solid"/>
          </a:ln>
          <a:effectLst/>
        </p:spPr>
        <p:txBody>
          <a:bodyPr wrap="square" lIns="0" tIns="0" rIns="0" bIns="0" rtlCol="0" anchor="ctr">
            <a:spAutoFit/>
          </a:bodyPr>
          <a:lstStyle/>
          <a:p>
            <a:pPr lvl="0" algn="ctr" defTabSz="830796" fontAlgn="base">
              <a:spcBef>
                <a:spcPct val="0"/>
              </a:spcBef>
              <a:spcAft>
                <a:spcPct val="0"/>
              </a:spcAft>
              <a:defRPr/>
            </a:pPr>
            <a:r>
              <a:rPr kumimoji="0" lang="zh-TW" altLang="en-US" sz="1200" kern="0" dirty="0">
                <a:latin typeface="Meiryo UI" panose="020B0604030504040204" pitchFamily="50" charset="-128"/>
                <a:ea typeface="Meiryo UI" panose="020B0604030504040204" pitchFamily="50" charset="-128"/>
                <a:cs typeface="Meiryo UI" panose="020B0604030504040204" pitchFamily="50" charset="-128"/>
              </a:rPr>
              <a:t>彩都（国際文化公園都市）東部</a:t>
            </a: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地区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1043" y="5116935"/>
            <a:ext cx="2350717" cy="360398"/>
          </a:xfrm>
          <a:prstGeom prst="rect">
            <a:avLst/>
          </a:prstGeom>
          <a:solidFill>
            <a:schemeClr val="accent5">
              <a:lumMod val="40000"/>
              <a:lumOff val="60000"/>
            </a:schemeClr>
          </a:solidFill>
          <a:ln w="9525">
            <a:noFill/>
          </a:ln>
        </p:spPr>
        <p:txBody>
          <a:bodyPr wrap="square">
            <a:noAutofit/>
          </a:bodyPr>
          <a:lstStyle/>
          <a:p>
            <a:pPr algn="ctr"/>
            <a:r>
              <a:rPr lang="ja-JP" altLang="en-US" sz="1600" dirty="0">
                <a:latin typeface="Meiryo UI" panose="020B0604030504040204" pitchFamily="50" charset="-128"/>
                <a:ea typeface="Meiryo UI" panose="020B0604030504040204" pitchFamily="50" charset="-128"/>
              </a:rPr>
              <a:t>大阪</a:t>
            </a:r>
            <a:r>
              <a:rPr lang="ja-JP" altLang="en-US" sz="1600" dirty="0" smtClean="0">
                <a:latin typeface="Meiryo UI" panose="020B0604030504040204" pitchFamily="50" charset="-128"/>
                <a:ea typeface="Meiryo UI" panose="020B0604030504040204" pitchFamily="50" charset="-128"/>
              </a:rPr>
              <a:t>広域</a:t>
            </a:r>
            <a:r>
              <a:rPr lang="ja-JP" altLang="en-US" sz="1600" dirty="0">
                <a:latin typeface="Meiryo UI" panose="020B0604030504040204" pitchFamily="50" charset="-128"/>
                <a:ea typeface="Meiryo UI" panose="020B0604030504040204" pitchFamily="50" charset="-128"/>
              </a:rPr>
              <a:t>ﾍﾞｲｴﾘｱ</a:t>
            </a:r>
            <a:r>
              <a:rPr lang="ja-JP" altLang="en-US" sz="1600" dirty="0" smtClean="0">
                <a:latin typeface="Meiryo UI" panose="020B0604030504040204" pitchFamily="50" charset="-128"/>
                <a:ea typeface="Meiryo UI" panose="020B0604030504040204" pitchFamily="50" charset="-128"/>
              </a:rPr>
              <a:t>まちづくり  </a:t>
            </a:r>
            <a:endParaRPr lang="en-US" altLang="ja-JP" sz="16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18752" y="547856"/>
            <a:ext cx="2493928" cy="1440983"/>
          </a:xfrm>
          <a:prstGeom prst="rect">
            <a:avLst/>
          </a:prstGeom>
        </p:spPr>
      </p:pic>
      <p:sp>
        <p:nvSpPr>
          <p:cNvPr id="23" name="正方形/長方形 22"/>
          <p:cNvSpPr/>
          <p:nvPr/>
        </p:nvSpPr>
        <p:spPr>
          <a:xfrm>
            <a:off x="54331" y="552559"/>
            <a:ext cx="1907567" cy="579726"/>
          </a:xfrm>
          <a:prstGeom prst="rect">
            <a:avLst/>
          </a:prstGeom>
          <a:solidFill>
            <a:schemeClr val="accent5">
              <a:lumMod val="40000"/>
              <a:lumOff val="60000"/>
            </a:schemeClr>
          </a:solidFill>
          <a:ln w="9525">
            <a:noFill/>
          </a:ln>
        </p:spPr>
        <p:txBody>
          <a:bodyPr wrap="square">
            <a:noAutofit/>
          </a:bodyPr>
          <a:lstStyle/>
          <a:p>
            <a:pPr algn="ctr"/>
            <a:r>
              <a:rPr lang="ja-JP" altLang="en-US" sz="1600" dirty="0">
                <a:latin typeface="Meiryo UI" panose="020B0604030504040204" pitchFamily="50" charset="-128"/>
                <a:ea typeface="Meiryo UI" panose="020B0604030504040204" pitchFamily="50" charset="-128"/>
              </a:rPr>
              <a:t>淀川沿川</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広域連携型まちづくり  </a:t>
            </a:r>
            <a:endParaRPr lang="en-US" altLang="ja-JP" sz="16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32" name="正方形/長方形 31"/>
          <p:cNvSpPr/>
          <p:nvPr/>
        </p:nvSpPr>
        <p:spPr>
          <a:xfrm>
            <a:off x="51388" y="2900130"/>
            <a:ext cx="1910510" cy="596185"/>
          </a:xfrm>
          <a:prstGeom prst="rect">
            <a:avLst/>
          </a:prstGeom>
          <a:solidFill>
            <a:schemeClr val="accent5">
              <a:lumMod val="40000"/>
              <a:lumOff val="60000"/>
            </a:schemeClr>
          </a:solidFill>
          <a:ln w="9525">
            <a:noFill/>
          </a:ln>
        </p:spPr>
        <p:txBody>
          <a:bodyPr wrap="square">
            <a:noAutofit/>
          </a:bodyPr>
          <a:lstStyle/>
          <a:p>
            <a:pPr algn="ctr"/>
            <a:r>
              <a:rPr lang="ja-JP" altLang="en-US" sz="1600" dirty="0">
                <a:latin typeface="Meiryo UI" panose="020B0604030504040204" pitchFamily="50" charset="-128"/>
                <a:ea typeface="Meiryo UI" panose="020B0604030504040204" pitchFamily="50" charset="-128"/>
              </a:rPr>
              <a:t>自転車を活用した</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広域連携型まちづくり</a:t>
            </a:r>
            <a:endParaRPr lang="en-US" altLang="ja-JP" sz="1600" dirty="0">
              <a:latin typeface="Meiryo UI" panose="020B0604030504040204" pitchFamily="50" charset="-128"/>
              <a:ea typeface="Meiryo UI" panose="020B0604030504040204" pitchFamily="50" charset="-128"/>
            </a:endParaRPr>
          </a:p>
        </p:txBody>
      </p:sp>
      <p:pic>
        <p:nvPicPr>
          <p:cNvPr id="36" name="Picture 2" descr="淀川を航行する観光船"/>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388" y="1132285"/>
            <a:ext cx="1910510" cy="1271020"/>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p:cNvSpPr/>
          <p:nvPr/>
        </p:nvSpPr>
        <p:spPr>
          <a:xfrm>
            <a:off x="35496" y="2410955"/>
            <a:ext cx="1953936" cy="369332"/>
          </a:xfrm>
          <a:prstGeom prst="rect">
            <a:avLst/>
          </a:prstGeom>
          <a:noFill/>
          <a:ln w="25400" cap="flat" cmpd="sng" algn="ctr">
            <a:noFill/>
            <a:prstDash val="solid"/>
          </a:ln>
          <a:effectLst/>
        </p:spPr>
        <p:txBody>
          <a:bodyPr wrap="square" lIns="0" tIns="0" rIns="0" bIns="0" rtlCol="0" anchor="ctr">
            <a:spAutoFit/>
          </a:bodyPr>
          <a:lstStyle/>
          <a:p>
            <a:pPr lvl="0" algn="ctr" defTabSz="830796" fontAlgn="base">
              <a:spcBef>
                <a:spcPct val="0"/>
              </a:spcBef>
              <a:spcAft>
                <a:spcPct val="0"/>
              </a:spcAft>
              <a:defRPr/>
            </a:pP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淀川を航行する観光船</a:t>
            </a:r>
          </a:p>
          <a:p>
            <a:pPr lvl="0" algn="ctr" defTabSz="830796" fontAlgn="base">
              <a:spcBef>
                <a:spcPct val="0"/>
              </a:spcBef>
              <a:spcAft>
                <a:spcPct val="0"/>
              </a:spcAft>
              <a:defRPr/>
            </a:pP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（淀川河川事務所ＨＰより）</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5496" y="4760530"/>
            <a:ext cx="1953936" cy="184666"/>
          </a:xfrm>
          <a:prstGeom prst="rect">
            <a:avLst/>
          </a:prstGeom>
          <a:noFill/>
          <a:ln w="25400" cap="flat" cmpd="sng" algn="ctr">
            <a:noFill/>
            <a:prstDash val="solid"/>
          </a:ln>
          <a:effectLst/>
        </p:spPr>
        <p:txBody>
          <a:bodyPr wrap="square" lIns="0" tIns="0" rIns="0" bIns="0" rtlCol="0" anchor="ctr">
            <a:spAutoFit/>
          </a:bodyPr>
          <a:lstStyle/>
          <a:p>
            <a:pPr lvl="0" algn="ctr" defTabSz="830796" fontAlgn="base">
              <a:spcBef>
                <a:spcPct val="0"/>
              </a:spcBef>
              <a:spcAft>
                <a:spcPct val="0"/>
              </a:spcAft>
              <a:defRPr/>
            </a:pP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さくらであい館　走行会</a:t>
            </a:r>
          </a:p>
        </p:txBody>
      </p:sp>
      <p:pic>
        <p:nvPicPr>
          <p:cNvPr id="41" name="図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88" y="3491609"/>
            <a:ext cx="1910510" cy="1268921"/>
          </a:xfrm>
          <a:prstGeom prst="rect">
            <a:avLst/>
          </a:prstGeom>
        </p:spPr>
      </p:pic>
      <p:pic>
        <p:nvPicPr>
          <p:cNvPr id="26" name="図 2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05398" y="4922423"/>
            <a:ext cx="2507281" cy="1288951"/>
          </a:xfrm>
          <a:prstGeom prst="rect">
            <a:avLst/>
          </a:prstGeom>
        </p:spPr>
      </p:pic>
      <p:pic>
        <p:nvPicPr>
          <p:cNvPr id="42" name="図 4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043" y="5465441"/>
            <a:ext cx="1900855" cy="1099511"/>
          </a:xfrm>
          <a:prstGeom prst="rect">
            <a:avLst/>
          </a:prstGeom>
        </p:spPr>
      </p:pic>
      <p:pic>
        <p:nvPicPr>
          <p:cNvPr id="47" name="図 46"/>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605399" y="2453902"/>
            <a:ext cx="2507280" cy="1687175"/>
          </a:xfrm>
          <a:prstGeom prst="rect">
            <a:avLst/>
          </a:prstGeom>
        </p:spPr>
      </p:pic>
      <p:pic>
        <p:nvPicPr>
          <p:cNvPr id="5" name="図 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43932" y="5465441"/>
            <a:ext cx="2144793" cy="1080120"/>
          </a:xfrm>
          <a:prstGeom prst="rect">
            <a:avLst/>
          </a:prstGeom>
        </p:spPr>
      </p:pic>
      <p:sp>
        <p:nvSpPr>
          <p:cNvPr id="29" name="正方形/長方形 28"/>
          <p:cNvSpPr/>
          <p:nvPr/>
        </p:nvSpPr>
        <p:spPr>
          <a:xfrm>
            <a:off x="8610550" y="25463"/>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５</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450167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285" y="-33031"/>
            <a:ext cx="8625733" cy="577110"/>
          </a:xfrm>
          <a:prstGeom prst="rect">
            <a:avLst/>
          </a:prstGeom>
          <a:noFill/>
          <a:ln w="19050" cap="flat" cmpd="sng" algn="ctr">
            <a:noFill/>
            <a:prstDash val="sysDot"/>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lang="ja-JP" altLang="en-US" sz="2000" b="1" dirty="0">
                <a:solidFill>
                  <a:srgbClr val="002060"/>
                </a:solidFill>
                <a:latin typeface="Meiryo UI" panose="020B0604030504040204" pitchFamily="50" charset="-128"/>
                <a:ea typeface="Meiryo UI" panose="020B0604030504040204" pitchFamily="50" charset="-128"/>
              </a:rPr>
              <a:t>４</a:t>
            </a:r>
            <a:r>
              <a:rPr kumimoji="1"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新しいまちづくりの</a:t>
            </a:r>
            <a:r>
              <a:rPr kumimoji="1" lang="ja-JP" altLang="en-US" sz="20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グランドデザインの検討について</a:t>
            </a:r>
            <a:r>
              <a:rPr kumimoji="1"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endParaRPr kumimoji="0" lang="ja-JP" altLang="en-US" sz="1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cxnSp>
        <p:nvCxnSpPr>
          <p:cNvPr id="5" name="直線コネクタ 4"/>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34386" y="637076"/>
            <a:ext cx="8875228" cy="1200329"/>
          </a:xfrm>
          <a:prstGeom prst="rect">
            <a:avLst/>
          </a:prstGeom>
          <a:solidFill>
            <a:schemeClr val="bg1"/>
          </a:solidFill>
          <a:ln w="12700" cmpd="sng">
            <a:noFill/>
          </a:ln>
        </p:spPr>
        <p:txBody>
          <a:bodyPr vert="horz" wrap="square" rtlCol="0">
            <a:spAutoFit/>
          </a:bodyPr>
          <a:lstStyle/>
          <a:p>
            <a:pPr lvl="0" indent="87313">
              <a:spcBef>
                <a:spcPts val="300"/>
              </a:spcBef>
              <a:spcAft>
                <a:spcPts val="600"/>
              </a:spcAft>
              <a:defRPr/>
            </a:pPr>
            <a:r>
              <a:rPr lang="ja-JP" altLang="en-US" dirty="0">
                <a:solidFill>
                  <a:prstClr val="black"/>
                </a:solidFill>
                <a:latin typeface="Meiryo UI" panose="020B0604030504040204" pitchFamily="50" charset="-128"/>
                <a:ea typeface="Meiryo UI" panose="020B0604030504040204" pitchFamily="50" charset="-128"/>
              </a:rPr>
              <a:t>大阪・関西万博の</a:t>
            </a:r>
            <a:r>
              <a:rPr lang="ja-JP" altLang="en-US" dirty="0">
                <a:latin typeface="Meiryo UI" panose="020B0604030504040204" pitchFamily="50" charset="-128"/>
                <a:ea typeface="Meiryo UI" panose="020B0604030504040204" pitchFamily="50" charset="-128"/>
              </a:rPr>
              <a:t>インパクトを活かし</a:t>
            </a:r>
            <a:r>
              <a:rPr lang="ja-JP" altLang="en-US" dirty="0">
                <a:solidFill>
                  <a:prstClr val="black"/>
                </a:solidFill>
                <a:latin typeface="Meiryo UI" panose="020B0604030504040204" pitchFamily="50" charset="-128"/>
                <a:ea typeface="Meiryo UI" panose="020B0604030504040204" pitchFamily="50" charset="-128"/>
              </a:rPr>
              <a:t>、東西二極の一極を担う「副首都・大阪」として、さらに成長・発展していくため</a:t>
            </a:r>
            <a:r>
              <a:rPr lang="ja-JP" altLang="en-US" dirty="0" smtClean="0">
                <a:solidFill>
                  <a:prstClr val="black"/>
                </a:solidFill>
                <a:latin typeface="Meiryo UI" panose="020B0604030504040204" pitchFamily="50" charset="-128"/>
                <a:ea typeface="Meiryo UI" panose="020B0604030504040204" pitchFamily="50" charset="-128"/>
              </a:rPr>
              <a:t>、「グランドデザイン</a:t>
            </a:r>
            <a:r>
              <a:rPr lang="ja-JP" altLang="en-US" dirty="0">
                <a:solidFill>
                  <a:prstClr val="black"/>
                </a:solidFill>
                <a:latin typeface="Meiryo UI" panose="020B0604030504040204" pitchFamily="50" charset="-128"/>
                <a:ea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rPr>
              <a:t>大阪」と「グランドデザイン</a:t>
            </a:r>
            <a:r>
              <a:rPr lang="ja-JP" altLang="en-US" dirty="0">
                <a:solidFill>
                  <a:prstClr val="black"/>
                </a:solidFill>
                <a:latin typeface="Meiryo UI" panose="020B0604030504040204" pitchFamily="50" charset="-128"/>
                <a:ea typeface="Meiryo UI" panose="020B0604030504040204" pitchFamily="50" charset="-128"/>
              </a:rPr>
              <a:t>・大阪</a:t>
            </a:r>
            <a:r>
              <a:rPr lang="ja-JP" altLang="en-US" dirty="0" smtClean="0">
                <a:solidFill>
                  <a:prstClr val="black"/>
                </a:solidFill>
                <a:latin typeface="Meiryo UI" panose="020B0604030504040204" pitchFamily="50" charset="-128"/>
                <a:ea typeface="Meiryo UI" panose="020B0604030504040204" pitchFamily="50" charset="-128"/>
              </a:rPr>
              <a:t>都市圏」の</a:t>
            </a:r>
            <a:r>
              <a:rPr lang="ja-JP" altLang="en-US" dirty="0">
                <a:solidFill>
                  <a:prstClr val="black"/>
                </a:solidFill>
                <a:latin typeface="Meiryo UI" panose="020B0604030504040204" pitchFamily="50" charset="-128"/>
                <a:ea typeface="Meiryo UI" panose="020B0604030504040204" pitchFamily="50" charset="-128"/>
              </a:rPr>
              <a:t>策定後に生じた社会情勢の変化や新たな潮流等を</a:t>
            </a:r>
            <a:r>
              <a:rPr lang="ja-JP" altLang="en-US" dirty="0" smtClean="0">
                <a:solidFill>
                  <a:prstClr val="black"/>
                </a:solidFill>
                <a:latin typeface="Meiryo UI" panose="020B0604030504040204" pitchFamily="50" charset="-128"/>
                <a:ea typeface="Meiryo UI" panose="020B0604030504040204" pitchFamily="50" charset="-128"/>
              </a:rPr>
              <a:t>踏まえるとともに、現在</a:t>
            </a:r>
            <a:r>
              <a:rPr lang="ja-JP" altLang="en-US" dirty="0">
                <a:solidFill>
                  <a:prstClr val="black"/>
                </a:solidFill>
                <a:latin typeface="Meiryo UI" panose="020B0604030504040204" pitchFamily="50" charset="-128"/>
                <a:ea typeface="Meiryo UI" panose="020B0604030504040204" pitchFamily="50" charset="-128"/>
              </a:rPr>
              <a:t>の</a:t>
            </a:r>
            <a:r>
              <a:rPr lang="en-US" altLang="ja-JP" dirty="0">
                <a:solidFill>
                  <a:prstClr val="black"/>
                </a:solidFill>
                <a:latin typeface="Meiryo UI" panose="020B0604030504040204" pitchFamily="50" charset="-128"/>
                <a:ea typeface="Meiryo UI" panose="020B0604030504040204" pitchFamily="50" charset="-128"/>
              </a:rPr>
              <a:t>2</a:t>
            </a:r>
            <a:r>
              <a:rPr lang="ja-JP" altLang="en-US" dirty="0" err="1">
                <a:solidFill>
                  <a:prstClr val="black"/>
                </a:solidFill>
                <a:latin typeface="Meiryo UI" panose="020B0604030504040204" pitchFamily="50" charset="-128"/>
                <a:ea typeface="Meiryo UI" panose="020B0604030504040204" pitchFamily="50" charset="-128"/>
              </a:rPr>
              <a:t>つの</a:t>
            </a:r>
            <a:r>
              <a:rPr lang="ja-JP" altLang="en-US" dirty="0">
                <a:solidFill>
                  <a:prstClr val="black"/>
                </a:solidFill>
                <a:latin typeface="Meiryo UI" panose="020B0604030504040204" pitchFamily="50" charset="-128"/>
                <a:ea typeface="Meiryo UI" panose="020B0604030504040204" pitchFamily="50" charset="-128"/>
              </a:rPr>
              <a:t>計画の考え方を整理・統合し、 </a:t>
            </a:r>
            <a:r>
              <a:rPr lang="en-US" altLang="ja-JP" dirty="0">
                <a:solidFill>
                  <a:prstClr val="black"/>
                </a:solidFill>
                <a:latin typeface="Meiryo UI" panose="020B0604030504040204" pitchFamily="50" charset="-128"/>
                <a:ea typeface="Meiryo UI" panose="020B0604030504040204" pitchFamily="50" charset="-128"/>
              </a:rPr>
              <a:t>2050</a:t>
            </a:r>
            <a:r>
              <a:rPr lang="ja-JP" altLang="en-US" dirty="0">
                <a:solidFill>
                  <a:prstClr val="black"/>
                </a:solidFill>
                <a:latin typeface="Meiryo UI" panose="020B0604030504040204" pitchFamily="50" charset="-128"/>
                <a:ea typeface="Meiryo UI" panose="020B0604030504040204" pitchFamily="50" charset="-128"/>
              </a:rPr>
              <a:t>年に向けた大阪全体のまちづくりの方向性を示す新しいグランドデザインの検討を行う。</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7" name="角丸四角形 6"/>
          <p:cNvSpPr/>
          <p:nvPr/>
        </p:nvSpPr>
        <p:spPr>
          <a:xfrm>
            <a:off x="107504" y="2204863"/>
            <a:ext cx="8865674" cy="4335145"/>
          </a:xfrm>
          <a:prstGeom prst="roundRect">
            <a:avLst>
              <a:gd name="adj" fmla="val 3951"/>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3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885A1CAE-36B7-4F38-8985-4D741AC0337C}"/>
              </a:ext>
            </a:extLst>
          </p:cNvPr>
          <p:cNvSpPr txBox="1"/>
          <p:nvPr/>
        </p:nvSpPr>
        <p:spPr>
          <a:xfrm>
            <a:off x="251520" y="1997808"/>
            <a:ext cx="2016224" cy="348802"/>
          </a:xfrm>
          <a:prstGeom prst="rect">
            <a:avLst/>
          </a:prstGeom>
          <a:solidFill>
            <a:schemeClr val="accent1">
              <a:lumMod val="75000"/>
            </a:schemeClr>
          </a:solidFill>
          <a:ln>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検討項目の</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イメージ</a:t>
            </a:r>
            <a:endPar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885A1CAE-36B7-4F38-8985-4D741AC0337C}"/>
              </a:ext>
            </a:extLst>
          </p:cNvPr>
          <p:cNvSpPr txBox="1"/>
          <p:nvPr/>
        </p:nvSpPr>
        <p:spPr>
          <a:xfrm>
            <a:off x="395536" y="2488357"/>
            <a:ext cx="8208912" cy="4057035"/>
          </a:xfrm>
          <a:prstGeom prst="rect">
            <a:avLst/>
          </a:prstGeom>
          <a:noFill/>
          <a:ln>
            <a:noFill/>
          </a:ln>
        </p:spPr>
        <p:txBody>
          <a:bodyPr wrap="square" lIns="0" tIns="0" rIns="0" bIns="0" rtlCol="0" anchor="t" anchorCtr="0">
            <a:noAutofit/>
          </a:bodyPr>
          <a:lstStyle/>
          <a:p>
            <a:pPr marL="180975" marR="0" lvl="0" indent="-180975" algn="l" defTabSz="4572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広域経済交流圏の</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拡大への対応</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0"/>
              </a:spcBef>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・スーパー・メガリージョンの核、太平洋新国土軸を含む西日本経済の</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核となる都市の形成</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国際的な大都市に相応しい拠点エリアと魅力形成</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0"/>
              </a:spcBef>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・国際交流拠点・イノベーション拠点の形成、国際金融都市に向けた取り組み、スーパーシティの推進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府内各地域の中核となる拠点形成と特色あるまちづくりの推進</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0"/>
              </a:spcBef>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・地域の核と</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なる拠点</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の形成・再生、先端産業・グリーン成長産業等の産業用地の創出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広域</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連携によるまちづくりの推進</a:t>
            </a:r>
          </a:p>
          <a:p>
            <a:pPr marL="180975" marR="0" lvl="0" indent="-180975" algn="l" defTabSz="457200" rtl="0" eaLnBrk="1" fontAlgn="auto" latinLnBrk="0" hangingPunct="1">
              <a:lnSpc>
                <a:spcPts val="1800"/>
              </a:lnSpc>
              <a:spcBef>
                <a:spcPts val="0"/>
              </a:spcBef>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・地域資源を活かした連携まちづくりの推進（ベイエリア、淀川舟運、広域サイクル、街道、山系の活用など）</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交通インフラと連携したまちづくりの推進</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0"/>
              </a:spcBef>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・道路・鉄軌道ネットワークや新たなモビリティと連携したまちづくり、都市の骨格形成</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新しい生活スタイルを先導するまちづくりの推進、住環境の整備</a:t>
            </a:r>
          </a:p>
          <a:p>
            <a:pPr marL="180975" marR="0" lvl="0" indent="-180975" algn="l" defTabSz="457200" rtl="0" eaLnBrk="1" fontAlgn="auto" latinLnBrk="0" hangingPunct="1">
              <a:lnSpc>
                <a:spcPts val="1800"/>
              </a:lnSpc>
              <a:spcBef>
                <a:spcPts val="0"/>
              </a:spcBef>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・テクノロジーの積極的な</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導入、スマートシティの</a:t>
            </a:r>
            <a:r>
              <a:rPr lang="ja-JP" altLang="en-US" sz="1400" dirty="0" smtClean="0">
                <a:solidFill>
                  <a:prstClr val="black"/>
                </a:solidFill>
                <a:latin typeface="Meiryo UI" panose="020B0604030504040204" pitchFamily="50" charset="-128"/>
                <a:ea typeface="Meiryo UI" panose="020B0604030504040204" pitchFamily="50" charset="-128"/>
              </a:rPr>
              <a:t>取組み</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等による郊外</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住宅地や主要駅周辺</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等の再生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持続可能で災害に強く、安全・安心な都市の形成</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0"/>
              </a:spcBef>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・カーボンニュートラルなまちづくりの推進、激甚化・頻発化・</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切迫する</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自然災害への対応の強化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都市のストック・ポテンシャルの活用</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・都市の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水辺や歴史資源の魅力創出、みどり・オープン空間の利活用、グリーンな移動　　　　　　　　等　　</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8651628" y="6389170"/>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dirty="0">
                <a:solidFill>
                  <a:srgbClr val="002060"/>
                </a:solidFill>
                <a:latin typeface="ＭＳ Ｐゴシック" panose="020B0600070205080204" pitchFamily="50" charset="-128"/>
                <a:ea typeface="ＭＳ Ｐゴシック" panose="020B0600070205080204" pitchFamily="50" charset="-128"/>
              </a:rPr>
              <a:t>６</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349279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1285" y="-33031"/>
            <a:ext cx="8625733" cy="577110"/>
          </a:xfrm>
          <a:prstGeom prst="rect">
            <a:avLst/>
          </a:prstGeom>
          <a:noFill/>
          <a:ln w="19050" cap="flat" cmpd="sng" algn="ctr">
            <a:noFill/>
            <a:prstDash val="sysDot"/>
          </a:ln>
          <a:effectLst/>
        </p:spPr>
        <p:txBody>
          <a:bodyPr rtlCol="0" anchor="ctr"/>
          <a:lstStyle/>
          <a:p>
            <a:pPr defTabSz="844083">
              <a:defRPr/>
            </a:pPr>
            <a:r>
              <a:rPr lang="ja-JP" altLang="en-US" sz="2000" b="1" dirty="0">
                <a:solidFill>
                  <a:srgbClr val="002060"/>
                </a:solidFill>
                <a:latin typeface="Meiryo UI" panose="020B0604030504040204" pitchFamily="50" charset="-128"/>
                <a:ea typeface="Meiryo UI" panose="020B0604030504040204" pitchFamily="50" charset="-128"/>
              </a:rPr>
              <a:t> ５ 新しいまちづくりの</a:t>
            </a:r>
            <a:r>
              <a:rPr lang="ja-JP" altLang="en-US" sz="2000" b="1" dirty="0" smtClean="0">
                <a:solidFill>
                  <a:srgbClr val="002060"/>
                </a:solidFill>
                <a:latin typeface="Meiryo UI" panose="020B0604030504040204" pitchFamily="50" charset="-128"/>
                <a:ea typeface="Meiryo UI" panose="020B0604030504040204" pitchFamily="50" charset="-128"/>
              </a:rPr>
              <a:t>グランドデザイン　検討</a:t>
            </a:r>
            <a:r>
              <a:rPr lang="ja-JP" altLang="en-US" sz="2000" b="1" dirty="0">
                <a:solidFill>
                  <a:srgbClr val="002060"/>
                </a:solidFill>
                <a:latin typeface="Meiryo UI" panose="020B0604030504040204" pitchFamily="50" charset="-128"/>
                <a:ea typeface="Meiryo UI" panose="020B0604030504040204" pitchFamily="50" charset="-128"/>
              </a:rPr>
              <a:t>体制・スケジュール（案）</a:t>
            </a:r>
            <a:endParaRPr kumimoji="0" lang="ja-JP" altLang="en-US" sz="1200" b="1" kern="0" dirty="0">
              <a:solidFill>
                <a:srgbClr val="002060"/>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251518" y="4586537"/>
            <a:ext cx="2700000" cy="5080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53156" eaLnBrk="0" fontAlgn="base" hangingPunct="0"/>
            <a:r>
              <a:rPr lang="ja-JP" altLang="en-US" dirty="0">
                <a:solidFill>
                  <a:schemeClr val="tx1"/>
                </a:solidFill>
                <a:latin typeface="Meiryo UI" panose="020B0604030504040204" pitchFamily="50" charset="-128"/>
                <a:ea typeface="Meiryo UI" panose="020B0604030504040204" pitchFamily="50" charset="-128"/>
              </a:rPr>
              <a:t>学識経験者</a:t>
            </a:r>
            <a:endParaRPr lang="ja-JP"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885A1CAE-36B7-4F38-8985-4D741AC0337C}"/>
              </a:ext>
            </a:extLst>
          </p:cNvPr>
          <p:cNvSpPr txBox="1"/>
          <p:nvPr/>
        </p:nvSpPr>
        <p:spPr>
          <a:xfrm>
            <a:off x="10468" y="590817"/>
            <a:ext cx="2376264" cy="436989"/>
          </a:xfrm>
          <a:prstGeom prst="rect">
            <a:avLst/>
          </a:prstGeom>
          <a:noFill/>
          <a:ln>
            <a:noFill/>
          </a:ln>
        </p:spPr>
        <p:txBody>
          <a:bodyPr wrap="square" lIns="0" tIns="0" rIns="0" bIns="0" rtlCol="0" anchor="ctr" anchorCtr="0">
            <a:noAutofit/>
          </a:bodyPr>
          <a:lstStyle/>
          <a:p>
            <a:pPr algn="ctr">
              <a:lnSpc>
                <a:spcPts val="1500"/>
              </a:lnSpc>
            </a:pPr>
            <a:r>
              <a:rPr lang="ja-JP" altLang="en-US" dirty="0">
                <a:latin typeface="Meiryo UI" panose="020B0604030504040204" pitchFamily="50" charset="-128"/>
                <a:ea typeface="Meiryo UI" panose="020B0604030504040204" pitchFamily="50" charset="-128"/>
              </a:rPr>
              <a:t>〇 検討体制</a:t>
            </a:r>
            <a:r>
              <a:rPr kumimoji="1" lang="ja-JP" altLang="en-US" dirty="0">
                <a:latin typeface="Meiryo UI" panose="020B0604030504040204" pitchFamily="50" charset="-128"/>
                <a:ea typeface="Meiryo UI" panose="020B0604030504040204" pitchFamily="50" charset="-128"/>
              </a:rPr>
              <a:t>（案）</a:t>
            </a:r>
          </a:p>
        </p:txBody>
      </p:sp>
      <p:sp>
        <p:nvSpPr>
          <p:cNvPr id="29" name="テキスト ボックス 28">
            <a:extLst>
              <a:ext uri="{FF2B5EF4-FFF2-40B4-BE49-F238E27FC236}">
                <a16:creationId xmlns:a16="http://schemas.microsoft.com/office/drawing/2014/main" id="{885A1CAE-36B7-4F38-8985-4D741AC0337C}"/>
              </a:ext>
            </a:extLst>
          </p:cNvPr>
          <p:cNvSpPr txBox="1"/>
          <p:nvPr/>
        </p:nvSpPr>
        <p:spPr>
          <a:xfrm>
            <a:off x="10468" y="5420897"/>
            <a:ext cx="2376264" cy="384514"/>
          </a:xfrm>
          <a:prstGeom prst="rect">
            <a:avLst/>
          </a:prstGeom>
          <a:noFill/>
          <a:ln>
            <a:noFill/>
          </a:ln>
        </p:spPr>
        <p:txBody>
          <a:bodyPr wrap="square" lIns="0" tIns="0" rIns="0" bIns="0" rtlCol="0" anchor="ctr" anchorCtr="0">
            <a:noAutofit/>
          </a:bodyPr>
          <a:lstStyle/>
          <a:p>
            <a:pPr algn="ctr">
              <a:lnSpc>
                <a:spcPts val="1500"/>
              </a:lnSpc>
            </a:pPr>
            <a:r>
              <a:rPr lang="ja-JP" altLang="en-US" dirty="0">
                <a:latin typeface="Meiryo UI" panose="020B0604030504040204" pitchFamily="50" charset="-128"/>
                <a:ea typeface="Meiryo UI" panose="020B0604030504040204" pitchFamily="50" charset="-128"/>
              </a:rPr>
              <a:t>〇 スケジュール</a:t>
            </a:r>
            <a:r>
              <a:rPr kumimoji="1" lang="ja-JP" altLang="en-US" dirty="0">
                <a:latin typeface="Meiryo UI" panose="020B0604030504040204" pitchFamily="50" charset="-128"/>
                <a:ea typeface="Meiryo UI" panose="020B0604030504040204" pitchFamily="50" charset="-128"/>
              </a:rPr>
              <a:t>（案</a:t>
            </a:r>
            <a:r>
              <a:rPr kumimoji="1" lang="ja-JP" altLang="en-US" sz="2000" dirty="0">
                <a:latin typeface="Meiryo UI" panose="020B0604030504040204" pitchFamily="50" charset="-128"/>
                <a:ea typeface="Meiryo UI" panose="020B0604030504040204" pitchFamily="50" charset="-128"/>
              </a:rPr>
              <a:t>）</a:t>
            </a:r>
          </a:p>
        </p:txBody>
      </p:sp>
      <p:sp>
        <p:nvSpPr>
          <p:cNvPr id="33" name="正方形/長方形 32"/>
          <p:cNvSpPr/>
          <p:nvPr/>
        </p:nvSpPr>
        <p:spPr>
          <a:xfrm>
            <a:off x="3317415" y="4586537"/>
            <a:ext cx="2700000" cy="5080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53156" eaLnBrk="0" fontAlgn="base" hangingPunct="0"/>
            <a:r>
              <a:rPr lang="ja-JP" altLang="en-US" dirty="0">
                <a:solidFill>
                  <a:schemeClr val="tx1"/>
                </a:solidFill>
                <a:latin typeface="Meiryo UI" panose="020B0604030504040204" pitchFamily="50" charset="-128"/>
                <a:ea typeface="Meiryo UI" panose="020B0604030504040204" pitchFamily="50" charset="-128"/>
              </a:rPr>
              <a:t>民間事業者・経済団体等</a:t>
            </a:r>
            <a:endParaRPr lang="ja-JP" altLang="ja-JP" dirty="0">
              <a:solidFill>
                <a:schemeClr val="tx1"/>
              </a:solidFill>
              <a:latin typeface="Meiryo UI" panose="020B0604030504040204" pitchFamily="50" charset="-128"/>
              <a:ea typeface="Meiryo UI" panose="020B0604030504040204" pitchFamily="50" charset="-128"/>
            </a:endParaRPr>
          </a:p>
        </p:txBody>
      </p:sp>
      <p:sp>
        <p:nvSpPr>
          <p:cNvPr id="35" name="フローチャート: 組合せ 34"/>
          <p:cNvSpPr/>
          <p:nvPr/>
        </p:nvSpPr>
        <p:spPr>
          <a:xfrm rot="10800000">
            <a:off x="251513" y="3861048"/>
            <a:ext cx="8797583" cy="614539"/>
          </a:xfrm>
          <a:prstGeom prst="flowChartMerg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cxnSp>
        <p:nvCxnSpPr>
          <p:cNvPr id="46" name="直線コネクタ 45"/>
          <p:cNvCxnSpPr/>
          <p:nvPr/>
        </p:nvCxnSpPr>
        <p:spPr>
          <a:xfrm>
            <a:off x="107504" y="5280039"/>
            <a:ext cx="8977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6383312" y="4586537"/>
            <a:ext cx="2628000" cy="5080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53156" eaLnBrk="0" fontAlgn="base" hangingPunct="0"/>
            <a:r>
              <a:rPr lang="ja-JP" altLang="en-US" dirty="0">
                <a:solidFill>
                  <a:schemeClr val="tx1"/>
                </a:solidFill>
                <a:latin typeface="Meiryo UI" panose="020B0604030504040204" pitchFamily="50" charset="-128"/>
                <a:ea typeface="Meiryo UI" panose="020B0604030504040204" pitchFamily="50" charset="-128"/>
              </a:rPr>
              <a:t>市町村</a:t>
            </a:r>
            <a:endParaRPr lang="ja-JP" altLang="ja-JP" dirty="0">
              <a:solidFill>
                <a:schemeClr val="tx1"/>
              </a:solidFill>
              <a:latin typeface="Meiryo UI" panose="020B0604030504040204" pitchFamily="50" charset="-128"/>
              <a:ea typeface="Meiryo UI" panose="020B0604030504040204" pitchFamily="50" charset="-128"/>
            </a:endParaRPr>
          </a:p>
        </p:txBody>
      </p:sp>
      <p:sp>
        <p:nvSpPr>
          <p:cNvPr id="55" name="正方形/長方形 54"/>
          <p:cNvSpPr/>
          <p:nvPr/>
        </p:nvSpPr>
        <p:spPr>
          <a:xfrm>
            <a:off x="149224" y="1172703"/>
            <a:ext cx="8899876" cy="258950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6" name="テキスト ボックス 55"/>
          <p:cNvSpPr txBox="1"/>
          <p:nvPr/>
        </p:nvSpPr>
        <p:spPr>
          <a:xfrm>
            <a:off x="1538822" y="980728"/>
            <a:ext cx="6120680" cy="378327"/>
          </a:xfrm>
          <a:prstGeom prst="roundRect">
            <a:avLst/>
          </a:prstGeom>
          <a:solidFill>
            <a:srgbClr val="FBD48F"/>
          </a:solidFill>
          <a:ln>
            <a:solidFill>
              <a:schemeClr val="tx1"/>
            </a:solidFill>
          </a:ln>
        </p:spPr>
        <p:txBody>
          <a:bodyPr wrap="square" lIns="36000" tIns="36000" rIns="36000" bIns="0" rtlCol="0">
            <a:noAutofit/>
          </a:bodyPr>
          <a:lstStyle/>
          <a:p>
            <a:pPr algn="ctr"/>
            <a:r>
              <a:rPr lang="ja-JP" altLang="en-US" b="1" dirty="0" smtClean="0">
                <a:latin typeface="Meiryo UI" panose="020B0604030504040204" pitchFamily="50" charset="-128"/>
                <a:ea typeface="Meiryo UI" panose="020B0604030504040204" pitchFamily="50" charset="-128"/>
              </a:rPr>
              <a:t>（仮称）新しい</a:t>
            </a:r>
            <a:r>
              <a:rPr lang="ja-JP" altLang="en-US" b="1" dirty="0">
                <a:latin typeface="Meiryo UI" panose="020B0604030504040204" pitchFamily="50" charset="-128"/>
                <a:ea typeface="Meiryo UI" panose="020B0604030504040204" pitchFamily="50" charset="-128"/>
              </a:rPr>
              <a:t>まちづくりのグランドデザイン推進</a:t>
            </a:r>
            <a:r>
              <a:rPr kumimoji="1" lang="ja-JP" altLang="en-US" b="1" dirty="0">
                <a:latin typeface="Meiryo UI" panose="020B0604030504040204" pitchFamily="50" charset="-128"/>
                <a:ea typeface="Meiryo UI" panose="020B0604030504040204" pitchFamily="50" charset="-128"/>
              </a:rPr>
              <a:t>本部会議</a:t>
            </a:r>
          </a:p>
        </p:txBody>
      </p:sp>
      <p:grpSp>
        <p:nvGrpSpPr>
          <p:cNvPr id="5" name="グループ化 4"/>
          <p:cNvGrpSpPr/>
          <p:nvPr/>
        </p:nvGrpSpPr>
        <p:grpSpPr>
          <a:xfrm>
            <a:off x="339926" y="1581661"/>
            <a:ext cx="8518473" cy="1441468"/>
            <a:chOff x="323528" y="1581661"/>
            <a:chExt cx="8518473" cy="1441468"/>
          </a:xfrm>
        </p:grpSpPr>
        <p:grpSp>
          <p:nvGrpSpPr>
            <p:cNvPr id="3" name="グループ化 2"/>
            <p:cNvGrpSpPr/>
            <p:nvPr/>
          </p:nvGrpSpPr>
          <p:grpSpPr>
            <a:xfrm>
              <a:off x="2129146" y="1596263"/>
              <a:ext cx="1656000" cy="1426866"/>
              <a:chOff x="2119804" y="1596263"/>
              <a:chExt cx="1656000" cy="1426866"/>
            </a:xfrm>
          </p:grpSpPr>
          <p:sp>
            <p:nvSpPr>
              <p:cNvPr id="19" name="正方形/長方形 18"/>
              <p:cNvSpPr/>
              <p:nvPr/>
            </p:nvSpPr>
            <p:spPr>
              <a:xfrm>
                <a:off x="2119804" y="1596263"/>
                <a:ext cx="1656000" cy="5759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53156" eaLnBrk="0" fontAlgn="base" hangingPunct="0"/>
                <a:r>
                  <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副本部長</a:t>
                </a:r>
                <a:r>
                  <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p>
              <a:p>
                <a:pPr algn="ctr" defTabSz="653156" eaLnBrk="0" fontAlgn="base" hangingPunct="0"/>
                <a:r>
                  <a:rPr lang="ja-JP" altLang="en-US" dirty="0">
                    <a:solidFill>
                      <a:schemeClr val="tx1"/>
                    </a:solidFill>
                    <a:latin typeface="Meiryo UI" panose="020B0604030504040204" pitchFamily="50" charset="-128"/>
                    <a:ea typeface="Meiryo UI" panose="020B0604030504040204" pitchFamily="50" charset="-128"/>
                  </a:rPr>
                  <a:t>大阪市長</a:t>
                </a:r>
                <a:endParaRPr lang="ja-JP" altLang="ja-JP"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2119804" y="2172265"/>
                <a:ext cx="1656000" cy="850864"/>
              </a:xfrm>
              <a:prstGeom prst="rect">
                <a:avLst/>
              </a:prstGeom>
              <a:solidFill>
                <a:schemeClr val="bg1"/>
              </a:solidFill>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91440" tIns="45720" rIns="91440" bIns="45720" spcCol="0" rtlCol="0" anchor="t"/>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大阪市副市長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大阪都市計画局長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関係部局長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 name="グループ化 3"/>
            <p:cNvGrpSpPr/>
            <p:nvPr/>
          </p:nvGrpSpPr>
          <p:grpSpPr>
            <a:xfrm>
              <a:off x="3934764" y="1599694"/>
              <a:ext cx="1656000" cy="1423435"/>
              <a:chOff x="3863554" y="1599694"/>
              <a:chExt cx="1656000" cy="1423435"/>
            </a:xfrm>
          </p:grpSpPr>
          <p:sp>
            <p:nvSpPr>
              <p:cNvPr id="20" name="正方形/長方形 19"/>
              <p:cNvSpPr/>
              <p:nvPr/>
            </p:nvSpPr>
            <p:spPr>
              <a:xfrm>
                <a:off x="3863554" y="1599694"/>
                <a:ext cx="1656000" cy="5759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53156" eaLnBrk="0" fontAlgn="base" hangingPunct="0"/>
                <a:r>
                  <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副本部長</a:t>
                </a:r>
                <a:r>
                  <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p>
              <a:p>
                <a:pPr algn="ctr" defTabSz="653156" eaLnBrk="0" fontAlgn="base" hangingPunct="0"/>
                <a:r>
                  <a:rPr lang="ja-JP" altLang="en-US"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堺市長</a:t>
                </a:r>
                <a:endParaRPr lang="ja-JP" altLang="ja-JP"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863554" y="2172265"/>
                <a:ext cx="1656000" cy="850864"/>
              </a:xfrm>
              <a:prstGeom prst="rect">
                <a:avLst/>
              </a:prstGeom>
              <a:solidFill>
                <a:schemeClr val="bg1"/>
              </a:solidFill>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91440" tIns="45720" rIns="91440" bIns="45720" spcCol="0" rtlCol="0" anchor="t"/>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堺市副市長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建築都市局長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その他関係部局長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 name="正方形/長方形 29"/>
            <p:cNvSpPr/>
            <p:nvPr/>
          </p:nvSpPr>
          <p:spPr>
            <a:xfrm>
              <a:off x="5740382" y="1581661"/>
              <a:ext cx="1476000" cy="5772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53156" eaLnBrk="0" fontAlgn="base" hangingPunct="0"/>
              <a:r>
                <a:rPr lang="ja-JP" altLang="en-US" dirty="0">
                  <a:solidFill>
                    <a:schemeClr val="tx1"/>
                  </a:solidFill>
                  <a:latin typeface="Meiryo UI" panose="020B0604030504040204" pitchFamily="50" charset="-128"/>
                  <a:ea typeface="Meiryo UI" panose="020B0604030504040204" pitchFamily="50" charset="-128"/>
                </a:rPr>
                <a:t>市長会</a:t>
              </a:r>
              <a:endParaRPr lang="ja-JP" altLang="ja-JP" dirty="0">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7366001" y="1588476"/>
              <a:ext cx="1476000" cy="5725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53156" eaLnBrk="0" fontAlgn="base" hangingPunct="0"/>
              <a:r>
                <a:rPr lang="ja-JP" altLang="en-US" dirty="0">
                  <a:solidFill>
                    <a:schemeClr val="tx1"/>
                  </a:solidFill>
                  <a:latin typeface="Meiryo UI" panose="020B0604030504040204" pitchFamily="50" charset="-128"/>
                  <a:ea typeface="Meiryo UI" panose="020B0604030504040204" pitchFamily="50" charset="-128"/>
                </a:rPr>
                <a:t>町村長会</a:t>
              </a:r>
              <a:endParaRPr lang="ja-JP" altLang="ja-JP" dirty="0">
                <a:solidFill>
                  <a:schemeClr val="tx1"/>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323528" y="1596181"/>
              <a:ext cx="1656000" cy="1426948"/>
              <a:chOff x="323528" y="1596181"/>
              <a:chExt cx="1656000" cy="1426948"/>
            </a:xfrm>
          </p:grpSpPr>
          <p:sp>
            <p:nvSpPr>
              <p:cNvPr id="18" name="正方形/長方形 17"/>
              <p:cNvSpPr/>
              <p:nvPr/>
            </p:nvSpPr>
            <p:spPr>
              <a:xfrm>
                <a:off x="323528" y="1596181"/>
                <a:ext cx="1656000" cy="5759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53156" eaLnBrk="0" fontAlgn="base" hangingPunct="0"/>
                <a:r>
                  <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本部長</a:t>
                </a:r>
                <a:r>
                  <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p>
              <a:p>
                <a:pPr algn="ctr" defTabSz="653156" eaLnBrk="0" fontAlgn="base" hangingPunct="0"/>
                <a:r>
                  <a:rPr lang="ja-JP" altLang="en-US"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大阪府知事</a:t>
                </a:r>
                <a:endParaRPr lang="ja-JP" altLang="ja-JP"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323528" y="2172265"/>
                <a:ext cx="1656000" cy="850864"/>
              </a:xfrm>
              <a:prstGeom prst="rect">
                <a:avLst/>
              </a:prstGeom>
              <a:solidFill>
                <a:schemeClr val="bg1"/>
              </a:solidFill>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91440" tIns="45720" rIns="91440" bIns="45720" spcCol="0" rtlCol="0" anchor="t"/>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大阪府副知事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大阪都市計画局長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その他関係部局長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63" name="コンテンツ プレースホルダー 2"/>
          <p:cNvSpPr txBox="1">
            <a:spLocks/>
          </p:cNvSpPr>
          <p:nvPr/>
        </p:nvSpPr>
        <p:spPr>
          <a:xfrm>
            <a:off x="3301541" y="4056576"/>
            <a:ext cx="2595241" cy="314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懇話会等を開催し、</a:t>
            </a:r>
            <a:r>
              <a:rPr lang="ja-JP" altLang="en-US"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rPr>
              <a:t>意見</a:t>
            </a:r>
            <a:r>
              <a:rPr lang="ja-JP" altLang="en-US" sz="1400" kern="10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を</a:t>
            </a:r>
            <a:r>
              <a:rPr lang="ja-JP" altLang="en-US"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rPr>
              <a:t>聴取</a:t>
            </a:r>
            <a:endPar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4" name="コンテンツ プレースホルダー 2"/>
          <p:cNvSpPr txBox="1">
            <a:spLocks/>
          </p:cNvSpPr>
          <p:nvPr/>
        </p:nvSpPr>
        <p:spPr>
          <a:xfrm>
            <a:off x="114762" y="3101976"/>
            <a:ext cx="5393342" cy="350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4A20ACEA-CBB2-438C-9047-EE6EC5823B3B}"/>
              </a:ext>
            </a:extLst>
          </p:cNvPr>
          <p:cNvSpPr/>
          <p:nvPr/>
        </p:nvSpPr>
        <p:spPr>
          <a:xfrm>
            <a:off x="4788023" y="3068960"/>
            <a:ext cx="4223289" cy="693253"/>
          </a:xfrm>
          <a:prstGeom prst="rect">
            <a:avLst/>
          </a:prstGeom>
          <a:noFill/>
          <a:ln w="6350">
            <a:noFill/>
            <a:prstDash val="solid"/>
          </a:ln>
        </p:spPr>
        <p:style>
          <a:lnRef idx="2">
            <a:schemeClr val="accent6"/>
          </a:lnRef>
          <a:fillRef idx="1">
            <a:schemeClr val="lt1"/>
          </a:fillRef>
          <a:effectRef idx="0">
            <a:schemeClr val="accent6"/>
          </a:effectRef>
          <a:fontRef idx="minor">
            <a:schemeClr val="dk1"/>
          </a:fontRef>
        </p:style>
        <p:txBody>
          <a:bodyPr lIns="91440" tIns="45720" rIns="91440" bIns="45720" spcCol="0" rtlCol="0" anchor="ctr"/>
          <a:lstStyle/>
          <a:p>
            <a:pPr marL="360000" indent="-457200">
              <a:lnSpc>
                <a:spcPts val="16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１　今後、</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堺市長に推進本部会議への参画と副本部長就任を要請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16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２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市長会・町村長会に推進本部会議への参画を要請</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360000" indent="-457200">
              <a:lnSpc>
                <a:spcPts val="16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３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推進本部の下に、幹事会を設置し、実務的な協議を実施</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79512" y="5737001"/>
            <a:ext cx="5940000" cy="324000"/>
          </a:xfrm>
          <a:prstGeom prst="roundRect">
            <a:avLst>
              <a:gd name="adj" fmla="val 9084"/>
            </a:avLst>
          </a:prstGeom>
          <a:noFill/>
          <a:ln>
            <a:noFill/>
          </a:ln>
        </p:spPr>
        <p:txBody>
          <a:bodyPr wrap="square" lIns="36000" tIns="36000" rIns="36000" bIns="0" rtlCol="0">
            <a:noAutofit/>
          </a:bodyPr>
          <a:lstStyle/>
          <a:p>
            <a:pPr>
              <a:spcAft>
                <a:spcPts val="600"/>
              </a:spcAft>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（仮称）新しい</a:t>
            </a:r>
            <a:r>
              <a:rPr lang="ja-JP" altLang="en-US" sz="1400" dirty="0">
                <a:latin typeface="Meiryo UI" panose="020B0604030504040204" pitchFamily="50" charset="-128"/>
                <a:ea typeface="Meiryo UI" panose="020B0604030504040204" pitchFamily="50" charset="-128"/>
              </a:rPr>
              <a:t>まちづくりのグランドデザイン推進本部会議　開催予定</a:t>
            </a:r>
            <a:endParaRPr lang="en-US" altLang="ja-JP" sz="14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4A20ACEA-CBB2-438C-9047-EE6EC5823B3B}"/>
              </a:ext>
            </a:extLst>
          </p:cNvPr>
          <p:cNvSpPr/>
          <p:nvPr/>
        </p:nvSpPr>
        <p:spPr>
          <a:xfrm>
            <a:off x="372718" y="2996952"/>
            <a:ext cx="3816000" cy="756000"/>
          </a:xfrm>
          <a:prstGeom prst="rect">
            <a:avLst/>
          </a:prstGeom>
          <a:noFill/>
          <a:ln w="6350">
            <a:noFill/>
            <a:prstDash val="solid"/>
          </a:ln>
        </p:spPr>
        <p:style>
          <a:lnRef idx="2">
            <a:schemeClr val="accent6"/>
          </a:lnRef>
          <a:fillRef idx="1">
            <a:schemeClr val="lt1"/>
          </a:fillRef>
          <a:effectRef idx="0">
            <a:schemeClr val="accent6"/>
          </a:effectRef>
          <a:fontRef idx="minor">
            <a:schemeClr val="dk1"/>
          </a:fontRef>
        </p:style>
        <p:txBody>
          <a:bodyPr lIns="91440" tIns="45720" rIns="91440" bIns="45720" spcCol="0" rtlCol="0" anchor="ctr"/>
          <a:lstStyle/>
          <a:p>
            <a:pPr>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（仮称）新しいまちづくりのグランドデザイン推進本部事務局：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大阪都市計画局（令和３年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府市共同設置）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堺市建築都市局（予定）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11816" y="6119352"/>
            <a:ext cx="2304000" cy="360000"/>
          </a:xfrm>
          <a:prstGeom prst="roundRect">
            <a:avLst>
              <a:gd name="adj" fmla="val 9084"/>
            </a:avLst>
          </a:prstGeom>
          <a:noFill/>
          <a:ln>
            <a:noFill/>
          </a:ln>
        </p:spPr>
        <p:txBody>
          <a:bodyPr wrap="square" lIns="0" tIns="0" rIns="0" bIns="0" rtlCol="0" anchor="ctr" anchorCtr="0">
            <a:noAutofit/>
          </a:bodyPr>
          <a:lstStyle/>
          <a:p>
            <a:r>
              <a:rPr kumimoji="1" lang="ja-JP" altLang="en-US" sz="1400" dirty="0">
                <a:latin typeface="Meiryo UI" panose="020B0604030504040204" pitchFamily="50" charset="-128"/>
                <a:ea typeface="Meiryo UI" panose="020B0604030504040204" pitchFamily="50" charset="-128"/>
              </a:rPr>
              <a:t>第</a:t>
            </a:r>
            <a:r>
              <a:rPr lang="ja-JP" altLang="en-US" sz="1400" dirty="0">
                <a:latin typeface="Meiryo UI" panose="020B0604030504040204" pitchFamily="50" charset="-128"/>
                <a:ea typeface="Meiryo UI" panose="020B0604030504040204" pitchFamily="50" charset="-128"/>
              </a:rPr>
              <a:t>１</a:t>
            </a:r>
            <a:r>
              <a:rPr kumimoji="1" lang="ja-JP" altLang="en-US" sz="1400" dirty="0">
                <a:latin typeface="Meiryo UI" panose="020B0604030504040204" pitchFamily="50" charset="-128"/>
                <a:ea typeface="Meiryo UI" panose="020B0604030504040204" pitchFamily="50" charset="-128"/>
              </a:rPr>
              <a:t>回：</a:t>
            </a:r>
            <a:r>
              <a:rPr kumimoji="1" lang="en-US" altLang="ja-JP" sz="1400" dirty="0">
                <a:latin typeface="Meiryo UI" panose="020B0604030504040204" pitchFamily="50" charset="-128"/>
                <a:ea typeface="Meiryo UI" panose="020B0604030504040204" pitchFamily="50" charset="-128"/>
              </a:rPr>
              <a:t>2021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R</a:t>
            </a:r>
            <a:r>
              <a:rPr kumimoji="1" lang="ja-JP" altLang="en-US" sz="1400" dirty="0">
                <a:latin typeface="Meiryo UI" panose="020B0604030504040204" pitchFamily="50" charset="-128"/>
                <a:ea typeface="Meiryo UI" panose="020B0604030504040204" pitchFamily="50" charset="-128"/>
              </a:rPr>
              <a:t>３）</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キックオフ</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415513" y="6119352"/>
            <a:ext cx="2520000" cy="360000"/>
          </a:xfrm>
          <a:prstGeom prst="roundRect">
            <a:avLst>
              <a:gd name="adj" fmla="val 9084"/>
            </a:avLst>
          </a:prstGeom>
          <a:noFill/>
          <a:ln>
            <a:noFill/>
          </a:ln>
        </p:spPr>
        <p:txBody>
          <a:bodyPr wrap="square" lIns="0" tIns="0" rIns="0" bIns="0" rtlCol="0" anchor="ctr" anchorCtr="0">
            <a:noAutofit/>
          </a:bodyPr>
          <a:lstStyle/>
          <a:p>
            <a:r>
              <a:rPr kumimoji="1" lang="ja-JP" altLang="en-US" sz="1400" dirty="0">
                <a:latin typeface="Meiryo UI" panose="020B0604030504040204" pitchFamily="50" charset="-128"/>
                <a:ea typeface="Meiryo UI" panose="020B0604030504040204" pitchFamily="50" charset="-128"/>
              </a:rPr>
              <a:t>第</a:t>
            </a:r>
            <a:r>
              <a:rPr lang="ja-JP" altLang="en-US" sz="1400" dirty="0">
                <a:latin typeface="Meiryo UI" panose="020B0604030504040204" pitchFamily="50" charset="-128"/>
                <a:ea typeface="Meiryo UI" panose="020B0604030504040204" pitchFamily="50" charset="-128"/>
              </a:rPr>
              <a:t>２</a:t>
            </a:r>
            <a:r>
              <a:rPr kumimoji="1" lang="ja-JP" altLang="en-US" sz="1400" dirty="0">
                <a:latin typeface="Meiryo UI" panose="020B0604030504040204" pitchFamily="50" charset="-128"/>
                <a:ea typeface="Meiryo UI" panose="020B0604030504040204" pitchFamily="50" charset="-128"/>
              </a:rPr>
              <a:t>回：</a:t>
            </a:r>
            <a:r>
              <a:rPr kumimoji="1" lang="en-US" altLang="ja-JP" sz="1400" dirty="0">
                <a:latin typeface="Meiryo UI" panose="020B0604030504040204" pitchFamily="50" charset="-128"/>
                <a:ea typeface="Meiryo UI" panose="020B0604030504040204" pitchFamily="50" charset="-128"/>
              </a:rPr>
              <a:t>2021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R</a:t>
            </a:r>
            <a:r>
              <a:rPr kumimoji="1" lang="ja-JP" altLang="en-US" sz="1400" dirty="0">
                <a:latin typeface="Meiryo UI" panose="020B0604030504040204" pitchFamily="50" charset="-128"/>
                <a:ea typeface="Meiryo UI" panose="020B0604030504040204" pitchFamily="50" charset="-128"/>
              </a:rPr>
              <a:t>３）</a:t>
            </a:r>
            <a:r>
              <a:rPr lang="ja-JP" altLang="en-US" sz="1400" dirty="0">
                <a:latin typeface="Meiryo UI" panose="020B0604030504040204" pitchFamily="50" charset="-128"/>
                <a:ea typeface="Meiryo UI" panose="020B0604030504040204" pitchFamily="50" charset="-128"/>
              </a:rPr>
              <a:t>年度中</a:t>
            </a:r>
            <a:endParaRPr lang="en-US" altLang="ja-JP" sz="1400" dirty="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中間</a:t>
            </a:r>
            <a:r>
              <a:rPr lang="ja-JP" altLang="en-US" sz="1400" dirty="0" smtClean="0">
                <a:latin typeface="Meiryo UI" panose="020B0604030504040204" pitchFamily="50" charset="-128"/>
                <a:ea typeface="Meiryo UI" panose="020B0604030504040204" pitchFamily="50" charset="-128"/>
              </a:rPr>
              <a:t>とりまとめ）</a:t>
            </a:r>
            <a:endParaRPr lang="en-US" altLang="ja-JP" sz="14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6399502" y="6119352"/>
            <a:ext cx="2276954" cy="360000"/>
          </a:xfrm>
          <a:prstGeom prst="roundRect">
            <a:avLst>
              <a:gd name="adj" fmla="val 9084"/>
            </a:avLst>
          </a:prstGeom>
          <a:noFill/>
          <a:ln>
            <a:noFill/>
          </a:ln>
        </p:spPr>
        <p:txBody>
          <a:bodyPr wrap="square" lIns="0" tIns="0" rIns="0" bIns="0" rtlCol="0" anchor="ctr" anchorCtr="0">
            <a:noAutofit/>
          </a:bodyPr>
          <a:lstStyle/>
          <a:p>
            <a:r>
              <a:rPr kumimoji="1" lang="ja-JP" altLang="en-US" sz="1400" dirty="0">
                <a:latin typeface="Meiryo UI" panose="020B0604030504040204" pitchFamily="50" charset="-128"/>
                <a:ea typeface="Meiryo UI" panose="020B0604030504040204" pitchFamily="50" charset="-128"/>
              </a:rPr>
              <a:t>第</a:t>
            </a:r>
            <a:r>
              <a:rPr lang="ja-JP" altLang="en-US" sz="1400" dirty="0">
                <a:latin typeface="Meiryo UI" panose="020B0604030504040204" pitchFamily="50" charset="-128"/>
                <a:ea typeface="Meiryo UI" panose="020B0604030504040204" pitchFamily="50" charset="-128"/>
              </a:rPr>
              <a:t>３</a:t>
            </a:r>
            <a:r>
              <a:rPr kumimoji="1" lang="ja-JP" altLang="en-US" sz="1400" dirty="0">
                <a:latin typeface="Meiryo UI" panose="020B0604030504040204" pitchFamily="50" charset="-128"/>
                <a:ea typeface="Meiryo UI" panose="020B0604030504040204" pitchFamily="50" charset="-128"/>
              </a:rPr>
              <a:t>回：</a:t>
            </a:r>
            <a:r>
              <a:rPr kumimoji="1" lang="en-US" altLang="ja-JP" sz="1400" dirty="0">
                <a:latin typeface="Meiryo UI" panose="020B0604030504040204" pitchFamily="50" charset="-128"/>
                <a:ea typeface="Meiryo UI" panose="020B0604030504040204" pitchFamily="50" charset="-128"/>
              </a:rPr>
              <a:t>2022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R</a:t>
            </a:r>
            <a:r>
              <a:rPr kumimoji="1" lang="ja-JP" altLang="en-US" sz="1400" dirty="0">
                <a:latin typeface="Meiryo UI" panose="020B0604030504040204" pitchFamily="50" charset="-128"/>
                <a:ea typeface="Meiryo UI" panose="020B0604030504040204" pitchFamily="50" charset="-128"/>
              </a:rPr>
              <a:t>４）</a:t>
            </a:r>
            <a:r>
              <a:rPr lang="ja-JP" altLang="en-US" sz="1400" dirty="0">
                <a:latin typeface="Meiryo UI" panose="020B0604030504040204" pitchFamily="50" charset="-128"/>
                <a:ea typeface="Meiryo UI" panose="020B0604030504040204" pitchFamily="50" charset="-128"/>
              </a:rPr>
              <a:t>年中</a:t>
            </a:r>
            <a:endParaRPr lang="en-US" altLang="ja-JP" sz="1400" dirty="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（案作成</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6" name="二等辺三角形 5"/>
          <p:cNvSpPr>
            <a:spLocks noChangeAspect="1"/>
          </p:cNvSpPr>
          <p:nvPr/>
        </p:nvSpPr>
        <p:spPr>
          <a:xfrm rot="5400000">
            <a:off x="6068582" y="6221766"/>
            <a:ext cx="180000" cy="1551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41" name="二等辺三角形 40"/>
          <p:cNvSpPr>
            <a:spLocks noChangeAspect="1"/>
          </p:cNvSpPr>
          <p:nvPr/>
        </p:nvSpPr>
        <p:spPr>
          <a:xfrm rot="5400000">
            <a:off x="3066738" y="6221766"/>
            <a:ext cx="180000" cy="1551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36" name="正方形/長方形 35"/>
          <p:cNvSpPr/>
          <p:nvPr/>
        </p:nvSpPr>
        <p:spPr>
          <a:xfrm>
            <a:off x="8610550" y="25463"/>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2060"/>
                </a:solidFill>
                <a:latin typeface="ＭＳ Ｐゴシック" panose="020B0600070205080204" pitchFamily="50" charset="-128"/>
                <a:ea typeface="ＭＳ Ｐゴシック" panose="020B0600070205080204" pitchFamily="50" charset="-128"/>
              </a:rPr>
              <a:t>７</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702229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kumimoji="1" dirty="0">
            <a:solidFill>
              <a:srgbClr val="00206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2" ma:contentTypeDescription="新しいドキュメントを作成します。" ma:contentTypeScope="" ma:versionID="a83097d7ada888fdf2c0274d88225a7b">
  <xsd:schema xmlns:xsd="http://www.w3.org/2001/XMLSchema" xmlns:xs="http://www.w3.org/2001/XMLSchema" xmlns:p="http://schemas.microsoft.com/office/2006/metadata/properties" xmlns:ns2="46689e31-b03d-4afa-a735-a1f8d7beadb1" xmlns:ns3="c5cea96b-c715-4926-afa8-a788fd3a3c69" targetNamespace="http://schemas.microsoft.com/office/2006/metadata/properties" ma:root="true" ma:fieldsID="262bbb5bb5fec440fb4bc4123c39dc2f" ns2:_="" ns3:_="">
    <xsd:import namespace="46689e31-b03d-4afa-a735-a1f8d7beadb1"/>
    <xsd:import namespace="c5cea96b-c715-4926-afa8-a788fd3a3c69"/>
    <xsd:element name="properties">
      <xsd:complexType>
        <xsd:sequence>
          <xsd:element name="documentManagement">
            <xsd:complexType>
              <xsd:all>
                <xsd:element ref="ns2:_x5bfe__x8c61__x30e6__x30fc__x30b6__x30fc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cea96b-c715-4926-afa8-a788fd3a3c69"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5A2863-7785-469C-B3B1-F2A678251D79}">
  <ds:schemaRefs>
    <ds:schemaRef ds:uri="c5cea96b-c715-4926-afa8-a788fd3a3c69"/>
    <ds:schemaRef ds:uri="http://purl.org/dc/terms/"/>
    <ds:schemaRef ds:uri="http://schemas.openxmlformats.org/package/2006/metadata/core-properties"/>
    <ds:schemaRef ds:uri="http://purl.org/dc/dcmitype/"/>
    <ds:schemaRef ds:uri="46689e31-b03d-4afa-a735-a1f8d7beadb1"/>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30C22DA-4779-43C0-9BAC-08E3D8A497EB}">
  <ds:schemaRefs>
    <ds:schemaRef ds:uri="http://schemas.microsoft.com/sharepoint/v3/contenttype/forms"/>
  </ds:schemaRefs>
</ds:datastoreItem>
</file>

<file path=customXml/itemProps3.xml><?xml version="1.0" encoding="utf-8"?>
<ds:datastoreItem xmlns:ds="http://schemas.openxmlformats.org/officeDocument/2006/customXml" ds:itemID="{3AB3B6E4-4D02-48E0-B3F1-B11B56AB07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c5cea96b-c715-4926-afa8-a788fd3a3c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3728</TotalTime>
  <Words>1698</Words>
  <PresentationFormat>画面に合わせる (4:3)</PresentationFormat>
  <Paragraphs>197</Paragraphs>
  <Slides>8</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Meiryo UI</vt:lpstr>
      <vt:lpstr>ＭＳ Ｐゴシック</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2021-08-27T01:14:34Z</cp:lastPrinted>
  <dcterms:modified xsi:type="dcterms:W3CDTF">2021-08-27T04:16:09Z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