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  <Relationship Id="rId4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499" r:id="rId5"/>
    <p:sldId id="766" r:id="rId6"/>
    <p:sldId id="768" r:id="rId7"/>
    <p:sldId id="767" r:id="rId8"/>
    <p:sldId id="769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南　威史" initials="南　威史" lastIdx="0" clrIdx="0">
    <p:extLst/>
  </p:cmAuthor>
  <p:cmAuthor id="2" name="岩間　真樹" initials="岩間　真樹" lastIdx="1" clrIdx="1">
    <p:extLst>
      <p:ext uri="{19B8F6BF-5375-455C-9EA6-DF929625EA0E}">
        <p15:presenceInfo xmlns:p15="http://schemas.microsoft.com/office/powerpoint/2012/main" userId="岩間　真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FFFF99"/>
    <a:srgbClr val="0066CC"/>
    <a:srgbClr val="99FF99"/>
    <a:srgbClr val="CC0000"/>
    <a:srgbClr val="FAC090"/>
    <a:srgbClr val="00B050"/>
    <a:srgbClr val="CC0066"/>
    <a:srgbClr val="FCF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4" autoAdjust="0"/>
    <p:restoredTop sz="93236" autoAdjust="0"/>
  </p:normalViewPr>
  <p:slideViewPr>
    <p:cSldViewPr>
      <p:cViewPr varScale="1">
        <p:scale>
          <a:sx n="69" d="100"/>
          <a:sy n="69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4.xml" />
  <Relationship Id="rId13" Type="http://schemas.openxmlformats.org/officeDocument/2006/relationships/viewProps" Target="viewProps.xml" />
  <Relationship Id="rId3" Type="http://schemas.openxmlformats.org/officeDocument/2006/relationships/customXml" Target="../customXml/item3.xml" />
  <Relationship Id="rId7" Type="http://schemas.openxmlformats.org/officeDocument/2006/relationships/slide" Target="slides/slide3.xml" />
  <Relationship Id="rId12" Type="http://schemas.openxmlformats.org/officeDocument/2006/relationships/presProps" Target="presProps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slide" Target="slides/slide2.xml" />
  <Relationship Id="rId11" Type="http://schemas.openxmlformats.org/officeDocument/2006/relationships/commentAuthors" Target="commentAuthors.xml" />
  <Relationship Id="rId5" Type="http://schemas.openxmlformats.org/officeDocument/2006/relationships/slide" Target="slides/slide1.xml" />
  <Relationship Id="rId15" Type="http://schemas.openxmlformats.org/officeDocument/2006/relationships/tableStyles" Target="tableStyles.xml" />
  <Relationship Id="rId10" Type="http://schemas.openxmlformats.org/officeDocument/2006/relationships/notesMaster" Target="notesMasters/notesMaster1.xml" />
  <Relationship Id="rId4" Type="http://schemas.openxmlformats.org/officeDocument/2006/relationships/slideMaster" Target="slideMasters/slideMaster1.xml" />
  <Relationship Id="rId9" Type="http://schemas.openxmlformats.org/officeDocument/2006/relationships/slide" Target="slides/slide5.xml" />
  <Relationship Id="rId14" Type="http://schemas.openxmlformats.org/officeDocument/2006/relationships/theme" Target="theme/theme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3"/>
            <a:ext cx="2949787" cy="496967"/>
          </a:xfrm>
          <a:prstGeom prst="rect">
            <a:avLst/>
          </a:prstGeom>
        </p:spPr>
        <p:txBody>
          <a:bodyPr vert="horz" lIns="91367" tIns="45681" rIns="91367" bIns="4568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7" y="3"/>
            <a:ext cx="2949787" cy="496967"/>
          </a:xfrm>
          <a:prstGeom prst="rect">
            <a:avLst/>
          </a:prstGeom>
        </p:spPr>
        <p:txBody>
          <a:bodyPr vert="horz" lIns="91367" tIns="45681" rIns="91367" bIns="45681" rtlCol="0"/>
          <a:lstStyle>
            <a:lvl1pPr algn="r">
              <a:defRPr sz="1200"/>
            </a:lvl1pPr>
          </a:lstStyle>
          <a:p>
            <a:fld id="{3D16FDEC-560D-45FF-95E3-45F1DE396D79}" type="datetimeFigureOut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1" rIns="91367" bIns="4568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4"/>
            <a:ext cx="5445760" cy="4472702"/>
          </a:xfrm>
          <a:prstGeom prst="rect">
            <a:avLst/>
          </a:prstGeom>
        </p:spPr>
        <p:txBody>
          <a:bodyPr vert="horz" lIns="91367" tIns="45681" rIns="91367" bIns="4568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648"/>
            <a:ext cx="2949787" cy="496967"/>
          </a:xfrm>
          <a:prstGeom prst="rect">
            <a:avLst/>
          </a:prstGeom>
        </p:spPr>
        <p:txBody>
          <a:bodyPr vert="horz" lIns="91367" tIns="45681" rIns="91367" bIns="4568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7" y="9440648"/>
            <a:ext cx="2949787" cy="496967"/>
          </a:xfrm>
          <a:prstGeom prst="rect">
            <a:avLst/>
          </a:prstGeom>
        </p:spPr>
        <p:txBody>
          <a:bodyPr vert="horz" lIns="91367" tIns="45681" rIns="91367" bIns="45681" rtlCol="0" anchor="b"/>
          <a:lstStyle>
            <a:lvl1pPr algn="r">
              <a:defRPr sz="1200"/>
            </a:lvl1pPr>
          </a:lstStyle>
          <a:p>
            <a:fld id="{7DFC286C-5495-4B3F-9CAF-8B4C2DB5627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514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2286">
              <a:defRPr/>
            </a:pPr>
            <a:fld id="{A0C3B56F-56AB-411F-8724-511B22958D15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22286">
                <a:defRPr/>
              </a:pPr>
              <a:t>2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014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2286">
              <a:defRPr/>
            </a:pPr>
            <a:fld id="{A0C3B56F-56AB-411F-8724-511B22958D15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22286">
                <a:defRPr/>
              </a:pPr>
              <a:t>3</a:t>
            </a:fld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7130833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CEB61-D550-49C6-B080-48169EB2B425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0C1E9-C3A9-49FF-89BE-D69ADEA35F5B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ADCD-D22A-4C29-BE4D-8A6D79E6B0A0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AF27-DC6A-41D9-B75F-12D67A6EDC02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114B-564A-49C4-B6C3-E3643FDCAEA0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98C5-5400-4D50-9E93-3E65605B6A2D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288A-4375-4E53-9EB4-F10B32466F00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E6ED-CCC1-4377-BCFB-63FE6A18BC68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FE72-98B6-42D6-8BCD-D4F7C0308C0F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A953-9211-4D14-9964-C9843E55E6E8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B567-58AB-4E59-813A-F1599F8C5AD7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6C0B-08FA-45FD-BCFA-B0A9D35959AD}" type="datetime1">
              <a:rPr kumimoji="1" lang="ja-JP" altLang="en-US" smtClean="0"/>
              <a:t>2021/4/26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7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492896"/>
            <a:ext cx="9144000" cy="10939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b="1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大阪都市計画局設置（案）の概要</a:t>
            </a:r>
            <a:endParaRPr kumimoji="1" lang="ja-JP" altLang="en-US" sz="2400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539552" y="3429000"/>
            <a:ext cx="8100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99262" y="4149080"/>
            <a:ext cx="8580579" cy="1752600"/>
          </a:xfrm>
        </p:spPr>
        <p:txBody>
          <a:bodyPr>
            <a:normAutofit/>
          </a:bodyPr>
          <a:lstStyle/>
          <a:p>
            <a:endParaRPr lang="en-US" altLang="ja-JP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kumimoji="1" lang="en-US" altLang="ja-JP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大阪府都市整備部・住宅まちづくり部／大阪市都市計画局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56766" y="949388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</a:t>
            </a:r>
            <a:endParaRPr kumimoji="1" lang="ja-JP" altLang="en-US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5508105" y="373325"/>
            <a:ext cx="363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kumimoji="1" lang="en-US" altLang="ja-JP" sz="140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40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en-US" altLang="ja-JP" sz="140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400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endParaRPr kumimoji="1" lang="en-US" altLang="ja-JP" sz="1400" dirty="0" smtClean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第２回 副首都</a:t>
            </a:r>
            <a:r>
              <a:rPr lang="ja-JP" altLang="en-US" sz="1400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40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本部（大阪府市）会議</a:t>
            </a:r>
            <a:endParaRPr kumimoji="1" lang="ja-JP" altLang="en-US" sz="1400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18488" y="-31768"/>
            <a:ext cx="9066167" cy="577110"/>
          </a:xfrm>
          <a:prstGeom prst="rect">
            <a:avLst/>
          </a:prstGeom>
          <a:noFill/>
          <a:ln w="1905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大阪都市計画局設置の概要</a:t>
            </a:r>
            <a:endParaRPr kumimoji="0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3567" y="476672"/>
            <a:ext cx="9144000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8773140" y="-99392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79512" y="623064"/>
            <a:ext cx="8712968" cy="786449"/>
          </a:xfrm>
          <a:prstGeom prst="roundRect">
            <a:avLst>
              <a:gd name="adj" fmla="val 6526"/>
            </a:avLst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目的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の成長及び発展を支える大都市の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まちづくりについて、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広域的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視点から府市一体で推進する。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79512" y="3429000"/>
            <a:ext cx="8712968" cy="3249804"/>
          </a:xfrm>
          <a:prstGeom prst="roundRect">
            <a:avLst>
              <a:gd name="adj" fmla="val 6398"/>
            </a:avLst>
          </a:prstGeom>
          <a:noFill/>
          <a:ln w="63500" cmpd="dbl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131840" y="3241551"/>
            <a:ext cx="2919994" cy="330240"/>
          </a:xfrm>
          <a:prstGeom prst="roundRect">
            <a:avLst>
              <a:gd name="adj" fmla="val 28087"/>
            </a:avLst>
          </a:prstGeom>
          <a:solidFill>
            <a:srgbClr val="99003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大阪都市計画局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79511" y="2958908"/>
            <a:ext cx="2501295" cy="470092"/>
          </a:xfrm>
          <a:prstGeom prst="roundRect">
            <a:avLst>
              <a:gd name="adj" fmla="val 6526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新組織の事務</a:t>
            </a:r>
            <a:r>
              <a:rPr lang="ja-JP" altLang="en-US" b="1" dirty="0" smtClean="0">
                <a:solidFill>
                  <a:schemeClr val="tx1"/>
                </a:solidFill>
              </a:rPr>
              <a:t>概要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40" name="下矢印 39"/>
          <p:cNvSpPr/>
          <p:nvPr/>
        </p:nvSpPr>
        <p:spPr>
          <a:xfrm>
            <a:off x="2555776" y="1513877"/>
            <a:ext cx="4057911" cy="232435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179512" y="1844824"/>
            <a:ext cx="8712968" cy="1082116"/>
          </a:xfrm>
          <a:prstGeom prst="roundRect">
            <a:avLst>
              <a:gd name="adj" fmla="val 6526"/>
            </a:avLst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設置</a:t>
            </a:r>
            <a:r>
              <a:rPr kumimoji="1" lang="ja-JP" altLang="en-US" b="1" dirty="0">
                <a:solidFill>
                  <a:schemeClr val="tx1"/>
                </a:solidFill>
              </a:rPr>
              <a:t>の効果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○「ワンストップ窓口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」の設置に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よる、民間事業者の負担軽減・利便性の向上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○大阪市の持つノウハウの府域全体への展開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○府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市間調整の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迅速化による、事業実施までの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スピードの向上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67892" y="4024114"/>
            <a:ext cx="4808164" cy="8000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○まちづくりに係る企画、調整及び推進に関すること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（グランドデザイン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67891" y="4666092"/>
            <a:ext cx="5783943" cy="7791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○広域的な拠点開発に係る企画、調整及び推進に関すること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6087408" y="4100290"/>
            <a:ext cx="2632689" cy="624854"/>
          </a:xfrm>
          <a:prstGeom prst="roundRect">
            <a:avLst>
              <a:gd name="adj" fmla="val 7689"/>
            </a:avLst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○都市計画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市からの事務委託含む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関すること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974869" y="5930106"/>
            <a:ext cx="3008669" cy="47662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○広域的な拠点開発事業に関すること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5971217" y="4541939"/>
            <a:ext cx="2805822" cy="607219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○戦略的な拠点開発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の企画、調整及び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推進に関すること　など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323528" y="3874217"/>
            <a:ext cx="5295666" cy="2507111"/>
          </a:xfrm>
          <a:prstGeom prst="roundRect">
            <a:avLst>
              <a:gd name="adj" fmla="val 58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5940152" y="3874217"/>
            <a:ext cx="2832988" cy="1409117"/>
          </a:xfrm>
          <a:prstGeom prst="roundRect">
            <a:avLst>
              <a:gd name="adj" fmla="val 574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 51"/>
          <p:cNvSpPr/>
          <p:nvPr/>
        </p:nvSpPr>
        <p:spPr>
          <a:xfrm>
            <a:off x="5940152" y="5794329"/>
            <a:ext cx="2832988" cy="586999"/>
          </a:xfrm>
          <a:prstGeom prst="roundRect">
            <a:avLst>
              <a:gd name="adj" fmla="val 113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角丸四角形 52"/>
          <p:cNvSpPr/>
          <p:nvPr/>
        </p:nvSpPr>
        <p:spPr>
          <a:xfrm>
            <a:off x="287210" y="5283334"/>
            <a:ext cx="3492702" cy="4237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○ワンストップ窓口に関すること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691680" y="3717032"/>
            <a:ext cx="2520000" cy="28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kumimoji="1" lang="ja-JP" altLang="en-US" dirty="0" smtClean="0"/>
              <a:t>府市共同事務</a:t>
            </a:r>
            <a:endParaRPr kumimoji="1" lang="ja-JP" altLang="en-US" dirty="0"/>
          </a:p>
        </p:txBody>
      </p:sp>
      <p:sp>
        <p:nvSpPr>
          <p:cNvPr id="55" name="角丸四角形 54"/>
          <p:cNvSpPr/>
          <p:nvPr/>
        </p:nvSpPr>
        <p:spPr>
          <a:xfrm>
            <a:off x="6660232" y="3717064"/>
            <a:ext cx="1422475" cy="28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kumimoji="1" lang="ja-JP" altLang="en-US" sz="1400" dirty="0" smtClean="0"/>
              <a:t>府事務</a:t>
            </a:r>
            <a:endParaRPr kumimoji="1" lang="ja-JP" altLang="en-US" sz="1400" dirty="0"/>
          </a:p>
        </p:txBody>
      </p:sp>
      <p:sp>
        <p:nvSpPr>
          <p:cNvPr id="56" name="角丸四角形 55"/>
          <p:cNvSpPr/>
          <p:nvPr/>
        </p:nvSpPr>
        <p:spPr>
          <a:xfrm>
            <a:off x="6660232" y="5675557"/>
            <a:ext cx="1422475" cy="288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kumimoji="1" lang="ja-JP" altLang="en-US" sz="1400" dirty="0" smtClean="0"/>
              <a:t>市事務</a:t>
            </a:r>
            <a:endParaRPr kumimoji="1" lang="ja-JP" altLang="en-US" sz="1400" dirty="0"/>
          </a:p>
        </p:txBody>
      </p:sp>
      <p:sp>
        <p:nvSpPr>
          <p:cNvPr id="30" name="角丸四角形 29"/>
          <p:cNvSpPr/>
          <p:nvPr/>
        </p:nvSpPr>
        <p:spPr>
          <a:xfrm>
            <a:off x="297402" y="5741508"/>
            <a:ext cx="3914558" cy="4237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の事前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に関すること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22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8488" y="-99392"/>
            <a:ext cx="9066167" cy="577110"/>
          </a:xfrm>
          <a:prstGeom prst="rect">
            <a:avLst/>
          </a:prstGeom>
          <a:noFill/>
          <a:ln w="1905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kern="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地方自治法に基づく共同設置組織の体制案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-13076" y="332656"/>
            <a:ext cx="9144000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3405513" y="3683529"/>
            <a:ext cx="2245559" cy="209624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19232" y="497880"/>
            <a:ext cx="2501644" cy="36000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084168" y="497880"/>
            <a:ext cx="2993217" cy="360000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135987" y="3457842"/>
            <a:ext cx="2501644" cy="3330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住宅まちづくり部⇒建築部</a:t>
            </a:r>
          </a:p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084168" y="905397"/>
            <a:ext cx="2993217" cy="414248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都市計画局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計画調整局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920650" y="905396"/>
            <a:ext cx="2956433" cy="591750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大阪都市計画局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（幹事団体：府）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197848" y="3909353"/>
            <a:ext cx="1511363" cy="3600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まちづくり戦略室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489748" y="4649543"/>
            <a:ext cx="2188732" cy="1089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・まちづくりに係る企画、調整及び推進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（グランドデザイン、ベイエリアまちづくり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・彩都のまちづくりの推進、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ニュータウンの再生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325072" y="1921279"/>
            <a:ext cx="2962955" cy="1291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0975" indent="-180975">
              <a:lnSpc>
                <a:spcPts val="17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局</a:t>
            </a:r>
            <a:r>
              <a:rPr kumimoji="1" lang="ja-JP" altLang="en-US" sz="1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の総務・人事・予算・</a:t>
            </a:r>
            <a:r>
              <a:rPr kumimoji="1"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議会対応</a:t>
            </a:r>
            <a:endParaRPr kumimoji="1" lang="ja-JP" altLang="en-US" sz="10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7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</a:t>
            </a:r>
            <a:r>
              <a:rPr lang="ja-JP" altLang="en-US" sz="1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に係る企画、調整及び推進</a:t>
            </a:r>
          </a:p>
          <a:p>
            <a:pPr marL="180975" indent="-180975"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（グランドデザイン、ベイエリアまちづくり　など）</a:t>
            </a:r>
            <a:endParaRPr kumimoji="1" lang="en-US" altLang="ja-JP" sz="10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7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都市計画事務ワンストップ窓口、都市計画</a:t>
            </a:r>
            <a:endParaRPr kumimoji="1" lang="en-US" altLang="ja-JP" sz="10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700"/>
              </a:lnSpc>
            </a:pPr>
            <a:r>
              <a:rPr kumimoji="1" lang="ja-JP" altLang="en-US" sz="10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u="sng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事前調整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544368" y="4371364"/>
            <a:ext cx="3110536" cy="704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・夢洲・咲洲、大阪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城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東部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地区の開発調整</a:t>
            </a:r>
            <a:endParaRPr lang="en-US" altLang="ja-JP" sz="1000" strike="sngStrike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グランドデザイン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442612" y="2767670"/>
            <a:ext cx="3132000" cy="437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特区・高速道路等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分野の都市計画決定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317654" y="5541906"/>
            <a:ext cx="2836627" cy="7205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7800" indent="-177800"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土地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区画整理・市街地再開発事業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箕面森町の開発、彩都のまちづくりの推進、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 indent="-177800"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ニュータウンの再生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119232" y="905396"/>
            <a:ext cx="2491790" cy="23426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都市整備部</a:t>
            </a:r>
          </a:p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450221" y="2067212"/>
            <a:ext cx="2016237" cy="9573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・都市計画の決定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知事権限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・土地区画整理事業補助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・市街地再開発事業補助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・箕面森町の開発</a:t>
            </a:r>
            <a:endParaRPr lang="en-US" altLang="ja-JP" sz="1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endParaRPr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6499098" y="2809982"/>
            <a:ext cx="2368949" cy="188961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左右矢印 92"/>
          <p:cNvSpPr/>
          <p:nvPr/>
        </p:nvSpPr>
        <p:spPr>
          <a:xfrm>
            <a:off x="5595457" y="918950"/>
            <a:ext cx="639024" cy="541450"/>
          </a:xfrm>
          <a:prstGeom prst="leftRightArrow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5585388" y="1038653"/>
            <a:ext cx="658618" cy="398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</a:t>
            </a: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連絡会議</a:t>
            </a:r>
          </a:p>
          <a:p>
            <a:pPr algn="ctr"/>
            <a:endPara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2920651" y="457273"/>
            <a:ext cx="2880000" cy="41416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府市の共同設置組織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（府市職員約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130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名体制）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1797" y="5805264"/>
            <a:ext cx="2456932" cy="830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3160" y="5301208"/>
            <a:ext cx="3084225" cy="93871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凡例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下線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：府市共同事務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：「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大阪府及び大阪市における一体的な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行政運営の推進に関する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条例」に基づく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　　　　　 大阪市からの事務委託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2160839" y="6142562"/>
            <a:ext cx="561027" cy="481626"/>
          </a:xfrm>
          <a:custGeom>
            <a:avLst/>
            <a:gdLst>
              <a:gd name="connsiteX0" fmla="*/ 124980 w 561027"/>
              <a:gd name="connsiteY0" fmla="*/ 373724 h 481626"/>
              <a:gd name="connsiteX1" fmla="*/ 546085 w 561027"/>
              <a:gd name="connsiteY1" fmla="*/ 361693 h 481626"/>
              <a:gd name="connsiteX2" fmla="*/ 473895 w 561027"/>
              <a:gd name="connsiteY2" fmla="*/ 385756 h 481626"/>
              <a:gd name="connsiteX3" fmla="*/ 473895 w 561027"/>
              <a:gd name="connsiteY3" fmla="*/ 361693 h 481626"/>
              <a:gd name="connsiteX4" fmla="*/ 4664 w 561027"/>
              <a:gd name="connsiteY4" fmla="*/ 745 h 481626"/>
              <a:gd name="connsiteX5" fmla="*/ 233264 w 561027"/>
              <a:gd name="connsiteY5" fmla="*/ 469977 h 481626"/>
              <a:gd name="connsiteX6" fmla="*/ 233264 w 561027"/>
              <a:gd name="connsiteY6" fmla="*/ 349661 h 481626"/>
              <a:gd name="connsiteX7" fmla="*/ 233264 w 561027"/>
              <a:gd name="connsiteY7" fmla="*/ 349661 h 481626"/>
              <a:gd name="connsiteX8" fmla="*/ 233264 w 561027"/>
              <a:gd name="connsiteY8" fmla="*/ 349661 h 481626"/>
              <a:gd name="connsiteX9" fmla="*/ 185137 w 561027"/>
              <a:gd name="connsiteY9" fmla="*/ 361693 h 48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1027" h="481626">
                <a:moveTo>
                  <a:pt x="124980" y="373724"/>
                </a:moveTo>
                <a:cubicBezTo>
                  <a:pt x="306456" y="366706"/>
                  <a:pt x="487933" y="359688"/>
                  <a:pt x="546085" y="361693"/>
                </a:cubicBezTo>
                <a:cubicBezTo>
                  <a:pt x="604237" y="363698"/>
                  <a:pt x="473895" y="385756"/>
                  <a:pt x="473895" y="385756"/>
                </a:cubicBezTo>
                <a:cubicBezTo>
                  <a:pt x="461863" y="385756"/>
                  <a:pt x="552100" y="425862"/>
                  <a:pt x="473895" y="361693"/>
                </a:cubicBezTo>
                <a:cubicBezTo>
                  <a:pt x="395690" y="297524"/>
                  <a:pt x="44769" y="-17302"/>
                  <a:pt x="4664" y="745"/>
                </a:cubicBezTo>
                <a:cubicBezTo>
                  <a:pt x="-35441" y="18792"/>
                  <a:pt x="195164" y="411824"/>
                  <a:pt x="233264" y="469977"/>
                </a:cubicBezTo>
                <a:cubicBezTo>
                  <a:pt x="271364" y="528130"/>
                  <a:pt x="233264" y="349661"/>
                  <a:pt x="233264" y="349661"/>
                </a:cubicBezTo>
                <a:lnTo>
                  <a:pt x="233264" y="349661"/>
                </a:lnTo>
                <a:lnTo>
                  <a:pt x="233264" y="349661"/>
                </a:lnTo>
                <a:lnTo>
                  <a:pt x="185137" y="361693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692664" y="6409581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</a:rPr>
              <a:t>2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97741" y="5747111"/>
            <a:ext cx="383893" cy="12496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453733" y="6228358"/>
            <a:ext cx="2447498" cy="594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新設組織はすべて仮称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 rot="5400000">
            <a:off x="1372111" y="3289973"/>
            <a:ext cx="2832528" cy="177165"/>
          </a:xfrm>
          <a:prstGeom prst="triangle">
            <a:avLst/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二等辺三角形 37"/>
          <p:cNvSpPr/>
          <p:nvPr/>
        </p:nvSpPr>
        <p:spPr>
          <a:xfrm rot="16200000" flipH="1">
            <a:off x="4579321" y="3289973"/>
            <a:ext cx="2832528" cy="177165"/>
          </a:xfrm>
          <a:prstGeom prst="triangle">
            <a:avLst/>
          </a:pr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16735" y="1556792"/>
            <a:ext cx="0" cy="343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5400000">
            <a:off x="483956" y="1728693"/>
            <a:ext cx="0" cy="343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角丸四角形 82"/>
          <p:cNvSpPr/>
          <p:nvPr/>
        </p:nvSpPr>
        <p:spPr>
          <a:xfrm>
            <a:off x="197848" y="1271449"/>
            <a:ext cx="1199007" cy="360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都市計画室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437409" y="1788744"/>
            <a:ext cx="1101511" cy="22488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計画推進課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50221" y="6191982"/>
            <a:ext cx="2099401" cy="607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7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りんくうタウン、阪南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スカイタウン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企業誘致　　など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352139" y="3452466"/>
            <a:ext cx="2962955" cy="64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都市計画の決定（知事権限）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・都市計画の決定（市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からの事務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委託）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など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273653" y="4683008"/>
            <a:ext cx="2836627" cy="633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0975" indent="-180975">
              <a:lnSpc>
                <a:spcPts val="16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うめきた・新大阪駅前地区、</a:t>
            </a:r>
            <a:endParaRPr lang="en-US" altLang="ja-JP" sz="10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夢洲・咲洲地区、</a:t>
            </a:r>
            <a:r>
              <a:rPr kumimoji="1"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大阪城東部地区等の</a:t>
            </a:r>
            <a:endParaRPr kumimoji="1" lang="en-US" altLang="ja-JP" sz="10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開発に係る</a:t>
            </a:r>
            <a:r>
              <a:rPr kumimoji="1" lang="ja-JP" altLang="en-US" sz="10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企画、調整及び推進</a:t>
            </a:r>
            <a:endParaRPr kumimoji="1" lang="en-US" altLang="ja-JP" sz="1000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287542" y="6336396"/>
            <a:ext cx="2836627" cy="4865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0975" indent="-180975"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りんくうタウン、阪南スカイタウン等の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 indent="-180975">
              <a:lnSpc>
                <a:spcPts val="16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企業誘致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ベイエリアまちづくり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204264" y="1362162"/>
            <a:ext cx="2145382" cy="3600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企画振興部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（うめきた整備担当）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431170" y="3188892"/>
            <a:ext cx="3110536" cy="439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700"/>
              </a:lnSpc>
            </a:pP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・新大阪駅前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地区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の開発調整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451860" y="1536308"/>
            <a:ext cx="2819615" cy="440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endParaRPr kumimoji="1"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うめきた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地区の開発調整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5" name="直線コネクタ 84"/>
          <p:cNvCxnSpPr/>
          <p:nvPr/>
        </p:nvCxnSpPr>
        <p:spPr>
          <a:xfrm>
            <a:off x="3125237" y="1518011"/>
            <a:ext cx="0" cy="18858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6418221" y="2924944"/>
            <a:ext cx="2762291" cy="383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17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へ事務委託する権限を除き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、都市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計画権限は市に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残置）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>
            <a:off x="3144691" y="4222719"/>
            <a:ext cx="346" cy="2053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323528" y="4269238"/>
            <a:ext cx="0" cy="1873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rot="5400000">
            <a:off x="495430" y="4375538"/>
            <a:ext cx="0" cy="343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476244" y="4400844"/>
            <a:ext cx="1359452" cy="24416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都市空間創造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8" name="直線コネクタ 97"/>
          <p:cNvCxnSpPr/>
          <p:nvPr/>
        </p:nvCxnSpPr>
        <p:spPr>
          <a:xfrm flipH="1">
            <a:off x="3156906" y="4609250"/>
            <a:ext cx="232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>
            <a:off x="3125237" y="3403904"/>
            <a:ext cx="232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flipH="1">
            <a:off x="3115712" y="1772816"/>
            <a:ext cx="232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H="1">
            <a:off x="333928" y="6127917"/>
            <a:ext cx="2981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角丸四角形 43"/>
          <p:cNvSpPr/>
          <p:nvPr/>
        </p:nvSpPr>
        <p:spPr>
          <a:xfrm>
            <a:off x="464814" y="6032619"/>
            <a:ext cx="1025435" cy="19553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タウン管理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3228378" y="1675730"/>
            <a:ext cx="1055590" cy="21962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総務企画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3272002" y="3286068"/>
            <a:ext cx="1055590" cy="2356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計画調整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3281437" y="4512164"/>
            <a:ext cx="1286922" cy="21662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広域拠点開発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3" name="直線コネクタ 102"/>
          <p:cNvCxnSpPr/>
          <p:nvPr/>
        </p:nvCxnSpPr>
        <p:spPr>
          <a:xfrm flipH="1">
            <a:off x="3157200" y="6271220"/>
            <a:ext cx="232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H="1">
            <a:off x="3144691" y="5458831"/>
            <a:ext cx="232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54"/>
          <p:cNvSpPr/>
          <p:nvPr/>
        </p:nvSpPr>
        <p:spPr>
          <a:xfrm>
            <a:off x="3273026" y="5373400"/>
            <a:ext cx="1343622" cy="21616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戦略拠点開発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272002" y="6180923"/>
            <a:ext cx="1104171" cy="20812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タウン推進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321172" y="3921566"/>
            <a:ext cx="2553110" cy="422466"/>
            <a:chOff x="6473637" y="3840307"/>
            <a:chExt cx="2553110" cy="422466"/>
          </a:xfrm>
        </p:grpSpPr>
        <p:cxnSp>
          <p:nvCxnSpPr>
            <p:cNvPr id="91" name="直線コネクタ 90"/>
            <p:cNvCxnSpPr/>
            <p:nvPr/>
          </p:nvCxnSpPr>
          <p:spPr>
            <a:xfrm>
              <a:off x="6482019" y="3840307"/>
              <a:ext cx="0" cy="2629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 flipH="1">
              <a:off x="6473637" y="4096392"/>
              <a:ext cx="232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角丸四角形 79"/>
            <p:cNvSpPr/>
            <p:nvPr/>
          </p:nvSpPr>
          <p:spPr>
            <a:xfrm>
              <a:off x="6604972" y="3948007"/>
              <a:ext cx="2421775" cy="31476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開発計画課</a:t>
              </a:r>
            </a:p>
            <a:p>
              <a:pPr algn="ctr"/>
              <a:r>
                <a:rPr lang="ja-JP" altLang="en-US" sz="9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（夢洲・咲洲地区開発担当、森之宮担当</a:t>
              </a:r>
              <a:r>
                <a:rPr lang="ja-JP" altLang="en-US" sz="9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</a:t>
              </a:r>
            </a:p>
          </p:txBody>
        </p:sp>
      </p:grpSp>
      <p:sp>
        <p:nvSpPr>
          <p:cNvPr id="70" name="角丸四角形 69"/>
          <p:cNvSpPr/>
          <p:nvPr/>
        </p:nvSpPr>
        <p:spPr>
          <a:xfrm>
            <a:off x="2987824" y="1243656"/>
            <a:ext cx="1185623" cy="34678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計画推進室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3016874" y="4069133"/>
            <a:ext cx="1157307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拠点開発室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199310" y="2130148"/>
            <a:ext cx="1256132" cy="626582"/>
            <a:chOff x="6206586" y="1869358"/>
            <a:chExt cx="1256132" cy="62658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6322370" y="2129156"/>
              <a:ext cx="1140348" cy="366784"/>
              <a:chOff x="6372200" y="2157908"/>
              <a:chExt cx="1140348" cy="366784"/>
            </a:xfrm>
          </p:grpSpPr>
          <p:cxnSp>
            <p:nvCxnSpPr>
              <p:cNvPr id="87" name="直線コネクタ 86"/>
              <p:cNvCxnSpPr/>
              <p:nvPr/>
            </p:nvCxnSpPr>
            <p:spPr>
              <a:xfrm>
                <a:off x="6372200" y="2157908"/>
                <a:ext cx="0" cy="2629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flipH="1">
                <a:off x="6372200" y="2420888"/>
                <a:ext cx="23215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角丸四角形 80"/>
              <p:cNvSpPr/>
              <p:nvPr/>
            </p:nvSpPr>
            <p:spPr>
              <a:xfrm>
                <a:off x="6434683" y="2329830"/>
                <a:ext cx="1077865" cy="194862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ja-JP" altLang="en-US" sz="12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都市</a:t>
                </a:r>
                <a:r>
                  <a:rPr lang="ja-JP" altLang="en-US" sz="12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計画</a:t>
                </a:r>
                <a:r>
                  <a:rPr kumimoji="1" lang="ja-JP" altLang="en-US" sz="12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課</a:t>
                </a:r>
                <a:endParaRPr kumimoji="1" lang="ja-JP" altLang="en-US" sz="12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69" name="角丸四角形 68"/>
            <p:cNvSpPr/>
            <p:nvPr/>
          </p:nvSpPr>
          <p:spPr>
            <a:xfrm>
              <a:off x="6206586" y="1869358"/>
              <a:ext cx="830982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計画部</a:t>
              </a:r>
              <a:endPara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1" name="角丸四角形 70"/>
          <p:cNvSpPr/>
          <p:nvPr/>
        </p:nvSpPr>
        <p:spPr>
          <a:xfrm>
            <a:off x="6243302" y="3598448"/>
            <a:ext cx="1119074" cy="37413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開発調整部</a:t>
            </a:r>
            <a:endParaRPr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94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8488" y="-31768"/>
            <a:ext cx="9066167" cy="577110"/>
          </a:xfrm>
          <a:prstGeom prst="rect">
            <a:avLst/>
          </a:prstGeom>
          <a:noFill/>
          <a:ln w="1905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今後の都市計画に関する流れについて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都市再生特別地区</a:t>
            </a: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（イメージ）</a:t>
            </a:r>
            <a:endParaRPr kumimoji="0" lang="ja-JP" altLang="en-US" sz="16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567" y="476672"/>
            <a:ext cx="9144000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8773140" y="-99392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3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522320"/>
              </p:ext>
            </p:extLst>
          </p:nvPr>
        </p:nvGraphicFramePr>
        <p:xfrm>
          <a:off x="78931" y="764288"/>
          <a:ext cx="8977150" cy="49183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5260">
                  <a:extLst>
                    <a:ext uri="{9D8B030D-6E8A-4147-A177-3AD203B41FA5}">
                      <a16:colId xmlns:a16="http://schemas.microsoft.com/office/drawing/2014/main" val="2536435225"/>
                    </a:ext>
                  </a:extLst>
                </a:gridCol>
                <a:gridCol w="1413881">
                  <a:extLst>
                    <a:ext uri="{9D8B030D-6E8A-4147-A177-3AD203B41FA5}">
                      <a16:colId xmlns:a16="http://schemas.microsoft.com/office/drawing/2014/main" val="1890859087"/>
                    </a:ext>
                  </a:extLst>
                </a:gridCol>
                <a:gridCol w="2171377">
                  <a:extLst>
                    <a:ext uri="{9D8B030D-6E8A-4147-A177-3AD203B41FA5}">
                      <a16:colId xmlns:a16="http://schemas.microsoft.com/office/drawing/2014/main" val="2790738147"/>
                    </a:ext>
                  </a:extLst>
                </a:gridCol>
                <a:gridCol w="1616131">
                  <a:extLst>
                    <a:ext uri="{9D8B030D-6E8A-4147-A177-3AD203B41FA5}">
                      <a16:colId xmlns:a16="http://schemas.microsoft.com/office/drawing/2014/main" val="2846315449"/>
                    </a:ext>
                  </a:extLst>
                </a:gridCol>
                <a:gridCol w="1390826">
                  <a:extLst>
                    <a:ext uri="{9D8B030D-6E8A-4147-A177-3AD203B41FA5}">
                      <a16:colId xmlns:a16="http://schemas.microsoft.com/office/drawing/2014/main" val="3230163157"/>
                    </a:ext>
                  </a:extLst>
                </a:gridCol>
                <a:gridCol w="1289675">
                  <a:extLst>
                    <a:ext uri="{9D8B030D-6E8A-4147-A177-3AD203B41FA5}">
                      <a16:colId xmlns:a16="http://schemas.microsoft.com/office/drawing/2014/main" val="2032231967"/>
                    </a:ext>
                  </a:extLst>
                </a:gridCol>
              </a:tblGrid>
              <a:tr h="52960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広域のまちづくりの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方針等の検討段階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事業者、施設管理者、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関係法令等の協議調整等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都市計画</a:t>
                      </a: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原案作成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都計法手続き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事業調整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51923535"/>
                  </a:ext>
                </a:extLst>
              </a:tr>
              <a:tr h="322431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大阪都市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共同設置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6CD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6CD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6CD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6CD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6CD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6CD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41722"/>
                  </a:ext>
                </a:extLst>
              </a:tr>
              <a:tr h="441586">
                <a:tc>
                  <a:txBody>
                    <a:bodyPr/>
                    <a:lstStyle/>
                    <a:p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094532"/>
                  </a:ext>
                </a:extLst>
              </a:tr>
              <a:tr h="72281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計画調整局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CECE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CECE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830253"/>
                  </a:ext>
                </a:extLst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471151" y="5798072"/>
            <a:ext cx="820169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33400" indent="-533400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グランドデザイン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大阪の改定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時に都市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再生特別地区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の活用を位置づける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まちづくりの方向性に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33400" indent="-53340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合意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に努める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33400" indent="-533400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府市連絡会議は、府、市の都市計画部局で構成し、適宜開催して、都市計画手続きが円滑に進むよう情報共有と調整を行う。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696994" y="1794484"/>
            <a:ext cx="400110" cy="195603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副首都推進本部会議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554542" y="3764826"/>
            <a:ext cx="83861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33400" indent="-533400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84" name="右矢印 83"/>
          <p:cNvSpPr/>
          <p:nvPr/>
        </p:nvSpPr>
        <p:spPr>
          <a:xfrm>
            <a:off x="4346585" y="2169926"/>
            <a:ext cx="650241" cy="28333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右矢印 84"/>
          <p:cNvSpPr/>
          <p:nvPr/>
        </p:nvSpPr>
        <p:spPr>
          <a:xfrm>
            <a:off x="5803814" y="2186268"/>
            <a:ext cx="683826" cy="26699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224961" y="5063633"/>
            <a:ext cx="103043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0000" rIns="36000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計画部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開発調整部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927800" y="5087362"/>
            <a:ext cx="100811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計画部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開発調整部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846954" y="2055916"/>
            <a:ext cx="11536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計画推進室拠点開発室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653210" y="5078909"/>
            <a:ext cx="90547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市都市計画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手続き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505575" y="2046662"/>
            <a:ext cx="1107292" cy="540000"/>
          </a:xfrm>
          <a:prstGeom prst="rect">
            <a:avLst/>
          </a:prstGeom>
          <a:solidFill>
            <a:srgbClr val="F6CD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府都市計画手続き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448623" y="3134746"/>
            <a:ext cx="2047319" cy="65429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府・市連携調整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2654584" y="2176731"/>
            <a:ext cx="1692000" cy="307777"/>
          </a:xfrm>
          <a:prstGeom prst="rect">
            <a:avLst/>
          </a:prstGeom>
          <a:solidFill>
            <a:srgbClr val="F6CDC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計画推進室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996826" y="5138142"/>
            <a:ext cx="8280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0000" rIns="36000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計画部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996826" y="2055052"/>
            <a:ext cx="828000" cy="523220"/>
          </a:xfrm>
          <a:prstGeom prst="rect">
            <a:avLst/>
          </a:prstGeom>
          <a:solidFill>
            <a:srgbClr val="F6CDC0"/>
          </a:solidFill>
          <a:ln>
            <a:solidFill>
              <a:schemeClr val="tx1"/>
            </a:solidFill>
          </a:ln>
        </p:spPr>
        <p:txBody>
          <a:bodyPr wrap="square" lIns="90000" rIns="36000" rtlCol="0" anchor="ctr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</a:p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室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357893" y="1722440"/>
            <a:ext cx="1899283" cy="2991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都市再生特別地区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636621" y="5440427"/>
            <a:ext cx="172322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地区計画 等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817149" y="5405601"/>
            <a:ext cx="8386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33400" indent="-533400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99" name="右矢印 98"/>
          <p:cNvSpPr/>
          <p:nvPr/>
        </p:nvSpPr>
        <p:spPr>
          <a:xfrm>
            <a:off x="4255392" y="5119092"/>
            <a:ext cx="713409" cy="25760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右矢印 99"/>
          <p:cNvSpPr/>
          <p:nvPr/>
        </p:nvSpPr>
        <p:spPr>
          <a:xfrm>
            <a:off x="5827154" y="5106222"/>
            <a:ext cx="798032" cy="26699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正方形/長方形 100"/>
          <p:cNvSpPr/>
          <p:nvPr/>
        </p:nvSpPr>
        <p:spPr>
          <a:xfrm>
            <a:off x="5962890" y="2060619"/>
            <a:ext cx="323233" cy="337980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</a:rPr>
              <a:t>府市連絡会議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8" name="二等辺三角形 27"/>
          <p:cNvSpPr/>
          <p:nvPr/>
        </p:nvSpPr>
        <p:spPr>
          <a:xfrm rot="5400000">
            <a:off x="2017713" y="2663561"/>
            <a:ext cx="719051" cy="22332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7630244" y="2185814"/>
            <a:ext cx="207185" cy="26699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右矢印 29"/>
          <p:cNvSpPr/>
          <p:nvPr/>
        </p:nvSpPr>
        <p:spPr>
          <a:xfrm>
            <a:off x="7572004" y="5113759"/>
            <a:ext cx="324047" cy="259457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吹き出し 1"/>
          <p:cNvSpPr/>
          <p:nvPr/>
        </p:nvSpPr>
        <p:spPr>
          <a:xfrm>
            <a:off x="2656732" y="1484784"/>
            <a:ext cx="2822797" cy="437871"/>
          </a:xfrm>
          <a:prstGeom prst="wedgeRectCallout">
            <a:avLst>
              <a:gd name="adj1" fmla="val -33236"/>
              <a:gd name="adj2" fmla="val 119183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2696238" y="1512093"/>
            <a:ext cx="296839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民間事業者のワンストップ窓口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75673" y="3140968"/>
            <a:ext cx="2047319" cy="65429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府・市連携調整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98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直線矢印コネクタ 27"/>
          <p:cNvCxnSpPr/>
          <p:nvPr/>
        </p:nvCxnSpPr>
        <p:spPr>
          <a:xfrm>
            <a:off x="282748" y="3787505"/>
            <a:ext cx="775205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0" y="498912"/>
            <a:ext cx="9144000" cy="39151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44083">
              <a:defRPr/>
            </a:pPr>
            <a:r>
              <a:rPr lang="ja-JP" altLang="en-US" sz="1846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大阪都市計画局の設置に向けた主なスケジュール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8034798" y="1943477"/>
            <a:ext cx="752038" cy="313052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846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846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都市計画局設置</a:t>
            </a:r>
            <a:endParaRPr lang="en-US" altLang="ja-JP" sz="1846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838296" y="1294324"/>
            <a:ext cx="1149316" cy="546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/>
            <a:r>
              <a:rPr lang="en-US" altLang="ja-JP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77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477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844083"/>
            <a:r>
              <a:rPr lang="ja-JP" altLang="en-US" sz="1477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（予定）</a:t>
            </a:r>
            <a:endParaRPr lang="en-US" altLang="ja-JP" sz="1477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66834" y="1310866"/>
            <a:ext cx="1157746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/>
            <a:r>
              <a:rPr lang="en-US" altLang="ja-JP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月下旬</a:t>
            </a:r>
            <a:endParaRPr lang="en-US" altLang="ja-JP" sz="1477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120626" y="1313978"/>
            <a:ext cx="1157746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/>
            <a:r>
              <a:rPr lang="ja-JP" altLang="en-US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６月上旬</a:t>
            </a:r>
            <a:endParaRPr lang="en-US" altLang="ja-JP" sz="1477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52565" y="1310474"/>
            <a:ext cx="1157746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/>
            <a:r>
              <a:rPr lang="en-US" altLang="ja-JP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月下旬</a:t>
            </a:r>
            <a:endParaRPr lang="en-US" altLang="ja-JP" sz="1477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259692" y="2005722"/>
            <a:ext cx="943669" cy="571429"/>
          </a:xfrm>
          <a:prstGeom prst="roundRect">
            <a:avLst>
              <a:gd name="adj" fmla="val 279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3077" tIns="9969" rIns="49846" bIns="9969" rtlCol="0" anchor="ctr" anchorCtr="0"/>
          <a:lstStyle/>
          <a:p>
            <a:pPr algn="ctr" defTabSz="844083"/>
            <a:r>
              <a:rPr lang="ja-JP" altLang="en-US" sz="184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府議会</a:t>
            </a:r>
            <a:endParaRPr lang="en-US" altLang="ja-JP" sz="1846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07929" y="1304257"/>
            <a:ext cx="1157746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/>
            <a:r>
              <a:rPr lang="ja-JP" altLang="en-US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５月下旬</a:t>
            </a:r>
            <a:endParaRPr lang="en-US" altLang="ja-JP" sz="1477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09266" y="1955741"/>
            <a:ext cx="769101" cy="571429"/>
          </a:xfrm>
          <a:prstGeom prst="roundRect">
            <a:avLst>
              <a:gd name="adj" fmla="val 279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3077" tIns="9969" rIns="49846" bIns="9969" rtlCol="0" anchor="ctr" anchorCtr="0"/>
          <a:lstStyle/>
          <a:p>
            <a:pPr algn="ctr" defTabSz="844083"/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本部</a:t>
            </a:r>
            <a:endParaRPr lang="en-US" altLang="ja-JP" sz="147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844083"/>
            <a:r>
              <a:rPr lang="ja-JP" altLang="en-US" sz="1477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endParaRPr lang="en-US" altLang="ja-JP" sz="1477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17245" y="1304257"/>
            <a:ext cx="1157746" cy="31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/>
            <a:r>
              <a:rPr lang="en-US" altLang="ja-JP" sz="1477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4/27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1913244" y="1993475"/>
            <a:ext cx="769101" cy="571429"/>
          </a:xfrm>
          <a:prstGeom prst="roundRect">
            <a:avLst>
              <a:gd name="adj" fmla="val 279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3077" tIns="9969" rIns="49846" bIns="9969" rtlCol="0" anchor="ctr" anchorCtr="0"/>
          <a:lstStyle/>
          <a:p>
            <a:pPr algn="ctr" defTabSz="844083"/>
            <a:r>
              <a:rPr lang="ja-JP" altLang="en-US" sz="184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市会</a:t>
            </a:r>
            <a:endParaRPr lang="en-US" altLang="ja-JP" sz="1846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28592" y="5404339"/>
            <a:ext cx="2231423" cy="49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en-US" altLang="ja-JP" sz="12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補正予算（府・市）</a:t>
            </a:r>
            <a:endParaRPr lang="en-US" altLang="ja-JP" sz="1292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/>
            <a:r>
              <a:rPr lang="ja-JP" altLang="en-US" sz="12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執務室改修費 等</a:t>
            </a:r>
            <a:endParaRPr lang="en-US" altLang="ja-JP" sz="1292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大かっこ 3"/>
          <p:cNvSpPr/>
          <p:nvPr/>
        </p:nvSpPr>
        <p:spPr>
          <a:xfrm>
            <a:off x="1913244" y="5378142"/>
            <a:ext cx="1906458" cy="563016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844083"/>
            <a:endParaRPr lang="ja-JP" altLang="en-US" sz="1662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60359" y="5405681"/>
            <a:ext cx="1969805" cy="49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en-US" altLang="ja-JP" sz="12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補正予算（府・市）</a:t>
            </a:r>
            <a:endParaRPr lang="en-US" altLang="ja-JP" sz="1292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/>
            <a:r>
              <a:rPr lang="ja-JP" altLang="en-US" sz="12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人件費・事務費 等</a:t>
            </a:r>
            <a:endParaRPr lang="en-US" altLang="ja-JP" sz="1292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大かっこ 25"/>
          <p:cNvSpPr/>
          <p:nvPr/>
        </p:nvSpPr>
        <p:spPr>
          <a:xfrm>
            <a:off x="5389954" y="5344332"/>
            <a:ext cx="1863078" cy="557225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844083"/>
            <a:endParaRPr lang="ja-JP" altLang="en-US" sz="1662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995220" y="5399533"/>
            <a:ext cx="1010068" cy="49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ja-JP" altLang="en-US" sz="12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endParaRPr lang="en-US" altLang="ja-JP" sz="1292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/>
            <a:r>
              <a:rPr lang="ja-JP" altLang="en-US" sz="12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府咲洲庁舎</a:t>
            </a:r>
            <a:endParaRPr lang="en-US" altLang="ja-JP" sz="1292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大かっこ 39"/>
          <p:cNvSpPr/>
          <p:nvPr/>
        </p:nvSpPr>
        <p:spPr>
          <a:xfrm>
            <a:off x="7961087" y="5332553"/>
            <a:ext cx="997862" cy="622266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844083"/>
            <a:endParaRPr lang="ja-JP" altLang="en-US" sz="1662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822088" y="2557822"/>
            <a:ext cx="343245" cy="24301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66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事務分掌条例改正案</a:t>
            </a:r>
            <a:endParaRPr lang="en-US" altLang="ja-JP" sz="1662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151761" y="2557822"/>
            <a:ext cx="343245" cy="24301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66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 同 設 置 規 約 案</a:t>
            </a:r>
            <a:endParaRPr lang="en-US" altLang="ja-JP" sz="1662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2495006" y="2557822"/>
            <a:ext cx="343245" cy="24301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66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　正　予　算　案</a:t>
            </a:r>
            <a:endParaRPr lang="en-US" altLang="ja-JP" sz="1662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242618" y="2552519"/>
            <a:ext cx="343245" cy="24301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66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 織 条 例 改 正 案</a:t>
            </a:r>
            <a:endParaRPr lang="en-US" altLang="ja-JP" sz="1662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3572291" y="2552519"/>
            <a:ext cx="343245" cy="24301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66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 同 設 置 規 約 案</a:t>
            </a:r>
            <a:endParaRPr lang="en-US" altLang="ja-JP" sz="1662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915536" y="2552519"/>
            <a:ext cx="343245" cy="24301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66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　正　予　算　案</a:t>
            </a:r>
            <a:endParaRPr lang="en-US" altLang="ja-JP" sz="1662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454146" y="2552519"/>
            <a:ext cx="343245" cy="24301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66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　正　予　算　案</a:t>
            </a:r>
            <a:endParaRPr lang="en-US" altLang="ja-JP" sz="1662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6909787" y="2542457"/>
            <a:ext cx="343245" cy="24301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66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　正　予　算　案</a:t>
            </a:r>
            <a:endParaRPr lang="en-US" altLang="ja-JP" sz="1662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573291" y="2024197"/>
            <a:ext cx="943669" cy="571429"/>
          </a:xfrm>
          <a:prstGeom prst="roundRect">
            <a:avLst>
              <a:gd name="adj" fmla="val 279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3077" tIns="9969" rIns="49846" bIns="9969" rtlCol="0" anchor="ctr" anchorCtr="0"/>
          <a:lstStyle/>
          <a:p>
            <a:pPr algn="ctr" defTabSz="844083"/>
            <a:r>
              <a:rPr lang="ja-JP" altLang="en-US" sz="184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府議会</a:t>
            </a:r>
            <a:endParaRPr lang="en-US" altLang="ja-JP" sz="1846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5226842" y="2011950"/>
            <a:ext cx="769101" cy="571429"/>
          </a:xfrm>
          <a:prstGeom prst="roundRect">
            <a:avLst>
              <a:gd name="adj" fmla="val 279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3077" tIns="9969" rIns="49846" bIns="9969" rtlCol="0" anchor="ctr" anchorCtr="0"/>
          <a:lstStyle/>
          <a:p>
            <a:pPr algn="ctr" defTabSz="844083"/>
            <a:r>
              <a:rPr lang="ja-JP" altLang="en-US" sz="1846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市会</a:t>
            </a:r>
            <a:endParaRPr lang="en-US" altLang="ja-JP" sz="1846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84773" y="2594242"/>
            <a:ext cx="303275" cy="243011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83077" tIns="9969" rIns="49846" bIns="9969" rtlCol="0" anchor="ctr" anchorCtr="0"/>
          <a:lstStyle/>
          <a:p>
            <a:pPr algn="ctr" defTabSz="844083"/>
            <a:r>
              <a:rPr lang="ja-JP" altLang="en-US" sz="166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 同 設 置 規 約 案</a:t>
            </a:r>
            <a:endParaRPr lang="en-US" altLang="ja-JP" sz="1662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32217" y="6192059"/>
            <a:ext cx="6074872" cy="49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44083"/>
            <a:r>
              <a:rPr lang="en-US" altLang="ja-JP" sz="1292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92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都市計画に関する事務の事務委託の規約案については、府市</a:t>
            </a:r>
            <a:r>
              <a:rPr lang="en-US" altLang="ja-JP" sz="1292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92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月議会に提出</a:t>
            </a:r>
            <a:endParaRPr lang="en-US" altLang="ja-JP" sz="1292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844083"/>
            <a:r>
              <a:rPr lang="ja-JP" altLang="en-US" sz="129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92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（事務委託の施行日は、大阪都市計画局設置の日とする。）</a:t>
            </a:r>
            <a:endParaRPr lang="en-US" altLang="ja-JP" sz="1292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8692664" y="6409581"/>
            <a:ext cx="479380" cy="471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</a:rPr>
              <a:t> </a:t>
            </a:r>
            <a:r>
              <a:rPr kumimoji="1" lang="en-US" altLang="ja-JP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</a:rPr>
              <a:t>4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87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kumimoji="1" dirty="0">
            <a:solidFill>
              <a:srgbClr val="00206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A30C22DA-4779-43C0-9BAC-08E3D8A497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DF86EC-0CBD-4103-891C-B753F36B5D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e2acaf-88a6-4029-b366-c28176c79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5A2863-7785-469C-B3B1-F2A678251D79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2be2acaf-88a6-4029-b366-c28176c79890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