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6" r:id="rId1"/>
  </p:sldMasterIdLst>
  <p:notesMasterIdLst>
    <p:notesMasterId r:id="rId32"/>
  </p:notesMasterIdLst>
  <p:handoutMasterIdLst>
    <p:handoutMasterId r:id="rId33"/>
  </p:handoutMasterIdLst>
  <p:sldIdLst>
    <p:sldId id="256" r:id="rId2"/>
    <p:sldId id="376" r:id="rId3"/>
    <p:sldId id="368" r:id="rId4"/>
    <p:sldId id="391" r:id="rId5"/>
    <p:sldId id="383" r:id="rId6"/>
    <p:sldId id="311" r:id="rId7"/>
    <p:sldId id="385" r:id="rId8"/>
    <p:sldId id="394" r:id="rId9"/>
    <p:sldId id="313" r:id="rId10"/>
    <p:sldId id="388" r:id="rId11"/>
    <p:sldId id="395" r:id="rId12"/>
    <p:sldId id="396" r:id="rId13"/>
    <p:sldId id="397" r:id="rId14"/>
    <p:sldId id="324" r:id="rId15"/>
    <p:sldId id="312" r:id="rId16"/>
    <p:sldId id="389" r:id="rId17"/>
    <p:sldId id="398" r:id="rId18"/>
    <p:sldId id="402" r:id="rId19"/>
    <p:sldId id="393" r:id="rId20"/>
    <p:sldId id="375" r:id="rId21"/>
    <p:sldId id="308" r:id="rId22"/>
    <p:sldId id="337" r:id="rId23"/>
    <p:sldId id="399" r:id="rId24"/>
    <p:sldId id="400" r:id="rId25"/>
    <p:sldId id="401" r:id="rId26"/>
    <p:sldId id="318" r:id="rId27"/>
    <p:sldId id="315" r:id="rId28"/>
    <p:sldId id="263" r:id="rId29"/>
    <p:sldId id="339" r:id="rId30"/>
    <p:sldId id="347"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F0FB"/>
    <a:srgbClr val="FF66CC"/>
    <a:srgbClr val="FF9900"/>
    <a:srgbClr val="0066FF"/>
    <a:srgbClr val="FFCCFF"/>
    <a:srgbClr val="FFFFCC"/>
    <a:srgbClr val="FFFF99"/>
    <a:srgbClr val="9CEAFA"/>
    <a:srgbClr val="0BC1E5"/>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6" autoAdjust="0"/>
    <p:restoredTop sz="94622" autoAdjust="0"/>
  </p:normalViewPr>
  <p:slideViewPr>
    <p:cSldViewPr>
      <p:cViewPr varScale="1">
        <p:scale>
          <a:sx n="78" d="100"/>
          <a:sy n="78" d="100"/>
        </p:scale>
        <p:origin x="960" y="96"/>
      </p:cViewPr>
      <p:guideLst>
        <p:guide orient="horz" pos="2160"/>
        <p:guide pos="2880"/>
      </p:guideLst>
    </p:cSldViewPr>
  </p:slideViewPr>
  <p:outlineViewPr>
    <p:cViewPr>
      <p:scale>
        <a:sx n="33" d="100"/>
        <a:sy n="33" d="100"/>
      </p:scale>
      <p:origin x="0" y="4320"/>
    </p:cViewPr>
  </p:outlineViewPr>
  <p:notesTextViewPr>
    <p:cViewPr>
      <p:scale>
        <a:sx n="1" d="1"/>
        <a:sy n="1" d="1"/>
      </p:scale>
      <p:origin x="0" y="0"/>
    </p:cViewPr>
  </p:notesTextViewPr>
  <p:notesViewPr>
    <p:cSldViewPr>
      <p:cViewPr>
        <p:scale>
          <a:sx n="80" d="100"/>
          <a:sy n="80" d="100"/>
        </p:scale>
        <p:origin x="-882" y="-7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FF66CC"/>
            </a:solidFill>
            <a:ln w="38100">
              <a:solidFill>
                <a:srgbClr val="0070C0"/>
              </a:solidFill>
            </a:ln>
          </c:spPr>
          <c:invertIfNegative val="0"/>
          <c:cat>
            <c:strRef>
              <c:f>人口ｓ15から!$Q$60:$Q$77</c:f>
              <c:strCache>
                <c:ptCount val="18"/>
                <c:pt idx="0">
                  <c:v>昭和15</c:v>
                </c:pt>
                <c:pt idx="1">
                  <c:v>20</c:v>
                </c:pt>
                <c:pt idx="2">
                  <c:v>25</c:v>
                </c:pt>
                <c:pt idx="3">
                  <c:v>30</c:v>
                </c:pt>
                <c:pt idx="4">
                  <c:v>35</c:v>
                </c:pt>
                <c:pt idx="5">
                  <c:v>40</c:v>
                </c:pt>
                <c:pt idx="6">
                  <c:v>45</c:v>
                </c:pt>
                <c:pt idx="7">
                  <c:v>50</c:v>
                </c:pt>
                <c:pt idx="8">
                  <c:v>55</c:v>
                </c:pt>
                <c:pt idx="9">
                  <c:v>60</c:v>
                </c:pt>
                <c:pt idx="10">
                  <c:v>平成2</c:v>
                </c:pt>
                <c:pt idx="11">
                  <c:v>7</c:v>
                </c:pt>
                <c:pt idx="12">
                  <c:v>12</c:v>
                </c:pt>
                <c:pt idx="13">
                  <c:v>17</c:v>
                </c:pt>
                <c:pt idx="14">
                  <c:v>22</c:v>
                </c:pt>
                <c:pt idx="15">
                  <c:v>23</c:v>
                </c:pt>
                <c:pt idx="16">
                  <c:v>24</c:v>
                </c:pt>
                <c:pt idx="17">
                  <c:v>25年</c:v>
                </c:pt>
              </c:strCache>
            </c:strRef>
          </c:cat>
          <c:val>
            <c:numRef>
              <c:f>人口ｓ15から!$R$60:$R$77</c:f>
              <c:numCache>
                <c:formatCode>General</c:formatCode>
                <c:ptCount val="18"/>
                <c:pt idx="0">
                  <c:v>4.7929659999999998</c:v>
                </c:pt>
                <c:pt idx="1">
                  <c:v>2.8009580000000001</c:v>
                </c:pt>
                <c:pt idx="2">
                  <c:v>3.8570470000000001</c:v>
                </c:pt>
                <c:pt idx="3">
                  <c:v>4.6183079999999999</c:v>
                </c:pt>
                <c:pt idx="4">
                  <c:v>5.5047459999999999</c:v>
                </c:pt>
                <c:pt idx="5">
                  <c:v>6.6571889999999998</c:v>
                </c:pt>
                <c:pt idx="6">
                  <c:v>7.6204799999999997</c:v>
                </c:pt>
                <c:pt idx="7">
                  <c:v>8.2789249999999992</c:v>
                </c:pt>
                <c:pt idx="8">
                  <c:v>8.4734459999999991</c:v>
                </c:pt>
                <c:pt idx="9">
                  <c:v>8.6680949999999992</c:v>
                </c:pt>
                <c:pt idx="10">
                  <c:v>8.7345159999999993</c:v>
                </c:pt>
                <c:pt idx="11">
                  <c:v>8.7972680000000008</c:v>
                </c:pt>
                <c:pt idx="12">
                  <c:v>8.8050809999999995</c:v>
                </c:pt>
                <c:pt idx="13">
                  <c:v>8.8171660000000003</c:v>
                </c:pt>
                <c:pt idx="14">
                  <c:v>8.8652449999999998</c:v>
                </c:pt>
                <c:pt idx="15">
                  <c:v>8.8654480000000007</c:v>
                </c:pt>
                <c:pt idx="16">
                  <c:v>8.8633240000000004</c:v>
                </c:pt>
                <c:pt idx="17">
                  <c:v>8.8602799999999995</c:v>
                </c:pt>
              </c:numCache>
            </c:numRef>
          </c:val>
          <c:extLst>
            <c:ext xmlns:c16="http://schemas.microsoft.com/office/drawing/2014/chart" uri="{C3380CC4-5D6E-409C-BE32-E72D297353CC}">
              <c16:uniqueId val="{00000000-E3B6-43ED-946D-1A1C6A671530}"/>
            </c:ext>
          </c:extLst>
        </c:ser>
        <c:dLbls>
          <c:showLegendKey val="0"/>
          <c:showVal val="0"/>
          <c:showCatName val="0"/>
          <c:showSerName val="0"/>
          <c:showPercent val="0"/>
          <c:showBubbleSize val="0"/>
        </c:dLbls>
        <c:gapWidth val="150"/>
        <c:overlap val="100"/>
        <c:axId val="202620416"/>
        <c:axId val="195774720"/>
      </c:barChart>
      <c:catAx>
        <c:axId val="202620416"/>
        <c:scaling>
          <c:orientation val="minMax"/>
        </c:scaling>
        <c:delete val="0"/>
        <c:axPos val="b"/>
        <c:numFmt formatCode="General" sourceLinked="0"/>
        <c:majorTickMark val="out"/>
        <c:minorTickMark val="none"/>
        <c:tickLblPos val="nextTo"/>
        <c:spPr>
          <a:ln w="25400">
            <a:solidFill>
              <a:schemeClr val="tx1"/>
            </a:solidFill>
          </a:ln>
        </c:spPr>
        <c:crossAx val="195774720"/>
        <c:crosses val="autoZero"/>
        <c:auto val="1"/>
        <c:lblAlgn val="ctr"/>
        <c:lblOffset val="100"/>
        <c:noMultiLvlLbl val="0"/>
      </c:catAx>
      <c:valAx>
        <c:axId val="195774720"/>
        <c:scaling>
          <c:orientation val="minMax"/>
        </c:scaling>
        <c:delete val="0"/>
        <c:axPos val="l"/>
        <c:majorGridlines/>
        <c:numFmt formatCode="General" sourceLinked="1"/>
        <c:majorTickMark val="out"/>
        <c:minorTickMark val="none"/>
        <c:tickLblPos val="nextTo"/>
        <c:spPr>
          <a:ln w="25400">
            <a:solidFill>
              <a:schemeClr val="tx1"/>
            </a:solidFill>
          </a:ln>
        </c:spPr>
        <c:crossAx val="202620416"/>
        <c:crosses val="autoZero"/>
        <c:crossBetween val="between"/>
      </c:valAx>
      <c:spPr>
        <a:ln>
          <a:solidFill>
            <a:schemeClr val="tx1"/>
          </a:solidFill>
        </a:ln>
      </c:spPr>
    </c:plotArea>
    <c:plotVisOnly val="1"/>
    <c:dispBlanksAs val="gap"/>
    <c:showDLblsOverMax val="0"/>
  </c:chart>
  <c:txPr>
    <a:bodyPr/>
    <a:lstStyle/>
    <a:p>
      <a:pPr>
        <a:defRPr sz="1200" b="1"/>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611370180669152E-2"/>
          <c:y val="0.10075910578966968"/>
          <c:w val="0.93032311495043685"/>
          <c:h val="0.79727647154746062"/>
        </c:manualLayout>
      </c:layout>
      <c:barChart>
        <c:barDir val="col"/>
        <c:grouping val="clustered"/>
        <c:varyColors val="0"/>
        <c:ser>
          <c:idx val="0"/>
          <c:order val="0"/>
          <c:tx>
            <c:strRef>
              <c:f>出生・死亡!$O$84</c:f>
              <c:strCache>
                <c:ptCount val="1"/>
                <c:pt idx="0">
                  <c:v>出生</c:v>
                </c:pt>
              </c:strCache>
            </c:strRef>
          </c:tx>
          <c:spPr>
            <a:solidFill>
              <a:srgbClr val="FFC000"/>
            </a:solidFill>
            <a:ln w="25400">
              <a:solidFill>
                <a:sysClr val="windowText" lastClr="000000"/>
              </a:solidFill>
            </a:ln>
          </c:spPr>
          <c:invertIfNegative val="0"/>
          <c:cat>
            <c:strRef>
              <c:f>出生・死亡!$N$85:$N$107</c:f>
              <c:strCache>
                <c:ptCount val="23"/>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25年</c:v>
                </c:pt>
              </c:strCache>
            </c:strRef>
          </c:cat>
          <c:val>
            <c:numRef>
              <c:f>出生・死亡!$O$85:$O$107</c:f>
              <c:numCache>
                <c:formatCode>General</c:formatCode>
                <c:ptCount val="23"/>
                <c:pt idx="0">
                  <c:v>8.6795000000000009</c:v>
                </c:pt>
                <c:pt idx="1">
                  <c:v>8.6658000000000008</c:v>
                </c:pt>
                <c:pt idx="2">
                  <c:v>8.4151000000000007</c:v>
                </c:pt>
                <c:pt idx="3">
                  <c:v>8.8419000000000008</c:v>
                </c:pt>
                <c:pt idx="4">
                  <c:v>8.6075999999999997</c:v>
                </c:pt>
                <c:pt idx="5">
                  <c:v>8.9291</c:v>
                </c:pt>
                <c:pt idx="6">
                  <c:v>8.9042999999999992</c:v>
                </c:pt>
                <c:pt idx="7">
                  <c:v>9.0324000000000009</c:v>
                </c:pt>
                <c:pt idx="8">
                  <c:v>8.8384999999999998</c:v>
                </c:pt>
                <c:pt idx="9">
                  <c:v>8.8163</c:v>
                </c:pt>
                <c:pt idx="10">
                  <c:v>8.6</c:v>
                </c:pt>
                <c:pt idx="11">
                  <c:v>8.3882999999999992</c:v>
                </c:pt>
                <c:pt idx="12">
                  <c:v>8.1000999999999994</c:v>
                </c:pt>
                <c:pt idx="13">
                  <c:v>7.9718999999999998</c:v>
                </c:pt>
                <c:pt idx="14">
                  <c:v>7.6111000000000004</c:v>
                </c:pt>
                <c:pt idx="15">
                  <c:v>7.7641</c:v>
                </c:pt>
                <c:pt idx="16">
                  <c:v>7.6913999999999998</c:v>
                </c:pt>
                <c:pt idx="17">
                  <c:v>7.74</c:v>
                </c:pt>
                <c:pt idx="18">
                  <c:v>7.5250000000000004</c:v>
                </c:pt>
                <c:pt idx="19">
                  <c:v>7.508</c:v>
                </c:pt>
                <c:pt idx="20">
                  <c:v>7.3918999999999997</c:v>
                </c:pt>
                <c:pt idx="21">
                  <c:v>7.3011999999999997</c:v>
                </c:pt>
                <c:pt idx="22">
                  <c:v>7.2053000000000003</c:v>
                </c:pt>
              </c:numCache>
            </c:numRef>
          </c:val>
          <c:extLst>
            <c:ext xmlns:c16="http://schemas.microsoft.com/office/drawing/2014/chart" uri="{C3380CC4-5D6E-409C-BE32-E72D297353CC}">
              <c16:uniqueId val="{00000000-2679-4646-B160-D55A08990023}"/>
            </c:ext>
          </c:extLst>
        </c:ser>
        <c:ser>
          <c:idx val="1"/>
          <c:order val="1"/>
          <c:tx>
            <c:strRef>
              <c:f>出生・死亡!$P$84</c:f>
              <c:strCache>
                <c:ptCount val="1"/>
                <c:pt idx="0">
                  <c:v>死亡</c:v>
                </c:pt>
              </c:strCache>
            </c:strRef>
          </c:tx>
          <c:spPr>
            <a:solidFill>
              <a:srgbClr val="0070C0"/>
            </a:solidFill>
            <a:ln w="25400">
              <a:solidFill>
                <a:sysClr val="windowText" lastClr="000000"/>
              </a:solidFill>
            </a:ln>
          </c:spPr>
          <c:invertIfNegative val="0"/>
          <c:cat>
            <c:strRef>
              <c:f>出生・死亡!$N$85:$N$107</c:f>
              <c:strCache>
                <c:ptCount val="23"/>
                <c:pt idx="0">
                  <c:v>平成3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25年</c:v>
                </c:pt>
              </c:strCache>
            </c:strRef>
          </c:cat>
          <c:val>
            <c:numRef>
              <c:f>出生・死亡!$P$85:$P$107</c:f>
              <c:numCache>
                <c:formatCode>General</c:formatCode>
                <c:ptCount val="23"/>
                <c:pt idx="0">
                  <c:v>5.3109999999999999</c:v>
                </c:pt>
                <c:pt idx="1">
                  <c:v>5.4913999999999996</c:v>
                </c:pt>
                <c:pt idx="2">
                  <c:v>5.6441999999999997</c:v>
                </c:pt>
                <c:pt idx="3">
                  <c:v>5.5740999999999996</c:v>
                </c:pt>
                <c:pt idx="4">
                  <c:v>5.8254999999999999</c:v>
                </c:pt>
                <c:pt idx="5">
                  <c:v>5.7187000000000001</c:v>
                </c:pt>
                <c:pt idx="6">
                  <c:v>5.7864000000000004</c:v>
                </c:pt>
                <c:pt idx="7">
                  <c:v>5.9646999999999997</c:v>
                </c:pt>
                <c:pt idx="8">
                  <c:v>6.1723999999999997</c:v>
                </c:pt>
                <c:pt idx="9">
                  <c:v>6.1315</c:v>
                </c:pt>
                <c:pt idx="10">
                  <c:v>6.1707999999999998</c:v>
                </c:pt>
                <c:pt idx="11">
                  <c:v>6.2099000000000002</c:v>
                </c:pt>
                <c:pt idx="12">
                  <c:v>6.4405000000000001</c:v>
                </c:pt>
                <c:pt idx="13">
                  <c:v>6.516</c:v>
                </c:pt>
                <c:pt idx="14">
                  <c:v>6.8647999999999998</c:v>
                </c:pt>
                <c:pt idx="15">
                  <c:v>6.9006999999999996</c:v>
                </c:pt>
                <c:pt idx="16">
                  <c:v>7.0282999999999998</c:v>
                </c:pt>
                <c:pt idx="17">
                  <c:v>7.2930000000000001</c:v>
                </c:pt>
                <c:pt idx="18">
                  <c:v>7.3135000000000003</c:v>
                </c:pt>
                <c:pt idx="19">
                  <c:v>7.6555999999999997</c:v>
                </c:pt>
                <c:pt idx="20">
                  <c:v>7.8952</c:v>
                </c:pt>
                <c:pt idx="21">
                  <c:v>8.0472000000000001</c:v>
                </c:pt>
                <c:pt idx="22">
                  <c:v>8.1858000000000004</c:v>
                </c:pt>
              </c:numCache>
            </c:numRef>
          </c:val>
          <c:extLst>
            <c:ext xmlns:c16="http://schemas.microsoft.com/office/drawing/2014/chart" uri="{C3380CC4-5D6E-409C-BE32-E72D297353CC}">
              <c16:uniqueId val="{00000001-2679-4646-B160-D55A08990023}"/>
            </c:ext>
          </c:extLst>
        </c:ser>
        <c:dLbls>
          <c:showLegendKey val="0"/>
          <c:showVal val="0"/>
          <c:showCatName val="0"/>
          <c:showSerName val="0"/>
          <c:showPercent val="0"/>
          <c:showBubbleSize val="0"/>
        </c:dLbls>
        <c:gapWidth val="150"/>
        <c:axId val="205626368"/>
        <c:axId val="36406976"/>
      </c:barChart>
      <c:catAx>
        <c:axId val="205626368"/>
        <c:scaling>
          <c:orientation val="minMax"/>
        </c:scaling>
        <c:delete val="0"/>
        <c:axPos val="b"/>
        <c:numFmt formatCode="General" sourceLinked="0"/>
        <c:majorTickMark val="out"/>
        <c:minorTickMark val="none"/>
        <c:tickLblPos val="nextTo"/>
        <c:spPr>
          <a:ln w="25400">
            <a:solidFill>
              <a:schemeClr val="tx1"/>
            </a:solidFill>
          </a:ln>
        </c:spPr>
        <c:txPr>
          <a:bodyPr/>
          <a:lstStyle/>
          <a:p>
            <a:pPr>
              <a:defRPr sz="990" b="1" baseline="0"/>
            </a:pPr>
            <a:endParaRPr lang="ja-JP"/>
          </a:p>
        </c:txPr>
        <c:crossAx val="36406976"/>
        <c:crosses val="autoZero"/>
        <c:auto val="1"/>
        <c:lblAlgn val="ctr"/>
        <c:lblOffset val="100"/>
        <c:noMultiLvlLbl val="0"/>
      </c:catAx>
      <c:valAx>
        <c:axId val="36406976"/>
        <c:scaling>
          <c:orientation val="minMax"/>
        </c:scaling>
        <c:delete val="0"/>
        <c:axPos val="l"/>
        <c:majorGridlines/>
        <c:title>
          <c:tx>
            <c:rich>
              <a:bodyPr rot="0" vert="horz"/>
              <a:lstStyle/>
              <a:p>
                <a:pPr>
                  <a:defRPr sz="1600" b="1" baseline="0"/>
                </a:pPr>
                <a:r>
                  <a:rPr lang="ja-JP" sz="1600" b="1" baseline="0" dirty="0"/>
                  <a:t>（万人）</a:t>
                </a:r>
              </a:p>
            </c:rich>
          </c:tx>
          <c:layout>
            <c:manualLayout>
              <c:xMode val="edge"/>
              <c:yMode val="edge"/>
              <c:x val="9.7922911712681558E-3"/>
              <c:y val="2.0758443762629409E-2"/>
            </c:manualLayout>
          </c:layout>
          <c:overlay val="0"/>
        </c:title>
        <c:numFmt formatCode="General" sourceLinked="1"/>
        <c:majorTickMark val="out"/>
        <c:minorTickMark val="none"/>
        <c:tickLblPos val="nextTo"/>
        <c:spPr>
          <a:ln w="25400">
            <a:solidFill>
              <a:schemeClr val="tx1"/>
            </a:solidFill>
          </a:ln>
        </c:spPr>
        <c:txPr>
          <a:bodyPr/>
          <a:lstStyle/>
          <a:p>
            <a:pPr>
              <a:defRPr sz="1400" b="1" baseline="0"/>
            </a:pPr>
            <a:endParaRPr lang="ja-JP"/>
          </a:p>
        </c:txPr>
        <c:crossAx val="205626368"/>
        <c:crosses val="autoZero"/>
        <c:crossBetween val="between"/>
      </c:valAx>
      <c:spPr>
        <a:ln>
          <a:solidFill>
            <a:sysClr val="windowText" lastClr="000000"/>
          </a:solidFill>
        </a:ln>
      </c:spPr>
    </c:plotArea>
    <c:plotVisOnly val="1"/>
    <c:dispBlanksAs val="gap"/>
    <c:showDLblsOverMax val="0"/>
  </c:chart>
  <c:txPr>
    <a:bodyPr/>
    <a:lstStyle/>
    <a:p>
      <a:pPr>
        <a:defRPr sz="900" baseline="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8DD83615-44D2-4395-B445-8960769A37D9}" type="datetimeFigureOut">
              <a:rPr kumimoji="1" lang="ja-JP" altLang="en-US" smtClean="0"/>
              <a:t>2020/12/22</a:t>
            </a:fld>
            <a:endParaRPr kumimoji="1" lang="ja-JP" altLang="en-US"/>
          </a:p>
        </p:txBody>
      </p:sp>
      <p:sp>
        <p:nvSpPr>
          <p:cNvPr id="4" name="フッター プレースホルダー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56D3F792-A88F-43C3-ABEB-151F5A83EEBB}" type="slidenum">
              <a:rPr kumimoji="1" lang="ja-JP" altLang="en-US" smtClean="0"/>
              <a:t>‹#›</a:t>
            </a:fld>
            <a:endParaRPr kumimoji="1" lang="ja-JP" altLang="en-US"/>
          </a:p>
        </p:txBody>
      </p:sp>
    </p:spTree>
    <p:extLst>
      <p:ext uri="{BB962C8B-B14F-4D97-AF65-F5344CB8AC3E}">
        <p14:creationId xmlns:p14="http://schemas.microsoft.com/office/powerpoint/2010/main" val="202590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40" tIns="45720" rIns="91440" bIns="45720" rtlCol="0"/>
          <a:lstStyle>
            <a:lvl1pPr algn="r">
              <a:defRPr sz="1200"/>
            </a:lvl1pPr>
          </a:lstStyle>
          <a:p>
            <a:fld id="{C892EF96-DF06-439E-A4B7-92CF0766E305}" type="datetimeFigureOut">
              <a:rPr kumimoji="1" lang="ja-JP" altLang="en-US" smtClean="0"/>
              <a:t>2020/12/22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40" tIns="45720" rIns="91440" bIns="45720" rtlCol="0" anchor="b"/>
          <a:lstStyle>
            <a:lvl1pPr algn="r">
              <a:defRPr sz="1200"/>
            </a:lvl1pPr>
          </a:lstStyle>
          <a:p>
            <a:fld id="{83566FCB-CB11-45F2-A6FC-2C7E5383A4D9}" type="slidenum">
              <a:rPr kumimoji="1" lang="ja-JP" altLang="en-US" smtClean="0"/>
              <a:t>‹#›</a:t>
            </a:fld>
            <a:endParaRPr kumimoji="1" lang="ja-JP" altLang="en-US"/>
          </a:p>
        </p:txBody>
      </p:sp>
    </p:spTree>
    <p:extLst>
      <p:ext uri="{BB962C8B-B14F-4D97-AF65-F5344CB8AC3E}">
        <p14:creationId xmlns:p14="http://schemas.microsoft.com/office/powerpoint/2010/main" val="2009042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9304" y="429293"/>
            <a:ext cx="5387962" cy="4042695"/>
          </a:xfrm>
        </p:spPr>
      </p:sp>
      <p:sp>
        <p:nvSpPr>
          <p:cNvPr id="3" name="ノート プレースホルダー 2"/>
          <p:cNvSpPr>
            <a:spLocks noGrp="1"/>
          </p:cNvSpPr>
          <p:nvPr>
            <p:ph type="body" idx="1"/>
          </p:nvPr>
        </p:nvSpPr>
        <p:spPr>
          <a:xfrm>
            <a:off x="681039" y="4537621"/>
            <a:ext cx="5445125" cy="4655593"/>
          </a:xfrm>
        </p:spPr>
        <p:txBody>
          <a:bodyPr/>
          <a:lstStyle/>
          <a:p>
            <a:pPr lvl="0"/>
            <a:r>
              <a:rPr lang="en-US" altLang="ja-JP" dirty="0" smtClean="0">
                <a:solidFill>
                  <a:prstClr val="black"/>
                </a:solidFill>
              </a:rPr>
              <a:t>※</a:t>
            </a:r>
            <a:r>
              <a:rPr lang="ja-JP" altLang="en-US" dirty="0" smtClean="0">
                <a:solidFill>
                  <a:prstClr val="black"/>
                </a:solidFill>
              </a:rPr>
              <a:t>　個人用カラーカード、グループ用ワークシート（</a:t>
            </a:r>
            <a:r>
              <a:rPr lang="en-US" altLang="ja-JP" dirty="0" smtClean="0">
                <a:solidFill>
                  <a:prstClr val="black"/>
                </a:solidFill>
                <a:latin typeface="ＭＳ ゴシック" panose="020B0609070205080204" pitchFamily="49" charset="-128"/>
                <a:ea typeface="ＭＳ ゴシック" panose="020B0609070205080204" pitchFamily="49" charset="-128"/>
              </a:rPr>
              <a:t>3</a:t>
            </a:r>
            <a:r>
              <a:rPr lang="ja-JP" altLang="en-US" dirty="0" smtClean="0">
                <a:solidFill>
                  <a:prstClr val="black"/>
                </a:solidFill>
              </a:rPr>
              <a:t>種類）、ペンセット（太書き用）、</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ものさし（</a:t>
            </a:r>
            <a:r>
              <a:rPr lang="en-US" altLang="ja-JP" dirty="0" smtClean="0">
                <a:solidFill>
                  <a:prstClr val="black"/>
                </a:solidFill>
                <a:latin typeface="ＭＳ ゴシック" panose="020B0609070205080204" pitchFamily="49" charset="-128"/>
                <a:ea typeface="ＭＳ ゴシック" panose="020B0609070205080204" pitchFamily="49" charset="-128"/>
              </a:rPr>
              <a:t>30cm</a:t>
            </a:r>
            <a:r>
              <a:rPr lang="ja-JP" altLang="en-US" dirty="0" smtClean="0">
                <a:solidFill>
                  <a:prstClr val="black"/>
                </a:solidFill>
              </a:rPr>
              <a:t>以上）は</a:t>
            </a:r>
            <a:r>
              <a:rPr lang="ja-JP" altLang="en-US" dirty="0">
                <a:solidFill>
                  <a:prstClr val="black"/>
                </a:solidFill>
              </a:rPr>
              <a:t>、はじめに</a:t>
            </a:r>
            <a:r>
              <a:rPr lang="ja-JP" altLang="en-US" dirty="0" smtClean="0">
                <a:solidFill>
                  <a:prstClr val="black"/>
                </a:solidFill>
              </a:rPr>
              <a:t>各グループの</a:t>
            </a:r>
            <a:r>
              <a:rPr lang="ja-JP" altLang="en-US" dirty="0">
                <a:solidFill>
                  <a:prstClr val="black"/>
                </a:solidFill>
              </a:rPr>
              <a:t>机上に</a:t>
            </a:r>
            <a:r>
              <a:rPr lang="ja-JP" altLang="en-US" dirty="0" smtClean="0">
                <a:solidFill>
                  <a:prstClr val="black"/>
                </a:solidFill>
              </a:rPr>
              <a:t>配付して</a:t>
            </a:r>
            <a:r>
              <a:rPr lang="ja-JP" altLang="en-US" dirty="0">
                <a:solidFill>
                  <a:prstClr val="black"/>
                </a:solidFill>
              </a:rPr>
              <a:t>おく</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endParaRPr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pPr lvl="0"/>
            <a:r>
              <a:rPr lang="ja-JP" altLang="en-US" dirty="0" smtClean="0">
                <a:solidFill>
                  <a:prstClr val="black"/>
                </a:solidFill>
              </a:rPr>
              <a:t>（</a:t>
            </a:r>
            <a:r>
              <a:rPr lang="ja-JP" altLang="en-US" dirty="0">
                <a:solidFill>
                  <a:prstClr val="black"/>
                </a:solidFill>
              </a:rPr>
              <a:t>授業の開始にあたって）</a:t>
            </a:r>
            <a:endParaRPr lang="en-US" altLang="ja-JP" dirty="0">
              <a:solidFill>
                <a:prstClr val="black"/>
              </a:solidFill>
            </a:endParaRPr>
          </a:p>
          <a:p>
            <a:pPr lvl="0"/>
            <a:endParaRPr lang="en-US" altLang="ja-JP" dirty="0" smtClean="0"/>
          </a:p>
          <a:p>
            <a:pPr lvl="0"/>
            <a:r>
              <a:rPr lang="ja-JP" altLang="en-US" dirty="0" smtClean="0">
                <a:solidFill>
                  <a:prstClr val="black"/>
                </a:solidFill>
              </a:rPr>
              <a:t>○</a:t>
            </a:r>
            <a:r>
              <a:rPr lang="ja-JP" altLang="en-US" dirty="0">
                <a:solidFill>
                  <a:prstClr val="black"/>
                </a:solidFill>
              </a:rPr>
              <a:t>導入は次のスライドで行うため、簡潔な言葉で授業を開始する</a:t>
            </a:r>
            <a:r>
              <a:rPr lang="ja-JP" altLang="en-US" dirty="0" smtClean="0">
                <a:solidFill>
                  <a:prstClr val="black"/>
                </a:solidFill>
              </a:rPr>
              <a:t>。</a:t>
            </a:r>
            <a:endParaRPr lang="en-US" altLang="ja-JP" dirty="0">
              <a:solidFill>
                <a:prstClr val="black"/>
              </a:solidFill>
            </a:endParaRPr>
          </a:p>
          <a:p>
            <a:endParaRPr lang="en-US" altLang="ja-JP" dirty="0"/>
          </a:p>
          <a:p>
            <a:r>
              <a:rPr lang="ja-JP" altLang="en-US" dirty="0" smtClean="0"/>
              <a:t>指導者</a:t>
            </a:r>
            <a:r>
              <a:rPr lang="ja-JP" altLang="en-US" dirty="0" smtClean="0">
                <a:solidFill>
                  <a:prstClr val="black"/>
                </a:solidFill>
              </a:rPr>
              <a:t>（</a:t>
            </a:r>
            <a:r>
              <a:rPr lang="ja-JP" altLang="en-US" dirty="0" smtClean="0"/>
              <a:t>以下「Ｔ」）</a:t>
            </a:r>
            <a:r>
              <a:rPr lang="ja-JP" altLang="en-US" dirty="0">
                <a:solidFill>
                  <a:prstClr val="black"/>
                </a:solidFill>
              </a:rPr>
              <a:t> ： </a:t>
            </a:r>
            <a:r>
              <a:rPr lang="ja-JP" altLang="en-US" dirty="0" smtClean="0"/>
              <a:t>「この時間は、</a:t>
            </a:r>
            <a:r>
              <a:rPr lang="en-US" altLang="ja-JP" dirty="0" smtClean="0"/>
              <a:t>『</a:t>
            </a:r>
            <a:r>
              <a:rPr lang="ja-JP" altLang="en-US" dirty="0" smtClean="0"/>
              <a:t>統計に親しもう！</a:t>
            </a:r>
            <a:r>
              <a:rPr lang="en-US" altLang="ja-JP" dirty="0" smtClean="0"/>
              <a:t>』</a:t>
            </a:r>
            <a:r>
              <a:rPr lang="ja-JP" altLang="en-US" dirty="0" smtClean="0"/>
              <a:t>というテーマで学習</a:t>
            </a:r>
            <a:endParaRPr lang="en-US" altLang="ja-JP" dirty="0" smtClean="0"/>
          </a:p>
          <a:p>
            <a:r>
              <a:rPr lang="ja-JP" altLang="en-US" dirty="0"/>
              <a:t>　</a:t>
            </a:r>
            <a:r>
              <a:rPr lang="ja-JP" altLang="en-US" dirty="0" smtClean="0"/>
              <a:t>　　　　　　　　　　　　　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a:t>
            </a:fld>
            <a:endParaRPr kumimoji="1" lang="ja-JP" altLang="en-US"/>
          </a:p>
        </p:txBody>
      </p:sp>
      <p:sp>
        <p:nvSpPr>
          <p:cNvPr id="5" name="正方形/長方形 4"/>
          <p:cNvSpPr/>
          <p:nvPr/>
        </p:nvSpPr>
        <p:spPr>
          <a:xfrm>
            <a:off x="716984" y="5041677"/>
            <a:ext cx="5387962" cy="776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200" dirty="0" smtClean="0">
                <a:solidFill>
                  <a:prstClr val="black"/>
                </a:solidFill>
              </a:rPr>
              <a:t>１．本時のテーマを</a:t>
            </a:r>
            <a:r>
              <a:rPr lang="ja-JP" altLang="en-US" sz="1200" dirty="0">
                <a:solidFill>
                  <a:prstClr val="black"/>
                </a:solidFill>
              </a:rPr>
              <a:t>知り</a:t>
            </a:r>
            <a:r>
              <a:rPr lang="ja-JP" altLang="en-US" sz="1200" dirty="0" smtClean="0">
                <a:solidFill>
                  <a:prstClr val="black"/>
                </a:solidFill>
              </a:rPr>
              <a:t>、「統計」は身近にあることに気付く。</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　（スライド１のみで１分）</a:t>
            </a:r>
            <a:endParaRPr lang="en-US" altLang="ja-JP" sz="1200" dirty="0" smtClean="0">
              <a:solidFill>
                <a:prstClr val="black"/>
              </a:solidFill>
            </a:endParaRPr>
          </a:p>
        </p:txBody>
      </p:sp>
      <p:sp>
        <p:nvSpPr>
          <p:cNvPr id="6" name="正方形/長方形 5"/>
          <p:cNvSpPr/>
          <p:nvPr/>
        </p:nvSpPr>
        <p:spPr>
          <a:xfrm>
            <a:off x="716984" y="5883647"/>
            <a:ext cx="25202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 １．本時のテーマを知る。</a:t>
            </a:r>
            <a:r>
              <a:rPr lang="ja-JP" altLang="en-US" sz="1200" kern="100" dirty="0">
                <a:solidFill>
                  <a:schemeClr val="tx1"/>
                </a:solidFill>
                <a:latin typeface="Century"/>
                <a:ea typeface="ＭＳ ゴシック"/>
                <a:cs typeface="Times New Roman"/>
              </a:rPr>
              <a:t>　</a:t>
            </a:r>
            <a:endParaRPr lang="en-US" altLang="ja-JP" sz="1200" kern="100" dirty="0" smtClean="0">
              <a:solidFill>
                <a:schemeClr val="tx1"/>
              </a:solidFill>
              <a:latin typeface="Century"/>
              <a:ea typeface="ＭＳ ゴシック"/>
              <a:cs typeface="Times New Roman"/>
            </a:endParaRPr>
          </a:p>
        </p:txBody>
      </p:sp>
      <p:sp>
        <p:nvSpPr>
          <p:cNvPr id="7" name="正方形/長方形 6"/>
          <p:cNvSpPr/>
          <p:nvPr/>
        </p:nvSpPr>
        <p:spPr>
          <a:xfrm>
            <a:off x="3309272" y="5877133"/>
            <a:ext cx="2795674" cy="7101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○本時は「統計に親しもう」の</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テーマで学習することを伝える。　</a:t>
            </a:r>
            <a:endParaRPr lang="en-US" altLang="ja-JP" sz="1200" kern="100" dirty="0" smtClean="0">
              <a:solidFill>
                <a:schemeClr val="tx1"/>
              </a:solidFill>
              <a:latin typeface="Century"/>
              <a:ea typeface="ＭＳ ゴシック"/>
              <a:cs typeface="Times New Roman"/>
            </a:endParaRPr>
          </a:p>
        </p:txBody>
      </p:sp>
    </p:spTree>
    <p:extLst>
      <p:ext uri="{BB962C8B-B14F-4D97-AF65-F5344CB8AC3E}">
        <p14:creationId xmlns:p14="http://schemas.microsoft.com/office/powerpoint/2010/main" val="3189628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3281" y="4609629"/>
            <a:ext cx="5832648" cy="4583585"/>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Ｔ：「</a:t>
            </a:r>
            <a:r>
              <a:rPr kumimoji="1" lang="ja-JP" altLang="en-US" dirty="0" smtClean="0"/>
              <a:t>大阪府</a:t>
            </a:r>
            <a:r>
              <a:rPr lang="ja-JP" altLang="en-US" dirty="0"/>
              <a:t>は</a:t>
            </a:r>
            <a:r>
              <a:rPr kumimoji="1" lang="ja-JP" altLang="en-US" dirty="0" smtClean="0"/>
              <a:t>、全国でも人口が多い</a:t>
            </a:r>
            <a:r>
              <a:rPr lang="ja-JP" altLang="en-US" dirty="0" smtClean="0"/>
              <a:t>方だというイメージはありますね。</a:t>
            </a:r>
            <a:endParaRPr lang="en-US" altLang="ja-JP" dirty="0" smtClean="0"/>
          </a:p>
          <a:p>
            <a:endParaRPr kumimoji="1" lang="en-US" altLang="ja-JP" dirty="0"/>
          </a:p>
          <a:p>
            <a:r>
              <a:rPr lang="ja-JP" altLang="en-US" dirty="0" smtClean="0"/>
              <a:t>　　 ○大阪府の人口の多さが全国第１位だと思う人は、</a:t>
            </a:r>
            <a:r>
              <a:rPr lang="ja-JP" altLang="en-US" dirty="0"/>
              <a:t>Ａ</a:t>
            </a:r>
            <a:r>
              <a:rPr lang="ja-JP" altLang="en-US" dirty="0" smtClean="0"/>
              <a:t>の赤いカードを、</a:t>
            </a:r>
            <a:endParaRPr lang="en-US" altLang="ja-JP" dirty="0" smtClean="0"/>
          </a:p>
          <a:p>
            <a:r>
              <a:rPr lang="en-US" altLang="ja-JP" dirty="0"/>
              <a:t> </a:t>
            </a:r>
            <a:r>
              <a:rPr lang="en-US" altLang="ja-JP" dirty="0" smtClean="0"/>
              <a:t>      </a:t>
            </a:r>
            <a:r>
              <a:rPr lang="ja-JP" altLang="en-US" dirty="0" smtClean="0"/>
              <a:t>○全国第２位だと思う人は</a:t>
            </a:r>
            <a:r>
              <a:rPr lang="ja-JP" altLang="en-US" dirty="0"/>
              <a:t>Ｂ</a:t>
            </a:r>
            <a:r>
              <a:rPr lang="ja-JP" altLang="en-US" dirty="0" smtClean="0"/>
              <a:t>の青いカードを、</a:t>
            </a:r>
            <a:endParaRPr lang="en-US" altLang="ja-JP" dirty="0" smtClean="0"/>
          </a:p>
          <a:p>
            <a:r>
              <a:rPr lang="en-US" altLang="ja-JP" dirty="0"/>
              <a:t> </a:t>
            </a:r>
            <a:r>
              <a:rPr lang="en-US" altLang="ja-JP" dirty="0" smtClean="0"/>
              <a:t>      </a:t>
            </a:r>
            <a:r>
              <a:rPr lang="ja-JP" altLang="en-US" dirty="0" smtClean="0"/>
              <a:t>○全国第３位だと思う人は</a:t>
            </a:r>
            <a:r>
              <a:rPr lang="ja-JP" altLang="en-US" dirty="0"/>
              <a:t>Ｃ</a:t>
            </a:r>
            <a:r>
              <a:rPr lang="ja-JP" altLang="en-US" dirty="0" smtClean="0"/>
              <a:t>の黄色いカードを選んで高く挙げましょう。</a:t>
            </a:r>
            <a:endParaRPr lang="en-US" altLang="ja-JP" dirty="0" smtClean="0"/>
          </a:p>
          <a:p>
            <a:endParaRPr kumimoji="1" lang="en-US" altLang="ja-JP" dirty="0"/>
          </a:p>
          <a:p>
            <a:pPr lvl="0"/>
            <a:r>
              <a:rPr lang="en-US" altLang="ja-JP" dirty="0" smtClean="0">
                <a:solidFill>
                  <a:prstClr val="black"/>
                </a:solidFill>
              </a:rPr>
              <a:t>※</a:t>
            </a:r>
            <a:r>
              <a:rPr lang="ja-JP" altLang="en-US" dirty="0" smtClean="0">
                <a:solidFill>
                  <a:prstClr val="black"/>
                </a:solidFill>
              </a:rPr>
              <a:t>生徒の様子</a:t>
            </a:r>
            <a:r>
              <a:rPr lang="ja-JP" altLang="en-US" dirty="0">
                <a:solidFill>
                  <a:prstClr val="black"/>
                </a:solidFill>
              </a:rPr>
              <a:t>を見て、適宜</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a:t>
            </a:r>
            <a:r>
              <a:rPr lang="ja-JP" altLang="en-US" dirty="0">
                <a:solidFill>
                  <a:prstClr val="black"/>
                </a:solidFill>
              </a:rPr>
              <a:t>Ｂ</a:t>
            </a:r>
            <a:r>
              <a:rPr lang="ja-JP" altLang="en-US" dirty="0" smtClean="0">
                <a:solidFill>
                  <a:prstClr val="black"/>
                </a:solidFill>
              </a:rPr>
              <a:t>の</a:t>
            </a:r>
            <a:r>
              <a:rPr lang="ja-JP" altLang="en-US" dirty="0">
                <a:solidFill>
                  <a:prstClr val="black"/>
                </a:solidFill>
              </a:rPr>
              <a:t>青いカードが一番多く挙がっているので、大阪府</a:t>
            </a:r>
            <a:r>
              <a:rPr lang="ja-JP" altLang="en-US" dirty="0" smtClean="0">
                <a:solidFill>
                  <a:prstClr val="black"/>
                </a:solidFill>
              </a:rPr>
              <a:t>は</a:t>
            </a:r>
            <a:r>
              <a:rPr lang="ja-JP" altLang="en-US" dirty="0">
                <a:solidFill>
                  <a:prstClr val="black"/>
                </a:solidFill>
              </a:rPr>
              <a:t>全国</a:t>
            </a:r>
            <a:r>
              <a:rPr lang="ja-JP" altLang="en-US" dirty="0" smtClean="0">
                <a:solidFill>
                  <a:prstClr val="black"/>
                </a:solidFill>
              </a:rPr>
              <a:t>で</a:t>
            </a:r>
            <a:r>
              <a:rPr lang="ja-JP" altLang="en-US" dirty="0">
                <a:solidFill>
                  <a:prstClr val="black"/>
                </a:solidFill>
              </a:rPr>
              <a:t>２番目に</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 人口が多いと</a:t>
            </a:r>
            <a:r>
              <a:rPr lang="ja-JP" altLang="en-US" dirty="0">
                <a:solidFill>
                  <a:prstClr val="black"/>
                </a:solidFill>
              </a:rPr>
              <a:t>思っている人が多いようですね。」等、コメントする。</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では、実際はどうなのか、見ていきましょう。」</a:t>
            </a:r>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10</a:t>
            </a:fld>
            <a:endParaRPr kumimoji="1" lang="ja-JP" altLang="en-US"/>
          </a:p>
        </p:txBody>
      </p:sp>
      <p:sp>
        <p:nvSpPr>
          <p:cNvPr id="5" name="正方形/長方形 4"/>
          <p:cNvSpPr/>
          <p:nvPr/>
        </p:nvSpPr>
        <p:spPr>
          <a:xfrm>
            <a:off x="523280" y="4623507"/>
            <a:ext cx="5832648" cy="9942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10</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80" y="5720707"/>
            <a:ext cx="2859750" cy="658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10</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smtClean="0">
                <a:solidFill>
                  <a:prstClr val="black"/>
                </a:solidFill>
              </a:rPr>
              <a:t>大阪府の</a:t>
            </a:r>
            <a:r>
              <a:rPr lang="ja-JP" altLang="en-US" sz="1200" dirty="0">
                <a:solidFill>
                  <a:prstClr val="black"/>
                </a:solidFill>
                <a:ea typeface="ＭＳ ゴシック"/>
                <a:cs typeface="Times New Roman"/>
              </a:rPr>
              <a:t>人口</a:t>
            </a:r>
            <a:r>
              <a:rPr lang="ja-JP" altLang="en-US" sz="1200" dirty="0" smtClean="0">
                <a:solidFill>
                  <a:prstClr val="black"/>
                </a:solidFill>
                <a:ea typeface="ＭＳ ゴシック"/>
                <a:cs typeface="Times New Roman"/>
              </a:rPr>
              <a:t>の多さは全国第何位</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か、予想</a:t>
            </a:r>
            <a:r>
              <a:rPr lang="ja-JP" altLang="en-US" sz="1200" dirty="0">
                <a:solidFill>
                  <a:prstClr val="black"/>
                </a:solidFill>
                <a:ea typeface="ＭＳ ゴシック"/>
                <a:cs typeface="Times New Roman"/>
              </a:rPr>
              <a:t>して意思表示</a:t>
            </a:r>
            <a:r>
              <a:rPr lang="ja-JP" altLang="en-US" sz="1200" dirty="0" smtClean="0">
                <a:solidFill>
                  <a:prstClr val="black"/>
                </a:solidFill>
                <a:ea typeface="ＭＳ ゴシック"/>
                <a:cs typeface="Times New Roman"/>
              </a:rPr>
              <a:t>をする</a:t>
            </a:r>
            <a:r>
              <a:rPr lang="ja-JP" altLang="en-US" sz="1200" dirty="0">
                <a:solidFill>
                  <a:prstClr val="black"/>
                </a:solidFill>
                <a:ea typeface="ＭＳ ゴシック"/>
                <a:cs typeface="Times New Roman"/>
              </a:rPr>
              <a:t>。</a:t>
            </a:r>
            <a:endParaRPr lang="en-US" altLang="ja-JP" sz="1200" dirty="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17848" y="5714167"/>
            <a:ext cx="2938080" cy="6581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10</a:t>
            </a:r>
            <a:r>
              <a:rPr lang="ja-JP" altLang="en-US" sz="1200" dirty="0" smtClean="0">
                <a:solidFill>
                  <a:prstClr val="black"/>
                </a:solidFill>
              </a:rPr>
              <a:t>のみ</a:t>
            </a:r>
            <a:r>
              <a:rPr lang="ja-JP" altLang="en-US" sz="1200" dirty="0">
                <a:solidFill>
                  <a:prstClr val="black"/>
                </a:solidFill>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こと等を促しながら進める。</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23443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433388"/>
            <a:ext cx="4965700" cy="3725862"/>
          </a:xfrm>
        </p:spPr>
      </p:sp>
      <p:sp>
        <p:nvSpPr>
          <p:cNvPr id="3" name="ノート プレースホルダー 2"/>
          <p:cNvSpPr>
            <a:spLocks noGrp="1"/>
          </p:cNvSpPr>
          <p:nvPr>
            <p:ph type="body" idx="1"/>
          </p:nvPr>
        </p:nvSpPr>
        <p:spPr>
          <a:xfrm>
            <a:off x="681039" y="4299471"/>
            <a:ext cx="5445125" cy="5278710"/>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大阪府</a:t>
            </a:r>
            <a:r>
              <a:rPr lang="ja-JP" altLang="en-US" dirty="0">
                <a:solidFill>
                  <a:prstClr val="black"/>
                </a:solidFill>
              </a:rPr>
              <a:t>の人口の多さは、全国第３位です。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ちなみ</a:t>
            </a:r>
            <a:r>
              <a:rPr lang="ja-JP" altLang="en-US" dirty="0">
                <a:solidFill>
                  <a:prstClr val="black"/>
                </a:solidFill>
              </a:rPr>
              <a:t>に、第１位はどこでしょう？</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東京都！」</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そう</a:t>
            </a:r>
            <a:r>
              <a:rPr lang="ja-JP" altLang="en-US" dirty="0">
                <a:solidFill>
                  <a:prstClr val="black"/>
                </a:solidFill>
              </a:rPr>
              <a:t>ですね。第１位は東京都です。千三百万人以上の人が住んでいます。</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　  では</a:t>
            </a:r>
            <a:r>
              <a:rPr lang="ja-JP" altLang="en-US" dirty="0">
                <a:solidFill>
                  <a:prstClr val="black"/>
                </a:solidFill>
              </a:rPr>
              <a:t>、第２位</a:t>
            </a:r>
            <a:r>
              <a:rPr lang="ja-JP" altLang="en-US" dirty="0" smtClean="0">
                <a:solidFill>
                  <a:prstClr val="black"/>
                </a:solidFill>
              </a:rPr>
              <a:t>はどこでしょう？</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       ※</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愛知県</a:t>
            </a:r>
            <a:r>
              <a:rPr lang="ja-JP" altLang="en-US" dirty="0" smtClean="0">
                <a:solidFill>
                  <a:prstClr val="black"/>
                </a:solidFill>
              </a:rPr>
              <a:t>」「</a:t>
            </a:r>
            <a:r>
              <a:rPr lang="ja-JP" altLang="en-US" dirty="0">
                <a:solidFill>
                  <a:prstClr val="black"/>
                </a:solidFill>
              </a:rPr>
              <a:t>神奈川県」等</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愛知</a:t>
            </a:r>
            <a:r>
              <a:rPr lang="ja-JP" altLang="en-US" dirty="0">
                <a:solidFill>
                  <a:prstClr val="black"/>
                </a:solidFill>
              </a:rPr>
              <a:t>、神奈川等の県名が挙がっています</a:t>
            </a:r>
            <a:r>
              <a:rPr lang="ja-JP" altLang="en-US" dirty="0" smtClean="0">
                <a:solidFill>
                  <a:prstClr val="black"/>
                </a:solidFill>
              </a:rPr>
              <a:t>ね。</a:t>
            </a:r>
            <a:endParaRPr lang="en-US" altLang="ja-JP" dirty="0" smtClean="0">
              <a:solidFill>
                <a:prstClr val="black"/>
              </a:solidFill>
            </a:endParaRPr>
          </a:p>
          <a:p>
            <a:pPr lvl="0"/>
            <a:r>
              <a:rPr lang="ja-JP" altLang="en-US" dirty="0" smtClean="0">
                <a:solidFill>
                  <a:prstClr val="black"/>
                </a:solidFill>
              </a:rPr>
              <a:t>        </a:t>
            </a:r>
            <a:r>
              <a:rPr lang="ja-JP" altLang="en-US" dirty="0">
                <a:solidFill>
                  <a:prstClr val="black"/>
                </a:solidFill>
              </a:rPr>
              <a:t>実際</a:t>
            </a:r>
            <a:r>
              <a:rPr lang="ja-JP" altLang="en-US" dirty="0" smtClean="0">
                <a:solidFill>
                  <a:prstClr val="black"/>
                </a:solidFill>
              </a:rPr>
              <a:t>は・・・神奈川県</a:t>
            </a:r>
            <a:r>
              <a:rPr lang="ja-JP" altLang="en-US" dirty="0">
                <a:solidFill>
                  <a:prstClr val="black"/>
                </a:solidFill>
              </a:rPr>
              <a:t>です。九百万人以上の人が住んでいます</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大阪府</a:t>
            </a:r>
            <a:r>
              <a:rPr lang="ja-JP" altLang="en-US" dirty="0">
                <a:solidFill>
                  <a:prstClr val="black"/>
                </a:solidFill>
              </a:rPr>
              <a:t>には何人住んでいるか気になりますね。</a:t>
            </a:r>
            <a:endParaRPr lang="en-US" altLang="ja-JP" dirty="0">
              <a:solidFill>
                <a:prstClr val="black"/>
              </a:solidFill>
            </a:endParaRPr>
          </a:p>
          <a:p>
            <a:pPr lvl="0"/>
            <a:r>
              <a:rPr lang="ja-JP" altLang="en-US" dirty="0" smtClean="0">
                <a:solidFill>
                  <a:prstClr val="black"/>
                </a:solidFill>
              </a:rPr>
              <a:t>       それは、次</a:t>
            </a:r>
            <a:r>
              <a:rPr lang="ja-JP" altLang="en-US" dirty="0">
                <a:solidFill>
                  <a:prstClr val="black"/>
                </a:solidFill>
              </a:rPr>
              <a:t>のスライドで紹介することにします</a:t>
            </a:r>
            <a:r>
              <a:rPr lang="ja-JP" altLang="en-US" dirty="0" smtClean="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11</a:t>
            </a:fld>
            <a:endParaRPr lang="ja-JP" altLang="en-US">
              <a:solidFill>
                <a:prstClr val="black"/>
              </a:solidFill>
            </a:endParaRPr>
          </a:p>
        </p:txBody>
      </p:sp>
      <p:sp>
        <p:nvSpPr>
          <p:cNvPr id="5" name="正方形/長方形 4"/>
          <p:cNvSpPr/>
          <p:nvPr/>
        </p:nvSpPr>
        <p:spPr>
          <a:xfrm>
            <a:off x="523280" y="4307522"/>
            <a:ext cx="5688632" cy="886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11</a:t>
            </a:r>
            <a:r>
              <a:rPr lang="ja-JP" altLang="en-US" sz="1200" dirty="0" smtClean="0">
                <a:solidFill>
                  <a:schemeClr val="tx1"/>
                </a:solidFill>
                <a:ea typeface="ＭＳ ゴシック"/>
                <a:cs typeface="Times New Roman"/>
              </a:rPr>
              <a:t>のみで１分）</a:t>
            </a:r>
            <a:endParaRPr lang="en-US" altLang="ja-JP" sz="1200" dirty="0" smtClean="0">
              <a:solidFill>
                <a:schemeClr val="tx1"/>
              </a:solidFill>
            </a:endParaRPr>
          </a:p>
        </p:txBody>
      </p:sp>
      <p:sp>
        <p:nvSpPr>
          <p:cNvPr id="6" name="正方形/長方形 5"/>
          <p:cNvSpPr/>
          <p:nvPr/>
        </p:nvSpPr>
        <p:spPr>
          <a:xfrm>
            <a:off x="523280" y="5329709"/>
            <a:ext cx="2834991" cy="816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11</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・東京都</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神奈川県とともに、</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rPr>
              <a:t>大阪府の</a:t>
            </a:r>
            <a:r>
              <a:rPr lang="ja-JP" altLang="en-US" sz="1200" dirty="0">
                <a:solidFill>
                  <a:prstClr val="black"/>
                </a:solidFill>
                <a:ea typeface="ＭＳ ゴシック"/>
                <a:cs typeface="Times New Roman"/>
              </a:rPr>
              <a:t>人口</a:t>
            </a:r>
            <a:r>
              <a:rPr lang="ja-JP" altLang="en-US" sz="1200" dirty="0" smtClean="0">
                <a:solidFill>
                  <a:prstClr val="black"/>
                </a:solidFill>
                <a:ea typeface="ＭＳ ゴシック"/>
                <a:cs typeface="Times New Roman"/>
              </a:rPr>
              <a:t>の多さは全国</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第何位かを学ぶ。</a:t>
            </a:r>
            <a:endParaRPr lang="en-US" altLang="ja-JP" sz="1200" dirty="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391500" y="5329883"/>
            <a:ext cx="2820412"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11</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kern="100" dirty="0" smtClean="0">
                <a:solidFill>
                  <a:prstClr val="black"/>
                </a:solidFill>
                <a:latin typeface="Century"/>
                <a:ea typeface="ＭＳ ゴシック"/>
                <a:cs typeface="Times New Roman"/>
              </a:rPr>
              <a:t>知識</a:t>
            </a:r>
            <a:r>
              <a:rPr lang="ja-JP" altLang="en-US" sz="1200" kern="100" dirty="0">
                <a:solidFill>
                  <a:prstClr val="black"/>
                </a:solidFill>
                <a:latin typeface="Century"/>
                <a:ea typeface="ＭＳ ゴシック"/>
                <a:cs typeface="Times New Roman"/>
              </a:rPr>
              <a:t>を競うのではなく、日頃の</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生徒たちの感覚をもとにやり取り</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ができるように配慮する。</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352471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504825"/>
            <a:ext cx="4965700" cy="3725863"/>
          </a:xfrm>
        </p:spPr>
      </p:sp>
      <p:sp>
        <p:nvSpPr>
          <p:cNvPr id="3" name="ノート プレースホルダー 2"/>
          <p:cNvSpPr>
            <a:spLocks noGrp="1"/>
          </p:cNvSpPr>
          <p:nvPr>
            <p:ph type="body" idx="1"/>
          </p:nvPr>
        </p:nvSpPr>
        <p:spPr>
          <a:xfrm>
            <a:off x="681039" y="4609629"/>
            <a:ext cx="5445125" cy="4824536"/>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これ</a:t>
            </a:r>
            <a:r>
              <a:rPr lang="ja-JP" altLang="en-US" dirty="0">
                <a:solidFill>
                  <a:prstClr val="black"/>
                </a:solidFill>
              </a:rPr>
              <a:t>は、大阪府の人口の移り変わりをあらわしたグラフです。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昭和</a:t>
            </a:r>
            <a:r>
              <a:rPr lang="ja-JP" altLang="en-US" dirty="0">
                <a:solidFill>
                  <a:prstClr val="black"/>
                </a:solidFill>
              </a:rPr>
              <a:t>２０年から、昭和の終わり頃までは人口が増え続け、平成に入ってから</a:t>
            </a:r>
            <a:endParaRPr lang="en-US" altLang="ja-JP" dirty="0">
              <a:solidFill>
                <a:prstClr val="black"/>
              </a:solidFill>
            </a:endParaRPr>
          </a:p>
          <a:p>
            <a:pPr lvl="0"/>
            <a:r>
              <a:rPr lang="en-US" altLang="ja-JP" dirty="0">
                <a:solidFill>
                  <a:prstClr val="black"/>
                </a:solidFill>
              </a:rPr>
              <a:t> </a:t>
            </a:r>
            <a:r>
              <a:rPr lang="ja-JP" altLang="en-US" dirty="0">
                <a:solidFill>
                  <a:prstClr val="black"/>
                </a:solidFill>
              </a:rPr>
              <a:t>　   は、ほぼ横ばい状態になっていることがわかります。</a:t>
            </a:r>
            <a:r>
              <a:rPr lang="ja-JP" altLang="en-US" dirty="0" smtClean="0">
                <a:solidFill>
                  <a:prstClr val="black"/>
                </a:solidFill>
              </a:rPr>
              <a:t>平成２</a:t>
            </a:r>
            <a:r>
              <a:rPr lang="ja-JP" altLang="en-US" dirty="0">
                <a:solidFill>
                  <a:prstClr val="black"/>
                </a:solidFill>
              </a:rPr>
              <a:t>５</a:t>
            </a:r>
            <a:r>
              <a:rPr lang="ja-JP" altLang="en-US" dirty="0" smtClean="0">
                <a:solidFill>
                  <a:prstClr val="black"/>
                </a:solidFill>
              </a:rPr>
              <a:t>年</a:t>
            </a:r>
            <a:r>
              <a:rPr lang="ja-JP" altLang="en-US" dirty="0">
                <a:solidFill>
                  <a:prstClr val="black"/>
                </a:solidFill>
              </a:rPr>
              <a:t>の人口は</a:t>
            </a:r>
            <a:r>
              <a:rPr lang="ja-JP" altLang="en-US" dirty="0" smtClean="0">
                <a:solidFill>
                  <a:prstClr val="black"/>
                </a:solidFill>
              </a:rPr>
              <a:t>、</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約</a:t>
            </a:r>
            <a:r>
              <a:rPr lang="ja-JP" altLang="en-US" dirty="0">
                <a:solidFill>
                  <a:prstClr val="black"/>
                </a:solidFill>
              </a:rPr>
              <a:t>八百八十六万人です</a:t>
            </a:r>
            <a:r>
              <a:rPr lang="ja-JP" altLang="en-US" dirty="0" smtClean="0">
                <a:solidFill>
                  <a:prstClr val="black"/>
                </a:solidFill>
              </a:rPr>
              <a:t>。」</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12</a:t>
            </a:fld>
            <a:endParaRPr lang="ja-JP" altLang="en-US">
              <a:solidFill>
                <a:prstClr val="black"/>
              </a:solidFill>
            </a:endParaRPr>
          </a:p>
        </p:txBody>
      </p:sp>
      <p:sp>
        <p:nvSpPr>
          <p:cNvPr id="5" name="正方形/長方形 4"/>
          <p:cNvSpPr/>
          <p:nvPr/>
        </p:nvSpPr>
        <p:spPr>
          <a:xfrm>
            <a:off x="523280" y="4333457"/>
            <a:ext cx="5832648" cy="924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80" y="5329709"/>
            <a:ext cx="2841874"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・「大阪府の人口の移り変わり」の</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グラフを通して、現在の人口に</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ついても学ぶ。</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・グラフをかく際、題名、単位、</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基点（０）、出典の記入が</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欠かせないことを知る。</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398384" y="5329709"/>
            <a:ext cx="2957544"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12</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○戦後、昭和の終わりまでは人口が</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  増え続け、平成に入ってほぼ</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横ばい状態であることに言及する。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○ワークシート上で、</a:t>
            </a:r>
            <a:r>
              <a:rPr lang="ja-JP" altLang="en-US" sz="1200" dirty="0">
                <a:solidFill>
                  <a:prstClr val="black"/>
                </a:solidFill>
                <a:ea typeface="ＭＳ ゴシック"/>
                <a:cs typeface="Times New Roman"/>
              </a:rPr>
              <a:t>題名、単位、</a:t>
            </a:r>
            <a:endParaRPr lang="en-US" altLang="ja-JP" sz="1200" dirty="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ja-JP" altLang="en-US" sz="1200" dirty="0">
                <a:solidFill>
                  <a:prstClr val="black"/>
                </a:solidFill>
                <a:ea typeface="ＭＳ ゴシック"/>
                <a:cs typeface="Times New Roman"/>
              </a:rPr>
              <a:t>基点（０）、</a:t>
            </a:r>
            <a:r>
              <a:rPr lang="ja-JP" altLang="en-US" sz="1200" dirty="0" smtClean="0">
                <a:solidFill>
                  <a:prstClr val="black"/>
                </a:solidFill>
                <a:ea typeface="ＭＳ ゴシック"/>
                <a:cs typeface="Times New Roman"/>
              </a:rPr>
              <a:t>出典を赤で囲んで</a:t>
            </a:r>
            <a:endParaRPr lang="en-US" altLang="ja-JP" sz="1200" dirty="0" smtClean="0">
              <a:solidFill>
                <a:prstClr val="black"/>
              </a:solidFill>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      おく</a:t>
            </a:r>
            <a:r>
              <a:rPr lang="ja-JP" altLang="en-US" sz="1200" kern="100" dirty="0">
                <a:solidFill>
                  <a:prstClr val="black"/>
                </a:solidFill>
                <a:latin typeface="Century"/>
                <a:ea typeface="ＭＳ ゴシック"/>
                <a:cs typeface="Times New Roman"/>
              </a:rPr>
              <a:t>よう</a:t>
            </a:r>
            <a:r>
              <a:rPr lang="ja-JP" altLang="en-US" sz="1200" kern="100" dirty="0" smtClean="0">
                <a:solidFill>
                  <a:prstClr val="black"/>
                </a:solidFill>
                <a:latin typeface="Century"/>
                <a:ea typeface="ＭＳ ゴシック"/>
                <a:cs typeface="Times New Roman"/>
              </a:rPr>
              <a:t>に助言する。</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96215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144463"/>
            <a:ext cx="4224337" cy="3168650"/>
          </a:xfrm>
        </p:spPr>
      </p:sp>
      <p:sp>
        <p:nvSpPr>
          <p:cNvPr id="3" name="ノート プレースホルダー 2"/>
          <p:cNvSpPr>
            <a:spLocks noGrp="1"/>
          </p:cNvSpPr>
          <p:nvPr>
            <p:ph type="body" idx="1"/>
          </p:nvPr>
        </p:nvSpPr>
        <p:spPr>
          <a:xfrm>
            <a:off x="530759" y="4393605"/>
            <a:ext cx="5825168" cy="5040560"/>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a:solidFill>
                  <a:prstClr val="black"/>
                </a:solidFill>
              </a:rPr>
              <a:t>Ｔ：「</a:t>
            </a:r>
            <a:r>
              <a:rPr lang="ja-JP" altLang="en-US" sz="1100" dirty="0" smtClean="0">
                <a:solidFill>
                  <a:prstClr val="black"/>
                </a:solidFill>
                <a:latin typeface="+mn-ea"/>
              </a:rPr>
              <a:t>大阪府</a:t>
            </a:r>
            <a:r>
              <a:rPr lang="ja-JP" altLang="en-US" sz="1100" dirty="0">
                <a:solidFill>
                  <a:prstClr val="black"/>
                </a:solidFill>
                <a:latin typeface="+mn-ea"/>
              </a:rPr>
              <a:t>の人口について、もう少し詳しくグラフで見ていくことにしましょう</a:t>
            </a:r>
            <a:r>
              <a:rPr lang="ja-JP" altLang="en-US" sz="1100" dirty="0" smtClean="0">
                <a:solidFill>
                  <a:prstClr val="black"/>
                </a:solidFill>
                <a:latin typeface="+mn-ea"/>
              </a:rPr>
              <a:t>。</a:t>
            </a:r>
            <a:endParaRPr lang="en-US" altLang="ja-JP" sz="1100" dirty="0">
              <a:solidFill>
                <a:prstClr val="black"/>
              </a:solidFill>
              <a:latin typeface="+mn-ea"/>
            </a:endParaRPr>
          </a:p>
          <a:p>
            <a:pPr lvl="0"/>
            <a:r>
              <a:rPr lang="ja-JP" altLang="en-US" sz="1100" dirty="0" smtClean="0">
                <a:solidFill>
                  <a:prstClr val="black"/>
                </a:solidFill>
                <a:latin typeface="+mn-ea"/>
              </a:rPr>
              <a:t>    皆さん</a:t>
            </a:r>
            <a:r>
              <a:rPr lang="ja-JP" altLang="en-US" sz="1100" dirty="0">
                <a:solidFill>
                  <a:prstClr val="black"/>
                </a:solidFill>
                <a:latin typeface="+mn-ea"/>
              </a:rPr>
              <a:t>は、２種類のグラフを一つに表したものを見たことがあると思います。</a:t>
            </a:r>
            <a:endParaRPr lang="en-US" altLang="ja-JP" sz="1100" dirty="0">
              <a:solidFill>
                <a:prstClr val="black"/>
              </a:solidFill>
              <a:latin typeface="+mn-ea"/>
            </a:endParaRPr>
          </a:p>
          <a:p>
            <a:pPr lvl="0"/>
            <a:r>
              <a:rPr lang="ja-JP" altLang="en-US" sz="1100" dirty="0" smtClean="0">
                <a:solidFill>
                  <a:prstClr val="black"/>
                </a:solidFill>
                <a:latin typeface="+mn-ea"/>
              </a:rPr>
              <a:t>    まず</a:t>
            </a:r>
            <a:r>
              <a:rPr lang="ja-JP" altLang="en-US" sz="1100" dirty="0">
                <a:solidFill>
                  <a:prstClr val="black"/>
                </a:solidFill>
                <a:latin typeface="+mn-ea"/>
              </a:rPr>
              <a:t>、大阪府の出生数：生まれてきた人の数を、黄色い棒で表します。</a:t>
            </a:r>
            <a:endParaRPr lang="en-US" altLang="ja-JP" sz="1100" dirty="0">
              <a:solidFill>
                <a:prstClr val="black"/>
              </a:solidFill>
              <a:latin typeface="+mn-ea"/>
            </a:endParaRPr>
          </a:p>
          <a:p>
            <a:pPr lvl="0"/>
            <a:r>
              <a:rPr lang="ja-JP" altLang="en-US" sz="1100" dirty="0" smtClean="0">
                <a:solidFill>
                  <a:prstClr val="black"/>
                </a:solidFill>
                <a:latin typeface="+mn-ea"/>
              </a:rPr>
              <a:t>    次</a:t>
            </a:r>
            <a:r>
              <a:rPr lang="ja-JP" altLang="en-US" sz="1100" dirty="0">
                <a:solidFill>
                  <a:prstClr val="black"/>
                </a:solidFill>
                <a:latin typeface="+mn-ea"/>
              </a:rPr>
              <a:t>に、死亡数：亡くなった人の数を、青い棒で表します。</a:t>
            </a:r>
            <a:endParaRPr lang="en-US" altLang="ja-JP" sz="1100" dirty="0">
              <a:solidFill>
                <a:prstClr val="black"/>
              </a:solidFill>
              <a:latin typeface="+mn-ea"/>
            </a:endParaRPr>
          </a:p>
          <a:p>
            <a:pPr lvl="0"/>
            <a:r>
              <a:rPr lang="ja-JP" altLang="en-US" sz="1100" dirty="0">
                <a:solidFill>
                  <a:prstClr val="black"/>
                </a:solidFill>
                <a:latin typeface="+mn-ea"/>
              </a:rPr>
              <a:t>　 </a:t>
            </a:r>
            <a:r>
              <a:rPr lang="ja-JP" altLang="en-US" sz="1100" dirty="0" smtClean="0">
                <a:solidFill>
                  <a:prstClr val="black"/>
                </a:solidFill>
                <a:latin typeface="+mn-ea"/>
              </a:rPr>
              <a:t> ２</a:t>
            </a:r>
            <a:r>
              <a:rPr lang="ja-JP" altLang="en-US" sz="1100" dirty="0">
                <a:solidFill>
                  <a:prstClr val="black"/>
                </a:solidFill>
                <a:latin typeface="+mn-ea"/>
              </a:rPr>
              <a:t>種類のグラフを一つに表しているので、空いているところに、黄色い棒が出生数、</a:t>
            </a:r>
            <a:endParaRPr lang="en-US" altLang="ja-JP" sz="1100" dirty="0">
              <a:solidFill>
                <a:prstClr val="black"/>
              </a:solidFill>
              <a:latin typeface="+mn-ea"/>
            </a:endParaRPr>
          </a:p>
          <a:p>
            <a:pPr lvl="0"/>
            <a:r>
              <a:rPr lang="ja-JP" altLang="en-US" sz="1100" dirty="0" smtClean="0">
                <a:solidFill>
                  <a:prstClr val="black"/>
                </a:solidFill>
                <a:latin typeface="+mn-ea"/>
              </a:rPr>
              <a:t>    青い</a:t>
            </a:r>
            <a:r>
              <a:rPr lang="ja-JP" altLang="en-US" sz="1100" dirty="0">
                <a:solidFill>
                  <a:prstClr val="black"/>
                </a:solidFill>
                <a:latin typeface="+mn-ea"/>
              </a:rPr>
              <a:t>棒が死亡数だということがわかるように示しておく必要があります。このように</a:t>
            </a:r>
            <a:endParaRPr lang="en-US" altLang="ja-JP" sz="1100" dirty="0">
              <a:solidFill>
                <a:prstClr val="black"/>
              </a:solidFill>
              <a:latin typeface="+mn-ea"/>
            </a:endParaRPr>
          </a:p>
          <a:p>
            <a:pPr lvl="0"/>
            <a:r>
              <a:rPr lang="ja-JP" altLang="en-US" sz="1100" dirty="0" smtClean="0">
                <a:solidFill>
                  <a:prstClr val="black"/>
                </a:solidFill>
                <a:latin typeface="+mn-ea"/>
              </a:rPr>
              <a:t>    示した</a:t>
            </a:r>
            <a:r>
              <a:rPr lang="ja-JP" altLang="en-US" sz="1100" dirty="0">
                <a:solidFill>
                  <a:prstClr val="black"/>
                </a:solidFill>
                <a:latin typeface="+mn-ea"/>
              </a:rPr>
              <a:t>ものをこう（凡例）呼んでいるのですが、なんと読むか分かる人、いますか</a:t>
            </a:r>
            <a:r>
              <a:rPr lang="ja-JP" altLang="en-US" sz="1100" dirty="0" smtClean="0">
                <a:solidFill>
                  <a:prstClr val="black"/>
                </a:solidFill>
                <a:latin typeface="+mn-ea"/>
              </a:rPr>
              <a:t>？</a:t>
            </a:r>
            <a:r>
              <a:rPr lang="ja-JP" altLang="en-US" sz="1100" dirty="0">
                <a:solidFill>
                  <a:prstClr val="black"/>
                </a:solidFill>
                <a:latin typeface="+mn-ea"/>
              </a:rPr>
              <a:t>」</a:t>
            </a:r>
            <a:endParaRPr lang="en-US" altLang="ja-JP" sz="1100" dirty="0">
              <a:solidFill>
                <a:prstClr val="black"/>
              </a:solidFill>
              <a:latin typeface="+mn-ea"/>
            </a:endParaRPr>
          </a:p>
          <a:p>
            <a:pPr lvl="0"/>
            <a:endParaRPr lang="en-US" altLang="ja-JP" sz="1100" dirty="0" smtClean="0">
              <a:solidFill>
                <a:prstClr val="black"/>
              </a:solidFill>
              <a:latin typeface="+mn-ea"/>
            </a:endParaRPr>
          </a:p>
          <a:p>
            <a:pPr lvl="0"/>
            <a:r>
              <a:rPr lang="en-US" altLang="ja-JP" sz="1100" dirty="0" smtClean="0">
                <a:solidFill>
                  <a:prstClr val="black"/>
                </a:solidFill>
                <a:latin typeface="+mn-ea"/>
              </a:rPr>
              <a:t>※</a:t>
            </a:r>
            <a:r>
              <a:rPr lang="ja-JP" altLang="en-US" sz="1100" dirty="0" smtClean="0">
                <a:solidFill>
                  <a:prstClr val="black"/>
                </a:solidFill>
                <a:latin typeface="+mn-ea"/>
              </a:rPr>
              <a:t>生徒</a:t>
            </a:r>
            <a:r>
              <a:rPr lang="ja-JP" altLang="en-US" sz="1100" dirty="0">
                <a:solidFill>
                  <a:prstClr val="black"/>
                </a:solidFill>
                <a:latin typeface="+mn-ea"/>
              </a:rPr>
              <a:t>の</a:t>
            </a:r>
            <a:r>
              <a:rPr lang="ja-JP" altLang="en-US" sz="1100" dirty="0" smtClean="0">
                <a:solidFill>
                  <a:prstClr val="black"/>
                </a:solidFill>
                <a:latin typeface="+mn-ea"/>
              </a:rPr>
              <a:t>発言例：「</a:t>
            </a:r>
            <a:r>
              <a:rPr lang="ja-JP" altLang="en-US" sz="1100" dirty="0">
                <a:solidFill>
                  <a:prstClr val="black"/>
                </a:solidFill>
                <a:latin typeface="+mn-ea"/>
              </a:rPr>
              <a:t>ぼんれい</a:t>
            </a:r>
            <a:r>
              <a:rPr lang="ja-JP" altLang="en-US" sz="1100" dirty="0" smtClean="0">
                <a:solidFill>
                  <a:prstClr val="black"/>
                </a:solidFill>
                <a:latin typeface="+mn-ea"/>
              </a:rPr>
              <a:t>」「</a:t>
            </a:r>
            <a:r>
              <a:rPr lang="ja-JP" altLang="en-US" sz="1100" dirty="0">
                <a:solidFill>
                  <a:prstClr val="black"/>
                </a:solidFill>
                <a:latin typeface="+mn-ea"/>
              </a:rPr>
              <a:t>はんれい」等</a:t>
            </a:r>
            <a:endParaRPr lang="en-US" altLang="ja-JP" sz="1100" dirty="0">
              <a:solidFill>
                <a:prstClr val="black"/>
              </a:solidFill>
              <a:latin typeface="+mn-ea"/>
            </a:endParaRPr>
          </a:p>
          <a:p>
            <a:pPr lvl="0"/>
            <a:endParaRPr lang="en-US" altLang="ja-JP" sz="1100" dirty="0">
              <a:solidFill>
                <a:prstClr val="black"/>
              </a:solidFill>
              <a:latin typeface="+mn-ea"/>
            </a:endParaRPr>
          </a:p>
          <a:p>
            <a:pPr lvl="0"/>
            <a:r>
              <a:rPr lang="ja-JP" altLang="en-US" sz="1100" dirty="0">
                <a:solidFill>
                  <a:prstClr val="black"/>
                </a:solidFill>
              </a:rPr>
              <a:t>Ｔ：「</a:t>
            </a:r>
            <a:r>
              <a:rPr lang="ja-JP" altLang="en-US" sz="1100" dirty="0" smtClean="0">
                <a:solidFill>
                  <a:prstClr val="black"/>
                </a:solidFill>
                <a:latin typeface="+mn-ea"/>
              </a:rPr>
              <a:t>大人</a:t>
            </a:r>
            <a:r>
              <a:rPr lang="ja-JP" altLang="en-US" sz="1100" dirty="0">
                <a:solidFill>
                  <a:prstClr val="black"/>
                </a:solidFill>
                <a:latin typeface="+mn-ea"/>
              </a:rPr>
              <a:t>の中にも、これ</a:t>
            </a:r>
            <a:r>
              <a:rPr lang="ja-JP" altLang="en-US" sz="1100" dirty="0" smtClean="0">
                <a:solidFill>
                  <a:prstClr val="black"/>
                </a:solidFill>
                <a:latin typeface="+mn-ea"/>
              </a:rPr>
              <a:t>を</a:t>
            </a:r>
            <a:r>
              <a:rPr lang="en-US" altLang="ja-JP" sz="1100" dirty="0" smtClean="0">
                <a:solidFill>
                  <a:prstClr val="black"/>
                </a:solidFill>
                <a:latin typeface="+mn-ea"/>
              </a:rPr>
              <a:t>『</a:t>
            </a:r>
            <a:r>
              <a:rPr lang="ja-JP" altLang="en-US" sz="1100" dirty="0" smtClean="0">
                <a:solidFill>
                  <a:prstClr val="black"/>
                </a:solidFill>
                <a:latin typeface="+mn-ea"/>
              </a:rPr>
              <a:t>ぼん</a:t>
            </a:r>
            <a:r>
              <a:rPr lang="ja-JP" altLang="en-US" sz="1100" dirty="0" err="1" smtClean="0">
                <a:solidFill>
                  <a:prstClr val="black"/>
                </a:solidFill>
                <a:latin typeface="+mn-ea"/>
              </a:rPr>
              <a:t>れい</a:t>
            </a:r>
            <a:r>
              <a:rPr lang="en-US" altLang="ja-JP" sz="1100" dirty="0" smtClean="0">
                <a:solidFill>
                  <a:prstClr val="black"/>
                </a:solidFill>
                <a:latin typeface="+mn-ea"/>
              </a:rPr>
              <a:t>』</a:t>
            </a:r>
            <a:r>
              <a:rPr lang="ja-JP" altLang="en-US" sz="1100" dirty="0" smtClean="0">
                <a:solidFill>
                  <a:prstClr val="black"/>
                </a:solidFill>
                <a:latin typeface="+mn-ea"/>
              </a:rPr>
              <a:t>と</a:t>
            </a:r>
            <a:r>
              <a:rPr lang="ja-JP" altLang="en-US" sz="1100" dirty="0">
                <a:solidFill>
                  <a:prstClr val="black"/>
                </a:solidFill>
                <a:latin typeface="+mn-ea"/>
              </a:rPr>
              <a:t>読んでいる</a:t>
            </a:r>
            <a:r>
              <a:rPr lang="ja-JP" altLang="en-US" sz="1100" dirty="0" smtClean="0">
                <a:solidFill>
                  <a:prstClr val="black"/>
                </a:solidFill>
                <a:latin typeface="+mn-ea"/>
              </a:rPr>
              <a:t>人がたくさんいるのですが</a:t>
            </a:r>
            <a:r>
              <a:rPr lang="ja-JP" altLang="en-US" sz="1100" dirty="0">
                <a:solidFill>
                  <a:prstClr val="black"/>
                </a:solidFill>
                <a:latin typeface="+mn-ea"/>
              </a:rPr>
              <a:t>、正しく</a:t>
            </a:r>
            <a:r>
              <a:rPr lang="ja-JP" altLang="en-US" sz="1100" dirty="0" smtClean="0">
                <a:solidFill>
                  <a:prstClr val="black"/>
                </a:solidFill>
                <a:latin typeface="+mn-ea"/>
              </a:rPr>
              <a:t>は</a:t>
            </a:r>
            <a:endParaRPr lang="en-US" altLang="ja-JP" sz="1100" dirty="0" smtClean="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err="1" smtClean="0">
                <a:solidFill>
                  <a:prstClr val="black"/>
                </a:solidFill>
                <a:latin typeface="+mn-ea"/>
              </a:rPr>
              <a:t>はんれい</a:t>
            </a:r>
            <a:r>
              <a:rPr lang="en-US" altLang="ja-JP" sz="1100" dirty="0" smtClean="0">
                <a:solidFill>
                  <a:prstClr val="black"/>
                </a:solidFill>
                <a:latin typeface="+mn-ea"/>
              </a:rPr>
              <a:t>』</a:t>
            </a:r>
            <a:r>
              <a:rPr lang="ja-JP" altLang="en-US" sz="1100" dirty="0" smtClean="0">
                <a:solidFill>
                  <a:prstClr val="black"/>
                </a:solidFill>
                <a:latin typeface="+mn-ea"/>
              </a:rPr>
              <a:t>と読みます。ワークシートに読み仮名を書き込みましょう。この機会を生かして、</a:t>
            </a:r>
            <a:endParaRPr lang="en-US" altLang="ja-JP" sz="1100" dirty="0" smtClean="0">
              <a:solidFill>
                <a:prstClr val="black"/>
              </a:solidFill>
              <a:latin typeface="+mn-ea"/>
            </a:endParaRPr>
          </a:p>
          <a:p>
            <a:pPr lvl="0"/>
            <a:r>
              <a:rPr lang="ja-JP" altLang="en-US" sz="1100" dirty="0">
                <a:solidFill>
                  <a:prstClr val="black"/>
                </a:solidFill>
                <a:latin typeface="+mn-ea"/>
              </a:rPr>
              <a:t>　</a:t>
            </a:r>
            <a:r>
              <a:rPr lang="ja-JP" altLang="en-US" sz="1100" dirty="0" smtClean="0">
                <a:solidFill>
                  <a:prstClr val="black"/>
                </a:solidFill>
                <a:latin typeface="+mn-ea"/>
              </a:rPr>
              <a:t>   印象</a:t>
            </a:r>
            <a:r>
              <a:rPr lang="ja-JP" altLang="en-US" sz="1100" dirty="0">
                <a:solidFill>
                  <a:prstClr val="black"/>
                </a:solidFill>
                <a:latin typeface="+mn-ea"/>
              </a:rPr>
              <a:t>に残しておいてくださいね</a:t>
            </a:r>
            <a:r>
              <a:rPr lang="ja-JP" altLang="en-US" sz="1100" dirty="0" smtClean="0">
                <a:solidFill>
                  <a:prstClr val="black"/>
                </a:solidFill>
                <a:latin typeface="+mn-ea"/>
              </a:rPr>
              <a:t>。</a:t>
            </a:r>
            <a:r>
              <a:rPr lang="ja-JP" altLang="en-US" sz="1100" dirty="0">
                <a:solidFill>
                  <a:prstClr val="black"/>
                </a:solidFill>
                <a:latin typeface="+mn-ea"/>
              </a:rPr>
              <a:t>」</a:t>
            </a:r>
            <a:endParaRPr lang="en-US" altLang="ja-JP" sz="1100" dirty="0">
              <a:solidFill>
                <a:prstClr val="black"/>
              </a:solidFill>
              <a:latin typeface="+mn-ea"/>
            </a:endParaRPr>
          </a:p>
          <a:p>
            <a:pPr lvl="0"/>
            <a:endParaRPr lang="en-US" altLang="ja-JP" dirty="0">
              <a:solidFill>
                <a:prstClr val="black"/>
              </a:solidFill>
            </a:endParaRPr>
          </a:p>
          <a:p>
            <a:pPr lvl="0"/>
            <a:r>
              <a:rPr lang="ja-JP" altLang="en-US" sz="1100" dirty="0">
                <a:solidFill>
                  <a:prstClr val="black"/>
                </a:solidFill>
              </a:rPr>
              <a:t>Ｔ：「</a:t>
            </a:r>
            <a:r>
              <a:rPr lang="ja-JP" altLang="en-US" sz="1100" dirty="0" smtClean="0">
                <a:solidFill>
                  <a:prstClr val="black"/>
                </a:solidFill>
                <a:latin typeface="+mn-ea"/>
              </a:rPr>
              <a:t>大阪府</a:t>
            </a:r>
            <a:r>
              <a:rPr lang="ja-JP" altLang="en-US" sz="1100" dirty="0">
                <a:solidFill>
                  <a:prstClr val="black"/>
                </a:solidFill>
                <a:latin typeface="+mn-ea"/>
              </a:rPr>
              <a:t>の出生数は、全体の傾向としては減っている一方、死亡数は増えていて</a:t>
            </a:r>
            <a:r>
              <a:rPr lang="ja-JP" altLang="en-US" sz="1100" dirty="0" smtClean="0">
                <a:solidFill>
                  <a:prstClr val="black"/>
                </a:solidFill>
                <a:latin typeface="+mn-ea"/>
              </a:rPr>
              <a:t>、</a:t>
            </a:r>
            <a:endParaRPr lang="en-US" altLang="ja-JP" sz="1100" dirty="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smtClean="0">
                <a:solidFill>
                  <a:prstClr val="black"/>
                </a:solidFill>
                <a:latin typeface="+mn-ea"/>
              </a:rPr>
              <a:t>平成</a:t>
            </a:r>
            <a:r>
              <a:rPr lang="ja-JP" altLang="en-US" sz="1100" dirty="0">
                <a:solidFill>
                  <a:prstClr val="black"/>
                </a:solidFill>
                <a:latin typeface="+mn-ea"/>
              </a:rPr>
              <a:t>２２年頃を境に逆転しています</a:t>
            </a:r>
            <a:r>
              <a:rPr lang="ja-JP" altLang="en-US" sz="1100" dirty="0" smtClean="0">
                <a:solidFill>
                  <a:prstClr val="black"/>
                </a:solidFill>
                <a:latin typeface="+mn-ea"/>
              </a:rPr>
              <a:t>。出生数</a:t>
            </a:r>
            <a:r>
              <a:rPr lang="ja-JP" altLang="en-US" sz="1100" dirty="0">
                <a:solidFill>
                  <a:prstClr val="black"/>
                </a:solidFill>
                <a:latin typeface="+mn-ea"/>
              </a:rPr>
              <a:t>と死亡数の差</a:t>
            </a:r>
            <a:r>
              <a:rPr lang="ja-JP" altLang="en-US" sz="1100" dirty="0" smtClean="0">
                <a:solidFill>
                  <a:prstClr val="black"/>
                </a:solidFill>
                <a:latin typeface="+mn-ea"/>
              </a:rPr>
              <a:t>を</a:t>
            </a:r>
            <a:r>
              <a:rPr lang="en-US" altLang="ja-JP" sz="1100" dirty="0" smtClean="0">
                <a:solidFill>
                  <a:prstClr val="black"/>
                </a:solidFill>
                <a:latin typeface="+mn-ea"/>
              </a:rPr>
              <a:t>『</a:t>
            </a:r>
            <a:r>
              <a:rPr lang="ja-JP" altLang="en-US" sz="1100" dirty="0" smtClean="0">
                <a:solidFill>
                  <a:prstClr val="black"/>
                </a:solidFill>
                <a:latin typeface="+mn-ea"/>
              </a:rPr>
              <a:t>自然増減数</a:t>
            </a:r>
            <a:r>
              <a:rPr lang="en-US" altLang="ja-JP" sz="1100" dirty="0" smtClean="0">
                <a:solidFill>
                  <a:prstClr val="black"/>
                </a:solidFill>
                <a:latin typeface="+mn-ea"/>
              </a:rPr>
              <a:t>』</a:t>
            </a:r>
            <a:r>
              <a:rPr lang="ja-JP" altLang="en-US" sz="1100" dirty="0" smtClean="0">
                <a:solidFill>
                  <a:prstClr val="black"/>
                </a:solidFill>
                <a:latin typeface="+mn-ea"/>
              </a:rPr>
              <a:t>と</a:t>
            </a:r>
            <a:r>
              <a:rPr lang="ja-JP" altLang="en-US" sz="1100" dirty="0">
                <a:solidFill>
                  <a:prstClr val="black"/>
                </a:solidFill>
                <a:latin typeface="+mn-ea"/>
              </a:rPr>
              <a:t>いいます。</a:t>
            </a:r>
            <a:endParaRPr lang="en-US" altLang="ja-JP" sz="1100" dirty="0">
              <a:solidFill>
                <a:prstClr val="black"/>
              </a:solidFill>
              <a:latin typeface="+mn-ea"/>
            </a:endParaRPr>
          </a:p>
          <a:p>
            <a:pPr lvl="0"/>
            <a:r>
              <a:rPr lang="ja-JP" altLang="en-US" sz="1100" dirty="0" smtClean="0">
                <a:solidFill>
                  <a:prstClr val="black"/>
                </a:solidFill>
                <a:latin typeface="+mn-ea"/>
              </a:rPr>
              <a:t>    この</a:t>
            </a:r>
            <a:r>
              <a:rPr lang="ja-JP" altLang="en-US" sz="1100" dirty="0">
                <a:solidFill>
                  <a:prstClr val="black"/>
                </a:solidFill>
                <a:latin typeface="+mn-ea"/>
              </a:rPr>
              <a:t>、赤で囲んだところは、出生数が死亡数を上回っているので</a:t>
            </a:r>
            <a:r>
              <a:rPr lang="ja-JP" altLang="en-US" sz="1100" dirty="0" smtClean="0">
                <a:solidFill>
                  <a:prstClr val="black"/>
                </a:solidFill>
                <a:latin typeface="+mn-ea"/>
              </a:rPr>
              <a:t>、</a:t>
            </a:r>
            <a:r>
              <a:rPr lang="en-US" altLang="ja-JP" sz="1100" dirty="0" smtClean="0">
                <a:solidFill>
                  <a:prstClr val="black"/>
                </a:solidFill>
                <a:latin typeface="+mn-ea"/>
              </a:rPr>
              <a:t>『</a:t>
            </a:r>
            <a:r>
              <a:rPr lang="ja-JP" altLang="en-US" sz="1100" dirty="0" smtClean="0">
                <a:solidFill>
                  <a:prstClr val="black"/>
                </a:solidFill>
                <a:latin typeface="+mn-ea"/>
              </a:rPr>
              <a:t>自然増</a:t>
            </a:r>
            <a:r>
              <a:rPr lang="en-US" altLang="ja-JP" sz="1100" dirty="0" smtClean="0">
                <a:solidFill>
                  <a:prstClr val="black"/>
                </a:solidFill>
                <a:latin typeface="+mn-ea"/>
              </a:rPr>
              <a:t>』</a:t>
            </a:r>
            <a:r>
              <a:rPr lang="ja-JP" altLang="en-US" sz="1100" dirty="0" smtClean="0">
                <a:solidFill>
                  <a:prstClr val="black"/>
                </a:solidFill>
                <a:latin typeface="+mn-ea"/>
              </a:rPr>
              <a:t>の</a:t>
            </a:r>
            <a:r>
              <a:rPr lang="ja-JP" altLang="en-US" sz="1100" dirty="0">
                <a:solidFill>
                  <a:prstClr val="black"/>
                </a:solidFill>
                <a:latin typeface="+mn-ea"/>
              </a:rPr>
              <a:t>状態</a:t>
            </a:r>
            <a:r>
              <a:rPr lang="ja-JP" altLang="en-US" sz="1100" dirty="0" smtClean="0">
                <a:solidFill>
                  <a:prstClr val="black"/>
                </a:solidFill>
                <a:latin typeface="+mn-ea"/>
              </a:rPr>
              <a:t>に</a:t>
            </a:r>
            <a:endParaRPr lang="en-US" altLang="ja-JP" sz="1100" dirty="0" smtClean="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smtClean="0">
                <a:solidFill>
                  <a:prstClr val="black"/>
                </a:solidFill>
                <a:latin typeface="+mn-ea"/>
              </a:rPr>
              <a:t>ある</a:t>
            </a:r>
            <a:r>
              <a:rPr lang="ja-JP" altLang="en-US" sz="1100" dirty="0">
                <a:solidFill>
                  <a:prstClr val="black"/>
                </a:solidFill>
                <a:latin typeface="+mn-ea"/>
              </a:rPr>
              <a:t>といえます。逆に、青で囲んだところは、死亡数が出生数を上回っているので</a:t>
            </a:r>
            <a:r>
              <a:rPr lang="ja-JP" altLang="en-US" sz="1100" dirty="0" smtClean="0">
                <a:solidFill>
                  <a:prstClr val="black"/>
                </a:solidFill>
                <a:latin typeface="+mn-ea"/>
              </a:rPr>
              <a:t>、</a:t>
            </a:r>
            <a:endParaRPr lang="en-US" altLang="ja-JP" sz="1100" dirty="0" smtClean="0">
              <a:solidFill>
                <a:prstClr val="black"/>
              </a:solidFill>
              <a:latin typeface="+mn-ea"/>
            </a:endParaRPr>
          </a:p>
          <a:p>
            <a:pPr lvl="0"/>
            <a:r>
              <a:rPr lang="en-US" altLang="ja-JP" sz="1100" dirty="0">
                <a:solidFill>
                  <a:prstClr val="black"/>
                </a:solidFill>
                <a:latin typeface="+mn-ea"/>
              </a:rPr>
              <a:t> </a:t>
            </a:r>
            <a:r>
              <a:rPr lang="en-US" altLang="ja-JP" sz="1100" dirty="0" smtClean="0">
                <a:solidFill>
                  <a:prstClr val="black"/>
                </a:solidFill>
                <a:latin typeface="+mn-ea"/>
              </a:rPr>
              <a:t>   『</a:t>
            </a:r>
            <a:r>
              <a:rPr lang="ja-JP" altLang="en-US" sz="1100" dirty="0" smtClean="0">
                <a:solidFill>
                  <a:prstClr val="black"/>
                </a:solidFill>
                <a:latin typeface="+mn-ea"/>
              </a:rPr>
              <a:t>自然減</a:t>
            </a:r>
            <a:r>
              <a:rPr lang="en-US" altLang="ja-JP" sz="1100" dirty="0" smtClean="0">
                <a:solidFill>
                  <a:prstClr val="black"/>
                </a:solidFill>
                <a:latin typeface="+mn-ea"/>
              </a:rPr>
              <a:t>』</a:t>
            </a:r>
            <a:r>
              <a:rPr lang="ja-JP" altLang="en-US" sz="1100" dirty="0" smtClean="0">
                <a:solidFill>
                  <a:prstClr val="black"/>
                </a:solidFill>
                <a:latin typeface="+mn-ea"/>
              </a:rPr>
              <a:t>の</a:t>
            </a:r>
            <a:r>
              <a:rPr lang="ja-JP" altLang="en-US" sz="1100" dirty="0">
                <a:solidFill>
                  <a:prstClr val="black"/>
                </a:solidFill>
                <a:latin typeface="+mn-ea"/>
              </a:rPr>
              <a:t>状態にあるといえます。</a:t>
            </a:r>
            <a:endParaRPr lang="en-US" altLang="ja-JP" sz="1100" dirty="0">
              <a:solidFill>
                <a:prstClr val="black"/>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13</a:t>
            </a:fld>
            <a:endParaRPr lang="ja-JP" altLang="en-US">
              <a:solidFill>
                <a:prstClr val="black"/>
              </a:solidFill>
            </a:endParaRPr>
          </a:p>
        </p:txBody>
      </p:sp>
      <p:sp>
        <p:nvSpPr>
          <p:cNvPr id="5" name="正方形/長方形 4"/>
          <p:cNvSpPr/>
          <p:nvPr/>
        </p:nvSpPr>
        <p:spPr>
          <a:xfrm>
            <a:off x="530759" y="3385493"/>
            <a:ext cx="5832647"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13</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13369" y="4321597"/>
            <a:ext cx="2829917"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13</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・二つのグラフを一つに表している</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en-US" altLang="ja-JP"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例を基に、「凡例」の示し方を</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知る。</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・出生数と死亡数との関係で、</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大阪府の人口は「自然増」から</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「自然減」に転じていることを</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学ぶ。</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02977" y="4320576"/>
            <a:ext cx="2952950"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ea typeface="ＭＳ ゴシック"/>
                <a:cs typeface="Times New Roman"/>
              </a:rPr>
              <a:t>【</a:t>
            </a:r>
            <a:r>
              <a:rPr lang="ja-JP" altLang="ja-JP" sz="1200" dirty="0" smtClean="0">
                <a:solidFill>
                  <a:prstClr val="black"/>
                </a:solidFill>
                <a:ea typeface="ＭＳ ゴシック"/>
                <a:cs typeface="Times New Roman"/>
              </a:rPr>
              <a:t>指 導 </a:t>
            </a:r>
            <a:r>
              <a:rPr lang="ja-JP" altLang="en-US" sz="1200" dirty="0" smtClean="0">
                <a:solidFill>
                  <a:prstClr val="black"/>
                </a:solidFill>
                <a:ea typeface="ＭＳ ゴシック"/>
                <a:cs typeface="Times New Roman"/>
              </a:rPr>
              <a:t>上の</a:t>
            </a:r>
            <a:r>
              <a:rPr lang="ja-JP" altLang="ja-JP" sz="1200" dirty="0" smtClean="0">
                <a:solidFill>
                  <a:prstClr val="black"/>
                </a:solidFill>
                <a:ea typeface="ＭＳ ゴシック"/>
                <a:cs typeface="Times New Roman"/>
              </a:rPr>
              <a:t>留 意 点</a:t>
            </a:r>
            <a:r>
              <a:rPr lang="en-US" altLang="ja-JP" sz="1200" dirty="0" smtClean="0">
                <a:solidFill>
                  <a:prstClr val="black"/>
                </a:solidFill>
                <a:ea typeface="ＭＳ ゴシック"/>
                <a:cs typeface="Times New Roman"/>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13</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○大阪府の人口に</a:t>
            </a:r>
            <a:r>
              <a:rPr lang="ja-JP" altLang="en-US" sz="1200" kern="100" dirty="0">
                <a:solidFill>
                  <a:schemeClr val="tx1"/>
                </a:solidFill>
                <a:latin typeface="Century"/>
                <a:ea typeface="ＭＳ ゴシック"/>
                <a:cs typeface="Times New Roman"/>
              </a:rPr>
              <a:t>関連</a:t>
            </a:r>
            <a:r>
              <a:rPr lang="ja-JP" altLang="en-US" sz="1200" kern="100" dirty="0" smtClean="0">
                <a:solidFill>
                  <a:schemeClr val="tx1"/>
                </a:solidFill>
                <a:latin typeface="Century"/>
                <a:ea typeface="ＭＳ ゴシック"/>
                <a:cs typeface="Times New Roman"/>
              </a:rPr>
              <a:t>して、</a:t>
            </a:r>
            <a:r>
              <a:rPr lang="ja-JP" altLang="en-US" sz="1200" dirty="0">
                <a:solidFill>
                  <a:prstClr val="black"/>
                </a:solidFill>
                <a:ea typeface="ＭＳ ゴシック"/>
                <a:cs typeface="Times New Roman"/>
              </a:rPr>
              <a:t>二つ</a:t>
            </a:r>
            <a:r>
              <a:rPr lang="ja-JP" altLang="en-US" sz="1200" dirty="0" smtClean="0">
                <a:solidFill>
                  <a:prstClr val="black"/>
                </a:solidFill>
                <a:ea typeface="ＭＳ ゴシック"/>
                <a:cs typeface="Times New Roman"/>
              </a:rPr>
              <a:t>の</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グラフ</a:t>
            </a:r>
            <a:r>
              <a:rPr lang="ja-JP" altLang="en-US" sz="1200" dirty="0">
                <a:solidFill>
                  <a:prstClr val="black"/>
                </a:solidFill>
                <a:ea typeface="ＭＳ ゴシック"/>
                <a:cs typeface="Times New Roman"/>
              </a:rPr>
              <a:t>を一つに表して</a:t>
            </a:r>
            <a:r>
              <a:rPr lang="ja-JP" altLang="en-US" sz="1200" dirty="0" smtClean="0">
                <a:solidFill>
                  <a:prstClr val="black"/>
                </a:solidFill>
                <a:ea typeface="ＭＳ ゴシック"/>
                <a:cs typeface="Times New Roman"/>
              </a:rPr>
              <a:t>いる例を</a:t>
            </a:r>
            <a:endParaRPr lang="en-US" altLang="ja-JP" sz="1200" dirty="0" smtClean="0">
              <a:solidFill>
                <a:prstClr val="black"/>
              </a:solidFill>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提示し、「凡例」について解説</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○大阪府の人口は、「自然増」の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期間</a:t>
            </a:r>
            <a:r>
              <a:rPr lang="ja-JP" altLang="en-US" sz="1200" kern="100" dirty="0" smtClean="0">
                <a:solidFill>
                  <a:schemeClr val="tx1"/>
                </a:solidFill>
                <a:latin typeface="Century"/>
                <a:ea typeface="ＭＳ ゴシック"/>
                <a:cs typeface="Times New Roman"/>
              </a:rPr>
              <a:t>があった後、平成２２年頃</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から「自然減」に転じていること</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に触れる。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6712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31392" y="361157"/>
            <a:ext cx="4032250" cy="3025775"/>
          </a:xfrm>
        </p:spPr>
      </p:sp>
      <p:sp>
        <p:nvSpPr>
          <p:cNvPr id="3" name="ノート プレースホルダー 2"/>
          <p:cNvSpPr>
            <a:spLocks noGrp="1"/>
          </p:cNvSpPr>
          <p:nvPr>
            <p:ph type="body" idx="1"/>
          </p:nvPr>
        </p:nvSpPr>
        <p:spPr>
          <a:xfrm>
            <a:off x="586701" y="3745533"/>
            <a:ext cx="5500614" cy="5832648"/>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sz="1100" dirty="0" smtClean="0">
                <a:solidFill>
                  <a:prstClr val="black"/>
                </a:solidFill>
              </a:rPr>
              <a:t>Ｔ</a:t>
            </a:r>
            <a:r>
              <a:rPr lang="ja-JP" altLang="en-US" sz="1100" dirty="0">
                <a:solidFill>
                  <a:prstClr val="black"/>
                </a:solidFill>
              </a:rPr>
              <a:t>：「</a:t>
            </a:r>
            <a:r>
              <a:rPr lang="ja-JP" altLang="en-US" dirty="0" smtClean="0"/>
              <a:t>ここで、大阪府の人口についてまとめておくと、</a:t>
            </a:r>
            <a:endParaRPr lang="en-US" altLang="ja-JP" dirty="0" smtClean="0"/>
          </a:p>
          <a:p>
            <a:r>
              <a:rPr lang="en-US" altLang="ja-JP" dirty="0"/>
              <a:t> </a:t>
            </a:r>
            <a:r>
              <a:rPr lang="en-US" altLang="ja-JP" dirty="0" smtClean="0"/>
              <a:t>     </a:t>
            </a:r>
            <a:r>
              <a:rPr lang="ja-JP" altLang="en-US" dirty="0" smtClean="0"/>
              <a:t> ・戦後は増え続けてきた人口が、平成に入って、ほぼ横ばい状態になっている。</a:t>
            </a:r>
            <a:endParaRPr lang="en-US" altLang="ja-JP" dirty="0" smtClean="0"/>
          </a:p>
          <a:p>
            <a:r>
              <a:rPr lang="en-US" altLang="ja-JP" dirty="0"/>
              <a:t> </a:t>
            </a:r>
            <a:r>
              <a:rPr lang="en-US" altLang="ja-JP" dirty="0" smtClean="0"/>
              <a:t>      </a:t>
            </a:r>
            <a:r>
              <a:rPr lang="ja-JP" altLang="en-US" dirty="0" smtClean="0"/>
              <a:t>・</a:t>
            </a:r>
            <a:r>
              <a:rPr lang="en-US" altLang="ja-JP" dirty="0" smtClean="0"/>
              <a:t> </a:t>
            </a:r>
            <a:r>
              <a:rPr lang="ja-JP" altLang="en-US" dirty="0" smtClean="0"/>
              <a:t>出生数は減少、死亡数は増加していて、</a:t>
            </a:r>
            <a:r>
              <a:rPr lang="en-US" altLang="ja-JP" dirty="0" smtClean="0"/>
              <a:t>『</a:t>
            </a:r>
            <a:r>
              <a:rPr lang="ja-JP" altLang="en-US" dirty="0" smtClean="0"/>
              <a:t>自然減</a:t>
            </a:r>
            <a:r>
              <a:rPr lang="en-US" altLang="ja-JP" dirty="0" smtClean="0"/>
              <a:t>』</a:t>
            </a:r>
            <a:r>
              <a:rPr lang="ja-JP" altLang="en-US" dirty="0" smtClean="0"/>
              <a:t>の状態になっている。</a:t>
            </a:r>
            <a:endParaRPr lang="en-US" altLang="ja-JP" dirty="0" smtClean="0"/>
          </a:p>
          <a:p>
            <a:r>
              <a:rPr lang="en-US" altLang="ja-JP" dirty="0"/>
              <a:t> </a:t>
            </a:r>
            <a:r>
              <a:rPr lang="en-US" altLang="ja-JP" dirty="0" smtClean="0"/>
              <a:t>      </a:t>
            </a:r>
            <a:r>
              <a:rPr lang="ja-JP" altLang="en-US" dirty="0" smtClean="0"/>
              <a:t>ということでしたね。</a:t>
            </a:r>
            <a:endParaRPr lang="en-US" altLang="ja-JP" dirty="0" smtClean="0"/>
          </a:p>
          <a:p>
            <a:endParaRPr lang="en-US" altLang="ja-JP" dirty="0"/>
          </a:p>
          <a:p>
            <a:r>
              <a:rPr lang="ja-JP" altLang="en-US" dirty="0" smtClean="0"/>
              <a:t>      ところで、大阪府の人口が増えたり減ったりするのは、生まれてくる人と</a:t>
            </a:r>
            <a:endParaRPr lang="en-US" altLang="ja-JP" dirty="0" smtClean="0"/>
          </a:p>
          <a:p>
            <a:r>
              <a:rPr lang="ja-JP" altLang="en-US" dirty="0"/>
              <a:t>　</a:t>
            </a:r>
            <a:r>
              <a:rPr lang="ja-JP" altLang="en-US" dirty="0" smtClean="0"/>
              <a:t>　亡くなっていく人の数だけで決まるのでしょうか</a:t>
            </a:r>
            <a:r>
              <a:rPr lang="ja-JP" altLang="en-US" dirty="0"/>
              <a:t>？</a:t>
            </a:r>
            <a:endParaRPr lang="en-US" altLang="ja-JP" dirty="0" smtClean="0"/>
          </a:p>
          <a:p>
            <a:r>
              <a:rPr lang="ja-JP" altLang="en-US" dirty="0"/>
              <a:t>　</a:t>
            </a:r>
            <a:r>
              <a:rPr lang="ja-JP" altLang="en-US" dirty="0" smtClean="0"/>
              <a:t>　それら以外に人口が増えたり減ったりする理由として何が考えられるで</a:t>
            </a:r>
            <a:endParaRPr lang="en-US" altLang="ja-JP" dirty="0" smtClean="0"/>
          </a:p>
          <a:p>
            <a:r>
              <a:rPr lang="en-US" altLang="ja-JP" dirty="0"/>
              <a:t> </a:t>
            </a:r>
            <a:r>
              <a:rPr lang="en-US" altLang="ja-JP" dirty="0" smtClean="0"/>
              <a:t>     </a:t>
            </a:r>
            <a:r>
              <a:rPr lang="ja-JP" altLang="en-US" dirty="0" smtClean="0"/>
              <a:t>しょうか？」</a:t>
            </a:r>
            <a:endParaRPr lang="en-US" altLang="ja-JP" dirty="0" smtClean="0"/>
          </a:p>
          <a:p>
            <a:endParaRPr lang="en-US" altLang="ja-JP" dirty="0"/>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a:t>
            </a:r>
            <a:r>
              <a:rPr lang="ja-JP" altLang="en-US" dirty="0" smtClean="0">
                <a:solidFill>
                  <a:prstClr val="black"/>
                </a:solidFill>
              </a:rPr>
              <a:t>発言例</a:t>
            </a:r>
            <a:r>
              <a:rPr lang="ja-JP" altLang="en-US" dirty="0">
                <a:solidFill>
                  <a:prstClr val="black"/>
                </a:solidFill>
              </a:rPr>
              <a:t>：</a:t>
            </a:r>
            <a:r>
              <a:rPr lang="ja-JP" altLang="en-US" dirty="0" smtClean="0">
                <a:solidFill>
                  <a:prstClr val="black"/>
                </a:solidFill>
              </a:rPr>
              <a:t> 「転校」、「転勤」、「</a:t>
            </a:r>
            <a:r>
              <a:rPr lang="ja-JP" altLang="en-US" dirty="0">
                <a:solidFill>
                  <a:prstClr val="black"/>
                </a:solidFill>
              </a:rPr>
              <a:t>移住</a:t>
            </a:r>
            <a:r>
              <a:rPr lang="ja-JP" altLang="en-US" dirty="0" smtClean="0">
                <a:solidFill>
                  <a:prstClr val="black"/>
                </a:solidFill>
              </a:rPr>
              <a:t>」、「</a:t>
            </a:r>
            <a:r>
              <a:rPr lang="ja-JP" altLang="en-US" dirty="0">
                <a:solidFill>
                  <a:prstClr val="black"/>
                </a:solidFill>
              </a:rPr>
              <a:t>引越し</a:t>
            </a:r>
            <a:r>
              <a:rPr lang="ja-JP" altLang="en-US" dirty="0" smtClean="0">
                <a:solidFill>
                  <a:prstClr val="black"/>
                </a:solidFill>
              </a:rPr>
              <a:t>」等</a:t>
            </a:r>
            <a:endParaRPr lang="en-US" altLang="ja-JP" dirty="0" smtClean="0">
              <a:solidFill>
                <a:prstClr val="black"/>
              </a:solidFill>
            </a:endParaRPr>
          </a:p>
          <a:p>
            <a:pPr lvl="0"/>
            <a:endParaRPr lang="en-US" altLang="ja-JP" dirty="0" smtClean="0">
              <a:solidFill>
                <a:prstClr val="black"/>
              </a:solidFill>
            </a:endParaRPr>
          </a:p>
          <a:p>
            <a:pPr lvl="0"/>
            <a:r>
              <a:rPr lang="ja-JP" altLang="en-US" sz="1100" dirty="0">
                <a:solidFill>
                  <a:prstClr val="black"/>
                </a:solidFill>
              </a:rPr>
              <a:t>Ｔ：「</a:t>
            </a:r>
            <a:r>
              <a:rPr lang="ja-JP" altLang="en-US" dirty="0" smtClean="0">
                <a:solidFill>
                  <a:prstClr val="black"/>
                </a:solidFill>
              </a:rPr>
              <a:t>そうですね、引越しで大阪府に人が入ってきたり、出て行ったりすると人口が</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変わりますね。そのような増減を</a:t>
            </a:r>
            <a:r>
              <a:rPr lang="en-US" altLang="ja-JP" dirty="0" smtClean="0">
                <a:solidFill>
                  <a:prstClr val="black"/>
                </a:solidFill>
              </a:rPr>
              <a:t>『</a:t>
            </a:r>
            <a:r>
              <a:rPr lang="ja-JP" altLang="en-US" dirty="0" smtClean="0">
                <a:solidFill>
                  <a:prstClr val="black"/>
                </a:solidFill>
              </a:rPr>
              <a:t>社会増減</a:t>
            </a:r>
            <a:r>
              <a:rPr lang="en-US" altLang="ja-JP" dirty="0" smtClean="0">
                <a:solidFill>
                  <a:prstClr val="black"/>
                </a:solidFill>
              </a:rPr>
              <a:t>』</a:t>
            </a:r>
            <a:r>
              <a:rPr lang="ja-JP" altLang="en-US" dirty="0" smtClean="0">
                <a:solidFill>
                  <a:prstClr val="black"/>
                </a:solidFill>
              </a:rPr>
              <a:t>といいます。</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人口の総数は、</a:t>
            </a:r>
            <a:r>
              <a:rPr lang="en-US" altLang="ja-JP" dirty="0" smtClean="0">
                <a:solidFill>
                  <a:prstClr val="black"/>
                </a:solidFill>
              </a:rPr>
              <a:t>『</a:t>
            </a:r>
            <a:r>
              <a:rPr lang="ja-JP" altLang="en-US" dirty="0" smtClean="0">
                <a:solidFill>
                  <a:prstClr val="black"/>
                </a:solidFill>
              </a:rPr>
              <a:t>自然増減</a:t>
            </a:r>
            <a:r>
              <a:rPr lang="en-US" altLang="ja-JP" dirty="0" smtClean="0">
                <a:solidFill>
                  <a:prstClr val="black"/>
                </a:solidFill>
              </a:rPr>
              <a:t>』</a:t>
            </a:r>
            <a:r>
              <a:rPr lang="ja-JP" altLang="en-US" dirty="0" smtClean="0">
                <a:solidFill>
                  <a:prstClr val="black"/>
                </a:solidFill>
              </a:rPr>
              <a:t>と</a:t>
            </a:r>
            <a:r>
              <a:rPr lang="en-US" altLang="ja-JP" dirty="0" smtClean="0">
                <a:solidFill>
                  <a:prstClr val="black"/>
                </a:solidFill>
              </a:rPr>
              <a:t>『</a:t>
            </a:r>
            <a:r>
              <a:rPr lang="ja-JP" altLang="en-US" dirty="0" smtClean="0">
                <a:solidFill>
                  <a:prstClr val="black"/>
                </a:solidFill>
              </a:rPr>
              <a:t>社会増減</a:t>
            </a:r>
            <a:r>
              <a:rPr lang="en-US" altLang="ja-JP" dirty="0" smtClean="0">
                <a:solidFill>
                  <a:prstClr val="black"/>
                </a:solidFill>
              </a:rPr>
              <a:t>』</a:t>
            </a:r>
            <a:r>
              <a:rPr lang="ja-JP" altLang="en-US" dirty="0" smtClean="0">
                <a:solidFill>
                  <a:prstClr val="black"/>
                </a:solidFill>
              </a:rPr>
              <a:t>とのかね合いで決まるということに</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なります。」</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14</a:t>
            </a:fld>
            <a:endParaRPr kumimoji="1" lang="ja-JP" altLang="en-US"/>
          </a:p>
        </p:txBody>
      </p:sp>
      <p:sp>
        <p:nvSpPr>
          <p:cNvPr id="5" name="正方形/長方形 4"/>
          <p:cNvSpPr/>
          <p:nvPr/>
        </p:nvSpPr>
        <p:spPr>
          <a:xfrm>
            <a:off x="451272" y="3529509"/>
            <a:ext cx="5832648"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14</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451272" y="4537447"/>
            <a:ext cx="2874578" cy="18003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14</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・大阪府の人口は、平成に入って</a:t>
            </a:r>
            <a:endParaRPr lang="en-US" altLang="ja-JP" sz="1200" dirty="0">
              <a:solidFill>
                <a:prstClr val="black"/>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ほぼ横ばい状態であったこと、</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出生数減少、死亡数増加により</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「自然減」の状態になって</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いたことを振り返る。</a:t>
            </a:r>
            <a:endParaRPr lang="en-US" altLang="ja-JP" sz="1200" dirty="0" smtClean="0">
              <a:solidFill>
                <a:prstClr val="black"/>
              </a:solidFill>
              <a:ea typeface="ＭＳ ゴシック"/>
              <a:cs typeface="Times New Roman"/>
            </a:endParaRPr>
          </a:p>
          <a:p>
            <a:pPr lvl="0" algn="just"/>
            <a:r>
              <a:rPr lang="ja-JP" altLang="en-US" sz="1200" dirty="0" smtClean="0">
                <a:solidFill>
                  <a:prstClr val="black"/>
                </a:solidFill>
                <a:ea typeface="ＭＳ ゴシック"/>
                <a:cs typeface="Times New Roman"/>
              </a:rPr>
              <a:t>  ・出生数と死亡数以外では、</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大阪府の人口が変化する理由</a:t>
            </a:r>
            <a:endParaRPr lang="en-US" altLang="ja-JP" sz="1200" dirty="0">
              <a:solidFill>
                <a:prstClr val="black"/>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として何があるかを考える。</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359080" y="4537621"/>
            <a:ext cx="2924840"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14</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○大阪府の人口に</a:t>
            </a:r>
            <a:r>
              <a:rPr lang="ja-JP" altLang="en-US" sz="1200" kern="100" dirty="0">
                <a:solidFill>
                  <a:schemeClr val="tx1"/>
                </a:solidFill>
                <a:latin typeface="Century"/>
                <a:ea typeface="ＭＳ ゴシック"/>
                <a:cs typeface="Times New Roman"/>
              </a:rPr>
              <a:t>関連</a:t>
            </a:r>
            <a:r>
              <a:rPr lang="ja-JP" altLang="en-US" sz="1200" kern="100" dirty="0" smtClean="0">
                <a:solidFill>
                  <a:schemeClr val="tx1"/>
                </a:solidFill>
                <a:latin typeface="Century"/>
                <a:ea typeface="ＭＳ ゴシック"/>
                <a:cs typeface="Times New Roman"/>
              </a:rPr>
              <a:t>して、</a:t>
            </a:r>
            <a:r>
              <a:rPr lang="ja-JP" altLang="en-US" sz="1200" dirty="0">
                <a:solidFill>
                  <a:prstClr val="black"/>
                </a:solidFill>
                <a:ea typeface="ＭＳ ゴシック"/>
                <a:cs typeface="Times New Roman"/>
              </a:rPr>
              <a:t>二つ</a:t>
            </a:r>
            <a:r>
              <a:rPr lang="ja-JP" altLang="en-US" sz="1200" dirty="0" smtClean="0">
                <a:solidFill>
                  <a:prstClr val="black"/>
                </a:solidFill>
                <a:ea typeface="ＭＳ ゴシック"/>
                <a:cs typeface="Times New Roman"/>
              </a:rPr>
              <a:t>の</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グラフ</a:t>
            </a:r>
            <a:r>
              <a:rPr lang="ja-JP" altLang="en-US" sz="1200" dirty="0">
                <a:solidFill>
                  <a:prstClr val="black"/>
                </a:solidFill>
                <a:ea typeface="ＭＳ ゴシック"/>
                <a:cs typeface="Times New Roman"/>
              </a:rPr>
              <a:t>を一つに表して</a:t>
            </a:r>
            <a:r>
              <a:rPr lang="ja-JP" altLang="en-US" sz="1200" dirty="0" smtClean="0">
                <a:solidFill>
                  <a:prstClr val="black"/>
                </a:solidFill>
                <a:ea typeface="ＭＳ ゴシック"/>
                <a:cs typeface="Times New Roman"/>
              </a:rPr>
              <a:t>いる例を</a:t>
            </a:r>
            <a:endParaRPr lang="en-US" altLang="ja-JP" sz="1200" dirty="0" smtClean="0">
              <a:solidFill>
                <a:prstClr val="black"/>
              </a:solidFill>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提示し、「凡例」について解説</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○大阪府の人口は、「自然増」の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期間</a:t>
            </a:r>
            <a:r>
              <a:rPr lang="ja-JP" altLang="en-US" sz="1200" kern="100" dirty="0" smtClean="0">
                <a:solidFill>
                  <a:schemeClr val="tx1"/>
                </a:solidFill>
                <a:latin typeface="Century"/>
                <a:ea typeface="ＭＳ ゴシック"/>
                <a:cs typeface="Times New Roman"/>
              </a:rPr>
              <a:t>があった後、平成２２年頃</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から「自然減」に転じていること</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に触れる。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endParaRPr lang="en-US" altLang="ja-JP" sz="1200" kern="100" dirty="0">
              <a:solidFill>
                <a:prstClr val="black"/>
              </a:solidFill>
              <a:latin typeface="Century"/>
              <a:ea typeface="ＭＳ ゴシック"/>
              <a:cs typeface="Times New Roman"/>
            </a:endParaRPr>
          </a:p>
          <a:p>
            <a:pPr lvl="0" algn="just"/>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19076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3313485"/>
            <a:ext cx="5445125" cy="6264696"/>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sz="1100" dirty="0" smtClean="0">
              <a:solidFill>
                <a:prstClr val="black"/>
              </a:solidFill>
            </a:endParaRPr>
          </a:p>
          <a:p>
            <a:endParaRPr lang="en-US" altLang="ja-JP" sz="1100" dirty="0">
              <a:solidFill>
                <a:prstClr val="black"/>
              </a:solidFill>
            </a:endParaRPr>
          </a:p>
          <a:p>
            <a:r>
              <a:rPr lang="ja-JP" altLang="en-US" sz="1100" dirty="0" smtClean="0">
                <a:solidFill>
                  <a:prstClr val="black"/>
                </a:solidFill>
              </a:rPr>
              <a:t>Ｔ</a:t>
            </a:r>
            <a:r>
              <a:rPr lang="ja-JP" altLang="en-US" sz="1100" dirty="0">
                <a:solidFill>
                  <a:prstClr val="black"/>
                </a:solidFill>
              </a:rPr>
              <a:t>：「</a:t>
            </a:r>
            <a:r>
              <a:rPr lang="ja-JP" altLang="en-US" dirty="0" smtClean="0"/>
              <a:t>では、</a:t>
            </a:r>
            <a:r>
              <a:rPr lang="en-US" altLang="ja-JP" dirty="0">
                <a:solidFill>
                  <a:prstClr val="black"/>
                </a:solidFill>
              </a:rPr>
              <a:t> 『</a:t>
            </a:r>
            <a:r>
              <a:rPr lang="ja-JP" altLang="en-US" dirty="0">
                <a:solidFill>
                  <a:prstClr val="black"/>
                </a:solidFill>
              </a:rPr>
              <a:t>おおさかクイズ：</a:t>
            </a:r>
            <a:r>
              <a:rPr lang="ja-JP" altLang="en-US" dirty="0" smtClean="0">
                <a:solidFill>
                  <a:prstClr val="black"/>
                </a:solidFill>
              </a:rPr>
              <a:t>その３</a:t>
            </a:r>
            <a:r>
              <a:rPr lang="en-US" altLang="ja-JP" dirty="0" smtClean="0">
                <a:solidFill>
                  <a:prstClr val="black"/>
                </a:solidFill>
              </a:rPr>
              <a:t>』</a:t>
            </a:r>
            <a:r>
              <a:rPr lang="ja-JP" altLang="en-US" dirty="0" smtClean="0"/>
              <a:t>です。</a:t>
            </a:r>
            <a:endParaRPr lang="en-US" altLang="ja-JP" dirty="0" smtClean="0"/>
          </a:p>
          <a:p>
            <a:endParaRPr kumimoji="1" lang="en-US" altLang="ja-JP" dirty="0"/>
          </a:p>
          <a:p>
            <a:r>
              <a:rPr lang="ja-JP" altLang="en-US" dirty="0" smtClean="0"/>
              <a:t>     大阪府の人口密度は、全国４７都道府県のうち、第何位でしょうか？</a:t>
            </a:r>
            <a:endParaRPr lang="en-US" altLang="ja-JP" dirty="0" smtClean="0"/>
          </a:p>
          <a:p>
            <a:r>
              <a:rPr kumimoji="1" lang="ja-JP" altLang="en-US" dirty="0" smtClean="0"/>
              <a:t>　  人口密度というのは、人々がどれだけ混み合って住んでいるかということで、</a:t>
            </a:r>
            <a:endParaRPr kumimoji="1" lang="en-US" altLang="ja-JP" dirty="0" smtClean="0"/>
          </a:p>
          <a:p>
            <a:r>
              <a:rPr lang="ja-JP" altLang="en-US" dirty="0" smtClean="0"/>
              <a:t>     普通、 １</a:t>
            </a:r>
            <a:r>
              <a:rPr lang="ja-JP" altLang="en-US" dirty="0" smtClean="0">
                <a:latin typeface="ＭＳ Ｐゴシック"/>
                <a:ea typeface="ＭＳ Ｐゴシック"/>
              </a:rPr>
              <a:t>㎢（１辺１</a:t>
            </a:r>
            <a:r>
              <a:rPr lang="ja-JP" altLang="en-US" dirty="0">
                <a:solidFill>
                  <a:prstClr val="black"/>
                </a:solidFill>
                <a:latin typeface="ＭＳ Ｐゴシック"/>
              </a:rPr>
              <a:t> </a:t>
            </a:r>
            <a:r>
              <a:rPr lang="ja-JP" altLang="en-US" dirty="0" smtClean="0">
                <a:solidFill>
                  <a:prstClr val="black"/>
                </a:solidFill>
                <a:latin typeface="ＭＳ Ｐゴシック"/>
              </a:rPr>
              <a:t>㎞の正方形）の中に何人住んでいるかで表します。」</a:t>
            </a:r>
            <a:endParaRPr lang="en-US" altLang="ja-JP" dirty="0" smtClean="0">
              <a:solidFill>
                <a:prstClr val="black"/>
              </a:solidFill>
              <a:latin typeface="ＭＳ Ｐゴシック"/>
            </a:endParaRPr>
          </a:p>
          <a:p>
            <a:endParaRPr lang="en-US" altLang="ja-JP" dirty="0">
              <a:solidFill>
                <a:prstClr val="black"/>
              </a:solidFill>
              <a:latin typeface="ＭＳ Ｐゴシック"/>
            </a:endParaRPr>
          </a:p>
          <a:p>
            <a:endParaRPr lang="en-US" altLang="ja-JP" dirty="0" smtClean="0">
              <a:solidFill>
                <a:prstClr val="black"/>
              </a:solidFill>
              <a:latin typeface="ＭＳ Ｐゴシック"/>
            </a:endParaRPr>
          </a:p>
          <a:p>
            <a:endParaRPr kumimoji="1" lang="en-US" altLang="ja-JP" dirty="0">
              <a:solidFill>
                <a:prstClr val="black"/>
              </a:solidFill>
              <a:latin typeface="ＭＳ Ｐゴシック"/>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15</a:t>
            </a:fld>
            <a:endParaRPr kumimoji="1" lang="ja-JP" altLang="en-US"/>
          </a:p>
        </p:txBody>
      </p:sp>
      <p:sp>
        <p:nvSpPr>
          <p:cNvPr id="5" name="正方形/長方形 4"/>
          <p:cNvSpPr/>
          <p:nvPr/>
        </p:nvSpPr>
        <p:spPr>
          <a:xfrm>
            <a:off x="523280" y="4609629"/>
            <a:ext cx="5832648" cy="10175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15</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80" y="5698993"/>
            <a:ext cx="2911029" cy="1388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15</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r>
              <a:rPr lang="ja-JP" altLang="en-US" sz="1200" dirty="0" smtClean="0">
                <a:solidFill>
                  <a:prstClr val="black"/>
                </a:solidFill>
                <a:ea typeface="ＭＳ ゴシック"/>
                <a:cs typeface="Times New Roman"/>
              </a:rPr>
              <a:t>２</a:t>
            </a:r>
            <a:r>
              <a:rPr lang="ja-JP" altLang="en-US" sz="1200" dirty="0" smtClean="0">
                <a:solidFill>
                  <a:prstClr val="black"/>
                </a:solidFill>
              </a:rPr>
              <a:t> </a:t>
            </a:r>
            <a:r>
              <a:rPr lang="ja-JP" altLang="en-US" sz="1200" dirty="0">
                <a:solidFill>
                  <a:prstClr val="black"/>
                </a:solidFill>
              </a:rPr>
              <a:t>．大阪府の特徴のうち、</a:t>
            </a:r>
            <a:endParaRPr lang="en-US" altLang="ja-JP" sz="1200" dirty="0">
              <a:solidFill>
                <a:prstClr val="black"/>
              </a:solidFill>
            </a:endParaRPr>
          </a:p>
          <a:p>
            <a:pPr lvl="0" algn="just"/>
            <a:r>
              <a:rPr lang="ja-JP" altLang="en-US" sz="1200" dirty="0">
                <a:solidFill>
                  <a:prstClr val="black"/>
                </a:solidFill>
                <a:ea typeface="ＭＳ ゴシック"/>
                <a:cs typeface="Times New Roman"/>
              </a:rPr>
              <a:t>　②</a:t>
            </a:r>
            <a:r>
              <a:rPr lang="ja-JP" altLang="en-US" sz="1200" dirty="0" smtClean="0">
                <a:solidFill>
                  <a:prstClr val="black"/>
                </a:solidFill>
                <a:ea typeface="ＭＳ ゴシック"/>
                <a:cs typeface="Times New Roman"/>
              </a:rPr>
              <a:t>人口密度は</a:t>
            </a:r>
            <a:r>
              <a:rPr lang="ja-JP" altLang="en-US" sz="1200" dirty="0">
                <a:solidFill>
                  <a:prstClr val="black"/>
                </a:solidFill>
                <a:ea typeface="ＭＳ ゴシック"/>
                <a:cs typeface="Times New Roman"/>
              </a:rPr>
              <a:t>全国第何位か、</a:t>
            </a:r>
            <a:endParaRPr lang="en-US" altLang="ja-JP" sz="1200" dirty="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ja-JP" altLang="en-US" sz="1200" dirty="0">
                <a:solidFill>
                  <a:prstClr val="black"/>
                </a:solidFill>
                <a:ea typeface="ＭＳ ゴシック"/>
                <a:cs typeface="Times New Roman"/>
              </a:rPr>
              <a:t>予想する。</a:t>
            </a:r>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67538" y="5699167"/>
            <a:ext cx="2888389" cy="13887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15</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○一辺１</a:t>
            </a:r>
            <a:r>
              <a:rPr lang="ja-JP" altLang="en-US" sz="1200" kern="100" dirty="0" smtClean="0">
                <a:solidFill>
                  <a:schemeClr val="tx1"/>
                </a:solidFill>
                <a:latin typeface="ＭＳ Ｐゴシック"/>
                <a:ea typeface="ＭＳ Ｐゴシック"/>
                <a:cs typeface="Times New Roman"/>
              </a:rPr>
              <a:t>㎞の正方形の図をもとに、</a:t>
            </a:r>
            <a:endParaRPr lang="en-US" altLang="ja-JP" sz="1200" kern="100" dirty="0" smtClean="0">
              <a:solidFill>
                <a:schemeClr val="tx1"/>
              </a:solidFill>
              <a:latin typeface="ＭＳ Ｐゴシック"/>
              <a:ea typeface="ＭＳ Ｐゴシック"/>
              <a:cs typeface="Times New Roman"/>
            </a:endParaRPr>
          </a:p>
          <a:p>
            <a:pPr lvl="0" algn="just"/>
            <a:r>
              <a:rPr lang="ja-JP" altLang="en-US" sz="1200" kern="100" dirty="0">
                <a:solidFill>
                  <a:schemeClr val="tx1"/>
                </a:solidFill>
                <a:latin typeface="ＭＳ Ｐゴシック"/>
                <a:ea typeface="ＭＳ Ｐゴシック"/>
                <a:cs typeface="Times New Roman"/>
              </a:rPr>
              <a:t>　</a:t>
            </a:r>
            <a:r>
              <a:rPr lang="ja-JP" altLang="en-US" sz="1200" kern="100" dirty="0" smtClean="0">
                <a:solidFill>
                  <a:schemeClr val="tx1"/>
                </a:solidFill>
                <a:latin typeface="ＭＳ Ｐゴシック"/>
                <a:ea typeface="ＭＳ Ｐゴシック"/>
                <a:cs typeface="Times New Roman"/>
              </a:rPr>
              <a:t>  小学校で学習した１㎢がどのような</a:t>
            </a:r>
            <a:endParaRPr lang="en-US" altLang="ja-JP" sz="1200" kern="100" dirty="0" smtClean="0">
              <a:solidFill>
                <a:schemeClr val="tx1"/>
              </a:solidFill>
              <a:latin typeface="ＭＳ Ｐゴシック"/>
              <a:ea typeface="ＭＳ Ｐゴシック"/>
              <a:cs typeface="Times New Roman"/>
            </a:endParaRPr>
          </a:p>
          <a:p>
            <a:pPr lvl="0" algn="just"/>
            <a:r>
              <a:rPr lang="en-US" altLang="ja-JP" sz="1200" kern="100" dirty="0">
                <a:solidFill>
                  <a:schemeClr val="tx1"/>
                </a:solidFill>
                <a:latin typeface="ＭＳ Ｐゴシック"/>
                <a:ea typeface="ＭＳ Ｐゴシック"/>
                <a:cs typeface="Times New Roman"/>
              </a:rPr>
              <a:t> </a:t>
            </a:r>
            <a:r>
              <a:rPr lang="en-US" altLang="ja-JP" sz="1200" kern="100" dirty="0" smtClean="0">
                <a:solidFill>
                  <a:schemeClr val="tx1"/>
                </a:solidFill>
                <a:latin typeface="ＭＳ Ｐゴシック"/>
                <a:ea typeface="ＭＳ Ｐゴシック"/>
                <a:cs typeface="Times New Roman"/>
              </a:rPr>
              <a:t>   </a:t>
            </a:r>
            <a:r>
              <a:rPr lang="ja-JP" altLang="en-US" sz="1200" kern="100" dirty="0" smtClean="0">
                <a:solidFill>
                  <a:schemeClr val="tx1"/>
                </a:solidFill>
                <a:latin typeface="ＭＳ Ｐゴシック"/>
                <a:ea typeface="ＭＳ Ｐゴシック"/>
                <a:cs typeface="Times New Roman"/>
              </a:rPr>
              <a:t>広さであったかを振り返れるように</a:t>
            </a:r>
            <a:endParaRPr lang="en-US" altLang="ja-JP" sz="1200" kern="100" dirty="0" smtClean="0">
              <a:solidFill>
                <a:schemeClr val="tx1"/>
              </a:solidFill>
              <a:latin typeface="ＭＳ Ｐゴシック"/>
              <a:ea typeface="ＭＳ Ｐゴシック"/>
              <a:cs typeface="Times New Roman"/>
            </a:endParaRPr>
          </a:p>
          <a:p>
            <a:pPr lvl="0" algn="just"/>
            <a:r>
              <a:rPr lang="ja-JP" altLang="en-US" sz="1200" kern="100" dirty="0">
                <a:solidFill>
                  <a:schemeClr val="tx1"/>
                </a:solidFill>
                <a:latin typeface="ＭＳ Ｐゴシック"/>
                <a:ea typeface="ＭＳ Ｐゴシック"/>
                <a:cs typeface="Times New Roman"/>
              </a:rPr>
              <a:t>　</a:t>
            </a:r>
            <a:r>
              <a:rPr lang="ja-JP" altLang="en-US" sz="1200" kern="100" dirty="0" smtClean="0">
                <a:solidFill>
                  <a:schemeClr val="tx1"/>
                </a:solidFill>
                <a:latin typeface="ＭＳ Ｐゴシック"/>
                <a:ea typeface="ＭＳ Ｐゴシック"/>
                <a:cs typeface="Times New Roman"/>
              </a:rPr>
              <a:t>　配慮する。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こと等を促しながら進める。</a:t>
            </a:r>
            <a:endParaRPr lang="en-US" altLang="ja-JP" sz="1200" kern="100" dirty="0">
              <a:solidFill>
                <a:prstClr val="black"/>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500987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9" y="6121797"/>
            <a:ext cx="5445125" cy="3071417"/>
          </a:xfrm>
        </p:spPr>
        <p:txBody>
          <a:bodyPr/>
          <a:lstStyle/>
          <a:p>
            <a:endParaRPr lang="en-US" altLang="ja-JP" sz="1100" dirty="0" smtClean="0">
              <a:solidFill>
                <a:prstClr val="black"/>
              </a:solidFill>
            </a:endParaRPr>
          </a:p>
          <a:p>
            <a:endParaRPr lang="en-US" altLang="ja-JP" sz="1100" dirty="0">
              <a:solidFill>
                <a:prstClr val="black"/>
              </a:solidFill>
            </a:endParaRPr>
          </a:p>
          <a:p>
            <a:r>
              <a:rPr lang="ja-JP" altLang="en-US" sz="1100" dirty="0" smtClean="0">
                <a:solidFill>
                  <a:prstClr val="black"/>
                </a:solidFill>
              </a:rPr>
              <a:t>Ｔ</a:t>
            </a:r>
            <a:r>
              <a:rPr lang="ja-JP" altLang="en-US" sz="1100" dirty="0">
                <a:solidFill>
                  <a:prstClr val="black"/>
                </a:solidFill>
              </a:rPr>
              <a:t>：「</a:t>
            </a:r>
            <a:r>
              <a:rPr kumimoji="1" lang="ja-JP" altLang="en-US" dirty="0" smtClean="0"/>
              <a:t>大阪府は、全国の都道府県の中でも人口密度が高い方だというイメージは</a:t>
            </a:r>
            <a:endParaRPr kumimoji="1" lang="en-US" altLang="ja-JP" dirty="0" smtClean="0"/>
          </a:p>
          <a:p>
            <a:r>
              <a:rPr kumimoji="1" lang="ja-JP" altLang="en-US" dirty="0" smtClean="0"/>
              <a:t>       ありますね。</a:t>
            </a:r>
            <a:endParaRPr kumimoji="1" lang="en-US" altLang="ja-JP" dirty="0" smtClean="0"/>
          </a:p>
          <a:p>
            <a:endParaRPr lang="en-US" altLang="ja-JP" dirty="0"/>
          </a:p>
          <a:p>
            <a:pPr lvl="0"/>
            <a:r>
              <a:rPr kumimoji="1" lang="ja-JP" altLang="en-US" dirty="0" smtClean="0"/>
              <a:t>      ○全国第１位だと思う人は</a:t>
            </a:r>
            <a:r>
              <a:rPr lang="en-US" altLang="ja-JP" dirty="0" smtClean="0">
                <a:solidFill>
                  <a:prstClr val="black"/>
                </a:solidFill>
              </a:rPr>
              <a:t> </a:t>
            </a:r>
            <a:r>
              <a:rPr lang="ja-JP" altLang="en-US" dirty="0" smtClean="0">
                <a:solidFill>
                  <a:prstClr val="black"/>
                </a:solidFill>
              </a:rPr>
              <a:t>Ａ の</a:t>
            </a:r>
            <a:r>
              <a:rPr lang="ja-JP" altLang="en-US" dirty="0">
                <a:solidFill>
                  <a:prstClr val="black"/>
                </a:solidFill>
              </a:rPr>
              <a:t>赤いカードを、</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全国第２位だと思う人</a:t>
            </a:r>
            <a:r>
              <a:rPr lang="ja-JP" altLang="en-US" dirty="0" smtClean="0">
                <a:solidFill>
                  <a:prstClr val="black"/>
                </a:solidFill>
              </a:rPr>
              <a:t>は</a:t>
            </a:r>
            <a:r>
              <a:rPr lang="en-US" altLang="ja-JP" dirty="0" smtClean="0">
                <a:solidFill>
                  <a:prstClr val="black"/>
                </a:solidFill>
              </a:rPr>
              <a:t> </a:t>
            </a:r>
            <a:r>
              <a:rPr lang="ja-JP" altLang="en-US" dirty="0" smtClean="0">
                <a:solidFill>
                  <a:prstClr val="black"/>
                </a:solidFill>
              </a:rPr>
              <a:t>Ｂ の</a:t>
            </a:r>
            <a:r>
              <a:rPr lang="ja-JP" altLang="en-US" dirty="0">
                <a:solidFill>
                  <a:prstClr val="black"/>
                </a:solidFill>
              </a:rPr>
              <a:t>青いカードを、</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全国第３位だと思う人</a:t>
            </a:r>
            <a:r>
              <a:rPr lang="ja-JP" altLang="en-US" dirty="0" smtClean="0">
                <a:solidFill>
                  <a:prstClr val="black"/>
                </a:solidFill>
              </a:rPr>
              <a:t>は Ｃ の</a:t>
            </a:r>
            <a:r>
              <a:rPr lang="ja-JP" altLang="en-US" dirty="0">
                <a:solidFill>
                  <a:prstClr val="black"/>
                </a:solidFill>
              </a:rPr>
              <a:t>黄色いカードを選んで高く挙げましょう</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生徒の様子を見て、適宜</a:t>
            </a:r>
            <a:endParaRPr lang="en-US" altLang="ja-JP" dirty="0">
              <a:solidFill>
                <a:prstClr val="black"/>
              </a:solidFill>
            </a:endParaRPr>
          </a:p>
          <a:p>
            <a:pPr lvl="0"/>
            <a:r>
              <a:rPr lang="ja-JP" altLang="en-US" dirty="0">
                <a:solidFill>
                  <a:prstClr val="black"/>
                </a:solidFill>
              </a:rPr>
              <a:t>　　（「</a:t>
            </a:r>
            <a:r>
              <a:rPr lang="en-US" altLang="ja-JP" dirty="0">
                <a:solidFill>
                  <a:prstClr val="black"/>
                </a:solidFill>
              </a:rPr>
              <a:t>B</a:t>
            </a:r>
            <a:r>
              <a:rPr lang="ja-JP" altLang="en-US" dirty="0">
                <a:solidFill>
                  <a:prstClr val="black"/>
                </a:solidFill>
              </a:rPr>
              <a:t>  の青い</a:t>
            </a:r>
            <a:r>
              <a:rPr lang="ja-JP" altLang="en-US" dirty="0" smtClean="0">
                <a:solidFill>
                  <a:prstClr val="black"/>
                </a:solidFill>
              </a:rPr>
              <a:t>カードと</a:t>
            </a:r>
            <a:r>
              <a:rPr lang="en-US" altLang="ja-JP" dirty="0" smtClean="0">
                <a:solidFill>
                  <a:prstClr val="black"/>
                </a:solidFill>
              </a:rPr>
              <a:t>C </a:t>
            </a:r>
            <a:r>
              <a:rPr lang="ja-JP" altLang="en-US" dirty="0" smtClean="0">
                <a:solidFill>
                  <a:prstClr val="black"/>
                </a:solidFill>
              </a:rPr>
              <a:t>の黄色いカードが同じくらいたくさん挙がっているよう</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なので、２位か３位と思っている人が多いようですね。」等</a:t>
            </a:r>
            <a:r>
              <a:rPr lang="ja-JP" altLang="en-US" dirty="0">
                <a:solidFill>
                  <a:prstClr val="black"/>
                </a:solidFill>
              </a:rPr>
              <a:t>、コメントする。）</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では</a:t>
            </a:r>
            <a:r>
              <a:rPr lang="ja-JP" altLang="en-US" dirty="0">
                <a:solidFill>
                  <a:prstClr val="black"/>
                </a:solidFill>
              </a:rPr>
              <a:t>、正解を見てみましょう</a:t>
            </a:r>
            <a:r>
              <a:rPr lang="ja-JP" altLang="en-US" dirty="0" smtClean="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16</a:t>
            </a:fld>
            <a:endParaRPr kumimoji="1" lang="ja-JP" altLang="en-US"/>
          </a:p>
        </p:txBody>
      </p:sp>
      <p:sp>
        <p:nvSpPr>
          <p:cNvPr id="5" name="正方形/長方形 4"/>
          <p:cNvSpPr/>
          <p:nvPr/>
        </p:nvSpPr>
        <p:spPr>
          <a:xfrm>
            <a:off x="523280" y="4609629"/>
            <a:ext cx="5832648" cy="882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16</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a:solidFill>
                  <a:schemeClr val="tx1"/>
                </a:solidFill>
                <a:ea typeface="ＭＳ ゴシック"/>
                <a:cs typeface="Times New Roman"/>
              </a:rPr>
              <a:t>分</a:t>
            </a:r>
            <a:r>
              <a:rPr lang="ja-JP" altLang="en-US" sz="1200" dirty="0" smtClean="0">
                <a:solidFill>
                  <a:schemeClr val="tx1"/>
                </a:solidFill>
                <a:ea typeface="ＭＳ ゴシック"/>
                <a:cs typeface="Times New Roman"/>
              </a:rPr>
              <a:t>）</a:t>
            </a:r>
            <a:endParaRPr lang="en-US" altLang="ja-JP" sz="1200" dirty="0" smtClean="0">
              <a:solidFill>
                <a:schemeClr val="tx1"/>
              </a:solidFill>
            </a:endParaRPr>
          </a:p>
        </p:txBody>
      </p:sp>
      <p:sp>
        <p:nvSpPr>
          <p:cNvPr id="6" name="正方形/長方形 5"/>
          <p:cNvSpPr/>
          <p:nvPr/>
        </p:nvSpPr>
        <p:spPr>
          <a:xfrm>
            <a:off x="523280" y="5563817"/>
            <a:ext cx="2877799" cy="864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16</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a:solidFill>
                  <a:prstClr val="black"/>
                </a:solidFill>
                <a:ea typeface="ＭＳ ゴシック"/>
                <a:cs typeface="Times New Roman"/>
              </a:rPr>
              <a:t>大阪府</a:t>
            </a:r>
            <a:r>
              <a:rPr lang="ja-JP" altLang="en-US" sz="1200" dirty="0" smtClean="0">
                <a:solidFill>
                  <a:prstClr val="black"/>
                </a:solidFill>
                <a:ea typeface="ＭＳ ゴシック"/>
                <a:cs typeface="Times New Roman"/>
              </a:rPr>
              <a:t>の</a:t>
            </a:r>
            <a:r>
              <a:rPr lang="ja-JP" altLang="en-US" sz="1200" dirty="0">
                <a:solidFill>
                  <a:prstClr val="black"/>
                </a:solidFill>
                <a:ea typeface="ＭＳ ゴシック"/>
                <a:cs typeface="Times New Roman"/>
              </a:rPr>
              <a:t>人口密度</a:t>
            </a:r>
            <a:r>
              <a:rPr lang="ja-JP" altLang="en-US" sz="1200" dirty="0" smtClean="0">
                <a:solidFill>
                  <a:prstClr val="black"/>
                </a:solidFill>
                <a:ea typeface="ＭＳ ゴシック"/>
                <a:cs typeface="Times New Roman"/>
              </a:rPr>
              <a:t>は全国第何位</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か</a:t>
            </a:r>
            <a:r>
              <a:rPr lang="ja-JP" altLang="en-US" sz="1200" dirty="0">
                <a:solidFill>
                  <a:prstClr val="black"/>
                </a:solidFill>
                <a:ea typeface="ＭＳ ゴシック"/>
                <a:cs typeface="Times New Roman"/>
              </a:rPr>
              <a:t>、予想して意思表示</a:t>
            </a:r>
            <a:r>
              <a:rPr lang="ja-JP" altLang="en-US" sz="1200" dirty="0" smtClean="0">
                <a:solidFill>
                  <a:prstClr val="black"/>
                </a:solidFill>
                <a:ea typeface="ＭＳ ゴシック"/>
                <a:cs typeface="Times New Roman"/>
              </a:rPr>
              <a:t>をする</a:t>
            </a:r>
            <a:r>
              <a:rPr lang="ja-JP" altLang="en-US" sz="1200" dirty="0">
                <a:solidFill>
                  <a:prstClr val="black"/>
                </a:solidFill>
                <a:ea typeface="ＭＳ ゴシック"/>
                <a:cs typeface="Times New Roman"/>
              </a:rPr>
              <a:t>。</a:t>
            </a:r>
            <a:endParaRPr lang="en-US" altLang="ja-JP" sz="1200" dirty="0">
              <a:solidFill>
                <a:prstClr val="black"/>
              </a:solidFill>
              <a:ea typeface="ＭＳ ゴシック"/>
              <a:cs typeface="Times New Roman"/>
            </a:endParaRPr>
          </a:p>
          <a:p>
            <a:pPr lvl="0"/>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8" y="5563991"/>
            <a:ext cx="2921619"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16</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知識を競うのではなく、日頃の</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生徒たちの感覚をもとにやり取り</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ができるように配慮する</a:t>
            </a:r>
            <a:r>
              <a:rPr lang="ja-JP" altLang="en-US" sz="1200" kern="100" dirty="0" smtClean="0">
                <a:solidFill>
                  <a:prstClr val="black"/>
                </a:solidFill>
                <a:latin typeface="Century"/>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23593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8516" y="4465613"/>
            <a:ext cx="5445125" cy="5703305"/>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sz="1100"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a:t>
            </a:r>
            <a:r>
              <a:rPr lang="ja-JP" altLang="en-US" dirty="0" smtClean="0">
                <a:solidFill>
                  <a:prstClr val="black"/>
                </a:solidFill>
              </a:rPr>
              <a:t>答え</a:t>
            </a:r>
            <a:r>
              <a:rPr lang="ja-JP" altLang="en-US" dirty="0">
                <a:solidFill>
                  <a:prstClr val="black"/>
                </a:solidFill>
              </a:rPr>
              <a:t>は、第２位で、１</a:t>
            </a:r>
            <a:r>
              <a:rPr lang="ja-JP" altLang="en-US" dirty="0">
                <a:solidFill>
                  <a:prstClr val="black"/>
                </a:solidFill>
                <a:latin typeface="ＭＳ Ｐゴシック"/>
              </a:rPr>
              <a:t> ㎢の中に</a:t>
            </a:r>
            <a:r>
              <a:rPr lang="en-US" altLang="ja-JP" dirty="0">
                <a:solidFill>
                  <a:prstClr val="black"/>
                </a:solidFill>
                <a:latin typeface="ＭＳ Ｐゴシック"/>
              </a:rPr>
              <a:t>4,700</a:t>
            </a:r>
            <a:r>
              <a:rPr lang="ja-JP" altLang="en-US" dirty="0">
                <a:solidFill>
                  <a:prstClr val="black"/>
                </a:solidFill>
                <a:latin typeface="ＭＳ Ｐゴシック"/>
              </a:rPr>
              <a:t>人近い人々が住んでいます。</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　   ちなみ</a:t>
            </a:r>
            <a:r>
              <a:rPr lang="ja-JP" altLang="en-US" dirty="0">
                <a:solidFill>
                  <a:prstClr val="black"/>
                </a:solidFill>
                <a:latin typeface="ＭＳ Ｐゴシック"/>
              </a:rPr>
              <a:t>に、第１位は・・</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東京！」等</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もちろん東京都です</a:t>
            </a:r>
            <a:r>
              <a:rPr lang="ja-JP" altLang="en-US" dirty="0">
                <a:solidFill>
                  <a:prstClr val="black"/>
                </a:solidFill>
              </a:rPr>
              <a:t>ね。 １</a:t>
            </a:r>
            <a:r>
              <a:rPr lang="ja-JP" altLang="en-US" dirty="0">
                <a:solidFill>
                  <a:prstClr val="black"/>
                </a:solidFill>
                <a:latin typeface="ＭＳ Ｐゴシック"/>
              </a:rPr>
              <a:t> ㎢の中に</a:t>
            </a:r>
            <a:r>
              <a:rPr lang="en-US" altLang="ja-JP" dirty="0">
                <a:solidFill>
                  <a:prstClr val="black"/>
                </a:solidFill>
                <a:latin typeface="ＭＳ Ｐゴシック"/>
              </a:rPr>
              <a:t>6,000</a:t>
            </a:r>
            <a:r>
              <a:rPr lang="ja-JP" altLang="en-US" dirty="0">
                <a:solidFill>
                  <a:prstClr val="black"/>
                </a:solidFill>
                <a:latin typeface="ＭＳ Ｐゴシック"/>
              </a:rPr>
              <a:t>人以上の人々が住んでいます。</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     ところで</a:t>
            </a:r>
            <a:r>
              <a:rPr lang="ja-JP" altLang="en-US" dirty="0">
                <a:solidFill>
                  <a:prstClr val="black"/>
                </a:solidFill>
                <a:latin typeface="ＭＳ Ｐゴシック"/>
              </a:rPr>
              <a:t>、今紹介している人口密度は、府や都全体での平均の数字に</a:t>
            </a:r>
            <a:r>
              <a:rPr lang="ja-JP" altLang="en-US" dirty="0" smtClean="0">
                <a:solidFill>
                  <a:prstClr val="black"/>
                </a:solidFill>
                <a:latin typeface="ＭＳ Ｐゴシック"/>
              </a:rPr>
              <a:t>なって</a:t>
            </a:r>
            <a:endParaRPr lang="en-US" altLang="ja-JP" dirty="0" smtClean="0">
              <a:solidFill>
                <a:prstClr val="black"/>
              </a:solidFill>
              <a:latin typeface="ＭＳ Ｐゴシック"/>
            </a:endParaRPr>
          </a:p>
          <a:p>
            <a:pPr lvl="0"/>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います</a:t>
            </a:r>
            <a:r>
              <a:rPr lang="ja-JP" altLang="en-US" dirty="0">
                <a:solidFill>
                  <a:prstClr val="black"/>
                </a:solidFill>
                <a:latin typeface="ＭＳ Ｐゴシック"/>
              </a:rPr>
              <a:t>。</a:t>
            </a:r>
            <a:endParaRPr lang="en-US" altLang="ja-JP" dirty="0">
              <a:solidFill>
                <a:prstClr val="black"/>
              </a:solidFill>
              <a:latin typeface="ＭＳ Ｐゴシック"/>
            </a:endParaRPr>
          </a:p>
          <a:p>
            <a:pPr lvl="0"/>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大阪府では</a:t>
            </a:r>
            <a:r>
              <a:rPr lang="ja-JP" altLang="en-US" dirty="0">
                <a:solidFill>
                  <a:prstClr val="black"/>
                </a:solidFill>
                <a:latin typeface="ＭＳ Ｐゴシック"/>
              </a:rPr>
              <a:t>、実際には、</a:t>
            </a:r>
            <a:r>
              <a:rPr lang="ja-JP" altLang="en-US" dirty="0" smtClean="0">
                <a:solidFill>
                  <a:prstClr val="black"/>
                </a:solidFill>
                <a:latin typeface="ＭＳ Ｐゴシック"/>
              </a:rPr>
              <a:t>和歌山と</a:t>
            </a:r>
            <a:r>
              <a:rPr lang="ja-JP" altLang="en-US" dirty="0">
                <a:solidFill>
                  <a:prstClr val="black"/>
                </a:solidFill>
                <a:latin typeface="ＭＳ Ｐゴシック"/>
              </a:rPr>
              <a:t>の県境のあたりなどは、人がまばら</a:t>
            </a:r>
            <a:r>
              <a:rPr lang="ja-JP" altLang="en-US" dirty="0" smtClean="0">
                <a:solidFill>
                  <a:prstClr val="black"/>
                </a:solidFill>
                <a:latin typeface="ＭＳ Ｐゴシック"/>
              </a:rPr>
              <a:t>に</a:t>
            </a:r>
            <a:endParaRPr lang="en-US" altLang="ja-JP" dirty="0" smtClean="0">
              <a:solidFill>
                <a:prstClr val="black"/>
              </a:solidFill>
              <a:latin typeface="ＭＳ Ｐゴシック"/>
            </a:endParaRPr>
          </a:p>
          <a:p>
            <a:pPr lvl="0"/>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住んでいる</a:t>
            </a:r>
            <a:r>
              <a:rPr lang="ja-JP" altLang="en-US" dirty="0">
                <a:solidFill>
                  <a:prstClr val="black"/>
                </a:solidFill>
                <a:latin typeface="ＭＳ Ｐゴシック"/>
              </a:rPr>
              <a:t>し</a:t>
            </a:r>
            <a:r>
              <a:rPr lang="ja-JP" altLang="en-US" dirty="0" smtClean="0">
                <a:solidFill>
                  <a:prstClr val="black"/>
                </a:solidFill>
                <a:latin typeface="ＭＳ Ｐゴシック"/>
              </a:rPr>
              <a:t>、</a:t>
            </a:r>
            <a:r>
              <a:rPr lang="ja-JP" altLang="en-US" dirty="0">
                <a:solidFill>
                  <a:prstClr val="black"/>
                </a:solidFill>
                <a:latin typeface="ＭＳ Ｐゴシック"/>
              </a:rPr>
              <a:t>逆に</a:t>
            </a:r>
            <a:r>
              <a:rPr lang="ja-JP" altLang="en-US" dirty="0" smtClean="0">
                <a:solidFill>
                  <a:prstClr val="black"/>
                </a:solidFill>
                <a:latin typeface="ＭＳ Ｐゴシック"/>
              </a:rPr>
              <a:t>大阪市</a:t>
            </a:r>
            <a:r>
              <a:rPr lang="ja-JP" altLang="en-US" dirty="0">
                <a:solidFill>
                  <a:prstClr val="black"/>
                </a:solidFill>
                <a:latin typeface="ＭＳ Ｐゴシック"/>
              </a:rPr>
              <a:t>の中心部などは人が混みあって住んでいます。</a:t>
            </a:r>
            <a:endParaRPr lang="en-US" altLang="ja-JP" dirty="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     次</a:t>
            </a:r>
            <a:r>
              <a:rPr lang="ja-JP" altLang="en-US" dirty="0">
                <a:solidFill>
                  <a:prstClr val="black"/>
                </a:solidFill>
                <a:latin typeface="ＭＳ Ｐゴシック"/>
              </a:rPr>
              <a:t>の地図を見てみましょう</a:t>
            </a:r>
            <a:r>
              <a:rPr lang="ja-JP" altLang="en-US" dirty="0" smtClean="0">
                <a:solidFill>
                  <a:prstClr val="black"/>
                </a:solidFill>
                <a:latin typeface="ＭＳ Ｐゴシック"/>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17</a:t>
            </a:fld>
            <a:endParaRPr lang="ja-JP" altLang="en-US">
              <a:solidFill>
                <a:prstClr val="black"/>
              </a:solidFill>
            </a:endParaRPr>
          </a:p>
        </p:txBody>
      </p:sp>
      <p:sp>
        <p:nvSpPr>
          <p:cNvPr id="5" name="正方形/長方形 4"/>
          <p:cNvSpPr/>
          <p:nvPr/>
        </p:nvSpPr>
        <p:spPr>
          <a:xfrm>
            <a:off x="523279" y="4609629"/>
            <a:ext cx="5760639" cy="882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17</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a:solidFill>
                  <a:schemeClr val="tx1"/>
                </a:solidFill>
                <a:ea typeface="ＭＳ ゴシック"/>
                <a:cs typeface="Times New Roman"/>
              </a:rPr>
              <a:t>分</a:t>
            </a:r>
            <a:r>
              <a:rPr lang="ja-JP" altLang="en-US" sz="1200" dirty="0" smtClean="0">
                <a:solidFill>
                  <a:schemeClr val="tx1"/>
                </a:solidFill>
                <a:ea typeface="ＭＳ ゴシック"/>
                <a:cs typeface="Times New Roman"/>
              </a:rPr>
              <a:t>）</a:t>
            </a:r>
            <a:endParaRPr lang="en-US" altLang="ja-JP" sz="1200" dirty="0" smtClean="0">
              <a:solidFill>
                <a:schemeClr val="tx1"/>
              </a:solidFill>
            </a:endParaRPr>
          </a:p>
        </p:txBody>
      </p:sp>
      <p:sp>
        <p:nvSpPr>
          <p:cNvPr id="6" name="正方形/長方形 5"/>
          <p:cNvSpPr/>
          <p:nvPr/>
        </p:nvSpPr>
        <p:spPr>
          <a:xfrm>
            <a:off x="523280" y="5563817"/>
            <a:ext cx="2877799" cy="701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17</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・東京都とともに、大阪府の</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人口密度</a:t>
            </a:r>
            <a:r>
              <a:rPr lang="ja-JP" altLang="en-US" sz="1200" dirty="0">
                <a:solidFill>
                  <a:prstClr val="black"/>
                </a:solidFill>
                <a:ea typeface="ＭＳ ゴシック"/>
                <a:cs typeface="Times New Roman"/>
              </a:rPr>
              <a:t>に</a:t>
            </a:r>
            <a:r>
              <a:rPr lang="ja-JP" altLang="en-US" sz="1200" dirty="0" smtClean="0">
                <a:solidFill>
                  <a:prstClr val="black"/>
                </a:solidFill>
                <a:ea typeface="ＭＳ ゴシック"/>
                <a:cs typeface="Times New Roman"/>
              </a:rPr>
              <a:t>ついて学ぶ。</a:t>
            </a:r>
            <a:endParaRPr lang="en-US" altLang="ja-JP" sz="1200" dirty="0">
              <a:solidFill>
                <a:prstClr val="black"/>
              </a:solidFill>
              <a:ea typeface="ＭＳ ゴシック"/>
              <a:cs typeface="Times New Roman"/>
            </a:endParaRPr>
          </a:p>
          <a:p>
            <a:pPr lvl="0"/>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8" y="5563991"/>
            <a:ext cx="2849611" cy="7018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17</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こと等を促しながら進める。</a:t>
            </a:r>
            <a:endParaRPr lang="en-US" altLang="ja-JP" sz="1200" kern="100" dirty="0">
              <a:solidFill>
                <a:prstClr val="black"/>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63889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9344" y="217141"/>
            <a:ext cx="4702518" cy="3528392"/>
          </a:xfrm>
        </p:spPr>
      </p:sp>
      <p:sp>
        <p:nvSpPr>
          <p:cNvPr id="3" name="ノート プレースホルダー 2"/>
          <p:cNvSpPr>
            <a:spLocks noGrp="1"/>
          </p:cNvSpPr>
          <p:nvPr>
            <p:ph type="body" idx="1"/>
          </p:nvPr>
        </p:nvSpPr>
        <p:spPr>
          <a:xfrm>
            <a:off x="523279" y="3817542"/>
            <a:ext cx="5760639" cy="568863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lvl="0"/>
            <a:r>
              <a:rPr lang="ja-JP" altLang="en-US" sz="1100" dirty="0" smtClean="0">
                <a:solidFill>
                  <a:prstClr val="black"/>
                </a:solidFill>
              </a:rPr>
              <a:t>Ｔ</a:t>
            </a:r>
            <a:r>
              <a:rPr lang="ja-JP" altLang="en-US" sz="1100" dirty="0">
                <a:solidFill>
                  <a:prstClr val="black"/>
                </a:solidFill>
              </a:rPr>
              <a:t>：「</a:t>
            </a:r>
            <a:r>
              <a:rPr lang="ja-JP" altLang="en-US" dirty="0">
                <a:solidFill>
                  <a:prstClr val="black"/>
                </a:solidFill>
              </a:rPr>
              <a:t>これは、大阪府のどのあたりの地図ですか？」</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生徒の発言例</a:t>
            </a:r>
            <a:endParaRPr lang="en-US" altLang="ja-JP" dirty="0">
              <a:solidFill>
                <a:prstClr val="black"/>
              </a:solidFill>
            </a:endParaRPr>
          </a:p>
          <a:p>
            <a:pPr lvl="0"/>
            <a:r>
              <a:rPr lang="ja-JP" altLang="en-US" dirty="0">
                <a:solidFill>
                  <a:prstClr val="black"/>
                </a:solidFill>
              </a:rPr>
              <a:t>       「大手前！」「本館</a:t>
            </a:r>
            <a:r>
              <a:rPr lang="ja-JP" altLang="en-US" dirty="0" smtClean="0">
                <a:solidFill>
                  <a:prstClr val="black"/>
                </a:solidFill>
              </a:rPr>
              <a:t>中学校のあたり！</a:t>
            </a:r>
            <a:r>
              <a:rPr lang="ja-JP" altLang="en-US" dirty="0">
                <a:solidFill>
                  <a:prstClr val="black"/>
                </a:solidFill>
              </a:rPr>
              <a:t>」等</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a:solidFill>
                  <a:prstClr val="black"/>
                </a:solidFill>
              </a:rPr>
              <a:t>そうですね。</a:t>
            </a:r>
            <a:endParaRPr lang="en-US" altLang="ja-JP" dirty="0">
              <a:solidFill>
                <a:prstClr val="black"/>
              </a:solidFill>
            </a:endParaRPr>
          </a:p>
          <a:p>
            <a:pPr lvl="0"/>
            <a:r>
              <a:rPr lang="ja-JP" altLang="en-US" dirty="0">
                <a:solidFill>
                  <a:prstClr val="black"/>
                </a:solidFill>
              </a:rPr>
              <a:t>       うちの学校がここです。</a:t>
            </a:r>
            <a:endParaRPr lang="en-US" altLang="ja-JP" dirty="0">
              <a:solidFill>
                <a:prstClr val="black"/>
              </a:solidFill>
            </a:endParaRPr>
          </a:p>
          <a:p>
            <a:pPr lvl="0"/>
            <a:r>
              <a:rPr lang="ja-JP" altLang="en-US" dirty="0">
                <a:solidFill>
                  <a:prstClr val="black"/>
                </a:solidFill>
              </a:rPr>
              <a:t>　　 この学校を含む１</a:t>
            </a:r>
            <a:r>
              <a:rPr lang="ja-JP" altLang="en-US" dirty="0">
                <a:solidFill>
                  <a:prstClr val="black"/>
                </a:solidFill>
                <a:latin typeface="ＭＳ Ｐゴシック"/>
              </a:rPr>
              <a:t> ㎢の中には、</a:t>
            </a:r>
            <a:r>
              <a:rPr lang="ja-JP" altLang="en-US" dirty="0" smtClean="0">
                <a:solidFill>
                  <a:prstClr val="black"/>
                </a:solidFill>
                <a:latin typeface="ＭＳ Ｐゴシック"/>
              </a:rPr>
              <a:t>約</a:t>
            </a:r>
            <a:r>
              <a:rPr lang="en-US" altLang="ja-JP" dirty="0" smtClean="0">
                <a:solidFill>
                  <a:prstClr val="black"/>
                </a:solidFill>
                <a:latin typeface="ＭＳ Ｐゴシック"/>
              </a:rPr>
              <a:t>7,500</a:t>
            </a:r>
            <a:r>
              <a:rPr lang="ja-JP" altLang="en-US" dirty="0" smtClean="0">
                <a:solidFill>
                  <a:prstClr val="black"/>
                </a:solidFill>
                <a:latin typeface="ＭＳ Ｐゴシック"/>
              </a:rPr>
              <a:t>人</a:t>
            </a:r>
            <a:r>
              <a:rPr lang="ja-JP" altLang="en-US" dirty="0">
                <a:solidFill>
                  <a:prstClr val="black"/>
                </a:solidFill>
                <a:latin typeface="ＭＳ Ｐゴシック"/>
              </a:rPr>
              <a:t>の人々が住んでいます。</a:t>
            </a:r>
            <a:endParaRPr lang="en-US" altLang="ja-JP" dirty="0">
              <a:solidFill>
                <a:prstClr val="black"/>
              </a:solidFill>
              <a:latin typeface="ＭＳ Ｐゴシック"/>
            </a:endParaRPr>
          </a:p>
          <a:p>
            <a:pPr lvl="0"/>
            <a:r>
              <a:rPr lang="ja-JP" altLang="en-US" dirty="0">
                <a:solidFill>
                  <a:prstClr val="black"/>
                </a:solidFill>
                <a:latin typeface="ＭＳ Ｐゴシック"/>
              </a:rPr>
              <a:t>     やはり、大阪府全体の</a:t>
            </a:r>
            <a:r>
              <a:rPr lang="ja-JP" altLang="en-US" dirty="0" smtClean="0">
                <a:solidFill>
                  <a:prstClr val="black"/>
                </a:solidFill>
                <a:latin typeface="ＭＳ Ｐゴシック"/>
              </a:rPr>
              <a:t>平均</a:t>
            </a:r>
            <a:r>
              <a:rPr lang="ja-JP" altLang="en-US" dirty="0">
                <a:solidFill>
                  <a:prstClr val="black"/>
                </a:solidFill>
                <a:latin typeface="ＭＳ Ｐゴシック"/>
              </a:rPr>
              <a:t>より</a:t>
            </a:r>
            <a:r>
              <a:rPr lang="ja-JP" altLang="en-US" dirty="0" smtClean="0">
                <a:solidFill>
                  <a:prstClr val="black"/>
                </a:solidFill>
                <a:latin typeface="ＭＳ Ｐゴシック"/>
              </a:rPr>
              <a:t>は多くなっています</a:t>
            </a:r>
            <a:r>
              <a:rPr lang="ja-JP" altLang="en-US" dirty="0">
                <a:solidFill>
                  <a:prstClr val="black"/>
                </a:solidFill>
                <a:latin typeface="ＭＳ Ｐゴシック"/>
              </a:rPr>
              <a:t>ね</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lvl="0"/>
            <a:r>
              <a:rPr lang="ja-JP" altLang="en-US" dirty="0">
                <a:solidFill>
                  <a:prstClr val="black"/>
                </a:solidFill>
                <a:latin typeface="ＭＳ Ｐゴシック"/>
              </a:rPr>
              <a:t>     次の図も見てみましょう。」</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18</a:t>
            </a:fld>
            <a:endParaRPr kumimoji="1" lang="ja-JP" altLang="en-US"/>
          </a:p>
        </p:txBody>
      </p:sp>
      <p:sp>
        <p:nvSpPr>
          <p:cNvPr id="5" name="正方形/長方形 4"/>
          <p:cNvSpPr/>
          <p:nvPr/>
        </p:nvSpPr>
        <p:spPr>
          <a:xfrm>
            <a:off x="513589" y="3817541"/>
            <a:ext cx="5760640" cy="8297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18</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23279" y="4753645"/>
            <a:ext cx="2877799" cy="158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18</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・自分たちの学校周辺の人口密度</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err="1" smtClean="0">
                <a:solidFill>
                  <a:prstClr val="black"/>
                </a:solidFill>
                <a:ea typeface="ＭＳ ゴシック"/>
                <a:cs typeface="Times New Roman"/>
              </a:rPr>
              <a:t>はど</a:t>
            </a:r>
            <a:r>
              <a:rPr lang="ja-JP" altLang="en-US" sz="1200" dirty="0" smtClean="0">
                <a:solidFill>
                  <a:prstClr val="black"/>
                </a:solidFill>
                <a:ea typeface="ＭＳ ゴシック"/>
                <a:cs typeface="Times New Roman"/>
              </a:rPr>
              <a:t>うなっているかについて、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関心をもつ。</a:t>
            </a:r>
            <a:endParaRPr lang="en-US" altLang="ja-JP" sz="1200" dirty="0">
              <a:solidFill>
                <a:prstClr val="black"/>
              </a:solidFill>
              <a:ea typeface="ＭＳ ゴシック"/>
              <a:cs typeface="Times New Roman"/>
            </a:endParaRPr>
          </a:p>
          <a:p>
            <a:pPr lvl="0"/>
            <a:endParaRPr lang="en-US" altLang="ja-JP" sz="1200" dirty="0">
              <a:solidFill>
                <a:prstClr val="black"/>
              </a:solidFill>
              <a:ea typeface="ＭＳ ゴシック"/>
              <a:cs typeface="Times New Roman"/>
            </a:endParaRPr>
          </a:p>
          <a:p>
            <a:pPr lvl="0" algn="just"/>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7" y="4754331"/>
            <a:ext cx="2849611"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18</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○前のスライドで学んだことは、</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あくまでも大阪府全体の平均の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人口密度であるため、自校を含む</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dirty="0">
                <a:solidFill>
                  <a:prstClr val="black"/>
                </a:solidFill>
              </a:rPr>
              <a:t> １</a:t>
            </a:r>
            <a:r>
              <a:rPr lang="ja-JP" altLang="en-US" sz="1200" dirty="0">
                <a:solidFill>
                  <a:prstClr val="black"/>
                </a:solidFill>
                <a:latin typeface="ＭＳ Ｐゴシック"/>
              </a:rPr>
              <a:t> </a:t>
            </a:r>
            <a:r>
              <a:rPr lang="ja-JP" altLang="en-US" sz="1200" dirty="0" smtClean="0">
                <a:solidFill>
                  <a:prstClr val="black"/>
                </a:solidFill>
                <a:latin typeface="ＭＳ Ｐゴシック"/>
              </a:rPr>
              <a:t>㎢では何人住んでいるかを伝える</a:t>
            </a:r>
            <a:endParaRPr lang="en-US" altLang="ja-JP" sz="1200" dirty="0" smtClean="0">
              <a:solidFill>
                <a:prstClr val="black"/>
              </a:solidFill>
              <a:latin typeface="ＭＳ Ｐゴシック"/>
            </a:endParaRPr>
          </a:p>
          <a:p>
            <a:pPr lvl="0" algn="just"/>
            <a:r>
              <a:rPr lang="ja-JP" altLang="en-US" sz="1200" kern="100" dirty="0" smtClean="0">
                <a:solidFill>
                  <a:prstClr val="black"/>
                </a:solidFill>
                <a:latin typeface="ＭＳ Ｐゴシック"/>
                <a:ea typeface="ＭＳ ゴシック"/>
                <a:cs typeface="Times New Roman"/>
              </a:rPr>
              <a:t>    ことにより、校区でのふだんの</a:t>
            </a:r>
            <a:endParaRPr lang="en-US" altLang="ja-JP" sz="1200" kern="100" dirty="0" smtClean="0">
              <a:solidFill>
                <a:prstClr val="black"/>
              </a:solidFill>
              <a:latin typeface="ＭＳ Ｐゴシック"/>
              <a:ea typeface="ＭＳ ゴシック"/>
              <a:cs typeface="Times New Roman"/>
            </a:endParaRPr>
          </a:p>
          <a:p>
            <a:pPr lvl="0" algn="just"/>
            <a:r>
              <a:rPr lang="en-US" altLang="ja-JP" sz="1200" kern="100" dirty="0">
                <a:solidFill>
                  <a:prstClr val="black"/>
                </a:solidFill>
                <a:latin typeface="ＭＳ Ｐゴシック"/>
                <a:ea typeface="ＭＳ ゴシック"/>
                <a:cs typeface="Times New Roman"/>
              </a:rPr>
              <a:t> </a:t>
            </a:r>
            <a:r>
              <a:rPr lang="en-US" altLang="ja-JP" sz="1200" kern="100" dirty="0" smtClean="0">
                <a:solidFill>
                  <a:prstClr val="black"/>
                </a:solidFill>
                <a:latin typeface="ＭＳ Ｐゴシック"/>
                <a:ea typeface="ＭＳ ゴシック"/>
                <a:cs typeface="Times New Roman"/>
              </a:rPr>
              <a:t>   </a:t>
            </a:r>
            <a:r>
              <a:rPr lang="ja-JP" altLang="en-US" sz="1200" kern="100" dirty="0" smtClean="0">
                <a:solidFill>
                  <a:prstClr val="black"/>
                </a:solidFill>
                <a:latin typeface="ＭＳ Ｐゴシック"/>
                <a:ea typeface="ＭＳ ゴシック"/>
                <a:cs typeface="Times New Roman"/>
              </a:rPr>
              <a:t>生活と重ね合わせることができる</a:t>
            </a:r>
            <a:endParaRPr lang="en-US" altLang="ja-JP" sz="1200" kern="100" dirty="0" smtClean="0">
              <a:solidFill>
                <a:prstClr val="black"/>
              </a:solidFill>
              <a:latin typeface="ＭＳ Ｐゴシック"/>
              <a:ea typeface="ＭＳ ゴシック"/>
              <a:cs typeface="Times New Roman"/>
            </a:endParaRPr>
          </a:p>
          <a:p>
            <a:pPr lvl="0" algn="just"/>
            <a:r>
              <a:rPr lang="ja-JP" altLang="en-US" sz="1200" kern="100" dirty="0" smtClean="0">
                <a:solidFill>
                  <a:prstClr val="black"/>
                </a:solidFill>
                <a:latin typeface="ＭＳ Ｐゴシック"/>
                <a:ea typeface="ＭＳ ゴシック"/>
                <a:cs typeface="Times New Roman"/>
              </a:rPr>
              <a:t>　 ようにする。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
        <p:nvSpPr>
          <p:cNvPr id="8" name="正方形/長方形 7"/>
          <p:cNvSpPr/>
          <p:nvPr/>
        </p:nvSpPr>
        <p:spPr>
          <a:xfrm>
            <a:off x="513589" y="8426053"/>
            <a:ext cx="5760639" cy="93610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［注］　  このスライドでは、大阪府庁本館を中学校に見立てて、それを含む１</a:t>
            </a:r>
            <a:r>
              <a:rPr lang="ja-JP" altLang="en-US" sz="1200" dirty="0" smtClean="0">
                <a:solidFill>
                  <a:prstClr val="black"/>
                </a:solidFill>
                <a:latin typeface="ＭＳ Ｐゴシック"/>
              </a:rPr>
              <a:t> ㎢内の</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人口を表しています。</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400" dirty="0" smtClean="0">
                <a:solidFill>
                  <a:prstClr val="black"/>
                </a:solidFill>
                <a:latin typeface="ＭＳ Ｐゴシック"/>
              </a:rPr>
              <a:t> </a:t>
            </a:r>
            <a:r>
              <a:rPr lang="ja-JP" altLang="en-US" sz="1200" dirty="0" smtClean="0">
                <a:solidFill>
                  <a:prstClr val="black"/>
                </a:solidFill>
                <a:latin typeface="ＭＳ Ｐゴシック"/>
              </a:rPr>
              <a:t>各学校で実践される場合は、学校の位置とおおよその校区の範囲を府統計課</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担当者までお知らせください。該当地域の</a:t>
            </a:r>
            <a:r>
              <a:rPr lang="ja-JP" altLang="en-US" sz="1200" dirty="0">
                <a:solidFill>
                  <a:prstClr val="black"/>
                </a:solidFill>
              </a:rPr>
              <a:t>１</a:t>
            </a:r>
            <a:r>
              <a:rPr lang="ja-JP" altLang="en-US" sz="1200" dirty="0">
                <a:solidFill>
                  <a:prstClr val="black"/>
                </a:solidFill>
                <a:latin typeface="ＭＳ Ｐゴシック"/>
              </a:rPr>
              <a:t> </a:t>
            </a:r>
            <a:r>
              <a:rPr lang="ja-JP" altLang="en-US" sz="1200" dirty="0" smtClean="0">
                <a:solidFill>
                  <a:prstClr val="black"/>
                </a:solidFill>
                <a:latin typeface="ＭＳ Ｐゴシック"/>
              </a:rPr>
              <a:t>㎢内の人口を調べてお知らせします。</a:t>
            </a:r>
            <a:endParaRPr lang="en-US" altLang="ja-JP" sz="1200" dirty="0" smtClean="0">
              <a:solidFill>
                <a:prstClr val="black"/>
              </a:solidFill>
              <a:latin typeface="ＭＳ Ｐゴシック"/>
            </a:endParaRPr>
          </a:p>
        </p:txBody>
      </p:sp>
    </p:spTree>
    <p:extLst>
      <p:ext uri="{BB962C8B-B14F-4D97-AF65-F5344CB8AC3E}">
        <p14:creationId xmlns:p14="http://schemas.microsoft.com/office/powerpoint/2010/main" val="177139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3557" y="289149"/>
            <a:ext cx="4381500" cy="3287713"/>
          </a:xfrm>
        </p:spPr>
      </p:sp>
      <p:sp>
        <p:nvSpPr>
          <p:cNvPr id="3" name="ノート プレースホルダー 2"/>
          <p:cNvSpPr>
            <a:spLocks noGrp="1"/>
          </p:cNvSpPr>
          <p:nvPr>
            <p:ph type="body" idx="1"/>
          </p:nvPr>
        </p:nvSpPr>
        <p:spPr>
          <a:xfrm>
            <a:off x="523279" y="3714767"/>
            <a:ext cx="5832648" cy="5647390"/>
          </a:xfrm>
        </p:spPr>
        <p:txBody>
          <a:bodyPr/>
          <a:lstStyle/>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sz="1100" dirty="0">
              <a:solidFill>
                <a:prstClr val="black"/>
              </a:solidFill>
            </a:endParaRPr>
          </a:p>
          <a:p>
            <a:pPr lvl="0"/>
            <a:endParaRPr lang="en-US" altLang="ja-JP" sz="1100"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a:t>
            </a:r>
            <a:r>
              <a:rPr lang="ja-JP" altLang="en-US" dirty="0" smtClean="0">
                <a:solidFill>
                  <a:prstClr val="black"/>
                </a:solidFill>
              </a:rPr>
              <a:t>これ</a:t>
            </a:r>
            <a:r>
              <a:rPr lang="ja-JP" altLang="en-US" dirty="0">
                <a:solidFill>
                  <a:prstClr val="black"/>
                </a:solidFill>
              </a:rPr>
              <a:t>は、大阪府内の人口のちらばり具合を示した図です。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赤色</a:t>
            </a:r>
            <a:r>
              <a:rPr lang="ja-JP" altLang="en-US" dirty="0">
                <a:solidFill>
                  <a:prstClr val="black"/>
                </a:solidFill>
              </a:rPr>
              <a:t>の濃いところが人口が多いところ、薄いところが人口の少ないところです。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やはり</a:t>
            </a:r>
            <a:r>
              <a:rPr lang="ja-JP" altLang="en-US" dirty="0">
                <a:solidFill>
                  <a:prstClr val="black"/>
                </a:solidFill>
              </a:rPr>
              <a:t>、和歌山との県境のあたりなどは、色が薄く（白っぽく）なっていますね。</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a:solidFill>
                  <a:prstClr val="black"/>
                </a:solidFill>
              </a:rPr>
              <a:t>本館</a:t>
            </a:r>
            <a:r>
              <a:rPr lang="ja-JP" altLang="en-US" dirty="0" smtClean="0">
                <a:solidFill>
                  <a:prstClr val="black"/>
                </a:solidFill>
              </a:rPr>
              <a:t>中学校</a:t>
            </a:r>
            <a:r>
              <a:rPr lang="ja-JP" altLang="en-US" dirty="0">
                <a:solidFill>
                  <a:prstClr val="black"/>
                </a:solidFill>
              </a:rPr>
              <a:t>は、どのあたりかわかりますね</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smtClean="0">
                <a:solidFill>
                  <a:prstClr val="black"/>
                </a:solidFill>
              </a:rPr>
              <a:t>矢印</a:t>
            </a:r>
            <a:r>
              <a:rPr lang="ja-JP" altLang="en-US" dirty="0">
                <a:solidFill>
                  <a:prstClr val="black"/>
                </a:solidFill>
              </a:rPr>
              <a:t>を動かして</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大阪</a:t>
            </a:r>
            <a:r>
              <a:rPr lang="ja-JP" altLang="en-US" dirty="0">
                <a:solidFill>
                  <a:prstClr val="black"/>
                </a:solidFill>
              </a:rPr>
              <a:t>市内は色の濃いところが多い</a:t>
            </a:r>
            <a:r>
              <a:rPr lang="ja-JP" altLang="en-US" dirty="0" smtClean="0">
                <a:solidFill>
                  <a:prstClr val="black"/>
                </a:solidFill>
              </a:rPr>
              <a:t>ですね。本館中学校のあたりは、</a:t>
            </a:r>
            <a:r>
              <a:rPr lang="en-US" altLang="ja-JP" dirty="0" smtClean="0">
                <a:solidFill>
                  <a:prstClr val="black"/>
                </a:solidFill>
                <a:latin typeface="ＭＳ ゴシック" panose="020B0609070205080204" pitchFamily="49" charset="-128"/>
                <a:ea typeface="ＭＳ ゴシック" panose="020B0609070205080204" pitchFamily="49" charset="-128"/>
              </a:rPr>
              <a:t>5001</a:t>
            </a:r>
            <a:r>
              <a:rPr lang="ja-JP" altLang="en-US" dirty="0" smtClean="0">
                <a:solidFill>
                  <a:prstClr val="black"/>
                </a:solidFill>
                <a:latin typeface="ＭＳ ゴシック" panose="020B0609070205080204" pitchFamily="49" charset="-128"/>
                <a:ea typeface="ＭＳ ゴシック" panose="020B0609070205080204" pitchFamily="49" charset="-128"/>
              </a:rPr>
              <a:t>～</a:t>
            </a:r>
            <a:r>
              <a:rPr lang="en-US" altLang="ja-JP" dirty="0" smtClean="0">
                <a:solidFill>
                  <a:prstClr val="black"/>
                </a:solidFill>
                <a:latin typeface="ＭＳ ゴシック" panose="020B0609070205080204" pitchFamily="49" charset="-128"/>
                <a:ea typeface="ＭＳ ゴシック" panose="020B0609070205080204" pitchFamily="49" charset="-128"/>
              </a:rPr>
              <a:t>10000</a:t>
            </a:r>
            <a:r>
              <a:rPr lang="ja-JP" altLang="en-US" dirty="0" smtClean="0">
                <a:solidFill>
                  <a:prstClr val="black"/>
                </a:solidFill>
                <a:latin typeface="ＭＳ ゴシック" panose="020B0609070205080204" pitchFamily="49" charset="-128"/>
                <a:ea typeface="ＭＳ ゴシック" panose="020B0609070205080204" pitchFamily="49" charset="-128"/>
              </a:rPr>
              <a:t>人</a:t>
            </a:r>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r>
              <a:rPr lang="en-US" altLang="ja-JP" dirty="0">
                <a:solidFill>
                  <a:prstClr val="black"/>
                </a:solidFill>
                <a:latin typeface="ＭＳ ゴシック" panose="020B0609070205080204" pitchFamily="49" charset="-128"/>
                <a:ea typeface="ＭＳ ゴシック" panose="020B0609070205080204" pitchFamily="49" charset="-128"/>
              </a:rPr>
              <a:t> </a:t>
            </a:r>
            <a:r>
              <a:rPr lang="en-US" altLang="ja-JP" dirty="0" smtClean="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rPr>
              <a:t>の範囲の色になっています。」</a:t>
            </a:r>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19</a:t>
            </a:fld>
            <a:endParaRPr lang="ja-JP" altLang="en-US">
              <a:solidFill>
                <a:prstClr val="black"/>
              </a:solidFill>
            </a:endParaRPr>
          </a:p>
        </p:txBody>
      </p:sp>
      <p:sp>
        <p:nvSpPr>
          <p:cNvPr id="5" name="正方形/長方形 4"/>
          <p:cNvSpPr/>
          <p:nvPr/>
        </p:nvSpPr>
        <p:spPr>
          <a:xfrm>
            <a:off x="517984" y="3714766"/>
            <a:ext cx="5832647" cy="8968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19</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17984" y="4681637"/>
            <a:ext cx="2877799" cy="158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19</a:t>
            </a:r>
            <a:r>
              <a:rPr lang="ja-JP" altLang="en-US" sz="1200" dirty="0" smtClean="0">
                <a:solidFill>
                  <a:prstClr val="black"/>
                </a:solidFill>
                <a:ea typeface="ＭＳ ゴシック"/>
                <a:cs typeface="Times New Roman"/>
              </a:rPr>
              <a:t>のみ）</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・自分たちの学校周辺の人口密度</a:t>
            </a:r>
            <a:endParaRPr lang="en-US" altLang="ja-JP" sz="1200" dirty="0" smtClean="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err="1" smtClean="0">
                <a:solidFill>
                  <a:prstClr val="black"/>
                </a:solidFill>
                <a:ea typeface="ＭＳ ゴシック"/>
                <a:cs typeface="Times New Roman"/>
              </a:rPr>
              <a:t>はど</a:t>
            </a:r>
            <a:r>
              <a:rPr lang="ja-JP" altLang="en-US" sz="1200" dirty="0" smtClean="0">
                <a:solidFill>
                  <a:prstClr val="black"/>
                </a:solidFill>
                <a:ea typeface="ＭＳ ゴシック"/>
                <a:cs typeface="Times New Roman"/>
              </a:rPr>
              <a:t>うなっているかについて、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関心をもつ。</a:t>
            </a:r>
            <a:endParaRPr lang="en-US" altLang="ja-JP" sz="1200" dirty="0" smtClean="0">
              <a:solidFill>
                <a:prstClr val="black"/>
              </a:solidFill>
              <a:ea typeface="ＭＳ ゴシック"/>
              <a:cs typeface="Times New Roman"/>
            </a:endParaRPr>
          </a:p>
        </p:txBody>
      </p:sp>
      <p:sp>
        <p:nvSpPr>
          <p:cNvPr id="7" name="正方形/長方形 6"/>
          <p:cNvSpPr/>
          <p:nvPr/>
        </p:nvSpPr>
        <p:spPr>
          <a:xfrm>
            <a:off x="3440806" y="4681637"/>
            <a:ext cx="2921619"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19</a:t>
            </a:r>
            <a:r>
              <a:rPr lang="ja-JP" altLang="en-US" sz="1200" dirty="0" smtClean="0">
                <a:solidFill>
                  <a:prstClr val="black"/>
                </a:solidFill>
                <a:ea typeface="ＭＳ ゴシック"/>
                <a:cs typeface="Times New Roman"/>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○前のスライドで学んだことは、</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あくまでも大阪府全体の平均の</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人口密度であるため、自校を含む</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dirty="0">
                <a:solidFill>
                  <a:prstClr val="black"/>
                </a:solidFill>
              </a:rPr>
              <a:t> １</a:t>
            </a:r>
            <a:r>
              <a:rPr lang="ja-JP" altLang="en-US" sz="1200" dirty="0">
                <a:solidFill>
                  <a:prstClr val="black"/>
                </a:solidFill>
                <a:latin typeface="ＭＳ Ｐゴシック"/>
              </a:rPr>
              <a:t> </a:t>
            </a:r>
            <a:r>
              <a:rPr lang="ja-JP" altLang="en-US" sz="1200" dirty="0" smtClean="0">
                <a:solidFill>
                  <a:prstClr val="black"/>
                </a:solidFill>
                <a:latin typeface="ＭＳ Ｐゴシック"/>
              </a:rPr>
              <a:t>㎢では何人住んでいるかを伝える</a:t>
            </a:r>
            <a:endParaRPr lang="en-US" altLang="ja-JP" sz="1200" dirty="0" smtClean="0">
              <a:solidFill>
                <a:prstClr val="black"/>
              </a:solidFill>
              <a:latin typeface="ＭＳ Ｐゴシック"/>
            </a:endParaRPr>
          </a:p>
          <a:p>
            <a:pPr lvl="0" algn="just"/>
            <a:r>
              <a:rPr lang="ja-JP" altLang="en-US" sz="1200" kern="100" dirty="0" smtClean="0">
                <a:solidFill>
                  <a:prstClr val="black"/>
                </a:solidFill>
                <a:latin typeface="ＭＳ Ｐゴシック"/>
                <a:ea typeface="ＭＳ ゴシック"/>
                <a:cs typeface="Times New Roman"/>
              </a:rPr>
              <a:t>    ことにより、校区でのふだんの</a:t>
            </a:r>
            <a:endParaRPr lang="en-US" altLang="ja-JP" sz="1200" kern="100" dirty="0" smtClean="0">
              <a:solidFill>
                <a:prstClr val="black"/>
              </a:solidFill>
              <a:latin typeface="ＭＳ Ｐゴシック"/>
              <a:ea typeface="ＭＳ ゴシック"/>
              <a:cs typeface="Times New Roman"/>
            </a:endParaRPr>
          </a:p>
          <a:p>
            <a:pPr lvl="0" algn="just"/>
            <a:r>
              <a:rPr lang="en-US" altLang="ja-JP" sz="1200" kern="100" dirty="0">
                <a:solidFill>
                  <a:prstClr val="black"/>
                </a:solidFill>
                <a:latin typeface="ＭＳ Ｐゴシック"/>
                <a:ea typeface="ＭＳ ゴシック"/>
                <a:cs typeface="Times New Roman"/>
              </a:rPr>
              <a:t> </a:t>
            </a:r>
            <a:r>
              <a:rPr lang="en-US" altLang="ja-JP" sz="1200" kern="100" dirty="0" smtClean="0">
                <a:solidFill>
                  <a:prstClr val="black"/>
                </a:solidFill>
                <a:latin typeface="ＭＳ Ｐゴシック"/>
                <a:ea typeface="ＭＳ ゴシック"/>
                <a:cs typeface="Times New Roman"/>
              </a:rPr>
              <a:t>   </a:t>
            </a:r>
            <a:r>
              <a:rPr lang="ja-JP" altLang="en-US" sz="1200" kern="100" dirty="0" smtClean="0">
                <a:solidFill>
                  <a:prstClr val="black"/>
                </a:solidFill>
                <a:latin typeface="ＭＳ Ｐゴシック"/>
                <a:ea typeface="ＭＳ ゴシック"/>
                <a:cs typeface="Times New Roman"/>
              </a:rPr>
              <a:t>生活と重ね合わせることができる</a:t>
            </a:r>
            <a:endParaRPr lang="en-US" altLang="ja-JP" sz="1200" kern="100" dirty="0" smtClean="0">
              <a:solidFill>
                <a:prstClr val="black"/>
              </a:solidFill>
              <a:latin typeface="ＭＳ Ｐゴシック"/>
              <a:ea typeface="ＭＳ ゴシック"/>
              <a:cs typeface="Times New Roman"/>
            </a:endParaRPr>
          </a:p>
          <a:p>
            <a:pPr lvl="0" algn="just"/>
            <a:r>
              <a:rPr lang="ja-JP" altLang="en-US" sz="1200" kern="100" dirty="0" smtClean="0">
                <a:solidFill>
                  <a:prstClr val="black"/>
                </a:solidFill>
                <a:latin typeface="ＭＳ Ｐゴシック"/>
                <a:ea typeface="ＭＳ ゴシック"/>
                <a:cs typeface="Times New Roman"/>
              </a:rPr>
              <a:t>　 ようにする。</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
        <p:nvSpPr>
          <p:cNvPr id="8" name="正方形/長方形 7"/>
          <p:cNvSpPr/>
          <p:nvPr/>
        </p:nvSpPr>
        <p:spPr>
          <a:xfrm>
            <a:off x="667296" y="8282037"/>
            <a:ext cx="5606932" cy="93610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［注］　  このスライドでは、アニメーションを動かしていくと、左下から矢印が表れ、</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　　中学校に見立てている大阪府庁本館のあたりを示すようになっています。</a:t>
            </a:r>
            <a:endParaRPr lang="en-US" altLang="ja-JP" sz="1200" dirty="0" smtClean="0">
              <a:solidFill>
                <a:prstClr val="black"/>
              </a:solidFill>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各学校で実践される場合は、矢印の先が自校の位置を示すように、</a:t>
            </a:r>
            <a:endParaRPr lang="en-US" altLang="ja-JP" sz="1200" dirty="0" smtClean="0">
              <a:solidFill>
                <a:prstClr val="black"/>
              </a:solidFill>
              <a:latin typeface="ＭＳ Ｐゴシック"/>
            </a:endParaRPr>
          </a:p>
          <a:p>
            <a:pPr lvl="0"/>
            <a:r>
              <a:rPr lang="ja-JP" altLang="en-US" sz="1200" dirty="0">
                <a:solidFill>
                  <a:prstClr val="black"/>
                </a:solidFill>
                <a:latin typeface="ＭＳ Ｐゴシック"/>
              </a:rPr>
              <a:t>　</a:t>
            </a:r>
            <a:r>
              <a:rPr lang="ja-JP" altLang="en-US" sz="1200" dirty="0" smtClean="0">
                <a:solidFill>
                  <a:prstClr val="black"/>
                </a:solidFill>
                <a:latin typeface="ＭＳ Ｐゴシック"/>
              </a:rPr>
              <a:t>　　アニメーションの設定を変更してご活用ください。</a:t>
            </a:r>
          </a:p>
        </p:txBody>
      </p:sp>
    </p:spTree>
    <p:extLst>
      <p:ext uri="{BB962C8B-B14F-4D97-AF65-F5344CB8AC3E}">
        <p14:creationId xmlns:p14="http://schemas.microsoft.com/office/powerpoint/2010/main" val="273377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9438" y="580070"/>
            <a:ext cx="5512474" cy="3891918"/>
          </a:xfrm>
        </p:spPr>
      </p:sp>
      <p:sp>
        <p:nvSpPr>
          <p:cNvPr id="3" name="ノート プレースホルダー 2"/>
          <p:cNvSpPr>
            <a:spLocks noGrp="1"/>
          </p:cNvSpPr>
          <p:nvPr>
            <p:ph type="body" idx="1"/>
          </p:nvPr>
        </p:nvSpPr>
        <p:spPr/>
        <p:txBody>
          <a:bodyPr/>
          <a:lstStyle/>
          <a:p>
            <a:r>
              <a:rPr lang="ja-JP" altLang="en-US" dirty="0"/>
              <a:t>　</a:t>
            </a:r>
            <a:r>
              <a:rPr lang="ja-JP" altLang="en-US" dirty="0" smtClean="0"/>
              <a:t>　</a:t>
            </a:r>
            <a:endParaRPr lang="en-US" altLang="ja-JP" dirty="0"/>
          </a:p>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lvl="0"/>
            <a:endParaRPr lang="en-US" altLang="ja-JP" dirty="0">
              <a:solidFill>
                <a:prstClr val="black"/>
              </a:solidFill>
            </a:endParaRPr>
          </a:p>
          <a:p>
            <a:r>
              <a:rPr kumimoji="1" lang="ja-JP" altLang="en-US" dirty="0" smtClean="0"/>
              <a:t>Ｔ：「皆さんは、</a:t>
            </a:r>
            <a:r>
              <a:rPr kumimoji="1" lang="en-US" altLang="ja-JP" dirty="0" smtClean="0"/>
              <a:t>『</a:t>
            </a:r>
            <a:r>
              <a:rPr kumimoji="1" lang="ja-JP" altLang="en-US" dirty="0" smtClean="0"/>
              <a:t>統計</a:t>
            </a:r>
            <a:r>
              <a:rPr lang="en-US" altLang="ja-JP" dirty="0" smtClean="0"/>
              <a:t>』</a:t>
            </a:r>
            <a:r>
              <a:rPr kumimoji="1" lang="ja-JP" altLang="en-US" dirty="0" smtClean="0"/>
              <a:t>と聞いて、何が思い浮かぶでしょう？」</a:t>
            </a:r>
            <a:endParaRPr kumimoji="1" lang="en-US" altLang="ja-JP" dirty="0" smtClean="0"/>
          </a:p>
          <a:p>
            <a:endParaRPr lang="en-US" altLang="ja-JP" dirty="0"/>
          </a:p>
          <a:p>
            <a:pPr lvl="0"/>
            <a:r>
              <a:rPr lang="en-US" altLang="ja-JP" dirty="0" smtClean="0"/>
              <a:t>※</a:t>
            </a:r>
            <a:r>
              <a:rPr lang="ja-JP" altLang="en-US" dirty="0" smtClean="0"/>
              <a:t>生徒の発言例： </a:t>
            </a:r>
            <a:r>
              <a:rPr lang="ja-JP" altLang="en-US" dirty="0" smtClean="0">
                <a:solidFill>
                  <a:prstClr val="black"/>
                </a:solidFill>
              </a:rPr>
              <a:t>「</a:t>
            </a:r>
            <a:r>
              <a:rPr lang="ja-JP" altLang="en-US" dirty="0">
                <a:solidFill>
                  <a:prstClr val="black"/>
                </a:solidFill>
              </a:rPr>
              <a:t>数字」</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数字が並んでいる表」</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グラフ」</a:t>
            </a:r>
            <a:endParaRPr lang="en-US" altLang="ja-JP" dirty="0">
              <a:solidFill>
                <a:prstClr val="black"/>
              </a:solidFill>
            </a:endParaRPr>
          </a:p>
          <a:p>
            <a:endParaRPr lang="en-US" altLang="ja-JP" dirty="0" smtClean="0"/>
          </a:p>
          <a:p>
            <a:r>
              <a:rPr lang="ja-JP" altLang="en-US" dirty="0" smtClean="0">
                <a:solidFill>
                  <a:prstClr val="black"/>
                </a:solidFill>
              </a:rPr>
              <a:t>Ｔ</a:t>
            </a:r>
            <a:r>
              <a:rPr lang="ja-JP" altLang="en-US" dirty="0">
                <a:solidFill>
                  <a:prstClr val="black"/>
                </a:solidFill>
              </a:rPr>
              <a:t>： </a:t>
            </a:r>
            <a:r>
              <a:rPr lang="ja-JP" altLang="en-US" dirty="0" smtClean="0"/>
              <a:t>「</a:t>
            </a:r>
            <a:r>
              <a:rPr lang="en-US" altLang="ja-JP" dirty="0" smtClean="0"/>
              <a:t>『</a:t>
            </a:r>
            <a:r>
              <a:rPr lang="ja-JP" altLang="en-US" dirty="0" smtClean="0"/>
              <a:t>統計</a:t>
            </a:r>
            <a:r>
              <a:rPr lang="en-US" altLang="ja-JP" dirty="0" smtClean="0"/>
              <a:t>』</a:t>
            </a:r>
            <a:r>
              <a:rPr lang="ja-JP" altLang="en-US" dirty="0" smtClean="0"/>
              <a:t>という言葉から、身のまわりで見かける表やグラフを思い浮かべる人</a:t>
            </a:r>
            <a:endParaRPr lang="en-US" altLang="ja-JP" dirty="0" smtClean="0"/>
          </a:p>
          <a:p>
            <a:r>
              <a:rPr lang="ja-JP" altLang="en-US" dirty="0"/>
              <a:t>　</a:t>
            </a:r>
            <a:r>
              <a:rPr lang="ja-JP" altLang="en-US" dirty="0" smtClean="0"/>
              <a:t>   がいるようですね。それでいいと思います。</a:t>
            </a:r>
            <a:endParaRPr lang="en-US" altLang="ja-JP" dirty="0" smtClean="0"/>
          </a:p>
          <a:p>
            <a:r>
              <a:rPr lang="ja-JP" altLang="en-US" dirty="0" smtClean="0"/>
              <a:t>　　そのイメージで学習を進めていきましょう。」</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a:t>
            </a:fld>
            <a:endParaRPr kumimoji="1" lang="ja-JP" altLang="en-US"/>
          </a:p>
        </p:txBody>
      </p:sp>
      <p:sp>
        <p:nvSpPr>
          <p:cNvPr id="5" name="正方形/長方形 4"/>
          <p:cNvSpPr/>
          <p:nvPr/>
        </p:nvSpPr>
        <p:spPr>
          <a:xfrm>
            <a:off x="699438" y="4753645"/>
            <a:ext cx="558448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1</a:t>
            </a:r>
            <a:r>
              <a:rPr lang="ja-JP" altLang="en-US" sz="1200" dirty="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smtClean="0">
                <a:solidFill>
                  <a:prstClr val="black"/>
                </a:solidFill>
              </a:rPr>
              <a:t>１．本時</a:t>
            </a:r>
            <a:r>
              <a:rPr lang="ja-JP" altLang="en-US" sz="1200" dirty="0">
                <a:solidFill>
                  <a:prstClr val="black"/>
                </a:solidFill>
              </a:rPr>
              <a:t>のテーマ</a:t>
            </a:r>
            <a:r>
              <a:rPr lang="ja-JP" altLang="en-US" sz="1200" dirty="0" smtClean="0">
                <a:solidFill>
                  <a:prstClr val="black"/>
                </a:solidFill>
              </a:rPr>
              <a:t>を</a:t>
            </a:r>
            <a:r>
              <a:rPr lang="ja-JP" altLang="en-US" sz="1200" dirty="0">
                <a:solidFill>
                  <a:prstClr val="black"/>
                </a:solidFill>
              </a:rPr>
              <a:t>知り</a:t>
            </a:r>
            <a:r>
              <a:rPr lang="ja-JP" altLang="en-US" sz="1200" dirty="0" smtClean="0">
                <a:solidFill>
                  <a:prstClr val="black"/>
                </a:solidFill>
              </a:rPr>
              <a:t>、</a:t>
            </a:r>
            <a:r>
              <a:rPr lang="ja-JP" altLang="en-US" sz="1200" dirty="0">
                <a:solidFill>
                  <a:prstClr val="black"/>
                </a:solidFill>
              </a:rPr>
              <a:t>「統計」は身近にあることに</a:t>
            </a:r>
            <a:r>
              <a:rPr lang="ja-JP" altLang="en-US" sz="1200" dirty="0" smtClean="0">
                <a:solidFill>
                  <a:prstClr val="black"/>
                </a:solidFill>
              </a:rPr>
              <a:t>気付く。</a:t>
            </a:r>
            <a:endParaRPr lang="en-US" altLang="ja-JP" sz="1200" dirty="0">
              <a:solidFill>
                <a:prstClr val="black"/>
              </a:solidFill>
            </a:endParaRPr>
          </a:p>
          <a:p>
            <a:pPr lvl="0"/>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のみで </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p:txBody>
      </p:sp>
      <p:sp>
        <p:nvSpPr>
          <p:cNvPr id="7" name="正方形/長方形 6"/>
          <p:cNvSpPr/>
          <p:nvPr/>
        </p:nvSpPr>
        <p:spPr>
          <a:xfrm>
            <a:off x="685747" y="5623346"/>
            <a:ext cx="2700300" cy="1074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 （スライド２</a:t>
            </a:r>
            <a:r>
              <a:rPr lang="ja-JP" altLang="en-US" sz="1200" dirty="0" smtClean="0">
                <a:solidFill>
                  <a:prstClr val="black"/>
                </a:solidFill>
              </a:rPr>
              <a:t>のみ）</a:t>
            </a:r>
            <a:endParaRPr lang="en-US" altLang="ja-JP" sz="1200" dirty="0" smtClean="0">
              <a:solidFill>
                <a:schemeClr val="tx1"/>
              </a:solidFill>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「統計」と聞いて、思い浮かぶ</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　 ものを発言する。</a:t>
            </a:r>
            <a:endParaRPr lang="en-US" altLang="ja-JP" sz="1200" kern="100" dirty="0" smtClean="0">
              <a:solidFill>
                <a:schemeClr val="tx1"/>
              </a:solidFill>
              <a:latin typeface="Century"/>
              <a:ea typeface="ＭＳ ゴシック"/>
              <a:cs typeface="Times New Roman"/>
            </a:endParaRPr>
          </a:p>
        </p:txBody>
      </p:sp>
      <p:sp>
        <p:nvSpPr>
          <p:cNvPr id="8" name="正方形/長方形 7"/>
          <p:cNvSpPr/>
          <p:nvPr/>
        </p:nvSpPr>
        <p:spPr>
          <a:xfrm>
            <a:off x="3426966" y="5633242"/>
            <a:ext cx="2856954" cy="10646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smtClean="0">
                <a:solidFill>
                  <a:prstClr val="black"/>
                </a:solidFill>
              </a:rPr>
              <a:t> </a:t>
            </a:r>
            <a:r>
              <a:rPr lang="ja-JP" altLang="en-US" sz="1200" dirty="0">
                <a:solidFill>
                  <a:prstClr val="black"/>
                </a:solidFill>
              </a:rPr>
              <a:t>（スライド２のみ）</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○生徒の発言を肯定的に受けとめた</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上で、「統計」は身の回りにある</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　ものだということを知らせ、安心</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して取り組めるようにする。</a:t>
            </a:r>
            <a:endParaRPr lang="en-US" altLang="ja-JP" sz="1200" dirty="0" smtClean="0">
              <a:solidFill>
                <a:prstClr val="black"/>
              </a:solidFill>
            </a:endParaRPr>
          </a:p>
        </p:txBody>
      </p:sp>
    </p:spTree>
    <p:extLst>
      <p:ext uri="{BB962C8B-B14F-4D97-AF65-F5344CB8AC3E}">
        <p14:creationId xmlns:p14="http://schemas.microsoft.com/office/powerpoint/2010/main" val="337446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2075" y="746125"/>
            <a:ext cx="4384675" cy="3287713"/>
          </a:xfrm>
        </p:spPr>
      </p:sp>
      <p:sp>
        <p:nvSpPr>
          <p:cNvPr id="3" name="ノート プレースホルダー 2"/>
          <p:cNvSpPr>
            <a:spLocks noGrp="1"/>
          </p:cNvSpPr>
          <p:nvPr>
            <p:ph type="body" idx="1"/>
          </p:nvPr>
        </p:nvSpPr>
        <p:spPr>
          <a:xfrm>
            <a:off x="451272" y="3889550"/>
            <a:ext cx="5904656" cy="5112568"/>
          </a:xfrm>
        </p:spPr>
        <p:txBody>
          <a:bodyPr/>
          <a:lstStyle/>
          <a:p>
            <a:endParaRPr kumimoji="1" lang="en-US" altLang="ja-JP" dirty="0" smtClean="0"/>
          </a:p>
          <a:p>
            <a:endParaRPr lang="en-US" altLang="ja-JP" dirty="0"/>
          </a:p>
          <a:p>
            <a:endParaRPr kumimoji="1" lang="en-US" altLang="ja-JP" dirty="0" smtClean="0"/>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r>
              <a:rPr lang="en-US" altLang="ja-JP" sz="1100" dirty="0" smtClean="0">
                <a:solidFill>
                  <a:prstClr val="black"/>
                </a:solidFill>
              </a:rPr>
              <a:t>     </a:t>
            </a:r>
            <a:r>
              <a:rPr lang="ja-JP" altLang="en-US" sz="1100" dirty="0" smtClean="0">
                <a:solidFill>
                  <a:prstClr val="black"/>
                </a:solidFill>
              </a:rPr>
              <a:t>Ｔ</a:t>
            </a:r>
            <a:r>
              <a:rPr lang="ja-JP" altLang="en-US" sz="1100" dirty="0">
                <a:solidFill>
                  <a:prstClr val="black"/>
                </a:solidFill>
              </a:rPr>
              <a:t>：</a:t>
            </a:r>
            <a:r>
              <a:rPr lang="ja-JP" altLang="en-US" sz="1100" dirty="0" smtClean="0">
                <a:solidFill>
                  <a:prstClr val="black"/>
                </a:solidFill>
              </a:rPr>
              <a:t>「</a:t>
            </a:r>
            <a:r>
              <a:rPr lang="ja-JP" altLang="en-US" dirty="0" smtClean="0">
                <a:solidFill>
                  <a:prstClr val="black"/>
                </a:solidFill>
              </a:rPr>
              <a:t>今見たような図</a:t>
            </a:r>
            <a:r>
              <a:rPr lang="ja-JP" altLang="en-US" dirty="0">
                <a:solidFill>
                  <a:prstClr val="black"/>
                </a:solidFill>
              </a:rPr>
              <a:t>も、グラフの一種といえます</a:t>
            </a:r>
            <a:r>
              <a:rPr lang="ja-JP" altLang="en-US" dirty="0" smtClean="0">
                <a:solidFill>
                  <a:prstClr val="black"/>
                </a:solidFill>
              </a:rPr>
              <a:t>。</a:t>
            </a:r>
            <a:endParaRPr lang="en-US" altLang="ja-JP" dirty="0" smtClean="0">
              <a:solidFill>
                <a:prstClr val="black"/>
              </a:solidFill>
            </a:endParaRPr>
          </a:p>
          <a:p>
            <a:r>
              <a:rPr kumimoji="1" lang="en-US" altLang="ja-JP" dirty="0">
                <a:solidFill>
                  <a:prstClr val="black"/>
                </a:solidFill>
              </a:rPr>
              <a:t> </a:t>
            </a:r>
            <a:r>
              <a:rPr kumimoji="1" lang="en-US" altLang="ja-JP" dirty="0" smtClean="0">
                <a:solidFill>
                  <a:prstClr val="black"/>
                </a:solidFill>
              </a:rPr>
              <a:t>          </a:t>
            </a:r>
            <a:r>
              <a:rPr kumimoji="1" lang="ja-JP" altLang="en-US" dirty="0" smtClean="0"/>
              <a:t>このように、グラフに表してみると、はっきりすることが、皆さんの身の回りには</a:t>
            </a:r>
            <a:endParaRPr kumimoji="1" lang="en-US" altLang="ja-JP" dirty="0" smtClean="0"/>
          </a:p>
          <a:p>
            <a:r>
              <a:rPr kumimoji="1" lang="ja-JP" altLang="en-US" dirty="0" smtClean="0"/>
              <a:t>           たくさんあります。」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20</a:t>
            </a:fld>
            <a:endParaRPr kumimoji="1" lang="ja-JP" altLang="en-US"/>
          </a:p>
        </p:txBody>
      </p:sp>
      <p:sp>
        <p:nvSpPr>
          <p:cNvPr id="5" name="正方形/長方形 4"/>
          <p:cNvSpPr/>
          <p:nvPr/>
        </p:nvSpPr>
        <p:spPr>
          <a:xfrm>
            <a:off x="595288" y="4105573"/>
            <a:ext cx="556725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20</a:t>
            </a:r>
            <a:r>
              <a:rPr lang="ja-JP" altLang="en-US" sz="1200" dirty="0">
                <a:solidFill>
                  <a:prstClr val="black"/>
                </a:solidFill>
              </a:rPr>
              <a:t>］</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0.5</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smtClean="0">
                <a:solidFill>
                  <a:prstClr val="black"/>
                </a:solidFill>
              </a:rPr>
              <a:t>◎  </a:t>
            </a:r>
            <a:r>
              <a:rPr lang="ja-JP" altLang="en-US" sz="1200" kern="100" dirty="0" smtClean="0">
                <a:solidFill>
                  <a:prstClr val="black"/>
                </a:solidFill>
                <a:latin typeface="Century"/>
                <a:ea typeface="ＭＳ ゴシック"/>
                <a:cs typeface="Times New Roman"/>
              </a:rPr>
              <a:t>身</a:t>
            </a:r>
            <a:r>
              <a:rPr lang="ja-JP" altLang="en-US" sz="1200" kern="100" dirty="0">
                <a:solidFill>
                  <a:prstClr val="black"/>
                </a:solidFill>
                <a:latin typeface="Century"/>
                <a:ea typeface="ＭＳ ゴシック"/>
                <a:cs typeface="Times New Roman"/>
              </a:rPr>
              <a:t>のまわりには</a:t>
            </a:r>
            <a:r>
              <a:rPr lang="ja-JP" altLang="en-US" sz="1200" kern="100" dirty="0" smtClean="0">
                <a:solidFill>
                  <a:prstClr val="black"/>
                </a:solidFill>
                <a:latin typeface="Century"/>
                <a:ea typeface="ＭＳ ゴシック"/>
                <a:cs typeface="Times New Roman"/>
              </a:rPr>
              <a:t>、グラフ</a:t>
            </a:r>
            <a:r>
              <a:rPr lang="ja-JP" altLang="en-US" sz="1200" kern="100" dirty="0">
                <a:solidFill>
                  <a:prstClr val="black"/>
                </a:solidFill>
                <a:latin typeface="Century"/>
                <a:ea typeface="ＭＳ ゴシック"/>
                <a:cs typeface="Times New Roman"/>
              </a:rPr>
              <a:t>に表してみると</a:t>
            </a:r>
            <a:r>
              <a:rPr lang="ja-JP" altLang="en-US" sz="1200" kern="100" dirty="0" smtClean="0">
                <a:solidFill>
                  <a:prstClr val="black"/>
                </a:solidFill>
                <a:latin typeface="Century"/>
                <a:ea typeface="ＭＳ ゴシック"/>
                <a:cs typeface="Times New Roman"/>
              </a:rPr>
              <a:t>はっきりする</a:t>
            </a:r>
            <a:r>
              <a:rPr lang="ja-JP" altLang="en-US" sz="1200" kern="100" dirty="0">
                <a:solidFill>
                  <a:prstClr val="black"/>
                </a:solidFill>
                <a:latin typeface="Century"/>
                <a:ea typeface="ＭＳ ゴシック"/>
                <a:cs typeface="Times New Roman"/>
              </a:rPr>
              <a:t>ことがたくさん</a:t>
            </a:r>
            <a:r>
              <a:rPr lang="ja-JP" altLang="en-US" sz="1200" kern="100" dirty="0" smtClean="0">
                <a:solidFill>
                  <a:prstClr val="black"/>
                </a:solidFill>
                <a:latin typeface="Century"/>
                <a:ea typeface="ＭＳ ゴシック"/>
                <a:cs typeface="Times New Roman"/>
              </a:rPr>
              <a:t>ある</a:t>
            </a:r>
            <a:endParaRPr lang="en-US" altLang="ja-JP" sz="1200" kern="100" dirty="0" smtClean="0">
              <a:solidFill>
                <a:prstClr val="black"/>
              </a:solidFill>
              <a:latin typeface="Century"/>
              <a:ea typeface="ＭＳ ゴシック"/>
              <a:cs typeface="Times New Roman"/>
            </a:endParaRPr>
          </a:p>
          <a:p>
            <a:pPr lvl="0" algn="just"/>
            <a:r>
              <a:rPr lang="ja-JP" altLang="en-US" sz="1200" kern="100" dirty="0" smtClean="0">
                <a:solidFill>
                  <a:prstClr val="black"/>
                </a:solidFill>
                <a:latin typeface="Century"/>
                <a:ea typeface="ＭＳ ゴシック"/>
                <a:cs typeface="Times New Roman"/>
              </a:rPr>
              <a:t> ことを知る。</a:t>
            </a:r>
            <a:endParaRPr lang="en-US" altLang="ja-JP" sz="1200" dirty="0" smtClean="0">
              <a:solidFill>
                <a:schemeClr val="tx1"/>
              </a:solidFill>
              <a:ea typeface="ＭＳ ゴシック"/>
              <a:cs typeface="Times New Roman"/>
            </a:endParaRPr>
          </a:p>
        </p:txBody>
      </p:sp>
      <p:sp>
        <p:nvSpPr>
          <p:cNvPr id="6" name="正方形/長方形 5"/>
          <p:cNvSpPr/>
          <p:nvPr/>
        </p:nvSpPr>
        <p:spPr>
          <a:xfrm>
            <a:off x="595288" y="4825479"/>
            <a:ext cx="2805791" cy="158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endParaRPr lang="en-US" altLang="ja-JP" sz="1200" dirty="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・授業</a:t>
            </a:r>
            <a:r>
              <a:rPr lang="ja-JP" altLang="en-US" sz="1200" kern="100" dirty="0">
                <a:solidFill>
                  <a:prstClr val="black"/>
                </a:solidFill>
                <a:latin typeface="Century"/>
                <a:ea typeface="ＭＳ ゴシック"/>
                <a:cs typeface="Times New Roman"/>
              </a:rPr>
              <a:t>の前半で学んできた</a:t>
            </a:r>
            <a:r>
              <a:rPr lang="ja-JP" altLang="en-US" sz="1200" kern="100" dirty="0" smtClean="0">
                <a:solidFill>
                  <a:prstClr val="black"/>
                </a:solidFill>
                <a:latin typeface="Century"/>
                <a:ea typeface="ＭＳ ゴシック"/>
                <a:cs typeface="Times New Roman"/>
              </a:rPr>
              <a:t>こと</a:t>
            </a:r>
            <a:endParaRPr lang="en-US" altLang="ja-JP" sz="1200" kern="100" dirty="0" smtClean="0">
              <a:solidFill>
                <a:prstClr val="black"/>
              </a:solidFill>
              <a:latin typeface="Century"/>
              <a:ea typeface="ＭＳ ゴシック"/>
              <a:cs typeface="Times New Roman"/>
            </a:endParaRPr>
          </a:p>
          <a:p>
            <a:pPr lvl="0" algn="just"/>
            <a:r>
              <a:rPr lang="ja-JP" altLang="en-US" sz="1200" kern="100" dirty="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 から、身のまわりには、</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グラフに表してみるとはっきり</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することがたくさんあることを</a:t>
            </a:r>
            <a:endParaRPr lang="en-US" altLang="ja-JP" sz="1200" kern="100" dirty="0" smtClean="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en-US" altLang="ja-JP" sz="1200" kern="100" dirty="0" smtClean="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知る。</a:t>
            </a:r>
            <a:endParaRPr lang="en-US" altLang="ja-JP" sz="1200" dirty="0" smtClean="0">
              <a:solidFill>
                <a:prstClr val="black"/>
              </a:solidFill>
              <a:ea typeface="ＭＳ ゴシック"/>
              <a:cs typeface="Times New Roman"/>
            </a:endParaRPr>
          </a:p>
          <a:p>
            <a:pPr lvl="0" algn="just"/>
            <a:endParaRPr lang="en-US" altLang="ja-JP" sz="1200" dirty="0">
              <a:solidFill>
                <a:prstClr val="black"/>
              </a:solidFill>
              <a:ea typeface="ＭＳ ゴシック"/>
              <a:cs typeface="Times New Roman"/>
            </a:endParaRPr>
          </a:p>
        </p:txBody>
      </p:sp>
      <p:sp>
        <p:nvSpPr>
          <p:cNvPr id="7" name="正方形/長方形 6"/>
          <p:cNvSpPr/>
          <p:nvPr/>
        </p:nvSpPr>
        <p:spPr>
          <a:xfrm>
            <a:off x="3434309" y="4825653"/>
            <a:ext cx="2721352"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意 点</a:t>
            </a:r>
            <a:r>
              <a:rPr lang="en-US" altLang="ja-JP" sz="1200" dirty="0" smtClean="0">
                <a:solidFill>
                  <a:schemeClr val="tx1"/>
                </a:solidFill>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○前</a:t>
            </a:r>
            <a:r>
              <a:rPr lang="ja-JP" altLang="en-US" sz="1200" kern="100" dirty="0">
                <a:solidFill>
                  <a:schemeClr val="tx1"/>
                </a:solidFill>
                <a:latin typeface="Century"/>
                <a:ea typeface="ＭＳ ゴシック"/>
                <a:cs typeface="Times New Roman"/>
              </a:rPr>
              <a:t>の</a:t>
            </a:r>
            <a:r>
              <a:rPr lang="ja-JP" altLang="en-US" sz="1200" kern="100" dirty="0" smtClean="0">
                <a:solidFill>
                  <a:schemeClr val="tx1"/>
                </a:solidFill>
                <a:latin typeface="Century"/>
                <a:ea typeface="ＭＳ ゴシック"/>
                <a:cs typeface="Times New Roman"/>
              </a:rPr>
              <a:t>スライドの人口分布図も</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グラフの一種であることに言及</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しながら、身のまわりには</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グラフに表すとはっきりする</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ことがたくさんあることを</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伝える。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schemeClr val="tx1"/>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lvl="0" algn="just"/>
            <a:endParaRPr lang="en-US" altLang="ja-JP" sz="1200" kern="100" dirty="0" smtClean="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61478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31938" y="746125"/>
            <a:ext cx="3708400" cy="2782888"/>
          </a:xfrm>
        </p:spPr>
      </p:sp>
      <p:sp>
        <p:nvSpPr>
          <p:cNvPr id="3" name="ノート プレースホルダー 2"/>
          <p:cNvSpPr>
            <a:spLocks noGrp="1"/>
          </p:cNvSpPr>
          <p:nvPr>
            <p:ph type="body" idx="1"/>
          </p:nvPr>
        </p:nvSpPr>
        <p:spPr>
          <a:xfrm>
            <a:off x="677306" y="3601518"/>
            <a:ext cx="5606614" cy="5688631"/>
          </a:xfrm>
        </p:spPr>
        <p:txBody>
          <a:bodyPr/>
          <a:lstStyle/>
          <a:p>
            <a:endParaRPr kumimoji="1" lang="en-US" altLang="ja-JP" dirty="0" smtClean="0"/>
          </a:p>
          <a:p>
            <a:endParaRPr lang="en-US" altLang="ja-JP" dirty="0"/>
          </a:p>
          <a:p>
            <a:endParaRPr kumimoji="1" lang="en-US" altLang="ja-JP" dirty="0" smtClean="0"/>
          </a:p>
          <a:p>
            <a:endParaRPr lang="en-US" altLang="ja-JP" dirty="0"/>
          </a:p>
          <a:p>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a:p>
          <a:p>
            <a:r>
              <a:rPr lang="en-US" altLang="ja-JP" sz="1100" dirty="0">
                <a:solidFill>
                  <a:prstClr val="black"/>
                </a:solidFill>
              </a:rPr>
              <a:t> </a:t>
            </a:r>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r>
              <a:rPr lang="ja-JP" altLang="en-US" sz="1100" dirty="0" smtClean="0">
                <a:solidFill>
                  <a:prstClr val="black"/>
                </a:solidFill>
              </a:rPr>
              <a:t>Ｔ</a:t>
            </a:r>
            <a:r>
              <a:rPr lang="ja-JP" altLang="en-US" sz="1100" dirty="0">
                <a:solidFill>
                  <a:prstClr val="black"/>
                </a:solidFill>
              </a:rPr>
              <a:t>：「</a:t>
            </a:r>
            <a:r>
              <a:rPr kumimoji="1" lang="ja-JP" altLang="en-US" dirty="0" smtClean="0"/>
              <a:t>この授業の後半では、大阪の食べ物に関係のある内容で進めていきたいと</a:t>
            </a:r>
            <a:endParaRPr kumimoji="1" lang="en-US" altLang="ja-JP" dirty="0" smtClean="0"/>
          </a:p>
          <a:p>
            <a:r>
              <a:rPr lang="en-US" altLang="ja-JP" dirty="0"/>
              <a:t> </a:t>
            </a:r>
            <a:r>
              <a:rPr lang="en-US" altLang="ja-JP" dirty="0" smtClean="0"/>
              <a:t>     </a:t>
            </a:r>
            <a:r>
              <a:rPr kumimoji="1" lang="ja-JP" altLang="en-US" dirty="0" smtClean="0"/>
              <a:t>思 います。</a:t>
            </a:r>
            <a:endParaRPr lang="en-US" altLang="ja-JP" dirty="0"/>
          </a:p>
          <a:p>
            <a:r>
              <a:rPr kumimoji="1" lang="ja-JP" altLang="en-US" dirty="0" smtClean="0"/>
              <a:t>      皆さんは、「大阪の食べ物」と聞いて、思い浮かべるものは何でしょう？」</a:t>
            </a:r>
            <a:endParaRPr kumimoji="1" lang="en-US" altLang="ja-JP" dirty="0" smtClean="0"/>
          </a:p>
          <a:p>
            <a:endParaRPr lang="en-US" altLang="ja-JP" dirty="0"/>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「たこ</a:t>
            </a:r>
            <a:r>
              <a:rPr lang="ja-JP" altLang="en-US" dirty="0">
                <a:solidFill>
                  <a:prstClr val="black"/>
                </a:solidFill>
              </a:rPr>
              <a:t>焼き</a:t>
            </a:r>
            <a:r>
              <a:rPr lang="ja-JP" altLang="en-US" dirty="0" smtClean="0">
                <a:solidFill>
                  <a:prstClr val="black"/>
                </a:solidFill>
              </a:rPr>
              <a:t>！」</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串</a:t>
            </a:r>
            <a:r>
              <a:rPr lang="ja-JP" altLang="en-US" dirty="0" smtClean="0">
                <a:solidFill>
                  <a:prstClr val="black"/>
                </a:solidFill>
              </a:rPr>
              <a:t>かつ！」</a:t>
            </a:r>
            <a:endParaRPr lang="en-US" altLang="ja-JP" dirty="0" smtClean="0">
              <a:solidFill>
                <a:prstClr val="black"/>
              </a:solidFill>
            </a:endParaRPr>
          </a:p>
          <a:p>
            <a:pPr lvl="0"/>
            <a:r>
              <a:rPr lang="ja-JP" altLang="en-US" dirty="0" smtClean="0">
                <a:solidFill>
                  <a:prstClr val="black"/>
                </a:solidFill>
              </a:rPr>
              <a:t>      「お好み焼き！」等</a:t>
            </a:r>
            <a:endParaRPr lang="en-US" altLang="ja-JP" dirty="0">
              <a:solidFill>
                <a:prstClr val="black"/>
              </a:solidFill>
            </a:endParaRPr>
          </a:p>
          <a:p>
            <a:endParaRPr kumimoji="1" lang="en-US" altLang="ja-JP" dirty="0" smtClean="0"/>
          </a:p>
          <a:p>
            <a:r>
              <a:rPr lang="ja-JP" altLang="en-US" sz="1100" dirty="0">
                <a:solidFill>
                  <a:prstClr val="black"/>
                </a:solidFill>
              </a:rPr>
              <a:t>Ｔ：「</a:t>
            </a:r>
            <a:r>
              <a:rPr lang="ja-JP" altLang="en-US" dirty="0" smtClean="0"/>
              <a:t>皆さん、大阪の有名な食べ物のことをよく知っていますね。</a:t>
            </a:r>
            <a:endParaRPr lang="en-US" altLang="ja-JP" dirty="0" smtClean="0"/>
          </a:p>
          <a:p>
            <a:r>
              <a:rPr lang="ja-JP" altLang="en-US" dirty="0"/>
              <a:t>　</a:t>
            </a:r>
            <a:r>
              <a:rPr lang="ja-JP" altLang="en-US" dirty="0" smtClean="0"/>
              <a:t>　今、挙がっていた食べ物のうち、たこ焼きやお好み焼き（や焼きそば）をまとめて、</a:t>
            </a:r>
            <a:endParaRPr lang="en-US" altLang="ja-JP" dirty="0" smtClean="0"/>
          </a:p>
          <a:p>
            <a:r>
              <a:rPr lang="ja-JP" altLang="en-US" dirty="0" smtClean="0"/>
              <a:t>　　何と呼ばれているか知っていますか？」</a:t>
            </a:r>
            <a:endParaRPr lang="en-US" altLang="ja-JP" dirty="0" smtClean="0"/>
          </a:p>
          <a:p>
            <a:endParaRPr kumimoji="1" lang="en-US" altLang="ja-JP" dirty="0"/>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「粉</a:t>
            </a:r>
            <a:r>
              <a:rPr lang="ja-JP" altLang="en-US" dirty="0">
                <a:solidFill>
                  <a:prstClr val="black"/>
                </a:solidFill>
              </a:rPr>
              <a:t>もん</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r>
              <a:rPr lang="ja-JP" altLang="en-US" sz="1100" dirty="0">
                <a:solidFill>
                  <a:prstClr val="black"/>
                </a:solidFill>
              </a:rPr>
              <a:t>Ｔ：「</a:t>
            </a:r>
            <a:r>
              <a:rPr lang="ja-JP" altLang="en-US" dirty="0" smtClean="0">
                <a:solidFill>
                  <a:prstClr val="black"/>
                </a:solidFill>
              </a:rPr>
              <a:t>そうですね。」</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21</a:t>
            </a:fld>
            <a:endParaRPr kumimoji="1" lang="ja-JP" altLang="en-US"/>
          </a:p>
        </p:txBody>
      </p:sp>
      <p:sp>
        <p:nvSpPr>
          <p:cNvPr id="5" name="正方形/長方形 4"/>
          <p:cNvSpPr/>
          <p:nvPr/>
        </p:nvSpPr>
        <p:spPr>
          <a:xfrm>
            <a:off x="672843" y="3601517"/>
            <a:ext cx="5480895"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21</a:t>
            </a:r>
            <a:r>
              <a:rPr lang="ja-JP" altLang="en-US" sz="1200" dirty="0">
                <a:solidFill>
                  <a:prstClr val="black"/>
                </a:solidFill>
              </a:rPr>
              <a:t>］</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en-US" altLang="ja-JP" sz="1200" dirty="0" smtClean="0">
                <a:solidFill>
                  <a:prstClr val="black"/>
                </a:solidFill>
              </a:rPr>
              <a:t> </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smtClean="0">
                <a:solidFill>
                  <a:prstClr val="black"/>
                </a:solidFill>
              </a:rPr>
              <a:t>４．</a:t>
            </a:r>
            <a:r>
              <a:rPr lang="ja-JP" altLang="en-US" sz="1200" dirty="0">
                <a:solidFill>
                  <a:prstClr val="black"/>
                </a:solidFill>
                <a:ea typeface="ＭＳ ゴシック"/>
                <a:cs typeface="Times New Roman"/>
              </a:rPr>
              <a:t> 「大阪の食べ物」と</a:t>
            </a:r>
            <a:r>
              <a:rPr lang="ja-JP" altLang="en-US" sz="1200" dirty="0" smtClean="0">
                <a:solidFill>
                  <a:prstClr val="black"/>
                </a:solidFill>
                <a:ea typeface="ＭＳ ゴシック"/>
                <a:cs typeface="Times New Roman"/>
              </a:rPr>
              <a:t>聞いて思い浮かべる</a:t>
            </a:r>
            <a:r>
              <a:rPr lang="ja-JP" altLang="en-US" sz="1200" dirty="0">
                <a:solidFill>
                  <a:prstClr val="black"/>
                </a:solidFill>
                <a:ea typeface="ＭＳ ゴシック"/>
                <a:cs typeface="Times New Roman"/>
              </a:rPr>
              <a:t>もの</a:t>
            </a:r>
            <a:r>
              <a:rPr lang="ja-JP" altLang="en-US" sz="1200" dirty="0" smtClean="0">
                <a:solidFill>
                  <a:prstClr val="black"/>
                </a:solidFill>
                <a:ea typeface="ＭＳ ゴシック"/>
                <a:cs typeface="Times New Roman"/>
              </a:rPr>
              <a:t>を挙げる。</a:t>
            </a:r>
            <a:endParaRPr lang="en-US" altLang="ja-JP" sz="1200" dirty="0" smtClean="0">
              <a:solidFill>
                <a:schemeClr val="tx1"/>
              </a:solidFill>
              <a:ea typeface="ＭＳ ゴシック"/>
              <a:cs typeface="Times New Roman"/>
            </a:endParaRPr>
          </a:p>
        </p:txBody>
      </p:sp>
      <p:sp>
        <p:nvSpPr>
          <p:cNvPr id="6" name="正方形/長方形 5"/>
          <p:cNvSpPr/>
          <p:nvPr/>
        </p:nvSpPr>
        <p:spPr>
          <a:xfrm>
            <a:off x="667549" y="4321423"/>
            <a:ext cx="2700300" cy="14403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endParaRPr lang="en-US" altLang="ja-JP" sz="1200" dirty="0" smtClean="0">
              <a:solidFill>
                <a:schemeClr val="tx1"/>
              </a:solidFill>
              <a:ea typeface="ＭＳ ゴシック"/>
              <a:cs typeface="Times New Roman"/>
            </a:endParaRPr>
          </a:p>
          <a:p>
            <a:pPr lvl="0" algn="just"/>
            <a:r>
              <a:rPr lang="ja-JP" altLang="en-US" sz="1200" dirty="0">
                <a:solidFill>
                  <a:prstClr val="black"/>
                </a:solidFill>
              </a:rPr>
              <a:t>４．</a:t>
            </a:r>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「大阪の食べ物」と聞いて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思い浮かべるものを発言する。</a:t>
            </a:r>
            <a:endParaRPr lang="en-US" altLang="ja-JP" sz="1200" dirty="0">
              <a:solidFill>
                <a:prstClr val="black"/>
              </a:solidFill>
              <a:ea typeface="ＭＳ ゴシック"/>
              <a:cs typeface="Times New Roman"/>
            </a:endParaRPr>
          </a:p>
        </p:txBody>
      </p:sp>
      <p:sp>
        <p:nvSpPr>
          <p:cNvPr id="7" name="正方形/長方形 6"/>
          <p:cNvSpPr/>
          <p:nvPr/>
        </p:nvSpPr>
        <p:spPr>
          <a:xfrm>
            <a:off x="3432387" y="4321597"/>
            <a:ext cx="2721352"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意 点</a:t>
            </a:r>
            <a:r>
              <a:rPr lang="en-US" altLang="ja-JP" sz="1200" dirty="0" smtClean="0">
                <a:solidFill>
                  <a:schemeClr val="tx1"/>
                </a:solidFill>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○授業の後半は、「大阪の食べ物」</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に関係する内容で進めていくこと</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を告げる。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○「大阪の食べ物」と聞いて、</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思い    浮かべる</a:t>
            </a:r>
            <a:r>
              <a:rPr lang="ja-JP" altLang="en-US" sz="1200" kern="100" dirty="0">
                <a:solidFill>
                  <a:schemeClr val="tx1"/>
                </a:solidFill>
                <a:latin typeface="Century"/>
                <a:ea typeface="ＭＳ ゴシック"/>
                <a:cs typeface="Times New Roman"/>
              </a:rPr>
              <a:t>もの</a:t>
            </a:r>
            <a:r>
              <a:rPr lang="ja-JP" altLang="en-US" sz="1200" kern="100" dirty="0" smtClean="0">
                <a:solidFill>
                  <a:schemeClr val="tx1"/>
                </a:solidFill>
                <a:latin typeface="Century"/>
                <a:ea typeface="ＭＳ ゴシック"/>
                <a:cs typeface="Times New Roman"/>
              </a:rPr>
              <a:t>は何かと</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問いかける。</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394617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3281" y="4537621"/>
            <a:ext cx="5832646" cy="4655593"/>
          </a:xfrm>
        </p:spPr>
        <p:txBody>
          <a:bodyPr/>
          <a:lstStyle/>
          <a:p>
            <a:endParaRPr kumimoji="1" lang="en-US" altLang="ja-JP" dirty="0" smtClean="0"/>
          </a:p>
          <a:p>
            <a:endParaRPr lang="en-US" altLang="ja-JP" dirty="0"/>
          </a:p>
          <a:p>
            <a:endParaRPr kumimoji="1"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lang="ja-JP" altLang="en-US" sz="1100" dirty="0" smtClean="0">
                <a:solidFill>
                  <a:prstClr val="black"/>
                </a:solidFill>
              </a:rPr>
              <a:t>Ｔ</a:t>
            </a:r>
            <a:r>
              <a:rPr lang="ja-JP" altLang="en-US" sz="1100" dirty="0">
                <a:solidFill>
                  <a:prstClr val="black"/>
                </a:solidFill>
              </a:rPr>
              <a:t>：「</a:t>
            </a:r>
            <a:r>
              <a:rPr kumimoji="1" lang="ja-JP" altLang="en-US" dirty="0" smtClean="0"/>
              <a:t>これから、大阪の「粉もん」屋の店舗数（お店の数）についてのグラフをかいていき</a:t>
            </a:r>
            <a:endParaRPr kumimoji="1" lang="en-US" altLang="ja-JP" dirty="0" smtClean="0"/>
          </a:p>
          <a:p>
            <a:r>
              <a:rPr lang="ja-JP" altLang="en-US" dirty="0"/>
              <a:t>　</a:t>
            </a:r>
            <a:r>
              <a:rPr lang="ja-JP" altLang="en-US" dirty="0" smtClean="0"/>
              <a:t>　</a:t>
            </a:r>
            <a:r>
              <a:rPr kumimoji="1" lang="ja-JP" altLang="en-US" dirty="0" smtClean="0"/>
              <a:t>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22</a:t>
            </a:fld>
            <a:endParaRPr kumimoji="1" lang="ja-JP" altLang="en-US"/>
          </a:p>
        </p:txBody>
      </p:sp>
      <p:sp>
        <p:nvSpPr>
          <p:cNvPr id="5" name="正方形/長方形 4"/>
          <p:cNvSpPr/>
          <p:nvPr/>
        </p:nvSpPr>
        <p:spPr>
          <a:xfrm>
            <a:off x="523280" y="4681637"/>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22</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23279" y="5545733"/>
            <a:ext cx="2863665"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22</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「大阪の食べ物」と聞いて</a:t>
            </a:r>
            <a:endParaRPr lang="en-US" altLang="ja-JP" sz="1200" dirty="0" smtClean="0">
              <a:solidFill>
                <a:prstClr val="black"/>
              </a:solidFill>
              <a:ea typeface="ＭＳ ゴシック"/>
              <a:cs typeface="Times New Roman"/>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　思い浮かべるものを発言する。</a:t>
            </a:r>
            <a:endParaRPr lang="en-US" altLang="ja-JP" sz="1200" dirty="0">
              <a:solidFill>
                <a:prstClr val="black"/>
              </a:solidFill>
              <a:ea typeface="ＭＳ ゴシック"/>
              <a:cs typeface="Times New Roman"/>
            </a:endParaRPr>
          </a:p>
        </p:txBody>
      </p:sp>
      <p:sp>
        <p:nvSpPr>
          <p:cNvPr id="7" name="正方形/長方形 6"/>
          <p:cNvSpPr/>
          <p:nvPr/>
        </p:nvSpPr>
        <p:spPr>
          <a:xfrm>
            <a:off x="3439607" y="5545907"/>
            <a:ext cx="2904445" cy="1223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a:solidFill>
                  <a:prstClr val="black"/>
                </a:solidFill>
              </a:rPr>
              <a:t>指導</a:t>
            </a:r>
            <a:r>
              <a:rPr lang="ja-JP" altLang="en-US" sz="1200" dirty="0" smtClean="0">
                <a:solidFill>
                  <a:prstClr val="black"/>
                </a:solidFill>
              </a:rPr>
              <a:t>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22</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○授業の後半は、「大阪の食べ物」に</a:t>
            </a:r>
            <a:endParaRPr lang="en-US" altLang="ja-JP" sz="1200" kern="100" dirty="0" smtClean="0">
              <a:solidFill>
                <a:schemeClr val="tx1"/>
              </a:solidFill>
              <a:latin typeface="Century"/>
              <a:ea typeface="ＭＳ ゴシック"/>
              <a:cs typeface="Times New Roman"/>
            </a:endParaRPr>
          </a:p>
          <a:p>
            <a:pPr lvl="0" algn="just"/>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関係</a:t>
            </a:r>
            <a:r>
              <a:rPr lang="ja-JP" altLang="en-US" sz="1200" kern="100" dirty="0">
                <a:solidFill>
                  <a:schemeClr val="tx1"/>
                </a:solidFill>
                <a:latin typeface="Century"/>
                <a:ea typeface="ＭＳ ゴシック"/>
                <a:cs typeface="Times New Roman"/>
              </a:rPr>
              <a:t>のある</a:t>
            </a:r>
            <a:r>
              <a:rPr lang="ja-JP" altLang="en-US" sz="1200" kern="100" dirty="0" smtClean="0">
                <a:solidFill>
                  <a:schemeClr val="tx1"/>
                </a:solidFill>
                <a:latin typeface="Century"/>
                <a:ea typeface="ＭＳ ゴシック"/>
                <a:cs typeface="Times New Roman"/>
              </a:rPr>
              <a:t>内容で進めていくことを</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告げる。</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○「大阪の食べ物」と聞いて、思い</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浮かべる</a:t>
            </a:r>
            <a:r>
              <a:rPr lang="ja-JP" altLang="en-US" sz="1200" kern="100" dirty="0">
                <a:solidFill>
                  <a:schemeClr val="tx1"/>
                </a:solidFill>
                <a:latin typeface="Century"/>
                <a:ea typeface="ＭＳ ゴシック"/>
                <a:cs typeface="Times New Roman"/>
              </a:rPr>
              <a:t>もの</a:t>
            </a:r>
            <a:r>
              <a:rPr lang="ja-JP" altLang="en-US" sz="1200" kern="100" dirty="0" smtClean="0">
                <a:solidFill>
                  <a:schemeClr val="tx1"/>
                </a:solidFill>
                <a:latin typeface="Century"/>
                <a:ea typeface="ＭＳ ゴシック"/>
                <a:cs typeface="Times New Roman"/>
              </a:rPr>
              <a:t>は何かと問いかける。</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136875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3280" y="4393606"/>
            <a:ext cx="5820767" cy="4536504"/>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a:t>
            </a:r>
            <a:r>
              <a:rPr lang="ja-JP" altLang="en-US" dirty="0">
                <a:solidFill>
                  <a:prstClr val="black"/>
                </a:solidFill>
              </a:rPr>
              <a:t>クラス内</a:t>
            </a:r>
            <a:r>
              <a:rPr lang="ja-JP" altLang="en-US" dirty="0" smtClean="0">
                <a:solidFill>
                  <a:prstClr val="black"/>
                </a:solidFill>
              </a:rPr>
              <a:t>で</a:t>
            </a:r>
            <a:r>
              <a:rPr lang="en-US" altLang="ja-JP" dirty="0" smtClean="0">
                <a:solidFill>
                  <a:prstClr val="black"/>
                </a:solidFill>
                <a:latin typeface="ＭＳ ゴシック" panose="020B0609070205080204" pitchFamily="49" charset="-128"/>
                <a:ea typeface="ＭＳ ゴシック" panose="020B0609070205080204" pitchFamily="49" charset="-128"/>
              </a:rPr>
              <a:t>9</a:t>
            </a:r>
            <a:r>
              <a:rPr lang="ja-JP" altLang="en-US" dirty="0" smtClean="0">
                <a:solidFill>
                  <a:prstClr val="black"/>
                </a:solidFill>
              </a:rPr>
              <a:t>班</a:t>
            </a:r>
            <a:r>
              <a:rPr lang="ja-JP" altLang="en-US" dirty="0">
                <a:solidFill>
                  <a:prstClr val="black"/>
                </a:solidFill>
              </a:rPr>
              <a:t>編成の場合）</a:t>
            </a:r>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a:t>
            </a:r>
            <a:r>
              <a:rPr lang="ja-JP" altLang="en-US" dirty="0" smtClean="0">
                <a:solidFill>
                  <a:prstClr val="black"/>
                </a:solidFill>
              </a:rPr>
              <a:t>まず、</a:t>
            </a:r>
            <a:r>
              <a:rPr lang="en-US" altLang="ja-JP" dirty="0" smtClean="0">
                <a:solidFill>
                  <a:prstClr val="black"/>
                </a:solidFill>
                <a:latin typeface="ＭＳ ゴシック" panose="020B0609070205080204" pitchFamily="49" charset="-128"/>
                <a:ea typeface="ＭＳ ゴシック" panose="020B0609070205080204" pitchFamily="49" charset="-128"/>
              </a:rPr>
              <a:t>1</a:t>
            </a:r>
            <a:r>
              <a:rPr lang="ja-JP" altLang="en-US" dirty="0" smtClean="0">
                <a:solidFill>
                  <a:prstClr val="black"/>
                </a:solidFill>
                <a:latin typeface="ＭＳ ゴシック" panose="020B0609070205080204" pitchFamily="49" charset="-128"/>
                <a:ea typeface="ＭＳ ゴシック" panose="020B0609070205080204" pitchFamily="49" charset="-128"/>
              </a:rPr>
              <a:t>～</a:t>
            </a:r>
            <a:r>
              <a:rPr lang="en-US" altLang="ja-JP" dirty="0">
                <a:solidFill>
                  <a:prstClr val="black"/>
                </a:solidFill>
                <a:latin typeface="ＭＳ ゴシック" panose="020B0609070205080204" pitchFamily="49" charset="-128"/>
                <a:ea typeface="ＭＳ ゴシック" panose="020B0609070205080204" pitchFamily="49" charset="-128"/>
              </a:rPr>
              <a:t>3</a:t>
            </a:r>
            <a:r>
              <a:rPr lang="ja-JP" altLang="en-US" dirty="0" smtClean="0">
                <a:solidFill>
                  <a:prstClr val="black"/>
                </a:solidFill>
              </a:rPr>
              <a:t>班</a:t>
            </a:r>
            <a:r>
              <a:rPr lang="ja-JP" altLang="en-US" dirty="0">
                <a:solidFill>
                  <a:prstClr val="black"/>
                </a:solidFill>
              </a:rPr>
              <a:t>の人には、「粉もん」屋の店舗数が多い都道府県</a:t>
            </a:r>
            <a:r>
              <a:rPr lang="ja-JP" altLang="en-US" dirty="0" smtClean="0">
                <a:solidFill>
                  <a:prstClr val="black"/>
                </a:solidFill>
              </a:rPr>
              <a:t>ベスト</a:t>
            </a:r>
            <a:r>
              <a:rPr lang="en-US" altLang="ja-JP" dirty="0" smtClean="0">
                <a:solidFill>
                  <a:prstClr val="black"/>
                </a:solidFill>
                <a:latin typeface="ＭＳ ゴシック" panose="020B0609070205080204" pitchFamily="49" charset="-128"/>
                <a:ea typeface="ＭＳ ゴシック" panose="020B0609070205080204" pitchFamily="49" charset="-128"/>
              </a:rPr>
              <a:t>5</a:t>
            </a:r>
            <a:r>
              <a:rPr lang="ja-JP" altLang="en-US" dirty="0" smtClean="0">
                <a:solidFill>
                  <a:prstClr val="black"/>
                </a:solidFill>
              </a:rPr>
              <a:t>に</a:t>
            </a:r>
            <a:r>
              <a:rPr lang="ja-JP" altLang="en-US" dirty="0">
                <a:solidFill>
                  <a:prstClr val="black"/>
                </a:solidFill>
              </a:rPr>
              <a:t>ついての</a:t>
            </a:r>
            <a:endParaRPr lang="en-US" altLang="ja-JP" dirty="0">
              <a:solidFill>
                <a:prstClr val="black"/>
              </a:solidFill>
            </a:endParaRPr>
          </a:p>
          <a:p>
            <a:pPr lvl="0"/>
            <a:r>
              <a:rPr lang="ja-JP" altLang="en-US" dirty="0" smtClean="0">
                <a:solidFill>
                  <a:prstClr val="black"/>
                </a:solidFill>
              </a:rPr>
              <a:t>　　グラフ</a:t>
            </a:r>
            <a:r>
              <a:rPr lang="ja-JP" altLang="en-US" dirty="0">
                <a:solidFill>
                  <a:prstClr val="black"/>
                </a:solidFill>
              </a:rPr>
              <a:t>をかいてもらいます。</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はじめ</a:t>
            </a:r>
            <a:r>
              <a:rPr lang="ja-JP" altLang="en-US" dirty="0">
                <a:solidFill>
                  <a:prstClr val="black"/>
                </a:solidFill>
              </a:rPr>
              <a:t>に、店舗数を、十の位を四捨五入して百の位までの概数（およその数）に</a:t>
            </a:r>
            <a:endParaRPr lang="en-US" altLang="ja-JP" dirty="0">
              <a:solidFill>
                <a:prstClr val="black"/>
              </a:solidFill>
            </a:endParaRPr>
          </a:p>
          <a:p>
            <a:pPr lvl="0"/>
            <a:r>
              <a:rPr lang="ja-JP" altLang="en-US" dirty="0" smtClean="0">
                <a:solidFill>
                  <a:prstClr val="black"/>
                </a:solidFill>
              </a:rPr>
              <a:t>　　しましょう</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この</a:t>
            </a:r>
            <a:r>
              <a:rPr lang="ja-JP" altLang="en-US" dirty="0">
                <a:solidFill>
                  <a:prstClr val="black"/>
                </a:solidFill>
              </a:rPr>
              <a:t>表では</a:t>
            </a:r>
            <a:r>
              <a:rPr lang="ja-JP" altLang="en-US" dirty="0" smtClean="0">
                <a:solidFill>
                  <a:prstClr val="black"/>
                </a:solidFill>
              </a:rPr>
              <a:t>、数が多い</a:t>
            </a:r>
            <a:r>
              <a:rPr lang="ja-JP" altLang="en-US" dirty="0">
                <a:solidFill>
                  <a:prstClr val="black"/>
                </a:solidFill>
              </a:rPr>
              <a:t>順にはなっていないので、順位の欄に、多い順</a:t>
            </a:r>
            <a:r>
              <a:rPr lang="ja-JP" altLang="en-US" dirty="0" smtClean="0">
                <a:solidFill>
                  <a:prstClr val="black"/>
                </a:solidFill>
              </a:rPr>
              <a:t>に</a:t>
            </a:r>
            <a:r>
              <a:rPr lang="en-US" altLang="ja-JP" dirty="0" smtClean="0">
                <a:solidFill>
                  <a:prstClr val="black"/>
                </a:solidFill>
                <a:latin typeface="ＭＳ ゴシック" panose="020B0609070205080204" pitchFamily="49" charset="-128"/>
                <a:ea typeface="ＭＳ ゴシック" panose="020B0609070205080204" pitchFamily="49" charset="-128"/>
              </a:rPr>
              <a:t>1</a:t>
            </a:r>
            <a:r>
              <a:rPr lang="ja-JP" altLang="en-US" dirty="0" smtClean="0">
                <a:solidFill>
                  <a:prstClr val="black"/>
                </a:solidFill>
                <a:latin typeface="ＭＳ ゴシック" panose="020B0609070205080204" pitchFamily="49" charset="-128"/>
                <a:ea typeface="ＭＳ ゴシック" panose="020B0609070205080204" pitchFamily="49" charset="-128"/>
              </a:rPr>
              <a:t>～</a:t>
            </a:r>
            <a:r>
              <a:rPr lang="en-US" altLang="ja-JP" dirty="0">
                <a:solidFill>
                  <a:prstClr val="black"/>
                </a:solidFill>
                <a:latin typeface="ＭＳ ゴシック" panose="020B0609070205080204" pitchFamily="49" charset="-128"/>
                <a:ea typeface="ＭＳ ゴシック" panose="020B0609070205080204" pitchFamily="49" charset="-128"/>
              </a:rPr>
              <a:t>5</a:t>
            </a:r>
            <a:r>
              <a:rPr lang="ja-JP" altLang="en-US" dirty="0" smtClean="0">
                <a:solidFill>
                  <a:prstClr val="black"/>
                </a:solidFill>
                <a:latin typeface="ＭＳ ゴシック" panose="020B0609070205080204" pitchFamily="49" charset="-128"/>
                <a:ea typeface="ＭＳ ゴシック" panose="020B0609070205080204" pitchFamily="49" charset="-128"/>
              </a:rPr>
              <a:t>位</a:t>
            </a:r>
            <a:r>
              <a:rPr lang="ja-JP" altLang="en-US" dirty="0" smtClean="0">
                <a:solidFill>
                  <a:prstClr val="black"/>
                </a:solidFill>
              </a:rPr>
              <a:t>の</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数字を書きましょう。」</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23</a:t>
            </a:fld>
            <a:endParaRPr lang="ja-JP" altLang="en-US">
              <a:solidFill>
                <a:prstClr val="black"/>
              </a:solidFill>
            </a:endParaRPr>
          </a:p>
        </p:txBody>
      </p:sp>
      <p:sp>
        <p:nvSpPr>
          <p:cNvPr id="5" name="正方形/長方形 4"/>
          <p:cNvSpPr/>
          <p:nvPr/>
        </p:nvSpPr>
        <p:spPr>
          <a:xfrm>
            <a:off x="523280" y="4681637"/>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23</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23276" y="5761757"/>
            <a:ext cx="2863665"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23</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班の課題を知る。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粉もん</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屋の</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店舗数が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多い</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都道府県ベスト</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」のグラフ作成</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39603" y="5761757"/>
            <a:ext cx="2904445"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23</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班の課題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・概数にし、順位を記入しておく</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endParaRPr>
          </a:p>
        </p:txBody>
      </p:sp>
    </p:spTree>
    <p:extLst>
      <p:ext uri="{BB962C8B-B14F-4D97-AF65-F5344CB8AC3E}">
        <p14:creationId xmlns:p14="http://schemas.microsoft.com/office/powerpoint/2010/main" val="93087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11397" y="4465613"/>
            <a:ext cx="5820772" cy="4727601"/>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dirty="0">
                <a:solidFill>
                  <a:prstClr val="black"/>
                </a:solidFill>
              </a:rPr>
              <a:t>（クラス内で</a:t>
            </a:r>
            <a:r>
              <a:rPr lang="en-US" altLang="ja-JP" dirty="0">
                <a:solidFill>
                  <a:prstClr val="black"/>
                </a:solidFill>
                <a:latin typeface="ＭＳ ゴシック" panose="020B0609070205080204" pitchFamily="49" charset="-128"/>
                <a:ea typeface="ＭＳ ゴシック" panose="020B0609070205080204" pitchFamily="49" charset="-128"/>
              </a:rPr>
              <a:t>9</a:t>
            </a:r>
            <a:r>
              <a:rPr lang="ja-JP" altLang="en-US" dirty="0">
                <a:solidFill>
                  <a:prstClr val="black"/>
                </a:solidFill>
              </a:rPr>
              <a:t>班編成の場合）</a:t>
            </a:r>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smtClean="0">
                <a:solidFill>
                  <a:prstClr val="black"/>
                </a:solidFill>
              </a:rPr>
              <a:t>Ｔ</a:t>
            </a:r>
            <a:r>
              <a:rPr lang="ja-JP" altLang="en-US" sz="1100" dirty="0">
                <a:solidFill>
                  <a:prstClr val="black"/>
                </a:solidFill>
              </a:rPr>
              <a:t>：「 </a:t>
            </a:r>
            <a:r>
              <a:rPr lang="en-US" altLang="ja-JP" dirty="0" smtClean="0">
                <a:solidFill>
                  <a:prstClr val="black"/>
                </a:solidFill>
                <a:latin typeface="ＭＳ ゴシック" panose="020B0609070205080204" pitchFamily="49" charset="-128"/>
                <a:ea typeface="ＭＳ ゴシック" panose="020B0609070205080204" pitchFamily="49" charset="-128"/>
              </a:rPr>
              <a:t>4</a:t>
            </a:r>
            <a:r>
              <a:rPr lang="ja-JP" altLang="en-US" dirty="0" smtClean="0">
                <a:solidFill>
                  <a:prstClr val="black"/>
                </a:solidFill>
                <a:latin typeface="ＭＳ ゴシック" panose="020B0609070205080204" pitchFamily="49" charset="-128"/>
                <a:ea typeface="ＭＳ ゴシック" panose="020B0609070205080204" pitchFamily="49" charset="-128"/>
              </a:rPr>
              <a:t>班～</a:t>
            </a:r>
            <a:r>
              <a:rPr lang="en-US" altLang="ja-JP" dirty="0" smtClean="0">
                <a:solidFill>
                  <a:prstClr val="black"/>
                </a:solidFill>
                <a:latin typeface="ＭＳ ゴシック" panose="020B0609070205080204" pitchFamily="49" charset="-128"/>
                <a:ea typeface="ＭＳ ゴシック" panose="020B0609070205080204" pitchFamily="49" charset="-128"/>
              </a:rPr>
              <a:t>6</a:t>
            </a:r>
            <a:r>
              <a:rPr lang="ja-JP" altLang="en-US" dirty="0" smtClean="0">
                <a:solidFill>
                  <a:prstClr val="black"/>
                </a:solidFill>
                <a:latin typeface="ＭＳ ゴシック" panose="020B0609070205080204" pitchFamily="49" charset="-128"/>
                <a:ea typeface="ＭＳ ゴシック" panose="020B0609070205080204" pitchFamily="49" charset="-128"/>
              </a:rPr>
              <a:t>班</a:t>
            </a:r>
            <a:r>
              <a:rPr lang="ja-JP" altLang="en-US" dirty="0">
                <a:solidFill>
                  <a:prstClr val="black"/>
                </a:solidFill>
              </a:rPr>
              <a:t>の人には、</a:t>
            </a:r>
            <a:r>
              <a:rPr lang="ja-JP" altLang="en-US" dirty="0" smtClean="0">
                <a:solidFill>
                  <a:prstClr val="black"/>
                </a:solidFill>
              </a:rPr>
              <a:t>人口</a:t>
            </a:r>
            <a:r>
              <a:rPr lang="en-US" altLang="ja-JP" dirty="0" smtClean="0">
                <a:solidFill>
                  <a:prstClr val="black"/>
                </a:solidFill>
                <a:latin typeface="ＭＳ ゴシック" panose="020B0609070205080204" pitchFamily="49" charset="-128"/>
                <a:ea typeface="ＭＳ ゴシック" panose="020B0609070205080204" pitchFamily="49" charset="-128"/>
              </a:rPr>
              <a:t>10</a:t>
            </a:r>
            <a:r>
              <a:rPr lang="ja-JP" altLang="en-US" dirty="0" smtClean="0">
                <a:solidFill>
                  <a:prstClr val="black"/>
                </a:solidFill>
              </a:rPr>
              <a:t>万人</a:t>
            </a:r>
            <a:r>
              <a:rPr lang="ja-JP" altLang="en-US" dirty="0">
                <a:solidFill>
                  <a:prstClr val="black"/>
                </a:solidFill>
              </a:rPr>
              <a:t>あたりの「粉もん」屋の店舗数が多い都道府県</a:t>
            </a:r>
            <a:endParaRPr lang="en-US" altLang="ja-JP" dirty="0">
              <a:solidFill>
                <a:prstClr val="black"/>
              </a:solidFill>
            </a:endParaRPr>
          </a:p>
          <a:p>
            <a:pPr lvl="0"/>
            <a:r>
              <a:rPr lang="ja-JP" altLang="en-US" dirty="0" smtClean="0">
                <a:solidFill>
                  <a:prstClr val="black"/>
                </a:solidFill>
              </a:rPr>
              <a:t>　　ベスト</a:t>
            </a:r>
            <a:r>
              <a:rPr lang="ja-JP" altLang="en-US" dirty="0">
                <a:solidFill>
                  <a:prstClr val="black"/>
                </a:solidFill>
              </a:rPr>
              <a:t>５のグラフをかいてもらいます。</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この</a:t>
            </a:r>
            <a:r>
              <a:rPr lang="ja-JP" altLang="en-US" dirty="0">
                <a:solidFill>
                  <a:prstClr val="black"/>
                </a:solidFill>
              </a:rPr>
              <a:t>表の場合は、少数第一位を四捨五入して、一の位までの概数（およその数）に</a:t>
            </a:r>
            <a:endParaRPr lang="en-US" altLang="ja-JP" dirty="0">
              <a:solidFill>
                <a:prstClr val="black"/>
              </a:solidFill>
            </a:endParaRPr>
          </a:p>
          <a:p>
            <a:pPr lvl="0"/>
            <a:r>
              <a:rPr lang="ja-JP" altLang="en-US" dirty="0" smtClean="0">
                <a:solidFill>
                  <a:prstClr val="black"/>
                </a:solidFill>
              </a:rPr>
              <a:t>      しましょう</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順位</a:t>
            </a:r>
            <a:r>
              <a:rPr lang="ja-JP" altLang="en-US" dirty="0">
                <a:solidFill>
                  <a:prstClr val="black"/>
                </a:solidFill>
              </a:rPr>
              <a:t>の欄には、</a:t>
            </a:r>
            <a:r>
              <a:rPr lang="ja-JP" altLang="en-US" dirty="0" smtClean="0">
                <a:solidFill>
                  <a:prstClr val="black"/>
                </a:solidFill>
              </a:rPr>
              <a:t>やはり数が多い</a:t>
            </a:r>
            <a:r>
              <a:rPr lang="ja-JP" altLang="en-US" dirty="0">
                <a:solidFill>
                  <a:prstClr val="black"/>
                </a:solidFill>
              </a:rPr>
              <a:t>順に順位を書きましょう</a:t>
            </a:r>
            <a:r>
              <a:rPr lang="ja-JP" altLang="en-US" dirty="0" smtClean="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24</a:t>
            </a:fld>
            <a:endParaRPr lang="ja-JP" altLang="en-US">
              <a:solidFill>
                <a:prstClr val="black"/>
              </a:solidFill>
            </a:endParaRPr>
          </a:p>
        </p:txBody>
      </p:sp>
      <p:sp>
        <p:nvSpPr>
          <p:cNvPr id="5" name="正方形/長方形 4"/>
          <p:cNvSpPr/>
          <p:nvPr/>
        </p:nvSpPr>
        <p:spPr>
          <a:xfrm>
            <a:off x="511401" y="4609629"/>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24</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11397" y="5689749"/>
            <a:ext cx="2863665"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24</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4</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6</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班の課題を知る。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人口</a:t>
            </a:r>
            <a:r>
              <a:rPr lang="en-US" altLang="ja-JP" sz="1200" b="1" u="sng" dirty="0" smtClean="0">
                <a:solidFill>
                  <a:prstClr val="black"/>
                </a:solidFill>
                <a:latin typeface="ＭＳ ゴシック" panose="020B0609070205080204" pitchFamily="49" charset="-128"/>
                <a:ea typeface="ＭＳ ゴシック" panose="020B0609070205080204" pitchFamily="49" charset="-128"/>
                <a:cs typeface="Times New Roman"/>
              </a:rPr>
              <a:t>10</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万人あたり</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粉もん</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の店舗数</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多い都道府県ベスト</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のグラフ作成</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27724" y="5689923"/>
            <a:ext cx="2904445" cy="1079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24</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4</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6</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の課題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・概数にし、順位を記入しておく</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endParaRPr>
          </a:p>
        </p:txBody>
      </p:sp>
    </p:spTree>
    <p:extLst>
      <p:ext uri="{BB962C8B-B14F-4D97-AF65-F5344CB8AC3E}">
        <p14:creationId xmlns:p14="http://schemas.microsoft.com/office/powerpoint/2010/main" val="1500316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2175" y="720725"/>
            <a:ext cx="4965700" cy="3725863"/>
          </a:xfrm>
        </p:spPr>
      </p:sp>
      <p:sp>
        <p:nvSpPr>
          <p:cNvPr id="3" name="ノート プレースホルダー 2"/>
          <p:cNvSpPr>
            <a:spLocks noGrp="1"/>
          </p:cNvSpPr>
          <p:nvPr>
            <p:ph type="body" idx="1"/>
          </p:nvPr>
        </p:nvSpPr>
        <p:spPr>
          <a:xfrm>
            <a:off x="511401" y="4465613"/>
            <a:ext cx="5820768" cy="4727601"/>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a:solidFill>
                  <a:prstClr val="black"/>
                </a:solidFill>
              </a:rPr>
              <a:t>（クラス内で</a:t>
            </a:r>
            <a:r>
              <a:rPr lang="en-US" altLang="ja-JP" dirty="0">
                <a:solidFill>
                  <a:prstClr val="black"/>
                </a:solidFill>
                <a:latin typeface="ＭＳ ゴシック" panose="020B0609070205080204" pitchFamily="49" charset="-128"/>
                <a:ea typeface="ＭＳ ゴシック" panose="020B0609070205080204" pitchFamily="49" charset="-128"/>
              </a:rPr>
              <a:t>9</a:t>
            </a:r>
            <a:r>
              <a:rPr lang="ja-JP" altLang="en-US" dirty="0">
                <a:solidFill>
                  <a:prstClr val="black"/>
                </a:solidFill>
              </a:rPr>
              <a:t>班編成の場合）</a:t>
            </a:r>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sz="1100" dirty="0">
                <a:solidFill>
                  <a:prstClr val="black"/>
                </a:solidFill>
              </a:rPr>
              <a:t>Ｔ：「 </a:t>
            </a:r>
            <a:r>
              <a:rPr lang="en-US" altLang="ja-JP" dirty="0" smtClean="0">
                <a:solidFill>
                  <a:prstClr val="black"/>
                </a:solidFill>
                <a:latin typeface="ＭＳ ゴシック" panose="020B0609070205080204" pitchFamily="49" charset="-128"/>
                <a:ea typeface="ＭＳ ゴシック" panose="020B0609070205080204" pitchFamily="49" charset="-128"/>
              </a:rPr>
              <a:t>7</a:t>
            </a:r>
            <a:r>
              <a:rPr lang="ja-JP" altLang="en-US" dirty="0" smtClean="0">
                <a:solidFill>
                  <a:prstClr val="black"/>
                </a:solidFill>
                <a:latin typeface="ＭＳ ゴシック" panose="020B0609070205080204" pitchFamily="49" charset="-128"/>
                <a:ea typeface="ＭＳ ゴシック" panose="020B0609070205080204" pitchFamily="49" charset="-128"/>
              </a:rPr>
              <a:t>班～</a:t>
            </a:r>
            <a:r>
              <a:rPr lang="en-US" altLang="ja-JP" dirty="0" smtClean="0">
                <a:solidFill>
                  <a:prstClr val="black"/>
                </a:solidFill>
                <a:latin typeface="ＭＳ ゴシック" panose="020B0609070205080204" pitchFamily="49" charset="-128"/>
                <a:ea typeface="ＭＳ ゴシック" panose="020B0609070205080204" pitchFamily="49" charset="-128"/>
              </a:rPr>
              <a:t>9</a:t>
            </a:r>
            <a:r>
              <a:rPr lang="ja-JP" altLang="en-US" dirty="0" smtClean="0">
                <a:solidFill>
                  <a:prstClr val="black"/>
                </a:solidFill>
              </a:rPr>
              <a:t>班</a:t>
            </a:r>
            <a:r>
              <a:rPr lang="ja-JP" altLang="en-US" dirty="0">
                <a:solidFill>
                  <a:prstClr val="black"/>
                </a:solidFill>
              </a:rPr>
              <a:t>の人には、</a:t>
            </a:r>
            <a:r>
              <a:rPr lang="ja-JP" altLang="en-US" dirty="0" smtClean="0">
                <a:solidFill>
                  <a:prstClr val="black"/>
                </a:solidFill>
              </a:rPr>
              <a:t>面積</a:t>
            </a:r>
            <a:r>
              <a:rPr lang="ja-JP" altLang="en-US" dirty="0">
                <a:solidFill>
                  <a:prstClr val="black"/>
                </a:solidFill>
              </a:rPr>
              <a:t> </a:t>
            </a:r>
            <a:r>
              <a:rPr lang="en-US" altLang="ja-JP" dirty="0" smtClean="0">
                <a:solidFill>
                  <a:prstClr val="black"/>
                </a:solidFill>
                <a:latin typeface="ＭＳ Ｐゴシック"/>
              </a:rPr>
              <a:t>1</a:t>
            </a:r>
            <a:r>
              <a:rPr lang="ja-JP" altLang="en-US" dirty="0" smtClean="0">
                <a:solidFill>
                  <a:prstClr val="black"/>
                </a:solidFill>
                <a:latin typeface="ＭＳ Ｐゴシック"/>
              </a:rPr>
              <a:t>㎢</a:t>
            </a:r>
            <a:r>
              <a:rPr lang="ja-JP" altLang="en-US" dirty="0">
                <a:solidFill>
                  <a:prstClr val="black"/>
                </a:solidFill>
              </a:rPr>
              <a:t>あたりの「粉もん」屋の店舗数が多い</a:t>
            </a:r>
            <a:r>
              <a:rPr lang="ja-JP" altLang="en-US" dirty="0" smtClean="0">
                <a:solidFill>
                  <a:prstClr val="black"/>
                </a:solidFill>
              </a:rPr>
              <a:t>都道府県</a:t>
            </a:r>
            <a:endParaRPr lang="en-US" altLang="ja-JP" dirty="0">
              <a:solidFill>
                <a:prstClr val="black"/>
              </a:solidFill>
            </a:endParaRPr>
          </a:p>
          <a:p>
            <a:pPr lvl="0"/>
            <a:r>
              <a:rPr lang="en-US" altLang="ja-JP" dirty="0">
                <a:solidFill>
                  <a:prstClr val="black"/>
                </a:solidFill>
                <a:latin typeface="ＭＳ ゴシック" panose="020B0609070205080204" pitchFamily="49" charset="-128"/>
                <a:ea typeface="ＭＳ ゴシック" panose="020B0609070205080204" pitchFamily="49" charset="-128"/>
              </a:rPr>
              <a:t> </a:t>
            </a:r>
            <a:r>
              <a:rPr lang="en-US" altLang="ja-JP" dirty="0" smtClean="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ベスト</a:t>
            </a:r>
            <a:r>
              <a:rPr lang="en-US" altLang="ja-JP" dirty="0" smtClean="0">
                <a:solidFill>
                  <a:prstClr val="black"/>
                </a:solidFill>
                <a:latin typeface="ＭＳ ゴシック" panose="020B0609070205080204" pitchFamily="49" charset="-128"/>
                <a:ea typeface="ＭＳ ゴシック" panose="020B0609070205080204" pitchFamily="49" charset="-128"/>
              </a:rPr>
              <a:t>5</a:t>
            </a:r>
            <a:r>
              <a:rPr lang="ja-JP" altLang="en-US" dirty="0" smtClean="0">
                <a:solidFill>
                  <a:prstClr val="black"/>
                </a:solidFill>
              </a:rPr>
              <a:t>の</a:t>
            </a:r>
            <a:r>
              <a:rPr lang="ja-JP" altLang="en-US" dirty="0">
                <a:solidFill>
                  <a:prstClr val="black"/>
                </a:solidFill>
              </a:rPr>
              <a:t>グラフをかいてもらいます。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この</a:t>
            </a:r>
            <a:r>
              <a:rPr lang="ja-JP" altLang="en-US" dirty="0">
                <a:solidFill>
                  <a:prstClr val="black"/>
                </a:solidFill>
              </a:rPr>
              <a:t>表の場合は、少数第三位を四捨五入して、小数第二位までの概数（およその数</a:t>
            </a:r>
            <a:r>
              <a:rPr lang="ja-JP" altLang="en-US" dirty="0" smtClean="0">
                <a:solidFill>
                  <a:prstClr val="black"/>
                </a:solidFill>
              </a:rPr>
              <a:t>） </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 に</a:t>
            </a:r>
            <a:r>
              <a:rPr lang="ja-JP" altLang="en-US" dirty="0">
                <a:solidFill>
                  <a:prstClr val="black"/>
                </a:solidFill>
              </a:rPr>
              <a:t>しましょう。</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順位</a:t>
            </a:r>
            <a:r>
              <a:rPr lang="ja-JP" altLang="en-US" dirty="0">
                <a:solidFill>
                  <a:prstClr val="black"/>
                </a:solidFill>
              </a:rPr>
              <a:t>の欄には、</a:t>
            </a:r>
            <a:r>
              <a:rPr lang="ja-JP" altLang="en-US" dirty="0" smtClean="0">
                <a:solidFill>
                  <a:prstClr val="black"/>
                </a:solidFill>
              </a:rPr>
              <a:t>やはり</a:t>
            </a:r>
            <a:r>
              <a:rPr lang="ja-JP" altLang="en-US" dirty="0">
                <a:solidFill>
                  <a:prstClr val="black"/>
                </a:solidFill>
              </a:rPr>
              <a:t>数が</a:t>
            </a:r>
            <a:r>
              <a:rPr lang="ja-JP" altLang="en-US" dirty="0" smtClean="0">
                <a:solidFill>
                  <a:prstClr val="black"/>
                </a:solidFill>
              </a:rPr>
              <a:t>多い</a:t>
            </a:r>
            <a:r>
              <a:rPr lang="ja-JP" altLang="en-US" dirty="0">
                <a:solidFill>
                  <a:prstClr val="black"/>
                </a:solidFill>
              </a:rPr>
              <a:t>順に順位を書きましょう</a:t>
            </a:r>
            <a:r>
              <a:rPr lang="ja-JP" altLang="en-US" dirty="0" smtClean="0">
                <a:solidFill>
                  <a:prstClr val="black"/>
                </a:solidFill>
              </a:rPr>
              <a:t>。</a:t>
            </a:r>
            <a:r>
              <a:rPr lang="ja-JP" altLang="en-US" dirty="0">
                <a:solidFill>
                  <a:prstClr val="black"/>
                </a:solidFill>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25</a:t>
            </a:fld>
            <a:endParaRPr lang="ja-JP" altLang="en-US">
              <a:solidFill>
                <a:prstClr val="black"/>
              </a:solidFill>
            </a:endParaRPr>
          </a:p>
        </p:txBody>
      </p:sp>
      <p:sp>
        <p:nvSpPr>
          <p:cNvPr id="5" name="正方形/長方形 4"/>
          <p:cNvSpPr/>
          <p:nvPr/>
        </p:nvSpPr>
        <p:spPr>
          <a:xfrm>
            <a:off x="511401" y="4609629"/>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25</a:t>
            </a:r>
            <a:r>
              <a:rPr lang="ja-JP" altLang="en-US" sz="1200" dirty="0" smtClean="0">
                <a:solidFill>
                  <a:prstClr val="black"/>
                </a:solidFill>
                <a:ea typeface="ＭＳ ゴシック"/>
                <a:cs typeface="Times New Roman"/>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prstClr val="black"/>
                </a:solidFill>
                <a:ea typeface="ＭＳ ゴシック"/>
                <a:cs typeface="Times New Roman"/>
              </a:rPr>
              <a:t>分間）</a:t>
            </a:r>
            <a:endParaRPr lang="en-US" altLang="ja-JP" sz="1200" dirty="0">
              <a:solidFill>
                <a:prstClr val="black"/>
              </a:solidFill>
            </a:endParaRPr>
          </a:p>
        </p:txBody>
      </p:sp>
      <p:sp>
        <p:nvSpPr>
          <p:cNvPr id="6" name="正方形/長方形 5"/>
          <p:cNvSpPr/>
          <p:nvPr/>
        </p:nvSpPr>
        <p:spPr>
          <a:xfrm>
            <a:off x="511397" y="5689749"/>
            <a:ext cx="2863665"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25</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7</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9</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班の課題を知る。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面積</a:t>
            </a:r>
            <a:r>
              <a:rPr lang="en-US" altLang="ja-JP" sz="1200" b="1" u="sng"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en-US" altLang="ja-JP" sz="1200" b="1" u="sng" dirty="0" smtClean="0">
                <a:solidFill>
                  <a:prstClr val="black"/>
                </a:solidFill>
                <a:latin typeface="ＭＳ Ｐゴシック"/>
                <a:ea typeface="ＭＳ Ｐゴシック"/>
                <a:cs typeface="Times New Roman"/>
              </a:rPr>
              <a:t>㎢</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あたり</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粉もん</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屋</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の</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店舗数</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多い都道府県ベスト</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のグラフ作成</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27724" y="5689923"/>
            <a:ext cx="2904445" cy="10799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25</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7</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9</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班</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の課題</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・概数にし、順位を記入しておく</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ように</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endParaRPr>
          </a:p>
        </p:txBody>
      </p:sp>
    </p:spTree>
    <p:extLst>
      <p:ext uri="{BB962C8B-B14F-4D97-AF65-F5344CB8AC3E}">
        <p14:creationId xmlns:p14="http://schemas.microsoft.com/office/powerpoint/2010/main" val="94978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7376" y="289149"/>
            <a:ext cx="3934759" cy="2952328"/>
          </a:xfrm>
        </p:spPr>
      </p:sp>
      <p:sp>
        <p:nvSpPr>
          <p:cNvPr id="3" name="ノート プレースホルダー 2"/>
          <p:cNvSpPr>
            <a:spLocks noGrp="1"/>
          </p:cNvSpPr>
          <p:nvPr>
            <p:ph type="body" idx="1"/>
          </p:nvPr>
        </p:nvSpPr>
        <p:spPr>
          <a:xfrm>
            <a:off x="499523" y="3241477"/>
            <a:ext cx="5832646" cy="6408712"/>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endParaRPr lang="en-US" altLang="ja-JP" dirty="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sz="1100" dirty="0" smtClean="0">
              <a:solidFill>
                <a:prstClr val="black"/>
              </a:solidFill>
            </a:endParaRPr>
          </a:p>
          <a:p>
            <a:pPr lvl="0"/>
            <a:endParaRPr lang="en-US" altLang="ja-JP" sz="1100" dirty="0">
              <a:solidFill>
                <a:prstClr val="black"/>
              </a:solidFill>
            </a:endParaRPr>
          </a:p>
          <a:p>
            <a:pPr lvl="0"/>
            <a:endParaRPr lang="en-US" altLang="ja-JP" sz="1100"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グラフづくりをはじめる前に、グループの中で役割分担をします。</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リーダー（進行役）、</a:t>
            </a:r>
            <a:r>
              <a:rPr lang="ja-JP" altLang="en-US" dirty="0">
                <a:solidFill>
                  <a:prstClr val="black"/>
                </a:solidFill>
              </a:rPr>
              <a:t>表</a:t>
            </a:r>
            <a:r>
              <a:rPr lang="ja-JP" altLang="en-US" dirty="0" smtClean="0">
                <a:solidFill>
                  <a:prstClr val="black"/>
                </a:solidFill>
              </a:rPr>
              <a:t>のデータを概数にする人、グラフをかく人（２人くらい）、</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それから、グラフが出来上がった後、比べてみて班で気付いたことを発表する人を</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決めましょう。」</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＊別途準備したグラフの例を提示して説明</a:t>
            </a:r>
            <a:endParaRPr lang="en-US" altLang="ja-JP" dirty="0" smtClean="0">
              <a:solidFill>
                <a:prstClr val="black"/>
              </a:solidFill>
            </a:endParaRPr>
          </a:p>
          <a:p>
            <a:pPr lvl="0"/>
            <a:r>
              <a:rPr lang="ja-JP" altLang="en-US" dirty="0">
                <a:solidFill>
                  <a:prstClr val="black"/>
                </a:solidFill>
              </a:rPr>
              <a:t>Ｔ：「</a:t>
            </a:r>
            <a:r>
              <a:rPr lang="ja-JP" altLang="en-US" dirty="0" smtClean="0">
                <a:solidFill>
                  <a:prstClr val="black"/>
                </a:solidFill>
              </a:rPr>
              <a:t>グラフをかくときは、数の多い順番にかいていきます。棒グラフの棒と棒の間は、</a:t>
            </a:r>
            <a:endParaRPr lang="en-US" altLang="ja-JP" dirty="0" smtClean="0">
              <a:solidFill>
                <a:prstClr val="black"/>
              </a:solidFill>
            </a:endParaRPr>
          </a:p>
          <a:p>
            <a:pPr lvl="0"/>
            <a:r>
              <a:rPr lang="en-US" altLang="ja-JP" dirty="0" smtClean="0">
                <a:solidFill>
                  <a:prstClr val="black"/>
                </a:solidFill>
              </a:rPr>
              <a:t>       </a:t>
            </a:r>
            <a:r>
              <a:rPr lang="ja-JP" altLang="en-US" dirty="0" smtClean="0">
                <a:solidFill>
                  <a:prstClr val="black"/>
                </a:solidFill>
              </a:rPr>
              <a:t>くっついてしまわないように</a:t>
            </a:r>
            <a:r>
              <a:rPr lang="ja-JP" altLang="en-US" dirty="0">
                <a:solidFill>
                  <a:prstClr val="black"/>
                </a:solidFill>
              </a:rPr>
              <a:t>間隔</a:t>
            </a:r>
            <a:r>
              <a:rPr lang="ja-JP" altLang="en-US" dirty="0" smtClean="0">
                <a:solidFill>
                  <a:prstClr val="black"/>
                </a:solidFill>
              </a:rPr>
              <a:t>を</a:t>
            </a:r>
            <a:r>
              <a:rPr lang="ja-JP" altLang="en-US" dirty="0">
                <a:solidFill>
                  <a:prstClr val="black"/>
                </a:solidFill>
              </a:rPr>
              <a:t>とって</a:t>
            </a:r>
            <a:r>
              <a:rPr lang="ja-JP" altLang="en-US" dirty="0" smtClean="0">
                <a:solidFill>
                  <a:prstClr val="black"/>
                </a:solidFill>
              </a:rPr>
              <a:t>おきます。ぬりつぶす時間はないので、</a:t>
            </a:r>
            <a:endParaRPr lang="en-US" altLang="ja-JP" dirty="0">
              <a:solidFill>
                <a:prstClr val="black"/>
              </a:solidFill>
            </a:endParaRPr>
          </a:p>
          <a:p>
            <a:pPr lvl="0"/>
            <a:r>
              <a:rPr lang="en-US" altLang="ja-JP" dirty="0" smtClean="0">
                <a:solidFill>
                  <a:prstClr val="black"/>
                </a:solidFill>
              </a:rPr>
              <a:t>      </a:t>
            </a:r>
            <a:r>
              <a:rPr lang="ja-JP" altLang="en-US" dirty="0" smtClean="0">
                <a:solidFill>
                  <a:prstClr val="black"/>
                </a:solidFill>
              </a:rPr>
              <a:t>太い</a:t>
            </a:r>
            <a:r>
              <a:rPr lang="ja-JP" altLang="en-US" dirty="0">
                <a:solidFill>
                  <a:prstClr val="black"/>
                </a:solidFill>
              </a:rPr>
              <a:t>方</a:t>
            </a:r>
            <a:r>
              <a:rPr lang="ja-JP" altLang="en-US" dirty="0" smtClean="0">
                <a:solidFill>
                  <a:prstClr val="black"/>
                </a:solidFill>
              </a:rPr>
              <a:t>のペン先を使って、棒の枠線だけをかいて仕上げましょう。</a:t>
            </a:r>
            <a:endParaRPr lang="en-US" altLang="ja-JP" dirty="0">
              <a:solidFill>
                <a:prstClr val="black"/>
              </a:solidFill>
            </a:endParaRPr>
          </a:p>
          <a:p>
            <a:pPr lvl="0"/>
            <a:endParaRPr lang="en-US" altLang="ja-JP" dirty="0">
              <a:solidFill>
                <a:prstClr val="black"/>
              </a:solidFill>
            </a:endParaRPr>
          </a:p>
          <a:p>
            <a:pPr lvl="0"/>
            <a:r>
              <a:rPr lang="ja-JP" altLang="en-US" dirty="0" smtClean="0">
                <a:solidFill>
                  <a:prstClr val="black"/>
                </a:solidFill>
              </a:rPr>
              <a:t>　　それ</a:t>
            </a:r>
            <a:r>
              <a:rPr lang="ja-JP" altLang="en-US" dirty="0">
                <a:solidFill>
                  <a:prstClr val="black"/>
                </a:solidFill>
              </a:rPr>
              <a:t>で</a:t>
            </a:r>
            <a:r>
              <a:rPr lang="ja-JP" altLang="en-US" dirty="0" smtClean="0">
                <a:solidFill>
                  <a:prstClr val="black"/>
                </a:solidFill>
              </a:rPr>
              <a:t>は、班毎に役割分担ができたら、各班</a:t>
            </a:r>
            <a:r>
              <a:rPr lang="ja-JP" altLang="en-US" dirty="0">
                <a:solidFill>
                  <a:prstClr val="black"/>
                </a:solidFill>
              </a:rPr>
              <a:t>の机の上の</a:t>
            </a:r>
            <a:r>
              <a:rPr lang="ja-JP" altLang="en-US" dirty="0" smtClean="0">
                <a:solidFill>
                  <a:prstClr val="black"/>
                </a:solidFill>
              </a:rPr>
              <a:t>袋の中</a:t>
            </a:r>
            <a:r>
              <a:rPr lang="ja-JP" altLang="en-US" dirty="0">
                <a:solidFill>
                  <a:prstClr val="black"/>
                </a:solidFill>
              </a:rPr>
              <a:t>に</a:t>
            </a:r>
            <a:r>
              <a:rPr lang="ja-JP" altLang="en-US" dirty="0" smtClean="0">
                <a:solidFill>
                  <a:prstClr val="black"/>
                </a:solidFill>
              </a:rPr>
              <a:t>、この表と、</a:t>
            </a:r>
            <a:endParaRPr lang="en-US" altLang="ja-JP" dirty="0" smtClean="0">
              <a:solidFill>
                <a:prstClr val="black"/>
              </a:solidFill>
            </a:endParaRPr>
          </a:p>
          <a:p>
            <a:pPr lvl="0"/>
            <a:r>
              <a:rPr lang="ja-JP" altLang="en-US" dirty="0" smtClean="0">
                <a:solidFill>
                  <a:prstClr val="black"/>
                </a:solidFill>
              </a:rPr>
              <a:t>      グラフをかくためのワークシート、ペン、ものさしが入っていますので、取り出して</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作業を進めていきましょう。」</a:t>
            </a:r>
            <a:endParaRPr lang="en-US" altLang="ja-JP" dirty="0">
              <a:solidFill>
                <a:prstClr val="black"/>
              </a:solidFill>
            </a:endParaRPr>
          </a:p>
          <a:p>
            <a:endParaRPr kumimoji="1" lang="en-US" altLang="ja-JP" dirty="0" smtClean="0"/>
          </a:p>
          <a:p>
            <a:r>
              <a:rPr kumimoji="1" lang="ja-JP" altLang="en-US" dirty="0" smtClean="0"/>
              <a:t>＊グラフをかくための作業時間を（</a:t>
            </a:r>
            <a:r>
              <a:rPr kumimoji="1" lang="en-US" altLang="ja-JP" dirty="0" smtClean="0">
                <a:latin typeface="+mn-ea"/>
              </a:rPr>
              <a:t>10</a:t>
            </a:r>
            <a:r>
              <a:rPr lang="ja-JP" altLang="en-US" dirty="0" smtClean="0"/>
              <a:t>分間前後）予告し</a:t>
            </a:r>
            <a:r>
              <a:rPr lang="ja-JP" altLang="en-US" dirty="0"/>
              <a:t>て</a:t>
            </a:r>
            <a:r>
              <a:rPr lang="ja-JP" altLang="en-US" dirty="0" smtClean="0"/>
              <a:t>おき、タイマー等で時間</a:t>
            </a:r>
            <a:endParaRPr lang="en-US" altLang="ja-JP" dirty="0" smtClean="0"/>
          </a:p>
          <a:p>
            <a:r>
              <a:rPr lang="en-US" altLang="ja-JP" dirty="0"/>
              <a:t> </a:t>
            </a:r>
            <a:r>
              <a:rPr lang="en-US" altLang="ja-JP" dirty="0" smtClean="0"/>
              <a:t>   </a:t>
            </a:r>
            <a:r>
              <a:rPr lang="ja-JP" altLang="en-US" dirty="0" smtClean="0"/>
              <a:t>管理に留意する。</a:t>
            </a:r>
            <a:endParaRPr lang="en-US" altLang="ja-JP" dirty="0" smtClean="0"/>
          </a:p>
          <a:p>
            <a:r>
              <a:rPr lang="ja-JP" altLang="en-US" dirty="0" smtClean="0"/>
              <a:t>＊ 机間指導を行い、各班の活動状況に応じた支援を行う。</a:t>
            </a:r>
            <a:endParaRPr lang="en-US" altLang="ja-JP" dirty="0" smtClean="0"/>
          </a:p>
          <a:p>
            <a:r>
              <a:rPr lang="ja-JP" altLang="en-US" dirty="0" smtClean="0"/>
              <a:t>＊できあがったグラフは、黒板に「</a:t>
            </a:r>
            <a:r>
              <a:rPr lang="ja-JP" altLang="en-US" b="1" u="sng" dirty="0" smtClean="0"/>
              <a:t>店舗数</a:t>
            </a:r>
            <a:r>
              <a:rPr lang="ja-JP" altLang="en-US" dirty="0" smtClean="0"/>
              <a:t>」「</a:t>
            </a:r>
            <a:r>
              <a:rPr lang="ja-JP" altLang="en-US" b="1" u="sng" dirty="0" smtClean="0"/>
              <a:t>人口</a:t>
            </a:r>
            <a:r>
              <a:rPr lang="en-US" altLang="ja-JP" b="1" u="sng" dirty="0" smtClean="0">
                <a:latin typeface="+mn-ea"/>
              </a:rPr>
              <a:t>10</a:t>
            </a:r>
            <a:r>
              <a:rPr lang="ja-JP" altLang="en-US" b="1" u="sng" dirty="0" smtClean="0"/>
              <a:t>万人あたり</a:t>
            </a:r>
            <a:r>
              <a:rPr lang="ja-JP" altLang="en-US" dirty="0" smtClean="0"/>
              <a:t>」「</a:t>
            </a:r>
            <a:r>
              <a:rPr lang="ja-JP" altLang="en-US" b="1" u="sng" dirty="0" smtClean="0"/>
              <a:t>面積</a:t>
            </a:r>
            <a:r>
              <a:rPr lang="en-US" altLang="ja-JP" b="1" u="sng" dirty="0" smtClean="0">
                <a:latin typeface="+mn-ea"/>
              </a:rPr>
              <a:t>1</a:t>
            </a:r>
            <a:r>
              <a:rPr lang="en-US" altLang="ja-JP" b="1" u="sng" dirty="0" smtClean="0">
                <a:latin typeface="ＭＳ Ｐゴシック"/>
                <a:ea typeface="ＭＳ Ｐゴシック"/>
              </a:rPr>
              <a:t>㎢</a:t>
            </a:r>
            <a:r>
              <a:rPr lang="ja-JP" altLang="en-US" b="1" u="sng" dirty="0" smtClean="0">
                <a:latin typeface="ＭＳ Ｐゴシック"/>
                <a:ea typeface="ＭＳ Ｐゴシック"/>
              </a:rPr>
              <a:t>あたり</a:t>
            </a:r>
            <a:r>
              <a:rPr lang="ja-JP" altLang="en-US" dirty="0" smtClean="0">
                <a:latin typeface="ＭＳ Ｐゴシック"/>
                <a:ea typeface="ＭＳ Ｐゴシック"/>
              </a:rPr>
              <a:t>」の</a:t>
            </a:r>
            <a:endParaRPr lang="en-US" altLang="ja-JP" dirty="0" smtClean="0">
              <a:latin typeface="ＭＳ Ｐゴシック"/>
              <a:ea typeface="ＭＳ Ｐゴシック"/>
            </a:endParaRPr>
          </a:p>
          <a:p>
            <a:r>
              <a:rPr lang="ja-JP" altLang="en-US" dirty="0">
                <a:latin typeface="ＭＳ Ｐゴシック"/>
                <a:ea typeface="ＭＳ Ｐゴシック"/>
              </a:rPr>
              <a:t>　</a:t>
            </a:r>
            <a:r>
              <a:rPr lang="ja-JP" altLang="en-US" dirty="0" smtClean="0">
                <a:latin typeface="ＭＳ Ｐゴシック"/>
                <a:ea typeface="ＭＳ Ｐゴシック"/>
              </a:rPr>
              <a:t> キーワードで種類分けをして掲示する。</a:t>
            </a:r>
            <a:endParaRPr lang="en-US" altLang="ja-JP" dirty="0" smtClean="0">
              <a:latin typeface="ＭＳ Ｐゴシック"/>
              <a:ea typeface="ＭＳ Ｐゴシック"/>
            </a:endParaRPr>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26</a:t>
            </a:fld>
            <a:endParaRPr kumimoji="1" lang="ja-JP" altLang="en-US"/>
          </a:p>
        </p:txBody>
      </p:sp>
      <p:sp>
        <p:nvSpPr>
          <p:cNvPr id="5" name="正方形/長方形 4"/>
          <p:cNvSpPr/>
          <p:nvPr/>
        </p:nvSpPr>
        <p:spPr>
          <a:xfrm>
            <a:off x="499522" y="3385493"/>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とおり</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26</a:t>
            </a:r>
            <a:r>
              <a:rPr lang="ja-JP" altLang="en-US" sz="1200" dirty="0" smtClean="0">
                <a:solidFill>
                  <a:prstClr val="black"/>
                </a:solidFill>
                <a:ea typeface="ＭＳ ゴシック"/>
                <a:cs typeface="Times New Roman"/>
              </a:rPr>
              <a:t>：作業時間も含めて</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分</a:t>
            </a:r>
            <a:r>
              <a:rPr lang="ja-JP" altLang="en-US" sz="1200" dirty="0" smtClean="0">
                <a:solidFill>
                  <a:prstClr val="black"/>
                </a:solidFill>
                <a:ea typeface="ＭＳ ゴシック"/>
                <a:cs typeface="Times New Roman"/>
              </a:rPr>
              <a:t>）</a:t>
            </a:r>
            <a:endParaRPr lang="en-US" altLang="ja-JP" sz="1200" dirty="0">
              <a:solidFill>
                <a:prstClr val="black"/>
              </a:solidFill>
            </a:endParaRPr>
          </a:p>
        </p:txBody>
      </p:sp>
      <p:sp>
        <p:nvSpPr>
          <p:cNvPr id="6" name="正方形/長方形 5"/>
          <p:cNvSpPr/>
          <p:nvPr/>
        </p:nvSpPr>
        <p:spPr>
          <a:xfrm>
            <a:off x="499521" y="4249588"/>
            <a:ext cx="2863665" cy="12241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26</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グループ内での役割分担を知る。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6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・グラフ作成上の留意点を知り、</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作成活動を進める。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15844" y="4250427"/>
            <a:ext cx="2904445" cy="1223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26</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グラフ作成にあたってのグループ内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の役割分担を伝える。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グラフ作成上の留意点を伝える。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作成活動中は机間指導を行い、活動</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状況に応じた支援を行う。</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3813744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3360" y="746125"/>
            <a:ext cx="4381386" cy="3287440"/>
          </a:xfrm>
        </p:spPr>
      </p:sp>
      <p:sp>
        <p:nvSpPr>
          <p:cNvPr id="3" name="ノート プレースホルダー 2"/>
          <p:cNvSpPr>
            <a:spLocks noGrp="1"/>
          </p:cNvSpPr>
          <p:nvPr>
            <p:ph type="body" idx="1"/>
          </p:nvPr>
        </p:nvSpPr>
        <p:spPr>
          <a:xfrm>
            <a:off x="451271" y="3780359"/>
            <a:ext cx="5976663" cy="568863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pPr lvl="0"/>
            <a:endParaRPr lang="en-US" altLang="ja-JP" dirty="0" smtClean="0"/>
          </a:p>
          <a:p>
            <a:pPr lvl="0"/>
            <a:endParaRPr lang="en-US" altLang="ja-JP" sz="1100" dirty="0">
              <a:solidFill>
                <a:prstClr val="black"/>
              </a:solidFill>
            </a:endParaRPr>
          </a:p>
          <a:p>
            <a:pPr lvl="0"/>
            <a:endParaRPr lang="en-US" altLang="ja-JP" sz="1100" dirty="0" smtClean="0">
              <a:solidFill>
                <a:prstClr val="black"/>
              </a:solidFill>
            </a:endParaRPr>
          </a:p>
          <a:p>
            <a:pPr lvl="0"/>
            <a:endParaRPr lang="en-US" altLang="ja-JP" sz="1100" dirty="0">
              <a:solidFill>
                <a:prstClr val="black"/>
              </a:solidFill>
            </a:endParaRPr>
          </a:p>
          <a:p>
            <a:pPr lvl="0"/>
            <a:endParaRPr lang="en-US" altLang="ja-JP" sz="1100"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「黒板に出揃った</a:t>
            </a:r>
            <a:r>
              <a:rPr lang="en-US" altLang="ja-JP" dirty="0" smtClean="0">
                <a:solidFill>
                  <a:prstClr val="black"/>
                </a:solidFill>
                <a:latin typeface="ＭＳ ゴシック" panose="020B0609070205080204" pitchFamily="49" charset="-128"/>
                <a:ea typeface="ＭＳ ゴシック" panose="020B0609070205080204" pitchFamily="49" charset="-128"/>
              </a:rPr>
              <a:t>3</a:t>
            </a:r>
            <a:r>
              <a:rPr lang="ja-JP" altLang="en-US" dirty="0" smtClean="0">
                <a:solidFill>
                  <a:prstClr val="black"/>
                </a:solidFill>
                <a:latin typeface="ＭＳ ゴシック" panose="020B0609070205080204" pitchFamily="49" charset="-128"/>
                <a:ea typeface="ＭＳ ゴシック" panose="020B0609070205080204" pitchFamily="49" charset="-128"/>
              </a:rPr>
              <a:t>種類のグラフを比較して、グループで気付いたことや考えた</a:t>
            </a:r>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dirty="0">
                <a:solidFill>
                  <a:prstClr val="black"/>
                </a:solidFill>
                <a:latin typeface="ＭＳ ゴシック" panose="020B0609070205080204" pitchFamily="49" charset="-128"/>
                <a:ea typeface="ＭＳ ゴシック" panose="020B0609070205080204" pitchFamily="49" charset="-128"/>
              </a:rPr>
              <a:t>　</a:t>
            </a:r>
            <a:r>
              <a:rPr lang="ja-JP" altLang="en-US" sz="600" dirty="0" smtClean="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ことをワークシートに書き出しましょう。</a:t>
            </a:r>
            <a:r>
              <a:rPr lang="ja-JP" altLang="en-US" dirty="0">
                <a:solidFill>
                  <a:prstClr val="black"/>
                </a:solidFill>
                <a:latin typeface="ＭＳ ゴシック" panose="020B0609070205080204" pitchFamily="49" charset="-128"/>
                <a:ea typeface="ＭＳ ゴシック" panose="020B0609070205080204" pitchFamily="49" charset="-128"/>
              </a:rPr>
              <a:t>」</a:t>
            </a:r>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endParaRPr lang="en-US" altLang="ja-JP" dirty="0">
              <a:solidFill>
                <a:prstClr val="black"/>
              </a:solidFill>
              <a:latin typeface="ＭＳ ゴシック" panose="020B0609070205080204" pitchFamily="49" charset="-128"/>
              <a:ea typeface="ＭＳ ゴシック" panose="020B0609070205080204" pitchFamily="49" charset="-128"/>
            </a:endParaRPr>
          </a:p>
          <a:p>
            <a:pPr lvl="0"/>
            <a:r>
              <a:rPr lang="ja-JP" altLang="en-US" dirty="0" smtClean="0">
                <a:solidFill>
                  <a:prstClr val="black"/>
                </a:solidFill>
              </a:rPr>
              <a:t>＊ </a:t>
            </a:r>
            <a:r>
              <a:rPr lang="ja-JP" altLang="en-US" dirty="0">
                <a:solidFill>
                  <a:prstClr val="black"/>
                </a:solidFill>
              </a:rPr>
              <a:t>机間指導を行い、各班の活動状況に応じた支援を行う</a:t>
            </a:r>
            <a:r>
              <a:rPr lang="ja-JP" altLang="en-US" dirty="0" smtClean="0">
                <a:solidFill>
                  <a:prstClr val="black"/>
                </a:solidFill>
              </a:rPr>
              <a:t>。</a:t>
            </a:r>
            <a:endParaRPr lang="en-US" altLang="ja-JP" dirty="0" smtClean="0">
              <a:solidFill>
                <a:prstClr val="black"/>
              </a:solidFill>
            </a:endParaRPr>
          </a:p>
          <a:p>
            <a:pPr lvl="0"/>
            <a:r>
              <a:rPr lang="ja-JP" altLang="en-US" dirty="0" smtClean="0">
                <a:solidFill>
                  <a:prstClr val="black"/>
                </a:solidFill>
              </a:rPr>
              <a:t>＊ 各グループの発表者を前に導き、発表を促す。</a:t>
            </a:r>
            <a:endParaRPr lang="en-US" altLang="ja-JP" dirty="0" smtClean="0">
              <a:solidFill>
                <a:prstClr val="black"/>
              </a:solidFill>
            </a:endParaRPr>
          </a:p>
          <a:p>
            <a:pPr lvl="0"/>
            <a:r>
              <a:rPr lang="ja-JP" altLang="en-US" dirty="0" smtClean="0">
                <a:solidFill>
                  <a:prstClr val="black"/>
                </a:solidFill>
              </a:rPr>
              <a:t>＊必要に応じて、グラフをさし示しながら説明するように助言する。</a:t>
            </a:r>
            <a:endParaRPr lang="en-US" altLang="ja-JP" dirty="0" smtClean="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a:solidFill>
                  <a:prstClr val="black"/>
                </a:solidFill>
              </a:rPr>
              <a:t>生徒</a:t>
            </a:r>
            <a:r>
              <a:rPr lang="ja-JP" altLang="en-US" dirty="0" smtClean="0">
                <a:solidFill>
                  <a:prstClr val="black"/>
                </a:solidFill>
              </a:rPr>
              <a:t>の発表例</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  「粉もん」屋は、「</a:t>
            </a:r>
            <a:r>
              <a:rPr lang="ja-JP" altLang="en-US" b="1" u="sng" dirty="0" smtClean="0">
                <a:solidFill>
                  <a:prstClr val="black"/>
                </a:solidFill>
              </a:rPr>
              <a:t>店舗数</a:t>
            </a:r>
            <a:r>
              <a:rPr lang="ja-JP" altLang="en-US" dirty="0" smtClean="0">
                <a:solidFill>
                  <a:prstClr val="black"/>
                </a:solidFill>
              </a:rPr>
              <a:t>」と「</a:t>
            </a:r>
            <a:r>
              <a:rPr lang="ja-JP" altLang="en-US" b="1" u="sng" dirty="0" smtClean="0">
                <a:solidFill>
                  <a:prstClr val="black"/>
                </a:solidFill>
              </a:rPr>
              <a:t>面積 </a:t>
            </a:r>
            <a:r>
              <a:rPr lang="en-US" altLang="ja-JP" b="1" u="sng" dirty="0" smtClean="0">
                <a:solidFill>
                  <a:prstClr val="black"/>
                </a:solidFill>
                <a:latin typeface="ＭＳ ゴシック" panose="020B0609070205080204" pitchFamily="49" charset="-128"/>
                <a:ea typeface="ＭＳ ゴシック" panose="020B0609070205080204" pitchFamily="49" charset="-128"/>
              </a:rPr>
              <a:t>1</a:t>
            </a:r>
            <a:r>
              <a:rPr lang="en-US" altLang="ja-JP" b="1" u="sng" dirty="0" smtClean="0">
                <a:solidFill>
                  <a:prstClr val="black"/>
                </a:solidFill>
                <a:latin typeface="ＭＳ Ｐゴシック"/>
                <a:ea typeface="ＭＳ Ｐゴシック"/>
              </a:rPr>
              <a:t>㎢</a:t>
            </a:r>
            <a:r>
              <a:rPr lang="ja-JP" altLang="en-US" b="1" u="sng" dirty="0" smtClean="0">
                <a:solidFill>
                  <a:prstClr val="black"/>
                </a:solidFill>
                <a:latin typeface="ＭＳ Ｐゴシック"/>
                <a:ea typeface="ＭＳ Ｐゴシック"/>
              </a:rPr>
              <a:t>あたり</a:t>
            </a:r>
            <a:r>
              <a:rPr lang="ja-JP" altLang="en-US" dirty="0" smtClean="0">
                <a:solidFill>
                  <a:prstClr val="black"/>
                </a:solidFill>
                <a:latin typeface="ＭＳ Ｐゴシック"/>
                <a:ea typeface="ＭＳ Ｐゴシック"/>
              </a:rPr>
              <a:t>」のグラフで大阪府が </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位になっている。</a:t>
            </a:r>
            <a:endParaRPr lang="en-US" altLang="ja-JP" dirty="0" smtClean="0">
              <a:solidFill>
                <a:prstClr val="black"/>
              </a:solidFill>
              <a:latin typeface="ＭＳ Ｐゴシック"/>
              <a:ea typeface="ＭＳ Ｐゴシック"/>
            </a:endParaRPr>
          </a:p>
          <a:p>
            <a:pPr lvl="0"/>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en-US" altLang="ja-JP" sz="800"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a:t>
            </a:r>
            <a:r>
              <a:rPr lang="ja-JP" altLang="en-US" sz="1000" dirty="0" smtClean="0">
                <a:solidFill>
                  <a:prstClr val="black"/>
                </a:solidFill>
                <a:latin typeface="ＭＳ Ｐゴシック"/>
                <a:ea typeface="ＭＳ Ｐゴシック"/>
              </a:rPr>
              <a:t> </a:t>
            </a:r>
            <a:r>
              <a:rPr lang="ja-JP" altLang="en-US" sz="1100"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a:t>
            </a:r>
            <a:r>
              <a:rPr lang="ja-JP" altLang="en-US" b="1" u="sng" dirty="0" smtClean="0">
                <a:solidFill>
                  <a:prstClr val="black"/>
                </a:solidFill>
                <a:latin typeface="ＭＳ Ｐゴシック"/>
                <a:ea typeface="ＭＳ Ｐゴシック"/>
              </a:rPr>
              <a:t>人口 </a:t>
            </a:r>
            <a:r>
              <a:rPr lang="en-US" altLang="ja-JP" b="1" u="sng" dirty="0" smtClean="0">
                <a:solidFill>
                  <a:prstClr val="black"/>
                </a:solidFill>
                <a:latin typeface="ＭＳ Ｐゴシック"/>
                <a:ea typeface="ＭＳ Ｐゴシック"/>
              </a:rPr>
              <a:t>10</a:t>
            </a:r>
            <a:r>
              <a:rPr lang="ja-JP" altLang="en-US" b="1" u="sng" dirty="0" smtClean="0">
                <a:solidFill>
                  <a:prstClr val="black"/>
                </a:solidFill>
                <a:latin typeface="ＭＳ Ｐゴシック"/>
                <a:ea typeface="ＭＳ Ｐゴシック"/>
              </a:rPr>
              <a:t>万人あたり</a:t>
            </a:r>
            <a:r>
              <a:rPr lang="ja-JP" altLang="en-US" dirty="0" smtClean="0">
                <a:solidFill>
                  <a:prstClr val="black"/>
                </a:solidFill>
                <a:latin typeface="ＭＳ Ｐゴシック"/>
                <a:ea typeface="ＭＳ Ｐゴシック"/>
              </a:rPr>
              <a:t>」のグラフでは広島県が　</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位で、大阪府が</a:t>
            </a:r>
            <a:r>
              <a:rPr lang="en-US" altLang="ja-JP" dirty="0">
                <a:solidFill>
                  <a:prstClr val="black"/>
                </a:solidFill>
                <a:latin typeface="ＭＳ Ｐゴシック"/>
                <a:ea typeface="ＭＳ Ｐゴシック"/>
              </a:rPr>
              <a:t>3</a:t>
            </a:r>
            <a:r>
              <a:rPr lang="ja-JP" altLang="en-US" dirty="0" smtClean="0">
                <a:solidFill>
                  <a:prstClr val="black"/>
                </a:solidFill>
                <a:latin typeface="ＭＳ Ｐゴシック"/>
                <a:ea typeface="ＭＳ Ｐゴシック"/>
              </a:rPr>
              <a:t>位になっているのが</a:t>
            </a:r>
            <a:endParaRPr lang="en-US" altLang="ja-JP" dirty="0" smtClean="0">
              <a:solidFill>
                <a:prstClr val="black"/>
              </a:solidFill>
              <a:latin typeface="ＭＳ Ｐゴシック"/>
              <a:ea typeface="ＭＳ Ｐゴシック"/>
            </a:endParaRPr>
          </a:p>
          <a:p>
            <a:pPr lvl="0"/>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意外だった。</a:t>
            </a:r>
            <a:endParaRPr lang="en-US" altLang="ja-JP" dirty="0" smtClean="0">
              <a:solidFill>
                <a:prstClr val="black"/>
              </a:solidFill>
              <a:latin typeface="ＭＳ Ｐゴシック"/>
              <a:ea typeface="ＭＳ Ｐゴシック"/>
            </a:endParaRPr>
          </a:p>
          <a:p>
            <a:pPr lvl="0"/>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a:t>
            </a:r>
            <a:r>
              <a:rPr lang="ja-JP" altLang="en-US" b="1" u="sng" dirty="0" smtClean="0">
                <a:solidFill>
                  <a:prstClr val="black"/>
                </a:solidFill>
                <a:latin typeface="ＭＳ Ｐゴシック"/>
                <a:ea typeface="ＭＳ Ｐゴシック"/>
              </a:rPr>
              <a:t>面積</a:t>
            </a:r>
            <a:r>
              <a:rPr lang="en-US" altLang="ja-JP" b="1" u="sng" dirty="0" smtClean="0">
                <a:solidFill>
                  <a:prstClr val="black"/>
                </a:solidFill>
                <a:latin typeface="ＭＳ Ｐゴシック"/>
                <a:ea typeface="ＭＳ Ｐゴシック"/>
              </a:rPr>
              <a:t>1㎢</a:t>
            </a:r>
            <a:r>
              <a:rPr lang="ja-JP" altLang="en-US" b="1" u="sng" dirty="0" smtClean="0">
                <a:solidFill>
                  <a:prstClr val="black"/>
                </a:solidFill>
                <a:latin typeface="ＭＳ Ｐゴシック"/>
                <a:ea typeface="ＭＳ Ｐゴシック"/>
              </a:rPr>
              <a:t>あたり</a:t>
            </a:r>
            <a:r>
              <a:rPr lang="ja-JP" altLang="en-US" dirty="0" smtClean="0">
                <a:solidFill>
                  <a:prstClr val="black"/>
                </a:solidFill>
                <a:latin typeface="ＭＳ Ｐゴシック"/>
                <a:ea typeface="ＭＳ Ｐゴシック"/>
              </a:rPr>
              <a:t>」のグラフで、大阪府がダントツの </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位になっている。これは、大阪府</a:t>
            </a:r>
            <a:endParaRPr lang="en-US" altLang="ja-JP" dirty="0" smtClean="0">
              <a:solidFill>
                <a:prstClr val="black"/>
              </a:solidFill>
              <a:latin typeface="ＭＳ Ｐゴシック"/>
              <a:ea typeface="ＭＳ Ｐゴシック"/>
            </a:endParaRPr>
          </a:p>
          <a:p>
            <a:pPr lvl="0"/>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の</a:t>
            </a:r>
            <a:r>
              <a:rPr lang="ja-JP" altLang="en-US" dirty="0">
                <a:solidFill>
                  <a:prstClr val="black"/>
                </a:solidFill>
                <a:latin typeface="ＭＳ Ｐゴシック"/>
                <a:ea typeface="ＭＳ Ｐゴシック"/>
              </a:rPr>
              <a:t>面積</a:t>
            </a:r>
            <a:r>
              <a:rPr lang="ja-JP" altLang="en-US" dirty="0" smtClean="0">
                <a:solidFill>
                  <a:prstClr val="black"/>
                </a:solidFill>
                <a:latin typeface="ＭＳ Ｐゴシック"/>
                <a:ea typeface="ＭＳ Ｐゴシック"/>
              </a:rPr>
              <a:t>が小さくて店舗数が多いことが理由ではないか。」</a:t>
            </a:r>
            <a:endParaRPr lang="en-US" altLang="ja-JP" dirty="0" smtClean="0">
              <a:solidFill>
                <a:prstClr val="black"/>
              </a:solidFill>
              <a:latin typeface="ＭＳ Ｐゴシック"/>
              <a:ea typeface="ＭＳ Ｐゴシック"/>
            </a:endParaRPr>
          </a:p>
          <a:p>
            <a:pPr lvl="0"/>
            <a:endParaRPr lang="en-US" altLang="ja-JP" dirty="0">
              <a:solidFill>
                <a:prstClr val="black"/>
              </a:solidFill>
              <a:latin typeface="ＭＳ Ｐゴシック"/>
              <a:ea typeface="ＭＳ Ｐゴシック"/>
            </a:endParaRPr>
          </a:p>
          <a:p>
            <a:pPr lvl="0" algn="just"/>
            <a:r>
              <a:rPr lang="ja-JP" altLang="en-US" dirty="0" smtClean="0">
                <a:solidFill>
                  <a:prstClr val="black"/>
                </a:solidFill>
                <a:latin typeface="ＭＳ Ｐゴシック"/>
                <a:ea typeface="ＭＳ Ｐゴシック"/>
              </a:rPr>
              <a:t>＊ </a:t>
            </a:r>
            <a:r>
              <a:rPr lang="ja-JP" altLang="en-US" dirty="0" smtClean="0">
                <a:solidFill>
                  <a:prstClr val="black"/>
                </a:solidFill>
                <a:latin typeface="ＭＳ ゴシック" panose="020B0609070205080204" pitchFamily="49" charset="-128"/>
                <a:ea typeface="ＭＳ ゴシック" panose="020B0609070205080204" pitchFamily="49" charset="-128"/>
                <a:cs typeface="Times New Roman"/>
              </a:rPr>
              <a:t>各グループ</a:t>
            </a:r>
            <a:r>
              <a:rPr lang="ja-JP" altLang="en-US" dirty="0">
                <a:solidFill>
                  <a:prstClr val="black"/>
                </a:solidFill>
                <a:latin typeface="ＭＳ ゴシック" panose="020B0609070205080204" pitchFamily="49" charset="-128"/>
                <a:ea typeface="ＭＳ ゴシック" panose="020B0609070205080204" pitchFamily="49" charset="-128"/>
                <a:cs typeface="Times New Roman"/>
              </a:rPr>
              <a:t>の発表に対して、</a:t>
            </a:r>
            <a:r>
              <a:rPr lang="ja-JP" altLang="en-US" dirty="0" smtClean="0">
                <a:solidFill>
                  <a:prstClr val="black"/>
                </a:solidFill>
                <a:latin typeface="ＭＳ ゴシック" panose="020B0609070205080204" pitchFamily="49" charset="-128"/>
                <a:ea typeface="ＭＳ ゴシック" panose="020B0609070205080204" pitchFamily="49" charset="-128"/>
                <a:cs typeface="Times New Roman"/>
              </a:rPr>
              <a:t>適宜コメント</a:t>
            </a:r>
            <a:r>
              <a:rPr lang="ja-JP" altLang="en-US" dirty="0">
                <a:solidFill>
                  <a:prstClr val="black"/>
                </a:solidFill>
                <a:latin typeface="ＭＳ ゴシック" panose="020B0609070205080204" pitchFamily="49" charset="-128"/>
                <a:ea typeface="ＭＳ ゴシック" panose="020B0609070205080204" pitchFamily="49" charset="-128"/>
                <a:cs typeface="Times New Roman"/>
              </a:rPr>
              <a:t>する。 </a:t>
            </a:r>
            <a:endParaRPr lang="en-US" altLang="ja-JP" dirty="0">
              <a:solidFill>
                <a:prstClr val="black"/>
              </a:solidFill>
              <a:latin typeface="ＭＳ ゴシック" panose="020B0609070205080204" pitchFamily="49" charset="-128"/>
              <a:ea typeface="ＭＳ ゴシック" panose="020B0609070205080204" pitchFamily="49" charset="-128"/>
              <a:cs typeface="Times New Roman"/>
            </a:endParaRPr>
          </a:p>
          <a:p>
            <a:pPr lvl="0"/>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27</a:t>
            </a:fld>
            <a:endParaRPr kumimoji="1" lang="ja-JP" altLang="en-US"/>
          </a:p>
        </p:txBody>
      </p:sp>
      <p:sp>
        <p:nvSpPr>
          <p:cNvPr id="5" name="正方形/長方形 4"/>
          <p:cNvSpPr/>
          <p:nvPr/>
        </p:nvSpPr>
        <p:spPr>
          <a:xfrm>
            <a:off x="595288" y="4105573"/>
            <a:ext cx="583264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27</a:t>
            </a:r>
            <a:r>
              <a:rPr lang="ja-JP" altLang="en-US" sz="1200" dirty="0" smtClean="0">
                <a:solidFill>
                  <a:prstClr val="black"/>
                </a:solidFill>
                <a:ea typeface="ＭＳ ゴシック"/>
                <a:cs typeface="Times New Roman"/>
              </a:rPr>
              <a:t>：発表時間も含めて</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200" dirty="0" smtClean="0">
                <a:solidFill>
                  <a:prstClr val="black"/>
                </a:solidFill>
                <a:ea typeface="ＭＳ ゴシック"/>
                <a:cs typeface="Times New Roman"/>
              </a:rPr>
              <a:t>分）</a:t>
            </a:r>
            <a:endParaRPr lang="en-US" altLang="ja-JP" sz="1200" dirty="0">
              <a:solidFill>
                <a:prstClr val="black"/>
              </a:solidFill>
            </a:endParaRPr>
          </a:p>
        </p:txBody>
      </p:sp>
      <p:sp>
        <p:nvSpPr>
          <p:cNvPr id="6" name="正方形/長方形 5"/>
          <p:cNvSpPr/>
          <p:nvPr/>
        </p:nvSpPr>
        <p:spPr>
          <a:xfrm>
            <a:off x="595287" y="4969669"/>
            <a:ext cx="2863665" cy="1440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27</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のグラフを比較して、</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グループで気付いたことや考えた</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ことを書き出し、発表する。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511610" y="4970507"/>
            <a:ext cx="2904445" cy="1439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27</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黒板に掲示した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比較して、気付いたことや考えたこと</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をワークシートに書き出すように</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伝える。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各グループの発表に対して、適宜</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コメントする。 </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1642121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5289" y="4537621"/>
            <a:ext cx="5832646" cy="4655593"/>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「大阪府</a:t>
            </a:r>
            <a:r>
              <a:rPr lang="ja-JP" altLang="en-US" dirty="0">
                <a:solidFill>
                  <a:prstClr val="black"/>
                </a:solidFill>
              </a:rPr>
              <a:t>に</a:t>
            </a:r>
            <a:r>
              <a:rPr lang="ja-JP" altLang="en-US" dirty="0" smtClean="0">
                <a:solidFill>
                  <a:prstClr val="black"/>
                </a:solidFill>
              </a:rPr>
              <a:t>、他の都道府県や外国から、たくさんお客さんに来ていただこうとする場合、</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大阪府が「粉もん」の店が盛んだと</a:t>
            </a:r>
            <a:r>
              <a:rPr lang="ja-JP" altLang="en-US" dirty="0" err="1" smtClean="0">
                <a:solidFill>
                  <a:prstClr val="black"/>
                </a:solidFill>
              </a:rPr>
              <a:t>いういう</a:t>
            </a:r>
            <a:r>
              <a:rPr lang="ja-JP" altLang="en-US" dirty="0" smtClean="0">
                <a:solidFill>
                  <a:prstClr val="black"/>
                </a:solidFill>
              </a:rPr>
              <a:t>ことを一番アピールできるグラフはどれで</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しょうか。」</a:t>
            </a:r>
            <a:endParaRPr lang="en-US" altLang="ja-JP" dirty="0" smtClean="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a:t>
            </a:r>
            <a:r>
              <a:rPr lang="ja-JP" altLang="en-US" dirty="0" smtClean="0">
                <a:solidFill>
                  <a:prstClr val="black"/>
                </a:solidFill>
              </a:rPr>
              <a:t>発表例</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a:t>
            </a:r>
            <a:r>
              <a:rPr lang="ja-JP" altLang="en-US" b="1" u="sng" dirty="0" smtClean="0">
                <a:solidFill>
                  <a:prstClr val="black"/>
                </a:solidFill>
              </a:rPr>
              <a:t>面積 </a:t>
            </a:r>
            <a:r>
              <a:rPr lang="en-US" altLang="ja-JP" b="1" u="sng" dirty="0" smtClean="0">
                <a:solidFill>
                  <a:prstClr val="black"/>
                </a:solidFill>
                <a:latin typeface="ＭＳ ゴシック" panose="020B0609070205080204" pitchFamily="49" charset="-128"/>
                <a:ea typeface="ＭＳ ゴシック" panose="020B0609070205080204" pitchFamily="49" charset="-128"/>
              </a:rPr>
              <a:t>1</a:t>
            </a:r>
            <a:r>
              <a:rPr lang="en-US" altLang="ja-JP" b="1" u="sng" dirty="0" smtClean="0">
                <a:solidFill>
                  <a:prstClr val="black"/>
                </a:solidFill>
                <a:latin typeface="ＭＳ Ｐゴシック"/>
              </a:rPr>
              <a:t>㎢</a:t>
            </a:r>
            <a:r>
              <a:rPr lang="ja-JP" altLang="en-US" b="1" u="sng" dirty="0">
                <a:solidFill>
                  <a:prstClr val="black"/>
                </a:solidFill>
                <a:latin typeface="ＭＳ Ｐゴシック"/>
              </a:rPr>
              <a:t>あたり</a:t>
            </a:r>
            <a:r>
              <a:rPr lang="ja-JP" altLang="en-US" dirty="0">
                <a:solidFill>
                  <a:prstClr val="black"/>
                </a:solidFill>
                <a:latin typeface="ＭＳ Ｐゴシック"/>
              </a:rPr>
              <a:t>」の</a:t>
            </a:r>
            <a:r>
              <a:rPr lang="ja-JP" altLang="en-US" dirty="0" smtClean="0">
                <a:solidFill>
                  <a:prstClr val="black"/>
                </a:solidFill>
                <a:latin typeface="ＭＳ Ｐゴシック"/>
              </a:rPr>
              <a:t>グラフ。大阪府がダントツの </a:t>
            </a:r>
            <a:r>
              <a:rPr lang="en-US" altLang="ja-JP" dirty="0">
                <a:solidFill>
                  <a:prstClr val="black"/>
                </a:solidFill>
                <a:latin typeface="ＭＳ Ｐゴシック"/>
              </a:rPr>
              <a:t>1</a:t>
            </a:r>
            <a:r>
              <a:rPr lang="ja-JP" altLang="en-US" dirty="0" smtClean="0">
                <a:solidFill>
                  <a:prstClr val="black"/>
                </a:solidFill>
                <a:latin typeface="ＭＳ Ｐゴシック"/>
              </a:rPr>
              <a:t>位になっているから。</a:t>
            </a:r>
            <a:endParaRPr lang="en-US" altLang="ja-JP" dirty="0" smtClean="0">
              <a:solidFill>
                <a:prstClr val="black"/>
              </a:solidFill>
              <a:latin typeface="ＭＳ Ｐゴシック"/>
            </a:endParaRPr>
          </a:p>
          <a:p>
            <a:pPr lvl="0"/>
            <a:r>
              <a:rPr lang="ja-JP" altLang="en-US" dirty="0">
                <a:solidFill>
                  <a:prstClr val="black"/>
                </a:solidFill>
                <a:latin typeface="ＭＳ Ｐゴシック"/>
              </a:rPr>
              <a:t>　</a:t>
            </a:r>
            <a:r>
              <a:rPr lang="ja-JP" altLang="en-US" dirty="0" smtClean="0">
                <a:solidFill>
                  <a:prstClr val="black"/>
                </a:solidFill>
                <a:latin typeface="ＭＳ Ｐゴシック"/>
              </a:rPr>
              <a:t>　・「</a:t>
            </a:r>
            <a:r>
              <a:rPr lang="ja-JP" altLang="en-US" b="1" u="sng" dirty="0" smtClean="0">
                <a:solidFill>
                  <a:prstClr val="black"/>
                </a:solidFill>
                <a:latin typeface="ＭＳ Ｐゴシック"/>
              </a:rPr>
              <a:t>店舗数</a:t>
            </a:r>
            <a:r>
              <a:rPr lang="ja-JP" altLang="en-US" dirty="0" smtClean="0">
                <a:solidFill>
                  <a:prstClr val="black"/>
                </a:solidFill>
                <a:latin typeface="ＭＳ Ｐゴシック"/>
              </a:rPr>
              <a:t>」のグラフ。大阪府が　</a:t>
            </a:r>
            <a:r>
              <a:rPr lang="en-US" altLang="ja-JP" dirty="0" smtClean="0">
                <a:solidFill>
                  <a:prstClr val="black"/>
                </a:solidFill>
                <a:latin typeface="ＭＳ Ｐゴシック"/>
              </a:rPr>
              <a:t>1</a:t>
            </a:r>
            <a:r>
              <a:rPr lang="ja-JP" altLang="en-US" dirty="0" smtClean="0">
                <a:solidFill>
                  <a:prstClr val="black"/>
                </a:solidFill>
                <a:latin typeface="ＭＳ Ｐゴシック"/>
              </a:rPr>
              <a:t>位だから。</a:t>
            </a:r>
            <a:endParaRPr lang="en-US" altLang="ja-JP" dirty="0" smtClean="0">
              <a:solidFill>
                <a:prstClr val="black"/>
              </a:solidFill>
              <a:latin typeface="ＭＳ Ｐゴシック"/>
            </a:endParaRPr>
          </a:p>
          <a:p>
            <a:pPr lvl="0"/>
            <a:endParaRPr lang="en-US" altLang="ja-JP" dirty="0">
              <a:solidFill>
                <a:prstClr val="black"/>
              </a:solidFill>
              <a:latin typeface="ＭＳ Ｐゴシック"/>
            </a:endParaRPr>
          </a:p>
          <a:p>
            <a:pPr lvl="0"/>
            <a:r>
              <a:rPr lang="ja-JP" altLang="en-US" dirty="0" smtClean="0">
                <a:solidFill>
                  <a:prstClr val="black"/>
                </a:solidFill>
                <a:latin typeface="ＭＳ Ｐゴシック"/>
              </a:rPr>
              <a:t>＊理由とセットで発言できた場合、その点を賞賛する。</a:t>
            </a:r>
            <a:endParaRPr lang="en-US" altLang="ja-JP" dirty="0" smtClean="0">
              <a:solidFill>
                <a:prstClr val="black"/>
              </a:solidFill>
              <a:latin typeface="ＭＳ Ｐゴシック"/>
            </a:endParaRPr>
          </a:p>
          <a:p>
            <a:pPr lvl="0"/>
            <a:endParaRPr lang="en-US" altLang="ja-JP" dirty="0" smtClean="0">
              <a:solidFill>
                <a:prstClr val="black"/>
              </a:solidFill>
              <a:latin typeface="ＭＳ Ｐゴシック"/>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28</a:t>
            </a:fld>
            <a:endParaRPr kumimoji="1" lang="ja-JP" altLang="en-US"/>
          </a:p>
        </p:txBody>
      </p:sp>
      <p:sp>
        <p:nvSpPr>
          <p:cNvPr id="5" name="正方形/長方形 4"/>
          <p:cNvSpPr/>
          <p:nvPr/>
        </p:nvSpPr>
        <p:spPr>
          <a:xfrm>
            <a:off x="595288" y="4609629"/>
            <a:ext cx="582076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22</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28</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27</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a:solidFill>
                  <a:prstClr val="black"/>
                </a:solidFill>
              </a:rPr>
              <a:t>５</a:t>
            </a:r>
            <a:r>
              <a:rPr lang="ja-JP" altLang="en-US" sz="1200" dirty="0" smtClean="0">
                <a:solidFill>
                  <a:prstClr val="black"/>
                </a:solidFill>
              </a:rPr>
              <a:t>．</a:t>
            </a:r>
            <a:r>
              <a:rPr lang="ja-JP" altLang="en-US" sz="1200" dirty="0" smtClean="0">
                <a:solidFill>
                  <a:prstClr val="black"/>
                </a:solidFill>
                <a:ea typeface="ＭＳ ゴシック"/>
                <a:cs typeface="Times New Roman"/>
              </a:rPr>
              <a:t> 「粉もん」屋の店舗数についての</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ea typeface="ＭＳ ゴシック"/>
                <a:cs typeface="Times New Roman"/>
              </a:rPr>
              <a:t>のデータをグラフ化し、比較する。</a:t>
            </a:r>
            <a:endParaRPr lang="en-US" altLang="ja-JP" sz="1200" dirty="0" smtClean="0">
              <a:solidFill>
                <a:prstClr val="black"/>
              </a:solidFill>
              <a:ea typeface="ＭＳ ゴシック"/>
              <a:cs typeface="Times New Roman"/>
            </a:endParaRPr>
          </a:p>
          <a:p>
            <a:pPr lvl="0"/>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28</a:t>
            </a:r>
            <a:r>
              <a:rPr lang="ja-JP" altLang="en-US" sz="1200" dirty="0">
                <a:solidFill>
                  <a:prstClr val="black"/>
                </a:solidFill>
                <a:ea typeface="ＭＳ ゴシック"/>
                <a:cs typeface="Times New Roman"/>
              </a:rPr>
              <a:t>のみ</a:t>
            </a:r>
            <a:r>
              <a:rPr lang="ja-JP" altLang="en-US" sz="1200" dirty="0" smtClean="0">
                <a:solidFill>
                  <a:prstClr val="black"/>
                </a:solidFill>
                <a:ea typeface="ＭＳ ゴシック"/>
                <a:cs typeface="Times New Roman"/>
              </a:rPr>
              <a:t>で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prstClr val="black"/>
                </a:solidFill>
                <a:ea typeface="ＭＳ ゴシック"/>
                <a:cs typeface="Times New Roman"/>
              </a:rPr>
              <a:t>分）</a:t>
            </a:r>
            <a:endParaRPr lang="en-US" altLang="ja-JP" sz="1200" dirty="0">
              <a:solidFill>
                <a:prstClr val="black"/>
              </a:solidFill>
            </a:endParaRPr>
          </a:p>
        </p:txBody>
      </p:sp>
      <p:sp>
        <p:nvSpPr>
          <p:cNvPr id="6" name="正方形/長方形 5"/>
          <p:cNvSpPr/>
          <p:nvPr/>
        </p:nvSpPr>
        <p:spPr>
          <a:xfrm>
            <a:off x="595287" y="5473725"/>
            <a:ext cx="2863665" cy="15841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28</a:t>
            </a:r>
            <a:r>
              <a:rPr lang="ja-JP" altLang="en-US" sz="1200" dirty="0" smtClean="0">
                <a:solidFill>
                  <a:prstClr val="black"/>
                </a:solidFill>
                <a:ea typeface="ＭＳ ゴシック"/>
                <a:cs typeface="Times New Roman"/>
              </a:rPr>
              <a:t>のみ）</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3</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種類</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のグラフを振り返り、</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「粉もん」の店が</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盛ん</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なことを</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いちばんアピールできるのはどれか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を考える。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511610" y="5474563"/>
            <a:ext cx="2904445" cy="1583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r>
              <a:rPr lang="ja-JP" altLang="en-US" sz="1200" dirty="0">
                <a:solidFill>
                  <a:prstClr val="black"/>
                </a:solidFill>
                <a:ea typeface="ＭＳ ゴシック"/>
                <a:cs typeface="Times New Roman"/>
              </a:rPr>
              <a:t>（</a:t>
            </a:r>
            <a:r>
              <a:rPr lang="ja-JP" altLang="en-US" sz="1200" dirty="0" smtClean="0">
                <a:solidFill>
                  <a:prstClr val="black"/>
                </a:solidFill>
                <a:ea typeface="ＭＳ ゴシック"/>
                <a:cs typeface="Times New Roman"/>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28</a:t>
            </a:r>
            <a:r>
              <a:rPr lang="ja-JP" altLang="en-US" sz="1200" dirty="0" smtClean="0">
                <a:solidFill>
                  <a:prstClr val="black"/>
                </a:solidFill>
                <a:ea typeface="ＭＳ ゴシック"/>
                <a:cs typeface="Times New Roman"/>
              </a:rPr>
              <a:t>のみ</a:t>
            </a:r>
            <a:r>
              <a:rPr lang="ja-JP" altLang="en-US" sz="1200" dirty="0">
                <a:solidFill>
                  <a:prstClr val="black"/>
                </a:solidFill>
                <a:ea typeface="ＭＳ ゴシック"/>
                <a:cs typeface="Times New Roman"/>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大阪府</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が、「粉もん」の店が盛んな</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ことでアピールするのなら、どの</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グラフを使うとよいか、投げかける。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b="1" u="sng" dirty="0" smtClean="0">
                <a:solidFill>
                  <a:prstClr val="black"/>
                </a:solidFill>
                <a:latin typeface="ＭＳ ゴシック" panose="020B0609070205080204" pitchFamily="49" charset="-128"/>
                <a:ea typeface="ＭＳ ゴシック" panose="020B0609070205080204" pitchFamily="49" charset="-128"/>
                <a:cs typeface="Times New Roman"/>
              </a:rPr>
              <a:t>店舗数</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」のグラフを挙げた場合、</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大阪府が</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位であることを認めた上で、</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よりふさわしいものはないか、投げ</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返してみる。 </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3620270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11619" y="4537621"/>
            <a:ext cx="5808891" cy="4655593"/>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「統計を活かすためには、次のような学習の流れを意識してください。」</a:t>
            </a:r>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　  「まず、身の回りの物事で、疑問に思うことは何か、問題は何かを捉えます。」</a:t>
            </a:r>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　  「次に、解決するために必要な情報を集めます。</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都道府県や国が調査したデータをインターネット等から引き出すことも出来ますが、</a:t>
            </a:r>
            <a:endParaRPr lang="en-US" altLang="ja-JP" dirty="0" smtClean="0">
              <a:solidFill>
                <a:prstClr val="black"/>
              </a:solidFill>
            </a:endParaRPr>
          </a:p>
          <a:p>
            <a:pPr lvl="0"/>
            <a:r>
              <a:rPr lang="ja-JP" altLang="en-US" dirty="0">
                <a:solidFill>
                  <a:prstClr val="black"/>
                </a:solidFill>
              </a:rPr>
              <a:t>　</a:t>
            </a:r>
            <a:r>
              <a:rPr lang="ja-JP" altLang="en-US" dirty="0" smtClean="0">
                <a:solidFill>
                  <a:prstClr val="black"/>
                </a:solidFill>
              </a:rPr>
              <a:t>　 自分で調査してデータをつかむ方がふさわしい場合もあります。どちらも大切なこと</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です。」</a:t>
            </a:r>
            <a:endParaRPr lang="en-US" altLang="ja-JP" dirty="0" smtClean="0">
              <a:solidFill>
                <a:prstClr val="black"/>
              </a:solidFill>
            </a:endParaRPr>
          </a:p>
          <a:p>
            <a:pPr lvl="0"/>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  「そして、集めた情報をもとにグラフに表し、傾向をつかみます。」</a:t>
            </a:r>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　  「さらに、傾向から読み取ったことを、ぜひ、生活に活かすという意識をもって</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ください。」</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29</a:t>
            </a:fld>
            <a:endParaRPr kumimoji="1" lang="ja-JP" altLang="en-US"/>
          </a:p>
        </p:txBody>
      </p:sp>
      <p:sp>
        <p:nvSpPr>
          <p:cNvPr id="5" name="正方形/長方形 4"/>
          <p:cNvSpPr/>
          <p:nvPr/>
        </p:nvSpPr>
        <p:spPr>
          <a:xfrm>
            <a:off x="611619" y="4609629"/>
            <a:ext cx="5808891"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29</a:t>
            </a:r>
            <a:r>
              <a:rPr lang="ja-JP" altLang="en-US" sz="1200" dirty="0" smtClean="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分）</a:t>
            </a:r>
            <a:endParaRPr lang="en-US" altLang="ja-JP" sz="1200" dirty="0" smtClean="0">
              <a:solidFill>
                <a:prstClr val="black"/>
              </a:solidFill>
            </a:endParaRPr>
          </a:p>
          <a:p>
            <a:pPr lvl="0" algn="just"/>
            <a:r>
              <a:rPr lang="ja-JP" altLang="en-US" sz="1200" dirty="0" smtClean="0">
                <a:solidFill>
                  <a:prstClr val="black"/>
                </a:solidFill>
              </a:rPr>
              <a:t>６．統計を活かすための過程を知る。</a:t>
            </a:r>
            <a:endParaRPr lang="en-US" altLang="ja-JP" sz="1200" dirty="0" smtClean="0">
              <a:solidFill>
                <a:prstClr val="black"/>
              </a:solidFill>
              <a:ea typeface="ＭＳ ゴシック"/>
              <a:cs typeface="Times New Roman"/>
            </a:endParaRPr>
          </a:p>
        </p:txBody>
      </p:sp>
      <p:sp>
        <p:nvSpPr>
          <p:cNvPr id="6" name="正方形/長方形 5"/>
          <p:cNvSpPr/>
          <p:nvPr/>
        </p:nvSpPr>
        <p:spPr>
          <a:xfrm>
            <a:off x="599742" y="5271844"/>
            <a:ext cx="2863665" cy="7059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ea typeface="ＭＳ ゴシック"/>
                <a:cs typeface="Times New Roman"/>
              </a:rPr>
              <a:t> </a:t>
            </a:r>
            <a:endParaRPr lang="en-US" altLang="ja-JP" sz="1200" dirty="0" smtClean="0">
              <a:solidFill>
                <a:schemeClr val="tx1"/>
              </a:solidFill>
              <a:ea typeface="ＭＳ ゴシック"/>
              <a:cs typeface="Times New Roman"/>
            </a:endParaRPr>
          </a:p>
          <a:p>
            <a:pPr lvl="0" algn="just"/>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統計</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を活かすための過程を知る。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516065" y="5272682"/>
            <a:ext cx="2904445" cy="7050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prstClr val="black"/>
                </a:solidFill>
              </a:rPr>
              <a:t>【</a:t>
            </a:r>
            <a:r>
              <a:rPr lang="ja-JP" altLang="en-US" sz="1200" dirty="0" smtClean="0">
                <a:solidFill>
                  <a:prstClr val="black"/>
                </a:solidFill>
              </a:rPr>
              <a:t>指導上の留意点</a:t>
            </a:r>
            <a:r>
              <a:rPr lang="en-US" altLang="ja-JP" sz="1200" dirty="0" smtClean="0">
                <a:solidFill>
                  <a:prstClr val="black"/>
                </a:solidFill>
              </a:rPr>
              <a:t>】</a:t>
            </a:r>
            <a:endParaRPr lang="en-US" altLang="ja-JP" sz="1200" kern="100" dirty="0">
              <a:solidFill>
                <a:prstClr val="black"/>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統計</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を活かすための問題解決の流れ</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lvl="0" algn="just"/>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を解説する。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Tree>
    <p:extLst>
      <p:ext uri="{BB962C8B-B14F-4D97-AF65-F5344CB8AC3E}">
        <p14:creationId xmlns:p14="http://schemas.microsoft.com/office/powerpoint/2010/main" val="268037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3763" y="144463"/>
            <a:ext cx="4800600" cy="3600450"/>
          </a:xfrm>
        </p:spPr>
      </p:sp>
      <p:sp>
        <p:nvSpPr>
          <p:cNvPr id="3" name="ノート プレースホルダー 2"/>
          <p:cNvSpPr>
            <a:spLocks noGrp="1"/>
          </p:cNvSpPr>
          <p:nvPr>
            <p:ph type="body" idx="1"/>
          </p:nvPr>
        </p:nvSpPr>
        <p:spPr>
          <a:xfrm>
            <a:off x="681039" y="3817542"/>
            <a:ext cx="5445125" cy="5184575"/>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t>    Ｔ：「</a:t>
            </a:r>
            <a:r>
              <a:rPr kumimoji="1" lang="ja-JP" altLang="en-US" dirty="0" smtClean="0"/>
              <a:t>早速ですが、このグラフを見てみましょう。</a:t>
            </a:r>
            <a:endParaRPr kumimoji="1" lang="en-US" altLang="ja-JP" dirty="0" smtClean="0"/>
          </a:p>
          <a:p>
            <a:r>
              <a:rPr lang="ja-JP" altLang="en-US" dirty="0"/>
              <a:t>　</a:t>
            </a:r>
            <a:r>
              <a:rPr lang="ja-JP" altLang="en-US" dirty="0" smtClean="0"/>
              <a:t>　      </a:t>
            </a:r>
            <a:r>
              <a:rPr kumimoji="1" lang="ja-JP" altLang="en-US" dirty="0" smtClean="0"/>
              <a:t>このグラフは、９年前の９月２９日の大阪市の上水道使用量を表しています。</a:t>
            </a:r>
            <a:endParaRPr kumimoji="1" lang="en-US" altLang="ja-JP" dirty="0" smtClean="0"/>
          </a:p>
          <a:p>
            <a:r>
              <a:rPr lang="ja-JP" altLang="en-US" dirty="0"/>
              <a:t> </a:t>
            </a:r>
            <a:r>
              <a:rPr lang="ja-JP" altLang="en-US" dirty="0" smtClean="0"/>
              <a:t>            </a:t>
            </a:r>
            <a:r>
              <a:rPr lang="en-US" altLang="ja-JP" dirty="0" smtClean="0"/>
              <a:t>『</a:t>
            </a:r>
            <a:r>
              <a:rPr lang="ja-JP" altLang="en-US" dirty="0" smtClean="0"/>
              <a:t>上水道（の水）</a:t>
            </a:r>
            <a:r>
              <a:rPr lang="en-US" altLang="ja-JP" dirty="0" smtClean="0"/>
              <a:t>』</a:t>
            </a:r>
            <a:r>
              <a:rPr lang="ja-JP" altLang="en-US" dirty="0" smtClean="0"/>
              <a:t>というのは、ふだん、皆さんが水道の蛇口をひねると出て</a:t>
            </a:r>
            <a:endParaRPr lang="en-US" altLang="ja-JP" dirty="0" smtClean="0"/>
          </a:p>
          <a:p>
            <a:r>
              <a:rPr lang="en-US" altLang="ja-JP" dirty="0"/>
              <a:t> </a:t>
            </a:r>
            <a:r>
              <a:rPr lang="en-US" altLang="ja-JP" dirty="0" smtClean="0"/>
              <a:t>           </a:t>
            </a:r>
            <a:r>
              <a:rPr lang="ja-JP" altLang="en-US" dirty="0" smtClean="0"/>
              <a:t>くる、あの水</a:t>
            </a:r>
            <a:r>
              <a:rPr kumimoji="1" lang="ja-JP" altLang="en-US" dirty="0" smtClean="0"/>
              <a:t>のことです。</a:t>
            </a:r>
            <a:r>
              <a:rPr lang="ja-JP" altLang="en-US" dirty="0"/>
              <a:t>」</a:t>
            </a:r>
            <a:endParaRPr kumimoji="1" lang="en-US" altLang="ja-JP" dirty="0" smtClean="0"/>
          </a:p>
          <a:p>
            <a:r>
              <a:rPr lang="ja-JP" altLang="en-US" dirty="0"/>
              <a:t>　</a:t>
            </a:r>
            <a:r>
              <a:rPr lang="ja-JP" altLang="en-US" dirty="0" smtClean="0"/>
              <a:t>　      「</a:t>
            </a:r>
            <a:r>
              <a:rPr kumimoji="1" lang="ja-JP" altLang="en-US" dirty="0" smtClean="0"/>
              <a:t>細い折れ線は、</a:t>
            </a:r>
            <a:r>
              <a:rPr lang="ja-JP" altLang="en-US" dirty="0" smtClean="0"/>
              <a:t>２６日～２８日の平均の使用量を表しています</a:t>
            </a:r>
            <a:r>
              <a:rPr lang="ja-JP" altLang="en-US" dirty="0"/>
              <a:t>。</a:t>
            </a:r>
            <a:r>
              <a:rPr lang="ja-JP" altLang="en-US" dirty="0" smtClean="0"/>
              <a:t>つまり、</a:t>
            </a:r>
            <a:endParaRPr lang="en-US" altLang="ja-JP" dirty="0" smtClean="0"/>
          </a:p>
          <a:p>
            <a:r>
              <a:rPr lang="en-US" altLang="ja-JP" dirty="0"/>
              <a:t> </a:t>
            </a:r>
            <a:r>
              <a:rPr lang="en-US" altLang="ja-JP" dirty="0" smtClean="0"/>
              <a:t>          </a:t>
            </a:r>
            <a:r>
              <a:rPr lang="ja-JP" altLang="en-US" dirty="0" smtClean="0"/>
              <a:t>普段の</a:t>
            </a:r>
            <a:r>
              <a:rPr kumimoji="1" lang="ja-JP" altLang="en-US" dirty="0" smtClean="0"/>
              <a:t>大阪市民の上水道使用量を表していると考えてください。太い折れ線</a:t>
            </a:r>
            <a:endParaRPr kumimoji="1" lang="en-US" altLang="ja-JP" dirty="0" smtClean="0"/>
          </a:p>
          <a:p>
            <a:r>
              <a:rPr lang="en-US" altLang="ja-JP" dirty="0"/>
              <a:t> </a:t>
            </a:r>
            <a:r>
              <a:rPr lang="en-US" altLang="ja-JP" dirty="0" smtClean="0"/>
              <a:t>           </a:t>
            </a:r>
            <a:r>
              <a:rPr kumimoji="1" lang="ja-JP" altLang="en-US" dirty="0" smtClean="0"/>
              <a:t>は、９月２９日の上水道使用量を表しています。</a:t>
            </a:r>
            <a:r>
              <a:rPr lang="ja-JP" altLang="en-US" dirty="0" smtClean="0"/>
              <a:t>普段の使用量の変化と</a:t>
            </a:r>
            <a:endParaRPr lang="en-US" altLang="ja-JP" dirty="0" smtClean="0"/>
          </a:p>
          <a:p>
            <a:r>
              <a:rPr lang="en-US" altLang="ja-JP" dirty="0"/>
              <a:t> </a:t>
            </a:r>
            <a:r>
              <a:rPr lang="en-US" altLang="ja-JP" dirty="0" smtClean="0"/>
              <a:t>           </a:t>
            </a:r>
            <a:r>
              <a:rPr lang="ja-JP" altLang="en-US" dirty="0" smtClean="0"/>
              <a:t>比べると、どんなことに気付き</a:t>
            </a:r>
            <a:r>
              <a:rPr lang="ja-JP" altLang="en-US" dirty="0"/>
              <a:t>ます</a:t>
            </a:r>
            <a:r>
              <a:rPr lang="ja-JP" altLang="en-US" dirty="0" smtClean="0"/>
              <a:t>か？</a:t>
            </a:r>
            <a:r>
              <a:rPr lang="ja-JP" altLang="en-US" dirty="0"/>
              <a:t>」</a:t>
            </a:r>
            <a:endParaRPr lang="en-US" altLang="ja-JP" dirty="0" smtClean="0"/>
          </a:p>
          <a:p>
            <a:endParaRPr lang="en-US" altLang="ja-JP" dirty="0"/>
          </a:p>
          <a:p>
            <a:r>
              <a:rPr lang="en-US" altLang="ja-JP" dirty="0">
                <a:solidFill>
                  <a:prstClr val="black"/>
                </a:solidFill>
              </a:rPr>
              <a:t> </a:t>
            </a:r>
            <a:r>
              <a:rPr lang="en-US" altLang="ja-JP" dirty="0" smtClean="0">
                <a:solidFill>
                  <a:prstClr val="black"/>
                </a:solidFill>
              </a:rPr>
              <a:t>   ※</a:t>
            </a:r>
            <a:r>
              <a:rPr lang="ja-JP" altLang="en-US" dirty="0" smtClean="0"/>
              <a:t>生徒の発言例</a:t>
            </a:r>
            <a:endParaRPr lang="en-US" altLang="ja-JP" dirty="0" smtClean="0"/>
          </a:p>
          <a:p>
            <a:r>
              <a:rPr kumimoji="1" lang="ja-JP" altLang="en-US" dirty="0" smtClean="0"/>
              <a:t>           「２１：００の使用量が減っている」</a:t>
            </a:r>
            <a:r>
              <a:rPr lang="ja-JP" altLang="en-US" dirty="0" smtClean="0"/>
              <a:t>「午後９：００の使用量が減っている」</a:t>
            </a:r>
            <a:endParaRPr lang="en-US" altLang="ja-JP" dirty="0" smtClean="0"/>
          </a:p>
          <a:p>
            <a:endParaRPr lang="en-US" altLang="ja-JP" dirty="0"/>
          </a:p>
          <a:p>
            <a:r>
              <a:rPr lang="ja-JP" altLang="en-US" dirty="0" smtClean="0">
                <a:solidFill>
                  <a:prstClr val="black"/>
                </a:solidFill>
              </a:rPr>
              <a:t>    Ｔ：「</a:t>
            </a:r>
            <a:r>
              <a:rPr lang="ja-JP" altLang="en-US" dirty="0" smtClean="0"/>
              <a:t>なるほど、ここが特徴的ですね。</a:t>
            </a:r>
            <a:endParaRPr lang="en-US" altLang="ja-JP" dirty="0"/>
          </a:p>
          <a:p>
            <a:r>
              <a:rPr lang="ja-JP" altLang="en-US" dirty="0" smtClean="0"/>
              <a:t>         </a:t>
            </a:r>
            <a:r>
              <a:rPr lang="ja-JP" altLang="en-US" dirty="0"/>
              <a:t> </a:t>
            </a:r>
            <a:r>
              <a:rPr lang="ja-JP" altLang="en-US" dirty="0" smtClean="0"/>
              <a:t> では、この２１：００（午後９：００）頃に何が起きたのでしょう？</a:t>
            </a:r>
            <a:endParaRPr lang="en-US" altLang="ja-JP" dirty="0"/>
          </a:p>
          <a:p>
            <a:r>
              <a:rPr lang="ja-JP" altLang="en-US" dirty="0" smtClean="0"/>
              <a:t>            選択肢を用意しましたので、見ていきましょう。」</a:t>
            </a:r>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3</a:t>
            </a:fld>
            <a:endParaRPr kumimoji="1" lang="ja-JP" altLang="en-US"/>
          </a:p>
        </p:txBody>
      </p:sp>
      <p:sp>
        <p:nvSpPr>
          <p:cNvPr id="5" name="正方形/長方形 4"/>
          <p:cNvSpPr/>
          <p:nvPr/>
        </p:nvSpPr>
        <p:spPr>
          <a:xfrm>
            <a:off x="688438" y="3817541"/>
            <a:ext cx="5523474"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smtClean="0">
                <a:solidFill>
                  <a:prstClr val="black"/>
                </a:solidFill>
              </a:rPr>
              <a:t>２．９年前の「９月２９日の大阪市の上水道使用量」の変化を表した折れ線グラフを</a:t>
            </a:r>
            <a:endParaRPr lang="en-US" altLang="ja-JP" sz="1200" dirty="0" smtClean="0">
              <a:solidFill>
                <a:prstClr val="black"/>
              </a:solidFill>
            </a:endParaRPr>
          </a:p>
          <a:p>
            <a:pPr lvl="0"/>
            <a:r>
              <a:rPr lang="ja-JP" altLang="en-US" sz="1200" dirty="0" smtClean="0">
                <a:solidFill>
                  <a:prstClr val="black"/>
                </a:solidFill>
              </a:rPr>
              <a:t>　見て、特徴を考える。</a:t>
            </a:r>
            <a:endParaRPr lang="en-US" altLang="ja-JP" sz="1200" dirty="0" smtClean="0">
              <a:solidFill>
                <a:prstClr val="black"/>
              </a:solidFill>
            </a:endParaRPr>
          </a:p>
          <a:p>
            <a:pPr lvl="0"/>
            <a:r>
              <a:rPr lang="ja-JP" altLang="en-US" sz="1200" dirty="0">
                <a:solidFill>
                  <a:prstClr val="black"/>
                </a:solidFill>
              </a:rPr>
              <a:t>　</a:t>
            </a:r>
            <a:r>
              <a:rPr lang="ja-JP" altLang="en-US" sz="1200" dirty="0" smtClean="0">
                <a:solidFill>
                  <a:prstClr val="black"/>
                </a:solidFill>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rPr>
              <a:t>分）</a:t>
            </a:r>
            <a:endParaRPr lang="en-US" altLang="ja-JP" sz="1200" dirty="0">
              <a:solidFill>
                <a:prstClr val="black"/>
              </a:solidFill>
            </a:endParaRPr>
          </a:p>
        </p:txBody>
      </p:sp>
      <p:sp>
        <p:nvSpPr>
          <p:cNvPr id="6" name="正方形/長方形 5"/>
          <p:cNvSpPr/>
          <p:nvPr/>
        </p:nvSpPr>
        <p:spPr>
          <a:xfrm>
            <a:off x="687379" y="4825653"/>
            <a:ext cx="2700300"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のみ）</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２．</a:t>
            </a:r>
            <a:r>
              <a:rPr lang="ja-JP" altLang="ja-JP" sz="1200" kern="100" dirty="0" smtClean="0">
                <a:solidFill>
                  <a:schemeClr val="tx1"/>
                </a:solidFill>
                <a:latin typeface="Century"/>
                <a:ea typeface="ＭＳ ゴシック"/>
                <a:cs typeface="Times New Roman"/>
              </a:rPr>
              <a:t>提示</a:t>
            </a:r>
            <a:r>
              <a:rPr lang="ja-JP" altLang="ja-JP" sz="1200" kern="100" dirty="0">
                <a:solidFill>
                  <a:schemeClr val="tx1"/>
                </a:solidFill>
                <a:latin typeface="Century"/>
                <a:ea typeface="ＭＳ ゴシック"/>
                <a:cs typeface="Times New Roman"/>
              </a:rPr>
              <a:t>されたグラフを見て、</a:t>
            </a:r>
            <a:r>
              <a:rPr lang="ja-JP" altLang="ja-JP" sz="1200" kern="100" dirty="0" smtClean="0">
                <a:solidFill>
                  <a:schemeClr val="tx1"/>
                </a:solidFill>
                <a:latin typeface="Century"/>
                <a:ea typeface="ＭＳ ゴシック"/>
                <a:cs typeface="Times New Roman"/>
              </a:rPr>
              <a:t>特徴</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　</a:t>
            </a:r>
            <a:r>
              <a:rPr lang="ja-JP" altLang="ja-JP" sz="1200" kern="100" dirty="0" smtClean="0">
                <a:solidFill>
                  <a:schemeClr val="tx1"/>
                </a:solidFill>
                <a:latin typeface="Century"/>
                <a:ea typeface="ＭＳ ゴシック"/>
                <a:cs typeface="Times New Roman"/>
              </a:rPr>
              <a:t>を考</a:t>
            </a:r>
            <a:r>
              <a:rPr lang="ja-JP" altLang="ja-JP" sz="1200" dirty="0" smtClean="0">
                <a:solidFill>
                  <a:schemeClr val="tx1"/>
                </a:solidFill>
                <a:ea typeface="ＭＳ ゴシック"/>
                <a:cs typeface="Times New Roman"/>
              </a:rPr>
              <a:t>える。</a:t>
            </a:r>
            <a:endParaRPr lang="en-US" altLang="ja-JP" sz="1200" dirty="0" smtClean="0">
              <a:solidFill>
                <a:schemeClr val="tx1"/>
              </a:solidFill>
              <a:ea typeface="ＭＳ ゴシック"/>
              <a:cs typeface="Times New Roman"/>
            </a:endParaRPr>
          </a:p>
        </p:txBody>
      </p:sp>
      <p:sp>
        <p:nvSpPr>
          <p:cNvPr id="7" name="正方形/長方形 6"/>
          <p:cNvSpPr/>
          <p:nvPr/>
        </p:nvSpPr>
        <p:spPr>
          <a:xfrm>
            <a:off x="3450175" y="4823833"/>
            <a:ext cx="2761737"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ndParaRPr>
          </a:p>
          <a:p>
            <a:pPr algn="just">
              <a:spcAft>
                <a:spcPts val="0"/>
              </a:spcAft>
            </a:pPr>
            <a:r>
              <a:rPr lang="ja-JP" altLang="en-US" sz="1200" kern="100" dirty="0" smtClean="0">
                <a:solidFill>
                  <a:schemeClr val="tx1"/>
                </a:solidFill>
                <a:latin typeface="Century"/>
                <a:ea typeface="ＭＳ ゴシック"/>
                <a:cs typeface="Times New Roman"/>
              </a:rPr>
              <a:t>○</a:t>
            </a:r>
            <a:r>
              <a:rPr lang="ja-JP" altLang="ja-JP" sz="1200" kern="100" dirty="0" smtClean="0">
                <a:solidFill>
                  <a:schemeClr val="tx1"/>
                </a:solidFill>
                <a:latin typeface="Century"/>
                <a:ea typeface="ＭＳ ゴシック"/>
                <a:cs typeface="Times New Roman"/>
              </a:rPr>
              <a:t>グラフをスクリーンに</a:t>
            </a:r>
            <a:r>
              <a:rPr lang="ja-JP" altLang="ja-JP" sz="1200" kern="100" dirty="0">
                <a:solidFill>
                  <a:schemeClr val="tx1"/>
                </a:solidFill>
                <a:latin typeface="Century"/>
                <a:ea typeface="ＭＳ ゴシック"/>
                <a:cs typeface="Times New Roman"/>
              </a:rPr>
              <a:t>提示する</a:t>
            </a:r>
            <a:r>
              <a:rPr lang="ja-JP" altLang="ja-JP" sz="1200" kern="100" dirty="0" smtClean="0">
                <a:solidFill>
                  <a:schemeClr val="tx1"/>
                </a:solidFill>
                <a:latin typeface="Century"/>
                <a:ea typeface="ＭＳ ゴシック"/>
                <a:cs typeface="Times New Roman"/>
              </a:rPr>
              <a:t>。</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細部は、机上の印刷物で確かめ</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るよう、助言する。</a:t>
            </a:r>
            <a:endParaRPr lang="en-US" altLang="ja-JP" sz="1200" kern="100" dirty="0" smtClean="0">
              <a:solidFill>
                <a:schemeClr val="tx1"/>
              </a:solidFill>
              <a:latin typeface="Century"/>
              <a:ea typeface="ＭＳ ゴシック"/>
              <a:cs typeface="Times New Roman"/>
            </a:endParaRPr>
          </a:p>
        </p:txBody>
      </p:sp>
    </p:spTree>
    <p:extLst>
      <p:ext uri="{BB962C8B-B14F-4D97-AF65-F5344CB8AC3E}">
        <p14:creationId xmlns:p14="http://schemas.microsoft.com/office/powerpoint/2010/main" val="905967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30</a:t>
            </a:fld>
            <a:endParaRPr kumimoji="1" lang="ja-JP" altLang="en-US"/>
          </a:p>
        </p:txBody>
      </p:sp>
      <p:sp>
        <p:nvSpPr>
          <p:cNvPr id="5" name="正方形/長方形 4"/>
          <p:cNvSpPr/>
          <p:nvPr/>
        </p:nvSpPr>
        <p:spPr>
          <a:xfrm>
            <a:off x="611618" y="4825653"/>
            <a:ext cx="5808891"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30</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0.5</a:t>
            </a:r>
            <a:r>
              <a:rPr lang="ja-JP" altLang="en-US" sz="1200" dirty="0" smtClean="0">
                <a:solidFill>
                  <a:prstClr val="black"/>
                </a:solidFill>
              </a:rPr>
              <a:t>分）</a:t>
            </a:r>
            <a:endParaRPr lang="en-US" altLang="ja-JP" sz="1200" dirty="0" smtClean="0">
              <a:solidFill>
                <a:prstClr val="black"/>
              </a:solidFill>
            </a:endParaRPr>
          </a:p>
        </p:txBody>
      </p:sp>
      <p:sp>
        <p:nvSpPr>
          <p:cNvPr id="10" name="ノート プレースホルダー 9"/>
          <p:cNvSpPr>
            <a:spLocks noGrp="1"/>
          </p:cNvSpPr>
          <p:nvPr>
            <p:ph type="body" sz="quarter" idx="11"/>
          </p:nvPr>
        </p:nvSpPr>
        <p:spPr>
          <a:xfrm>
            <a:off x="611619" y="4609629"/>
            <a:ext cx="5808891" cy="4471988"/>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a:t>
            </a:r>
            <a:r>
              <a:rPr lang="ja-JP" altLang="en-US" dirty="0">
                <a:solidFill>
                  <a:prstClr val="black"/>
                </a:solidFill>
              </a:rPr>
              <a:t>今日</a:t>
            </a:r>
            <a:r>
              <a:rPr lang="ja-JP" altLang="en-US" dirty="0" smtClean="0">
                <a:solidFill>
                  <a:prstClr val="black"/>
                </a:solidFill>
              </a:rPr>
              <a:t>の授業をきっかけにして、これからも、ぜひ、統計に親しんでいきましょう。</a:t>
            </a:r>
            <a:r>
              <a:rPr lang="ja-JP" altLang="en-US" dirty="0">
                <a:solidFill>
                  <a:prstClr val="black"/>
                </a:solidFill>
              </a:rPr>
              <a:t>」</a:t>
            </a:r>
            <a:endParaRPr lang="en-US" altLang="ja-JP" dirty="0">
              <a:solidFill>
                <a:prstClr val="black"/>
              </a:solidFill>
            </a:endParaRPr>
          </a:p>
          <a:p>
            <a:endParaRPr kumimoji="1" lang="ja-JP" altLang="en-US" dirty="0"/>
          </a:p>
        </p:txBody>
      </p:sp>
    </p:spTree>
    <p:extLst>
      <p:ext uri="{BB962C8B-B14F-4D97-AF65-F5344CB8AC3E}">
        <p14:creationId xmlns:p14="http://schemas.microsoft.com/office/powerpoint/2010/main" val="88434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71575" y="361950"/>
            <a:ext cx="4319588" cy="3241675"/>
          </a:xfrm>
        </p:spPr>
      </p:sp>
      <p:sp>
        <p:nvSpPr>
          <p:cNvPr id="3" name="ノート プレースホルダー 2"/>
          <p:cNvSpPr>
            <a:spLocks noGrp="1"/>
          </p:cNvSpPr>
          <p:nvPr>
            <p:ph type="body" idx="1"/>
          </p:nvPr>
        </p:nvSpPr>
        <p:spPr>
          <a:xfrm>
            <a:off x="681039" y="3601517"/>
            <a:ext cx="5445125" cy="5400601"/>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dirty="0">
                <a:solidFill>
                  <a:prstClr val="black"/>
                </a:solidFill>
              </a:rPr>
              <a:t> Ｔ：「</a:t>
            </a:r>
            <a:r>
              <a:rPr lang="ja-JP" altLang="en-US" dirty="0" smtClean="0"/>
              <a:t>皆さんの机の上に、３色のカードを置いています。</a:t>
            </a:r>
            <a:endParaRPr lang="en-US" altLang="ja-JP" dirty="0" smtClean="0"/>
          </a:p>
          <a:p>
            <a:r>
              <a:rPr lang="en-US" altLang="ja-JP" dirty="0"/>
              <a:t> </a:t>
            </a:r>
            <a:r>
              <a:rPr lang="en-US" altLang="ja-JP" dirty="0" smtClean="0"/>
              <a:t>       </a:t>
            </a:r>
            <a:r>
              <a:rPr kumimoji="1" lang="ja-JP" altLang="en-US" dirty="0" smtClean="0"/>
              <a:t>夜９：００頃に水道の使用量が激減しているのは、</a:t>
            </a:r>
            <a:endParaRPr kumimoji="1" lang="en-US" altLang="ja-JP" dirty="0" smtClean="0"/>
          </a:p>
          <a:p>
            <a:endParaRPr kumimoji="1" lang="en-US" altLang="ja-JP" dirty="0" smtClean="0"/>
          </a:p>
          <a:p>
            <a:r>
              <a:rPr kumimoji="1" lang="ja-JP" altLang="en-US" dirty="0" smtClean="0"/>
              <a:t>        ○地震が起きたからだ</a:t>
            </a:r>
            <a:r>
              <a:rPr lang="ja-JP" altLang="en-US" dirty="0" smtClean="0"/>
              <a:t>と思う人は、</a:t>
            </a:r>
            <a:r>
              <a:rPr lang="en-US" altLang="ja-JP" dirty="0" smtClean="0"/>
              <a:t>A</a:t>
            </a:r>
            <a:r>
              <a:rPr lang="ja-JP" altLang="en-US" dirty="0" smtClean="0"/>
              <a:t>の赤いカード、</a:t>
            </a:r>
            <a:endParaRPr lang="en-US" altLang="ja-JP" dirty="0" smtClean="0"/>
          </a:p>
          <a:p>
            <a:r>
              <a:rPr lang="ja-JP" altLang="en-US" dirty="0" smtClean="0"/>
              <a:t>        ○花火大会があった</a:t>
            </a:r>
            <a:r>
              <a:rPr lang="ja-JP" altLang="en-US" dirty="0"/>
              <a:t>からだ</a:t>
            </a:r>
            <a:r>
              <a:rPr lang="ja-JP" altLang="en-US" dirty="0" smtClean="0"/>
              <a:t>と思う人は、</a:t>
            </a:r>
            <a:r>
              <a:rPr lang="en-US" altLang="ja-JP" dirty="0" smtClean="0"/>
              <a:t>B</a:t>
            </a:r>
            <a:r>
              <a:rPr lang="ja-JP" altLang="en-US" dirty="0" smtClean="0"/>
              <a:t>の青いカード、</a:t>
            </a:r>
            <a:endParaRPr lang="en-US" altLang="ja-JP" dirty="0" smtClean="0"/>
          </a:p>
          <a:p>
            <a:r>
              <a:rPr lang="ja-JP" altLang="en-US" dirty="0" smtClean="0"/>
              <a:t>        ○阪神タイガースが優勝したからだと思う人は、</a:t>
            </a:r>
            <a:r>
              <a:rPr lang="en-US" altLang="ja-JP" dirty="0" smtClean="0"/>
              <a:t>C</a:t>
            </a:r>
            <a:r>
              <a:rPr lang="ja-JP" altLang="en-US" dirty="0" smtClean="0"/>
              <a:t>の黄色いカードを選んで、</a:t>
            </a:r>
            <a:endParaRPr lang="en-US" altLang="ja-JP" dirty="0" smtClean="0"/>
          </a:p>
          <a:p>
            <a:r>
              <a:rPr lang="en-US" altLang="ja-JP" dirty="0"/>
              <a:t> </a:t>
            </a:r>
            <a:r>
              <a:rPr lang="en-US" altLang="ja-JP" dirty="0" smtClean="0"/>
              <a:t>       </a:t>
            </a:r>
            <a:r>
              <a:rPr lang="ja-JP" altLang="en-US" dirty="0" smtClean="0"/>
              <a:t>高く</a:t>
            </a:r>
            <a:r>
              <a:rPr lang="ja-JP" altLang="en-US" dirty="0"/>
              <a:t>挙げ</a:t>
            </a:r>
            <a:r>
              <a:rPr lang="ja-JP" altLang="en-US" dirty="0" smtClean="0"/>
              <a:t>ましょう。」</a:t>
            </a:r>
            <a:endParaRPr lang="en-US" altLang="ja-JP" dirty="0" smtClean="0"/>
          </a:p>
          <a:p>
            <a:endParaRPr lang="en-US" altLang="ja-JP" dirty="0"/>
          </a:p>
          <a:p>
            <a:r>
              <a:rPr lang="en-US" altLang="ja-JP" dirty="0" smtClean="0"/>
              <a:t>※</a:t>
            </a:r>
            <a:r>
              <a:rPr lang="ja-JP" altLang="en-US" dirty="0" smtClean="0"/>
              <a:t>生徒の様子を見て、適宜</a:t>
            </a:r>
            <a:endParaRPr lang="en-US" altLang="ja-JP" dirty="0" smtClean="0"/>
          </a:p>
          <a:p>
            <a:r>
              <a:rPr lang="ja-JP" altLang="en-US" dirty="0"/>
              <a:t>　</a:t>
            </a:r>
            <a:r>
              <a:rPr lang="ja-JP" altLang="en-US" dirty="0" smtClean="0"/>
              <a:t>　（「</a:t>
            </a:r>
            <a:r>
              <a:rPr lang="en-US" altLang="ja-JP" dirty="0" smtClean="0"/>
              <a:t>A</a:t>
            </a:r>
            <a:r>
              <a:rPr lang="ja-JP" altLang="en-US" dirty="0" smtClean="0"/>
              <a:t>の赤いカードが一番多く挙がっているので、地震が起きたから上水道の</a:t>
            </a:r>
            <a:endParaRPr lang="en-US" altLang="ja-JP" dirty="0" smtClean="0"/>
          </a:p>
          <a:p>
            <a:r>
              <a:rPr lang="ja-JP" altLang="en-US" dirty="0"/>
              <a:t>　</a:t>
            </a:r>
            <a:r>
              <a:rPr lang="ja-JP" altLang="en-US" dirty="0" smtClean="0"/>
              <a:t>　　使用量が激減</a:t>
            </a:r>
            <a:r>
              <a:rPr lang="ja-JP" altLang="en-US" dirty="0"/>
              <a:t>した</a:t>
            </a:r>
            <a:r>
              <a:rPr lang="ja-JP" altLang="en-US" dirty="0" smtClean="0"/>
              <a:t>と思った人が多いようですね。」等、コメントする。）</a:t>
            </a:r>
            <a:endParaRPr lang="en-US" altLang="ja-JP" dirty="0" smtClean="0"/>
          </a:p>
          <a:p>
            <a:endParaRPr lang="en-US" altLang="ja-JP" dirty="0"/>
          </a:p>
          <a:p>
            <a:r>
              <a:rPr lang="ja-JP" altLang="en-US" dirty="0">
                <a:solidFill>
                  <a:prstClr val="black"/>
                </a:solidFill>
              </a:rPr>
              <a:t> Ｔ：「</a:t>
            </a:r>
            <a:r>
              <a:rPr lang="ja-JP" altLang="en-US" dirty="0" smtClean="0"/>
              <a:t>実際はどうだったのでしょうか？」</a:t>
            </a:r>
            <a:endParaRPr lang="en-US" altLang="ja-JP" dirty="0" smtClean="0"/>
          </a:p>
          <a:p>
            <a:endParaRPr lang="en-US" altLang="ja-JP" dirty="0"/>
          </a:p>
          <a:p>
            <a:endParaRPr lang="en-US" altLang="ja-JP" dirty="0" smtClean="0"/>
          </a:p>
          <a:p>
            <a:endParaRPr lang="en-US" altLang="ja-JP" dirty="0" smtClean="0"/>
          </a:p>
          <a:p>
            <a:endParaRPr lang="en-US" altLang="ja-JP" dirty="0"/>
          </a:p>
          <a:p>
            <a:endParaRPr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4</a:t>
            </a:fld>
            <a:endParaRPr kumimoji="1" lang="ja-JP" altLang="en-US"/>
          </a:p>
        </p:txBody>
      </p:sp>
      <p:sp>
        <p:nvSpPr>
          <p:cNvPr id="5" name="正方形/長方形 4"/>
          <p:cNvSpPr/>
          <p:nvPr/>
        </p:nvSpPr>
        <p:spPr>
          <a:xfrm>
            <a:off x="662114" y="3745533"/>
            <a:ext cx="562180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スライド３～５］（</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smtClean="0">
                <a:solidFill>
                  <a:prstClr val="black"/>
                </a:solidFill>
              </a:rPr>
              <a:t>２．９年前</a:t>
            </a:r>
            <a:r>
              <a:rPr lang="ja-JP" altLang="en-US" sz="1200" dirty="0">
                <a:solidFill>
                  <a:prstClr val="black"/>
                </a:solidFill>
              </a:rPr>
              <a:t>の「９月２９日の大阪市の上水道使用量」の変化を表した折れ線グラフを</a:t>
            </a:r>
            <a:endParaRPr lang="en-US" altLang="ja-JP" sz="1200" dirty="0">
              <a:solidFill>
                <a:prstClr val="black"/>
              </a:solidFill>
            </a:endParaRPr>
          </a:p>
          <a:p>
            <a:pPr lvl="0"/>
            <a:r>
              <a:rPr lang="ja-JP" altLang="en-US" sz="1200" dirty="0">
                <a:solidFill>
                  <a:prstClr val="black"/>
                </a:solidFill>
              </a:rPr>
              <a:t>　見て、特徴を考える</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smtClean="0">
                <a:solidFill>
                  <a:prstClr val="black"/>
                </a:solidFill>
              </a:rPr>
              <a:t>　  （スライド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4</a:t>
            </a:r>
            <a:r>
              <a:rPr lang="ja-JP" altLang="en-US" sz="1200" dirty="0" smtClean="0">
                <a:solidFill>
                  <a:prstClr val="black"/>
                </a:solidFill>
              </a:rPr>
              <a:t>のみで </a:t>
            </a:r>
            <a:r>
              <a:rPr lang="en-US" altLang="ja-JP" sz="1200" dirty="0" smtClean="0">
                <a:solidFill>
                  <a:prstClr val="black"/>
                </a:solidFill>
                <a:latin typeface="ＭＳ ゴシック" panose="020B0609070205080204" pitchFamily="49" charset="-128"/>
                <a:ea typeface="ＭＳ ゴシック" panose="020B0609070205080204" pitchFamily="49" charset="-128"/>
              </a:rPr>
              <a:t>1</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p:txBody>
      </p:sp>
      <p:sp>
        <p:nvSpPr>
          <p:cNvPr id="6" name="正方形/長方形 5"/>
          <p:cNvSpPr/>
          <p:nvPr/>
        </p:nvSpPr>
        <p:spPr>
          <a:xfrm>
            <a:off x="667206" y="4825654"/>
            <a:ext cx="2700300"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4</a:t>
            </a:r>
            <a:r>
              <a:rPr lang="ja-JP" altLang="en-US" sz="1200" dirty="0" smtClean="0">
                <a:solidFill>
                  <a:prstClr val="black"/>
                </a:solidFill>
              </a:rPr>
              <a:t>のみ）</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・当日、</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21:00</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a:rPr>
              <a:t>頃使用量が激減</a:t>
            </a:r>
            <a:r>
              <a:rPr lang="ja-JP" altLang="en-US" sz="1200" dirty="0" smtClean="0">
                <a:solidFill>
                  <a:schemeClr val="tx1"/>
                </a:solidFill>
                <a:ea typeface="ＭＳ ゴシック"/>
                <a:cs typeface="Times New Roman"/>
              </a:rPr>
              <a:t>して</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いる部分について、理由を考え、</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意思表示をする。</a:t>
            </a:r>
            <a:endParaRPr lang="en-US" altLang="ja-JP" sz="1200" dirty="0" smtClean="0">
              <a:solidFill>
                <a:schemeClr val="tx1"/>
              </a:solidFill>
              <a:ea typeface="ＭＳ ゴシック"/>
              <a:cs typeface="Times New Roman"/>
            </a:endParaRPr>
          </a:p>
        </p:txBody>
      </p:sp>
      <p:sp>
        <p:nvSpPr>
          <p:cNvPr id="7" name="正方形/長方形 6"/>
          <p:cNvSpPr/>
          <p:nvPr/>
        </p:nvSpPr>
        <p:spPr>
          <a:xfrm>
            <a:off x="3422908" y="4825653"/>
            <a:ext cx="2861012" cy="8640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4</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○クイズ形式で問いかけ、選択肢に</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基づいてカラーカードで反応できる</a:t>
            </a:r>
            <a:endParaRPr lang="en-US" altLang="ja-JP" sz="1200" kern="100" dirty="0" smtClean="0">
              <a:solidFill>
                <a:schemeClr val="tx1"/>
              </a:solidFill>
              <a:latin typeface="Century"/>
              <a:ea typeface="ＭＳ ゴシック"/>
              <a:cs typeface="Times New Roman"/>
            </a:endParaRPr>
          </a:p>
          <a:p>
            <a:pPr algn="just">
              <a:spcAft>
                <a:spcPts val="0"/>
              </a:spcAft>
            </a:pPr>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ようにし、生徒の関心を高める。</a:t>
            </a:r>
            <a:endParaRPr lang="en-US" altLang="ja-JP" sz="1200" kern="100" dirty="0" smtClean="0">
              <a:solidFill>
                <a:schemeClr val="tx1"/>
              </a:solidFill>
              <a:latin typeface="Century"/>
              <a:ea typeface="ＭＳ ゴシック"/>
              <a:cs typeface="Times New Roman"/>
            </a:endParaRPr>
          </a:p>
        </p:txBody>
      </p:sp>
    </p:spTree>
    <p:extLst>
      <p:ext uri="{BB962C8B-B14F-4D97-AF65-F5344CB8AC3E}">
        <p14:creationId xmlns:p14="http://schemas.microsoft.com/office/powerpoint/2010/main" val="269603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9252" y="288925"/>
            <a:ext cx="4690612" cy="3519459"/>
          </a:xfrm>
        </p:spPr>
      </p:sp>
      <p:sp>
        <p:nvSpPr>
          <p:cNvPr id="3" name="ノート プレースホルダー 2"/>
          <p:cNvSpPr>
            <a:spLocks noGrp="1"/>
          </p:cNvSpPr>
          <p:nvPr>
            <p:ph type="body" idx="1"/>
          </p:nvPr>
        </p:nvSpPr>
        <p:spPr>
          <a:xfrm>
            <a:off x="700782" y="4084052"/>
            <a:ext cx="5445125" cy="5494130"/>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 Ｔ：「スクリーンを見てください。</a:t>
            </a:r>
            <a:endParaRPr kumimoji="1" lang="en-US" altLang="ja-JP" dirty="0" smtClean="0"/>
          </a:p>
          <a:p>
            <a:r>
              <a:rPr lang="en-US" altLang="ja-JP" dirty="0"/>
              <a:t> </a:t>
            </a:r>
            <a:r>
              <a:rPr lang="en-US" altLang="ja-JP" dirty="0" smtClean="0"/>
              <a:t>      </a:t>
            </a:r>
            <a:r>
              <a:rPr kumimoji="1" lang="ja-JP" altLang="en-US" dirty="0" smtClean="0"/>
              <a:t>２９日の夜９：００頃に上水道の使用量が激減しているのは、・・・</a:t>
            </a:r>
            <a:endParaRPr kumimoji="1" lang="en-US" altLang="ja-JP" dirty="0" smtClean="0"/>
          </a:p>
          <a:p>
            <a:r>
              <a:rPr lang="en-US" altLang="ja-JP" dirty="0"/>
              <a:t> </a:t>
            </a:r>
            <a:r>
              <a:rPr lang="en-US" altLang="ja-JP" dirty="0" smtClean="0"/>
              <a:t>      </a:t>
            </a:r>
            <a:r>
              <a:rPr kumimoji="1" lang="ja-JP" altLang="en-US" dirty="0" smtClean="0"/>
              <a:t>阪神タイガースが優勝したからでした。」</a:t>
            </a:r>
            <a:endParaRPr kumimoji="1" lang="en-US" altLang="ja-JP" dirty="0" smtClean="0"/>
          </a:p>
          <a:p>
            <a:endParaRPr lang="en-US" altLang="ja-JP" dirty="0"/>
          </a:p>
          <a:p>
            <a:r>
              <a:rPr lang="ja-JP" altLang="en-US" dirty="0" smtClean="0">
                <a:solidFill>
                  <a:prstClr val="black"/>
                </a:solidFill>
              </a:rPr>
              <a:t> Ｔ</a:t>
            </a:r>
            <a:r>
              <a:rPr lang="ja-JP" altLang="en-US" dirty="0">
                <a:solidFill>
                  <a:prstClr val="black"/>
                </a:solidFill>
              </a:rPr>
              <a:t>： </a:t>
            </a:r>
            <a:r>
              <a:rPr lang="ja-JP" altLang="en-US" dirty="0" smtClean="0"/>
              <a:t>「</a:t>
            </a:r>
            <a:r>
              <a:rPr kumimoji="1" lang="ja-JP" altLang="en-US" dirty="0" smtClean="0"/>
              <a:t>夜９：００頃に優勝が決まったので、たくさんの大阪市民がお風呂もトイレも</a:t>
            </a:r>
            <a:endParaRPr kumimoji="1" lang="en-US" altLang="ja-JP" dirty="0" smtClean="0"/>
          </a:p>
          <a:p>
            <a:r>
              <a:rPr lang="en-US" altLang="ja-JP" dirty="0"/>
              <a:t> </a:t>
            </a:r>
            <a:r>
              <a:rPr lang="en-US" altLang="ja-JP" dirty="0" smtClean="0"/>
              <a:t>         </a:t>
            </a:r>
            <a:r>
              <a:rPr kumimoji="1" lang="ja-JP" altLang="en-US" dirty="0" smtClean="0"/>
              <a:t>水仕事</a:t>
            </a:r>
            <a:r>
              <a:rPr lang="ja-JP" altLang="en-US" dirty="0" smtClean="0"/>
              <a:t>もそっちのけにして、当時の岡田監督の胴上げを見るため、テレビに</a:t>
            </a:r>
            <a:endParaRPr lang="en-US" altLang="ja-JP" dirty="0" smtClean="0"/>
          </a:p>
          <a:p>
            <a:r>
              <a:rPr lang="en-US" altLang="ja-JP" dirty="0"/>
              <a:t> </a:t>
            </a:r>
            <a:r>
              <a:rPr lang="en-US" altLang="ja-JP" dirty="0" smtClean="0"/>
              <a:t>         </a:t>
            </a:r>
            <a:r>
              <a:rPr lang="ja-JP" altLang="en-US" dirty="0" smtClean="0"/>
              <a:t>かじりついていた様子が伺われます。」</a:t>
            </a:r>
            <a:endParaRPr lang="en-US" altLang="ja-JP" dirty="0" smtClean="0"/>
          </a:p>
          <a:p>
            <a:r>
              <a:rPr lang="en-US" altLang="ja-JP" dirty="0"/>
              <a:t> </a:t>
            </a:r>
            <a:r>
              <a:rPr lang="en-US" altLang="ja-JP" dirty="0" smtClean="0"/>
              <a:t>      </a:t>
            </a:r>
          </a:p>
          <a:p>
            <a:r>
              <a:rPr lang="ja-JP" altLang="en-US" dirty="0" smtClean="0">
                <a:solidFill>
                  <a:prstClr val="black"/>
                </a:solidFill>
              </a:rPr>
              <a:t> Ｔ</a:t>
            </a:r>
            <a:r>
              <a:rPr lang="ja-JP" altLang="en-US" dirty="0">
                <a:solidFill>
                  <a:prstClr val="black"/>
                </a:solidFill>
              </a:rPr>
              <a:t>： </a:t>
            </a:r>
            <a:r>
              <a:rPr lang="ja-JP" altLang="en-US" dirty="0" smtClean="0"/>
              <a:t>「夜９：００を過ぎると、水道使用量は急激に増え、普段の使用量をずっと</a:t>
            </a:r>
            <a:endParaRPr lang="en-US" altLang="ja-JP" dirty="0" smtClean="0"/>
          </a:p>
          <a:p>
            <a:r>
              <a:rPr lang="en-US" altLang="ja-JP" dirty="0"/>
              <a:t> </a:t>
            </a:r>
            <a:r>
              <a:rPr lang="en-US" altLang="ja-JP" dirty="0" smtClean="0"/>
              <a:t>        </a:t>
            </a:r>
            <a:r>
              <a:rPr lang="ja-JP" altLang="en-US" dirty="0" smtClean="0"/>
              <a:t>上回</a:t>
            </a:r>
            <a:r>
              <a:rPr lang="ja-JP" altLang="en-US" dirty="0" err="1" smtClean="0"/>
              <a:t>っ</a:t>
            </a:r>
            <a:r>
              <a:rPr lang="ja-JP" altLang="en-US" dirty="0" smtClean="0"/>
              <a:t>  </a:t>
            </a:r>
            <a:r>
              <a:rPr lang="ja-JP" altLang="en-US" dirty="0" err="1" smtClean="0"/>
              <a:t>て</a:t>
            </a:r>
            <a:r>
              <a:rPr kumimoji="1" lang="ja-JP" altLang="en-US" dirty="0" smtClean="0"/>
              <a:t>いる</a:t>
            </a:r>
            <a:r>
              <a:rPr kumimoji="1" lang="ja-JP" altLang="en-US" dirty="0"/>
              <a:t>こと</a:t>
            </a:r>
            <a:r>
              <a:rPr kumimoji="1" lang="ja-JP" altLang="en-US" dirty="0" smtClean="0"/>
              <a:t>から、優勝を見届けて安心した大阪市民が、後回しに</a:t>
            </a:r>
            <a:endParaRPr kumimoji="1" lang="en-US" altLang="ja-JP" dirty="0" smtClean="0"/>
          </a:p>
          <a:p>
            <a:r>
              <a:rPr lang="en-US" altLang="ja-JP" dirty="0"/>
              <a:t> </a:t>
            </a:r>
            <a:r>
              <a:rPr lang="en-US" altLang="ja-JP" dirty="0" smtClean="0"/>
              <a:t>         </a:t>
            </a:r>
            <a:r>
              <a:rPr kumimoji="1" lang="ja-JP" altLang="en-US" dirty="0" smtClean="0"/>
              <a:t>していたお風呂やトイレに行った様子が伺われます。</a:t>
            </a:r>
            <a:r>
              <a:rPr lang="ja-JP" altLang="en-US" dirty="0" smtClean="0"/>
              <a:t>」</a:t>
            </a:r>
            <a:endParaRPr kumimoji="1" lang="en-US" altLang="ja-JP" dirty="0" smtClean="0"/>
          </a:p>
          <a:p>
            <a:endParaRPr lang="en-US" altLang="ja-JP" dirty="0"/>
          </a:p>
          <a:p>
            <a:r>
              <a:rPr lang="ja-JP" altLang="en-US" dirty="0" smtClean="0">
                <a:solidFill>
                  <a:prstClr val="black"/>
                </a:solidFill>
              </a:rPr>
              <a:t> Ｔ</a:t>
            </a:r>
            <a:r>
              <a:rPr lang="ja-JP" altLang="en-US" dirty="0">
                <a:solidFill>
                  <a:prstClr val="black"/>
                </a:solidFill>
              </a:rPr>
              <a:t>：</a:t>
            </a:r>
            <a:r>
              <a:rPr lang="ja-JP" altLang="en-US" dirty="0" smtClean="0"/>
              <a:t> 「さらに</a:t>
            </a:r>
            <a:r>
              <a:rPr kumimoji="1" lang="ja-JP" altLang="en-US" dirty="0" smtClean="0"/>
              <a:t>詳しく見ると、夜７：００～８：００頃にも、使用量が普段を上回っている</a:t>
            </a:r>
            <a:endParaRPr kumimoji="1" lang="en-US" altLang="ja-JP" dirty="0" smtClean="0"/>
          </a:p>
          <a:p>
            <a:r>
              <a:rPr lang="en-US" altLang="ja-JP" dirty="0" smtClean="0"/>
              <a:t>          </a:t>
            </a:r>
            <a:r>
              <a:rPr kumimoji="1" lang="ja-JP" altLang="en-US" dirty="0" smtClean="0"/>
              <a:t>こと</a:t>
            </a:r>
            <a:r>
              <a:rPr lang="ja-JP" altLang="en-US" dirty="0" smtClean="0"/>
              <a:t>がわかります。</a:t>
            </a:r>
            <a:r>
              <a:rPr lang="ja-JP" altLang="en-US" dirty="0"/>
              <a:t>この</a:t>
            </a:r>
            <a:r>
              <a:rPr lang="ja-JP" altLang="en-US" dirty="0" smtClean="0"/>
              <a:t>ことから、テレビ中継の予定があって、優勝を見られ</a:t>
            </a:r>
            <a:endParaRPr lang="en-US" altLang="ja-JP" dirty="0" smtClean="0"/>
          </a:p>
          <a:p>
            <a:r>
              <a:rPr lang="en-US" altLang="ja-JP" dirty="0"/>
              <a:t> </a:t>
            </a:r>
            <a:r>
              <a:rPr lang="en-US" altLang="ja-JP" dirty="0" smtClean="0"/>
              <a:t>         </a:t>
            </a:r>
            <a:r>
              <a:rPr lang="ja-JP" altLang="en-US" dirty="0" smtClean="0"/>
              <a:t>そうだということで、先に入浴やトイレを済ませておこうとした人が多かった</a:t>
            </a:r>
            <a:endParaRPr lang="en-US" altLang="ja-JP" dirty="0" smtClean="0"/>
          </a:p>
          <a:p>
            <a:r>
              <a:rPr lang="en-US" altLang="ja-JP" dirty="0"/>
              <a:t> </a:t>
            </a:r>
            <a:r>
              <a:rPr lang="en-US" altLang="ja-JP" dirty="0" smtClean="0"/>
              <a:t>         </a:t>
            </a:r>
            <a:r>
              <a:rPr lang="ja-JP" altLang="en-US" dirty="0" smtClean="0"/>
              <a:t>ことも伺えます。</a:t>
            </a:r>
            <a:r>
              <a:rPr lang="ja-JP" altLang="en-US" dirty="0"/>
              <a:t>」</a:t>
            </a:r>
            <a:endParaRPr lang="en-US" altLang="ja-JP" dirty="0" smtClean="0"/>
          </a:p>
          <a:p>
            <a:endParaRPr kumimoji="1" lang="en-US" altLang="ja-JP" dirty="0"/>
          </a:p>
          <a:p>
            <a:r>
              <a:rPr lang="ja-JP" altLang="en-US" dirty="0" smtClean="0">
                <a:solidFill>
                  <a:prstClr val="black"/>
                </a:solidFill>
              </a:rPr>
              <a:t> Ｔ</a:t>
            </a:r>
            <a:r>
              <a:rPr lang="ja-JP" altLang="en-US" dirty="0">
                <a:solidFill>
                  <a:prstClr val="black"/>
                </a:solidFill>
              </a:rPr>
              <a:t>： </a:t>
            </a:r>
            <a:r>
              <a:rPr kumimoji="1" lang="ja-JP" altLang="en-US" dirty="0" smtClean="0"/>
              <a:t>「このグラフの例から、統計グラフが、私たちの生活と深く関わっていることが</a:t>
            </a:r>
            <a:endParaRPr kumimoji="1" lang="en-US" altLang="ja-JP" dirty="0" smtClean="0"/>
          </a:p>
          <a:p>
            <a:r>
              <a:rPr lang="en-US" altLang="ja-JP" dirty="0"/>
              <a:t> </a:t>
            </a:r>
            <a:r>
              <a:rPr lang="en-US" altLang="ja-JP" dirty="0" smtClean="0"/>
              <a:t>        </a:t>
            </a:r>
            <a:r>
              <a:rPr kumimoji="1" lang="ja-JP" altLang="en-US" dirty="0" smtClean="0"/>
              <a:t>わかりますね。</a:t>
            </a:r>
            <a:r>
              <a:rPr lang="ja-JP" altLang="en-US"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5</a:t>
            </a:fld>
            <a:endParaRPr kumimoji="1" lang="ja-JP" altLang="en-US"/>
          </a:p>
        </p:txBody>
      </p:sp>
      <p:sp>
        <p:nvSpPr>
          <p:cNvPr id="5" name="正方形/長方形 4"/>
          <p:cNvSpPr/>
          <p:nvPr/>
        </p:nvSpPr>
        <p:spPr>
          <a:xfrm>
            <a:off x="689142" y="3889549"/>
            <a:ext cx="5522770"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3</a:t>
            </a:r>
            <a:r>
              <a:rPr lang="ja-JP" altLang="en-US" sz="1200" dirty="0" smtClean="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a:p>
            <a:pPr lvl="0"/>
            <a:r>
              <a:rPr lang="ja-JP" altLang="en-US" sz="1200" dirty="0" smtClean="0">
                <a:solidFill>
                  <a:prstClr val="black"/>
                </a:solidFill>
              </a:rPr>
              <a:t>２．９年前</a:t>
            </a:r>
            <a:r>
              <a:rPr lang="ja-JP" altLang="en-US" sz="1200" dirty="0">
                <a:solidFill>
                  <a:prstClr val="black"/>
                </a:solidFill>
              </a:rPr>
              <a:t>の「９月２９日の大阪市の上水道使用量」の変化を表した折れ線グラフを</a:t>
            </a:r>
            <a:endParaRPr lang="en-US" altLang="ja-JP" sz="1200" dirty="0">
              <a:solidFill>
                <a:prstClr val="black"/>
              </a:solidFill>
            </a:endParaRPr>
          </a:p>
          <a:p>
            <a:pPr lvl="0"/>
            <a:r>
              <a:rPr lang="ja-JP" altLang="en-US" sz="1200" dirty="0">
                <a:solidFill>
                  <a:prstClr val="black"/>
                </a:solidFill>
              </a:rPr>
              <a:t>　見て、特徴を考える</a:t>
            </a:r>
            <a:r>
              <a:rPr lang="ja-JP" altLang="en-US" sz="1200" dirty="0" smtClean="0">
                <a:solidFill>
                  <a:prstClr val="black"/>
                </a:solidFill>
              </a:rPr>
              <a:t>。</a:t>
            </a:r>
            <a:endParaRPr lang="en-US" altLang="ja-JP" sz="1200" dirty="0" smtClean="0">
              <a:solidFill>
                <a:prstClr val="black"/>
              </a:solidFill>
            </a:endParaRPr>
          </a:p>
          <a:p>
            <a:pPr lvl="0"/>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のみで</a:t>
            </a:r>
            <a:r>
              <a:rPr lang="en-US" altLang="ja-JP" sz="1200" dirty="0" smtClean="0">
                <a:solidFill>
                  <a:prstClr val="black"/>
                </a:solidFill>
                <a:latin typeface="ＭＳ ゴシック" panose="020B0609070205080204" pitchFamily="49" charset="-128"/>
                <a:ea typeface="ＭＳ ゴシック" panose="020B0609070205080204" pitchFamily="49" charset="-128"/>
              </a:rPr>
              <a:t>2</a:t>
            </a:r>
            <a:r>
              <a:rPr lang="ja-JP" altLang="en-US" sz="1200" dirty="0" smtClean="0">
                <a:solidFill>
                  <a:prstClr val="black"/>
                </a:solidFill>
                <a:latin typeface="ＭＳ ゴシック" panose="020B0609070205080204" pitchFamily="49" charset="-128"/>
                <a:ea typeface="ＭＳ ゴシック" panose="020B0609070205080204" pitchFamily="49" charset="-128"/>
              </a:rPr>
              <a:t>分</a:t>
            </a:r>
            <a:r>
              <a:rPr lang="ja-JP" altLang="en-US" sz="1200" dirty="0" smtClean="0">
                <a:solidFill>
                  <a:prstClr val="black"/>
                </a:solidFill>
              </a:rPr>
              <a:t>）</a:t>
            </a:r>
            <a:endParaRPr lang="en-US" altLang="ja-JP" sz="1200" dirty="0">
              <a:solidFill>
                <a:prstClr val="black"/>
              </a:solidFill>
            </a:endParaRPr>
          </a:p>
        </p:txBody>
      </p:sp>
      <p:sp>
        <p:nvSpPr>
          <p:cNvPr id="6" name="正方形/長方形 5"/>
          <p:cNvSpPr/>
          <p:nvPr/>
        </p:nvSpPr>
        <p:spPr>
          <a:xfrm>
            <a:off x="690730" y="4897661"/>
            <a:ext cx="2640862"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のみ）</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・大阪市民の行動の特徴がグラフ</a:t>
            </a:r>
            <a:endParaRPr lang="en-US" altLang="ja-JP" sz="1200" dirty="0" smtClean="0">
              <a:solidFill>
                <a:schemeClr val="tx1"/>
              </a:solidFill>
              <a:ea typeface="ＭＳ ゴシック"/>
              <a:cs typeface="Times New Roman"/>
            </a:endParaRPr>
          </a:p>
          <a:p>
            <a:pPr algn="just">
              <a:spcAft>
                <a:spcPts val="0"/>
              </a:spcAft>
            </a:pPr>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によく表れていることを知る。</a:t>
            </a:r>
            <a:endParaRPr lang="en-US" altLang="ja-JP" sz="1200" dirty="0" smtClean="0">
              <a:solidFill>
                <a:schemeClr val="tx1"/>
              </a:solidFill>
            </a:endParaRPr>
          </a:p>
        </p:txBody>
      </p:sp>
      <p:sp>
        <p:nvSpPr>
          <p:cNvPr id="7" name="正方形/長方形 6"/>
          <p:cNvSpPr/>
          <p:nvPr/>
        </p:nvSpPr>
        <p:spPr>
          <a:xfrm>
            <a:off x="3424260" y="4897661"/>
            <a:ext cx="2787652" cy="1008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5</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○優勝が決まった</a:t>
            </a:r>
            <a:r>
              <a:rPr lang="ja-JP" altLang="en-US" sz="1200" dirty="0" smtClean="0">
                <a:solidFill>
                  <a:prstClr val="black"/>
                </a:solidFill>
              </a:rPr>
              <a:t>夜</a:t>
            </a:r>
            <a:r>
              <a:rPr lang="ja-JP" altLang="en-US" sz="1200" dirty="0">
                <a:solidFill>
                  <a:prstClr val="black"/>
                </a:solidFill>
              </a:rPr>
              <a:t>９：００</a:t>
            </a:r>
            <a:r>
              <a:rPr lang="ja-JP" altLang="en-US" sz="1200" dirty="0" smtClean="0">
                <a:solidFill>
                  <a:prstClr val="black"/>
                </a:solidFill>
              </a:rPr>
              <a:t>頃だけで</a:t>
            </a:r>
            <a:endParaRPr lang="en-US" altLang="ja-JP" sz="1200" dirty="0" smtClean="0">
              <a:solidFill>
                <a:prstClr val="black"/>
              </a:solidFill>
            </a:endParaRPr>
          </a:p>
          <a:p>
            <a:pPr algn="just">
              <a:spcAft>
                <a:spcPts val="0"/>
              </a:spcAft>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はなく、その前後の、使</a:t>
            </a:r>
            <a:r>
              <a:rPr lang="ja-JP" altLang="en-US" sz="1200" dirty="0">
                <a:solidFill>
                  <a:prstClr val="black"/>
                </a:solidFill>
              </a:rPr>
              <a:t>用量</a:t>
            </a:r>
            <a:r>
              <a:rPr lang="ja-JP" altLang="en-US" sz="1200" dirty="0" smtClean="0">
                <a:solidFill>
                  <a:prstClr val="black"/>
                </a:solidFill>
              </a:rPr>
              <a:t>が</a:t>
            </a:r>
            <a:endParaRPr lang="en-US" altLang="ja-JP" sz="1200" dirty="0" smtClean="0">
              <a:solidFill>
                <a:prstClr val="black"/>
              </a:solidFill>
            </a:endParaRPr>
          </a:p>
          <a:p>
            <a:pPr algn="just">
              <a:spcAft>
                <a:spcPts val="0"/>
              </a:spcAft>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ふだんより多くなっている時間帯にも</a:t>
            </a:r>
            <a:endParaRPr lang="en-US" altLang="ja-JP" sz="1200" dirty="0" smtClean="0">
              <a:solidFill>
                <a:prstClr val="black"/>
              </a:solidFill>
            </a:endParaRPr>
          </a:p>
          <a:p>
            <a:pPr algn="just">
              <a:spcAft>
                <a:spcPts val="0"/>
              </a:spcAft>
            </a:pPr>
            <a:r>
              <a:rPr lang="en-US" altLang="ja-JP" sz="1200" dirty="0">
                <a:solidFill>
                  <a:prstClr val="black"/>
                </a:solidFill>
              </a:rPr>
              <a:t> </a:t>
            </a:r>
            <a:r>
              <a:rPr lang="en-US" altLang="ja-JP" sz="1200" dirty="0" smtClean="0">
                <a:solidFill>
                  <a:prstClr val="black"/>
                </a:solidFill>
              </a:rPr>
              <a:t>    </a:t>
            </a:r>
            <a:r>
              <a:rPr lang="ja-JP" altLang="en-US" sz="1200" dirty="0" smtClean="0">
                <a:solidFill>
                  <a:prstClr val="black"/>
                </a:solidFill>
              </a:rPr>
              <a:t>注目できるようにする。</a:t>
            </a:r>
            <a:endParaRPr lang="en-US" altLang="ja-JP" sz="1200" dirty="0" smtClean="0">
              <a:solidFill>
                <a:prstClr val="black"/>
              </a:solidFill>
            </a:endParaRPr>
          </a:p>
        </p:txBody>
      </p:sp>
    </p:spTree>
    <p:extLst>
      <p:ext uri="{BB962C8B-B14F-4D97-AF65-F5344CB8AC3E}">
        <p14:creationId xmlns:p14="http://schemas.microsoft.com/office/powerpoint/2010/main" val="82296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997" y="4609629"/>
            <a:ext cx="5464573" cy="5159649"/>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lang="ja-JP" altLang="en-US" dirty="0"/>
              <a:t>Ｔ</a:t>
            </a:r>
            <a:r>
              <a:rPr lang="ja-JP" altLang="en-US" dirty="0" smtClean="0"/>
              <a:t>：「</a:t>
            </a:r>
            <a:r>
              <a:rPr kumimoji="1" lang="ja-JP" altLang="en-US" dirty="0" smtClean="0"/>
              <a:t>次に、</a:t>
            </a:r>
            <a:r>
              <a:rPr lang="ja-JP" altLang="en-US" dirty="0" smtClean="0"/>
              <a:t>大阪府についてのクイズ</a:t>
            </a:r>
            <a:r>
              <a:rPr lang="en-US" altLang="ja-JP" dirty="0" smtClean="0"/>
              <a:t>『</a:t>
            </a:r>
            <a:r>
              <a:rPr lang="ja-JP" altLang="en-US" dirty="0" smtClean="0"/>
              <a:t>おおさかクイズ</a:t>
            </a:r>
            <a:r>
              <a:rPr lang="en-US" altLang="ja-JP" dirty="0" smtClean="0"/>
              <a:t>』</a:t>
            </a:r>
            <a:r>
              <a:rPr lang="ja-JP" altLang="en-US" dirty="0" smtClean="0"/>
              <a:t>をやってみましょう。</a:t>
            </a:r>
            <a:endParaRPr lang="en-US" altLang="ja-JP" dirty="0" smtClean="0"/>
          </a:p>
          <a:p>
            <a:r>
              <a:rPr lang="en-US" altLang="ja-JP" dirty="0"/>
              <a:t> </a:t>
            </a:r>
            <a:r>
              <a:rPr lang="en-US" altLang="ja-JP" dirty="0" smtClean="0"/>
              <a:t>       </a:t>
            </a:r>
            <a:r>
              <a:rPr lang="ja-JP" altLang="en-US" dirty="0" smtClean="0"/>
              <a:t>大阪府の</a:t>
            </a:r>
            <a:r>
              <a:rPr lang="ja-JP" altLang="en-US" dirty="0"/>
              <a:t>面積</a:t>
            </a:r>
            <a:r>
              <a:rPr lang="ja-JP" altLang="en-US" dirty="0" smtClean="0"/>
              <a:t>の大きさは、全国４７都道府県のうち、第何位でしょう？」</a:t>
            </a:r>
            <a:endParaRPr lang="en-US" altLang="ja-JP" dirty="0" smtClean="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6</a:t>
            </a:fld>
            <a:endParaRPr kumimoji="1" lang="ja-JP" altLang="en-US"/>
          </a:p>
        </p:txBody>
      </p:sp>
      <p:sp>
        <p:nvSpPr>
          <p:cNvPr id="5" name="正方形/長方形 4"/>
          <p:cNvSpPr/>
          <p:nvPr/>
        </p:nvSpPr>
        <p:spPr>
          <a:xfrm>
            <a:off x="667296" y="4609629"/>
            <a:ext cx="5544616"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12</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a:solidFill>
                  <a:prstClr val="black"/>
                </a:solidFill>
              </a:rPr>
              <a:t>３</a:t>
            </a:r>
            <a:r>
              <a:rPr lang="ja-JP" altLang="en-US" sz="1200" dirty="0" smtClean="0">
                <a:solidFill>
                  <a:prstClr val="black"/>
                </a:solidFill>
              </a:rPr>
              <a:t>．</a:t>
            </a:r>
            <a:r>
              <a:rPr lang="ja-JP" altLang="en-US" sz="1200" kern="100" dirty="0" smtClean="0">
                <a:solidFill>
                  <a:schemeClr val="tx1"/>
                </a:solidFill>
                <a:latin typeface="Century"/>
                <a:ea typeface="ＭＳ ゴシック"/>
                <a:cs typeface="Times New Roman"/>
              </a:rPr>
              <a:t>基本的な公的データをもとに、大阪府の概要（面積・人口・人口密度）に</a:t>
            </a:r>
            <a:endParaRPr lang="en-US" altLang="ja-JP" sz="1200" kern="100" dirty="0" smtClean="0">
              <a:solidFill>
                <a:schemeClr val="tx1"/>
              </a:solidFill>
              <a:latin typeface="Century"/>
              <a:ea typeface="ＭＳ ゴシック"/>
              <a:cs typeface="Times New Roman"/>
            </a:endParaRPr>
          </a:p>
          <a:p>
            <a:pPr lvl="0"/>
            <a:r>
              <a:rPr lang="ja-JP" altLang="en-US" sz="1200" kern="100" dirty="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ついて学ぶ。</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6</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667296" y="5521588"/>
            <a:ext cx="2664296" cy="816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スライ</a:t>
            </a:r>
            <a:r>
              <a:rPr lang="ja-JP" altLang="en-US" sz="1200" dirty="0" smtClean="0">
                <a:solidFill>
                  <a:prstClr val="black"/>
                </a:solidFill>
                <a:latin typeface="ＭＳ ゴシック" panose="020B0609070205080204" pitchFamily="49" charset="-128"/>
                <a:ea typeface="ＭＳ ゴシック" panose="020B0609070205080204" pitchFamily="49" charset="-128"/>
              </a:rPr>
              <a:t>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a:rPr>
              <a:t>３．</a:t>
            </a:r>
            <a:r>
              <a:rPr lang="ja-JP" altLang="en-US" sz="1200" dirty="0" smtClean="0">
                <a:solidFill>
                  <a:prstClr val="black"/>
                </a:solidFill>
                <a:latin typeface="ＭＳ ゴシック" panose="020B0609070205080204" pitchFamily="49" charset="-128"/>
                <a:ea typeface="ＭＳ ゴシック" panose="020B0609070205080204" pitchFamily="49" charset="-128"/>
              </a:rPr>
              <a:t>大阪府の特徴のうち、</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lgn="just">
              <a:spcAft>
                <a:spcPts val="0"/>
              </a:spcAft>
            </a:pPr>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①面積の大きさは全国第何位か、</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algn="just">
              <a:spcAft>
                <a:spcPts val="0"/>
              </a:spcAft>
            </a:pPr>
            <a:r>
              <a:rPr lang="en-US" altLang="ja-JP" sz="1200" dirty="0">
                <a:solidFill>
                  <a:prstClr val="black"/>
                </a:solidFill>
                <a:latin typeface="ＭＳ ゴシック" panose="020B0609070205080204" pitchFamily="49" charset="-128"/>
                <a:ea typeface="ＭＳ ゴシック" panose="020B0609070205080204" pitchFamily="49" charset="-128"/>
                <a:cs typeface="Times New Roman"/>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a:rPr>
              <a:t>予想する。</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endParaRPr>
          </a:p>
        </p:txBody>
      </p:sp>
      <p:sp>
        <p:nvSpPr>
          <p:cNvPr id="7" name="正方形/長方形 6"/>
          <p:cNvSpPr/>
          <p:nvPr/>
        </p:nvSpPr>
        <p:spPr>
          <a:xfrm>
            <a:off x="3430218" y="5521763"/>
            <a:ext cx="2781694"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lvl="0"/>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○生徒</a:t>
            </a:r>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a:rPr>
              <a:t>に</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適宜、隣どうしで相談する</a:t>
            </a:r>
            <a:endParaRPr lang="en-US" altLang="ja-JP" sz="1200" kern="100"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algn="just">
              <a:spcAft>
                <a:spcPts val="0"/>
              </a:spcAft>
            </a:pPr>
            <a:r>
              <a:rPr lang="en-US" altLang="ja-JP" sz="1200" kern="100" dirty="0">
                <a:solidFill>
                  <a:schemeClr val="tx1"/>
                </a:solidFill>
                <a:latin typeface="ＭＳ ゴシック" panose="020B0609070205080204" pitchFamily="49" charset="-128"/>
                <a:ea typeface="ＭＳ ゴシック" panose="020B0609070205080204" pitchFamily="49" charset="-128"/>
                <a:cs typeface="Times New Roman"/>
              </a:rPr>
              <a:t> </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  こと</a:t>
            </a:r>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a:rPr>
              <a:t>等</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a:rPr>
              <a:t>を促しながら進める。</a:t>
            </a:r>
            <a:endParaRPr lang="en-US" altLang="ja-JP" sz="1200" kern="100" dirty="0" smtClean="0">
              <a:solidFill>
                <a:schemeClr val="tx1"/>
              </a:solidFill>
              <a:latin typeface="ＭＳ ゴシック" panose="020B0609070205080204" pitchFamily="49" charset="-128"/>
              <a:ea typeface="ＭＳ ゴシック" panose="020B0609070205080204" pitchFamily="49" charset="-128"/>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279831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4400" y="288925"/>
            <a:ext cx="4965700" cy="3725863"/>
          </a:xfrm>
        </p:spPr>
      </p:sp>
      <p:sp>
        <p:nvSpPr>
          <p:cNvPr id="3" name="ノート プレースホルダー 2"/>
          <p:cNvSpPr>
            <a:spLocks noGrp="1"/>
          </p:cNvSpPr>
          <p:nvPr>
            <p:ph type="body" idx="1"/>
          </p:nvPr>
        </p:nvSpPr>
        <p:spPr>
          <a:xfrm>
            <a:off x="681039" y="3673526"/>
            <a:ext cx="5445125" cy="5519688"/>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r>
              <a:rPr lang="ja-JP" altLang="en-US" dirty="0" smtClean="0"/>
              <a:t>Ｔ：「大阪府が、全国でも狭い方だというイメージはもっていますね。</a:t>
            </a:r>
            <a:endParaRPr lang="en-US" altLang="ja-JP" dirty="0" smtClean="0"/>
          </a:p>
          <a:p>
            <a:endParaRPr kumimoji="1" lang="en-US" altLang="ja-JP" dirty="0"/>
          </a:p>
          <a:p>
            <a:r>
              <a:rPr lang="ja-JP" altLang="en-US" dirty="0" smtClean="0"/>
              <a:t>     ○全国４７都道府県のうち、第４５位だと思う人は、Ａ の赤いカード、</a:t>
            </a:r>
            <a:endParaRPr lang="en-US" altLang="ja-JP" dirty="0" smtClean="0"/>
          </a:p>
          <a:p>
            <a:r>
              <a:rPr lang="en-US" altLang="ja-JP" dirty="0"/>
              <a:t> </a:t>
            </a:r>
            <a:r>
              <a:rPr lang="en-US" altLang="ja-JP" dirty="0" smtClean="0"/>
              <a:t>    </a:t>
            </a:r>
            <a:r>
              <a:rPr lang="ja-JP" altLang="en-US" dirty="0" smtClean="0"/>
              <a:t>○第４６位だと思う人は、Ｂ の青いカード、</a:t>
            </a:r>
            <a:endParaRPr lang="en-US" altLang="ja-JP" dirty="0" smtClean="0"/>
          </a:p>
          <a:p>
            <a:r>
              <a:rPr lang="en-US" altLang="ja-JP" dirty="0"/>
              <a:t> </a:t>
            </a:r>
            <a:r>
              <a:rPr lang="en-US" altLang="ja-JP" dirty="0" smtClean="0"/>
              <a:t>    </a:t>
            </a:r>
            <a:r>
              <a:rPr lang="ja-JP" altLang="en-US" dirty="0" smtClean="0"/>
              <a:t>○第４７位、つまり日本で一番狭いと思う人はＣ の黄色いカードを選んで、</a:t>
            </a:r>
            <a:endParaRPr lang="en-US" altLang="ja-JP" dirty="0" smtClean="0"/>
          </a:p>
          <a:p>
            <a:r>
              <a:rPr lang="en-US" altLang="ja-JP" dirty="0"/>
              <a:t> </a:t>
            </a:r>
            <a:r>
              <a:rPr lang="en-US" altLang="ja-JP" dirty="0" smtClean="0"/>
              <a:t>         </a:t>
            </a:r>
            <a:r>
              <a:rPr lang="ja-JP" altLang="en-US" dirty="0" smtClean="0"/>
              <a:t>高く挙げましょう。</a:t>
            </a:r>
            <a:r>
              <a:rPr lang="ja-JP" altLang="en-US" dirty="0"/>
              <a:t>」</a:t>
            </a:r>
            <a:endParaRPr lang="en-US" altLang="ja-JP" dirty="0" smtClean="0"/>
          </a:p>
          <a:p>
            <a:endParaRPr kumimoji="1" lang="en-US" altLang="ja-JP" dirty="0"/>
          </a:p>
          <a:p>
            <a:pPr lvl="0"/>
            <a:r>
              <a:rPr lang="en-US" altLang="ja-JP" dirty="0" smtClean="0">
                <a:solidFill>
                  <a:prstClr val="black"/>
                </a:solidFill>
              </a:rPr>
              <a:t>※</a:t>
            </a:r>
            <a:r>
              <a:rPr lang="ja-JP" altLang="en-US" dirty="0" smtClean="0">
                <a:solidFill>
                  <a:prstClr val="black"/>
                </a:solidFill>
              </a:rPr>
              <a:t>生徒の様子</a:t>
            </a:r>
            <a:r>
              <a:rPr lang="ja-JP" altLang="en-US" dirty="0">
                <a:solidFill>
                  <a:prstClr val="black"/>
                </a:solidFill>
              </a:rPr>
              <a:t>を見て、適宜</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「Ｂ の青い</a:t>
            </a:r>
            <a:r>
              <a:rPr lang="ja-JP" altLang="en-US" dirty="0">
                <a:solidFill>
                  <a:prstClr val="black"/>
                </a:solidFill>
              </a:rPr>
              <a:t>カードが一番多く挙がっているので</a:t>
            </a:r>
            <a:r>
              <a:rPr lang="ja-JP" altLang="en-US" dirty="0" smtClean="0">
                <a:solidFill>
                  <a:prstClr val="black"/>
                </a:solidFill>
              </a:rPr>
              <a:t>、大阪府は</a:t>
            </a:r>
            <a:r>
              <a:rPr lang="ja-JP" altLang="en-US" dirty="0">
                <a:solidFill>
                  <a:prstClr val="black"/>
                </a:solidFill>
              </a:rPr>
              <a:t>全国</a:t>
            </a:r>
            <a:r>
              <a:rPr lang="ja-JP" altLang="en-US" dirty="0" smtClean="0">
                <a:solidFill>
                  <a:prstClr val="black"/>
                </a:solidFill>
              </a:rPr>
              <a:t>で２番目に</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狭いと思っている人</a:t>
            </a:r>
            <a:r>
              <a:rPr lang="ja-JP" altLang="en-US" dirty="0">
                <a:solidFill>
                  <a:prstClr val="black"/>
                </a:solidFill>
              </a:rPr>
              <a:t>が多いようですね。」等、コメントする。</a:t>
            </a:r>
            <a:r>
              <a:rPr lang="ja-JP" altLang="en-US" dirty="0" smtClean="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では、</a:t>
            </a:r>
            <a:r>
              <a:rPr lang="ja-JP" altLang="en-US" dirty="0">
                <a:solidFill>
                  <a:prstClr val="black"/>
                </a:solidFill>
              </a:rPr>
              <a:t>実際</a:t>
            </a:r>
            <a:r>
              <a:rPr lang="ja-JP" altLang="en-US" dirty="0" smtClean="0">
                <a:solidFill>
                  <a:prstClr val="black"/>
                </a:solidFill>
              </a:rPr>
              <a:t>はどうなのか見てみましょう。</a:t>
            </a:r>
            <a:r>
              <a:rPr lang="ja-JP" altLang="en-US" dirty="0">
                <a:solidFill>
                  <a:prstClr val="black"/>
                </a:solidFill>
              </a:rPr>
              <a:t>」</a:t>
            </a:r>
            <a:endParaRPr lang="en-US" altLang="ja-JP" dirty="0" smtClean="0">
              <a:solidFill>
                <a:prstClr val="black"/>
              </a:solidFill>
            </a:endParaRPr>
          </a:p>
          <a:p>
            <a:pPr lvl="0"/>
            <a:endParaRPr lang="en-US" altLang="ja-JP" dirty="0">
              <a:solidFill>
                <a:prstClr val="black"/>
              </a:solidFill>
            </a:endParaRPr>
          </a:p>
          <a:p>
            <a:pPr lvl="0"/>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7</a:t>
            </a:fld>
            <a:endParaRPr kumimoji="1" lang="ja-JP" altLang="en-US"/>
          </a:p>
        </p:txBody>
      </p:sp>
      <p:sp>
        <p:nvSpPr>
          <p:cNvPr id="5" name="正方形/長方形 4"/>
          <p:cNvSpPr/>
          <p:nvPr/>
        </p:nvSpPr>
        <p:spPr>
          <a:xfrm>
            <a:off x="595288" y="4249589"/>
            <a:ext cx="5760640" cy="864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a:t>
            </a:r>
            <a:r>
              <a:rPr lang="ja-JP" altLang="en-US" sz="1200" dirty="0" smtClean="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19</a:t>
            </a:r>
            <a:r>
              <a:rPr lang="ja-JP" altLang="en-US" sz="1200" dirty="0" smtClean="0">
                <a:solidFill>
                  <a:prstClr val="black"/>
                </a:solidFill>
              </a:rPr>
              <a:t>］（</a:t>
            </a:r>
            <a:r>
              <a:rPr lang="en-US" altLang="ja-JP" sz="1200" dirty="0" smtClean="0">
                <a:solidFill>
                  <a:prstClr val="black"/>
                </a:solidFill>
                <a:latin typeface="ＭＳ ゴシック" panose="020B0609070205080204" pitchFamily="49" charset="-128"/>
                <a:ea typeface="ＭＳ ゴシック" panose="020B0609070205080204" pitchFamily="49" charset="-128"/>
              </a:rPr>
              <a:t>12</a:t>
            </a:r>
            <a:r>
              <a:rPr lang="ja-JP" altLang="en-US" sz="1200" dirty="0" smtClean="0">
                <a:solidFill>
                  <a:prstClr val="black"/>
                </a:solidFill>
              </a:rPr>
              <a:t>分）</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7</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595289" y="5185693"/>
            <a:ext cx="2773296" cy="816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スライド７のみ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en-US" altLang="ja-JP"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・大阪府の</a:t>
            </a:r>
            <a:r>
              <a:rPr lang="ja-JP" altLang="en-US" sz="1200" dirty="0" smtClean="0">
                <a:solidFill>
                  <a:prstClr val="black"/>
                </a:solidFill>
                <a:ea typeface="ＭＳ ゴシック"/>
                <a:cs typeface="Times New Roman"/>
              </a:rPr>
              <a:t>面積の大きさは全国</a:t>
            </a:r>
            <a:endParaRPr lang="en-US" altLang="ja-JP" sz="1200" dirty="0" smtClean="0">
              <a:solidFill>
                <a:prstClr val="black"/>
              </a:solidFill>
              <a:ea typeface="ＭＳ ゴシック"/>
              <a:cs typeface="Times New Roman"/>
            </a:endParaRPr>
          </a:p>
          <a:p>
            <a:pPr algn="just">
              <a:spcAft>
                <a:spcPts val="0"/>
              </a:spcAft>
            </a:pPr>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第何位か、予想して意思表示を</a:t>
            </a:r>
            <a:endParaRPr lang="en-US" altLang="ja-JP" sz="1200" dirty="0" smtClean="0">
              <a:solidFill>
                <a:prstClr val="black"/>
              </a:solidFill>
              <a:ea typeface="ＭＳ ゴシック"/>
              <a:cs typeface="Times New Roman"/>
            </a:endParaRPr>
          </a:p>
          <a:p>
            <a:pPr algn="just">
              <a:spcAft>
                <a:spcPts val="0"/>
              </a:spcAft>
            </a:pPr>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する。</a:t>
            </a:r>
            <a:endParaRPr lang="en-US" altLang="ja-JP" sz="1200" dirty="0" smtClean="0">
              <a:solidFill>
                <a:schemeClr val="tx1"/>
              </a:solidFill>
              <a:ea typeface="ＭＳ ゴシック"/>
              <a:cs typeface="Times New Roman"/>
            </a:endParaRPr>
          </a:p>
        </p:txBody>
      </p:sp>
      <p:sp>
        <p:nvSpPr>
          <p:cNvPr id="7" name="正方形/長方形 6"/>
          <p:cNvSpPr/>
          <p:nvPr/>
        </p:nvSpPr>
        <p:spPr>
          <a:xfrm>
            <a:off x="3547615" y="5185693"/>
            <a:ext cx="2808313"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ea typeface="ＭＳ ゴシック"/>
                <a:cs typeface="Times New Roman"/>
              </a:rPr>
              <a:t>【</a:t>
            </a:r>
            <a:r>
              <a:rPr lang="ja-JP" altLang="ja-JP" sz="1200" dirty="0" smtClean="0">
                <a:solidFill>
                  <a:schemeClr val="tx1"/>
                </a:solidFill>
                <a:ea typeface="ＭＳ ゴシック"/>
                <a:cs typeface="Times New Roman"/>
              </a:rPr>
              <a:t>指 </a:t>
            </a:r>
            <a:r>
              <a:rPr lang="ja-JP" altLang="ja-JP" sz="1200" dirty="0">
                <a:solidFill>
                  <a:schemeClr val="tx1"/>
                </a:solidFill>
                <a:ea typeface="ＭＳ ゴシック"/>
                <a:cs typeface="Times New Roman"/>
              </a:rPr>
              <a:t>導 </a:t>
            </a:r>
            <a:r>
              <a:rPr lang="ja-JP" altLang="en-US" sz="1200" dirty="0" smtClean="0">
                <a:solidFill>
                  <a:schemeClr val="tx1"/>
                </a:solidFill>
                <a:ea typeface="ＭＳ ゴシック"/>
                <a:cs typeface="Times New Roman"/>
              </a:rPr>
              <a:t>上の</a:t>
            </a:r>
            <a:r>
              <a:rPr lang="ja-JP" altLang="ja-JP" sz="1200" dirty="0" smtClean="0">
                <a:solidFill>
                  <a:schemeClr val="tx1"/>
                </a:solidFill>
                <a:ea typeface="ＭＳ ゴシック"/>
                <a:cs typeface="Times New Roman"/>
              </a:rPr>
              <a:t>留 </a:t>
            </a:r>
            <a:r>
              <a:rPr lang="ja-JP" altLang="ja-JP" sz="1200" dirty="0">
                <a:solidFill>
                  <a:schemeClr val="tx1"/>
                </a:solidFill>
                <a:ea typeface="ＭＳ ゴシック"/>
                <a:cs typeface="Times New Roman"/>
              </a:rPr>
              <a:t>意 </a:t>
            </a:r>
            <a:r>
              <a:rPr lang="ja-JP" altLang="ja-JP" sz="1200" dirty="0" smtClean="0">
                <a:solidFill>
                  <a:schemeClr val="tx1"/>
                </a:solidFill>
                <a:ea typeface="ＭＳ ゴシック"/>
                <a:cs typeface="Times New Roman"/>
              </a:rPr>
              <a:t>点</a:t>
            </a:r>
            <a:r>
              <a:rPr lang="en-US" altLang="ja-JP" sz="1200" dirty="0" smtClean="0">
                <a:solidFill>
                  <a:schemeClr val="tx1"/>
                </a:solidFill>
                <a:ea typeface="ＭＳ ゴシック"/>
                <a:cs typeface="Times New Roman"/>
              </a:rPr>
              <a:t>】</a:t>
            </a:r>
            <a:r>
              <a:rPr lang="ja-JP" altLang="en-US" sz="1200" dirty="0">
                <a:solidFill>
                  <a:prstClr val="black"/>
                </a:solidFill>
              </a:rPr>
              <a:t>（スライド７のみ）</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○知識を競うのではなく、日頃の</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生徒たちの感覚をもとにやり取り</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ができるように配慮する。</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345028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0796" y="577181"/>
            <a:ext cx="4965700" cy="3725863"/>
          </a:xfrm>
        </p:spPr>
      </p:sp>
      <p:sp>
        <p:nvSpPr>
          <p:cNvPr id="3" name="ノート プレースホルダー 2"/>
          <p:cNvSpPr>
            <a:spLocks noGrp="1"/>
          </p:cNvSpPr>
          <p:nvPr>
            <p:ph type="body" idx="1"/>
          </p:nvPr>
        </p:nvSpPr>
        <p:spPr>
          <a:xfrm>
            <a:off x="681039" y="4549479"/>
            <a:ext cx="5445125" cy="4812677"/>
          </a:xfrm>
        </p:spPr>
        <p:txBody>
          <a:bodyPr/>
          <a:lstStyle/>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endParaRPr lang="en-US" altLang="ja-JP" dirty="0" smtClean="0">
              <a:solidFill>
                <a:prstClr val="black"/>
              </a:solidFill>
            </a:endParaRPr>
          </a:p>
          <a:p>
            <a:pPr lvl="0"/>
            <a:endParaRPr lang="en-US" altLang="ja-JP" dirty="0">
              <a:solidFill>
                <a:prstClr val="black"/>
              </a:solidFill>
            </a:endParaRPr>
          </a:p>
          <a:p>
            <a:pPr lvl="0"/>
            <a:r>
              <a:rPr lang="ja-JP" altLang="en-US" dirty="0" smtClean="0">
                <a:solidFill>
                  <a:prstClr val="black"/>
                </a:solidFill>
              </a:rPr>
              <a:t>Ｔ：「正解</a:t>
            </a:r>
            <a:r>
              <a:rPr lang="ja-JP" altLang="en-US" dirty="0">
                <a:solidFill>
                  <a:prstClr val="black"/>
                </a:solidFill>
              </a:rPr>
              <a:t>は</a:t>
            </a:r>
            <a:r>
              <a:rPr lang="ja-JP" altLang="en-US" dirty="0" smtClean="0">
                <a:solidFill>
                  <a:prstClr val="black"/>
                </a:solidFill>
              </a:rPr>
              <a:t>、Ｂの</a:t>
            </a:r>
            <a:r>
              <a:rPr lang="ja-JP" altLang="en-US" dirty="0">
                <a:solidFill>
                  <a:prstClr val="black"/>
                </a:solidFill>
              </a:rPr>
              <a:t>第４６位でした</a:t>
            </a:r>
            <a:r>
              <a:rPr lang="ja-JP" altLang="en-US" dirty="0" smtClean="0">
                <a:solidFill>
                  <a:prstClr val="black"/>
                </a:solidFill>
              </a:rPr>
              <a:t>。では</a:t>
            </a:r>
            <a:r>
              <a:rPr lang="ja-JP" altLang="en-US" dirty="0">
                <a:solidFill>
                  <a:prstClr val="black"/>
                </a:solidFill>
              </a:rPr>
              <a:t>、第４７位は、どこだと思いますか</a:t>
            </a:r>
            <a:r>
              <a:rPr lang="ja-JP" altLang="en-US" dirty="0" smtClean="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沖縄県だと思う</a:t>
            </a:r>
            <a:r>
              <a:rPr lang="ja-JP" altLang="en-US" dirty="0" smtClean="0">
                <a:solidFill>
                  <a:prstClr val="black"/>
                </a:solidFill>
              </a:rPr>
              <a:t>」「</a:t>
            </a:r>
            <a:r>
              <a:rPr lang="ja-JP" altLang="en-US" dirty="0">
                <a:solidFill>
                  <a:prstClr val="black"/>
                </a:solidFill>
              </a:rPr>
              <a:t>香川県」等</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：「第４７位</a:t>
            </a:r>
            <a:r>
              <a:rPr lang="ja-JP" altLang="en-US" dirty="0">
                <a:solidFill>
                  <a:prstClr val="black"/>
                </a:solidFill>
              </a:rPr>
              <a:t>は、香川県です</a:t>
            </a:r>
            <a:r>
              <a:rPr lang="ja-JP" altLang="en-US" dirty="0" smtClean="0">
                <a:solidFill>
                  <a:prstClr val="black"/>
                </a:solidFill>
              </a:rPr>
              <a:t>。</a:t>
            </a:r>
            <a:endParaRPr lang="en-US" altLang="ja-JP" dirty="0">
              <a:solidFill>
                <a:prstClr val="black"/>
              </a:solidFill>
            </a:endParaRPr>
          </a:p>
          <a:p>
            <a:pPr lvl="0"/>
            <a:r>
              <a:rPr lang="ja-JP" altLang="en-US" dirty="0">
                <a:solidFill>
                  <a:prstClr val="black"/>
                </a:solidFill>
              </a:rPr>
              <a:t>　</a:t>
            </a:r>
            <a:r>
              <a:rPr lang="ja-JP" altLang="en-US" dirty="0" smtClean="0">
                <a:solidFill>
                  <a:prstClr val="black"/>
                </a:solidFill>
              </a:rPr>
              <a:t>  </a:t>
            </a:r>
            <a:r>
              <a:rPr lang="ja-JP" altLang="en-US" sz="1050" dirty="0" smtClean="0">
                <a:solidFill>
                  <a:prstClr val="black"/>
                </a:solidFill>
              </a:rPr>
              <a:t>   </a:t>
            </a:r>
            <a:r>
              <a:rPr lang="ja-JP" altLang="en-US" dirty="0" smtClean="0">
                <a:solidFill>
                  <a:prstClr val="black"/>
                </a:solidFill>
              </a:rPr>
              <a:t>実は</a:t>
            </a:r>
            <a:r>
              <a:rPr lang="ja-JP" altLang="en-US" dirty="0">
                <a:solidFill>
                  <a:prstClr val="black"/>
                </a:solidFill>
              </a:rPr>
              <a:t>、皆さんの家の人が子どもの頃は</a:t>
            </a:r>
            <a:r>
              <a:rPr lang="ja-JP" altLang="en-US" dirty="0" smtClean="0">
                <a:solidFill>
                  <a:prstClr val="black"/>
                </a:solidFill>
              </a:rPr>
              <a:t>、</a:t>
            </a:r>
            <a:r>
              <a:rPr lang="en-US" altLang="ja-JP" dirty="0" smtClean="0">
                <a:solidFill>
                  <a:prstClr val="black"/>
                </a:solidFill>
              </a:rPr>
              <a:t>『</a:t>
            </a:r>
            <a:r>
              <a:rPr lang="ja-JP" altLang="en-US" dirty="0" smtClean="0">
                <a:solidFill>
                  <a:prstClr val="black"/>
                </a:solidFill>
              </a:rPr>
              <a:t>大阪府</a:t>
            </a:r>
            <a:r>
              <a:rPr lang="ja-JP" altLang="en-US" dirty="0">
                <a:solidFill>
                  <a:prstClr val="black"/>
                </a:solidFill>
              </a:rPr>
              <a:t>が日本で一番</a:t>
            </a:r>
            <a:r>
              <a:rPr lang="ja-JP" altLang="en-US" dirty="0" smtClean="0">
                <a:solidFill>
                  <a:prstClr val="black"/>
                </a:solidFill>
              </a:rPr>
              <a:t>狭い</a:t>
            </a:r>
            <a:r>
              <a:rPr lang="en-US" altLang="ja-JP" dirty="0" smtClean="0">
                <a:solidFill>
                  <a:prstClr val="black"/>
                </a:solidFill>
              </a:rPr>
              <a:t>』</a:t>
            </a:r>
            <a:r>
              <a:rPr lang="ja-JP" altLang="en-US" dirty="0" smtClean="0">
                <a:solidFill>
                  <a:prstClr val="black"/>
                </a:solidFill>
              </a:rPr>
              <a:t>と習って</a:t>
            </a:r>
            <a:endParaRPr lang="en-US" altLang="ja-JP" dirty="0">
              <a:solidFill>
                <a:prstClr val="black"/>
              </a:solidFill>
            </a:endParaRPr>
          </a:p>
          <a:p>
            <a:pPr lvl="0"/>
            <a:r>
              <a:rPr lang="ja-JP" altLang="en-US" dirty="0" smtClean="0">
                <a:solidFill>
                  <a:prstClr val="black"/>
                </a:solidFill>
              </a:rPr>
              <a:t>      </a:t>
            </a:r>
            <a:r>
              <a:rPr lang="ja-JP" altLang="en-US" sz="1050" dirty="0" smtClean="0">
                <a:solidFill>
                  <a:prstClr val="black"/>
                </a:solidFill>
              </a:rPr>
              <a:t> </a:t>
            </a:r>
            <a:r>
              <a:rPr lang="ja-JP" altLang="en-US" dirty="0" smtClean="0">
                <a:solidFill>
                  <a:prstClr val="black"/>
                </a:solidFill>
              </a:rPr>
              <a:t> いましたが、今では香川県が一番狭くなっています。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その理由の一つとして</a:t>
            </a:r>
            <a:r>
              <a:rPr lang="ja-JP" altLang="en-US" dirty="0">
                <a:solidFill>
                  <a:prstClr val="black"/>
                </a:solidFill>
              </a:rPr>
              <a:t>・・・</a:t>
            </a:r>
            <a:r>
              <a:rPr lang="ja-JP" altLang="en-US" dirty="0" smtClean="0">
                <a:solidFill>
                  <a:prstClr val="black"/>
                </a:solidFill>
              </a:rPr>
              <a:t>この</a:t>
            </a:r>
            <a:r>
              <a:rPr lang="ja-JP" altLang="en-US" dirty="0">
                <a:solidFill>
                  <a:prstClr val="black"/>
                </a:solidFill>
              </a:rPr>
              <a:t>赤で囲まれた</a:t>
            </a:r>
            <a:r>
              <a:rPr lang="ja-JP" altLang="en-US" dirty="0" smtClean="0">
                <a:solidFill>
                  <a:prstClr val="black"/>
                </a:solidFill>
              </a:rPr>
              <a:t>ところを見てください。</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これは</a:t>
            </a:r>
            <a:r>
              <a:rPr lang="ja-JP" altLang="en-US" dirty="0">
                <a:solidFill>
                  <a:prstClr val="black"/>
                </a:solidFill>
              </a:rPr>
              <a:t>、何</a:t>
            </a:r>
            <a:r>
              <a:rPr lang="ja-JP" altLang="en-US" dirty="0" smtClean="0">
                <a:solidFill>
                  <a:prstClr val="black"/>
                </a:solidFill>
              </a:rPr>
              <a:t>で  しょう？</a:t>
            </a:r>
            <a:r>
              <a:rPr lang="ja-JP" altLang="en-US" dirty="0">
                <a:solidFill>
                  <a:prstClr val="black"/>
                </a:solidFill>
              </a:rPr>
              <a:t>」</a:t>
            </a:r>
            <a:endParaRPr lang="en-US" altLang="ja-JP" dirty="0">
              <a:solidFill>
                <a:prstClr val="black"/>
              </a:solidFill>
            </a:endParaRPr>
          </a:p>
          <a:p>
            <a:pPr lvl="0"/>
            <a:endParaRPr lang="en-US" altLang="ja-JP" dirty="0">
              <a:solidFill>
                <a:prstClr val="black"/>
              </a:solidFill>
            </a:endParaRPr>
          </a:p>
          <a:p>
            <a:pPr lvl="0"/>
            <a:r>
              <a:rPr lang="en-US" altLang="ja-JP" dirty="0" smtClean="0">
                <a:solidFill>
                  <a:prstClr val="black"/>
                </a:solidFill>
              </a:rPr>
              <a:t>※</a:t>
            </a:r>
            <a:r>
              <a:rPr lang="ja-JP" altLang="en-US" dirty="0" smtClean="0">
                <a:solidFill>
                  <a:prstClr val="black"/>
                </a:solidFill>
              </a:rPr>
              <a:t>生徒</a:t>
            </a:r>
            <a:r>
              <a:rPr lang="ja-JP" altLang="en-US" dirty="0">
                <a:solidFill>
                  <a:prstClr val="black"/>
                </a:solidFill>
              </a:rPr>
              <a:t>の発言例</a:t>
            </a:r>
            <a:endParaRPr lang="en-US" altLang="ja-JP" dirty="0">
              <a:solidFill>
                <a:prstClr val="black"/>
              </a:solidFill>
            </a:endParaRPr>
          </a:p>
          <a:p>
            <a:pPr lvl="0"/>
            <a:r>
              <a:rPr lang="ja-JP" altLang="en-US" dirty="0" smtClean="0">
                <a:solidFill>
                  <a:prstClr val="black"/>
                </a:solidFill>
              </a:rPr>
              <a:t>       「</a:t>
            </a:r>
            <a:r>
              <a:rPr lang="ja-JP" altLang="en-US" dirty="0">
                <a:solidFill>
                  <a:prstClr val="black"/>
                </a:solidFill>
              </a:rPr>
              <a:t>関空</a:t>
            </a:r>
            <a:r>
              <a:rPr lang="ja-JP" altLang="en-US" dirty="0" smtClean="0">
                <a:solidFill>
                  <a:prstClr val="black"/>
                </a:solidFill>
              </a:rPr>
              <a:t>」「</a:t>
            </a:r>
            <a:r>
              <a:rPr lang="ja-JP" altLang="en-US" dirty="0">
                <a:solidFill>
                  <a:prstClr val="black"/>
                </a:solidFill>
              </a:rPr>
              <a:t>関西国際空港」等</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Ｔ</a:t>
            </a:r>
            <a:r>
              <a:rPr lang="ja-JP" altLang="en-US" dirty="0" smtClean="0">
                <a:solidFill>
                  <a:prstClr val="black"/>
                </a:solidFill>
              </a:rPr>
              <a:t>：「そう</a:t>
            </a:r>
            <a:r>
              <a:rPr lang="ja-JP" altLang="en-US" dirty="0">
                <a:solidFill>
                  <a:prstClr val="black"/>
                </a:solidFill>
              </a:rPr>
              <a:t>ですね。この関西国際空港ができたこともあり、大阪府は今では</a:t>
            </a:r>
            <a:r>
              <a:rPr lang="ja-JP" altLang="en-US" dirty="0" smtClean="0">
                <a:solidFill>
                  <a:prstClr val="black"/>
                </a:solidFill>
              </a:rPr>
              <a:t>香川県</a:t>
            </a:r>
            <a:endParaRPr lang="en-US" altLang="ja-JP" dirty="0" smtClean="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より広く</a:t>
            </a:r>
            <a:r>
              <a:rPr lang="ja-JP" altLang="en-US" dirty="0">
                <a:solidFill>
                  <a:prstClr val="black"/>
                </a:solidFill>
              </a:rPr>
              <a:t>なり、もう逆転することはないと言われています。</a:t>
            </a:r>
            <a:endParaRPr lang="en-US" altLang="ja-JP" dirty="0">
              <a:solidFill>
                <a:prstClr val="black"/>
              </a:solidFill>
            </a:endParaRPr>
          </a:p>
          <a:p>
            <a:pPr lvl="0"/>
            <a:r>
              <a:rPr lang="en-US" altLang="ja-JP" dirty="0">
                <a:solidFill>
                  <a:prstClr val="black"/>
                </a:solidFill>
              </a:rPr>
              <a:t> </a:t>
            </a:r>
            <a:r>
              <a:rPr lang="en-US" altLang="ja-JP" dirty="0" smtClean="0">
                <a:solidFill>
                  <a:prstClr val="black"/>
                </a:solidFill>
              </a:rPr>
              <a:t>      </a:t>
            </a:r>
            <a:r>
              <a:rPr lang="ja-JP" altLang="en-US" dirty="0" smtClean="0">
                <a:solidFill>
                  <a:prstClr val="black"/>
                </a:solidFill>
              </a:rPr>
              <a:t>ちなみ</a:t>
            </a:r>
            <a:r>
              <a:rPr lang="ja-JP" altLang="en-US" dirty="0">
                <a:solidFill>
                  <a:prstClr val="black"/>
                </a:solidFill>
              </a:rPr>
              <a:t>に、大阪府の面積は、１</a:t>
            </a:r>
            <a:r>
              <a:rPr lang="en-US" altLang="ja-JP" dirty="0">
                <a:solidFill>
                  <a:prstClr val="black"/>
                </a:solidFill>
              </a:rPr>
              <a:t>,</a:t>
            </a:r>
            <a:r>
              <a:rPr lang="ja-JP" altLang="en-US" dirty="0">
                <a:solidFill>
                  <a:prstClr val="black"/>
                </a:solidFill>
              </a:rPr>
              <a:t>９００</a:t>
            </a:r>
            <a:r>
              <a:rPr lang="ja-JP" altLang="en-US" dirty="0">
                <a:solidFill>
                  <a:prstClr val="black"/>
                </a:solidFill>
                <a:latin typeface="ＭＳ Ｐゴシック"/>
              </a:rPr>
              <a:t>㎢あまりとなっています</a:t>
            </a:r>
            <a:r>
              <a:rPr lang="ja-JP" altLang="en-US" dirty="0" smtClean="0">
                <a:solidFill>
                  <a:prstClr val="black"/>
                </a:solidFill>
                <a:latin typeface="ＭＳ Ｐゴシック"/>
              </a:rPr>
              <a:t>。」</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3566FCB-CB11-45F2-A6FC-2C7E5383A4D9}" type="slidenum">
              <a:rPr lang="ja-JP" altLang="en-US" smtClean="0">
                <a:solidFill>
                  <a:prstClr val="black"/>
                </a:solidFill>
              </a:rPr>
              <a:pPr/>
              <a:t>8</a:t>
            </a:fld>
            <a:endParaRPr lang="ja-JP" altLang="en-US">
              <a:solidFill>
                <a:prstClr val="black"/>
              </a:solidFill>
            </a:endParaRPr>
          </a:p>
        </p:txBody>
      </p:sp>
      <p:sp>
        <p:nvSpPr>
          <p:cNvPr id="5" name="正方形/長方形 4"/>
          <p:cNvSpPr/>
          <p:nvPr/>
        </p:nvSpPr>
        <p:spPr>
          <a:xfrm>
            <a:off x="685411" y="4393605"/>
            <a:ext cx="5526500" cy="803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prstClr val="black"/>
                </a:solidFill>
              </a:rPr>
              <a:t>［</a:t>
            </a:r>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a:solidFill>
                  <a:schemeClr val="tx1"/>
                </a:solidFill>
                <a:latin typeface="ＭＳ ゴシック" panose="020B0609070205080204" pitchFamily="49" charset="-128"/>
                <a:ea typeface="ＭＳ ゴシック" panose="020B0609070205080204" pitchFamily="49" charset="-128"/>
                <a:cs typeface="Times New Roman"/>
              </a:rPr>
              <a:t>8</a:t>
            </a:r>
            <a:r>
              <a:rPr lang="ja-JP" altLang="en-US" sz="1200" dirty="0" smtClean="0">
                <a:solidFill>
                  <a:schemeClr val="tx1"/>
                </a:solidFill>
                <a:ea typeface="ＭＳ ゴシック"/>
                <a:cs typeface="Times New Roman"/>
              </a:rPr>
              <a:t>のみで </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1</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686999" y="5317424"/>
            <a:ext cx="2700300" cy="6603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rPr>
              <a:t>【</a:t>
            </a:r>
            <a:r>
              <a:rPr lang="ja-JP" altLang="en-US" sz="1200" dirty="0">
                <a:solidFill>
                  <a:prstClr val="black"/>
                </a:solidFill>
              </a:rPr>
              <a:t>生徒 の学習活動</a:t>
            </a: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8</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en-US" altLang="ja-JP"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a:t>
            </a:r>
            <a:r>
              <a:rPr lang="ja-JP" altLang="en-US" sz="1200" dirty="0" smtClean="0">
                <a:solidFill>
                  <a:prstClr val="black"/>
                </a:solidFill>
                <a:ea typeface="ＭＳ ゴシック"/>
                <a:cs typeface="Times New Roman"/>
              </a:rPr>
              <a:t>香川県との比較等を通じて</a:t>
            </a:r>
            <a:endParaRPr lang="en-US" altLang="ja-JP" sz="1200" dirty="0" smtClean="0">
              <a:solidFill>
                <a:prstClr val="black"/>
              </a:solidFill>
              <a:ea typeface="ＭＳ ゴシック"/>
              <a:cs typeface="Times New Roman"/>
            </a:endParaRPr>
          </a:p>
          <a:p>
            <a:pPr algn="just">
              <a:spcAft>
                <a:spcPts val="0"/>
              </a:spcAft>
            </a:pPr>
            <a:r>
              <a:rPr lang="en-US" altLang="ja-JP" sz="1200" dirty="0">
                <a:solidFill>
                  <a:prstClr val="black"/>
                </a:solidFill>
                <a:ea typeface="ＭＳ ゴシック"/>
                <a:cs typeface="Times New Roman"/>
              </a:rPr>
              <a:t> </a:t>
            </a:r>
            <a:r>
              <a:rPr lang="en-US" altLang="ja-JP" sz="1200" dirty="0" smtClean="0">
                <a:solidFill>
                  <a:prstClr val="black"/>
                </a:solidFill>
                <a:ea typeface="ＭＳ ゴシック"/>
                <a:cs typeface="Times New Roman"/>
              </a:rPr>
              <a:t>      </a:t>
            </a:r>
            <a:r>
              <a:rPr lang="ja-JP" altLang="en-US" sz="1200" dirty="0" smtClean="0">
                <a:solidFill>
                  <a:prstClr val="black"/>
                </a:solidFill>
                <a:ea typeface="ＭＳ ゴシック"/>
                <a:cs typeface="Times New Roman"/>
              </a:rPr>
              <a:t>大阪府の面積を学ぶ。</a:t>
            </a:r>
            <a:endParaRPr lang="en-US" altLang="ja-JP" sz="1200" dirty="0" smtClean="0">
              <a:solidFill>
                <a:prstClr val="black"/>
              </a:solidFill>
              <a:ea typeface="ＭＳ ゴシック"/>
              <a:cs typeface="Times New Roman"/>
            </a:endParaRPr>
          </a:p>
        </p:txBody>
      </p:sp>
      <p:sp>
        <p:nvSpPr>
          <p:cNvPr id="7" name="正方形/長方形 6"/>
          <p:cNvSpPr/>
          <p:nvPr/>
        </p:nvSpPr>
        <p:spPr>
          <a:xfrm>
            <a:off x="3420528" y="5317598"/>
            <a:ext cx="2791383" cy="660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8</a:t>
            </a:r>
            <a:r>
              <a:rPr lang="ja-JP" altLang="en-US" sz="1200" dirty="0" smtClean="0">
                <a:solidFill>
                  <a:prstClr val="black"/>
                </a:solidFill>
              </a:rPr>
              <a:t>のみ</a:t>
            </a:r>
            <a:r>
              <a:rPr lang="ja-JP" altLang="en-US" sz="1200" dirty="0">
                <a:solidFill>
                  <a:prstClr val="black"/>
                </a:solidFill>
              </a:rPr>
              <a:t>）</a:t>
            </a:r>
            <a:endParaRPr lang="en-US" altLang="ja-JP" sz="1200" dirty="0">
              <a:solidFill>
                <a:prstClr val="black"/>
              </a:solidFill>
              <a:ea typeface="ＭＳ ゴシック"/>
              <a:cs typeface="Times New Roman"/>
            </a:endParaRPr>
          </a:p>
          <a:p>
            <a:pPr algn="just">
              <a:spcAft>
                <a:spcPts val="0"/>
              </a:spcAft>
            </a:pPr>
            <a:r>
              <a:rPr lang="ja-JP" altLang="en-US" sz="1200" kern="100" dirty="0" smtClean="0">
                <a:solidFill>
                  <a:schemeClr val="tx1"/>
                </a:solidFill>
                <a:latin typeface="Century"/>
                <a:ea typeface="ＭＳ ゴシック"/>
                <a:cs typeface="Times New Roman"/>
              </a:rPr>
              <a:t>○</a:t>
            </a:r>
            <a:r>
              <a:rPr lang="ja-JP" altLang="en-US" sz="1200" kern="100" dirty="0">
                <a:solidFill>
                  <a:schemeClr val="tx1"/>
                </a:solidFill>
                <a:latin typeface="Century"/>
                <a:ea typeface="ＭＳ ゴシック"/>
                <a:cs typeface="Times New Roman"/>
              </a:rPr>
              <a:t>香川県と</a:t>
            </a:r>
            <a:r>
              <a:rPr lang="ja-JP" altLang="en-US" sz="1200" kern="100" dirty="0" smtClean="0">
                <a:solidFill>
                  <a:schemeClr val="tx1"/>
                </a:solidFill>
                <a:latin typeface="Century"/>
                <a:ea typeface="ＭＳ ゴシック"/>
                <a:cs typeface="Times New Roman"/>
              </a:rPr>
              <a:t>の比較、関西国際空港等</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r>
              <a:rPr lang="ja-JP" altLang="en-US" sz="1200" kern="100" dirty="0" smtClean="0">
                <a:solidFill>
                  <a:schemeClr val="tx1"/>
                </a:solidFill>
                <a:latin typeface="Century"/>
                <a:ea typeface="ＭＳ ゴシック"/>
                <a:cs typeface="Times New Roman"/>
              </a:rPr>
              <a:t>の埋立地に言及する。</a:t>
            </a: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347014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1632" y="4609629"/>
            <a:ext cx="5445125" cy="4248472"/>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smtClean="0"/>
          </a:p>
          <a:p>
            <a:endParaRPr lang="en-US" altLang="ja-JP" dirty="0"/>
          </a:p>
          <a:p>
            <a:endParaRPr lang="en-US" altLang="ja-JP" dirty="0"/>
          </a:p>
          <a:p>
            <a:endParaRPr lang="en-US" altLang="ja-JP" dirty="0" smtClean="0">
              <a:solidFill>
                <a:prstClr val="black"/>
              </a:solidFill>
            </a:endParaRPr>
          </a:p>
          <a:p>
            <a:r>
              <a:rPr lang="ja-JP" altLang="en-US" dirty="0" smtClean="0">
                <a:solidFill>
                  <a:prstClr val="black"/>
                </a:solidFill>
              </a:rPr>
              <a:t>Ｔ</a:t>
            </a:r>
            <a:r>
              <a:rPr lang="ja-JP" altLang="en-US" dirty="0">
                <a:solidFill>
                  <a:prstClr val="black"/>
                </a:solidFill>
              </a:rPr>
              <a:t>：</a:t>
            </a:r>
            <a:r>
              <a:rPr lang="ja-JP" altLang="en-US" dirty="0" smtClean="0">
                <a:solidFill>
                  <a:prstClr val="black"/>
                </a:solidFill>
              </a:rPr>
              <a:t>「</a:t>
            </a:r>
            <a:r>
              <a:rPr kumimoji="1" lang="ja-JP" altLang="en-US" dirty="0" smtClean="0"/>
              <a:t>では、</a:t>
            </a:r>
            <a:r>
              <a:rPr kumimoji="1" lang="en-US" altLang="ja-JP" dirty="0" smtClean="0"/>
              <a:t>『</a:t>
            </a:r>
            <a:r>
              <a:rPr kumimoji="1" lang="ja-JP" altLang="en-US" dirty="0" smtClean="0"/>
              <a:t>おおさかクイズ：その２</a:t>
            </a:r>
            <a:r>
              <a:rPr kumimoji="1" lang="en-US" altLang="ja-JP" dirty="0" smtClean="0"/>
              <a:t>』</a:t>
            </a:r>
            <a:r>
              <a:rPr kumimoji="1" lang="ja-JP" altLang="en-US" dirty="0" smtClean="0"/>
              <a:t>です。</a:t>
            </a:r>
            <a:endParaRPr kumimoji="1" lang="en-US" altLang="ja-JP" dirty="0" smtClean="0"/>
          </a:p>
          <a:p>
            <a:r>
              <a:rPr lang="en-US" altLang="ja-JP" dirty="0"/>
              <a:t> </a:t>
            </a:r>
            <a:r>
              <a:rPr lang="en-US" altLang="ja-JP" dirty="0" smtClean="0"/>
              <a:t>      </a:t>
            </a:r>
            <a:r>
              <a:rPr kumimoji="1" lang="ja-JP" altLang="en-US" dirty="0" smtClean="0"/>
              <a:t>大阪府の人口の多さは、全国４７都道府県のうち、第何位でしょうか？」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3566FCB-CB11-45F2-A6FC-2C7E5383A4D9}" type="slidenum">
              <a:rPr kumimoji="1" lang="ja-JP" altLang="en-US" smtClean="0"/>
              <a:t>9</a:t>
            </a:fld>
            <a:endParaRPr kumimoji="1" lang="ja-JP" altLang="en-US"/>
          </a:p>
        </p:txBody>
      </p:sp>
      <p:sp>
        <p:nvSpPr>
          <p:cNvPr id="5" name="正方形/長方形 4"/>
          <p:cNvSpPr/>
          <p:nvPr/>
        </p:nvSpPr>
        <p:spPr>
          <a:xfrm>
            <a:off x="709077" y="4753645"/>
            <a:ext cx="5646850" cy="911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rPr>
              <a:t>［スライド</a:t>
            </a:r>
            <a:r>
              <a:rPr lang="en-US" altLang="ja-JP" sz="1200" dirty="0">
                <a:solidFill>
                  <a:prstClr val="black"/>
                </a:solidFill>
                <a:latin typeface="ＭＳ ゴシック" panose="020B0609070205080204" pitchFamily="49" charset="-128"/>
                <a:ea typeface="ＭＳ ゴシック" panose="020B0609070205080204" pitchFamily="49" charset="-128"/>
              </a:rPr>
              <a:t>6</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19</a:t>
            </a:r>
            <a:r>
              <a:rPr lang="ja-JP" altLang="en-US" sz="1200" dirty="0">
                <a:solidFill>
                  <a:prstClr val="black"/>
                </a:solidFill>
              </a:rPr>
              <a:t>］（</a:t>
            </a:r>
            <a:r>
              <a:rPr lang="en-US" altLang="ja-JP" sz="1200" dirty="0">
                <a:solidFill>
                  <a:prstClr val="black"/>
                </a:solidFill>
                <a:latin typeface="ＭＳ ゴシック" panose="020B0609070205080204" pitchFamily="49" charset="-128"/>
                <a:ea typeface="ＭＳ ゴシック" panose="020B0609070205080204" pitchFamily="49" charset="-128"/>
              </a:rPr>
              <a:t>12</a:t>
            </a:r>
            <a:r>
              <a:rPr lang="ja-JP" altLang="en-US" sz="1200" dirty="0">
                <a:solidFill>
                  <a:prstClr val="black"/>
                </a:solidFill>
              </a:rPr>
              <a:t>分</a:t>
            </a:r>
            <a:r>
              <a:rPr lang="ja-JP" altLang="en-US" sz="1200" dirty="0" smtClean="0">
                <a:solidFill>
                  <a:prstClr val="black"/>
                </a:solidFill>
              </a:rPr>
              <a:t>）</a:t>
            </a:r>
            <a:endParaRPr lang="en-US" altLang="ja-JP" sz="1200" dirty="0" smtClean="0">
              <a:solidFill>
                <a:prstClr val="black"/>
              </a:solidFill>
            </a:endParaRPr>
          </a:p>
          <a:p>
            <a:pPr lvl="0"/>
            <a:r>
              <a:rPr lang="ja-JP" altLang="en-US" sz="1200" dirty="0">
                <a:solidFill>
                  <a:prstClr val="black"/>
                </a:solidFill>
              </a:rPr>
              <a:t>３．</a:t>
            </a:r>
            <a:r>
              <a:rPr lang="ja-JP" altLang="en-US" sz="1200" kern="100" dirty="0">
                <a:solidFill>
                  <a:prstClr val="black"/>
                </a:solidFill>
                <a:latin typeface="Century"/>
                <a:ea typeface="ＭＳ ゴシック"/>
                <a:cs typeface="Times New Roman"/>
              </a:rPr>
              <a:t>基本的な公的データをもとに、大阪府の概要（面積・人口・人口密度）に</a:t>
            </a:r>
            <a:endParaRPr lang="en-US" altLang="ja-JP" sz="1200" kern="100" dirty="0">
              <a:solidFill>
                <a:prstClr val="black"/>
              </a:solidFill>
              <a:latin typeface="Century"/>
              <a:ea typeface="ＭＳ ゴシック"/>
              <a:cs typeface="Times New Roman"/>
            </a:endParaRPr>
          </a:p>
          <a:p>
            <a:pPr lvl="0"/>
            <a:r>
              <a:rPr lang="ja-JP" altLang="en-US" sz="1200" kern="100" dirty="0">
                <a:solidFill>
                  <a:prstClr val="black"/>
                </a:solidFill>
                <a:latin typeface="Century"/>
                <a:ea typeface="ＭＳ ゴシック"/>
                <a:cs typeface="Times New Roman"/>
              </a:rPr>
              <a:t> ついて学ぶ</a:t>
            </a:r>
            <a:r>
              <a:rPr lang="ja-JP" altLang="en-US" sz="1200" kern="100" dirty="0" smtClean="0">
                <a:solidFill>
                  <a:prstClr val="black"/>
                </a:solidFill>
                <a:latin typeface="Century"/>
                <a:ea typeface="ＭＳ ゴシック"/>
                <a:cs typeface="Times New Roman"/>
              </a:rPr>
              <a:t>。</a:t>
            </a:r>
            <a:endParaRPr lang="en-US" altLang="ja-JP" sz="1200" dirty="0" smtClean="0">
              <a:solidFill>
                <a:schemeClr val="tx1"/>
              </a:solidFill>
              <a:ea typeface="ＭＳ ゴシック"/>
              <a:cs typeface="Times New Roman"/>
            </a:endParaRPr>
          </a:p>
          <a:p>
            <a:pPr lvl="0"/>
            <a:r>
              <a:rPr lang="ja-JP" altLang="en-US" sz="1200" dirty="0">
                <a:solidFill>
                  <a:schemeClr val="tx1"/>
                </a:solidFill>
                <a:ea typeface="ＭＳ ゴシック"/>
                <a:cs typeface="Times New Roman"/>
              </a:rPr>
              <a:t>　</a:t>
            </a:r>
            <a:r>
              <a:rPr lang="ja-JP" altLang="en-US" sz="1200" dirty="0" smtClean="0">
                <a:solidFill>
                  <a:schemeClr val="tx1"/>
                </a:solidFill>
                <a:ea typeface="ＭＳ ゴシック"/>
                <a:cs typeface="Times New Roman"/>
              </a:rPr>
              <a:t> （スライド</a:t>
            </a:r>
            <a:r>
              <a:rPr lang="en-US" altLang="ja-JP" sz="1200" dirty="0">
                <a:solidFill>
                  <a:schemeClr val="tx1"/>
                </a:solidFill>
                <a:latin typeface="ＭＳ ゴシック" panose="020B0609070205080204" pitchFamily="49" charset="-128"/>
                <a:ea typeface="ＭＳ ゴシック" panose="020B0609070205080204" pitchFamily="49" charset="-128"/>
                <a:cs typeface="Times New Roman"/>
              </a:rPr>
              <a:t>9</a:t>
            </a:r>
            <a:r>
              <a:rPr lang="ja-JP" altLang="en-US" sz="1200" dirty="0" smtClean="0">
                <a:solidFill>
                  <a:schemeClr val="tx1"/>
                </a:solidFill>
                <a:ea typeface="ＭＳ ゴシック"/>
                <a:cs typeface="Times New Roman"/>
              </a:rPr>
              <a:t>のみで</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a:rPr>
              <a:t>0.5</a:t>
            </a:r>
            <a:r>
              <a:rPr lang="ja-JP" altLang="en-US" sz="1200" dirty="0" smtClean="0">
                <a:solidFill>
                  <a:schemeClr val="tx1"/>
                </a:solidFill>
                <a:ea typeface="ＭＳ ゴシック"/>
                <a:cs typeface="Times New Roman"/>
              </a:rPr>
              <a:t>分）</a:t>
            </a:r>
            <a:endParaRPr lang="en-US" altLang="ja-JP" sz="1200" dirty="0" smtClean="0">
              <a:solidFill>
                <a:schemeClr val="tx1"/>
              </a:solidFill>
            </a:endParaRPr>
          </a:p>
        </p:txBody>
      </p:sp>
      <p:sp>
        <p:nvSpPr>
          <p:cNvPr id="6" name="正方形/長方形 5"/>
          <p:cNvSpPr/>
          <p:nvPr/>
        </p:nvSpPr>
        <p:spPr>
          <a:xfrm>
            <a:off x="709077" y="5785515"/>
            <a:ext cx="2701888" cy="816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smtClean="0">
                <a:solidFill>
                  <a:schemeClr val="tx1"/>
                </a:solidFill>
              </a:rPr>
              <a:t>【</a:t>
            </a:r>
            <a:r>
              <a:rPr lang="ja-JP" altLang="en-US" sz="1200" dirty="0" smtClean="0">
                <a:solidFill>
                  <a:schemeClr val="tx1"/>
                </a:solidFill>
              </a:rPr>
              <a:t>生徒 の学習活動</a:t>
            </a:r>
            <a:r>
              <a:rPr lang="en-US" altLang="ja-JP" sz="1200" dirty="0" smtClean="0">
                <a:solidFill>
                  <a:schemeClr val="tx1"/>
                </a:solidFill>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9</a:t>
            </a:r>
            <a:r>
              <a:rPr lang="ja-JP" altLang="en-US" sz="1200" dirty="0" smtClean="0">
                <a:solidFill>
                  <a:prstClr val="black"/>
                </a:solidFill>
              </a:rPr>
              <a:t>のみ）</a:t>
            </a:r>
            <a:endParaRPr lang="en-US" altLang="ja-JP" sz="1200" dirty="0" smtClean="0">
              <a:solidFill>
                <a:schemeClr val="tx1"/>
              </a:solidFill>
              <a:ea typeface="ＭＳ ゴシック"/>
              <a:cs typeface="Times New Roman"/>
            </a:endParaRPr>
          </a:p>
          <a:p>
            <a:pPr lvl="0" algn="just"/>
            <a:r>
              <a:rPr lang="ja-JP" altLang="en-US" sz="1200" dirty="0" smtClean="0">
                <a:solidFill>
                  <a:prstClr val="black"/>
                </a:solidFill>
                <a:ea typeface="ＭＳ ゴシック"/>
                <a:cs typeface="Times New Roman"/>
              </a:rPr>
              <a:t>  ・</a:t>
            </a:r>
            <a:r>
              <a:rPr lang="ja-JP" altLang="en-US" sz="1200" dirty="0" smtClean="0">
                <a:solidFill>
                  <a:prstClr val="black"/>
                </a:solidFill>
              </a:rPr>
              <a:t>大阪府</a:t>
            </a:r>
            <a:r>
              <a:rPr lang="ja-JP" altLang="en-US" sz="1200" dirty="0">
                <a:solidFill>
                  <a:prstClr val="black"/>
                </a:solidFill>
              </a:rPr>
              <a:t>の特徴のうち、</a:t>
            </a:r>
            <a:endParaRPr lang="en-US" altLang="ja-JP" sz="1200" dirty="0">
              <a:solidFill>
                <a:prstClr val="black"/>
              </a:solidFill>
            </a:endParaRPr>
          </a:p>
          <a:p>
            <a:pPr lvl="0" algn="just"/>
            <a:r>
              <a:rPr lang="ja-JP" altLang="en-US" sz="1200" dirty="0">
                <a:solidFill>
                  <a:prstClr val="black"/>
                </a:solidFill>
                <a:ea typeface="ＭＳ ゴシック"/>
                <a:cs typeface="Times New Roman"/>
              </a:rPr>
              <a:t>　</a:t>
            </a:r>
            <a:r>
              <a:rPr lang="ja-JP" altLang="en-US" sz="1200" dirty="0" smtClean="0">
                <a:solidFill>
                  <a:prstClr val="black"/>
                </a:solidFill>
                <a:ea typeface="ＭＳ ゴシック"/>
                <a:cs typeface="Times New Roman"/>
              </a:rPr>
              <a:t>②</a:t>
            </a:r>
            <a:r>
              <a:rPr lang="ja-JP" altLang="en-US" sz="1200" dirty="0">
                <a:solidFill>
                  <a:prstClr val="black"/>
                </a:solidFill>
                <a:ea typeface="ＭＳ ゴシック"/>
                <a:cs typeface="Times New Roman"/>
              </a:rPr>
              <a:t>人口</a:t>
            </a:r>
            <a:r>
              <a:rPr lang="ja-JP" altLang="en-US" sz="1200" dirty="0" smtClean="0">
                <a:solidFill>
                  <a:prstClr val="black"/>
                </a:solidFill>
                <a:ea typeface="ＭＳ ゴシック"/>
                <a:cs typeface="Times New Roman"/>
              </a:rPr>
              <a:t>の多さは</a:t>
            </a:r>
            <a:r>
              <a:rPr lang="ja-JP" altLang="en-US" sz="1200" dirty="0">
                <a:solidFill>
                  <a:prstClr val="black"/>
                </a:solidFill>
                <a:ea typeface="ＭＳ ゴシック"/>
                <a:cs typeface="Times New Roman"/>
              </a:rPr>
              <a:t>全国第何位か、</a:t>
            </a:r>
            <a:endParaRPr lang="en-US" altLang="ja-JP" sz="1200" dirty="0">
              <a:solidFill>
                <a:prstClr val="black"/>
              </a:solidFill>
              <a:ea typeface="ＭＳ ゴシック"/>
              <a:cs typeface="Times New Roman"/>
            </a:endParaRPr>
          </a:p>
          <a:p>
            <a:pPr lvl="0" algn="just"/>
            <a:r>
              <a:rPr lang="en-US" altLang="ja-JP" sz="1200" dirty="0">
                <a:solidFill>
                  <a:prstClr val="black"/>
                </a:solidFill>
                <a:ea typeface="ＭＳ ゴシック"/>
                <a:cs typeface="Times New Roman"/>
              </a:rPr>
              <a:t>         </a:t>
            </a:r>
            <a:r>
              <a:rPr lang="ja-JP" altLang="en-US" sz="1200" dirty="0">
                <a:solidFill>
                  <a:prstClr val="black"/>
                </a:solidFill>
                <a:ea typeface="ＭＳ ゴシック"/>
                <a:cs typeface="Times New Roman"/>
              </a:rPr>
              <a:t>予想する。</a:t>
            </a:r>
            <a:endParaRPr lang="en-US" altLang="ja-JP" sz="1200" dirty="0" smtClean="0">
              <a:solidFill>
                <a:prstClr val="black"/>
              </a:solidFill>
              <a:ea typeface="ＭＳ ゴシック"/>
              <a:cs typeface="Times New Roman"/>
            </a:endParaRPr>
          </a:p>
        </p:txBody>
      </p:sp>
      <p:sp>
        <p:nvSpPr>
          <p:cNvPr id="7" name="正方形/長方形 6"/>
          <p:cNvSpPr/>
          <p:nvPr/>
        </p:nvSpPr>
        <p:spPr>
          <a:xfrm>
            <a:off x="3444194" y="5785689"/>
            <a:ext cx="2911733" cy="81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ja-JP" sz="1200" dirty="0">
                <a:solidFill>
                  <a:prstClr val="black"/>
                </a:solidFill>
                <a:ea typeface="ＭＳ ゴシック"/>
                <a:cs typeface="Times New Roman"/>
              </a:rPr>
              <a:t>【</a:t>
            </a:r>
            <a:r>
              <a:rPr lang="ja-JP" altLang="ja-JP" sz="1200" dirty="0">
                <a:solidFill>
                  <a:prstClr val="black"/>
                </a:solidFill>
                <a:ea typeface="ＭＳ ゴシック"/>
                <a:cs typeface="Times New Roman"/>
              </a:rPr>
              <a:t>指 導 </a:t>
            </a:r>
            <a:r>
              <a:rPr lang="ja-JP" altLang="en-US" sz="1200" dirty="0">
                <a:solidFill>
                  <a:prstClr val="black"/>
                </a:solidFill>
                <a:ea typeface="ＭＳ ゴシック"/>
                <a:cs typeface="Times New Roman"/>
              </a:rPr>
              <a:t>上の</a:t>
            </a:r>
            <a:r>
              <a:rPr lang="ja-JP" altLang="ja-JP" sz="1200" dirty="0">
                <a:solidFill>
                  <a:prstClr val="black"/>
                </a:solidFill>
                <a:ea typeface="ＭＳ ゴシック"/>
                <a:cs typeface="Times New Roman"/>
              </a:rPr>
              <a:t>留 意 点</a:t>
            </a:r>
            <a:r>
              <a:rPr lang="en-US" altLang="ja-JP" sz="1200" dirty="0">
                <a:solidFill>
                  <a:prstClr val="black"/>
                </a:solidFill>
                <a:ea typeface="ＭＳ ゴシック"/>
                <a:cs typeface="Times New Roman"/>
              </a:rPr>
              <a:t>】</a:t>
            </a:r>
            <a:r>
              <a:rPr lang="ja-JP" altLang="en-US" sz="1200" dirty="0">
                <a:solidFill>
                  <a:prstClr val="black"/>
                </a:solidFill>
              </a:rPr>
              <a:t>（</a:t>
            </a:r>
            <a:r>
              <a:rPr lang="ja-JP" altLang="en-US" sz="1200" dirty="0" smtClean="0">
                <a:solidFill>
                  <a:prstClr val="black"/>
                </a:solidFill>
              </a:rPr>
              <a:t>スライド</a:t>
            </a:r>
            <a:r>
              <a:rPr lang="en-US" altLang="ja-JP" sz="1200" dirty="0" smtClean="0">
                <a:solidFill>
                  <a:prstClr val="black"/>
                </a:solidFill>
                <a:latin typeface="ＭＳ ゴシック" panose="020B0609070205080204" pitchFamily="49" charset="-128"/>
                <a:ea typeface="ＭＳ ゴシック" panose="020B0609070205080204" pitchFamily="49" charset="-128"/>
              </a:rPr>
              <a:t>9</a:t>
            </a:r>
            <a:r>
              <a:rPr lang="ja-JP" altLang="en-US" sz="1200" dirty="0" smtClean="0">
                <a:solidFill>
                  <a:prstClr val="black"/>
                </a:solidFill>
              </a:rPr>
              <a:t>のみ）</a:t>
            </a:r>
            <a:endParaRPr lang="en-US" altLang="ja-JP" sz="1200" kern="100" dirty="0" smtClean="0">
              <a:solidFill>
                <a:schemeClr val="tx1"/>
              </a:solidFill>
              <a:latin typeface="Century"/>
              <a:ea typeface="ＭＳ ゴシック"/>
              <a:cs typeface="Times New Roman"/>
            </a:endParaRPr>
          </a:p>
          <a:p>
            <a:pPr lvl="0" algn="just"/>
            <a:r>
              <a:rPr lang="ja-JP" altLang="en-US" sz="1200" kern="100" dirty="0" smtClean="0">
                <a:solidFill>
                  <a:schemeClr val="tx1"/>
                </a:solidFill>
                <a:latin typeface="Century"/>
                <a:ea typeface="ＭＳ ゴシック"/>
                <a:cs typeface="Times New Roman"/>
              </a:rPr>
              <a:t>○</a:t>
            </a:r>
            <a:r>
              <a:rPr lang="ja-JP" altLang="en-US" sz="1200" kern="100" dirty="0">
                <a:solidFill>
                  <a:prstClr val="black"/>
                </a:solidFill>
                <a:latin typeface="Century"/>
                <a:ea typeface="ＭＳ ゴシック"/>
                <a:cs typeface="Times New Roman"/>
              </a:rPr>
              <a:t>生徒に適宜、隣どうしで相談する</a:t>
            </a:r>
            <a:endParaRPr lang="en-US" altLang="ja-JP" sz="1200" kern="100" dirty="0">
              <a:solidFill>
                <a:prstClr val="black"/>
              </a:solidFill>
              <a:latin typeface="Century"/>
              <a:ea typeface="ＭＳ ゴシック"/>
              <a:cs typeface="Times New Roman"/>
            </a:endParaRPr>
          </a:p>
          <a:p>
            <a:pPr lvl="0" algn="just"/>
            <a:r>
              <a:rPr lang="en-US" altLang="ja-JP" sz="1200" kern="100" dirty="0">
                <a:solidFill>
                  <a:prstClr val="black"/>
                </a:solidFill>
                <a:latin typeface="Century"/>
                <a:ea typeface="ＭＳ ゴシック"/>
                <a:cs typeface="Times New Roman"/>
              </a:rPr>
              <a:t> </a:t>
            </a:r>
            <a:r>
              <a:rPr lang="ja-JP" altLang="en-US" sz="1200" kern="100" dirty="0">
                <a:solidFill>
                  <a:prstClr val="black"/>
                </a:solidFill>
                <a:latin typeface="Century"/>
                <a:ea typeface="ＭＳ ゴシック"/>
                <a:cs typeface="Times New Roman"/>
              </a:rPr>
              <a:t>  </a:t>
            </a:r>
            <a:r>
              <a:rPr lang="ja-JP" altLang="en-US" sz="1200" kern="100" dirty="0" smtClean="0">
                <a:solidFill>
                  <a:prstClr val="black"/>
                </a:solidFill>
                <a:latin typeface="Century"/>
                <a:ea typeface="ＭＳ ゴシック"/>
                <a:cs typeface="Times New Roman"/>
              </a:rPr>
              <a:t>こと</a:t>
            </a:r>
            <a:r>
              <a:rPr lang="ja-JP" altLang="en-US" sz="1200" kern="100" dirty="0">
                <a:solidFill>
                  <a:prstClr val="black"/>
                </a:solidFill>
                <a:latin typeface="Century"/>
                <a:ea typeface="ＭＳ ゴシック"/>
                <a:cs typeface="Times New Roman"/>
              </a:rPr>
              <a:t>等</a:t>
            </a:r>
            <a:r>
              <a:rPr lang="ja-JP" altLang="en-US" sz="1200" kern="100" dirty="0" smtClean="0">
                <a:solidFill>
                  <a:prstClr val="black"/>
                </a:solidFill>
                <a:latin typeface="Century"/>
                <a:ea typeface="ＭＳ ゴシック"/>
                <a:cs typeface="Times New Roman"/>
              </a:rPr>
              <a:t>を促しながら進める</a:t>
            </a:r>
            <a:r>
              <a:rPr lang="ja-JP" altLang="en-US" sz="1200" kern="100" dirty="0">
                <a:solidFill>
                  <a:prstClr val="black"/>
                </a:solidFill>
                <a:latin typeface="Century"/>
                <a:ea typeface="ＭＳ ゴシック"/>
                <a:cs typeface="Times New Roman"/>
              </a:rPr>
              <a:t>。</a:t>
            </a:r>
            <a:endParaRPr lang="en-US" altLang="ja-JP" sz="1200" kern="100" dirty="0">
              <a:solidFill>
                <a:prstClr val="black"/>
              </a:solidFill>
              <a:latin typeface="Century"/>
              <a:ea typeface="ＭＳ ゴシック"/>
              <a:cs typeface="Times New Roman"/>
            </a:endParaRPr>
          </a:p>
          <a:p>
            <a:pPr algn="just">
              <a:spcAft>
                <a:spcPts val="0"/>
              </a:spcAft>
            </a:pPr>
            <a:endParaRPr lang="en-US" altLang="ja-JP" sz="1200" kern="100" dirty="0" smtClean="0">
              <a:solidFill>
                <a:schemeClr val="tx1"/>
              </a:solidFill>
              <a:latin typeface="Century"/>
              <a:ea typeface="ＭＳ ゴシック"/>
              <a:cs typeface="Times New Roman"/>
            </a:endParaRPr>
          </a:p>
          <a:p>
            <a:pPr algn="just">
              <a:spcAft>
                <a:spcPts val="0"/>
              </a:spcAft>
            </a:pPr>
            <a:r>
              <a:rPr lang="en-US" altLang="ja-JP" sz="1200" kern="100" dirty="0">
                <a:solidFill>
                  <a:schemeClr val="tx1"/>
                </a:solidFill>
                <a:latin typeface="Century"/>
                <a:ea typeface="ＭＳ ゴシック"/>
                <a:cs typeface="Times New Roman"/>
              </a:rPr>
              <a:t> </a:t>
            </a:r>
            <a:r>
              <a:rPr lang="en-US" altLang="ja-JP" sz="1200" kern="100" dirty="0" smtClean="0">
                <a:solidFill>
                  <a:schemeClr val="tx1"/>
                </a:solidFill>
                <a:latin typeface="Century"/>
                <a:ea typeface="ＭＳ ゴシック"/>
                <a:cs typeface="Times New Roman"/>
              </a:rPr>
              <a:t>   </a:t>
            </a:r>
            <a:endParaRPr lang="en-US" altLang="ja-JP" sz="1200" dirty="0" smtClean="0">
              <a:solidFill>
                <a:prstClr val="black"/>
              </a:solidFill>
            </a:endParaRPr>
          </a:p>
        </p:txBody>
      </p:sp>
    </p:spTree>
    <p:extLst>
      <p:ext uri="{BB962C8B-B14F-4D97-AF65-F5344CB8AC3E}">
        <p14:creationId xmlns:p14="http://schemas.microsoft.com/office/powerpoint/2010/main" val="64623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286709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49948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32979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16042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4380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46283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54973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82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46630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17603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C538FC-03DC-4003-ABE7-90EAD0271BE0}" type="datetimeFigureOut">
              <a:rPr kumimoji="1" lang="ja-JP" altLang="en-US" smtClean="0"/>
              <a:t>2020/12/22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328613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538FC-03DC-4003-ABE7-90EAD0271BE0}" type="datetimeFigureOut">
              <a:rPr kumimoji="1" lang="ja-JP" altLang="en-US" smtClean="0"/>
              <a:t>2020/12/22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07454-3FDC-4A45-B316-57BEE902861E}" type="slidenum">
              <a:rPr kumimoji="1" lang="ja-JP" altLang="en-US" smtClean="0"/>
              <a:t>‹#›</a:t>
            </a:fld>
            <a:endParaRPr kumimoji="1" lang="ja-JP" altLang="en-US"/>
          </a:p>
        </p:txBody>
      </p:sp>
    </p:spTree>
    <p:extLst>
      <p:ext uri="{BB962C8B-B14F-4D97-AF65-F5344CB8AC3E}">
        <p14:creationId xmlns:p14="http://schemas.microsoft.com/office/powerpoint/2010/main" val="11117587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7039" y="775878"/>
            <a:ext cx="6984776" cy="1472184"/>
          </a:xfrm>
        </p:spPr>
        <p:txBody>
          <a:bodyPr>
            <a:normAutofit/>
          </a:bodyPr>
          <a:lstStyle/>
          <a:p>
            <a:pPr algn="l"/>
            <a:r>
              <a:rPr kumimoji="1" lang="ja-JP" altLang="en-US" sz="6000" b="1" dirty="0" smtClean="0">
                <a:solidFill>
                  <a:srgbClr val="0070C0"/>
                </a:solidFill>
                <a:effectLst>
                  <a:outerShdw blurRad="38100" dist="38100" dir="2700000" algn="tl">
                    <a:srgbClr val="000000">
                      <a:alpha val="43137"/>
                    </a:srgbClr>
                  </a:outerShdw>
                </a:effectLst>
              </a:rPr>
              <a:t>統計</a:t>
            </a:r>
            <a:r>
              <a:rPr lang="ja-JP" altLang="en-US" sz="6000" b="1" dirty="0" smtClean="0">
                <a:solidFill>
                  <a:srgbClr val="0070C0"/>
                </a:solidFill>
                <a:effectLst>
                  <a:outerShdw blurRad="38100" dist="38100" dir="2700000" algn="tl">
                    <a:srgbClr val="000000">
                      <a:alpha val="43137"/>
                    </a:srgbClr>
                  </a:outerShdw>
                </a:effectLst>
              </a:rPr>
              <a:t>に親しもう！</a:t>
            </a:r>
            <a:endParaRPr kumimoji="1" lang="ja-JP" altLang="en-US" sz="6000" b="1" dirty="0">
              <a:solidFill>
                <a:srgbClr val="0070C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4797585" y="6076181"/>
            <a:ext cx="4199626" cy="648072"/>
          </a:xfrm>
        </p:spPr>
        <p:txBody>
          <a:bodyPr>
            <a:normAutofit/>
          </a:bodyPr>
          <a:lstStyle/>
          <a:p>
            <a:pPr algn="r"/>
            <a:r>
              <a:rPr kumimoji="1" lang="ja-JP" altLang="en-US" b="1" dirty="0" smtClean="0">
                <a:solidFill>
                  <a:srgbClr val="002060"/>
                </a:solidFill>
              </a:rPr>
              <a:t>大阪府 総務部 統計課</a:t>
            </a:r>
            <a:endParaRPr kumimoji="1" lang="ja-JP" altLang="en-US" b="1" dirty="0">
              <a:solidFill>
                <a:srgbClr val="002060"/>
              </a:solidFill>
            </a:endParaRPr>
          </a:p>
        </p:txBody>
      </p:sp>
      <p:pic>
        <p:nvPicPr>
          <p:cNvPr id="6" name="Picture 3" descr="C:\Users\SawaiM\AppData\Local\Microsoft\Windows\Temporary Internet Files\Content.IE5\6112ORML\MC9004417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93287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サブタイトル 2"/>
          <p:cNvSpPr txBox="1">
            <a:spLocks/>
          </p:cNvSpPr>
          <p:nvPr/>
        </p:nvSpPr>
        <p:spPr>
          <a:xfrm>
            <a:off x="179512" y="476672"/>
            <a:ext cx="3869578" cy="598412"/>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1"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1"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1"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1"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1"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1"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9pPr>
            <a:extLst/>
          </a:lstStyle>
          <a:p>
            <a:r>
              <a:rPr lang="ja-JP" altLang="en-US" sz="3200" b="1" dirty="0" smtClean="0"/>
              <a:t>統計学習出前講座</a:t>
            </a:r>
            <a:endParaRPr lang="ja-JP" altLang="en-US" sz="3200" b="1" dirty="0"/>
          </a:p>
        </p:txBody>
      </p:sp>
      <p:pic>
        <p:nvPicPr>
          <p:cNvPr id="8196" name="Picture 4" descr="X:\01情報\☆統計課キャラクター\ねこカット.JPG"/>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3134260" y="2317803"/>
            <a:ext cx="2557412" cy="210502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X:\01情報\☆統計課キャラクター\うさカット.JPG"/>
          <p:cNvPicPr>
            <a:picLocks noChangeAspect="1" noChangeArrowheads="1"/>
          </p:cNvPicPr>
          <p:nvPr/>
        </p:nvPicPr>
        <p:blipFill>
          <a:blip r:embed="rId5">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2771800" y="4422828"/>
            <a:ext cx="2234987" cy="23474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X:\01情報\☆統計課キャラクター\ねずカット.JPG"/>
          <p:cNvPicPr>
            <a:picLocks noChangeAspect="1" noChangeArrowheads="1"/>
          </p:cNvPicPr>
          <p:nvPr/>
        </p:nvPicPr>
        <p:blipFill>
          <a:blip r:embed="rId6">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8066" y="1916832"/>
            <a:ext cx="2513500" cy="22069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X:\01情報\☆統計課キャラクター\ひつじカット.JPG"/>
          <p:cNvPicPr>
            <a:picLocks noChangeAspect="1" noChangeArrowheads="1"/>
          </p:cNvPicPr>
          <p:nvPr/>
        </p:nvPicPr>
        <p:blipFill>
          <a:blip r:embed="rId7">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353764" y="4033293"/>
            <a:ext cx="2418036" cy="2060003"/>
          </a:xfrm>
          <a:prstGeom prst="rect">
            <a:avLst/>
          </a:prstGeom>
          <a:noFill/>
          <a:extLst>
            <a:ext uri="{909E8E84-426E-40DD-AFC4-6F175D3DCCD1}">
              <a14:hiddenFill xmlns:a14="http://schemas.microsoft.com/office/drawing/2010/main">
                <a:solidFill>
                  <a:srgbClr val="FFFFFF"/>
                </a:solidFill>
              </a14:hiddenFill>
            </a:ext>
          </a:extLst>
        </p:spPr>
      </p:pic>
      <p:sp>
        <p:nvSpPr>
          <p:cNvPr id="13" name="雲形吹き出し 12"/>
          <p:cNvSpPr/>
          <p:nvPr/>
        </p:nvSpPr>
        <p:spPr>
          <a:xfrm>
            <a:off x="5148064" y="3370316"/>
            <a:ext cx="3849147" cy="1958338"/>
          </a:xfrm>
          <a:prstGeom prst="cloudCallout">
            <a:avLst>
              <a:gd name="adj1" fmla="val -60747"/>
              <a:gd name="adj2" fmla="val 59248"/>
            </a:avLst>
          </a:prstGeom>
          <a:solidFill>
            <a:srgbClr val="FFCCFF"/>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HG丸ｺﾞｼｯｸM-PRO" pitchFamily="50" charset="-128"/>
                <a:ea typeface="HG丸ｺﾞｼｯｸM-PRO" pitchFamily="50" charset="-128"/>
              </a:rPr>
              <a:t>いっしょ</a:t>
            </a:r>
            <a:r>
              <a:rPr lang="ja-JP" altLang="en-US" sz="2200" b="1" dirty="0" smtClean="0">
                <a:solidFill>
                  <a:schemeClr val="tx1"/>
                </a:solidFill>
                <a:latin typeface="HG丸ｺﾞｼｯｸM-PRO" pitchFamily="50" charset="-128"/>
                <a:ea typeface="HG丸ｺﾞｼｯｸM-PRO" pitchFamily="50" charset="-128"/>
              </a:rPr>
              <a:t>に楽しく</a:t>
            </a:r>
            <a:endParaRPr lang="en-US" altLang="ja-JP" sz="2200" b="1" dirty="0" smtClean="0">
              <a:solidFill>
                <a:schemeClr val="tx1"/>
              </a:solidFill>
              <a:latin typeface="HG丸ｺﾞｼｯｸM-PRO" pitchFamily="50" charset="-128"/>
              <a:ea typeface="HG丸ｺﾞｼｯｸM-PRO" pitchFamily="50" charset="-128"/>
            </a:endParaRPr>
          </a:p>
          <a:p>
            <a:pPr algn="ctr"/>
            <a:r>
              <a:rPr lang="ja-JP" altLang="en-US" sz="2200" b="1" dirty="0" smtClean="0">
                <a:solidFill>
                  <a:schemeClr val="tx1"/>
                </a:solidFill>
                <a:latin typeface="HG丸ｺﾞｼｯｸM-PRO" pitchFamily="50" charset="-128"/>
                <a:ea typeface="HG丸ｺﾞｼｯｸM-PRO" pitchFamily="50" charset="-128"/>
              </a:rPr>
              <a:t>勉強しようね！</a:t>
            </a:r>
            <a:endParaRPr kumimoji="1" lang="en-US" altLang="ja-JP" sz="2200" b="1" dirty="0" smtClean="0">
              <a:solidFill>
                <a:schemeClr val="tx1"/>
              </a:solidFill>
              <a:latin typeface="HG丸ｺﾞｼｯｸM-PRO" pitchFamily="50" charset="-128"/>
              <a:ea typeface="HG丸ｺﾞｼｯｸM-PRO" pitchFamily="50" charset="-128"/>
            </a:endParaRPr>
          </a:p>
        </p:txBody>
      </p:sp>
      <p:sp>
        <p:nvSpPr>
          <p:cNvPr id="14" name="サブタイトル 2"/>
          <p:cNvSpPr txBox="1">
            <a:spLocks/>
          </p:cNvSpPr>
          <p:nvPr/>
        </p:nvSpPr>
        <p:spPr>
          <a:xfrm>
            <a:off x="5691672" y="60339"/>
            <a:ext cx="3108590" cy="432048"/>
          </a:xfrm>
          <a:prstGeom prst="rect">
            <a:avLst/>
          </a:prstGeom>
        </p:spPr>
        <p:txBody>
          <a:bodyPr tIns="0">
            <a:normAutofit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1"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1"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1"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1"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1"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1"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1" sz="2000" kern="1200">
                <a:solidFill>
                  <a:schemeClr val="tx1"/>
                </a:solidFill>
                <a:latin typeface="+mn-lt"/>
                <a:ea typeface="+mn-ea"/>
                <a:cs typeface="+mn-cs"/>
              </a:defRPr>
            </a:lvl9pPr>
            <a:extLst/>
          </a:lstStyle>
          <a:p>
            <a:pPr algn="r"/>
            <a:r>
              <a:rPr lang="ja-JP" altLang="en-US" b="1" dirty="0" smtClean="0"/>
              <a:t>平成</a:t>
            </a:r>
            <a:r>
              <a:rPr lang="en-US" altLang="ja-JP" b="1" dirty="0" smtClean="0"/>
              <a:t>26</a:t>
            </a:r>
            <a:r>
              <a:rPr lang="ja-JP" altLang="en-US" b="1" dirty="0" smtClean="0"/>
              <a:t>年</a:t>
            </a:r>
            <a:r>
              <a:rPr lang="en-US" altLang="ja-JP" b="1" dirty="0"/>
              <a:t>6</a:t>
            </a:r>
            <a:r>
              <a:rPr lang="ja-JP" altLang="en-US" b="1" dirty="0" smtClean="0"/>
              <a:t>月</a:t>
            </a:r>
            <a:r>
              <a:rPr lang="ja-JP" altLang="en-US" b="1" dirty="0"/>
              <a:t>○</a:t>
            </a:r>
            <a:r>
              <a:rPr lang="ja-JP" altLang="en-US" b="1" dirty="0" smtClean="0"/>
              <a:t>日</a:t>
            </a:r>
            <a:endParaRPr lang="ja-JP" altLang="en-US" b="1" dirty="0"/>
          </a:p>
        </p:txBody>
      </p:sp>
      <p:sp>
        <p:nvSpPr>
          <p:cNvPr id="15" name="サブタイトル 2"/>
          <p:cNvSpPr txBox="1">
            <a:spLocks/>
          </p:cNvSpPr>
          <p:nvPr/>
        </p:nvSpPr>
        <p:spPr>
          <a:xfrm>
            <a:off x="4716016" y="5517232"/>
            <a:ext cx="4281195" cy="5760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r"/>
            <a:r>
              <a:rPr lang="ja-JP" altLang="en-US" sz="2650" b="1" dirty="0" smtClean="0">
                <a:solidFill>
                  <a:srgbClr val="002060"/>
                </a:solidFill>
              </a:rPr>
              <a:t>於 大手前本館中学校</a:t>
            </a:r>
            <a:endParaRPr lang="en-US" altLang="ja-JP" sz="2650" b="1" dirty="0" smtClean="0">
              <a:solidFill>
                <a:srgbClr val="002060"/>
              </a:solidFill>
            </a:endParaRPr>
          </a:p>
          <a:p>
            <a:pPr algn="r"/>
            <a:endParaRPr lang="ja-JP" altLang="en-US" sz="2650" b="1" dirty="0">
              <a:solidFill>
                <a:srgbClr val="002060"/>
              </a:solidFill>
            </a:endParaRPr>
          </a:p>
        </p:txBody>
      </p:sp>
      <p:sp>
        <p:nvSpPr>
          <p:cNvPr id="16" name="サブタイトル 2"/>
          <p:cNvSpPr txBox="1">
            <a:spLocks/>
          </p:cNvSpPr>
          <p:nvPr/>
        </p:nvSpPr>
        <p:spPr>
          <a:xfrm>
            <a:off x="0" y="6239745"/>
            <a:ext cx="2987824" cy="404664"/>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smtClean="0">
                <a:solidFill>
                  <a:srgbClr val="002060"/>
                </a:solidFill>
              </a:rPr>
              <a:t>＜おおさか統計調査隊＞</a:t>
            </a:r>
            <a:endParaRPr lang="ja-JP" altLang="en-US" b="1" dirty="0">
              <a:solidFill>
                <a:srgbClr val="002060"/>
              </a:solidFill>
            </a:endParaRPr>
          </a:p>
        </p:txBody>
      </p:sp>
      <p:sp>
        <p:nvSpPr>
          <p:cNvPr id="17" name="サブタイトル 2"/>
          <p:cNvSpPr txBox="1">
            <a:spLocks/>
          </p:cNvSpPr>
          <p:nvPr/>
        </p:nvSpPr>
        <p:spPr>
          <a:xfrm>
            <a:off x="1265228" y="2180390"/>
            <a:ext cx="93610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a:solidFill>
                  <a:srgbClr val="002060"/>
                </a:solidFill>
                <a:latin typeface="HG丸ｺﾞｼｯｸM-PRO" panose="020F0600000000000000" pitchFamily="50" charset="-128"/>
                <a:ea typeface="HG丸ｺﾞｼｯｸM-PRO" panose="020F0600000000000000" pitchFamily="50" charset="-128"/>
              </a:rPr>
              <a:t>ちゅうず</a:t>
            </a:r>
          </a:p>
        </p:txBody>
      </p:sp>
      <p:sp>
        <p:nvSpPr>
          <p:cNvPr id="18" name="サブタイトル 2"/>
          <p:cNvSpPr txBox="1">
            <a:spLocks/>
          </p:cNvSpPr>
          <p:nvPr/>
        </p:nvSpPr>
        <p:spPr>
          <a:xfrm>
            <a:off x="4085946" y="2304479"/>
            <a:ext cx="111612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a:solidFill>
                  <a:srgbClr val="002060"/>
                </a:solidFill>
                <a:latin typeface="HG丸ｺﾞｼｯｸM-PRO" panose="020F0600000000000000" pitchFamily="50" charset="-128"/>
                <a:ea typeface="HG丸ｺﾞｼｯｸM-PRO" panose="020F0600000000000000" pitchFamily="50" charset="-128"/>
              </a:rPr>
              <a:t>なんに</a:t>
            </a:r>
            <a:r>
              <a:rPr lang="ja-JP" altLang="en-US" b="1" dirty="0" err="1">
                <a:solidFill>
                  <a:srgbClr val="002060"/>
                </a:solidFill>
                <a:latin typeface="HG丸ｺﾞｼｯｸM-PRO" panose="020F0600000000000000" pitchFamily="50" charset="-128"/>
                <a:ea typeface="HG丸ｺﾞｼｯｸM-PRO" panose="020F0600000000000000" pitchFamily="50" charset="-128"/>
              </a:rPr>
              <a:t>ゃん</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19" name="サブタイトル 2"/>
          <p:cNvSpPr txBox="1">
            <a:spLocks/>
          </p:cNvSpPr>
          <p:nvPr/>
        </p:nvSpPr>
        <p:spPr>
          <a:xfrm>
            <a:off x="137374" y="5752255"/>
            <a:ext cx="93610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smtClean="0">
                <a:solidFill>
                  <a:srgbClr val="002060"/>
                </a:solidFill>
                <a:latin typeface="HG丸ｺﾞｼｯｸM-PRO" panose="020F0600000000000000" pitchFamily="50" charset="-128"/>
                <a:ea typeface="HG丸ｺﾞｼｯｸM-PRO" panose="020F0600000000000000" pitchFamily="50" charset="-128"/>
              </a:rPr>
              <a:t>めぇーく</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20" name="サブタイトル 2"/>
          <p:cNvSpPr txBox="1">
            <a:spLocks/>
          </p:cNvSpPr>
          <p:nvPr/>
        </p:nvSpPr>
        <p:spPr>
          <a:xfrm>
            <a:off x="3447645" y="4788469"/>
            <a:ext cx="93610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b="1" dirty="0" err="1">
                <a:solidFill>
                  <a:srgbClr val="002060"/>
                </a:solidFill>
              </a:rPr>
              <a:t>しら</a:t>
            </a:r>
            <a:r>
              <a:rPr lang="ja-JP" altLang="en-US" b="1" dirty="0" err="1">
                <a:solidFill>
                  <a:srgbClr val="002060"/>
                </a:solidFill>
                <a:latin typeface="HG丸ｺﾞｼｯｸM-PRO" panose="020F0600000000000000" pitchFamily="50" charset="-128"/>
                <a:ea typeface="HG丸ｺﾞｼｯｸM-PRO" panose="020F0600000000000000" pitchFamily="50" charset="-128"/>
              </a:rPr>
              <a:t>び</a:t>
            </a:r>
            <a:r>
              <a:rPr lang="ja-JP" altLang="en-US" b="1" dirty="0" err="1">
                <a:solidFill>
                  <a:srgbClr val="002060"/>
                </a:solidFill>
              </a:rPr>
              <a:t>っ</a:t>
            </a:r>
            <a:r>
              <a:rPr lang="ja-JP" altLang="en-US" b="1" dirty="0">
                <a:solidFill>
                  <a:srgbClr val="002060"/>
                </a:solidFill>
              </a:rPr>
              <a:t>と</a:t>
            </a:r>
          </a:p>
        </p:txBody>
      </p:sp>
      <p:sp>
        <p:nvSpPr>
          <p:cNvPr id="21"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61740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par>
                                <p:cTn id="21" presetID="31" presetClass="entr" presetSubtype="0"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 calcmode="lin" valueType="num">
                                      <p:cBhvr>
                                        <p:cTn id="23" dur="1000" fill="hold"/>
                                        <p:tgtEl>
                                          <p:spTgt spid="8198"/>
                                        </p:tgtEl>
                                        <p:attrNameLst>
                                          <p:attrName>ppt_w</p:attrName>
                                        </p:attrNameLst>
                                      </p:cBhvr>
                                      <p:tavLst>
                                        <p:tav tm="0">
                                          <p:val>
                                            <p:fltVal val="0"/>
                                          </p:val>
                                        </p:tav>
                                        <p:tav tm="100000">
                                          <p:val>
                                            <p:strVal val="#ppt_w"/>
                                          </p:val>
                                        </p:tav>
                                      </p:tavLst>
                                    </p:anim>
                                    <p:anim calcmode="lin" valueType="num">
                                      <p:cBhvr>
                                        <p:cTn id="24" dur="1000" fill="hold"/>
                                        <p:tgtEl>
                                          <p:spTgt spid="8198"/>
                                        </p:tgtEl>
                                        <p:attrNameLst>
                                          <p:attrName>ppt_h</p:attrName>
                                        </p:attrNameLst>
                                      </p:cBhvr>
                                      <p:tavLst>
                                        <p:tav tm="0">
                                          <p:val>
                                            <p:fltVal val="0"/>
                                          </p:val>
                                        </p:tav>
                                        <p:tav tm="100000">
                                          <p:val>
                                            <p:strVal val="#ppt_h"/>
                                          </p:val>
                                        </p:tav>
                                      </p:tavLst>
                                    </p:anim>
                                    <p:anim calcmode="lin" valueType="num">
                                      <p:cBhvr>
                                        <p:cTn id="25" dur="1000" fill="hold"/>
                                        <p:tgtEl>
                                          <p:spTgt spid="8198"/>
                                        </p:tgtEl>
                                        <p:attrNameLst>
                                          <p:attrName>style.rotation</p:attrName>
                                        </p:attrNameLst>
                                      </p:cBhvr>
                                      <p:tavLst>
                                        <p:tav tm="0">
                                          <p:val>
                                            <p:fltVal val="90"/>
                                          </p:val>
                                        </p:tav>
                                        <p:tav tm="100000">
                                          <p:val>
                                            <p:fltVal val="0"/>
                                          </p:val>
                                        </p:tav>
                                      </p:tavLst>
                                    </p:anim>
                                    <p:animEffect transition="in" filter="fade">
                                      <p:cBhvr>
                                        <p:cTn id="26" dur="1000"/>
                                        <p:tgtEl>
                                          <p:spTgt spid="819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nodeType="withEffect">
                                  <p:stCondLst>
                                    <p:cond delay="0"/>
                                  </p:stCondLst>
                                  <p:childTnLst>
                                    <p:set>
                                      <p:cBhvr>
                                        <p:cTn id="36" dur="1" fill="hold">
                                          <p:stCondLst>
                                            <p:cond delay="0"/>
                                          </p:stCondLst>
                                        </p:cTn>
                                        <p:tgtEl>
                                          <p:spTgt spid="8196"/>
                                        </p:tgtEl>
                                        <p:attrNameLst>
                                          <p:attrName>style.visibility</p:attrName>
                                        </p:attrNameLst>
                                      </p:cBhvr>
                                      <p:to>
                                        <p:strVal val="visible"/>
                                      </p:to>
                                    </p:set>
                                    <p:anim calcmode="lin" valueType="num">
                                      <p:cBhvr>
                                        <p:cTn id="37" dur="1000" fill="hold"/>
                                        <p:tgtEl>
                                          <p:spTgt spid="8196"/>
                                        </p:tgtEl>
                                        <p:attrNameLst>
                                          <p:attrName>ppt_w</p:attrName>
                                        </p:attrNameLst>
                                      </p:cBhvr>
                                      <p:tavLst>
                                        <p:tav tm="0">
                                          <p:val>
                                            <p:fltVal val="0"/>
                                          </p:val>
                                        </p:tav>
                                        <p:tav tm="100000">
                                          <p:val>
                                            <p:strVal val="#ppt_w"/>
                                          </p:val>
                                        </p:tav>
                                      </p:tavLst>
                                    </p:anim>
                                    <p:anim calcmode="lin" valueType="num">
                                      <p:cBhvr>
                                        <p:cTn id="38" dur="1000" fill="hold"/>
                                        <p:tgtEl>
                                          <p:spTgt spid="8196"/>
                                        </p:tgtEl>
                                        <p:attrNameLst>
                                          <p:attrName>ppt_h</p:attrName>
                                        </p:attrNameLst>
                                      </p:cBhvr>
                                      <p:tavLst>
                                        <p:tav tm="0">
                                          <p:val>
                                            <p:fltVal val="0"/>
                                          </p:val>
                                        </p:tav>
                                        <p:tav tm="100000">
                                          <p:val>
                                            <p:strVal val="#ppt_h"/>
                                          </p:val>
                                        </p:tav>
                                      </p:tavLst>
                                    </p:anim>
                                    <p:anim calcmode="lin" valueType="num">
                                      <p:cBhvr>
                                        <p:cTn id="39" dur="1000" fill="hold"/>
                                        <p:tgtEl>
                                          <p:spTgt spid="8196"/>
                                        </p:tgtEl>
                                        <p:attrNameLst>
                                          <p:attrName>style.rotation</p:attrName>
                                        </p:attrNameLst>
                                      </p:cBhvr>
                                      <p:tavLst>
                                        <p:tav tm="0">
                                          <p:val>
                                            <p:fltVal val="90"/>
                                          </p:val>
                                        </p:tav>
                                        <p:tav tm="100000">
                                          <p:val>
                                            <p:fltVal val="0"/>
                                          </p:val>
                                        </p:tav>
                                      </p:tavLst>
                                    </p:anim>
                                    <p:animEffect transition="in" filter="fade">
                                      <p:cBhvr>
                                        <p:cTn id="40" dur="1000"/>
                                        <p:tgtEl>
                                          <p:spTgt spid="819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par>
                                <p:cTn id="49" presetID="31" presetClass="entr" presetSubtype="0" fill="hold" nodeType="withEffect">
                                  <p:stCondLst>
                                    <p:cond delay="0"/>
                                  </p:stCondLst>
                                  <p:childTnLst>
                                    <p:set>
                                      <p:cBhvr>
                                        <p:cTn id="50" dur="1" fill="hold">
                                          <p:stCondLst>
                                            <p:cond delay="0"/>
                                          </p:stCondLst>
                                        </p:cTn>
                                        <p:tgtEl>
                                          <p:spTgt spid="8195"/>
                                        </p:tgtEl>
                                        <p:attrNameLst>
                                          <p:attrName>style.visibility</p:attrName>
                                        </p:attrNameLst>
                                      </p:cBhvr>
                                      <p:to>
                                        <p:strVal val="visible"/>
                                      </p:to>
                                    </p:set>
                                    <p:anim calcmode="lin" valueType="num">
                                      <p:cBhvr>
                                        <p:cTn id="51" dur="1000" fill="hold"/>
                                        <p:tgtEl>
                                          <p:spTgt spid="8195"/>
                                        </p:tgtEl>
                                        <p:attrNameLst>
                                          <p:attrName>ppt_w</p:attrName>
                                        </p:attrNameLst>
                                      </p:cBhvr>
                                      <p:tavLst>
                                        <p:tav tm="0">
                                          <p:val>
                                            <p:fltVal val="0"/>
                                          </p:val>
                                        </p:tav>
                                        <p:tav tm="100000">
                                          <p:val>
                                            <p:strVal val="#ppt_w"/>
                                          </p:val>
                                        </p:tav>
                                      </p:tavLst>
                                    </p:anim>
                                    <p:anim calcmode="lin" valueType="num">
                                      <p:cBhvr>
                                        <p:cTn id="52" dur="1000" fill="hold"/>
                                        <p:tgtEl>
                                          <p:spTgt spid="8195"/>
                                        </p:tgtEl>
                                        <p:attrNameLst>
                                          <p:attrName>ppt_h</p:attrName>
                                        </p:attrNameLst>
                                      </p:cBhvr>
                                      <p:tavLst>
                                        <p:tav tm="0">
                                          <p:val>
                                            <p:fltVal val="0"/>
                                          </p:val>
                                        </p:tav>
                                        <p:tav tm="100000">
                                          <p:val>
                                            <p:strVal val="#ppt_h"/>
                                          </p:val>
                                        </p:tav>
                                      </p:tavLst>
                                    </p:anim>
                                    <p:anim calcmode="lin" valueType="num">
                                      <p:cBhvr>
                                        <p:cTn id="53" dur="1000" fill="hold"/>
                                        <p:tgtEl>
                                          <p:spTgt spid="8195"/>
                                        </p:tgtEl>
                                        <p:attrNameLst>
                                          <p:attrName>style.rotation</p:attrName>
                                        </p:attrNameLst>
                                      </p:cBhvr>
                                      <p:tavLst>
                                        <p:tav tm="0">
                                          <p:val>
                                            <p:fltVal val="90"/>
                                          </p:val>
                                        </p:tav>
                                        <p:tav tm="100000">
                                          <p:val>
                                            <p:fltVal val="0"/>
                                          </p:val>
                                        </p:tav>
                                      </p:tavLst>
                                    </p:anim>
                                    <p:animEffect transition="in" filter="fade">
                                      <p:cBhvr>
                                        <p:cTn id="54" dur="1000"/>
                                        <p:tgtEl>
                                          <p:spTgt spid="8195"/>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nodeType="withEffect">
                                  <p:stCondLst>
                                    <p:cond delay="0"/>
                                  </p:stCondLst>
                                  <p:childTnLst>
                                    <p:set>
                                      <p:cBhvr>
                                        <p:cTn id="64" dur="1" fill="hold">
                                          <p:stCondLst>
                                            <p:cond delay="0"/>
                                          </p:stCondLst>
                                        </p:cTn>
                                        <p:tgtEl>
                                          <p:spTgt spid="8197"/>
                                        </p:tgtEl>
                                        <p:attrNameLst>
                                          <p:attrName>style.visibility</p:attrName>
                                        </p:attrNameLst>
                                      </p:cBhvr>
                                      <p:to>
                                        <p:strVal val="visible"/>
                                      </p:to>
                                    </p:set>
                                    <p:anim calcmode="lin" valueType="num">
                                      <p:cBhvr>
                                        <p:cTn id="65" dur="1000" fill="hold"/>
                                        <p:tgtEl>
                                          <p:spTgt spid="8197"/>
                                        </p:tgtEl>
                                        <p:attrNameLst>
                                          <p:attrName>ppt_w</p:attrName>
                                        </p:attrNameLst>
                                      </p:cBhvr>
                                      <p:tavLst>
                                        <p:tav tm="0">
                                          <p:val>
                                            <p:fltVal val="0"/>
                                          </p:val>
                                        </p:tav>
                                        <p:tav tm="100000">
                                          <p:val>
                                            <p:strVal val="#ppt_w"/>
                                          </p:val>
                                        </p:tav>
                                      </p:tavLst>
                                    </p:anim>
                                    <p:anim calcmode="lin" valueType="num">
                                      <p:cBhvr>
                                        <p:cTn id="66" dur="1000" fill="hold"/>
                                        <p:tgtEl>
                                          <p:spTgt spid="8197"/>
                                        </p:tgtEl>
                                        <p:attrNameLst>
                                          <p:attrName>ppt_h</p:attrName>
                                        </p:attrNameLst>
                                      </p:cBhvr>
                                      <p:tavLst>
                                        <p:tav tm="0">
                                          <p:val>
                                            <p:fltVal val="0"/>
                                          </p:val>
                                        </p:tav>
                                        <p:tav tm="100000">
                                          <p:val>
                                            <p:strVal val="#ppt_h"/>
                                          </p:val>
                                        </p:tav>
                                      </p:tavLst>
                                    </p:anim>
                                    <p:anim calcmode="lin" valueType="num">
                                      <p:cBhvr>
                                        <p:cTn id="67" dur="1000" fill="hold"/>
                                        <p:tgtEl>
                                          <p:spTgt spid="8197"/>
                                        </p:tgtEl>
                                        <p:attrNameLst>
                                          <p:attrName>style.rotation</p:attrName>
                                        </p:attrNameLst>
                                      </p:cBhvr>
                                      <p:tavLst>
                                        <p:tav tm="0">
                                          <p:val>
                                            <p:fltVal val="90"/>
                                          </p:val>
                                        </p:tav>
                                        <p:tav tm="100000">
                                          <p:val>
                                            <p:fltVal val="0"/>
                                          </p:val>
                                        </p:tav>
                                      </p:tavLst>
                                    </p:anim>
                                    <p:animEffect transition="in" filter="fade">
                                      <p:cBhvr>
                                        <p:cTn id="68" dur="1000"/>
                                        <p:tgtEl>
                                          <p:spTgt spid="8197"/>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2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style.rotation</p:attrName>
                                        </p:attrNameLst>
                                      </p:cBhvr>
                                      <p:tavLst>
                                        <p:tav tm="0">
                                          <p:val>
                                            <p:fltVal val="90"/>
                                          </p:val>
                                        </p:tav>
                                        <p:tav tm="100000">
                                          <p:val>
                                            <p:fltVal val="0"/>
                                          </p:val>
                                        </p:tav>
                                      </p:tavLst>
                                    </p:anim>
                                    <p:animEffect transition="in" filter="fade">
                                      <p:cBhvr>
                                        <p:cTn id="7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9804"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6932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67053" y="4611075"/>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7" name="テキスト ボックス 6"/>
          <p:cNvSpPr txBox="1"/>
          <p:nvPr/>
        </p:nvSpPr>
        <p:spPr>
          <a:xfrm>
            <a:off x="3131840" y="980728"/>
            <a:ext cx="4493974"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１</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8" name="テキスト ボックス 7"/>
          <p:cNvSpPr txBox="1"/>
          <p:nvPr/>
        </p:nvSpPr>
        <p:spPr>
          <a:xfrm>
            <a:off x="3087725" y="3140968"/>
            <a:ext cx="4464496"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２</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9" name="テキスト ボックス 8"/>
          <p:cNvSpPr txBox="1"/>
          <p:nvPr/>
        </p:nvSpPr>
        <p:spPr>
          <a:xfrm>
            <a:off x="3104707" y="5247171"/>
            <a:ext cx="3491730" cy="769441"/>
          </a:xfrm>
          <a:prstGeom prst="rect">
            <a:avLst/>
          </a:prstGeom>
          <a:noFill/>
        </p:spPr>
        <p:txBody>
          <a:bodyPr wrap="square" rtlCol="0">
            <a:spAutoFit/>
          </a:bodyPr>
          <a:lstStyle/>
          <a:p>
            <a:pPr algn="ctr"/>
            <a:r>
              <a:rPr kumimoji="1" lang="ja-JP" altLang="en-US" b="1" dirty="0" smtClean="0"/>
              <a:t>      </a:t>
            </a:r>
            <a:r>
              <a:rPr lang="ja-JP" altLang="en-US" sz="4400" dirty="0">
                <a:latin typeface="HGP創英角ｺﾞｼｯｸUB" pitchFamily="50" charset="-128"/>
                <a:ea typeface="HGP創英角ｺﾞｼｯｸUB" pitchFamily="50" charset="-128"/>
              </a:rPr>
              <a:t>　</a:t>
            </a:r>
            <a:r>
              <a:rPr lang="ja-JP" altLang="en-US" sz="4400" dirty="0" smtClean="0">
                <a:latin typeface="HGP創英角ｺﾞｼｯｸUB" pitchFamily="50" charset="-128"/>
                <a:ea typeface="HGP創英角ｺﾞｼｯｸUB" pitchFamily="50" charset="-128"/>
              </a:rPr>
              <a:t>　第３位</a:t>
            </a:r>
            <a:endParaRPr lang="en-US" altLang="ja-JP" sz="4400" dirty="0" smtClean="0">
              <a:latin typeface="HGP創英角ｺﾞｼｯｸUB" pitchFamily="50" charset="-128"/>
              <a:ea typeface="HGP創英角ｺﾞｼｯｸUB" pitchFamily="50" charset="-128"/>
            </a:endParaRPr>
          </a:p>
        </p:txBody>
      </p:sp>
      <p:sp>
        <p:nvSpPr>
          <p:cNvPr id="11" name="テキスト ボックス 10"/>
          <p:cNvSpPr txBox="1"/>
          <p:nvPr/>
        </p:nvSpPr>
        <p:spPr>
          <a:xfrm>
            <a:off x="1876540" y="9367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57331" y="3140967"/>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76540" y="5330829"/>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5" name="コンテンツ プレースホルダー 2"/>
          <p:cNvSpPr txBox="1">
            <a:spLocks/>
          </p:cNvSpPr>
          <p:nvPr/>
        </p:nvSpPr>
        <p:spPr>
          <a:xfrm>
            <a:off x="5076056" y="116632"/>
            <a:ext cx="3964756" cy="45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b="1" dirty="0" smtClean="0">
                <a:solidFill>
                  <a:srgbClr val="0070C0"/>
                </a:solidFill>
              </a:rPr>
              <a:t>大阪府の</a:t>
            </a:r>
            <a:r>
              <a:rPr lang="ja-JP" altLang="en-US" sz="2400" b="1" dirty="0">
                <a:solidFill>
                  <a:srgbClr val="0070C0"/>
                </a:solidFill>
              </a:rPr>
              <a:t>人口</a:t>
            </a:r>
            <a:r>
              <a:rPr lang="ja-JP" altLang="en-US" sz="2400" b="1" dirty="0" smtClean="0">
                <a:solidFill>
                  <a:srgbClr val="0070C0"/>
                </a:solidFill>
              </a:rPr>
              <a:t>は全国何位？</a:t>
            </a:r>
            <a:endParaRPr lang="en-US" altLang="ja-JP" sz="2400" dirty="0" smtClean="0"/>
          </a:p>
        </p:txBody>
      </p:sp>
      <p:sp>
        <p:nvSpPr>
          <p:cNvPr id="14"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10</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3888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576" y="0"/>
            <a:ext cx="8229600" cy="1143000"/>
          </a:xfrm>
        </p:spPr>
        <p:txBody>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a:solidFill>
                  <a:srgbClr val="002060"/>
                </a:solidFill>
                <a:latin typeface="HG丸ｺﾞｼｯｸM-PRO" pitchFamily="50" charset="-128"/>
                <a:ea typeface="HG丸ｺﾞｼｯｸM-PRO" pitchFamily="50" charset="-128"/>
              </a:rPr>
              <a:t>Quiz</a:t>
            </a:r>
            <a:r>
              <a:rPr lang="ja-JP" altLang="en-US" b="1" dirty="0">
                <a:solidFill>
                  <a:srgbClr val="002060"/>
                </a:solidFill>
                <a:latin typeface="HG丸ｺﾞｼｯｸM-PRO" pitchFamily="50" charset="-128"/>
                <a:ea typeface="HG丸ｺﾞｼｯｸM-PRO" pitchFamily="50" charset="-128"/>
              </a:rPr>
              <a:t>：</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２</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3" name="コンテンツ プレースホルダー 2"/>
          <p:cNvSpPr>
            <a:spLocks noGrp="1"/>
          </p:cNvSpPr>
          <p:nvPr>
            <p:ph idx="1"/>
          </p:nvPr>
        </p:nvSpPr>
        <p:spPr>
          <a:xfrm>
            <a:off x="467544" y="2132856"/>
            <a:ext cx="5328592" cy="1684783"/>
          </a:xfrm>
        </p:spPr>
        <p:txBody>
          <a:bodyPr>
            <a:normAutofit lnSpcReduction="10000"/>
          </a:bodyPr>
          <a:lstStyle/>
          <a:p>
            <a:pPr marL="0" indent="0">
              <a:buNone/>
            </a:pPr>
            <a:r>
              <a:rPr lang="en-US" altLang="ja-JP" b="1" dirty="0">
                <a:solidFill>
                  <a:srgbClr val="0070C0"/>
                </a:solidFill>
                <a:latin typeface="+mj-ea"/>
              </a:rPr>
              <a:t>Q</a:t>
            </a:r>
            <a:r>
              <a:rPr lang="ja-JP" altLang="en-US" b="1" dirty="0" err="1">
                <a:solidFill>
                  <a:srgbClr val="0070C0"/>
                </a:solidFill>
                <a:latin typeface="+mj-ea"/>
              </a:rPr>
              <a:t>．</a:t>
            </a:r>
            <a:r>
              <a:rPr lang="ja-JP" altLang="en-US" b="1" dirty="0">
                <a:solidFill>
                  <a:srgbClr val="0070C0"/>
                </a:solidFill>
              </a:rPr>
              <a:t>大阪府</a:t>
            </a:r>
            <a:r>
              <a:rPr lang="ja-JP" altLang="en-US" b="1" dirty="0" smtClean="0">
                <a:solidFill>
                  <a:srgbClr val="0070C0"/>
                </a:solidFill>
              </a:rPr>
              <a:t>の人口の多さは</a:t>
            </a:r>
            <a:r>
              <a:rPr lang="ja-JP" altLang="en-US" b="1" dirty="0">
                <a:solidFill>
                  <a:srgbClr val="0070C0"/>
                </a:solidFill>
              </a:rPr>
              <a:t>、</a:t>
            </a:r>
            <a:endParaRPr lang="en-US" altLang="ja-JP" b="1" dirty="0">
              <a:solidFill>
                <a:srgbClr val="0070C0"/>
              </a:solidFill>
            </a:endParaRPr>
          </a:p>
          <a:p>
            <a:pPr marL="0" indent="0">
              <a:buNone/>
            </a:pPr>
            <a:r>
              <a:rPr lang="ja-JP" altLang="en-US" b="1" dirty="0">
                <a:solidFill>
                  <a:srgbClr val="0070C0"/>
                </a:solidFill>
              </a:rPr>
              <a:t>　　全国</a:t>
            </a:r>
            <a:r>
              <a:rPr lang="en-US" altLang="ja-JP" b="1" dirty="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None/>
            </a:pPr>
            <a:r>
              <a:rPr lang="ja-JP" altLang="en-US" b="1" dirty="0">
                <a:solidFill>
                  <a:srgbClr val="0070C0"/>
                </a:solidFill>
              </a:rPr>
              <a:t>　</a:t>
            </a:r>
            <a:r>
              <a:rPr lang="ja-JP" altLang="en-US" b="1" dirty="0" smtClean="0">
                <a:solidFill>
                  <a:srgbClr val="0070C0"/>
                </a:solidFill>
              </a:rPr>
              <a:t>　第</a:t>
            </a:r>
            <a:r>
              <a:rPr lang="ja-JP" altLang="en-US" b="1" dirty="0">
                <a:solidFill>
                  <a:srgbClr val="0070C0"/>
                </a:solidFill>
              </a:rPr>
              <a:t>何位？</a:t>
            </a:r>
            <a:endParaRPr lang="en-US" altLang="ja-JP" b="1" dirty="0">
              <a:solidFill>
                <a:srgbClr val="0070C0"/>
              </a:solidFill>
            </a:endParaRPr>
          </a:p>
        </p:txBody>
      </p:sp>
      <p:sp>
        <p:nvSpPr>
          <p:cNvPr id="4" name="下矢印 3"/>
          <p:cNvSpPr/>
          <p:nvPr/>
        </p:nvSpPr>
        <p:spPr>
          <a:xfrm>
            <a:off x="1971937" y="402655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コンテンツ プレースホルダー 2"/>
          <p:cNvSpPr txBox="1">
            <a:spLocks/>
          </p:cNvSpPr>
          <p:nvPr/>
        </p:nvSpPr>
        <p:spPr>
          <a:xfrm>
            <a:off x="1394039" y="4854644"/>
            <a:ext cx="2591203"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B0F0"/>
                </a:solidFill>
                <a:latin typeface="ＭＳ Ｐゴシック"/>
              </a:rPr>
              <a:t>答え　</a:t>
            </a:r>
            <a:r>
              <a:rPr lang="ja-JP" altLang="en-US" b="1" u="heavy" dirty="0" smtClean="0">
                <a:solidFill>
                  <a:srgbClr val="00B0F0"/>
                </a:solidFill>
              </a:rPr>
              <a:t>第３位</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6" name="正方形/長方形 5"/>
          <p:cNvSpPr/>
          <p:nvPr/>
        </p:nvSpPr>
        <p:spPr>
          <a:xfrm>
            <a:off x="3851919" y="3573016"/>
            <a:ext cx="5175831" cy="1077218"/>
          </a:xfrm>
          <a:prstGeom prst="rect">
            <a:avLst/>
          </a:prstGeom>
        </p:spPr>
        <p:txBody>
          <a:bodyPr wrap="square">
            <a:spAutoFit/>
          </a:bodyPr>
          <a:lstStyle/>
          <a:p>
            <a:r>
              <a:rPr lang="ja-JP" altLang="en-US" sz="3200" b="1" dirty="0">
                <a:solidFill>
                  <a:prstClr val="black"/>
                </a:solidFill>
                <a:latin typeface="ＭＳ Ｐゴシック"/>
              </a:rPr>
              <a:t>＊ちなみに・・</a:t>
            </a:r>
            <a:r>
              <a:rPr lang="ja-JP" altLang="en-US" sz="3200" b="1" dirty="0" smtClean="0">
                <a:solidFill>
                  <a:prstClr val="black"/>
                </a:solidFill>
                <a:latin typeface="ＭＳ Ｐゴシック"/>
              </a:rPr>
              <a:t>・</a:t>
            </a:r>
            <a:endParaRPr lang="en-US" altLang="ja-JP" sz="3200" b="1" dirty="0" smtClean="0">
              <a:solidFill>
                <a:prstClr val="black"/>
              </a:solidFill>
              <a:latin typeface="ＭＳ Ｐゴシック"/>
            </a:endParaRPr>
          </a:p>
          <a:p>
            <a:r>
              <a:rPr lang="ja-JP" altLang="en-US" sz="3200" b="1" dirty="0">
                <a:solidFill>
                  <a:prstClr val="black"/>
                </a:solidFill>
                <a:latin typeface="ＭＳ Ｐゴシック"/>
              </a:rPr>
              <a:t>　</a:t>
            </a:r>
            <a:r>
              <a:rPr lang="ja-JP" altLang="en-US" sz="3200" b="1" dirty="0" smtClean="0">
                <a:solidFill>
                  <a:prstClr val="black"/>
                </a:solidFill>
                <a:latin typeface="ＭＳ Ｐゴシック"/>
              </a:rPr>
              <a:t>　第１位は（</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a:solidFill>
                  <a:srgbClr val="0070C0"/>
                </a:solidFill>
                <a:latin typeface="ＭＳ Ｐゴシック"/>
              </a:rPr>
              <a:t>　 </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p:txBody>
      </p:sp>
      <p:sp>
        <p:nvSpPr>
          <p:cNvPr id="7" name="正方形/長方形 6"/>
          <p:cNvSpPr/>
          <p:nvPr/>
        </p:nvSpPr>
        <p:spPr>
          <a:xfrm>
            <a:off x="4062504" y="5187423"/>
            <a:ext cx="5081496" cy="584775"/>
          </a:xfrm>
          <a:prstGeom prst="rect">
            <a:avLst/>
          </a:prstGeom>
        </p:spPr>
        <p:txBody>
          <a:bodyPr wrap="square">
            <a:spAutoFit/>
          </a:bodyPr>
          <a:lstStyle/>
          <a:p>
            <a:r>
              <a:rPr lang="ja-JP" altLang="en-US" sz="3200" b="1"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3200" b="1" dirty="0" smtClean="0">
                <a:solidFill>
                  <a:prstClr val="black"/>
                </a:solidFill>
                <a:latin typeface="ＭＳ Ｐゴシック"/>
              </a:rPr>
              <a:t>第２位</a:t>
            </a:r>
            <a:r>
              <a:rPr lang="ja-JP" altLang="en-US" sz="3200" b="1" dirty="0">
                <a:solidFill>
                  <a:prstClr val="black"/>
                </a:solidFill>
                <a:latin typeface="ＭＳ Ｐゴシック"/>
              </a:rPr>
              <a:t>は（</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p:txBody>
      </p:sp>
      <p:sp>
        <p:nvSpPr>
          <p:cNvPr id="8" name="コンテンツ プレースホルダー 2"/>
          <p:cNvSpPr txBox="1">
            <a:spLocks/>
          </p:cNvSpPr>
          <p:nvPr/>
        </p:nvSpPr>
        <p:spPr>
          <a:xfrm>
            <a:off x="6474814" y="4111625"/>
            <a:ext cx="1768511"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東京都</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sp>
        <p:nvSpPr>
          <p:cNvPr id="9" name="コンテンツ プレースホルダー 2"/>
          <p:cNvSpPr txBox="1">
            <a:spLocks/>
          </p:cNvSpPr>
          <p:nvPr/>
        </p:nvSpPr>
        <p:spPr>
          <a:xfrm>
            <a:off x="6300192" y="5220830"/>
            <a:ext cx="2232248" cy="6859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神奈川県</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pic>
        <p:nvPicPr>
          <p:cNvPr id="10"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6937631" y="44625"/>
            <a:ext cx="209012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雲形吹き出し 10"/>
          <p:cNvSpPr/>
          <p:nvPr/>
        </p:nvSpPr>
        <p:spPr>
          <a:xfrm>
            <a:off x="107505" y="908719"/>
            <a:ext cx="6552728" cy="1030795"/>
          </a:xfrm>
          <a:prstGeom prst="cloudCallout">
            <a:avLst>
              <a:gd name="adj1" fmla="val 62849"/>
              <a:gd name="adj2" fmla="val -16488"/>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HG丸ｺﾞｼｯｸM-PRO" pitchFamily="50" charset="-128"/>
                <a:ea typeface="HG丸ｺﾞｼｯｸM-PRO" pitchFamily="50" charset="-128"/>
              </a:rPr>
              <a:t>クイズその２、キター！</a:t>
            </a:r>
            <a:endParaRPr lang="en-US" altLang="ja-JP" sz="2400" b="1" dirty="0" smtClean="0">
              <a:solidFill>
                <a:prstClr val="black"/>
              </a:solidFill>
              <a:latin typeface="HG丸ｺﾞｼｯｸM-PRO" pitchFamily="50" charset="-128"/>
              <a:ea typeface="HG丸ｺﾞｼｯｸM-PRO" pitchFamily="50" charset="-128"/>
            </a:endParaRPr>
          </a:p>
        </p:txBody>
      </p:sp>
      <p:sp>
        <p:nvSpPr>
          <p:cNvPr id="12" name="コンテンツ プレースホルダー 2"/>
          <p:cNvSpPr txBox="1">
            <a:spLocks/>
          </p:cNvSpPr>
          <p:nvPr/>
        </p:nvSpPr>
        <p:spPr>
          <a:xfrm>
            <a:off x="5912893" y="4639378"/>
            <a:ext cx="3159607" cy="57606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5800" b="1" dirty="0" smtClean="0">
                <a:solidFill>
                  <a:prstClr val="black"/>
                </a:solidFill>
                <a:latin typeface="ＭＳ Ｐゴシック"/>
              </a:rPr>
              <a:t>（</a:t>
            </a:r>
            <a:r>
              <a:rPr lang="en-US" altLang="ja-JP" sz="5100" b="1" dirty="0" smtClean="0">
                <a:solidFill>
                  <a:prstClr val="black"/>
                </a:solidFill>
                <a:latin typeface="ＭＳ Ｐゴシック"/>
              </a:rPr>
              <a:t>13,321,447</a:t>
            </a:r>
            <a:r>
              <a:rPr lang="ja-JP" altLang="ja-JP" sz="5800" b="1" dirty="0" smtClean="0">
                <a:solidFill>
                  <a:prstClr val="black"/>
                </a:solidFill>
                <a:latin typeface="ＭＳ Ｐゴシック"/>
              </a:rPr>
              <a:t>人</a:t>
            </a:r>
            <a:r>
              <a:rPr lang="ja-JP" altLang="en-US" sz="5800" b="1" dirty="0" smtClean="0">
                <a:solidFill>
                  <a:prstClr val="black"/>
                </a:solidFill>
                <a:latin typeface="ＭＳ Ｐゴシック"/>
              </a:rPr>
              <a:t> ）</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3" name="コンテンツ プレースホルダー 2"/>
          <p:cNvSpPr txBox="1">
            <a:spLocks/>
          </p:cNvSpPr>
          <p:nvPr/>
        </p:nvSpPr>
        <p:spPr>
          <a:xfrm>
            <a:off x="5760132" y="5733256"/>
            <a:ext cx="3312368" cy="57606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6700" b="1" dirty="0" smtClean="0">
                <a:solidFill>
                  <a:prstClr val="black"/>
                </a:solidFill>
                <a:latin typeface="ＭＳ Ｐゴシック"/>
              </a:rPr>
              <a:t> </a:t>
            </a:r>
            <a:r>
              <a:rPr lang="ja-JP" altLang="en-US" sz="5800" b="1" dirty="0" smtClean="0">
                <a:solidFill>
                  <a:prstClr val="black"/>
                </a:solidFill>
                <a:latin typeface="ＭＳ Ｐゴシック"/>
              </a:rPr>
              <a:t>（  </a:t>
            </a:r>
            <a:r>
              <a:rPr lang="en-US" altLang="ja-JP" sz="5800" b="1" dirty="0" smtClean="0">
                <a:solidFill>
                  <a:prstClr val="black"/>
                </a:solidFill>
                <a:latin typeface="ＭＳ Ｐゴシック"/>
              </a:rPr>
              <a:t>9,079,236</a:t>
            </a:r>
            <a:r>
              <a:rPr lang="ja-JP" altLang="ja-JP" sz="5800" b="1" dirty="0" smtClean="0">
                <a:solidFill>
                  <a:prstClr val="black"/>
                </a:solidFill>
                <a:latin typeface="ＭＳ Ｐゴシック"/>
              </a:rPr>
              <a:t>人</a:t>
            </a:r>
            <a:r>
              <a:rPr lang="ja-JP" altLang="en-US" sz="5800" b="1" dirty="0" smtClean="0">
                <a:solidFill>
                  <a:prstClr val="black"/>
                </a:solidFill>
                <a:latin typeface="ＭＳ Ｐゴシック"/>
              </a:rPr>
              <a:t> ）</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grpSp>
        <p:nvGrpSpPr>
          <p:cNvPr id="15" name="グループ化 14"/>
          <p:cNvGrpSpPr/>
          <p:nvPr/>
        </p:nvGrpSpPr>
        <p:grpSpPr>
          <a:xfrm>
            <a:off x="320864" y="3848738"/>
            <a:ext cx="1073175" cy="1507741"/>
            <a:chOff x="1669323" y="2454871"/>
            <a:chExt cx="1322099" cy="2031544"/>
          </a:xfrm>
        </p:grpSpPr>
        <p:sp>
          <p:nvSpPr>
            <p:cNvPr id="16" name="正方形/長方形 15"/>
            <p:cNvSpPr/>
            <p:nvPr/>
          </p:nvSpPr>
          <p:spPr>
            <a:xfrm>
              <a:off x="1669323" y="2454871"/>
              <a:ext cx="1322099" cy="203154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solidFill>
                  <a:prstClr val="white"/>
                </a:solidFill>
              </a:endParaRPr>
            </a:p>
          </p:txBody>
        </p:sp>
        <p:sp>
          <p:nvSpPr>
            <p:cNvPr id="17" name="テキスト ボックス 16"/>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solidFill>
                    <a:prstClr val="black"/>
                  </a:solidFill>
                </a:rPr>
                <a:t>C</a:t>
              </a:r>
              <a:endParaRPr lang="ja-JP" altLang="en-US" sz="3200" b="1" dirty="0">
                <a:solidFill>
                  <a:prstClr val="black"/>
                </a:solidFill>
              </a:endParaRPr>
            </a:p>
          </p:txBody>
        </p:sp>
      </p:grpSp>
      <p:sp>
        <p:nvSpPr>
          <p:cNvPr id="18"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11</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789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454480640"/>
              </p:ext>
            </p:extLst>
          </p:nvPr>
        </p:nvGraphicFramePr>
        <p:xfrm>
          <a:off x="-19284" y="1880207"/>
          <a:ext cx="9271804" cy="454607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124790" y="1695541"/>
            <a:ext cx="1116011" cy="369332"/>
          </a:xfrm>
          <a:prstGeom prst="rect">
            <a:avLst/>
          </a:prstGeom>
        </p:spPr>
        <p:txBody>
          <a:bodyPr wrap="none">
            <a:spAutoFit/>
          </a:bodyPr>
          <a:lstStyle/>
          <a:p>
            <a:r>
              <a:rPr lang="ja-JP" altLang="en-US" b="1" dirty="0">
                <a:solidFill>
                  <a:prstClr val="black"/>
                </a:solidFill>
              </a:rPr>
              <a:t>（</a:t>
            </a:r>
            <a:r>
              <a:rPr lang="ja-JP" altLang="en-US" b="1" dirty="0" smtClean="0">
                <a:solidFill>
                  <a:prstClr val="black"/>
                </a:solidFill>
              </a:rPr>
              <a:t>百万人）</a:t>
            </a:r>
            <a:endParaRPr lang="ja-JP" altLang="en-US" b="1" dirty="0">
              <a:solidFill>
                <a:prstClr val="black"/>
              </a:solidFill>
            </a:endParaRPr>
          </a:p>
        </p:txBody>
      </p:sp>
      <p:sp>
        <p:nvSpPr>
          <p:cNvPr id="6" name="テキスト ボックス 1"/>
          <p:cNvSpPr txBox="1"/>
          <p:nvPr/>
        </p:nvSpPr>
        <p:spPr>
          <a:xfrm>
            <a:off x="5724128" y="6426283"/>
            <a:ext cx="3024337" cy="4046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smtClean="0">
                <a:solidFill>
                  <a:prstClr val="black"/>
                </a:solidFill>
                <a:latin typeface="ＭＳ Ｐゴシック"/>
              </a:rPr>
              <a:t>「平成</a:t>
            </a:r>
            <a:r>
              <a:rPr lang="ja-JP" altLang="en-US" sz="1400" b="1" dirty="0">
                <a:solidFill>
                  <a:prstClr val="black"/>
                </a:solidFill>
                <a:latin typeface="ＭＳ Ｐゴシック"/>
              </a:rPr>
              <a:t>２５</a:t>
            </a:r>
            <a:r>
              <a:rPr lang="ja-JP" altLang="en-US" sz="1400" b="1" dirty="0" smtClean="0">
                <a:solidFill>
                  <a:prstClr val="black"/>
                </a:solidFill>
                <a:latin typeface="ＭＳ Ｐゴシック"/>
              </a:rPr>
              <a:t>年度　大阪府統計年鑑」より</a:t>
            </a:r>
            <a:endParaRPr lang="ja-JP" altLang="en-US" sz="1400" b="1" dirty="0">
              <a:solidFill>
                <a:prstClr val="black"/>
              </a:solidFill>
              <a:latin typeface="ＭＳ Ｐゴシック"/>
            </a:endParaRPr>
          </a:p>
        </p:txBody>
      </p:sp>
      <p:sp>
        <p:nvSpPr>
          <p:cNvPr id="12" name="正方形/長方形 11"/>
          <p:cNvSpPr/>
          <p:nvPr/>
        </p:nvSpPr>
        <p:spPr>
          <a:xfrm>
            <a:off x="1691680" y="987655"/>
            <a:ext cx="6192688" cy="707886"/>
          </a:xfrm>
          <a:prstGeom prst="rect">
            <a:avLst/>
          </a:prstGeom>
        </p:spPr>
        <p:txBody>
          <a:bodyPr wrap="square">
            <a:spAutoFit/>
          </a:bodyPr>
          <a:lstStyle/>
          <a:p>
            <a:r>
              <a:rPr lang="ja-JP" altLang="en-US" sz="4000" b="1" dirty="0">
                <a:solidFill>
                  <a:srgbClr val="0066FF"/>
                </a:solidFill>
              </a:rPr>
              <a:t> </a:t>
            </a:r>
            <a:r>
              <a:rPr lang="ja-JP" altLang="en-US" sz="3600" b="1" dirty="0" smtClean="0">
                <a:solidFill>
                  <a:prstClr val="black"/>
                </a:solidFill>
              </a:rPr>
              <a:t>大阪府の人口の移り変わり</a:t>
            </a:r>
            <a:endParaRPr lang="ja-JP" altLang="en-US" sz="3600" b="1" dirty="0">
              <a:solidFill>
                <a:prstClr val="black"/>
              </a:solidFill>
            </a:endParaRPr>
          </a:p>
        </p:txBody>
      </p:sp>
      <p:pic>
        <p:nvPicPr>
          <p:cNvPr id="14" name="Picture 2"/>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740352" y="67241"/>
            <a:ext cx="1330308" cy="114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雲形吹き出し 6"/>
          <p:cNvSpPr/>
          <p:nvPr/>
        </p:nvSpPr>
        <p:spPr>
          <a:xfrm>
            <a:off x="-19284" y="67241"/>
            <a:ext cx="7350268" cy="907027"/>
          </a:xfrm>
          <a:prstGeom prst="cloudCallout">
            <a:avLst>
              <a:gd name="adj1" fmla="val 56478"/>
              <a:gd name="adj2" fmla="val 58874"/>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itchFamily="50" charset="-128"/>
                <a:ea typeface="HG丸ｺﾞｼｯｸM-PRO" pitchFamily="50" charset="-128"/>
              </a:rPr>
              <a:t>大阪府</a:t>
            </a:r>
            <a:r>
              <a:rPr lang="ja-JP" altLang="en-US" sz="1600" b="1" dirty="0" smtClean="0">
                <a:solidFill>
                  <a:prstClr val="black"/>
                </a:solidFill>
                <a:latin typeface="HG丸ｺﾞｼｯｸM-PRO" pitchFamily="50" charset="-128"/>
                <a:ea typeface="HG丸ｺﾞｼｯｸM-PRO" pitchFamily="50" charset="-128"/>
              </a:rPr>
              <a:t>の人口は、どのように移り変わって</a:t>
            </a:r>
            <a:endParaRPr lang="en-US" altLang="ja-JP" sz="1600" b="1" dirty="0" smtClean="0">
              <a:solidFill>
                <a:prstClr val="black"/>
              </a:solidFill>
              <a:latin typeface="HG丸ｺﾞｼｯｸM-PRO" pitchFamily="50" charset="-128"/>
              <a:ea typeface="HG丸ｺﾞｼｯｸM-PRO" pitchFamily="50" charset="-128"/>
            </a:endParaRPr>
          </a:p>
          <a:p>
            <a:pPr algn="ctr"/>
            <a:r>
              <a:rPr lang="ja-JP" altLang="en-US" sz="1600" b="1" dirty="0">
                <a:solidFill>
                  <a:prstClr val="black"/>
                </a:solidFill>
                <a:latin typeface="HG丸ｺﾞｼｯｸM-PRO" pitchFamily="50" charset="-128"/>
                <a:ea typeface="HG丸ｺﾞｼｯｸM-PRO" pitchFamily="50" charset="-128"/>
              </a:rPr>
              <a:t>きている</a:t>
            </a:r>
            <a:r>
              <a:rPr lang="ja-JP" altLang="en-US" sz="1600" b="1" dirty="0" smtClean="0">
                <a:solidFill>
                  <a:prstClr val="black"/>
                </a:solidFill>
                <a:latin typeface="HG丸ｺﾞｼｯｸM-PRO" pitchFamily="50" charset="-128"/>
                <a:ea typeface="HG丸ｺﾞｼｯｸM-PRO" pitchFamily="50" charset="-128"/>
              </a:rPr>
              <a:t>かな？</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17" name="角丸四角形吹き出し 16"/>
          <p:cNvSpPr/>
          <p:nvPr/>
        </p:nvSpPr>
        <p:spPr>
          <a:xfrm>
            <a:off x="5508104" y="1611718"/>
            <a:ext cx="3357461" cy="624391"/>
          </a:xfrm>
          <a:prstGeom prst="wedgeRoundRectCallout">
            <a:avLst>
              <a:gd name="adj1" fmla="val 51241"/>
              <a:gd name="adj2" fmla="val 92403"/>
              <a:gd name="adj3" fmla="val 16667"/>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4400" b="1" dirty="0" smtClean="0">
                <a:solidFill>
                  <a:prstClr val="black"/>
                </a:solidFill>
                <a:latin typeface="ＭＳ Ｐゴシック"/>
              </a:rPr>
              <a:t>8,860,280</a:t>
            </a:r>
            <a:r>
              <a:rPr lang="ja-JP" altLang="ja-JP" sz="4000" b="1" dirty="0" smtClean="0">
                <a:solidFill>
                  <a:prstClr val="black"/>
                </a:solidFill>
                <a:latin typeface="ＭＳ Ｐゴシック"/>
              </a:rPr>
              <a:t>人</a:t>
            </a:r>
            <a:endParaRPr lang="ja-JP" altLang="en-US" sz="4000" b="1" dirty="0">
              <a:solidFill>
                <a:prstClr val="black"/>
              </a:solidFill>
              <a:latin typeface="ＭＳ Ｐゴシック"/>
            </a:endParaRPr>
          </a:p>
        </p:txBody>
      </p:sp>
      <p:sp>
        <p:nvSpPr>
          <p:cNvPr id="9"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12</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9428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7"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1604368980"/>
              </p:ext>
            </p:extLst>
          </p:nvPr>
        </p:nvGraphicFramePr>
        <p:xfrm>
          <a:off x="0" y="1215916"/>
          <a:ext cx="9036496" cy="5712856"/>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直線コネクタ 34"/>
          <p:cNvCxnSpPr/>
          <p:nvPr/>
        </p:nvCxnSpPr>
        <p:spPr>
          <a:xfrm>
            <a:off x="4054531" y="1215916"/>
            <a:ext cx="11422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483768" y="1215916"/>
            <a:ext cx="120874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18962" y="730884"/>
            <a:ext cx="6920477" cy="584775"/>
          </a:xfrm>
          <a:prstGeom prst="rect">
            <a:avLst/>
          </a:prstGeom>
        </p:spPr>
        <p:txBody>
          <a:bodyPr wrap="square">
            <a:spAutoFit/>
          </a:bodyPr>
          <a:lstStyle/>
          <a:p>
            <a:r>
              <a:rPr lang="ja-JP" altLang="en-US" sz="3200" b="1" dirty="0">
                <a:solidFill>
                  <a:srgbClr val="0070C0"/>
                </a:solidFill>
              </a:rPr>
              <a:t>大阪府</a:t>
            </a:r>
            <a:r>
              <a:rPr lang="ja-JP" altLang="en-US" sz="3200" b="1" dirty="0" smtClean="0">
                <a:solidFill>
                  <a:srgbClr val="0070C0"/>
                </a:solidFill>
              </a:rPr>
              <a:t>の出生数と死亡数の移り変わり</a:t>
            </a:r>
            <a:endParaRPr lang="ja-JP" altLang="en-US" sz="3200" dirty="0">
              <a:solidFill>
                <a:srgbClr val="0070C0"/>
              </a:solidFill>
            </a:endParaRPr>
          </a:p>
        </p:txBody>
      </p:sp>
      <p:sp>
        <p:nvSpPr>
          <p:cNvPr id="15" name="テキスト 6"/>
          <p:cNvSpPr txBox="1">
            <a:spLocks noChangeArrowheads="1"/>
          </p:cNvSpPr>
          <p:nvPr/>
        </p:nvSpPr>
        <p:spPr bwMode="auto">
          <a:xfrm>
            <a:off x="4196453" y="3052944"/>
            <a:ext cx="953081" cy="261610"/>
          </a:xfrm>
          <a:prstGeom prst="rect">
            <a:avLst/>
          </a:prstGeom>
          <a:solidFill>
            <a:srgbClr val="CCFFFF"/>
          </a:solidFill>
          <a:ln w="25400">
            <a:solidFill>
              <a:srgbClr val="0066FF"/>
            </a:solidFill>
            <a:miter lim="800000"/>
            <a:headEnd/>
            <a:tailEnd/>
          </a:ln>
          <a:effectLst/>
          <a:extLst>
            <a:ext uri="{53640926-AAD7-44D8-BBD7-CCE9431645EC}">
              <a14:shadowObscured xmlns:a14="http://schemas.microsoft.com/office/drawing/2010/main" val="1"/>
            </a:ext>
          </a:extLst>
        </p:spPr>
        <p:txBody>
          <a:bodyPr wrap="non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r>
              <a:rPr lang="ja-JP" altLang="en-US" sz="1400" b="1" dirty="0">
                <a:solidFill>
                  <a:srgbClr val="000000"/>
                </a:solidFill>
                <a:latin typeface="ＭＳ ゴシック" pitchFamily="49" charset="-128"/>
                <a:ea typeface="ＭＳ ゴシック" pitchFamily="49" charset="-128"/>
              </a:rPr>
              <a:t>自然増減数</a:t>
            </a:r>
          </a:p>
        </p:txBody>
      </p:sp>
      <p:sp>
        <p:nvSpPr>
          <p:cNvPr id="16" name="AutoShape 79"/>
          <p:cNvSpPr>
            <a:spLocks/>
          </p:cNvSpPr>
          <p:nvPr/>
        </p:nvSpPr>
        <p:spPr bwMode="auto">
          <a:xfrm>
            <a:off x="3347365" y="2285594"/>
            <a:ext cx="114300" cy="1298575"/>
          </a:xfrm>
          <a:prstGeom prst="rightBrace">
            <a:avLst>
              <a:gd name="adj1" fmla="val 93056"/>
              <a:gd name="adj2" fmla="val 50000"/>
            </a:avLst>
          </a:prstGeom>
          <a:noFill/>
          <a:ln w="38100">
            <a:solidFill>
              <a:srgbClr val="0066FF"/>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solidFill>
                <a:prstClr val="black"/>
              </a:solidFill>
            </a:endParaRPr>
          </a:p>
        </p:txBody>
      </p:sp>
      <p:cxnSp>
        <p:nvCxnSpPr>
          <p:cNvPr id="23" name="直線矢印コネクタ 22"/>
          <p:cNvCxnSpPr>
            <a:stCxn id="15" idx="1"/>
            <a:endCxn id="16" idx="1"/>
          </p:cNvCxnSpPr>
          <p:nvPr/>
        </p:nvCxnSpPr>
        <p:spPr>
          <a:xfrm flipH="1" flipV="1">
            <a:off x="3461665" y="2934882"/>
            <a:ext cx="734788" cy="2488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107505" y="1471427"/>
            <a:ext cx="7568548" cy="3109701"/>
          </a:xfrm>
          <a:prstGeom prst="ellipse">
            <a:avLst/>
          </a:prstGeom>
          <a:solidFill>
            <a:schemeClr val="accent2">
              <a:lumMod val="20000"/>
              <a:lumOff val="80000"/>
              <a:alpha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7" name="円/楕円 16"/>
          <p:cNvSpPr/>
          <p:nvPr/>
        </p:nvSpPr>
        <p:spPr>
          <a:xfrm>
            <a:off x="7679158" y="2439483"/>
            <a:ext cx="1357338" cy="788218"/>
          </a:xfrm>
          <a:prstGeom prst="ellipse">
            <a:avLst/>
          </a:prstGeom>
          <a:solidFill>
            <a:srgbClr val="CCFFFF">
              <a:alpha val="50000"/>
            </a:srgbClr>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18" name="コンテンツ プレースホルダー 2"/>
          <p:cNvSpPr txBox="1">
            <a:spLocks/>
          </p:cNvSpPr>
          <p:nvPr/>
        </p:nvSpPr>
        <p:spPr>
          <a:xfrm>
            <a:off x="1052580" y="1561670"/>
            <a:ext cx="1431188" cy="557979"/>
          </a:xfrm>
          <a:prstGeom prst="rect">
            <a:avLst/>
          </a:prstGeom>
          <a:solidFill>
            <a:schemeClr val="bg1"/>
          </a:solidFill>
          <a:ln w="38100">
            <a:solidFill>
              <a:srgbClr val="FF0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FF0000"/>
                </a:solidFill>
                <a:latin typeface="ＭＳ Ｐゴシック"/>
              </a:rPr>
              <a:t>自然増</a:t>
            </a:r>
            <a:r>
              <a:rPr lang="ja-JP" altLang="en-US" u="heavy" dirty="0" smtClean="0">
                <a:solidFill>
                  <a:srgbClr val="0070C0"/>
                </a:solidFill>
              </a:rPr>
              <a:t>　　　</a:t>
            </a:r>
            <a:endParaRPr lang="en-US" altLang="ja-JP" u="heavy" dirty="0" smtClean="0">
              <a:solidFill>
                <a:prstClr val="black"/>
              </a:solidFill>
            </a:endParaRPr>
          </a:p>
        </p:txBody>
      </p:sp>
      <p:sp>
        <p:nvSpPr>
          <p:cNvPr id="20" name="コンテンツ プレースホルダー 2"/>
          <p:cNvSpPr txBox="1">
            <a:spLocks/>
          </p:cNvSpPr>
          <p:nvPr/>
        </p:nvSpPr>
        <p:spPr>
          <a:xfrm>
            <a:off x="7660704" y="1610055"/>
            <a:ext cx="1431188" cy="548988"/>
          </a:xfrm>
          <a:prstGeom prst="rect">
            <a:avLst/>
          </a:prstGeom>
          <a:solidFill>
            <a:schemeClr val="bg1"/>
          </a:solidFill>
          <a:ln w="38100">
            <a:solidFill>
              <a:srgbClr val="0066FF"/>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66FF"/>
                </a:solidFill>
                <a:latin typeface="ＭＳ Ｐゴシック"/>
              </a:rPr>
              <a:t>自然減</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cxnSp>
        <p:nvCxnSpPr>
          <p:cNvPr id="4" name="直線矢印コネクタ 3"/>
          <p:cNvCxnSpPr>
            <a:stCxn id="20" idx="2"/>
          </p:cNvCxnSpPr>
          <p:nvPr/>
        </p:nvCxnSpPr>
        <p:spPr>
          <a:xfrm>
            <a:off x="8376298" y="2159043"/>
            <a:ext cx="23080" cy="28044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6"/>
          <p:cNvSpPr txBox="1">
            <a:spLocks noChangeArrowheads="1"/>
          </p:cNvSpPr>
          <p:nvPr/>
        </p:nvSpPr>
        <p:spPr bwMode="auto">
          <a:xfrm>
            <a:off x="6637442" y="1851146"/>
            <a:ext cx="126364" cy="247936"/>
          </a:xfrm>
          <a:prstGeom prst="rect">
            <a:avLst/>
          </a:prstGeom>
          <a:solidFill>
            <a:srgbClr val="FFC000"/>
          </a:solidFill>
          <a:ln w="25400">
            <a:solidFill>
              <a:schemeClr val="tx1"/>
            </a:solidFill>
            <a:miter lim="800000"/>
            <a:headEnd/>
            <a:tailEnd/>
          </a:ln>
          <a:effectLst/>
          <a:extLst>
            <a:ext uri="{53640926-AAD7-44D8-BBD7-CCE9431645EC}">
              <a14:shadowObscured xmlns:a14="http://schemas.microsoft.com/office/drawing/2010/main" val="1"/>
            </a:ext>
          </a:extLst>
        </p:spPr>
        <p:txBody>
          <a:bodyPr wrap="squar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endParaRPr lang="ja-JP" altLang="en-US" sz="1400" b="1" dirty="0">
              <a:solidFill>
                <a:srgbClr val="000000"/>
              </a:solidFill>
              <a:latin typeface="ＭＳ ゴシック" pitchFamily="49" charset="-128"/>
              <a:ea typeface="ＭＳ ゴシック" pitchFamily="49" charset="-128"/>
            </a:endParaRPr>
          </a:p>
        </p:txBody>
      </p:sp>
      <p:sp>
        <p:nvSpPr>
          <p:cNvPr id="2" name="正方形/長方形 1"/>
          <p:cNvSpPr/>
          <p:nvPr/>
        </p:nvSpPr>
        <p:spPr>
          <a:xfrm>
            <a:off x="6786597" y="1824700"/>
            <a:ext cx="737731" cy="307777"/>
          </a:xfrm>
          <a:prstGeom prst="rect">
            <a:avLst/>
          </a:prstGeom>
        </p:spPr>
        <p:txBody>
          <a:bodyPr wrap="square">
            <a:spAutoFit/>
          </a:bodyPr>
          <a:lstStyle/>
          <a:p>
            <a:pPr algn="dist">
              <a:defRPr sz="1000"/>
            </a:pPr>
            <a:r>
              <a:rPr lang="ja-JP" altLang="en-US" sz="1400" b="1" dirty="0" smtClean="0">
                <a:solidFill>
                  <a:srgbClr val="000000"/>
                </a:solidFill>
                <a:latin typeface="ＭＳ ゴシック" pitchFamily="49" charset="-128"/>
                <a:ea typeface="ＭＳ ゴシック" pitchFamily="49" charset="-128"/>
              </a:rPr>
              <a:t>出生数</a:t>
            </a:r>
            <a:endParaRPr lang="ja-JP" altLang="en-US" sz="1400" b="1" dirty="0">
              <a:solidFill>
                <a:srgbClr val="000000"/>
              </a:solidFill>
              <a:latin typeface="ＭＳ ゴシック" pitchFamily="49" charset="-128"/>
              <a:ea typeface="ＭＳ ゴシック" pitchFamily="49" charset="-128"/>
            </a:endParaRPr>
          </a:p>
        </p:txBody>
      </p:sp>
      <p:sp>
        <p:nvSpPr>
          <p:cNvPr id="24" name="テキスト 6"/>
          <p:cNvSpPr txBox="1">
            <a:spLocks noChangeArrowheads="1"/>
          </p:cNvSpPr>
          <p:nvPr/>
        </p:nvSpPr>
        <p:spPr bwMode="auto">
          <a:xfrm>
            <a:off x="6637442" y="2302249"/>
            <a:ext cx="126363" cy="274468"/>
          </a:xfrm>
          <a:prstGeom prst="rect">
            <a:avLst/>
          </a:prstGeom>
          <a:solidFill>
            <a:schemeClr val="tx2">
              <a:lumMod val="60000"/>
              <a:lumOff val="40000"/>
            </a:schemeClr>
          </a:solidFill>
          <a:ln w="25400">
            <a:solidFill>
              <a:srgbClr val="002060"/>
            </a:solidFill>
            <a:miter lim="800000"/>
            <a:headEnd/>
            <a:tailEnd/>
          </a:ln>
          <a:effectLst/>
          <a:extLst>
            <a:ext uri="{53640926-AAD7-44D8-BBD7-CCE9431645EC}">
              <a14:shadowObscured xmlns:a14="http://schemas.microsoft.com/office/drawing/2010/main" val="1"/>
            </a:ext>
          </a:extLst>
        </p:spPr>
        <p:txBody>
          <a:bodyPr wrap="squar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endParaRPr lang="ja-JP" altLang="en-US" sz="1400" b="1" dirty="0">
              <a:solidFill>
                <a:srgbClr val="000000"/>
              </a:solidFill>
              <a:latin typeface="ＭＳ ゴシック" pitchFamily="49" charset="-128"/>
              <a:ea typeface="ＭＳ ゴシック" pitchFamily="49" charset="-128"/>
            </a:endParaRPr>
          </a:p>
        </p:txBody>
      </p:sp>
      <p:sp>
        <p:nvSpPr>
          <p:cNvPr id="3" name="正方形/長方形 2"/>
          <p:cNvSpPr/>
          <p:nvPr/>
        </p:nvSpPr>
        <p:spPr>
          <a:xfrm>
            <a:off x="6786597" y="2285594"/>
            <a:ext cx="737732" cy="307777"/>
          </a:xfrm>
          <a:prstGeom prst="rect">
            <a:avLst/>
          </a:prstGeom>
        </p:spPr>
        <p:txBody>
          <a:bodyPr wrap="square">
            <a:spAutoFit/>
          </a:bodyPr>
          <a:lstStyle/>
          <a:p>
            <a:pPr algn="dist">
              <a:defRPr sz="1000"/>
            </a:pPr>
            <a:r>
              <a:rPr lang="ja-JP" altLang="en-US" sz="1400" b="1" dirty="0" smtClean="0">
                <a:solidFill>
                  <a:srgbClr val="000000"/>
                </a:solidFill>
                <a:latin typeface="ＭＳ ゴシック" pitchFamily="49" charset="-128"/>
                <a:ea typeface="ＭＳ ゴシック" pitchFamily="49" charset="-128"/>
              </a:rPr>
              <a:t>死亡数</a:t>
            </a:r>
            <a:endParaRPr lang="ja-JP" altLang="en-US" sz="1400" b="1" dirty="0">
              <a:solidFill>
                <a:srgbClr val="000000"/>
              </a:solidFill>
              <a:latin typeface="ＭＳ ゴシック" pitchFamily="49" charset="-128"/>
              <a:ea typeface="ＭＳ ゴシック" pitchFamily="49" charset="-128"/>
            </a:endParaRPr>
          </a:p>
        </p:txBody>
      </p:sp>
      <p:sp>
        <p:nvSpPr>
          <p:cNvPr id="25" name="テキスト 6"/>
          <p:cNvSpPr txBox="1">
            <a:spLocks noChangeArrowheads="1"/>
          </p:cNvSpPr>
          <p:nvPr/>
        </p:nvSpPr>
        <p:spPr bwMode="auto">
          <a:xfrm>
            <a:off x="5303034" y="6593343"/>
            <a:ext cx="3096344" cy="261610"/>
          </a:xfrm>
          <a:prstGeom prst="rect">
            <a:avLst/>
          </a:prstGeom>
          <a:noFill/>
          <a:ln w="25400">
            <a:noFill/>
            <a:miter lim="800000"/>
            <a:headEnd/>
            <a:tailEnd/>
          </a:ln>
          <a:effectLst>
            <a:outerShdw dist="35921" dir="2700000" algn="ctr" rotWithShape="0">
              <a:schemeClr val="bg1"/>
            </a:outerShdw>
          </a:effectLst>
          <a:extLst>
            <a:ext uri="{53640926-AAD7-44D8-BBD7-CCE9431645EC}">
              <a14:shadowObscured xmlns:a14="http://schemas.microsoft.com/office/drawing/2010/main" val="1"/>
            </a:ext>
          </a:extLst>
        </p:spPr>
        <p:txBody>
          <a:bodyPr wrap="square" lIns="27432" tIns="22860" rIns="27432" bIns="2286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dist">
              <a:defRPr sz="1000"/>
            </a:pPr>
            <a:r>
              <a:rPr lang="ja-JP" altLang="en-US" sz="1400" b="1" dirty="0" smtClean="0">
                <a:solidFill>
                  <a:srgbClr val="000000"/>
                </a:solidFill>
                <a:latin typeface="ＭＳ ゴシック" pitchFamily="49" charset="-128"/>
                <a:ea typeface="ＭＳ ゴシック" pitchFamily="49" charset="-128"/>
              </a:rPr>
              <a:t>厚生労働省「人口動態統計」より</a:t>
            </a:r>
            <a:endParaRPr lang="en-US" altLang="ja-JP" sz="1400" b="1" dirty="0" smtClean="0">
              <a:solidFill>
                <a:srgbClr val="000000"/>
              </a:solidFill>
              <a:latin typeface="ＭＳ ゴシック" pitchFamily="49" charset="-128"/>
              <a:ea typeface="ＭＳ ゴシック" pitchFamily="49" charset="-128"/>
            </a:endParaRPr>
          </a:p>
        </p:txBody>
      </p:sp>
      <p:sp>
        <p:nvSpPr>
          <p:cNvPr id="6" name="四角形吹き出し 5"/>
          <p:cNvSpPr/>
          <p:nvPr/>
        </p:nvSpPr>
        <p:spPr>
          <a:xfrm>
            <a:off x="3442644" y="1471427"/>
            <a:ext cx="2394208" cy="700505"/>
          </a:xfrm>
          <a:prstGeom prst="wedgeRectCallout">
            <a:avLst>
              <a:gd name="adj1" fmla="val 74828"/>
              <a:gd name="adj2" fmla="val 47948"/>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prstClr val="black"/>
                </a:solidFill>
              </a:rPr>
              <a:t>凡例</a:t>
            </a:r>
            <a:endParaRPr lang="ja-JP" altLang="en-US" sz="2400" dirty="0">
              <a:solidFill>
                <a:prstClr val="black"/>
              </a:solidFill>
            </a:endParaRPr>
          </a:p>
        </p:txBody>
      </p:sp>
      <p:pic>
        <p:nvPicPr>
          <p:cNvPr id="44" name="Picture 2"/>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524328" y="188639"/>
            <a:ext cx="1512168" cy="132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雲形吹き出し 44"/>
          <p:cNvSpPr/>
          <p:nvPr/>
        </p:nvSpPr>
        <p:spPr>
          <a:xfrm>
            <a:off x="-1" y="67241"/>
            <a:ext cx="7350269" cy="663643"/>
          </a:xfrm>
          <a:prstGeom prst="cloudCallout">
            <a:avLst>
              <a:gd name="adj1" fmla="val 55769"/>
              <a:gd name="adj2" fmla="val 67909"/>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latin typeface="HG丸ｺﾞｼｯｸM-PRO" pitchFamily="50" charset="-128"/>
                <a:ea typeface="HG丸ｺﾞｼｯｸM-PRO" pitchFamily="50" charset="-128"/>
              </a:rPr>
              <a:t>ふた</a:t>
            </a:r>
            <a:r>
              <a:rPr lang="ja-JP" altLang="en-US" sz="2000" b="1" dirty="0" smtClean="0">
                <a:solidFill>
                  <a:prstClr val="black"/>
                </a:solidFill>
                <a:latin typeface="HG丸ｺﾞｼｯｸM-PRO" pitchFamily="50" charset="-128"/>
                <a:ea typeface="HG丸ｺﾞｼｯｸM-PRO" pitchFamily="50" charset="-128"/>
              </a:rPr>
              <a:t>つのグラフをひとつに表すと・・・</a:t>
            </a:r>
            <a:endParaRPr lang="en-US" altLang="ja-JP" sz="2000" b="1" dirty="0" smtClean="0">
              <a:solidFill>
                <a:prstClr val="black"/>
              </a:solidFill>
              <a:latin typeface="HG丸ｺﾞｼｯｸM-PRO" pitchFamily="50" charset="-128"/>
              <a:ea typeface="HG丸ｺﾞｼｯｸM-PRO" pitchFamily="50" charset="-128"/>
            </a:endParaRPr>
          </a:p>
        </p:txBody>
      </p:sp>
      <p:sp>
        <p:nvSpPr>
          <p:cNvPr id="26" name="正方形/長方形 25"/>
          <p:cNvSpPr/>
          <p:nvPr/>
        </p:nvSpPr>
        <p:spPr>
          <a:xfrm>
            <a:off x="3988228" y="1610055"/>
            <a:ext cx="2016223" cy="400110"/>
          </a:xfrm>
          <a:prstGeom prst="rect">
            <a:avLst/>
          </a:prstGeom>
        </p:spPr>
        <p:txBody>
          <a:bodyPr wrap="square">
            <a:spAutoFit/>
          </a:bodyPr>
          <a:lstStyle/>
          <a:p>
            <a:pPr algn="dist">
              <a:defRPr sz="1000"/>
            </a:pPr>
            <a:r>
              <a:rPr lang="ja-JP" altLang="en-US" sz="2000" b="1" dirty="0" smtClean="0">
                <a:solidFill>
                  <a:srgbClr val="000000"/>
                </a:solidFill>
                <a:latin typeface="ＭＳ ゴシック" pitchFamily="49" charset="-128"/>
                <a:ea typeface="ＭＳ ゴシック" pitchFamily="49" charset="-128"/>
              </a:rPr>
              <a:t>（はんれい）</a:t>
            </a:r>
            <a:endParaRPr lang="ja-JP" altLang="en-US" sz="2000" b="1" dirty="0">
              <a:solidFill>
                <a:srgbClr val="000000"/>
              </a:solidFill>
              <a:latin typeface="ＭＳ ゴシック" pitchFamily="49" charset="-128"/>
              <a:ea typeface="ＭＳ ゴシック" pitchFamily="49" charset="-128"/>
            </a:endParaRPr>
          </a:p>
        </p:txBody>
      </p:sp>
      <p:sp>
        <p:nvSpPr>
          <p:cNvPr id="11" name="フリーフォーム 10"/>
          <p:cNvSpPr/>
          <p:nvPr/>
        </p:nvSpPr>
        <p:spPr>
          <a:xfrm>
            <a:off x="691116" y="2232440"/>
            <a:ext cx="8038214" cy="829737"/>
          </a:xfrm>
          <a:custGeom>
            <a:avLst/>
            <a:gdLst>
              <a:gd name="connsiteX0" fmla="*/ 0 w 8038214"/>
              <a:gd name="connsiteY0" fmla="*/ 159886 h 829737"/>
              <a:gd name="connsiteX1" fmla="*/ 361507 w 8038214"/>
              <a:gd name="connsiteY1" fmla="*/ 159886 h 829737"/>
              <a:gd name="connsiteX2" fmla="*/ 723014 w 8038214"/>
              <a:gd name="connsiteY2" fmla="*/ 276844 h 829737"/>
              <a:gd name="connsiteX3" fmla="*/ 1095154 w 8038214"/>
              <a:gd name="connsiteY3" fmla="*/ 85458 h 829737"/>
              <a:gd name="connsiteX4" fmla="*/ 1456661 w 8038214"/>
              <a:gd name="connsiteY4" fmla="*/ 191783 h 829737"/>
              <a:gd name="connsiteX5" fmla="*/ 1818168 w 8038214"/>
              <a:gd name="connsiteY5" fmla="*/ 53560 h 829737"/>
              <a:gd name="connsiteX6" fmla="*/ 2190307 w 8038214"/>
              <a:gd name="connsiteY6" fmla="*/ 53560 h 829737"/>
              <a:gd name="connsiteX7" fmla="*/ 2551814 w 8038214"/>
              <a:gd name="connsiteY7" fmla="*/ 397 h 829737"/>
              <a:gd name="connsiteX8" fmla="*/ 2923954 w 8038214"/>
              <a:gd name="connsiteY8" fmla="*/ 85458 h 829737"/>
              <a:gd name="connsiteX9" fmla="*/ 3285461 w 8038214"/>
              <a:gd name="connsiteY9" fmla="*/ 96090 h 829737"/>
              <a:gd name="connsiteX10" fmla="*/ 3646968 w 8038214"/>
              <a:gd name="connsiteY10" fmla="*/ 191783 h 829737"/>
              <a:gd name="connsiteX11" fmla="*/ 4019107 w 8038214"/>
              <a:gd name="connsiteY11" fmla="*/ 287476 h 829737"/>
              <a:gd name="connsiteX12" fmla="*/ 4380614 w 8038214"/>
              <a:gd name="connsiteY12" fmla="*/ 425700 h 829737"/>
              <a:gd name="connsiteX13" fmla="*/ 4742121 w 8038214"/>
              <a:gd name="connsiteY13" fmla="*/ 478862 h 829737"/>
              <a:gd name="connsiteX14" fmla="*/ 5114261 w 8038214"/>
              <a:gd name="connsiteY14" fmla="*/ 638351 h 829737"/>
              <a:gd name="connsiteX15" fmla="*/ 5475768 w 8038214"/>
              <a:gd name="connsiteY15" fmla="*/ 574555 h 829737"/>
              <a:gd name="connsiteX16" fmla="*/ 5837275 w 8038214"/>
              <a:gd name="connsiteY16" fmla="*/ 606453 h 829737"/>
              <a:gd name="connsiteX17" fmla="*/ 6209414 w 8038214"/>
              <a:gd name="connsiteY17" fmla="*/ 585188 h 829737"/>
              <a:gd name="connsiteX18" fmla="*/ 6570921 w 8038214"/>
              <a:gd name="connsiteY18" fmla="*/ 680881 h 829737"/>
              <a:gd name="connsiteX19" fmla="*/ 6943061 w 8038214"/>
              <a:gd name="connsiteY19" fmla="*/ 691513 h 829737"/>
              <a:gd name="connsiteX20" fmla="*/ 7304568 w 8038214"/>
              <a:gd name="connsiteY20" fmla="*/ 744676 h 829737"/>
              <a:gd name="connsiteX21" fmla="*/ 7666075 w 8038214"/>
              <a:gd name="connsiteY21" fmla="*/ 787207 h 829737"/>
              <a:gd name="connsiteX22" fmla="*/ 8038214 w 8038214"/>
              <a:gd name="connsiteY22" fmla="*/ 829737 h 82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8214" h="829737">
                <a:moveTo>
                  <a:pt x="0" y="159886"/>
                </a:moveTo>
                <a:cubicBezTo>
                  <a:pt x="120502" y="150139"/>
                  <a:pt x="241005" y="140393"/>
                  <a:pt x="361507" y="159886"/>
                </a:cubicBezTo>
                <a:cubicBezTo>
                  <a:pt x="482009" y="179379"/>
                  <a:pt x="600740" y="289249"/>
                  <a:pt x="723014" y="276844"/>
                </a:cubicBezTo>
                <a:cubicBezTo>
                  <a:pt x="845288" y="264439"/>
                  <a:pt x="972880" y="99635"/>
                  <a:pt x="1095154" y="85458"/>
                </a:cubicBezTo>
                <a:cubicBezTo>
                  <a:pt x="1217428" y="71281"/>
                  <a:pt x="1336159" y="197099"/>
                  <a:pt x="1456661" y="191783"/>
                </a:cubicBezTo>
                <a:cubicBezTo>
                  <a:pt x="1577163" y="186467"/>
                  <a:pt x="1695894" y="76597"/>
                  <a:pt x="1818168" y="53560"/>
                </a:cubicBezTo>
                <a:cubicBezTo>
                  <a:pt x="1940442" y="30523"/>
                  <a:pt x="2068033" y="62420"/>
                  <a:pt x="2190307" y="53560"/>
                </a:cubicBezTo>
                <a:cubicBezTo>
                  <a:pt x="2312581" y="44700"/>
                  <a:pt x="2429539" y="-4919"/>
                  <a:pt x="2551814" y="397"/>
                </a:cubicBezTo>
                <a:cubicBezTo>
                  <a:pt x="2674089" y="5713"/>
                  <a:pt x="2801680" y="69509"/>
                  <a:pt x="2923954" y="85458"/>
                </a:cubicBezTo>
                <a:cubicBezTo>
                  <a:pt x="3046229" y="101407"/>
                  <a:pt x="3164959" y="78369"/>
                  <a:pt x="3285461" y="96090"/>
                </a:cubicBezTo>
                <a:cubicBezTo>
                  <a:pt x="3405963" y="113811"/>
                  <a:pt x="3646968" y="191783"/>
                  <a:pt x="3646968" y="191783"/>
                </a:cubicBezTo>
                <a:cubicBezTo>
                  <a:pt x="3769242" y="223681"/>
                  <a:pt x="3896833" y="248490"/>
                  <a:pt x="4019107" y="287476"/>
                </a:cubicBezTo>
                <a:cubicBezTo>
                  <a:pt x="4141381" y="326462"/>
                  <a:pt x="4260112" y="393802"/>
                  <a:pt x="4380614" y="425700"/>
                </a:cubicBezTo>
                <a:cubicBezTo>
                  <a:pt x="4501116" y="457598"/>
                  <a:pt x="4619847" y="443420"/>
                  <a:pt x="4742121" y="478862"/>
                </a:cubicBezTo>
                <a:cubicBezTo>
                  <a:pt x="4864395" y="514304"/>
                  <a:pt x="4991987" y="622402"/>
                  <a:pt x="5114261" y="638351"/>
                </a:cubicBezTo>
                <a:cubicBezTo>
                  <a:pt x="5236536" y="654300"/>
                  <a:pt x="5355266" y="579871"/>
                  <a:pt x="5475768" y="574555"/>
                </a:cubicBezTo>
                <a:cubicBezTo>
                  <a:pt x="5596270" y="569239"/>
                  <a:pt x="5715001" y="604681"/>
                  <a:pt x="5837275" y="606453"/>
                </a:cubicBezTo>
                <a:cubicBezTo>
                  <a:pt x="5959549" y="608225"/>
                  <a:pt x="6087140" y="572783"/>
                  <a:pt x="6209414" y="585188"/>
                </a:cubicBezTo>
                <a:cubicBezTo>
                  <a:pt x="6331688" y="597593"/>
                  <a:pt x="6448647" y="663160"/>
                  <a:pt x="6570921" y="680881"/>
                </a:cubicBezTo>
                <a:cubicBezTo>
                  <a:pt x="6693196" y="698602"/>
                  <a:pt x="6820787" y="680881"/>
                  <a:pt x="6943061" y="691513"/>
                </a:cubicBezTo>
                <a:cubicBezTo>
                  <a:pt x="7065335" y="702145"/>
                  <a:pt x="7184066" y="728727"/>
                  <a:pt x="7304568" y="744676"/>
                </a:cubicBezTo>
                <a:cubicBezTo>
                  <a:pt x="7425070" y="760625"/>
                  <a:pt x="7666075" y="787207"/>
                  <a:pt x="7666075" y="787207"/>
                </a:cubicBezTo>
                <a:lnTo>
                  <a:pt x="8038214" y="829737"/>
                </a:ln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フリーフォーム 12"/>
          <p:cNvSpPr/>
          <p:nvPr/>
        </p:nvSpPr>
        <p:spPr>
          <a:xfrm>
            <a:off x="786809" y="2615609"/>
            <a:ext cx="8048847" cy="1307805"/>
          </a:xfrm>
          <a:custGeom>
            <a:avLst/>
            <a:gdLst>
              <a:gd name="connsiteX0" fmla="*/ 0 w 8048847"/>
              <a:gd name="connsiteY0" fmla="*/ 1307805 h 1307805"/>
              <a:gd name="connsiteX1" fmla="*/ 372140 w 8048847"/>
              <a:gd name="connsiteY1" fmla="*/ 1222744 h 1307805"/>
              <a:gd name="connsiteX2" fmla="*/ 733647 w 8048847"/>
              <a:gd name="connsiteY2" fmla="*/ 1158949 h 1307805"/>
              <a:gd name="connsiteX3" fmla="*/ 1105786 w 8048847"/>
              <a:gd name="connsiteY3" fmla="*/ 1190847 h 1307805"/>
              <a:gd name="connsiteX4" fmla="*/ 1467293 w 8048847"/>
              <a:gd name="connsiteY4" fmla="*/ 1073889 h 1307805"/>
              <a:gd name="connsiteX5" fmla="*/ 1828800 w 8048847"/>
              <a:gd name="connsiteY5" fmla="*/ 1127051 h 1307805"/>
              <a:gd name="connsiteX6" fmla="*/ 2200940 w 8048847"/>
              <a:gd name="connsiteY6" fmla="*/ 1095154 h 1307805"/>
              <a:gd name="connsiteX7" fmla="*/ 2573079 w 8048847"/>
              <a:gd name="connsiteY7" fmla="*/ 1010093 h 1307805"/>
              <a:gd name="connsiteX8" fmla="*/ 2934586 w 8048847"/>
              <a:gd name="connsiteY8" fmla="*/ 914400 h 1307805"/>
              <a:gd name="connsiteX9" fmla="*/ 3296093 w 8048847"/>
              <a:gd name="connsiteY9" fmla="*/ 935665 h 1307805"/>
              <a:gd name="connsiteX10" fmla="*/ 3657600 w 8048847"/>
              <a:gd name="connsiteY10" fmla="*/ 914400 h 1307805"/>
              <a:gd name="connsiteX11" fmla="*/ 4029740 w 8048847"/>
              <a:gd name="connsiteY11" fmla="*/ 893135 h 1307805"/>
              <a:gd name="connsiteX12" fmla="*/ 4391247 w 8048847"/>
              <a:gd name="connsiteY12" fmla="*/ 797442 h 1307805"/>
              <a:gd name="connsiteX13" fmla="*/ 4752754 w 8048847"/>
              <a:gd name="connsiteY13" fmla="*/ 765544 h 1307805"/>
              <a:gd name="connsiteX14" fmla="*/ 5124893 w 8048847"/>
              <a:gd name="connsiteY14" fmla="*/ 595424 h 1307805"/>
              <a:gd name="connsiteX15" fmla="*/ 5486400 w 8048847"/>
              <a:gd name="connsiteY15" fmla="*/ 584791 h 1307805"/>
              <a:gd name="connsiteX16" fmla="*/ 5858540 w 8048847"/>
              <a:gd name="connsiteY16" fmla="*/ 520996 h 1307805"/>
              <a:gd name="connsiteX17" fmla="*/ 6220047 w 8048847"/>
              <a:gd name="connsiteY17" fmla="*/ 414670 h 1307805"/>
              <a:gd name="connsiteX18" fmla="*/ 6581554 w 8048847"/>
              <a:gd name="connsiteY18" fmla="*/ 393405 h 1307805"/>
              <a:gd name="connsiteX19" fmla="*/ 6953693 w 8048847"/>
              <a:gd name="connsiteY19" fmla="*/ 255182 h 1307805"/>
              <a:gd name="connsiteX20" fmla="*/ 7315200 w 8048847"/>
              <a:gd name="connsiteY20" fmla="*/ 127591 h 1307805"/>
              <a:gd name="connsiteX21" fmla="*/ 7676707 w 8048847"/>
              <a:gd name="connsiteY21" fmla="*/ 63796 h 1307805"/>
              <a:gd name="connsiteX22" fmla="*/ 8048847 w 8048847"/>
              <a:gd name="connsiteY22" fmla="*/ 0 h 130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48847" h="1307805">
                <a:moveTo>
                  <a:pt x="0" y="1307805"/>
                </a:moveTo>
                <a:cubicBezTo>
                  <a:pt x="124932" y="1277679"/>
                  <a:pt x="249865" y="1247553"/>
                  <a:pt x="372140" y="1222744"/>
                </a:cubicBezTo>
                <a:cubicBezTo>
                  <a:pt x="494415" y="1197935"/>
                  <a:pt x="611373" y="1164265"/>
                  <a:pt x="733647" y="1158949"/>
                </a:cubicBezTo>
                <a:cubicBezTo>
                  <a:pt x="855921" y="1153633"/>
                  <a:pt x="983512" y="1205024"/>
                  <a:pt x="1105786" y="1190847"/>
                </a:cubicBezTo>
                <a:cubicBezTo>
                  <a:pt x="1228060" y="1176670"/>
                  <a:pt x="1346791" y="1084522"/>
                  <a:pt x="1467293" y="1073889"/>
                </a:cubicBezTo>
                <a:cubicBezTo>
                  <a:pt x="1587795" y="1063256"/>
                  <a:pt x="1706526" y="1123507"/>
                  <a:pt x="1828800" y="1127051"/>
                </a:cubicBezTo>
                <a:cubicBezTo>
                  <a:pt x="1951074" y="1130595"/>
                  <a:pt x="2076894" y="1114647"/>
                  <a:pt x="2200940" y="1095154"/>
                </a:cubicBezTo>
                <a:cubicBezTo>
                  <a:pt x="2324986" y="1075661"/>
                  <a:pt x="2450805" y="1040219"/>
                  <a:pt x="2573079" y="1010093"/>
                </a:cubicBezTo>
                <a:cubicBezTo>
                  <a:pt x="2695353" y="979967"/>
                  <a:pt x="2814084" y="926805"/>
                  <a:pt x="2934586" y="914400"/>
                </a:cubicBezTo>
                <a:cubicBezTo>
                  <a:pt x="3055088" y="901995"/>
                  <a:pt x="3175591" y="935665"/>
                  <a:pt x="3296093" y="935665"/>
                </a:cubicBezTo>
                <a:cubicBezTo>
                  <a:pt x="3416595" y="935665"/>
                  <a:pt x="3657600" y="914400"/>
                  <a:pt x="3657600" y="914400"/>
                </a:cubicBezTo>
                <a:cubicBezTo>
                  <a:pt x="3779875" y="907312"/>
                  <a:pt x="3907465" y="912628"/>
                  <a:pt x="4029740" y="893135"/>
                </a:cubicBezTo>
                <a:cubicBezTo>
                  <a:pt x="4152015" y="873642"/>
                  <a:pt x="4270745" y="818707"/>
                  <a:pt x="4391247" y="797442"/>
                </a:cubicBezTo>
                <a:cubicBezTo>
                  <a:pt x="4511749" y="776177"/>
                  <a:pt x="4630480" y="799214"/>
                  <a:pt x="4752754" y="765544"/>
                </a:cubicBezTo>
                <a:cubicBezTo>
                  <a:pt x="4875028" y="731874"/>
                  <a:pt x="5002619" y="625549"/>
                  <a:pt x="5124893" y="595424"/>
                </a:cubicBezTo>
                <a:cubicBezTo>
                  <a:pt x="5247167" y="565298"/>
                  <a:pt x="5364126" y="597196"/>
                  <a:pt x="5486400" y="584791"/>
                </a:cubicBezTo>
                <a:cubicBezTo>
                  <a:pt x="5608674" y="572386"/>
                  <a:pt x="5736265" y="549350"/>
                  <a:pt x="5858540" y="520996"/>
                </a:cubicBezTo>
                <a:cubicBezTo>
                  <a:pt x="5980815" y="492642"/>
                  <a:pt x="6099545" y="435935"/>
                  <a:pt x="6220047" y="414670"/>
                </a:cubicBezTo>
                <a:cubicBezTo>
                  <a:pt x="6340549" y="393405"/>
                  <a:pt x="6459280" y="419986"/>
                  <a:pt x="6581554" y="393405"/>
                </a:cubicBezTo>
                <a:cubicBezTo>
                  <a:pt x="6703828" y="366824"/>
                  <a:pt x="6953693" y="255182"/>
                  <a:pt x="6953693" y="255182"/>
                </a:cubicBezTo>
                <a:cubicBezTo>
                  <a:pt x="7075967" y="210880"/>
                  <a:pt x="7194698" y="159489"/>
                  <a:pt x="7315200" y="127591"/>
                </a:cubicBezTo>
                <a:cubicBezTo>
                  <a:pt x="7435702" y="95693"/>
                  <a:pt x="7676707" y="63796"/>
                  <a:pt x="7676707" y="63796"/>
                </a:cubicBezTo>
                <a:lnTo>
                  <a:pt x="8048847"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6444207" y="1613954"/>
            <a:ext cx="1080121" cy="1037045"/>
          </a:xfrm>
          <a:prstGeom prst="round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13</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62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circle(in)">
                                      <p:cBhvr>
                                        <p:cTn id="11" dur="20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fade">
                                      <p:cBhvr>
                                        <p:cTn id="16" dur="1000"/>
                                        <p:tgtEl>
                                          <p:spTgt spid="29">
                                            <p:graphicEl>
                                              <a:chart seriesIdx="-3" categoryIdx="-3" bldStep="gridLegend"/>
                                            </p:graphicEl>
                                          </p:spTgt>
                                        </p:tgtEl>
                                      </p:cBhvr>
                                    </p:animEffect>
                                    <p:anim calcmode="lin" valueType="num">
                                      <p:cBhvr>
                                        <p:cTn id="17" dur="1000" fill="hold"/>
                                        <p:tgtEl>
                                          <p:spTgt spid="2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8" dur="1000" fill="hold"/>
                                        <p:tgtEl>
                                          <p:spTgt spid="29">
                                            <p:graphicEl>
                                              <a:chart seriesIdx="-3" categoryIdx="-3" bldStep="gridLegend"/>
                                            </p:graphicEl>
                                          </p:spTgt>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600" fill="hold"/>
                                        <p:tgtEl>
                                          <p:spTgt spid="25"/>
                                        </p:tgtEl>
                                        <p:attrNameLst>
                                          <p:attrName>ppt_x</p:attrName>
                                        </p:attrNameLst>
                                      </p:cBhvr>
                                      <p:tavLst>
                                        <p:tav tm="0">
                                          <p:val>
                                            <p:strVal val="#ppt_x"/>
                                          </p:val>
                                        </p:tav>
                                        <p:tav tm="100000">
                                          <p:val>
                                            <p:strVal val="#ppt_x"/>
                                          </p:val>
                                        </p:tav>
                                      </p:tavLst>
                                    </p:anim>
                                    <p:anim calcmode="lin" valueType="num">
                                      <p:cBhvr additive="base">
                                        <p:cTn id="22" dur="6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9">
                                            <p:graphicEl>
                                              <a:chart seriesIdx="0" categoryIdx="-4" bldStep="series"/>
                                            </p:graphicEl>
                                          </p:spTgt>
                                        </p:tgtEl>
                                        <p:attrNameLst>
                                          <p:attrName>style.visibility</p:attrName>
                                        </p:attrNameLst>
                                      </p:cBhvr>
                                      <p:to>
                                        <p:strVal val="visible"/>
                                      </p:to>
                                    </p:set>
                                    <p:animEffect transition="in" filter="fade">
                                      <p:cBhvr>
                                        <p:cTn id="38" dur="1000"/>
                                        <p:tgtEl>
                                          <p:spTgt spid="29">
                                            <p:graphicEl>
                                              <a:chart seriesIdx="0" categoryIdx="-4" bldStep="series"/>
                                            </p:graphicEl>
                                          </p:spTgt>
                                        </p:tgtEl>
                                      </p:cBhvr>
                                    </p:animEffect>
                                    <p:anim calcmode="lin" valueType="num">
                                      <p:cBhvr>
                                        <p:cTn id="39" dur="1000" fill="hold"/>
                                        <p:tgtEl>
                                          <p:spTgt spid="2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40" dur="1000" fill="hold"/>
                                        <p:tgtEl>
                                          <p:spTgt spid="2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9">
                                            <p:graphicEl>
                                              <a:chart seriesIdx="1" categoryIdx="-4" bldStep="series"/>
                                            </p:graphicEl>
                                          </p:spTgt>
                                        </p:tgtEl>
                                        <p:attrNameLst>
                                          <p:attrName>style.visibility</p:attrName>
                                        </p:attrNameLst>
                                      </p:cBhvr>
                                      <p:to>
                                        <p:strVal val="visible"/>
                                      </p:to>
                                    </p:set>
                                    <p:animEffect transition="in" filter="fade">
                                      <p:cBhvr>
                                        <p:cTn id="50" dur="1000"/>
                                        <p:tgtEl>
                                          <p:spTgt spid="29">
                                            <p:graphicEl>
                                              <a:chart seriesIdx="1" categoryIdx="-4" bldStep="series"/>
                                            </p:graphicEl>
                                          </p:spTgt>
                                        </p:tgtEl>
                                      </p:cBhvr>
                                    </p:animEffect>
                                    <p:anim calcmode="lin" valueType="num">
                                      <p:cBhvr>
                                        <p:cTn id="51" dur="1000" fill="hold"/>
                                        <p:tgtEl>
                                          <p:spTgt spid="2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52" dur="1000" fill="hold"/>
                                        <p:tgtEl>
                                          <p:spTgt spid="2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 calcmode="lin" valueType="num">
                                      <p:cBhvr>
                                        <p:cTn id="59" dur="1000" fill="hold"/>
                                        <p:tgtEl>
                                          <p:spTgt spid="22"/>
                                        </p:tgtEl>
                                        <p:attrNameLst>
                                          <p:attrName>style.rotation</p:attrName>
                                        </p:attrNameLst>
                                      </p:cBhvr>
                                      <p:tavLst>
                                        <p:tav tm="0">
                                          <p:val>
                                            <p:fltVal val="90"/>
                                          </p:val>
                                        </p:tav>
                                        <p:tav tm="100000">
                                          <p:val>
                                            <p:fltVal val="0"/>
                                          </p:val>
                                        </p:tav>
                                      </p:tavLst>
                                    </p:anim>
                                    <p:animEffect transition="in" filter="fade">
                                      <p:cBhvr>
                                        <p:cTn id="60" dur="1000"/>
                                        <p:tgtEl>
                                          <p:spTgt spid="2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fltVal val="0"/>
                                          </p:val>
                                        </p:tav>
                                        <p:tav tm="100000">
                                          <p:val>
                                            <p:strVal val="#ppt_w"/>
                                          </p:val>
                                        </p:tav>
                                      </p:tavLst>
                                    </p:anim>
                                    <p:anim calcmode="lin" valueType="num">
                                      <p:cBhvr>
                                        <p:cTn id="64" dur="1000" fill="hold"/>
                                        <p:tgtEl>
                                          <p:spTgt spid="2"/>
                                        </p:tgtEl>
                                        <p:attrNameLst>
                                          <p:attrName>ppt_h</p:attrName>
                                        </p:attrNameLst>
                                      </p:cBhvr>
                                      <p:tavLst>
                                        <p:tav tm="0">
                                          <p:val>
                                            <p:fltVal val="0"/>
                                          </p:val>
                                        </p:tav>
                                        <p:tav tm="100000">
                                          <p:val>
                                            <p:strVal val="#ppt_h"/>
                                          </p:val>
                                        </p:tav>
                                      </p:tavLst>
                                    </p:anim>
                                    <p:anim calcmode="lin" valueType="num">
                                      <p:cBhvr>
                                        <p:cTn id="65" dur="1000" fill="hold"/>
                                        <p:tgtEl>
                                          <p:spTgt spid="2"/>
                                        </p:tgtEl>
                                        <p:attrNameLst>
                                          <p:attrName>style.rotation</p:attrName>
                                        </p:attrNameLst>
                                      </p:cBhvr>
                                      <p:tavLst>
                                        <p:tav tm="0">
                                          <p:val>
                                            <p:fltVal val="90"/>
                                          </p:val>
                                        </p:tav>
                                        <p:tav tm="100000">
                                          <p:val>
                                            <p:fltVal val="0"/>
                                          </p:val>
                                        </p:tav>
                                      </p:tavLst>
                                    </p:anim>
                                    <p:animEffect transition="in" filter="fade">
                                      <p:cBhvr>
                                        <p:cTn id="66" dur="1000"/>
                                        <p:tgtEl>
                                          <p:spTgt spid="2"/>
                                        </p:tgtEl>
                                      </p:cBhvr>
                                    </p:animEffect>
                                  </p:childTnLst>
                                </p:cTn>
                              </p:par>
                            </p:childTnLst>
                          </p:cTn>
                        </p:par>
                        <p:par>
                          <p:cTn id="67" fill="hold">
                            <p:stCondLst>
                              <p:cond delay="1000"/>
                            </p:stCondLst>
                            <p:childTnLst>
                              <p:par>
                                <p:cTn id="68" presetID="3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1000" fill="hold"/>
                                        <p:tgtEl>
                                          <p:spTgt spid="24"/>
                                        </p:tgtEl>
                                        <p:attrNameLst>
                                          <p:attrName>ppt_w</p:attrName>
                                        </p:attrNameLst>
                                      </p:cBhvr>
                                      <p:tavLst>
                                        <p:tav tm="0">
                                          <p:val>
                                            <p:fltVal val="0"/>
                                          </p:val>
                                        </p:tav>
                                        <p:tav tm="100000">
                                          <p:val>
                                            <p:strVal val="#ppt_w"/>
                                          </p:val>
                                        </p:tav>
                                      </p:tavLst>
                                    </p:anim>
                                    <p:anim calcmode="lin" valueType="num">
                                      <p:cBhvr>
                                        <p:cTn id="71" dur="1000" fill="hold"/>
                                        <p:tgtEl>
                                          <p:spTgt spid="24"/>
                                        </p:tgtEl>
                                        <p:attrNameLst>
                                          <p:attrName>ppt_h</p:attrName>
                                        </p:attrNameLst>
                                      </p:cBhvr>
                                      <p:tavLst>
                                        <p:tav tm="0">
                                          <p:val>
                                            <p:fltVal val="0"/>
                                          </p:val>
                                        </p:tav>
                                        <p:tav tm="100000">
                                          <p:val>
                                            <p:strVal val="#ppt_h"/>
                                          </p:val>
                                        </p:tav>
                                      </p:tavLst>
                                    </p:anim>
                                    <p:anim calcmode="lin" valueType="num">
                                      <p:cBhvr>
                                        <p:cTn id="72" dur="1000" fill="hold"/>
                                        <p:tgtEl>
                                          <p:spTgt spid="24"/>
                                        </p:tgtEl>
                                        <p:attrNameLst>
                                          <p:attrName>style.rotation</p:attrName>
                                        </p:attrNameLst>
                                      </p:cBhvr>
                                      <p:tavLst>
                                        <p:tav tm="0">
                                          <p:val>
                                            <p:fltVal val="90"/>
                                          </p:val>
                                        </p:tav>
                                        <p:tav tm="100000">
                                          <p:val>
                                            <p:fltVal val="0"/>
                                          </p:val>
                                        </p:tav>
                                      </p:tavLst>
                                    </p:anim>
                                    <p:animEffect transition="in" filter="fade">
                                      <p:cBhvr>
                                        <p:cTn id="73" dur="1000"/>
                                        <p:tgtEl>
                                          <p:spTgt spid="24"/>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1000" fill="hold"/>
                                        <p:tgtEl>
                                          <p:spTgt spid="3"/>
                                        </p:tgtEl>
                                        <p:attrNameLst>
                                          <p:attrName>ppt_w</p:attrName>
                                        </p:attrNameLst>
                                      </p:cBhvr>
                                      <p:tavLst>
                                        <p:tav tm="0">
                                          <p:val>
                                            <p:fltVal val="0"/>
                                          </p:val>
                                        </p:tav>
                                        <p:tav tm="100000">
                                          <p:val>
                                            <p:strVal val="#ppt_w"/>
                                          </p:val>
                                        </p:tav>
                                      </p:tavLst>
                                    </p:anim>
                                    <p:anim calcmode="lin" valueType="num">
                                      <p:cBhvr>
                                        <p:cTn id="77" dur="1000" fill="hold"/>
                                        <p:tgtEl>
                                          <p:spTgt spid="3"/>
                                        </p:tgtEl>
                                        <p:attrNameLst>
                                          <p:attrName>ppt_h</p:attrName>
                                        </p:attrNameLst>
                                      </p:cBhvr>
                                      <p:tavLst>
                                        <p:tav tm="0">
                                          <p:val>
                                            <p:fltVal val="0"/>
                                          </p:val>
                                        </p:tav>
                                        <p:tav tm="100000">
                                          <p:val>
                                            <p:strVal val="#ppt_h"/>
                                          </p:val>
                                        </p:tav>
                                      </p:tavLst>
                                    </p:anim>
                                    <p:anim calcmode="lin" valueType="num">
                                      <p:cBhvr>
                                        <p:cTn id="78" dur="1000" fill="hold"/>
                                        <p:tgtEl>
                                          <p:spTgt spid="3"/>
                                        </p:tgtEl>
                                        <p:attrNameLst>
                                          <p:attrName>style.rotation</p:attrName>
                                        </p:attrNameLst>
                                      </p:cBhvr>
                                      <p:tavLst>
                                        <p:tav tm="0">
                                          <p:val>
                                            <p:fltVal val="90"/>
                                          </p:val>
                                        </p:tav>
                                        <p:tav tm="100000">
                                          <p:val>
                                            <p:fltVal val="0"/>
                                          </p:val>
                                        </p:tav>
                                      </p:tavLst>
                                    </p:anim>
                                    <p:animEffect transition="in" filter="fade">
                                      <p:cBhvr>
                                        <p:cTn id="79" dur="10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heel(1)">
                                      <p:cBhvr>
                                        <p:cTn id="84" dur="1000"/>
                                        <p:tgtEl>
                                          <p:spTgt spid="5"/>
                                        </p:tgtEl>
                                      </p:cBhvr>
                                    </p:animEffect>
                                  </p:childTnLst>
                                </p:cTn>
                              </p:par>
                            </p:childTnLst>
                          </p:cTn>
                        </p:par>
                        <p:par>
                          <p:cTn id="85" fill="hold">
                            <p:stCondLst>
                              <p:cond delay="1000"/>
                            </p:stCondLst>
                            <p:childTnLst>
                              <p:par>
                                <p:cTn id="86" presetID="21" presetClass="entr" presetSubtype="8"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heel(8)">
                                      <p:cBhvr>
                                        <p:cTn id="88" dur="10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1" presetClass="exit" presetSubtype="0" fill="hold" grpId="1" nodeType="clickEffect">
                                  <p:stCondLst>
                                    <p:cond delay="0"/>
                                  </p:stCondLst>
                                  <p:childTnLst>
                                    <p:anim calcmode="lin" valueType="num">
                                      <p:cBhvr>
                                        <p:cTn id="99" dur="1000"/>
                                        <p:tgtEl>
                                          <p:spTgt spid="5"/>
                                        </p:tgtEl>
                                        <p:attrNameLst>
                                          <p:attrName>ppt_w</p:attrName>
                                        </p:attrNameLst>
                                      </p:cBhvr>
                                      <p:tavLst>
                                        <p:tav tm="0">
                                          <p:val>
                                            <p:strVal val="ppt_w"/>
                                          </p:val>
                                        </p:tav>
                                        <p:tav tm="100000">
                                          <p:val>
                                            <p:fltVal val="0"/>
                                          </p:val>
                                        </p:tav>
                                      </p:tavLst>
                                    </p:anim>
                                    <p:anim calcmode="lin" valueType="num">
                                      <p:cBhvr>
                                        <p:cTn id="100" dur="1000"/>
                                        <p:tgtEl>
                                          <p:spTgt spid="5"/>
                                        </p:tgtEl>
                                        <p:attrNameLst>
                                          <p:attrName>ppt_h</p:attrName>
                                        </p:attrNameLst>
                                      </p:cBhvr>
                                      <p:tavLst>
                                        <p:tav tm="0">
                                          <p:val>
                                            <p:strVal val="ppt_h"/>
                                          </p:val>
                                        </p:tav>
                                        <p:tav tm="100000">
                                          <p:val>
                                            <p:fltVal val="0"/>
                                          </p:val>
                                        </p:tav>
                                      </p:tavLst>
                                    </p:anim>
                                    <p:anim calcmode="lin" valueType="num">
                                      <p:cBhvr>
                                        <p:cTn id="101" dur="1000"/>
                                        <p:tgtEl>
                                          <p:spTgt spid="5"/>
                                        </p:tgtEl>
                                        <p:attrNameLst>
                                          <p:attrName>style.rotation</p:attrName>
                                        </p:attrNameLst>
                                      </p:cBhvr>
                                      <p:tavLst>
                                        <p:tav tm="0">
                                          <p:val>
                                            <p:fltVal val="0"/>
                                          </p:val>
                                        </p:tav>
                                        <p:tav tm="100000">
                                          <p:val>
                                            <p:fltVal val="90"/>
                                          </p:val>
                                        </p:tav>
                                      </p:tavLst>
                                    </p:anim>
                                    <p:animEffect transition="out" filter="fade">
                                      <p:cBhvr>
                                        <p:cTn id="102" dur="1000"/>
                                        <p:tgtEl>
                                          <p:spTgt spid="5"/>
                                        </p:tgtEl>
                                      </p:cBhvr>
                                    </p:animEffect>
                                    <p:set>
                                      <p:cBhvr>
                                        <p:cTn id="103" dur="1" fill="hold">
                                          <p:stCondLst>
                                            <p:cond delay="999"/>
                                          </p:stCondLst>
                                        </p:cTn>
                                        <p:tgtEl>
                                          <p:spTgt spid="5"/>
                                        </p:tgtEl>
                                        <p:attrNameLst>
                                          <p:attrName>style.visibility</p:attrName>
                                        </p:attrNameLst>
                                      </p:cBhvr>
                                      <p:to>
                                        <p:strVal val="hidden"/>
                                      </p:to>
                                    </p:set>
                                  </p:childTnLst>
                                </p:cTn>
                              </p:par>
                              <p:par>
                                <p:cTn id="104" presetID="31" presetClass="exit" presetSubtype="0" fill="hold" grpId="1" nodeType="withEffect">
                                  <p:stCondLst>
                                    <p:cond delay="0"/>
                                  </p:stCondLst>
                                  <p:childTnLst>
                                    <p:anim calcmode="lin" valueType="num">
                                      <p:cBhvr>
                                        <p:cTn id="105" dur="1000"/>
                                        <p:tgtEl>
                                          <p:spTgt spid="6"/>
                                        </p:tgtEl>
                                        <p:attrNameLst>
                                          <p:attrName>ppt_w</p:attrName>
                                        </p:attrNameLst>
                                      </p:cBhvr>
                                      <p:tavLst>
                                        <p:tav tm="0">
                                          <p:val>
                                            <p:strVal val="ppt_w"/>
                                          </p:val>
                                        </p:tav>
                                        <p:tav tm="100000">
                                          <p:val>
                                            <p:fltVal val="0"/>
                                          </p:val>
                                        </p:tav>
                                      </p:tavLst>
                                    </p:anim>
                                    <p:anim calcmode="lin" valueType="num">
                                      <p:cBhvr>
                                        <p:cTn id="106" dur="1000"/>
                                        <p:tgtEl>
                                          <p:spTgt spid="6"/>
                                        </p:tgtEl>
                                        <p:attrNameLst>
                                          <p:attrName>ppt_h</p:attrName>
                                        </p:attrNameLst>
                                      </p:cBhvr>
                                      <p:tavLst>
                                        <p:tav tm="0">
                                          <p:val>
                                            <p:strVal val="ppt_h"/>
                                          </p:val>
                                        </p:tav>
                                        <p:tav tm="100000">
                                          <p:val>
                                            <p:fltVal val="0"/>
                                          </p:val>
                                        </p:tav>
                                      </p:tavLst>
                                    </p:anim>
                                    <p:anim calcmode="lin" valueType="num">
                                      <p:cBhvr>
                                        <p:cTn id="107" dur="1000"/>
                                        <p:tgtEl>
                                          <p:spTgt spid="6"/>
                                        </p:tgtEl>
                                        <p:attrNameLst>
                                          <p:attrName>style.rotation</p:attrName>
                                        </p:attrNameLst>
                                      </p:cBhvr>
                                      <p:tavLst>
                                        <p:tav tm="0">
                                          <p:val>
                                            <p:fltVal val="0"/>
                                          </p:val>
                                        </p:tav>
                                        <p:tav tm="100000">
                                          <p:val>
                                            <p:fltVal val="90"/>
                                          </p:val>
                                        </p:tav>
                                      </p:tavLst>
                                    </p:anim>
                                    <p:animEffect transition="out" filter="fade">
                                      <p:cBhvr>
                                        <p:cTn id="108" dur="1000"/>
                                        <p:tgtEl>
                                          <p:spTgt spid="6"/>
                                        </p:tgtEl>
                                      </p:cBhvr>
                                    </p:animEffect>
                                    <p:set>
                                      <p:cBhvr>
                                        <p:cTn id="109" dur="1" fill="hold">
                                          <p:stCondLst>
                                            <p:cond delay="999"/>
                                          </p:stCondLst>
                                        </p:cTn>
                                        <p:tgtEl>
                                          <p:spTgt spid="6"/>
                                        </p:tgtEl>
                                        <p:attrNameLst>
                                          <p:attrName>style.visibility</p:attrName>
                                        </p:attrNameLst>
                                      </p:cBhvr>
                                      <p:to>
                                        <p:strVal val="hidden"/>
                                      </p:to>
                                    </p:set>
                                  </p:childTnLst>
                                </p:cTn>
                              </p:par>
                              <p:par>
                                <p:cTn id="110" presetID="31" presetClass="exit" presetSubtype="0" fill="hold" grpId="1" nodeType="withEffect">
                                  <p:stCondLst>
                                    <p:cond delay="0"/>
                                  </p:stCondLst>
                                  <p:childTnLst>
                                    <p:anim calcmode="lin" valueType="num">
                                      <p:cBhvr>
                                        <p:cTn id="111" dur="1000"/>
                                        <p:tgtEl>
                                          <p:spTgt spid="26"/>
                                        </p:tgtEl>
                                        <p:attrNameLst>
                                          <p:attrName>ppt_w</p:attrName>
                                        </p:attrNameLst>
                                      </p:cBhvr>
                                      <p:tavLst>
                                        <p:tav tm="0">
                                          <p:val>
                                            <p:strVal val="ppt_w"/>
                                          </p:val>
                                        </p:tav>
                                        <p:tav tm="100000">
                                          <p:val>
                                            <p:fltVal val="0"/>
                                          </p:val>
                                        </p:tav>
                                      </p:tavLst>
                                    </p:anim>
                                    <p:anim calcmode="lin" valueType="num">
                                      <p:cBhvr>
                                        <p:cTn id="112" dur="1000"/>
                                        <p:tgtEl>
                                          <p:spTgt spid="26"/>
                                        </p:tgtEl>
                                        <p:attrNameLst>
                                          <p:attrName>ppt_h</p:attrName>
                                        </p:attrNameLst>
                                      </p:cBhvr>
                                      <p:tavLst>
                                        <p:tav tm="0">
                                          <p:val>
                                            <p:strVal val="ppt_h"/>
                                          </p:val>
                                        </p:tav>
                                        <p:tav tm="100000">
                                          <p:val>
                                            <p:fltVal val="0"/>
                                          </p:val>
                                        </p:tav>
                                      </p:tavLst>
                                    </p:anim>
                                    <p:anim calcmode="lin" valueType="num">
                                      <p:cBhvr>
                                        <p:cTn id="113" dur="1000"/>
                                        <p:tgtEl>
                                          <p:spTgt spid="26"/>
                                        </p:tgtEl>
                                        <p:attrNameLst>
                                          <p:attrName>style.rotation</p:attrName>
                                        </p:attrNameLst>
                                      </p:cBhvr>
                                      <p:tavLst>
                                        <p:tav tm="0">
                                          <p:val>
                                            <p:fltVal val="0"/>
                                          </p:val>
                                        </p:tav>
                                        <p:tav tm="100000">
                                          <p:val>
                                            <p:fltVal val="90"/>
                                          </p:val>
                                        </p:tav>
                                      </p:tavLst>
                                    </p:anim>
                                    <p:animEffect transition="out" filter="fade">
                                      <p:cBhvr>
                                        <p:cTn id="114" dur="1000"/>
                                        <p:tgtEl>
                                          <p:spTgt spid="26"/>
                                        </p:tgtEl>
                                      </p:cBhvr>
                                    </p:animEffect>
                                    <p:set>
                                      <p:cBhvr>
                                        <p:cTn id="115" dur="1" fill="hold">
                                          <p:stCondLst>
                                            <p:cond delay="999"/>
                                          </p:stCondLst>
                                        </p:cTn>
                                        <p:tgtEl>
                                          <p:spTgt spid="2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par>
                                <p:cTn id="123" presetID="6" presetClass="entr" presetSubtype="16"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circle(in)">
                                      <p:cBhvr>
                                        <p:cTn id="125" dur="2000"/>
                                        <p:tgtEl>
                                          <p:spTgt spid="16"/>
                                        </p:tgtEl>
                                      </p:cBhvr>
                                    </p:animEffect>
                                  </p:childTnLst>
                                </p:cTn>
                              </p:par>
                              <p:par>
                                <p:cTn id="126" presetID="42" presetClass="entr" presetSubtype="0" fill="hold"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1000"/>
                                        <p:tgtEl>
                                          <p:spTgt spid="23"/>
                                        </p:tgtEl>
                                      </p:cBhvr>
                                    </p:animEffect>
                                    <p:anim calcmode="lin" valueType="num">
                                      <p:cBhvr>
                                        <p:cTn id="129" dur="1000" fill="hold"/>
                                        <p:tgtEl>
                                          <p:spTgt spid="23"/>
                                        </p:tgtEl>
                                        <p:attrNameLst>
                                          <p:attrName>ppt_x</p:attrName>
                                        </p:attrNameLst>
                                      </p:cBhvr>
                                      <p:tavLst>
                                        <p:tav tm="0">
                                          <p:val>
                                            <p:strVal val="#ppt_x"/>
                                          </p:val>
                                        </p:tav>
                                        <p:tav tm="100000">
                                          <p:val>
                                            <p:strVal val="#ppt_x"/>
                                          </p:val>
                                        </p:tav>
                                      </p:tavLst>
                                    </p:anim>
                                    <p:anim calcmode="lin" valueType="num">
                                      <p:cBhvr>
                                        <p:cTn id="1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wipe(left)">
                                      <p:cBhvr>
                                        <p:cTn id="135" dur="900"/>
                                        <p:tgtEl>
                                          <p:spTgt spid="1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wipe(left)">
                                      <p:cBhvr>
                                        <p:cTn id="140" dur="1000"/>
                                        <p:tgtEl>
                                          <p:spTgt spid="13"/>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heel(1)">
                                      <p:cBhvr>
                                        <p:cTn id="145" dur="3000"/>
                                        <p:tgtEl>
                                          <p:spTgt spid="31"/>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wheel(1)">
                                      <p:cBhvr>
                                        <p:cTn id="148" dur="3000"/>
                                        <p:tgtEl>
                                          <p:spTgt spid="17"/>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1000"/>
                                        <p:tgtEl>
                                          <p:spTgt spid="18"/>
                                        </p:tgtEl>
                                      </p:cBhvr>
                                    </p:animEffect>
                                    <p:anim calcmode="lin" valueType="num">
                                      <p:cBhvr>
                                        <p:cTn id="154" dur="1000" fill="hold"/>
                                        <p:tgtEl>
                                          <p:spTgt spid="18"/>
                                        </p:tgtEl>
                                        <p:attrNameLst>
                                          <p:attrName>ppt_x</p:attrName>
                                        </p:attrNameLst>
                                      </p:cBhvr>
                                      <p:tavLst>
                                        <p:tav tm="0">
                                          <p:val>
                                            <p:strVal val="#ppt_x"/>
                                          </p:val>
                                        </p:tav>
                                        <p:tav tm="100000">
                                          <p:val>
                                            <p:strVal val="#ppt_x"/>
                                          </p:val>
                                        </p:tav>
                                      </p:tavLst>
                                    </p:anim>
                                    <p:anim calcmode="lin" valueType="num">
                                      <p:cBhvr>
                                        <p:cTn id="155" dur="1000" fill="hold"/>
                                        <p:tgtEl>
                                          <p:spTgt spid="1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fade">
                                      <p:cBhvr>
                                        <p:cTn id="158" dur="1000"/>
                                        <p:tgtEl>
                                          <p:spTgt spid="20"/>
                                        </p:tgtEl>
                                      </p:cBhvr>
                                    </p:animEffect>
                                    <p:anim calcmode="lin" valueType="num">
                                      <p:cBhvr>
                                        <p:cTn id="159" dur="1000" fill="hold"/>
                                        <p:tgtEl>
                                          <p:spTgt spid="20"/>
                                        </p:tgtEl>
                                        <p:attrNameLst>
                                          <p:attrName>ppt_x</p:attrName>
                                        </p:attrNameLst>
                                      </p:cBhvr>
                                      <p:tavLst>
                                        <p:tav tm="0">
                                          <p:val>
                                            <p:strVal val="#ppt_x"/>
                                          </p:val>
                                        </p:tav>
                                        <p:tav tm="100000">
                                          <p:val>
                                            <p:strVal val="#ppt_x"/>
                                          </p:val>
                                        </p:tav>
                                      </p:tavLst>
                                    </p:anim>
                                    <p:anim calcmode="lin" valueType="num">
                                      <p:cBhvr>
                                        <p:cTn id="160" dur="1000" fill="hold"/>
                                        <p:tgtEl>
                                          <p:spTgt spid="20"/>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4"/>
                                        </p:tgtEl>
                                        <p:attrNameLst>
                                          <p:attrName>style.visibility</p:attrName>
                                        </p:attrNameLst>
                                      </p:cBhvr>
                                      <p:to>
                                        <p:strVal val="visible"/>
                                      </p:to>
                                    </p:set>
                                    <p:animEffect transition="in" filter="fade">
                                      <p:cBhvr>
                                        <p:cTn id="163" dur="1000"/>
                                        <p:tgtEl>
                                          <p:spTgt spid="4"/>
                                        </p:tgtEl>
                                      </p:cBhvr>
                                    </p:animEffect>
                                    <p:anim calcmode="lin" valueType="num">
                                      <p:cBhvr>
                                        <p:cTn id="164" dur="1000" fill="hold"/>
                                        <p:tgtEl>
                                          <p:spTgt spid="4"/>
                                        </p:tgtEl>
                                        <p:attrNameLst>
                                          <p:attrName>ppt_x</p:attrName>
                                        </p:attrNameLst>
                                      </p:cBhvr>
                                      <p:tavLst>
                                        <p:tav tm="0">
                                          <p:val>
                                            <p:strVal val="#ppt_x"/>
                                          </p:val>
                                        </p:tav>
                                        <p:tav tm="100000">
                                          <p:val>
                                            <p:strVal val="#ppt_x"/>
                                          </p:val>
                                        </p:tav>
                                      </p:tavLst>
                                    </p:anim>
                                    <p:anim calcmode="lin" valueType="num">
                                      <p:cBhvr>
                                        <p:cTn id="1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Sub>
          <a:bldChart bld="series"/>
        </p:bldSub>
      </p:bldGraphic>
      <p:bldP spid="8" grpId="0"/>
      <p:bldP spid="15" grpId="0" animBg="1"/>
      <p:bldP spid="16" grpId="0" animBg="1"/>
      <p:bldP spid="31" grpId="0" animBg="1"/>
      <p:bldP spid="17" grpId="0" animBg="1"/>
      <p:bldP spid="18" grpId="0" animBg="1"/>
      <p:bldP spid="20" grpId="0" animBg="1"/>
      <p:bldP spid="22" grpId="0" animBg="1"/>
      <p:bldP spid="2" grpId="0"/>
      <p:bldP spid="24" grpId="0" animBg="1"/>
      <p:bldP spid="3" grpId="0"/>
      <p:bldP spid="25" grpId="0"/>
      <p:bldP spid="6" grpId="0" animBg="1"/>
      <p:bldP spid="6" grpId="1" animBg="1"/>
      <p:bldP spid="45" grpId="0" animBg="1"/>
      <p:bldP spid="26" grpId="0"/>
      <p:bldP spid="26" grpId="1"/>
      <p:bldP spid="11" grpId="0" animBg="1"/>
      <p:bldP spid="13" grpId="0"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5516" y="925074"/>
            <a:ext cx="4752528" cy="707886"/>
          </a:xfrm>
          <a:prstGeom prst="rect">
            <a:avLst/>
          </a:prstGeom>
        </p:spPr>
        <p:txBody>
          <a:bodyPr wrap="square">
            <a:spAutoFit/>
          </a:bodyPr>
          <a:lstStyle/>
          <a:p>
            <a:r>
              <a:rPr lang="ja-JP" altLang="en-US" sz="4000" b="1" dirty="0">
                <a:solidFill>
                  <a:srgbClr val="0070C0"/>
                </a:solidFill>
              </a:rPr>
              <a:t>大阪府</a:t>
            </a:r>
            <a:r>
              <a:rPr lang="ja-JP" altLang="en-US" sz="4000" b="1" dirty="0" smtClean="0">
                <a:solidFill>
                  <a:srgbClr val="0070C0"/>
                </a:solidFill>
              </a:rPr>
              <a:t>の人口は・・・</a:t>
            </a:r>
            <a:endParaRPr lang="ja-JP" altLang="en-US" sz="4000" dirty="0"/>
          </a:p>
        </p:txBody>
      </p:sp>
      <p:sp>
        <p:nvSpPr>
          <p:cNvPr id="12" name="正方形/長方形 11"/>
          <p:cNvSpPr/>
          <p:nvPr/>
        </p:nvSpPr>
        <p:spPr>
          <a:xfrm>
            <a:off x="215516" y="2420888"/>
            <a:ext cx="8001089" cy="707886"/>
          </a:xfrm>
          <a:prstGeom prst="rect">
            <a:avLst/>
          </a:prstGeom>
        </p:spPr>
        <p:txBody>
          <a:bodyPr wrap="square">
            <a:spAutoFit/>
          </a:bodyPr>
          <a:lstStyle/>
          <a:p>
            <a:r>
              <a:rPr lang="ja-JP" altLang="en-US" sz="4000" b="1" dirty="0">
                <a:solidFill>
                  <a:srgbClr val="0066FF"/>
                </a:solidFill>
              </a:rPr>
              <a:t>○</a:t>
            </a:r>
            <a:r>
              <a:rPr lang="ja-JP" altLang="ja-JP" sz="4000" b="1" dirty="0" smtClean="0">
                <a:solidFill>
                  <a:srgbClr val="0066FF"/>
                </a:solidFill>
              </a:rPr>
              <a:t>平成</a:t>
            </a:r>
            <a:r>
              <a:rPr lang="ja-JP" altLang="en-US" sz="4000" b="1" dirty="0" smtClean="0">
                <a:solidFill>
                  <a:srgbClr val="0066FF"/>
                </a:solidFill>
              </a:rPr>
              <a:t>に入って、ほぼ横ばい</a:t>
            </a:r>
            <a:r>
              <a:rPr lang="ja-JP" altLang="ja-JP" sz="4000" b="1" dirty="0" smtClean="0">
                <a:solidFill>
                  <a:srgbClr val="0066FF"/>
                </a:solidFill>
              </a:rPr>
              <a:t>に。</a:t>
            </a:r>
            <a:endParaRPr lang="ja-JP" altLang="en-US" sz="4000" b="1" dirty="0">
              <a:solidFill>
                <a:srgbClr val="0066FF"/>
              </a:solidFill>
            </a:endParaRPr>
          </a:p>
        </p:txBody>
      </p:sp>
      <p:sp>
        <p:nvSpPr>
          <p:cNvPr id="15" name="正方形/長方形 14"/>
          <p:cNvSpPr/>
          <p:nvPr/>
        </p:nvSpPr>
        <p:spPr>
          <a:xfrm>
            <a:off x="-201632" y="4553426"/>
            <a:ext cx="9332730" cy="1323439"/>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 ＊人口</a:t>
            </a:r>
            <a:r>
              <a:rPr lang="ja-JP" altLang="ja-JP" sz="4000" b="1" dirty="0" smtClean="0">
                <a:solidFill>
                  <a:srgbClr val="0066FF"/>
                </a:solidFill>
              </a:rPr>
              <a:t>総数</a:t>
            </a:r>
            <a:r>
              <a:rPr lang="ja-JP" altLang="en-US" sz="4000" b="1" dirty="0" smtClean="0">
                <a:solidFill>
                  <a:srgbClr val="0066FF"/>
                </a:solidFill>
              </a:rPr>
              <a:t>は</a:t>
            </a:r>
            <a:r>
              <a:rPr lang="en-US" altLang="ja-JP" sz="4000" b="1" dirty="0">
                <a:solidFill>
                  <a:srgbClr val="0066FF"/>
                </a:solidFill>
              </a:rPr>
              <a:t>､</a:t>
            </a:r>
            <a:r>
              <a:rPr lang="ja-JP" altLang="en-US" sz="4000" b="1" dirty="0" smtClean="0">
                <a:solidFill>
                  <a:srgbClr val="0066FF"/>
                </a:solidFill>
              </a:rPr>
              <a:t>「自然増減」と「社会増減」</a:t>
            </a:r>
            <a:endParaRPr lang="en-US" altLang="ja-JP" sz="4000" b="1" dirty="0" smtClean="0">
              <a:solidFill>
                <a:srgbClr val="0066FF"/>
              </a:solidFill>
            </a:endParaRPr>
          </a:p>
          <a:p>
            <a:r>
              <a:rPr lang="ja-JP" altLang="en-US" sz="4000" b="1" dirty="0">
                <a:solidFill>
                  <a:srgbClr val="0066FF"/>
                </a:solidFill>
              </a:rPr>
              <a:t> </a:t>
            </a:r>
            <a:r>
              <a:rPr lang="ja-JP" altLang="en-US" sz="4000" b="1" dirty="0" smtClean="0">
                <a:solidFill>
                  <a:srgbClr val="0066FF"/>
                </a:solidFill>
              </a:rPr>
              <a:t>  　 とのかねあいで決まる。</a:t>
            </a:r>
            <a:endParaRPr lang="ja-JP" altLang="en-US" sz="4000" b="1" dirty="0">
              <a:solidFill>
                <a:srgbClr val="0066FF"/>
              </a:solidFill>
            </a:endParaRPr>
          </a:p>
        </p:txBody>
      </p:sp>
      <p:sp>
        <p:nvSpPr>
          <p:cNvPr id="21" name="下矢印 20"/>
          <p:cNvSpPr/>
          <p:nvPr/>
        </p:nvSpPr>
        <p:spPr>
          <a:xfrm>
            <a:off x="1799692" y="1718810"/>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3"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452320" y="73351"/>
            <a:ext cx="1447056" cy="186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雲形吹き出し 9"/>
          <p:cNvSpPr/>
          <p:nvPr/>
        </p:nvSpPr>
        <p:spPr>
          <a:xfrm>
            <a:off x="4788024" y="73351"/>
            <a:ext cx="2448272" cy="1866163"/>
          </a:xfrm>
          <a:prstGeom prst="cloudCallout">
            <a:avLst>
              <a:gd name="adj1" fmla="val 68293"/>
              <a:gd name="adj2" fmla="val 12662"/>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丸ｺﾞｼｯｸM-PRO" pitchFamily="50" charset="-128"/>
                <a:ea typeface="HG丸ｺﾞｼｯｸM-PRO" pitchFamily="50" charset="-128"/>
              </a:rPr>
              <a:t>つまり</a:t>
            </a:r>
            <a:r>
              <a:rPr lang="ja-JP" altLang="en-US" sz="2400" b="1" dirty="0">
                <a:solidFill>
                  <a:schemeClr val="tx1"/>
                </a:solidFill>
                <a:latin typeface="HG丸ｺﾞｼｯｸM-PRO" pitchFamily="50" charset="-128"/>
                <a:ea typeface="HG丸ｺﾞｼｯｸM-PRO" pitchFamily="50" charset="-128"/>
              </a:rPr>
              <a:t>･･･</a:t>
            </a:r>
            <a:endParaRPr kumimoji="1" lang="en-US" altLang="ja-JP" sz="2400" b="1" dirty="0" smtClean="0">
              <a:solidFill>
                <a:schemeClr val="tx1"/>
              </a:solidFill>
              <a:latin typeface="HG丸ｺﾞｼｯｸM-PRO" pitchFamily="50" charset="-128"/>
              <a:ea typeface="HG丸ｺﾞｼｯｸM-PRO" pitchFamily="50" charset="-128"/>
            </a:endParaRPr>
          </a:p>
        </p:txBody>
      </p:sp>
      <p:sp>
        <p:nvSpPr>
          <p:cNvPr id="11" name="正方形/長方形 10"/>
          <p:cNvSpPr/>
          <p:nvPr/>
        </p:nvSpPr>
        <p:spPr>
          <a:xfrm>
            <a:off x="447887" y="3579113"/>
            <a:ext cx="7776864" cy="707886"/>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 </a:t>
            </a:r>
            <a:endParaRPr lang="ja-JP" altLang="en-US" sz="4000" b="1" dirty="0">
              <a:solidFill>
                <a:srgbClr val="0066FF"/>
              </a:solidFill>
            </a:endParaRPr>
          </a:p>
        </p:txBody>
      </p:sp>
      <p:sp>
        <p:nvSpPr>
          <p:cNvPr id="13" name="正方形/長方形 12"/>
          <p:cNvSpPr/>
          <p:nvPr/>
        </p:nvSpPr>
        <p:spPr>
          <a:xfrm>
            <a:off x="193345" y="3590961"/>
            <a:ext cx="6272897" cy="707886"/>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出生数減少</a:t>
            </a:r>
            <a:r>
              <a:rPr lang="en-US" altLang="ja-JP" sz="4000" b="1" dirty="0" smtClean="0">
                <a:solidFill>
                  <a:srgbClr val="0066FF"/>
                </a:solidFill>
              </a:rPr>
              <a:t>､</a:t>
            </a:r>
            <a:r>
              <a:rPr lang="ja-JP" altLang="en-US" sz="4000" b="1" dirty="0" smtClean="0">
                <a:solidFill>
                  <a:srgbClr val="0066FF"/>
                </a:solidFill>
              </a:rPr>
              <a:t>死亡数増加</a:t>
            </a:r>
            <a:endParaRPr lang="ja-JP" altLang="en-US" sz="4000" b="1" dirty="0">
              <a:solidFill>
                <a:srgbClr val="0066FF"/>
              </a:solidFill>
            </a:endParaRPr>
          </a:p>
        </p:txBody>
      </p:sp>
      <p:sp>
        <p:nvSpPr>
          <p:cNvPr id="14" name="正方形/長方形 13"/>
          <p:cNvSpPr/>
          <p:nvPr/>
        </p:nvSpPr>
        <p:spPr>
          <a:xfrm>
            <a:off x="6427793" y="3608167"/>
            <a:ext cx="2456474" cy="707886"/>
          </a:xfrm>
          <a:prstGeom prst="rect">
            <a:avLst/>
          </a:prstGeom>
        </p:spPr>
        <p:txBody>
          <a:bodyPr wrap="square">
            <a:spAutoFit/>
          </a:bodyPr>
          <a:lstStyle/>
          <a:p>
            <a:r>
              <a:rPr lang="ja-JP" altLang="en-US" sz="4000" b="1" dirty="0">
                <a:solidFill>
                  <a:srgbClr val="0066FF"/>
                </a:solidFill>
              </a:rPr>
              <a:t> </a:t>
            </a:r>
            <a:r>
              <a:rPr lang="ja-JP" altLang="en-US" sz="4000" b="1" dirty="0" smtClean="0">
                <a:solidFill>
                  <a:srgbClr val="0066FF"/>
                </a:solidFill>
              </a:rPr>
              <a:t>「自然減」</a:t>
            </a:r>
            <a:endParaRPr lang="ja-JP" altLang="en-US" sz="4000" b="1" dirty="0">
              <a:solidFill>
                <a:srgbClr val="0066FF"/>
              </a:solidFill>
            </a:endParaRPr>
          </a:p>
        </p:txBody>
      </p:sp>
      <p:sp>
        <p:nvSpPr>
          <p:cNvPr id="16" name="正方形/長方形 15"/>
          <p:cNvSpPr/>
          <p:nvPr/>
        </p:nvSpPr>
        <p:spPr>
          <a:xfrm>
            <a:off x="5868144" y="3579113"/>
            <a:ext cx="792088" cy="707886"/>
          </a:xfrm>
          <a:prstGeom prst="rect">
            <a:avLst/>
          </a:prstGeom>
        </p:spPr>
        <p:txBody>
          <a:bodyPr wrap="square">
            <a:spAutoFit/>
          </a:bodyPr>
          <a:lstStyle/>
          <a:p>
            <a:r>
              <a:rPr lang="ja-JP" altLang="en-US" sz="4000" b="1" dirty="0">
                <a:solidFill>
                  <a:srgbClr val="0066FF"/>
                </a:solidFill>
              </a:rPr>
              <a:t> </a:t>
            </a:r>
            <a:r>
              <a:rPr lang="ja-JP" altLang="en-US" sz="4000" b="1" dirty="0" smtClean="0"/>
              <a:t>→</a:t>
            </a:r>
            <a:endParaRPr lang="ja-JP" altLang="en-US" sz="4000" b="1" dirty="0"/>
          </a:p>
        </p:txBody>
      </p:sp>
      <p:sp>
        <p:nvSpPr>
          <p:cNvPr id="17"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14</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594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21" grpId="0" animBg="1"/>
      <p:bldP spid="10" grpId="0" animBg="1"/>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9264" y="-306288"/>
            <a:ext cx="73070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a:solidFill>
                  <a:srgbClr val="002060"/>
                </a:solidFill>
                <a:latin typeface="HG丸ｺﾞｼｯｸM-PRO" pitchFamily="50" charset="-128"/>
                <a:ea typeface="HG丸ｺﾞｼｯｸM-PRO" pitchFamily="50" charset="-128"/>
              </a:rPr>
              <a:t>３</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lang="ja-JP" altLang="en-US" dirty="0">
              <a:latin typeface="HG丸ｺﾞｼｯｸM-PRO" pitchFamily="50" charset="-128"/>
              <a:ea typeface="HG丸ｺﾞｼｯｸM-PRO" pitchFamily="50" charset="-128"/>
            </a:endParaRPr>
          </a:p>
        </p:txBody>
      </p:sp>
      <p:sp>
        <p:nvSpPr>
          <p:cNvPr id="6" name="コンテンツ プレースホルダー 2"/>
          <p:cNvSpPr txBox="1">
            <a:spLocks/>
          </p:cNvSpPr>
          <p:nvPr/>
        </p:nvSpPr>
        <p:spPr>
          <a:xfrm>
            <a:off x="251520" y="1600201"/>
            <a:ext cx="5133475" cy="168478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dirty="0" smtClean="0">
                <a:solidFill>
                  <a:srgbClr val="0070C0"/>
                </a:solidFill>
                <a:latin typeface="+mj-ea"/>
              </a:rPr>
              <a:t>Q</a:t>
            </a:r>
            <a:r>
              <a:rPr lang="ja-JP" altLang="en-US" b="1" dirty="0" err="1" smtClean="0">
                <a:solidFill>
                  <a:srgbClr val="0070C0"/>
                </a:solidFill>
                <a:latin typeface="+mj-ea"/>
              </a:rPr>
              <a:t>．</a:t>
            </a:r>
            <a:r>
              <a:rPr lang="ja-JP" altLang="en-US" b="1" dirty="0" smtClean="0">
                <a:solidFill>
                  <a:srgbClr val="0070C0"/>
                </a:solidFill>
              </a:rPr>
              <a:t>大阪府の</a:t>
            </a:r>
            <a:r>
              <a:rPr lang="ja-JP" altLang="en-US" b="1" u="sng" dirty="0" smtClean="0">
                <a:solidFill>
                  <a:srgbClr val="0070C0"/>
                </a:solidFill>
                <a:uFill>
                  <a:solidFill>
                    <a:srgbClr val="FF0000"/>
                  </a:solidFill>
                </a:uFill>
              </a:rPr>
              <a:t>人口</a:t>
            </a:r>
            <a:r>
              <a:rPr lang="ja-JP" altLang="en-US" b="1" u="sng" dirty="0">
                <a:solidFill>
                  <a:srgbClr val="0070C0"/>
                </a:solidFill>
                <a:uFill>
                  <a:solidFill>
                    <a:srgbClr val="FF0000"/>
                  </a:solidFill>
                </a:uFill>
              </a:rPr>
              <a:t>密度</a:t>
            </a:r>
            <a:r>
              <a:rPr lang="ja-JP" altLang="en-US" b="1" dirty="0" smtClean="0">
                <a:solidFill>
                  <a:srgbClr val="0070C0"/>
                </a:solidFill>
              </a:rPr>
              <a:t>は、</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第何位？</a:t>
            </a:r>
            <a:endParaRPr lang="en-US" altLang="ja-JP" b="1" dirty="0">
              <a:solidFill>
                <a:srgbClr val="0070C0"/>
              </a:solidFill>
            </a:endParaRPr>
          </a:p>
        </p:txBody>
      </p:sp>
      <p:sp>
        <p:nvSpPr>
          <p:cNvPr id="8" name="下矢印 7"/>
          <p:cNvSpPr/>
          <p:nvPr/>
        </p:nvSpPr>
        <p:spPr>
          <a:xfrm>
            <a:off x="1966497" y="3206547"/>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73266" y="2204864"/>
            <a:ext cx="2664296" cy="259391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AutoShape 79"/>
          <p:cNvSpPr>
            <a:spLocks/>
          </p:cNvSpPr>
          <p:nvPr/>
        </p:nvSpPr>
        <p:spPr bwMode="auto">
          <a:xfrm>
            <a:off x="8137562" y="2204864"/>
            <a:ext cx="394878" cy="2593916"/>
          </a:xfrm>
          <a:prstGeom prst="rightBrace">
            <a:avLst>
              <a:gd name="adj1" fmla="val 93056"/>
              <a:gd name="adj2" fmla="val 49576"/>
            </a:avLst>
          </a:prstGeom>
          <a:noFill/>
          <a:ln w="28575">
            <a:solidFill>
              <a:schemeClr val="tx1"/>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p>
        </p:txBody>
      </p:sp>
      <p:sp>
        <p:nvSpPr>
          <p:cNvPr id="14" name="AutoShape 79"/>
          <p:cNvSpPr>
            <a:spLocks/>
          </p:cNvSpPr>
          <p:nvPr/>
        </p:nvSpPr>
        <p:spPr bwMode="auto">
          <a:xfrm flipH="1">
            <a:off x="6553386" y="3699030"/>
            <a:ext cx="504056" cy="2650423"/>
          </a:xfrm>
          <a:prstGeom prst="rightBrace">
            <a:avLst>
              <a:gd name="adj1" fmla="val 93056"/>
              <a:gd name="adj2" fmla="val 50850"/>
            </a:avLst>
          </a:prstGeom>
          <a:noFill/>
          <a:ln w="25400">
            <a:solidFill>
              <a:schemeClr val="tx1"/>
            </a:solidFill>
            <a:round/>
            <a:headEnd/>
            <a:tailEnd/>
          </a:ln>
          <a:scene3d>
            <a:camera prst="orthographicFront">
              <a:rot lat="0" lon="0" rev="5400000"/>
            </a:camera>
            <a:lightRig rig="threePt" dir="t"/>
          </a:scene3d>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p>
        </p:txBody>
      </p:sp>
      <p:sp>
        <p:nvSpPr>
          <p:cNvPr id="15" name="コンテンツ プレースホルダー 2"/>
          <p:cNvSpPr txBox="1">
            <a:spLocks/>
          </p:cNvSpPr>
          <p:nvPr/>
        </p:nvSpPr>
        <p:spPr>
          <a:xfrm>
            <a:off x="6385135" y="524096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sp>
        <p:nvSpPr>
          <p:cNvPr id="17" name="コンテンツ プレースホルダー 2"/>
          <p:cNvSpPr txBox="1">
            <a:spLocks/>
          </p:cNvSpPr>
          <p:nvPr/>
        </p:nvSpPr>
        <p:spPr>
          <a:xfrm>
            <a:off x="6367471" y="3140968"/>
            <a:ext cx="94556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solidFill>
                  <a:srgbClr val="D82A18"/>
                </a:solidFill>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sp>
        <p:nvSpPr>
          <p:cNvPr id="18" name="コンテンツ プレースホルダー 2"/>
          <p:cNvSpPr txBox="1">
            <a:spLocks/>
          </p:cNvSpPr>
          <p:nvPr/>
        </p:nvSpPr>
        <p:spPr>
          <a:xfrm>
            <a:off x="8350710" y="321379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pic>
        <p:nvPicPr>
          <p:cNvPr id="16"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雲形吹き出し 18"/>
          <p:cNvSpPr/>
          <p:nvPr/>
        </p:nvSpPr>
        <p:spPr>
          <a:xfrm>
            <a:off x="251520" y="620688"/>
            <a:ext cx="6133615" cy="979513"/>
          </a:xfrm>
          <a:prstGeom prst="cloudCallout">
            <a:avLst>
              <a:gd name="adj1" fmla="val 68293"/>
              <a:gd name="adj2" fmla="val 12662"/>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a:solidFill>
                  <a:schemeClr val="tx1"/>
                </a:solidFill>
                <a:latin typeface="HG丸ｺﾞｼｯｸM-PRO" pitchFamily="50" charset="-128"/>
                <a:ea typeface="HG丸ｺﾞｼｯｸM-PRO" pitchFamily="50" charset="-128"/>
              </a:rPr>
              <a:t>クイズ</a:t>
            </a:r>
            <a:r>
              <a:rPr lang="ja-JP" altLang="en-US" sz="2300" b="1" dirty="0" smtClean="0">
                <a:solidFill>
                  <a:schemeClr val="tx1"/>
                </a:solidFill>
                <a:latin typeface="HG丸ｺﾞｼｯｸM-PRO" pitchFamily="50" charset="-128"/>
                <a:ea typeface="HG丸ｺﾞｼｯｸM-PRO" pitchFamily="50" charset="-128"/>
              </a:rPr>
              <a:t>その３、キター</a:t>
            </a:r>
            <a:r>
              <a:rPr lang="ja-JP" altLang="en-US" sz="2300" b="1" dirty="0">
                <a:solidFill>
                  <a:schemeClr val="tx1"/>
                </a:solidFill>
                <a:latin typeface="HG丸ｺﾞｼｯｸM-PRO" pitchFamily="50" charset="-128"/>
                <a:ea typeface="HG丸ｺﾞｼｯｸM-PRO" pitchFamily="50" charset="-128"/>
              </a:rPr>
              <a:t>！</a:t>
            </a:r>
            <a:endParaRPr lang="en-US" altLang="ja-JP" sz="2300" b="1" dirty="0">
              <a:solidFill>
                <a:schemeClr val="tx1"/>
              </a:solidFill>
              <a:latin typeface="HG丸ｺﾞｼｯｸM-PRO" pitchFamily="50" charset="-128"/>
              <a:ea typeface="HG丸ｺﾞｼｯｸM-PRO" pitchFamily="50" charset="-128"/>
            </a:endParaRPr>
          </a:p>
        </p:txBody>
      </p:sp>
      <p:sp>
        <p:nvSpPr>
          <p:cNvPr id="13"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15</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85144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6"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8" grpId="0" animBg="1"/>
      <p:bldP spid="11" grpId="0" animBg="1"/>
      <p:bldP spid="12" grpId="0" animBg="1"/>
      <p:bldP spid="14" grpId="0" animBg="1"/>
      <p:bldP spid="15"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83542"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83542" y="2439547"/>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83542" y="4617723"/>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7" name="テキスト ボックス 6"/>
          <p:cNvSpPr txBox="1"/>
          <p:nvPr/>
        </p:nvSpPr>
        <p:spPr>
          <a:xfrm>
            <a:off x="3131840" y="980728"/>
            <a:ext cx="4493974"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１</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8" name="テキスト ボックス 7"/>
          <p:cNvSpPr txBox="1"/>
          <p:nvPr/>
        </p:nvSpPr>
        <p:spPr>
          <a:xfrm>
            <a:off x="3161318" y="3140968"/>
            <a:ext cx="4464496"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２</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9" name="テキスト ボックス 8"/>
          <p:cNvSpPr txBox="1"/>
          <p:nvPr/>
        </p:nvSpPr>
        <p:spPr>
          <a:xfrm>
            <a:off x="3104707" y="5247171"/>
            <a:ext cx="3491730" cy="769441"/>
          </a:xfrm>
          <a:prstGeom prst="rect">
            <a:avLst/>
          </a:prstGeom>
          <a:noFill/>
        </p:spPr>
        <p:txBody>
          <a:bodyPr wrap="square" rtlCol="0">
            <a:spAutoFit/>
          </a:bodyPr>
          <a:lstStyle/>
          <a:p>
            <a:pPr algn="ctr"/>
            <a:r>
              <a:rPr kumimoji="1" lang="ja-JP" altLang="en-US" b="1" dirty="0" smtClean="0"/>
              <a:t>      </a:t>
            </a:r>
            <a:r>
              <a:rPr lang="ja-JP" altLang="en-US" sz="4400" dirty="0">
                <a:latin typeface="HGP創英角ｺﾞｼｯｸUB" pitchFamily="50" charset="-128"/>
                <a:ea typeface="HGP創英角ｺﾞｼｯｸUB" pitchFamily="50" charset="-128"/>
              </a:rPr>
              <a:t>　</a:t>
            </a:r>
            <a:r>
              <a:rPr lang="ja-JP" altLang="en-US" sz="4400" dirty="0" smtClean="0">
                <a:latin typeface="HGP創英角ｺﾞｼｯｸUB" pitchFamily="50" charset="-128"/>
                <a:ea typeface="HGP創英角ｺﾞｼｯｸUB" pitchFamily="50" charset="-128"/>
              </a:rPr>
              <a:t>　第３位</a:t>
            </a:r>
            <a:endParaRPr lang="en-US" altLang="ja-JP" sz="4400" dirty="0" smtClean="0">
              <a:latin typeface="HGP創英角ｺﾞｼｯｸUB" pitchFamily="50" charset="-128"/>
              <a:ea typeface="HGP創英角ｺﾞｼｯｸUB" pitchFamily="50" charset="-128"/>
            </a:endParaRPr>
          </a:p>
        </p:txBody>
      </p:sp>
      <p:sp>
        <p:nvSpPr>
          <p:cNvPr id="11" name="テキスト ボックス 10"/>
          <p:cNvSpPr txBox="1"/>
          <p:nvPr/>
        </p:nvSpPr>
        <p:spPr>
          <a:xfrm>
            <a:off x="1872803" y="9367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76539" y="3167992"/>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76539" y="5339503"/>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4" name="コンテンツ プレースホルダー 2"/>
          <p:cNvSpPr txBox="1">
            <a:spLocks/>
          </p:cNvSpPr>
          <p:nvPr/>
        </p:nvSpPr>
        <p:spPr>
          <a:xfrm>
            <a:off x="4499992" y="116632"/>
            <a:ext cx="4540820" cy="45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b="1" dirty="0" smtClean="0">
                <a:solidFill>
                  <a:srgbClr val="0070C0"/>
                </a:solidFill>
              </a:rPr>
              <a:t>大阪府の人口密度は全国何位？</a:t>
            </a:r>
            <a:endParaRPr lang="en-US" altLang="ja-JP" sz="2400" dirty="0" smtClean="0"/>
          </a:p>
        </p:txBody>
      </p:sp>
      <p:sp>
        <p:nvSpPr>
          <p:cNvPr id="15"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16</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9756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9264" y="-306288"/>
            <a:ext cx="73070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a:solidFill>
                  <a:srgbClr val="002060"/>
                </a:solidFill>
                <a:latin typeface="HG丸ｺﾞｼｯｸM-PRO" pitchFamily="50" charset="-128"/>
                <a:ea typeface="HG丸ｺﾞｼｯｸM-PRO" pitchFamily="50" charset="-128"/>
              </a:rPr>
              <a:t>３</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lang="ja-JP" altLang="en-US" dirty="0">
              <a:solidFill>
                <a:prstClr val="black"/>
              </a:solidFill>
              <a:latin typeface="HG丸ｺﾞｼｯｸM-PRO" pitchFamily="50" charset="-128"/>
              <a:ea typeface="HG丸ｺﾞｼｯｸM-PRO" pitchFamily="50" charset="-128"/>
            </a:endParaRPr>
          </a:p>
        </p:txBody>
      </p:sp>
      <p:sp>
        <p:nvSpPr>
          <p:cNvPr id="6" name="コンテンツ プレースホルダー 2"/>
          <p:cNvSpPr txBox="1">
            <a:spLocks/>
          </p:cNvSpPr>
          <p:nvPr/>
        </p:nvSpPr>
        <p:spPr>
          <a:xfrm>
            <a:off x="251520" y="1600201"/>
            <a:ext cx="5133475" cy="168478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dirty="0" smtClean="0">
                <a:solidFill>
                  <a:srgbClr val="0070C0"/>
                </a:solidFill>
                <a:latin typeface="ＭＳ Ｐゴシック"/>
              </a:rPr>
              <a:t>Q</a:t>
            </a:r>
            <a:r>
              <a:rPr lang="ja-JP" altLang="en-US" b="1" dirty="0" err="1" smtClean="0">
                <a:solidFill>
                  <a:srgbClr val="0070C0"/>
                </a:solidFill>
                <a:latin typeface="ＭＳ Ｐゴシック"/>
              </a:rPr>
              <a:t>．</a:t>
            </a:r>
            <a:r>
              <a:rPr lang="ja-JP" altLang="en-US" b="1" dirty="0" smtClean="0">
                <a:solidFill>
                  <a:srgbClr val="0070C0"/>
                </a:solidFill>
              </a:rPr>
              <a:t>大阪府の</a:t>
            </a:r>
            <a:r>
              <a:rPr lang="ja-JP" altLang="en-US" b="1" u="sng" dirty="0" smtClean="0">
                <a:solidFill>
                  <a:srgbClr val="0070C0"/>
                </a:solidFill>
                <a:uFill>
                  <a:solidFill>
                    <a:srgbClr val="FF0000"/>
                  </a:solidFill>
                </a:uFill>
              </a:rPr>
              <a:t>人口</a:t>
            </a:r>
            <a:r>
              <a:rPr lang="ja-JP" altLang="en-US" b="1" u="sng" dirty="0">
                <a:solidFill>
                  <a:srgbClr val="0070C0"/>
                </a:solidFill>
                <a:uFill>
                  <a:solidFill>
                    <a:srgbClr val="FF0000"/>
                  </a:solidFill>
                </a:uFill>
              </a:rPr>
              <a:t>密度</a:t>
            </a:r>
            <a:r>
              <a:rPr lang="ja-JP" altLang="en-US" b="1" dirty="0" smtClean="0">
                <a:solidFill>
                  <a:srgbClr val="0070C0"/>
                </a:solidFill>
              </a:rPr>
              <a:t>は、</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第何位？</a:t>
            </a:r>
            <a:endParaRPr lang="en-US" altLang="ja-JP" b="1" dirty="0">
              <a:solidFill>
                <a:srgbClr val="0070C0"/>
              </a:solidFill>
            </a:endParaRPr>
          </a:p>
        </p:txBody>
      </p:sp>
      <p:sp>
        <p:nvSpPr>
          <p:cNvPr id="7" name="コンテンツ プレースホルダー 2"/>
          <p:cNvSpPr txBox="1">
            <a:spLocks/>
          </p:cNvSpPr>
          <p:nvPr/>
        </p:nvSpPr>
        <p:spPr>
          <a:xfrm>
            <a:off x="1764773" y="3789854"/>
            <a:ext cx="2591203"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B0F0"/>
                </a:solidFill>
                <a:latin typeface="ＭＳ Ｐゴシック"/>
              </a:rPr>
              <a:t>答え　</a:t>
            </a:r>
            <a:r>
              <a:rPr lang="ja-JP" altLang="en-US" b="1" u="heavy" dirty="0" smtClean="0">
                <a:solidFill>
                  <a:srgbClr val="00B0F0"/>
                </a:solidFill>
              </a:rPr>
              <a:t>第２位</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8" name="下矢印 7"/>
          <p:cNvSpPr/>
          <p:nvPr/>
        </p:nvSpPr>
        <p:spPr>
          <a:xfrm>
            <a:off x="1966497" y="3206547"/>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317484" y="4768205"/>
            <a:ext cx="4896544" cy="1077218"/>
          </a:xfrm>
          <a:prstGeom prst="rect">
            <a:avLst/>
          </a:prstGeom>
        </p:spPr>
        <p:txBody>
          <a:bodyPr wrap="square">
            <a:spAutoFit/>
          </a:bodyPr>
          <a:lstStyle/>
          <a:p>
            <a:r>
              <a:rPr lang="ja-JP" altLang="en-US" sz="3200" b="1" dirty="0">
                <a:solidFill>
                  <a:prstClr val="black"/>
                </a:solidFill>
                <a:latin typeface="ＭＳ Ｐゴシック"/>
              </a:rPr>
              <a:t>＊ちなみに・・</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a:p>
            <a:r>
              <a:rPr lang="ja-JP" altLang="en-US" sz="3200" b="1" dirty="0">
                <a:solidFill>
                  <a:srgbClr val="0070C0"/>
                </a:solidFill>
                <a:latin typeface="ＭＳ Ｐゴシック"/>
              </a:rPr>
              <a:t>　 </a:t>
            </a:r>
            <a:r>
              <a:rPr lang="ja-JP" altLang="en-US" sz="3200" b="1" dirty="0" smtClean="0">
                <a:solidFill>
                  <a:prstClr val="black"/>
                </a:solidFill>
                <a:latin typeface="ＭＳ Ｐゴシック"/>
              </a:rPr>
              <a:t>第１位</a:t>
            </a:r>
            <a:r>
              <a:rPr lang="ja-JP" altLang="en-US" sz="3200" b="1" dirty="0">
                <a:solidFill>
                  <a:prstClr val="black"/>
                </a:solidFill>
                <a:latin typeface="ＭＳ Ｐゴシック"/>
              </a:rPr>
              <a:t>は（</a:t>
            </a:r>
            <a:r>
              <a:rPr lang="ja-JP" altLang="en-US" sz="3200" b="1" dirty="0">
                <a:solidFill>
                  <a:srgbClr val="0070C0"/>
                </a:solidFill>
                <a:latin typeface="ＭＳ Ｐゴシック"/>
              </a:rPr>
              <a:t>　　</a:t>
            </a:r>
            <a:r>
              <a:rPr lang="ja-JP" altLang="en-US" sz="3200" b="1" dirty="0" smtClean="0">
                <a:solidFill>
                  <a:srgbClr val="0070C0"/>
                </a:solidFill>
                <a:latin typeface="ＭＳ Ｐゴシック"/>
              </a:rPr>
              <a:t>　　　　　</a:t>
            </a:r>
            <a:r>
              <a:rPr lang="ja-JP" altLang="en-US" sz="3200" b="1" dirty="0">
                <a:solidFill>
                  <a:srgbClr val="0070C0"/>
                </a:solidFill>
                <a:latin typeface="ＭＳ Ｐゴシック"/>
              </a:rPr>
              <a:t>　 </a:t>
            </a:r>
            <a:r>
              <a:rPr lang="ja-JP" altLang="en-US" sz="3200" b="1" dirty="0" smtClean="0">
                <a:solidFill>
                  <a:prstClr val="black"/>
                </a:solidFill>
                <a:latin typeface="ＭＳ Ｐゴシック"/>
              </a:rPr>
              <a:t>）</a:t>
            </a:r>
            <a:endParaRPr lang="en-US" altLang="ja-JP" sz="3200" b="1" dirty="0">
              <a:solidFill>
                <a:prstClr val="black"/>
              </a:solidFill>
              <a:latin typeface="ＭＳ Ｐゴシック"/>
            </a:endParaRPr>
          </a:p>
        </p:txBody>
      </p:sp>
      <p:sp>
        <p:nvSpPr>
          <p:cNvPr id="10" name="コンテンツ プレースホルダー 2"/>
          <p:cNvSpPr txBox="1">
            <a:spLocks/>
          </p:cNvSpPr>
          <p:nvPr/>
        </p:nvSpPr>
        <p:spPr>
          <a:xfrm>
            <a:off x="2752880" y="5306814"/>
            <a:ext cx="1768511"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東京都</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sp>
        <p:nvSpPr>
          <p:cNvPr id="11" name="正方形/長方形 10"/>
          <p:cNvSpPr/>
          <p:nvPr/>
        </p:nvSpPr>
        <p:spPr>
          <a:xfrm>
            <a:off x="5473266" y="2204864"/>
            <a:ext cx="2664296" cy="2593916"/>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AutoShape 79"/>
          <p:cNvSpPr>
            <a:spLocks/>
          </p:cNvSpPr>
          <p:nvPr/>
        </p:nvSpPr>
        <p:spPr bwMode="auto">
          <a:xfrm>
            <a:off x="8137562" y="2204864"/>
            <a:ext cx="394878" cy="2593916"/>
          </a:xfrm>
          <a:prstGeom prst="rightBrace">
            <a:avLst>
              <a:gd name="adj1" fmla="val 93056"/>
              <a:gd name="adj2" fmla="val 49576"/>
            </a:avLst>
          </a:prstGeom>
          <a:noFill/>
          <a:ln w="28575">
            <a:solidFill>
              <a:schemeClr val="tx1"/>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solidFill>
                <a:prstClr val="black"/>
              </a:solidFill>
            </a:endParaRPr>
          </a:p>
        </p:txBody>
      </p:sp>
      <p:sp>
        <p:nvSpPr>
          <p:cNvPr id="14" name="AutoShape 79"/>
          <p:cNvSpPr>
            <a:spLocks/>
          </p:cNvSpPr>
          <p:nvPr/>
        </p:nvSpPr>
        <p:spPr bwMode="auto">
          <a:xfrm flipH="1">
            <a:off x="6553386" y="3699030"/>
            <a:ext cx="504056" cy="2650423"/>
          </a:xfrm>
          <a:prstGeom prst="rightBrace">
            <a:avLst>
              <a:gd name="adj1" fmla="val 93056"/>
              <a:gd name="adj2" fmla="val 50850"/>
            </a:avLst>
          </a:prstGeom>
          <a:noFill/>
          <a:ln w="25400">
            <a:solidFill>
              <a:schemeClr val="tx1"/>
            </a:solidFill>
            <a:round/>
            <a:headEnd/>
            <a:tailEnd/>
          </a:ln>
          <a:scene3d>
            <a:camera prst="orthographicFront">
              <a:rot lat="0" lon="0" rev="5400000"/>
            </a:camera>
            <a:lightRig rig="threePt" dir="t"/>
          </a:scene3d>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lstStyle/>
          <a:p>
            <a:endParaRPr lang="ja-JP" altLang="en-US">
              <a:solidFill>
                <a:prstClr val="black"/>
              </a:solidFill>
            </a:endParaRPr>
          </a:p>
        </p:txBody>
      </p:sp>
      <p:sp>
        <p:nvSpPr>
          <p:cNvPr id="15" name="コンテンツ プレースホルダー 2"/>
          <p:cNvSpPr txBox="1">
            <a:spLocks/>
          </p:cNvSpPr>
          <p:nvPr/>
        </p:nvSpPr>
        <p:spPr>
          <a:xfrm>
            <a:off x="6385135" y="524096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１㎞</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7" name="コンテンツ プレースホルダー 2"/>
          <p:cNvSpPr txBox="1">
            <a:spLocks/>
          </p:cNvSpPr>
          <p:nvPr/>
        </p:nvSpPr>
        <p:spPr>
          <a:xfrm>
            <a:off x="6367471" y="3140968"/>
            <a:ext cx="94556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D82A18"/>
                </a:solidFill>
                <a:latin typeface="ＭＳ Ｐゴシック"/>
              </a:rPr>
              <a:t>１㎢</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8" name="コンテンツ プレースホルダー 2"/>
          <p:cNvSpPr txBox="1">
            <a:spLocks/>
          </p:cNvSpPr>
          <p:nvPr/>
        </p:nvSpPr>
        <p:spPr>
          <a:xfrm>
            <a:off x="8350710" y="3213790"/>
            <a:ext cx="8427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１㎞</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pic>
        <p:nvPicPr>
          <p:cNvPr id="16"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雲形吹き出し 18"/>
          <p:cNvSpPr/>
          <p:nvPr/>
        </p:nvSpPr>
        <p:spPr>
          <a:xfrm>
            <a:off x="251520" y="620688"/>
            <a:ext cx="6133615" cy="979513"/>
          </a:xfrm>
          <a:prstGeom prst="cloudCallout">
            <a:avLst>
              <a:gd name="adj1" fmla="val 68293"/>
              <a:gd name="adj2" fmla="val 12662"/>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a:solidFill>
                  <a:prstClr val="black"/>
                </a:solidFill>
                <a:latin typeface="HG丸ｺﾞｼｯｸM-PRO" pitchFamily="50" charset="-128"/>
                <a:ea typeface="HG丸ｺﾞｼｯｸM-PRO" pitchFamily="50" charset="-128"/>
              </a:rPr>
              <a:t>クイズ</a:t>
            </a:r>
            <a:r>
              <a:rPr lang="ja-JP" altLang="en-US" sz="2300" b="1" dirty="0" smtClean="0">
                <a:solidFill>
                  <a:prstClr val="black"/>
                </a:solidFill>
                <a:latin typeface="HG丸ｺﾞｼｯｸM-PRO" pitchFamily="50" charset="-128"/>
                <a:ea typeface="HG丸ｺﾞｼｯｸM-PRO" pitchFamily="50" charset="-128"/>
              </a:rPr>
              <a:t>その３、キター</a:t>
            </a:r>
            <a:r>
              <a:rPr lang="ja-JP" altLang="en-US" sz="2300" b="1" dirty="0">
                <a:solidFill>
                  <a:prstClr val="black"/>
                </a:solidFill>
                <a:latin typeface="HG丸ｺﾞｼｯｸM-PRO" pitchFamily="50" charset="-128"/>
                <a:ea typeface="HG丸ｺﾞｼｯｸM-PRO" pitchFamily="50" charset="-128"/>
              </a:rPr>
              <a:t>！</a:t>
            </a:r>
            <a:endParaRPr lang="en-US" altLang="ja-JP" sz="2300" b="1" dirty="0">
              <a:solidFill>
                <a:prstClr val="black"/>
              </a:solidFill>
              <a:latin typeface="HG丸ｺﾞｼｯｸM-PRO" pitchFamily="50" charset="-128"/>
              <a:ea typeface="HG丸ｺﾞｼｯｸM-PRO" pitchFamily="50" charset="-128"/>
            </a:endParaRPr>
          </a:p>
        </p:txBody>
      </p:sp>
      <p:sp>
        <p:nvSpPr>
          <p:cNvPr id="20" name="コンテンツ プレースホルダー 2"/>
          <p:cNvSpPr txBox="1">
            <a:spLocks/>
          </p:cNvSpPr>
          <p:nvPr/>
        </p:nvSpPr>
        <p:spPr>
          <a:xfrm>
            <a:off x="1649719" y="4232985"/>
            <a:ext cx="2778265"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2060"/>
                </a:solidFill>
                <a:latin typeface="ＭＳ Ｐゴシック"/>
              </a:rPr>
              <a:t>（</a:t>
            </a:r>
            <a:r>
              <a:rPr lang="en-US" altLang="ja-JP" b="1" dirty="0">
                <a:solidFill>
                  <a:prstClr val="black"/>
                </a:solidFill>
                <a:latin typeface="ＭＳ Ｐゴシック"/>
              </a:rPr>
              <a:t> </a:t>
            </a:r>
            <a:r>
              <a:rPr lang="en-US" altLang="ja-JP" b="1" dirty="0" smtClean="0">
                <a:solidFill>
                  <a:prstClr val="black"/>
                </a:solidFill>
                <a:latin typeface="ＭＳ Ｐゴシック"/>
              </a:rPr>
              <a:t>4,659.82</a:t>
            </a:r>
            <a:r>
              <a:rPr lang="ja-JP" altLang="en-US" b="1" dirty="0" smtClean="0">
                <a:solidFill>
                  <a:prstClr val="black"/>
                </a:solidFill>
                <a:latin typeface="ＭＳ Ｐゴシック"/>
              </a:rPr>
              <a:t>人）</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sp>
        <p:nvSpPr>
          <p:cNvPr id="21" name="コンテンツ プレースホルダー 2"/>
          <p:cNvSpPr txBox="1">
            <a:spLocks/>
          </p:cNvSpPr>
          <p:nvPr/>
        </p:nvSpPr>
        <p:spPr>
          <a:xfrm>
            <a:off x="2111152" y="5783494"/>
            <a:ext cx="4261407"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2060"/>
                </a:solidFill>
                <a:latin typeface="ＭＳ Ｐゴシック"/>
              </a:rPr>
              <a:t> </a:t>
            </a:r>
            <a:r>
              <a:rPr lang="ja-JP" altLang="en-US" b="1" dirty="0" smtClean="0">
                <a:solidFill>
                  <a:prstClr val="black"/>
                </a:solidFill>
                <a:latin typeface="ＭＳ Ｐゴシック"/>
              </a:rPr>
              <a:t>（</a:t>
            </a:r>
            <a:r>
              <a:rPr lang="ja-JP" altLang="en-US" b="1" dirty="0" smtClean="0">
                <a:solidFill>
                  <a:srgbClr val="002060"/>
                </a:solidFill>
                <a:latin typeface="ＭＳ Ｐゴシック"/>
              </a:rPr>
              <a:t> </a:t>
            </a:r>
            <a:r>
              <a:rPr lang="en-US" altLang="ja-JP" b="1" dirty="0" smtClean="0">
                <a:solidFill>
                  <a:prstClr val="black"/>
                </a:solidFill>
                <a:latin typeface="ＭＳ Ｐゴシック"/>
              </a:rPr>
              <a:t> 6,331.58</a:t>
            </a:r>
            <a:r>
              <a:rPr lang="ja-JP" altLang="en-US" b="1" dirty="0" smtClean="0">
                <a:solidFill>
                  <a:prstClr val="black"/>
                </a:solidFill>
                <a:latin typeface="ＭＳ Ｐゴシック"/>
              </a:rPr>
              <a:t>人 </a:t>
            </a:r>
            <a:r>
              <a:rPr lang="ja-JP" altLang="en-US" sz="2000" b="1" dirty="0" smtClean="0">
                <a:solidFill>
                  <a:prstClr val="black"/>
                </a:solidFill>
                <a:latin typeface="ＭＳ Ｐゴシック"/>
              </a:rPr>
              <a:t> </a:t>
            </a:r>
            <a:r>
              <a:rPr lang="ja-JP" altLang="en-US" b="1" dirty="0" smtClean="0">
                <a:solidFill>
                  <a:prstClr val="black"/>
                </a:solidFill>
                <a:latin typeface="ＭＳ Ｐゴシック"/>
              </a:rPr>
              <a:t>）</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grpSp>
        <p:nvGrpSpPr>
          <p:cNvPr id="22" name="グループ化 21"/>
          <p:cNvGrpSpPr/>
          <p:nvPr/>
        </p:nvGrpSpPr>
        <p:grpSpPr>
          <a:xfrm>
            <a:off x="576544" y="3324015"/>
            <a:ext cx="1073175" cy="1507741"/>
            <a:chOff x="1669323" y="2454871"/>
            <a:chExt cx="1322099" cy="2031544"/>
          </a:xfrm>
        </p:grpSpPr>
        <p:sp>
          <p:nvSpPr>
            <p:cNvPr id="23" name="正方形/長方形 22"/>
            <p:cNvSpPr/>
            <p:nvPr/>
          </p:nvSpPr>
          <p:spPr>
            <a:xfrm>
              <a:off x="166932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solidFill>
                  <a:prstClr val="white"/>
                </a:solidFill>
              </a:endParaRPr>
            </a:p>
          </p:txBody>
        </p:sp>
        <p:sp>
          <p:nvSpPr>
            <p:cNvPr id="24" name="テキスト ボックス 23"/>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solidFill>
                    <a:prstClr val="black"/>
                  </a:solidFill>
                </a:rPr>
                <a:t>B</a:t>
              </a:r>
              <a:endParaRPr lang="ja-JP" altLang="en-US" sz="3200" b="1" dirty="0">
                <a:solidFill>
                  <a:prstClr val="black"/>
                </a:solidFill>
              </a:endParaRPr>
            </a:p>
          </p:txBody>
        </p:sp>
      </p:grpSp>
      <p:sp>
        <p:nvSpPr>
          <p:cNvPr id="25"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17</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522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12413"/>
            <a:ext cx="8424936" cy="626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244988" y="714738"/>
            <a:ext cx="5567372" cy="5462257"/>
          </a:xfrm>
          <a:prstGeom prst="rect">
            <a:avLst/>
          </a:prstGeom>
          <a:solidFill>
            <a:srgbClr val="B7F0FB">
              <a:alpha val="40000"/>
            </a:srgb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4572000" y="3284984"/>
            <a:ext cx="864096" cy="720080"/>
          </a:xfrm>
          <a:prstGeom prst="rect">
            <a:avLst/>
          </a:prstGeom>
          <a:solidFill>
            <a:schemeClr val="bg1"/>
          </a:solidFill>
          <a:ln>
            <a:solidFill>
              <a:srgbClr val="FF000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300" b="1" dirty="0" smtClean="0">
                <a:solidFill>
                  <a:prstClr val="black"/>
                </a:solidFill>
                <a:latin typeface="ＭＳ Ｐゴシック"/>
              </a:rPr>
              <a:t>本館</a:t>
            </a:r>
            <a:endParaRPr lang="en-US" altLang="ja-JP" sz="2300" b="1" dirty="0" smtClean="0">
              <a:solidFill>
                <a:prstClr val="black"/>
              </a:solidFill>
              <a:latin typeface="ＭＳ Ｐゴシック"/>
            </a:endParaRPr>
          </a:p>
          <a:p>
            <a:pPr marL="0" indent="0" algn="ctr">
              <a:buFont typeface="Arial" pitchFamily="34" charset="0"/>
              <a:buNone/>
            </a:pPr>
            <a:r>
              <a:rPr lang="ja-JP" altLang="en-US" sz="2300" b="1" dirty="0" smtClean="0">
                <a:solidFill>
                  <a:prstClr val="black"/>
                </a:solidFill>
                <a:latin typeface="ＭＳ Ｐゴシック"/>
              </a:rPr>
              <a:t>中学校</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6" name="星 7 5"/>
          <p:cNvSpPr/>
          <p:nvPr/>
        </p:nvSpPr>
        <p:spPr>
          <a:xfrm>
            <a:off x="4391980" y="3068960"/>
            <a:ext cx="1224136" cy="1152128"/>
          </a:xfrm>
          <a:prstGeom prst="star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687621" y="4651996"/>
            <a:ext cx="2587341" cy="769441"/>
          </a:xfrm>
          <a:prstGeom prst="rect">
            <a:avLst/>
          </a:prstGeom>
          <a:solidFill>
            <a:srgbClr val="FFFFCC">
              <a:alpha val="32000"/>
            </a:srgbClr>
          </a:solidFill>
          <a:ln w="25400">
            <a:solidFill>
              <a:srgbClr val="00B0F0"/>
            </a:solidFill>
          </a:ln>
        </p:spPr>
        <p:txBody>
          <a:bodyPr wrap="square">
            <a:spAutoFit/>
          </a:bodyPr>
          <a:lstStyle/>
          <a:p>
            <a:r>
              <a:rPr lang="ja-JP" altLang="en-US" sz="4400" b="1" dirty="0" smtClean="0">
                <a:solidFill>
                  <a:srgbClr val="0066FF"/>
                </a:solidFill>
              </a:rPr>
              <a:t>約</a:t>
            </a:r>
            <a:r>
              <a:rPr lang="en-US" altLang="ja-JP" sz="4400" b="1" dirty="0" smtClean="0">
                <a:solidFill>
                  <a:srgbClr val="0066FF"/>
                </a:solidFill>
              </a:rPr>
              <a:t>7,500</a:t>
            </a:r>
            <a:r>
              <a:rPr lang="ja-JP" altLang="en-US" sz="4400" b="1" dirty="0" smtClean="0">
                <a:solidFill>
                  <a:srgbClr val="0066FF"/>
                </a:solidFill>
              </a:rPr>
              <a:t>人</a:t>
            </a:r>
            <a:endParaRPr lang="ja-JP" altLang="en-US" sz="4400" dirty="0">
              <a:solidFill>
                <a:prstClr val="black"/>
              </a:solidFill>
            </a:endParaRPr>
          </a:p>
        </p:txBody>
      </p:sp>
      <p:grpSp>
        <p:nvGrpSpPr>
          <p:cNvPr id="8" name="グループ化 7"/>
          <p:cNvGrpSpPr/>
          <p:nvPr/>
        </p:nvGrpSpPr>
        <p:grpSpPr>
          <a:xfrm>
            <a:off x="4591502" y="68018"/>
            <a:ext cx="2188295" cy="646720"/>
            <a:chOff x="4593129" y="243883"/>
            <a:chExt cx="2188295" cy="701612"/>
          </a:xfrm>
        </p:grpSpPr>
        <p:sp>
          <p:nvSpPr>
            <p:cNvPr id="9" name="角丸四角形 8"/>
            <p:cNvSpPr/>
            <p:nvPr/>
          </p:nvSpPr>
          <p:spPr>
            <a:xfrm>
              <a:off x="5004048" y="243883"/>
              <a:ext cx="1777376" cy="5657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屈折矢印 9"/>
            <p:cNvSpPr/>
            <p:nvPr/>
          </p:nvSpPr>
          <p:spPr>
            <a:xfrm flipH="1" flipV="1">
              <a:off x="4593129" y="515337"/>
              <a:ext cx="389790" cy="430158"/>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5419955" y="298775"/>
              <a:ext cx="945562" cy="51082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smtClean="0">
                  <a:solidFill>
                    <a:srgbClr val="D82A18"/>
                  </a:solidFill>
                  <a:latin typeface="+mj-ea"/>
                </a:rPr>
                <a:t>１㎢</a:t>
              </a:r>
              <a:r>
                <a:rPr lang="ja-JP" altLang="en-US" u="heavy" dirty="0" smtClean="0">
                  <a:solidFill>
                    <a:srgbClr val="0070C0"/>
                  </a:solidFill>
                </a:rPr>
                <a:t>　　　</a:t>
              </a:r>
              <a:endParaRPr lang="en-US" altLang="ja-JP" u="heavy" dirty="0" smtClean="0"/>
            </a:p>
            <a:p>
              <a:pPr marL="0" indent="0">
                <a:buFont typeface="Arial" pitchFamily="34" charset="0"/>
                <a:buNone/>
              </a:pPr>
              <a:endParaRPr lang="ja-JP" altLang="en-US" dirty="0"/>
            </a:p>
          </p:txBody>
        </p:sp>
      </p:grpSp>
      <p:sp>
        <p:nvSpPr>
          <p:cNvPr id="12"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18</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323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2412"/>
            <a:ext cx="4739400" cy="66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1340768"/>
            <a:ext cx="1872208" cy="224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a:spLocks noGrp="1"/>
          </p:cNvSpPr>
          <p:nvPr>
            <p:ph type="title"/>
          </p:nvPr>
        </p:nvSpPr>
        <p:spPr>
          <a:xfrm>
            <a:off x="-180528" y="0"/>
            <a:ext cx="3707904" cy="1556792"/>
          </a:xfrm>
        </p:spPr>
        <p:txBody>
          <a:bodyPr>
            <a:normAutofit/>
          </a:bodyPr>
          <a:lstStyle/>
          <a:p>
            <a:r>
              <a:rPr kumimoji="1" lang="ja-JP" altLang="en-US" dirty="0" smtClean="0"/>
              <a:t>大阪府内の</a:t>
            </a:r>
            <a:r>
              <a:rPr kumimoji="1" lang="en-US" altLang="ja-JP" dirty="0" smtClean="0"/>
              <a:t/>
            </a:r>
            <a:br>
              <a:rPr kumimoji="1" lang="en-US" altLang="ja-JP" dirty="0" smtClean="0"/>
            </a:br>
            <a:r>
              <a:rPr kumimoji="1" lang="ja-JP" altLang="en-US" dirty="0" smtClean="0"/>
              <a:t>人口の分布</a:t>
            </a:r>
            <a:endParaRPr kumimoji="1" lang="ja-JP" altLang="en-US" dirty="0"/>
          </a:p>
        </p:txBody>
      </p:sp>
      <p:sp>
        <p:nvSpPr>
          <p:cNvPr id="7" name="タイトル 1"/>
          <p:cNvSpPr txBox="1">
            <a:spLocks/>
          </p:cNvSpPr>
          <p:nvPr/>
        </p:nvSpPr>
        <p:spPr>
          <a:xfrm>
            <a:off x="4932040" y="222412"/>
            <a:ext cx="4211960" cy="70378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rPr>
              <a:t>大手前本館中学校周辺では・・・</a:t>
            </a:r>
            <a:endParaRPr lang="ja-JP" altLang="en-US" sz="2400" dirty="0">
              <a:solidFill>
                <a:prstClr val="black"/>
              </a:solidFill>
            </a:endParaRPr>
          </a:p>
        </p:txBody>
      </p:sp>
      <p:sp>
        <p:nvSpPr>
          <p:cNvPr id="8" name="右矢印 7"/>
          <p:cNvSpPr/>
          <p:nvPr/>
        </p:nvSpPr>
        <p:spPr>
          <a:xfrm rot="-780000">
            <a:off x="-3491120" y="6535895"/>
            <a:ext cx="3364369" cy="422524"/>
          </a:xfrm>
          <a:prstGeom prst="rightArrow">
            <a:avLst/>
          </a:prstGeom>
          <a:solidFill>
            <a:srgbClr val="FFCCFF"/>
          </a:solidFill>
          <a:ln>
            <a:solidFill>
              <a:srgbClr val="FF0000"/>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6243638"/>
            <a:ext cx="324036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19</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949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17014 -0.0875 L 0.59531 -0.35787 " pathEditMode="relative" rAng="0" ptsTypes="AA">
                                      <p:cBhvr>
                                        <p:cTn id="13" dur="2000" fill="hold"/>
                                        <p:tgtEl>
                                          <p:spTgt spid="8"/>
                                        </p:tgtEl>
                                        <p:attrNameLst>
                                          <p:attrName>ppt_x</p:attrName>
                                          <p:attrName>ppt_y</p:attrName>
                                        </p:attrNameLst>
                                      </p:cBhvr>
                                      <p:rCtr x="21250" y="-1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84784"/>
            <a:ext cx="8229600" cy="3312368"/>
          </a:xfrm>
        </p:spPr>
        <p:txBody>
          <a:bodyPr>
            <a:normAutofit/>
          </a:bodyPr>
          <a:lstStyle/>
          <a:p>
            <a:pPr algn="l"/>
            <a:r>
              <a:rPr lang="ja-JP" altLang="en-US" sz="4800" dirty="0" smtClean="0">
                <a:solidFill>
                  <a:srgbClr val="FF0000"/>
                </a:solidFill>
                <a:latin typeface="HGS創英角ﾎﾟｯﾌﾟ体" pitchFamily="50" charset="-128"/>
                <a:ea typeface="HGS創英角ﾎﾟｯﾌﾟ体" pitchFamily="50" charset="-128"/>
              </a:rPr>
              <a:t> 「統計」</a:t>
            </a:r>
            <a:r>
              <a:rPr lang="ja-JP" altLang="en-US" sz="4800" dirty="0" smtClean="0">
                <a:solidFill>
                  <a:srgbClr val="0070C0"/>
                </a:solidFill>
                <a:latin typeface="HGS創英角ﾎﾟｯﾌﾟ体" pitchFamily="50" charset="-128"/>
                <a:ea typeface="HGS創英角ﾎﾟｯﾌﾟ体" pitchFamily="50" charset="-128"/>
              </a:rPr>
              <a:t>と聞いて、</a:t>
            </a:r>
            <a:r>
              <a:rPr lang="en-US" altLang="ja-JP" sz="4800" dirty="0" smtClean="0">
                <a:solidFill>
                  <a:srgbClr val="0070C0"/>
                </a:solidFill>
                <a:latin typeface="HGS創英角ﾎﾟｯﾌﾟ体" pitchFamily="50" charset="-128"/>
                <a:ea typeface="HGS創英角ﾎﾟｯﾌﾟ体" pitchFamily="50" charset="-128"/>
              </a:rPr>
              <a:t/>
            </a:r>
            <a:br>
              <a:rPr lang="en-US" altLang="ja-JP" sz="4800" dirty="0" smtClean="0">
                <a:solidFill>
                  <a:srgbClr val="0070C0"/>
                </a:solidFill>
                <a:latin typeface="HGS創英角ﾎﾟｯﾌﾟ体" pitchFamily="50" charset="-128"/>
                <a:ea typeface="HGS創英角ﾎﾟｯﾌﾟ体" pitchFamily="50" charset="-128"/>
              </a:rPr>
            </a:br>
            <a:r>
              <a:rPr lang="ja-JP" altLang="en-US" sz="4800" dirty="0" smtClean="0">
                <a:solidFill>
                  <a:srgbClr val="0070C0"/>
                </a:solidFill>
                <a:latin typeface="HGS創英角ﾎﾟｯﾌﾟ体" pitchFamily="50" charset="-128"/>
                <a:ea typeface="HGS創英角ﾎﾟｯﾌﾟ体" pitchFamily="50" charset="-128"/>
              </a:rPr>
              <a:t>  何が思い浮かぶでしょう？</a:t>
            </a:r>
            <a:endParaRPr kumimoji="1" lang="ja-JP" altLang="en-US" sz="4800" dirty="0">
              <a:solidFill>
                <a:srgbClr val="0070C0"/>
              </a:solidFill>
              <a:latin typeface="HGS創英角ﾎﾟｯﾌﾟ体" pitchFamily="50" charset="-128"/>
              <a:ea typeface="HGS創英角ﾎﾟｯﾌﾟ体" pitchFamily="50" charset="-128"/>
            </a:endParaRPr>
          </a:p>
        </p:txBody>
      </p:sp>
      <p:sp>
        <p:nvSpPr>
          <p:cNvPr id="4" name="タイトル 1"/>
          <p:cNvSpPr txBox="1">
            <a:spLocks/>
          </p:cNvSpPr>
          <p:nvPr/>
        </p:nvSpPr>
        <p:spPr>
          <a:xfrm>
            <a:off x="395536" y="20608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5"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2</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67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8229600" cy="1210146"/>
          </a:xfrm>
        </p:spPr>
        <p:txBody>
          <a:bodyPr/>
          <a:lstStyle/>
          <a:p>
            <a:pPr algn="l"/>
            <a:r>
              <a:rPr kumimoji="1" lang="ja-JP" altLang="en-US" dirty="0" smtClean="0"/>
              <a:t>このように・・・</a:t>
            </a:r>
            <a:endParaRPr kumimoji="1" lang="ja-JP" altLang="en-US" dirty="0"/>
          </a:p>
        </p:txBody>
      </p:sp>
      <p:sp>
        <p:nvSpPr>
          <p:cNvPr id="4" name="タイトル 1"/>
          <p:cNvSpPr txBox="1">
            <a:spLocks/>
          </p:cNvSpPr>
          <p:nvPr/>
        </p:nvSpPr>
        <p:spPr>
          <a:xfrm>
            <a:off x="251520" y="1988840"/>
            <a:ext cx="8892480" cy="2520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rgbClr val="0070C0"/>
                </a:solidFill>
              </a:rPr>
              <a:t>グラフ</a:t>
            </a:r>
            <a:r>
              <a:rPr lang="ja-JP" altLang="en-US" b="1" dirty="0" smtClean="0">
                <a:solidFill>
                  <a:srgbClr val="0070C0"/>
                </a:solidFill>
              </a:rPr>
              <a:t>に表してみると、はっきりする</a:t>
            </a:r>
            <a:endParaRPr lang="en-US" altLang="ja-JP" b="1" dirty="0" smtClean="0">
              <a:solidFill>
                <a:srgbClr val="0070C0"/>
              </a:solidFill>
            </a:endParaRPr>
          </a:p>
          <a:p>
            <a:pPr algn="l"/>
            <a:r>
              <a:rPr lang="ja-JP" altLang="en-US" b="1" dirty="0" smtClean="0">
                <a:solidFill>
                  <a:srgbClr val="0070C0"/>
                </a:solidFill>
              </a:rPr>
              <a:t>ことがたくさんあります。</a:t>
            </a:r>
            <a:endParaRPr lang="en-US" altLang="ja-JP" b="1" dirty="0" smtClean="0">
              <a:solidFill>
                <a:srgbClr val="0070C0"/>
              </a:solidFill>
            </a:endParaRPr>
          </a:p>
        </p:txBody>
      </p:sp>
      <p:sp>
        <p:nvSpPr>
          <p:cNvPr id="5" name="サブタイトル 2"/>
          <p:cNvSpPr txBox="1">
            <a:spLocks/>
          </p:cNvSpPr>
          <p:nvPr/>
        </p:nvSpPr>
        <p:spPr>
          <a:xfrm>
            <a:off x="8676456" y="658317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20</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75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pic>
        <p:nvPicPr>
          <p:cNvPr id="9" name="Picture 6" descr="X:\01情報\☆統計課キャラクター\ねずカット.JPG"/>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44208" y="1988840"/>
            <a:ext cx="2513500" cy="2206976"/>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107504" y="692696"/>
            <a:ext cx="5616624" cy="2880320"/>
          </a:xfrm>
          <a:prstGeom prst="wedgeRoundRectCallout">
            <a:avLst>
              <a:gd name="adj1" fmla="val 66502"/>
              <a:gd name="adj2" fmla="val 41287"/>
              <a:gd name="adj3" fmla="val 16667"/>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3600" b="1" dirty="0">
                <a:solidFill>
                  <a:srgbClr val="002060"/>
                </a:solidFill>
              </a:rPr>
              <a:t>「大阪</a:t>
            </a:r>
            <a:r>
              <a:rPr lang="ja-JP" altLang="en-US" sz="3600" b="1" dirty="0" smtClean="0">
                <a:solidFill>
                  <a:srgbClr val="002060"/>
                </a:solidFill>
              </a:rPr>
              <a:t>の食べ物」</a:t>
            </a:r>
            <a:r>
              <a:rPr lang="ja-JP" altLang="en-US" sz="3600" b="1" dirty="0">
                <a:solidFill>
                  <a:srgbClr val="002060"/>
                </a:solidFill>
              </a:rPr>
              <a:t>と聞いて</a:t>
            </a:r>
            <a:r>
              <a:rPr lang="en-US" altLang="ja-JP" sz="3600" b="1" dirty="0">
                <a:solidFill>
                  <a:srgbClr val="002060"/>
                </a:solidFill>
              </a:rPr>
              <a:t/>
            </a:r>
            <a:br>
              <a:rPr lang="en-US" altLang="ja-JP" sz="3600" b="1" dirty="0">
                <a:solidFill>
                  <a:srgbClr val="002060"/>
                </a:solidFill>
              </a:rPr>
            </a:br>
            <a:r>
              <a:rPr lang="ja-JP" altLang="en-US" sz="3600" b="1" dirty="0" smtClean="0">
                <a:solidFill>
                  <a:srgbClr val="002060"/>
                </a:solidFill>
              </a:rPr>
              <a:t>思い浮かべるもの</a:t>
            </a:r>
            <a:r>
              <a:rPr lang="ja-JP" altLang="en-US" sz="3600" b="1" dirty="0">
                <a:solidFill>
                  <a:srgbClr val="002060"/>
                </a:solidFill>
              </a:rPr>
              <a:t>は？</a:t>
            </a:r>
            <a:endParaRPr lang="en-US" altLang="ja-JP" sz="3600" b="1" dirty="0">
              <a:solidFill>
                <a:schemeClr val="tx1"/>
              </a:solidFill>
              <a:latin typeface="HG丸ｺﾞｼｯｸM-PRO" pitchFamily="50" charset="-128"/>
              <a:ea typeface="HG丸ｺﾞｼｯｸM-PRO" pitchFamily="50" charset="-128"/>
            </a:endParaRPr>
          </a:p>
        </p:txBody>
      </p:sp>
      <p:sp>
        <p:nvSpPr>
          <p:cNvPr id="6" name="サブタイトル 2"/>
          <p:cNvSpPr txBox="1">
            <a:spLocks/>
          </p:cNvSpPr>
          <p:nvPr/>
        </p:nvSpPr>
        <p:spPr>
          <a:xfrm>
            <a:off x="8676456" y="5098391"/>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21</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1808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clrChange>
              <a:clrFrom>
                <a:srgbClr val="D3FEDD"/>
              </a:clrFrom>
              <a:clrTo>
                <a:srgbClr val="D3FEDD">
                  <a:alpha val="0"/>
                </a:srgbClr>
              </a:clrTo>
            </a:clrChange>
            <a:extLst>
              <a:ext uri="{28A0092B-C50C-407E-A947-70E740481C1C}">
                <a14:useLocalDpi xmlns:a14="http://schemas.microsoft.com/office/drawing/2010/main" val="0"/>
              </a:ext>
            </a:extLst>
          </a:blip>
          <a:srcRect/>
          <a:stretch>
            <a:fillRect/>
          </a:stretch>
        </p:blipFill>
        <p:spPr bwMode="auto">
          <a:xfrm>
            <a:off x="179512" y="2276872"/>
            <a:ext cx="2842050" cy="445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2699792" y="476671"/>
            <a:ext cx="6336704" cy="3600401"/>
          </a:xfrm>
          <a:prstGeom prst="wedgeRoundRectCallout">
            <a:avLst>
              <a:gd name="adj1" fmla="val -58078"/>
              <a:gd name="adj2" fmla="val 36774"/>
              <a:gd name="adj3" fmla="val 16667"/>
            </a:avLst>
          </a:prstGeom>
          <a:solidFill>
            <a:srgbClr val="CC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3500" b="1" dirty="0" smtClean="0">
                <a:solidFill>
                  <a:schemeClr val="tx1"/>
                </a:solidFill>
                <a:latin typeface="HG丸ｺﾞｼｯｸM-PRO" pitchFamily="50" charset="-128"/>
                <a:ea typeface="HG丸ｺﾞｼｯｸM-PRO" pitchFamily="50" charset="-128"/>
              </a:rPr>
              <a:t>　</a:t>
            </a:r>
            <a:r>
              <a:rPr lang="ja-JP" altLang="ja-JP" sz="3500" b="1" dirty="0" smtClean="0">
                <a:solidFill>
                  <a:schemeClr val="tx1"/>
                </a:solidFill>
                <a:latin typeface="HG丸ｺﾞｼｯｸM-PRO" pitchFamily="50" charset="-128"/>
                <a:ea typeface="HG丸ｺﾞｼｯｸM-PRO" pitchFamily="50" charset="-128"/>
              </a:rPr>
              <a:t>大阪</a:t>
            </a:r>
            <a:r>
              <a:rPr lang="ja-JP" altLang="ja-JP" sz="3500" b="1" dirty="0">
                <a:solidFill>
                  <a:schemeClr val="tx1"/>
                </a:solidFill>
                <a:latin typeface="HG丸ｺﾞｼｯｸM-PRO" pitchFamily="50" charset="-128"/>
                <a:ea typeface="HG丸ｺﾞｼｯｸM-PRO" pitchFamily="50" charset="-128"/>
              </a:rPr>
              <a:t>の</a:t>
            </a:r>
            <a:r>
              <a:rPr lang="ja-JP" altLang="en-US" sz="3500" b="1" dirty="0">
                <a:solidFill>
                  <a:schemeClr val="tx1"/>
                </a:solidFill>
                <a:latin typeface="HG丸ｺﾞｼｯｸM-PRO" pitchFamily="50" charset="-128"/>
                <a:ea typeface="HG丸ｺﾞｼｯｸM-PRO" pitchFamily="50" charset="-128"/>
              </a:rPr>
              <a:t>「粉もん」屋</a:t>
            </a:r>
            <a:r>
              <a:rPr lang="ja-JP" altLang="en-US" sz="3500" b="1" dirty="0" smtClean="0">
                <a:solidFill>
                  <a:schemeClr val="tx1"/>
                </a:solidFill>
                <a:latin typeface="HG丸ｺﾞｼｯｸM-PRO" pitchFamily="50" charset="-128"/>
                <a:ea typeface="HG丸ｺﾞｼｯｸM-PRO" pitchFamily="50" charset="-128"/>
              </a:rPr>
              <a:t>の</a:t>
            </a:r>
            <a:endParaRPr lang="en-US" altLang="ja-JP" sz="3500" b="1" dirty="0" smtClean="0">
              <a:solidFill>
                <a:schemeClr val="tx1"/>
              </a:solidFill>
              <a:latin typeface="HG丸ｺﾞｼｯｸM-PRO" pitchFamily="50" charset="-128"/>
              <a:ea typeface="HG丸ｺﾞｼｯｸM-PRO" pitchFamily="50" charset="-128"/>
            </a:endParaRPr>
          </a:p>
          <a:p>
            <a:pPr algn="ctr"/>
            <a:r>
              <a:rPr lang="ja-JP" altLang="en-US" sz="3500" b="1" dirty="0" smtClean="0">
                <a:solidFill>
                  <a:schemeClr val="tx1"/>
                </a:solidFill>
                <a:latin typeface="HG丸ｺﾞｼｯｸM-PRO" pitchFamily="50" charset="-128"/>
                <a:ea typeface="HG丸ｺﾞｼｯｸM-PRO" pitchFamily="50" charset="-128"/>
              </a:rPr>
              <a:t>店舗数についての</a:t>
            </a:r>
            <a:endParaRPr lang="en-US" altLang="ja-JP" sz="3500" b="1" dirty="0" smtClean="0">
              <a:solidFill>
                <a:schemeClr val="tx1"/>
              </a:solidFill>
              <a:latin typeface="HG丸ｺﾞｼｯｸM-PRO" pitchFamily="50" charset="-128"/>
              <a:ea typeface="HG丸ｺﾞｼｯｸM-PRO" pitchFamily="50" charset="-128"/>
            </a:endParaRPr>
          </a:p>
          <a:p>
            <a:r>
              <a:rPr lang="ja-JP" altLang="ja-JP" sz="3500" b="1" dirty="0" smtClean="0">
                <a:solidFill>
                  <a:schemeClr val="tx1"/>
                </a:solidFill>
                <a:latin typeface="HG丸ｺﾞｼｯｸM-PRO" pitchFamily="50" charset="-128"/>
                <a:ea typeface="HG丸ｺﾞｼｯｸM-PRO" pitchFamily="50" charset="-128"/>
              </a:rPr>
              <a:t>グラフ</a:t>
            </a:r>
            <a:r>
              <a:rPr lang="ja-JP" altLang="en-US" sz="3500" b="1" dirty="0">
                <a:solidFill>
                  <a:schemeClr val="tx1"/>
                </a:solidFill>
                <a:latin typeface="HG丸ｺﾞｼｯｸM-PRO" pitchFamily="50" charset="-128"/>
                <a:ea typeface="HG丸ｺﾞｼｯｸM-PRO" pitchFamily="50" charset="-128"/>
              </a:rPr>
              <a:t>をかいて</a:t>
            </a:r>
            <a:r>
              <a:rPr lang="ja-JP" altLang="en-US" sz="3500" b="1" dirty="0" smtClean="0">
                <a:solidFill>
                  <a:schemeClr val="tx1"/>
                </a:solidFill>
                <a:latin typeface="HG丸ｺﾞｼｯｸM-PRO" pitchFamily="50" charset="-128"/>
                <a:ea typeface="HG丸ｺﾞｼｯｸM-PRO" pitchFamily="50" charset="-128"/>
              </a:rPr>
              <a:t>みましょう</a:t>
            </a:r>
            <a:r>
              <a:rPr lang="ja-JP" altLang="en-US" sz="3500" b="1" dirty="0">
                <a:solidFill>
                  <a:schemeClr val="tx1"/>
                </a:solidFill>
                <a:latin typeface="HG丸ｺﾞｼｯｸM-PRO" pitchFamily="50" charset="-128"/>
                <a:ea typeface="HG丸ｺﾞｼｯｸM-PRO" pitchFamily="50" charset="-128"/>
              </a:rPr>
              <a:t>！</a:t>
            </a:r>
            <a:endParaRPr lang="en-US" altLang="ja-JP" sz="3500" b="1" dirty="0">
              <a:solidFill>
                <a:schemeClr val="tx1"/>
              </a:solidFill>
              <a:latin typeface="HG丸ｺﾞｼｯｸM-PRO" pitchFamily="50" charset="-128"/>
              <a:ea typeface="HG丸ｺﾞｼｯｸM-PRO" pitchFamily="50" charset="-128"/>
            </a:endParaRPr>
          </a:p>
        </p:txBody>
      </p:sp>
      <p:sp>
        <p:nvSpPr>
          <p:cNvPr id="5"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22</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651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331640"/>
          </a:xfrm>
        </p:spPr>
        <p:txBody>
          <a:bodyPr>
            <a:noAutofit/>
          </a:bodyPr>
          <a:lstStyle/>
          <a:p>
            <a:r>
              <a:rPr kumimoji="1" lang="ja-JP" altLang="en-US" sz="3600" dirty="0" smtClean="0"/>
              <a:t>「粉もん」屋の</a:t>
            </a:r>
            <a:r>
              <a:rPr kumimoji="1" lang="ja-JP" altLang="en-US" sz="3600" b="1" u="sng" dirty="0" smtClean="0">
                <a:solidFill>
                  <a:srgbClr val="FF0000"/>
                </a:solidFill>
                <a:effectLst>
                  <a:outerShdw blurRad="38100" dist="38100" dir="2700000" algn="tl">
                    <a:srgbClr val="000000">
                      <a:alpha val="43137"/>
                    </a:srgbClr>
                  </a:outerShdw>
                </a:effectLst>
              </a:rPr>
              <a:t>店舗数</a:t>
            </a:r>
            <a:r>
              <a:rPr kumimoji="1" lang="ja-JP" altLang="en-US" sz="3600" b="1" dirty="0" smtClean="0"/>
              <a:t>が多い都道府県</a:t>
            </a:r>
            <a:r>
              <a:rPr lang="ja-JP" altLang="en-US" sz="3600" b="1" dirty="0" smtClean="0"/>
              <a:t>ベスト５</a:t>
            </a:r>
            <a:endParaRPr kumimoji="1" lang="ja-JP" altLang="en-US" sz="3600" b="1" dirty="0"/>
          </a:p>
        </p:txBody>
      </p:sp>
      <p:pic>
        <p:nvPicPr>
          <p:cNvPr id="6" name="Picture 2"/>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300192" y="3645023"/>
            <a:ext cx="2560011"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403436" y="1182116"/>
            <a:ext cx="2650808" cy="1886844"/>
          </a:xfrm>
          <a:prstGeom prst="wedgeRoundRectCallout">
            <a:avLst>
              <a:gd name="adj1" fmla="val 6926"/>
              <a:gd name="adj2" fmla="val 72724"/>
              <a:gd name="adj3" fmla="val 16667"/>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HG丸ｺﾞｼｯｸM-PRO" pitchFamily="50" charset="-128"/>
                <a:ea typeface="HG丸ｺﾞｼｯｸM-PRO" pitchFamily="50" charset="-128"/>
              </a:rPr>
              <a:t>十の位を</a:t>
            </a:r>
            <a:endParaRPr lang="en-US" altLang="ja-JP" sz="2200" b="1" dirty="0" smtClean="0">
              <a:solidFill>
                <a:prstClr val="black"/>
              </a:solidFill>
              <a:latin typeface="HG丸ｺﾞｼｯｸM-PRO" pitchFamily="50" charset="-128"/>
              <a:ea typeface="HG丸ｺﾞｼｯｸM-PRO" pitchFamily="50" charset="-128"/>
            </a:endParaRPr>
          </a:p>
          <a:p>
            <a:r>
              <a:rPr lang="ja-JP" altLang="en-US" sz="2200" b="1" dirty="0" smtClean="0">
                <a:solidFill>
                  <a:prstClr val="black"/>
                </a:solidFill>
                <a:latin typeface="HG丸ｺﾞｼｯｸM-PRO" pitchFamily="50" charset="-128"/>
                <a:ea typeface="HG丸ｺﾞｼｯｸM-PRO" pitchFamily="50" charset="-128"/>
              </a:rPr>
              <a:t>四捨五入して</a:t>
            </a:r>
            <a:r>
              <a:rPr lang="en-US" altLang="ja-JP" sz="2200" b="1" dirty="0" smtClean="0">
                <a:solidFill>
                  <a:prstClr val="black"/>
                </a:solidFill>
                <a:latin typeface="HG丸ｺﾞｼｯｸM-PRO" pitchFamily="50" charset="-128"/>
                <a:ea typeface="HG丸ｺﾞｼｯｸM-PRO" pitchFamily="50" charset="-128"/>
              </a:rPr>
              <a:t>､</a:t>
            </a:r>
          </a:p>
          <a:p>
            <a:r>
              <a:rPr lang="ja-JP" altLang="en-US" sz="2200" b="1" dirty="0" smtClean="0">
                <a:solidFill>
                  <a:prstClr val="black"/>
                </a:solidFill>
                <a:latin typeface="HG丸ｺﾞｼｯｸM-PRO" pitchFamily="50" charset="-128"/>
                <a:ea typeface="HG丸ｺﾞｼｯｸM-PRO" pitchFamily="50" charset="-128"/>
              </a:rPr>
              <a:t>百の位までの概数にしましょう！</a:t>
            </a:r>
            <a:endParaRPr lang="ja-JP" altLang="en-US" sz="2200" b="1" dirty="0">
              <a:solidFill>
                <a:prstClr val="black"/>
              </a:solidFill>
              <a:latin typeface="HG丸ｺﾞｼｯｸM-PRO" pitchFamily="50" charset="-128"/>
              <a:ea typeface="HG丸ｺﾞｼｯｸM-PRO"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738747989"/>
              </p:ext>
            </p:extLst>
          </p:nvPr>
        </p:nvGraphicFramePr>
        <p:xfrm>
          <a:off x="611561" y="1268762"/>
          <a:ext cx="5544615" cy="4968551"/>
        </p:xfrm>
        <a:graphic>
          <a:graphicData uri="http://schemas.openxmlformats.org/drawingml/2006/table">
            <a:tbl>
              <a:tblPr/>
              <a:tblGrid>
                <a:gridCol w="1706037">
                  <a:extLst>
                    <a:ext uri="{9D8B030D-6E8A-4147-A177-3AD203B41FA5}">
                      <a16:colId xmlns:a16="http://schemas.microsoft.com/office/drawing/2014/main" val="20000"/>
                    </a:ext>
                  </a:extLst>
                </a:gridCol>
                <a:gridCol w="1651002">
                  <a:extLst>
                    <a:ext uri="{9D8B030D-6E8A-4147-A177-3AD203B41FA5}">
                      <a16:colId xmlns:a16="http://schemas.microsoft.com/office/drawing/2014/main" val="20001"/>
                    </a:ext>
                  </a:extLst>
                </a:gridCol>
                <a:gridCol w="1320801">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tblGrid>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都道府県名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CN" altLang="en-US" sz="2400" b="1" i="0" u="sng" strike="noStrike" dirty="0">
                          <a:solidFill>
                            <a:srgbClr val="FF0000"/>
                          </a:solidFill>
                          <a:effectLst/>
                          <a:latin typeface="HGPｺﾞｼｯｸE" pitchFamily="50" charset="-128"/>
                          <a:ea typeface="HGPｺﾞｼｯｸE" pitchFamily="50" charset="-128"/>
                        </a:rPr>
                        <a:t>店舗数</a:t>
                      </a:r>
                      <a:r>
                        <a:rPr lang="zh-CN" altLang="en-US" sz="2400" b="0" i="0" u="none" strike="noStrike" dirty="0">
                          <a:solidFill>
                            <a:srgbClr val="000000"/>
                          </a:solidFill>
                          <a:effectLst/>
                          <a:latin typeface="HGPｺﾞｼｯｸE" pitchFamily="50" charset="-128"/>
                          <a:ea typeface="HGPｺﾞｼｯｸE" pitchFamily="50" charset="-128"/>
                        </a:rPr>
                        <a:t>（店）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東 京 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１８９</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愛 知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０３２</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０１２</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兵 庫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２</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０５４</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9793">
                <a:tc>
                  <a:txBody>
                    <a:bodyPr/>
                    <a:lstStyle/>
                    <a:p>
                      <a:pPr algn="ctr" fontAlgn="ctr"/>
                      <a:r>
                        <a:rPr lang="ja-JP" altLang="en-US" sz="2400" b="0" i="0" u="none" strike="noStrike" dirty="0">
                          <a:solidFill>
                            <a:srgbClr val="000000"/>
                          </a:solidFill>
                          <a:effectLst/>
                          <a:latin typeface="HGPｺﾞｼｯｸE" pitchFamily="50" charset="-128"/>
                          <a:ea typeface="HGPｺﾞｼｯｸE" pitchFamily="50" charset="-128"/>
                        </a:rPr>
                        <a:t>広 島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a:t>
                      </a:r>
                      <a:r>
                        <a:rPr lang="en-US" altLang="ja-JP" sz="2400" b="0" i="0" u="none" strike="noStrike" dirty="0" smtClean="0">
                          <a:solidFill>
                            <a:srgbClr val="000000"/>
                          </a:solidFill>
                          <a:effectLst/>
                          <a:latin typeface="HGPｺﾞｼｯｸE" pitchFamily="50" charset="-128"/>
                          <a:ea typeface="HGPｺﾞｼｯｸE" pitchFamily="50" charset="-128"/>
                        </a:rPr>
                        <a:t>,</a:t>
                      </a:r>
                      <a:r>
                        <a:rPr lang="ja-JP" altLang="en-US" sz="2400" b="0" i="0" u="none" strike="noStrike" dirty="0" smtClean="0">
                          <a:solidFill>
                            <a:srgbClr val="000000"/>
                          </a:solidFill>
                          <a:effectLst/>
                          <a:latin typeface="HGPｺﾞｼｯｸE" pitchFamily="50" charset="-128"/>
                          <a:ea typeface="HGPｺﾞｼｯｸE" pitchFamily="50" charset="-128"/>
                        </a:rPr>
                        <a:t>６４２</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09793">
                <a:tc gridSpan="4">
                  <a:txBody>
                    <a:bodyPr/>
                    <a:lstStyle/>
                    <a:p>
                      <a:pPr algn="l" fontAlgn="ctr"/>
                      <a:r>
                        <a:rPr lang="ja-JP" altLang="en-US" sz="1600" b="0" i="0" u="none" strike="noStrike" dirty="0">
                          <a:solidFill>
                            <a:srgbClr val="000000"/>
                          </a:solidFill>
                          <a:effectLst/>
                          <a:latin typeface="HGPｺﾞｼｯｸE" pitchFamily="50" charset="-128"/>
                          <a:ea typeface="HGPｺﾞｼｯｸE" pitchFamily="50" charset="-128"/>
                        </a:rPr>
                        <a:t>「</a:t>
                      </a:r>
                      <a:r>
                        <a:rPr lang="ja-JP" altLang="en-US" sz="1600" b="0" i="0" u="none" strike="noStrike" dirty="0" smtClean="0">
                          <a:solidFill>
                            <a:srgbClr val="000000"/>
                          </a:solidFill>
                          <a:effectLst/>
                          <a:latin typeface="HGPｺﾞｼｯｸE" pitchFamily="50" charset="-128"/>
                          <a:ea typeface="HGPｺﾞｼｯｸE" pitchFamily="50" charset="-128"/>
                        </a:rPr>
                        <a:t>平成</a:t>
                      </a:r>
                      <a:r>
                        <a:rPr lang="en-US" altLang="ja-JP" sz="1600" b="0" i="0" u="none" strike="noStrike" dirty="0" smtClean="0">
                          <a:solidFill>
                            <a:srgbClr val="000000"/>
                          </a:solidFill>
                          <a:effectLst/>
                          <a:latin typeface="HGPｺﾞｼｯｸE" pitchFamily="50" charset="-128"/>
                          <a:ea typeface="HGPｺﾞｼｯｸE" pitchFamily="50" charset="-128"/>
                        </a:rPr>
                        <a:t>24</a:t>
                      </a:r>
                      <a:r>
                        <a:rPr lang="ja-JP" altLang="en-US" sz="1600" b="0" i="0" u="none" strike="noStrike" dirty="0" smtClean="0">
                          <a:solidFill>
                            <a:srgbClr val="000000"/>
                          </a:solidFill>
                          <a:effectLst/>
                          <a:latin typeface="HGPｺﾞｼｯｸE" pitchFamily="50" charset="-128"/>
                          <a:ea typeface="HGPｺﾞｼｯｸE" pitchFamily="50" charset="-128"/>
                        </a:rPr>
                        <a:t>年 </a:t>
                      </a:r>
                      <a:r>
                        <a:rPr lang="ja-JP" altLang="en-US" sz="1600" b="0" i="0" u="none" strike="noStrike" dirty="0">
                          <a:solidFill>
                            <a:srgbClr val="000000"/>
                          </a:solidFill>
                          <a:effectLst/>
                          <a:latin typeface="HGPｺﾞｼｯｸE" pitchFamily="50" charset="-128"/>
                          <a:ea typeface="HGPｺﾞｼｯｸE" pitchFamily="50" charset="-128"/>
                        </a:rPr>
                        <a:t>経済センサス</a:t>
                      </a:r>
                      <a:r>
                        <a:rPr lang="en-US" altLang="ja-JP" sz="1600" b="0" i="0" u="none" strike="noStrike" dirty="0" smtClean="0">
                          <a:solidFill>
                            <a:srgbClr val="000000"/>
                          </a:solidFill>
                          <a:effectLst/>
                          <a:latin typeface="HGPｺﾞｼｯｸE" pitchFamily="50" charset="-128"/>
                          <a:ea typeface="HGPｺﾞｼｯｸE" pitchFamily="50" charset="-128"/>
                        </a:rPr>
                        <a:t>-</a:t>
                      </a:r>
                      <a:r>
                        <a:rPr lang="ja-JP" altLang="en-US" sz="1600" b="0" i="0" u="none" strike="noStrike" dirty="0" smtClean="0">
                          <a:solidFill>
                            <a:srgbClr val="000000"/>
                          </a:solidFill>
                          <a:effectLst/>
                          <a:latin typeface="HGPｺﾞｼｯｸE" pitchFamily="50" charset="-128"/>
                          <a:ea typeface="HGPｺﾞｼｯｸE" pitchFamily="50" charset="-128"/>
                        </a:rPr>
                        <a:t>活動調査</a:t>
                      </a:r>
                      <a:r>
                        <a:rPr lang="ja-JP" altLang="en-US" sz="1600" b="0" i="0" u="none" strike="noStrike" dirty="0">
                          <a:solidFill>
                            <a:srgbClr val="000000"/>
                          </a:solidFill>
                          <a:effectLst/>
                          <a:latin typeface="HGPｺﾞｼｯｸE" pitchFamily="50" charset="-128"/>
                          <a:ea typeface="HGPｺﾞｼｯｸE" pitchFamily="50" charset="-128"/>
                        </a:rPr>
                        <a:t>」より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8"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23</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32655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268760"/>
          </a:xfrm>
        </p:spPr>
        <p:txBody>
          <a:bodyPr>
            <a:normAutofit fontScale="90000"/>
          </a:bodyPr>
          <a:lstStyle/>
          <a:p>
            <a:r>
              <a:rPr kumimoji="1" lang="ja-JP" altLang="en-US" b="1" u="sng" dirty="0" smtClean="0">
                <a:solidFill>
                  <a:srgbClr val="FF0000"/>
                </a:solidFill>
                <a:effectLst>
                  <a:outerShdw blurRad="38100" dist="38100" dir="2700000" algn="tl">
                    <a:srgbClr val="000000">
                      <a:alpha val="43137"/>
                    </a:srgbClr>
                  </a:outerShdw>
                </a:effectLst>
              </a:rPr>
              <a:t>人口</a:t>
            </a:r>
            <a:r>
              <a:rPr lang="en-US" altLang="ja-JP" b="1" u="sng" dirty="0">
                <a:solidFill>
                  <a:srgbClr val="FF0000"/>
                </a:solidFill>
                <a:effectLst>
                  <a:outerShdw blurRad="38100" dist="38100" dir="2700000" algn="tl">
                    <a:srgbClr val="000000">
                      <a:alpha val="43137"/>
                    </a:srgbClr>
                  </a:outerShdw>
                </a:effectLst>
                <a:latin typeface="+mj-ea"/>
              </a:rPr>
              <a:t>10</a:t>
            </a:r>
            <a:r>
              <a:rPr lang="ja-JP" altLang="en-US" b="1" u="sng" dirty="0">
                <a:solidFill>
                  <a:srgbClr val="FF0000"/>
                </a:solidFill>
                <a:effectLst>
                  <a:outerShdw blurRad="38100" dist="38100" dir="2700000" algn="tl">
                    <a:srgbClr val="000000">
                      <a:alpha val="43137"/>
                    </a:srgbClr>
                  </a:outerShdw>
                </a:effectLst>
                <a:latin typeface="+mj-ea"/>
              </a:rPr>
              <a:t>万人</a:t>
            </a:r>
            <a:r>
              <a:rPr kumimoji="1" lang="ja-JP" altLang="en-US" b="1" u="sng" dirty="0" smtClean="0">
                <a:solidFill>
                  <a:srgbClr val="FF0000"/>
                </a:solidFill>
                <a:effectLst>
                  <a:outerShdw blurRad="38100" dist="38100" dir="2700000" algn="tl">
                    <a:srgbClr val="000000">
                      <a:alpha val="43137"/>
                    </a:srgbClr>
                  </a:outerShdw>
                </a:effectLst>
              </a:rPr>
              <a:t>あたり</a:t>
            </a:r>
            <a:r>
              <a:rPr lang="ja-JP" altLang="en-US" dirty="0"/>
              <a:t>の</a:t>
            </a:r>
            <a:r>
              <a:rPr lang="ja-JP" altLang="en-US" dirty="0" smtClean="0">
                <a:solidFill>
                  <a:prstClr val="black"/>
                </a:solidFill>
              </a:rPr>
              <a:t>「</a:t>
            </a:r>
            <a:r>
              <a:rPr lang="ja-JP" altLang="en-US" dirty="0">
                <a:solidFill>
                  <a:prstClr val="black"/>
                </a:solidFill>
              </a:rPr>
              <a:t>粉もん」屋の</a:t>
            </a:r>
            <a:r>
              <a:rPr kumimoji="1" lang="en-US" altLang="ja-JP" dirty="0" smtClean="0"/>
              <a:t/>
            </a:r>
            <a:br>
              <a:rPr kumimoji="1" lang="en-US" altLang="ja-JP" dirty="0" smtClean="0"/>
            </a:br>
            <a:r>
              <a:rPr kumimoji="1" lang="ja-JP" altLang="en-US" dirty="0" smtClean="0"/>
              <a:t>店舗数が多い都道府県</a:t>
            </a:r>
            <a:r>
              <a:rPr lang="ja-JP" altLang="en-US" dirty="0" smtClean="0"/>
              <a:t>ベスト５</a:t>
            </a:r>
            <a:endParaRPr kumimoji="1" lang="ja-JP" altLang="en-US" sz="2200" b="1" dirty="0"/>
          </a:p>
        </p:txBody>
      </p:sp>
      <p:pic>
        <p:nvPicPr>
          <p:cNvPr id="6" name="Picture 2"/>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02633" y="4005064"/>
            <a:ext cx="251804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372200" y="1340768"/>
            <a:ext cx="2448272" cy="2232248"/>
          </a:xfrm>
          <a:prstGeom prst="wedgeRoundRectCallout">
            <a:avLst>
              <a:gd name="adj1" fmla="val 7699"/>
              <a:gd name="adj2" fmla="val 63365"/>
              <a:gd name="adj3" fmla="val 16667"/>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2300" dirty="0" smtClean="0">
                <a:solidFill>
                  <a:prstClr val="black"/>
                </a:solidFill>
              </a:rPr>
              <a:t>小数第一位を</a:t>
            </a:r>
            <a:endParaRPr lang="en-US" altLang="ja-JP" sz="2300" dirty="0" smtClean="0">
              <a:solidFill>
                <a:prstClr val="black"/>
              </a:solidFill>
            </a:endParaRPr>
          </a:p>
          <a:p>
            <a:r>
              <a:rPr lang="ja-JP" altLang="en-US" sz="2300" dirty="0" smtClean="0">
                <a:solidFill>
                  <a:prstClr val="black"/>
                </a:solidFill>
              </a:rPr>
              <a:t>四捨五入して、</a:t>
            </a:r>
            <a:endParaRPr lang="en-US" altLang="ja-JP" sz="2300" dirty="0" smtClean="0">
              <a:solidFill>
                <a:prstClr val="black"/>
              </a:solidFill>
            </a:endParaRPr>
          </a:p>
          <a:p>
            <a:r>
              <a:rPr lang="ja-JP" altLang="en-US" sz="2300" dirty="0" smtClean="0">
                <a:solidFill>
                  <a:prstClr val="black"/>
                </a:solidFill>
              </a:rPr>
              <a:t>一の位までの</a:t>
            </a:r>
            <a:endParaRPr lang="en-US" altLang="ja-JP" sz="2300" dirty="0" smtClean="0">
              <a:solidFill>
                <a:prstClr val="black"/>
              </a:solidFill>
            </a:endParaRPr>
          </a:p>
          <a:p>
            <a:r>
              <a:rPr lang="ja-JP" altLang="en-US" sz="2300" dirty="0" smtClean="0">
                <a:solidFill>
                  <a:prstClr val="black"/>
                </a:solidFill>
              </a:rPr>
              <a:t>概数にしましょう</a:t>
            </a:r>
            <a:r>
              <a:rPr lang="ja-JP" altLang="en-US" sz="2400" dirty="0" smtClean="0">
                <a:solidFill>
                  <a:prstClr val="black"/>
                </a:solidFill>
              </a:rPr>
              <a:t>。</a:t>
            </a:r>
            <a:endParaRPr lang="ja-JP" altLang="en-US" sz="2400"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829380918"/>
              </p:ext>
            </p:extLst>
          </p:nvPr>
        </p:nvGraphicFramePr>
        <p:xfrm>
          <a:off x="539552" y="1340768"/>
          <a:ext cx="5616624" cy="4896543"/>
        </p:xfrm>
        <a:graphic>
          <a:graphicData uri="http://schemas.openxmlformats.org/drawingml/2006/table">
            <a:tbl>
              <a:tblPr/>
              <a:tblGrid>
                <a:gridCol w="1682276">
                  <a:extLst>
                    <a:ext uri="{9D8B030D-6E8A-4147-A177-3AD203B41FA5}">
                      <a16:colId xmlns:a16="http://schemas.microsoft.com/office/drawing/2014/main" val="20000"/>
                    </a:ext>
                  </a:extLst>
                </a:gridCol>
                <a:gridCol w="1777240">
                  <a:extLst>
                    <a:ext uri="{9D8B030D-6E8A-4147-A177-3AD203B41FA5}">
                      <a16:colId xmlns:a16="http://schemas.microsoft.com/office/drawing/2014/main" val="20001"/>
                    </a:ext>
                  </a:extLst>
                </a:gridCol>
                <a:gridCol w="1302405">
                  <a:extLst>
                    <a:ext uri="{9D8B030D-6E8A-4147-A177-3AD203B41FA5}">
                      <a16:colId xmlns:a16="http://schemas.microsoft.com/office/drawing/2014/main" val="20002"/>
                    </a:ext>
                  </a:extLst>
                </a:gridCol>
                <a:gridCol w="854703">
                  <a:extLst>
                    <a:ext uri="{9D8B030D-6E8A-4147-A177-3AD203B41FA5}">
                      <a16:colId xmlns:a16="http://schemas.microsoft.com/office/drawing/2014/main" val="20003"/>
                    </a:ext>
                  </a:extLst>
                </a:gridCol>
              </a:tblGrid>
              <a:tr h="1310120">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都道府県名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人口</a:t>
                      </a:r>
                      <a:r>
                        <a:rPr lang="en-US" altLang="ja-JP"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10</a:t>
                      </a: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万人</a:t>
                      </a:r>
                      <a:b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br>
                      <a:r>
                        <a:rPr lang="ja-JP" altLang="en-US" sz="2400" b="1" i="0" u="sng" strike="noStrike" dirty="0" smtClean="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あたり</a:t>
                      </a:r>
                      <a:r>
                        <a:rPr lang="ja-JP" altLang="en-US" sz="2400" b="0" i="0" u="none" strike="noStrike" dirty="0" smtClean="0">
                          <a:solidFill>
                            <a:schemeClr val="tx1"/>
                          </a:solidFill>
                          <a:effectLst/>
                          <a:latin typeface="HGPｺﾞｼｯｸE" pitchFamily="50" charset="-128"/>
                          <a:ea typeface="HGPｺﾞｼｯｸE" pitchFamily="50" charset="-128"/>
                        </a:rPr>
                        <a:t>の</a:t>
                      </a: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r>
                      <a:b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br>
                      <a:r>
                        <a:rPr lang="ja-JP" altLang="en-US" sz="2400" b="1" i="0" u="none" strike="noStrike" dirty="0">
                          <a:solidFill>
                            <a:srgbClr val="000000"/>
                          </a:solidFill>
                          <a:effectLst/>
                          <a:latin typeface="HGPｺﾞｼｯｸE" pitchFamily="50" charset="-128"/>
                          <a:ea typeface="HGPｺﾞｼｯｸE" pitchFamily="50" charset="-128"/>
                        </a:rPr>
                        <a:t>店舗数（店）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8021">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３４．０</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兵 庫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３６．９</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広 島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５７．７</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徳 島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３１．６</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021">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高 知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２８．１</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7809">
                <a:tc gridSpan="2">
                  <a:txBody>
                    <a:bodyPr/>
                    <a:lstStyle/>
                    <a:p>
                      <a:pPr algn="l" rtl="0" fontAlgn="ctr"/>
                      <a:r>
                        <a:rPr lang="ja-JP" altLang="en-US" sz="1200" b="0" i="0" u="none" strike="noStrike" dirty="0" smtClean="0">
                          <a:solidFill>
                            <a:srgbClr val="000000"/>
                          </a:solidFill>
                          <a:effectLst/>
                          <a:latin typeface="HGPｺﾞｼｯｸE" pitchFamily="50" charset="-128"/>
                          <a:ea typeface="HGPｺﾞｼｯｸE" pitchFamily="50" charset="-128"/>
                        </a:rPr>
                        <a:t>　</a:t>
                      </a:r>
                      <a:r>
                        <a:rPr lang="en-US" altLang="ja-JP" sz="1200" b="0" i="0" u="none" strike="noStrike" dirty="0" smtClean="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ja-JP" altLang="en-US" sz="1200" b="0" i="0" u="none" strike="noStrike" dirty="0">
                          <a:solidFill>
                            <a:srgbClr val="000000"/>
                          </a:solidFill>
                          <a:effectLst/>
                          <a:latin typeface="HGPｺﾞｼｯｸE" pitchFamily="50" charset="-128"/>
                          <a:ea typeface="HGPｺﾞｼｯｸE" pitchFamily="50" charset="-128"/>
                        </a:rPr>
                        <a:t>経済センサス</a:t>
                      </a:r>
                      <a:r>
                        <a:rPr lang="en-US" altLang="ja-JP" sz="1200" b="0" i="0" u="none" strike="noStrike" dirty="0" smtClean="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活動調査</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より</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endParaRPr lang="ja-JP" altLang="en-US" sz="12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98509">
                <a:tc gridSpan="4">
                  <a:txBody>
                    <a:bodyPr/>
                    <a:lstStyle/>
                    <a:p>
                      <a:pPr algn="l" rtl="0" fontAlgn="ct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人口は総務省統計局</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人口推計（平成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en-US" altLang="ja-JP" sz="1200" b="0" i="0" u="none" strike="noStrike" dirty="0">
                          <a:solidFill>
                            <a:srgbClr val="000000"/>
                          </a:solidFill>
                          <a:effectLst/>
                          <a:latin typeface="HGPｺﾞｼｯｸE" pitchFamily="50" charset="-128"/>
                          <a:ea typeface="HGPｺﾞｼｯｸE" pitchFamily="50" charset="-128"/>
                        </a:rPr>
                        <a:t>10</a:t>
                      </a:r>
                      <a:r>
                        <a:rPr lang="ja-JP" altLang="en-US" sz="1200" b="0" i="0" u="none" strike="noStrike" dirty="0">
                          <a:solidFill>
                            <a:srgbClr val="000000"/>
                          </a:solidFill>
                          <a:effectLst/>
                          <a:latin typeface="HGPｺﾞｼｯｸE" pitchFamily="50" charset="-128"/>
                          <a:ea typeface="HGPｺﾞｼｯｸE" pitchFamily="50" charset="-128"/>
                        </a:rPr>
                        <a:t>月</a:t>
                      </a:r>
                      <a:r>
                        <a:rPr lang="en-US" altLang="ja-JP" sz="1200" b="0" i="0" u="none" strike="noStrike" dirty="0">
                          <a:solidFill>
                            <a:srgbClr val="000000"/>
                          </a:solidFill>
                          <a:effectLst/>
                          <a:latin typeface="HGPｺﾞｼｯｸE" pitchFamily="50" charset="-128"/>
                          <a:ea typeface="HGPｺﾞｼｯｸE" pitchFamily="50" charset="-128"/>
                        </a:rPr>
                        <a:t>1</a:t>
                      </a:r>
                      <a:r>
                        <a:rPr lang="ja-JP" altLang="en-US" sz="1200" b="0" i="0" u="none" strike="noStrike" dirty="0">
                          <a:solidFill>
                            <a:srgbClr val="000000"/>
                          </a:solidFill>
                          <a:effectLst/>
                          <a:latin typeface="HGPｺﾞｼｯｸE" pitchFamily="50" charset="-128"/>
                          <a:ea typeface="HGPｺﾞｼｯｸE" pitchFamily="50" charset="-128"/>
                        </a:rPr>
                        <a:t>日現在）」による。</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7"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24</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744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4" y="44624"/>
            <a:ext cx="9144000" cy="1143000"/>
          </a:xfrm>
        </p:spPr>
        <p:txBody>
          <a:bodyPr>
            <a:normAutofit fontScale="90000"/>
          </a:bodyPr>
          <a:lstStyle/>
          <a:p>
            <a:r>
              <a:rPr lang="ja-JP" altLang="en-US" b="1" u="sng" dirty="0" smtClean="0">
                <a:solidFill>
                  <a:srgbClr val="FF0000"/>
                </a:solidFill>
                <a:effectLst>
                  <a:outerShdw blurRad="38100" dist="38100" dir="2700000" algn="tl">
                    <a:srgbClr val="000000">
                      <a:alpha val="43137"/>
                    </a:srgbClr>
                  </a:outerShdw>
                </a:effectLst>
              </a:rPr>
              <a:t>面積</a:t>
            </a:r>
            <a:r>
              <a:rPr lang="ja-JP" altLang="en-US" b="1" u="sng" dirty="0">
                <a:solidFill>
                  <a:srgbClr val="FF0000"/>
                </a:solidFill>
                <a:effectLst>
                  <a:outerShdw blurRad="38100" dist="38100" dir="2700000" algn="tl">
                    <a:srgbClr val="000000">
                      <a:alpha val="43137"/>
                    </a:srgbClr>
                  </a:outerShdw>
                </a:effectLst>
              </a:rPr>
              <a:t>１㎢</a:t>
            </a:r>
            <a:r>
              <a:rPr lang="ja-JP" altLang="en-US" b="1" u="sng" dirty="0" smtClean="0">
                <a:solidFill>
                  <a:srgbClr val="FF0000"/>
                </a:solidFill>
                <a:effectLst>
                  <a:outerShdw blurRad="38100" dist="38100" dir="2700000" algn="tl">
                    <a:srgbClr val="000000">
                      <a:alpha val="43137"/>
                    </a:srgbClr>
                  </a:outerShdw>
                </a:effectLst>
              </a:rPr>
              <a:t>あたり</a:t>
            </a:r>
            <a:r>
              <a:rPr lang="ja-JP" altLang="en-US" dirty="0" smtClean="0"/>
              <a:t>の</a:t>
            </a:r>
            <a:r>
              <a:rPr lang="ja-JP" altLang="en-US" dirty="0" smtClean="0">
                <a:solidFill>
                  <a:prstClr val="black"/>
                </a:solidFill>
              </a:rPr>
              <a:t>「</a:t>
            </a:r>
            <a:r>
              <a:rPr lang="ja-JP" altLang="en-US" dirty="0">
                <a:solidFill>
                  <a:prstClr val="black"/>
                </a:solidFill>
              </a:rPr>
              <a:t>粉もん」屋の</a:t>
            </a:r>
            <a:r>
              <a:rPr lang="en-US" altLang="ja-JP" dirty="0" smtClean="0"/>
              <a:t/>
            </a:r>
            <a:br>
              <a:rPr lang="en-US" altLang="ja-JP" dirty="0" smtClean="0"/>
            </a:br>
            <a:r>
              <a:rPr kumimoji="1" lang="ja-JP" altLang="en-US" dirty="0" smtClean="0"/>
              <a:t>店舗数が多い都道府県</a:t>
            </a:r>
            <a:r>
              <a:rPr lang="ja-JP" altLang="en-US" dirty="0" smtClean="0"/>
              <a:t>ベスト５</a:t>
            </a:r>
            <a:endParaRPr kumimoji="1" lang="ja-JP" altLang="en-US" sz="2200" b="1" dirty="0"/>
          </a:p>
        </p:txBody>
      </p:sp>
      <p:pic>
        <p:nvPicPr>
          <p:cNvPr id="5" name="Picture 2"/>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381300" y="3933056"/>
            <a:ext cx="2560010"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372200" y="1484784"/>
            <a:ext cx="2682044" cy="1944216"/>
          </a:xfrm>
          <a:prstGeom prst="wedgeRoundRectCallout">
            <a:avLst>
              <a:gd name="adj1" fmla="val 2698"/>
              <a:gd name="adj2" fmla="val 72924"/>
              <a:gd name="adj3" fmla="val 16667"/>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smtClean="0">
                <a:solidFill>
                  <a:prstClr val="black"/>
                </a:solidFill>
                <a:latin typeface="HG丸ｺﾞｼｯｸM-PRO" pitchFamily="50" charset="-128"/>
                <a:ea typeface="HG丸ｺﾞｼｯｸM-PRO" pitchFamily="50" charset="-128"/>
              </a:rPr>
              <a:t>小数第三位を</a:t>
            </a:r>
            <a:endParaRPr lang="en-US" altLang="ja-JP" sz="2200" b="1" dirty="0" smtClean="0">
              <a:solidFill>
                <a:prstClr val="black"/>
              </a:solidFill>
              <a:latin typeface="HG丸ｺﾞｼｯｸM-PRO" pitchFamily="50" charset="-128"/>
              <a:ea typeface="HG丸ｺﾞｼｯｸM-PRO" pitchFamily="50" charset="-128"/>
            </a:endParaRPr>
          </a:p>
          <a:p>
            <a:r>
              <a:rPr lang="ja-JP" altLang="en-US" sz="2200" b="1" dirty="0" smtClean="0">
                <a:solidFill>
                  <a:prstClr val="black"/>
                </a:solidFill>
                <a:latin typeface="HG丸ｺﾞｼｯｸM-PRO" pitchFamily="50" charset="-128"/>
                <a:ea typeface="HG丸ｺﾞｼｯｸM-PRO" pitchFamily="50" charset="-128"/>
              </a:rPr>
              <a:t>四捨五入して、</a:t>
            </a:r>
            <a:endParaRPr lang="en-US" altLang="ja-JP" sz="2200" b="1" dirty="0" smtClean="0">
              <a:solidFill>
                <a:prstClr val="black"/>
              </a:solidFill>
              <a:latin typeface="HG丸ｺﾞｼｯｸM-PRO" pitchFamily="50" charset="-128"/>
              <a:ea typeface="HG丸ｺﾞｼｯｸM-PRO" pitchFamily="50" charset="-128"/>
            </a:endParaRPr>
          </a:p>
          <a:p>
            <a:r>
              <a:rPr lang="ja-JP" altLang="en-US" sz="2200" b="1" dirty="0">
                <a:solidFill>
                  <a:prstClr val="black"/>
                </a:solidFill>
                <a:latin typeface="HG丸ｺﾞｼｯｸM-PRO" pitchFamily="50" charset="-128"/>
                <a:ea typeface="HG丸ｺﾞｼｯｸM-PRO" pitchFamily="50" charset="-128"/>
              </a:rPr>
              <a:t>小</a:t>
            </a:r>
            <a:r>
              <a:rPr lang="ja-JP" altLang="en-US" sz="2200" b="1" dirty="0" smtClean="0">
                <a:solidFill>
                  <a:prstClr val="black"/>
                </a:solidFill>
                <a:latin typeface="HG丸ｺﾞｼｯｸM-PRO" pitchFamily="50" charset="-128"/>
                <a:ea typeface="HG丸ｺﾞｼｯｸM-PRO" pitchFamily="50" charset="-128"/>
              </a:rPr>
              <a:t>数第二位までの概数にしましょう。</a:t>
            </a:r>
            <a:endParaRPr lang="ja-JP" altLang="en-US" sz="2200" b="1" dirty="0">
              <a:solidFill>
                <a:prstClr val="black"/>
              </a:solidFill>
              <a:latin typeface="HG丸ｺﾞｼｯｸM-PRO" pitchFamily="50" charset="-128"/>
              <a:ea typeface="HG丸ｺﾞｼｯｸM-PRO"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813729707"/>
              </p:ext>
            </p:extLst>
          </p:nvPr>
        </p:nvGraphicFramePr>
        <p:xfrm>
          <a:off x="539552" y="1430778"/>
          <a:ext cx="5688632" cy="4716524"/>
        </p:xfrm>
        <a:graphic>
          <a:graphicData uri="http://schemas.openxmlformats.org/drawingml/2006/table">
            <a:tbl>
              <a:tblPr/>
              <a:tblGrid>
                <a:gridCol w="1640444">
                  <a:extLst>
                    <a:ext uri="{9D8B030D-6E8A-4147-A177-3AD203B41FA5}">
                      <a16:colId xmlns:a16="http://schemas.microsoft.com/office/drawing/2014/main" val="20000"/>
                    </a:ext>
                  </a:extLst>
                </a:gridCol>
                <a:gridCol w="1944718">
                  <a:extLst>
                    <a:ext uri="{9D8B030D-6E8A-4147-A177-3AD203B41FA5}">
                      <a16:colId xmlns:a16="http://schemas.microsoft.com/office/drawing/2014/main" val="20001"/>
                    </a:ext>
                  </a:extLst>
                </a:gridCol>
                <a:gridCol w="1270020">
                  <a:extLst>
                    <a:ext uri="{9D8B030D-6E8A-4147-A177-3AD203B41FA5}">
                      <a16:colId xmlns:a16="http://schemas.microsoft.com/office/drawing/2014/main" val="20002"/>
                    </a:ext>
                  </a:extLst>
                </a:gridCol>
                <a:gridCol w="833450">
                  <a:extLst>
                    <a:ext uri="{9D8B030D-6E8A-4147-A177-3AD203B41FA5}">
                      <a16:colId xmlns:a16="http://schemas.microsoft.com/office/drawing/2014/main" val="20003"/>
                    </a:ext>
                  </a:extLst>
                </a:gridCol>
              </a:tblGrid>
              <a:tr h="1224784">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都道府県名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面積１㎢</a:t>
                      </a:r>
                      <a:br>
                        <a:rPr lang="ja-JP" altLang="en-US" sz="2400" b="1" i="0" u="sng" strike="noStrike"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br>
                      <a:r>
                        <a:rPr lang="ja-JP" altLang="en-US" sz="2400" b="1" i="0" u="sng" strike="noStrike" dirty="0" smtClean="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あたり</a:t>
                      </a:r>
                      <a:r>
                        <a:rPr lang="ja-JP" altLang="en-US" sz="2400" b="0" i="0" u="none" strike="noStrike" dirty="0" smtClean="0">
                          <a:solidFill>
                            <a:schemeClr val="tx1"/>
                          </a:solidFill>
                          <a:effectLst/>
                          <a:latin typeface="HGPｺﾞｼｯｸE" pitchFamily="50" charset="-128"/>
                          <a:ea typeface="HGPｺﾞｼｯｸE" pitchFamily="50" charset="-128"/>
                        </a:rPr>
                        <a:t>の</a:t>
                      </a:r>
                      <a:r>
                        <a:rPr lang="ja-JP" altLang="en-US" sz="2400" b="1" i="0" u="none" strike="noStrike" dirty="0">
                          <a:solidFill>
                            <a:srgbClr val="000000"/>
                          </a:solidFill>
                          <a:effectLst/>
                          <a:latin typeface="HGPｺﾞｼｯｸE" pitchFamily="50" charset="-128"/>
                          <a:ea typeface="HGPｺﾞｼｯｸE" pitchFamily="50" charset="-128"/>
                        </a:rPr>
                        <a:t/>
                      </a:r>
                      <a:br>
                        <a:rPr lang="ja-JP" altLang="en-US" sz="2400" b="1" i="0" u="none" strike="noStrike" dirty="0">
                          <a:solidFill>
                            <a:srgbClr val="000000"/>
                          </a:solidFill>
                          <a:effectLst/>
                          <a:latin typeface="HGPｺﾞｼｯｸE" pitchFamily="50" charset="-128"/>
                          <a:ea typeface="HGPｺﾞｼｯｸE" pitchFamily="50" charset="-128"/>
                        </a:rPr>
                      </a:br>
                      <a:r>
                        <a:rPr lang="ja-JP" altLang="en-US" sz="2400" b="1" i="0" u="none" strike="noStrike" dirty="0">
                          <a:solidFill>
                            <a:srgbClr val="000000"/>
                          </a:solidFill>
                          <a:effectLst/>
                          <a:latin typeface="HGPｺﾞｼｯｸE" pitchFamily="50" charset="-128"/>
                          <a:ea typeface="HGPｺﾞｼｯｸE" pitchFamily="50" charset="-128"/>
                        </a:rPr>
                        <a:t>店舗数　（店）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dirty="0">
                          <a:solidFill>
                            <a:srgbClr val="000000"/>
                          </a:solidFill>
                          <a:effectLst/>
                          <a:latin typeface="HGPｺﾞｼｯｸE" pitchFamily="50" charset="-128"/>
                          <a:ea typeface="HGPｺﾞｼｯｸE"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6679">
                <a:tc>
                  <a:txBody>
                    <a:bodyPr/>
                    <a:lstStyle/>
                    <a:p>
                      <a:pPr algn="ctr" fontAlgn="ctr"/>
                      <a:r>
                        <a:rPr lang="ja-JP" altLang="en-US" sz="2400" b="1" i="0" u="none" strike="noStrike">
                          <a:solidFill>
                            <a:srgbClr val="000000"/>
                          </a:solidFill>
                          <a:effectLst/>
                          <a:latin typeface="HGPｺﾞｼｯｸE" pitchFamily="50" charset="-128"/>
                          <a:ea typeface="HGPｺﾞｼｯｸE" pitchFamily="50" charset="-128"/>
                        </a:rPr>
                        <a:t>東 京 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０．５４３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6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愛 知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kumimoji="1" lang="ja-JP" altLang="en-US" sz="2400" b="0"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０．２００</a:t>
                      </a:r>
                      <a:r>
                        <a:rPr lang="ja-JP" altLang="en-US"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6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大 阪 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１．５８４</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6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兵 庫 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０．２４５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6679">
                <a:tc>
                  <a:txBody>
                    <a:bodyPr/>
                    <a:lstStyle/>
                    <a:p>
                      <a:pPr algn="ctr" fontAlgn="ctr"/>
                      <a:r>
                        <a:rPr kumimoji="1" lang="ja-JP" altLang="en-US" sz="2400" b="1" i="0" u="none" strike="noStrike" kern="1200" cap="none" spc="0" normalizeH="0" baseline="0" noProof="0" dirty="0" smtClean="0">
                          <a:ln>
                            <a:noFill/>
                          </a:ln>
                          <a:solidFill>
                            <a:srgbClr val="000000"/>
                          </a:solidFill>
                          <a:effectLst/>
                          <a:uLnTx/>
                          <a:uFillTx/>
                          <a:latin typeface="HGPｺﾞｼｯｸE" pitchFamily="50" charset="-128"/>
                          <a:ea typeface="HGPｺﾞｼｯｸE" pitchFamily="50" charset="-128"/>
                        </a:rPr>
                        <a:t>広 島 県</a:t>
                      </a:r>
                      <a:endParaRPr lang="ja-JP" altLang="en-US" sz="2400" b="1"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smtClean="0">
                          <a:solidFill>
                            <a:srgbClr val="000000"/>
                          </a:solidFill>
                          <a:effectLst/>
                          <a:latin typeface="HGPｺﾞｼｯｸE" pitchFamily="50" charset="-128"/>
                          <a:ea typeface="HGPｺﾞｼｯｸE" pitchFamily="50" charset="-128"/>
                        </a:rPr>
                        <a:t>０．１９４</a:t>
                      </a:r>
                      <a:r>
                        <a:rPr lang="en-US" altLang="ja-JP" sz="2400" b="0" i="0" u="none" strike="noStrike" dirty="0" smtClean="0">
                          <a:solidFill>
                            <a:srgbClr val="000000"/>
                          </a:solidFill>
                          <a:effectLst/>
                          <a:latin typeface="HGPｺﾞｼｯｸE" pitchFamily="50" charset="-128"/>
                          <a:ea typeface="HGPｺﾞｼｯｸE" pitchFamily="50" charset="-128"/>
                        </a:rPr>
                        <a:t> </a:t>
                      </a:r>
                      <a:endParaRPr lang="en-US" altLang="ja-JP"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HGPｺﾞｼｯｸE" pitchFamily="50" charset="-128"/>
                          <a:ea typeface="HGPｺﾞｼｯｸE"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313">
                <a:tc gridSpan="2">
                  <a:txBody>
                    <a:bodyPr/>
                    <a:lstStyle/>
                    <a:p>
                      <a:pPr algn="l" fontAlgn="ctr">
                        <a:lnSpc>
                          <a:spcPts val="1200"/>
                        </a:lnSpc>
                        <a:spcBef>
                          <a:spcPts val="1200"/>
                        </a:spcBef>
                        <a:spcAft>
                          <a:spcPts val="1200"/>
                        </a:spcAft>
                      </a:pPr>
                      <a:r>
                        <a:rPr lang="ja-JP" altLang="en-US"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ja-JP" altLang="en-US" sz="1200" b="0" i="0" u="none" strike="noStrike" dirty="0">
                          <a:solidFill>
                            <a:srgbClr val="000000"/>
                          </a:solidFill>
                          <a:effectLst/>
                          <a:latin typeface="HGPｺﾞｼｯｸE" pitchFamily="50" charset="-128"/>
                          <a:ea typeface="HGPｺﾞｼｯｸE" pitchFamily="50" charset="-128"/>
                        </a:rPr>
                        <a:t>経済センサス</a:t>
                      </a:r>
                      <a:r>
                        <a:rPr lang="en-US" altLang="ja-JP" sz="1200" b="0" i="0" u="none" strike="noStrike" dirty="0" smtClean="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活動調査</a:t>
                      </a:r>
                      <a:r>
                        <a:rPr lang="ja-JP" altLang="en-US" sz="1200" b="0" i="0" u="none" strike="noStrike" dirty="0">
                          <a:solidFill>
                            <a:srgbClr val="000000"/>
                          </a:solidFill>
                          <a:effectLst/>
                          <a:latin typeface="HGPｺﾞｼｯｸE" pitchFamily="50" charset="-128"/>
                          <a:ea typeface="HGPｺﾞｼｯｸE" pitchFamily="50" charset="-128"/>
                        </a:rPr>
                        <a:t>」より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lnSpc>
                          <a:spcPts val="1200"/>
                        </a:lnSpc>
                      </a:pPr>
                      <a:endParaRPr lang="ja-JP" altLang="en-US" sz="1200" b="1"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2400" b="0" i="0" u="none" strike="noStrike" dirty="0">
                        <a:solidFill>
                          <a:srgbClr val="000000"/>
                        </a:solidFill>
                        <a:effectLst/>
                        <a:latin typeface="HGPｺﾞｼｯｸE" pitchFamily="50" charset="-128"/>
                        <a:ea typeface="HGPｺﾞｼｯｸE"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83060">
                <a:tc gridSpan="4">
                  <a:txBody>
                    <a:bodyPr/>
                    <a:lstStyle/>
                    <a:p>
                      <a:pPr algn="l" fontAlgn="ctr">
                        <a:lnSpc>
                          <a:spcPts val="1200"/>
                        </a:lnSpc>
                        <a:spcBef>
                          <a:spcPts val="600"/>
                        </a:spcBef>
                        <a:spcAft>
                          <a:spcPts val="1200"/>
                        </a:spcAft>
                      </a:pP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面積は国土交通省国土地理院</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smtClean="0">
                          <a:solidFill>
                            <a:srgbClr val="000000"/>
                          </a:solidFill>
                          <a:effectLst/>
                          <a:latin typeface="HGPｺﾞｼｯｸE" pitchFamily="50" charset="-128"/>
                          <a:ea typeface="HGPｺﾞｼｯｸE" pitchFamily="50" charset="-128"/>
                        </a:rPr>
                        <a:t>平成</a:t>
                      </a:r>
                      <a:r>
                        <a:rPr lang="en-US" altLang="ja-JP" sz="1200" b="0" i="0" u="none" strike="noStrike" dirty="0" smtClean="0">
                          <a:solidFill>
                            <a:srgbClr val="000000"/>
                          </a:solidFill>
                          <a:effectLst/>
                          <a:latin typeface="HGPｺﾞｼｯｸE" pitchFamily="50" charset="-128"/>
                          <a:ea typeface="HGPｺﾞｼｯｸE" pitchFamily="50" charset="-128"/>
                        </a:rPr>
                        <a:t>24</a:t>
                      </a:r>
                      <a:r>
                        <a:rPr lang="ja-JP" altLang="en-US" sz="1200" b="0" i="0" u="none" strike="noStrike" dirty="0" smtClean="0">
                          <a:solidFill>
                            <a:srgbClr val="000000"/>
                          </a:solidFill>
                          <a:effectLst/>
                          <a:latin typeface="HGPｺﾞｼｯｸE" pitchFamily="50" charset="-128"/>
                          <a:ea typeface="HGPｺﾞｼｯｸE" pitchFamily="50" charset="-128"/>
                        </a:rPr>
                        <a:t>年</a:t>
                      </a:r>
                      <a:r>
                        <a:rPr lang="ja-JP" altLang="en-US" sz="1200" b="0" i="0" u="none" strike="noStrike" dirty="0">
                          <a:solidFill>
                            <a:srgbClr val="000000"/>
                          </a:solidFill>
                          <a:effectLst/>
                          <a:latin typeface="HGPｺﾞｼｯｸE" pitchFamily="50" charset="-128"/>
                          <a:ea typeface="HGPｺﾞｼｯｸE" pitchFamily="50" charset="-128"/>
                        </a:rPr>
                        <a:t>全国都道府県市区町村別面積調</a:t>
                      </a:r>
                      <a:r>
                        <a:rPr lang="en-US" altLang="ja-JP" sz="1200" b="0" i="0" u="none" strike="noStrike" dirty="0">
                          <a:solidFill>
                            <a:srgbClr val="000000"/>
                          </a:solidFill>
                          <a:effectLst/>
                          <a:latin typeface="HGPｺﾞｼｯｸE" pitchFamily="50" charset="-128"/>
                          <a:ea typeface="HGPｺﾞｼｯｸE" pitchFamily="50" charset="-128"/>
                        </a:rPr>
                        <a:t>｣</a:t>
                      </a:r>
                      <a:r>
                        <a:rPr lang="ja-JP" altLang="en-US" sz="1200" b="0" i="0" u="none" strike="noStrike" dirty="0">
                          <a:solidFill>
                            <a:srgbClr val="000000"/>
                          </a:solidFill>
                          <a:effectLst/>
                          <a:latin typeface="HGPｺﾞｼｯｸE" pitchFamily="50" charset="-128"/>
                          <a:ea typeface="HGPｺﾞｼｯｸE" pitchFamily="50" charset="-128"/>
                        </a:rPr>
                        <a:t>による。</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25</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2776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443571" y="1916832"/>
            <a:ext cx="8147248" cy="648072"/>
          </a:xfrm>
        </p:spPr>
        <p:txBody>
          <a:bodyPr>
            <a:normAutofit/>
          </a:bodyPr>
          <a:lstStyle/>
          <a:p>
            <a:pPr marL="0" indent="0">
              <a:buNone/>
            </a:pPr>
            <a:r>
              <a:rPr lang="ja-JP" altLang="en-US" sz="800" dirty="0" smtClean="0"/>
              <a:t> </a:t>
            </a:r>
            <a:r>
              <a:rPr lang="ja-JP" altLang="ja-JP" dirty="0" smtClean="0"/>
              <a:t>・ </a:t>
            </a:r>
            <a:r>
              <a:rPr lang="ja-JP" altLang="ja-JP" dirty="0"/>
              <a:t>リーダー（グループ内の進行役</a:t>
            </a:r>
            <a:r>
              <a:rPr lang="ja-JP" altLang="ja-JP" dirty="0" smtClean="0"/>
              <a:t>）</a:t>
            </a:r>
            <a:endParaRPr lang="en-US" altLang="ja-JP" dirty="0" smtClean="0"/>
          </a:p>
          <a:p>
            <a:pPr marL="0" indent="0">
              <a:buNone/>
            </a:pPr>
            <a:endParaRPr lang="ja-JP" altLang="ja-JP" dirty="0"/>
          </a:p>
          <a:p>
            <a:pPr marL="0" indent="0">
              <a:buNone/>
            </a:pPr>
            <a:endParaRPr lang="en-US" altLang="ja-JP" dirty="0" smtClean="0"/>
          </a:p>
        </p:txBody>
      </p:sp>
      <p:cxnSp>
        <p:nvCxnSpPr>
          <p:cNvPr id="6" name="直線コネクタ 5"/>
          <p:cNvCxnSpPr/>
          <p:nvPr/>
        </p:nvCxnSpPr>
        <p:spPr>
          <a:xfrm>
            <a:off x="1089165" y="4941168"/>
            <a:ext cx="35188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p:cNvSpPr txBox="1">
            <a:spLocks/>
          </p:cNvSpPr>
          <p:nvPr/>
        </p:nvSpPr>
        <p:spPr>
          <a:xfrm>
            <a:off x="472193" y="2709301"/>
            <a:ext cx="8229600" cy="12542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t>・</a:t>
            </a:r>
            <a:r>
              <a:rPr lang="ja-JP" altLang="ja-JP" dirty="0" smtClean="0"/>
              <a:t>表のデータを概数</a:t>
            </a:r>
            <a:r>
              <a:rPr lang="ja-JP" altLang="en-US" dirty="0" smtClean="0"/>
              <a:t>（およその数）</a:t>
            </a:r>
            <a:r>
              <a:rPr lang="ja-JP" altLang="ja-JP" dirty="0" smtClean="0"/>
              <a:t>にする人</a:t>
            </a:r>
            <a:endParaRPr lang="en-US" altLang="ja-JP" dirty="0"/>
          </a:p>
          <a:p>
            <a:pPr marL="0" indent="0">
              <a:buFont typeface="Arial" pitchFamily="34" charset="0"/>
              <a:buNone/>
            </a:pPr>
            <a:r>
              <a:rPr lang="ja-JP" altLang="en-US" dirty="0" smtClean="0"/>
              <a:t>　（数の多い順に順位を書く）</a:t>
            </a:r>
            <a:endParaRPr lang="en-US" altLang="ja-JP" dirty="0" smtClean="0"/>
          </a:p>
        </p:txBody>
      </p:sp>
      <p:sp>
        <p:nvSpPr>
          <p:cNvPr id="10" name="コンテンツ プレースホルダー 2"/>
          <p:cNvSpPr txBox="1">
            <a:spLocks/>
          </p:cNvSpPr>
          <p:nvPr/>
        </p:nvSpPr>
        <p:spPr>
          <a:xfrm>
            <a:off x="473541" y="3963562"/>
            <a:ext cx="8049648"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latin typeface="+mj-ea"/>
                <a:ea typeface="+mj-ea"/>
              </a:rPr>
              <a:t>・</a:t>
            </a:r>
            <a:r>
              <a:rPr lang="ja-JP" altLang="ja-JP" dirty="0" smtClean="0">
                <a:latin typeface="+mj-ea"/>
                <a:ea typeface="+mj-ea"/>
              </a:rPr>
              <a:t>ワークシートにグラフをかく人</a:t>
            </a:r>
            <a:endParaRPr lang="en-US" altLang="ja-JP" dirty="0" smtClean="0">
              <a:latin typeface="+mj-ea"/>
              <a:ea typeface="+mj-ea"/>
            </a:endParaRPr>
          </a:p>
          <a:p>
            <a:pPr marL="0" lvl="0" indent="0">
              <a:spcBef>
                <a:spcPts val="0"/>
              </a:spcBef>
              <a:buNone/>
            </a:pPr>
            <a:r>
              <a:rPr lang="ja-JP" altLang="en-US" dirty="0" smtClean="0">
                <a:solidFill>
                  <a:prstClr val="black"/>
                </a:solidFill>
                <a:latin typeface="+mj-ea"/>
                <a:ea typeface="+mj-ea"/>
              </a:rPr>
              <a:t>   （</a:t>
            </a:r>
            <a:r>
              <a:rPr lang="ja-JP" altLang="en-US" dirty="0">
                <a:solidFill>
                  <a:prstClr val="black"/>
                </a:solidFill>
                <a:latin typeface="+mj-ea"/>
                <a:ea typeface="+mj-ea"/>
              </a:rPr>
              <a:t>数の大きい順</a:t>
            </a:r>
            <a:r>
              <a:rPr lang="ja-JP" altLang="en-US" dirty="0" smtClean="0">
                <a:solidFill>
                  <a:prstClr val="black"/>
                </a:solidFill>
                <a:latin typeface="+mj-ea"/>
                <a:ea typeface="+mj-ea"/>
              </a:rPr>
              <a:t>に</a:t>
            </a:r>
            <a:r>
              <a:rPr lang="ja-JP" altLang="en-US" dirty="0">
                <a:solidFill>
                  <a:prstClr val="black"/>
                </a:solidFill>
                <a:latin typeface="+mj-ea"/>
                <a:ea typeface="+mj-ea"/>
              </a:rPr>
              <a:t>かく</a:t>
            </a:r>
            <a:r>
              <a:rPr lang="ja-JP" altLang="en-US" dirty="0" smtClean="0">
                <a:solidFill>
                  <a:prstClr val="black"/>
                </a:solidFill>
                <a:latin typeface="+mj-ea"/>
                <a:ea typeface="+mj-ea"/>
              </a:rPr>
              <a:t>）</a:t>
            </a:r>
            <a:endParaRPr lang="en-US" altLang="ja-JP" dirty="0" smtClean="0">
              <a:latin typeface="+mj-ea"/>
              <a:ea typeface="+mj-ea"/>
            </a:endParaRPr>
          </a:p>
          <a:p>
            <a:pPr marL="0" indent="0">
              <a:buFont typeface="Arial" pitchFamily="34" charset="0"/>
              <a:buNone/>
            </a:pPr>
            <a:r>
              <a:rPr lang="ja-JP" altLang="en-US" dirty="0" smtClean="0"/>
              <a:t>　 （</a:t>
            </a:r>
            <a:r>
              <a:rPr lang="ja-JP" altLang="ja-JP" dirty="0" smtClean="0"/>
              <a:t>グラフを塗りつぶ</a:t>
            </a:r>
            <a:r>
              <a:rPr lang="ja-JP" altLang="en-US" dirty="0" smtClean="0"/>
              <a:t>さずに仕上げる）</a:t>
            </a:r>
            <a:endParaRPr lang="ja-JP" altLang="ja-JP" dirty="0" smtClean="0"/>
          </a:p>
          <a:p>
            <a:pPr marL="0" indent="0">
              <a:buFont typeface="Arial" pitchFamily="34" charset="0"/>
              <a:buNone/>
            </a:pPr>
            <a:endParaRPr lang="en-US" altLang="ja-JP" dirty="0" smtClean="0"/>
          </a:p>
        </p:txBody>
      </p:sp>
      <p:sp>
        <p:nvSpPr>
          <p:cNvPr id="11" name="コンテンツ プレースホルダー 2"/>
          <p:cNvSpPr txBox="1">
            <a:spLocks/>
          </p:cNvSpPr>
          <p:nvPr/>
        </p:nvSpPr>
        <p:spPr>
          <a:xfrm>
            <a:off x="443571" y="5691754"/>
            <a:ext cx="822960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t>・出来上がったグラフを比べて、気付いたことを</a:t>
            </a:r>
            <a:endParaRPr lang="en-US" altLang="ja-JP" dirty="0" smtClean="0"/>
          </a:p>
          <a:p>
            <a:pPr marL="0" indent="0">
              <a:buFont typeface="Arial" pitchFamily="34" charset="0"/>
              <a:buNone/>
            </a:pPr>
            <a:r>
              <a:rPr lang="en-US" altLang="ja-JP" dirty="0"/>
              <a:t> </a:t>
            </a:r>
            <a:r>
              <a:rPr lang="en-US" altLang="ja-JP" dirty="0" smtClean="0"/>
              <a:t> </a:t>
            </a:r>
            <a:r>
              <a:rPr lang="ja-JP" altLang="ja-JP" dirty="0" smtClean="0"/>
              <a:t>説明する人</a:t>
            </a:r>
            <a:endParaRPr lang="en-US" altLang="ja-JP" dirty="0" smtClean="0"/>
          </a:p>
          <a:p>
            <a:pPr marL="0" indent="0">
              <a:buFont typeface="Arial" pitchFamily="34" charset="0"/>
              <a:buNone/>
            </a:pPr>
            <a:r>
              <a:rPr lang="ja-JP" altLang="en-US" dirty="0" smtClean="0"/>
              <a:t>　</a:t>
            </a:r>
            <a:endParaRPr lang="ja-JP" altLang="ja-JP" dirty="0"/>
          </a:p>
        </p:txBody>
      </p:sp>
      <p:pic>
        <p:nvPicPr>
          <p:cNvPr id="12" name="Picture 6" descr="X:\01情報\☆統計課キャラクター\ねずカット.JPG"/>
          <p:cNvPicPr>
            <a:picLocks noChangeAspect="1" noChangeArrowheads="1"/>
          </p:cNvPicPr>
          <p:nvPr/>
        </p:nvPicPr>
        <p:blipFill>
          <a:blip r:embed="rId3">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64999" y="97097"/>
            <a:ext cx="1504913" cy="14596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X:\01情報\☆統計課キャラクター\ねこカット.JPG"/>
          <p:cNvPicPr>
            <a:picLocks noChangeAspect="1" noChangeArrowheads="1"/>
          </p:cNvPicPr>
          <p:nvPr/>
        </p:nvPicPr>
        <p:blipFill>
          <a:blip r:embed="rId4">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1639531" y="97098"/>
            <a:ext cx="1605364" cy="1459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X:\01情報\☆統計課キャラクター\ひつじカット.JPG"/>
          <p:cNvPicPr>
            <a:picLocks noChangeAspect="1" noChangeArrowheads="1"/>
          </p:cNvPicPr>
          <p:nvPr/>
        </p:nvPicPr>
        <p:blipFill>
          <a:blip r:embed="rId5">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5994161" y="100840"/>
            <a:ext cx="1551049" cy="1455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X:\01情報\☆統計課キャラクター\うさカット.JPG"/>
          <p:cNvPicPr>
            <a:picLocks noChangeAspect="1" noChangeArrowheads="1"/>
          </p:cNvPicPr>
          <p:nvPr/>
        </p:nvPicPr>
        <p:blipFill>
          <a:blip r:embed="rId6">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596336" y="97098"/>
            <a:ext cx="1440160" cy="1459693"/>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吹き出し 15"/>
          <p:cNvSpPr/>
          <p:nvPr/>
        </p:nvSpPr>
        <p:spPr>
          <a:xfrm>
            <a:off x="3383112" y="116632"/>
            <a:ext cx="2448272" cy="1440160"/>
          </a:xfrm>
          <a:prstGeom prst="wedgeRoundRectCallout">
            <a:avLst>
              <a:gd name="adj1" fmla="val 79829"/>
              <a:gd name="adj2" fmla="val 16602"/>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75856" y="239681"/>
            <a:ext cx="2592288" cy="731718"/>
          </a:xfrm>
        </p:spPr>
        <p:txBody>
          <a:bodyPr>
            <a:normAutofit fontScale="90000"/>
          </a:bodyPr>
          <a:lstStyle/>
          <a:p>
            <a:r>
              <a:rPr lang="ja-JP" altLang="ja-JP" dirty="0"/>
              <a:t>役割</a:t>
            </a:r>
            <a:r>
              <a:rPr lang="ja-JP" altLang="ja-JP" dirty="0" smtClean="0"/>
              <a:t>分担</a:t>
            </a:r>
            <a:endParaRPr kumimoji="1" lang="ja-JP" altLang="en-US" dirty="0"/>
          </a:p>
        </p:txBody>
      </p:sp>
      <p:sp>
        <p:nvSpPr>
          <p:cNvPr id="17" name="コンテンツ プレースホルダー 2"/>
          <p:cNvSpPr txBox="1">
            <a:spLocks/>
          </p:cNvSpPr>
          <p:nvPr/>
        </p:nvSpPr>
        <p:spPr>
          <a:xfrm>
            <a:off x="3491880" y="980728"/>
            <a:ext cx="2232248" cy="4459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 しようね！</a:t>
            </a:r>
            <a:endParaRPr lang="en-US" altLang="ja-JP" u="heavy" dirty="0" smtClean="0">
              <a:solidFill>
                <a:prstClr val="black"/>
              </a:solidFill>
            </a:endParaRPr>
          </a:p>
        </p:txBody>
      </p:sp>
      <p:sp>
        <p:nvSpPr>
          <p:cNvPr id="18"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26</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15067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5724128" y="2456680"/>
            <a:ext cx="3198740" cy="412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107504" y="188640"/>
            <a:ext cx="5760640" cy="3960440"/>
          </a:xfrm>
          <a:prstGeom prst="wedgeRoundRectCallout">
            <a:avLst>
              <a:gd name="adj1" fmla="val 62558"/>
              <a:gd name="adj2" fmla="val 31035"/>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700" b="1" dirty="0" smtClean="0">
                <a:solidFill>
                  <a:srgbClr val="002060"/>
                </a:solidFill>
                <a:latin typeface="HG丸ｺﾞｼｯｸM-PRO" pitchFamily="50" charset="-128"/>
                <a:ea typeface="HG丸ｺﾞｼｯｸM-PRO" pitchFamily="50" charset="-128"/>
              </a:rPr>
              <a:t>３</a:t>
            </a:r>
            <a:r>
              <a:rPr lang="ja-JP" altLang="ja-JP" sz="3700" b="1" dirty="0">
                <a:solidFill>
                  <a:srgbClr val="002060"/>
                </a:solidFill>
                <a:latin typeface="HG丸ｺﾞｼｯｸM-PRO" pitchFamily="50" charset="-128"/>
                <a:ea typeface="HG丸ｺﾞｼｯｸM-PRO" pitchFamily="50" charset="-128"/>
              </a:rPr>
              <a:t>種類</a:t>
            </a:r>
            <a:r>
              <a:rPr lang="ja-JP" altLang="en-US" sz="3700" b="1" dirty="0">
                <a:solidFill>
                  <a:srgbClr val="002060"/>
                </a:solidFill>
                <a:latin typeface="HG丸ｺﾞｼｯｸM-PRO" pitchFamily="50" charset="-128"/>
                <a:ea typeface="HG丸ｺﾞｼｯｸM-PRO" pitchFamily="50" charset="-128"/>
              </a:rPr>
              <a:t>の</a:t>
            </a:r>
            <a:r>
              <a:rPr lang="ja-JP" altLang="ja-JP" sz="3700" b="1" dirty="0">
                <a:solidFill>
                  <a:srgbClr val="002060"/>
                </a:solidFill>
                <a:latin typeface="HG丸ｺﾞｼｯｸM-PRO" pitchFamily="50" charset="-128"/>
                <a:ea typeface="HG丸ｺﾞｼｯｸM-PRO" pitchFamily="50" charset="-128"/>
              </a:rPr>
              <a:t>グラフを</a:t>
            </a:r>
            <a:r>
              <a:rPr lang="ja-JP" altLang="en-US" sz="3700" b="1" dirty="0" smtClean="0">
                <a:solidFill>
                  <a:srgbClr val="002060"/>
                </a:solidFill>
                <a:latin typeface="HG丸ｺﾞｼｯｸM-PRO" pitchFamily="50" charset="-128"/>
                <a:ea typeface="HG丸ｺﾞｼｯｸM-PRO" pitchFamily="50" charset="-128"/>
              </a:rPr>
              <a:t>見て、</a:t>
            </a:r>
            <a:r>
              <a:rPr lang="en-US" altLang="ja-JP" sz="3700" b="1" dirty="0" smtClean="0">
                <a:solidFill>
                  <a:srgbClr val="002060"/>
                </a:solidFill>
                <a:latin typeface="HG丸ｺﾞｼｯｸM-PRO" pitchFamily="50" charset="-128"/>
                <a:ea typeface="HG丸ｺﾞｼｯｸM-PRO" pitchFamily="50" charset="-128"/>
              </a:rPr>
              <a:t/>
            </a:r>
            <a:br>
              <a:rPr lang="en-US" altLang="ja-JP" sz="3700" b="1" dirty="0" smtClean="0">
                <a:solidFill>
                  <a:srgbClr val="002060"/>
                </a:solidFill>
                <a:latin typeface="HG丸ｺﾞｼｯｸM-PRO" pitchFamily="50" charset="-128"/>
                <a:ea typeface="HG丸ｺﾞｼｯｸM-PRO" pitchFamily="50" charset="-128"/>
              </a:rPr>
            </a:br>
            <a:r>
              <a:rPr lang="ja-JP" altLang="en-US" sz="3700" b="1" dirty="0" smtClean="0">
                <a:solidFill>
                  <a:srgbClr val="002060"/>
                </a:solidFill>
                <a:latin typeface="HG丸ｺﾞｼｯｸM-PRO" pitchFamily="50" charset="-128"/>
                <a:ea typeface="HG丸ｺﾞｼｯｸM-PRO" pitchFamily="50" charset="-128"/>
              </a:rPr>
              <a:t>どんなことを感じる</a:t>
            </a:r>
            <a:endParaRPr lang="en-US" altLang="ja-JP" sz="3700" b="1" dirty="0" smtClean="0">
              <a:solidFill>
                <a:srgbClr val="002060"/>
              </a:solidFill>
              <a:latin typeface="HG丸ｺﾞｼｯｸM-PRO" pitchFamily="50" charset="-128"/>
              <a:ea typeface="HG丸ｺﾞｼｯｸM-PRO" pitchFamily="50" charset="-128"/>
            </a:endParaRPr>
          </a:p>
          <a:p>
            <a:r>
              <a:rPr lang="ja-JP" altLang="en-US" sz="3700" b="1" dirty="0" smtClean="0">
                <a:solidFill>
                  <a:srgbClr val="002060"/>
                </a:solidFill>
                <a:latin typeface="HG丸ｺﾞｼｯｸM-PRO" pitchFamily="50" charset="-128"/>
                <a:ea typeface="HG丸ｺﾞｼｯｸM-PRO" pitchFamily="50" charset="-128"/>
              </a:rPr>
              <a:t>かな？</a:t>
            </a:r>
            <a:endParaRPr lang="en-US" altLang="ja-JP" sz="3700" b="1" dirty="0">
              <a:solidFill>
                <a:srgbClr val="002060"/>
              </a:solidFill>
              <a:latin typeface="HG丸ｺﾞｼｯｸM-PRO" pitchFamily="50" charset="-128"/>
              <a:ea typeface="HG丸ｺﾞｼｯｸM-PRO" pitchFamily="50" charset="-128"/>
            </a:endParaRPr>
          </a:p>
        </p:txBody>
      </p:sp>
      <p:sp>
        <p:nvSpPr>
          <p:cNvPr id="5" name="サブタイトル 2"/>
          <p:cNvSpPr txBox="1">
            <a:spLocks/>
          </p:cNvSpPr>
          <p:nvPr/>
        </p:nvSpPr>
        <p:spPr>
          <a:xfrm>
            <a:off x="8676456" y="6591826"/>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27</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09012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70513"/>
            <a:ext cx="91440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4"/>
          <p:cNvPicPr>
            <a:picLocks noChangeAspect="1" noChangeArrowheads="1"/>
          </p:cNvPicPr>
          <p:nvPr/>
        </p:nvPicPr>
        <p:blipFill>
          <a:blip r:embed="rId4">
            <a:clrChange>
              <a:clrFrom>
                <a:srgbClr val="DFFFDF"/>
              </a:clrFrom>
              <a:clrTo>
                <a:srgbClr val="DFFFDF">
                  <a:alpha val="0"/>
                </a:srgbClr>
              </a:clrTo>
            </a:clrChange>
            <a:extLst>
              <a:ext uri="{28A0092B-C50C-407E-A947-70E740481C1C}">
                <a14:useLocalDpi xmlns:a14="http://schemas.microsoft.com/office/drawing/2010/main" val="0"/>
              </a:ext>
            </a:extLst>
          </a:blip>
          <a:srcRect/>
          <a:stretch>
            <a:fillRect/>
          </a:stretch>
        </p:blipFill>
        <p:spPr bwMode="auto">
          <a:xfrm>
            <a:off x="5940152" y="2950562"/>
            <a:ext cx="2963311" cy="229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形吹き出し 4"/>
          <p:cNvSpPr/>
          <p:nvPr/>
        </p:nvSpPr>
        <p:spPr>
          <a:xfrm>
            <a:off x="107504" y="116632"/>
            <a:ext cx="8928992" cy="3024336"/>
          </a:xfrm>
          <a:prstGeom prst="cloudCallout">
            <a:avLst>
              <a:gd name="adj1" fmla="val 20835"/>
              <a:gd name="adj2" fmla="val 72038"/>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400" b="1" dirty="0">
                <a:solidFill>
                  <a:srgbClr val="002060"/>
                </a:solidFill>
                <a:latin typeface="HG丸ｺﾞｼｯｸM-PRO" pitchFamily="50" charset="-128"/>
                <a:ea typeface="HG丸ｺﾞｼｯｸM-PRO" pitchFamily="50" charset="-128"/>
              </a:rPr>
              <a:t>大阪が</a:t>
            </a:r>
            <a:r>
              <a:rPr lang="ja-JP" altLang="en-US" sz="2400" b="1" dirty="0">
                <a:solidFill>
                  <a:srgbClr val="002060"/>
                </a:solidFill>
                <a:latin typeface="HG丸ｺﾞｼｯｸM-PRO" pitchFamily="50" charset="-128"/>
                <a:ea typeface="HG丸ｺﾞｼｯｸM-PRO" pitchFamily="50" charset="-128"/>
              </a:rPr>
              <a:t>、</a:t>
            </a:r>
            <a:r>
              <a:rPr lang="ja-JP" altLang="ja-JP" sz="2400" b="1" dirty="0">
                <a:solidFill>
                  <a:srgbClr val="002060"/>
                </a:solidFill>
                <a:latin typeface="HG丸ｺﾞｼｯｸM-PRO" pitchFamily="50" charset="-128"/>
                <a:ea typeface="HG丸ｺﾞｼｯｸM-PRO" pitchFamily="50" charset="-128"/>
              </a:rPr>
              <a:t>「粉もん」の店が盛んなことで</a:t>
            </a:r>
            <a:endParaRPr lang="en-US" altLang="ja-JP" sz="2400" b="1" dirty="0">
              <a:solidFill>
                <a:srgbClr val="002060"/>
              </a:solidFill>
              <a:latin typeface="HG丸ｺﾞｼｯｸM-PRO" pitchFamily="50" charset="-128"/>
              <a:ea typeface="HG丸ｺﾞｼｯｸM-PRO" pitchFamily="50" charset="-128"/>
            </a:endParaRPr>
          </a:p>
          <a:p>
            <a:r>
              <a:rPr lang="ja-JP" altLang="en-US" sz="2400" b="1" dirty="0">
                <a:solidFill>
                  <a:srgbClr val="002060"/>
                </a:solidFill>
                <a:latin typeface="HG丸ｺﾞｼｯｸM-PRO" pitchFamily="50" charset="-128"/>
                <a:ea typeface="HG丸ｺﾞｼｯｸM-PRO" pitchFamily="50" charset="-128"/>
              </a:rPr>
              <a:t>アピール</a:t>
            </a:r>
            <a:r>
              <a:rPr lang="ja-JP" altLang="ja-JP" sz="2400" b="1" dirty="0">
                <a:solidFill>
                  <a:srgbClr val="002060"/>
                </a:solidFill>
                <a:latin typeface="HG丸ｺﾞｼｯｸM-PRO" pitchFamily="50" charset="-128"/>
                <a:ea typeface="HG丸ｺﾞｼｯｸM-PRO" pitchFamily="50" charset="-128"/>
              </a:rPr>
              <a:t>するのなら</a:t>
            </a:r>
            <a:r>
              <a:rPr lang="ja-JP" altLang="en-US" sz="2400" b="1" dirty="0">
                <a:solidFill>
                  <a:srgbClr val="002060"/>
                </a:solidFill>
                <a:latin typeface="HG丸ｺﾞｼｯｸM-PRO" pitchFamily="50" charset="-128"/>
                <a:ea typeface="HG丸ｺﾞｼｯｸM-PRO" pitchFamily="50" charset="-128"/>
              </a:rPr>
              <a:t>・・・。</a:t>
            </a:r>
            <a:endParaRPr lang="ja-JP" altLang="ja-JP" sz="2400" b="1" dirty="0">
              <a:solidFill>
                <a:srgbClr val="002060"/>
              </a:solidFill>
              <a:latin typeface="HG丸ｺﾞｼｯｸM-PRO" pitchFamily="50" charset="-128"/>
              <a:ea typeface="HG丸ｺﾞｼｯｸM-PRO" pitchFamily="50" charset="-128"/>
            </a:endParaRPr>
          </a:p>
        </p:txBody>
      </p:sp>
      <p:sp>
        <p:nvSpPr>
          <p:cNvPr id="6" name="サブタイトル 2"/>
          <p:cNvSpPr txBox="1">
            <a:spLocks/>
          </p:cNvSpPr>
          <p:nvPr/>
        </p:nvSpPr>
        <p:spPr>
          <a:xfrm>
            <a:off x="8676456" y="5087028"/>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28</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6418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7593038" cy="840469"/>
          </a:xfrm>
        </p:spPr>
        <p:txBody>
          <a:bodyPr/>
          <a:lstStyle/>
          <a:p>
            <a:r>
              <a:rPr kumimoji="1" lang="ja-JP" altLang="en-US" dirty="0" smtClean="0"/>
              <a:t>統計をいかすために</a:t>
            </a:r>
            <a:endParaRPr kumimoji="1" lang="ja-JP" altLang="en-US" dirty="0"/>
          </a:p>
        </p:txBody>
      </p:sp>
      <p:sp>
        <p:nvSpPr>
          <p:cNvPr id="3" name="コンテンツ プレースホルダー 2"/>
          <p:cNvSpPr>
            <a:spLocks noGrp="1"/>
          </p:cNvSpPr>
          <p:nvPr>
            <p:ph idx="1"/>
          </p:nvPr>
        </p:nvSpPr>
        <p:spPr>
          <a:xfrm>
            <a:off x="0" y="1052736"/>
            <a:ext cx="8769152" cy="5472608"/>
          </a:xfrm>
          <a:noFill/>
        </p:spPr>
        <p:txBody>
          <a:bodyPr>
            <a:normAutofit lnSpcReduction="10000"/>
          </a:bodyPr>
          <a:lstStyle/>
          <a:p>
            <a:pPr marL="0" indent="0">
              <a:buNone/>
            </a:pPr>
            <a:endParaRPr kumimoji="1" lang="en-US" altLang="ja-JP" dirty="0" smtClean="0"/>
          </a:p>
          <a:p>
            <a:pPr marL="0" indent="0">
              <a:buNone/>
            </a:pPr>
            <a:r>
              <a:rPr kumimoji="1" lang="en-US" altLang="ja-JP" dirty="0" smtClean="0"/>
              <a:t>【</a:t>
            </a:r>
            <a:r>
              <a:rPr lang="ja-JP" altLang="en-US" dirty="0" smtClean="0"/>
              <a:t>と</a:t>
            </a:r>
            <a:r>
              <a:rPr lang="ja-JP" altLang="en-US" sz="1900" dirty="0" smtClean="0"/>
              <a:t> </a:t>
            </a:r>
            <a:r>
              <a:rPr lang="ja-JP" altLang="en-US" dirty="0" smtClean="0"/>
              <a:t>ら</a:t>
            </a:r>
            <a:r>
              <a:rPr lang="ja-JP" altLang="en-US" sz="1900" dirty="0" smtClean="0"/>
              <a:t> </a:t>
            </a:r>
            <a:r>
              <a:rPr lang="ja-JP" altLang="en-US" dirty="0" smtClean="0"/>
              <a:t>え</a:t>
            </a:r>
            <a:r>
              <a:rPr lang="ja-JP" altLang="en-US" sz="1900" dirty="0" smtClean="0"/>
              <a:t> </a:t>
            </a:r>
            <a:r>
              <a:rPr lang="ja-JP" altLang="en-US" dirty="0" err="1" smtClean="0"/>
              <a:t>る</a:t>
            </a:r>
            <a:r>
              <a:rPr kumimoji="1" lang="en-US" altLang="ja-JP" dirty="0" smtClean="0"/>
              <a:t>】</a:t>
            </a:r>
            <a:r>
              <a:rPr kumimoji="1" lang="ja-JP" altLang="en-US" dirty="0" smtClean="0"/>
              <a:t>疑問に思うことは何か、</a:t>
            </a:r>
            <a:r>
              <a:rPr lang="ja-JP" altLang="en-US" dirty="0"/>
              <a:t>問題は何</a:t>
            </a:r>
            <a:r>
              <a:rPr lang="ja-JP" altLang="en-US" dirty="0" smtClean="0"/>
              <a:t>か</a:t>
            </a:r>
            <a:r>
              <a:rPr lang="ja-JP" altLang="en-US" dirty="0"/>
              <a:t>を</a:t>
            </a:r>
            <a:r>
              <a:rPr kumimoji="1" lang="ja-JP" altLang="en-US" dirty="0" smtClean="0"/>
              <a:t>　</a:t>
            </a:r>
            <a:endParaRPr kumimoji="1" lang="en-US" altLang="ja-JP" dirty="0" smtClean="0"/>
          </a:p>
          <a:p>
            <a:pPr marL="0" indent="0">
              <a:buNone/>
            </a:pPr>
            <a:r>
              <a:rPr lang="ja-JP" altLang="en-US" dirty="0" smtClean="0"/>
              <a:t>　　 　　</a:t>
            </a:r>
            <a:r>
              <a:rPr lang="ja-JP" altLang="en-US" sz="2000" dirty="0" smtClean="0"/>
              <a:t> 　　　</a:t>
            </a:r>
            <a:r>
              <a:rPr lang="ja-JP" altLang="en-US" sz="2300" dirty="0" smtClean="0"/>
              <a:t>　</a:t>
            </a:r>
            <a:r>
              <a:rPr lang="ja-JP" altLang="en-US" dirty="0" smtClean="0"/>
              <a:t>とらえる</a:t>
            </a:r>
            <a:endParaRPr lang="en-US" altLang="ja-JP" dirty="0" smtClean="0"/>
          </a:p>
          <a:p>
            <a:pPr marL="0" indent="0">
              <a:buNone/>
            </a:pPr>
            <a:r>
              <a:rPr lang="ja-JP" altLang="en-US" dirty="0"/>
              <a:t>　　</a:t>
            </a:r>
            <a:r>
              <a:rPr lang="ja-JP" altLang="en-US" dirty="0" smtClean="0"/>
              <a:t>  ↓</a:t>
            </a:r>
            <a:endParaRPr lang="en-US" altLang="ja-JP" dirty="0"/>
          </a:p>
          <a:p>
            <a:pPr marL="0" indent="0">
              <a:buNone/>
            </a:pPr>
            <a:r>
              <a:rPr kumimoji="1" lang="en-US" altLang="ja-JP" dirty="0" smtClean="0"/>
              <a:t>【</a:t>
            </a:r>
            <a:r>
              <a:rPr lang="ja-JP" altLang="en-US" dirty="0"/>
              <a:t>あつめる</a:t>
            </a:r>
            <a:r>
              <a:rPr kumimoji="1" lang="en-US" altLang="ja-JP" dirty="0" smtClean="0"/>
              <a:t>】</a:t>
            </a:r>
            <a:r>
              <a:rPr lang="ja-JP" altLang="en-US" dirty="0" smtClean="0"/>
              <a:t>必要</a:t>
            </a:r>
            <a:r>
              <a:rPr lang="ja-JP" altLang="en-US" dirty="0"/>
              <a:t>な情報</a:t>
            </a:r>
            <a:r>
              <a:rPr lang="ja-JP" altLang="en-US" dirty="0" smtClean="0"/>
              <a:t>を</a:t>
            </a:r>
            <a:r>
              <a:rPr lang="ja-JP" altLang="en-US" dirty="0"/>
              <a:t>あつめる</a:t>
            </a:r>
            <a:endParaRPr kumimoji="1" lang="en-US" altLang="ja-JP" dirty="0" smtClean="0"/>
          </a:p>
          <a:p>
            <a:pPr marL="0" indent="0">
              <a:buNone/>
            </a:pPr>
            <a:r>
              <a:rPr lang="ja-JP" altLang="en-US" dirty="0"/>
              <a:t>　</a:t>
            </a:r>
            <a:r>
              <a:rPr lang="ja-JP" altLang="en-US" dirty="0" smtClean="0"/>
              <a:t>  　↓　　　　　</a:t>
            </a:r>
            <a:endParaRPr lang="en-US" altLang="ja-JP" dirty="0" smtClean="0"/>
          </a:p>
          <a:p>
            <a:pPr marL="0" indent="0">
              <a:buNone/>
            </a:pPr>
            <a:r>
              <a:rPr lang="en-US" altLang="ja-JP" dirty="0" smtClean="0"/>
              <a:t>【</a:t>
            </a:r>
            <a:r>
              <a:rPr lang="ja-JP" altLang="en-US" dirty="0" smtClean="0"/>
              <a:t>つ </a:t>
            </a:r>
            <a:r>
              <a:rPr lang="ja-JP" altLang="en-US" sz="2300" dirty="0" smtClean="0"/>
              <a:t> </a:t>
            </a:r>
            <a:r>
              <a:rPr lang="ja-JP" altLang="en-US" dirty="0" smtClean="0"/>
              <a:t>か </a:t>
            </a:r>
            <a:r>
              <a:rPr lang="ja-JP" altLang="en-US" sz="2300" dirty="0" smtClean="0"/>
              <a:t> </a:t>
            </a:r>
            <a:r>
              <a:rPr lang="ja-JP" altLang="en-US" dirty="0" err="1" smtClean="0"/>
              <a:t>む</a:t>
            </a:r>
            <a:r>
              <a:rPr lang="en-US" altLang="ja-JP" dirty="0" smtClean="0"/>
              <a:t>】</a:t>
            </a:r>
            <a:r>
              <a:rPr lang="ja-JP" altLang="en-US" dirty="0"/>
              <a:t>傾向を</a:t>
            </a:r>
            <a:r>
              <a:rPr lang="ja-JP" altLang="en-US" dirty="0" smtClean="0"/>
              <a:t>つかむ</a:t>
            </a:r>
            <a:endParaRPr lang="en-US" altLang="ja-JP" dirty="0" smtClean="0"/>
          </a:p>
          <a:p>
            <a:pPr marL="0" indent="0">
              <a:buNone/>
            </a:pPr>
            <a:r>
              <a:rPr lang="ja-JP" altLang="en-US" dirty="0"/>
              <a:t>　</a:t>
            </a:r>
            <a:r>
              <a:rPr lang="ja-JP" altLang="en-US" dirty="0" smtClean="0"/>
              <a:t>　  ↓</a:t>
            </a:r>
            <a:r>
              <a:rPr lang="ja-JP" altLang="en-US" dirty="0"/>
              <a:t>　　　　</a:t>
            </a:r>
            <a:endParaRPr lang="en-US" altLang="ja-JP" dirty="0"/>
          </a:p>
          <a:p>
            <a:pPr marL="0" indent="0">
              <a:buNone/>
            </a:pPr>
            <a:r>
              <a:rPr kumimoji="1" lang="en-US" altLang="ja-JP" dirty="0" smtClean="0"/>
              <a:t>【</a:t>
            </a:r>
            <a:r>
              <a:rPr lang="ja-JP" altLang="en-US" dirty="0" smtClean="0"/>
              <a:t>よみとる、いかす</a:t>
            </a:r>
            <a:r>
              <a:rPr kumimoji="1" lang="en-US" altLang="ja-JP" dirty="0" smtClean="0"/>
              <a:t>】</a:t>
            </a:r>
            <a:r>
              <a:rPr kumimoji="1" lang="ja-JP" altLang="en-US" dirty="0" smtClean="0"/>
              <a:t>傾向から読み取った</a:t>
            </a:r>
            <a:endParaRPr kumimoji="1" lang="en-US" altLang="ja-JP" dirty="0" smtClean="0"/>
          </a:p>
          <a:p>
            <a:pPr marL="0" indent="0">
              <a:buNone/>
            </a:pPr>
            <a:r>
              <a:rPr kumimoji="1" lang="ja-JP" altLang="en-US" dirty="0" smtClean="0"/>
              <a:t>　　　　　　　　　　　　 ことを、</a:t>
            </a:r>
            <a:r>
              <a:rPr lang="ja-JP" altLang="en-US" dirty="0" smtClean="0"/>
              <a:t>生活にいかす</a:t>
            </a:r>
            <a:endParaRPr kumimoji="1" lang="en-US" altLang="ja-JP" dirty="0" smtClean="0"/>
          </a:p>
        </p:txBody>
      </p:sp>
      <p:pic>
        <p:nvPicPr>
          <p:cNvPr id="5" name="Picture 3"/>
          <p:cNvPicPr>
            <a:picLocks noChangeAspect="1" noChangeArrowheads="1"/>
          </p:cNvPicPr>
          <p:nvPr/>
        </p:nvPicPr>
        <p:blipFill>
          <a:blip r:embed="rId3"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596336" y="109838"/>
            <a:ext cx="1436863" cy="153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4"/>
          <p:cNvPicPr>
            <a:picLocks noChangeAspect="1" noChangeArrowheads="1"/>
          </p:cNvPicPr>
          <p:nvPr/>
        </p:nvPicPr>
        <p:blipFill>
          <a:blip r:embed="rId4" cstate="print">
            <a:clrChange>
              <a:clrFrom>
                <a:srgbClr val="DFFFDF"/>
              </a:clrFrom>
              <a:clrTo>
                <a:srgbClr val="DFFFDF">
                  <a:alpha val="0"/>
                </a:srgbClr>
              </a:clrTo>
            </a:clrChange>
            <a:extLst>
              <a:ext uri="{28A0092B-C50C-407E-A947-70E740481C1C}">
                <a14:useLocalDpi xmlns:a14="http://schemas.microsoft.com/office/drawing/2010/main" val="0"/>
              </a:ext>
            </a:extLst>
          </a:blip>
          <a:srcRect/>
          <a:stretch>
            <a:fillRect/>
          </a:stretch>
        </p:blipFill>
        <p:spPr bwMode="auto">
          <a:xfrm>
            <a:off x="7150008" y="2420888"/>
            <a:ext cx="1883191" cy="145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clrChange>
              <a:clrFrom>
                <a:srgbClr val="D3FEDD"/>
              </a:clrFrom>
              <a:clrTo>
                <a:srgbClr val="D3FEDD">
                  <a:alpha val="0"/>
                </a:srgbClr>
              </a:clrTo>
            </a:clrChange>
            <a:extLst>
              <a:ext uri="{28A0092B-C50C-407E-A947-70E740481C1C}">
                <a14:useLocalDpi xmlns:a14="http://schemas.microsoft.com/office/drawing/2010/main" val="0"/>
              </a:ext>
            </a:extLst>
          </a:blip>
          <a:srcRect/>
          <a:stretch>
            <a:fillRect/>
          </a:stretch>
        </p:blipFill>
        <p:spPr bwMode="auto">
          <a:xfrm>
            <a:off x="5580112" y="3645024"/>
            <a:ext cx="1440160" cy="174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593039" y="4900789"/>
            <a:ext cx="1440160" cy="18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サブタイトル 2"/>
          <p:cNvSpPr txBox="1">
            <a:spLocks/>
          </p:cNvSpPr>
          <p:nvPr/>
        </p:nvSpPr>
        <p:spPr>
          <a:xfrm>
            <a:off x="8703878" y="6609105"/>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29</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7457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38120"/>
            <a:ext cx="6048672" cy="51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2296064" y="3897052"/>
            <a:ext cx="2520279" cy="576064"/>
          </a:xfrm>
          <a:prstGeom prst="wedgeRoundRectCallout">
            <a:avLst>
              <a:gd name="adj1" fmla="val -1276"/>
              <a:gd name="adj2" fmla="val -146851"/>
              <a:gd name="adj3" fmla="val 16667"/>
            </a:avLst>
          </a:prstGeom>
          <a:solidFill>
            <a:srgbClr val="FFFF66"/>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700" b="1" kern="100" dirty="0">
                <a:effectLst/>
                <a:latin typeface="ＭＳ ゴシック" pitchFamily="49" charset="-128"/>
                <a:ea typeface="ＭＳ ゴシック" pitchFamily="49" charset="-128"/>
                <a:cs typeface="Times New Roman"/>
              </a:rPr>
              <a:t>２６日～２８日</a:t>
            </a:r>
            <a:r>
              <a:rPr lang="ja-JP" sz="1700" b="1" kern="100" dirty="0" smtClean="0">
                <a:effectLst/>
                <a:latin typeface="ＭＳ ゴシック" pitchFamily="49" charset="-128"/>
                <a:ea typeface="ＭＳ ゴシック" pitchFamily="49" charset="-128"/>
                <a:cs typeface="Times New Roman"/>
              </a:rPr>
              <a:t>の</a:t>
            </a:r>
            <a:endParaRPr lang="en-US" altLang="ja-JP" sz="1700" b="1" kern="100" dirty="0" smtClean="0">
              <a:effectLst/>
              <a:latin typeface="ＭＳ ゴシック" pitchFamily="49" charset="-128"/>
              <a:ea typeface="ＭＳ ゴシック" pitchFamily="49" charset="-128"/>
              <a:cs typeface="Times New Roman"/>
            </a:endParaRPr>
          </a:p>
          <a:p>
            <a:pPr algn="ctr">
              <a:spcAft>
                <a:spcPts val="0"/>
              </a:spcAft>
            </a:pPr>
            <a:r>
              <a:rPr lang="ja-JP" sz="1700" b="1" kern="100" dirty="0" smtClean="0">
                <a:effectLst/>
                <a:latin typeface="ＭＳ ゴシック" pitchFamily="49" charset="-128"/>
                <a:ea typeface="ＭＳ ゴシック" pitchFamily="49" charset="-128"/>
                <a:cs typeface="Times New Roman"/>
              </a:rPr>
              <a:t>平均使</a:t>
            </a:r>
            <a:r>
              <a:rPr lang="ja-JP" sz="1700" b="1" kern="100" dirty="0">
                <a:effectLst/>
                <a:latin typeface="ＭＳ ゴシック" pitchFamily="49" charset="-128"/>
                <a:ea typeface="ＭＳ ゴシック" pitchFamily="49" charset="-128"/>
                <a:cs typeface="Times New Roman"/>
              </a:rPr>
              <a:t>用量</a:t>
            </a:r>
          </a:p>
        </p:txBody>
      </p:sp>
      <p:sp>
        <p:nvSpPr>
          <p:cNvPr id="6" name="角丸四角形吹き出し 5"/>
          <p:cNvSpPr/>
          <p:nvPr/>
        </p:nvSpPr>
        <p:spPr>
          <a:xfrm>
            <a:off x="2368073" y="1638121"/>
            <a:ext cx="1188131" cy="478358"/>
          </a:xfrm>
          <a:prstGeom prst="wedgeRoundRectCallout">
            <a:avLst>
              <a:gd name="adj1" fmla="val 53386"/>
              <a:gd name="adj2" fmla="val 131005"/>
              <a:gd name="adj3" fmla="val 16667"/>
            </a:avLst>
          </a:prstGeom>
          <a:solidFill>
            <a:srgbClr val="0BC1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kern="100" dirty="0">
                <a:solidFill>
                  <a:schemeClr val="bg1"/>
                </a:solidFill>
                <a:effectLst/>
                <a:ea typeface="ＭＳ ゴシック"/>
                <a:cs typeface="Times New Roman"/>
              </a:rPr>
              <a:t>２９日</a:t>
            </a:r>
            <a:endParaRPr lang="ja-JP" b="1" kern="100" dirty="0">
              <a:solidFill>
                <a:schemeClr val="bg1"/>
              </a:solidFill>
              <a:effectLst/>
              <a:ea typeface="ＭＳ 明朝"/>
              <a:cs typeface="Times New Roman"/>
            </a:endParaRPr>
          </a:p>
        </p:txBody>
      </p:sp>
      <p:sp>
        <p:nvSpPr>
          <p:cNvPr id="11" name="角丸四角形 10"/>
          <p:cNvSpPr/>
          <p:nvPr/>
        </p:nvSpPr>
        <p:spPr>
          <a:xfrm>
            <a:off x="1348368" y="116633"/>
            <a:ext cx="6624736" cy="59430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6"/>
          <p:cNvSpPr txBox="1"/>
          <p:nvPr/>
        </p:nvSpPr>
        <p:spPr>
          <a:xfrm>
            <a:off x="1547664" y="274045"/>
            <a:ext cx="6336704" cy="36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ja-JP" sz="2400" b="1" kern="100" dirty="0">
                <a:solidFill>
                  <a:srgbClr val="0070C0"/>
                </a:solidFill>
                <a:effectLst/>
                <a:latin typeface="ＭＳ ゴシック" pitchFamily="49" charset="-128"/>
                <a:ea typeface="ＭＳ ゴシック" pitchFamily="49" charset="-128"/>
                <a:cs typeface="Times New Roman"/>
              </a:rPr>
              <a:t>このグラフを見て</a:t>
            </a:r>
            <a:r>
              <a:rPr lang="ja-JP" sz="2400" b="1" kern="100" dirty="0" smtClean="0">
                <a:solidFill>
                  <a:srgbClr val="0070C0"/>
                </a:solidFill>
                <a:effectLst/>
                <a:latin typeface="ＭＳ ゴシック" pitchFamily="49" charset="-128"/>
                <a:ea typeface="ＭＳ ゴシック" pitchFamily="49" charset="-128"/>
                <a:cs typeface="Times New Roman"/>
              </a:rPr>
              <a:t>、気</a:t>
            </a:r>
            <a:r>
              <a:rPr lang="ja-JP" sz="2400" b="1" kern="100" dirty="0">
                <a:solidFill>
                  <a:srgbClr val="0070C0"/>
                </a:solidFill>
                <a:effectLst/>
                <a:latin typeface="ＭＳ ゴシック" pitchFamily="49" charset="-128"/>
                <a:ea typeface="ＭＳ ゴシック" pitchFamily="49" charset="-128"/>
                <a:cs typeface="Times New Roman"/>
              </a:rPr>
              <a:t>がつくことは・・・？</a:t>
            </a:r>
          </a:p>
        </p:txBody>
      </p:sp>
      <p:sp>
        <p:nvSpPr>
          <p:cNvPr id="18" name="テキスト ボックス 17"/>
          <p:cNvSpPr txBox="1"/>
          <p:nvPr/>
        </p:nvSpPr>
        <p:spPr>
          <a:xfrm>
            <a:off x="1348368" y="807123"/>
            <a:ext cx="6624737" cy="461665"/>
          </a:xfrm>
          <a:prstGeom prst="rect">
            <a:avLst/>
          </a:prstGeom>
          <a:noFill/>
          <a:ln>
            <a:solidFill>
              <a:schemeClr val="tx1"/>
            </a:solidFill>
          </a:ln>
        </p:spPr>
        <p:txBody>
          <a:bodyPr wrap="square" rtlCol="0">
            <a:spAutoFit/>
          </a:bodyPr>
          <a:lstStyle/>
          <a:p>
            <a:pPr algn="ctr"/>
            <a:r>
              <a:rPr kumimoji="1" lang="ja-JP" altLang="en-US" sz="2400" b="1" dirty="0" smtClean="0"/>
              <a:t>９月</a:t>
            </a:r>
            <a:r>
              <a:rPr lang="ja-JP" altLang="en-US" sz="2400" b="1" dirty="0" smtClean="0"/>
              <a:t>２９日の</a:t>
            </a:r>
            <a:r>
              <a:rPr lang="ja-JP" altLang="en-US" sz="2400" b="1" dirty="0"/>
              <a:t>大阪</a:t>
            </a:r>
            <a:r>
              <a:rPr lang="ja-JP" altLang="en-US" sz="2400" b="1" dirty="0" smtClean="0"/>
              <a:t>市の上水道使用量</a:t>
            </a:r>
            <a:endParaRPr kumimoji="1" lang="ja-JP" altLang="en-US" sz="2400" b="1" dirty="0"/>
          </a:p>
        </p:txBody>
      </p:sp>
      <p:sp>
        <p:nvSpPr>
          <p:cNvPr id="20" name="テキスト ボックス 19"/>
          <p:cNvSpPr txBox="1"/>
          <p:nvPr/>
        </p:nvSpPr>
        <p:spPr>
          <a:xfrm>
            <a:off x="7092280" y="5934670"/>
            <a:ext cx="1584175" cy="646331"/>
          </a:xfrm>
          <a:prstGeom prst="rect">
            <a:avLst/>
          </a:prstGeom>
          <a:noFill/>
        </p:spPr>
        <p:txBody>
          <a:bodyPr wrap="square" rtlCol="0">
            <a:spAutoFit/>
          </a:bodyPr>
          <a:lstStyle/>
          <a:p>
            <a:r>
              <a:rPr lang="ja-JP" altLang="en-US" b="1" dirty="0" smtClean="0"/>
              <a:t>大阪</a:t>
            </a:r>
            <a:r>
              <a:rPr kumimoji="1" lang="ja-JP" altLang="en-US" b="1" dirty="0" smtClean="0"/>
              <a:t>市水道局配水課　 調べ</a:t>
            </a:r>
            <a:endParaRPr kumimoji="1" lang="en-US" altLang="ja-JP" b="1" dirty="0" smtClean="0"/>
          </a:p>
        </p:txBody>
      </p:sp>
      <p:sp>
        <p:nvSpPr>
          <p:cNvPr id="2" name="雲形吹き出し 1"/>
          <p:cNvSpPr/>
          <p:nvPr/>
        </p:nvSpPr>
        <p:spPr>
          <a:xfrm>
            <a:off x="6012160" y="3356992"/>
            <a:ext cx="3131840" cy="2232248"/>
          </a:xfrm>
          <a:prstGeom prst="cloudCallout">
            <a:avLst>
              <a:gd name="adj1" fmla="val -61920"/>
              <a:gd name="adj2" fmla="val 3041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100" b="1" dirty="0" smtClean="0">
                <a:solidFill>
                  <a:schemeClr val="tx1"/>
                </a:solidFill>
                <a:latin typeface="HG丸ｺﾞｼｯｸM-PRO" pitchFamily="50" charset="-128"/>
                <a:ea typeface="HG丸ｺﾞｼｯｸM-PRO" pitchFamily="50" charset="-128"/>
              </a:rPr>
              <a:t>29</a:t>
            </a:r>
            <a:r>
              <a:rPr kumimoji="1" lang="ja-JP" altLang="en-US" sz="2100" b="1" dirty="0" smtClean="0">
                <a:solidFill>
                  <a:schemeClr val="tx1"/>
                </a:solidFill>
                <a:latin typeface="HG丸ｺﾞｼｯｸM-PRO" pitchFamily="50" charset="-128"/>
                <a:ea typeface="HG丸ｺﾞｼｯｸM-PRO" pitchFamily="50" charset="-128"/>
              </a:rPr>
              <a:t>日の</a:t>
            </a:r>
            <a:r>
              <a:rPr kumimoji="1" lang="en-US" altLang="ja-JP" sz="2100" b="1" dirty="0" smtClean="0">
                <a:solidFill>
                  <a:schemeClr val="tx1"/>
                </a:solidFill>
                <a:latin typeface="HG丸ｺﾞｼｯｸM-PRO" pitchFamily="50" charset="-128"/>
                <a:ea typeface="HG丸ｺﾞｼｯｸM-PRO" pitchFamily="50" charset="-128"/>
              </a:rPr>
              <a:t>21:00</a:t>
            </a:r>
          </a:p>
          <a:p>
            <a:r>
              <a:rPr kumimoji="1" lang="ja-JP" altLang="en-US" sz="2100" b="1" dirty="0" smtClean="0">
                <a:solidFill>
                  <a:schemeClr val="tx1"/>
                </a:solidFill>
                <a:latin typeface="HG丸ｺﾞｼｯｸM-PRO" pitchFamily="50" charset="-128"/>
                <a:ea typeface="HG丸ｺﾞｼｯｸM-PRO" pitchFamily="50" charset="-128"/>
              </a:rPr>
              <a:t>頃</a:t>
            </a:r>
            <a:r>
              <a:rPr lang="ja-JP" altLang="en-US" sz="2100" b="1" dirty="0" smtClean="0">
                <a:solidFill>
                  <a:schemeClr val="tx1"/>
                </a:solidFill>
                <a:latin typeface="HG丸ｺﾞｼｯｸM-PRO" pitchFamily="50" charset="-128"/>
                <a:ea typeface="HG丸ｺﾞｼｯｸM-PRO" pitchFamily="50" charset="-128"/>
              </a:rPr>
              <a:t>に・・・</a:t>
            </a:r>
            <a:endParaRPr kumimoji="1" lang="en-US" altLang="ja-JP" sz="2100" b="1" dirty="0" smtClean="0">
              <a:solidFill>
                <a:schemeClr val="tx1"/>
              </a:solidFill>
              <a:latin typeface="HG丸ｺﾞｼｯｸM-PRO" pitchFamily="50" charset="-128"/>
              <a:ea typeface="HG丸ｺﾞｼｯｸM-PRO" pitchFamily="50" charset="-128"/>
            </a:endParaRPr>
          </a:p>
          <a:p>
            <a:pPr algn="ctr"/>
            <a:endParaRPr kumimoji="1" lang="ja-JP" altLang="en-US" dirty="0"/>
          </a:p>
        </p:txBody>
      </p:sp>
      <p:grpSp>
        <p:nvGrpSpPr>
          <p:cNvPr id="3" name="グループ化 2"/>
          <p:cNvGrpSpPr/>
          <p:nvPr/>
        </p:nvGrpSpPr>
        <p:grpSpPr>
          <a:xfrm>
            <a:off x="3743907" y="1236197"/>
            <a:ext cx="5050883" cy="1976779"/>
            <a:chOff x="3743907" y="1236197"/>
            <a:chExt cx="5050883" cy="1976779"/>
          </a:xfrm>
        </p:grpSpPr>
        <p:pic>
          <p:nvPicPr>
            <p:cNvPr id="9219" name="Picture 3"/>
            <p:cNvPicPr>
              <a:picLocks noChangeAspect="1" noChangeArrowheads="1"/>
            </p:cNvPicPr>
            <p:nvPr/>
          </p:nvPicPr>
          <p:blipFill>
            <a:blip r:embed="rId4"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092280" y="1394757"/>
              <a:ext cx="1702510" cy="181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雲形吹き出し 13"/>
            <p:cNvSpPr/>
            <p:nvPr/>
          </p:nvSpPr>
          <p:spPr>
            <a:xfrm>
              <a:off x="3743907" y="1236197"/>
              <a:ext cx="3276365" cy="880282"/>
            </a:xfrm>
            <a:prstGeom prst="cloudCallout">
              <a:avLst>
                <a:gd name="adj1" fmla="val 58302"/>
                <a:gd name="adj2" fmla="val 63553"/>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j-ea"/>
                  <a:ea typeface="+mj-ea"/>
                </a:rPr>
                <a:t>何</a:t>
              </a:r>
              <a:r>
                <a:rPr lang="ja-JP" altLang="en-US" sz="2000" b="1" dirty="0" smtClean="0">
                  <a:solidFill>
                    <a:schemeClr val="tx1"/>
                  </a:solidFill>
                  <a:latin typeface="+mj-ea"/>
                  <a:ea typeface="+mj-ea"/>
                </a:rPr>
                <a:t>が起きたの</a:t>
              </a:r>
              <a:endParaRPr lang="en-US" altLang="ja-JP" sz="2000" b="1" dirty="0" smtClean="0">
                <a:solidFill>
                  <a:schemeClr val="tx1"/>
                </a:solidFill>
                <a:latin typeface="+mj-ea"/>
                <a:ea typeface="+mj-ea"/>
              </a:endParaRPr>
            </a:p>
            <a:p>
              <a:pPr algn="ctr"/>
              <a:r>
                <a:rPr lang="ja-JP" altLang="en-US" sz="2000" b="1" dirty="0" smtClean="0">
                  <a:solidFill>
                    <a:schemeClr val="tx1"/>
                  </a:solidFill>
                  <a:latin typeface="+mj-ea"/>
                  <a:ea typeface="+mj-ea"/>
                </a:rPr>
                <a:t>かな・・・？</a:t>
              </a:r>
              <a:endParaRPr kumimoji="1" lang="en-US" altLang="ja-JP" sz="2000" b="1" dirty="0" smtClean="0">
                <a:solidFill>
                  <a:schemeClr val="tx1"/>
                </a:solidFill>
                <a:latin typeface="+mj-ea"/>
                <a:ea typeface="+mj-ea"/>
              </a:endParaRPr>
            </a:p>
          </p:txBody>
        </p:sp>
      </p:grpSp>
      <p:cxnSp>
        <p:nvCxnSpPr>
          <p:cNvPr id="4" name="直線コネクタ 3"/>
          <p:cNvCxnSpPr/>
          <p:nvPr/>
        </p:nvCxnSpPr>
        <p:spPr>
          <a:xfrm>
            <a:off x="2118612" y="1638121"/>
            <a:ext cx="5116" cy="4624198"/>
          </a:xfrm>
          <a:prstGeom prst="line">
            <a:avLst/>
          </a:prstGeom>
          <a:ln w="28575"/>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1187625" y="1268788"/>
            <a:ext cx="905886" cy="400110"/>
          </a:xfrm>
          <a:prstGeom prst="rect">
            <a:avLst/>
          </a:prstGeom>
          <a:noFill/>
        </p:spPr>
        <p:txBody>
          <a:bodyPr wrap="square" rtlCol="0">
            <a:spAutoFit/>
          </a:bodyPr>
          <a:lstStyle/>
          <a:p>
            <a:r>
              <a:rPr kumimoji="1" lang="ja-JP" altLang="en-US" sz="2000" b="1" dirty="0" smtClean="0"/>
              <a:t>  （㎥）</a:t>
            </a:r>
            <a:endParaRPr kumimoji="1" lang="ja-JP" altLang="en-US" sz="2000" b="1" dirty="0">
              <a:solidFill>
                <a:srgbClr val="0070C0"/>
              </a:solidFill>
              <a:latin typeface="HGP創英角ｺﾞｼｯｸUB" pitchFamily="50" charset="-128"/>
              <a:ea typeface="HGP創英角ｺﾞｼｯｸUB" pitchFamily="50" charset="-128"/>
            </a:endParaRPr>
          </a:p>
        </p:txBody>
      </p:sp>
      <p:sp>
        <p:nvSpPr>
          <p:cNvPr id="15"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3</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7199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1000"/>
                                        <p:tgtEl>
                                          <p:spTgt spid="2"/>
                                        </p:tgtEl>
                                      </p:cBhvr>
                                    </p:animEffect>
                                  </p:childTnLst>
                                </p:cTn>
                              </p:par>
                            </p:childTnLst>
                          </p:cTn>
                        </p:par>
                        <p:par>
                          <p:cTn id="37" fill="hold">
                            <p:stCondLst>
                              <p:cond delay="1000"/>
                            </p:stCondLst>
                            <p:childTnLst>
                              <p:par>
                                <p:cTn id="38" presetID="6"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8" grpId="0" animBg="1"/>
      <p:bldP spid="20"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3216"/>
            <a:ext cx="9144000" cy="1484784"/>
          </a:xfrm>
          <a:prstGeom prst="rect">
            <a:avLst/>
          </a:prstGeom>
        </p:spPr>
      </p:pic>
      <p:pic>
        <p:nvPicPr>
          <p:cNvPr id="8" name="Picture 5" descr="X:\01情報\☆統計課キャラクター\うさカット.JPG"/>
          <p:cNvPicPr>
            <a:picLocks noChangeAspect="1" noChangeArrowheads="1"/>
          </p:cNvPicPr>
          <p:nvPr/>
        </p:nvPicPr>
        <p:blipFill>
          <a:blip r:embed="rId4">
            <a:clrChange>
              <a:clrFrom>
                <a:srgbClr val="E1FFC9"/>
              </a:clrFrom>
              <a:clrTo>
                <a:srgbClr val="E1FFC9">
                  <a:alpha val="0"/>
                </a:srgbClr>
              </a:clrTo>
            </a:clrChange>
            <a:extLst>
              <a:ext uri="{28A0092B-C50C-407E-A947-70E740481C1C}">
                <a14:useLocalDpi xmlns:a14="http://schemas.microsoft.com/office/drawing/2010/main" val="0"/>
              </a:ext>
            </a:extLst>
          </a:blip>
          <a:srcRect/>
          <a:stretch>
            <a:fillRect/>
          </a:stretch>
        </p:blipFill>
        <p:spPr bwMode="auto">
          <a:xfrm>
            <a:off x="5724128" y="3140968"/>
            <a:ext cx="2056971" cy="21605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X:\01情報\☆統計課キャラクター\ひつじカット.JPG"/>
          <p:cNvPicPr>
            <a:picLocks noChangeAspect="1" noChangeArrowheads="1"/>
          </p:cNvPicPr>
          <p:nvPr/>
        </p:nvPicPr>
        <p:blipFill>
          <a:blip r:embed="rId5">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1570942" y="2852663"/>
            <a:ext cx="2418036" cy="2060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X:\01情報\☆統計課キャラクター\ねこカット.JPG"/>
          <p:cNvPicPr>
            <a:picLocks noChangeAspect="1" noChangeArrowheads="1"/>
          </p:cNvPicPr>
          <p:nvPr/>
        </p:nvPicPr>
        <p:blipFill>
          <a:blip r:embed="rId6">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4572000" y="496347"/>
            <a:ext cx="2485404" cy="20457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X:\01情報\☆統計課キャラクター\ねずカット.JPG"/>
          <p:cNvPicPr>
            <a:picLocks noChangeAspect="1" noChangeArrowheads="1"/>
          </p:cNvPicPr>
          <p:nvPr/>
        </p:nvPicPr>
        <p:blipFill>
          <a:blip r:embed="rId7">
            <a:clrChange>
              <a:clrFrom>
                <a:srgbClr val="E2FFC7"/>
              </a:clrFrom>
              <a:clrTo>
                <a:srgbClr val="E2FFC7">
                  <a:alpha val="0"/>
                </a:srgbClr>
              </a:clrTo>
            </a:clrChange>
            <a:extLst>
              <a:ext uri="{28A0092B-C50C-407E-A947-70E740481C1C}">
                <a14:useLocalDpi xmlns:a14="http://schemas.microsoft.com/office/drawing/2010/main" val="0"/>
              </a:ext>
            </a:extLst>
          </a:blip>
          <a:srcRect/>
          <a:stretch>
            <a:fillRect/>
          </a:stretch>
        </p:blipFill>
        <p:spPr bwMode="auto">
          <a:xfrm>
            <a:off x="755576" y="120312"/>
            <a:ext cx="2405990" cy="21125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395536" y="1972828"/>
            <a:ext cx="8123265" cy="1472184"/>
          </a:xfrm>
        </p:spPr>
        <p:txBody>
          <a:bodyPr>
            <a:normAutofit/>
          </a:bodyPr>
          <a:lstStyle/>
          <a:p>
            <a:r>
              <a:rPr kumimoji="1" lang="ja-JP" altLang="en-US" sz="6000" dirty="0" smtClean="0">
                <a:solidFill>
                  <a:srgbClr val="0070C0"/>
                </a:solidFill>
              </a:rPr>
              <a:t>統計</a:t>
            </a:r>
            <a:r>
              <a:rPr lang="ja-JP" altLang="en-US" sz="6000" dirty="0" smtClean="0">
                <a:solidFill>
                  <a:srgbClr val="0070C0"/>
                </a:solidFill>
              </a:rPr>
              <a:t>に親しみましょう。</a:t>
            </a:r>
            <a:endParaRPr kumimoji="1" lang="ja-JP" altLang="en-US" sz="6000" dirty="0">
              <a:solidFill>
                <a:srgbClr val="0070C0"/>
              </a:solidFill>
            </a:endParaRPr>
          </a:p>
        </p:txBody>
      </p:sp>
      <p:sp>
        <p:nvSpPr>
          <p:cNvPr id="9" name="サブタイトル 2"/>
          <p:cNvSpPr txBox="1">
            <a:spLocks/>
          </p:cNvSpPr>
          <p:nvPr/>
        </p:nvSpPr>
        <p:spPr>
          <a:xfrm>
            <a:off x="8676456" y="5098391"/>
            <a:ext cx="467544" cy="274825"/>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30</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08565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9804"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83542" y="2439547"/>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71227" y="4611075"/>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11" name="テキスト ボックス 10"/>
          <p:cNvSpPr txBox="1"/>
          <p:nvPr/>
        </p:nvSpPr>
        <p:spPr>
          <a:xfrm>
            <a:off x="1872801" y="999025"/>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64225" y="31629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64224" y="5339503"/>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4" name="テキスト ボックス 13"/>
          <p:cNvSpPr txBox="1"/>
          <p:nvPr/>
        </p:nvSpPr>
        <p:spPr>
          <a:xfrm>
            <a:off x="3491880" y="930537"/>
            <a:ext cx="5040560" cy="769441"/>
          </a:xfrm>
          <a:prstGeom prst="rect">
            <a:avLst/>
          </a:prstGeom>
          <a:noFill/>
        </p:spPr>
        <p:txBody>
          <a:bodyPr wrap="square" rtlCol="0">
            <a:spAutoFit/>
          </a:bodyPr>
          <a:lstStyle/>
          <a:p>
            <a:r>
              <a:rPr kumimoji="1" lang="ja-JP" altLang="en-US" b="1" dirty="0" smtClean="0"/>
              <a:t>      </a:t>
            </a:r>
            <a:r>
              <a:rPr kumimoji="1" lang="ja-JP" altLang="en-US" sz="4400" dirty="0" smtClean="0">
                <a:latin typeface="HGP創英角ｺﾞｼｯｸUB" pitchFamily="50" charset="-128"/>
                <a:ea typeface="HGP創英角ｺﾞｼｯｸUB" pitchFamily="50" charset="-128"/>
              </a:rPr>
              <a:t>地震が発生した。</a:t>
            </a:r>
            <a:endParaRPr kumimoji="1" lang="ja-JP" altLang="en-US" sz="4400" dirty="0">
              <a:latin typeface="HGP創英角ｺﾞｼｯｸUB" pitchFamily="50" charset="-128"/>
              <a:ea typeface="HGP創英角ｺﾞｼｯｸUB" pitchFamily="50" charset="-128"/>
            </a:endParaRPr>
          </a:p>
        </p:txBody>
      </p:sp>
      <p:sp>
        <p:nvSpPr>
          <p:cNvPr id="15" name="テキスト ボックス 14"/>
          <p:cNvSpPr txBox="1"/>
          <p:nvPr/>
        </p:nvSpPr>
        <p:spPr>
          <a:xfrm>
            <a:off x="3491880" y="3048634"/>
            <a:ext cx="5120952" cy="769441"/>
          </a:xfrm>
          <a:prstGeom prst="rect">
            <a:avLst/>
          </a:prstGeom>
          <a:noFill/>
        </p:spPr>
        <p:txBody>
          <a:bodyPr wrap="square" rtlCol="0">
            <a:spAutoFit/>
          </a:bodyPr>
          <a:lstStyle/>
          <a:p>
            <a:r>
              <a:rPr kumimoji="1" lang="ja-JP" altLang="en-US" b="1" dirty="0" smtClean="0"/>
              <a:t>      </a:t>
            </a:r>
            <a:r>
              <a:rPr lang="ja-JP" altLang="en-US" sz="4400" dirty="0" smtClean="0">
                <a:latin typeface="HGP創英角ｺﾞｼｯｸUB" pitchFamily="50" charset="-128"/>
                <a:ea typeface="HGP創英角ｺﾞｼｯｸUB" pitchFamily="50" charset="-128"/>
              </a:rPr>
              <a:t>花火大会</a:t>
            </a:r>
            <a:r>
              <a:rPr kumimoji="1" lang="ja-JP" altLang="en-US" sz="4400" dirty="0" smtClean="0">
                <a:latin typeface="HGP創英角ｺﾞｼｯｸUB" pitchFamily="50" charset="-128"/>
                <a:ea typeface="HGP創英角ｺﾞｼｯｸUB" pitchFamily="50" charset="-128"/>
              </a:rPr>
              <a:t>があった。</a:t>
            </a:r>
            <a:endParaRPr kumimoji="1" lang="ja-JP" altLang="en-US" sz="4400" dirty="0">
              <a:latin typeface="HGP創英角ｺﾞｼｯｸUB" pitchFamily="50" charset="-128"/>
              <a:ea typeface="HGP創英角ｺﾞｼｯｸUB" pitchFamily="50" charset="-128"/>
            </a:endParaRPr>
          </a:p>
        </p:txBody>
      </p:sp>
      <p:sp>
        <p:nvSpPr>
          <p:cNvPr id="16" name="テキスト ボックス 15"/>
          <p:cNvSpPr txBox="1"/>
          <p:nvPr/>
        </p:nvSpPr>
        <p:spPr>
          <a:xfrm>
            <a:off x="3491880" y="4908615"/>
            <a:ext cx="5267998" cy="1446550"/>
          </a:xfrm>
          <a:prstGeom prst="rect">
            <a:avLst/>
          </a:prstGeom>
          <a:noFill/>
        </p:spPr>
        <p:txBody>
          <a:bodyPr wrap="square" rtlCol="0">
            <a:spAutoFit/>
          </a:bodyPr>
          <a:lstStyle/>
          <a:p>
            <a:r>
              <a:rPr kumimoji="1" lang="ja-JP" altLang="en-US" b="1" dirty="0" smtClean="0"/>
              <a:t>      </a:t>
            </a:r>
            <a:r>
              <a:rPr lang="ja-JP" altLang="en-US" sz="4400" dirty="0" smtClean="0">
                <a:latin typeface="HGP創英角ｺﾞｼｯｸUB" pitchFamily="50" charset="-128"/>
                <a:ea typeface="HGP創英角ｺﾞｼｯｸUB" pitchFamily="50" charset="-128"/>
              </a:rPr>
              <a:t>阪神タイガースが</a:t>
            </a:r>
            <a:endParaRPr lang="en-US" altLang="ja-JP" sz="4400" dirty="0" smtClean="0">
              <a:latin typeface="HGP創英角ｺﾞｼｯｸUB" pitchFamily="50" charset="-128"/>
              <a:ea typeface="HGP創英角ｺﾞｼｯｸUB" pitchFamily="50" charset="-128"/>
            </a:endParaRPr>
          </a:p>
          <a:p>
            <a:r>
              <a:rPr lang="ja-JP" altLang="en-US" sz="4400" dirty="0" smtClean="0">
                <a:latin typeface="HGP創英角ｺﾞｼｯｸUB" pitchFamily="50" charset="-128"/>
                <a:ea typeface="HGP創英角ｺﾞｼｯｸUB" pitchFamily="50" charset="-128"/>
              </a:rPr>
              <a:t>  優勝した？</a:t>
            </a:r>
            <a:endParaRPr kumimoji="1" lang="ja-JP" altLang="en-US" sz="4400" dirty="0">
              <a:latin typeface="HGP創英角ｺﾞｼｯｸUB" pitchFamily="50" charset="-128"/>
              <a:ea typeface="HGP創英角ｺﾞｼｯｸUB" pitchFamily="50" charset="-128"/>
            </a:endParaRPr>
          </a:p>
        </p:txBody>
      </p:sp>
      <p:sp>
        <p:nvSpPr>
          <p:cNvPr id="17"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4</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73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38120"/>
            <a:ext cx="6048672" cy="51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2296064" y="3897052"/>
            <a:ext cx="2520279" cy="576064"/>
          </a:xfrm>
          <a:prstGeom prst="wedgeRoundRectCallout">
            <a:avLst>
              <a:gd name="adj1" fmla="val -1276"/>
              <a:gd name="adj2" fmla="val -146851"/>
              <a:gd name="adj3" fmla="val 16667"/>
            </a:avLst>
          </a:prstGeom>
          <a:solidFill>
            <a:srgbClr val="FFFF66"/>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700" b="1" kern="100" dirty="0">
                <a:effectLst/>
                <a:latin typeface="ＭＳ ゴシック" pitchFamily="49" charset="-128"/>
                <a:ea typeface="ＭＳ ゴシック" pitchFamily="49" charset="-128"/>
                <a:cs typeface="Times New Roman"/>
              </a:rPr>
              <a:t>２６日～２８日</a:t>
            </a:r>
            <a:r>
              <a:rPr lang="ja-JP" sz="1700" b="1" kern="100" dirty="0" smtClean="0">
                <a:effectLst/>
                <a:latin typeface="ＭＳ ゴシック" pitchFamily="49" charset="-128"/>
                <a:ea typeface="ＭＳ ゴシック" pitchFamily="49" charset="-128"/>
                <a:cs typeface="Times New Roman"/>
              </a:rPr>
              <a:t>の</a:t>
            </a:r>
            <a:endParaRPr lang="en-US" altLang="ja-JP" sz="1700" b="1" kern="100" dirty="0" smtClean="0">
              <a:effectLst/>
              <a:latin typeface="ＭＳ ゴシック" pitchFamily="49" charset="-128"/>
              <a:ea typeface="ＭＳ ゴシック" pitchFamily="49" charset="-128"/>
              <a:cs typeface="Times New Roman"/>
            </a:endParaRPr>
          </a:p>
          <a:p>
            <a:pPr algn="ctr">
              <a:spcAft>
                <a:spcPts val="0"/>
              </a:spcAft>
            </a:pPr>
            <a:r>
              <a:rPr lang="ja-JP" sz="1700" b="1" kern="100" dirty="0" smtClean="0">
                <a:effectLst/>
                <a:latin typeface="ＭＳ ゴシック" pitchFamily="49" charset="-128"/>
                <a:ea typeface="ＭＳ ゴシック" pitchFamily="49" charset="-128"/>
                <a:cs typeface="Times New Roman"/>
              </a:rPr>
              <a:t>平均使</a:t>
            </a:r>
            <a:r>
              <a:rPr lang="ja-JP" sz="1700" b="1" kern="100" dirty="0">
                <a:effectLst/>
                <a:latin typeface="ＭＳ ゴシック" pitchFamily="49" charset="-128"/>
                <a:ea typeface="ＭＳ ゴシック" pitchFamily="49" charset="-128"/>
                <a:cs typeface="Times New Roman"/>
              </a:rPr>
              <a:t>用量</a:t>
            </a:r>
          </a:p>
        </p:txBody>
      </p:sp>
      <p:sp>
        <p:nvSpPr>
          <p:cNvPr id="6" name="角丸四角形吹き出し 5"/>
          <p:cNvSpPr/>
          <p:nvPr/>
        </p:nvSpPr>
        <p:spPr>
          <a:xfrm>
            <a:off x="2368073" y="1638121"/>
            <a:ext cx="1188131" cy="478358"/>
          </a:xfrm>
          <a:prstGeom prst="wedgeRoundRectCallout">
            <a:avLst>
              <a:gd name="adj1" fmla="val 53386"/>
              <a:gd name="adj2" fmla="val 131005"/>
              <a:gd name="adj3" fmla="val 16667"/>
            </a:avLst>
          </a:prstGeom>
          <a:solidFill>
            <a:srgbClr val="0BC1E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kern="100" dirty="0">
                <a:solidFill>
                  <a:schemeClr val="bg1"/>
                </a:solidFill>
                <a:effectLst/>
                <a:ea typeface="ＭＳ ゴシック"/>
                <a:cs typeface="Times New Roman"/>
              </a:rPr>
              <a:t>２９日</a:t>
            </a:r>
            <a:endParaRPr lang="ja-JP" b="1" kern="100" dirty="0">
              <a:solidFill>
                <a:schemeClr val="bg1"/>
              </a:solidFill>
              <a:effectLst/>
              <a:ea typeface="ＭＳ 明朝"/>
              <a:cs typeface="Times New Roman"/>
            </a:endParaRPr>
          </a:p>
        </p:txBody>
      </p:sp>
      <p:sp>
        <p:nvSpPr>
          <p:cNvPr id="11" name="角丸四角形 10"/>
          <p:cNvSpPr/>
          <p:nvPr/>
        </p:nvSpPr>
        <p:spPr>
          <a:xfrm>
            <a:off x="1348368" y="116633"/>
            <a:ext cx="6624736" cy="59430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6"/>
          <p:cNvSpPr txBox="1"/>
          <p:nvPr/>
        </p:nvSpPr>
        <p:spPr>
          <a:xfrm>
            <a:off x="1547664" y="274045"/>
            <a:ext cx="6336704" cy="3600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ja-JP" sz="2400" b="1" kern="100" dirty="0">
                <a:solidFill>
                  <a:srgbClr val="0070C0"/>
                </a:solidFill>
                <a:effectLst/>
                <a:latin typeface="ＭＳ ゴシック" pitchFamily="49" charset="-128"/>
                <a:ea typeface="ＭＳ ゴシック" pitchFamily="49" charset="-128"/>
                <a:cs typeface="Times New Roman"/>
              </a:rPr>
              <a:t>このグラフを見て</a:t>
            </a:r>
            <a:r>
              <a:rPr lang="ja-JP" sz="2400" b="1" kern="100" dirty="0" smtClean="0">
                <a:solidFill>
                  <a:srgbClr val="0070C0"/>
                </a:solidFill>
                <a:effectLst/>
                <a:latin typeface="ＭＳ ゴシック" pitchFamily="49" charset="-128"/>
                <a:ea typeface="ＭＳ ゴシック" pitchFamily="49" charset="-128"/>
                <a:cs typeface="Times New Roman"/>
              </a:rPr>
              <a:t>、気</a:t>
            </a:r>
            <a:r>
              <a:rPr lang="ja-JP" sz="2400" b="1" kern="100" dirty="0">
                <a:solidFill>
                  <a:srgbClr val="0070C0"/>
                </a:solidFill>
                <a:effectLst/>
                <a:latin typeface="ＭＳ ゴシック" pitchFamily="49" charset="-128"/>
                <a:ea typeface="ＭＳ ゴシック" pitchFamily="49" charset="-128"/>
                <a:cs typeface="Times New Roman"/>
              </a:rPr>
              <a:t>がつくことは・・・？</a:t>
            </a:r>
          </a:p>
        </p:txBody>
      </p:sp>
      <p:sp>
        <p:nvSpPr>
          <p:cNvPr id="18" name="テキスト ボックス 17"/>
          <p:cNvSpPr txBox="1"/>
          <p:nvPr/>
        </p:nvSpPr>
        <p:spPr>
          <a:xfrm>
            <a:off x="1403647" y="746148"/>
            <a:ext cx="6624737" cy="461665"/>
          </a:xfrm>
          <a:prstGeom prst="rect">
            <a:avLst/>
          </a:prstGeom>
          <a:noFill/>
          <a:ln>
            <a:solidFill>
              <a:schemeClr val="tx1"/>
            </a:solidFill>
          </a:ln>
        </p:spPr>
        <p:txBody>
          <a:bodyPr wrap="square" rtlCol="0">
            <a:spAutoFit/>
          </a:bodyPr>
          <a:lstStyle/>
          <a:p>
            <a:pPr algn="ctr"/>
            <a:r>
              <a:rPr kumimoji="1" lang="ja-JP" altLang="en-US" sz="2400" b="1" dirty="0" smtClean="0"/>
              <a:t>９月</a:t>
            </a:r>
            <a:r>
              <a:rPr lang="ja-JP" altLang="en-US" sz="2400" b="1" dirty="0" smtClean="0"/>
              <a:t>２９日の</a:t>
            </a:r>
            <a:r>
              <a:rPr lang="ja-JP" altLang="en-US" sz="2400" b="1" dirty="0"/>
              <a:t>大阪</a:t>
            </a:r>
            <a:r>
              <a:rPr lang="ja-JP" altLang="en-US" sz="2400" b="1" dirty="0" smtClean="0"/>
              <a:t>市の上水道使用量</a:t>
            </a:r>
            <a:endParaRPr kumimoji="1" lang="ja-JP" altLang="en-US" sz="2400" b="1" dirty="0"/>
          </a:p>
        </p:txBody>
      </p:sp>
      <p:sp>
        <p:nvSpPr>
          <p:cNvPr id="20" name="テキスト ボックス 19"/>
          <p:cNvSpPr txBox="1"/>
          <p:nvPr/>
        </p:nvSpPr>
        <p:spPr>
          <a:xfrm>
            <a:off x="7134144" y="5938357"/>
            <a:ext cx="1584175" cy="646331"/>
          </a:xfrm>
          <a:prstGeom prst="rect">
            <a:avLst/>
          </a:prstGeom>
          <a:noFill/>
        </p:spPr>
        <p:txBody>
          <a:bodyPr wrap="square" rtlCol="0">
            <a:spAutoFit/>
          </a:bodyPr>
          <a:lstStyle/>
          <a:p>
            <a:r>
              <a:rPr lang="ja-JP" altLang="en-US" b="1" dirty="0" smtClean="0"/>
              <a:t>大阪</a:t>
            </a:r>
            <a:r>
              <a:rPr kumimoji="1" lang="ja-JP" altLang="en-US" b="1" dirty="0" smtClean="0"/>
              <a:t>市水道局配水課　 調べ</a:t>
            </a:r>
            <a:endParaRPr kumimoji="1" lang="en-US" altLang="ja-JP" b="1" dirty="0" smtClean="0"/>
          </a:p>
        </p:txBody>
      </p:sp>
      <p:sp>
        <p:nvSpPr>
          <p:cNvPr id="2" name="雲形吹き出し 1"/>
          <p:cNvSpPr/>
          <p:nvPr/>
        </p:nvSpPr>
        <p:spPr>
          <a:xfrm>
            <a:off x="6012160" y="3356992"/>
            <a:ext cx="3131840" cy="2232248"/>
          </a:xfrm>
          <a:prstGeom prst="cloudCallout">
            <a:avLst>
              <a:gd name="adj1" fmla="val -61920"/>
              <a:gd name="adj2" fmla="val 3041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100" b="1" dirty="0" smtClean="0">
                <a:solidFill>
                  <a:schemeClr val="tx1"/>
                </a:solidFill>
                <a:latin typeface="HG丸ｺﾞｼｯｸM-PRO" pitchFamily="50" charset="-128"/>
                <a:ea typeface="HG丸ｺﾞｼｯｸM-PRO" pitchFamily="50" charset="-128"/>
              </a:rPr>
              <a:t>29</a:t>
            </a:r>
            <a:r>
              <a:rPr kumimoji="1" lang="ja-JP" altLang="en-US" sz="2100" b="1" dirty="0" smtClean="0">
                <a:solidFill>
                  <a:schemeClr val="tx1"/>
                </a:solidFill>
                <a:latin typeface="HG丸ｺﾞｼｯｸM-PRO" pitchFamily="50" charset="-128"/>
                <a:ea typeface="HG丸ｺﾞｼｯｸM-PRO" pitchFamily="50" charset="-128"/>
              </a:rPr>
              <a:t>日の</a:t>
            </a:r>
            <a:r>
              <a:rPr kumimoji="1" lang="en-US" altLang="ja-JP" sz="2100" b="1" dirty="0" smtClean="0">
                <a:solidFill>
                  <a:schemeClr val="tx1"/>
                </a:solidFill>
                <a:latin typeface="HG丸ｺﾞｼｯｸM-PRO" pitchFamily="50" charset="-128"/>
                <a:ea typeface="HG丸ｺﾞｼｯｸM-PRO" pitchFamily="50" charset="-128"/>
              </a:rPr>
              <a:t>21:00</a:t>
            </a:r>
          </a:p>
          <a:p>
            <a:r>
              <a:rPr kumimoji="1" lang="ja-JP" altLang="en-US" sz="2100" b="1" dirty="0" smtClean="0">
                <a:solidFill>
                  <a:schemeClr val="tx1"/>
                </a:solidFill>
                <a:latin typeface="HG丸ｺﾞｼｯｸM-PRO" pitchFamily="50" charset="-128"/>
                <a:ea typeface="HG丸ｺﾞｼｯｸM-PRO" pitchFamily="50" charset="-128"/>
              </a:rPr>
              <a:t>頃</a:t>
            </a:r>
            <a:r>
              <a:rPr lang="ja-JP" altLang="en-US" sz="2100" b="1" dirty="0" smtClean="0">
                <a:solidFill>
                  <a:schemeClr val="tx1"/>
                </a:solidFill>
                <a:latin typeface="HG丸ｺﾞｼｯｸM-PRO" pitchFamily="50" charset="-128"/>
                <a:ea typeface="HG丸ｺﾞｼｯｸM-PRO" pitchFamily="50" charset="-128"/>
              </a:rPr>
              <a:t>に・・・</a:t>
            </a:r>
            <a:endParaRPr lang="en-US" altLang="ja-JP" sz="2100" b="1" dirty="0" smtClean="0">
              <a:solidFill>
                <a:schemeClr val="tx1"/>
              </a:solidFill>
              <a:latin typeface="HG丸ｺﾞｼｯｸM-PRO" pitchFamily="50" charset="-128"/>
              <a:ea typeface="HG丸ｺﾞｼｯｸM-PRO" pitchFamily="50" charset="-128"/>
            </a:endParaRPr>
          </a:p>
          <a:p>
            <a:r>
              <a:rPr kumimoji="1" lang="ja-JP" altLang="en-US" sz="2100" b="1" dirty="0" smtClean="0">
                <a:solidFill>
                  <a:srgbClr val="FF0000"/>
                </a:solidFill>
                <a:latin typeface="+mn-ea"/>
              </a:rPr>
              <a:t>阪神タイガース</a:t>
            </a:r>
            <a:r>
              <a:rPr kumimoji="1" lang="ja-JP" altLang="en-US" sz="2800" b="1" dirty="0" smtClean="0">
                <a:solidFill>
                  <a:srgbClr val="FF0000"/>
                </a:solidFill>
                <a:latin typeface="+mn-ea"/>
              </a:rPr>
              <a:t>優勝</a:t>
            </a:r>
            <a:r>
              <a:rPr kumimoji="1" lang="ja-JP" altLang="en-US" sz="2800" b="1" dirty="0">
                <a:solidFill>
                  <a:srgbClr val="FF0000"/>
                </a:solidFill>
                <a:latin typeface="+mn-ea"/>
              </a:rPr>
              <a:t>！！</a:t>
            </a:r>
            <a:endParaRPr kumimoji="1" lang="en-US" altLang="ja-JP" sz="2800" b="1" dirty="0" smtClean="0">
              <a:solidFill>
                <a:srgbClr val="FF0000"/>
              </a:solidFill>
              <a:latin typeface="+mn-ea"/>
            </a:endParaRPr>
          </a:p>
          <a:p>
            <a:pPr algn="ctr"/>
            <a:endParaRPr kumimoji="1" lang="ja-JP" altLang="en-US" dirty="0"/>
          </a:p>
        </p:txBody>
      </p:sp>
      <p:pic>
        <p:nvPicPr>
          <p:cNvPr id="9219" name="Picture 3"/>
          <p:cNvPicPr>
            <a:picLocks noChangeAspect="1" noChangeArrowheads="1"/>
          </p:cNvPicPr>
          <p:nvPr/>
        </p:nvPicPr>
        <p:blipFill>
          <a:blip r:embed="rId4" cstate="print">
            <a:clrChange>
              <a:clrFrom>
                <a:srgbClr val="D2FFD2"/>
              </a:clrFrom>
              <a:clrTo>
                <a:srgbClr val="D2FFD2">
                  <a:alpha val="0"/>
                </a:srgbClr>
              </a:clrTo>
            </a:clrChange>
            <a:extLst>
              <a:ext uri="{28A0092B-C50C-407E-A947-70E740481C1C}">
                <a14:useLocalDpi xmlns:a14="http://schemas.microsoft.com/office/drawing/2010/main" val="0"/>
              </a:ext>
            </a:extLst>
          </a:blip>
          <a:srcRect/>
          <a:stretch>
            <a:fillRect/>
          </a:stretch>
        </p:blipFill>
        <p:spPr bwMode="auto">
          <a:xfrm>
            <a:off x="7092280" y="1394757"/>
            <a:ext cx="1702510" cy="181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雲形吹き出し 13"/>
          <p:cNvSpPr/>
          <p:nvPr/>
        </p:nvSpPr>
        <p:spPr>
          <a:xfrm>
            <a:off x="3743907" y="1236197"/>
            <a:ext cx="3276365" cy="880282"/>
          </a:xfrm>
          <a:prstGeom prst="cloudCallout">
            <a:avLst>
              <a:gd name="adj1" fmla="val 58302"/>
              <a:gd name="adj2" fmla="val 63553"/>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j-ea"/>
                <a:ea typeface="+mj-ea"/>
              </a:rPr>
              <a:t>何が起きたの</a:t>
            </a:r>
            <a:endParaRPr lang="en-US" altLang="ja-JP" sz="2000" b="1" dirty="0" smtClean="0">
              <a:solidFill>
                <a:schemeClr val="tx1"/>
              </a:solidFill>
              <a:latin typeface="+mj-ea"/>
              <a:ea typeface="+mj-ea"/>
            </a:endParaRPr>
          </a:p>
          <a:p>
            <a:pPr algn="ctr"/>
            <a:r>
              <a:rPr lang="ja-JP" altLang="en-US" sz="2000" b="1" dirty="0" smtClean="0">
                <a:solidFill>
                  <a:schemeClr val="tx1"/>
                </a:solidFill>
                <a:latin typeface="+mj-ea"/>
                <a:ea typeface="+mj-ea"/>
              </a:rPr>
              <a:t>かな・・・？</a:t>
            </a:r>
            <a:endParaRPr kumimoji="1" lang="en-US" altLang="ja-JP" sz="2000" b="1" dirty="0" smtClean="0">
              <a:solidFill>
                <a:schemeClr val="tx1"/>
              </a:solidFill>
              <a:latin typeface="+mj-ea"/>
              <a:ea typeface="+mj-ea"/>
            </a:endParaRPr>
          </a:p>
        </p:txBody>
      </p:sp>
      <p:cxnSp>
        <p:nvCxnSpPr>
          <p:cNvPr id="4" name="直線コネクタ 3"/>
          <p:cNvCxnSpPr/>
          <p:nvPr/>
        </p:nvCxnSpPr>
        <p:spPr>
          <a:xfrm>
            <a:off x="2118612" y="1638121"/>
            <a:ext cx="5116" cy="4624198"/>
          </a:xfrm>
          <a:prstGeom prst="line">
            <a:avLst/>
          </a:prstGeom>
          <a:ln w="28575"/>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1187625" y="1268788"/>
            <a:ext cx="905886" cy="400110"/>
          </a:xfrm>
          <a:prstGeom prst="rect">
            <a:avLst/>
          </a:prstGeom>
          <a:noFill/>
        </p:spPr>
        <p:txBody>
          <a:bodyPr wrap="square" rtlCol="0">
            <a:spAutoFit/>
          </a:bodyPr>
          <a:lstStyle/>
          <a:p>
            <a:r>
              <a:rPr kumimoji="1" lang="ja-JP" altLang="en-US" sz="2000" b="1" dirty="0" smtClean="0"/>
              <a:t>  （㎥）</a:t>
            </a:r>
            <a:endParaRPr kumimoji="1" lang="ja-JP" altLang="en-US" sz="2000" b="1" dirty="0">
              <a:solidFill>
                <a:srgbClr val="0070C0"/>
              </a:solidFill>
              <a:latin typeface="HGP創英角ｺﾞｼｯｸUB" pitchFamily="50" charset="-128"/>
              <a:ea typeface="HGP創英角ｺﾞｼｯｸUB" pitchFamily="50" charset="-128"/>
            </a:endParaRPr>
          </a:p>
        </p:txBody>
      </p:sp>
      <p:grpSp>
        <p:nvGrpSpPr>
          <p:cNvPr id="19" name="グループ化 18"/>
          <p:cNvGrpSpPr/>
          <p:nvPr/>
        </p:nvGrpSpPr>
        <p:grpSpPr>
          <a:xfrm>
            <a:off x="8081505" y="4665747"/>
            <a:ext cx="882983" cy="1139518"/>
            <a:chOff x="1669323" y="2454871"/>
            <a:chExt cx="1322099" cy="2031544"/>
          </a:xfrm>
        </p:grpSpPr>
        <p:sp>
          <p:nvSpPr>
            <p:cNvPr id="21" name="正方形/長方形 20"/>
            <p:cNvSpPr/>
            <p:nvPr/>
          </p:nvSpPr>
          <p:spPr>
            <a:xfrm>
              <a:off x="1669323" y="2454871"/>
              <a:ext cx="1322099" cy="203154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22" name="テキスト ボックス 21"/>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endParaRPr lang="ja-JP" altLang="en-US" sz="3200" b="1" dirty="0"/>
            </a:p>
          </p:txBody>
        </p:sp>
      </p:grpSp>
      <p:sp>
        <p:nvSpPr>
          <p:cNvPr id="23"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5</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30891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116632"/>
            <a:ext cx="7488832" cy="873556"/>
          </a:xfrm>
        </p:spPr>
        <p:txBody>
          <a:bodyPr>
            <a:normAutofit/>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１</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b="1" dirty="0">
              <a:solidFill>
                <a:srgbClr val="002060"/>
              </a:solidFill>
              <a:latin typeface="HG丸ｺﾞｼｯｸM-PRO" pitchFamily="50" charset="-128"/>
              <a:ea typeface="HG丸ｺﾞｼｯｸM-PRO" pitchFamily="50" charset="-128"/>
            </a:endParaRPr>
          </a:p>
        </p:txBody>
      </p:sp>
      <p:sp>
        <p:nvSpPr>
          <p:cNvPr id="4" name="タイトル 1"/>
          <p:cNvSpPr txBox="1">
            <a:spLocks noGrp="1"/>
          </p:cNvSpPr>
          <p:nvPr>
            <p:ph idx="1"/>
          </p:nvPr>
        </p:nvSpPr>
        <p:spPr>
          <a:xfrm>
            <a:off x="5291146" y="1600200"/>
            <a:ext cx="3395654" cy="452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＜おおさか</a:t>
            </a:r>
            <a:r>
              <a:rPr lang="en-US" altLang="ja-JP" dirty="0" smtClean="0">
                <a:latin typeface="+mj-ea"/>
              </a:rPr>
              <a:t>Quiz</a:t>
            </a:r>
            <a:r>
              <a:rPr lang="ja-JP" altLang="en-US" dirty="0" smtClean="0">
                <a:latin typeface="+mj-ea"/>
              </a:rPr>
              <a:t>＞</a:t>
            </a:r>
            <a:r>
              <a:rPr lang="ja-JP" altLang="en-US" sz="1800" dirty="0">
                <a:solidFill>
                  <a:prstClr val="black"/>
                </a:solidFill>
                <a:cs typeface="+mn-cs"/>
              </a:rPr>
              <a:t> </a:t>
            </a:r>
            <a:endParaRPr lang="en-US" altLang="ja-JP" dirty="0" smtClean="0">
              <a:latin typeface="+mj-ea"/>
            </a:endParaRPr>
          </a:p>
        </p:txBody>
      </p:sp>
      <p:pic>
        <p:nvPicPr>
          <p:cNvPr id="5" name="図 4"/>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92080" y="1484784"/>
            <a:ext cx="3456384" cy="4968552"/>
          </a:xfrm>
          <a:prstGeom prst="rect">
            <a:avLst/>
          </a:prstGeom>
        </p:spPr>
      </p:pic>
      <p:sp>
        <p:nvSpPr>
          <p:cNvPr id="7" name="コンテンツ プレースホルダー 2"/>
          <p:cNvSpPr txBox="1">
            <a:spLocks/>
          </p:cNvSpPr>
          <p:nvPr/>
        </p:nvSpPr>
        <p:spPr>
          <a:xfrm>
            <a:off x="607244" y="1745407"/>
            <a:ext cx="5332908" cy="15841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b="1" dirty="0" smtClean="0">
                <a:solidFill>
                  <a:srgbClr val="0070C0"/>
                </a:solidFill>
                <a:latin typeface="+mj-ea"/>
              </a:rPr>
              <a:t>Q</a:t>
            </a:r>
            <a:r>
              <a:rPr lang="ja-JP" altLang="en-US" b="1" dirty="0" err="1" smtClean="0">
                <a:solidFill>
                  <a:srgbClr val="0070C0"/>
                </a:solidFill>
                <a:latin typeface="+mj-ea"/>
              </a:rPr>
              <a:t>．</a:t>
            </a:r>
            <a:r>
              <a:rPr lang="ja-JP" altLang="en-US" b="1" dirty="0" smtClean="0">
                <a:solidFill>
                  <a:srgbClr val="0070C0"/>
                </a:solidFill>
              </a:rPr>
              <a:t>大阪府の面積の大きさは、</a:t>
            </a:r>
            <a:endParaRPr lang="en-US" altLang="ja-JP" b="1" dirty="0" smtClean="0">
              <a:solidFill>
                <a:srgbClr val="0070C0"/>
              </a:solidFill>
            </a:endParaRPr>
          </a:p>
          <a:p>
            <a:pPr marL="0" indent="0">
              <a:buNone/>
            </a:pP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None/>
            </a:pPr>
            <a:r>
              <a:rPr lang="ja-JP" altLang="en-US" b="1" dirty="0">
                <a:solidFill>
                  <a:srgbClr val="0070C0"/>
                </a:solidFill>
              </a:rPr>
              <a:t>　</a:t>
            </a:r>
            <a:r>
              <a:rPr lang="ja-JP" altLang="en-US" b="1" dirty="0" smtClean="0">
                <a:solidFill>
                  <a:srgbClr val="0070C0"/>
                </a:solidFill>
              </a:rPr>
              <a:t>　第何位？</a:t>
            </a:r>
            <a:endParaRPr lang="en-US" altLang="ja-JP" dirty="0" smtClean="0"/>
          </a:p>
          <a:p>
            <a:pPr marL="0" indent="0">
              <a:buFont typeface="Arial" pitchFamily="34" charset="0"/>
              <a:buNone/>
            </a:pPr>
            <a:endParaRPr lang="ja-JP" altLang="en-US" dirty="0"/>
          </a:p>
        </p:txBody>
      </p:sp>
      <p:sp>
        <p:nvSpPr>
          <p:cNvPr id="9" name="下矢印 8"/>
          <p:cNvSpPr/>
          <p:nvPr/>
        </p:nvSpPr>
        <p:spPr>
          <a:xfrm>
            <a:off x="2623469" y="349354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5" name="Picture 3"/>
          <p:cNvPicPr>
            <a:picLocks noChangeAspect="1" noChangeArrowheads="1"/>
          </p:cNvPicPr>
          <p:nvPr/>
        </p:nvPicPr>
        <p:blipFill>
          <a:blip r:embed="rId4">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雲形吹き出し 12"/>
          <p:cNvSpPr/>
          <p:nvPr/>
        </p:nvSpPr>
        <p:spPr>
          <a:xfrm>
            <a:off x="395536" y="836713"/>
            <a:ext cx="6624737" cy="936103"/>
          </a:xfrm>
          <a:prstGeom prst="cloudCallout">
            <a:avLst>
              <a:gd name="adj1" fmla="val 60306"/>
              <a:gd name="adj2" fmla="val -10076"/>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b="1" dirty="0" smtClean="0">
                <a:solidFill>
                  <a:schemeClr val="tx1"/>
                </a:solidFill>
                <a:latin typeface="HG丸ｺﾞｼｯｸM-PRO" pitchFamily="50" charset="-128"/>
                <a:ea typeface="HG丸ｺﾞｼｯｸM-PRO" pitchFamily="50" charset="-128"/>
              </a:rPr>
              <a:t>クイズ大好きに</a:t>
            </a:r>
            <a:r>
              <a:rPr lang="ja-JP" altLang="en-US" sz="2700" b="1" dirty="0" err="1" smtClean="0">
                <a:solidFill>
                  <a:schemeClr val="tx1"/>
                </a:solidFill>
                <a:latin typeface="HG丸ｺﾞｼｯｸM-PRO" pitchFamily="50" charset="-128"/>
                <a:ea typeface="HG丸ｺﾞｼｯｸM-PRO" pitchFamily="50" charset="-128"/>
              </a:rPr>
              <a:t>ゃんだ</a:t>
            </a:r>
            <a:r>
              <a:rPr lang="ja-JP" altLang="en-US" sz="2700" b="1" dirty="0" smtClean="0">
                <a:solidFill>
                  <a:schemeClr val="tx1"/>
                </a:solidFill>
                <a:latin typeface="HG丸ｺﾞｼｯｸM-PRO" pitchFamily="50" charset="-128"/>
                <a:ea typeface="HG丸ｺﾞｼｯｸM-PRO" pitchFamily="50" charset="-128"/>
              </a:rPr>
              <a:t>ー！</a:t>
            </a:r>
            <a:endParaRPr kumimoji="1" lang="en-US" altLang="ja-JP" sz="2700" b="1" dirty="0" smtClean="0">
              <a:solidFill>
                <a:schemeClr val="tx1"/>
              </a:solidFill>
              <a:latin typeface="HG丸ｺﾞｼｯｸM-PRO" pitchFamily="50" charset="-128"/>
              <a:ea typeface="HG丸ｺﾞｼｯｸM-PRO" pitchFamily="50" charset="-128"/>
            </a:endParaRPr>
          </a:p>
        </p:txBody>
      </p:sp>
      <p:sp>
        <p:nvSpPr>
          <p:cNvPr id="10"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6</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580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p:cTn id="13" dur="1000" fill="hold"/>
                                        <p:tgtEl>
                                          <p:spTgt spid="8195"/>
                                        </p:tgtEl>
                                        <p:attrNameLst>
                                          <p:attrName>ppt_w</p:attrName>
                                        </p:attrNameLst>
                                      </p:cBhvr>
                                      <p:tavLst>
                                        <p:tav tm="0">
                                          <p:val>
                                            <p:fltVal val="0"/>
                                          </p:val>
                                        </p:tav>
                                        <p:tav tm="100000">
                                          <p:val>
                                            <p:strVal val="#ppt_w"/>
                                          </p:val>
                                        </p:tav>
                                      </p:tavLst>
                                    </p:anim>
                                    <p:anim calcmode="lin" valueType="num">
                                      <p:cBhvr>
                                        <p:cTn id="14" dur="1000" fill="hold"/>
                                        <p:tgtEl>
                                          <p:spTgt spid="8195"/>
                                        </p:tgtEl>
                                        <p:attrNameLst>
                                          <p:attrName>ppt_h</p:attrName>
                                        </p:attrNameLst>
                                      </p:cBhvr>
                                      <p:tavLst>
                                        <p:tav tm="0">
                                          <p:val>
                                            <p:fltVal val="0"/>
                                          </p:val>
                                        </p:tav>
                                        <p:tav tm="100000">
                                          <p:val>
                                            <p:strVal val="#ppt_h"/>
                                          </p:val>
                                        </p:tav>
                                      </p:tavLst>
                                    </p:anim>
                                    <p:anim calcmode="lin" valueType="num">
                                      <p:cBhvr>
                                        <p:cTn id="15" dur="1000" fill="hold"/>
                                        <p:tgtEl>
                                          <p:spTgt spid="8195"/>
                                        </p:tgtEl>
                                        <p:attrNameLst>
                                          <p:attrName>style.rotation</p:attrName>
                                        </p:attrNameLst>
                                      </p:cBhvr>
                                      <p:tavLst>
                                        <p:tav tm="0">
                                          <p:val>
                                            <p:fltVal val="90"/>
                                          </p:val>
                                        </p:tav>
                                        <p:tav tm="100000">
                                          <p:val>
                                            <p:fltVal val="0"/>
                                          </p:val>
                                        </p:tav>
                                      </p:tavLst>
                                    </p:anim>
                                    <p:animEffect transition="in" filter="fade">
                                      <p:cBhvr>
                                        <p:cTn id="16" dur="1000"/>
                                        <p:tgtEl>
                                          <p:spTgt spid="819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9804" y="256659"/>
            <a:ext cx="1322099" cy="2069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5" name="正方形/長方形 4"/>
          <p:cNvSpPr/>
          <p:nvPr/>
        </p:nvSpPr>
        <p:spPr>
          <a:xfrm>
            <a:off x="167980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bg1"/>
              </a:solidFill>
            </a:endParaRPr>
          </a:p>
        </p:txBody>
      </p:sp>
      <p:sp>
        <p:nvSpPr>
          <p:cNvPr id="6" name="正方形/長方形 5"/>
          <p:cNvSpPr/>
          <p:nvPr/>
        </p:nvSpPr>
        <p:spPr>
          <a:xfrm>
            <a:off x="1679802" y="4618252"/>
            <a:ext cx="1322099" cy="202833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b="1" dirty="0">
              <a:solidFill>
                <a:schemeClr val="tx1"/>
              </a:solidFill>
            </a:endParaRPr>
          </a:p>
        </p:txBody>
      </p:sp>
      <p:sp>
        <p:nvSpPr>
          <p:cNvPr id="7" name="テキスト ボックス 6"/>
          <p:cNvSpPr txBox="1"/>
          <p:nvPr/>
        </p:nvSpPr>
        <p:spPr>
          <a:xfrm>
            <a:off x="3131840" y="980728"/>
            <a:ext cx="4493974"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a:t>
            </a:r>
            <a:r>
              <a:rPr lang="ja-JP" altLang="en-US" sz="4400" dirty="0">
                <a:latin typeface="HGP創英角ｺﾞｼｯｸUB" pitchFamily="50" charset="-128"/>
                <a:ea typeface="HGP創英角ｺﾞｼｯｸUB" pitchFamily="50" charset="-128"/>
              </a:rPr>
              <a:t>４５</a:t>
            </a:r>
            <a:r>
              <a:rPr lang="ja-JP" altLang="en-US" sz="4400" dirty="0" smtClean="0">
                <a:latin typeface="HGP創英角ｺﾞｼｯｸUB" pitchFamily="50" charset="-128"/>
                <a:ea typeface="HGP創英角ｺﾞｼｯｸUB" pitchFamily="50" charset="-128"/>
              </a:rPr>
              <a:t>位</a:t>
            </a:r>
            <a:endParaRPr kumimoji="1" lang="ja-JP" altLang="en-US" sz="4400" dirty="0">
              <a:latin typeface="HGP創英角ｺﾞｼｯｸUB" pitchFamily="50" charset="-128"/>
              <a:ea typeface="HGP創英角ｺﾞｼｯｸUB" pitchFamily="50" charset="-128"/>
            </a:endParaRPr>
          </a:p>
        </p:txBody>
      </p:sp>
      <p:sp>
        <p:nvSpPr>
          <p:cNvPr id="8" name="テキスト ボックス 7"/>
          <p:cNvSpPr txBox="1"/>
          <p:nvPr/>
        </p:nvSpPr>
        <p:spPr>
          <a:xfrm>
            <a:off x="3131840" y="3140968"/>
            <a:ext cx="4464496" cy="769441"/>
          </a:xfrm>
          <a:prstGeom prst="rect">
            <a:avLst/>
          </a:prstGeom>
          <a:noFill/>
        </p:spPr>
        <p:txBody>
          <a:bodyPr wrap="square" rtlCol="0">
            <a:spAutoFit/>
          </a:bodyPr>
          <a:lstStyle/>
          <a:p>
            <a:pPr algn="ctr"/>
            <a:r>
              <a:rPr lang="ja-JP" altLang="en-US" sz="4400" dirty="0" smtClean="0">
                <a:latin typeface="HGP創英角ｺﾞｼｯｸUB" pitchFamily="50" charset="-128"/>
                <a:ea typeface="HGP創英角ｺﾞｼｯｸUB" pitchFamily="50" charset="-128"/>
              </a:rPr>
              <a:t>第４６位</a:t>
            </a:r>
            <a:endParaRPr kumimoji="1" lang="ja-JP" altLang="en-US" sz="4400" dirty="0">
              <a:latin typeface="HGP創英角ｺﾞｼｯｸUB" pitchFamily="50" charset="-128"/>
              <a:ea typeface="HGP創英角ｺﾞｼｯｸUB" pitchFamily="50" charset="-128"/>
            </a:endParaRPr>
          </a:p>
        </p:txBody>
      </p:sp>
      <p:sp>
        <p:nvSpPr>
          <p:cNvPr id="9" name="テキスト ボックス 8"/>
          <p:cNvSpPr txBox="1"/>
          <p:nvPr/>
        </p:nvSpPr>
        <p:spPr>
          <a:xfrm>
            <a:off x="3104707" y="5247171"/>
            <a:ext cx="3491730" cy="769441"/>
          </a:xfrm>
          <a:prstGeom prst="rect">
            <a:avLst/>
          </a:prstGeom>
          <a:noFill/>
        </p:spPr>
        <p:txBody>
          <a:bodyPr wrap="square" rtlCol="0">
            <a:spAutoFit/>
          </a:bodyPr>
          <a:lstStyle/>
          <a:p>
            <a:pPr algn="ctr"/>
            <a:r>
              <a:rPr kumimoji="1" lang="ja-JP" altLang="en-US" b="1" dirty="0" smtClean="0"/>
              <a:t>      </a:t>
            </a:r>
            <a:r>
              <a:rPr lang="ja-JP" altLang="en-US" sz="4400" dirty="0">
                <a:latin typeface="HGP創英角ｺﾞｼｯｸUB" pitchFamily="50" charset="-128"/>
                <a:ea typeface="HGP創英角ｺﾞｼｯｸUB" pitchFamily="50" charset="-128"/>
              </a:rPr>
              <a:t>　</a:t>
            </a:r>
            <a:r>
              <a:rPr lang="ja-JP" altLang="en-US" sz="4400" dirty="0" smtClean="0">
                <a:latin typeface="HGP創英角ｺﾞｼｯｸUB" pitchFamily="50" charset="-128"/>
                <a:ea typeface="HGP創英角ｺﾞｼｯｸUB" pitchFamily="50" charset="-128"/>
              </a:rPr>
              <a:t>　第４７位</a:t>
            </a:r>
            <a:endParaRPr lang="en-US" altLang="ja-JP" sz="4400" dirty="0" smtClean="0">
              <a:latin typeface="HGP創英角ｺﾞｼｯｸUB" pitchFamily="50" charset="-128"/>
              <a:ea typeface="HGP創英角ｺﾞｼｯｸUB" pitchFamily="50" charset="-128"/>
            </a:endParaRPr>
          </a:p>
        </p:txBody>
      </p:sp>
      <p:sp>
        <p:nvSpPr>
          <p:cNvPr id="11" name="テキスト ボックス 10"/>
          <p:cNvSpPr txBox="1"/>
          <p:nvPr/>
        </p:nvSpPr>
        <p:spPr>
          <a:xfrm>
            <a:off x="1872801" y="936731"/>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a:t>A</a:t>
            </a:r>
            <a:endParaRPr lang="ja-JP" altLang="en-US" sz="3200" b="1" dirty="0"/>
          </a:p>
        </p:txBody>
      </p:sp>
      <p:sp>
        <p:nvSpPr>
          <p:cNvPr id="12" name="テキスト ボックス 11"/>
          <p:cNvSpPr txBox="1"/>
          <p:nvPr/>
        </p:nvSpPr>
        <p:spPr>
          <a:xfrm>
            <a:off x="1872800" y="3124066"/>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B</a:t>
            </a:r>
            <a:endParaRPr lang="ja-JP" altLang="en-US" sz="3200" b="1" dirty="0"/>
          </a:p>
        </p:txBody>
      </p:sp>
      <p:sp>
        <p:nvSpPr>
          <p:cNvPr id="13" name="テキスト ボックス 12"/>
          <p:cNvSpPr txBox="1"/>
          <p:nvPr/>
        </p:nvSpPr>
        <p:spPr>
          <a:xfrm>
            <a:off x="1872799" y="5340032"/>
            <a:ext cx="936104" cy="584775"/>
          </a:xfrm>
          <a:prstGeom prst="rect">
            <a:avLst/>
          </a:prstGeom>
          <a:solidFill>
            <a:schemeClr val="bg1"/>
          </a:solidFill>
          <a:ln>
            <a:solidFill>
              <a:schemeClr val="tx1"/>
            </a:solidFill>
          </a:ln>
        </p:spPr>
        <p:txBody>
          <a:bodyPr wrap="square" rtlCol="0">
            <a:spAutoFit/>
          </a:bodyPr>
          <a:lstStyle/>
          <a:p>
            <a:pPr algn="ctr"/>
            <a:r>
              <a:rPr lang="en-US" altLang="ja-JP" sz="3200" b="1" dirty="0" smtClean="0"/>
              <a:t>C</a:t>
            </a:r>
          </a:p>
        </p:txBody>
      </p:sp>
      <p:sp>
        <p:nvSpPr>
          <p:cNvPr id="14" name="コンテンツ プレースホルダー 2"/>
          <p:cNvSpPr txBox="1">
            <a:spLocks/>
          </p:cNvSpPr>
          <p:nvPr/>
        </p:nvSpPr>
        <p:spPr>
          <a:xfrm>
            <a:off x="5076056" y="116632"/>
            <a:ext cx="3964756" cy="45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b="1" dirty="0" smtClean="0">
                <a:solidFill>
                  <a:srgbClr val="0070C0"/>
                </a:solidFill>
              </a:rPr>
              <a:t>大阪府の面積は全国何位？</a:t>
            </a:r>
            <a:endParaRPr lang="en-US" altLang="ja-JP" sz="2400" dirty="0" smtClean="0"/>
          </a:p>
        </p:txBody>
      </p:sp>
      <p:sp>
        <p:nvSpPr>
          <p:cNvPr id="15"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7</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0913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116632"/>
            <a:ext cx="7488832" cy="873556"/>
          </a:xfrm>
        </p:spPr>
        <p:txBody>
          <a:bodyPr>
            <a:normAutofit/>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smtClean="0">
                <a:solidFill>
                  <a:srgbClr val="002060"/>
                </a:solidFill>
                <a:latin typeface="HG丸ｺﾞｼｯｸM-PRO" pitchFamily="50" charset="-128"/>
                <a:ea typeface="HG丸ｺﾞｼｯｸM-PRO" pitchFamily="50" charset="-128"/>
              </a:rPr>
              <a:t>Quiz</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１</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b="1" dirty="0">
              <a:solidFill>
                <a:srgbClr val="002060"/>
              </a:solidFill>
              <a:latin typeface="HG丸ｺﾞｼｯｸM-PRO" pitchFamily="50" charset="-128"/>
              <a:ea typeface="HG丸ｺﾞｼｯｸM-PRO" pitchFamily="50" charset="-128"/>
            </a:endParaRPr>
          </a:p>
        </p:txBody>
      </p:sp>
      <p:sp>
        <p:nvSpPr>
          <p:cNvPr id="4" name="タイトル 1"/>
          <p:cNvSpPr txBox="1">
            <a:spLocks noGrp="1"/>
          </p:cNvSpPr>
          <p:nvPr>
            <p:ph idx="1"/>
          </p:nvPr>
        </p:nvSpPr>
        <p:spPr>
          <a:xfrm>
            <a:off x="5291146" y="1600200"/>
            <a:ext cx="3395654" cy="4525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＜おおさか</a:t>
            </a:r>
            <a:r>
              <a:rPr lang="en-US" altLang="ja-JP" dirty="0" smtClean="0">
                <a:latin typeface="+mj-ea"/>
              </a:rPr>
              <a:t>Quiz</a:t>
            </a:r>
            <a:r>
              <a:rPr lang="ja-JP" altLang="en-US" dirty="0" smtClean="0">
                <a:latin typeface="+mj-ea"/>
              </a:rPr>
              <a:t>＞</a:t>
            </a:r>
            <a:r>
              <a:rPr lang="ja-JP" altLang="en-US" sz="1800" dirty="0">
                <a:solidFill>
                  <a:prstClr val="black"/>
                </a:solidFill>
                <a:cs typeface="+mn-cs"/>
              </a:rPr>
              <a:t> </a:t>
            </a:r>
            <a:endParaRPr lang="en-US" altLang="ja-JP" dirty="0" smtClean="0">
              <a:latin typeface="+mj-ea"/>
            </a:endParaRPr>
          </a:p>
        </p:txBody>
      </p:sp>
      <p:pic>
        <p:nvPicPr>
          <p:cNvPr id="5" name="図 4"/>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92080" y="1484784"/>
            <a:ext cx="3456384" cy="4968552"/>
          </a:xfrm>
          <a:prstGeom prst="rect">
            <a:avLst/>
          </a:prstGeom>
        </p:spPr>
      </p:pic>
      <p:sp>
        <p:nvSpPr>
          <p:cNvPr id="7" name="コンテンツ プレースホルダー 2"/>
          <p:cNvSpPr txBox="1">
            <a:spLocks/>
          </p:cNvSpPr>
          <p:nvPr/>
        </p:nvSpPr>
        <p:spPr>
          <a:xfrm>
            <a:off x="607244" y="1745407"/>
            <a:ext cx="5332908" cy="15841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b="1" dirty="0" smtClean="0">
                <a:solidFill>
                  <a:srgbClr val="0070C0"/>
                </a:solidFill>
                <a:latin typeface="ＭＳ Ｐゴシック"/>
              </a:rPr>
              <a:t>Q</a:t>
            </a:r>
            <a:r>
              <a:rPr lang="ja-JP" altLang="en-US" b="1" dirty="0" err="1" smtClean="0">
                <a:solidFill>
                  <a:srgbClr val="0070C0"/>
                </a:solidFill>
                <a:latin typeface="ＭＳ Ｐゴシック"/>
              </a:rPr>
              <a:t>．</a:t>
            </a:r>
            <a:r>
              <a:rPr lang="ja-JP" altLang="en-US" b="1" dirty="0" smtClean="0">
                <a:solidFill>
                  <a:srgbClr val="0070C0"/>
                </a:solidFill>
              </a:rPr>
              <a:t>大阪府の面積の大きさは、</a:t>
            </a:r>
            <a:endParaRPr lang="en-US" altLang="ja-JP" b="1" dirty="0" smtClean="0">
              <a:solidFill>
                <a:srgbClr val="0070C0"/>
              </a:solidFill>
            </a:endParaRPr>
          </a:p>
          <a:p>
            <a:pPr marL="0" indent="0">
              <a:buFont typeface="Arial" pitchFamily="34" charset="0"/>
              <a:buNone/>
            </a:pPr>
            <a:r>
              <a:rPr lang="ja-JP" altLang="en-US" b="1" dirty="0" smtClean="0">
                <a:solidFill>
                  <a:srgbClr val="0070C0"/>
                </a:solidFill>
              </a:rPr>
              <a:t>　　全国</a:t>
            </a:r>
            <a:r>
              <a:rPr lang="en-US" altLang="ja-JP" b="1" dirty="0" smtClean="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Font typeface="Arial" pitchFamily="34" charset="0"/>
              <a:buNone/>
            </a:pPr>
            <a:r>
              <a:rPr lang="ja-JP" altLang="en-US" b="1" dirty="0">
                <a:solidFill>
                  <a:srgbClr val="0070C0"/>
                </a:solidFill>
              </a:rPr>
              <a:t>　</a:t>
            </a:r>
            <a:r>
              <a:rPr lang="ja-JP" altLang="en-US" b="1" dirty="0" smtClean="0">
                <a:solidFill>
                  <a:srgbClr val="0070C0"/>
                </a:solidFill>
              </a:rPr>
              <a:t>　第何位？</a:t>
            </a:r>
            <a:endParaRPr lang="en-US" altLang="ja-JP"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8" name="コンテンツ プレースホルダー 2"/>
          <p:cNvSpPr txBox="1">
            <a:spLocks/>
          </p:cNvSpPr>
          <p:nvPr/>
        </p:nvSpPr>
        <p:spPr>
          <a:xfrm>
            <a:off x="1907703" y="4365104"/>
            <a:ext cx="2591203"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u="heavy" dirty="0" smtClean="0">
                <a:solidFill>
                  <a:srgbClr val="00B0F0"/>
                </a:solidFill>
                <a:latin typeface="ＭＳ Ｐゴシック"/>
              </a:rPr>
              <a:t>答え  </a:t>
            </a:r>
            <a:r>
              <a:rPr lang="ja-JP" altLang="en-US" b="1" u="heavy" dirty="0" smtClean="0">
                <a:solidFill>
                  <a:srgbClr val="00B0F0"/>
                </a:solidFill>
              </a:rPr>
              <a:t>第</a:t>
            </a:r>
            <a:r>
              <a:rPr lang="en-US" altLang="ja-JP" b="1" u="heavy" dirty="0" smtClean="0">
                <a:solidFill>
                  <a:srgbClr val="00B0F0"/>
                </a:solidFill>
              </a:rPr>
              <a:t>46</a:t>
            </a:r>
            <a:r>
              <a:rPr lang="ja-JP" altLang="en-US" b="1" u="heavy" dirty="0" smtClean="0">
                <a:solidFill>
                  <a:srgbClr val="00B0F0"/>
                </a:solidFill>
              </a:rPr>
              <a:t>位</a:t>
            </a:r>
            <a:r>
              <a:rPr lang="ja-JP" altLang="en-US" u="heavy" dirty="0" smtClean="0">
                <a:solidFill>
                  <a:srgbClr val="0070C0"/>
                </a:solidFill>
              </a:rPr>
              <a:t>　　　</a:t>
            </a:r>
            <a:endParaRPr lang="en-US" altLang="ja-JP" u="heavy"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9" name="下矢印 8"/>
          <p:cNvSpPr/>
          <p:nvPr/>
        </p:nvSpPr>
        <p:spPr>
          <a:xfrm>
            <a:off x="2623469" y="349354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コンテンツ プレースホルダー 2"/>
          <p:cNvSpPr txBox="1">
            <a:spLocks/>
          </p:cNvSpPr>
          <p:nvPr/>
        </p:nvSpPr>
        <p:spPr>
          <a:xfrm>
            <a:off x="893546" y="5013176"/>
            <a:ext cx="4251933"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prstClr val="black"/>
                </a:solidFill>
                <a:latin typeface="ＭＳ Ｐゴシック"/>
              </a:rPr>
              <a:t>＊</a:t>
            </a:r>
            <a:r>
              <a:rPr lang="ja-JP" altLang="en-US" b="1" dirty="0">
                <a:solidFill>
                  <a:prstClr val="black"/>
                </a:solidFill>
                <a:latin typeface="ＭＳ Ｐゴシック"/>
              </a:rPr>
              <a:t>ちなみ</a:t>
            </a:r>
            <a:r>
              <a:rPr lang="ja-JP" altLang="en-US" b="1" dirty="0" smtClean="0">
                <a:solidFill>
                  <a:prstClr val="black"/>
                </a:solidFill>
                <a:latin typeface="ＭＳ Ｐゴシック"/>
              </a:rPr>
              <a:t>に・・・</a:t>
            </a:r>
            <a:endParaRPr lang="en-US" altLang="ja-JP" b="1" dirty="0" smtClean="0">
              <a:solidFill>
                <a:prstClr val="black"/>
              </a:solidFill>
              <a:latin typeface="ＭＳ Ｐゴシック"/>
            </a:endParaRPr>
          </a:p>
          <a:p>
            <a:pPr marL="0" indent="0">
              <a:buFont typeface="Arial" pitchFamily="34" charset="0"/>
              <a:buNone/>
            </a:pPr>
            <a:r>
              <a:rPr lang="ja-JP" altLang="en-US" b="1" dirty="0">
                <a:solidFill>
                  <a:srgbClr val="0070C0"/>
                </a:solidFill>
                <a:latin typeface="ＭＳ Ｐゴシック"/>
              </a:rPr>
              <a:t>　</a:t>
            </a:r>
            <a:r>
              <a:rPr lang="ja-JP" altLang="en-US" b="1" dirty="0" smtClean="0">
                <a:solidFill>
                  <a:srgbClr val="0070C0"/>
                </a:solidFill>
                <a:latin typeface="ＭＳ Ｐゴシック"/>
              </a:rPr>
              <a:t> </a:t>
            </a:r>
            <a:r>
              <a:rPr lang="ja-JP" altLang="en-US" b="1" dirty="0" smtClean="0">
                <a:solidFill>
                  <a:prstClr val="black"/>
                </a:solidFill>
                <a:latin typeface="ＭＳ Ｐゴシック"/>
              </a:rPr>
              <a:t>第</a:t>
            </a:r>
            <a:r>
              <a:rPr lang="en-US" altLang="ja-JP" b="1" dirty="0" smtClean="0">
                <a:solidFill>
                  <a:prstClr val="black"/>
                </a:solidFill>
                <a:latin typeface="ＭＳ Ｐゴシック"/>
              </a:rPr>
              <a:t>47</a:t>
            </a:r>
            <a:r>
              <a:rPr lang="ja-JP" altLang="en-US" b="1" dirty="0" smtClean="0">
                <a:solidFill>
                  <a:prstClr val="black"/>
                </a:solidFill>
                <a:latin typeface="ＭＳ Ｐゴシック"/>
              </a:rPr>
              <a:t>位は（</a:t>
            </a:r>
            <a:r>
              <a:rPr lang="ja-JP" altLang="en-US" b="1" dirty="0" smtClean="0">
                <a:solidFill>
                  <a:srgbClr val="0070C0"/>
                </a:solidFill>
                <a:latin typeface="ＭＳ Ｐゴシック"/>
              </a:rPr>
              <a:t>　　　 　 </a:t>
            </a:r>
            <a:r>
              <a:rPr lang="ja-JP" altLang="en-US" b="1" dirty="0" smtClean="0">
                <a:solidFill>
                  <a:prstClr val="black"/>
                </a:solidFill>
                <a:latin typeface="ＭＳ Ｐゴシック"/>
              </a:rPr>
              <a:t>）</a:t>
            </a:r>
            <a:endParaRPr lang="en-US" altLang="ja-JP" b="1" dirty="0" smtClean="0">
              <a:solidFill>
                <a:prstClr val="black"/>
              </a:solidFill>
              <a:latin typeface="ＭＳ Ｐゴシック"/>
            </a:endParaRPr>
          </a:p>
          <a:p>
            <a:pPr marL="0" indent="0">
              <a:buFont typeface="Arial" pitchFamily="34" charset="0"/>
              <a:buNone/>
            </a:pPr>
            <a:endParaRPr lang="en-US" altLang="ja-JP" dirty="0" smtClean="0">
              <a:solidFill>
                <a:prstClr val="black"/>
              </a:solidFill>
            </a:endParaRPr>
          </a:p>
          <a:p>
            <a:pPr marL="0" indent="0">
              <a:buFont typeface="Arial" pitchFamily="34" charset="0"/>
              <a:buNone/>
            </a:pPr>
            <a:endParaRPr lang="ja-JP" altLang="en-US" dirty="0">
              <a:solidFill>
                <a:prstClr val="black"/>
              </a:solidFill>
            </a:endParaRPr>
          </a:p>
        </p:txBody>
      </p:sp>
      <p:sp>
        <p:nvSpPr>
          <p:cNvPr id="12" name="コンテンツ プレースホルダー 2"/>
          <p:cNvSpPr txBox="1">
            <a:spLocks/>
          </p:cNvSpPr>
          <p:nvPr/>
        </p:nvSpPr>
        <p:spPr>
          <a:xfrm>
            <a:off x="3019512" y="5592131"/>
            <a:ext cx="1768511"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smtClean="0">
                <a:solidFill>
                  <a:srgbClr val="0070C0"/>
                </a:solidFill>
                <a:latin typeface="ＭＳ Ｐゴシック"/>
              </a:rPr>
              <a:t> </a:t>
            </a:r>
            <a:r>
              <a:rPr lang="ja-JP" altLang="en-US" sz="1200" b="1" dirty="0" smtClean="0">
                <a:solidFill>
                  <a:srgbClr val="0070C0"/>
                </a:solidFill>
                <a:latin typeface="ＭＳ Ｐゴシック"/>
              </a:rPr>
              <a:t> </a:t>
            </a:r>
            <a:r>
              <a:rPr lang="ja-JP" altLang="en-US" b="1" dirty="0" smtClean="0">
                <a:solidFill>
                  <a:srgbClr val="002060"/>
                </a:solidFill>
                <a:latin typeface="ＭＳ Ｐゴシック"/>
              </a:rPr>
              <a:t>香川県</a:t>
            </a:r>
            <a:r>
              <a:rPr lang="ja-JP" altLang="en-US" dirty="0" smtClean="0">
                <a:solidFill>
                  <a:srgbClr val="00B0F0"/>
                </a:solidFill>
                <a:latin typeface="ＭＳ Ｐゴシック"/>
              </a:rPr>
              <a:t> </a:t>
            </a:r>
            <a:endParaRPr lang="en-US" altLang="ja-JP" dirty="0" smtClean="0">
              <a:solidFill>
                <a:srgbClr val="00B0F0"/>
              </a:solidFill>
            </a:endParaRPr>
          </a:p>
          <a:p>
            <a:pPr marL="0" indent="0">
              <a:buFont typeface="Arial" pitchFamily="34" charset="0"/>
              <a:buNone/>
            </a:pPr>
            <a:endParaRPr lang="ja-JP" altLang="en-US" dirty="0">
              <a:solidFill>
                <a:prstClr val="black"/>
              </a:solidFill>
            </a:endParaRPr>
          </a:p>
        </p:txBody>
      </p:sp>
      <p:pic>
        <p:nvPicPr>
          <p:cNvPr id="8195" name="Picture 3"/>
          <p:cNvPicPr>
            <a:picLocks noChangeAspect="1" noChangeArrowheads="1"/>
          </p:cNvPicPr>
          <p:nvPr/>
        </p:nvPicPr>
        <p:blipFill>
          <a:blip r:embed="rId4">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7053880" y="207561"/>
            <a:ext cx="1982616" cy="156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雲形吹き出し 12"/>
          <p:cNvSpPr/>
          <p:nvPr/>
        </p:nvSpPr>
        <p:spPr>
          <a:xfrm>
            <a:off x="395536" y="836713"/>
            <a:ext cx="6624737" cy="936103"/>
          </a:xfrm>
          <a:prstGeom prst="cloudCallout">
            <a:avLst>
              <a:gd name="adj1" fmla="val 60306"/>
              <a:gd name="adj2" fmla="val -10076"/>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00" b="1" dirty="0" smtClean="0">
                <a:solidFill>
                  <a:prstClr val="black"/>
                </a:solidFill>
                <a:latin typeface="HG丸ｺﾞｼｯｸM-PRO" pitchFamily="50" charset="-128"/>
                <a:ea typeface="HG丸ｺﾞｼｯｸM-PRO" pitchFamily="50" charset="-128"/>
              </a:rPr>
              <a:t>クイズ大好きに</a:t>
            </a:r>
            <a:r>
              <a:rPr lang="ja-JP" altLang="en-US" sz="2700" b="1" dirty="0" err="1" smtClean="0">
                <a:solidFill>
                  <a:prstClr val="black"/>
                </a:solidFill>
                <a:latin typeface="HG丸ｺﾞｼｯｸM-PRO" pitchFamily="50" charset="-128"/>
                <a:ea typeface="HG丸ｺﾞｼｯｸM-PRO" pitchFamily="50" charset="-128"/>
              </a:rPr>
              <a:t>ゃんだ</a:t>
            </a:r>
            <a:r>
              <a:rPr lang="ja-JP" altLang="en-US" sz="2700" b="1" dirty="0" smtClean="0">
                <a:solidFill>
                  <a:prstClr val="black"/>
                </a:solidFill>
                <a:latin typeface="HG丸ｺﾞｼｯｸM-PRO" pitchFamily="50" charset="-128"/>
                <a:ea typeface="HG丸ｺﾞｼｯｸM-PRO" pitchFamily="50" charset="-128"/>
              </a:rPr>
              <a:t>ー！</a:t>
            </a:r>
            <a:endParaRPr lang="en-US" altLang="ja-JP" sz="2700" b="1" dirty="0" smtClean="0">
              <a:solidFill>
                <a:prstClr val="black"/>
              </a:solidFill>
              <a:latin typeface="HG丸ｺﾞｼｯｸM-PRO" pitchFamily="50" charset="-128"/>
              <a:ea typeface="HG丸ｺﾞｼｯｸM-PRO" pitchFamily="50" charset="-128"/>
            </a:endParaRPr>
          </a:p>
        </p:txBody>
      </p:sp>
      <p:sp>
        <p:nvSpPr>
          <p:cNvPr id="14" name="円/楕円 13"/>
          <p:cNvSpPr/>
          <p:nvPr/>
        </p:nvSpPr>
        <p:spPr>
          <a:xfrm>
            <a:off x="5724128" y="5085184"/>
            <a:ext cx="720080" cy="648072"/>
          </a:xfrm>
          <a:prstGeom prst="ellipse">
            <a:avLst/>
          </a:prstGeom>
          <a:noFill/>
          <a:ln>
            <a:solidFill>
              <a:srgbClr val="D82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
          <p:cNvSpPr txBox="1"/>
          <p:nvPr/>
        </p:nvSpPr>
        <p:spPr>
          <a:xfrm>
            <a:off x="4498906" y="2924944"/>
            <a:ext cx="3492388" cy="1333407"/>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spcBef>
                <a:spcPts val="1200"/>
              </a:spcBef>
            </a:pPr>
            <a:endParaRPr lang="en-US" altLang="ja-JP" sz="1400" b="1" kern="100" dirty="0" smtClean="0">
              <a:solidFill>
                <a:prstClr val="black"/>
              </a:solidFill>
              <a:latin typeface="Cambria"/>
              <a:ea typeface="HGPｺﾞｼｯｸM"/>
              <a:cs typeface="Times New Roman"/>
            </a:endParaRPr>
          </a:p>
          <a:p>
            <a:pPr algn="ctr">
              <a:lnSpc>
                <a:spcPts val="1200"/>
              </a:lnSpc>
              <a:spcBef>
                <a:spcPts val="1200"/>
              </a:spcBef>
            </a:pPr>
            <a:r>
              <a:rPr lang="ja-JP" altLang="en-US" sz="2800" b="1" kern="100" dirty="0" smtClean="0">
                <a:solidFill>
                  <a:prstClr val="black"/>
                </a:solidFill>
                <a:latin typeface="Cambria"/>
                <a:ea typeface="HGPｺﾞｼｯｸM"/>
                <a:cs typeface="Times New Roman"/>
              </a:rPr>
              <a:t>１</a:t>
            </a:r>
            <a:r>
              <a:rPr lang="en-US" sz="2800" b="1" kern="100" dirty="0">
                <a:solidFill>
                  <a:prstClr val="black"/>
                </a:solidFill>
                <a:latin typeface="Cambria"/>
                <a:ea typeface="HGPｺﾞｼｯｸM"/>
                <a:cs typeface="Times New Roman"/>
              </a:rPr>
              <a:t>,</a:t>
            </a:r>
            <a:r>
              <a:rPr lang="ja-JP" altLang="en-US" sz="2800" b="1" kern="100" dirty="0">
                <a:solidFill>
                  <a:prstClr val="black"/>
                </a:solidFill>
                <a:latin typeface="Cambria"/>
                <a:ea typeface="HGPｺﾞｼｯｸM"/>
                <a:cs typeface="Times New Roman"/>
              </a:rPr>
              <a:t>９０１．４２ </a:t>
            </a:r>
            <a:r>
              <a:rPr lang="ja-JP" altLang="en-US" sz="2800" b="1" kern="100" dirty="0" err="1">
                <a:solidFill>
                  <a:prstClr val="black"/>
                </a:solidFill>
                <a:latin typeface="Cambria"/>
                <a:ea typeface="HGPｺﾞｼｯｸM"/>
                <a:cs typeface="Times New Roman"/>
              </a:rPr>
              <a:t>ｋ</a:t>
            </a:r>
            <a:r>
              <a:rPr lang="ja-JP" altLang="en-US" sz="2800" b="1" kern="100" dirty="0">
                <a:solidFill>
                  <a:prstClr val="black"/>
                </a:solidFill>
                <a:latin typeface="Cambria"/>
                <a:ea typeface="HGPｺﾞｼｯｸM"/>
                <a:cs typeface="Times New Roman"/>
              </a:rPr>
              <a:t>㎡</a:t>
            </a:r>
            <a:endParaRPr lang="ja-JP" altLang="en-US" sz="2800" b="1" kern="100" dirty="0">
              <a:solidFill>
                <a:prstClr val="black"/>
              </a:solidFill>
              <a:latin typeface="Cambria"/>
              <a:ea typeface="HG明朝B"/>
              <a:cs typeface="Times New Roman"/>
            </a:endParaRPr>
          </a:p>
          <a:p>
            <a:pPr algn="ctr">
              <a:lnSpc>
                <a:spcPts val="1200"/>
              </a:lnSpc>
            </a:pPr>
            <a:endParaRPr lang="en-US" sz="1100" b="1" kern="100" dirty="0" smtClean="0">
              <a:solidFill>
                <a:prstClr val="black"/>
              </a:solidFill>
              <a:latin typeface="HGPｺﾞｼｯｸM"/>
              <a:ea typeface="HG明朝B"/>
              <a:cs typeface="Times New Roman"/>
            </a:endParaRPr>
          </a:p>
          <a:p>
            <a:pPr algn="ctr">
              <a:lnSpc>
                <a:spcPts val="1200"/>
              </a:lnSpc>
            </a:pPr>
            <a:r>
              <a:rPr lang="en-US" sz="2000" b="1" kern="100" dirty="0" smtClean="0">
                <a:solidFill>
                  <a:prstClr val="black"/>
                </a:solidFill>
                <a:latin typeface="HGPｺﾞｼｯｸM"/>
                <a:ea typeface="HG明朝B"/>
                <a:cs typeface="Times New Roman"/>
              </a:rPr>
              <a:t>(</a:t>
            </a:r>
            <a:r>
              <a:rPr lang="ja-JP" altLang="en-US" sz="2000" b="1" kern="100" dirty="0" smtClean="0">
                <a:solidFill>
                  <a:prstClr val="black"/>
                </a:solidFill>
                <a:latin typeface="HGPｺﾞｼｯｸM"/>
                <a:ea typeface="HG明朝B"/>
                <a:cs typeface="Times New Roman"/>
              </a:rPr>
              <a:t> </a:t>
            </a:r>
            <a:r>
              <a:rPr lang="ja-JP" altLang="en-US" sz="2000" b="1" kern="100" dirty="0" smtClean="0">
                <a:solidFill>
                  <a:prstClr val="black"/>
                </a:solidFill>
                <a:latin typeface="Cambria"/>
                <a:ea typeface="HGPｺﾞｼｯｸM"/>
                <a:cs typeface="Times New Roman"/>
              </a:rPr>
              <a:t>２０１</a:t>
            </a:r>
            <a:r>
              <a:rPr lang="ja-JP" altLang="en-US" sz="2000" b="1" kern="100" dirty="0">
                <a:solidFill>
                  <a:prstClr val="black"/>
                </a:solidFill>
                <a:latin typeface="Cambria"/>
                <a:ea typeface="HGPｺﾞｼｯｸM"/>
                <a:cs typeface="Times New Roman"/>
              </a:rPr>
              <a:t>３</a:t>
            </a:r>
            <a:r>
              <a:rPr lang="ja-JP" altLang="en-US" sz="2000" b="1" kern="100" dirty="0" smtClean="0">
                <a:solidFill>
                  <a:prstClr val="black"/>
                </a:solidFill>
                <a:latin typeface="Cambria"/>
                <a:ea typeface="HGPｺﾞｼｯｸM"/>
                <a:cs typeface="Times New Roman"/>
              </a:rPr>
              <a:t>年</a:t>
            </a:r>
            <a:r>
              <a:rPr lang="ja-JP" altLang="en-US" sz="2000" b="1" kern="100" dirty="0">
                <a:solidFill>
                  <a:prstClr val="black"/>
                </a:solidFill>
                <a:latin typeface="Cambria"/>
                <a:ea typeface="HGPｺﾞｼｯｸM"/>
                <a:cs typeface="Times New Roman"/>
              </a:rPr>
              <a:t>１０月１日</a:t>
            </a:r>
            <a:r>
              <a:rPr lang="ja-JP" altLang="en-US" sz="2000" b="1" kern="100" dirty="0" smtClean="0">
                <a:solidFill>
                  <a:prstClr val="black"/>
                </a:solidFill>
                <a:latin typeface="Cambria"/>
                <a:ea typeface="HGPｺﾞｼｯｸM"/>
                <a:cs typeface="Times New Roman"/>
              </a:rPr>
              <a:t>現在 ）</a:t>
            </a:r>
            <a:endParaRPr lang="en-US" sz="2000" b="1" kern="100" dirty="0" smtClean="0">
              <a:solidFill>
                <a:prstClr val="black"/>
              </a:solidFill>
              <a:latin typeface="Cambria"/>
              <a:ea typeface="HGPｺﾞｼｯｸM"/>
              <a:cs typeface="Times New Roman"/>
            </a:endParaRPr>
          </a:p>
          <a:p>
            <a:pPr>
              <a:lnSpc>
                <a:spcPts val="1200"/>
              </a:lnSpc>
            </a:pPr>
            <a:r>
              <a:rPr lang="en-US" altLang="ja-JP" sz="2400" b="1" kern="100" dirty="0" smtClean="0">
                <a:solidFill>
                  <a:prstClr val="black"/>
                </a:solidFill>
                <a:latin typeface="Cambria"/>
                <a:ea typeface="HGPｺﾞｼｯｸM"/>
                <a:cs typeface="Times New Roman"/>
              </a:rPr>
              <a:t>  </a:t>
            </a:r>
            <a:r>
              <a:rPr lang="ja-JP" altLang="en-US" sz="2400" b="1" kern="100" dirty="0" smtClean="0">
                <a:solidFill>
                  <a:prstClr val="black"/>
                </a:solidFill>
                <a:latin typeface="Cambria"/>
                <a:ea typeface="HGPｺﾞｼｯｸM"/>
                <a:cs typeface="Times New Roman"/>
              </a:rPr>
              <a:t>  </a:t>
            </a:r>
            <a:endParaRPr lang="en-US" altLang="ja-JP" sz="2400" b="1" kern="100" dirty="0" smtClean="0">
              <a:solidFill>
                <a:prstClr val="black"/>
              </a:solidFill>
              <a:latin typeface="Cambria"/>
              <a:ea typeface="HGPｺﾞｼｯｸM"/>
              <a:cs typeface="Times New Roman"/>
            </a:endParaRPr>
          </a:p>
          <a:p>
            <a:pPr>
              <a:lnSpc>
                <a:spcPts val="1200"/>
              </a:lnSpc>
            </a:pPr>
            <a:r>
              <a:rPr lang="ja-JP" altLang="en-US" sz="2400" b="1" kern="100" dirty="0">
                <a:solidFill>
                  <a:prstClr val="black"/>
                </a:solidFill>
                <a:latin typeface="Cambria"/>
                <a:ea typeface="HGPｺﾞｼｯｸM"/>
                <a:cs typeface="Times New Roman"/>
              </a:rPr>
              <a:t>　</a:t>
            </a:r>
            <a:r>
              <a:rPr lang="en-US" altLang="ja-JP" sz="2400" b="1" kern="100" dirty="0" smtClean="0">
                <a:solidFill>
                  <a:prstClr val="black"/>
                </a:solidFill>
                <a:latin typeface="Cambria"/>
                <a:ea typeface="HGPｺﾞｼｯｸM"/>
                <a:cs typeface="Times New Roman"/>
              </a:rPr>
              <a:t>&lt;</a:t>
            </a:r>
            <a:r>
              <a:rPr lang="ja-JP" altLang="en-US" sz="2400" b="1" kern="100" dirty="0" smtClean="0">
                <a:solidFill>
                  <a:prstClr val="black"/>
                </a:solidFill>
                <a:latin typeface="Cambria"/>
                <a:ea typeface="HGPｺﾞｼｯｸM"/>
                <a:cs typeface="Times New Roman"/>
              </a:rPr>
              <a:t>平成</a:t>
            </a:r>
            <a:r>
              <a:rPr lang="ja-JP" altLang="en-US" sz="2400" b="1" kern="100" dirty="0">
                <a:solidFill>
                  <a:prstClr val="black"/>
                </a:solidFill>
                <a:latin typeface="Cambria"/>
                <a:ea typeface="HGPｺﾞｼｯｸM"/>
                <a:cs typeface="Times New Roman"/>
              </a:rPr>
              <a:t>２５</a:t>
            </a:r>
            <a:r>
              <a:rPr lang="ja-JP" altLang="en-US" sz="2400" b="1" kern="100" dirty="0" smtClean="0">
                <a:solidFill>
                  <a:prstClr val="black"/>
                </a:solidFill>
                <a:latin typeface="Cambria"/>
                <a:ea typeface="HGPｺﾞｼｯｸM"/>
                <a:cs typeface="Times New Roman"/>
              </a:rPr>
              <a:t>年</a:t>
            </a:r>
            <a:r>
              <a:rPr lang="en-US" altLang="ja-JP" sz="2400" b="1" kern="100" dirty="0" smtClean="0">
                <a:solidFill>
                  <a:prstClr val="black"/>
                </a:solidFill>
                <a:latin typeface="Cambria"/>
                <a:ea typeface="HGPｺﾞｼｯｸM"/>
                <a:cs typeface="Times New Roman"/>
              </a:rPr>
              <a:t>&gt;</a:t>
            </a:r>
            <a:endParaRPr lang="ja-JP" altLang="en-US" sz="2400" kern="100" dirty="0">
              <a:solidFill>
                <a:prstClr val="black"/>
              </a:solidFill>
              <a:latin typeface="Cambria"/>
              <a:ea typeface="HG明朝B"/>
              <a:cs typeface="Times New Roman"/>
            </a:endParaRPr>
          </a:p>
          <a:p>
            <a:pPr algn="just"/>
            <a:r>
              <a:rPr lang="en-US" sz="1100" b="1" kern="100" dirty="0">
                <a:solidFill>
                  <a:prstClr val="black"/>
                </a:solidFill>
                <a:latin typeface="HGPｺﾞｼｯｸM"/>
                <a:ea typeface="HG明朝B"/>
                <a:cs typeface="Times New Roman"/>
              </a:rPr>
              <a:t> </a:t>
            </a:r>
            <a:endParaRPr lang="ja-JP" altLang="en-US" sz="1050" kern="100" dirty="0">
              <a:solidFill>
                <a:prstClr val="black"/>
              </a:solidFill>
              <a:latin typeface="Cambria"/>
              <a:ea typeface="HG明朝B"/>
              <a:cs typeface="Times New Roman"/>
            </a:endParaRPr>
          </a:p>
        </p:txBody>
      </p:sp>
      <p:sp>
        <p:nvSpPr>
          <p:cNvPr id="16" name="テキスト ボックス 15"/>
          <p:cNvSpPr txBox="1"/>
          <p:nvPr/>
        </p:nvSpPr>
        <p:spPr>
          <a:xfrm>
            <a:off x="3537690" y="6374140"/>
            <a:ext cx="5414820" cy="369332"/>
          </a:xfrm>
          <a:prstGeom prst="rect">
            <a:avLst/>
          </a:prstGeom>
          <a:noFill/>
        </p:spPr>
        <p:txBody>
          <a:bodyPr wrap="square" rtlCol="0">
            <a:spAutoFit/>
          </a:bodyPr>
          <a:lstStyle/>
          <a:p>
            <a:r>
              <a:rPr lang="ja-JP" altLang="en-US" b="1" dirty="0" smtClean="0">
                <a:solidFill>
                  <a:prstClr val="black"/>
                </a:solidFill>
              </a:rPr>
              <a:t>　国土地理院「全国都道府県市区町村別面積調」より</a:t>
            </a:r>
            <a:endParaRPr lang="en-US" altLang="ja-JP" b="1" dirty="0" smtClean="0">
              <a:solidFill>
                <a:prstClr val="black"/>
              </a:solidFill>
            </a:endParaRPr>
          </a:p>
        </p:txBody>
      </p:sp>
      <p:grpSp>
        <p:nvGrpSpPr>
          <p:cNvPr id="10" name="グループ化 9"/>
          <p:cNvGrpSpPr/>
          <p:nvPr/>
        </p:nvGrpSpPr>
        <p:grpSpPr>
          <a:xfrm>
            <a:off x="755576" y="3329583"/>
            <a:ext cx="1073175" cy="1507741"/>
            <a:chOff x="1669323" y="2454871"/>
            <a:chExt cx="1322099" cy="2031544"/>
          </a:xfrm>
        </p:grpSpPr>
        <p:sp>
          <p:nvSpPr>
            <p:cNvPr id="17" name="正方形/長方形 16"/>
            <p:cNvSpPr/>
            <p:nvPr/>
          </p:nvSpPr>
          <p:spPr>
            <a:xfrm>
              <a:off x="1669323" y="2454871"/>
              <a:ext cx="1322099" cy="2031544"/>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b="1" dirty="0">
                <a:solidFill>
                  <a:prstClr val="white"/>
                </a:solidFill>
              </a:endParaRPr>
            </a:p>
          </p:txBody>
        </p:sp>
        <p:sp>
          <p:nvSpPr>
            <p:cNvPr id="18" name="テキスト ボックス 17"/>
            <p:cNvSpPr txBox="1"/>
            <p:nvPr/>
          </p:nvSpPr>
          <p:spPr>
            <a:xfrm>
              <a:off x="1839295" y="3039632"/>
              <a:ext cx="936105" cy="800220"/>
            </a:xfrm>
            <a:prstGeom prst="rect">
              <a:avLst/>
            </a:prstGeom>
            <a:solidFill>
              <a:schemeClr val="bg1"/>
            </a:solidFill>
            <a:ln>
              <a:solidFill>
                <a:schemeClr val="tx1"/>
              </a:solidFill>
            </a:ln>
          </p:spPr>
          <p:txBody>
            <a:bodyPr wrap="square" rtlCol="0">
              <a:spAutoFit/>
            </a:bodyPr>
            <a:lstStyle/>
            <a:p>
              <a:pPr algn="ctr"/>
              <a:r>
                <a:rPr lang="en-US" altLang="ja-JP" sz="3200" b="1" dirty="0" smtClean="0">
                  <a:solidFill>
                    <a:prstClr val="black"/>
                  </a:solidFill>
                </a:rPr>
                <a:t>B</a:t>
              </a:r>
              <a:endParaRPr lang="ja-JP" altLang="en-US" sz="3200" b="1" dirty="0">
                <a:solidFill>
                  <a:prstClr val="black"/>
                </a:solidFill>
              </a:endParaRPr>
            </a:p>
          </p:txBody>
        </p:sp>
      </p:grpSp>
      <p:sp>
        <p:nvSpPr>
          <p:cNvPr id="19"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a:solidFill>
                  <a:srgbClr val="002060"/>
                </a:solidFill>
                <a:latin typeface="HG丸ｺﾞｼｯｸM-PRO" panose="020F0600000000000000" pitchFamily="50" charset="-128"/>
                <a:ea typeface="HG丸ｺﾞｼｯｸM-PRO" panose="020F0600000000000000" pitchFamily="50" charset="-128"/>
              </a:rPr>
              <a:t>8</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73177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576" y="0"/>
            <a:ext cx="8229600" cy="1143000"/>
          </a:xfrm>
        </p:spPr>
        <p:txBody>
          <a:bodyPr/>
          <a:lstStyle/>
          <a:p>
            <a:r>
              <a:rPr lang="ja-JP" altLang="en-US" b="1" dirty="0">
                <a:solidFill>
                  <a:srgbClr val="002060"/>
                </a:solidFill>
                <a:latin typeface="HG丸ｺﾞｼｯｸM-PRO" pitchFamily="50" charset="-128"/>
                <a:ea typeface="HG丸ｺﾞｼｯｸM-PRO" pitchFamily="50" charset="-128"/>
              </a:rPr>
              <a:t>＜おおさか</a:t>
            </a:r>
            <a:r>
              <a:rPr lang="en-US" altLang="ja-JP" b="1" dirty="0">
                <a:solidFill>
                  <a:srgbClr val="002060"/>
                </a:solidFill>
                <a:latin typeface="HG丸ｺﾞｼｯｸM-PRO" pitchFamily="50" charset="-128"/>
                <a:ea typeface="HG丸ｺﾞｼｯｸM-PRO" pitchFamily="50" charset="-128"/>
              </a:rPr>
              <a:t>Quiz</a:t>
            </a:r>
            <a:r>
              <a:rPr lang="ja-JP" altLang="en-US" b="1" dirty="0">
                <a:solidFill>
                  <a:srgbClr val="002060"/>
                </a:solidFill>
                <a:latin typeface="HG丸ｺﾞｼｯｸM-PRO" pitchFamily="50" charset="-128"/>
                <a:ea typeface="HG丸ｺﾞｼｯｸM-PRO" pitchFamily="50" charset="-128"/>
              </a:rPr>
              <a:t>：</a:t>
            </a:r>
            <a:r>
              <a:rPr lang="ja-JP" altLang="en-US" b="1" dirty="0" smtClean="0">
                <a:solidFill>
                  <a:srgbClr val="002060"/>
                </a:solidFill>
                <a:latin typeface="HG丸ｺﾞｼｯｸM-PRO" pitchFamily="50" charset="-128"/>
                <a:ea typeface="HG丸ｺﾞｼｯｸM-PRO" pitchFamily="50" charset="-128"/>
              </a:rPr>
              <a:t>その</a:t>
            </a:r>
            <a:r>
              <a:rPr lang="ja-JP" altLang="en-US" sz="4800" b="1" dirty="0" smtClean="0">
                <a:solidFill>
                  <a:srgbClr val="002060"/>
                </a:solidFill>
                <a:latin typeface="HG丸ｺﾞｼｯｸM-PRO" pitchFamily="50" charset="-128"/>
                <a:ea typeface="HG丸ｺﾞｼｯｸM-PRO" pitchFamily="50" charset="-128"/>
              </a:rPr>
              <a:t>２</a:t>
            </a:r>
            <a:r>
              <a:rPr lang="ja-JP" altLang="en-US" b="1" dirty="0" smtClean="0">
                <a:solidFill>
                  <a:srgbClr val="002060"/>
                </a:solidFill>
                <a:latin typeface="HG丸ｺﾞｼｯｸM-PRO" pitchFamily="50" charset="-128"/>
                <a:ea typeface="HG丸ｺﾞｼｯｸM-PRO" pitchFamily="50" charset="-128"/>
              </a:rPr>
              <a:t>＞</a:t>
            </a:r>
            <a:r>
              <a:rPr lang="ja-JP" altLang="en-US" sz="2800" b="1" dirty="0" smtClean="0">
                <a:solidFill>
                  <a:srgbClr val="002060"/>
                </a:solidFill>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3" name="コンテンツ プレースホルダー 2"/>
          <p:cNvSpPr>
            <a:spLocks noGrp="1"/>
          </p:cNvSpPr>
          <p:nvPr>
            <p:ph idx="1"/>
          </p:nvPr>
        </p:nvSpPr>
        <p:spPr>
          <a:xfrm>
            <a:off x="467544" y="2132856"/>
            <a:ext cx="5328592" cy="1684783"/>
          </a:xfrm>
        </p:spPr>
        <p:txBody>
          <a:bodyPr>
            <a:normAutofit lnSpcReduction="10000"/>
          </a:bodyPr>
          <a:lstStyle/>
          <a:p>
            <a:pPr marL="0" indent="0">
              <a:buNone/>
            </a:pPr>
            <a:r>
              <a:rPr lang="en-US" altLang="ja-JP" b="1" dirty="0">
                <a:solidFill>
                  <a:srgbClr val="0070C0"/>
                </a:solidFill>
                <a:latin typeface="+mj-ea"/>
              </a:rPr>
              <a:t>Q</a:t>
            </a:r>
            <a:r>
              <a:rPr lang="ja-JP" altLang="en-US" b="1" dirty="0" err="1">
                <a:solidFill>
                  <a:srgbClr val="0070C0"/>
                </a:solidFill>
                <a:latin typeface="+mj-ea"/>
              </a:rPr>
              <a:t>．</a:t>
            </a:r>
            <a:r>
              <a:rPr lang="ja-JP" altLang="en-US" b="1" dirty="0">
                <a:solidFill>
                  <a:srgbClr val="0070C0"/>
                </a:solidFill>
              </a:rPr>
              <a:t>大阪府</a:t>
            </a:r>
            <a:r>
              <a:rPr lang="ja-JP" altLang="en-US" b="1" dirty="0" smtClean="0">
                <a:solidFill>
                  <a:srgbClr val="0070C0"/>
                </a:solidFill>
              </a:rPr>
              <a:t>の人口の多さは</a:t>
            </a:r>
            <a:r>
              <a:rPr lang="ja-JP" altLang="en-US" b="1" dirty="0">
                <a:solidFill>
                  <a:srgbClr val="0070C0"/>
                </a:solidFill>
              </a:rPr>
              <a:t>、</a:t>
            </a:r>
            <a:endParaRPr lang="en-US" altLang="ja-JP" b="1" dirty="0">
              <a:solidFill>
                <a:srgbClr val="0070C0"/>
              </a:solidFill>
            </a:endParaRPr>
          </a:p>
          <a:p>
            <a:pPr marL="0" indent="0">
              <a:buNone/>
            </a:pPr>
            <a:r>
              <a:rPr lang="ja-JP" altLang="en-US" b="1" dirty="0">
                <a:solidFill>
                  <a:srgbClr val="0070C0"/>
                </a:solidFill>
              </a:rPr>
              <a:t>　　全国</a:t>
            </a:r>
            <a:r>
              <a:rPr lang="en-US" altLang="ja-JP" b="1" dirty="0">
                <a:solidFill>
                  <a:srgbClr val="0070C0"/>
                </a:solidFill>
              </a:rPr>
              <a:t>47</a:t>
            </a:r>
            <a:r>
              <a:rPr lang="ja-JP" altLang="en-US" b="1" dirty="0" smtClean="0">
                <a:solidFill>
                  <a:srgbClr val="0070C0"/>
                </a:solidFill>
              </a:rPr>
              <a:t>都道府県のうち、</a:t>
            </a:r>
            <a:endParaRPr lang="en-US" altLang="ja-JP" b="1" dirty="0" smtClean="0">
              <a:solidFill>
                <a:srgbClr val="0070C0"/>
              </a:solidFill>
            </a:endParaRPr>
          </a:p>
          <a:p>
            <a:pPr marL="0" indent="0">
              <a:buNone/>
            </a:pPr>
            <a:r>
              <a:rPr lang="ja-JP" altLang="en-US" b="1" dirty="0">
                <a:solidFill>
                  <a:srgbClr val="0070C0"/>
                </a:solidFill>
              </a:rPr>
              <a:t>　</a:t>
            </a:r>
            <a:r>
              <a:rPr lang="ja-JP" altLang="en-US" b="1" dirty="0" smtClean="0">
                <a:solidFill>
                  <a:srgbClr val="0070C0"/>
                </a:solidFill>
              </a:rPr>
              <a:t>　第</a:t>
            </a:r>
            <a:r>
              <a:rPr lang="ja-JP" altLang="en-US" b="1" dirty="0">
                <a:solidFill>
                  <a:srgbClr val="0070C0"/>
                </a:solidFill>
              </a:rPr>
              <a:t>何位？</a:t>
            </a:r>
            <a:endParaRPr lang="en-US" altLang="ja-JP" b="1" dirty="0">
              <a:solidFill>
                <a:srgbClr val="0070C0"/>
              </a:solidFill>
            </a:endParaRPr>
          </a:p>
        </p:txBody>
      </p:sp>
      <p:sp>
        <p:nvSpPr>
          <p:cNvPr id="4" name="下矢印 3"/>
          <p:cNvSpPr/>
          <p:nvPr/>
        </p:nvSpPr>
        <p:spPr>
          <a:xfrm>
            <a:off x="1971937" y="4026552"/>
            <a:ext cx="792088" cy="540060"/>
          </a:xfrm>
          <a:prstGeom prst="downArrow">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p:cNvPicPr>
            <a:picLocks noChangeAspect="1" noChangeArrowheads="1"/>
          </p:cNvPicPr>
          <p:nvPr/>
        </p:nvPicPr>
        <p:blipFill>
          <a:blip r:embed="rId3">
            <a:clrChange>
              <a:clrFrom>
                <a:srgbClr val="EAF8C0"/>
              </a:clrFrom>
              <a:clrTo>
                <a:srgbClr val="EAF8C0">
                  <a:alpha val="0"/>
                </a:srgbClr>
              </a:clrTo>
            </a:clrChange>
            <a:extLst>
              <a:ext uri="{28A0092B-C50C-407E-A947-70E740481C1C}">
                <a14:useLocalDpi xmlns:a14="http://schemas.microsoft.com/office/drawing/2010/main" val="0"/>
              </a:ext>
            </a:extLst>
          </a:blip>
          <a:srcRect/>
          <a:stretch>
            <a:fillRect/>
          </a:stretch>
        </p:blipFill>
        <p:spPr bwMode="auto">
          <a:xfrm>
            <a:off x="6937631" y="44625"/>
            <a:ext cx="209012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雲形吹き出し 10"/>
          <p:cNvSpPr/>
          <p:nvPr/>
        </p:nvSpPr>
        <p:spPr>
          <a:xfrm>
            <a:off x="107505" y="908719"/>
            <a:ext cx="6552728" cy="1030795"/>
          </a:xfrm>
          <a:prstGeom prst="cloudCallout">
            <a:avLst>
              <a:gd name="adj1" fmla="val 62849"/>
              <a:gd name="adj2" fmla="val -16488"/>
            </a:avLst>
          </a:prstGeom>
          <a:solidFill>
            <a:schemeClr val="bg1"/>
          </a:solid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丸ｺﾞｼｯｸM-PRO" pitchFamily="50" charset="-128"/>
                <a:ea typeface="HG丸ｺﾞｼｯｸM-PRO" pitchFamily="50" charset="-128"/>
              </a:rPr>
              <a:t>クイズその２、キター！</a:t>
            </a:r>
            <a:endParaRPr kumimoji="1" lang="en-US" altLang="ja-JP" sz="2400" b="1" dirty="0" smtClean="0">
              <a:solidFill>
                <a:schemeClr val="tx1"/>
              </a:solidFill>
              <a:latin typeface="HG丸ｺﾞｼｯｸM-PRO" pitchFamily="50" charset="-128"/>
              <a:ea typeface="HG丸ｺﾞｼｯｸM-PRO" pitchFamily="50" charset="-128"/>
            </a:endParaRPr>
          </a:p>
        </p:txBody>
      </p:sp>
      <p:sp>
        <p:nvSpPr>
          <p:cNvPr id="7" name="サブタイトル 2"/>
          <p:cNvSpPr txBox="1">
            <a:spLocks/>
          </p:cNvSpPr>
          <p:nvPr/>
        </p:nvSpPr>
        <p:spPr>
          <a:xfrm>
            <a:off x="8892480" y="6583175"/>
            <a:ext cx="251520" cy="274825"/>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b="1" dirty="0" smtClean="0">
                <a:solidFill>
                  <a:srgbClr val="002060"/>
                </a:solidFill>
                <a:latin typeface="HG丸ｺﾞｼｯｸM-PRO" panose="020F0600000000000000" pitchFamily="50" charset="-128"/>
                <a:ea typeface="HG丸ｺﾞｼｯｸM-PRO" panose="020F0600000000000000" pitchFamily="50" charset="-128"/>
              </a:rPr>
              <a:t>9</a:t>
            </a:r>
            <a:endParaRPr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06941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1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Couture</Template>
  <TotalTime>0</TotalTime>
  <Words>9231</Words>
  <Application>Microsoft Office PowerPoint</Application>
  <PresentationFormat>画面に合わせる (4:3)</PresentationFormat>
  <Paragraphs>1481</Paragraphs>
  <Slides>30</Slides>
  <Notes>30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30</vt:i4>
      </vt:variant>
    </vt:vector>
  </HeadingPairs>
  <TitlesOfParts>
    <vt:vector size="46" baseType="lpstr">
      <vt:lpstr>HGPｺﾞｼｯｸE</vt:lpstr>
      <vt:lpstr>HGPｺﾞｼｯｸM</vt:lpstr>
      <vt:lpstr>HGP創英角ｺﾞｼｯｸUB</vt:lpstr>
      <vt:lpstr>HGS創英角ﾎﾟｯﾌﾟ体</vt:lpstr>
      <vt:lpstr>HG丸ｺﾞｼｯｸM-PRO</vt:lpstr>
      <vt:lpstr>HG明朝B</vt:lpstr>
      <vt:lpstr>ＭＳ Ｐゴシック</vt:lpstr>
      <vt:lpstr>ＭＳ ゴシック</vt:lpstr>
      <vt:lpstr>ＭＳ 明朝</vt:lpstr>
      <vt:lpstr>Arial</vt:lpstr>
      <vt:lpstr>Calibri</vt:lpstr>
      <vt:lpstr>Cambria</vt:lpstr>
      <vt:lpstr>Century</vt:lpstr>
      <vt:lpstr>Times New Roman</vt:lpstr>
      <vt:lpstr>Wingdings 2</vt:lpstr>
      <vt:lpstr>Office ​​テーマ</vt:lpstr>
      <vt:lpstr>統計に親しもう！</vt:lpstr>
      <vt:lpstr> 「統計」と聞いて、   何が思い浮かぶでしょう？</vt:lpstr>
      <vt:lpstr>PowerPoint プレゼンテーション</vt:lpstr>
      <vt:lpstr>PowerPoint プレゼンテーション</vt:lpstr>
      <vt:lpstr>PowerPoint プレゼンテーション</vt:lpstr>
      <vt:lpstr>＜おおさかQuiz：その１＞ </vt:lpstr>
      <vt:lpstr>PowerPoint プレゼンテーション</vt:lpstr>
      <vt:lpstr>＜おおさかQuiz：その１＞ </vt:lpstr>
      <vt:lpstr>＜おおさかQuiz：その２＞ </vt:lpstr>
      <vt:lpstr>PowerPoint プレゼンテーション</vt:lpstr>
      <vt:lpstr>＜おおさかQuiz：その２＞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大阪府内の 人口の分布</vt:lpstr>
      <vt:lpstr>このように・・・</vt:lpstr>
      <vt:lpstr>PowerPoint プレゼンテーション</vt:lpstr>
      <vt:lpstr>PowerPoint プレゼンテーション</vt:lpstr>
      <vt:lpstr>「粉もん」屋の店舗数が多い都道府県ベスト５</vt:lpstr>
      <vt:lpstr>人口10万人あたりの「粉もん」屋の 店舗数が多い都道府県ベスト５</vt:lpstr>
      <vt:lpstr>面積１㎢あたりの「粉もん」屋の 店舗数が多い都道府県ベスト５</vt:lpstr>
      <vt:lpstr>役割分担</vt:lpstr>
      <vt:lpstr>PowerPoint プレゼンテーション</vt:lpstr>
      <vt:lpstr>PowerPoint プレゼンテーション</vt:lpstr>
      <vt:lpstr>統計をいかすために</vt:lpstr>
      <vt:lpstr>統計に親しみましょう。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2020-12-22T01:42:47Z</dcterms:created>
  <dcterms:modified xsi:type="dcterms:W3CDTF">2020-12-22T01:42:53Z</dcterms:modified>
</cp:coreProperties>
</file>