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7" userDrawn="1">
          <p15:clr>
            <a:srgbClr val="A4A3A4"/>
          </p15:clr>
        </p15:guide>
        <p15:guide id="2" pos="62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7F6000"/>
    <a:srgbClr val="FFE699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00" autoAdjust="0"/>
    <p:restoredTop sz="99640" autoAdjust="0"/>
  </p:normalViewPr>
  <p:slideViewPr>
    <p:cSldViewPr>
      <p:cViewPr>
        <p:scale>
          <a:sx n="60" d="100"/>
          <a:sy n="60" d="100"/>
        </p:scale>
        <p:origin x="1350" y="78"/>
      </p:cViewPr>
      <p:guideLst>
        <p:guide orient="horz" pos="5247"/>
        <p:guide pos="6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9786" cy="496967"/>
          </a:xfrm>
          <a:prstGeom prst="rect">
            <a:avLst/>
          </a:prstGeom>
        </p:spPr>
        <p:txBody>
          <a:bodyPr vert="horz" lIns="95640" tIns="47820" rIns="95640" bIns="478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5"/>
            <a:ext cx="2949786" cy="496967"/>
          </a:xfrm>
          <a:prstGeom prst="rect">
            <a:avLst/>
          </a:prstGeom>
        </p:spPr>
        <p:txBody>
          <a:bodyPr vert="horz" lIns="95640" tIns="47820" rIns="95640" bIns="47820" rtlCol="0"/>
          <a:lstStyle>
            <a:lvl1pPr algn="r">
              <a:defRPr sz="1200"/>
            </a:lvl1pPr>
          </a:lstStyle>
          <a:p>
            <a:fld id="{DA5716A0-B5DA-418B-B81B-AF92FDF8047B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0" tIns="47820" rIns="95640" bIns="478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2" y="4721188"/>
            <a:ext cx="5445759" cy="4472702"/>
          </a:xfrm>
          <a:prstGeom prst="rect">
            <a:avLst/>
          </a:prstGeom>
        </p:spPr>
        <p:txBody>
          <a:bodyPr vert="horz" lIns="95640" tIns="47820" rIns="95640" bIns="478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0"/>
            <a:ext cx="2949786" cy="496967"/>
          </a:xfrm>
          <a:prstGeom prst="rect">
            <a:avLst/>
          </a:prstGeom>
        </p:spPr>
        <p:txBody>
          <a:bodyPr vert="horz" lIns="95640" tIns="47820" rIns="95640" bIns="478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50"/>
            <a:ext cx="2949786" cy="496967"/>
          </a:xfrm>
          <a:prstGeom prst="rect">
            <a:avLst/>
          </a:prstGeom>
        </p:spPr>
        <p:txBody>
          <a:bodyPr vert="horz" lIns="95640" tIns="47820" rIns="95640" bIns="47820" rtlCol="0" anchor="b"/>
          <a:lstStyle>
            <a:lvl1pPr algn="r">
              <a:defRPr sz="1200"/>
            </a:lvl1pPr>
          </a:lstStyle>
          <a:p>
            <a:fld id="{7154AD5B-4E08-44F9-A660-7B92ED9DC52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25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4AD5B-4E08-44F9-A660-7B92ED9DC52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608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2020/11/19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109468" y="555006"/>
            <a:ext cx="6224717" cy="1506991"/>
          </a:xfrm>
          <a:prstGeom prst="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000" tIns="288000" rIns="180000" bIns="72000" rtlCol="0" anchor="t" anchorCtr="0"/>
          <a:lstStyle/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ja-JP" altLang="en-US" sz="1050" spc="-70" dirty="0" smtClean="0">
                <a:solidFill>
                  <a:schemeClr val="tx1"/>
                </a:solidFill>
                <a:latin typeface="游ゴシック" panose="020B0400000000000000" pitchFamily="50" charset="-128"/>
              </a:rPr>
              <a:t>コロナ禍による様々な影響を踏まえ、</a:t>
            </a: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</a:rPr>
              <a:t>経済</a:t>
            </a:r>
            <a:r>
              <a:rPr lang="ja-JP" altLang="en-US" sz="1050" b="1" spc="-70" dirty="0">
                <a:solidFill>
                  <a:schemeClr val="tx1"/>
                </a:solidFill>
                <a:latin typeface="游ゴシック" panose="020B0400000000000000" pitchFamily="50" charset="-128"/>
              </a:rPr>
              <a:t>や府民生活へのダメージを最小限に抑えるために緊急的に取り組むべきもの、</a:t>
            </a:r>
            <a:r>
              <a:rPr lang="ja-JP" altLang="en-US" sz="1050" spc="-70" dirty="0">
                <a:solidFill>
                  <a:schemeClr val="tx1"/>
                </a:solidFill>
                <a:latin typeface="游ゴシック" panose="020B0400000000000000" pitchFamily="50" charset="-128"/>
              </a:rPr>
              <a:t>さらには、</a:t>
            </a:r>
            <a:r>
              <a:rPr lang="ja-JP" altLang="en-US" sz="1050" b="1" spc="-70" dirty="0">
                <a:solidFill>
                  <a:schemeClr val="tx1"/>
                </a:solidFill>
                <a:latin typeface="游ゴシック" panose="020B0400000000000000" pitchFamily="50" charset="-128"/>
              </a:rPr>
              <a:t>コロナ終息を</a:t>
            </a: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</a:rPr>
              <a:t>見据え</a:t>
            </a:r>
            <a:r>
              <a:rPr lang="ja-JP" altLang="en-US" sz="1050" b="1" spc="-70" dirty="0">
                <a:solidFill>
                  <a:schemeClr val="tx1"/>
                </a:solidFill>
                <a:latin typeface="游ゴシック" panose="020B0400000000000000" pitchFamily="50" charset="-128"/>
              </a:rPr>
              <a:t>、大阪の再生・成長に向けて取り組むべき方向性を明らかにする、新たな戦略を大阪府・大阪市において</a:t>
            </a: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</a:rPr>
              <a:t>策定。</a:t>
            </a:r>
            <a:endParaRPr lang="en-US" altLang="ja-JP" sz="1050" spc="-70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60000" lvl="1" indent="-171450">
              <a:buFont typeface="Wingdings" panose="05000000000000000000" pitchFamily="2" charset="2"/>
              <a:buChar char="Ø"/>
            </a:pP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この</a:t>
            </a:r>
            <a:r>
              <a:rPr lang="ja-JP" altLang="en-US" sz="1050" b="1" spc="-7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戦略により、大阪の再生を確たるものとし、さらなる成長につなげるとともに、その取組みの成果を、</a:t>
            </a:r>
            <a:r>
              <a:rPr lang="en-US" altLang="ja-JP" sz="1050" b="1" spc="-7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1050" b="1" spc="-7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年の大阪・関西万博の成功、ＳＤＧｓの達成へとつなげて</a:t>
            </a: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いく。</a:t>
            </a:r>
            <a:endParaRPr lang="en-US" altLang="ja-JP" sz="1050" b="1" spc="-7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60000" lvl="1" indent="-1714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そして、日本の成長をけん引する東西二極の一極として、府市一体のもと、世界</a:t>
            </a:r>
            <a:r>
              <a:rPr lang="ja-JP" altLang="en-US" sz="1050" b="1" spc="-7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に存在感を発揮する「副首都・大阪」を確立・発展させて</a:t>
            </a:r>
            <a:r>
              <a:rPr lang="ja-JP" altLang="en-US" sz="1050" b="1" spc="-7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いく。</a:t>
            </a:r>
            <a:endParaRPr lang="ja-JP" altLang="en-US" sz="1050" b="1" spc="-7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152754" y="6370526"/>
            <a:ext cx="6166936" cy="316012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正方形/長方形 202"/>
          <p:cNvSpPr/>
          <p:nvPr/>
        </p:nvSpPr>
        <p:spPr>
          <a:xfrm>
            <a:off x="132472" y="2556630"/>
            <a:ext cx="6167218" cy="3441053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0" y="-2358"/>
            <a:ext cx="12780000" cy="359670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1747838" algn="l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大阪</a:t>
            </a:r>
            <a:r>
              <a:rPr lang="ja-JP" altLang="en-US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の再生・成長に向けた新戦略（案）　</a:t>
            </a:r>
            <a:r>
              <a:rPr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〜</a:t>
            </a:r>
            <a:r>
              <a:rPr lang="ja-JP" altLang="en-US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ウィズコロナからポストコロナへ</a:t>
            </a:r>
            <a:r>
              <a:rPr lang="en-US" altLang="ja-JP" sz="2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itchFamily="50" charset="-128"/>
              </a:rPr>
              <a:t>〜</a:t>
            </a:r>
            <a:endParaRPr lang="ja-JP" altLang="en-US" sz="2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0996" y="492025"/>
            <a:ext cx="2243645" cy="252000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>
              <a:lnSpc>
                <a:spcPts val="156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．</a:t>
            </a: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戦略</a:t>
            </a: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の策定趣旨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109468" y="2400574"/>
            <a:ext cx="4256092" cy="263905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>
              <a:lnSpc>
                <a:spcPts val="156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２．新型</a:t>
            </a: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コロナの感染拡大の影響と新たな潮流（主なもの）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2927"/>
              </p:ext>
            </p:extLst>
          </p:nvPr>
        </p:nvGraphicFramePr>
        <p:xfrm>
          <a:off x="276667" y="3061561"/>
          <a:ext cx="5980117" cy="27984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8577">
                  <a:extLst>
                    <a:ext uri="{9D8B030D-6E8A-4147-A177-3AD203B41FA5}">
                      <a16:colId xmlns:a16="http://schemas.microsoft.com/office/drawing/2014/main" val="2827086765"/>
                    </a:ext>
                  </a:extLst>
                </a:gridCol>
                <a:gridCol w="2432576">
                  <a:extLst>
                    <a:ext uri="{9D8B030D-6E8A-4147-A177-3AD203B41FA5}">
                      <a16:colId xmlns:a16="http://schemas.microsoft.com/office/drawing/2014/main" val="971264587"/>
                    </a:ext>
                  </a:extLst>
                </a:gridCol>
                <a:gridCol w="2658964">
                  <a:extLst>
                    <a:ext uri="{9D8B030D-6E8A-4147-A177-3AD203B41FA5}">
                      <a16:colId xmlns:a16="http://schemas.microsoft.com/office/drawing/2014/main" val="364820297"/>
                    </a:ext>
                  </a:extLst>
                </a:gridCol>
              </a:tblGrid>
              <a:tr h="361093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主な影響</a:t>
                      </a:r>
                      <a:endParaRPr kumimoji="1" lang="ja-JP" altLang="en-US" sz="1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新たな潮流</a:t>
                      </a:r>
                      <a:endParaRPr kumimoji="1" lang="ja-JP" altLang="en-US" sz="10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140962"/>
                  </a:ext>
                </a:extLst>
              </a:tr>
              <a:tr h="94787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①経済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　（産業・雇用）</a:t>
                      </a:r>
                      <a:endParaRPr kumimoji="1" lang="ja-JP" altLang="en-US" sz="9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◇実質成長率の大幅な低下予測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7950" indent="-10795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インバウンド需要の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消失、宿泊、飲食業等を中心とした国内消費の減少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◇雇用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環境の悪化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など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◆ＥＣの拡大など消費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行動の変化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◆テレワークなど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働き方の変化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◆ポストコロナを見据えた成長産業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◆国際金融体制・市場の変化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など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966636"/>
                  </a:ext>
                </a:extLst>
              </a:tr>
              <a:tr h="94787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②社会</a:t>
                      </a:r>
                      <a:r>
                        <a:rPr kumimoji="1" lang="ja-JP" altLang="en-US" sz="900" dirty="0" smtClean="0"/>
                        <a:t>・くらし</a:t>
                      </a:r>
                      <a:endParaRPr kumimoji="1" lang="ja-JP" altLang="en-US" sz="9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◇所得の低下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社会的つながりの喪失や児童虐待、自殺者の増加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等の懸念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◇長期間の休校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　など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◆社会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全体のデジタル化の加速</a:t>
                      </a:r>
                      <a:endParaRPr kumimoji="1" lang="ja-JP" altLang="en-US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◆新しい生活スタイルや意識の変化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◆健康意識の高まり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◆国際的なグリーンリカバリーの議論　など</a:t>
                      </a:r>
                      <a:endParaRPr kumimoji="1" lang="ja-JP" altLang="en-US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654690"/>
                  </a:ext>
                </a:extLst>
              </a:tr>
              <a:tr h="541640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③東京一極</a:t>
                      </a:r>
                      <a:r>
                        <a:rPr kumimoji="1" lang="en-US" altLang="ja-JP" sz="900" dirty="0" smtClean="0"/>
                        <a:t/>
                      </a:r>
                      <a:br>
                        <a:rPr kumimoji="1" lang="en-US" altLang="ja-JP" sz="900" dirty="0" smtClean="0"/>
                      </a:br>
                      <a:r>
                        <a:rPr kumimoji="1" lang="ja-JP" altLang="en-US" sz="900" dirty="0" smtClean="0"/>
                        <a:t>　 集中リスク</a:t>
                      </a:r>
                      <a:endParaRPr kumimoji="1" lang="ja-JP" altLang="en-US" sz="9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◇東京一極集中のリスクが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顕在化</a:t>
                      </a:r>
                      <a:endParaRPr kumimoji="1" lang="ja-JP" altLang="en-US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◆東京一極集中リスクの是正議論の活発化</a:t>
                      </a:r>
                      <a:endParaRPr kumimoji="1" lang="en-US" altLang="ja-JP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  <a:p>
                      <a:pPr marL="108000" indent="-457200" algn="l" defTabSz="128016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◆東京から</a:t>
                      </a:r>
                      <a:r>
                        <a:rPr kumimoji="1" lang="ja-JP" altLang="en-US" sz="1000" b="1" kern="1200" spc="-10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人口流出</a:t>
                      </a:r>
                      <a:endParaRPr kumimoji="1" lang="ja-JP" altLang="en-US" sz="1000" b="1" kern="1200" spc="-10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747784"/>
                  </a:ext>
                </a:extLst>
              </a:tr>
            </a:tbl>
          </a:graphicData>
        </a:graphic>
      </p:graphicFrame>
      <p:sp>
        <p:nvSpPr>
          <p:cNvPr id="107" name="正方形/長方形 106"/>
          <p:cNvSpPr/>
          <p:nvPr/>
        </p:nvSpPr>
        <p:spPr>
          <a:xfrm>
            <a:off x="6460191" y="721664"/>
            <a:ext cx="6277313" cy="794214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>
            <a:off x="6448521" y="480120"/>
            <a:ext cx="2235967" cy="293086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>
              <a:lnSpc>
                <a:spcPts val="156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３．取組み</a:t>
            </a: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の方向性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120132" y="6183886"/>
            <a:ext cx="2235967" cy="293086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>
              <a:lnSpc>
                <a:spcPts val="156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４．戦略</a:t>
            </a:r>
            <a:r>
              <a:rPr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の目標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42613" y="9130540"/>
            <a:ext cx="508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・今後、パブリックコメント等を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経て、年内を目途に成案化する予定。</a:t>
            </a:r>
          </a:p>
          <a:p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・来年以降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、戦略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に基づき具体的</a:t>
            </a:r>
            <a:r>
              <a:rPr lang="ja-JP" altLang="en-US" sz="10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取組みを推進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</a:p>
        </p:txBody>
      </p:sp>
      <p:sp>
        <p:nvSpPr>
          <p:cNvPr id="50" name="角丸四角形 49"/>
          <p:cNvSpPr/>
          <p:nvPr/>
        </p:nvSpPr>
        <p:spPr>
          <a:xfrm>
            <a:off x="257159" y="6987625"/>
            <a:ext cx="1210888" cy="35255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実質成長率</a:t>
            </a:r>
            <a:endParaRPr kumimoji="1" lang="ja-JP" altLang="en-US" sz="105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V 字形矢印 50"/>
          <p:cNvSpPr/>
          <p:nvPr/>
        </p:nvSpPr>
        <p:spPr>
          <a:xfrm>
            <a:off x="1533052" y="7094549"/>
            <a:ext cx="144000" cy="216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673656" y="7068579"/>
            <a:ext cx="4396819" cy="2890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年度に府内総生産（実質）をコロナ前の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水準に戻す。</a:t>
            </a:r>
            <a:endParaRPr kumimoji="1" lang="en-US" altLang="ja-JP" sz="1050" b="1" u="sng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それを踏まえ年平均２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%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以上</a:t>
            </a:r>
            <a:endParaRPr kumimoji="1" lang="ja-JP" altLang="en-US" sz="105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61097" y="7510389"/>
            <a:ext cx="1210888" cy="35255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spc="-15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内外からの誘客</a:t>
            </a:r>
            <a:endParaRPr lang="ja-JP" altLang="en-US" sz="1050" b="1" spc="-15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673656" y="7528308"/>
            <a:ext cx="3828629" cy="39542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indent="-457200"/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・「大阪都市魅力創造戦略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」の策定をもって、設定</a:t>
            </a:r>
            <a:endParaRPr kumimoji="1" lang="en-US" altLang="ja-JP" sz="900" b="1" u="sng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46652" y="7995737"/>
            <a:ext cx="1210888" cy="404662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スタートアップ創出数</a:t>
            </a:r>
            <a:endParaRPr lang="en-US" altLang="ja-JP" sz="105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663149" y="8059384"/>
            <a:ext cx="3820753" cy="34023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300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社創出（うち大学発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100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社） 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2024</a:t>
            </a:r>
            <a:r>
              <a:rPr kumimoji="1"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年）</a:t>
            </a:r>
            <a:endParaRPr kumimoji="1" lang="ja-JP" altLang="en-US" sz="105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48242" y="8571801"/>
            <a:ext cx="1210888" cy="35255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雇用創出数</a:t>
            </a:r>
            <a:endParaRPr lang="ja-JP" altLang="en-US" sz="105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1673656" y="8605589"/>
            <a:ext cx="4660529" cy="27620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05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年度にコロナ前の水準に戻す。</a:t>
            </a:r>
            <a:r>
              <a:rPr lang="en-US" altLang="ja-JP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2022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ja-JP" altLang="en-US" sz="105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度</a:t>
            </a:r>
            <a:r>
              <a:rPr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以降、年平均２万人以上</a:t>
            </a:r>
            <a:endParaRPr lang="ja-JP" altLang="en-US" sz="1050" b="1" u="sng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46652" y="9065007"/>
            <a:ext cx="1210888" cy="3671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府内への転入</a:t>
            </a:r>
            <a:endParaRPr lang="en-US" altLang="ja-JP" sz="1050" b="1" dirty="0" smtClean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超過数</a:t>
            </a:r>
            <a:endParaRPr lang="ja-JP" altLang="en-US" sz="1050" b="1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666725" y="9143089"/>
            <a:ext cx="3704156" cy="31674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/>
            <a:r>
              <a:rPr lang="ja-JP" altLang="en-US" sz="1050" b="1" u="sng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・生産年齢人口の転入超過数　年１万人</a:t>
            </a:r>
            <a:r>
              <a:rPr lang="ja-JP" altLang="en-US" sz="1050" b="1" u="sng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以上</a:t>
            </a:r>
          </a:p>
        </p:txBody>
      </p:sp>
      <p:sp>
        <p:nvSpPr>
          <p:cNvPr id="63" name="V 字形矢印 62"/>
          <p:cNvSpPr/>
          <p:nvPr/>
        </p:nvSpPr>
        <p:spPr>
          <a:xfrm>
            <a:off x="1540927" y="7636786"/>
            <a:ext cx="144000" cy="216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V 字形矢印 63"/>
          <p:cNvSpPr/>
          <p:nvPr/>
        </p:nvSpPr>
        <p:spPr>
          <a:xfrm>
            <a:off x="1522545" y="8156951"/>
            <a:ext cx="144000" cy="216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V 字形矢印 64"/>
          <p:cNvSpPr/>
          <p:nvPr/>
        </p:nvSpPr>
        <p:spPr>
          <a:xfrm>
            <a:off x="1533239" y="8663812"/>
            <a:ext cx="144000" cy="216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7" name="V 字形矢印 66"/>
          <p:cNvSpPr/>
          <p:nvPr/>
        </p:nvSpPr>
        <p:spPr>
          <a:xfrm>
            <a:off x="1522729" y="9201484"/>
            <a:ext cx="144000" cy="216000"/>
          </a:xfrm>
          <a:prstGeom prst="notch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460191" y="8933522"/>
            <a:ext cx="6277313" cy="61816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6400800" y="8798650"/>
            <a:ext cx="2235967" cy="293086"/>
          </a:xfrm>
          <a:prstGeom prst="rect">
            <a:avLst/>
          </a:prstGeom>
          <a:solidFill>
            <a:schemeClr val="tx1"/>
          </a:solidFill>
          <a:ln w="254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 anchorCtr="0"/>
          <a:lstStyle/>
          <a:p>
            <a:pPr>
              <a:lnSpc>
                <a:spcPts val="156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５．今後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のスケジュール</a:t>
            </a:r>
            <a:endParaRPr kumimoji="1"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259440" y="6579154"/>
            <a:ext cx="5957604" cy="269520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大阪の再生・成長に向けて、目標となる指標を設定。目標年</a:t>
            </a:r>
            <a:r>
              <a:rPr lang="en-US" altLang="ja-JP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年（一部を除く）</a:t>
            </a:r>
            <a:endParaRPr lang="en-US" altLang="ja-JP" sz="10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2458" y="1488232"/>
            <a:ext cx="5938973" cy="3364258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922" y="4931268"/>
            <a:ext cx="6062500" cy="3685756"/>
          </a:xfrm>
          <a:prstGeom prst="rect">
            <a:avLst/>
          </a:prstGeom>
        </p:spPr>
      </p:pic>
      <p:sp>
        <p:nvSpPr>
          <p:cNvPr id="42" name="角丸四角形 41"/>
          <p:cNvSpPr/>
          <p:nvPr/>
        </p:nvSpPr>
        <p:spPr>
          <a:xfrm>
            <a:off x="6546262" y="860226"/>
            <a:ext cx="6105169" cy="555998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ウィズコロナでは、</a:t>
            </a:r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感染防止対策を講じつつ、経済の落ち込み、府民生活への影響を最小限に抑える。</a:t>
            </a:r>
          </a:p>
          <a:p>
            <a:pPr marL="84138" lvl="0" indent="-84138"/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〇大阪の再生・成長を図るため、ポストコロナに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向けて５つ</a:t>
            </a:r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の重点分野を中心とした経済成長面からの取組みに加え、くらし、安全・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安心</a:t>
            </a:r>
            <a:r>
              <a:rPr lang="ja-JP" altLang="en-US" sz="1000" b="1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取組みを推進。</a:t>
            </a:r>
            <a:endParaRPr lang="en-US" altLang="ja-JP" sz="10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210919" y="2717550"/>
            <a:ext cx="6006485" cy="301658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10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経済や社会・くらし、東京一極集中リスクの観点から、コロナがもたらした影響や新たな潮流を分析</a:t>
            </a:r>
            <a:endParaRPr lang="en-US" altLang="ja-JP" sz="10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081320" y="0"/>
            <a:ext cx="1570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概要版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endParaRPr kumimoji="1" lang="ja-JP" altLang="en-US" sz="2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2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0" ma:contentTypeDescription="新しいドキュメントを作成します。" ma:contentTypeScope="" ma:versionID="174dee72d1befc18225ce75789e52c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35F722-2C15-44F6-8944-A2092A1D1E92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4BDE7FD-CDAC-4CAE-BA1B-C46D900F5C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17C81-6F6D-4E70-8502-64647C57AE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9719</TotalTime>
  <Words>614</Words>
  <Application>Microsoft Office PowerPoint</Application>
  <PresentationFormat>A3 297x420 mm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大吾</dc:creator>
  <cp:lastModifiedBy>久才　知洋</cp:lastModifiedBy>
  <cp:revision>756</cp:revision>
  <cp:lastPrinted>2020-11-19T04:18:36Z</cp:lastPrinted>
  <dcterms:created xsi:type="dcterms:W3CDTF">2016-10-04T02:34:11Z</dcterms:created>
  <dcterms:modified xsi:type="dcterms:W3CDTF">2020-11-19T04:19:48Z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