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4"/>
  </p:sldMasterIdLst>
  <p:notesMasterIdLst>
    <p:notesMasterId r:id="rId13"/>
  </p:notesMasterIdLst>
  <p:sldIdLst>
    <p:sldId id="519" r:id="rId5"/>
    <p:sldId id="535" r:id="rId6"/>
    <p:sldId id="526" r:id="rId7"/>
    <p:sldId id="531" r:id="rId8"/>
    <p:sldId id="532" r:id="rId9"/>
    <p:sldId id="533" r:id="rId10"/>
    <p:sldId id="524" r:id="rId11"/>
    <p:sldId id="525" r:id="rId12"/>
  </p:sldIdLst>
  <p:sldSz cx="12192000" cy="6858000"/>
  <p:notesSz cx="6646863" cy="97774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末永　健" initials="末永　健"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595959"/>
    <a:srgbClr val="2E75B6"/>
    <a:srgbClr val="44546A"/>
    <a:srgbClr val="FC7878"/>
    <a:srgbClr val="FDA3A3"/>
    <a:srgbClr val="CC0000"/>
    <a:srgbClr val="FF6600"/>
    <a:srgbClr val="FFAEA0"/>
    <a:srgbClr val="FFAE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93" autoAdjust="0"/>
    <p:restoredTop sz="94061" autoAdjust="0"/>
  </p:normalViewPr>
  <p:slideViewPr>
    <p:cSldViewPr snapToGrid="0">
      <p:cViewPr varScale="1">
        <p:scale>
          <a:sx n="57" d="100"/>
          <a:sy n="57" d="100"/>
        </p:scale>
        <p:origin x="78" y="252"/>
      </p:cViewPr>
      <p:guideLst>
        <p:guide orient="horz" pos="2160"/>
        <p:guide pos="3840"/>
      </p:guideLst>
    </p:cSldViewPr>
  </p:slideViewPr>
  <p:notesTextViewPr>
    <p:cViewPr>
      <p:scale>
        <a:sx n="66" d="100"/>
        <a:sy n="66"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880307" cy="490569"/>
          </a:xfrm>
          <a:prstGeom prst="rect">
            <a:avLst/>
          </a:prstGeom>
        </p:spPr>
        <p:txBody>
          <a:bodyPr vert="horz" lIns="89660" tIns="44830" rIns="89660" bIns="44830"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019" y="1"/>
            <a:ext cx="2880307" cy="490569"/>
          </a:xfrm>
          <a:prstGeom prst="rect">
            <a:avLst/>
          </a:prstGeom>
        </p:spPr>
        <p:txBody>
          <a:bodyPr vert="horz" lIns="89660" tIns="44830" rIns="89660" bIns="44830" rtlCol="0"/>
          <a:lstStyle>
            <a:lvl1pPr algn="r">
              <a:defRPr sz="1200"/>
            </a:lvl1pPr>
          </a:lstStyle>
          <a:p>
            <a:fld id="{B5BB58FE-C50D-4FCC-9864-742372085D7B}" type="datetimeFigureOut">
              <a:rPr kumimoji="1" lang="ja-JP" altLang="en-US" smtClean="0"/>
              <a:t>2023/6/6</a:t>
            </a:fld>
            <a:endParaRPr kumimoji="1" lang="ja-JP" altLang="en-US"/>
          </a:p>
        </p:txBody>
      </p:sp>
      <p:sp>
        <p:nvSpPr>
          <p:cNvPr id="4" name="スライド イメージ プレースホルダー 3"/>
          <p:cNvSpPr>
            <a:spLocks noGrp="1" noRot="1" noChangeAspect="1"/>
          </p:cNvSpPr>
          <p:nvPr>
            <p:ph type="sldImg" idx="2"/>
          </p:nvPr>
        </p:nvSpPr>
        <p:spPr>
          <a:xfrm>
            <a:off x="390525" y="1222375"/>
            <a:ext cx="5865813" cy="3300413"/>
          </a:xfrm>
          <a:prstGeom prst="rect">
            <a:avLst/>
          </a:prstGeom>
          <a:noFill/>
          <a:ln w="12700">
            <a:solidFill>
              <a:prstClr val="black"/>
            </a:solidFill>
          </a:ln>
        </p:spPr>
        <p:txBody>
          <a:bodyPr vert="horz" lIns="89660" tIns="44830" rIns="89660" bIns="44830" rtlCol="0" anchor="ctr"/>
          <a:lstStyle/>
          <a:p>
            <a:endParaRPr lang="ja-JP" altLang="en-US"/>
          </a:p>
        </p:txBody>
      </p:sp>
      <p:sp>
        <p:nvSpPr>
          <p:cNvPr id="5" name="ノート プレースホルダー 4"/>
          <p:cNvSpPr>
            <a:spLocks noGrp="1"/>
          </p:cNvSpPr>
          <p:nvPr>
            <p:ph type="body" sz="quarter" idx="3"/>
          </p:nvPr>
        </p:nvSpPr>
        <p:spPr>
          <a:xfrm>
            <a:off x="664687" y="4705381"/>
            <a:ext cx="5317490" cy="3849856"/>
          </a:xfrm>
          <a:prstGeom prst="rect">
            <a:avLst/>
          </a:prstGeom>
        </p:spPr>
        <p:txBody>
          <a:bodyPr vert="horz" lIns="89660" tIns="44830" rIns="89660" bIns="4483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286846"/>
            <a:ext cx="2880307" cy="490568"/>
          </a:xfrm>
          <a:prstGeom prst="rect">
            <a:avLst/>
          </a:prstGeom>
        </p:spPr>
        <p:txBody>
          <a:bodyPr vert="horz" lIns="89660" tIns="44830" rIns="89660" bIns="4483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019" y="9286846"/>
            <a:ext cx="2880307" cy="490568"/>
          </a:xfrm>
          <a:prstGeom prst="rect">
            <a:avLst/>
          </a:prstGeom>
        </p:spPr>
        <p:txBody>
          <a:bodyPr vert="horz" lIns="89660" tIns="44830" rIns="89660" bIns="44830" rtlCol="0" anchor="b"/>
          <a:lstStyle>
            <a:lvl1pPr algn="r">
              <a:defRPr sz="1200"/>
            </a:lvl1pPr>
          </a:lstStyle>
          <a:p>
            <a:fld id="{1C31A743-B267-4F88-9F80-B852F463C00D}" type="slidenum">
              <a:rPr kumimoji="1" lang="ja-JP" altLang="en-US" smtClean="0"/>
              <a:t>‹#›</a:t>
            </a:fld>
            <a:endParaRPr kumimoji="1" lang="ja-JP" altLang="en-US"/>
          </a:p>
        </p:txBody>
      </p:sp>
    </p:spTree>
    <p:extLst>
      <p:ext uri="{BB962C8B-B14F-4D97-AF65-F5344CB8AC3E}">
        <p14:creationId xmlns:p14="http://schemas.microsoft.com/office/powerpoint/2010/main" val="274317484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1A743-B267-4F88-9F80-B852F463C00D}" type="slidenum">
              <a:rPr kumimoji="1" lang="ja-JP" altLang="en-US" smtClean="0"/>
              <a:t>0</a:t>
            </a:fld>
            <a:endParaRPr kumimoji="1" lang="ja-JP" altLang="en-US"/>
          </a:p>
        </p:txBody>
      </p:sp>
    </p:spTree>
    <p:extLst>
      <p:ext uri="{BB962C8B-B14F-4D97-AF65-F5344CB8AC3E}">
        <p14:creationId xmlns:p14="http://schemas.microsoft.com/office/powerpoint/2010/main" val="4142450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1A743-B267-4F88-9F80-B852F463C00D}" type="slidenum">
              <a:rPr kumimoji="1" lang="ja-JP" altLang="en-US" smtClean="0"/>
              <a:t>7</a:t>
            </a:fld>
            <a:endParaRPr kumimoji="1" lang="ja-JP" altLang="en-US"/>
          </a:p>
        </p:txBody>
      </p:sp>
    </p:spTree>
    <p:extLst>
      <p:ext uri="{BB962C8B-B14F-4D97-AF65-F5344CB8AC3E}">
        <p14:creationId xmlns:p14="http://schemas.microsoft.com/office/powerpoint/2010/main" val="1030084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44EFADB-3CEB-418C-A904-4A99933E2468}" type="datetime1">
              <a:rPr kumimoji="1" lang="ja-JP" altLang="en-US" smtClean="0"/>
              <a:t>2023/6/6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071536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F1275E3-4C93-4054-B235-E7EFB1502578}" type="datetime1">
              <a:rPr kumimoji="1" lang="ja-JP" altLang="en-US" smtClean="0"/>
              <a:t>2023/6/6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01514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7929DD6-8ACF-48AE-A059-2750C9928A29}" type="datetime1">
              <a:rPr kumimoji="1" lang="ja-JP" altLang="en-US" smtClean="0"/>
              <a:t>2023/6/6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195736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C5CBEF7-A3ED-46A4-A4AB-49DBB277F7E0}" type="datetime1">
              <a:rPr kumimoji="1" lang="ja-JP" altLang="en-US" smtClean="0"/>
              <a:t>2023/6/6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851414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2A35C1E-6092-4629-94A6-93883CF7517C}" type="datetime1">
              <a:rPr kumimoji="1" lang="ja-JP" altLang="en-US" smtClean="0"/>
              <a:t>2023/6/6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680046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186E435-FE75-4DD1-9EBE-C4710D65A332}" type="datetime1">
              <a:rPr kumimoji="1" lang="ja-JP" altLang="en-US" smtClean="0"/>
              <a:t>2023/6/6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1012959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27701DA-4E38-444F-8C18-2C0BF33B847C}" type="datetime1">
              <a:rPr kumimoji="1" lang="ja-JP" altLang="en-US" smtClean="0"/>
              <a:t>2023/6/6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077485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F5D35EF-BDCE-4496-AFEB-FBA214353044}" type="datetime1">
              <a:rPr kumimoji="1" lang="ja-JP" altLang="en-US" smtClean="0"/>
              <a:t>2023/6/6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2799540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22ADD59-753B-429D-A0C8-EE60B7E2D719}" type="datetime1">
              <a:rPr kumimoji="1" lang="ja-JP" altLang="en-US" smtClean="0"/>
              <a:t>2023/6/6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1953855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92E2A93-2584-420C-9B89-1DFC6B068984}" type="datetime1">
              <a:rPr kumimoji="1" lang="ja-JP" altLang="en-US" smtClean="0"/>
              <a:t>2023/6/6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2543485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0ED784-8E45-46CA-9E1D-ACD7B3EB707A}" type="datetime1">
              <a:rPr kumimoji="1" lang="ja-JP" altLang="en-US" smtClean="0"/>
              <a:t>2023/6/6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979928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814FFE-CD32-4842-AD9B-7AECBCF9F002}" type="datetime1">
              <a:rPr kumimoji="1" lang="ja-JP" altLang="en-US" smtClean="0"/>
              <a:t>2023/6/6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2194938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91606" y="1986437"/>
            <a:ext cx="10408787" cy="1635681"/>
          </a:xfrm>
        </p:spPr>
        <p:txBody>
          <a:bodyPr anchor="ctr">
            <a:normAutofit/>
          </a:bodyPr>
          <a:lstStyle/>
          <a:p>
            <a:r>
              <a:rPr lang="ja-JP" altLang="en-US" sz="5400" dirty="0">
                <a:latin typeface="UD デジタル 教科書体 NK-R" panose="02020400000000000000" pitchFamily="18" charset="-128"/>
                <a:ea typeface="UD デジタル 教科書体 NK-R" panose="02020400000000000000" pitchFamily="18" charset="-128"/>
              </a:rPr>
              <a:t>国際金融都市</a:t>
            </a:r>
            <a:r>
              <a:rPr lang="en-US" altLang="ja-JP" sz="5400" dirty="0">
                <a:latin typeface="UD デジタル 教科書体 NK-R" panose="02020400000000000000" pitchFamily="18" charset="-128"/>
                <a:ea typeface="UD デジタル 教科書体 NK-R" panose="02020400000000000000" pitchFamily="18" charset="-128"/>
              </a:rPr>
              <a:t>OSAKA</a:t>
            </a:r>
            <a:r>
              <a:rPr lang="ja-JP" altLang="ja-JP" sz="5400" dirty="0">
                <a:latin typeface="UD デジタル 教科書体 NK-R" panose="02020400000000000000" pitchFamily="18" charset="-128"/>
                <a:ea typeface="UD デジタル 教科書体 NK-R" panose="02020400000000000000" pitchFamily="18" charset="-128"/>
              </a:rPr>
              <a:t>戦略</a:t>
            </a:r>
            <a:r>
              <a:rPr lang="en-US" altLang="ja-JP" sz="5400" dirty="0">
                <a:latin typeface="UD デジタル 教科書体 NK-R" panose="02020400000000000000" pitchFamily="18" charset="-128"/>
                <a:ea typeface="UD デジタル 教科書体 NK-R" panose="02020400000000000000" pitchFamily="18" charset="-128"/>
              </a:rPr>
              <a:t/>
            </a:r>
            <a:br>
              <a:rPr lang="en-US" altLang="ja-JP" sz="5400" dirty="0">
                <a:latin typeface="UD デジタル 教科書体 NK-R" panose="02020400000000000000" pitchFamily="18" charset="-128"/>
                <a:ea typeface="UD デジタル 教科書体 NK-R" panose="02020400000000000000" pitchFamily="18" charset="-128"/>
              </a:rPr>
            </a:br>
            <a:r>
              <a:rPr lang="ja-JP" altLang="en-US" sz="5400" dirty="0">
                <a:latin typeface="UD デジタル 教科書体 NK-R" panose="02020400000000000000" pitchFamily="18" charset="-128"/>
                <a:ea typeface="UD デジタル 教科書体 NK-R" panose="02020400000000000000" pitchFamily="18" charset="-128"/>
              </a:rPr>
              <a:t>進捗状況等</a:t>
            </a:r>
            <a:r>
              <a:rPr lang="ja-JP" altLang="en-US" sz="5400" dirty="0" smtClean="0">
                <a:latin typeface="UD デジタル 教科書体 NK-R" panose="02020400000000000000" pitchFamily="18" charset="-128"/>
                <a:ea typeface="UD デジタル 教科書体 NK-R" panose="02020400000000000000" pitchFamily="18" charset="-128"/>
              </a:rPr>
              <a:t>概要（案）</a:t>
            </a:r>
            <a:endParaRPr kumimoji="1" lang="ja-JP" altLang="en-US" sz="5400" dirty="0">
              <a:latin typeface="UD デジタル 教科書体 NK-R" panose="02020400000000000000" pitchFamily="18" charset="-128"/>
              <a:ea typeface="UD デジタル 教科書体 NK-R" panose="02020400000000000000" pitchFamily="18" charset="-128"/>
            </a:endParaRPr>
          </a:p>
        </p:txBody>
      </p:sp>
      <p:cxnSp>
        <p:nvCxnSpPr>
          <p:cNvPr id="4" name="直線コネクタ 3"/>
          <p:cNvCxnSpPr>
            <a:cxnSpLocks/>
          </p:cNvCxnSpPr>
          <p:nvPr/>
        </p:nvCxnSpPr>
        <p:spPr>
          <a:xfrm>
            <a:off x="1238712" y="3622118"/>
            <a:ext cx="9510050" cy="0"/>
          </a:xfrm>
          <a:prstGeom prst="line">
            <a:avLst/>
          </a:prstGeom>
          <a:ln w="76200">
            <a:solidFill>
              <a:schemeClr val="accent1">
                <a:lumMod val="50000"/>
                <a:alpha val="49000"/>
              </a:schemeClr>
            </a:solidFill>
          </a:ln>
        </p:spPr>
        <p:style>
          <a:lnRef idx="1">
            <a:schemeClr val="accent1"/>
          </a:lnRef>
          <a:fillRef idx="0">
            <a:schemeClr val="accent1"/>
          </a:fillRef>
          <a:effectRef idx="0">
            <a:schemeClr val="accent1"/>
          </a:effectRef>
          <a:fontRef idx="minor">
            <a:schemeClr val="tx1"/>
          </a:fontRef>
        </p:style>
      </p:cxnSp>
      <p:sp>
        <p:nvSpPr>
          <p:cNvPr id="5" name="サブタイトル 4"/>
          <p:cNvSpPr>
            <a:spLocks noGrp="1"/>
          </p:cNvSpPr>
          <p:nvPr>
            <p:ph type="subTitle" idx="1"/>
          </p:nvPr>
        </p:nvSpPr>
        <p:spPr/>
        <p:txBody>
          <a:bodyPr>
            <a:normAutofit/>
          </a:bodyPr>
          <a:lstStyle/>
          <a:p>
            <a:endParaRPr lang="en-US" altLang="ja-JP" dirty="0">
              <a:latin typeface="UD デジタル 教科書体 NK-R" panose="02020400000000000000" pitchFamily="18" charset="-128"/>
              <a:ea typeface="UD デジタル 教科書体 NK-R" panose="02020400000000000000" pitchFamily="18" charset="-128"/>
            </a:endParaRPr>
          </a:p>
          <a:p>
            <a:r>
              <a:rPr lang="en-US" altLang="ja-JP" dirty="0">
                <a:latin typeface="UD デジタル 教科書体 NK-R" panose="02020400000000000000" pitchFamily="18" charset="-128"/>
                <a:ea typeface="UD デジタル 教科書体 NK-R" panose="02020400000000000000" pitchFamily="18" charset="-128"/>
              </a:rPr>
              <a:t>2023</a:t>
            </a:r>
            <a:r>
              <a:rPr lang="ja-JP" altLang="en-US" dirty="0">
                <a:latin typeface="UD デジタル 教科書体 NK-R" panose="02020400000000000000" pitchFamily="18" charset="-128"/>
                <a:ea typeface="UD デジタル 教科書体 NK-R" panose="02020400000000000000" pitchFamily="18" charset="-128"/>
              </a:rPr>
              <a:t>年</a:t>
            </a:r>
            <a:r>
              <a:rPr lang="en-US" altLang="ja-JP" dirty="0">
                <a:latin typeface="UD デジタル 教科書体 NK-R" panose="02020400000000000000" pitchFamily="18" charset="-128"/>
                <a:ea typeface="UD デジタル 教科書体 NK-R" panose="02020400000000000000" pitchFamily="18" charset="-128"/>
              </a:rPr>
              <a:t>4</a:t>
            </a:r>
            <a:r>
              <a:rPr lang="ja-JP" altLang="en-US" dirty="0">
                <a:latin typeface="UD デジタル 教科書体 NK-R" panose="02020400000000000000" pitchFamily="18" charset="-128"/>
                <a:ea typeface="UD デジタル 教科書体 NK-R" panose="02020400000000000000" pitchFamily="18" charset="-128"/>
              </a:rPr>
              <a:t>月</a:t>
            </a:r>
            <a:r>
              <a:rPr lang="en-US" altLang="ja-JP" dirty="0">
                <a:latin typeface="UD デジタル 教科書体 NK-R" panose="02020400000000000000" pitchFamily="18" charset="-128"/>
                <a:ea typeface="UD デジタル 教科書体 NK-R" panose="02020400000000000000" pitchFamily="18" charset="-128"/>
              </a:rPr>
              <a:t>24</a:t>
            </a:r>
            <a:r>
              <a:rPr lang="ja-JP" altLang="en-US" dirty="0">
                <a:latin typeface="UD デジタル 教科書体 NK-R" panose="02020400000000000000" pitchFamily="18" charset="-128"/>
                <a:ea typeface="UD デジタル 教科書体 NK-R" panose="02020400000000000000" pitchFamily="18" charset="-128"/>
              </a:rPr>
              <a:t>日</a:t>
            </a:r>
            <a:endParaRPr lang="ja-JP" altLang="en-US" dirty="0"/>
          </a:p>
          <a:p>
            <a:r>
              <a:rPr lang="ja-JP" altLang="en-US" dirty="0">
                <a:latin typeface="UD デジタル 教科書体 NK-R" panose="02020400000000000000" pitchFamily="18" charset="-128"/>
                <a:ea typeface="UD デジタル 教科書体 NK-R" panose="02020400000000000000" pitchFamily="18" charset="-128"/>
              </a:rPr>
              <a:t>国際金融都市</a:t>
            </a:r>
            <a:r>
              <a:rPr lang="en-US" altLang="ja-JP" dirty="0">
                <a:latin typeface="UD デジタル 教科書体 NK-R" panose="02020400000000000000" pitchFamily="18" charset="-128"/>
                <a:ea typeface="UD デジタル 教科書体 NK-R" panose="02020400000000000000" pitchFamily="18" charset="-128"/>
              </a:rPr>
              <a:t>OSAKA </a:t>
            </a:r>
            <a:r>
              <a:rPr lang="ja-JP" altLang="en-US" dirty="0">
                <a:latin typeface="UD デジタル 教科書体 NK-R" panose="02020400000000000000" pitchFamily="18" charset="-128"/>
                <a:ea typeface="UD デジタル 教科書体 NK-R" panose="02020400000000000000" pitchFamily="18" charset="-128"/>
              </a:rPr>
              <a:t>推進委員会 総会</a:t>
            </a:r>
            <a:endParaRPr lang="en-US" altLang="ja-JP" dirty="0">
              <a:latin typeface="UD デジタル 教科書体 NK-R" panose="02020400000000000000" pitchFamily="18" charset="-128"/>
              <a:ea typeface="UD デジタル 教科書体 NK-R" panose="02020400000000000000" pitchFamily="18" charset="-128"/>
            </a:endParaRPr>
          </a:p>
        </p:txBody>
      </p:sp>
      <p:sp>
        <p:nvSpPr>
          <p:cNvPr id="7" name="テキスト ボックス 6"/>
          <p:cNvSpPr txBox="1"/>
          <p:nvPr/>
        </p:nvSpPr>
        <p:spPr>
          <a:xfrm>
            <a:off x="11074431" y="176505"/>
            <a:ext cx="877163" cy="369332"/>
          </a:xfrm>
          <a:prstGeom prst="rect">
            <a:avLst/>
          </a:prstGeom>
          <a:noFill/>
          <a:ln>
            <a:solidFill>
              <a:schemeClr val="tx1"/>
            </a:solidFill>
          </a:ln>
        </p:spPr>
        <p:txBody>
          <a:bodyPr wrap="none" rtlCol="0">
            <a:spAutoFit/>
          </a:bodyPr>
          <a:lstStyle/>
          <a:p>
            <a:r>
              <a:rPr kumimoji="1" lang="ja-JP" altLang="en-US" b="1" dirty="0" smtClean="0"/>
              <a:t>資料３</a:t>
            </a:r>
            <a:endParaRPr kumimoji="1" lang="ja-JP" altLang="en-US" b="1" dirty="0"/>
          </a:p>
        </p:txBody>
      </p:sp>
    </p:spTree>
    <p:extLst>
      <p:ext uri="{BB962C8B-B14F-4D97-AF65-F5344CB8AC3E}">
        <p14:creationId xmlns:p14="http://schemas.microsoft.com/office/powerpoint/2010/main" val="3680007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グループ化 12"/>
          <p:cNvGrpSpPr/>
          <p:nvPr/>
        </p:nvGrpSpPr>
        <p:grpSpPr>
          <a:xfrm>
            <a:off x="102147" y="515316"/>
            <a:ext cx="11940478" cy="6084128"/>
            <a:chOff x="167048" y="490382"/>
            <a:chExt cx="9497851" cy="6084128"/>
          </a:xfrm>
        </p:grpSpPr>
        <p:sp>
          <p:nvSpPr>
            <p:cNvPr id="7" name="正方形/長方形 6"/>
            <p:cNvSpPr/>
            <p:nvPr/>
          </p:nvSpPr>
          <p:spPr>
            <a:xfrm>
              <a:off x="2704296" y="507071"/>
              <a:ext cx="6960602" cy="769441"/>
            </a:xfrm>
            <a:prstGeom prst="rect">
              <a:avLst/>
            </a:prstGeom>
            <a:solidFill>
              <a:schemeClr val="accent1">
                <a:lumMod val="20000"/>
                <a:lumOff val="80000"/>
              </a:schemeClr>
            </a:solidFill>
          </p:spPr>
          <p:txBody>
            <a:bodyPr wrap="square">
              <a:spAutoFit/>
            </a:bodyPr>
            <a:lstStyle/>
            <a:p>
              <a:pPr marL="144000" indent="-457200"/>
              <a:r>
                <a:rPr lang="ja-JP" altLang="en-US" sz="1100" dirty="0">
                  <a:latin typeface="UD デジタル 教科書体 NK-R" panose="02020400000000000000" pitchFamily="18" charset="-128"/>
                  <a:ea typeface="UD デジタル 教科書体 NK-R" panose="02020400000000000000" pitchFamily="18" charset="-128"/>
                </a:rPr>
                <a:t>対応するアクションプラン：</a:t>
              </a:r>
              <a:endParaRPr lang="en-US" altLang="ja-JP" sz="1100" dirty="0">
                <a:latin typeface="UD デジタル 教科書体 NK-R" panose="02020400000000000000" pitchFamily="18" charset="-128"/>
                <a:ea typeface="UD デジタル 教科書体 NK-R" panose="02020400000000000000" pitchFamily="18" charset="-128"/>
              </a:endParaRPr>
            </a:p>
            <a:p>
              <a:pPr marL="144000" indent="-457200"/>
              <a:r>
                <a:rPr lang="ja-JP" altLang="en-US" sz="1100" dirty="0">
                  <a:latin typeface="UD デジタル 教科書体 NK-R" panose="02020400000000000000" pitchFamily="18" charset="-128"/>
                  <a:ea typeface="UD デジタル 教科書体 NK-R" panose="02020400000000000000" pitchFamily="18" charset="-128"/>
                </a:rPr>
                <a:t>「金融をテコに発展するグローバル都市」</a:t>
              </a:r>
              <a:r>
                <a:rPr lang="en-US" altLang="ja-JP" sz="1100" dirty="0">
                  <a:latin typeface="UD デジタル 教科書体 NK-R" panose="02020400000000000000" pitchFamily="18" charset="-128"/>
                  <a:ea typeface="UD デジタル 教科書体 NK-R" panose="02020400000000000000" pitchFamily="18" charset="-128"/>
                </a:rPr>
                <a:t>	</a:t>
              </a:r>
              <a:r>
                <a:rPr lang="ja-JP" altLang="en-US" sz="1100" dirty="0">
                  <a:latin typeface="UD デジタル 教科書体 NK-R" panose="02020400000000000000" pitchFamily="18" charset="-128"/>
                  <a:ea typeface="UD デジタル 教科書体 NK-R" panose="02020400000000000000" pitchFamily="18" charset="-128"/>
                </a:rPr>
                <a:t>（２）①「金融系企業・フィンテック企業誘致に向けた取組み」</a:t>
              </a:r>
              <a:endParaRPr lang="en-US" altLang="ja-JP" sz="1100" dirty="0">
                <a:latin typeface="UD デジタル 教科書体 NK-R" panose="02020400000000000000" pitchFamily="18" charset="-128"/>
                <a:ea typeface="UD デジタル 教科書体 NK-R" panose="02020400000000000000" pitchFamily="18" charset="-128"/>
              </a:endParaRPr>
            </a:p>
            <a:p>
              <a:pPr marL="144000" indent="-457200"/>
              <a:r>
                <a:rPr lang="ja-JP" altLang="en-US" sz="1100" dirty="0">
                  <a:latin typeface="UD デジタル 教科書体 NK-R" panose="02020400000000000000" pitchFamily="18" charset="-128"/>
                  <a:ea typeface="UD デジタル 教科書体 NK-R" panose="02020400000000000000" pitchFamily="18" charset="-128"/>
                </a:rPr>
                <a:t>「共通の取組み」</a:t>
              </a:r>
              <a:r>
                <a:rPr lang="en-US" altLang="ja-JP" sz="1100" dirty="0">
                  <a:latin typeface="UD デジタル 教科書体 NK-R" panose="02020400000000000000" pitchFamily="18" charset="-128"/>
                  <a:ea typeface="UD デジタル 教科書体 NK-R" panose="02020400000000000000" pitchFamily="18" charset="-128"/>
                </a:rPr>
                <a:t>		</a:t>
              </a:r>
              <a:r>
                <a:rPr lang="ja-JP" altLang="en-US" sz="1100" dirty="0">
                  <a:latin typeface="UD デジタル 教科書体 NK-R" panose="02020400000000000000" pitchFamily="18" charset="-128"/>
                  <a:ea typeface="UD デジタル 教科書体 NK-R" panose="02020400000000000000" pitchFamily="18" charset="-128"/>
                </a:rPr>
                <a:t>（</a:t>
              </a:r>
              <a:r>
                <a:rPr lang="en-US" altLang="ja-JP" sz="1100" dirty="0">
                  <a:latin typeface="UD デジタル 教科書体 NK-R" panose="02020400000000000000" pitchFamily="18" charset="-128"/>
                  <a:ea typeface="UD デジタル 教科書体 NK-R" panose="02020400000000000000" pitchFamily="18" charset="-128"/>
                </a:rPr>
                <a:t>1</a:t>
              </a:r>
              <a:r>
                <a:rPr lang="ja-JP" altLang="en-US" sz="1100" dirty="0">
                  <a:latin typeface="UD デジタル 教科書体 NK-R" panose="02020400000000000000" pitchFamily="18" charset="-128"/>
                  <a:ea typeface="UD デジタル 教科書体 NK-R" panose="02020400000000000000" pitchFamily="18" charset="-128"/>
                </a:rPr>
                <a:t>）②「多言語対応ホームページ等による情報発信や英語対応ワンストップ窓口の設置」</a:t>
              </a:r>
              <a:endParaRPr lang="en-US" altLang="ja-JP" sz="1100" dirty="0">
                <a:latin typeface="UD デジタル 教科書体 NK-R" panose="02020400000000000000" pitchFamily="18" charset="-128"/>
                <a:ea typeface="UD デジタル 教科書体 NK-R" panose="02020400000000000000" pitchFamily="18" charset="-128"/>
              </a:endParaRPr>
            </a:p>
            <a:p>
              <a:pPr marL="144000" indent="-457200"/>
              <a:r>
                <a:rPr lang="en-US" altLang="ja-JP" sz="1100" dirty="0">
                  <a:latin typeface="UD デジタル 教科書体 NK-R" panose="02020400000000000000" pitchFamily="18" charset="-128"/>
                  <a:ea typeface="UD デジタル 教科書体 NK-R" panose="02020400000000000000" pitchFamily="18" charset="-128"/>
                </a:rPr>
                <a:t>				</a:t>
              </a:r>
              <a:r>
                <a:rPr lang="ja-JP" altLang="en-US" sz="1100" dirty="0">
                  <a:latin typeface="UD デジタル 教科書体 NK-R" panose="02020400000000000000" pitchFamily="18" charset="-128"/>
                  <a:ea typeface="UD デジタル 教科書体 NK-R" panose="02020400000000000000" pitchFamily="18" charset="-128"/>
                </a:rPr>
                <a:t>（３）①「在外公館・政府関係機関・自治体事務所や民間ネットワークなどを活用した</a:t>
              </a:r>
              <a:r>
                <a:rPr lang="en-US" altLang="ja-JP" sz="1100" dirty="0">
                  <a:latin typeface="UD デジタル 教科書体 NK-R" panose="02020400000000000000" pitchFamily="18" charset="-128"/>
                  <a:ea typeface="UD デジタル 教科書体 NK-R" panose="02020400000000000000" pitchFamily="18" charset="-128"/>
                </a:rPr>
                <a:t>PR</a:t>
              </a:r>
              <a:r>
                <a:rPr lang="ja-JP" altLang="en-US" sz="1100" dirty="0">
                  <a:latin typeface="UD デジタル 教科書体 NK-R" panose="02020400000000000000" pitchFamily="18" charset="-128"/>
                  <a:ea typeface="UD デジタル 教科書体 NK-R" panose="02020400000000000000" pitchFamily="18" charset="-128"/>
                </a:rPr>
                <a:t>活動」</a:t>
              </a:r>
              <a:endParaRPr lang="en-US" altLang="ja-JP" sz="1100" b="1" dirty="0">
                <a:latin typeface="UD デジタル 教科書体 NK-R" panose="02020400000000000000" pitchFamily="18" charset="-128"/>
                <a:ea typeface="UD デジタル 教科書体 NK-R" panose="02020400000000000000" pitchFamily="18" charset="-128"/>
              </a:endParaRPr>
            </a:p>
          </p:txBody>
        </p:sp>
        <p:sp>
          <p:nvSpPr>
            <p:cNvPr id="14" name="正方形/長方形 13"/>
            <p:cNvSpPr/>
            <p:nvPr/>
          </p:nvSpPr>
          <p:spPr>
            <a:xfrm>
              <a:off x="167048" y="490382"/>
              <a:ext cx="9497851" cy="60841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12"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4" name="テキスト ボックス 3"/>
          <p:cNvSpPr txBox="1"/>
          <p:nvPr/>
        </p:nvSpPr>
        <p:spPr>
          <a:xfrm>
            <a:off x="0" y="-1"/>
            <a:ext cx="12192000" cy="369332"/>
          </a:xfrm>
          <a:prstGeom prst="rect">
            <a:avLst/>
          </a:prstGeom>
          <a:solidFill>
            <a:schemeClr val="accent1">
              <a:lumMod val="50000"/>
            </a:schemeClr>
          </a:solidFill>
        </p:spPr>
        <p:txBody>
          <a:bodyPr wrap="square" rtlCol="0">
            <a:spAutoFit/>
          </a:bodyPr>
          <a:lstStyle/>
          <a:p>
            <a:pPr algn="ctr"/>
            <a:r>
              <a:rPr lang="ja-JP" altLang="en-US" b="1" dirty="0">
                <a:solidFill>
                  <a:schemeClr val="bg1"/>
                </a:solidFill>
                <a:latin typeface="UD デジタル 教科書体 NK-R" panose="02020400000000000000" pitchFamily="18" charset="-128"/>
                <a:ea typeface="UD デジタル 教科書体 NK-R" panose="02020400000000000000" pitchFamily="18" charset="-128"/>
              </a:rPr>
              <a:t>①</a:t>
            </a:r>
            <a:r>
              <a:rPr lang="en-US" altLang="ja-JP" b="1" dirty="0">
                <a:solidFill>
                  <a:schemeClr val="bg1"/>
                </a:solidFill>
                <a:latin typeface="UD デジタル 教科書体 NK-R" panose="02020400000000000000" pitchFamily="18" charset="-128"/>
                <a:ea typeface="UD デジタル 教科書体 NK-R" panose="02020400000000000000" pitchFamily="18" charset="-128"/>
              </a:rPr>
              <a:t>2022</a:t>
            </a:r>
            <a:r>
              <a:rPr lang="ja-JP" altLang="en-US" b="1" dirty="0">
                <a:solidFill>
                  <a:schemeClr val="bg1"/>
                </a:solidFill>
                <a:latin typeface="UD デジタル 教科書体 NK-R" panose="02020400000000000000" pitchFamily="18" charset="-128"/>
                <a:ea typeface="UD デジタル 教科書体 NK-R" panose="02020400000000000000" pitchFamily="18" charset="-128"/>
              </a:rPr>
              <a:t>年度の主な進捗</a:t>
            </a:r>
            <a:endParaRPr kumimoji="1" lang="ja-JP" altLang="en-US" b="1" dirty="0">
              <a:solidFill>
                <a:schemeClr val="bg1"/>
              </a:solidFill>
              <a:latin typeface="UD デジタル 教科書体 NK-R" panose="02020400000000000000" pitchFamily="18" charset="-128"/>
              <a:ea typeface="UD デジタル 教科書体 NK-R" panose="02020400000000000000" pitchFamily="18" charset="-128"/>
            </a:endParaRPr>
          </a:p>
        </p:txBody>
      </p:sp>
      <p:grpSp>
        <p:nvGrpSpPr>
          <p:cNvPr id="5" name="グループ化 4"/>
          <p:cNvGrpSpPr/>
          <p:nvPr/>
        </p:nvGrpSpPr>
        <p:grpSpPr>
          <a:xfrm>
            <a:off x="9949598" y="3199760"/>
            <a:ext cx="2211197" cy="1591333"/>
            <a:chOff x="9349128" y="3011720"/>
            <a:chExt cx="2687783" cy="1906480"/>
          </a:xfrm>
        </p:grpSpPr>
        <p:pic>
          <p:nvPicPr>
            <p:cNvPr id="10" name="図 9"/>
            <p:cNvPicPr>
              <a:picLocks noChangeAspect="1"/>
            </p:cNvPicPr>
            <p:nvPr/>
          </p:nvPicPr>
          <p:blipFill rotWithShape="1">
            <a:blip r:embed="rId2"/>
            <a:srcRect l="17515" r="23339" b="18698"/>
            <a:stretch/>
          </p:blipFill>
          <p:spPr>
            <a:xfrm>
              <a:off x="9689910" y="3011720"/>
              <a:ext cx="2006221" cy="1437446"/>
            </a:xfrm>
            <a:prstGeom prst="rect">
              <a:avLst/>
            </a:prstGeom>
          </p:spPr>
        </p:pic>
        <p:sp>
          <p:nvSpPr>
            <p:cNvPr id="18" name="正方形/長方形 17"/>
            <p:cNvSpPr/>
            <p:nvPr/>
          </p:nvSpPr>
          <p:spPr>
            <a:xfrm>
              <a:off x="9349128" y="4365107"/>
              <a:ext cx="2687783" cy="553093"/>
            </a:xfrm>
            <a:prstGeom prst="rect">
              <a:avLst/>
            </a:prstGeom>
          </p:spPr>
          <p:txBody>
            <a:bodyPr wrap="square">
              <a:spAutoFit/>
            </a:bodyPr>
            <a:lstStyle/>
            <a:p>
              <a:pPr marL="144000" indent="-457200" algn="ctr"/>
              <a:r>
                <a:rPr lang="ja-JP" altLang="en-US" sz="1200" dirty="0">
                  <a:latin typeface="UD デジタル 教科書体 NK-R" panose="02020400000000000000" pitchFamily="18" charset="-128"/>
                  <a:ea typeface="UD デジタル 教科書体 NK-R" panose="02020400000000000000" pitchFamily="18" charset="-128"/>
                </a:rPr>
                <a:t>シンガポール・フィンテック・</a:t>
              </a:r>
              <a:endParaRPr lang="en-US" altLang="ja-JP" sz="1200" dirty="0">
                <a:latin typeface="UD デジタル 教科書体 NK-R" panose="02020400000000000000" pitchFamily="18" charset="-128"/>
                <a:ea typeface="UD デジタル 教科書体 NK-R" panose="02020400000000000000" pitchFamily="18" charset="-128"/>
              </a:endParaRPr>
            </a:p>
            <a:p>
              <a:pPr marL="144000" indent="-457200" algn="ctr"/>
              <a:r>
                <a:rPr lang="ja-JP" altLang="en-US" sz="1200" dirty="0">
                  <a:latin typeface="UD デジタル 教科書体 NK-R" panose="02020400000000000000" pitchFamily="18" charset="-128"/>
                  <a:ea typeface="UD デジタル 教科書体 NK-R" panose="02020400000000000000" pitchFamily="18" charset="-128"/>
                </a:rPr>
                <a:t>フェスティバル</a:t>
              </a:r>
              <a:endParaRPr lang="en-US" altLang="ja-JP" sz="1200" dirty="0">
                <a:latin typeface="UD デジタル 教科書体 NK-R" panose="02020400000000000000" pitchFamily="18" charset="-128"/>
                <a:ea typeface="UD デジタル 教科書体 NK-R" panose="02020400000000000000" pitchFamily="18" charset="-128"/>
              </a:endParaRPr>
            </a:p>
          </p:txBody>
        </p:sp>
      </p:grpSp>
      <p:grpSp>
        <p:nvGrpSpPr>
          <p:cNvPr id="25" name="グループ化 24"/>
          <p:cNvGrpSpPr/>
          <p:nvPr/>
        </p:nvGrpSpPr>
        <p:grpSpPr>
          <a:xfrm>
            <a:off x="9939143" y="1568034"/>
            <a:ext cx="2238906" cy="1399361"/>
            <a:chOff x="9569282" y="555864"/>
            <a:chExt cx="2687783" cy="1766114"/>
          </a:xfrm>
        </p:grpSpPr>
        <p:sp>
          <p:nvSpPr>
            <p:cNvPr id="15" name="正方形/長方形 14"/>
            <p:cNvSpPr/>
            <p:nvPr/>
          </p:nvSpPr>
          <p:spPr>
            <a:xfrm>
              <a:off x="9569282" y="1972381"/>
              <a:ext cx="2687783" cy="349597"/>
            </a:xfrm>
            <a:prstGeom prst="rect">
              <a:avLst/>
            </a:prstGeom>
          </p:spPr>
          <p:txBody>
            <a:bodyPr wrap="square">
              <a:spAutoFit/>
            </a:bodyPr>
            <a:lstStyle/>
            <a:p>
              <a:pPr marL="144000" indent="-457200" algn="ctr"/>
              <a:r>
                <a:rPr lang="ja-JP" altLang="en-US" sz="1200" dirty="0">
                  <a:latin typeface="UD デジタル 教科書体 NK-R" panose="02020400000000000000" pitchFamily="18" charset="-128"/>
                  <a:ea typeface="UD デジタル 教科書体 NK-R" panose="02020400000000000000" pitchFamily="18" charset="-128"/>
                </a:rPr>
                <a:t>英国トッププロモーション</a:t>
              </a:r>
              <a:endParaRPr lang="en-US" altLang="ja-JP" sz="1200" dirty="0">
                <a:latin typeface="UD デジタル 教科書体 NK-R" panose="02020400000000000000" pitchFamily="18" charset="-128"/>
                <a:ea typeface="UD デジタル 教科書体 NK-R" panose="02020400000000000000" pitchFamily="18" charset="-128"/>
              </a:endParaRPr>
            </a:p>
          </p:txBody>
        </p:sp>
        <p:pic>
          <p:nvPicPr>
            <p:cNvPr id="2" name="図 1"/>
            <p:cNvPicPr>
              <a:picLocks noChangeAspect="1"/>
            </p:cNvPicPr>
            <p:nvPr/>
          </p:nvPicPr>
          <p:blipFill rotWithShape="1">
            <a:blip r:embed="rId3"/>
            <a:srcRect l="4940" t="27899" r="3108" b="17854"/>
            <a:stretch/>
          </p:blipFill>
          <p:spPr>
            <a:xfrm>
              <a:off x="10032245" y="555864"/>
              <a:ext cx="1761858" cy="1385888"/>
            </a:xfrm>
            <a:prstGeom prst="rect">
              <a:avLst/>
            </a:prstGeom>
            <a:ln>
              <a:solidFill>
                <a:schemeClr val="tx1"/>
              </a:solidFill>
            </a:ln>
          </p:spPr>
        </p:pic>
      </p:grpSp>
      <p:sp>
        <p:nvSpPr>
          <p:cNvPr id="19" name="正方形/長方形 18"/>
          <p:cNvSpPr/>
          <p:nvPr/>
        </p:nvSpPr>
        <p:spPr>
          <a:xfrm>
            <a:off x="102147" y="515316"/>
            <a:ext cx="3189770" cy="374550"/>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bg1"/>
                </a:solidFill>
                <a:latin typeface="UD デジタル 教科書体 NK-R" panose="02020400000000000000" pitchFamily="18" charset="-128"/>
                <a:ea typeface="UD デジタル 教科書体 NK-R" panose="02020400000000000000" pitchFamily="18" charset="-128"/>
              </a:rPr>
              <a:t>金融系外国企業等の誘致</a:t>
            </a:r>
            <a:endParaRPr kumimoji="1" lang="ja-JP" altLang="en-US" sz="1600"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16" name="正方形/長方形 15"/>
          <p:cNvSpPr/>
          <p:nvPr/>
        </p:nvSpPr>
        <p:spPr>
          <a:xfrm>
            <a:off x="392905" y="1414313"/>
            <a:ext cx="9931883" cy="4985980"/>
          </a:xfrm>
          <a:prstGeom prst="rect">
            <a:avLst/>
          </a:prstGeom>
        </p:spPr>
        <p:txBody>
          <a:bodyPr wrap="square">
            <a:spAutoFit/>
          </a:bodyPr>
          <a:lstStyle/>
          <a:p>
            <a:pPr marL="146050" indent="-457200">
              <a:spcAft>
                <a:spcPts val="0"/>
              </a:spcAft>
            </a:pPr>
            <a:r>
              <a:rPr kumimoji="1" lang="ja-JP" sz="1400" b="1" u="sng"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a:t>
            </a:r>
            <a:r>
              <a:rPr kumimoji="1" lang="en-US" sz="1400" b="1" u="sng" kern="1200" dirty="0">
                <a:solidFill>
                  <a:srgbClr val="000000"/>
                </a:solidFill>
                <a:effectLst/>
                <a:latin typeface="UD デジタル 教科書体 NK-R" panose="02020400000000000000" pitchFamily="18" charset="-128"/>
                <a:ea typeface="ＭＳ Ｐゴシック" panose="020B0600070205080204" pitchFamily="50" charset="-128"/>
                <a:cs typeface="Times New Roman" panose="02020603050405020304" pitchFamily="18" charset="0"/>
              </a:rPr>
              <a:t>1</a:t>
            </a:r>
            <a:r>
              <a:rPr kumimoji="1" lang="ja-JP" sz="1400" b="1" u="sng"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）個別ターゲットへの戦略的なアプローチ</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146050" indent="-457200">
              <a:spcAft>
                <a:spcPts val="0"/>
              </a:spcAft>
            </a:pPr>
            <a:r>
              <a:rPr kumimoji="1" lang="en-US" sz="1400" kern="1200" dirty="0">
                <a:solidFill>
                  <a:srgbClr val="000000"/>
                </a:solidFill>
                <a:effectLst/>
                <a:latin typeface="UD デジタル 教科書体 NK-R" panose="02020400000000000000" pitchFamily="18" charset="-128"/>
                <a:ea typeface="ＭＳ Ｐゴシック" panose="020B0600070205080204" pitchFamily="50" charset="-128"/>
                <a:cs typeface="Times New Roman" panose="02020603050405020304" pitchFamily="18" charset="0"/>
              </a:rPr>
              <a:t> </a:t>
            </a:r>
            <a:r>
              <a:rPr kumimoji="1" lang="ja-JP" sz="1400"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a:t>
            </a:r>
            <a:r>
              <a:rPr kumimoji="1" lang="ja-JP" sz="1400" kern="1200" dirty="0">
                <a:solidFill>
                  <a:srgbClr val="000000"/>
                </a:solidFill>
                <a:effectLst/>
                <a:highlight>
                  <a:srgbClr val="C0C0C0"/>
                </a:highlight>
                <a:latin typeface="ＭＳ Ｐゴシック" panose="020B0600070205080204" pitchFamily="50" charset="-128"/>
                <a:ea typeface="UD デジタル 教科書体 NK-R" panose="02020400000000000000" pitchFamily="18" charset="-128"/>
                <a:cs typeface="Times New Roman" panose="02020603050405020304" pitchFamily="18" charset="0"/>
              </a:rPr>
              <a:t>知事による英国トッププロモーション</a:t>
            </a:r>
            <a:r>
              <a:rPr kumimoji="1" lang="ja-JP" sz="1400"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（府市）（</a:t>
            </a:r>
            <a:r>
              <a:rPr kumimoji="1" lang="en-US" sz="1400" kern="1200" dirty="0">
                <a:solidFill>
                  <a:srgbClr val="000000"/>
                </a:solidFill>
                <a:effectLst/>
                <a:latin typeface="UD デジタル 教科書体 NK-R" panose="02020400000000000000" pitchFamily="18" charset="-128"/>
                <a:ea typeface="ＭＳ Ｐゴシック" panose="020B0600070205080204" pitchFamily="50" charset="-128"/>
                <a:cs typeface="Times New Roman" panose="02020603050405020304" pitchFamily="18" charset="0"/>
              </a:rPr>
              <a:t>2022</a:t>
            </a:r>
            <a:r>
              <a:rPr kumimoji="1" lang="ja-JP" sz="1400"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年</a:t>
            </a:r>
            <a:r>
              <a:rPr kumimoji="1" lang="en-US" sz="1400" kern="1200" dirty="0">
                <a:solidFill>
                  <a:srgbClr val="000000"/>
                </a:solidFill>
                <a:effectLst/>
                <a:latin typeface="UD デジタル 教科書体 NK-R" panose="02020400000000000000" pitchFamily="18" charset="-128"/>
                <a:ea typeface="ＭＳ Ｐゴシック" panose="020B0600070205080204" pitchFamily="50" charset="-128"/>
                <a:cs typeface="Times New Roman" panose="02020603050405020304" pitchFamily="18" charset="0"/>
              </a:rPr>
              <a:t>12</a:t>
            </a:r>
            <a:r>
              <a:rPr kumimoji="1" lang="ja-JP" sz="1400"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月）</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146050" indent="-457200">
              <a:spcAft>
                <a:spcPts val="0"/>
              </a:spcAft>
            </a:pPr>
            <a:r>
              <a:rPr kumimoji="1" lang="en-US" sz="1100" kern="1200" dirty="0">
                <a:solidFill>
                  <a:srgbClr val="000000"/>
                </a:solidFill>
                <a:effectLst/>
                <a:latin typeface="UD デジタル 教科書体 NK-R" panose="02020400000000000000" pitchFamily="18" charset="-128"/>
                <a:ea typeface="ＭＳ Ｐゴシック" panose="020B0600070205080204" pitchFamily="50" charset="-128"/>
                <a:cs typeface="Times New Roman" panose="02020603050405020304" pitchFamily="18" charset="0"/>
              </a:rPr>
              <a:t>     </a:t>
            </a:r>
            <a:r>
              <a:rPr kumimoji="1" lang="ja-JP" sz="1400"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・ブルームバーグ社主催のグローバル・レギュラトリー・フォーラムに登壇</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146050" indent="-457200">
              <a:spcAft>
                <a:spcPts val="0"/>
              </a:spcAft>
            </a:pPr>
            <a:r>
              <a:rPr kumimoji="1" lang="en-US" sz="1400" kern="1200" dirty="0">
                <a:solidFill>
                  <a:srgbClr val="000000"/>
                </a:solidFill>
                <a:effectLst/>
                <a:latin typeface="UD デジタル 教科書体 NK-R" panose="02020400000000000000" pitchFamily="18" charset="-128"/>
                <a:ea typeface="ＭＳ Ｐゴシック" panose="020B0600070205080204" pitchFamily="50" charset="-128"/>
                <a:cs typeface="Times New Roman" panose="02020603050405020304" pitchFamily="18" charset="0"/>
              </a:rPr>
              <a:t>    </a:t>
            </a:r>
            <a:r>
              <a:rPr kumimoji="1" lang="ja-JP" sz="1400"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・英国のフィンテックスタートアップ等との面談（</a:t>
            </a:r>
            <a:r>
              <a:rPr kumimoji="1" lang="ja-JP" sz="1400" u="sng"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約</a:t>
            </a:r>
            <a:r>
              <a:rPr kumimoji="1" lang="en-US" sz="1400" u="sng" kern="1200" dirty="0">
                <a:solidFill>
                  <a:srgbClr val="000000"/>
                </a:solidFill>
                <a:effectLst/>
                <a:latin typeface="UD デジタル 教科書体 NK-R" panose="02020400000000000000" pitchFamily="18" charset="-128"/>
                <a:ea typeface="ＭＳ Ｐゴシック" panose="020B0600070205080204" pitchFamily="50" charset="-128"/>
                <a:cs typeface="Times New Roman" panose="02020603050405020304" pitchFamily="18" charset="0"/>
              </a:rPr>
              <a:t>20</a:t>
            </a:r>
            <a:r>
              <a:rPr kumimoji="1" lang="ja-JP" sz="1400" u="sng"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団体</a:t>
            </a:r>
            <a:r>
              <a:rPr kumimoji="1" lang="ja-JP" sz="1400"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と面談）</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146050" indent="-457200">
              <a:spcAft>
                <a:spcPts val="0"/>
              </a:spcAft>
            </a:pPr>
            <a:r>
              <a:rPr kumimoji="1" lang="en-US" sz="1400" kern="1200" dirty="0">
                <a:solidFill>
                  <a:srgbClr val="000000"/>
                </a:solidFill>
                <a:effectLst/>
                <a:latin typeface="UD デジタル 教科書体 NK-R" panose="02020400000000000000" pitchFamily="18" charset="-128"/>
                <a:ea typeface="ＭＳ Ｐゴシック" panose="020B0600070205080204" pitchFamily="50" charset="-128"/>
                <a:cs typeface="Times New Roman" panose="02020603050405020304" pitchFamily="18" charset="0"/>
              </a:rPr>
              <a:t>    </a:t>
            </a:r>
            <a:r>
              <a:rPr kumimoji="1" lang="ja-JP" sz="1400"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・英国経営者協会との意見交換</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146050" indent="-457200">
              <a:spcAft>
                <a:spcPts val="0"/>
              </a:spcAft>
            </a:pPr>
            <a:r>
              <a:rPr kumimoji="1" lang="en-US" sz="1400" kern="1200" dirty="0">
                <a:solidFill>
                  <a:srgbClr val="000000"/>
                </a:solidFill>
                <a:effectLst/>
                <a:latin typeface="UD デジタル 教科書体 NK-R" panose="02020400000000000000" pitchFamily="18" charset="-128"/>
                <a:ea typeface="ＭＳ Ｐゴシック" panose="020B0600070205080204" pitchFamily="50" charset="-128"/>
                <a:cs typeface="Times New Roman" panose="02020603050405020304" pitchFamily="18" charset="0"/>
              </a:rPr>
              <a:t>    </a:t>
            </a:r>
            <a:r>
              <a:rPr kumimoji="1" lang="ja-JP" sz="1400"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・マンチェスター市長等との面談</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146050" indent="-457200">
              <a:spcAft>
                <a:spcPts val="0"/>
              </a:spcAft>
            </a:pPr>
            <a:r>
              <a:rPr kumimoji="1" lang="en-US" sz="1400" kern="1200" dirty="0">
                <a:solidFill>
                  <a:srgbClr val="000000"/>
                </a:solidFill>
                <a:effectLst/>
                <a:latin typeface="UD デジタル 教科書体 NK-R" panose="02020400000000000000" pitchFamily="18" charset="-128"/>
                <a:ea typeface="ＭＳ Ｐゴシック" panose="020B0600070205080204" pitchFamily="50" charset="-128"/>
                <a:cs typeface="Times New Roman" panose="02020603050405020304" pitchFamily="18" charset="0"/>
              </a:rPr>
              <a:t> </a:t>
            </a:r>
            <a:r>
              <a:rPr kumimoji="1" lang="ja-JP" sz="1400"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○関西経済連合会会長によるシンガポール関係者との意見交換（経済界）（</a:t>
            </a:r>
            <a:r>
              <a:rPr kumimoji="1" lang="en-US" sz="1400" kern="1200" dirty="0">
                <a:solidFill>
                  <a:srgbClr val="000000"/>
                </a:solidFill>
                <a:effectLst/>
                <a:latin typeface="UD デジタル 教科書体 NK-R" panose="02020400000000000000" pitchFamily="18" charset="-128"/>
                <a:ea typeface="ＭＳ Ｐゴシック" panose="020B0600070205080204" pitchFamily="50" charset="-128"/>
                <a:cs typeface="Times New Roman" panose="02020603050405020304" pitchFamily="18" charset="0"/>
              </a:rPr>
              <a:t>2023</a:t>
            </a:r>
            <a:r>
              <a:rPr kumimoji="1" lang="ja-JP" sz="1400"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年</a:t>
            </a:r>
            <a:r>
              <a:rPr kumimoji="1" lang="en-US" sz="1400" kern="1200" dirty="0">
                <a:solidFill>
                  <a:srgbClr val="000000"/>
                </a:solidFill>
                <a:effectLst/>
                <a:latin typeface="UD デジタル 教科書体 NK-R" panose="02020400000000000000" pitchFamily="18" charset="-128"/>
                <a:ea typeface="ＭＳ Ｐゴシック" panose="020B0600070205080204" pitchFamily="50" charset="-128"/>
                <a:cs typeface="Times New Roman" panose="02020603050405020304" pitchFamily="18" charset="0"/>
              </a:rPr>
              <a:t>3</a:t>
            </a:r>
            <a:r>
              <a:rPr kumimoji="1" lang="ja-JP" sz="1400"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月</a:t>
            </a:r>
            <a:r>
              <a:rPr kumimoji="1" lang="ja-JP" sz="1400" kern="1200" dirty="0" smtClean="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a:t>
            </a:r>
            <a:endParaRPr kumimoji="1" lang="en-US" altLang="ja-JP" sz="1400" kern="1200" dirty="0" smtClean="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endParaRPr>
          </a:p>
          <a:p>
            <a:pPr marL="146050" indent="-457200">
              <a:spcAft>
                <a:spcPts val="0"/>
              </a:spcAft>
            </a:pP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146050" indent="-457200">
              <a:spcAft>
                <a:spcPts val="0"/>
              </a:spcAft>
            </a:pPr>
            <a:r>
              <a:rPr kumimoji="1" lang="ja-JP" sz="1400" b="1" u="sng"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a:t>
            </a:r>
            <a:r>
              <a:rPr kumimoji="1" lang="en-US" sz="1400" b="1" u="sng" kern="1200" dirty="0">
                <a:solidFill>
                  <a:srgbClr val="000000"/>
                </a:solidFill>
                <a:effectLst/>
                <a:latin typeface="UD デジタル 教科書体 NK-R" panose="02020400000000000000" pitchFamily="18" charset="-128"/>
                <a:ea typeface="ＭＳ Ｐゴシック" panose="020B0600070205080204" pitchFamily="50" charset="-128"/>
                <a:cs typeface="Times New Roman" panose="02020603050405020304" pitchFamily="18" charset="0"/>
              </a:rPr>
              <a:t>2</a:t>
            </a:r>
            <a:r>
              <a:rPr kumimoji="1" lang="ja-JP" sz="1400" b="1" u="sng"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）金融系外国企業等の誘致活動</a:t>
            </a:r>
            <a:r>
              <a:rPr kumimoji="1" lang="ja-JP" sz="1400" b="1"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　</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146050" indent="-457200">
              <a:spcAft>
                <a:spcPts val="0"/>
              </a:spcAft>
            </a:pPr>
            <a:r>
              <a:rPr kumimoji="1" lang="en-US" sz="1400" kern="1200" dirty="0">
                <a:solidFill>
                  <a:srgbClr val="000000"/>
                </a:solidFill>
                <a:effectLst/>
                <a:latin typeface="UD デジタル 教科書体 NK-R" panose="02020400000000000000" pitchFamily="18" charset="-128"/>
                <a:ea typeface="ＭＳ Ｐゴシック" panose="020B0600070205080204" pitchFamily="50" charset="-128"/>
                <a:cs typeface="Times New Roman" panose="02020603050405020304" pitchFamily="18" charset="0"/>
              </a:rPr>
              <a:t> </a:t>
            </a:r>
            <a:r>
              <a:rPr kumimoji="1" lang="ja-JP" sz="1400"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a:t>
            </a:r>
            <a:r>
              <a:rPr kumimoji="1" lang="ja-JP" sz="1400" kern="1200" dirty="0">
                <a:solidFill>
                  <a:srgbClr val="000000"/>
                </a:solidFill>
                <a:effectLst/>
                <a:highlight>
                  <a:srgbClr val="C0C0C0"/>
                </a:highlight>
                <a:latin typeface="ＭＳ Ｐゴシック" panose="020B0600070205080204" pitchFamily="50" charset="-128"/>
                <a:ea typeface="UD デジタル 教科書体 NK-R" panose="02020400000000000000" pitchFamily="18" charset="-128"/>
                <a:cs typeface="Times New Roman" panose="02020603050405020304" pitchFamily="18" charset="0"/>
              </a:rPr>
              <a:t>金融系外国企業等誘致事業</a:t>
            </a:r>
            <a:r>
              <a:rPr kumimoji="1" lang="ja-JP" sz="1400"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（府市） （資産運用業、フィンテック企業</a:t>
            </a:r>
            <a:r>
              <a:rPr kumimoji="1" lang="ja-JP" sz="1400" u="sng"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約３万社</a:t>
            </a:r>
            <a:r>
              <a:rPr kumimoji="1" lang="ja-JP" sz="1400"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へ大阪の投資魅力を</a:t>
            </a:r>
            <a:r>
              <a:rPr kumimoji="1" lang="en-US" sz="1400" kern="1200" dirty="0">
                <a:solidFill>
                  <a:srgbClr val="000000"/>
                </a:solidFill>
                <a:effectLst/>
                <a:latin typeface="UD デジタル 教科書体 NK-R" panose="02020400000000000000" pitchFamily="18" charset="-128"/>
                <a:ea typeface="ＭＳ Ｐゴシック" panose="020B0600070205080204" pitchFamily="50" charset="-128"/>
                <a:cs typeface="Times New Roman" panose="02020603050405020304" pitchFamily="18" charset="0"/>
              </a:rPr>
              <a:t>PR</a:t>
            </a:r>
            <a:r>
              <a:rPr kumimoji="1" lang="ja-JP" sz="1400"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し、</a:t>
            </a:r>
            <a:r>
              <a:rPr kumimoji="1" lang="ja-JP" sz="1400" u="sng"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約</a:t>
            </a:r>
            <a:r>
              <a:rPr kumimoji="1" lang="en-US" sz="1400" u="sng" kern="1200" dirty="0">
                <a:solidFill>
                  <a:srgbClr val="000000"/>
                </a:solidFill>
                <a:effectLst/>
                <a:latin typeface="UD デジタル 教科書体 NK-R" panose="02020400000000000000" pitchFamily="18" charset="-128"/>
                <a:ea typeface="ＭＳ Ｐゴシック" panose="020B0600070205080204" pitchFamily="50" charset="-128"/>
                <a:cs typeface="Times New Roman" panose="02020603050405020304" pitchFamily="18" charset="0"/>
              </a:rPr>
              <a:t>90</a:t>
            </a:r>
            <a:r>
              <a:rPr kumimoji="1" lang="ja-JP" sz="1400" u="sng"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社</a:t>
            </a:r>
            <a:r>
              <a:rPr kumimoji="1" lang="ja-JP" sz="1400"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が面談を希望）</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146050" indent="-457200">
              <a:spcAft>
                <a:spcPts val="0"/>
              </a:spcAft>
            </a:pPr>
            <a:r>
              <a:rPr kumimoji="1" lang="en-US" sz="1400" b="1" kern="1200" dirty="0">
                <a:solidFill>
                  <a:srgbClr val="000000"/>
                </a:solidFill>
                <a:effectLst/>
                <a:latin typeface="UD デジタル 教科書体 NK-R" panose="02020400000000000000" pitchFamily="18" charset="-128"/>
                <a:ea typeface="ＭＳ Ｐゴシック" panose="020B0600070205080204" pitchFamily="50" charset="-128"/>
                <a:cs typeface="Times New Roman" panose="02020603050405020304" pitchFamily="18" charset="0"/>
              </a:rPr>
              <a:t> </a:t>
            </a:r>
            <a:r>
              <a:rPr kumimoji="1" lang="ja-JP" sz="1400"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a:t>
            </a:r>
            <a:r>
              <a:rPr kumimoji="1" lang="ja-JP" sz="1400" kern="1200" dirty="0">
                <a:solidFill>
                  <a:srgbClr val="000000"/>
                </a:solidFill>
                <a:effectLst/>
                <a:highlight>
                  <a:srgbClr val="C0C0C0"/>
                </a:highlight>
                <a:latin typeface="ＭＳ Ｐゴシック" panose="020B0600070205080204" pitchFamily="50" charset="-128"/>
                <a:ea typeface="UD デジタル 教科書体 NK-R" panose="02020400000000000000" pitchFamily="18" charset="-128"/>
                <a:cs typeface="Times New Roman" panose="02020603050405020304" pitchFamily="18" charset="0"/>
              </a:rPr>
              <a:t>国際金融ワンストップサポートセンター大阪での相談対応</a:t>
            </a:r>
            <a:r>
              <a:rPr kumimoji="1" lang="ja-JP" sz="1400"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（府市） （</a:t>
            </a:r>
            <a:r>
              <a:rPr kumimoji="1" lang="en-US" sz="1400" kern="1200" dirty="0">
                <a:solidFill>
                  <a:srgbClr val="000000"/>
                </a:solidFill>
                <a:effectLst/>
                <a:latin typeface="UD デジタル 教科書体 NK-R" panose="02020400000000000000" pitchFamily="18" charset="-128"/>
                <a:ea typeface="ＭＳ Ｐゴシック" panose="020B0600070205080204" pitchFamily="50" charset="-128"/>
                <a:cs typeface="Times New Roman" panose="02020603050405020304" pitchFamily="18" charset="0"/>
              </a:rPr>
              <a:t>2022</a:t>
            </a:r>
            <a:r>
              <a:rPr kumimoji="1" lang="ja-JP" sz="1400"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年度の相談社数、</a:t>
            </a:r>
            <a:r>
              <a:rPr kumimoji="1" lang="en-US" sz="1400" u="sng" kern="1200" dirty="0">
                <a:solidFill>
                  <a:srgbClr val="000000"/>
                </a:solidFill>
                <a:effectLst/>
                <a:latin typeface="UD デジタル 教科書体 NK-R" panose="02020400000000000000" pitchFamily="18" charset="-128"/>
                <a:ea typeface="ＭＳ Ｐゴシック" panose="020B0600070205080204" pitchFamily="50" charset="-128"/>
                <a:cs typeface="Times New Roman" panose="02020603050405020304" pitchFamily="18" charset="0"/>
              </a:rPr>
              <a:t>54</a:t>
            </a:r>
            <a:r>
              <a:rPr kumimoji="1" lang="ja-JP" sz="1400" u="sng"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社</a:t>
            </a:r>
            <a:r>
              <a:rPr kumimoji="1" lang="ja-JP" sz="1400" kern="1200" dirty="0" smtClean="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a:t>
            </a:r>
            <a:endParaRPr kumimoji="1" lang="en-US" altLang="ja-JP" sz="1400" kern="1200" dirty="0" smtClean="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endParaRPr>
          </a:p>
          <a:p>
            <a:pPr marL="146050" indent="-457200">
              <a:spcAft>
                <a:spcPts val="0"/>
              </a:spcAft>
            </a:pP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146050" indent="-457200">
              <a:spcAft>
                <a:spcPts val="0"/>
              </a:spcAft>
            </a:pPr>
            <a:r>
              <a:rPr kumimoji="1" lang="ja-JP" sz="1400" b="1" u="sng"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a:t>
            </a:r>
            <a:r>
              <a:rPr kumimoji="1" lang="en-US" sz="1400" b="1" u="sng" kern="1200" dirty="0">
                <a:solidFill>
                  <a:srgbClr val="000000"/>
                </a:solidFill>
                <a:effectLst/>
                <a:latin typeface="UD デジタル 教科書体 NK-R" panose="02020400000000000000" pitchFamily="18" charset="-128"/>
                <a:ea typeface="ＭＳ Ｐゴシック" panose="020B0600070205080204" pitchFamily="50" charset="-128"/>
                <a:cs typeface="Times New Roman" panose="02020603050405020304" pitchFamily="18" charset="0"/>
              </a:rPr>
              <a:t>3</a:t>
            </a:r>
            <a:r>
              <a:rPr kumimoji="1" lang="ja-JP" sz="1400" b="1" u="sng"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）マス・プロモーション活動</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146050" indent="-457200">
              <a:spcAft>
                <a:spcPts val="0"/>
              </a:spcAft>
            </a:pPr>
            <a:r>
              <a:rPr kumimoji="1" lang="en-US" sz="1400" kern="1200" dirty="0">
                <a:solidFill>
                  <a:srgbClr val="000000"/>
                </a:solidFill>
                <a:effectLst/>
                <a:latin typeface="UD デジタル 教科書体 NK-R" panose="02020400000000000000" pitchFamily="18" charset="-128"/>
                <a:ea typeface="ＭＳ Ｐゴシック" panose="020B0600070205080204" pitchFamily="50" charset="-128"/>
                <a:cs typeface="Times New Roman" panose="02020603050405020304" pitchFamily="18" charset="0"/>
              </a:rPr>
              <a:t> </a:t>
            </a:r>
            <a:r>
              <a:rPr kumimoji="1" lang="ja-JP" sz="1400"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○外資系証券会社の投資家向けフォーラムで知事・市長メッセージ放映（府市） （</a:t>
            </a:r>
            <a:r>
              <a:rPr kumimoji="1" lang="en-US" sz="1400" kern="1200" dirty="0">
                <a:solidFill>
                  <a:srgbClr val="000000"/>
                </a:solidFill>
                <a:effectLst/>
                <a:latin typeface="UD デジタル 教科書体 NK-R" panose="02020400000000000000" pitchFamily="18" charset="-128"/>
                <a:ea typeface="ＭＳ Ｐゴシック" panose="020B0600070205080204" pitchFamily="50" charset="-128"/>
                <a:cs typeface="Times New Roman" panose="02020603050405020304" pitchFamily="18" charset="0"/>
              </a:rPr>
              <a:t>2022</a:t>
            </a:r>
            <a:r>
              <a:rPr kumimoji="1" lang="ja-JP" sz="1400"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年</a:t>
            </a:r>
            <a:r>
              <a:rPr kumimoji="1" lang="en-US" sz="1400" kern="1200" dirty="0">
                <a:solidFill>
                  <a:srgbClr val="000000"/>
                </a:solidFill>
                <a:effectLst/>
                <a:latin typeface="UD デジタル 教科書体 NK-R" panose="02020400000000000000" pitchFamily="18" charset="-128"/>
                <a:ea typeface="ＭＳ Ｐゴシック" panose="020B0600070205080204" pitchFamily="50" charset="-128"/>
                <a:cs typeface="Times New Roman" panose="02020603050405020304" pitchFamily="18" charset="0"/>
              </a:rPr>
              <a:t>5</a:t>
            </a:r>
            <a:r>
              <a:rPr kumimoji="1" lang="ja-JP" sz="1400"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月）</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146050" indent="-457200">
              <a:spcAft>
                <a:spcPts val="0"/>
              </a:spcAft>
            </a:pPr>
            <a:r>
              <a:rPr kumimoji="1" lang="en-US" sz="1400" kern="1200" dirty="0">
                <a:solidFill>
                  <a:srgbClr val="000000"/>
                </a:solidFill>
                <a:effectLst/>
                <a:latin typeface="UD デジタル 教科書体 NK-R" panose="02020400000000000000" pitchFamily="18" charset="-128"/>
                <a:ea typeface="ＭＳ Ｐゴシック" panose="020B0600070205080204" pitchFamily="50" charset="-128"/>
                <a:cs typeface="Times New Roman" panose="02020603050405020304" pitchFamily="18" charset="0"/>
              </a:rPr>
              <a:t> </a:t>
            </a:r>
            <a:r>
              <a:rPr kumimoji="1" lang="ja-JP" sz="1400"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a:t>
            </a:r>
            <a:r>
              <a:rPr kumimoji="1" lang="ja-JP" sz="1400" kern="1200" dirty="0">
                <a:solidFill>
                  <a:srgbClr val="000000"/>
                </a:solidFill>
                <a:effectLst/>
                <a:highlight>
                  <a:srgbClr val="C0C0C0"/>
                </a:highlight>
                <a:latin typeface="ＭＳ Ｐゴシック" panose="020B0600070205080204" pitchFamily="50" charset="-128"/>
                <a:ea typeface="UD デジタル 教科書体 NK-R" panose="02020400000000000000" pitchFamily="18" charset="-128"/>
                <a:cs typeface="Times New Roman" panose="02020603050405020304" pitchFamily="18" charset="0"/>
              </a:rPr>
              <a:t>シンガポール現地調査</a:t>
            </a:r>
            <a:r>
              <a:rPr kumimoji="1" lang="ja-JP" sz="1400"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（府市）（２０２２年６月）</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146050" indent="-457200">
              <a:spcAft>
                <a:spcPts val="0"/>
              </a:spcAft>
            </a:pPr>
            <a:r>
              <a:rPr kumimoji="1" lang="ja-JP" sz="1400"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　　（政府機関やフィンテック協会、投資家等</a:t>
            </a:r>
            <a:r>
              <a:rPr kumimoji="1" lang="en-US" sz="1400" kern="1200" dirty="0">
                <a:solidFill>
                  <a:srgbClr val="000000"/>
                </a:solidFill>
                <a:effectLst/>
                <a:latin typeface="UD デジタル 教科書体 NK-R" panose="02020400000000000000" pitchFamily="18" charset="-128"/>
                <a:ea typeface="ＭＳ Ｐゴシック" panose="020B0600070205080204" pitchFamily="50" charset="-128"/>
                <a:cs typeface="Times New Roman" panose="02020603050405020304" pitchFamily="18" charset="0"/>
              </a:rPr>
              <a:t>14</a:t>
            </a:r>
            <a:r>
              <a:rPr kumimoji="1" lang="ja-JP" sz="1400"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団体・法人等に、大阪進出の可能性についてリサーチを実施）</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146050" indent="-457200">
              <a:spcAft>
                <a:spcPts val="0"/>
              </a:spcAft>
            </a:pPr>
            <a:r>
              <a:rPr kumimoji="1" lang="en-US" sz="1400" kern="1200" dirty="0">
                <a:solidFill>
                  <a:srgbClr val="000000"/>
                </a:solidFill>
                <a:effectLst/>
                <a:latin typeface="UD デジタル 教科書体 NK-R" panose="02020400000000000000" pitchFamily="18" charset="-128"/>
                <a:ea typeface="ＭＳ Ｐゴシック" panose="020B0600070205080204" pitchFamily="50" charset="-128"/>
                <a:cs typeface="Times New Roman" panose="02020603050405020304" pitchFamily="18" charset="0"/>
              </a:rPr>
              <a:t> </a:t>
            </a:r>
            <a:r>
              <a:rPr kumimoji="1" lang="ja-JP" sz="1400"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a:t>
            </a:r>
            <a:r>
              <a:rPr kumimoji="1" lang="ja-JP" sz="1400" kern="1200" dirty="0">
                <a:solidFill>
                  <a:srgbClr val="000000"/>
                </a:solidFill>
                <a:effectLst/>
                <a:highlight>
                  <a:srgbClr val="C0C0C0"/>
                </a:highlight>
                <a:latin typeface="ＭＳ Ｐゴシック" panose="020B0600070205080204" pitchFamily="50" charset="-128"/>
                <a:ea typeface="UD デジタル 教科書体 NK-R" panose="02020400000000000000" pitchFamily="18" charset="-128"/>
                <a:cs typeface="Times New Roman" panose="02020603050405020304" pitchFamily="18" charset="0"/>
              </a:rPr>
              <a:t>世界最大規模のフィンテック関連イベント「シンガポール・フィンテック・フェスティバル」でのプロモーション活動</a:t>
            </a:r>
            <a:r>
              <a:rPr kumimoji="1" lang="ja-JP" sz="1400"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（府市）</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146050" indent="-457200">
              <a:spcAft>
                <a:spcPts val="0"/>
              </a:spcAft>
            </a:pPr>
            <a:r>
              <a:rPr kumimoji="1" lang="ja-JP" sz="1400"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　　（</a:t>
            </a:r>
            <a:r>
              <a:rPr kumimoji="1" lang="en-US" sz="1400" kern="1200" dirty="0">
                <a:solidFill>
                  <a:srgbClr val="000000"/>
                </a:solidFill>
                <a:effectLst/>
                <a:latin typeface="UD デジタル 教科書体 NK-R" panose="02020400000000000000" pitchFamily="18" charset="-128"/>
                <a:ea typeface="ＭＳ Ｐゴシック" panose="020B0600070205080204" pitchFamily="50" charset="-128"/>
                <a:cs typeface="Times New Roman" panose="02020603050405020304" pitchFamily="18" charset="0"/>
              </a:rPr>
              <a:t>2022</a:t>
            </a:r>
            <a:r>
              <a:rPr kumimoji="1" lang="ja-JP" sz="1400"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年</a:t>
            </a:r>
            <a:r>
              <a:rPr kumimoji="1" lang="en-US" sz="1400" kern="1200" dirty="0">
                <a:solidFill>
                  <a:srgbClr val="000000"/>
                </a:solidFill>
                <a:effectLst/>
                <a:latin typeface="UD デジタル 教科書体 NK-R" panose="02020400000000000000" pitchFamily="18" charset="-128"/>
                <a:ea typeface="ＭＳ Ｐゴシック" panose="020B0600070205080204" pitchFamily="50" charset="-128"/>
                <a:cs typeface="Times New Roman" panose="02020603050405020304" pitchFamily="18" charset="0"/>
              </a:rPr>
              <a:t>11</a:t>
            </a:r>
            <a:r>
              <a:rPr kumimoji="1" lang="ja-JP" sz="1400"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月、ブース出展により</a:t>
            </a:r>
            <a:r>
              <a:rPr kumimoji="1" lang="ja-JP" sz="1400" u="sng"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約</a:t>
            </a:r>
            <a:r>
              <a:rPr kumimoji="1" lang="en-US" sz="1400" u="sng" kern="1200" dirty="0">
                <a:solidFill>
                  <a:srgbClr val="000000"/>
                </a:solidFill>
                <a:effectLst/>
                <a:latin typeface="UD デジタル 教科書体 NK-R" panose="02020400000000000000" pitchFamily="18" charset="-128"/>
                <a:ea typeface="ＭＳ Ｐゴシック" panose="020B0600070205080204" pitchFamily="50" charset="-128"/>
                <a:cs typeface="Times New Roman" panose="02020603050405020304" pitchFamily="18" charset="0"/>
              </a:rPr>
              <a:t>500</a:t>
            </a:r>
            <a:r>
              <a:rPr kumimoji="1" lang="ja-JP" sz="1400" u="sng"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名</a:t>
            </a:r>
            <a:r>
              <a:rPr kumimoji="1" lang="ja-JP" sz="1400"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に</a:t>
            </a:r>
            <a:r>
              <a:rPr kumimoji="1" lang="en-US" sz="1400" kern="1200" dirty="0">
                <a:solidFill>
                  <a:srgbClr val="000000"/>
                </a:solidFill>
                <a:effectLst/>
                <a:latin typeface="UD デジタル 教科書体 NK-R" panose="02020400000000000000" pitchFamily="18" charset="-128"/>
                <a:ea typeface="ＭＳ Ｐゴシック" panose="020B0600070205080204" pitchFamily="50" charset="-128"/>
                <a:cs typeface="Times New Roman" panose="02020603050405020304" pitchFamily="18" charset="0"/>
              </a:rPr>
              <a:t>PR</a:t>
            </a:r>
            <a:r>
              <a:rPr kumimoji="1" lang="ja-JP" sz="1100"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 </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146050" indent="-457200">
              <a:spcAft>
                <a:spcPts val="0"/>
              </a:spcAft>
            </a:pPr>
            <a:r>
              <a:rPr kumimoji="1" lang="en-US" sz="1100"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 </a:t>
            </a:r>
            <a:r>
              <a:rPr kumimoji="1" lang="ja-JP" sz="1400"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a:t>
            </a:r>
            <a:r>
              <a:rPr kumimoji="1" lang="ja-JP" sz="1400" kern="1200" dirty="0">
                <a:solidFill>
                  <a:srgbClr val="000000"/>
                </a:solidFill>
                <a:effectLst/>
                <a:highlight>
                  <a:srgbClr val="C0C0C0"/>
                </a:highlight>
                <a:latin typeface="ＭＳ Ｐゴシック" panose="020B0600070205080204" pitchFamily="50" charset="-128"/>
                <a:ea typeface="UD デジタル 教科書体 NK-R" panose="02020400000000000000" pitchFamily="18" charset="-128"/>
                <a:cs typeface="Times New Roman" panose="02020603050405020304" pitchFamily="18" charset="0"/>
              </a:rPr>
              <a:t>アジア向けオンラインセミナー</a:t>
            </a:r>
            <a:r>
              <a:rPr kumimoji="1" lang="ja-JP" sz="1400"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（府市）（</a:t>
            </a:r>
            <a:r>
              <a:rPr kumimoji="1" lang="en-US" sz="1400" kern="1200" dirty="0">
                <a:solidFill>
                  <a:srgbClr val="000000"/>
                </a:solidFill>
                <a:effectLst/>
                <a:latin typeface="UD デジタル 教科書体 NK-R" panose="02020400000000000000" pitchFamily="18" charset="-128"/>
                <a:ea typeface="ＭＳ Ｐゴシック" panose="020B0600070205080204" pitchFamily="50" charset="-128"/>
                <a:cs typeface="Times New Roman" panose="02020603050405020304" pitchFamily="18" charset="0"/>
              </a:rPr>
              <a:t>2022</a:t>
            </a:r>
            <a:r>
              <a:rPr kumimoji="1" lang="ja-JP" sz="1400"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年</a:t>
            </a:r>
            <a:r>
              <a:rPr kumimoji="1" lang="en-US" sz="1400" kern="1200" dirty="0">
                <a:solidFill>
                  <a:srgbClr val="000000"/>
                </a:solidFill>
                <a:effectLst/>
                <a:latin typeface="UD デジタル 教科書体 NK-R" panose="02020400000000000000" pitchFamily="18" charset="-128"/>
                <a:ea typeface="ＭＳ Ｐゴシック" panose="020B0600070205080204" pitchFamily="50" charset="-128"/>
                <a:cs typeface="Times New Roman" panose="02020603050405020304" pitchFamily="18" charset="0"/>
              </a:rPr>
              <a:t>10</a:t>
            </a:r>
            <a:r>
              <a:rPr kumimoji="1" lang="ja-JP" sz="1400"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月、</a:t>
            </a:r>
            <a:r>
              <a:rPr kumimoji="1" lang="en-US" sz="1400" u="sng" kern="1200" dirty="0">
                <a:solidFill>
                  <a:srgbClr val="000000"/>
                </a:solidFill>
                <a:effectLst/>
                <a:latin typeface="UD デジタル 教科書体 NK-R" panose="02020400000000000000" pitchFamily="18" charset="-128"/>
                <a:ea typeface="ＭＳ Ｐゴシック" panose="020B0600070205080204" pitchFamily="50" charset="-128"/>
                <a:cs typeface="Times New Roman" panose="02020603050405020304" pitchFamily="18" charset="0"/>
              </a:rPr>
              <a:t>72</a:t>
            </a:r>
            <a:r>
              <a:rPr kumimoji="1" lang="ja-JP" sz="1400" u="sng"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名</a:t>
            </a:r>
            <a:r>
              <a:rPr kumimoji="1" lang="ja-JP" sz="1400"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が参加）</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146050" indent="-457200">
              <a:spcAft>
                <a:spcPts val="0"/>
              </a:spcAft>
            </a:pPr>
            <a:r>
              <a:rPr kumimoji="1" lang="en-US" sz="1400" kern="1200" dirty="0">
                <a:solidFill>
                  <a:srgbClr val="000000"/>
                </a:solidFill>
                <a:effectLst/>
                <a:latin typeface="UD デジタル 教科書体 NK-R" panose="02020400000000000000" pitchFamily="18" charset="-128"/>
                <a:ea typeface="ＭＳ Ｐゴシック" panose="020B0600070205080204" pitchFamily="50" charset="-128"/>
                <a:cs typeface="Times New Roman" panose="02020603050405020304" pitchFamily="18" charset="0"/>
              </a:rPr>
              <a:t> </a:t>
            </a:r>
            <a:r>
              <a:rPr kumimoji="1" lang="ja-JP" sz="1400"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○在大阪スイス領事館主催のフィンテックセミナーへの協力（府市） 　（</a:t>
            </a:r>
            <a:r>
              <a:rPr kumimoji="1" lang="en-US" sz="1400" kern="1200" dirty="0">
                <a:solidFill>
                  <a:srgbClr val="000000"/>
                </a:solidFill>
                <a:effectLst/>
                <a:latin typeface="UD デジタル 教科書体 NK-R" panose="02020400000000000000" pitchFamily="18" charset="-128"/>
                <a:ea typeface="ＭＳ Ｐゴシック" panose="020B0600070205080204" pitchFamily="50" charset="-128"/>
                <a:cs typeface="Times New Roman" panose="02020603050405020304" pitchFamily="18" charset="0"/>
              </a:rPr>
              <a:t>2022</a:t>
            </a:r>
            <a:r>
              <a:rPr kumimoji="1" lang="ja-JP" sz="1400"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年</a:t>
            </a:r>
            <a:r>
              <a:rPr kumimoji="1" lang="en-US" sz="1400" kern="1200" dirty="0">
                <a:solidFill>
                  <a:srgbClr val="000000"/>
                </a:solidFill>
                <a:effectLst/>
                <a:latin typeface="UD デジタル 教科書体 NK-R" panose="02020400000000000000" pitchFamily="18" charset="-128"/>
                <a:ea typeface="ＭＳ Ｐゴシック" panose="020B0600070205080204" pitchFamily="50" charset="-128"/>
                <a:cs typeface="Times New Roman" panose="02020603050405020304" pitchFamily="18" charset="0"/>
              </a:rPr>
              <a:t>11</a:t>
            </a:r>
            <a:r>
              <a:rPr kumimoji="1" lang="ja-JP" sz="1400"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月）</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146050" indent="-457200">
              <a:spcAft>
                <a:spcPts val="0"/>
              </a:spcAft>
            </a:pPr>
            <a:r>
              <a:rPr kumimoji="1" lang="en-US" sz="1400" kern="1200" dirty="0">
                <a:solidFill>
                  <a:srgbClr val="000000"/>
                </a:solidFill>
                <a:effectLst/>
                <a:latin typeface="UD デジタル 教科書体 NK-R" panose="02020400000000000000" pitchFamily="18" charset="-128"/>
                <a:ea typeface="ＭＳ Ｐゴシック" panose="020B0600070205080204" pitchFamily="50" charset="-128"/>
                <a:cs typeface="Times New Roman" panose="02020603050405020304" pitchFamily="18" charset="0"/>
              </a:rPr>
              <a:t> </a:t>
            </a:r>
            <a:r>
              <a:rPr kumimoji="1" lang="ja-JP" sz="1400"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a:t>
            </a:r>
            <a:r>
              <a:rPr kumimoji="1" lang="en-US" sz="1400" kern="1200" dirty="0">
                <a:solidFill>
                  <a:srgbClr val="000000"/>
                </a:solidFill>
                <a:effectLst/>
                <a:latin typeface="UD デジタル 教科書体 NK-R" panose="02020400000000000000" pitchFamily="18" charset="-128"/>
                <a:ea typeface="ＭＳ Ｐゴシック" panose="020B0600070205080204" pitchFamily="50" charset="-128"/>
                <a:cs typeface="Times New Roman" panose="02020603050405020304" pitchFamily="18" charset="0"/>
              </a:rPr>
              <a:t>Hack Osaka2023</a:t>
            </a:r>
            <a:r>
              <a:rPr kumimoji="1" lang="ja-JP" sz="1400"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において「フィンテック」をテーマの一つとしたピッチコンテストを実施 （府市・民間） （</a:t>
            </a:r>
            <a:r>
              <a:rPr kumimoji="1" lang="en-US" sz="1400" kern="1200" dirty="0">
                <a:solidFill>
                  <a:srgbClr val="000000"/>
                </a:solidFill>
                <a:effectLst/>
                <a:latin typeface="UD デジタル 教科書体 NK-R" panose="02020400000000000000" pitchFamily="18" charset="-128"/>
                <a:ea typeface="ＭＳ Ｐゴシック" panose="020B0600070205080204" pitchFamily="50" charset="-128"/>
                <a:cs typeface="Times New Roman" panose="02020603050405020304" pitchFamily="18" charset="0"/>
              </a:rPr>
              <a:t>2023</a:t>
            </a:r>
            <a:r>
              <a:rPr kumimoji="1" lang="ja-JP" sz="1400"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年</a:t>
            </a:r>
            <a:r>
              <a:rPr kumimoji="1" lang="en-US" sz="1400" kern="1200" dirty="0">
                <a:solidFill>
                  <a:srgbClr val="000000"/>
                </a:solidFill>
                <a:effectLst/>
                <a:latin typeface="UD デジタル 教科書体 NK-R" panose="02020400000000000000" pitchFamily="18" charset="-128"/>
                <a:ea typeface="ＭＳ Ｐゴシック" panose="020B0600070205080204" pitchFamily="50" charset="-128"/>
                <a:cs typeface="Times New Roman" panose="02020603050405020304" pitchFamily="18" charset="0"/>
              </a:rPr>
              <a:t>2</a:t>
            </a:r>
            <a:r>
              <a:rPr kumimoji="1" lang="ja-JP" sz="1400"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月）</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146050" indent="-457200">
              <a:spcAft>
                <a:spcPts val="0"/>
              </a:spcAft>
            </a:pPr>
            <a:r>
              <a:rPr kumimoji="1" lang="en-US" sz="1400" kern="1200" dirty="0">
                <a:solidFill>
                  <a:srgbClr val="000000"/>
                </a:solidFill>
                <a:effectLst/>
                <a:latin typeface="UD デジタル 教科書体 NK-R" panose="02020400000000000000" pitchFamily="18" charset="-128"/>
                <a:ea typeface="ＭＳ Ｐゴシック" panose="020B0600070205080204" pitchFamily="50" charset="-128"/>
                <a:cs typeface="Times New Roman" panose="02020603050405020304" pitchFamily="18" charset="0"/>
              </a:rPr>
              <a:t> </a:t>
            </a:r>
            <a:r>
              <a:rPr kumimoji="1" lang="ja-JP" sz="1400"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○ポータルサイト「</a:t>
            </a:r>
            <a:r>
              <a:rPr kumimoji="1" lang="en-US" sz="1400" kern="1200" dirty="0">
                <a:solidFill>
                  <a:srgbClr val="000000"/>
                </a:solidFill>
                <a:effectLst/>
                <a:latin typeface="UD デジタル 教科書体 NK-R" panose="02020400000000000000" pitchFamily="18" charset="-128"/>
                <a:ea typeface="ＭＳ Ｐゴシック" panose="020B0600070205080204" pitchFamily="50" charset="-128"/>
                <a:cs typeface="Times New Roman" panose="02020603050405020304" pitchFamily="18" charset="0"/>
              </a:rPr>
              <a:t>Global Financial City</a:t>
            </a:r>
            <a:r>
              <a:rPr kumimoji="1" lang="ja-JP" sz="1400"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　</a:t>
            </a:r>
            <a:r>
              <a:rPr kumimoji="1" lang="en-US" sz="1400" kern="1200" dirty="0">
                <a:solidFill>
                  <a:srgbClr val="000000"/>
                </a:solidFill>
                <a:effectLst/>
                <a:latin typeface="UD デジタル 教科書体 NK-R" panose="02020400000000000000" pitchFamily="18" charset="-128"/>
                <a:ea typeface="ＭＳ Ｐゴシック" panose="020B0600070205080204" pitchFamily="50" charset="-128"/>
                <a:cs typeface="Times New Roman" panose="02020603050405020304" pitchFamily="18" charset="0"/>
              </a:rPr>
              <a:t>OSAKA</a:t>
            </a:r>
            <a:r>
              <a:rPr kumimoji="1" lang="ja-JP" sz="1400"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」による情報発信（府市） （２０２１年１０月～、</a:t>
            </a:r>
            <a:r>
              <a:rPr kumimoji="1" lang="ja-JP" sz="1400" u="sng"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約２</a:t>
            </a:r>
            <a:r>
              <a:rPr kumimoji="1" lang="en-US" sz="1400" u="sng" kern="1200" dirty="0">
                <a:solidFill>
                  <a:srgbClr val="000000"/>
                </a:solidFill>
                <a:effectLst/>
                <a:latin typeface="UD デジタル 教科書体 NK-R" panose="02020400000000000000" pitchFamily="18" charset="-128"/>
                <a:ea typeface="ＭＳ Ｐゴシック" panose="020B0600070205080204" pitchFamily="50" charset="-128"/>
                <a:cs typeface="Times New Roman" panose="02020603050405020304" pitchFamily="18" charset="0"/>
              </a:rPr>
              <a:t>.5</a:t>
            </a:r>
            <a:r>
              <a:rPr kumimoji="1" lang="ja-JP" sz="1400" u="sng"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万</a:t>
            </a:r>
            <a:r>
              <a:rPr kumimoji="1" lang="ja-JP" sz="1400"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アクセス）</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146050" indent="-457200">
              <a:spcAft>
                <a:spcPts val="0"/>
              </a:spcAft>
            </a:pPr>
            <a:r>
              <a:rPr kumimoji="1" lang="en-US" sz="1400" kern="1200" dirty="0">
                <a:solidFill>
                  <a:srgbClr val="000000"/>
                </a:solidFill>
                <a:effectLst/>
                <a:latin typeface="UD デジタル 教科書体 NK-R" panose="02020400000000000000" pitchFamily="18" charset="-128"/>
                <a:ea typeface="ＭＳ Ｐゴシック" panose="020B0600070205080204" pitchFamily="50" charset="-128"/>
                <a:cs typeface="Times New Roman" panose="02020603050405020304" pitchFamily="18" charset="0"/>
              </a:rPr>
              <a:t> </a:t>
            </a:r>
            <a:r>
              <a:rPr kumimoji="1" lang="ja-JP" sz="1400" kern="1200" dirty="0">
                <a:solidFill>
                  <a:srgbClr val="000000"/>
                </a:solidFill>
                <a:effectLst/>
                <a:latin typeface="ＭＳ Ｐゴシック" panose="020B0600070205080204" pitchFamily="50" charset="-128"/>
                <a:ea typeface="UD デジタル 教科書体 NK-R" panose="02020400000000000000" pitchFamily="18" charset="-128"/>
                <a:cs typeface="Times New Roman" panose="02020603050405020304" pitchFamily="18" charset="0"/>
              </a:rPr>
              <a:t>○海外拠点や海外イベント出展等を通じた情報発信（民間）</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Tree>
    <p:extLst>
      <p:ext uri="{BB962C8B-B14F-4D97-AF65-F5344CB8AC3E}">
        <p14:creationId xmlns:p14="http://schemas.microsoft.com/office/powerpoint/2010/main" val="4061082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正方形/長方形 30"/>
          <p:cNvSpPr/>
          <p:nvPr/>
        </p:nvSpPr>
        <p:spPr>
          <a:xfrm>
            <a:off x="3280229" y="5095249"/>
            <a:ext cx="8750711" cy="600164"/>
          </a:xfrm>
          <a:prstGeom prst="rect">
            <a:avLst/>
          </a:prstGeom>
          <a:solidFill>
            <a:schemeClr val="accent1">
              <a:lumMod val="20000"/>
              <a:lumOff val="80000"/>
            </a:schemeClr>
          </a:solidFill>
        </p:spPr>
        <p:txBody>
          <a:bodyPr wrap="square">
            <a:spAutoFit/>
          </a:bodyPr>
          <a:lstStyle/>
          <a:p>
            <a:pPr marL="144000" indent="-457200"/>
            <a:r>
              <a:rPr lang="ja-JP" altLang="en-US" sz="1100" dirty="0">
                <a:latin typeface="UD デジタル 教科書体 NK-R" panose="02020400000000000000" pitchFamily="18" charset="-128"/>
                <a:ea typeface="UD デジタル 教科書体 NK-R" panose="02020400000000000000" pitchFamily="18" charset="-128"/>
              </a:rPr>
              <a:t>「金融をテコに発展するグローバル都市」</a:t>
            </a:r>
            <a:r>
              <a:rPr lang="en-US" altLang="ja-JP" sz="1100" dirty="0">
                <a:latin typeface="UD デジタル 教科書体 NK-R" panose="02020400000000000000" pitchFamily="18" charset="-128"/>
                <a:ea typeface="UD デジタル 教科書体 NK-R" panose="02020400000000000000" pitchFamily="18" charset="-128"/>
              </a:rPr>
              <a:t>	</a:t>
            </a:r>
            <a:r>
              <a:rPr lang="ja-JP" altLang="en-US" sz="1100" dirty="0">
                <a:latin typeface="UD デジタル 教科書体 NK-R" panose="02020400000000000000" pitchFamily="18" charset="-128"/>
                <a:ea typeface="UD デジタル 教科書体 NK-R" panose="02020400000000000000" pitchFamily="18" charset="-128"/>
              </a:rPr>
              <a:t>（４）②「長期的視点で資産を育てる投資マインドの醸成・金融リテラシー向上につながる取組み」</a:t>
            </a:r>
            <a:endParaRPr lang="en-US" altLang="ja-JP" sz="1100" dirty="0">
              <a:latin typeface="UD デジタル 教科書体 NK-R" panose="02020400000000000000" pitchFamily="18" charset="-128"/>
              <a:ea typeface="UD デジタル 教科書体 NK-R" panose="02020400000000000000" pitchFamily="18" charset="-128"/>
            </a:endParaRPr>
          </a:p>
          <a:p>
            <a:pPr marL="144000" indent="-457200"/>
            <a:r>
              <a:rPr lang="ja-JP" altLang="en-US" sz="1100" dirty="0">
                <a:latin typeface="UD デジタル 教科書体 NK-R" panose="02020400000000000000" pitchFamily="18" charset="-128"/>
                <a:ea typeface="UD デジタル 教科書体 NK-R" panose="02020400000000000000" pitchFamily="18" charset="-128"/>
              </a:rPr>
              <a:t>「金融のフロントランナー都市」</a:t>
            </a:r>
            <a:r>
              <a:rPr lang="en-US" altLang="ja-JP" sz="1100" dirty="0">
                <a:latin typeface="UD デジタル 教科書体 NK-R" panose="02020400000000000000" pitchFamily="18" charset="-128"/>
                <a:ea typeface="UD デジタル 教科書体 NK-R" panose="02020400000000000000" pitchFamily="18" charset="-128"/>
              </a:rPr>
              <a:t>		</a:t>
            </a:r>
            <a:r>
              <a:rPr lang="ja-JP" altLang="en-US" sz="1100" dirty="0">
                <a:latin typeface="UD デジタル 教科書体 NK-R" panose="02020400000000000000" pitchFamily="18" charset="-128"/>
                <a:ea typeface="UD デジタル 教科書体 NK-R" panose="02020400000000000000" pitchFamily="18" charset="-128"/>
              </a:rPr>
              <a:t>（４）「金融分野における高度人材の育成」</a:t>
            </a:r>
            <a:endParaRPr lang="en-US" altLang="ja-JP" sz="1100" dirty="0">
              <a:latin typeface="UD デジタル 教科書体 NK-R" panose="02020400000000000000" pitchFamily="18" charset="-128"/>
              <a:ea typeface="UD デジタル 教科書体 NK-R" panose="02020400000000000000" pitchFamily="18" charset="-128"/>
            </a:endParaRPr>
          </a:p>
          <a:p>
            <a:pPr marL="144000" indent="-457200"/>
            <a:r>
              <a:rPr lang="ja-JP" altLang="en-US" sz="1100" dirty="0">
                <a:latin typeface="UD デジタル 教科書体 NK-R" panose="02020400000000000000" pitchFamily="18" charset="-128"/>
                <a:ea typeface="UD デジタル 教科書体 NK-R" panose="02020400000000000000" pitchFamily="18" charset="-128"/>
              </a:rPr>
              <a:t>「共通の取組み」</a:t>
            </a:r>
            <a:r>
              <a:rPr lang="en-US" altLang="ja-JP" sz="1100" dirty="0">
                <a:latin typeface="UD デジタル 教科書体 NK-R" panose="02020400000000000000" pitchFamily="18" charset="-128"/>
                <a:ea typeface="UD デジタル 教科書体 NK-R" panose="02020400000000000000" pitchFamily="18" charset="-128"/>
              </a:rPr>
              <a:t>		</a:t>
            </a:r>
            <a:r>
              <a:rPr lang="ja-JP" altLang="en-US" sz="1100" dirty="0">
                <a:latin typeface="UD デジタル 教科書体 NK-R" panose="02020400000000000000" pitchFamily="18" charset="-128"/>
                <a:ea typeface="UD デジタル 教科書体 NK-R" panose="02020400000000000000" pitchFamily="18" charset="-128"/>
              </a:rPr>
              <a:t>（５）②「金融リテラシーや金融知識を有する職員の育成」</a:t>
            </a:r>
            <a:endParaRPr lang="en-US" altLang="ja-JP" sz="1100" dirty="0">
              <a:latin typeface="UD デジタル 教科書体 NK-R" panose="02020400000000000000" pitchFamily="18" charset="-128"/>
              <a:ea typeface="UD デジタル 教科書体 NK-R" panose="02020400000000000000" pitchFamily="18" charset="-128"/>
            </a:endParaRPr>
          </a:p>
        </p:txBody>
      </p:sp>
      <p:sp>
        <p:nvSpPr>
          <p:cNvPr id="28" name="正方形/長方形 27"/>
          <p:cNvSpPr/>
          <p:nvPr/>
        </p:nvSpPr>
        <p:spPr>
          <a:xfrm>
            <a:off x="3280228" y="1906925"/>
            <a:ext cx="8750711" cy="938719"/>
          </a:xfrm>
          <a:prstGeom prst="rect">
            <a:avLst/>
          </a:prstGeom>
          <a:solidFill>
            <a:schemeClr val="accent1">
              <a:lumMod val="20000"/>
              <a:lumOff val="80000"/>
            </a:schemeClr>
          </a:solidFill>
        </p:spPr>
        <p:txBody>
          <a:bodyPr wrap="square">
            <a:spAutoFit/>
          </a:bodyPr>
          <a:lstStyle/>
          <a:p>
            <a:pPr marL="144000" indent="-457200"/>
            <a:r>
              <a:rPr lang="ja-JP" altLang="en-US" sz="1100" dirty="0">
                <a:latin typeface="UD デジタル 教科書体 NK-R" panose="02020400000000000000" pitchFamily="18" charset="-128"/>
                <a:ea typeface="UD デジタル 教科書体 NK-R" panose="02020400000000000000" pitchFamily="18" charset="-128"/>
              </a:rPr>
              <a:t>「金融をテコに発展するグローバル都市」</a:t>
            </a:r>
            <a:r>
              <a:rPr lang="en-US" altLang="ja-JP" sz="1100" dirty="0">
                <a:latin typeface="UD デジタル 教科書体 NK-R" panose="02020400000000000000" pitchFamily="18" charset="-128"/>
                <a:ea typeface="UD デジタル 教科書体 NK-R" panose="02020400000000000000" pitchFamily="18" charset="-128"/>
              </a:rPr>
              <a:t>	</a:t>
            </a:r>
            <a:r>
              <a:rPr lang="ja-JP" altLang="en-US" sz="1100" dirty="0">
                <a:latin typeface="UD デジタル 教科書体 NK-R" panose="02020400000000000000" pitchFamily="18" charset="-128"/>
                <a:ea typeface="UD デジタル 教科書体 NK-R" panose="02020400000000000000" pitchFamily="18" charset="-128"/>
              </a:rPr>
              <a:t>（１）①「万博を契機とした社会実験・実装プロジェクトへ国内外から資金が流入する仕組みづくり」</a:t>
            </a:r>
            <a:endParaRPr lang="en-US" altLang="ja-JP" sz="1100" dirty="0">
              <a:latin typeface="UD デジタル 教科書体 NK-R" panose="02020400000000000000" pitchFamily="18" charset="-128"/>
              <a:ea typeface="UD デジタル 教科書体 NK-R" panose="02020400000000000000" pitchFamily="18" charset="-128"/>
            </a:endParaRPr>
          </a:p>
          <a:p>
            <a:pPr marL="144000" indent="-457200"/>
            <a:r>
              <a:rPr lang="en-US" altLang="ja-JP" sz="1100" dirty="0">
                <a:latin typeface="UD デジタル 教科書体 NK-R" panose="02020400000000000000" pitchFamily="18" charset="-128"/>
                <a:ea typeface="UD デジタル 教科書体 NK-R" panose="02020400000000000000" pitchFamily="18" charset="-128"/>
              </a:rPr>
              <a:t>				</a:t>
            </a:r>
            <a:r>
              <a:rPr lang="ja-JP" altLang="en-US" sz="1100" dirty="0">
                <a:latin typeface="UD デジタル 教科書体 NK-R" panose="02020400000000000000" pitchFamily="18" charset="-128"/>
                <a:ea typeface="UD デジタル 教科書体 NK-R" panose="02020400000000000000" pitchFamily="18" charset="-128"/>
              </a:rPr>
              <a:t>（１）②「万博後もみすえた地域の発展につながるデジタル地域通貨・デジタル</a:t>
            </a:r>
            <a:r>
              <a:rPr lang="en-US" altLang="ja-JP" sz="1100" dirty="0">
                <a:latin typeface="UD デジタル 教科書体 NK-R" panose="02020400000000000000" pitchFamily="18" charset="-128"/>
                <a:ea typeface="UD デジタル 教科書体 NK-R" panose="02020400000000000000" pitchFamily="18" charset="-128"/>
              </a:rPr>
              <a:t>ID</a:t>
            </a:r>
            <a:r>
              <a:rPr lang="ja-JP" altLang="en-US" sz="1100" dirty="0">
                <a:latin typeface="UD デジタル 教科書体 NK-R" panose="02020400000000000000" pitchFamily="18" charset="-128"/>
                <a:ea typeface="UD デジタル 教科書体 NK-R" panose="02020400000000000000" pitchFamily="18" charset="-128"/>
              </a:rPr>
              <a:t>の発行・浸透」</a:t>
            </a:r>
            <a:endParaRPr lang="en-US" altLang="ja-JP" sz="1100" dirty="0">
              <a:latin typeface="UD デジタル 教科書体 NK-R" panose="02020400000000000000" pitchFamily="18" charset="-128"/>
              <a:ea typeface="UD デジタル 教科書体 NK-R" panose="02020400000000000000" pitchFamily="18" charset="-128"/>
            </a:endParaRPr>
          </a:p>
          <a:p>
            <a:pPr marL="144000" indent="-457200"/>
            <a:r>
              <a:rPr lang="en-US" altLang="ja-JP" sz="1100" dirty="0">
                <a:latin typeface="UD デジタル 教科書体 NK-R" panose="02020400000000000000" pitchFamily="18" charset="-128"/>
                <a:ea typeface="UD デジタル 教科書体 NK-R" panose="02020400000000000000" pitchFamily="18" charset="-128"/>
              </a:rPr>
              <a:t>				</a:t>
            </a:r>
            <a:r>
              <a:rPr lang="ja-JP" altLang="en-US" sz="1100" dirty="0">
                <a:latin typeface="UD デジタル 教科書体 NK-R" panose="02020400000000000000" pitchFamily="18" charset="-128"/>
                <a:ea typeface="UD デジタル 教科書体 NK-R" panose="02020400000000000000" pitchFamily="18" charset="-128"/>
              </a:rPr>
              <a:t>（２）③「</a:t>
            </a:r>
            <a:r>
              <a:rPr lang="en-US" altLang="ja-JP" sz="1100" dirty="0">
                <a:latin typeface="UD デジタル 教科書体 NK-R" panose="02020400000000000000" pitchFamily="18" charset="-128"/>
                <a:ea typeface="UD デジタル 教科書体 NK-R" panose="02020400000000000000" pitchFamily="18" charset="-128"/>
              </a:rPr>
              <a:t>STO</a:t>
            </a:r>
            <a:r>
              <a:rPr lang="ja-JP" altLang="en-US" sz="1100" dirty="0">
                <a:latin typeface="UD デジタル 教科書体 NK-R" panose="02020400000000000000" pitchFamily="18" charset="-128"/>
                <a:ea typeface="UD デジタル 教科書体 NK-R" panose="02020400000000000000" pitchFamily="18" charset="-128"/>
              </a:rPr>
              <a:t>など新たな手法を活用した資金調達の促進に向けた取組み」</a:t>
            </a:r>
          </a:p>
          <a:p>
            <a:pPr marL="144000" indent="-457200"/>
            <a:r>
              <a:rPr lang="ja-JP" altLang="en-US" sz="1100" dirty="0">
                <a:latin typeface="UD デジタル 教科書体 NK-R" panose="02020400000000000000" pitchFamily="18" charset="-128"/>
                <a:ea typeface="UD デジタル 教科書体 NK-R" panose="02020400000000000000" pitchFamily="18" charset="-128"/>
              </a:rPr>
              <a:t>「金融のフロントランナー都市」</a:t>
            </a:r>
            <a:r>
              <a:rPr lang="en-US" altLang="ja-JP" sz="1100" dirty="0">
                <a:latin typeface="UD デジタル 教科書体 NK-R" panose="02020400000000000000" pitchFamily="18" charset="-128"/>
                <a:ea typeface="UD デジタル 教科書体 NK-R" panose="02020400000000000000" pitchFamily="18" charset="-128"/>
              </a:rPr>
              <a:t>		</a:t>
            </a:r>
            <a:r>
              <a:rPr lang="ja-JP" altLang="en-US" sz="1100" dirty="0">
                <a:latin typeface="UD デジタル 教科書体 NK-R" panose="02020400000000000000" pitchFamily="18" charset="-128"/>
                <a:ea typeface="UD デジタル 教科書体 NK-R" panose="02020400000000000000" pitchFamily="18" charset="-128"/>
              </a:rPr>
              <a:t>（１）①「アジア随一のデリバティブ市場に向けた先駆的な商品群の展開」</a:t>
            </a:r>
            <a:endParaRPr lang="en-US" altLang="ja-JP" sz="1100" dirty="0">
              <a:latin typeface="UD デジタル 教科書体 NK-R" panose="02020400000000000000" pitchFamily="18" charset="-128"/>
              <a:ea typeface="UD デジタル 教科書体 NK-R" panose="02020400000000000000" pitchFamily="18" charset="-128"/>
            </a:endParaRPr>
          </a:p>
          <a:p>
            <a:pPr marL="144000" indent="-457200"/>
            <a:r>
              <a:rPr lang="en-US" altLang="ja-JP" sz="1100" dirty="0">
                <a:latin typeface="UD デジタル 教科書体 NK-R" panose="02020400000000000000" pitchFamily="18" charset="-128"/>
                <a:ea typeface="UD デジタル 教科書体 NK-R" panose="02020400000000000000" pitchFamily="18" charset="-128"/>
              </a:rPr>
              <a:t>				</a:t>
            </a:r>
            <a:r>
              <a:rPr lang="ja-JP" altLang="en-US" sz="1100" dirty="0">
                <a:latin typeface="UD デジタル 教科書体 NK-R" panose="02020400000000000000" pitchFamily="18" charset="-128"/>
                <a:ea typeface="UD デジタル 教科書体 NK-R" panose="02020400000000000000" pitchFamily="18" charset="-128"/>
              </a:rPr>
              <a:t>（２）①「脱炭素に向けた金融の取組み」</a:t>
            </a:r>
            <a:endParaRPr lang="en-US" altLang="ja-JP" sz="1100" dirty="0">
              <a:latin typeface="UD デジタル 教科書体 NK-R" panose="02020400000000000000" pitchFamily="18" charset="-128"/>
              <a:ea typeface="UD デジタル 教科書体 NK-R" panose="02020400000000000000" pitchFamily="18" charset="-128"/>
            </a:endParaRPr>
          </a:p>
        </p:txBody>
      </p:sp>
      <p:sp>
        <p:nvSpPr>
          <p:cNvPr id="30" name="正方形/長方形 29"/>
          <p:cNvSpPr/>
          <p:nvPr/>
        </p:nvSpPr>
        <p:spPr>
          <a:xfrm>
            <a:off x="3280229" y="475063"/>
            <a:ext cx="8750711" cy="260306"/>
          </a:xfrm>
          <a:prstGeom prst="rect">
            <a:avLst/>
          </a:prstGeom>
          <a:solidFill>
            <a:schemeClr val="accent1">
              <a:lumMod val="20000"/>
              <a:lumOff val="80000"/>
            </a:schemeClr>
          </a:solidFill>
        </p:spPr>
        <p:txBody>
          <a:bodyPr wrap="square">
            <a:spAutoFit/>
          </a:bodyPr>
          <a:lstStyle/>
          <a:p>
            <a:pPr marL="144000" indent="-457200"/>
            <a:r>
              <a:rPr lang="ja-JP" altLang="en-US" sz="1100" dirty="0">
                <a:latin typeface="UD デジタル 教科書体 NK-R" panose="02020400000000000000" pitchFamily="18" charset="-128"/>
                <a:ea typeface="UD デジタル 教科書体 NK-R" panose="02020400000000000000" pitchFamily="18" charset="-128"/>
              </a:rPr>
              <a:t>「金融をテコに発展するグローバル都市」</a:t>
            </a:r>
            <a:r>
              <a:rPr lang="en-US" altLang="ja-JP" sz="1100" dirty="0">
                <a:latin typeface="UD デジタル 教科書体 NK-R" panose="02020400000000000000" pitchFamily="18" charset="-128"/>
                <a:ea typeface="UD デジタル 教科書体 NK-R" panose="02020400000000000000" pitchFamily="18" charset="-128"/>
              </a:rPr>
              <a:t>	</a:t>
            </a:r>
            <a:r>
              <a:rPr lang="ja-JP" altLang="en-US" sz="1100" dirty="0">
                <a:latin typeface="UD デジタル 教科書体 NK-R" panose="02020400000000000000" pitchFamily="18" charset="-128"/>
                <a:ea typeface="UD デジタル 教科書体 NK-R" panose="02020400000000000000" pitchFamily="18" charset="-128"/>
              </a:rPr>
              <a:t>（２）②「スタートアップに対するさらなる投資促進に向けた支援」</a:t>
            </a:r>
            <a:endParaRPr lang="en-US" altLang="ja-JP" sz="1100" dirty="0">
              <a:latin typeface="UD デジタル 教科書体 NK-R" panose="02020400000000000000" pitchFamily="18" charset="-128"/>
              <a:ea typeface="UD デジタル 教科書体 NK-R" panose="02020400000000000000" pitchFamily="18" charset="-128"/>
            </a:endParaRPr>
          </a:p>
        </p:txBody>
      </p:sp>
      <p:sp>
        <p:nvSpPr>
          <p:cNvPr id="12"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4" name="テキスト ボックス 3"/>
          <p:cNvSpPr txBox="1"/>
          <p:nvPr/>
        </p:nvSpPr>
        <p:spPr>
          <a:xfrm>
            <a:off x="0" y="-1"/>
            <a:ext cx="12192000" cy="369332"/>
          </a:xfrm>
          <a:prstGeom prst="rect">
            <a:avLst/>
          </a:prstGeom>
          <a:solidFill>
            <a:schemeClr val="accent1">
              <a:lumMod val="50000"/>
            </a:schemeClr>
          </a:solidFill>
        </p:spPr>
        <p:txBody>
          <a:bodyPr wrap="square" rtlCol="0">
            <a:spAutoFit/>
          </a:bodyPr>
          <a:lstStyle/>
          <a:p>
            <a:pPr algn="ctr"/>
            <a:r>
              <a:rPr lang="ja-JP" altLang="en-US" b="1" dirty="0">
                <a:solidFill>
                  <a:schemeClr val="bg1"/>
                </a:solidFill>
                <a:latin typeface="UD デジタル 教科書体 NK-R" panose="02020400000000000000" pitchFamily="18" charset="-128"/>
                <a:ea typeface="UD デジタル 教科書体 NK-R" panose="02020400000000000000" pitchFamily="18" charset="-128"/>
              </a:rPr>
              <a:t>①</a:t>
            </a:r>
            <a:r>
              <a:rPr lang="en-US" altLang="ja-JP" b="1" dirty="0">
                <a:solidFill>
                  <a:schemeClr val="bg1"/>
                </a:solidFill>
                <a:latin typeface="UD デジタル 教科書体 NK-R" panose="02020400000000000000" pitchFamily="18" charset="-128"/>
                <a:ea typeface="UD デジタル 教科書体 NK-R" panose="02020400000000000000" pitchFamily="18" charset="-128"/>
              </a:rPr>
              <a:t>2022</a:t>
            </a:r>
            <a:r>
              <a:rPr lang="ja-JP" altLang="en-US" b="1" dirty="0">
                <a:solidFill>
                  <a:schemeClr val="bg1"/>
                </a:solidFill>
                <a:latin typeface="UD デジタル 教科書体 NK-R" panose="02020400000000000000" pitchFamily="18" charset="-128"/>
                <a:ea typeface="UD デジタル 教科書体 NK-R" panose="02020400000000000000" pitchFamily="18" charset="-128"/>
              </a:rPr>
              <a:t>年度の主な進捗</a:t>
            </a:r>
          </a:p>
        </p:txBody>
      </p:sp>
      <p:grpSp>
        <p:nvGrpSpPr>
          <p:cNvPr id="22" name="グループ化 21"/>
          <p:cNvGrpSpPr/>
          <p:nvPr/>
        </p:nvGrpSpPr>
        <p:grpSpPr>
          <a:xfrm>
            <a:off x="90459" y="480726"/>
            <a:ext cx="11940480" cy="1209701"/>
            <a:chOff x="68651" y="831903"/>
            <a:chExt cx="9572627" cy="1111836"/>
          </a:xfrm>
        </p:grpSpPr>
        <p:sp>
          <p:nvSpPr>
            <p:cNvPr id="23" name="正方形/長方形 22"/>
            <p:cNvSpPr/>
            <p:nvPr/>
          </p:nvSpPr>
          <p:spPr>
            <a:xfrm>
              <a:off x="68651" y="831903"/>
              <a:ext cx="9572627" cy="111183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4" name="正方形/長方形 23"/>
            <p:cNvSpPr/>
            <p:nvPr/>
          </p:nvSpPr>
          <p:spPr>
            <a:xfrm>
              <a:off x="68651" y="831903"/>
              <a:ext cx="2557224" cy="344249"/>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bg1"/>
                  </a:solidFill>
                  <a:latin typeface="UD デジタル 教科書体 NK-R" panose="02020400000000000000" pitchFamily="18" charset="-128"/>
                  <a:ea typeface="UD デジタル 教科書体 NK-R" panose="02020400000000000000" pitchFamily="18" charset="-128"/>
                </a:rPr>
                <a:t>スタートアップ支援</a:t>
              </a:r>
              <a:endParaRPr kumimoji="1" lang="ja-JP" altLang="en-US" sz="1600" dirty="0">
                <a:solidFill>
                  <a:schemeClr val="bg1"/>
                </a:solidFill>
                <a:latin typeface="UD デジタル 教科書体 NK-R" panose="02020400000000000000" pitchFamily="18" charset="-128"/>
                <a:ea typeface="UD デジタル 教科書体 NK-R" panose="02020400000000000000" pitchFamily="18" charset="-128"/>
              </a:endParaRPr>
            </a:p>
          </p:txBody>
        </p:sp>
      </p:grpSp>
      <p:sp>
        <p:nvSpPr>
          <p:cNvPr id="10" name="正方形/長方形 9"/>
          <p:cNvSpPr/>
          <p:nvPr/>
        </p:nvSpPr>
        <p:spPr>
          <a:xfrm>
            <a:off x="90459" y="2864073"/>
            <a:ext cx="11748674" cy="1815882"/>
          </a:xfrm>
          <a:prstGeom prst="rect">
            <a:avLst/>
          </a:prstGeom>
        </p:spPr>
        <p:txBody>
          <a:bodyPr wrap="square">
            <a:spAutoFit/>
          </a:bodyPr>
          <a:lstStyle/>
          <a:p>
            <a:pPr marL="146050" indent="-457200"/>
            <a:r>
              <a:rPr lang="ja-JP" altLang="ja-JP" sz="1400" dirty="0">
                <a:solidFill>
                  <a:srgbClr val="000000"/>
                </a:solidFill>
                <a:latin typeface="ＭＳ Ｐゴシック" panose="020B0600070205080204" pitchFamily="50" charset="-128"/>
                <a:ea typeface="UD デジタル 教科書体 NK-R" panose="02020400000000000000" pitchFamily="18" charset="-128"/>
                <a:cs typeface="Times New Roman" panose="02020603050405020304" pitchFamily="18" charset="0"/>
              </a:rPr>
              <a:t>○</a:t>
            </a:r>
            <a:r>
              <a:rPr lang="ja-JP" altLang="en-US" sz="1400" dirty="0">
                <a:solidFill>
                  <a:srgbClr val="00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万博のテーマに関連するファンドの組成・出資（民間）</a:t>
            </a:r>
            <a:endParaRPr lang="en-US" altLang="ja-JP" sz="1400" dirty="0">
              <a:solidFill>
                <a:srgbClr val="00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146050" indent="-457200"/>
            <a:r>
              <a:rPr lang="ja-JP" altLang="ja-JP" sz="1400" dirty="0">
                <a:solidFill>
                  <a:srgbClr val="000000"/>
                </a:solidFill>
                <a:latin typeface="ＭＳ Ｐゴシック" panose="020B0600070205080204" pitchFamily="50" charset="-128"/>
                <a:ea typeface="UD デジタル 教科書体 NK-R" panose="02020400000000000000" pitchFamily="18" charset="-128"/>
                <a:cs typeface="Times New Roman" panose="02020603050405020304" pitchFamily="18" charset="0"/>
              </a:rPr>
              <a:t>○</a:t>
            </a:r>
            <a:r>
              <a:rPr lang="ja-JP" altLang="en-US" sz="1400" dirty="0">
                <a:solidFill>
                  <a:srgbClr val="00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万博会場内のキャッシュレス決済の運営に向けたコンソーシアムの組成（民間）（</a:t>
            </a:r>
            <a:r>
              <a:rPr lang="en-US" altLang="ja-JP" sz="1400" dirty="0">
                <a:solidFill>
                  <a:srgbClr val="00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2022</a:t>
            </a:r>
            <a:r>
              <a:rPr lang="ja-JP" altLang="en-US" sz="1400" dirty="0">
                <a:solidFill>
                  <a:srgbClr val="00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年</a:t>
            </a:r>
            <a:r>
              <a:rPr lang="en-US" altLang="ja-JP" sz="1400" dirty="0">
                <a:solidFill>
                  <a:srgbClr val="00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9</a:t>
            </a:r>
            <a:r>
              <a:rPr lang="ja-JP" altLang="en-US" sz="1400" dirty="0">
                <a:solidFill>
                  <a:srgbClr val="00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月）</a:t>
            </a:r>
            <a:endParaRPr lang="en-US" altLang="ja-JP" sz="1400" dirty="0">
              <a:solidFill>
                <a:srgbClr val="00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146050" indent="-457200"/>
            <a:r>
              <a:rPr lang="ja-JP" altLang="ja-JP" sz="1400" dirty="0">
                <a:solidFill>
                  <a:srgbClr val="000000"/>
                </a:solidFill>
                <a:latin typeface="ＭＳ Ｐゴシック" panose="020B0600070205080204" pitchFamily="50" charset="-128"/>
                <a:ea typeface="UD デジタル 教科書体 NK-R" panose="02020400000000000000" pitchFamily="18" charset="-128"/>
                <a:cs typeface="Times New Roman" panose="02020603050405020304" pitchFamily="18" charset="0"/>
              </a:rPr>
              <a:t>○</a:t>
            </a:r>
            <a:r>
              <a:rPr lang="en-US" altLang="ja-JP" sz="1400" dirty="0">
                <a:solidFill>
                  <a:srgbClr val="00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ST</a:t>
            </a:r>
            <a:r>
              <a:rPr lang="ja-JP" altLang="en-US" sz="1400" dirty="0">
                <a:solidFill>
                  <a:srgbClr val="00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社債、不動産受益証券の発行等（民間）</a:t>
            </a:r>
            <a:endParaRPr lang="en-US" altLang="ja-JP" sz="1400" dirty="0">
              <a:solidFill>
                <a:srgbClr val="00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146050" indent="-457200"/>
            <a:r>
              <a:rPr lang="ja-JP" altLang="en-US" sz="1400" dirty="0">
                <a:solidFill>
                  <a:srgbClr val="00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en-US" altLang="ja-JP" sz="1400" dirty="0">
                <a:solidFill>
                  <a:srgbClr val="00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ODX</a:t>
            </a:r>
            <a:r>
              <a:rPr lang="ja-JP" altLang="en-US" sz="1400" dirty="0" err="1">
                <a:solidFill>
                  <a:srgbClr val="00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での</a:t>
            </a:r>
            <a:r>
              <a:rPr lang="ja-JP" altLang="en-US" sz="1400" dirty="0">
                <a:solidFill>
                  <a:srgbClr val="00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日本株取引開始（民間）（</a:t>
            </a:r>
            <a:r>
              <a:rPr lang="en-US" altLang="ja-JP" sz="1400" dirty="0">
                <a:solidFill>
                  <a:srgbClr val="00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2022</a:t>
            </a:r>
            <a:r>
              <a:rPr lang="ja-JP" altLang="en-US" sz="1400" dirty="0">
                <a:solidFill>
                  <a:srgbClr val="00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年６月）</a:t>
            </a:r>
            <a:endParaRPr lang="en-US" altLang="ja-JP" sz="1400" dirty="0">
              <a:solidFill>
                <a:srgbClr val="00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146050" indent="-457200">
              <a:spcAft>
                <a:spcPts val="0"/>
              </a:spcAft>
            </a:pPr>
            <a:r>
              <a:rPr lang="ja-JP" altLang="ja-JP" sz="1400" dirty="0">
                <a:solidFill>
                  <a:srgbClr val="000000"/>
                </a:solidFill>
                <a:latin typeface="ＭＳ Ｐゴシック" panose="020B0600070205080204" pitchFamily="50" charset="-128"/>
                <a:ea typeface="UD デジタル 教科書体 NK-R" panose="02020400000000000000" pitchFamily="18" charset="-128"/>
                <a:cs typeface="Times New Roman" panose="02020603050405020304" pitchFamily="18" charset="0"/>
              </a:rPr>
              <a:t>○</a:t>
            </a:r>
            <a:r>
              <a:rPr lang="ja-JP" altLang="en-US" sz="1400" dirty="0">
                <a:solidFill>
                  <a:srgbClr val="00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堂島取引所での貴金属先物取扱い開始（取引所）（</a:t>
            </a:r>
            <a:r>
              <a:rPr lang="en-US" altLang="ja-JP" sz="1400" dirty="0">
                <a:solidFill>
                  <a:srgbClr val="00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2023</a:t>
            </a:r>
            <a:r>
              <a:rPr lang="ja-JP" altLang="en-US" sz="1400" dirty="0">
                <a:solidFill>
                  <a:srgbClr val="00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年</a:t>
            </a:r>
            <a:r>
              <a:rPr lang="en-US" altLang="ja-JP" sz="1400" dirty="0">
                <a:solidFill>
                  <a:srgbClr val="00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3</a:t>
            </a:r>
            <a:r>
              <a:rPr lang="ja-JP" altLang="en-US" sz="1400" dirty="0">
                <a:solidFill>
                  <a:srgbClr val="00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月）</a:t>
            </a:r>
            <a:endParaRPr lang="en-US" altLang="ja-JP" sz="1400" dirty="0">
              <a:solidFill>
                <a:srgbClr val="00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146050" indent="-457200">
              <a:spcAft>
                <a:spcPts val="0"/>
              </a:spcAft>
            </a:pPr>
            <a:r>
              <a:rPr lang="ja-JP" altLang="ja-JP" sz="1400" dirty="0">
                <a:solidFill>
                  <a:srgbClr val="000000"/>
                </a:solidFill>
                <a:latin typeface="ＭＳ Ｐゴシック" panose="020B0600070205080204" pitchFamily="50" charset="-128"/>
                <a:ea typeface="UD デジタル 教科書体 NK-R" panose="02020400000000000000" pitchFamily="18" charset="-128"/>
                <a:cs typeface="Times New Roman" panose="02020603050405020304" pitchFamily="18" charset="0"/>
              </a:rPr>
              <a:t>○</a:t>
            </a:r>
            <a:r>
              <a:rPr lang="ja-JP" altLang="en-US" sz="1400" dirty="0">
                <a:solidFill>
                  <a:srgbClr val="000000"/>
                </a:solidFill>
                <a:latin typeface="ＭＳ Ｐゴシック" panose="020B0600070205080204" pitchFamily="50" charset="-128"/>
                <a:ea typeface="UD デジタル 教科書体 NK-R" panose="02020400000000000000" pitchFamily="18" charset="-128"/>
                <a:cs typeface="Times New Roman" panose="02020603050405020304" pitchFamily="18" charset="0"/>
              </a:rPr>
              <a:t>府市によるグリーンボンド発行</a:t>
            </a:r>
            <a:endParaRPr lang="en-US" altLang="ja-JP" sz="1400" dirty="0">
              <a:solidFill>
                <a:srgbClr val="000000"/>
              </a:solidFill>
              <a:latin typeface="ＭＳ Ｐゴシック" panose="020B0600070205080204" pitchFamily="50" charset="-128"/>
              <a:ea typeface="UD デジタル 教科書体 NK-R" panose="02020400000000000000" pitchFamily="18" charset="-128"/>
              <a:cs typeface="Times New Roman" panose="02020603050405020304" pitchFamily="18" charset="0"/>
            </a:endParaRPr>
          </a:p>
          <a:p>
            <a:pPr marL="146050" indent="-457200">
              <a:spcAft>
                <a:spcPts val="0"/>
              </a:spcAft>
            </a:pPr>
            <a:r>
              <a:rPr lang="ja-JP" altLang="en-US" sz="1400" dirty="0">
                <a:solidFill>
                  <a:srgbClr val="000000"/>
                </a:solidFill>
                <a:latin typeface="ＭＳ Ｐゴシック" panose="020B0600070205080204" pitchFamily="50" charset="-128"/>
                <a:ea typeface="UD デジタル 教科書体 NK-R" panose="02020400000000000000" pitchFamily="18" charset="-128"/>
                <a:cs typeface="Times New Roman" panose="02020603050405020304" pitchFamily="18" charset="0"/>
              </a:rPr>
              <a:t>　</a:t>
            </a:r>
            <a:r>
              <a:rPr lang="ja-JP" altLang="ja-JP" sz="1400" dirty="0">
                <a:solidFill>
                  <a:srgbClr val="000000"/>
                </a:solidFill>
                <a:latin typeface="ＭＳ Ｐゴシック" panose="020B0600070205080204" pitchFamily="50" charset="-128"/>
                <a:ea typeface="UD デジタル 教科書体 NK-R" panose="02020400000000000000" pitchFamily="18" charset="-128"/>
                <a:cs typeface="Times New Roman" panose="02020603050405020304" pitchFamily="18" charset="0"/>
              </a:rPr>
              <a:t>（</a:t>
            </a:r>
            <a:r>
              <a:rPr lang="ja-JP" altLang="en-US" sz="1400" dirty="0">
                <a:solidFill>
                  <a:srgbClr val="000000"/>
                </a:solidFill>
                <a:latin typeface="ＭＳ Ｐゴシック" panose="020B0600070205080204" pitchFamily="50" charset="-128"/>
                <a:ea typeface="UD デジタル 教科書体 NK-R" panose="02020400000000000000" pitchFamily="18" charset="-128"/>
                <a:cs typeface="Times New Roman" panose="02020603050405020304" pitchFamily="18" charset="0"/>
              </a:rPr>
              <a:t>府：</a:t>
            </a:r>
            <a:r>
              <a:rPr lang="en-US" altLang="ja-JP" sz="1400" dirty="0">
                <a:solidFill>
                  <a:srgbClr val="000000"/>
                </a:solidFill>
                <a:latin typeface="UD デジタル 教科書体 NK-R" panose="02020400000000000000" pitchFamily="18" charset="-128"/>
                <a:ea typeface="ＭＳ Ｐゴシック" panose="020B0600070205080204" pitchFamily="50" charset="-128"/>
                <a:cs typeface="Times New Roman" panose="02020603050405020304" pitchFamily="18" charset="0"/>
              </a:rPr>
              <a:t>2022</a:t>
            </a:r>
            <a:r>
              <a:rPr lang="ja-JP" altLang="ja-JP" sz="1400" dirty="0">
                <a:solidFill>
                  <a:srgbClr val="000000"/>
                </a:solidFill>
                <a:latin typeface="ＭＳ Ｐゴシック" panose="020B0600070205080204" pitchFamily="50" charset="-128"/>
                <a:ea typeface="UD デジタル 教科書体 NK-R" panose="02020400000000000000" pitchFamily="18" charset="-128"/>
                <a:cs typeface="Times New Roman" panose="02020603050405020304" pitchFamily="18" charset="0"/>
              </a:rPr>
              <a:t>年</a:t>
            </a:r>
            <a:r>
              <a:rPr lang="en-US" altLang="ja-JP" sz="1400" dirty="0">
                <a:solidFill>
                  <a:srgbClr val="000000"/>
                </a:solidFill>
                <a:latin typeface="UD デジタル 教科書体 NK-R" panose="02020400000000000000" pitchFamily="18" charset="-128"/>
                <a:ea typeface="ＭＳ Ｐゴシック" panose="020B0600070205080204" pitchFamily="50" charset="-128"/>
                <a:cs typeface="Times New Roman" panose="02020603050405020304" pitchFamily="18" charset="0"/>
              </a:rPr>
              <a:t>10</a:t>
            </a:r>
            <a:r>
              <a:rPr lang="ja-JP" altLang="ja-JP" sz="1400" dirty="0">
                <a:solidFill>
                  <a:srgbClr val="000000"/>
                </a:solidFill>
                <a:latin typeface="ＭＳ Ｐゴシック" panose="020B0600070205080204" pitchFamily="50" charset="-128"/>
                <a:ea typeface="UD デジタル 教科書体 NK-R" panose="02020400000000000000" pitchFamily="18" charset="-128"/>
                <a:cs typeface="Times New Roman" panose="02020603050405020304" pitchFamily="18" charset="0"/>
              </a:rPr>
              <a:t>月、発行額</a:t>
            </a:r>
            <a:r>
              <a:rPr lang="en-US" altLang="ja-JP" sz="1400" u="sng" dirty="0">
                <a:solidFill>
                  <a:srgbClr val="000000"/>
                </a:solidFill>
                <a:latin typeface="UD デジタル 教科書体 NK-R" panose="02020400000000000000" pitchFamily="18" charset="-128"/>
                <a:ea typeface="ＭＳ Ｐゴシック" panose="020B0600070205080204" pitchFamily="50" charset="-128"/>
                <a:cs typeface="Times New Roman" panose="02020603050405020304" pitchFamily="18" charset="0"/>
              </a:rPr>
              <a:t>50</a:t>
            </a:r>
            <a:r>
              <a:rPr lang="ja-JP" altLang="ja-JP" sz="1400" u="sng" dirty="0">
                <a:solidFill>
                  <a:srgbClr val="000000"/>
                </a:solidFill>
                <a:latin typeface="ＭＳ Ｐゴシック" panose="020B0600070205080204" pitchFamily="50" charset="-128"/>
                <a:ea typeface="UD デジタル 教科書体 NK-R" panose="02020400000000000000" pitchFamily="18" charset="-128"/>
                <a:cs typeface="Times New Roman" panose="02020603050405020304" pitchFamily="18" charset="0"/>
              </a:rPr>
              <a:t>億円</a:t>
            </a:r>
            <a:r>
              <a:rPr lang="ja-JP" altLang="ja-JP" sz="1400" dirty="0">
                <a:solidFill>
                  <a:srgbClr val="000000"/>
                </a:solidFill>
                <a:latin typeface="ＭＳ Ｐゴシック" panose="020B0600070205080204" pitchFamily="50" charset="-128"/>
                <a:ea typeface="UD デジタル 教科書体 NK-R" panose="02020400000000000000" pitchFamily="18" charset="-128"/>
                <a:cs typeface="Times New Roman" panose="02020603050405020304" pitchFamily="18" charset="0"/>
              </a:rPr>
              <a:t>　年限</a:t>
            </a:r>
            <a:r>
              <a:rPr lang="en-US" altLang="ja-JP" sz="1400" dirty="0">
                <a:solidFill>
                  <a:srgbClr val="000000"/>
                </a:solidFill>
                <a:latin typeface="UD デジタル 教科書体 NK-R" panose="02020400000000000000" pitchFamily="18" charset="-128"/>
                <a:ea typeface="ＭＳ Ｐゴシック" panose="020B0600070205080204" pitchFamily="50" charset="-128"/>
                <a:cs typeface="Times New Roman" panose="02020603050405020304" pitchFamily="18" charset="0"/>
              </a:rPr>
              <a:t>15</a:t>
            </a:r>
            <a:r>
              <a:rPr lang="ja-JP" altLang="ja-JP" sz="1400" dirty="0">
                <a:solidFill>
                  <a:srgbClr val="000000"/>
                </a:solidFill>
                <a:latin typeface="ＭＳ Ｐゴシック" panose="020B0600070205080204" pitchFamily="50" charset="-128"/>
                <a:ea typeface="UD デジタル 教科書体 NK-R" panose="02020400000000000000" pitchFamily="18" charset="-128"/>
                <a:cs typeface="Times New Roman" panose="02020603050405020304" pitchFamily="18" charset="0"/>
              </a:rPr>
              <a:t>年　機関投資家向け）</a:t>
            </a:r>
            <a:endParaRPr lang="en-US" altLang="ja-JP" sz="12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146050" indent="-457200">
              <a:spcAft>
                <a:spcPts val="0"/>
              </a:spcAft>
            </a:pPr>
            <a:r>
              <a:rPr lang="ja-JP" altLang="en-US" sz="1200" dirty="0">
                <a:solidFill>
                  <a:srgbClr val="000000"/>
                </a:solidFill>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1400" dirty="0">
                <a:solidFill>
                  <a:srgbClr val="000000"/>
                </a:solidFill>
                <a:latin typeface="ＭＳ Ｐゴシック" panose="020B0600070205080204" pitchFamily="50" charset="-128"/>
                <a:ea typeface="UD デジタル 教科書体 NK-R" panose="02020400000000000000" pitchFamily="18" charset="-128"/>
                <a:cs typeface="Times New Roman" panose="02020603050405020304" pitchFamily="18" charset="0"/>
              </a:rPr>
              <a:t>（</a:t>
            </a:r>
            <a:r>
              <a:rPr lang="ja-JP" altLang="en-US" sz="1400" dirty="0">
                <a:solidFill>
                  <a:srgbClr val="000000"/>
                </a:solidFill>
                <a:latin typeface="ＭＳ Ｐゴシック" panose="020B0600070205080204" pitchFamily="50" charset="-128"/>
                <a:ea typeface="UD デジタル 教科書体 NK-R" panose="02020400000000000000" pitchFamily="18" charset="-128"/>
                <a:cs typeface="Times New Roman" panose="02020603050405020304" pitchFamily="18" charset="0"/>
              </a:rPr>
              <a:t>市：</a:t>
            </a:r>
            <a:r>
              <a:rPr lang="en-US" altLang="ja-JP" sz="1400" dirty="0">
                <a:solidFill>
                  <a:srgbClr val="000000"/>
                </a:solidFill>
                <a:latin typeface="UD デジタル 教科書体 NK-R" panose="02020400000000000000" pitchFamily="18" charset="-128"/>
                <a:ea typeface="ＭＳ Ｐゴシック" panose="020B0600070205080204" pitchFamily="50" charset="-128"/>
                <a:cs typeface="Times New Roman" panose="02020603050405020304" pitchFamily="18" charset="0"/>
              </a:rPr>
              <a:t>2023</a:t>
            </a:r>
            <a:r>
              <a:rPr lang="ja-JP" altLang="ja-JP" sz="1400" dirty="0">
                <a:solidFill>
                  <a:srgbClr val="000000"/>
                </a:solidFill>
                <a:latin typeface="ＭＳ Ｐゴシック" panose="020B0600070205080204" pitchFamily="50" charset="-128"/>
                <a:ea typeface="UD デジタル 教科書体 NK-R" panose="02020400000000000000" pitchFamily="18" charset="-128"/>
                <a:cs typeface="Times New Roman" panose="02020603050405020304" pitchFamily="18" charset="0"/>
              </a:rPr>
              <a:t>年</a:t>
            </a:r>
            <a:r>
              <a:rPr lang="en-US" altLang="ja-JP" sz="1400" dirty="0">
                <a:solidFill>
                  <a:srgbClr val="000000"/>
                </a:solidFill>
                <a:latin typeface="UD デジタル 教科書体 NK-R" panose="02020400000000000000" pitchFamily="18" charset="-128"/>
                <a:ea typeface="ＭＳ Ｐゴシック" panose="020B0600070205080204" pitchFamily="50" charset="-128"/>
                <a:cs typeface="Times New Roman" panose="02020603050405020304" pitchFamily="18" charset="0"/>
              </a:rPr>
              <a:t>2</a:t>
            </a:r>
            <a:r>
              <a:rPr lang="ja-JP" altLang="ja-JP" sz="1400" dirty="0">
                <a:solidFill>
                  <a:srgbClr val="000000"/>
                </a:solidFill>
                <a:latin typeface="ＭＳ Ｐゴシック" panose="020B0600070205080204" pitchFamily="50" charset="-128"/>
                <a:ea typeface="UD デジタル 教科書体 NK-R" panose="02020400000000000000" pitchFamily="18" charset="-128"/>
                <a:cs typeface="Times New Roman" panose="02020603050405020304" pitchFamily="18" charset="0"/>
              </a:rPr>
              <a:t>月、発行額</a:t>
            </a:r>
            <a:r>
              <a:rPr lang="en-US" altLang="ja-JP" sz="1400" u="sng" dirty="0">
                <a:solidFill>
                  <a:srgbClr val="000000"/>
                </a:solidFill>
                <a:latin typeface="UD デジタル 教科書体 NK-R" panose="02020400000000000000" pitchFamily="18" charset="-128"/>
                <a:ea typeface="ＭＳ Ｐゴシック" panose="020B0600070205080204" pitchFamily="50" charset="-128"/>
                <a:cs typeface="Times New Roman" panose="02020603050405020304" pitchFamily="18" charset="0"/>
              </a:rPr>
              <a:t>50</a:t>
            </a:r>
            <a:r>
              <a:rPr lang="ja-JP" altLang="ja-JP" sz="1400" u="sng" dirty="0">
                <a:solidFill>
                  <a:srgbClr val="000000"/>
                </a:solidFill>
                <a:latin typeface="ＭＳ Ｐゴシック" panose="020B0600070205080204" pitchFamily="50" charset="-128"/>
                <a:ea typeface="UD デジタル 教科書体 NK-R" panose="02020400000000000000" pitchFamily="18" charset="-128"/>
                <a:cs typeface="Times New Roman" panose="02020603050405020304" pitchFamily="18" charset="0"/>
              </a:rPr>
              <a:t>億円</a:t>
            </a:r>
            <a:r>
              <a:rPr lang="ja-JP" altLang="ja-JP" sz="1400" dirty="0">
                <a:solidFill>
                  <a:srgbClr val="000000"/>
                </a:solidFill>
                <a:latin typeface="ＭＳ Ｐゴシック" panose="020B0600070205080204" pitchFamily="50" charset="-128"/>
                <a:ea typeface="UD デジタル 教科書体 NK-R" panose="02020400000000000000" pitchFamily="18" charset="-128"/>
                <a:cs typeface="Times New Roman" panose="02020603050405020304" pitchFamily="18" charset="0"/>
              </a:rPr>
              <a:t>　年限</a:t>
            </a:r>
            <a:r>
              <a:rPr lang="en-US" altLang="ja-JP" sz="1400" dirty="0">
                <a:solidFill>
                  <a:srgbClr val="000000"/>
                </a:solidFill>
                <a:latin typeface="UD デジタル 教科書体 NK-R" panose="02020400000000000000" pitchFamily="18" charset="-128"/>
                <a:ea typeface="ＭＳ Ｐゴシック" panose="020B0600070205080204" pitchFamily="50" charset="-128"/>
                <a:cs typeface="Times New Roman" panose="02020603050405020304" pitchFamily="18" charset="0"/>
              </a:rPr>
              <a:t>5</a:t>
            </a:r>
            <a:r>
              <a:rPr lang="ja-JP" altLang="ja-JP" sz="1400" dirty="0">
                <a:solidFill>
                  <a:srgbClr val="000000"/>
                </a:solidFill>
                <a:latin typeface="ＭＳ Ｐゴシック" panose="020B0600070205080204" pitchFamily="50" charset="-128"/>
                <a:ea typeface="UD デジタル 教科書体 NK-R" panose="02020400000000000000" pitchFamily="18" charset="-128"/>
                <a:cs typeface="Times New Roman" panose="02020603050405020304" pitchFamily="18" charset="0"/>
              </a:rPr>
              <a:t>年　機関投資家向け）</a:t>
            </a:r>
            <a:endParaRPr lang="en-US" altLang="ja-JP" sz="1400" dirty="0">
              <a:solidFill>
                <a:srgbClr val="000000"/>
              </a:solidFill>
              <a:latin typeface="ＭＳ Ｐゴシック" panose="020B0600070205080204" pitchFamily="50" charset="-128"/>
              <a:ea typeface="UD デジタル 教科書体 NK-R" panose="02020400000000000000" pitchFamily="18" charset="-128"/>
              <a:cs typeface="Times New Roman" panose="02020603050405020304" pitchFamily="18" charset="0"/>
            </a:endParaRPr>
          </a:p>
        </p:txBody>
      </p:sp>
      <p:sp>
        <p:nvSpPr>
          <p:cNvPr id="14" name="正方形/長方形 13"/>
          <p:cNvSpPr/>
          <p:nvPr/>
        </p:nvSpPr>
        <p:spPr>
          <a:xfrm>
            <a:off x="90461" y="1897811"/>
            <a:ext cx="3189770" cy="374550"/>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bg1"/>
                </a:solidFill>
                <a:latin typeface="UD デジタル 教科書体 NK-R" panose="02020400000000000000" pitchFamily="18" charset="-128"/>
                <a:ea typeface="UD デジタル 教科書体 NK-R" panose="02020400000000000000" pitchFamily="18" charset="-128"/>
              </a:rPr>
              <a:t>新たな金融事業</a:t>
            </a:r>
            <a:endParaRPr kumimoji="1" lang="ja-JP" altLang="en-US" sz="1600"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15" name="正方形/長方形 14"/>
          <p:cNvSpPr/>
          <p:nvPr/>
        </p:nvSpPr>
        <p:spPr>
          <a:xfrm>
            <a:off x="90460" y="1897810"/>
            <a:ext cx="11940480" cy="29919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正方形/長方形 20"/>
          <p:cNvSpPr/>
          <p:nvPr/>
        </p:nvSpPr>
        <p:spPr>
          <a:xfrm>
            <a:off x="90459" y="5771799"/>
            <a:ext cx="11748674" cy="738664"/>
          </a:xfrm>
          <a:prstGeom prst="rect">
            <a:avLst/>
          </a:prstGeom>
        </p:spPr>
        <p:txBody>
          <a:bodyPr wrap="square">
            <a:spAutoFit/>
          </a:bodyPr>
          <a:lstStyle/>
          <a:p>
            <a:pPr marL="146050" indent="-457200"/>
            <a:r>
              <a:rPr lang="ja-JP" altLang="en-US" sz="1400" dirty="0">
                <a:solidFill>
                  <a:srgbClr val="000000"/>
                </a:solidFill>
                <a:latin typeface="ＭＳ Ｐゴシック" panose="020B0600070205080204" pitchFamily="50" charset="-128"/>
                <a:ea typeface="UD デジタル 教科書体 NK-R" panose="02020400000000000000" pitchFamily="18" charset="-128"/>
                <a:cs typeface="Times New Roman" panose="02020603050405020304" pitchFamily="18" charset="0"/>
              </a:rPr>
              <a:t>○「大学生のための金融リテラシー入門」講座等の開講（関西大学）</a:t>
            </a:r>
            <a:r>
              <a:rPr lang="ja-JP" altLang="en-US" sz="1400" dirty="0">
                <a:solidFill>
                  <a:srgbClr val="00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en-US" altLang="ja-JP" sz="1400" dirty="0">
                <a:solidFill>
                  <a:srgbClr val="00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2023</a:t>
            </a:r>
            <a:r>
              <a:rPr lang="ja-JP" altLang="en-US" sz="1400" dirty="0">
                <a:solidFill>
                  <a:srgbClr val="000000"/>
                </a:solidFill>
                <a:latin typeface="ＭＳ Ｐゴシック" panose="020B0600070205080204" pitchFamily="50" charset="-128"/>
                <a:ea typeface="UD デジタル 教科書体 NK-R" panose="02020400000000000000" pitchFamily="18" charset="-128"/>
                <a:cs typeface="Times New Roman" panose="02020603050405020304" pitchFamily="18" charset="0"/>
              </a:rPr>
              <a:t>年４月～）</a:t>
            </a:r>
            <a:endParaRPr lang="en-US" altLang="ja-JP" sz="1400" dirty="0">
              <a:solidFill>
                <a:srgbClr val="000000"/>
              </a:solidFill>
              <a:latin typeface="ＭＳ Ｐゴシック" panose="020B0600070205080204" pitchFamily="50" charset="-128"/>
              <a:ea typeface="UD デジタル 教科書体 NK-R" panose="02020400000000000000" pitchFamily="18" charset="-128"/>
              <a:cs typeface="Times New Roman" panose="02020603050405020304" pitchFamily="18" charset="0"/>
            </a:endParaRPr>
          </a:p>
          <a:p>
            <a:pPr marL="146050" indent="-457200"/>
            <a:r>
              <a:rPr lang="ja-JP" altLang="en-US" sz="1400" dirty="0">
                <a:solidFill>
                  <a:srgbClr val="000000"/>
                </a:solidFill>
                <a:latin typeface="ＭＳ Ｐゴシック" panose="020B0600070205080204" pitchFamily="50" charset="-128"/>
                <a:ea typeface="UD デジタル 教科書体 NK-R" panose="02020400000000000000" pitchFamily="18" charset="-128"/>
                <a:cs typeface="Times New Roman" panose="02020603050405020304" pitchFamily="18" charset="0"/>
              </a:rPr>
              <a:t>○数理・データサイエンス</a:t>
            </a:r>
            <a:r>
              <a:rPr lang="ja-JP" altLang="en-US" sz="1400" dirty="0">
                <a:solidFill>
                  <a:srgbClr val="00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en-US" altLang="ja-JP" sz="1400" dirty="0">
                <a:solidFill>
                  <a:srgbClr val="00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AI</a:t>
            </a:r>
            <a:r>
              <a:rPr lang="ja-JP" altLang="en-US" sz="1400" dirty="0">
                <a:solidFill>
                  <a:srgbClr val="00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に関する体系的な講義や、</a:t>
            </a:r>
            <a:r>
              <a:rPr lang="en-US" altLang="ja-JP" sz="1400" dirty="0">
                <a:solidFill>
                  <a:srgbClr val="00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AI</a:t>
            </a:r>
            <a:r>
              <a:rPr lang="ja-JP" altLang="en-US" sz="1400" dirty="0">
                <a:solidFill>
                  <a:srgbClr val="00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の社会・経済・ビジネス</a:t>
            </a:r>
            <a:r>
              <a:rPr lang="ja-JP" altLang="en-US" sz="1400" dirty="0">
                <a:solidFill>
                  <a:srgbClr val="000000"/>
                </a:solidFill>
                <a:latin typeface="ＭＳ Ｐゴシック" panose="020B0600070205080204" pitchFamily="50" charset="-128"/>
                <a:ea typeface="UD デジタル 教科書体 NK-R" panose="02020400000000000000" pitchFamily="18" charset="-128"/>
                <a:cs typeface="Times New Roman" panose="02020603050405020304" pitchFamily="18" charset="0"/>
              </a:rPr>
              <a:t>現場での使用に係る講義の実施（大阪公立大学）</a:t>
            </a:r>
            <a:r>
              <a:rPr lang="ja-JP" altLang="en-US" sz="1400" dirty="0">
                <a:solidFill>
                  <a:srgbClr val="00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en-US" altLang="ja-JP" sz="1400" dirty="0">
                <a:solidFill>
                  <a:srgbClr val="00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202</a:t>
            </a:r>
            <a:r>
              <a:rPr lang="ja-JP" altLang="en-US" sz="1400" dirty="0">
                <a:solidFill>
                  <a:srgbClr val="00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２</a:t>
            </a:r>
            <a:r>
              <a:rPr lang="ja-JP" altLang="en-US" sz="1400" dirty="0">
                <a:solidFill>
                  <a:srgbClr val="000000"/>
                </a:solidFill>
                <a:latin typeface="ＭＳ Ｐゴシック" panose="020B0600070205080204" pitchFamily="50" charset="-128"/>
                <a:ea typeface="UD デジタル 教科書体 NK-R" panose="02020400000000000000" pitchFamily="18" charset="-128"/>
                <a:cs typeface="Times New Roman" panose="02020603050405020304" pitchFamily="18" charset="0"/>
              </a:rPr>
              <a:t>年４月～）</a:t>
            </a:r>
            <a:endParaRPr lang="en-US" altLang="ja-JP" sz="1400" dirty="0">
              <a:solidFill>
                <a:srgbClr val="000000"/>
              </a:solidFill>
              <a:latin typeface="ＭＳ Ｐゴシック" panose="020B0600070205080204" pitchFamily="50" charset="-128"/>
              <a:ea typeface="UD デジタル 教科書体 NK-R" panose="02020400000000000000" pitchFamily="18" charset="-128"/>
              <a:cs typeface="Times New Roman" panose="02020603050405020304" pitchFamily="18" charset="0"/>
            </a:endParaRPr>
          </a:p>
          <a:p>
            <a:pPr marL="146050" indent="-457200">
              <a:spcAft>
                <a:spcPts val="0"/>
              </a:spcAft>
            </a:pPr>
            <a:r>
              <a:rPr lang="ja-JP" altLang="ja-JP" sz="1400" dirty="0">
                <a:solidFill>
                  <a:srgbClr val="000000"/>
                </a:solidFill>
                <a:latin typeface="ＭＳ Ｐゴシック" panose="020B0600070205080204" pitchFamily="50" charset="-128"/>
                <a:ea typeface="UD デジタル 教科書体 NK-R" panose="02020400000000000000" pitchFamily="18" charset="-128"/>
                <a:cs typeface="Times New Roman" panose="02020603050405020304" pitchFamily="18" charset="0"/>
              </a:rPr>
              <a:t>○事業連携協定に基づく府市職員向け研修</a:t>
            </a:r>
            <a:r>
              <a:rPr lang="ja-JP" altLang="en-US" sz="1400" dirty="0">
                <a:solidFill>
                  <a:srgbClr val="000000"/>
                </a:solidFill>
                <a:latin typeface="ＭＳ Ｐゴシック" panose="020B0600070205080204" pitchFamily="50" charset="-128"/>
                <a:ea typeface="UD デジタル 教科書体 NK-R" panose="02020400000000000000" pitchFamily="18" charset="-128"/>
                <a:cs typeface="Times New Roman" panose="02020603050405020304" pitchFamily="18" charset="0"/>
              </a:rPr>
              <a:t>（府市）</a:t>
            </a:r>
            <a:r>
              <a:rPr lang="ja-JP" altLang="ja-JP" sz="1400" dirty="0">
                <a:solidFill>
                  <a:srgbClr val="000000"/>
                </a:solidFill>
                <a:latin typeface="ＭＳ Ｐゴシック" panose="020B0600070205080204" pitchFamily="50" charset="-128"/>
                <a:ea typeface="UD デジタル 教科書体 NK-R" panose="02020400000000000000" pitchFamily="18" charset="-128"/>
                <a:cs typeface="Times New Roman" panose="02020603050405020304" pitchFamily="18" charset="0"/>
              </a:rPr>
              <a:t>（大阪府市で合計</a:t>
            </a:r>
            <a:r>
              <a:rPr lang="ja-JP" altLang="ja-JP" sz="1400" u="sng" dirty="0">
                <a:solidFill>
                  <a:srgbClr val="000000"/>
                </a:solidFill>
                <a:latin typeface="ＭＳ Ｐゴシック" panose="020B0600070205080204" pitchFamily="50" charset="-128"/>
                <a:ea typeface="UD デジタル 教科書体 NK-R" panose="02020400000000000000" pitchFamily="18" charset="-128"/>
                <a:cs typeface="Times New Roman" panose="02020603050405020304" pitchFamily="18" charset="0"/>
              </a:rPr>
              <a:t>約</a:t>
            </a:r>
            <a:r>
              <a:rPr lang="en-US" altLang="ja-JP" sz="1400" u="sng" dirty="0">
                <a:solidFill>
                  <a:srgbClr val="000000"/>
                </a:solidFill>
                <a:latin typeface="UD デジタル 教科書体 NK-R" panose="02020400000000000000" pitchFamily="18" charset="-128"/>
                <a:ea typeface="ＭＳ Ｐゴシック" panose="020B0600070205080204" pitchFamily="50" charset="-128"/>
                <a:cs typeface="Times New Roman" panose="02020603050405020304" pitchFamily="18" charset="0"/>
              </a:rPr>
              <a:t>200</a:t>
            </a:r>
            <a:r>
              <a:rPr lang="ja-JP" altLang="ja-JP" sz="1400" u="sng" dirty="0">
                <a:solidFill>
                  <a:srgbClr val="000000"/>
                </a:solidFill>
                <a:latin typeface="ＭＳ Ｐゴシック" panose="020B0600070205080204" pitchFamily="50" charset="-128"/>
                <a:ea typeface="UD デジタル 教科書体 NK-R" panose="02020400000000000000" pitchFamily="18" charset="-128"/>
                <a:cs typeface="Times New Roman" panose="02020603050405020304" pitchFamily="18" charset="0"/>
              </a:rPr>
              <a:t>名</a:t>
            </a:r>
            <a:r>
              <a:rPr lang="ja-JP" altLang="ja-JP" sz="1400" dirty="0">
                <a:solidFill>
                  <a:srgbClr val="000000"/>
                </a:solidFill>
                <a:latin typeface="ＭＳ Ｐゴシック" panose="020B0600070205080204" pitchFamily="50" charset="-128"/>
                <a:ea typeface="UD デジタル 教科書体 NK-R" panose="02020400000000000000" pitchFamily="18" charset="-128"/>
                <a:cs typeface="Times New Roman" panose="02020603050405020304" pitchFamily="18" charset="0"/>
              </a:rPr>
              <a:t>が受講</a:t>
            </a:r>
            <a:r>
              <a:rPr lang="ja-JP" altLang="ja-JP" sz="1100" dirty="0">
                <a:solidFill>
                  <a:srgbClr val="000000"/>
                </a:solidFill>
                <a:latin typeface="ＭＳ Ｐゴシック" panose="020B0600070205080204" pitchFamily="50" charset="-128"/>
                <a:ea typeface="UD デジタル 教科書体 NK-R" panose="02020400000000000000" pitchFamily="18" charset="-128"/>
                <a:cs typeface="Times New Roman" panose="02020603050405020304" pitchFamily="18" charset="0"/>
              </a:rPr>
              <a:t>）</a:t>
            </a:r>
            <a:endParaRPr lang="en-US" altLang="ja-JP" sz="1100" dirty="0">
              <a:solidFill>
                <a:srgbClr val="000000"/>
              </a:solidFill>
              <a:latin typeface="ＭＳ Ｐゴシック" panose="020B0600070205080204" pitchFamily="50" charset="-128"/>
              <a:ea typeface="UD デジタル 教科書体 NK-R" panose="02020400000000000000" pitchFamily="18" charset="-128"/>
              <a:cs typeface="Times New Roman" panose="02020603050405020304" pitchFamily="18" charset="0"/>
            </a:endParaRPr>
          </a:p>
        </p:txBody>
      </p:sp>
      <p:sp>
        <p:nvSpPr>
          <p:cNvPr id="25" name="正方形/長方形 24"/>
          <p:cNvSpPr/>
          <p:nvPr/>
        </p:nvSpPr>
        <p:spPr>
          <a:xfrm>
            <a:off x="90460" y="5097119"/>
            <a:ext cx="3189770" cy="374550"/>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bg1"/>
                </a:solidFill>
                <a:latin typeface="UD デジタル 教科書体 NK-R" panose="02020400000000000000" pitchFamily="18" charset="-128"/>
                <a:ea typeface="UD デジタル 教科書体 NK-R" panose="02020400000000000000" pitchFamily="18" charset="-128"/>
              </a:rPr>
              <a:t>金融教育・人材育成</a:t>
            </a:r>
            <a:endParaRPr kumimoji="1" lang="ja-JP" altLang="en-US" sz="1600"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26" name="正方形/長方形 25"/>
          <p:cNvSpPr/>
          <p:nvPr/>
        </p:nvSpPr>
        <p:spPr>
          <a:xfrm>
            <a:off x="90459" y="5097118"/>
            <a:ext cx="11940480" cy="14410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正方形/長方形 26"/>
          <p:cNvSpPr/>
          <p:nvPr/>
        </p:nvSpPr>
        <p:spPr>
          <a:xfrm>
            <a:off x="0" y="1019757"/>
            <a:ext cx="11748674" cy="523220"/>
          </a:xfrm>
          <a:prstGeom prst="rect">
            <a:avLst/>
          </a:prstGeom>
        </p:spPr>
        <p:txBody>
          <a:bodyPr wrap="square">
            <a:spAutoFit/>
          </a:bodyPr>
          <a:lstStyle/>
          <a:p>
            <a:pPr marL="146050" indent="-457200">
              <a:spcAft>
                <a:spcPts val="0"/>
              </a:spcAft>
            </a:pPr>
            <a:r>
              <a:rPr lang="en-US" altLang="ja-JP" sz="1400" dirty="0">
                <a:solidFill>
                  <a:srgbClr val="00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ja-JP" sz="1400" dirty="0">
                <a:solidFill>
                  <a:srgbClr val="000000"/>
                </a:solidFill>
                <a:latin typeface="ＭＳ Ｐゴシック" panose="020B0600070205080204" pitchFamily="50" charset="-128"/>
                <a:ea typeface="UD デジタル 教科書体 NK-R" panose="02020400000000000000" pitchFamily="18" charset="-128"/>
                <a:cs typeface="Times New Roman" panose="02020603050405020304" pitchFamily="18" charset="0"/>
              </a:rPr>
              <a:t>○</a:t>
            </a:r>
            <a:r>
              <a:rPr lang="ja-JP" altLang="en-US" sz="1400" dirty="0">
                <a:solidFill>
                  <a:srgbClr val="00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大阪</a:t>
            </a:r>
            <a:r>
              <a:rPr lang="en-US" altLang="ja-JP" sz="1400" dirty="0">
                <a:solidFill>
                  <a:srgbClr val="00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IPO</a:t>
            </a:r>
            <a:r>
              <a:rPr lang="ja-JP" altLang="en-US" sz="1400" dirty="0">
                <a:solidFill>
                  <a:srgbClr val="00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センターの設置（取引所）（</a:t>
            </a:r>
            <a:r>
              <a:rPr lang="en-US" altLang="ja-JP" sz="1400" dirty="0">
                <a:solidFill>
                  <a:srgbClr val="00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2022</a:t>
            </a:r>
            <a:r>
              <a:rPr lang="ja-JP" altLang="en-US" sz="1400" dirty="0">
                <a:solidFill>
                  <a:srgbClr val="00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年</a:t>
            </a:r>
            <a:r>
              <a:rPr lang="en-US" altLang="ja-JP" sz="1400" dirty="0">
                <a:solidFill>
                  <a:srgbClr val="00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4</a:t>
            </a:r>
            <a:r>
              <a:rPr lang="ja-JP" altLang="en-US" sz="1400" dirty="0">
                <a:solidFill>
                  <a:srgbClr val="00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月）</a:t>
            </a:r>
            <a:endParaRPr lang="en-US" altLang="ja-JP" sz="1400" dirty="0">
              <a:solidFill>
                <a:srgbClr val="00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146050" indent="-457200">
              <a:spcAft>
                <a:spcPts val="0"/>
              </a:spcAft>
            </a:pPr>
            <a:r>
              <a:rPr lang="en-US" altLang="ja-JP" sz="1400" dirty="0">
                <a:solidFill>
                  <a:srgbClr val="000000"/>
                </a:solidFill>
                <a:latin typeface="UD デジタル 教科書体 NK-R" panose="02020400000000000000" pitchFamily="18" charset="-128"/>
                <a:ea typeface="ＭＳ Ｐゴシック" panose="020B0600070205080204" pitchFamily="50" charset="-128"/>
                <a:cs typeface="Times New Roman" panose="02020603050405020304" pitchFamily="18" charset="0"/>
              </a:rPr>
              <a:t> </a:t>
            </a:r>
            <a:r>
              <a:rPr lang="ja-JP" altLang="ja-JP" sz="1400" dirty="0">
                <a:solidFill>
                  <a:srgbClr val="000000"/>
                </a:solidFill>
                <a:latin typeface="ＭＳ Ｐゴシック" panose="020B0600070205080204" pitchFamily="50" charset="-128"/>
                <a:ea typeface="UD デジタル 教科書体 NK-R" panose="02020400000000000000" pitchFamily="18" charset="-128"/>
                <a:cs typeface="Times New Roman" panose="02020603050405020304" pitchFamily="18" charset="0"/>
              </a:rPr>
              <a:t>○大阪スタートアップ成長支援塾の開催</a:t>
            </a:r>
            <a:r>
              <a:rPr lang="ja-JP" altLang="en-US" sz="1400" dirty="0">
                <a:solidFill>
                  <a:srgbClr val="000000"/>
                </a:solidFill>
                <a:latin typeface="ＭＳ Ｐゴシック" panose="020B0600070205080204" pitchFamily="50" charset="-128"/>
                <a:ea typeface="UD デジタル 教科書体 NK-R" panose="02020400000000000000" pitchFamily="18" charset="-128"/>
                <a:cs typeface="Times New Roman" panose="02020603050405020304" pitchFamily="18" charset="0"/>
              </a:rPr>
              <a:t>（府市・取引所）（２０２３年１月～、２回開催済み、参加者</a:t>
            </a:r>
            <a:r>
              <a:rPr lang="ja-JP" altLang="en-US" sz="1400" u="sng" dirty="0">
                <a:solidFill>
                  <a:srgbClr val="000000"/>
                </a:solidFill>
                <a:latin typeface="ＭＳ Ｐゴシック" panose="020B0600070205080204" pitchFamily="50" charset="-128"/>
                <a:ea typeface="UD デジタル 教科書体 NK-R" panose="02020400000000000000" pitchFamily="18" charset="-128"/>
                <a:cs typeface="Times New Roman" panose="02020603050405020304" pitchFamily="18" charset="0"/>
              </a:rPr>
              <a:t>１５社</a:t>
            </a:r>
            <a:r>
              <a:rPr lang="ja-JP" altLang="en-US" sz="1400" dirty="0">
                <a:solidFill>
                  <a:srgbClr val="000000"/>
                </a:solidFill>
                <a:latin typeface="ＭＳ Ｐゴシック" panose="020B0600070205080204" pitchFamily="50" charset="-128"/>
                <a:ea typeface="UD デジタル 教科書体 NK-R" panose="02020400000000000000" pitchFamily="18" charset="-128"/>
                <a:cs typeface="Times New Roman" panose="02020603050405020304" pitchFamily="18" charset="0"/>
              </a:rPr>
              <a:t>）</a:t>
            </a:r>
            <a:endParaRPr lang="en-US" altLang="ja-JP" sz="1400" dirty="0">
              <a:solidFill>
                <a:srgbClr val="000000"/>
              </a:solidFill>
              <a:latin typeface="ＭＳ Ｐゴシック" panose="020B0600070205080204" pitchFamily="50" charset="-128"/>
              <a:ea typeface="UD デジタル 教科書体 NK-R"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695284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82979" y="2222733"/>
            <a:ext cx="12065478" cy="4599642"/>
          </a:xfrm>
          <a:prstGeom prst="rect">
            <a:avLst/>
          </a:prstGeom>
          <a:solidFill>
            <a:schemeClr val="accent1">
              <a:lumMod val="20000"/>
              <a:lumOff val="80000"/>
            </a:schemeClr>
          </a:solidFill>
        </p:spPr>
        <p:txBody>
          <a:bodyPr wrap="square">
            <a:spAutoFit/>
          </a:bodyPr>
          <a:lstStyle/>
          <a:p>
            <a:pPr marL="144000" indent="-457200"/>
            <a:endParaRPr lang="en-US" altLang="ja-JP" sz="1100" dirty="0">
              <a:latin typeface="UD デジタル 教科書体 NK-R" panose="02020400000000000000" pitchFamily="18" charset="-128"/>
              <a:ea typeface="UD デジタル 教科書体 NK-R" panose="02020400000000000000" pitchFamily="18" charset="-128"/>
            </a:endParaRPr>
          </a:p>
        </p:txBody>
      </p:sp>
      <p:sp>
        <p:nvSpPr>
          <p:cNvPr id="4" name="テキスト ボックス 3"/>
          <p:cNvSpPr txBox="1"/>
          <p:nvPr/>
        </p:nvSpPr>
        <p:spPr>
          <a:xfrm>
            <a:off x="0" y="-1"/>
            <a:ext cx="12192000" cy="369332"/>
          </a:xfrm>
          <a:prstGeom prst="rect">
            <a:avLst/>
          </a:prstGeom>
          <a:solidFill>
            <a:schemeClr val="accent1">
              <a:lumMod val="50000"/>
            </a:schemeClr>
          </a:solidFill>
        </p:spPr>
        <p:txBody>
          <a:bodyPr wrap="square" rtlCol="0">
            <a:spAutoFit/>
          </a:bodyPr>
          <a:lstStyle/>
          <a:p>
            <a:pPr algn="ctr"/>
            <a:r>
              <a:rPr kumimoji="1" lang="ja-JP" altLang="en-US" b="1" dirty="0" smtClean="0">
                <a:solidFill>
                  <a:schemeClr val="bg1"/>
                </a:solidFill>
                <a:latin typeface="UD デジタル 教科書体 NK-R" panose="02020400000000000000" pitchFamily="18" charset="-128"/>
                <a:ea typeface="UD デジタル 教科書体 NK-R" panose="02020400000000000000" pitchFamily="18" charset="-128"/>
              </a:rPr>
              <a:t>②</a:t>
            </a:r>
            <a:r>
              <a:rPr lang="ja-JP" altLang="en-US" b="1" dirty="0">
                <a:solidFill>
                  <a:schemeClr val="bg1"/>
                </a:solidFill>
                <a:latin typeface="UD デジタル 教科書体 NK-R" panose="02020400000000000000" pitchFamily="18" charset="-128"/>
                <a:ea typeface="UD デジタル 教科書体 NK-R" panose="02020400000000000000" pitchFamily="18" charset="-128"/>
              </a:rPr>
              <a:t>目標</a:t>
            </a:r>
            <a:r>
              <a:rPr lang="ja-JP" altLang="en-US" b="1" dirty="0" smtClean="0">
                <a:solidFill>
                  <a:schemeClr val="bg1"/>
                </a:solidFill>
                <a:latin typeface="UD デジタル 教科書体 NK-R" panose="02020400000000000000" pitchFamily="18" charset="-128"/>
                <a:ea typeface="UD デジタル 教科書体 NK-R" panose="02020400000000000000" pitchFamily="18" charset="-128"/>
              </a:rPr>
              <a:t>の進捗状況及び</a:t>
            </a:r>
            <a:r>
              <a:rPr lang="en-US" altLang="ja-JP" b="1" dirty="0">
                <a:solidFill>
                  <a:schemeClr val="bg1"/>
                </a:solidFill>
                <a:latin typeface="UD デジタル 教科書体 NK-R" panose="02020400000000000000" pitchFamily="18" charset="-128"/>
                <a:ea typeface="UD デジタル 教科書体 NK-R" panose="02020400000000000000" pitchFamily="18" charset="-128"/>
              </a:rPr>
              <a:t>2022</a:t>
            </a:r>
            <a:r>
              <a:rPr lang="ja-JP" altLang="en-US" b="1" dirty="0">
                <a:solidFill>
                  <a:schemeClr val="bg1"/>
                </a:solidFill>
                <a:latin typeface="UD デジタル 教科書体 NK-R" panose="02020400000000000000" pitchFamily="18" charset="-128"/>
                <a:ea typeface="UD デジタル 教科書体 NK-R" panose="02020400000000000000" pitchFamily="18" charset="-128"/>
              </a:rPr>
              <a:t>年度</a:t>
            </a:r>
            <a:r>
              <a:rPr lang="ja-JP" altLang="en-US" b="1" dirty="0" smtClean="0">
                <a:solidFill>
                  <a:schemeClr val="bg1"/>
                </a:solidFill>
                <a:latin typeface="UD デジタル 教科書体 NK-R" panose="02020400000000000000" pitchFamily="18" charset="-128"/>
                <a:ea typeface="UD デジタル 教科書体 NK-R" panose="02020400000000000000" pitchFamily="18" charset="-128"/>
              </a:rPr>
              <a:t>の活動から得られた</a:t>
            </a:r>
            <a:r>
              <a:rPr lang="ja-JP" altLang="en-US" b="1" dirty="0">
                <a:solidFill>
                  <a:schemeClr val="bg1"/>
                </a:solidFill>
                <a:latin typeface="UD デジタル 教科書体 NK-R" panose="02020400000000000000" pitchFamily="18" charset="-128"/>
                <a:ea typeface="UD デジタル 教科書体 NK-R" panose="02020400000000000000" pitchFamily="18" charset="-128"/>
              </a:rPr>
              <a:t>内容</a:t>
            </a:r>
            <a:endParaRPr kumimoji="1" lang="ja-JP" altLang="en-US" b="1" dirty="0">
              <a:solidFill>
                <a:schemeClr val="bg1"/>
              </a:solidFill>
              <a:latin typeface="UD デジタル 教科書体 NK-R" panose="02020400000000000000" pitchFamily="18" charset="-128"/>
              <a:ea typeface="UD デジタル 教科書体 NK-R" panose="02020400000000000000" pitchFamily="18" charset="-128"/>
            </a:endParaRPr>
          </a:p>
        </p:txBody>
      </p:sp>
      <p:graphicFrame>
        <p:nvGraphicFramePr>
          <p:cNvPr id="2" name="表 1"/>
          <p:cNvGraphicFramePr>
            <a:graphicFrameLocks noGrp="1"/>
          </p:cNvGraphicFramePr>
          <p:nvPr>
            <p:extLst/>
          </p:nvPr>
        </p:nvGraphicFramePr>
        <p:xfrm>
          <a:off x="678728" y="527749"/>
          <a:ext cx="10834543" cy="1605504"/>
        </p:xfrm>
        <a:graphic>
          <a:graphicData uri="http://schemas.openxmlformats.org/drawingml/2006/table">
            <a:tbl>
              <a:tblPr firstRow="1" bandRow="1">
                <a:tableStyleId>{5C22544A-7EE6-4342-B048-85BDC9FD1C3A}</a:tableStyleId>
              </a:tblPr>
              <a:tblGrid>
                <a:gridCol w="3834303">
                  <a:extLst>
                    <a:ext uri="{9D8B030D-6E8A-4147-A177-3AD203B41FA5}">
                      <a16:colId xmlns:a16="http://schemas.microsoft.com/office/drawing/2014/main" val="3650492976"/>
                    </a:ext>
                  </a:extLst>
                </a:gridCol>
                <a:gridCol w="3545840">
                  <a:extLst>
                    <a:ext uri="{9D8B030D-6E8A-4147-A177-3AD203B41FA5}">
                      <a16:colId xmlns:a16="http://schemas.microsoft.com/office/drawing/2014/main" val="501323711"/>
                    </a:ext>
                  </a:extLst>
                </a:gridCol>
                <a:gridCol w="3454400">
                  <a:extLst>
                    <a:ext uri="{9D8B030D-6E8A-4147-A177-3AD203B41FA5}">
                      <a16:colId xmlns:a16="http://schemas.microsoft.com/office/drawing/2014/main" val="966438172"/>
                    </a:ext>
                  </a:extLst>
                </a:gridCol>
              </a:tblGrid>
              <a:tr h="198204">
                <a:tc>
                  <a:txBody>
                    <a:bodyPr/>
                    <a:lstStyle/>
                    <a:p>
                      <a:pPr marL="567055" indent="-567055" algn="ctr">
                        <a:spcAft>
                          <a:spcPts val="0"/>
                        </a:spcAft>
                      </a:pPr>
                      <a:r>
                        <a:rPr lang="ja-JP" sz="1400" b="1" kern="100" dirty="0">
                          <a:solidFill>
                            <a:schemeClr val="bg1"/>
                          </a:solidFill>
                          <a:effectLst/>
                          <a:latin typeface="UD デジタル 教科書体 NK-R" panose="02020400000000000000" pitchFamily="18" charset="-128"/>
                          <a:ea typeface="UD デジタル 教科書体 NK-R" panose="02020400000000000000" pitchFamily="18" charset="-128"/>
                        </a:rPr>
                        <a:t>指標</a:t>
                      </a:r>
                      <a:endParaRPr lang="ja-JP" sz="1400" b="1" kern="100" dirty="0">
                        <a:solidFill>
                          <a:schemeClr val="bg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spcAft>
                          <a:spcPts val="0"/>
                        </a:spcAft>
                      </a:pPr>
                      <a:r>
                        <a:rPr lang="ja-JP" sz="1400" b="1" kern="100" dirty="0">
                          <a:solidFill>
                            <a:schemeClr val="bg1"/>
                          </a:solidFill>
                          <a:effectLst/>
                          <a:latin typeface="UD デジタル 教科書体 NK-R" panose="02020400000000000000" pitchFamily="18" charset="-128"/>
                          <a:ea typeface="UD デジタル 教科書体 NK-R" panose="02020400000000000000" pitchFamily="18" charset="-128"/>
                        </a:rPr>
                        <a:t>目標</a:t>
                      </a:r>
                      <a:endParaRPr lang="ja-JP" sz="1400" b="1" kern="100" dirty="0">
                        <a:solidFill>
                          <a:schemeClr val="bg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spcAft>
                          <a:spcPts val="0"/>
                        </a:spcAft>
                      </a:pPr>
                      <a:r>
                        <a:rPr lang="ja-JP" sz="1400" b="1" kern="100" dirty="0">
                          <a:solidFill>
                            <a:schemeClr val="bg1"/>
                          </a:solidFill>
                          <a:effectLst/>
                          <a:latin typeface="UD デジタル 教科書体 NK-R" panose="02020400000000000000" pitchFamily="18" charset="-128"/>
                          <a:ea typeface="UD デジタル 教科書体 NK-R" panose="02020400000000000000" pitchFamily="18" charset="-128"/>
                        </a:rPr>
                        <a:t>進捗状況</a:t>
                      </a:r>
                      <a:endParaRPr lang="ja-JP" sz="1400" b="1" kern="100" dirty="0">
                        <a:solidFill>
                          <a:schemeClr val="bg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3066361708"/>
                  </a:ext>
                </a:extLst>
              </a:tr>
              <a:tr h="421752">
                <a:tc>
                  <a:txBody>
                    <a:bodyPr/>
                    <a:lstStyle/>
                    <a:p>
                      <a:pPr algn="l">
                        <a:spcAft>
                          <a:spcPts val="0"/>
                        </a:spcAft>
                      </a:pPr>
                      <a:r>
                        <a:rPr lang="ja-JP" sz="1200" b="0" kern="100" dirty="0">
                          <a:solidFill>
                            <a:schemeClr val="tx1"/>
                          </a:solidFill>
                          <a:effectLst/>
                          <a:latin typeface="UD デジタル 教科書体 NK-R" panose="02020400000000000000" pitchFamily="18" charset="-128"/>
                          <a:ea typeface="UD デジタル 教科書体 NK-R" panose="02020400000000000000" pitchFamily="18" charset="-128"/>
                        </a:rPr>
                        <a:t>【アウトプット目標】</a:t>
                      </a:r>
                    </a:p>
                    <a:p>
                      <a:pPr algn="l">
                        <a:spcAft>
                          <a:spcPts val="0"/>
                        </a:spcAft>
                      </a:pPr>
                      <a:r>
                        <a:rPr lang="ja-JP" sz="1200" b="0" kern="100" dirty="0">
                          <a:solidFill>
                            <a:schemeClr val="tx1"/>
                          </a:solidFill>
                          <a:effectLst/>
                          <a:latin typeface="UD デジタル 教科書体 NK-R" panose="02020400000000000000" pitchFamily="18" charset="-128"/>
                          <a:ea typeface="UD デジタル 教科書体 NK-R" panose="02020400000000000000" pitchFamily="18" charset="-128"/>
                        </a:rPr>
                        <a:t>国際金融ワンストップサポートセンター大阪の相談件数</a:t>
                      </a:r>
                      <a:endParaRPr lang="ja-JP" sz="1200" b="0"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200" kern="100" dirty="0">
                          <a:effectLst/>
                          <a:latin typeface="UD デジタル 教科書体 NK-R" panose="02020400000000000000" pitchFamily="18" charset="-128"/>
                          <a:ea typeface="UD デジタル 教科書体 NK-R" panose="02020400000000000000" pitchFamily="18" charset="-128"/>
                        </a:rPr>
                        <a:t>2025</a:t>
                      </a:r>
                      <a:r>
                        <a:rPr lang="ja-JP" sz="1200" kern="100" dirty="0">
                          <a:effectLst/>
                          <a:latin typeface="UD デジタル 教科書体 NK-R" panose="02020400000000000000" pitchFamily="18" charset="-128"/>
                          <a:ea typeface="UD デジタル 教科書体 NK-R" panose="02020400000000000000" pitchFamily="18" charset="-128"/>
                        </a:rPr>
                        <a:t>年度までに</a:t>
                      </a:r>
                    </a:p>
                    <a:p>
                      <a:pPr algn="l">
                        <a:spcAft>
                          <a:spcPts val="0"/>
                        </a:spcAft>
                      </a:pPr>
                      <a:r>
                        <a:rPr lang="en-US" sz="1200" kern="100" dirty="0">
                          <a:effectLst/>
                          <a:latin typeface="UD デジタル 教科書体 NK-R" panose="02020400000000000000" pitchFamily="18" charset="-128"/>
                          <a:ea typeface="UD デジタル 教科書体 NK-R" panose="02020400000000000000" pitchFamily="18" charset="-128"/>
                        </a:rPr>
                        <a:t>100</a:t>
                      </a:r>
                      <a:r>
                        <a:rPr lang="ja-JP" sz="1200" kern="100" dirty="0">
                          <a:effectLst/>
                          <a:latin typeface="UD デジタル 教科書体 NK-R" panose="02020400000000000000" pitchFamily="18" charset="-128"/>
                          <a:ea typeface="UD デジタル 教科書体 NK-R" panose="02020400000000000000" pitchFamily="18" charset="-128"/>
                        </a:rPr>
                        <a:t>社／年平均達成</a:t>
                      </a:r>
                      <a:endParaRPr lang="ja-JP" sz="12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200" kern="100" dirty="0">
                          <a:effectLst/>
                          <a:latin typeface="UD デジタル 教科書体 NK-R" panose="02020400000000000000" pitchFamily="18" charset="-128"/>
                          <a:ea typeface="UD デジタル 教科書体 NK-R" panose="02020400000000000000" pitchFamily="18" charset="-128"/>
                        </a:rPr>
                        <a:t> </a:t>
                      </a:r>
                      <a:r>
                        <a:rPr lang="en-US" altLang="ja-JP" sz="1200" kern="100" dirty="0">
                          <a:effectLst/>
                          <a:latin typeface="UD デジタル 教科書体 NK-R" panose="02020400000000000000" pitchFamily="18" charset="-128"/>
                          <a:ea typeface="UD デジタル 教科書体 NK-R" panose="02020400000000000000" pitchFamily="18" charset="-128"/>
                        </a:rPr>
                        <a:t>54</a:t>
                      </a:r>
                      <a:r>
                        <a:rPr lang="ja-JP" altLang="en-US" sz="1200" kern="100" dirty="0">
                          <a:effectLst/>
                          <a:latin typeface="UD デジタル 教科書体 NK-R" panose="02020400000000000000" pitchFamily="18" charset="-128"/>
                          <a:ea typeface="UD デジタル 教科書体 NK-R" panose="02020400000000000000" pitchFamily="18" charset="-128"/>
                        </a:rPr>
                        <a:t>社（</a:t>
                      </a:r>
                      <a:r>
                        <a:rPr lang="en-US" altLang="ja-JP" sz="1200" kern="100" dirty="0">
                          <a:effectLst/>
                          <a:latin typeface="UD デジタル 教科書体 NK-R" panose="02020400000000000000" pitchFamily="18" charset="-128"/>
                          <a:ea typeface="UD デジタル 教科書体 NK-R" panose="02020400000000000000" pitchFamily="18" charset="-128"/>
                        </a:rPr>
                        <a:t>2022</a:t>
                      </a:r>
                      <a:r>
                        <a:rPr lang="ja-JP" altLang="en-US" sz="1200" kern="100" dirty="0">
                          <a:effectLst/>
                          <a:latin typeface="UD デジタル 教科書体 NK-R" panose="02020400000000000000" pitchFamily="18" charset="-128"/>
                          <a:ea typeface="UD デジタル 教科書体 NK-R" panose="02020400000000000000" pitchFamily="18" charset="-128"/>
                        </a:rPr>
                        <a:t>年度実績）</a:t>
                      </a:r>
                      <a:endParaRPr lang="en-US" altLang="ja-JP" sz="1200" kern="100" dirty="0">
                        <a:effectLst/>
                        <a:latin typeface="UD デジタル 教科書体 NK-R" panose="02020400000000000000" pitchFamily="18" charset="-128"/>
                        <a:ea typeface="UD デジタル 教科書体 NK-R" panose="02020400000000000000" pitchFamily="18"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52633204"/>
                  </a:ext>
                </a:extLst>
              </a:tr>
              <a:tr h="421752">
                <a:tc>
                  <a:txBody>
                    <a:bodyPr/>
                    <a:lstStyle/>
                    <a:p>
                      <a:pPr algn="l">
                        <a:spcAft>
                          <a:spcPts val="0"/>
                        </a:spcAft>
                      </a:pPr>
                      <a:r>
                        <a:rPr lang="ja-JP" sz="1200" b="0" kern="100" dirty="0">
                          <a:solidFill>
                            <a:schemeClr val="tx1"/>
                          </a:solidFill>
                          <a:effectLst/>
                          <a:latin typeface="UD デジタル 教科書体 NK-R" panose="02020400000000000000" pitchFamily="18" charset="-128"/>
                          <a:ea typeface="UD デジタル 教科書体 NK-R" panose="02020400000000000000" pitchFamily="18" charset="-128"/>
                        </a:rPr>
                        <a:t>【アウトカム目標</a:t>
                      </a:r>
                      <a:r>
                        <a:rPr lang="en-US" altLang="ja-JP" sz="1200" b="0" kern="100" dirty="0">
                          <a:solidFill>
                            <a:schemeClr val="tx1"/>
                          </a:solidFill>
                          <a:effectLst/>
                          <a:latin typeface="UD デジタル 教科書体 NK-R" panose="02020400000000000000" pitchFamily="18" charset="-128"/>
                          <a:ea typeface="UD デジタル 教科書体 NK-R" panose="02020400000000000000" pitchFamily="18" charset="-128"/>
                        </a:rPr>
                        <a:t>0</a:t>
                      </a:r>
                      <a:r>
                        <a:rPr lang="ja-JP" sz="1200" b="0" kern="100" dirty="0">
                          <a:solidFill>
                            <a:schemeClr val="tx1"/>
                          </a:solidFill>
                          <a:effectLst/>
                          <a:latin typeface="UD デジタル 教科書体 NK-R" panose="02020400000000000000" pitchFamily="18" charset="-128"/>
                          <a:ea typeface="UD デジタル 教科書体 NK-R" panose="02020400000000000000" pitchFamily="18" charset="-128"/>
                        </a:rPr>
                        <a:t>１】</a:t>
                      </a:r>
                    </a:p>
                    <a:p>
                      <a:pPr algn="l">
                        <a:spcAft>
                          <a:spcPts val="0"/>
                        </a:spcAft>
                      </a:pPr>
                      <a:r>
                        <a:rPr lang="ja-JP" sz="1200" b="0" kern="100" dirty="0">
                          <a:solidFill>
                            <a:schemeClr val="tx1"/>
                          </a:solidFill>
                          <a:effectLst/>
                          <a:latin typeface="UD デジタル 教科書体 NK-R" panose="02020400000000000000" pitchFamily="18" charset="-128"/>
                          <a:ea typeface="UD デジタル 教科書体 NK-R" panose="02020400000000000000" pitchFamily="18" charset="-128"/>
                        </a:rPr>
                        <a:t>金融系外国企業・投資家等の誘致数</a:t>
                      </a:r>
                      <a:endParaRPr lang="ja-JP" sz="1200" b="0"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200" kern="100" dirty="0">
                          <a:effectLst/>
                          <a:latin typeface="UD デジタル 教科書体 NK-R" panose="02020400000000000000" pitchFamily="18" charset="-128"/>
                          <a:ea typeface="UD デジタル 教科書体 NK-R" panose="02020400000000000000" pitchFamily="18" charset="-128"/>
                        </a:rPr>
                        <a:t>2025</a:t>
                      </a:r>
                      <a:r>
                        <a:rPr lang="ja-JP" sz="1200" kern="100" dirty="0">
                          <a:effectLst/>
                          <a:latin typeface="UD デジタル 教科書体 NK-R" panose="02020400000000000000" pitchFamily="18" charset="-128"/>
                          <a:ea typeface="UD デジタル 教科書体 NK-R" panose="02020400000000000000" pitchFamily="18" charset="-128"/>
                        </a:rPr>
                        <a:t>年度までに</a:t>
                      </a:r>
                      <a:endParaRPr lang="en-US" altLang="ja-JP" sz="1200" kern="100" dirty="0">
                        <a:effectLst/>
                        <a:latin typeface="UD デジタル 教科書体 NK-R" panose="02020400000000000000" pitchFamily="18" charset="-128"/>
                        <a:ea typeface="UD デジタル 教科書体 NK-R" panose="02020400000000000000" pitchFamily="18" charset="-128"/>
                      </a:endParaRPr>
                    </a:p>
                    <a:p>
                      <a:pPr algn="l">
                        <a:spcAft>
                          <a:spcPts val="0"/>
                        </a:spcAft>
                      </a:pPr>
                      <a:r>
                        <a:rPr kumimoji="1" lang="en-US" sz="1200" b="0" kern="1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30</a:t>
                      </a:r>
                      <a:r>
                        <a:rPr lang="ja-JP" sz="1200" kern="100" dirty="0">
                          <a:effectLst/>
                          <a:latin typeface="UD デジタル 教科書体 NK-R" panose="02020400000000000000" pitchFamily="18" charset="-128"/>
                          <a:ea typeface="UD デジタル 教科書体 NK-R" panose="02020400000000000000" pitchFamily="18" charset="-128"/>
                        </a:rPr>
                        <a:t>社誘致</a:t>
                      </a:r>
                      <a:endParaRPr lang="ja-JP" sz="12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200" kern="100" dirty="0">
                          <a:effectLst/>
                          <a:latin typeface="UD デジタル 教科書体 NK-R" panose="02020400000000000000" pitchFamily="18" charset="-128"/>
                          <a:ea typeface="UD デジタル 教科書体 NK-R" panose="02020400000000000000" pitchFamily="18" charset="-128"/>
                        </a:rPr>
                        <a:t> </a:t>
                      </a:r>
                      <a:r>
                        <a:rPr lang="en-US" altLang="ja-JP" sz="1200" kern="100" dirty="0">
                          <a:effectLst/>
                          <a:latin typeface="UD デジタル 教科書体 NK-R" panose="02020400000000000000" pitchFamily="18" charset="-128"/>
                          <a:ea typeface="UD デジタル 教科書体 NK-R" panose="02020400000000000000" pitchFamily="18" charset="-128"/>
                        </a:rPr>
                        <a:t>3</a:t>
                      </a:r>
                      <a:r>
                        <a:rPr lang="ja-JP" sz="1200" kern="100" dirty="0">
                          <a:effectLst/>
                          <a:latin typeface="UD デジタル 教科書体 NK-R" panose="02020400000000000000" pitchFamily="18" charset="-128"/>
                          <a:ea typeface="UD デジタル 教科書体 NK-R" panose="02020400000000000000" pitchFamily="18" charset="-128"/>
                        </a:rPr>
                        <a:t>社</a:t>
                      </a:r>
                      <a:r>
                        <a:rPr lang="ja-JP" altLang="en-US" sz="1200" kern="100" dirty="0">
                          <a:effectLst/>
                          <a:latin typeface="UD デジタル 教科書体 NK-R" panose="02020400000000000000" pitchFamily="18" charset="-128"/>
                          <a:ea typeface="UD デジタル 教科書体 NK-R" panose="02020400000000000000" pitchFamily="18" charset="-128"/>
                        </a:rPr>
                        <a:t>（</a:t>
                      </a:r>
                      <a:r>
                        <a:rPr lang="en-US" altLang="ja-JP" sz="1200" kern="100" dirty="0">
                          <a:effectLst/>
                          <a:latin typeface="UD デジタル 教科書体 NK-R" panose="02020400000000000000" pitchFamily="18" charset="-128"/>
                          <a:ea typeface="UD デジタル 教科書体 NK-R" panose="02020400000000000000" pitchFamily="18" charset="-128"/>
                        </a:rPr>
                        <a:t>2023</a:t>
                      </a:r>
                      <a:r>
                        <a:rPr lang="ja-JP" altLang="ja-JP" sz="1200" kern="100" dirty="0">
                          <a:effectLst/>
                          <a:latin typeface="UD デジタル 教科書体 NK-R" panose="02020400000000000000" pitchFamily="18" charset="-128"/>
                          <a:ea typeface="UD デジタル 教科書体 NK-R" panose="02020400000000000000" pitchFamily="18" charset="-128"/>
                        </a:rPr>
                        <a:t>年</a:t>
                      </a:r>
                      <a:r>
                        <a:rPr lang="en-US" altLang="ja-JP" sz="1200" kern="100" dirty="0">
                          <a:effectLst/>
                          <a:latin typeface="UD デジタル 教科書体 NK-R" panose="02020400000000000000" pitchFamily="18" charset="-128"/>
                          <a:ea typeface="UD デジタル 教科書体 NK-R" panose="02020400000000000000" pitchFamily="18" charset="-128"/>
                        </a:rPr>
                        <a:t>4</a:t>
                      </a:r>
                      <a:r>
                        <a:rPr lang="ja-JP" altLang="ja-JP" sz="1200" kern="100" dirty="0">
                          <a:effectLst/>
                          <a:latin typeface="UD デジタル 教科書体 NK-R" panose="02020400000000000000" pitchFamily="18" charset="-128"/>
                          <a:ea typeface="UD デジタル 教科書体 NK-R" panose="02020400000000000000" pitchFamily="18" charset="-128"/>
                        </a:rPr>
                        <a:t>月</a:t>
                      </a:r>
                      <a:r>
                        <a:rPr lang="ja-JP" altLang="en-US" sz="1200" kern="100" dirty="0">
                          <a:effectLst/>
                          <a:latin typeface="UD デジタル 教科書体 NK-R" panose="02020400000000000000" pitchFamily="18" charset="-128"/>
                          <a:ea typeface="UD デジタル 教科書体 NK-R" panose="02020400000000000000" pitchFamily="18" charset="-128"/>
                        </a:rPr>
                        <a:t>現在）</a:t>
                      </a:r>
                      <a:endParaRPr lang="en-US" altLang="ja-JP" sz="1200" kern="100" dirty="0">
                        <a:effectLst/>
                        <a:latin typeface="UD デジタル 教科書体 NK-R" panose="02020400000000000000" pitchFamily="18" charset="-128"/>
                        <a:ea typeface="UD デジタル 教科書体 NK-R" panose="02020400000000000000" pitchFamily="18"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2941184"/>
                  </a:ext>
                </a:extLst>
              </a:tr>
              <a:tr h="509667">
                <a:tc>
                  <a:txBody>
                    <a:bodyPr/>
                    <a:lstStyle/>
                    <a:p>
                      <a:pPr algn="l">
                        <a:spcAft>
                          <a:spcPts val="0"/>
                        </a:spcAft>
                      </a:pPr>
                      <a:r>
                        <a:rPr lang="ja-JP" sz="1200" b="0" kern="100" dirty="0">
                          <a:solidFill>
                            <a:schemeClr val="tx1"/>
                          </a:solidFill>
                          <a:effectLst/>
                          <a:latin typeface="UD デジタル 教科書体 NK-R" panose="02020400000000000000" pitchFamily="18" charset="-128"/>
                          <a:ea typeface="UD デジタル 教科書体 NK-R" panose="02020400000000000000" pitchFamily="18" charset="-128"/>
                        </a:rPr>
                        <a:t>【アウトカム目標</a:t>
                      </a:r>
                      <a:r>
                        <a:rPr lang="ja-JP" altLang="en-US" sz="1200" b="0" kern="100" dirty="0">
                          <a:solidFill>
                            <a:schemeClr val="tx1"/>
                          </a:solidFill>
                          <a:effectLst/>
                          <a:latin typeface="UD デジタル 教科書体 NK-R" panose="02020400000000000000" pitchFamily="18" charset="-128"/>
                          <a:ea typeface="UD デジタル 教科書体 NK-R" panose="02020400000000000000" pitchFamily="18" charset="-128"/>
                        </a:rPr>
                        <a:t>０</a:t>
                      </a:r>
                      <a:r>
                        <a:rPr lang="ja-JP" sz="1200" b="0" kern="100" dirty="0">
                          <a:solidFill>
                            <a:schemeClr val="tx1"/>
                          </a:solidFill>
                          <a:effectLst/>
                          <a:latin typeface="UD デジタル 教科書体 NK-R" panose="02020400000000000000" pitchFamily="18" charset="-128"/>
                          <a:ea typeface="UD デジタル 教科書体 NK-R" panose="02020400000000000000" pitchFamily="18" charset="-128"/>
                        </a:rPr>
                        <a:t>２】</a:t>
                      </a:r>
                    </a:p>
                    <a:p>
                      <a:pPr algn="l">
                        <a:spcAft>
                          <a:spcPts val="0"/>
                        </a:spcAft>
                      </a:pPr>
                      <a:r>
                        <a:rPr lang="ja-JP" sz="1200" b="0" kern="100" dirty="0">
                          <a:solidFill>
                            <a:schemeClr val="tx1"/>
                          </a:solidFill>
                          <a:effectLst/>
                          <a:latin typeface="UD デジタル 教科書体 NK-R" panose="02020400000000000000" pitchFamily="18" charset="-128"/>
                          <a:ea typeface="UD デジタル 教科書体 NK-R" panose="02020400000000000000" pitchFamily="18" charset="-128"/>
                        </a:rPr>
                        <a:t>ユニコーン・スタートアップ・大学発ベンチャー創出数</a:t>
                      </a:r>
                      <a:endParaRPr lang="ja-JP" sz="1200" b="0"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200" kern="100" dirty="0">
                          <a:effectLst/>
                          <a:latin typeface="UD デジタル 教科書体 NK-R" panose="02020400000000000000" pitchFamily="18" charset="-128"/>
                          <a:ea typeface="UD デジタル 教科書体 NK-R" panose="02020400000000000000" pitchFamily="18" charset="-128"/>
                        </a:rPr>
                        <a:t>2024</a:t>
                      </a:r>
                      <a:r>
                        <a:rPr lang="ja-JP" sz="1200" kern="100" dirty="0">
                          <a:effectLst/>
                          <a:latin typeface="UD デジタル 教科書体 NK-R" panose="02020400000000000000" pitchFamily="18" charset="-128"/>
                          <a:ea typeface="UD デジタル 教科書体 NK-R" panose="02020400000000000000" pitchFamily="18" charset="-128"/>
                        </a:rPr>
                        <a:t>年度までに</a:t>
                      </a:r>
                    </a:p>
                    <a:p>
                      <a:pPr algn="l">
                        <a:spcAft>
                          <a:spcPts val="0"/>
                        </a:spcAft>
                      </a:pPr>
                      <a:r>
                        <a:rPr lang="ja-JP" sz="1200" kern="100" dirty="0">
                          <a:effectLst/>
                          <a:latin typeface="UD デジタル 教科書体 NK-R" panose="02020400000000000000" pitchFamily="18" charset="-128"/>
                          <a:ea typeface="UD デジタル 教科書体 NK-R" panose="02020400000000000000" pitchFamily="18" charset="-128"/>
                        </a:rPr>
                        <a:t>ユニコーン</a:t>
                      </a:r>
                      <a:r>
                        <a:rPr lang="en-US" sz="1200" kern="100" dirty="0">
                          <a:effectLst/>
                          <a:latin typeface="UD デジタル 教科書体 NK-R" panose="02020400000000000000" pitchFamily="18" charset="-128"/>
                          <a:ea typeface="UD デジタル 教科書体 NK-R" panose="02020400000000000000" pitchFamily="18" charset="-128"/>
                        </a:rPr>
                        <a:t>3</a:t>
                      </a:r>
                      <a:r>
                        <a:rPr lang="ja-JP" sz="1200" kern="100" dirty="0">
                          <a:effectLst/>
                          <a:latin typeface="UD デジタル 教科書体 NK-R" panose="02020400000000000000" pitchFamily="18" charset="-128"/>
                          <a:ea typeface="UD デジタル 教科書体 NK-R" panose="02020400000000000000" pitchFamily="18" charset="-128"/>
                        </a:rPr>
                        <a:t>社、</a:t>
                      </a:r>
                      <a:endParaRPr lang="en-US" altLang="ja-JP" sz="1200" kern="100" dirty="0">
                        <a:effectLst/>
                        <a:latin typeface="UD デジタル 教科書体 NK-R" panose="02020400000000000000" pitchFamily="18" charset="-128"/>
                        <a:ea typeface="UD デジタル 教科書体 NK-R" panose="02020400000000000000" pitchFamily="18" charset="-128"/>
                      </a:endParaRPr>
                    </a:p>
                    <a:p>
                      <a:pPr algn="l">
                        <a:spcAft>
                          <a:spcPts val="0"/>
                        </a:spcAft>
                      </a:pPr>
                      <a:r>
                        <a:rPr lang="ja-JP" sz="1200" kern="100" dirty="0">
                          <a:effectLst/>
                          <a:latin typeface="UD デジタル 教科書体 NK-R" panose="02020400000000000000" pitchFamily="18" charset="-128"/>
                          <a:ea typeface="UD デジタル 教科書体 NK-R" panose="02020400000000000000" pitchFamily="18" charset="-128"/>
                        </a:rPr>
                        <a:t>スタートアップ</a:t>
                      </a:r>
                      <a:r>
                        <a:rPr lang="en-US" sz="1200" kern="100" dirty="0">
                          <a:effectLst/>
                          <a:latin typeface="UD デジタル 教科書体 NK-R" panose="02020400000000000000" pitchFamily="18" charset="-128"/>
                          <a:ea typeface="UD デジタル 教科書体 NK-R" panose="02020400000000000000" pitchFamily="18" charset="-128"/>
                        </a:rPr>
                        <a:t>300</a:t>
                      </a:r>
                      <a:r>
                        <a:rPr lang="ja-JP" sz="1200" kern="100" dirty="0">
                          <a:effectLst/>
                          <a:latin typeface="UD デジタル 教科書体 NK-R" panose="02020400000000000000" pitchFamily="18" charset="-128"/>
                          <a:ea typeface="UD デジタル 教科書体 NK-R" panose="02020400000000000000" pitchFamily="18" charset="-128"/>
                        </a:rPr>
                        <a:t>社（うち大学発</a:t>
                      </a:r>
                      <a:r>
                        <a:rPr lang="en-US" sz="1200" kern="100" dirty="0">
                          <a:effectLst/>
                          <a:latin typeface="UD デジタル 教科書体 NK-R" panose="02020400000000000000" pitchFamily="18" charset="-128"/>
                          <a:ea typeface="UD デジタル 教科書体 NK-R" panose="02020400000000000000" pitchFamily="18" charset="-128"/>
                        </a:rPr>
                        <a:t>100</a:t>
                      </a:r>
                      <a:r>
                        <a:rPr lang="ja-JP" sz="1200" kern="100" dirty="0">
                          <a:effectLst/>
                          <a:latin typeface="UD デジタル 教科書体 NK-R" panose="02020400000000000000" pitchFamily="18" charset="-128"/>
                          <a:ea typeface="UD デジタル 教科書体 NK-R" panose="02020400000000000000" pitchFamily="18" charset="-128"/>
                        </a:rPr>
                        <a:t>社）</a:t>
                      </a:r>
                      <a:r>
                        <a:rPr lang="ja-JP" altLang="en-US" sz="1200" kern="100" dirty="0">
                          <a:effectLst/>
                          <a:latin typeface="UD デジタル 教科書体 NK-R" panose="02020400000000000000" pitchFamily="18" charset="-128"/>
                          <a:ea typeface="UD デジタル 教科書体 NK-R" panose="02020400000000000000" pitchFamily="18" charset="-128"/>
                        </a:rPr>
                        <a:t>創出</a:t>
                      </a:r>
                      <a:endParaRPr lang="ja-JP" sz="12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ja-JP" sz="1200" kern="100" dirty="0">
                          <a:solidFill>
                            <a:schemeClr val="tx1"/>
                          </a:solidFill>
                          <a:effectLst/>
                          <a:latin typeface="UD デジタル 教科書体 NK-R" panose="02020400000000000000" pitchFamily="18" charset="-128"/>
                          <a:ea typeface="UD デジタル 教科書体 NK-R" panose="02020400000000000000" pitchFamily="18" charset="-128"/>
                        </a:rPr>
                        <a:t>ユニコーン</a:t>
                      </a:r>
                      <a:r>
                        <a:rPr lang="en-US" altLang="ja-JP" sz="1200" kern="100" dirty="0">
                          <a:solidFill>
                            <a:schemeClr val="tx1"/>
                          </a:solidFill>
                          <a:effectLst/>
                          <a:latin typeface="UD デジタル 教科書体 NK-R" panose="02020400000000000000" pitchFamily="18" charset="-128"/>
                          <a:ea typeface="UD デジタル 教科書体 NK-R" panose="02020400000000000000" pitchFamily="18" charset="-128"/>
                        </a:rPr>
                        <a:t>0</a:t>
                      </a:r>
                      <a:r>
                        <a:rPr lang="ja-JP" altLang="en-US" sz="1200" kern="100" dirty="0">
                          <a:solidFill>
                            <a:schemeClr val="tx1"/>
                          </a:solidFill>
                          <a:effectLst/>
                          <a:latin typeface="UD デジタル 教科書体 NK-R" panose="02020400000000000000" pitchFamily="18" charset="-128"/>
                          <a:ea typeface="UD デジタル 教科書体 NK-R" panose="02020400000000000000" pitchFamily="18" charset="-128"/>
                        </a:rPr>
                        <a:t>社</a:t>
                      </a:r>
                      <a:endParaRPr lang="en-US" altLang="ja-JP" sz="1200" kern="100" dirty="0">
                        <a:solidFill>
                          <a:schemeClr val="tx1"/>
                        </a:solidFill>
                        <a:effectLst/>
                        <a:latin typeface="UD デジタル 教科書体 NK-R" panose="02020400000000000000" pitchFamily="18" charset="-128"/>
                        <a:ea typeface="UD デジタル 教科書体 NK-R" panose="02020400000000000000" pitchFamily="18" charset="-128"/>
                      </a:endParaRPr>
                    </a:p>
                    <a:p>
                      <a:pPr algn="l">
                        <a:spcAft>
                          <a:spcPts val="0"/>
                        </a:spcAft>
                      </a:pPr>
                      <a:r>
                        <a:rPr lang="ja-JP" sz="1200" kern="100" dirty="0">
                          <a:solidFill>
                            <a:schemeClr val="tx1"/>
                          </a:solidFill>
                          <a:effectLst/>
                          <a:latin typeface="UD デジタル 教科書体 NK-R" panose="02020400000000000000" pitchFamily="18" charset="-128"/>
                          <a:ea typeface="UD デジタル 教科書体 NK-R" panose="02020400000000000000" pitchFamily="18" charset="-128"/>
                        </a:rPr>
                        <a:t>スタートアップ</a:t>
                      </a:r>
                      <a:r>
                        <a:rPr lang="en-US" sz="1200" kern="100" dirty="0">
                          <a:solidFill>
                            <a:schemeClr val="tx1"/>
                          </a:solidFill>
                          <a:effectLst/>
                          <a:latin typeface="UD デジタル 教科書体 NK-R" panose="02020400000000000000" pitchFamily="18" charset="-128"/>
                          <a:ea typeface="UD デジタル 教科書体 NK-R" panose="02020400000000000000" pitchFamily="18" charset="-128"/>
                        </a:rPr>
                        <a:t>163</a:t>
                      </a:r>
                      <a:r>
                        <a:rPr lang="ja-JP" sz="1200" kern="100" dirty="0">
                          <a:solidFill>
                            <a:schemeClr val="tx1"/>
                          </a:solidFill>
                          <a:effectLst/>
                          <a:latin typeface="UD デジタル 教科書体 NK-R" panose="02020400000000000000" pitchFamily="18" charset="-128"/>
                          <a:ea typeface="UD デジタル 教科書体 NK-R" panose="02020400000000000000" pitchFamily="18" charset="-128"/>
                        </a:rPr>
                        <a:t>社（うち大学発</a:t>
                      </a:r>
                      <a:r>
                        <a:rPr lang="en-US" sz="1200" kern="100" dirty="0">
                          <a:solidFill>
                            <a:schemeClr val="tx1"/>
                          </a:solidFill>
                          <a:effectLst/>
                          <a:latin typeface="UD デジタル 教科書体 NK-R" panose="02020400000000000000" pitchFamily="18" charset="-128"/>
                          <a:ea typeface="UD デジタル 教科書体 NK-R" panose="02020400000000000000" pitchFamily="18" charset="-128"/>
                        </a:rPr>
                        <a:t>69</a:t>
                      </a:r>
                      <a:r>
                        <a:rPr lang="ja-JP" sz="1200" kern="100" dirty="0">
                          <a:solidFill>
                            <a:schemeClr val="tx1"/>
                          </a:solidFill>
                          <a:effectLst/>
                          <a:latin typeface="UD デジタル 教科書体 NK-R" panose="02020400000000000000" pitchFamily="18" charset="-128"/>
                          <a:ea typeface="UD デジタル 教科書体 NK-R" panose="02020400000000000000" pitchFamily="18" charset="-128"/>
                        </a:rPr>
                        <a:t>社）</a:t>
                      </a:r>
                      <a:endParaRPr lang="en-US" altLang="ja-JP" sz="1200" kern="100" dirty="0">
                        <a:solidFill>
                          <a:schemeClr val="tx1"/>
                        </a:solidFill>
                        <a:effectLst/>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kern="100" dirty="0">
                          <a:effectLst/>
                          <a:latin typeface="UD デジタル 教科書体 NK-R" panose="02020400000000000000" pitchFamily="18" charset="-128"/>
                          <a:ea typeface="UD デジタル 教科書体 NK-R" panose="02020400000000000000" pitchFamily="18" charset="-128"/>
                        </a:rPr>
                        <a:t>（</a:t>
                      </a:r>
                      <a:r>
                        <a:rPr lang="en-US" altLang="ja-JP" sz="1200" kern="100" dirty="0">
                          <a:effectLst/>
                          <a:latin typeface="UD デジタル 教科書体 NK-R" panose="02020400000000000000" pitchFamily="18" charset="-128"/>
                          <a:ea typeface="UD デジタル 教科書体 NK-R" panose="02020400000000000000" pitchFamily="18" charset="-128"/>
                        </a:rPr>
                        <a:t>2022</a:t>
                      </a:r>
                      <a:r>
                        <a:rPr lang="ja-JP" altLang="ja-JP" sz="1200" kern="100" dirty="0">
                          <a:effectLst/>
                          <a:latin typeface="UD デジタル 教科書体 NK-R" panose="02020400000000000000" pitchFamily="18" charset="-128"/>
                          <a:ea typeface="UD デジタル 教科書体 NK-R" panose="02020400000000000000" pitchFamily="18" charset="-128"/>
                        </a:rPr>
                        <a:t>年</a:t>
                      </a:r>
                      <a:r>
                        <a:rPr lang="en-US" altLang="ja-JP" sz="1200" kern="100" dirty="0">
                          <a:effectLst/>
                          <a:latin typeface="UD デジタル 教科書体 NK-R" panose="02020400000000000000" pitchFamily="18" charset="-128"/>
                          <a:ea typeface="UD デジタル 教科書体 NK-R" panose="02020400000000000000" pitchFamily="18" charset="-128"/>
                        </a:rPr>
                        <a:t>3</a:t>
                      </a:r>
                      <a:r>
                        <a:rPr lang="ja-JP" altLang="ja-JP" sz="1200" kern="100" dirty="0">
                          <a:effectLst/>
                          <a:latin typeface="UD デジタル 教科書体 NK-R" panose="02020400000000000000" pitchFamily="18" charset="-128"/>
                          <a:ea typeface="UD デジタル 教科書体 NK-R" panose="02020400000000000000" pitchFamily="18" charset="-128"/>
                        </a:rPr>
                        <a:t>月末時点</a:t>
                      </a:r>
                      <a:r>
                        <a:rPr lang="ja-JP" altLang="en-US" sz="1200" kern="100" dirty="0">
                          <a:effectLst/>
                          <a:latin typeface="UD デジタル 教科書体 NK-R" panose="02020400000000000000" pitchFamily="18" charset="-128"/>
                          <a:ea typeface="UD デジタル 教科書体 NK-R" panose="02020400000000000000" pitchFamily="18" charset="-128"/>
                        </a:rPr>
                        <a:t>）</a:t>
                      </a:r>
                      <a:endParaRPr lang="ja-JP" altLang="ja-JP" sz="1200" kern="100" dirty="0">
                        <a:effectLst/>
                        <a:latin typeface="UD デジタル 教科書体 NK-R" panose="02020400000000000000" pitchFamily="18" charset="-128"/>
                        <a:ea typeface="UD デジタル 教科書体 NK-R" panose="02020400000000000000" pitchFamily="18"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74769635"/>
                  </a:ext>
                </a:extLst>
              </a:tr>
            </a:tbl>
          </a:graphicData>
        </a:graphic>
      </p:graphicFrame>
      <p:sp>
        <p:nvSpPr>
          <p:cNvPr id="16" name="スライド番号プレースホルダー 1">
            <a:extLst>
              <a:ext uri="{FF2B5EF4-FFF2-40B4-BE49-F238E27FC236}">
                <a16:creationId xmlns:a16="http://schemas.microsoft.com/office/drawing/2014/main" id="{A62E6343-D0A0-4C65-969B-8F1CA9F4DA8A}"/>
              </a:ext>
            </a:extLst>
          </p:cNvPr>
          <p:cNvSpPr txBox="1">
            <a:spLocks/>
          </p:cNvSpPr>
          <p:nvPr/>
        </p:nvSpPr>
        <p:spPr>
          <a:xfrm>
            <a:off x="9448800" y="6451320"/>
            <a:ext cx="2743200" cy="406680"/>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4CFCB8D1-E384-4ABF-9F79-4EB3205F8B48}" type="slidenum">
              <a:rPr lang="ja-JP" altLang="en-US" smtClean="0">
                <a:solidFill>
                  <a:prstClr val="black">
                    <a:tint val="75000"/>
                  </a:prstClr>
                </a:solidFill>
                <a:latin typeface="游ゴシック" panose="020F0502020204030204"/>
                <a:ea typeface="游ゴシック" panose="020B0400000000000000" pitchFamily="50" charset="-128"/>
              </a:rPr>
              <a:pPr>
                <a:defRPr/>
              </a:pPr>
              <a:t>3</a:t>
            </a:fld>
            <a:endParaRPr lang="ja-JP" altLang="en-US" dirty="0">
              <a:solidFill>
                <a:prstClr val="black">
                  <a:tint val="75000"/>
                </a:prstClr>
              </a:solidFill>
              <a:latin typeface="游ゴシック" panose="020F0502020204030204"/>
              <a:ea typeface="游ゴシック" panose="020B0400000000000000" pitchFamily="50" charset="-128"/>
            </a:endParaRPr>
          </a:p>
        </p:txBody>
      </p:sp>
      <p:sp>
        <p:nvSpPr>
          <p:cNvPr id="17" name="正方形/長方形 16">
            <a:extLst>
              <a:ext uri="{FF2B5EF4-FFF2-40B4-BE49-F238E27FC236}">
                <a16:creationId xmlns:a16="http://schemas.microsoft.com/office/drawing/2014/main" id="{3D58576F-0ED3-417B-8615-F1BDCAEE6714}"/>
              </a:ext>
            </a:extLst>
          </p:cNvPr>
          <p:cNvSpPr/>
          <p:nvPr/>
        </p:nvSpPr>
        <p:spPr>
          <a:xfrm>
            <a:off x="82979" y="2273345"/>
            <a:ext cx="5871633" cy="4549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rPr>
              <a:t>＜</a:t>
            </a:r>
            <a:r>
              <a:rPr lang="en-US" altLang="ja-JP" sz="1600" b="1" dirty="0">
                <a:solidFill>
                  <a:schemeClr val="tx1"/>
                </a:solidFill>
                <a:latin typeface="UD デジタル 教科書体 NK-R" panose="02020400000000000000" pitchFamily="18" charset="-128"/>
                <a:ea typeface="UD デジタル 教科書体 NK-R" panose="02020400000000000000" pitchFamily="18" charset="-128"/>
              </a:rPr>
              <a:t>2022</a:t>
            </a:r>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rPr>
              <a:t>年度</a:t>
            </a:r>
            <a:r>
              <a:rPr lang="ja-JP" altLang="en-US" sz="1600" b="1" dirty="0" smtClean="0">
                <a:solidFill>
                  <a:schemeClr val="tx1"/>
                </a:solidFill>
                <a:latin typeface="UD デジタル 教科書体 NK-R" panose="02020400000000000000" pitchFamily="18" charset="-128"/>
                <a:ea typeface="UD デジタル 教科書体 NK-R" panose="02020400000000000000" pitchFamily="18" charset="-128"/>
              </a:rPr>
              <a:t>の主な誘致活動と得られた</a:t>
            </a:r>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rPr>
              <a:t>内容</a:t>
            </a:r>
            <a:r>
              <a:rPr lang="ja-JP" altLang="en-US" sz="1600" b="1" dirty="0" smtClean="0">
                <a:solidFill>
                  <a:schemeClr val="tx1"/>
                </a:solidFill>
                <a:latin typeface="UD デジタル 教科書体 NK-R" panose="02020400000000000000" pitchFamily="18" charset="-128"/>
                <a:ea typeface="UD デジタル 教科書体 NK-R" panose="02020400000000000000" pitchFamily="18" charset="-128"/>
              </a:rPr>
              <a:t>＞</a:t>
            </a:r>
            <a:endParaRPr lang="en-US" altLang="ja-JP" sz="1600" b="1" dirty="0" smtClean="0">
              <a:solidFill>
                <a:schemeClr val="tx1"/>
              </a:solidFill>
              <a:latin typeface="UD デジタル 教科書体 NK-R" panose="02020400000000000000" pitchFamily="18" charset="-128"/>
              <a:ea typeface="UD デジタル 教科書体 NK-R" panose="02020400000000000000" pitchFamily="18" charset="-128"/>
            </a:endParaRPr>
          </a:p>
          <a:p>
            <a:pPr>
              <a:spcBef>
                <a:spcPts val="600"/>
              </a:spcBef>
            </a:pPr>
            <a:r>
              <a:rPr lang="ja-JP" altLang="en-US" sz="1400" b="1" dirty="0" smtClean="0">
                <a:solidFill>
                  <a:schemeClr val="tx1"/>
                </a:solidFill>
                <a:latin typeface="UD デジタル 教科書体 NK-R" panose="02020400000000000000" pitchFamily="18" charset="-128"/>
                <a:ea typeface="UD デジタル 教科書体 NK-R" panose="02020400000000000000" pitchFamily="18" charset="-128"/>
              </a:rPr>
              <a:t>１</a:t>
            </a: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．知事による英国トッププロモーション（</a:t>
            </a:r>
            <a:r>
              <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rPr>
              <a:t>2022</a:t>
            </a: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年</a:t>
            </a:r>
            <a:r>
              <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rPr>
              <a:t>12</a:t>
            </a: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月）</a:t>
            </a:r>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ブルームバーグ社主催のグローバル・レギュラトリー・フォーラムに登壇</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  万博はじめ大阪</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のビジネス機会や世界的に関心の高い</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ESG</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の</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取組み</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を</a:t>
            </a:r>
            <a:r>
              <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rPr>
              <a:t>PR</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英国経営者協会との意見交換</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  英国関係者に橋渡しいただき、同協会と今後</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の英国企業の大阪への</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進出</a:t>
            </a:r>
            <a:endPar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促進</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に向け友好関係</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を</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構築</a:t>
            </a:r>
            <a:endPar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400" b="1"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400" b="1" u="sng" dirty="0" smtClean="0">
                <a:solidFill>
                  <a:schemeClr val="tx1"/>
                </a:solidFill>
                <a:latin typeface="UD デジタル 教科書体 NK-R" panose="02020400000000000000" pitchFamily="18" charset="-128"/>
                <a:ea typeface="UD デジタル 教科書体 NK-R" panose="02020400000000000000" pitchFamily="18" charset="-128"/>
              </a:rPr>
              <a:t>外国企業を強力に誘致していくためには、海外に強いネットワークを</a:t>
            </a:r>
            <a:endParaRPr lang="en-US" altLang="ja-JP" sz="1400" b="1" u="sng"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400" b="1" dirty="0" smtClean="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400" b="1" u="sng" dirty="0" smtClean="0">
                <a:solidFill>
                  <a:schemeClr val="tx1"/>
                </a:solidFill>
                <a:latin typeface="UD デジタル 教科書体 NK-R" panose="02020400000000000000" pitchFamily="18" charset="-128"/>
                <a:ea typeface="UD デジタル 教科書体 NK-R" panose="02020400000000000000" pitchFamily="18" charset="-128"/>
              </a:rPr>
              <a:t>有する人材</a:t>
            </a:r>
            <a:r>
              <a:rPr lang="ja-JP" altLang="en-US" sz="1400" b="1" u="sng" smtClean="0">
                <a:solidFill>
                  <a:schemeClr val="tx1"/>
                </a:solidFill>
                <a:latin typeface="UD デジタル 教科書体 NK-R" panose="02020400000000000000" pitchFamily="18" charset="-128"/>
                <a:ea typeface="UD デジタル 教科書体 NK-R" panose="02020400000000000000" pitchFamily="18" charset="-128"/>
              </a:rPr>
              <a:t>をメンバーに据える</a:t>
            </a:r>
            <a:r>
              <a:rPr lang="ja-JP" altLang="en-US" sz="1400" b="1" u="sng" dirty="0" smtClean="0">
                <a:solidFill>
                  <a:schemeClr val="tx1"/>
                </a:solidFill>
                <a:latin typeface="UD デジタル 教科書体 NK-R" panose="02020400000000000000" pitchFamily="18" charset="-128"/>
                <a:ea typeface="UD デジタル 教科書体 NK-R" panose="02020400000000000000" pitchFamily="18" charset="-128"/>
              </a:rPr>
              <a:t>ことが必要</a:t>
            </a:r>
            <a:endParaRPr lang="en-US" altLang="ja-JP" sz="1400" b="1" u="sng" dirty="0" smtClean="0">
              <a:solidFill>
                <a:schemeClr val="tx1"/>
              </a:solidFill>
              <a:latin typeface="UD デジタル 教科書体 NK-R" panose="02020400000000000000" pitchFamily="18" charset="-128"/>
              <a:ea typeface="UD デジタル 教科書体 NK-R" panose="02020400000000000000" pitchFamily="18" charset="-128"/>
            </a:endParaRPr>
          </a:p>
          <a:p>
            <a:endParaRPr lang="en-US" altLang="ja-JP" sz="1400" b="1" dirty="0">
              <a:solidFill>
                <a:srgbClr val="FF0000"/>
              </a:solidFill>
              <a:latin typeface="UD デジタル 教科書体 NK-R" panose="02020400000000000000" pitchFamily="18" charset="-128"/>
              <a:ea typeface="UD デジタル 教科書体 NK-R" panose="02020400000000000000" pitchFamily="18" charset="-128"/>
            </a:endParaRPr>
          </a:p>
          <a:p>
            <a:pPr>
              <a:spcBef>
                <a:spcPts val="600"/>
              </a:spcBef>
            </a:pPr>
            <a:r>
              <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rPr>
              <a:t>2.</a:t>
            </a: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金融系外国企業</a:t>
            </a:r>
            <a:r>
              <a:rPr lang="ja-JP" altLang="en-US" sz="1400" b="1" dirty="0" smtClean="0">
                <a:solidFill>
                  <a:schemeClr val="tx1"/>
                </a:solidFill>
                <a:latin typeface="UD デジタル 教科書体 NK-R" panose="02020400000000000000" pitchFamily="18" charset="-128"/>
                <a:ea typeface="UD デジタル 教科書体 NK-R" panose="02020400000000000000" pitchFamily="18" charset="-128"/>
              </a:rPr>
              <a:t>等の誘致、プロモーション活動</a:t>
            </a:r>
            <a:endPar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・シンガポールにて現地調査</a:t>
            </a:r>
            <a:r>
              <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rPr>
              <a:t>(6</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月</a:t>
            </a:r>
            <a:r>
              <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やプロモーション活動</a:t>
            </a:r>
            <a:r>
              <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rPr>
              <a:t>(11</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月</a:t>
            </a:r>
            <a:r>
              <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を実施</a:t>
            </a:r>
            <a:endPar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　政府機関や投資家等に、大阪進出の可能性についてリサーチ</a:t>
            </a:r>
            <a:endPar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また、フィンテック・フェスティバルにおいてブースを設置し、</a:t>
            </a:r>
            <a:r>
              <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rPr>
              <a:t>PR</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活動を実施</a:t>
            </a:r>
            <a:endPar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・国内外約</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３万社へ大阪の投資魅力を</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PR</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し、約</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90</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社が</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面談を希望</a:t>
            </a:r>
          </a:p>
          <a:p>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　大阪</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進出に関心を示している</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企業に対して誘致</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活動を</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実施</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400" b="1" u="sng" dirty="0" smtClean="0">
                <a:solidFill>
                  <a:schemeClr val="tx1"/>
                </a:solidFill>
                <a:latin typeface="UD デジタル 教科書体 NK-R" panose="02020400000000000000" pitchFamily="18" charset="-128"/>
                <a:ea typeface="UD デジタル 教科書体 NK-R" panose="02020400000000000000" pitchFamily="18" charset="-128"/>
              </a:rPr>
              <a:t>大阪・関西の投資魅力や生活環境を継続的にＰＲするとともに、</a:t>
            </a:r>
            <a:endParaRPr lang="en-US" altLang="ja-JP" sz="1400" b="1" u="sng"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400" b="1" dirty="0" smtClean="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400" b="1" u="sng" dirty="0" smtClean="0">
                <a:solidFill>
                  <a:schemeClr val="tx1"/>
                </a:solidFill>
                <a:latin typeface="UD デジタル 教科書体 NK-R" panose="02020400000000000000" pitchFamily="18" charset="-128"/>
                <a:ea typeface="UD デジタル 教科書体 NK-R" panose="02020400000000000000" pitchFamily="18" charset="-128"/>
              </a:rPr>
              <a:t>大阪・関西に関心を示す外国企業等のニーズに応じて、大阪・関西での　　</a:t>
            </a:r>
            <a:endParaRPr lang="en-US" altLang="ja-JP" sz="1400" b="1" u="sng"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400" b="1" dirty="0" smtClean="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400" b="1" u="sng" dirty="0" smtClean="0">
                <a:solidFill>
                  <a:schemeClr val="tx1"/>
                </a:solidFill>
                <a:latin typeface="UD デジタル 教科書体 NK-R" panose="02020400000000000000" pitchFamily="18" charset="-128"/>
                <a:ea typeface="UD デジタル 教科書体 NK-R" panose="02020400000000000000" pitchFamily="18" charset="-128"/>
              </a:rPr>
              <a:t>ビジネス機会やポテンシャルを示していくことが必要</a:t>
            </a:r>
            <a:endParaRPr lang="en-US" altLang="ja-JP" sz="1400" b="1" u="sng" dirty="0">
              <a:solidFill>
                <a:schemeClr val="tx1"/>
              </a:solidFill>
              <a:latin typeface="UD デジタル 教科書体 NK-R" panose="02020400000000000000" pitchFamily="18" charset="-128"/>
              <a:ea typeface="UD デジタル 教科書体 NK-R" panose="02020400000000000000" pitchFamily="18"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endParaRPr lang="ja-JP" altLang="en-US" sz="1400" u="sng"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1" name="正方形/長方形 30">
            <a:extLst>
              <a:ext uri="{FF2B5EF4-FFF2-40B4-BE49-F238E27FC236}">
                <a16:creationId xmlns:a16="http://schemas.microsoft.com/office/drawing/2014/main" id="{59F09022-6ABC-48F4-9EE2-A2CCEF8399C8}"/>
              </a:ext>
            </a:extLst>
          </p:cNvPr>
          <p:cNvSpPr/>
          <p:nvPr/>
        </p:nvSpPr>
        <p:spPr>
          <a:xfrm>
            <a:off x="5954612" y="2571345"/>
            <a:ext cx="6122593" cy="40253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３．国際金融ワンストップサポートセンター大阪等での誘致活動</a:t>
            </a:r>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（コンタクトのあった企業の主な相談内容）　</a:t>
            </a:r>
          </a:p>
          <a:p>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在阪金融機関、投資先、顧客や提携先とのビジネスマッチングを</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お願いしたい</a:t>
            </a:r>
            <a:endParaRPr lang="ja-JP" altLang="en-US" sz="14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会社設立時の登記手続きやライセンスの取得等について伴走支援してほしい</a:t>
            </a:r>
          </a:p>
          <a:p>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補助金や税制などのインセンティブがあれば利用したい</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endPar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（誘致企業の進出の主な理由）</a:t>
            </a:r>
          </a:p>
          <a:p>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事業規模の拡大に伴い、関西圏の既存取引先が増加したため</a:t>
            </a:r>
          </a:p>
          <a:p>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大阪・関西万博等により、インバウンド等のビジネス機会が見込まれる</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ため</a:t>
            </a:r>
            <a:endPar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・関西の潜在顧客層の</a:t>
            </a:r>
            <a:r>
              <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rPr>
              <a:t>DX</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化や経営支援等のニーズに対応するため</a:t>
            </a:r>
            <a:endPar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endParaRPr lang="en-US" altLang="ja-JP" sz="1400" b="1"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400" b="1" dirty="0" smtClean="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400" b="1" u="sng" dirty="0" smtClean="0">
                <a:solidFill>
                  <a:schemeClr val="tx1"/>
                </a:solidFill>
                <a:latin typeface="UD デジタル 教科書体 NK-R" panose="02020400000000000000" pitchFamily="18" charset="-128"/>
                <a:ea typeface="UD デジタル 教科書体 NK-R" panose="02020400000000000000" pitchFamily="18" charset="-128"/>
              </a:rPr>
              <a:t>金融系外国企業</a:t>
            </a:r>
            <a:r>
              <a:rPr lang="ja-JP" altLang="en-US" sz="1400" b="1" u="sng" dirty="0">
                <a:solidFill>
                  <a:schemeClr val="tx1"/>
                </a:solidFill>
                <a:latin typeface="UD デジタル 教科書体 NK-R" panose="02020400000000000000" pitchFamily="18" charset="-128"/>
                <a:ea typeface="UD デジタル 教科書体 NK-R" panose="02020400000000000000" pitchFamily="18" charset="-128"/>
              </a:rPr>
              <a:t>が大阪で</a:t>
            </a:r>
            <a:r>
              <a:rPr lang="ja-JP" altLang="en-US" sz="1400" b="1" u="sng" dirty="0" smtClean="0">
                <a:solidFill>
                  <a:schemeClr val="tx1"/>
                </a:solidFill>
                <a:latin typeface="UD デジタル 教科書体 NK-R" panose="02020400000000000000" pitchFamily="18" charset="-128"/>
                <a:ea typeface="UD デジタル 教科書体 NK-R" panose="02020400000000000000" pitchFamily="18" charset="-128"/>
              </a:rPr>
              <a:t>事業を実施・継続することができるよう、各企業の</a:t>
            </a:r>
            <a:endParaRPr lang="en-US" altLang="ja-JP" sz="1400" b="1" u="sng"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400" b="1" dirty="0" smtClean="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400" b="1" u="sng" dirty="0" smtClean="0">
                <a:solidFill>
                  <a:schemeClr val="tx1"/>
                </a:solidFill>
                <a:latin typeface="UD デジタル 教科書体 NK-R" panose="02020400000000000000" pitchFamily="18" charset="-128"/>
                <a:ea typeface="UD デジタル 教科書体 NK-R" panose="02020400000000000000" pitchFamily="18" charset="-128"/>
              </a:rPr>
              <a:t>様々なニーズに対応して支援する仕組みが必要</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endParaRPr lang="ja-JP" altLang="en-US" sz="1400" u="sng" dirty="0">
              <a:solidFill>
                <a:schemeClr val="tx1"/>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2315117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テキスト ボックス 32"/>
          <p:cNvSpPr txBox="1"/>
          <p:nvPr/>
        </p:nvSpPr>
        <p:spPr>
          <a:xfrm>
            <a:off x="627797" y="4128788"/>
            <a:ext cx="10867517" cy="2682786"/>
          </a:xfrm>
          <a:prstGeom prst="rect">
            <a:avLst/>
          </a:prstGeom>
          <a:solidFill>
            <a:schemeClr val="accent1">
              <a:lumMod val="20000"/>
              <a:lumOff val="80000"/>
            </a:schemeClr>
          </a:solidFill>
          <a:ln>
            <a:solidFill>
              <a:schemeClr val="tx1"/>
            </a:solidFill>
          </a:ln>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endParaRPr kumimoji="1" lang="en-US" altLang="ja-JP" sz="1600" b="1" i="0" u="none" strike="noStrike" kern="1200" cap="none" spc="0" normalizeH="0" baseline="0" noProof="0" dirty="0">
              <a:ln>
                <a:noFill/>
              </a:ln>
              <a:effectLst/>
              <a:uLnTx/>
              <a:uFillTx/>
              <a:latin typeface="UD デジタル 教科書体 NK-R" panose="02020400000000000000" pitchFamily="18" charset="-128"/>
              <a:ea typeface="UD デジタル 教科書体 NK-R" panose="02020400000000000000" pitchFamily="18" charset="-128"/>
            </a:endParaRPr>
          </a:p>
          <a:p>
            <a:pPr lvl="0">
              <a:defRPr/>
            </a:pPr>
            <a:r>
              <a:rPr lang="ja-JP" altLang="en-US" sz="1600" dirty="0">
                <a:latin typeface="UD デジタル 教科書体 NK-R" panose="02020400000000000000" pitchFamily="18" charset="-128"/>
                <a:ea typeface="UD デジタル 教科書体 NK-R" panose="02020400000000000000" pitchFamily="18" charset="-128"/>
              </a:rPr>
              <a:t>　　</a:t>
            </a:r>
            <a:endParaRPr lang="en-US" altLang="ja-JP" sz="1600" dirty="0" smtClean="0">
              <a:latin typeface="UD デジタル 教科書体 NK-R" panose="02020400000000000000" pitchFamily="18" charset="-128"/>
              <a:ea typeface="UD デジタル 教科書体 NK-R" panose="02020400000000000000" pitchFamily="18" charset="-128"/>
            </a:endParaRPr>
          </a:p>
          <a:p>
            <a:pPr lvl="0">
              <a:defRPr/>
            </a:pPr>
            <a:r>
              <a:rPr lang="ja-JP" altLang="en-US" sz="1600" dirty="0">
                <a:latin typeface="UD デジタル 教科書体 NK-R" panose="02020400000000000000" pitchFamily="18" charset="-128"/>
                <a:ea typeface="UD デジタル 教科書体 NK-R" panose="02020400000000000000" pitchFamily="18" charset="-128"/>
              </a:rPr>
              <a:t>　</a:t>
            </a:r>
            <a:r>
              <a:rPr lang="ja-JP" altLang="en-US" sz="1600" dirty="0" smtClean="0">
                <a:latin typeface="UD デジタル 教科書体 NK-R" panose="02020400000000000000" pitchFamily="18" charset="-128"/>
                <a:ea typeface="UD デジタル 教科書体 NK-R" panose="02020400000000000000" pitchFamily="18" charset="-128"/>
              </a:rPr>
              <a:t>まずは、以下の点について取り組む</a:t>
            </a:r>
            <a:endParaRPr lang="en-US" altLang="ja-JP" sz="1600" dirty="0" smtClean="0">
              <a:latin typeface="UD デジタル 教科書体 NK-R" panose="02020400000000000000" pitchFamily="18" charset="-128"/>
              <a:ea typeface="UD デジタル 教科書体 NK-R" panose="02020400000000000000" pitchFamily="18" charset="-128"/>
            </a:endParaRPr>
          </a:p>
          <a:p>
            <a:pPr lvl="0">
              <a:spcBef>
                <a:spcPts val="600"/>
              </a:spcBef>
              <a:defRPr/>
            </a:pPr>
            <a:r>
              <a:rPr lang="ja-JP" altLang="en-US" sz="1600" dirty="0">
                <a:latin typeface="UD デジタル 教科書体 NK-R" panose="02020400000000000000" pitchFamily="18" charset="-128"/>
                <a:ea typeface="UD デジタル 教科書体 NK-R" panose="02020400000000000000" pitchFamily="18" charset="-128"/>
              </a:rPr>
              <a:t>　</a:t>
            </a:r>
            <a:r>
              <a:rPr lang="ja-JP" altLang="en-US" sz="1600" dirty="0" smtClean="0">
                <a:latin typeface="UD デジタル 教科書体 NK-R" panose="02020400000000000000" pitchFamily="18" charset="-128"/>
                <a:ea typeface="UD デジタル 教科書体 NK-R" panose="02020400000000000000" pitchFamily="18" charset="-128"/>
              </a:rPr>
              <a:t>　①　海外に強いネットワークを有する特</a:t>
            </a:r>
            <a:r>
              <a:rPr lang="ja-JP" altLang="en-US" sz="1600" dirty="0">
                <a:latin typeface="UD デジタル 教科書体 NK-R" panose="02020400000000000000" pitchFamily="18" charset="-128"/>
                <a:ea typeface="UD デジタル 教科書体 NK-R" panose="02020400000000000000" pitchFamily="18" charset="-128"/>
              </a:rPr>
              <a:t>任</a:t>
            </a:r>
            <a:r>
              <a:rPr lang="ja-JP" altLang="en-US" sz="1600" dirty="0" smtClean="0">
                <a:latin typeface="UD デジタル 教科書体 NK-R" panose="02020400000000000000" pitchFamily="18" charset="-128"/>
                <a:ea typeface="UD デジタル 教科書体 NK-R" panose="02020400000000000000" pitchFamily="18" charset="-128"/>
              </a:rPr>
              <a:t>顧問のアドバイス・コネクション等を活かし、個別の誘致</a:t>
            </a:r>
            <a:r>
              <a:rPr lang="ja-JP" altLang="en-US" sz="1600" dirty="0">
                <a:latin typeface="UD デジタル 教科書体 NK-R" panose="02020400000000000000" pitchFamily="18" charset="-128"/>
                <a:ea typeface="UD デジタル 教科書体 NK-R" panose="02020400000000000000" pitchFamily="18" charset="-128"/>
              </a:rPr>
              <a:t>活動を展開</a:t>
            </a:r>
            <a:r>
              <a:rPr lang="ja-JP" altLang="en-US" sz="1600" dirty="0" smtClean="0">
                <a:latin typeface="UD デジタル 教科書体 NK-R" panose="02020400000000000000" pitchFamily="18" charset="-128"/>
                <a:ea typeface="UD デジタル 教科書体 NK-R" panose="02020400000000000000" pitchFamily="18" charset="-128"/>
              </a:rPr>
              <a:t>する</a:t>
            </a:r>
            <a:r>
              <a:rPr lang="en-US" altLang="ja-JP" sz="1600" dirty="0" smtClean="0">
                <a:latin typeface="UD デジタル 教科書体 NK-R" panose="02020400000000000000" pitchFamily="18" charset="-128"/>
                <a:ea typeface="UD デジタル 教科書体 NK-R" panose="02020400000000000000" pitchFamily="18" charset="-128"/>
              </a:rPr>
              <a:t>【</a:t>
            </a:r>
            <a:r>
              <a:rPr lang="ja-JP" altLang="en-US" sz="1600" dirty="0" smtClean="0">
                <a:latin typeface="UD デジタル 教科書体 NK-R" panose="02020400000000000000" pitchFamily="18" charset="-128"/>
                <a:ea typeface="UD デジタル 教科書体 NK-R" panose="02020400000000000000" pitchFamily="18" charset="-128"/>
              </a:rPr>
              <a:t>参考１</a:t>
            </a:r>
            <a:r>
              <a:rPr lang="en-US" altLang="ja-JP" sz="1600" dirty="0" smtClean="0">
                <a:latin typeface="UD デジタル 教科書体 NK-R" panose="02020400000000000000" pitchFamily="18" charset="-128"/>
                <a:ea typeface="UD デジタル 教科書体 NK-R" panose="02020400000000000000" pitchFamily="18" charset="-128"/>
              </a:rPr>
              <a:t>】</a:t>
            </a:r>
            <a:endParaRPr lang="ja-JP" altLang="en-US" sz="1600" dirty="0">
              <a:latin typeface="UD デジタル 教科書体 NK-R" panose="02020400000000000000" pitchFamily="18" charset="-128"/>
              <a:ea typeface="UD デジタル 教科書体 NK-R" panose="02020400000000000000" pitchFamily="18" charset="-128"/>
            </a:endParaRPr>
          </a:p>
          <a:p>
            <a:pPr>
              <a:lnSpc>
                <a:spcPts val="1920"/>
              </a:lnSpc>
              <a:spcBef>
                <a:spcPts val="600"/>
              </a:spcBef>
              <a:defRPr/>
            </a:pPr>
            <a:r>
              <a:rPr lang="ja-JP" altLang="en-US" sz="1600" dirty="0">
                <a:latin typeface="UD デジタル 教科書体 NK-R" panose="02020400000000000000" pitchFamily="18" charset="-128"/>
                <a:ea typeface="UD デジタル 教科書体 NK-R" panose="02020400000000000000" pitchFamily="18" charset="-128"/>
              </a:rPr>
              <a:t>　　</a:t>
            </a:r>
            <a:r>
              <a:rPr lang="ja-JP" altLang="en-US" sz="1600" dirty="0" smtClean="0">
                <a:latin typeface="UD デジタル 教科書体 NK-R" panose="02020400000000000000" pitchFamily="18" charset="-128"/>
                <a:ea typeface="UD デジタル 教科書体 NK-R" panose="02020400000000000000" pitchFamily="18" charset="-128"/>
              </a:rPr>
              <a:t>②　あわせて、大阪・関西の投資魅力等を</a:t>
            </a:r>
            <a:r>
              <a:rPr lang="en-US" altLang="ja-JP" sz="1600" dirty="0" smtClean="0">
                <a:latin typeface="UD デジタル 教科書体 NK-R" panose="02020400000000000000" pitchFamily="18" charset="-128"/>
                <a:ea typeface="UD デジタル 教科書体 NK-R" panose="02020400000000000000" pitchFamily="18" charset="-128"/>
              </a:rPr>
              <a:t>PR</a:t>
            </a:r>
            <a:r>
              <a:rPr lang="ja-JP" altLang="en-US" sz="1600" dirty="0" smtClean="0">
                <a:latin typeface="UD デジタル 教科書体 NK-R" panose="02020400000000000000" pitchFamily="18" charset="-128"/>
                <a:ea typeface="UD デジタル 教科書体 NK-R" panose="02020400000000000000" pitchFamily="18" charset="-128"/>
              </a:rPr>
              <a:t>するプロモーション活動等を通じ、広範なネットワークづくりに取り組む</a:t>
            </a:r>
            <a:endParaRPr lang="en-US" altLang="ja-JP" sz="1600" dirty="0" smtClean="0">
              <a:latin typeface="UD デジタル 教科書体 NK-R" panose="02020400000000000000" pitchFamily="18" charset="-128"/>
              <a:ea typeface="UD デジタル 教科書体 NK-R" panose="02020400000000000000" pitchFamily="18" charset="-128"/>
            </a:endParaRPr>
          </a:p>
          <a:p>
            <a:pPr marL="328613" indent="-642938">
              <a:lnSpc>
                <a:spcPts val="1920"/>
              </a:lnSpc>
              <a:spcBef>
                <a:spcPts val="600"/>
              </a:spcBef>
            </a:pPr>
            <a:r>
              <a:rPr lang="ja-JP" altLang="en-US" sz="1600" dirty="0">
                <a:latin typeface="UD デジタル 教科書体 NK-R" panose="02020400000000000000" pitchFamily="18" charset="-128"/>
                <a:ea typeface="UD デジタル 教科書体 NK-R" panose="02020400000000000000" pitchFamily="18" charset="-128"/>
              </a:rPr>
              <a:t>　　</a:t>
            </a:r>
            <a:r>
              <a:rPr lang="ja-JP" altLang="en-US" sz="1600" dirty="0" smtClean="0">
                <a:latin typeface="UD デジタル 教科書体 NK-R" panose="02020400000000000000" pitchFamily="18" charset="-128"/>
                <a:ea typeface="UD デジタル 教科書体 NK-R" panose="02020400000000000000" pitchFamily="18" charset="-128"/>
              </a:rPr>
              <a:t>③　</a:t>
            </a:r>
            <a:r>
              <a:rPr lang="ja-JP" altLang="en-US" sz="1600" dirty="0">
                <a:latin typeface="UD デジタル 教科書体 NK-R" panose="02020400000000000000" pitchFamily="18" charset="-128"/>
                <a:ea typeface="UD デジタル 教科書体 NK-R" panose="02020400000000000000" pitchFamily="18" charset="-128"/>
              </a:rPr>
              <a:t>誘致</a:t>
            </a:r>
            <a:r>
              <a:rPr lang="ja-JP" altLang="en-US" sz="1600" dirty="0" smtClean="0">
                <a:latin typeface="UD デジタル 教科書体 NK-R" panose="02020400000000000000" pitchFamily="18" charset="-128"/>
                <a:ea typeface="UD デジタル 教科書体 NK-R" panose="02020400000000000000" pitchFamily="18" charset="-128"/>
              </a:rPr>
              <a:t>にあたっては、補助金や地方税軽減に向けてのインセンティブを活かす</a:t>
            </a:r>
            <a:endParaRPr lang="en-US" altLang="ja-JP" sz="1600" dirty="0" smtClean="0">
              <a:latin typeface="UD デジタル 教科書体 NK-R" panose="02020400000000000000" pitchFamily="18" charset="-128"/>
              <a:ea typeface="UD デジタル 教科書体 NK-R" panose="02020400000000000000" pitchFamily="18" charset="-128"/>
            </a:endParaRPr>
          </a:p>
          <a:p>
            <a:pPr marL="328613" indent="-642938">
              <a:lnSpc>
                <a:spcPts val="1920"/>
              </a:lnSpc>
              <a:spcBef>
                <a:spcPts val="600"/>
              </a:spcBef>
            </a:pPr>
            <a:r>
              <a:rPr lang="ja-JP" altLang="en-US" sz="1600" dirty="0">
                <a:latin typeface="UD デジタル 教科書体 NK-R" panose="02020400000000000000" pitchFamily="18" charset="-128"/>
                <a:ea typeface="UD デジタル 教科書体 NK-R" panose="02020400000000000000" pitchFamily="18" charset="-128"/>
              </a:rPr>
              <a:t>　</a:t>
            </a:r>
            <a:r>
              <a:rPr lang="ja-JP" altLang="en-US" sz="1600" dirty="0" smtClean="0">
                <a:latin typeface="UD デジタル 教科書体 NK-R" panose="02020400000000000000" pitchFamily="18" charset="-128"/>
                <a:ea typeface="UD デジタル 教科書体 NK-R" panose="02020400000000000000" pitchFamily="18" charset="-128"/>
              </a:rPr>
              <a:t>　④　誘致</a:t>
            </a:r>
            <a:r>
              <a:rPr lang="ja-JP" altLang="en-US" sz="1600" dirty="0">
                <a:latin typeface="UD デジタル 教科書体 NK-R" panose="02020400000000000000" pitchFamily="18" charset="-128"/>
                <a:ea typeface="UD デジタル 教科書体 NK-R" panose="02020400000000000000" pitchFamily="18" charset="-128"/>
              </a:rPr>
              <a:t>に係る事業を外部の民間事業者に包括委託し</a:t>
            </a:r>
            <a:r>
              <a:rPr lang="ja-JP" altLang="en-US" sz="1600" dirty="0" smtClean="0">
                <a:latin typeface="UD デジタル 教科書体 NK-R" panose="02020400000000000000" pitchFamily="18" charset="-128"/>
                <a:ea typeface="UD デジタル 教科書体 NK-R" panose="02020400000000000000" pitchFamily="18" charset="-128"/>
              </a:rPr>
              <a:t>、一体的に実施することにより、個々の企業ニーズに丁寧に対応</a:t>
            </a:r>
            <a:endParaRPr lang="en-US" altLang="ja-JP" sz="1600" dirty="0" smtClean="0">
              <a:latin typeface="UD デジタル 教科書体 NK-R" panose="02020400000000000000" pitchFamily="18" charset="-128"/>
              <a:ea typeface="UD デジタル 教科書体 NK-R" panose="02020400000000000000" pitchFamily="18" charset="-128"/>
            </a:endParaRPr>
          </a:p>
          <a:p>
            <a:pPr marL="328613" indent="-642938">
              <a:lnSpc>
                <a:spcPts val="1920"/>
              </a:lnSpc>
            </a:pPr>
            <a:r>
              <a:rPr lang="en-US" altLang="ja-JP" sz="1600" dirty="0">
                <a:latin typeface="UD デジタル 教科書体 NK-R" panose="02020400000000000000" pitchFamily="18" charset="-128"/>
                <a:ea typeface="UD デジタル 教科書体 NK-R" panose="02020400000000000000" pitchFamily="18" charset="-128"/>
              </a:rPr>
              <a:t> </a:t>
            </a:r>
            <a:r>
              <a:rPr lang="en-US" altLang="ja-JP" sz="1600" dirty="0" smtClean="0">
                <a:latin typeface="UD デジタル 教科書体 NK-R" panose="02020400000000000000" pitchFamily="18" charset="-128"/>
                <a:ea typeface="UD デジタル 教科書体 NK-R" panose="02020400000000000000" pitchFamily="18" charset="-128"/>
              </a:rPr>
              <a:t>       </a:t>
            </a:r>
            <a:r>
              <a:rPr lang="ja-JP" altLang="en-US" sz="1600" dirty="0" smtClean="0">
                <a:latin typeface="UD デジタル 教科書体 NK-R" panose="02020400000000000000" pitchFamily="18" charset="-128"/>
                <a:ea typeface="UD デジタル 教科書体 NK-R" panose="02020400000000000000" pitchFamily="18" charset="-128"/>
              </a:rPr>
              <a:t>して、事業効果を最大限発揮する</a:t>
            </a:r>
            <a:r>
              <a:rPr lang="en-US" altLang="ja-JP" sz="1600" dirty="0" smtClean="0">
                <a:latin typeface="UD デジタル 教科書体 NK-R" panose="02020400000000000000" pitchFamily="18" charset="-128"/>
                <a:ea typeface="UD デジタル 教科書体 NK-R" panose="02020400000000000000" pitchFamily="18" charset="-128"/>
              </a:rPr>
              <a:t>【</a:t>
            </a:r>
            <a:r>
              <a:rPr lang="ja-JP" altLang="en-US" sz="1600" dirty="0">
                <a:latin typeface="UD デジタル 教科書体 NK-R" panose="02020400000000000000" pitchFamily="18" charset="-128"/>
                <a:ea typeface="UD デジタル 教科書体 NK-R" panose="02020400000000000000" pitchFamily="18" charset="-128"/>
              </a:rPr>
              <a:t>参考２</a:t>
            </a:r>
            <a:r>
              <a:rPr lang="en-US" altLang="ja-JP" sz="1600" dirty="0">
                <a:latin typeface="UD デジタル 教科書体 NK-R" panose="02020400000000000000" pitchFamily="18" charset="-128"/>
                <a:ea typeface="UD デジタル 教科書体 NK-R" panose="02020400000000000000" pitchFamily="18" charset="-128"/>
              </a:rPr>
              <a:t>】</a:t>
            </a:r>
          </a:p>
          <a:p>
            <a:pPr marL="328613" indent="-642938"/>
            <a:r>
              <a:rPr lang="ja-JP" altLang="en-US" sz="1600" dirty="0">
                <a:latin typeface="UD デジタル 教科書体 NK-R" panose="02020400000000000000" pitchFamily="18" charset="-128"/>
                <a:ea typeface="UD デジタル 教科書体 NK-R" panose="02020400000000000000" pitchFamily="18" charset="-128"/>
              </a:rPr>
              <a:t>　　　　　　</a:t>
            </a:r>
            <a:r>
              <a:rPr lang="en-US" altLang="ja-JP" sz="1600" dirty="0">
                <a:latin typeface="UD デジタル 教科書体 NK-R" panose="02020400000000000000" pitchFamily="18" charset="-128"/>
                <a:ea typeface="UD デジタル 教科書体 NK-R" panose="02020400000000000000" pitchFamily="18" charset="-128"/>
              </a:rPr>
              <a:t>※</a:t>
            </a:r>
            <a:r>
              <a:rPr lang="ja-JP" altLang="en-US" sz="1600" dirty="0">
                <a:latin typeface="UD デジタル 教科書体 NK-R" panose="02020400000000000000" pitchFamily="18" charset="-128"/>
                <a:ea typeface="UD デジタル 教科書体 NK-R" panose="02020400000000000000" pitchFamily="18" charset="-128"/>
              </a:rPr>
              <a:t>包括委託方式による</a:t>
            </a:r>
            <a:r>
              <a:rPr lang="ja-JP" altLang="en-US" sz="1600" dirty="0" smtClean="0">
                <a:latin typeface="UD デジタル 教科書体 NK-R" panose="02020400000000000000" pitchFamily="18" charset="-128"/>
                <a:ea typeface="UD デジタル 教科書体 NK-R" panose="02020400000000000000" pitchFamily="18" charset="-128"/>
              </a:rPr>
              <a:t>事業</a:t>
            </a:r>
            <a:r>
              <a:rPr lang="ja-JP" altLang="en-US" sz="1600" dirty="0">
                <a:latin typeface="UD デジタル 教科書体 NK-R" panose="02020400000000000000" pitchFamily="18" charset="-128"/>
                <a:ea typeface="UD デジタル 教科書体 NK-R" panose="02020400000000000000" pitchFamily="18" charset="-128"/>
              </a:rPr>
              <a:t>を</a:t>
            </a:r>
            <a:r>
              <a:rPr lang="ja-JP" altLang="en-US" sz="1600" dirty="0" smtClean="0">
                <a:latin typeface="UD デジタル 教科書体 NK-R" panose="02020400000000000000" pitchFamily="18" charset="-128"/>
                <a:ea typeface="UD デジタル 教科書体 NK-R" panose="02020400000000000000" pitchFamily="18" charset="-128"/>
              </a:rPr>
              <a:t>定着させ、積み重ねることで、将来的</a:t>
            </a:r>
            <a:r>
              <a:rPr lang="ja-JP" altLang="en-US" sz="1600" dirty="0">
                <a:latin typeface="UD デジタル 教科書体 NK-R" panose="02020400000000000000" pitchFamily="18" charset="-128"/>
                <a:ea typeface="UD デジタル 教科書体 NK-R" panose="02020400000000000000" pitchFamily="18" charset="-128"/>
              </a:rPr>
              <a:t>に新た</a:t>
            </a:r>
            <a:r>
              <a:rPr lang="ja-JP" altLang="en-US" sz="1600" dirty="0" smtClean="0">
                <a:latin typeface="UD デジタル 教科書体 NK-R" panose="02020400000000000000" pitchFamily="18" charset="-128"/>
                <a:ea typeface="UD デジタル 教科書体 NK-R" panose="02020400000000000000" pitchFamily="18" charset="-128"/>
              </a:rPr>
              <a:t>な体制</a:t>
            </a:r>
            <a:r>
              <a:rPr lang="ja-JP" altLang="en-US" sz="1600" dirty="0">
                <a:latin typeface="UD デジタル 教科書体 NK-R" panose="02020400000000000000" pitchFamily="18" charset="-128"/>
                <a:ea typeface="UD デジタル 教科書体 NK-R" panose="02020400000000000000" pitchFamily="18" charset="-128"/>
              </a:rPr>
              <a:t>への移行を</a:t>
            </a:r>
            <a:r>
              <a:rPr lang="ja-JP" altLang="en-US" sz="1600" dirty="0" smtClean="0">
                <a:latin typeface="UD デジタル 教科書体 NK-R" panose="02020400000000000000" pitchFamily="18" charset="-128"/>
                <a:ea typeface="UD デジタル 教科書体 NK-R" panose="02020400000000000000" pitchFamily="18" charset="-128"/>
              </a:rPr>
              <a:t>検討</a:t>
            </a:r>
            <a:endParaRPr lang="en-US" altLang="ja-JP" sz="1600" dirty="0">
              <a:latin typeface="UD デジタル 教科書体 NK-R" panose="02020400000000000000" pitchFamily="18" charset="-128"/>
              <a:ea typeface="UD デジタル 教科書体 NK-R" panose="02020400000000000000" pitchFamily="18" charset="-128"/>
            </a:endParaRPr>
          </a:p>
        </p:txBody>
      </p:sp>
      <p:sp>
        <p:nvSpPr>
          <p:cNvPr id="25" name="正方形/長方形 24"/>
          <p:cNvSpPr/>
          <p:nvPr/>
        </p:nvSpPr>
        <p:spPr>
          <a:xfrm>
            <a:off x="2410691" y="1449309"/>
            <a:ext cx="7184572" cy="2403371"/>
          </a:xfrm>
          <a:prstGeom prst="rect">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p:txBody>
      </p:sp>
      <p:cxnSp>
        <p:nvCxnSpPr>
          <p:cNvPr id="73" name="直線コネクタ 72"/>
          <p:cNvCxnSpPr/>
          <p:nvPr/>
        </p:nvCxnSpPr>
        <p:spPr>
          <a:xfrm flipH="1">
            <a:off x="9317247" y="2559090"/>
            <a:ext cx="1297505" cy="0"/>
          </a:xfrm>
          <a:prstGeom prst="line">
            <a:avLst/>
          </a:prstGeom>
          <a:ln w="57150">
            <a:solidFill>
              <a:srgbClr val="595959"/>
            </a:solidFill>
          </a:ln>
        </p:spPr>
        <p:style>
          <a:lnRef idx="1">
            <a:schemeClr val="dk1"/>
          </a:lnRef>
          <a:fillRef idx="0">
            <a:schemeClr val="dk1"/>
          </a:fillRef>
          <a:effectRef idx="0">
            <a:schemeClr val="dk1"/>
          </a:effectRef>
          <a:fontRef idx="minor">
            <a:schemeClr val="tx1"/>
          </a:fontRef>
        </p:style>
      </p:cxnSp>
      <p:sp>
        <p:nvSpPr>
          <p:cNvPr id="2" name="下矢印 1"/>
          <p:cNvSpPr/>
          <p:nvPr/>
        </p:nvSpPr>
        <p:spPr>
          <a:xfrm>
            <a:off x="3562812" y="3493347"/>
            <a:ext cx="451831" cy="613349"/>
          </a:xfrm>
          <a:prstGeom prst="downArrow">
            <a:avLst/>
          </a:prstGeom>
          <a:solidFill>
            <a:srgbClr val="595959"/>
          </a:solidFill>
          <a:ln>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曲折矢印 2"/>
          <p:cNvSpPr/>
          <p:nvPr/>
        </p:nvSpPr>
        <p:spPr>
          <a:xfrm rot="10800000">
            <a:off x="4945741" y="3083906"/>
            <a:ext cx="2116822" cy="332674"/>
          </a:xfrm>
          <a:prstGeom prst="bentArrow">
            <a:avLst>
              <a:gd name="adj1" fmla="val 40270"/>
              <a:gd name="adj2" fmla="val 42179"/>
              <a:gd name="adj3" fmla="val 50000"/>
              <a:gd name="adj4" fmla="val 43750"/>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0" name="正方形/長方形 19"/>
          <p:cNvSpPr/>
          <p:nvPr/>
        </p:nvSpPr>
        <p:spPr>
          <a:xfrm>
            <a:off x="5464918" y="2005074"/>
            <a:ext cx="3969931" cy="1108033"/>
          </a:xfrm>
          <a:prstGeom prst="rect">
            <a:avLst/>
          </a:prstGeom>
          <a:solidFill>
            <a:schemeClr val="accent1">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600"/>
              </a:lnSpc>
            </a:pPr>
            <a:endParaRPr lang="en-US" altLang="ja-JP" sz="1600" b="1"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lang="en-US" altLang="ja-JP" sz="1600" b="1"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rPr>
              <a:t>総合マネジメント</a:t>
            </a:r>
            <a:r>
              <a:rPr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（大阪府特任顧問）</a:t>
            </a:r>
            <a:r>
              <a:rPr lang="en-US" altLang="ja-JP" sz="1600" b="1" dirty="0">
                <a:solidFill>
                  <a:schemeClr val="tx1"/>
                </a:solidFill>
                <a:latin typeface="UD デジタル 教科書体 NK-R" panose="02020400000000000000" pitchFamily="18" charset="-128"/>
                <a:ea typeface="UD デジタル 教科書体 NK-R" panose="02020400000000000000" pitchFamily="18" charset="-128"/>
              </a:rPr>
              <a:t>》</a:t>
            </a:r>
          </a:p>
        </p:txBody>
      </p:sp>
      <p:sp>
        <p:nvSpPr>
          <p:cNvPr id="31" name="テキスト ボックス 30"/>
          <p:cNvSpPr txBox="1"/>
          <p:nvPr/>
        </p:nvSpPr>
        <p:spPr>
          <a:xfrm>
            <a:off x="0" y="-1"/>
            <a:ext cx="12192000" cy="369332"/>
          </a:xfrm>
          <a:prstGeom prst="rect">
            <a:avLst/>
          </a:prstGeom>
          <a:solidFill>
            <a:schemeClr val="accent1">
              <a:lumMod val="50000"/>
            </a:schemeClr>
          </a:solidFill>
        </p:spPr>
        <p:txBody>
          <a:bodyPr wrap="square" rtlCol="0">
            <a:spAutoFit/>
          </a:bodyPr>
          <a:lstStyle/>
          <a:p>
            <a:pPr algn="ctr"/>
            <a:r>
              <a:rPr lang="ja-JP" altLang="en-US" b="1" dirty="0">
                <a:solidFill>
                  <a:schemeClr val="bg1"/>
                </a:solidFill>
                <a:latin typeface="UD デジタル 教科書体 NK-R" panose="02020400000000000000" pitchFamily="18" charset="-128"/>
                <a:ea typeface="UD デジタル 教科書体 NK-R" panose="02020400000000000000" pitchFamily="18" charset="-128"/>
              </a:rPr>
              <a:t>③２０２３年度</a:t>
            </a:r>
            <a:r>
              <a:rPr lang="ja-JP" altLang="en-US" b="1" dirty="0" smtClean="0">
                <a:solidFill>
                  <a:schemeClr val="bg1"/>
                </a:solidFill>
                <a:latin typeface="UD デジタル 教科書体 NK-R" panose="02020400000000000000" pitchFamily="18" charset="-128"/>
                <a:ea typeface="UD デジタル 教科書体 NK-R" panose="02020400000000000000" pitchFamily="18" charset="-128"/>
              </a:rPr>
              <a:t>の推進体制と今後の方向性</a:t>
            </a:r>
            <a:endParaRPr lang="ja-JP" altLang="en-US"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36" name="正方形/長方形 35"/>
          <p:cNvSpPr/>
          <p:nvPr/>
        </p:nvSpPr>
        <p:spPr>
          <a:xfrm>
            <a:off x="4710812" y="3480786"/>
            <a:ext cx="2716382" cy="253004"/>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戦略</a:t>
            </a:r>
            <a:r>
              <a:rPr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推進に関する指導・助言</a:t>
            </a:r>
            <a:endParaRPr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gn="ct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誘致企業の情報</a:t>
            </a:r>
            <a:r>
              <a:rPr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提供</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8" name="正方形/長方形 37"/>
          <p:cNvSpPr/>
          <p:nvPr/>
        </p:nvSpPr>
        <p:spPr>
          <a:xfrm>
            <a:off x="227933" y="598185"/>
            <a:ext cx="11601028" cy="447341"/>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34975" indent="-434975"/>
            <a:r>
              <a:rPr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　■　</a:t>
            </a:r>
            <a:r>
              <a:rPr lang="ja-JP" altLang="en-US" sz="1600" dirty="0" smtClean="0">
                <a:solidFill>
                  <a:schemeClr val="tx1"/>
                </a:solidFill>
                <a:latin typeface="UD デジタル 教科書体 NK-R" panose="02020400000000000000" pitchFamily="18" charset="-128"/>
                <a:ea typeface="UD デジタル 教科書体 NK-R" panose="02020400000000000000" pitchFamily="18" charset="-128"/>
              </a:rPr>
              <a:t>前年度の活動から得られた</a:t>
            </a:r>
            <a:r>
              <a:rPr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内容</a:t>
            </a:r>
            <a:r>
              <a:rPr lang="ja-JP" altLang="en-US" sz="1600" dirty="0" smtClean="0">
                <a:solidFill>
                  <a:schemeClr val="tx1"/>
                </a:solidFill>
                <a:latin typeface="UD デジタル 教科書体 NK-R" panose="02020400000000000000" pitchFamily="18" charset="-128"/>
                <a:ea typeface="UD デジタル 教科書体 NK-R" panose="02020400000000000000" pitchFamily="18" charset="-128"/>
              </a:rPr>
              <a:t>を踏まえ、以下の通り、推進体制を強化した上で、今後の方向性に沿って、誘致活動を展開する</a:t>
            </a:r>
            <a:endParaRPr lang="en-US" altLang="ja-JP" sz="1600" dirty="0">
              <a:solidFill>
                <a:schemeClr val="tx1"/>
              </a:solidFill>
              <a:latin typeface="UD デジタル 教科書体 NK-R" panose="02020400000000000000" pitchFamily="18" charset="-128"/>
              <a:ea typeface="UD デジタル 教科書体 NK-R" panose="02020400000000000000" pitchFamily="18" charset="-128"/>
            </a:endParaRPr>
          </a:p>
        </p:txBody>
      </p:sp>
      <p:cxnSp>
        <p:nvCxnSpPr>
          <p:cNvPr id="6" name="直線コネクタ 5"/>
          <p:cNvCxnSpPr>
            <a:stCxn id="43" idx="2"/>
            <a:endCxn id="40" idx="0"/>
          </p:cNvCxnSpPr>
          <p:nvPr/>
        </p:nvCxnSpPr>
        <p:spPr>
          <a:xfrm>
            <a:off x="3788727" y="2416887"/>
            <a:ext cx="0" cy="532013"/>
          </a:xfrm>
          <a:prstGeom prst="line">
            <a:avLst/>
          </a:prstGeom>
          <a:ln w="222250">
            <a:solidFill>
              <a:srgbClr val="595959"/>
            </a:solidFill>
            <a:prstDash val="solid"/>
          </a:ln>
        </p:spPr>
        <p:style>
          <a:lnRef idx="1">
            <a:schemeClr val="dk1"/>
          </a:lnRef>
          <a:fillRef idx="0">
            <a:schemeClr val="dk1"/>
          </a:fillRef>
          <a:effectRef idx="0">
            <a:schemeClr val="dk1"/>
          </a:effectRef>
          <a:fontRef idx="minor">
            <a:schemeClr val="tx1"/>
          </a:fontRef>
        </p:style>
      </p:cxnSp>
      <p:sp>
        <p:nvSpPr>
          <p:cNvPr id="9" name="正方形/長方形 8"/>
          <p:cNvSpPr/>
          <p:nvPr/>
        </p:nvSpPr>
        <p:spPr>
          <a:xfrm>
            <a:off x="5464917" y="2336234"/>
            <a:ext cx="3969932" cy="692497"/>
          </a:xfrm>
          <a:prstGeom prst="rect">
            <a:avLst/>
          </a:prstGeom>
        </p:spPr>
        <p:txBody>
          <a:bodyPr wrap="square">
            <a:spAutoFit/>
          </a:bodyPr>
          <a:lstStyle/>
          <a:p>
            <a:r>
              <a:rPr lang="ja-JP" altLang="en-US" sz="1300" dirty="0">
                <a:latin typeface="UD デジタル 教科書体 NK-R" panose="02020400000000000000" pitchFamily="18" charset="-128"/>
                <a:ea typeface="UD デジタル 教科書体 NK-R" panose="02020400000000000000" pitchFamily="18" charset="-128"/>
              </a:rPr>
              <a:t>世界の金融・投資・ビジネスに関する知識・経験・企業</a:t>
            </a:r>
            <a:r>
              <a:rPr lang="ja-JP" altLang="en-US" sz="1300" dirty="0" smtClean="0">
                <a:latin typeface="UD デジタル 教科書体 NK-R" panose="02020400000000000000" pitchFamily="18" charset="-128"/>
                <a:ea typeface="UD デジタル 教科書体 NK-R" panose="02020400000000000000" pitchFamily="18" charset="-128"/>
              </a:rPr>
              <a:t>等と</a:t>
            </a:r>
            <a:r>
              <a:rPr lang="ja-JP" altLang="en-US" sz="1300" dirty="0">
                <a:latin typeface="UD デジタル 教科書体 NK-R" panose="02020400000000000000" pitchFamily="18" charset="-128"/>
                <a:ea typeface="UD デジタル 教科書体 NK-R" panose="02020400000000000000" pitchFamily="18" charset="-128"/>
              </a:rPr>
              <a:t>のネットワークを有する人材による、総合マネジメント</a:t>
            </a:r>
            <a:r>
              <a:rPr lang="ja-JP" altLang="en-US" sz="1300" dirty="0" smtClean="0">
                <a:latin typeface="UD デジタル 教科書体 NK-R" panose="02020400000000000000" pitchFamily="18" charset="-128"/>
                <a:ea typeface="UD デジタル 教科書体 NK-R" panose="02020400000000000000" pitchFamily="18" charset="-128"/>
              </a:rPr>
              <a:t>の下</a:t>
            </a:r>
            <a:r>
              <a:rPr lang="ja-JP" altLang="en-US" sz="1300" dirty="0">
                <a:latin typeface="UD デジタル 教科書体 NK-R" panose="02020400000000000000" pitchFamily="18" charset="-128"/>
                <a:ea typeface="UD デジタル 教科書体 NK-R" panose="02020400000000000000" pitchFamily="18" charset="-128"/>
              </a:rPr>
              <a:t>、企業の誘致活動や事業の連携等に取り組む</a:t>
            </a:r>
          </a:p>
        </p:txBody>
      </p:sp>
      <p:sp>
        <p:nvSpPr>
          <p:cNvPr id="10" name="正方形/長方形 9"/>
          <p:cNvSpPr/>
          <p:nvPr/>
        </p:nvSpPr>
        <p:spPr>
          <a:xfrm>
            <a:off x="5378339" y="1727327"/>
            <a:ext cx="1205719" cy="325287"/>
          </a:xfrm>
          <a:prstGeom prst="rect">
            <a:avLst/>
          </a:prstGeom>
          <a:solidFill>
            <a:schemeClr val="bg1">
              <a:lumMod val="50000"/>
            </a:schemeClr>
          </a:solidFill>
          <a:ln w="5715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ja-JP" altLang="en-US" sz="1200" dirty="0"/>
              <a:t>強化ポイント</a:t>
            </a:r>
            <a:endParaRPr kumimoji="1" lang="ja-JP" altLang="en-US" sz="1200" dirty="0"/>
          </a:p>
        </p:txBody>
      </p:sp>
      <p:sp>
        <p:nvSpPr>
          <p:cNvPr id="30" name="正方形/長方形 29"/>
          <p:cNvSpPr/>
          <p:nvPr/>
        </p:nvSpPr>
        <p:spPr>
          <a:xfrm>
            <a:off x="2410690" y="1452456"/>
            <a:ext cx="1455058" cy="333877"/>
          </a:xfrm>
          <a:prstGeom prst="rect">
            <a:avLst/>
          </a:prstGeom>
          <a:solidFill>
            <a:schemeClr val="accent1">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1"/>
                </a:solidFill>
                <a:latin typeface="UD デジタル 教科書体 NK-R" panose="02020400000000000000" pitchFamily="18" charset="-128"/>
                <a:ea typeface="UD デジタル 教科書体 NK-R" panose="02020400000000000000" pitchFamily="18" charset="-128"/>
              </a:rPr>
              <a:t>推進体制</a:t>
            </a:r>
          </a:p>
        </p:txBody>
      </p:sp>
      <p:sp>
        <p:nvSpPr>
          <p:cNvPr id="26" name="正方形/長方形 25"/>
          <p:cNvSpPr/>
          <p:nvPr/>
        </p:nvSpPr>
        <p:spPr>
          <a:xfrm>
            <a:off x="3255806" y="3834458"/>
            <a:ext cx="1689935" cy="261789"/>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00"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22" name="正方形/長方形 21"/>
          <p:cNvSpPr/>
          <p:nvPr/>
        </p:nvSpPr>
        <p:spPr>
          <a:xfrm>
            <a:off x="3808573" y="3844075"/>
            <a:ext cx="2716382" cy="253004"/>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総合マネジメントの下、事業実施</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42" name="正方形/長方形 41"/>
          <p:cNvSpPr/>
          <p:nvPr/>
        </p:nvSpPr>
        <p:spPr>
          <a:xfrm>
            <a:off x="1435904" y="1701047"/>
            <a:ext cx="1301369" cy="380578"/>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ダイレクト</a:t>
            </a:r>
            <a:endParaRPr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gn="ctr"/>
            <a:r>
              <a:rPr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な誘致</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40" name="正方形/長方形 39"/>
          <p:cNvSpPr/>
          <p:nvPr/>
        </p:nvSpPr>
        <p:spPr>
          <a:xfrm>
            <a:off x="2660571" y="2948900"/>
            <a:ext cx="2256311" cy="649764"/>
          </a:xfrm>
          <a:prstGeom prst="rect">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事務局</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大阪府・大阪市</a:t>
            </a:r>
          </a:p>
        </p:txBody>
      </p:sp>
      <p:sp>
        <p:nvSpPr>
          <p:cNvPr id="45" name="角丸四角形 44"/>
          <p:cNvSpPr/>
          <p:nvPr/>
        </p:nvSpPr>
        <p:spPr>
          <a:xfrm>
            <a:off x="10212355" y="2005074"/>
            <a:ext cx="1616606" cy="1038701"/>
          </a:xfrm>
          <a:prstGeom prst="roundRect">
            <a:avLst>
              <a:gd name="adj" fmla="val 50000"/>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特任顧問の</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gn="ct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海外企業との</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gn="ct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ネットワーク</a:t>
            </a:r>
            <a:endPar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cxnSp>
        <p:nvCxnSpPr>
          <p:cNvPr id="69" name="直線コネクタ 68"/>
          <p:cNvCxnSpPr/>
          <p:nvPr/>
        </p:nvCxnSpPr>
        <p:spPr>
          <a:xfrm flipH="1" flipV="1">
            <a:off x="1527459" y="2151809"/>
            <a:ext cx="1230742" cy="6664"/>
          </a:xfrm>
          <a:prstGeom prst="line">
            <a:avLst/>
          </a:prstGeom>
          <a:ln w="57150">
            <a:solidFill>
              <a:srgbClr val="595959"/>
            </a:solidFill>
            <a:prstDash val="sysDot"/>
          </a:ln>
        </p:spPr>
        <p:style>
          <a:lnRef idx="1">
            <a:schemeClr val="dk1"/>
          </a:lnRef>
          <a:fillRef idx="0">
            <a:schemeClr val="dk1"/>
          </a:fillRef>
          <a:effectRef idx="0">
            <a:schemeClr val="dk1"/>
          </a:effectRef>
          <a:fontRef idx="minor">
            <a:schemeClr val="tx1"/>
          </a:fontRef>
        </p:style>
      </p:cxnSp>
      <p:sp>
        <p:nvSpPr>
          <p:cNvPr id="43" name="正方形/長方形 42"/>
          <p:cNvSpPr/>
          <p:nvPr/>
        </p:nvSpPr>
        <p:spPr>
          <a:xfrm>
            <a:off x="2660571" y="1821155"/>
            <a:ext cx="2256311" cy="595732"/>
          </a:xfrm>
          <a:prstGeom prst="rect">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統括</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国際金融</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都市</a:t>
            </a:r>
            <a:endPar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gn="ctr"/>
            <a:r>
              <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rPr>
              <a:t>OSAKA</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推進委員会</a:t>
            </a:r>
          </a:p>
        </p:txBody>
      </p:sp>
      <p:sp>
        <p:nvSpPr>
          <p:cNvPr id="75" name="正方形/長方形 74"/>
          <p:cNvSpPr/>
          <p:nvPr/>
        </p:nvSpPr>
        <p:spPr>
          <a:xfrm>
            <a:off x="9284877" y="2158473"/>
            <a:ext cx="1301369" cy="380578"/>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ダイレクト</a:t>
            </a:r>
            <a:endParaRPr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gn="ctr"/>
            <a:r>
              <a:rPr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な誘致</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7" name="曲折矢印 26"/>
          <p:cNvSpPr/>
          <p:nvPr/>
        </p:nvSpPr>
        <p:spPr>
          <a:xfrm rot="10800000" flipH="1">
            <a:off x="910338" y="3105561"/>
            <a:ext cx="1699456" cy="305113"/>
          </a:xfrm>
          <a:prstGeom prst="bentArrow">
            <a:avLst>
              <a:gd name="adj1" fmla="val 40270"/>
              <a:gd name="adj2" fmla="val 42179"/>
              <a:gd name="adj3" fmla="val 50000"/>
              <a:gd name="adj4" fmla="val 43750"/>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28" name="直線コネクタ 27"/>
          <p:cNvCxnSpPr/>
          <p:nvPr/>
        </p:nvCxnSpPr>
        <p:spPr>
          <a:xfrm>
            <a:off x="968446" y="2575929"/>
            <a:ext cx="0" cy="532013"/>
          </a:xfrm>
          <a:prstGeom prst="line">
            <a:avLst/>
          </a:prstGeom>
          <a:ln w="120650">
            <a:solidFill>
              <a:srgbClr val="595959"/>
            </a:solidFill>
            <a:prstDash val="solid"/>
          </a:ln>
        </p:spPr>
        <p:style>
          <a:lnRef idx="1">
            <a:schemeClr val="dk1"/>
          </a:lnRef>
          <a:fillRef idx="0">
            <a:schemeClr val="dk1"/>
          </a:fillRef>
          <a:effectRef idx="0">
            <a:schemeClr val="dk1"/>
          </a:effectRef>
          <a:fontRef idx="minor">
            <a:schemeClr val="tx1"/>
          </a:fontRef>
        </p:style>
      </p:cxnSp>
      <p:sp>
        <p:nvSpPr>
          <p:cNvPr id="32" name="角丸四角形 31"/>
          <p:cNvSpPr/>
          <p:nvPr/>
        </p:nvSpPr>
        <p:spPr>
          <a:xfrm>
            <a:off x="160143" y="1597272"/>
            <a:ext cx="1616606" cy="1038701"/>
          </a:xfrm>
          <a:prstGeom prst="roundRect">
            <a:avLst>
              <a:gd name="adj" fmla="val 50000"/>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各企業等の</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gn="ct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海外企業との</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gn="ct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ネットワーク</a:t>
            </a:r>
            <a:endPar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9" name="正方形/長方形 28"/>
          <p:cNvSpPr/>
          <p:nvPr/>
        </p:nvSpPr>
        <p:spPr>
          <a:xfrm>
            <a:off x="319268" y="3400687"/>
            <a:ext cx="2716382" cy="253004"/>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誘致</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企業の情報</a:t>
            </a:r>
            <a:r>
              <a:rPr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提供</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4" name="正方形/長方形 33"/>
          <p:cNvSpPr/>
          <p:nvPr/>
        </p:nvSpPr>
        <p:spPr>
          <a:xfrm>
            <a:off x="621923" y="4118047"/>
            <a:ext cx="1455058" cy="333877"/>
          </a:xfrm>
          <a:prstGeom prst="rect">
            <a:avLst/>
          </a:prstGeom>
          <a:solidFill>
            <a:schemeClr val="accent1">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1"/>
                </a:solidFill>
                <a:latin typeface="UD デジタル 教科書体 NK-R" panose="02020400000000000000" pitchFamily="18" charset="-128"/>
                <a:ea typeface="UD デジタル 教科書体 NK-R" panose="02020400000000000000" pitchFamily="18" charset="-128"/>
              </a:rPr>
              <a:t>今後</a:t>
            </a:r>
            <a:r>
              <a:rPr lang="ja-JP" altLang="en-US" sz="1400" dirty="0" smtClean="0">
                <a:solidFill>
                  <a:schemeClr val="bg1"/>
                </a:solidFill>
                <a:latin typeface="UD デジタル 教科書体 NK-R" panose="02020400000000000000" pitchFamily="18" charset="-128"/>
                <a:ea typeface="UD デジタル 教科書体 NK-R" panose="02020400000000000000" pitchFamily="18" charset="-128"/>
              </a:rPr>
              <a:t>の方向性</a:t>
            </a:r>
            <a:endParaRPr lang="ja-JP" altLang="en-US" sz="1400"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35" name="スライド番号プレースホルダー 1">
            <a:extLst>
              <a:ext uri="{FF2B5EF4-FFF2-40B4-BE49-F238E27FC236}">
                <a16:creationId xmlns:a16="http://schemas.microsoft.com/office/drawing/2014/main" id="{A62E6343-D0A0-4C65-969B-8F1CA9F4DA8A}"/>
              </a:ext>
            </a:extLst>
          </p:cNvPr>
          <p:cNvSpPr txBox="1">
            <a:spLocks/>
          </p:cNvSpPr>
          <p:nvPr/>
        </p:nvSpPr>
        <p:spPr>
          <a:xfrm>
            <a:off x="9448800" y="6451320"/>
            <a:ext cx="2743200" cy="406680"/>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4CFCB8D1-E384-4ABF-9F79-4EB3205F8B48}" type="slidenum">
              <a:rPr lang="ja-JP" altLang="en-US" smtClean="0">
                <a:solidFill>
                  <a:prstClr val="black">
                    <a:tint val="75000"/>
                  </a:prstClr>
                </a:solidFill>
                <a:latin typeface="游ゴシック" panose="020F0502020204030204"/>
                <a:ea typeface="游ゴシック" panose="020B0400000000000000" pitchFamily="50" charset="-128"/>
              </a:rPr>
              <a:pPr>
                <a:defRPr/>
              </a:pPr>
              <a:t>4</a:t>
            </a:fld>
            <a:endParaRPr lang="ja-JP" altLang="en-US" dirty="0">
              <a:solidFill>
                <a:prstClr val="black">
                  <a:tint val="75000"/>
                </a:prstClr>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2960097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1"/>
            <a:ext cx="12192000" cy="369332"/>
          </a:xfrm>
          <a:prstGeom prst="rect">
            <a:avLst/>
          </a:prstGeom>
          <a:solidFill>
            <a:schemeClr val="accent1">
              <a:lumMod val="50000"/>
            </a:schemeClr>
          </a:solidFill>
        </p:spPr>
        <p:txBody>
          <a:bodyPr wrap="square" rtlCol="0">
            <a:spAutoFit/>
          </a:bodyPr>
          <a:lstStyle/>
          <a:p>
            <a:pPr algn="ctr"/>
            <a:r>
              <a:rPr lang="en-US" altLang="ja-JP" b="1" dirty="0">
                <a:solidFill>
                  <a:prstClr val="white"/>
                </a:solidFill>
                <a:latin typeface="UD デジタル 教科書体 NK-B" panose="02020700000000000000" pitchFamily="18" charset="-128"/>
                <a:ea typeface="UD デジタル 教科書体 NK-B" panose="02020700000000000000" pitchFamily="18" charset="-128"/>
              </a:rPr>
              <a:t>【</a:t>
            </a:r>
            <a:r>
              <a:rPr lang="ja-JP" altLang="en-US" b="1" dirty="0" smtClean="0">
                <a:solidFill>
                  <a:prstClr val="white"/>
                </a:solidFill>
                <a:latin typeface="UD デジタル 教科書体 NK-B" panose="02020700000000000000" pitchFamily="18" charset="-128"/>
                <a:ea typeface="UD デジタル 教科書体 NK-B" panose="02020700000000000000" pitchFamily="18" charset="-128"/>
              </a:rPr>
              <a:t>参考１、参考２</a:t>
            </a:r>
            <a:r>
              <a:rPr lang="en-US" altLang="ja-JP" b="1" dirty="0" smtClean="0">
                <a:solidFill>
                  <a:prstClr val="white"/>
                </a:solidFill>
                <a:latin typeface="UD デジタル 教科書体 NK-B" panose="02020700000000000000" pitchFamily="18" charset="-128"/>
                <a:ea typeface="UD デジタル 教科書体 NK-B" panose="02020700000000000000" pitchFamily="18" charset="-128"/>
              </a:rPr>
              <a:t>】</a:t>
            </a:r>
            <a:r>
              <a:rPr lang="ja-JP" altLang="en-US" b="1" dirty="0" smtClean="0">
                <a:solidFill>
                  <a:schemeClr val="bg1"/>
                </a:solidFill>
                <a:latin typeface="UD デジタル 教科書体 NK-R" panose="02020400000000000000" pitchFamily="18" charset="-128"/>
                <a:ea typeface="UD デジタル 教科書体 NK-R" panose="02020400000000000000" pitchFamily="18" charset="-128"/>
              </a:rPr>
              <a:t>特任顧問及び包括委託事業</a:t>
            </a:r>
            <a:endParaRPr lang="ja-JP" altLang="en-US"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16" name="スライド番号プレースホルダー 1">
            <a:extLst>
              <a:ext uri="{FF2B5EF4-FFF2-40B4-BE49-F238E27FC236}">
                <a16:creationId xmlns:a16="http://schemas.microsoft.com/office/drawing/2014/main" id="{A62E6343-D0A0-4C65-969B-8F1CA9F4DA8A}"/>
              </a:ext>
            </a:extLst>
          </p:cNvPr>
          <p:cNvSpPr txBox="1">
            <a:spLocks/>
          </p:cNvSpPr>
          <p:nvPr/>
        </p:nvSpPr>
        <p:spPr>
          <a:xfrm>
            <a:off x="9448800" y="6451320"/>
            <a:ext cx="2743200" cy="406680"/>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4CFCB8D1-E384-4ABF-9F79-4EB3205F8B48}" type="slidenum">
              <a:rPr lang="ja-JP" altLang="en-US" smtClean="0">
                <a:solidFill>
                  <a:prstClr val="black">
                    <a:tint val="75000"/>
                  </a:prstClr>
                </a:solidFill>
                <a:latin typeface="游ゴシック" panose="020F0502020204030204"/>
                <a:ea typeface="游ゴシック" panose="020B0400000000000000" pitchFamily="50" charset="-128"/>
              </a:rPr>
              <a:pPr>
                <a:defRPr/>
              </a:pPr>
              <a:t>5</a:t>
            </a:fld>
            <a:endParaRPr lang="ja-JP" altLang="en-US" dirty="0">
              <a:solidFill>
                <a:prstClr val="black">
                  <a:tint val="75000"/>
                </a:prstClr>
              </a:solidFill>
              <a:latin typeface="游ゴシック" panose="020F0502020204030204"/>
              <a:ea typeface="游ゴシック" panose="020B0400000000000000" pitchFamily="50" charset="-128"/>
            </a:endParaRPr>
          </a:p>
        </p:txBody>
      </p:sp>
      <p:sp>
        <p:nvSpPr>
          <p:cNvPr id="5" name="正方形/長方形 4"/>
          <p:cNvSpPr/>
          <p:nvPr/>
        </p:nvSpPr>
        <p:spPr>
          <a:xfrm>
            <a:off x="960760" y="915249"/>
            <a:ext cx="10316840" cy="2492990"/>
          </a:xfrm>
          <a:prstGeom prst="rect">
            <a:avLst/>
          </a:prstGeom>
          <a:solidFill>
            <a:schemeClr val="bg1">
              <a:lumMod val="95000"/>
            </a:schemeClr>
          </a:solidFill>
          <a:ln>
            <a:solidFill>
              <a:schemeClr val="tx1"/>
            </a:solidFill>
          </a:ln>
        </p:spPr>
        <p:txBody>
          <a:bodyPr wrap="square">
            <a:spAutoFit/>
          </a:bodyPr>
          <a:lstStyle/>
          <a:p>
            <a:pPr>
              <a:lnSpc>
                <a:spcPct val="150000"/>
              </a:lnSpc>
            </a:pPr>
            <a:r>
              <a:rPr lang="en-US" altLang="ja-JP" b="1"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altLang="en-US" b="1"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参考１</a:t>
            </a:r>
            <a:r>
              <a:rPr lang="en-US" altLang="ja-JP" b="1"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altLang="en-US" b="1"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特任顧問</a:t>
            </a:r>
            <a:endParaRPr lang="en-US" altLang="ja-JP" b="1"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a:lnSpc>
                <a:spcPct val="150000"/>
              </a:lnSpc>
            </a:pPr>
            <a:r>
              <a:rPr lang="ja-JP" altLang="en-US" sz="16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〇　日本</a:t>
            </a:r>
            <a:r>
              <a:rPr lang="ja-JP" altLang="en-US" sz="16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サイバーディフェンス株式会社 </a:t>
            </a:r>
            <a:r>
              <a:rPr lang="ja-JP" altLang="en-US" sz="16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取締役　　　　</a:t>
            </a:r>
            <a:r>
              <a:rPr lang="ja-JP" altLang="en-US" sz="16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児玉 </a:t>
            </a:r>
            <a:r>
              <a:rPr lang="ja-JP" altLang="en-US" sz="16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哲哉（こだま てつや</a:t>
            </a:r>
            <a:r>
              <a:rPr lang="ja-JP" altLang="en-US" sz="16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endParaRPr lang="ja-JP" altLang="ja-JP" sz="16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a:lnSpc>
                <a:spcPct val="150000"/>
              </a:lnSpc>
            </a:pPr>
            <a:r>
              <a:rPr lang="ja-JP" altLang="en-US" sz="16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〇</a:t>
            </a:r>
            <a:r>
              <a:rPr lang="ja-JP" altLang="en-US" sz="16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ブルームバーグ </a:t>
            </a:r>
            <a:r>
              <a:rPr lang="en-US" altLang="ja-JP" sz="16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L.P. </a:t>
            </a:r>
            <a:r>
              <a:rPr lang="ja-JP" altLang="en-US" sz="16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ジャパンチェア</a:t>
            </a:r>
            <a:r>
              <a:rPr lang="ja-JP" altLang="en-US" sz="16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en-US" sz="16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石橋 </a:t>
            </a:r>
            <a:r>
              <a:rPr lang="ja-JP" altLang="en-US" sz="16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邦裕（いしばし くにひろ</a:t>
            </a:r>
            <a:r>
              <a:rPr lang="ja-JP" altLang="en-US" sz="16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endParaRPr lang="ja-JP" altLang="en-US" sz="16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a:lnSpc>
                <a:spcPct val="150000"/>
              </a:lnSpc>
            </a:pPr>
            <a:r>
              <a:rPr lang="ja-JP" altLang="en-US" sz="16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〇　英国経営者協会 ジャパングループ</a:t>
            </a:r>
            <a:r>
              <a:rPr lang="ja-JP" altLang="en-US" sz="16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副議長　　　　　　 　　　　浜口 </a:t>
            </a:r>
            <a:r>
              <a:rPr lang="ja-JP" altLang="en-US" sz="16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理枝（はまぐち りえ</a:t>
            </a:r>
            <a:r>
              <a:rPr lang="ja-JP" altLang="en-US" sz="16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endParaRPr lang="ja-JP" altLang="en-US" sz="16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a:lnSpc>
                <a:spcPct val="150000"/>
              </a:lnSpc>
            </a:pPr>
            <a:r>
              <a:rPr lang="ja-JP" altLang="en-US" sz="16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〇</a:t>
            </a:r>
            <a:r>
              <a:rPr lang="ja-JP" altLang="en-US" sz="16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岩井コスモ証券株式会社　　</a:t>
            </a:r>
            <a:r>
              <a:rPr lang="ja-JP" altLang="en-US" sz="16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シニアアドバイザー</a:t>
            </a:r>
            <a:r>
              <a:rPr lang="ja-JP" altLang="en-US" sz="16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en-US" sz="16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澤</a:t>
            </a:r>
            <a:r>
              <a:rPr lang="ja-JP" altLang="en-US" sz="16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en-US" sz="16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康彦（さわ　やすひこ）　　　　　　　　　　　　　　　　　</a:t>
            </a:r>
            <a:endParaRPr lang="en-US" altLang="ja-JP" sz="16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a:lnSpc>
                <a:spcPct val="150000"/>
              </a:lnSpc>
            </a:pPr>
            <a:r>
              <a:rPr lang="ja-JP" altLang="en-US" sz="16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〇　</a:t>
            </a:r>
            <a:r>
              <a:rPr lang="en-US" altLang="ja-JP" sz="16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S</a:t>
            </a:r>
            <a:r>
              <a:rPr lang="en-US" altLang="ja-JP" sz="16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BI</a:t>
            </a:r>
            <a:r>
              <a:rPr lang="ja-JP" altLang="en-US" sz="16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ホールディングス株式会社  社長室マネージャー　</a:t>
            </a:r>
            <a:r>
              <a:rPr lang="ja-JP" altLang="en-US" sz="16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山下</a:t>
            </a:r>
            <a:r>
              <a:rPr lang="ja-JP" altLang="en-US" sz="16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能</a:t>
            </a:r>
            <a:r>
              <a:rPr lang="ja-JP" altLang="en-US" sz="16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弘（やました　よしひろ） </a:t>
            </a:r>
            <a:r>
              <a:rPr lang="ja-JP" altLang="en-US"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en-US"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endParaRPr lang="ja-JP" altLang="en-US"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7" name="テキスト ボックス 6"/>
          <p:cNvSpPr txBox="1"/>
          <p:nvPr/>
        </p:nvSpPr>
        <p:spPr>
          <a:xfrm>
            <a:off x="960760" y="4046490"/>
            <a:ext cx="10316840" cy="2462213"/>
          </a:xfrm>
          <a:prstGeom prst="rect">
            <a:avLst/>
          </a:prstGeom>
          <a:solidFill>
            <a:schemeClr val="bg1">
              <a:lumMod val="95000"/>
            </a:schemeClr>
          </a:solidFill>
          <a:ln>
            <a:solidFill>
              <a:schemeClr val="tx1"/>
            </a:solidFill>
          </a:ln>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altLang="ja-JP" b="1"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altLang="en-US" b="1"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参考２</a:t>
            </a:r>
            <a:r>
              <a:rPr lang="en-US" altLang="ja-JP" b="1"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altLang="en-US" b="1"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包括委託事業</a:t>
            </a:r>
            <a:endParaRPr lang="en-US" altLang="ja-JP" b="1"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16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〇　誘致</a:t>
            </a:r>
            <a:r>
              <a:rPr lang="ja-JP" altLang="en-US" sz="16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事業（企業発掘・調査、個別コンタクト、ハンズオン支援</a:t>
            </a:r>
            <a:r>
              <a:rPr lang="ja-JP" altLang="en-US" sz="16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endParaRPr lang="en-US" altLang="ja-JP" sz="16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16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〇　プロモーション</a:t>
            </a:r>
            <a:r>
              <a:rPr lang="ja-JP" altLang="en-US" sz="16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業務</a:t>
            </a:r>
            <a:r>
              <a:rPr lang="ja-JP" altLang="en-US" sz="16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（国内外のイベントに出展・営業活動、セミナーの開催　等</a:t>
            </a:r>
            <a:r>
              <a:rPr lang="ja-JP" altLang="en-US" sz="16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endParaRPr lang="en-US" altLang="ja-JP" sz="16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lvl="0">
              <a:lnSpc>
                <a:spcPct val="150000"/>
              </a:lnSpc>
              <a:defRPr/>
            </a:pPr>
            <a:r>
              <a:rPr lang="ja-JP" altLang="en-US" sz="16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〇　情報</a:t>
            </a:r>
            <a:r>
              <a:rPr lang="ja-JP" altLang="en-US" sz="16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発信</a:t>
            </a:r>
            <a:r>
              <a:rPr lang="ja-JP" altLang="en-US" sz="16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en-US" altLang="ja-JP" sz="16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LinkedIn</a:t>
            </a:r>
            <a:r>
              <a:rPr lang="ja-JP" altLang="en-US" sz="16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等</a:t>
            </a:r>
            <a:r>
              <a:rPr lang="en-US" altLang="ja-JP" sz="16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SNS</a:t>
            </a:r>
            <a:r>
              <a:rPr lang="ja-JP" altLang="en-US" sz="16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を活用した</a:t>
            </a:r>
            <a:r>
              <a:rPr lang="ja-JP" altLang="en-US" sz="16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発信、国際金融都市</a:t>
            </a:r>
            <a:r>
              <a:rPr lang="en-US" altLang="ja-JP" sz="16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OSAKA</a:t>
            </a:r>
            <a:r>
              <a:rPr lang="ja-JP" altLang="en-US" sz="16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ポータルサイトの運営）</a:t>
            </a:r>
            <a:r>
              <a:rPr lang="ja-JP" altLang="en-US" sz="16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endParaRPr lang="en-US" altLang="ja-JP" sz="16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1190625" indent="-1190625">
              <a:lnSpc>
                <a:spcPct val="150000"/>
              </a:lnSpc>
              <a:spcAft>
                <a:spcPts val="600"/>
              </a:spcAft>
              <a:defRPr/>
            </a:pPr>
            <a:r>
              <a:rPr lang="ja-JP" altLang="en-US" sz="16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〇　企業</a:t>
            </a:r>
            <a:r>
              <a:rPr lang="ja-JP" altLang="en-US" sz="16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支援</a:t>
            </a:r>
            <a:r>
              <a:rPr lang="ja-JP" altLang="en-US" sz="16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（海外資金調達のための英文情報開示</a:t>
            </a:r>
            <a:r>
              <a:rPr lang="ja-JP" altLang="en-US" sz="16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支援、ライセンス手続き支援・生活支援等総合的なコンサルティング、　　　</a:t>
            </a:r>
            <a:endParaRPr lang="en-US" altLang="ja-JP" sz="16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1190625" indent="-1190625">
              <a:spcAft>
                <a:spcPts val="600"/>
              </a:spcAft>
              <a:defRPr/>
            </a:pPr>
            <a:r>
              <a:rPr lang="en-US" altLang="ja-JP" sz="16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en-US" altLang="ja-JP" sz="16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en-US" sz="16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進出補助金申請に係る事前相談対応</a:t>
            </a:r>
            <a:r>
              <a:rPr lang="ja-JP" altLang="en-US" sz="16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en-US" sz="16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等）</a:t>
            </a:r>
            <a:endParaRPr lang="en-US" altLang="ja-JP" sz="16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1190625" indent="-1190625">
              <a:lnSpc>
                <a:spcPts val="600"/>
              </a:lnSpc>
              <a:defRPr/>
            </a:pPr>
            <a:endParaRPr lang="en-US" altLang="ja-JP" sz="16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2989361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テキスト ボックス 30"/>
          <p:cNvSpPr txBox="1"/>
          <p:nvPr/>
        </p:nvSpPr>
        <p:spPr>
          <a:xfrm>
            <a:off x="0" y="-1"/>
            <a:ext cx="12192000" cy="369332"/>
          </a:xfrm>
          <a:prstGeom prst="rect">
            <a:avLst/>
          </a:prstGeom>
          <a:solidFill>
            <a:schemeClr val="accent1">
              <a:lumMod val="50000"/>
            </a:schemeClr>
          </a:solidFill>
        </p:spPr>
        <p:txBody>
          <a:bodyPr wrap="square" rtlCol="0">
            <a:spAutoFit/>
          </a:bodyPr>
          <a:lstStyle/>
          <a:p>
            <a:pPr algn="ctr"/>
            <a:r>
              <a:rPr lang="ja-JP" altLang="en-US" b="1" dirty="0" smtClean="0">
                <a:solidFill>
                  <a:schemeClr val="bg1"/>
                </a:solidFill>
                <a:latin typeface="UD デジタル 教科書体 NK-R" panose="02020400000000000000" pitchFamily="18" charset="-128"/>
                <a:ea typeface="UD デジタル 教科書体 NK-R" panose="02020400000000000000" pitchFamily="18" charset="-128"/>
              </a:rPr>
              <a:t>金融</a:t>
            </a:r>
            <a:r>
              <a:rPr lang="ja-JP" altLang="en-US" b="1" dirty="0">
                <a:solidFill>
                  <a:schemeClr val="bg1"/>
                </a:solidFill>
                <a:latin typeface="UD デジタル 教科書体 NK-R" panose="02020400000000000000" pitchFamily="18" charset="-128"/>
                <a:ea typeface="UD デジタル 教科書体 NK-R" panose="02020400000000000000" pitchFamily="18" charset="-128"/>
              </a:rPr>
              <a:t>系外国企業等拠点設立補助金</a:t>
            </a:r>
          </a:p>
        </p:txBody>
      </p:sp>
      <p:sp>
        <p:nvSpPr>
          <p:cNvPr id="34" name="正方形/長方形 33"/>
          <p:cNvSpPr/>
          <p:nvPr/>
        </p:nvSpPr>
        <p:spPr>
          <a:xfrm>
            <a:off x="1285133" y="438623"/>
            <a:ext cx="9648000" cy="2227884"/>
          </a:xfrm>
          <a:prstGeom prst="rect">
            <a:avLst/>
          </a:prstGeom>
          <a:solidFill>
            <a:schemeClr val="bg1"/>
          </a:solid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UD デジタル 教科書体 NK-R" panose="02020400000000000000" pitchFamily="18" charset="-128"/>
              <a:ea typeface="UD デジタル 教科書体 NK-R" panose="02020400000000000000" pitchFamily="18" charset="-128"/>
            </a:endParaRPr>
          </a:p>
        </p:txBody>
      </p:sp>
      <p:sp>
        <p:nvSpPr>
          <p:cNvPr id="44" name="正方形/長方形 43"/>
          <p:cNvSpPr/>
          <p:nvPr/>
        </p:nvSpPr>
        <p:spPr>
          <a:xfrm>
            <a:off x="1285132" y="2785041"/>
            <a:ext cx="9648001" cy="118533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UD デジタル 教科書体 NK-R" panose="02020400000000000000" pitchFamily="18" charset="-128"/>
              <a:ea typeface="UD デジタル 教科書体 NK-R" panose="02020400000000000000" pitchFamily="18" charset="-128"/>
            </a:endParaRPr>
          </a:p>
        </p:txBody>
      </p:sp>
      <p:sp>
        <p:nvSpPr>
          <p:cNvPr id="46" name="正方形/長方形 45"/>
          <p:cNvSpPr/>
          <p:nvPr/>
        </p:nvSpPr>
        <p:spPr>
          <a:xfrm>
            <a:off x="1421174" y="3189655"/>
            <a:ext cx="9341340" cy="636757"/>
          </a:xfrm>
          <a:prstGeom prst="rect">
            <a:avLst/>
          </a:prstGeom>
          <a:solidFill>
            <a:schemeClr val="accent1">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nSpc>
                <a:spcPts val="1800"/>
              </a:lnSpc>
            </a:pP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200" u="sng" dirty="0">
                <a:solidFill>
                  <a:schemeClr val="tx1"/>
                </a:solidFill>
                <a:latin typeface="UD デジタル 教科書体 NK-R" panose="02020400000000000000" pitchFamily="18" charset="-128"/>
                <a:ea typeface="UD デジタル 教科書体 NK-R" panose="02020400000000000000" pitchFamily="18" charset="-128"/>
              </a:rPr>
              <a:t>大阪市域へ新たに進出</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する資産運用業及びフィンテック事業を営む</a:t>
            </a:r>
            <a:r>
              <a:rPr lang="ja-JP" altLang="en-US" sz="1200" u="sng" dirty="0">
                <a:solidFill>
                  <a:schemeClr val="tx1"/>
                </a:solidFill>
                <a:latin typeface="UD デジタル 教科書体 NK-R" panose="02020400000000000000" pitchFamily="18" charset="-128"/>
                <a:ea typeface="UD デジタル 教科書体 NK-R" panose="02020400000000000000" pitchFamily="18" charset="-128"/>
              </a:rPr>
              <a:t>外国及び内国法人</a:t>
            </a:r>
            <a:r>
              <a:rPr lang="en-US" altLang="ja-JP" sz="1200" u="sng" baseline="30000" dirty="0">
                <a:solidFill>
                  <a:schemeClr val="tx1"/>
                </a:solidFill>
                <a:latin typeface="UD デジタル 教科書体 NK-R" panose="02020400000000000000" pitchFamily="18" charset="-128"/>
                <a:ea typeface="UD デジタル 教科書体 NK-R" panose="02020400000000000000" pitchFamily="18" charset="-128"/>
              </a:rPr>
              <a:t>※</a:t>
            </a:r>
            <a:endParaRPr lang="en-US" altLang="ja-JP" sz="1000" u="sng" baseline="300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47" name="テキスト ボックス 46"/>
          <p:cNvSpPr txBox="1"/>
          <p:nvPr/>
        </p:nvSpPr>
        <p:spPr>
          <a:xfrm>
            <a:off x="8084985" y="3580191"/>
            <a:ext cx="3129964" cy="246221"/>
          </a:xfrm>
          <a:prstGeom prst="rect">
            <a:avLst/>
          </a:prstGeom>
          <a:noFill/>
        </p:spPr>
        <p:txBody>
          <a:bodyPr wrap="square" rtlCol="0">
            <a:spAutoFit/>
          </a:bodyPr>
          <a:lstStyle/>
          <a:p>
            <a:r>
              <a:rPr lang="ja-JP" altLang="en-US" sz="1000" dirty="0">
                <a:latin typeface="UD デジタル 教科書体 NK-R" panose="02020400000000000000" pitchFamily="18" charset="-128"/>
                <a:ea typeface="UD デジタル 教科書体 NK-R" panose="02020400000000000000" pitchFamily="18" charset="-128"/>
              </a:rPr>
              <a:t>　</a:t>
            </a:r>
            <a:r>
              <a:rPr lang="en-US" altLang="ja-JP" sz="1000" dirty="0">
                <a:latin typeface="UD デジタル 教科書体 NK-R" panose="02020400000000000000" pitchFamily="18" charset="-128"/>
                <a:ea typeface="UD デジタル 教科書体 NK-R" panose="02020400000000000000" pitchFamily="18" charset="-128"/>
              </a:rPr>
              <a:t>※</a:t>
            </a:r>
            <a:r>
              <a:rPr lang="ja-JP" altLang="en-US" sz="1000" dirty="0">
                <a:latin typeface="UD デジタル 教科書体 NK-R" panose="02020400000000000000" pitchFamily="18" charset="-128"/>
                <a:ea typeface="UD デジタル 教科書体 NK-R" panose="02020400000000000000" pitchFamily="18" charset="-128"/>
              </a:rPr>
              <a:t>　</a:t>
            </a:r>
            <a:r>
              <a:rPr lang="ja-JP" altLang="en-US" sz="1000" u="sng" dirty="0">
                <a:latin typeface="UD デジタル 教科書体 NK-R" panose="02020400000000000000" pitchFamily="18" charset="-128"/>
                <a:ea typeface="UD デジタル 教科書体 NK-R" panose="02020400000000000000" pitchFamily="18" charset="-128"/>
              </a:rPr>
              <a:t>国内他地域からの二次進出等を含む</a:t>
            </a:r>
            <a:endParaRPr lang="ja-JP" altLang="en-US" sz="1000" strike="dblStrike"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48" name="二等辺三角形 47"/>
          <p:cNvSpPr/>
          <p:nvPr/>
        </p:nvSpPr>
        <p:spPr>
          <a:xfrm rot="10800000">
            <a:off x="5577937" y="1650157"/>
            <a:ext cx="1566261" cy="216000"/>
          </a:xfrm>
          <a:prstGeom prs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49" name="正方形/長方形 48"/>
          <p:cNvSpPr/>
          <p:nvPr/>
        </p:nvSpPr>
        <p:spPr>
          <a:xfrm>
            <a:off x="2292442" y="1880975"/>
            <a:ext cx="8470072" cy="736385"/>
          </a:xfrm>
          <a:prstGeom prst="rect">
            <a:avLst/>
          </a:prstGeom>
          <a:solidFill>
            <a:schemeClr val="accent1">
              <a:lumMod val="20000"/>
              <a:lumOff val="80000"/>
            </a:schemeClr>
          </a:solidFill>
          <a:ln w="3175">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144000" tIns="72000" bIns="36000" rtlCol="0" anchor="ctr"/>
          <a:lstStyle/>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〇　進出企業による府内企業の成長支援</a:t>
            </a:r>
            <a:r>
              <a:rPr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（スタートアップへの資金提供や経営面のサポート、フィンテックを活用した新たな金融サービスの提供等）</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〇　他産業への波及効果</a:t>
            </a:r>
            <a:r>
              <a:rPr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（システム導入など設備投資促進）</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、周辺産業</a:t>
            </a:r>
            <a:r>
              <a:rPr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（ミドル</a:t>
            </a:r>
            <a:r>
              <a:rPr lang="ja-JP" altLang="en-US" sz="1000" dirty="0">
                <a:solidFill>
                  <a:srgbClr val="FF0000"/>
                </a:solidFill>
                <a:latin typeface="UD デジタル 教科書体 NK-R" panose="02020400000000000000" pitchFamily="18" charset="-128"/>
                <a:ea typeface="UD デジタル 教科書体 NK-R" panose="02020400000000000000" pitchFamily="18" charset="-128"/>
              </a:rPr>
              <a:t>・</a:t>
            </a:r>
            <a:r>
              <a:rPr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バックオフィス等）</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の立地促進効果、高度人材の集積</a:t>
            </a:r>
          </a:p>
        </p:txBody>
      </p:sp>
      <p:sp>
        <p:nvSpPr>
          <p:cNvPr id="50" name="正方形/長方形 49"/>
          <p:cNvSpPr/>
          <p:nvPr/>
        </p:nvSpPr>
        <p:spPr>
          <a:xfrm>
            <a:off x="2292441" y="877766"/>
            <a:ext cx="8470074" cy="715576"/>
          </a:xfrm>
          <a:prstGeom prst="rect">
            <a:avLst/>
          </a:prstGeom>
          <a:solidFill>
            <a:schemeClr val="accent1">
              <a:lumMod val="20000"/>
              <a:lumOff val="80000"/>
            </a:schemeClr>
          </a:solidFill>
          <a:ln w="3175">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36000" rtlCol="0" anchor="ctr"/>
          <a:lstStyle/>
          <a:p>
            <a:pPr>
              <a:lnSpc>
                <a:spcPts val="1800"/>
              </a:lnSpc>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200" u="sng" dirty="0">
                <a:solidFill>
                  <a:schemeClr val="tx1"/>
                </a:solidFill>
                <a:latin typeface="UD デジタル 教科書体 NK-R" panose="02020400000000000000" pitchFamily="18" charset="-128"/>
                <a:ea typeface="UD デジタル 教科書体 NK-R" panose="02020400000000000000" pitchFamily="18" charset="-128"/>
              </a:rPr>
              <a:t>金融機能の集積に向け、国内外から金融系企業を誘致するための伴走支援の一環として創設</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し、進出時の負担を軽減することで、</a:t>
            </a:r>
            <a:r>
              <a:rPr lang="ja-JP" altLang="en-US" sz="1200" u="sng" dirty="0">
                <a:solidFill>
                  <a:schemeClr val="tx1"/>
                </a:solidFill>
                <a:latin typeface="UD デジタル 教科書体 NK-R" panose="02020400000000000000" pitchFamily="18" charset="-128"/>
                <a:ea typeface="UD デジタル 教科書体 NK-R" panose="02020400000000000000" pitchFamily="18" charset="-128"/>
              </a:rPr>
              <a:t>企業の進出促進及び定着を図る</a:t>
            </a:r>
          </a:p>
        </p:txBody>
      </p:sp>
      <p:sp>
        <p:nvSpPr>
          <p:cNvPr id="51" name="ホームベース 50"/>
          <p:cNvSpPr/>
          <p:nvPr/>
        </p:nvSpPr>
        <p:spPr>
          <a:xfrm>
            <a:off x="1468298" y="877766"/>
            <a:ext cx="879312" cy="715576"/>
          </a:xfrm>
          <a:prstGeom prst="homePlate">
            <a:avLst>
              <a:gd name="adj" fmla="val 32637"/>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UD デジタル 教科書体 NK-R" panose="02020400000000000000" pitchFamily="18" charset="-128"/>
                <a:ea typeface="UD デジタル 教科書体 NK-R" panose="02020400000000000000" pitchFamily="18" charset="-128"/>
              </a:rPr>
              <a:t>目 的</a:t>
            </a:r>
            <a:endParaRPr kumimoji="1" lang="ja-JP" altLang="en-US" sz="1400" dirty="0">
              <a:latin typeface="UD デジタル 教科書体 NK-R" panose="02020400000000000000" pitchFamily="18" charset="-128"/>
              <a:ea typeface="UD デジタル 教科書体 NK-R" panose="02020400000000000000" pitchFamily="18" charset="-128"/>
            </a:endParaRPr>
          </a:p>
        </p:txBody>
      </p:sp>
      <p:sp>
        <p:nvSpPr>
          <p:cNvPr id="52" name="ホームベース 51"/>
          <p:cNvSpPr/>
          <p:nvPr/>
        </p:nvSpPr>
        <p:spPr>
          <a:xfrm>
            <a:off x="1468298" y="1893977"/>
            <a:ext cx="879312" cy="713309"/>
          </a:xfrm>
          <a:prstGeom prst="homePlate">
            <a:avLst>
              <a:gd name="adj" fmla="val 32637"/>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UD デジタル 教科書体 NK-R" panose="02020400000000000000" pitchFamily="18" charset="-128"/>
                <a:ea typeface="UD デジタル 教科書体 NK-R" panose="02020400000000000000" pitchFamily="18" charset="-128"/>
              </a:rPr>
              <a:t>効 果</a:t>
            </a:r>
            <a:endParaRPr kumimoji="1" lang="ja-JP" altLang="en-US" sz="1400" dirty="0">
              <a:latin typeface="UD デジタル 教科書体 NK-R" panose="02020400000000000000" pitchFamily="18" charset="-128"/>
              <a:ea typeface="UD デジタル 教科書体 NK-R" panose="02020400000000000000" pitchFamily="18" charset="-128"/>
            </a:endParaRPr>
          </a:p>
        </p:txBody>
      </p:sp>
      <p:sp>
        <p:nvSpPr>
          <p:cNvPr id="53" name="正方形/長方形 52"/>
          <p:cNvSpPr/>
          <p:nvPr/>
        </p:nvSpPr>
        <p:spPr>
          <a:xfrm>
            <a:off x="1271277" y="4111753"/>
            <a:ext cx="9661855" cy="254226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UD デジタル 教科書体 NK-R" panose="02020400000000000000" pitchFamily="18" charset="-128"/>
              <a:ea typeface="UD デジタル 教科書体 NK-R" panose="02020400000000000000" pitchFamily="18" charset="-128"/>
            </a:endParaRPr>
          </a:p>
        </p:txBody>
      </p:sp>
      <p:sp>
        <p:nvSpPr>
          <p:cNvPr id="55" name="正方形/長方形 54"/>
          <p:cNvSpPr/>
          <p:nvPr/>
        </p:nvSpPr>
        <p:spPr>
          <a:xfrm>
            <a:off x="1456606" y="4464786"/>
            <a:ext cx="9305908" cy="679200"/>
          </a:xfrm>
          <a:prstGeom prst="rect">
            <a:avLst/>
          </a:prstGeom>
          <a:solidFill>
            <a:schemeClr val="accent1">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新たに大阪市域での拠点設立を検討している対象企業に対し、大阪進出に向けた事前調査等のための一時滞在及び拠点設立に際し、必要な経費の一部を支援</a:t>
            </a:r>
          </a:p>
        </p:txBody>
      </p:sp>
      <p:graphicFrame>
        <p:nvGraphicFramePr>
          <p:cNvPr id="29" name="表 28"/>
          <p:cNvGraphicFramePr>
            <a:graphicFrameLocks noGrp="1"/>
          </p:cNvGraphicFramePr>
          <p:nvPr>
            <p:extLst>
              <p:ext uri="{D42A27DB-BD31-4B8C-83A1-F6EECF244321}">
                <p14:modId xmlns:p14="http://schemas.microsoft.com/office/powerpoint/2010/main" val="779272424"/>
              </p:ext>
            </p:extLst>
          </p:nvPr>
        </p:nvGraphicFramePr>
        <p:xfrm>
          <a:off x="1714053" y="5238023"/>
          <a:ext cx="8639770" cy="1336783"/>
        </p:xfrm>
        <a:graphic>
          <a:graphicData uri="http://schemas.openxmlformats.org/drawingml/2006/table">
            <a:tbl>
              <a:tblPr firstRow="1" bandRow="1">
                <a:tableStyleId>{5C22544A-7EE6-4342-B048-85BDC9FD1C3A}</a:tableStyleId>
              </a:tblPr>
              <a:tblGrid>
                <a:gridCol w="1001012">
                  <a:extLst>
                    <a:ext uri="{9D8B030D-6E8A-4147-A177-3AD203B41FA5}">
                      <a16:colId xmlns:a16="http://schemas.microsoft.com/office/drawing/2014/main" val="3493494786"/>
                    </a:ext>
                  </a:extLst>
                </a:gridCol>
                <a:gridCol w="3685735">
                  <a:extLst>
                    <a:ext uri="{9D8B030D-6E8A-4147-A177-3AD203B41FA5}">
                      <a16:colId xmlns:a16="http://schemas.microsoft.com/office/drawing/2014/main" val="2036386592"/>
                    </a:ext>
                  </a:extLst>
                </a:gridCol>
                <a:gridCol w="3953023">
                  <a:extLst>
                    <a:ext uri="{9D8B030D-6E8A-4147-A177-3AD203B41FA5}">
                      <a16:colId xmlns:a16="http://schemas.microsoft.com/office/drawing/2014/main" val="160635688"/>
                    </a:ext>
                  </a:extLst>
                </a:gridCol>
              </a:tblGrid>
              <a:tr h="330943">
                <a:tc>
                  <a:txBody>
                    <a:bodyPr/>
                    <a:lstStyle/>
                    <a:p>
                      <a:pPr algn="ctr"/>
                      <a:endPar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拠点設置検討調査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拠点設立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6394426"/>
                  </a:ext>
                </a:extLst>
              </a:tr>
              <a:tr h="854251">
                <a:tc>
                  <a:txBody>
                    <a:bodyPr/>
                    <a:lstStyle/>
                    <a:p>
                      <a:pPr algn="ct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補助対象・</a:t>
                      </a:r>
                      <a:endPar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algn="ct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補助額</a:t>
                      </a:r>
                      <a:endPar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a:r>
                        <a:rPr kumimoji="1" lang="ja-JP" altLang="en-US" sz="1200" kern="120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事業所の</a:t>
                      </a: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賃借料及び初期</a:t>
                      </a:r>
                      <a:r>
                        <a:rPr kumimoji="1" lang="ja-JP" altLang="en-US" sz="1200" kern="120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費用の</a:t>
                      </a: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合計額</a:t>
                      </a:r>
                      <a:endPar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algn="l"/>
                      <a:r>
                        <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a:t>
                      </a: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上限 </a:t>
                      </a:r>
                      <a:r>
                        <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1,100</a:t>
                      </a: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千円</a:t>
                      </a:r>
                      <a:endPar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以下の費用の合計額の２分の１　</a:t>
                      </a:r>
                      <a:r>
                        <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a:t>
                      </a: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上限</a:t>
                      </a:r>
                      <a:r>
                        <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10,000</a:t>
                      </a: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千円</a:t>
                      </a:r>
                      <a:endPar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algn="l"/>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　（１）</a:t>
                      </a:r>
                      <a:r>
                        <a:rPr kumimoji="1" lang="ja-JP" altLang="en-US" sz="1200" kern="120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事業所の</a:t>
                      </a: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賃借料及び初期費用</a:t>
                      </a:r>
                      <a:endPar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algn="l"/>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　（２）（１）の</a:t>
                      </a:r>
                      <a:r>
                        <a:rPr kumimoji="1" lang="ja-JP" altLang="en-US" sz="1200" kern="120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事業所で</a:t>
                      </a: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必要となる備品購入費用</a:t>
                      </a:r>
                      <a:endPar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algn="l"/>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　（３）拠点設置に関する専門家への相談費用</a:t>
                      </a:r>
                      <a:endPar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algn="l"/>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　（４）人材採用に係る費用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43552255"/>
                  </a:ext>
                </a:extLst>
              </a:tr>
            </a:tbl>
          </a:graphicData>
        </a:graphic>
      </p:graphicFrame>
      <p:sp>
        <p:nvSpPr>
          <p:cNvPr id="20" name="スライド番号プレースホルダー 1"/>
          <p:cNvSpPr txBox="1">
            <a:spLocks/>
          </p:cNvSpPr>
          <p:nvPr/>
        </p:nvSpPr>
        <p:spPr>
          <a:xfrm>
            <a:off x="9434849" y="6488782"/>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4CFCB8D1-E384-4ABF-9F79-4EB3205F8B48}" type="slidenum">
              <a:rPr lang="ja-JP" altLang="en-US" smtClean="0">
                <a:solidFill>
                  <a:prstClr val="black">
                    <a:tint val="75000"/>
                  </a:prstClr>
                </a:solidFill>
                <a:latin typeface="游ゴシック" panose="020F0502020204030204"/>
                <a:ea typeface="游ゴシック" panose="020B0400000000000000" pitchFamily="50" charset="-128"/>
              </a:rPr>
              <a:pPr>
                <a:defRPr/>
              </a:pPr>
              <a:t>6</a:t>
            </a:fld>
            <a:endParaRPr lang="ja-JP" altLang="en-US" dirty="0">
              <a:solidFill>
                <a:prstClr val="black">
                  <a:tint val="75000"/>
                </a:prstClr>
              </a:solidFill>
              <a:latin typeface="游ゴシック" panose="020F0502020204030204"/>
              <a:ea typeface="游ゴシック" panose="020B0400000000000000" pitchFamily="50" charset="-128"/>
            </a:endParaRPr>
          </a:p>
        </p:txBody>
      </p:sp>
      <p:sp>
        <p:nvSpPr>
          <p:cNvPr id="21" name="正方形/長方形 20"/>
          <p:cNvSpPr/>
          <p:nvPr/>
        </p:nvSpPr>
        <p:spPr>
          <a:xfrm>
            <a:off x="1290614" y="438623"/>
            <a:ext cx="1200567" cy="296243"/>
          </a:xfrm>
          <a:prstGeom prst="rect">
            <a:avLst/>
          </a:prstGeom>
          <a:solidFill>
            <a:schemeClr val="accent1">
              <a:lumMod val="5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1"/>
                </a:solidFill>
                <a:latin typeface="UD デジタル 教科書体 NK-R" panose="02020400000000000000" pitchFamily="18" charset="-128"/>
                <a:ea typeface="UD デジタル 教科書体 NK-R" panose="02020400000000000000" pitchFamily="18" charset="-128"/>
              </a:rPr>
              <a:t>目的・効果</a:t>
            </a:r>
          </a:p>
        </p:txBody>
      </p:sp>
      <p:sp>
        <p:nvSpPr>
          <p:cNvPr id="22" name="正方形/長方形 21"/>
          <p:cNvSpPr/>
          <p:nvPr/>
        </p:nvSpPr>
        <p:spPr>
          <a:xfrm>
            <a:off x="1290614" y="2785041"/>
            <a:ext cx="1200567" cy="296243"/>
          </a:xfrm>
          <a:prstGeom prst="rect">
            <a:avLst/>
          </a:prstGeom>
          <a:solidFill>
            <a:schemeClr val="accent1">
              <a:lumMod val="5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1"/>
                </a:solidFill>
                <a:latin typeface="UD デジタル 教科書体 NK-R" panose="02020400000000000000" pitchFamily="18" charset="-128"/>
                <a:ea typeface="UD デジタル 教科書体 NK-R" panose="02020400000000000000" pitchFamily="18" charset="-128"/>
              </a:rPr>
              <a:t>対象</a:t>
            </a:r>
          </a:p>
        </p:txBody>
      </p:sp>
      <p:sp>
        <p:nvSpPr>
          <p:cNvPr id="23" name="正方形/長方形 22"/>
          <p:cNvSpPr/>
          <p:nvPr/>
        </p:nvSpPr>
        <p:spPr>
          <a:xfrm>
            <a:off x="1271277" y="4111753"/>
            <a:ext cx="1200567" cy="296243"/>
          </a:xfrm>
          <a:prstGeom prst="rect">
            <a:avLst/>
          </a:prstGeom>
          <a:solidFill>
            <a:schemeClr val="accent1">
              <a:lumMod val="5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1"/>
                </a:solidFill>
                <a:latin typeface="UD デジタル 教科書体 NK-R" panose="02020400000000000000" pitchFamily="18" charset="-128"/>
                <a:ea typeface="UD デジタル 教科書体 NK-R" panose="02020400000000000000" pitchFamily="18" charset="-128"/>
              </a:rPr>
              <a:t>補助概要</a:t>
            </a:r>
          </a:p>
        </p:txBody>
      </p:sp>
    </p:spTree>
    <p:extLst>
      <p:ext uri="{BB962C8B-B14F-4D97-AF65-F5344CB8AC3E}">
        <p14:creationId xmlns:p14="http://schemas.microsoft.com/office/powerpoint/2010/main" val="2626151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テキスト ボックス 30"/>
          <p:cNvSpPr txBox="1"/>
          <p:nvPr/>
        </p:nvSpPr>
        <p:spPr>
          <a:xfrm>
            <a:off x="0" y="-1"/>
            <a:ext cx="12192000" cy="369332"/>
          </a:xfrm>
          <a:prstGeom prst="rect">
            <a:avLst/>
          </a:prstGeom>
          <a:solidFill>
            <a:schemeClr val="accent1">
              <a:lumMod val="50000"/>
            </a:schemeClr>
          </a:solidFill>
        </p:spPr>
        <p:txBody>
          <a:bodyPr wrap="square" rtlCol="0">
            <a:spAutoFit/>
          </a:bodyPr>
          <a:lstStyle/>
          <a:p>
            <a:pPr algn="ctr"/>
            <a:r>
              <a:rPr lang="ja-JP" altLang="en-US" b="1" dirty="0" smtClean="0">
                <a:solidFill>
                  <a:schemeClr val="bg1"/>
                </a:solidFill>
                <a:latin typeface="UD デジタル 教科書体 NK-R" panose="02020400000000000000" pitchFamily="18" charset="-128"/>
                <a:ea typeface="UD デジタル 教科書体 NK-R" panose="02020400000000000000" pitchFamily="18" charset="-128"/>
              </a:rPr>
              <a:t>地方税</a:t>
            </a:r>
            <a:r>
              <a:rPr lang="ja-JP" altLang="en-US" b="1" dirty="0">
                <a:solidFill>
                  <a:schemeClr val="bg1"/>
                </a:solidFill>
                <a:latin typeface="UD デジタル 教科書体 NK-R" panose="02020400000000000000" pitchFamily="18" charset="-128"/>
                <a:ea typeface="UD デジタル 教科書体 NK-R" panose="02020400000000000000" pitchFamily="18" charset="-128"/>
              </a:rPr>
              <a:t>の軽減</a:t>
            </a:r>
            <a:r>
              <a:rPr lang="ja-JP" altLang="en-US" b="1" dirty="0" smtClean="0">
                <a:solidFill>
                  <a:schemeClr val="bg1"/>
                </a:solidFill>
                <a:latin typeface="UD デジタル 教科書体 NK-R" panose="02020400000000000000" pitchFamily="18" charset="-128"/>
                <a:ea typeface="UD デジタル 教科書体 NK-R" panose="02020400000000000000" pitchFamily="18" charset="-128"/>
              </a:rPr>
              <a:t>制度</a:t>
            </a:r>
            <a:endParaRPr lang="ja-JP" altLang="en-US"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34" name="正方形/長方形 33"/>
          <p:cNvSpPr/>
          <p:nvPr/>
        </p:nvSpPr>
        <p:spPr>
          <a:xfrm>
            <a:off x="1285133" y="585203"/>
            <a:ext cx="9648000" cy="1178142"/>
          </a:xfrm>
          <a:prstGeom prst="rect">
            <a:avLst/>
          </a:prstGeom>
          <a:solidFill>
            <a:schemeClr val="bg1"/>
          </a:solid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UD デジタル 教科書体 NK-R" panose="02020400000000000000" pitchFamily="18" charset="-128"/>
              <a:ea typeface="UD デジタル 教科書体 NK-R" panose="02020400000000000000" pitchFamily="18" charset="-128"/>
            </a:endParaRPr>
          </a:p>
        </p:txBody>
      </p:sp>
      <p:sp>
        <p:nvSpPr>
          <p:cNvPr id="44" name="正方形/長方形 43"/>
          <p:cNvSpPr/>
          <p:nvPr/>
        </p:nvSpPr>
        <p:spPr>
          <a:xfrm>
            <a:off x="1285132" y="2000849"/>
            <a:ext cx="9648001" cy="1166977"/>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UD デジタル 教科書体 NK-R" panose="02020400000000000000" pitchFamily="18" charset="-128"/>
              <a:ea typeface="UD デジタル 教科書体 NK-R" panose="02020400000000000000" pitchFamily="18" charset="-128"/>
            </a:endParaRPr>
          </a:p>
        </p:txBody>
      </p:sp>
      <p:sp>
        <p:nvSpPr>
          <p:cNvPr id="46" name="正方形/長方形 45"/>
          <p:cNvSpPr/>
          <p:nvPr/>
        </p:nvSpPr>
        <p:spPr>
          <a:xfrm>
            <a:off x="1421174" y="2416784"/>
            <a:ext cx="9341341" cy="576000"/>
          </a:xfrm>
          <a:prstGeom prst="rect">
            <a:avLst/>
          </a:prstGeom>
          <a:solidFill>
            <a:schemeClr val="accent1">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nSpc>
                <a:spcPts val="1800"/>
              </a:lnSpc>
            </a:pP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200" u="sng" dirty="0">
                <a:solidFill>
                  <a:schemeClr val="tx1"/>
                </a:solidFill>
                <a:latin typeface="UD デジタル 教科書体 NK-R" panose="02020400000000000000" pitchFamily="18" charset="-128"/>
                <a:ea typeface="UD デジタル 教科書体 NK-R" panose="02020400000000000000" pitchFamily="18" charset="-128"/>
              </a:rPr>
              <a:t>大阪市域へ新たに進出</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する資産運用業及びフィンテック事業を営む</a:t>
            </a:r>
            <a:r>
              <a:rPr lang="ja-JP" altLang="en-US" sz="1200" u="sng" dirty="0">
                <a:solidFill>
                  <a:schemeClr val="tx1"/>
                </a:solidFill>
                <a:latin typeface="UD デジタル 教科書体 NK-R" panose="02020400000000000000" pitchFamily="18" charset="-128"/>
                <a:ea typeface="UD デジタル 教科書体 NK-R" panose="02020400000000000000" pitchFamily="18" charset="-128"/>
              </a:rPr>
              <a:t>外国法人</a:t>
            </a:r>
            <a:endParaRPr lang="en-US" altLang="ja-JP" sz="1000" u="sng" strike="dblStrike"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50" name="正方形/長方形 49"/>
          <p:cNvSpPr/>
          <p:nvPr/>
        </p:nvSpPr>
        <p:spPr>
          <a:xfrm>
            <a:off x="1421174" y="1000797"/>
            <a:ext cx="9341341" cy="576000"/>
          </a:xfrm>
          <a:prstGeom prst="rect">
            <a:avLst/>
          </a:prstGeom>
          <a:solidFill>
            <a:schemeClr val="accent1">
              <a:lumMod val="20000"/>
              <a:lumOff val="80000"/>
            </a:schemeClr>
          </a:solidFill>
          <a:ln w="3175">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36000" rtlCol="0" anchor="ctr"/>
          <a:lstStyle/>
          <a:p>
            <a:pPr>
              <a:lnSpc>
                <a:spcPts val="1800"/>
              </a:lnSpc>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大阪・関西万博を契機に、</a:t>
            </a:r>
            <a:r>
              <a:rPr lang="ja-JP" altLang="en-US" sz="1200" u="sng" dirty="0">
                <a:solidFill>
                  <a:schemeClr val="tx1"/>
                </a:solidFill>
                <a:latin typeface="UD デジタル 教科書体 NK-R" panose="02020400000000000000" pitchFamily="18" charset="-128"/>
                <a:ea typeface="UD デジタル 教科書体 NK-R" panose="02020400000000000000" pitchFamily="18" charset="-128"/>
              </a:rPr>
              <a:t>海外から大阪へ資金・企業・人材を呼び込み</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金融機能の強化を図ることで、</a:t>
            </a:r>
            <a:r>
              <a:rPr lang="ja-JP" altLang="en-US" sz="1200" u="sng" dirty="0">
                <a:solidFill>
                  <a:schemeClr val="tx1"/>
                </a:solidFill>
                <a:latin typeface="UD デジタル 教科書体 NK-R" panose="02020400000000000000" pitchFamily="18" charset="-128"/>
                <a:ea typeface="UD デジタル 教科書体 NK-R" panose="02020400000000000000" pitchFamily="18" charset="-128"/>
              </a:rPr>
              <a:t>在阪企業の持続的な成長やスタート　アップ等のイノベーションを促進</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し、　大阪経済の成長・発展につなげる</a:t>
            </a:r>
          </a:p>
        </p:txBody>
      </p:sp>
      <p:sp>
        <p:nvSpPr>
          <p:cNvPr id="53" name="正方形/長方形 52"/>
          <p:cNvSpPr/>
          <p:nvPr/>
        </p:nvSpPr>
        <p:spPr>
          <a:xfrm>
            <a:off x="1285132" y="3405330"/>
            <a:ext cx="9648001" cy="329089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UD デジタル 教科書体 NK-R" panose="02020400000000000000" pitchFamily="18" charset="-128"/>
              <a:ea typeface="UD デジタル 教科書体 NK-R" panose="02020400000000000000" pitchFamily="18" charset="-128"/>
            </a:endParaRPr>
          </a:p>
        </p:txBody>
      </p:sp>
      <p:sp>
        <p:nvSpPr>
          <p:cNvPr id="55" name="正方形/長方形 54"/>
          <p:cNvSpPr/>
          <p:nvPr/>
        </p:nvSpPr>
        <p:spPr>
          <a:xfrm>
            <a:off x="1457102" y="3898150"/>
            <a:ext cx="9305414" cy="2670046"/>
          </a:xfrm>
          <a:prstGeom prst="rect">
            <a:avLst/>
          </a:prstGeom>
          <a:solidFill>
            <a:schemeClr val="accent1">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t"/>
          <a:lstStyle/>
          <a:p>
            <a:pPr>
              <a:lnSpc>
                <a:spcPct val="200000"/>
              </a:lnSpc>
              <a:spcBef>
                <a:spcPts val="2400"/>
              </a:spcBef>
            </a:pP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200" u="sng" dirty="0">
                <a:solidFill>
                  <a:schemeClr val="tx1"/>
                </a:solidFill>
                <a:latin typeface="UD デジタル 教科書体 NK-R" panose="02020400000000000000" pitchFamily="18" charset="-128"/>
                <a:ea typeface="UD デジタル 教科書体 NK-R" panose="02020400000000000000" pitchFamily="18" charset="-128"/>
              </a:rPr>
              <a:t>法人住民税</a:t>
            </a:r>
            <a:r>
              <a:rPr lang="ja-JP" altLang="en-US" sz="1000" u="sng" dirty="0">
                <a:solidFill>
                  <a:schemeClr val="tx1"/>
                </a:solidFill>
                <a:latin typeface="UD デジタル 教科書体 NK-R" panose="02020400000000000000" pitchFamily="18" charset="-128"/>
                <a:ea typeface="UD デジタル 教科書体 NK-R" panose="02020400000000000000" pitchFamily="18" charset="-128"/>
              </a:rPr>
              <a:t>（均等割・法人税割）</a:t>
            </a:r>
            <a:r>
              <a:rPr lang="ja-JP" altLang="en-US" sz="1200" u="sng" dirty="0">
                <a:solidFill>
                  <a:schemeClr val="tx1"/>
                </a:solidFill>
                <a:latin typeface="UD デジタル 教科書体 NK-R" panose="02020400000000000000" pitchFamily="18" charset="-128"/>
                <a:ea typeface="UD デジタル 教科書体 NK-R" panose="02020400000000000000" pitchFamily="18" charset="-128"/>
              </a:rPr>
              <a:t>、法人事業税が最大</a:t>
            </a:r>
            <a:r>
              <a:rPr lang="en-US" altLang="ja-JP" sz="1200" u="sng" dirty="0">
                <a:solidFill>
                  <a:schemeClr val="tx1"/>
                </a:solidFill>
                <a:latin typeface="UD デジタル 教科書体 NK-R" panose="02020400000000000000" pitchFamily="18" charset="-128"/>
                <a:ea typeface="UD デジタル 教科書体 NK-R" panose="02020400000000000000" pitchFamily="18" charset="-128"/>
              </a:rPr>
              <a:t>10</a:t>
            </a:r>
            <a:r>
              <a:rPr lang="ja-JP" altLang="en-US" sz="1200" u="sng" dirty="0">
                <a:solidFill>
                  <a:schemeClr val="tx1"/>
                </a:solidFill>
                <a:latin typeface="UD デジタル 教科書体 NK-R" panose="02020400000000000000" pitchFamily="18" charset="-128"/>
                <a:ea typeface="UD デジタル 教科書体 NK-R" panose="02020400000000000000" pitchFamily="18" charset="-128"/>
              </a:rPr>
              <a:t>年間ゼロ</a:t>
            </a:r>
            <a:endParaRPr lang="en-US" altLang="ja-JP" sz="1200" u="sng"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56" name="テキスト ボックス 55"/>
          <p:cNvSpPr txBox="1"/>
          <p:nvPr/>
        </p:nvSpPr>
        <p:spPr>
          <a:xfrm>
            <a:off x="1639540" y="4567648"/>
            <a:ext cx="5872608" cy="2000548"/>
          </a:xfrm>
          <a:prstGeom prst="rect">
            <a:avLst/>
          </a:prstGeom>
          <a:noFill/>
        </p:spPr>
        <p:txBody>
          <a:bodyPr wrap="square" rtlCol="0">
            <a:spAutoFit/>
          </a:bodyPr>
          <a:lstStyle/>
          <a:p>
            <a:endParaRPr kumimoji="1" lang="en-US" altLang="ja-JP" sz="600" dirty="0">
              <a:latin typeface="UD デジタル 教科書体 NK-R" panose="02020400000000000000" pitchFamily="18" charset="-128"/>
              <a:ea typeface="UD デジタル 教科書体 NK-R" panose="02020400000000000000" pitchFamily="18" charset="-128"/>
            </a:endParaRPr>
          </a:p>
          <a:p>
            <a:endParaRPr kumimoji="1" lang="en-US" altLang="ja-JP" sz="1200" dirty="0">
              <a:latin typeface="UD デジタル 教科書体 NK-R" panose="02020400000000000000" pitchFamily="18" charset="-128"/>
              <a:ea typeface="UD デジタル 教科書体 NK-R" panose="02020400000000000000" pitchFamily="18" charset="-128"/>
            </a:endParaRPr>
          </a:p>
          <a:p>
            <a:r>
              <a:rPr lang="ja-JP" altLang="en-US" sz="1200" dirty="0">
                <a:latin typeface="UD デジタル 教科書体 NK-R" panose="02020400000000000000" pitchFamily="18" charset="-128"/>
                <a:ea typeface="UD デジタル 教科書体 NK-R" panose="02020400000000000000" pitchFamily="18" charset="-128"/>
              </a:rPr>
              <a:t>　　■　資産運用業</a:t>
            </a:r>
          </a:p>
          <a:p>
            <a:r>
              <a:rPr lang="ja-JP" altLang="en-US" sz="1200" dirty="0">
                <a:latin typeface="UD デジタル 教科書体 NK-R" panose="02020400000000000000" pitchFamily="18" charset="-128"/>
                <a:ea typeface="UD デジタル 教科書体 NK-R" panose="02020400000000000000" pitchFamily="18" charset="-128"/>
              </a:rPr>
              <a:t>　　　　　　・第一種金融商品取引業　（例：証券会社）</a:t>
            </a:r>
          </a:p>
          <a:p>
            <a:r>
              <a:rPr lang="ja-JP" altLang="en-US" sz="1200" dirty="0">
                <a:latin typeface="UD デジタル 教科書体 NK-R" panose="02020400000000000000" pitchFamily="18" charset="-128"/>
                <a:ea typeface="UD デジタル 教科書体 NK-R" panose="02020400000000000000" pitchFamily="18" charset="-128"/>
              </a:rPr>
              <a:t>　　　　　　・第二種金融商品取引業　（例：クラウドファンディング事業者）</a:t>
            </a:r>
          </a:p>
          <a:p>
            <a:r>
              <a:rPr lang="ja-JP" altLang="en-US" sz="1200" dirty="0">
                <a:latin typeface="UD デジタル 教科書体 NK-R" panose="02020400000000000000" pitchFamily="18" charset="-128"/>
                <a:ea typeface="UD デジタル 教科書体 NK-R" panose="02020400000000000000" pitchFamily="18" charset="-128"/>
              </a:rPr>
              <a:t>　　　　　　・投資助言・代理業　（例：投資顧問業者）</a:t>
            </a:r>
          </a:p>
          <a:p>
            <a:r>
              <a:rPr lang="ja-JP" altLang="en-US" sz="1200" dirty="0">
                <a:latin typeface="UD デジタル 教科書体 NK-R" panose="02020400000000000000" pitchFamily="18" charset="-128"/>
                <a:ea typeface="UD デジタル 教科書体 NK-R" panose="02020400000000000000" pitchFamily="18" charset="-128"/>
              </a:rPr>
              <a:t>　　　　　　・投資運用業　（例：アセットマネジメント、ベンチャーキャピタル）</a:t>
            </a:r>
          </a:p>
          <a:p>
            <a:endParaRPr lang="ja-JP" altLang="en-US" sz="1200" dirty="0">
              <a:latin typeface="UD デジタル 教科書体 NK-R" panose="02020400000000000000" pitchFamily="18" charset="-128"/>
              <a:ea typeface="UD デジタル 教科書体 NK-R" panose="02020400000000000000" pitchFamily="18" charset="-128"/>
            </a:endParaRPr>
          </a:p>
          <a:p>
            <a:r>
              <a:rPr lang="ja-JP" altLang="en-US" sz="1200" dirty="0">
                <a:latin typeface="UD デジタル 教科書体 NK-R" panose="02020400000000000000" pitchFamily="18" charset="-128"/>
                <a:ea typeface="UD デジタル 教科書体 NK-R" panose="02020400000000000000" pitchFamily="18" charset="-128"/>
              </a:rPr>
              <a:t>　　■　フィンテック事業</a:t>
            </a:r>
          </a:p>
          <a:p>
            <a:r>
              <a:rPr lang="ja-JP" altLang="en-US" sz="1200" dirty="0">
                <a:latin typeface="UD デジタル 教科書体 NK-R" panose="02020400000000000000" pitchFamily="18" charset="-128"/>
                <a:ea typeface="UD デジタル 教科書体 NK-R" panose="02020400000000000000" pitchFamily="18" charset="-128"/>
              </a:rPr>
              <a:t>　　　　　　・情報技術を用いて革新的な金融サービスを提供するもの</a:t>
            </a:r>
          </a:p>
          <a:p>
            <a:r>
              <a:rPr lang="ja-JP" altLang="en-US" sz="1000" dirty="0">
                <a:latin typeface="UD デジタル 教科書体 NK-R" panose="02020400000000000000" pitchFamily="18" charset="-128"/>
                <a:ea typeface="UD デジタル 教科書体 NK-R" panose="02020400000000000000" pitchFamily="18" charset="-128"/>
              </a:rPr>
              <a:t>　　　　　</a:t>
            </a:r>
            <a:endParaRPr lang="en-US" altLang="ja-JP" sz="1200" dirty="0">
              <a:latin typeface="UD デジタル 教科書体 NK-R" panose="02020400000000000000" pitchFamily="18" charset="-128"/>
              <a:ea typeface="UD デジタル 教科書体 NK-R" panose="02020400000000000000" pitchFamily="18" charset="-128"/>
            </a:endParaRPr>
          </a:p>
        </p:txBody>
      </p:sp>
      <p:sp>
        <p:nvSpPr>
          <p:cNvPr id="61" name="角丸四角形 60"/>
          <p:cNvSpPr/>
          <p:nvPr/>
        </p:nvSpPr>
        <p:spPr>
          <a:xfrm>
            <a:off x="6678512" y="4477815"/>
            <a:ext cx="1152128" cy="317851"/>
          </a:xfrm>
          <a:prstGeom prst="roundRect">
            <a:avLst>
              <a:gd name="adj" fmla="val 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latin typeface="UD デジタル 教科書体 NK-R" panose="02020400000000000000" pitchFamily="18" charset="-128"/>
                <a:ea typeface="UD デジタル 教科書体 NK-R" panose="02020400000000000000" pitchFamily="18" charset="-128"/>
              </a:rPr>
              <a:t>軽減割合</a:t>
            </a:r>
            <a:endParaRPr kumimoji="1" lang="ja-JP" altLang="en-US" sz="1200" dirty="0">
              <a:latin typeface="UD デジタル 教科書体 NK-R" panose="02020400000000000000" pitchFamily="18" charset="-128"/>
              <a:ea typeface="UD デジタル 教科書体 NK-R" panose="02020400000000000000" pitchFamily="18" charset="-128"/>
            </a:endParaRPr>
          </a:p>
        </p:txBody>
      </p:sp>
      <p:sp>
        <p:nvSpPr>
          <p:cNvPr id="63" name="角丸四角形 62"/>
          <p:cNvSpPr/>
          <p:nvPr/>
        </p:nvSpPr>
        <p:spPr>
          <a:xfrm>
            <a:off x="6650319" y="5177935"/>
            <a:ext cx="1152128" cy="326908"/>
          </a:xfrm>
          <a:prstGeom prst="roundRect">
            <a:avLst>
              <a:gd name="adj" fmla="val 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UD デジタル 教科書体 NK-R" panose="02020400000000000000" pitchFamily="18" charset="-128"/>
                <a:ea typeface="UD デジタル 教科書体 NK-R" panose="02020400000000000000" pitchFamily="18" charset="-128"/>
              </a:rPr>
              <a:t>軽減効果</a:t>
            </a:r>
          </a:p>
        </p:txBody>
      </p:sp>
      <p:sp>
        <p:nvSpPr>
          <p:cNvPr id="64" name="角丸四角形 63"/>
          <p:cNvSpPr/>
          <p:nvPr/>
        </p:nvSpPr>
        <p:spPr>
          <a:xfrm>
            <a:off x="1919343" y="4477815"/>
            <a:ext cx="1152000" cy="321076"/>
          </a:xfrm>
          <a:prstGeom prst="roundRect">
            <a:avLst>
              <a:gd name="adj" fmla="val 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latin typeface="UD デジタル 教科書体 NK-R" panose="02020400000000000000" pitchFamily="18" charset="-128"/>
                <a:ea typeface="UD デジタル 教科書体 NK-R" panose="02020400000000000000" pitchFamily="18" charset="-128"/>
              </a:rPr>
              <a:t>対象事業</a:t>
            </a:r>
            <a:endParaRPr kumimoji="1" lang="ja-JP" altLang="en-US" sz="1200" dirty="0">
              <a:latin typeface="UD デジタル 教科書体 NK-R" panose="02020400000000000000" pitchFamily="18" charset="-128"/>
              <a:ea typeface="UD デジタル 教科書体 NK-R" panose="02020400000000000000" pitchFamily="18" charset="-128"/>
            </a:endParaRPr>
          </a:p>
        </p:txBody>
      </p:sp>
      <p:sp>
        <p:nvSpPr>
          <p:cNvPr id="3" name="正方形/長方形 2"/>
          <p:cNvSpPr/>
          <p:nvPr/>
        </p:nvSpPr>
        <p:spPr>
          <a:xfrm>
            <a:off x="6128658" y="4760359"/>
            <a:ext cx="6096000" cy="369332"/>
          </a:xfrm>
          <a:prstGeom prst="rect">
            <a:avLst/>
          </a:prstGeom>
        </p:spPr>
        <p:txBody>
          <a:bodyPr>
            <a:spAutoFit/>
          </a:bodyPr>
          <a:lstStyle/>
          <a:p>
            <a:r>
              <a:rPr lang="ja-JP" altLang="en-US" dirty="0"/>
              <a:t>　　</a:t>
            </a:r>
            <a:r>
              <a:rPr lang="ja-JP" altLang="en-US" sz="1200" dirty="0">
                <a:latin typeface="UD デジタル 教科書体 NK-R" panose="02020400000000000000" pitchFamily="18" charset="-128"/>
                <a:ea typeface="UD デジタル 教科書体 NK-R" panose="02020400000000000000" pitchFamily="18" charset="-128"/>
              </a:rPr>
              <a:t>■　対象事業の割合に応じて、相当する額を全額控除　</a:t>
            </a:r>
          </a:p>
        </p:txBody>
      </p:sp>
      <p:sp>
        <p:nvSpPr>
          <p:cNvPr id="22" name="テキスト ボックス 21"/>
          <p:cNvSpPr txBox="1"/>
          <p:nvPr/>
        </p:nvSpPr>
        <p:spPr>
          <a:xfrm>
            <a:off x="6579843" y="5451420"/>
            <a:ext cx="4055332" cy="369332"/>
          </a:xfrm>
          <a:prstGeom prst="rect">
            <a:avLst/>
          </a:prstGeom>
          <a:noFill/>
        </p:spPr>
        <p:txBody>
          <a:bodyPr wrap="square" rtlCol="0">
            <a:spAutoFit/>
          </a:bodyPr>
          <a:lstStyle/>
          <a:p>
            <a:endParaRPr kumimoji="1" lang="en-US" altLang="ja-JP" sz="600" dirty="0">
              <a:latin typeface="UD デジタル 教科書体 NK-R" panose="02020400000000000000" pitchFamily="18" charset="-128"/>
              <a:ea typeface="UD デジタル 教科書体 NK-R" panose="02020400000000000000" pitchFamily="18" charset="-128"/>
            </a:endParaRPr>
          </a:p>
          <a:p>
            <a:r>
              <a:rPr lang="ja-JP" altLang="en-US" sz="1200" dirty="0">
                <a:latin typeface="UD デジタル 教科書体 NK-R" panose="02020400000000000000" pitchFamily="18" charset="-128"/>
                <a:ea typeface="UD デジタル 教科書体 NK-R" panose="02020400000000000000" pitchFamily="18" charset="-128"/>
              </a:rPr>
              <a:t>■　法人実効税率を最大</a:t>
            </a:r>
            <a:r>
              <a:rPr lang="en-US" altLang="ja-JP" sz="1200" dirty="0">
                <a:latin typeface="UD デジタル 教科書体 NK-R" panose="02020400000000000000" pitchFamily="18" charset="-128"/>
                <a:ea typeface="UD デジタル 教科書体 NK-R" panose="02020400000000000000" pitchFamily="18" charset="-128"/>
              </a:rPr>
              <a:t>2</a:t>
            </a:r>
            <a:r>
              <a:rPr lang="ja-JP" altLang="en-US" sz="1200" dirty="0">
                <a:latin typeface="UD デジタル 教科書体 NK-R" panose="02020400000000000000" pitchFamily="18" charset="-128"/>
                <a:ea typeface="UD デジタル 教科書体 NK-R" panose="02020400000000000000" pitchFamily="18" charset="-128"/>
              </a:rPr>
              <a:t>％程度軽減</a:t>
            </a:r>
            <a:endParaRPr lang="en-US" altLang="ja-JP" sz="1200" dirty="0">
              <a:latin typeface="UD デジタル 教科書体 NK-R" panose="02020400000000000000" pitchFamily="18" charset="-128"/>
              <a:ea typeface="UD デジタル 教科書体 NK-R" panose="02020400000000000000" pitchFamily="18" charset="-128"/>
            </a:endParaRPr>
          </a:p>
        </p:txBody>
      </p:sp>
      <p:sp>
        <p:nvSpPr>
          <p:cNvPr id="23" name="スライド番号プレースホルダー 1"/>
          <p:cNvSpPr txBox="1">
            <a:spLocks/>
          </p:cNvSpPr>
          <p:nvPr/>
        </p:nvSpPr>
        <p:spPr>
          <a:xfrm>
            <a:off x="9434849" y="6488782"/>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4CFCB8D1-E384-4ABF-9F79-4EB3205F8B48}" type="slidenum">
              <a:rPr lang="ja-JP" altLang="en-US" smtClean="0">
                <a:solidFill>
                  <a:prstClr val="black">
                    <a:tint val="75000"/>
                  </a:prstClr>
                </a:solidFill>
                <a:latin typeface="游ゴシック" panose="020F0502020204030204"/>
                <a:ea typeface="游ゴシック" panose="020B0400000000000000" pitchFamily="50" charset="-128"/>
              </a:rPr>
              <a:pPr>
                <a:defRPr/>
              </a:pPr>
              <a:t>7</a:t>
            </a:fld>
            <a:endParaRPr lang="ja-JP" altLang="en-US" dirty="0">
              <a:solidFill>
                <a:prstClr val="black">
                  <a:tint val="75000"/>
                </a:prstClr>
              </a:solidFill>
              <a:latin typeface="游ゴシック" panose="020F0502020204030204"/>
              <a:ea typeface="游ゴシック" panose="020B0400000000000000" pitchFamily="50" charset="-128"/>
            </a:endParaRPr>
          </a:p>
        </p:txBody>
      </p:sp>
      <p:sp>
        <p:nvSpPr>
          <p:cNvPr id="24" name="正方形/長方形 23"/>
          <p:cNvSpPr/>
          <p:nvPr/>
        </p:nvSpPr>
        <p:spPr>
          <a:xfrm>
            <a:off x="1285132" y="592955"/>
            <a:ext cx="1200567" cy="296243"/>
          </a:xfrm>
          <a:prstGeom prst="rect">
            <a:avLst/>
          </a:prstGeom>
          <a:solidFill>
            <a:schemeClr val="accent1">
              <a:lumMod val="5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1"/>
                </a:solidFill>
                <a:latin typeface="UD デジタル 教科書体 NK-R" panose="02020400000000000000" pitchFamily="18" charset="-128"/>
                <a:ea typeface="UD デジタル 教科書体 NK-R" panose="02020400000000000000" pitchFamily="18" charset="-128"/>
              </a:rPr>
              <a:t>目的</a:t>
            </a:r>
          </a:p>
        </p:txBody>
      </p:sp>
      <p:sp>
        <p:nvSpPr>
          <p:cNvPr id="25" name="正方形/長方形 24"/>
          <p:cNvSpPr/>
          <p:nvPr/>
        </p:nvSpPr>
        <p:spPr>
          <a:xfrm>
            <a:off x="1287156" y="2001789"/>
            <a:ext cx="1200567" cy="296243"/>
          </a:xfrm>
          <a:prstGeom prst="rect">
            <a:avLst/>
          </a:prstGeom>
          <a:solidFill>
            <a:schemeClr val="accent1">
              <a:lumMod val="5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1"/>
                </a:solidFill>
                <a:latin typeface="UD デジタル 教科書体 NK-R" panose="02020400000000000000" pitchFamily="18" charset="-128"/>
                <a:ea typeface="UD デジタル 教科書体 NK-R" panose="02020400000000000000" pitchFamily="18" charset="-128"/>
              </a:rPr>
              <a:t>対象</a:t>
            </a:r>
          </a:p>
        </p:txBody>
      </p:sp>
      <p:sp>
        <p:nvSpPr>
          <p:cNvPr id="26" name="正方形/長方形 25"/>
          <p:cNvSpPr/>
          <p:nvPr/>
        </p:nvSpPr>
        <p:spPr>
          <a:xfrm>
            <a:off x="1285131" y="3402042"/>
            <a:ext cx="1200567" cy="296243"/>
          </a:xfrm>
          <a:prstGeom prst="rect">
            <a:avLst/>
          </a:prstGeom>
          <a:solidFill>
            <a:schemeClr val="accent1">
              <a:lumMod val="5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1"/>
                </a:solidFill>
                <a:latin typeface="UD デジタル 教科書体 NK-R" panose="02020400000000000000" pitchFamily="18" charset="-128"/>
                <a:ea typeface="UD デジタル 教科書体 NK-R" panose="02020400000000000000" pitchFamily="18" charset="-128"/>
              </a:rPr>
              <a:t>軽減内容</a:t>
            </a:r>
          </a:p>
        </p:txBody>
      </p:sp>
      <p:sp>
        <p:nvSpPr>
          <p:cNvPr id="19" name="テキスト ボックス 18"/>
          <p:cNvSpPr txBox="1"/>
          <p:nvPr/>
        </p:nvSpPr>
        <p:spPr>
          <a:xfrm>
            <a:off x="6579843" y="6057706"/>
            <a:ext cx="4055332" cy="276999"/>
          </a:xfrm>
          <a:prstGeom prst="rect">
            <a:avLst/>
          </a:prstGeom>
          <a:noFill/>
        </p:spPr>
        <p:txBody>
          <a:bodyPr wrap="square" rtlCol="0">
            <a:spAutoFit/>
          </a:bodyPr>
          <a:lstStyle/>
          <a:p>
            <a:r>
              <a:rPr lang="en-US" altLang="ja-JP" sz="1200" dirty="0">
                <a:latin typeface="UD デジタル 教科書体 NK-R" panose="02020400000000000000" pitchFamily="18" charset="-128"/>
                <a:ea typeface="UD デジタル 教科書体 NK-R" panose="02020400000000000000" pitchFamily="18" charset="-128"/>
              </a:rPr>
              <a:t>※</a:t>
            </a:r>
            <a:r>
              <a:rPr lang="ja-JP" altLang="en-US" sz="1200" dirty="0">
                <a:latin typeface="UD デジタル 教科書体 NK-R" panose="02020400000000000000" pitchFamily="18" charset="-128"/>
                <a:ea typeface="UD デジタル 教科書体 NK-R" panose="02020400000000000000" pitchFamily="18" charset="-128"/>
              </a:rPr>
              <a:t>条例案の議会への提案時期は検討中</a:t>
            </a:r>
            <a:endParaRPr lang="en-US" altLang="ja-JP" sz="120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141109017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1294C6B1A67EFF4B8E96D98C47B9FDFC" ma:contentTypeVersion="18" ma:contentTypeDescription="新しいドキュメントを作成します。" ma:contentTypeScope="" ma:versionID="c6d45406b0ab1b56e6259c13e3df8355">
  <xsd:schema xmlns:xsd="http://www.w3.org/2001/XMLSchema" xmlns:xs="http://www.w3.org/2001/XMLSchema" xmlns:p="http://schemas.microsoft.com/office/2006/metadata/properties" xmlns:ns2="ac1f43fb-e9e4-4612-89b7-617d43053bba" xmlns:ns3="8f4cdcb3-8df3-40bb-aa01-17e691cee2b9" targetNamespace="http://schemas.microsoft.com/office/2006/metadata/properties" ma:root="true" ma:fieldsID="22982a54eafb3b5d035ba3b7ae929205" ns2:_="" ns3:_="">
    <xsd:import namespace="ac1f43fb-e9e4-4612-89b7-617d43053bba"/>
    <xsd:import namespace="8f4cdcb3-8df3-40bb-aa01-17e691cee2b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_x59d4__x54e1__x4f1a__x904b__x55b6__x65b9__x91dd_" minOccurs="0"/>
                <xsd:element ref="ns2:_Flow_SignoffStatus" minOccurs="0"/>
                <xsd:element ref="ns2:_x5bfe__x8c61__x30e6__x30fc__x30b6__x30fc_" minOccurs="0"/>
                <xsd:element ref="ns2:_ModernAudienceTargetUserField" minOccurs="0"/>
                <xsd:element ref="ns2:_ModernAudienceAadObjectId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1f43fb-e9e4-4612-89b7-617d43053b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_x59d4__x54e1__x4f1a__x904b__x55b6__x65b9__x91dd_" ma:index="20" nillable="true" ma:displayName="委員会運営方針" ma:format="Dropdown" ma:internalName="_x59d4__x54e1__x4f1a__x904b__x55b6__x65b9__x91dd_">
      <xsd:simpleType>
        <xsd:restriction base="dms:Text">
          <xsd:maxLength value="255"/>
        </xsd:restriction>
      </xsd:simpleType>
    </xsd:element>
    <xsd:element name="_Flow_SignoffStatus" ma:index="21" nillable="true" ma:displayName="承認の状態" ma:internalName="_x627f__x8a8d__x306e__x72b6__x614b_">
      <xsd:simpleType>
        <xsd:restriction base="dms:Text"/>
      </xsd:simpleType>
    </xsd:element>
    <xsd:element name="_x5bfe__x8c61__x30e6__x30fc__x30b6__x30fc_" ma:index="22" nillable="true" ma:displayName="対象ユーザー" ma:internalName="_x5bfe__x8c61__x30e6__x30fc__x30b6__x30fc_">
      <xsd:simpleType>
        <xsd:restriction base="dms:Unknown"/>
      </xsd:simpleType>
    </xsd:element>
    <xsd:element name="_ModernAudienceTargetUserField" ma:index="23" nillable="true" ma:displayName="対象ユーザー" ma:list="UserInfo" ma:SharePointGroup="0" ma:internalName="_ModernAudienceTargetUserField"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ModernAudienceAadObjectIds" ma:index="24" nillable="true" ma:displayName="対象ユーザーの ID" ma:list="{d0764edd-2fb9-4eb5-9f6d-cf763a96966c}" ma:internalName="_ModernAudienceAadObjectIds" ma:readOnly="true" ma:showField="_AadObjectIdForUser" ma:web="8f4cdcb3-8df3-40bb-aa01-17e691cee2b9">
      <xsd:complexType>
        <xsd:complexContent>
          <xsd:extension base="dms:MultiChoiceLookup">
            <xsd:sequence>
              <xsd:element name="Value" type="dms:Lookup" maxOccurs="unbounded" minOccurs="0" nillable="true"/>
            </xsd:sequence>
          </xsd:extension>
        </xsd:complexContent>
      </xsd:complexType>
    </xsd:element>
    <xsd:element name="MediaLengthInSeconds" ma:index="25"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f4cdcb3-8df3-40bb-aa01-17e691cee2b9" elementFormDefault="qualified">
    <xsd:import namespace="http://schemas.microsoft.com/office/2006/documentManagement/types"/>
    <xsd:import namespace="http://schemas.microsoft.com/office/infopath/2007/PartnerControls"/>
    <xsd:element name="SharedWithUsers" ma:index="1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x59d4__x54e1__x4f1a__x904b__x55b6__x65b9__x91dd_ xmlns="ac1f43fb-e9e4-4612-89b7-617d43053bba" xsi:nil="true"/>
    <_Flow_SignoffStatus xmlns="ac1f43fb-e9e4-4612-89b7-617d43053bba" xsi:nil="true"/>
    <_x5bfe__x8c61__x30e6__x30fc__x30b6__x30fc_ xmlns="ac1f43fb-e9e4-4612-89b7-617d43053bba" xsi:nil="true"/>
    <_ModernAudienceTargetUserField xmlns="ac1f43fb-e9e4-4612-89b7-617d43053bba">
      <UserInfo>
        <DisplayName/>
        <AccountId xsi:nil="true"/>
        <AccountType/>
      </UserInfo>
    </_ModernAudienceTargetUserField>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52653D2-9D8C-448E-B3B3-18F769CB81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1f43fb-e9e4-4612-89b7-617d43053bba"/>
    <ds:schemaRef ds:uri="8f4cdcb3-8df3-40bb-aa01-17e691cee2b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ACE9A2C-4641-498F-928B-D2D1172B2144}">
  <ds:schemaRefs>
    <ds:schemaRef ds:uri="http://www.w3.org/XML/1998/namespace"/>
    <ds:schemaRef ds:uri="http://purl.org/dc/terms/"/>
    <ds:schemaRef ds:uri="http://schemas.microsoft.com/office/2006/metadata/properties"/>
    <ds:schemaRef ds:uri="http://purl.org/dc/elements/1.1/"/>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8f4cdcb3-8df3-40bb-aa01-17e691cee2b9"/>
    <ds:schemaRef ds:uri="ac1f43fb-e9e4-4612-89b7-617d43053bba"/>
  </ds:schemaRefs>
</ds:datastoreItem>
</file>

<file path=customXml/itemProps3.xml><?xml version="1.0" encoding="utf-8"?>
<ds:datastoreItem xmlns:ds="http://schemas.openxmlformats.org/officeDocument/2006/customXml" ds:itemID="{1D8B38FA-3C21-401A-84A1-77C97A551B0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13949</TotalTime>
  <Words>2833</Words>
  <Application>Microsoft Office PowerPoint</Application>
  <PresentationFormat>ワイド画面</PresentationFormat>
  <Paragraphs>225</Paragraphs>
  <Slides>8</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8</vt:i4>
      </vt:variant>
    </vt:vector>
  </HeadingPairs>
  <TitlesOfParts>
    <vt:vector size="16" baseType="lpstr">
      <vt:lpstr>ＭＳ Ｐゴシック</vt:lpstr>
      <vt:lpstr>UD デジタル 教科書体 NK-B</vt:lpstr>
      <vt:lpstr>UD デジタル 教科書体 NK-R</vt:lpstr>
      <vt:lpstr>游ゴシック</vt:lpstr>
      <vt:lpstr>游ゴシック Light</vt:lpstr>
      <vt:lpstr>Arial</vt:lpstr>
      <vt:lpstr>Times New Roman</vt:lpstr>
      <vt:lpstr>Office テーマ</vt:lpstr>
      <vt:lpstr>国際金融都市OSAKA戦略 進捗状況等概要（案）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国際金融都市OSAKA 戦略骨子素案（事務局作成） </dc:title>
  <cp:lastModifiedBy>大野　友香</cp:lastModifiedBy>
  <cp:revision>1</cp:revision>
  <cp:lastPrinted>2023-06-06T05:22:13Z</cp:lastPrinted>
  <dcterms:modified xsi:type="dcterms:W3CDTF">2023-06-06T05:22:54Z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0x0101001294C6B1A67EFF4B8E96D98C47B9FDFC</vt:lpwstr>
  </property>
</Properties>
</file>